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834DC-4E2E-27F6-3F20-F0C58E856994}" v="3" dt="2021-10-18T09:42:26.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66" autoAdjust="0"/>
    <p:restoredTop sz="94660"/>
  </p:normalViewPr>
  <p:slideViewPr>
    <p:cSldViewPr snapToGrid="0">
      <p:cViewPr varScale="1">
        <p:scale>
          <a:sx n="90" d="100"/>
          <a:sy n="90" d="100"/>
        </p:scale>
        <p:origin x="67"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dirty="0"/>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dirty="0"/>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12/10/2021</a:t>
            </a:fld>
            <a:endParaRPr lang="en-US" dirty="0"/>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12/10/2021</a:t>
            </a:fld>
            <a:endParaRPr lang="en-US" dirty="0"/>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dirty="0"/>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ucampus-my.sharepoint.com/:f:/g/personal/nicole_koranteng_ashesi_edu_gh/Evn5DC9are5Fgntw9NQDwG4BSLIHB5zfPTBUqxbP1VIOpw?e=w8sGD6" TargetMode="External"/><Relationship Id="rId2" Type="http://schemas.openxmlformats.org/officeDocument/2006/relationships/hyperlink" Target="https://github.com/Nicole05-git/Final-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smtClean="0"/>
              <a:t>&lt;Nicole Zoe Offei-Koranteng&gt;</a:t>
            </a:r>
            <a:endParaRPr lang="en-US" dirty="0"/>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2021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b="1" i="1" dirty="0" smtClean="0"/>
              <a:t>Nicole Zoe Offei-Koranteng </a:t>
            </a:r>
            <a:r>
              <a:rPr lang="en-US" sz="4200" i="1" dirty="0"/>
              <a:t> </a:t>
            </a:r>
            <a:r>
              <a:rPr lang="en-US" sz="4200" i="1" dirty="0" smtClean="0"/>
              <a:t>is </a:t>
            </a:r>
            <a:r>
              <a:rPr lang="en-US" sz="4200" i="1" dirty="0" smtClean="0">
                <a:effectLst/>
              </a:rPr>
              <a:t>developing </a:t>
            </a:r>
            <a:r>
              <a:rPr lang="en-US" sz="4200" i="1" dirty="0">
                <a:effectLst/>
              </a:rPr>
              <a:t>a data powered website to help </a:t>
            </a:r>
            <a:r>
              <a:rPr lang="en-US" sz="4200" b="1" i="1" dirty="0" smtClean="0">
                <a:effectLst/>
              </a:rPr>
              <a:t>PanFoods </a:t>
            </a:r>
            <a:r>
              <a:rPr lang="en-US" sz="4200" b="1" i="1" dirty="0" err="1" smtClean="0">
                <a:effectLst/>
              </a:rPr>
              <a:t>Restuarant</a:t>
            </a:r>
            <a:r>
              <a:rPr lang="en-US" sz="4200" i="1" dirty="0" smtClean="0">
                <a:effectLst/>
              </a:rPr>
              <a:t> </a:t>
            </a:r>
            <a:r>
              <a:rPr lang="en-US" sz="4200" i="1" dirty="0">
                <a:effectLst/>
              </a:rPr>
              <a:t>solve</a:t>
            </a:r>
            <a:r>
              <a:rPr lang="en-US" sz="4200" b="1" i="1" dirty="0">
                <a:effectLst/>
              </a:rPr>
              <a:t> </a:t>
            </a:r>
            <a:r>
              <a:rPr lang="en-US" sz="4200" b="1" i="1" dirty="0" smtClean="0">
                <a:effectLst/>
              </a:rPr>
              <a:t>the problem of overcrowding in their restaurant and also giving customers the convenience of making their orders ahead of time.</a:t>
            </a:r>
            <a:r>
              <a:rPr lang="en-US" sz="4200" i="1" dirty="0">
                <a:effectLst/>
              </a:rPr>
              <a:t/>
            </a:r>
            <a:br>
              <a:rPr lang="en-US" sz="4200" i="1" dirty="0">
                <a:effectLst/>
              </a:rPr>
            </a:br>
            <a:endParaRPr lang="en-US" sz="4200" dirty="0"/>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297674"/>
            <a:ext cx="3494100" cy="216027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3200" y="4354216"/>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 </a:t>
            </a:r>
            <a:r>
              <a:rPr lang="en-US" sz="1200" i="1" dirty="0">
                <a:solidFill>
                  <a:schemeClr val="dk1"/>
                </a:solidFill>
                <a:latin typeface="Calibri"/>
                <a:ea typeface="Calibri"/>
                <a:cs typeface="Calibri"/>
                <a:sym typeface="Calibri"/>
              </a:rPr>
              <a:t>What is a simple drawn screen that is illustrative of something the website shows that helps solve the problem.  It is likely a report or some results of data entered by the participants.  </a:t>
            </a:r>
            <a:r>
              <a:rPr lang="en-US" sz="1200" b="1" i="1" dirty="0">
                <a:solidFill>
                  <a:schemeClr val="dk1"/>
                </a:solidFill>
                <a:latin typeface="Calibri"/>
                <a:ea typeface="Calibri"/>
                <a:cs typeface="Calibri"/>
                <a:sym typeface="Calibri"/>
              </a:rPr>
              <a:t>This is the most important </a:t>
            </a:r>
            <a:r>
              <a:rPr lang="en-US" sz="1200" b="1" i="1" dirty="0" smtClean="0">
                <a:solidFill>
                  <a:schemeClr val="dk1"/>
                </a:solidFill>
                <a:latin typeface="Calibri"/>
                <a:ea typeface="Calibri"/>
                <a:cs typeface="Calibri"/>
                <a:sym typeface="Calibri"/>
              </a:rPr>
              <a:t>square</a:t>
            </a:r>
          </a:p>
          <a:p>
            <a:pPr marL="0" marR="0" lvl="0" indent="0" algn="l" rtl="0">
              <a:spcBef>
                <a:spcPts val="0"/>
              </a:spcBef>
              <a:spcAft>
                <a:spcPts val="0"/>
              </a:spcAft>
              <a:buNone/>
            </a:pPr>
            <a:r>
              <a:rPr lang="en-US" sz="1200" b="1" i="1" dirty="0" smtClean="0">
                <a:solidFill>
                  <a:schemeClr val="dk1"/>
                </a:solidFill>
                <a:latin typeface="Calibri"/>
                <a:ea typeface="Calibri"/>
                <a:cs typeface="Calibri"/>
                <a:sym typeface="Calibri"/>
              </a:rPr>
              <a:t>The website requires the vital information of any user before the next action can be taken. This is for security purposes and to track </a:t>
            </a:r>
            <a:r>
              <a:rPr lang="en-US" sz="1200" b="1" i="1" smtClean="0">
                <a:solidFill>
                  <a:schemeClr val="dk1"/>
                </a:solidFill>
                <a:latin typeface="Calibri"/>
                <a:ea typeface="Calibri"/>
                <a:cs typeface="Calibri"/>
                <a:sym typeface="Calibri"/>
              </a:rPr>
              <a:t>daily events.</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49" y="4297675"/>
            <a:ext cx="2309520" cy="216027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3012357" y="3975632"/>
            <a:ext cx="2253510" cy="248231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9060900" y="3824223"/>
            <a:ext cx="2146899" cy="2633726"/>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352051"/>
            <a:ext cx="11360150" cy="682361"/>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smtClean="0">
                <a:solidFill>
                  <a:schemeClr val="dk1"/>
                </a:solidFill>
                <a:latin typeface="Calibri"/>
                <a:ea typeface="Calibri"/>
                <a:cs typeface="Calibri"/>
                <a:sym typeface="Calibri"/>
              </a:rPr>
              <a:t>PanFoods Reservations</a:t>
            </a:r>
            <a:endParaRPr lang="en-US" dirty="0">
              <a:solidFill>
                <a:schemeClr val="dk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54755" y="1034412"/>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90599" y="1280976"/>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736840" y="4315425"/>
            <a:ext cx="2143800" cy="16390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Calibri"/>
                <a:ea typeface="Calibri"/>
                <a:cs typeface="Calibri"/>
                <a:sym typeface="Calibri"/>
              </a:rPr>
              <a:t>PERSONA</a:t>
            </a:r>
            <a:r>
              <a:rPr lang="en-US" sz="1200" b="1" dirty="0">
                <a:solidFill>
                  <a:schemeClr val="dk1"/>
                </a:solidFill>
                <a:latin typeface="Calibri"/>
                <a:ea typeface="Calibri"/>
                <a:cs typeface="Calibri"/>
                <a:sym typeface="Calibri"/>
              </a:rPr>
              <a:t>(s) </a:t>
            </a:r>
            <a:r>
              <a:rPr lang="en-US" sz="1200" b="1" i="1" dirty="0">
                <a:solidFill>
                  <a:schemeClr val="dk1"/>
                </a:solidFill>
                <a:latin typeface="Calibri"/>
                <a:ea typeface="Calibri"/>
                <a:cs typeface="Calibri"/>
                <a:sym typeface="Calibri"/>
              </a:rPr>
              <a:t>who are the people involved in using the website and what are their </a:t>
            </a:r>
            <a:r>
              <a:rPr lang="en-US" sz="1200" b="1" i="1" dirty="0" smtClean="0">
                <a:solidFill>
                  <a:schemeClr val="dk1"/>
                </a:solidFill>
                <a:latin typeface="Calibri"/>
                <a:ea typeface="Calibri"/>
                <a:cs typeface="Calibri"/>
                <a:sym typeface="Calibri"/>
              </a:rPr>
              <a:t>background.</a:t>
            </a: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PanFoods Reservation is a restaurant business located in Accra. With this platform it brings more awareness to the business. as now it is easier to track keep track of reservations.</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58647" y="4218912"/>
            <a:ext cx="2182398" cy="21679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smtClean="0">
                <a:solidFill>
                  <a:schemeClr val="dk1"/>
                </a:solidFill>
                <a:latin typeface="Calibri"/>
                <a:ea typeface="Calibri"/>
                <a:cs typeface="Calibri"/>
                <a:sym typeface="Calibri"/>
              </a:rPr>
              <a:t>PROBLEM: </a:t>
            </a: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Due to the rise in the number of tourists visiting Accra, Ghana, the queues at public places especially restaurants is never ending. As a result of this, PanFoods solves the problem of overcrowding and time wastage by giving customers the option of making bookings at any of our branches ahead of time. </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9063999" y="3824223"/>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FINISH</a:t>
            </a:r>
            <a:r>
              <a:rPr lang="en-US" sz="1200" b="1" i="1" dirty="0">
                <a:solidFill>
                  <a:schemeClr val="dk1"/>
                </a:solidFill>
                <a:latin typeface="Calibri"/>
                <a:ea typeface="Calibri"/>
                <a:cs typeface="Calibri"/>
                <a:sym typeface="Calibri"/>
              </a:rPr>
              <a:t>: Why are the users better off with the website than before</a:t>
            </a:r>
            <a:r>
              <a:rPr lang="en-US" sz="1200" b="1" i="1" dirty="0" smtClean="0">
                <a:solidFill>
                  <a:schemeClr val="dk1"/>
                </a:solidFill>
                <a:latin typeface="Calibri"/>
                <a:ea typeface="Calibri"/>
                <a:cs typeface="Calibri"/>
                <a:sym typeface="Calibri"/>
              </a:rPr>
              <a:t>.</a:t>
            </a:r>
          </a:p>
          <a:p>
            <a:pPr marL="0" marR="0" lvl="0" indent="0" algn="l" rtl="0">
              <a:spcBef>
                <a:spcPts val="0"/>
              </a:spcBef>
              <a:spcAft>
                <a:spcPts val="0"/>
              </a:spcAft>
              <a:buNone/>
            </a:pPr>
            <a:endParaRPr lang="en-US" sz="12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Without the website, it was a  challenge for some for customer to know if the would be space available for an event like a board meeting on a short notice. Hence, it is more convenient for the individual to know what is  available on the menu before hand and also the space available.</a:t>
            </a:r>
            <a:endParaRPr sz="1200" i="1" dirty="0">
              <a:solidFill>
                <a:schemeClr val="dk1"/>
              </a:solidFill>
              <a:latin typeface="Calibri"/>
              <a:ea typeface="Calibri"/>
              <a:cs typeface="Calibri"/>
              <a:sym typeface="Calibri"/>
            </a:endParaRPr>
          </a:p>
        </p:txBody>
      </p:sp>
      <p:sp>
        <p:nvSpPr>
          <p:cNvPr id="3" name="TextBox 2"/>
          <p:cNvSpPr txBox="1"/>
          <p:nvPr/>
        </p:nvSpPr>
        <p:spPr>
          <a:xfrm>
            <a:off x="3146937" y="1401763"/>
            <a:ext cx="1981654" cy="2043852"/>
          </a:xfrm>
          <a:prstGeom prst="rect">
            <a:avLst/>
          </a:prstGeom>
          <a:noFill/>
        </p:spPr>
        <p:txBody>
          <a:bodyPr wrap="square" rtlCol="0">
            <a:spAutoFit/>
          </a:bodyPr>
          <a:lstStyle/>
          <a:p>
            <a:endParaRPr lang="en-US" dirty="0"/>
          </a:p>
        </p:txBody>
      </p:sp>
      <p:grpSp>
        <p:nvGrpSpPr>
          <p:cNvPr id="8" name="Group 7"/>
          <p:cNvGrpSpPr/>
          <p:nvPr/>
        </p:nvGrpSpPr>
        <p:grpSpPr>
          <a:xfrm>
            <a:off x="2962445" y="1472823"/>
            <a:ext cx="2246700" cy="2351400"/>
            <a:chOff x="3015075" y="1252575"/>
            <a:chExt cx="2246700" cy="2351400"/>
          </a:xfrm>
        </p:grpSpPr>
        <p:sp>
          <p:nvSpPr>
            <p:cNvPr id="21" name="Google Shape;131;p26">
              <a:extLst>
                <a:ext uri="{FF2B5EF4-FFF2-40B4-BE49-F238E27FC236}">
                  <a16:creationId xmlns:a16="http://schemas.microsoft.com/office/drawing/2014/main" id="{72D1F283-2A04-4B78-8A09-3A40D4BBD068}"/>
                </a:ext>
              </a:extLst>
            </p:cNvPr>
            <p:cNvSpPr/>
            <p:nvPr/>
          </p:nvSpPr>
          <p:spPr>
            <a:xfrm>
              <a:off x="3015075" y="1252575"/>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4" name="Picture 3" descr="Refreshment &lt;strong&gt;Queue&lt;/strong&gt; | People &lt;strong&gt;queue&lt;/strong&gt; for refreshments at a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46394" y="1588410"/>
              <a:ext cx="2178626" cy="1691503"/>
            </a:xfrm>
            <a:prstGeom prst="rect">
              <a:avLst/>
            </a:prstGeom>
          </p:spPr>
        </p:pic>
      </p:grpSp>
      <p:pic>
        <p:nvPicPr>
          <p:cNvPr id="12" name="Picture 11" descr="Hands Clapping Applause · Free vector graphic on Pixabay"/>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41382" y="1726678"/>
            <a:ext cx="1754277" cy="1838545"/>
          </a:xfrm>
          <a:prstGeom prst="rect">
            <a:avLst/>
          </a:prstGeom>
        </p:spPr>
      </p:pic>
      <p:grpSp>
        <p:nvGrpSpPr>
          <p:cNvPr id="16" name="Group 15"/>
          <p:cNvGrpSpPr/>
          <p:nvPr/>
        </p:nvGrpSpPr>
        <p:grpSpPr>
          <a:xfrm>
            <a:off x="587650" y="1726678"/>
            <a:ext cx="2246700" cy="2351400"/>
            <a:chOff x="587650" y="1726678"/>
            <a:chExt cx="2246700" cy="2351400"/>
          </a:xfrm>
        </p:grpSpPr>
        <p:sp>
          <p:nvSpPr>
            <p:cNvPr id="17" name="Google Shape;129;p26">
              <a:extLst>
                <a:ext uri="{FF2B5EF4-FFF2-40B4-BE49-F238E27FC236}">
                  <a16:creationId xmlns:a16="http://schemas.microsoft.com/office/drawing/2014/main" id="{70D74D4C-F466-4D68-B611-FB3F56811959}"/>
                </a:ext>
              </a:extLst>
            </p:cNvPr>
            <p:cNvSpPr/>
            <p:nvPr/>
          </p:nvSpPr>
          <p:spPr>
            <a:xfrm>
              <a:off x="587650" y="1726678"/>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did</a:t>
              </a:r>
              <a:endParaRPr sz="1800" b="0" i="0" u="none" strike="noStrike" cap="none" dirty="0">
                <a:solidFill>
                  <a:schemeClr val="lt1"/>
                </a:solidFill>
                <a:latin typeface="Calibri"/>
                <a:ea typeface="Calibri"/>
                <a:cs typeface="Calibri"/>
                <a:sym typeface="Calibri"/>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23" y="2043938"/>
              <a:ext cx="2008172" cy="1609438"/>
            </a:xfrm>
            <a:prstGeom prst="rect">
              <a:avLst/>
            </a:prstGeom>
          </p:spPr>
        </p:pic>
      </p:grpSp>
      <p:pic>
        <p:nvPicPr>
          <p:cNvPr id="22" name="Picture 21"/>
          <p:cNvPicPr/>
          <p:nvPr/>
        </p:nvPicPr>
        <p:blipFill>
          <a:blip r:embed="rId5"/>
          <a:stretch>
            <a:fillRect/>
          </a:stretch>
        </p:blipFill>
        <p:spPr>
          <a:xfrm>
            <a:off x="5523173" y="1651000"/>
            <a:ext cx="3095894" cy="2104441"/>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pPr marL="0" indent="0">
              <a:buNone/>
            </a:pPr>
            <a:r>
              <a:rPr lang="en-US" sz="2000" b="1" dirty="0">
                <a:latin typeface="Calibri" panose="020F0502020204030204" pitchFamily="34" charset="0"/>
                <a:ea typeface="Calibri" panose="020F0502020204030204" pitchFamily="34" charset="0"/>
                <a:cs typeface="Arial" panose="020B0604020202020204" pitchFamily="34" charset="0"/>
              </a:rPr>
              <a:t>D</a:t>
            </a:r>
            <a:r>
              <a:rPr lang="en-US" sz="2000" b="1" dirty="0" smtClean="0">
                <a:effectLst/>
                <a:latin typeface="Calibri" panose="020F0502020204030204" pitchFamily="34" charset="0"/>
                <a:ea typeface="Calibri" panose="020F0502020204030204" pitchFamily="34" charset="0"/>
                <a:cs typeface="Arial" panose="020B0604020202020204" pitchFamily="34" charset="0"/>
              </a:rPr>
              <a:t>escribe </a:t>
            </a:r>
            <a:r>
              <a:rPr lang="en-US" sz="2000" b="1" dirty="0">
                <a:effectLst/>
                <a:latin typeface="Calibri" panose="020F0502020204030204" pitchFamily="34" charset="0"/>
                <a:ea typeface="Calibri" panose="020F0502020204030204" pitchFamily="34" charset="0"/>
                <a:cs typeface="Arial" panose="020B0604020202020204" pitchFamily="34" charset="0"/>
              </a:rPr>
              <a:t>the business, organization, or group of people that will use this website.  If a business, describe its products or services and what its purpose </a:t>
            </a:r>
            <a:r>
              <a:rPr lang="en-US" sz="2000" b="1" dirty="0" smtClean="0">
                <a:effectLst/>
                <a:latin typeface="Calibri" panose="020F0502020204030204" pitchFamily="34" charset="0"/>
                <a:ea typeface="Calibri" panose="020F0502020204030204" pitchFamily="34" charset="0"/>
                <a:cs typeface="Arial" panose="020B0604020202020204" pitchFamily="34" charset="0"/>
              </a:rPr>
              <a:t>is.</a:t>
            </a:r>
          </a:p>
          <a:p>
            <a:pPr>
              <a:buFont typeface="Wingdings" panose="05000000000000000000" pitchFamily="2" charset="2"/>
              <a:buChar char="ü"/>
            </a:pPr>
            <a:r>
              <a:rPr lang="en-US" sz="1800" dirty="0" smtClean="0">
                <a:latin typeface="Calibri" panose="020F0502020204030204" pitchFamily="34" charset="0"/>
                <a:ea typeface="Calibri" panose="020F0502020204030204" pitchFamily="34" charset="0"/>
                <a:cs typeface="Arial" panose="020B0604020202020204" pitchFamily="34" charset="0"/>
              </a:rPr>
              <a:t>PanFoods Reservations is a restaurant that serves everyone. Its main goal is to avoid the inconvenience that comes with eating outside home. It reduces stress through the online reservation system, creates comfort as users can determine their sitting area and also avoid the issue of time wastage: that is, once the customer checks in at the front desk he or she is ushered quickly to the table after the necessary details are taken and confirmed in the system database.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000" b="1" dirty="0">
                <a:latin typeface="Calibri" panose="020F0502020204030204" pitchFamily="34" charset="0"/>
                <a:ea typeface="Calibri" panose="020F0502020204030204" pitchFamily="34" charset="0"/>
                <a:cs typeface="Arial" panose="020B0604020202020204" pitchFamily="34" charset="0"/>
              </a:rPr>
              <a:t>What are the roles of the users who will use the website.  One sentence about what they do.  </a:t>
            </a:r>
            <a:r>
              <a:rPr lang="en-US" sz="2000" b="1" i="1" dirty="0">
                <a:latin typeface="Calibri" panose="020F0502020204030204" pitchFamily="34" charset="0"/>
                <a:ea typeface="Calibri" panose="020F0502020204030204" pitchFamily="34" charset="0"/>
                <a:cs typeface="Arial" panose="020B0604020202020204" pitchFamily="34" charset="0"/>
              </a:rPr>
              <a:t>For example, in the Attendance system the roles are “students”, “faculty” and “faculty interns</a:t>
            </a:r>
            <a:r>
              <a:rPr lang="en-US" sz="2000" b="1" i="1" dirty="0" smtClean="0">
                <a:latin typeface="Calibri" panose="020F0502020204030204" pitchFamily="34" charset="0"/>
                <a:ea typeface="Calibri" panose="020F0502020204030204" pitchFamily="34" charset="0"/>
                <a:cs typeface="Arial" panose="020B0604020202020204" pitchFamily="34" charset="0"/>
              </a:rPr>
              <a:t>”.</a:t>
            </a:r>
            <a:endParaRPr lang="en-US" sz="1800" i="1" dirty="0">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ü"/>
            </a:pPr>
            <a:r>
              <a:rPr lang="en-US" sz="1800" i="1" dirty="0" smtClean="0">
                <a:latin typeface="Calibri" panose="020F0502020204030204" pitchFamily="34" charset="0"/>
                <a:ea typeface="Calibri" panose="020F0502020204030204" pitchFamily="34" charset="0"/>
                <a:cs typeface="Arial" panose="020B0604020202020204" pitchFamily="34" charset="0"/>
              </a:rPr>
              <a:t>The primary users would be the staff of PanFoods Reservations. They manage the system </a:t>
            </a:r>
            <a:r>
              <a:rPr lang="en-US" sz="1800" i="1" dirty="0">
                <a:latin typeface="Calibri" panose="020F0502020204030204" pitchFamily="34" charset="0"/>
                <a:ea typeface="Calibri" panose="020F0502020204030204" pitchFamily="34" charset="0"/>
                <a:cs typeface="Arial" panose="020B0604020202020204" pitchFamily="34" charset="0"/>
              </a:rPr>
              <a:t>by </a:t>
            </a:r>
            <a:r>
              <a:rPr lang="en-US" sz="1800" i="1" dirty="0" smtClean="0">
                <a:latin typeface="Calibri" panose="020F0502020204030204" pitchFamily="34" charset="0"/>
                <a:ea typeface="Calibri" panose="020F0502020204030204" pitchFamily="34" charset="0"/>
                <a:cs typeface="Arial" panose="020B0604020202020204" pitchFamily="34" charset="0"/>
              </a:rPr>
              <a:t>controlling, organizing and confirming the number of reservation periodically.</a:t>
            </a:r>
          </a:p>
          <a:p>
            <a:pPr>
              <a:buFont typeface="Wingdings" panose="05000000000000000000" pitchFamily="2" charset="2"/>
              <a:buChar char="ü"/>
            </a:pPr>
            <a:r>
              <a:rPr lang="en-US" sz="1800" i="1" dirty="0" smtClean="0">
                <a:latin typeface="Calibri" panose="020F0502020204030204" pitchFamily="34" charset="0"/>
                <a:cs typeface="Arial" panose="020B0604020202020204" pitchFamily="34" charset="0"/>
              </a:rPr>
              <a:t>The secondary users will be the potential clients. Their role would be to provide their necessary details to make a reservation such as names, phone numbers, sitting area, etc.</a:t>
            </a:r>
            <a:endParaRPr lang="en-US" sz="1800"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pPr marL="0" indent="0">
              <a:buNone/>
            </a:pPr>
            <a:r>
              <a:rPr lang="en-US" dirty="0" smtClean="0"/>
              <a:t>3- </a:t>
            </a:r>
            <a:r>
              <a:rPr lang="en-US" dirty="0"/>
              <a:t>4 functions that will be built to solve the problem</a:t>
            </a:r>
            <a:r>
              <a:rPr lang="en-US" dirty="0" smtClean="0"/>
              <a:t>.</a:t>
            </a:r>
          </a:p>
          <a:p>
            <a:pPr>
              <a:buFont typeface="Wingdings" panose="05000000000000000000" pitchFamily="2" charset="2"/>
              <a:buChar char="ü"/>
            </a:pPr>
            <a:r>
              <a:rPr lang="en-US" sz="2400" dirty="0" smtClean="0">
                <a:solidFill>
                  <a:srgbClr val="FF0000"/>
                </a:solidFill>
              </a:rPr>
              <a:t>Displays the available tables in the restaurant so that customers can choose where they want to be seated.</a:t>
            </a:r>
          </a:p>
          <a:p>
            <a:pPr>
              <a:buFont typeface="Wingdings" panose="05000000000000000000" pitchFamily="2" charset="2"/>
              <a:buChar char="ü"/>
            </a:pPr>
            <a:r>
              <a:rPr lang="en-US" sz="2400" dirty="0" smtClean="0"/>
              <a:t>Displays  customer’s reservation details.</a:t>
            </a:r>
          </a:p>
          <a:p>
            <a:pPr>
              <a:buFont typeface="Wingdings" panose="05000000000000000000" pitchFamily="2" charset="2"/>
              <a:buChar char="ü"/>
            </a:pPr>
            <a:r>
              <a:rPr lang="en-US" sz="2400" dirty="0" smtClean="0"/>
              <a:t>Displays the foods available during the day.</a:t>
            </a:r>
          </a:p>
          <a:p>
            <a:pPr>
              <a:buFont typeface="Wingdings" panose="05000000000000000000" pitchFamily="2" charset="2"/>
              <a:buChar char="ü"/>
            </a:pPr>
            <a:r>
              <a:rPr lang="en-US" sz="2400" dirty="0" smtClean="0"/>
              <a:t>Stores customers entry in the system’s database.</a:t>
            </a:r>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p:txBody>
          <a:bodyPr/>
          <a:lstStyle/>
          <a:p>
            <a:r>
              <a:rPr lang="en-US" dirty="0"/>
              <a:t>Architecture</a:t>
            </a:r>
          </a:p>
        </p:txBody>
      </p:sp>
      <p:sp>
        <p:nvSpPr>
          <p:cNvPr id="13" name="TextBox 12"/>
          <p:cNvSpPr txBox="1"/>
          <p:nvPr/>
        </p:nvSpPr>
        <p:spPr>
          <a:xfrm>
            <a:off x="3886200" y="4846320"/>
            <a:ext cx="3040380" cy="1520190"/>
          </a:xfrm>
          <a:prstGeom prst="rect">
            <a:avLst/>
          </a:prstGeom>
          <a:noFill/>
        </p:spPr>
        <p:txBody>
          <a:bodyPr wrap="square" rtlCol="0">
            <a:spAutoFit/>
          </a:bodyPr>
          <a:lstStyle/>
          <a:p>
            <a:endParaRPr lang="en-US" dirty="0"/>
          </a:p>
        </p:txBody>
      </p:sp>
      <p:grpSp>
        <p:nvGrpSpPr>
          <p:cNvPr id="21" name="Group 20"/>
          <p:cNvGrpSpPr/>
          <p:nvPr/>
        </p:nvGrpSpPr>
        <p:grpSpPr>
          <a:xfrm>
            <a:off x="838200" y="2471420"/>
            <a:ext cx="10215562" cy="1596708"/>
            <a:chOff x="883603" y="2725181"/>
            <a:chExt cx="10215562" cy="1596708"/>
          </a:xfrm>
        </p:grpSpPr>
        <p:grpSp>
          <p:nvGrpSpPr>
            <p:cNvPr id="6" name="Group 5"/>
            <p:cNvGrpSpPr/>
            <p:nvPr/>
          </p:nvGrpSpPr>
          <p:grpSpPr>
            <a:xfrm>
              <a:off x="883603" y="2725181"/>
              <a:ext cx="10215562" cy="1596708"/>
              <a:chOff x="-3887152" y="1271428"/>
              <a:chExt cx="10215562" cy="1596708"/>
            </a:xfrm>
            <a:solidFill>
              <a:srgbClr val="B78B63"/>
            </a:solidFill>
          </p:grpSpPr>
          <p:sp>
            <p:nvSpPr>
              <p:cNvPr id="8" name="Rounded Rectangle 7"/>
              <p:cNvSpPr/>
              <p:nvPr/>
            </p:nvSpPr>
            <p:spPr>
              <a:xfrm>
                <a:off x="-3887152" y="1273968"/>
                <a:ext cx="2955608"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b="1" u="sng"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b="1" u="sng"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PRESENTATION</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(html</a:t>
                </a:r>
                <a:r>
                  <a:rPr lang="en-US" sz="2800" dirty="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 </a:t>
                </a:r>
                <a:r>
                  <a:rPr lang="en-US" sz="2800"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JavaScript, </a:t>
                </a:r>
                <a:r>
                  <a:rPr lang="en-US" sz="2800" dirty="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style.css)</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sz="1600" dirty="0">
                    <a:effectLst/>
                    <a:ea typeface="Calibri" panose="020F0502020204030204" pitchFamily="34" charset="0"/>
                    <a:cs typeface="Times New Roman" panose="02020603050405020304" pitchFamily="18" charset="0"/>
                  </a:rPr>
                  <a:t> </a:t>
                </a:r>
                <a:endParaRPr lang="en-US" sz="1600" dirty="0">
                  <a:effectLst/>
                  <a:ea typeface="Calibri" panose="020F0502020204030204" pitchFamily="34" charset="0"/>
                  <a:cs typeface="Times New Roman" panose="02020603050405020304" pitchFamily="18" charset="0"/>
                </a:endParaRPr>
              </a:p>
            </p:txBody>
          </p:sp>
          <p:sp>
            <p:nvSpPr>
              <p:cNvPr id="9" name="Rounded Rectangle 8"/>
              <p:cNvSpPr/>
              <p:nvPr/>
            </p:nvSpPr>
            <p:spPr>
              <a:xfrm>
                <a:off x="-30797" y="1271428"/>
                <a:ext cx="2762250"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u="sng" dirty="0" smtClean="0">
                    <a:ln w="9525" cap="rnd" cmpd="sng" algn="ctr">
                      <a:solidFill>
                        <a:srgbClr val="350C0E"/>
                      </a:solidFill>
                      <a:prstDash val="solid"/>
                      <a:bevel/>
                    </a:ln>
                    <a:solidFill>
                      <a:srgbClr val="350C0E"/>
                    </a:solidFill>
                    <a:effectLst/>
                    <a:ea typeface="Calibri" panose="020F0502020204030204" pitchFamily="34" charset="0"/>
                    <a:cs typeface="Times New Roman" panose="02020603050405020304" pitchFamily="18" charset="0"/>
                  </a:rPr>
                  <a:t>APPLICATION</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ln w="9525" cap="rnd" cmpd="sng" algn="ctr">
                      <a:solidFill>
                        <a:srgbClr val="350C0E"/>
                      </a:solidFill>
                      <a:prstDash val="solid"/>
                      <a:bevel/>
                    </a:ln>
                    <a:solidFill>
                      <a:srgbClr val="350C0E"/>
                    </a:solidFill>
                    <a:effectLst/>
                    <a:ea typeface="Calibri" panose="020F0502020204030204" pitchFamily="34" charset="0"/>
                    <a:cs typeface="Times New Roman" panose="02020603050405020304" pitchFamily="18" charset="0"/>
                  </a:rPr>
                  <a:t>(PHP functions)</a:t>
                </a:r>
                <a:endParaRPr lang="en-US" sz="28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3505200" y="1271428"/>
                <a:ext cx="2823210"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 </a:t>
                </a:r>
                <a:r>
                  <a:rPr lang="en-US" sz="2000" b="1" u="sng"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DATABASE</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a:t>
                </a:r>
                <a:r>
                  <a:rPr lang="en-US" sz="2000" dirty="0" smtClean="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PanFoods* </a:t>
                </a:r>
                <a:r>
                  <a:rPr lang="en-US" sz="2000"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database – MySQL workbench)</a:t>
                </a:r>
                <a:endParaRPr lang="en-US" sz="2000" dirty="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ea typeface="Calibri" panose="020F0502020204030204" pitchFamily="34" charset="0"/>
                  <a:cs typeface="Times New Roman" panose="02020603050405020304" pitchFamily="18" charset="0"/>
                </a:endParaRPr>
              </a:p>
            </p:txBody>
          </p:sp>
        </p:grpSp>
        <p:sp>
          <p:nvSpPr>
            <p:cNvPr id="14" name="Right Arrow 13"/>
            <p:cNvSpPr/>
            <p:nvPr/>
          </p:nvSpPr>
          <p:spPr>
            <a:xfrm>
              <a:off x="4016058" y="3483133"/>
              <a:ext cx="596900" cy="309245"/>
            </a:xfrm>
            <a:prstGeom prst="rightArrow">
              <a:avLst/>
            </a:prstGeom>
            <a:solidFill>
              <a:srgbClr val="350C0E"/>
            </a:solid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 name="Right Arrow 14"/>
            <p:cNvSpPr/>
            <p:nvPr/>
          </p:nvSpPr>
          <p:spPr>
            <a:xfrm>
              <a:off x="7615555" y="3483133"/>
              <a:ext cx="596900" cy="309245"/>
            </a:xfrm>
            <a:prstGeom prst="rightArrow">
              <a:avLst/>
            </a:prstGeom>
            <a:solidFill>
              <a:srgbClr val="350C0E"/>
            </a:solid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12700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t>
            </a:r>
            <a:r>
              <a:rPr lang="en-US" dirty="0" smtClean="0"/>
              <a:t>TO</a:t>
            </a:r>
            <a:endParaRPr lang="en-US" dirty="0"/>
          </a:p>
        </p:txBody>
      </p:sp>
      <p:sp>
        <p:nvSpPr>
          <p:cNvPr id="3" name="Content Placeholder 2"/>
          <p:cNvSpPr>
            <a:spLocks noGrp="1"/>
          </p:cNvSpPr>
          <p:nvPr>
            <p:ph idx="1"/>
          </p:nvPr>
        </p:nvSpPr>
        <p:spPr/>
        <p:txBody>
          <a:bodyPr/>
          <a:lstStyle/>
          <a:p>
            <a:r>
              <a:rPr lang="en-US" dirty="0"/>
              <a:t>GIT </a:t>
            </a:r>
            <a:r>
              <a:rPr lang="en-US" dirty="0" smtClean="0"/>
              <a:t>HUB== </a:t>
            </a:r>
            <a:r>
              <a:rPr lang="en-US" dirty="0" smtClean="0">
                <a:hlinkClick r:id="rId2"/>
              </a:rPr>
              <a:t>https</a:t>
            </a:r>
            <a:r>
              <a:rPr lang="en-US" dirty="0">
                <a:hlinkClick r:id="rId2"/>
              </a:rPr>
              <a:t>://</a:t>
            </a:r>
            <a:r>
              <a:rPr lang="en-US" dirty="0" smtClean="0">
                <a:hlinkClick r:id="rId2"/>
              </a:rPr>
              <a:t>github.com/Nicole05-git/Final-Project</a:t>
            </a:r>
            <a:endParaRPr lang="en-US" dirty="0"/>
          </a:p>
          <a:p>
            <a:endParaRPr lang="en-US" dirty="0" smtClean="0"/>
          </a:p>
          <a:p>
            <a:r>
              <a:rPr lang="en-US" dirty="0" err="1" smtClean="0"/>
              <a:t>Sharepoint</a:t>
            </a:r>
            <a:r>
              <a:rPr lang="en-US" dirty="0"/>
              <a:t>== </a:t>
            </a:r>
            <a:r>
              <a:rPr lang="en-US" dirty="0">
                <a:hlinkClick r:id="rId3"/>
              </a:rPr>
              <a:t>https://aucampus-my.sharepoint.com/:f:/</a:t>
            </a:r>
            <a:r>
              <a:rPr lang="en-US" dirty="0" smtClean="0">
                <a:hlinkClick r:id="rId3"/>
              </a:rPr>
              <a:t>g/personal/nicole_koranteng_ashesi_edu_gh/Evn5DC9are5Fgntw9NQDwG4BSLIHB5zfPTBUqxbP1VIOpw?e=w8sGD6</a:t>
            </a:r>
            <a:endParaRPr lang="en-US" dirty="0" smtClean="0"/>
          </a:p>
          <a:p>
            <a:endParaRPr lang="en-US" dirty="0"/>
          </a:p>
        </p:txBody>
      </p:sp>
    </p:spTree>
    <p:extLst>
      <p:ext uri="{BB962C8B-B14F-4D97-AF65-F5344CB8AC3E}">
        <p14:creationId xmlns:p14="http://schemas.microsoft.com/office/powerpoint/2010/main" val="187627778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2698</TotalTime>
  <Words>609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&lt;Nicole Zoe Offei-Koranteng&gt;</vt:lpstr>
      <vt:lpstr>Nicole Zoe Offei-Koranteng  is developing a data powered website to help PanFoods Restuarant solve the problem of overcrowding in their restaurant and also giving customers the convenience of making their orders ahead of time. </vt:lpstr>
      <vt:lpstr>PowerPoint Presentation</vt:lpstr>
      <vt:lpstr>User / Customer</vt:lpstr>
      <vt:lpstr>Main Functions of the Website</vt:lpstr>
      <vt:lpstr>Architecture</vt:lpstr>
      <vt:lpstr>LINK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Dell</cp:lastModifiedBy>
  <cp:revision>44</cp:revision>
  <dcterms:created xsi:type="dcterms:W3CDTF">2020-09-23T20:07:55Z</dcterms:created>
  <dcterms:modified xsi:type="dcterms:W3CDTF">2021-12-10T23:53:53Z</dcterms:modified>
</cp:coreProperties>
</file>