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2"/>
  </p:handoutMasterIdLst>
  <p:sldIdLst>
    <p:sldId id="319" r:id="rId4"/>
    <p:sldId id="1022" r:id="rId6"/>
    <p:sldId id="1027" r:id="rId7"/>
    <p:sldId id="1028" r:id="rId8"/>
    <p:sldId id="1029" r:id="rId9"/>
    <p:sldId id="1030" r:id="rId10"/>
    <p:sldId id="827" r:id="rId11"/>
  </p:sldIdLst>
  <p:sldSz cx="9906000" cy="6858000" type="A4"/>
  <p:notesSz cx="6797675" cy="9926955"/>
  <p:custDataLst>
    <p:tags r:id="rId16"/>
  </p:custDataLst>
  <p:defaultTextStyle>
    <a:defPPr>
      <a:defRPr lang="ja-JP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030A0"/>
    <a:srgbClr val="FFC000"/>
    <a:srgbClr val="FF0000"/>
    <a:srgbClr val="F5E9B0"/>
    <a:srgbClr val="FFE39D"/>
    <a:srgbClr val="E5C839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05"/>
    <p:restoredTop sz="93223"/>
  </p:normalViewPr>
  <p:slideViewPr>
    <p:cSldViewPr showGuides="1">
      <p:cViewPr varScale="1">
        <p:scale>
          <a:sx n="68" d="100"/>
          <a:sy n="68" d="100"/>
        </p:scale>
        <p:origin x="1482" y="48"/>
      </p:cViewPr>
      <p:guideLst>
        <p:guide orient="horz" pos="221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7C39E6-3CDF-47A2-A34A-F5A2B03AAE5C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マスタ テキストの書式設定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2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3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4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5 </a:t>
            </a: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itchFamily="18" charset="-128"/>
                <a:cs typeface="+mn-cs"/>
              </a:rPr>
              <a:t>レベル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itchFamily="18" charset="-128"/>
              <a:cs typeface="+mn-cs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F17CF9-3CD7-4DB1-A895-2120E2017A36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ja-JP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1BDAB3-1DB1-4715-B6AA-842EBE27D0CD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26128C-92EB-4BFC-8FEF-85F0FF42DED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333375"/>
            <a:ext cx="2228850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333375"/>
            <a:ext cx="6534150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ja-JP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1BDAB3-1DB1-4715-B6AA-842EBE27D0CD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26128C-92EB-4BFC-8FEF-85F0FF42DED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333375"/>
            <a:ext cx="2228850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333375"/>
            <a:ext cx="6534150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2"/>
          <p:cNvPicPr/>
          <p:nvPr/>
        </p:nvPicPr>
        <p:blipFill>
          <a:blip r:embed="rId12"/>
          <a:stretch>
            <a:fillRect/>
          </a:stretch>
        </p:blipFill>
        <p:spPr>
          <a:xfrm>
            <a:off x="8054975" y="471488"/>
            <a:ext cx="136683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143625" cy="641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ja-JP" dirty="0"/>
              <a:t>MS P</a:t>
            </a:r>
            <a:r>
              <a:rPr lang="ja-JP" altLang="en-US" dirty="0"/>
              <a:t>ゴシック ～</a:t>
            </a:r>
            <a:r>
              <a:rPr lang="en-US" altLang="ja-JP" dirty="0"/>
              <a:t>32pt Bold</a:t>
            </a:r>
            <a:endParaRPr lang="en-US" altLang="ja-JP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endParaRPr lang="en-US" altLang="ja-JP" dirty="0"/>
          </a:p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0" sz="6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9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032" name="直線コネクタ 4"/>
          <p:cNvCxnSpPr/>
          <p:nvPr/>
        </p:nvCxnSpPr>
        <p:spPr>
          <a:xfrm>
            <a:off x="504825" y="1212850"/>
            <a:ext cx="8913813" cy="0"/>
          </a:xfrm>
          <a:prstGeom prst="line">
            <a:avLst/>
          </a:prstGeom>
          <a:ln w="25400" cap="flat" cmpd="sng">
            <a:solidFill>
              <a:srgbClr val="CF142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3" name="Plaque 10"/>
          <p:cNvSpPr/>
          <p:nvPr/>
        </p:nvSpPr>
        <p:spPr>
          <a:xfrm>
            <a:off x="539750" y="476250"/>
            <a:ext cx="441325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6001F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DC0904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2"/>
          <p:cNvPicPr/>
          <p:nvPr/>
        </p:nvPicPr>
        <p:blipFill>
          <a:blip r:embed="rId12"/>
          <a:stretch>
            <a:fillRect/>
          </a:stretch>
        </p:blipFill>
        <p:spPr>
          <a:xfrm>
            <a:off x="8054975" y="471488"/>
            <a:ext cx="136683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143625" cy="641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ja-JP" dirty="0"/>
              <a:t>MS P</a:t>
            </a:r>
            <a:r>
              <a:rPr lang="ja-JP" altLang="en-US" dirty="0"/>
              <a:t>ゴシック ～</a:t>
            </a:r>
            <a:r>
              <a:rPr lang="en-US" altLang="ja-JP" dirty="0"/>
              <a:t>32pt Bold</a:t>
            </a:r>
            <a:endParaRPr lang="en-US" altLang="ja-JP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  <a:endParaRPr lang="en-US" altLang="ja-JP" dirty="0"/>
          </a:p>
          <a:p>
            <a:pPr lvl="4"/>
            <a:endParaRPr lang="en-US" altLang="ja-JP" dirty="0"/>
          </a:p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  <a:endParaRPr lang="en-US" altLang="ja-JP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0" sz="6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450A6D-9A65-45D9-A0ED-E597D9ADF1D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9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1A9CA9-92E9-4B84-B25F-7FE8FE80A8F5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032" name="直線コネクタ 4"/>
          <p:cNvCxnSpPr/>
          <p:nvPr/>
        </p:nvCxnSpPr>
        <p:spPr>
          <a:xfrm>
            <a:off x="504825" y="1212850"/>
            <a:ext cx="8913813" cy="0"/>
          </a:xfrm>
          <a:prstGeom prst="line">
            <a:avLst/>
          </a:prstGeom>
          <a:ln w="25400" cap="flat" cmpd="sng">
            <a:solidFill>
              <a:srgbClr val="CF142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3" name="Plaque 10"/>
          <p:cNvSpPr/>
          <p:nvPr/>
        </p:nvSpPr>
        <p:spPr>
          <a:xfrm>
            <a:off x="539750" y="476250"/>
            <a:ext cx="441325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6001F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DC0904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8"/>
          <p:cNvSpPr>
            <a:spLocks noGrp="1"/>
          </p:cNvSpPr>
          <p:nvPr>
            <p:ph type="ctrTitle"/>
          </p:nvPr>
        </p:nvSpPr>
        <p:spPr>
          <a:xfrm>
            <a:off x="596900" y="609600"/>
            <a:ext cx="2794000" cy="2735263"/>
          </a:xfrm>
        </p:spPr>
        <p:txBody>
          <a:bodyPr vert="horz" wrap="square" lIns="91440" tIns="45720" rIns="91440" bIns="45720" anchor="ctr"/>
          <a:p>
            <a:pPr algn="ctr">
              <a:buClrTx/>
              <a:buSzTx/>
              <a:buFontTx/>
            </a:pPr>
            <a:br>
              <a:rPr lang="en-US" altLang="ja-JP" sz="3000" b="1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</a:br>
            <a:r>
              <a:rPr lang="zh-CN" altLang="en-US" sz="3000" b="1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移动端</a:t>
            </a:r>
            <a:r>
              <a:rPr lang="zh-CN" altLang="en-US" sz="3000" b="1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跨平台框架调研</a:t>
            </a:r>
            <a:endParaRPr lang="en-US" altLang="zh-CN" sz="3000" b="1" dirty="0"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5123" name="Rectangle 10"/>
          <p:cNvSpPr/>
          <p:nvPr/>
        </p:nvSpPr>
        <p:spPr>
          <a:xfrm>
            <a:off x="344488" y="4145598"/>
            <a:ext cx="3054350" cy="723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>
              <a:buClr>
                <a:srgbClr val="FF0000"/>
              </a:buClr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UniApp 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对比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Flutte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r">
              <a:buClr>
                <a:srgbClr val="FF0000"/>
              </a:buClr>
              <a:buNone/>
            </a:pP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</a:t>
            </a:r>
            <a:r>
              <a:rPr lang="en-US" altLang="ja-JP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05-08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灯片编号占位符 26"/>
          <p:cNvSpPr txBox="1">
            <a:spLocks noGrp="1"/>
          </p:cNvSpPr>
          <p:nvPr>
            <p:ph type="sldNum" sz="quarter" idx="4"/>
          </p:nvPr>
        </p:nvSpPr>
        <p:spPr>
          <a:xfrm>
            <a:off x="7596188" y="6492875"/>
            <a:ext cx="2311400" cy="365125"/>
          </a:xfrm>
          <a:noFill/>
          <a:ln>
            <a:noFill/>
          </a:ln>
        </p:spPr>
        <p:txBody>
          <a:bodyPr anchor="ctr"/>
          <a:p>
            <a:pPr marL="0" indent="0" algn="r" defTabSz="457200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5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功能框架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37480" y="1358900"/>
            <a:ext cx="3175" cy="48063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lgDashDot"/>
            <a:round/>
            <a:headEnd type="none" w="med" len="med"/>
            <a:tailEnd type="none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269365"/>
            <a:ext cx="52578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1764665"/>
            <a:ext cx="4874260" cy="3181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825" y="5065395"/>
            <a:ext cx="4126230" cy="12712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/>
              <a:t>支持市面上绝大部分的移动端表现形式。</a:t>
            </a:r>
            <a:endParaRPr lang="zh-CN" altLang="en-US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en-US" altLang="zh-CN"/>
              <a:t>uniapp api</a:t>
            </a:r>
            <a:r>
              <a:rPr lang="zh-CN" altLang="en-US"/>
              <a:t>覆盖住大部分业务需求</a:t>
            </a:r>
            <a:endParaRPr lang="zh-CN" altLang="en-US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/>
              <a:t>支持调用各端原生</a:t>
            </a:r>
            <a:r>
              <a:rPr lang="en-US" altLang="zh-CN"/>
              <a:t>api</a:t>
            </a:r>
            <a:endParaRPr lang="en-US" altLang="zh-CN"/>
          </a:p>
          <a:p>
            <a:pPr marL="285750" indent="-285750">
              <a:lnSpc>
                <a:spcPct val="120000"/>
              </a:lnSpc>
              <a:buSzPct val="50000"/>
              <a:buFont typeface="Wingdings" panose="05000000000000000000" charset="0"/>
              <a:buChar char="l"/>
            </a:pPr>
            <a:r>
              <a:rPr lang="en-US" altLang="zh-CN"/>
              <a:t>Vue</a:t>
            </a:r>
            <a:r>
              <a:rPr lang="zh-CN" altLang="en-US"/>
              <a:t>框架</a:t>
            </a:r>
            <a:r>
              <a:rPr lang="en-US" altLang="zh-CN"/>
              <a:t>, </a:t>
            </a:r>
            <a:r>
              <a:rPr lang="zh-CN" altLang="en-US"/>
              <a:t>小程序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75" y="1315085"/>
            <a:ext cx="434340" cy="44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50205" y="1706245"/>
            <a:ext cx="3622675" cy="2331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默认支持：</a:t>
            </a:r>
            <a:endParaRPr lang="zh-CN" altLang="en-US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IOS</a:t>
            </a:r>
            <a:endParaRPr lang="en-US" altLang="zh-CN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Android</a:t>
            </a:r>
            <a:endParaRPr lang="en-US" altLang="zh-CN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Fuchsia(google</a:t>
            </a:r>
            <a:r>
              <a:rPr lang="zh-CN" altLang="en-US"/>
              <a:t>新的自研操作系统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还支持：</a:t>
            </a:r>
            <a:endParaRPr lang="zh-CN" altLang="en-US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 </a:t>
            </a:r>
            <a:r>
              <a:rPr lang="zh-CN" altLang="en-US"/>
              <a:t>开发</a:t>
            </a:r>
            <a:r>
              <a:rPr lang="en-US" altLang="zh-CN"/>
              <a:t>(Flutter for web</a:t>
            </a:r>
            <a:r>
              <a:rPr lang="en-US" altLang="zh-CN"/>
              <a:t>)</a:t>
            </a:r>
            <a:endParaRPr lang="en-US" altLang="zh-CN"/>
          </a:p>
          <a:p>
            <a:pPr marL="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PC</a:t>
            </a:r>
            <a:r>
              <a:rPr lang="zh-CN" altLang="en-US"/>
              <a:t>开发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0" y="4977765"/>
            <a:ext cx="4288790" cy="1215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46065" y="4638675"/>
            <a:ext cx="363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目前移动开发中三种主流</a:t>
            </a:r>
            <a:r>
              <a:rPr lang="zh-CN" altLang="en-US"/>
              <a:t>跨平台技术：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83000" y="6336665"/>
            <a:ext cx="2938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支持情况：</a:t>
            </a:r>
            <a:r>
              <a:rPr lang="en-US" altLang="zh-CN">
                <a:solidFill>
                  <a:srgbClr val="FF0000"/>
                </a:solidFill>
              </a:rPr>
              <a:t>Uniapp </a:t>
            </a:r>
            <a:r>
              <a:rPr lang="zh-CN" altLang="en-US">
                <a:solidFill>
                  <a:srgbClr val="FF0000"/>
                </a:solidFill>
              </a:rPr>
              <a:t>由于 </a:t>
            </a:r>
            <a:r>
              <a:rPr lang="en-US" altLang="zh-CN">
                <a:solidFill>
                  <a:srgbClr val="FF0000"/>
                </a:solidFill>
              </a:rPr>
              <a:t>Flutter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开发环境与社区生态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35195" y="1358900"/>
            <a:ext cx="1270" cy="40862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lgDashDot"/>
            <a:round/>
            <a:headEnd type="none" w="med" len="med"/>
            <a:tailEnd type="none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269365"/>
            <a:ext cx="52578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1315085"/>
            <a:ext cx="434340" cy="4495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8315" y="1871980"/>
            <a:ext cx="4246880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IDE</a:t>
            </a:r>
            <a:r>
              <a:rPr lang="zh-CN" altLang="en-US"/>
              <a:t>：</a:t>
            </a:r>
            <a:r>
              <a:rPr lang="en-US" altLang="zh-CN"/>
              <a:t>Hbuilder X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开发语言：</a:t>
            </a:r>
            <a:r>
              <a:rPr lang="en-US" altLang="zh-CN"/>
              <a:t>JavaScript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插件市场：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社区：帖子较丰富，很多老帖与无回复帖              https://ask.dcloud.net.cn/explore/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开源：部分未开源，到了部分问题会出现导致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          原因不明无法解决，只能换思路开发。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6185" y="1871980"/>
            <a:ext cx="4237355" cy="361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/>
              <a:t>IDE</a:t>
            </a:r>
            <a:r>
              <a:rPr lang="zh-CN" altLang="en-US"/>
              <a:t>：</a:t>
            </a:r>
            <a:r>
              <a:rPr lang="en-US" altLang="zh-CN"/>
              <a:t>Android Studio </a:t>
            </a:r>
            <a:r>
              <a:rPr lang="zh-CN" altLang="en-US"/>
              <a:t>与 </a:t>
            </a:r>
            <a:r>
              <a:rPr lang="en-US" altLang="zh-CN"/>
              <a:t>XCode</a:t>
            </a:r>
            <a:r>
              <a:rPr lang="zh-CN" altLang="en-US"/>
              <a:t> 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zh-CN" altLang="en-US"/>
              <a:t>开发语言：</a:t>
            </a:r>
            <a:r>
              <a:rPr lang="en-US" altLang="zh-CN"/>
              <a:t>Dart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zh-CN" altLang="en-US"/>
              <a:t>插件市场：</a:t>
            </a:r>
            <a:endParaRPr lang="zh-CN" altLang="en-US"/>
          </a:p>
          <a:p>
            <a:pPr algn="l">
              <a:lnSpc>
                <a:spcPct val="130000"/>
              </a:lnSpc>
            </a:pP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社区：https://github.com/flutter/flutter/issues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           https://flutter.cn/</a:t>
            </a:r>
            <a:endParaRPr lang="zh-CN" altLang="en-US"/>
          </a:p>
          <a:p>
            <a:pPr marL="596265" indent="-596265" algn="l">
              <a:lnSpc>
                <a:spcPct val="130000"/>
              </a:lnSpc>
            </a:pPr>
            <a:r>
              <a:rPr lang="zh-CN" altLang="en-US"/>
              <a:t>           </a:t>
            </a:r>
            <a:r>
              <a:rPr lang="en-US" altLang="zh-CN"/>
              <a:t>Github issue</a:t>
            </a:r>
            <a:r>
              <a:rPr lang="zh-CN" altLang="en-US"/>
              <a:t>很丰富，中文社区资料较    少，但有团队分享开发架构经验。</a:t>
            </a:r>
            <a:endParaRPr lang="zh-CN" altLang="en-US"/>
          </a:p>
          <a:p>
            <a:pPr marL="596265" indent="-596265" algn="l">
              <a:lnSpc>
                <a:spcPct val="130000"/>
              </a:lnSpc>
            </a:pP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开源：是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2493645"/>
            <a:ext cx="1219200" cy="967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2580640"/>
            <a:ext cx="2141220" cy="335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690" y="2889250"/>
            <a:ext cx="1386840" cy="3200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635" y="4416425"/>
            <a:ext cx="2438400" cy="4267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b="18721"/>
          <a:stretch>
            <a:fillRect/>
          </a:stretch>
        </p:blipFill>
        <p:spPr>
          <a:xfrm>
            <a:off x="597535" y="4083685"/>
            <a:ext cx="2827020" cy="4521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300730" y="5784215"/>
            <a:ext cx="2960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社区生态：</a:t>
            </a:r>
            <a:r>
              <a:rPr lang="en-US" altLang="zh-CN">
                <a:solidFill>
                  <a:srgbClr val="FF0000"/>
                </a:solidFill>
              </a:rPr>
              <a:t>Flutter </a:t>
            </a:r>
            <a:r>
              <a:rPr lang="zh-CN" altLang="en-US">
                <a:solidFill>
                  <a:srgbClr val="FF0000"/>
                </a:solidFill>
              </a:rPr>
              <a:t>优于 </a:t>
            </a:r>
            <a:r>
              <a:rPr lang="en-US" altLang="zh-CN">
                <a:solidFill>
                  <a:srgbClr val="FF0000"/>
                </a:solidFill>
              </a:rPr>
              <a:t>UniApp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模板展示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269365"/>
            <a:ext cx="525780" cy="495300"/>
          </a:xfrm>
          <a:prstGeom prst="rect">
            <a:avLst/>
          </a:prstGeom>
        </p:spPr>
      </p:pic>
      <p:pic>
        <p:nvPicPr>
          <p:cNvPr id="6" name="图片 5" descr="5c9c5f9337b5b1d42e6daef12d173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925955"/>
            <a:ext cx="2159132" cy="4320000"/>
          </a:xfrm>
          <a:prstGeom prst="rect">
            <a:avLst/>
          </a:prstGeom>
        </p:spPr>
      </p:pic>
      <p:pic>
        <p:nvPicPr>
          <p:cNvPr id="8" name="图片 7" descr="671a6930f5198920db533363d3bc2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37" y="1925955"/>
            <a:ext cx="2159635" cy="4320000"/>
          </a:xfrm>
          <a:prstGeom prst="rect">
            <a:avLst/>
          </a:prstGeom>
        </p:spPr>
      </p:pic>
      <p:pic>
        <p:nvPicPr>
          <p:cNvPr id="11" name="图片 10" descr="e23cc7d3b6e2686ef0ded068871856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7" y="1925955"/>
            <a:ext cx="2159635" cy="4320000"/>
          </a:xfrm>
          <a:prstGeom prst="rect">
            <a:avLst/>
          </a:prstGeom>
        </p:spPr>
      </p:pic>
      <p:pic>
        <p:nvPicPr>
          <p:cNvPr id="19" name="图片 18" descr="65b4f8efbf3bd12713f9a5ff7658ee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762" y="1925955"/>
            <a:ext cx="2159635" cy="432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84555" y="134874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控件齐全，中规中矩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模板展示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344295"/>
            <a:ext cx="434340" cy="449580"/>
          </a:xfrm>
          <a:prstGeom prst="rect">
            <a:avLst/>
          </a:prstGeom>
        </p:spPr>
      </p:pic>
      <p:pic>
        <p:nvPicPr>
          <p:cNvPr id="2" name="图片 1" descr="293d78b550402d7fe10c89c42ab8db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882775"/>
            <a:ext cx="2160000" cy="4320000"/>
          </a:xfrm>
          <a:prstGeom prst="rect">
            <a:avLst/>
          </a:prstGeom>
        </p:spPr>
      </p:pic>
      <p:pic>
        <p:nvPicPr>
          <p:cNvPr id="3" name="图片 2" descr="99e49034e56295bc1644546bdade1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80" y="1882775"/>
            <a:ext cx="2159635" cy="4320000"/>
          </a:xfrm>
          <a:prstGeom prst="rect">
            <a:avLst/>
          </a:prstGeom>
        </p:spPr>
      </p:pic>
      <p:pic>
        <p:nvPicPr>
          <p:cNvPr id="9" name="图片 8" descr="4adf524796a1adbbf43a9645115fe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880" y="1882775"/>
            <a:ext cx="2159635" cy="4320000"/>
          </a:xfrm>
          <a:prstGeom prst="rect">
            <a:avLst/>
          </a:prstGeom>
        </p:spPr>
      </p:pic>
      <p:pic>
        <p:nvPicPr>
          <p:cNvPr id="13" name="图片 12" descr="bd85022a7064128799c3aa3dc887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1882775"/>
            <a:ext cx="2160000" cy="4320000"/>
          </a:xfrm>
          <a:prstGeom prst="rect">
            <a:avLst/>
          </a:prstGeom>
        </p:spPr>
      </p:pic>
      <p:pic>
        <p:nvPicPr>
          <p:cNvPr id="15" name="图片 14" descr="bd85022a7064128799c3aa3dc887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080" y="1882775"/>
            <a:ext cx="2159635" cy="43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4380" y="1387475"/>
            <a:ext cx="6743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常规控件的基础上，并</a:t>
            </a:r>
            <a:r>
              <a:rPr lang="zh-CN" altLang="en-US"/>
              <a:t>支持</a:t>
            </a:r>
            <a:r>
              <a:rPr lang="en-US" altLang="zh-CN"/>
              <a:t>Metarial Design</a:t>
            </a:r>
            <a:r>
              <a:rPr lang="zh-CN" altLang="en-US"/>
              <a:t>设计风格与</a:t>
            </a:r>
            <a:r>
              <a:rPr lang="en-US" altLang="zh-CN"/>
              <a:t>Cupertino</a:t>
            </a:r>
            <a:r>
              <a:rPr lang="zh-CN" altLang="en-US"/>
              <a:t>设计风格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838950" cy="6413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哪些</a:t>
            </a:r>
            <a:r>
              <a:rPr lang="en-US" altLang="zh-CN" dirty="0"/>
              <a:t>UI</a:t>
            </a:r>
            <a:r>
              <a:rPr lang="zh-CN" altLang="en-US" dirty="0"/>
              <a:t>使用</a:t>
            </a:r>
            <a:r>
              <a:rPr lang="en-US" altLang="zh-CN" dirty="0"/>
              <a:t>Flutter</a:t>
            </a:r>
            <a:r>
              <a:rPr lang="zh-CN" altLang="en-US" dirty="0"/>
              <a:t>更易实现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1393825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控件示例：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365375"/>
            <a:ext cx="3040380" cy="853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0" y="1725295"/>
            <a:ext cx="1630680" cy="1790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40" y="1498600"/>
            <a:ext cx="2956560" cy="133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40" y="2832100"/>
            <a:ext cx="2957195" cy="6070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4505" y="4742180"/>
            <a:ext cx="6888480" cy="1050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/>
              <a:t>在不同环境对代码稍作修改，可以使软件的整体风格更适合操作系统</a:t>
            </a:r>
            <a:r>
              <a:rPr lang="zh-CN" altLang="en-US"/>
              <a:t>平台。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en-US" altLang="zh-CN"/>
              <a:t>//import 'package:flutter/material.dart'; 	Material Design </a:t>
            </a:r>
            <a:r>
              <a:rPr lang="zh-CN" altLang="en-US"/>
              <a:t>风格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//import 'package:flutter/cupertino.dart';	IOS </a:t>
            </a:r>
            <a:r>
              <a:rPr lang="zh-CN" altLang="en-US"/>
              <a:t>风格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5300" y="3488690"/>
            <a:ext cx="90011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以这些控件为例，如果想在</a:t>
            </a:r>
            <a:r>
              <a:rPr lang="en-US" altLang="zh-CN"/>
              <a:t>UniApp</a:t>
            </a:r>
            <a:r>
              <a:rPr lang="zh-CN" altLang="en-US"/>
              <a:t>中实现这样的样式显示，需要我们自己来实现。</a:t>
            </a:r>
            <a:r>
              <a:rPr lang="en-US" altLang="zh-CN"/>
              <a:t>Flutter</a:t>
            </a:r>
            <a:r>
              <a:rPr lang="zh-CN" altLang="en-US"/>
              <a:t>则提供了完整的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Flutter</a:t>
            </a:r>
            <a:r>
              <a:rPr lang="zh-CN" altLang="en-US"/>
              <a:t>也提供了适应于操作系统的</a:t>
            </a:r>
            <a:r>
              <a:rPr lang="zh-CN" altLang="en-US"/>
              <a:t>更复杂的动画转换效果。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25" y="2141538"/>
            <a:ext cx="3594100" cy="1144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Box 6"/>
          <p:cNvSpPr txBox="1"/>
          <p:nvPr/>
        </p:nvSpPr>
        <p:spPr>
          <a:xfrm>
            <a:off x="3094990" y="3996055"/>
            <a:ext cx="3594735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50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Code Review</a:t>
            </a:r>
            <a:endParaRPr lang="en-US" altLang="zh-CN" sz="5000" b="1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灯片编号占位符 26"/>
          <p:cNvSpPr txBox="1">
            <a:spLocks noGrp="1"/>
          </p:cNvSpPr>
          <p:nvPr>
            <p:ph type="sldNum" sz="quarter" idx="12"/>
          </p:nvPr>
        </p:nvSpPr>
        <p:spPr>
          <a:xfrm>
            <a:off x="7596188" y="6492875"/>
            <a:ext cx="2311400" cy="365125"/>
          </a:xfrm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15366" name="Text Box 42"/>
          <p:cNvSpPr txBox="1"/>
          <p:nvPr/>
        </p:nvSpPr>
        <p:spPr>
          <a:xfrm>
            <a:off x="0" y="6613525"/>
            <a:ext cx="330041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20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Ricoh Software Research Center (Beijing) Co., Ltd.</a:t>
            </a:r>
            <a:endParaRPr lang="en-US" altLang="ja-JP" sz="1000" b="1" i="1" dirty="0">
              <a:solidFill>
                <a:srgbClr val="4D4D4D"/>
              </a:solidFill>
              <a:latin typeface="Calibri" panose="020F0502020204030204" pitchFamily="34" charset="0"/>
              <a:ea typeface="HG丸ｺﾞｼｯｸM-PRO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template_white_2000_j12040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99">
            <a:alpha val="40000"/>
          </a:srgbClr>
        </a:solidFill>
        <a:ln w="12700">
          <a:noFill/>
          <a:prstDash val="dash"/>
        </a:ln>
      </a:spPr>
      <a:bodyPr wrap="none" anchor="ctr"/>
      <a:lstStyle>
        <a:defPPr algn="ctr">
          <a:defRPr sz="2000" b="1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ea typeface="新宋体" panose="02010609030101010101" pitchFamily="49" charset="-122"/>
            <a:cs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_white_2000_j12040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99">
            <a:alpha val="40000"/>
          </a:srgbClr>
        </a:solidFill>
        <a:ln w="12700">
          <a:noFill/>
          <a:prstDash val="dash"/>
        </a:ln>
      </a:spPr>
      <a:bodyPr wrap="none" anchor="ctr"/>
      <a:lstStyle>
        <a:defPPr algn="ctr">
          <a:defRPr sz="2000" b="1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ea typeface="新宋体" panose="02010609030101010101" pitchFamily="49" charset="-122"/>
            <a:cs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template_white_2000_j120402</Template>
  <TotalTime>0</TotalTime>
  <Words>1293</Words>
  <Application>WPS 演示</Application>
  <PresentationFormat/>
  <Paragraphs>98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新宋体</vt:lpstr>
      <vt:lpstr>MS PGothic</vt:lpstr>
      <vt:lpstr>MS PMincho</vt:lpstr>
      <vt:lpstr>Yu Gothic</vt:lpstr>
      <vt:lpstr>HG丸ｺﾞｼｯｸM-PRO</vt:lpstr>
      <vt:lpstr>MS Gothic</vt:lpstr>
      <vt:lpstr>Wingdings</vt:lpstr>
      <vt:lpstr>微软雅黑</vt:lpstr>
      <vt:lpstr>Arial Unicode MS</vt:lpstr>
      <vt:lpstr>template_white_2000_j120402</vt:lpstr>
      <vt:lpstr>1_template_white_2000_j120402</vt:lpstr>
      <vt:lpstr> 移动端跨平台框架调研</vt:lpstr>
      <vt:lpstr>功能框架</vt:lpstr>
      <vt:lpstr>开发环境与社区生态</vt:lpstr>
      <vt:lpstr>模板展示</vt:lpstr>
      <vt:lpstr>模板展示</vt:lpstr>
      <vt:lpstr>哪些UI使用Flutter更易实现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of Incubation Salon</dc:title>
  <dc:creator>Yi Hong</dc:creator>
  <cp:lastModifiedBy>→榴莲←</cp:lastModifiedBy>
  <cp:revision>2403</cp:revision>
  <cp:lastPrinted>2017-06-30T07:06:00Z</cp:lastPrinted>
  <dcterms:created xsi:type="dcterms:W3CDTF">2012-05-07T05:36:00Z</dcterms:created>
  <dcterms:modified xsi:type="dcterms:W3CDTF">2020-05-08T11:24:15Z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