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04" r:id="rId2"/>
    <p:sldId id="2620" r:id="rId3"/>
    <p:sldId id="2591" r:id="rId4"/>
    <p:sldId id="2590" r:id="rId5"/>
    <p:sldId id="2607" r:id="rId6"/>
    <p:sldId id="2613" r:id="rId7"/>
    <p:sldId id="2609" r:id="rId8"/>
    <p:sldId id="2596" r:id="rId9"/>
    <p:sldId id="2597" r:id="rId10"/>
    <p:sldId id="2598" r:id="rId11"/>
    <p:sldId id="2599" r:id="rId12"/>
    <p:sldId id="2600" r:id="rId13"/>
    <p:sldId id="2601" r:id="rId14"/>
    <p:sldId id="2602" r:id="rId15"/>
  </p:sldIdLst>
  <p:sldSz cx="9906000" cy="6858000" type="A4"/>
  <p:notesSz cx="6797675" cy="9926638"/>
  <p:custDataLst>
    <p:tags r:id="rId18"/>
  </p:custDataLst>
  <p:defaultTextStyle>
    <a:defPPr>
      <a:defRPr lang="ja-JP"/>
    </a:defPPr>
    <a:lvl1pPr algn="l" rtl="0" eaLnBrk="0" fontAlgn="base" hangingPunct="0">
      <a:spcBef>
        <a:spcPct val="0"/>
      </a:spcBef>
      <a:spcAft>
        <a:spcPct val="0"/>
      </a:spcAft>
      <a:defRPr kumimoji="1" sz="16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16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16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16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D504"/>
    <a:srgbClr val="78D0E2"/>
    <a:srgbClr val="1DB9AA"/>
    <a:srgbClr val="2890F7"/>
    <a:srgbClr val="7F1084"/>
    <a:srgbClr val="FF6600"/>
    <a:srgbClr val="39BD98"/>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22" autoAdjust="0"/>
  </p:normalViewPr>
  <p:slideViewPr>
    <p:cSldViewPr>
      <p:cViewPr varScale="1">
        <p:scale>
          <a:sx n="73" d="100"/>
          <a:sy n="73" d="100"/>
        </p:scale>
        <p:origin x="1146" y="54"/>
      </p:cViewPr>
      <p:guideLst>
        <p:guide orient="horz" pos="2160"/>
        <p:guide pos="31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7" d="100"/>
          <a:sy n="57" d="100"/>
        </p:scale>
        <p:origin x="-2592"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MS PGothic" panose="020B0600070205080204" pitchFamily="34" charset="-128"/>
              </a:defRPr>
            </a:lvl1pPr>
          </a:lstStyle>
          <a:p>
            <a:pPr>
              <a:defRPr/>
            </a:pPr>
            <a:endParaRPr lang="en-US" altLang="ja-JP"/>
          </a:p>
        </p:txBody>
      </p:sp>
      <p:sp>
        <p:nvSpPr>
          <p:cNvPr id="28675"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defRPr>
            </a:lvl1pPr>
          </a:lstStyle>
          <a:p>
            <a:pPr>
              <a:defRPr/>
            </a:pPr>
            <a:endParaRPr lang="en-US" altLang="ja-JP"/>
          </a:p>
        </p:txBody>
      </p:sp>
      <p:sp>
        <p:nvSpPr>
          <p:cNvPr id="28676"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MS PGothic" panose="020B0600070205080204" pitchFamily="34" charset="-128"/>
              </a:defRPr>
            </a:lvl1pPr>
          </a:lstStyle>
          <a:p>
            <a:pPr>
              <a:defRPr/>
            </a:pPr>
            <a:endParaRPr lang="en-US" altLang="ja-JP"/>
          </a:p>
        </p:txBody>
      </p:sp>
      <p:sp>
        <p:nvSpPr>
          <p:cNvPr id="28677"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MS PGothic" panose="020B0600070205080204" pitchFamily="34" charset="-128"/>
              </a:defRPr>
            </a:lvl1pPr>
          </a:lstStyle>
          <a:p>
            <a:fld id="{FC09DADB-8E3D-4B9C-97BF-CDCF3476D3BD}"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MS PGothic" panose="020B0600070205080204" pitchFamily="34" charset="-128"/>
              </a:defRPr>
            </a:lvl1pPr>
          </a:lstStyle>
          <a:p>
            <a:pPr>
              <a:defRPr/>
            </a:pPr>
            <a:endParaRPr lang="en-US" altLang="ja-JP"/>
          </a:p>
        </p:txBody>
      </p:sp>
      <p:sp>
        <p:nvSpPr>
          <p:cNvPr id="1741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741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MS PGothic" panose="020B0600070205080204" pitchFamily="34" charset="-128"/>
              </a:defRPr>
            </a:lvl1pPr>
          </a:lstStyle>
          <a:p>
            <a:pPr>
              <a:defRPr/>
            </a:pPr>
            <a:endParaRPr lang="en-US" altLang="ja-JP"/>
          </a:p>
        </p:txBody>
      </p:sp>
      <p:sp>
        <p:nvSpPr>
          <p:cNvPr id="1741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MS PGothic" panose="020B0600070205080204" pitchFamily="34" charset="-128"/>
              </a:defRPr>
            </a:lvl1pPr>
          </a:lstStyle>
          <a:p>
            <a:fld id="{B5E77784-217B-4468-B1D8-0984FAA662C1}"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more.com/how-enable-spo2-monitor-your-fitbi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m/LOOKEE-Vibrating-Notification-Insights-Aviation/dp/B07ZKF79Y1?ref_=ast_sto_d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uwell.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a:ln/>
        </p:spPr>
      </p:sp>
      <p:sp>
        <p:nvSpPr>
          <p:cNvPr id="1229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 目前各国数据隐私法规中，欧盟最为严格。尤其是即使手机</a:t>
            </a:r>
            <a:r>
              <a:rPr lang="en-US" altLang="zh-CN" smtClean="0">
                <a:latin typeface="Arial" panose="020B0604020202020204" pitchFamily="34" charset="0"/>
              </a:rPr>
              <a:t>App</a:t>
            </a:r>
            <a:r>
              <a:rPr lang="zh-CN" altLang="en-US" smtClean="0">
                <a:latin typeface="Arial" panose="020B0604020202020204" pitchFamily="34" charset="0"/>
              </a:rPr>
              <a:t>本身并不面向欧盟，只要欧盟成员国内可以访问到，即受到欧盟</a:t>
            </a:r>
            <a:r>
              <a:rPr lang="en-US" altLang="zh-CN" smtClean="0">
                <a:latin typeface="Arial" panose="020B0604020202020204" pitchFamily="34" charset="0"/>
              </a:rPr>
              <a:t>GDPR</a:t>
            </a:r>
            <a:r>
              <a:rPr lang="zh-CN" altLang="en-US" smtClean="0">
                <a:latin typeface="Arial" panose="020B0604020202020204" pitchFamily="34" charset="0"/>
              </a:rPr>
              <a:t>相关法规管辖，所以多数手机</a:t>
            </a:r>
            <a:r>
              <a:rPr lang="en-US" altLang="zh-CN" smtClean="0">
                <a:latin typeface="Arial" panose="020B0604020202020204" pitchFamily="34" charset="0"/>
              </a:rPr>
              <a:t>App</a:t>
            </a:r>
            <a:r>
              <a:rPr lang="zh-CN" altLang="en-US" smtClean="0">
                <a:latin typeface="Arial" panose="020B0604020202020204" pitchFamily="34" charset="0"/>
              </a:rPr>
              <a:t>均在</a:t>
            </a:r>
            <a:r>
              <a:rPr lang="en-US" altLang="zh-CN" smtClean="0">
                <a:latin typeface="Arial" panose="020B0604020202020204" pitchFamily="34" charset="0"/>
              </a:rPr>
              <a:t>GDPR</a:t>
            </a:r>
            <a:r>
              <a:rPr lang="zh-CN" altLang="en-US" smtClean="0">
                <a:latin typeface="Arial" panose="020B0604020202020204" pitchFamily="34" charset="0"/>
              </a:rPr>
              <a:t>上合规。</a:t>
            </a:r>
          </a:p>
        </p:txBody>
      </p:sp>
      <p:sp>
        <p:nvSpPr>
          <p:cNvPr id="1229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fld id="{5105637A-C3DF-4242-82B1-002B1C8E890B}" type="slidenum">
              <a:rPr lang="en-US" altLang="ja-JP" sz="1200">
                <a:ea typeface="MS PGothic" panose="020B0600070205080204" pitchFamily="34" charset="-128"/>
              </a:rPr>
              <a:pPr/>
              <a:t>1</a:t>
            </a:fld>
            <a:endParaRPr lang="en-US" altLang="ja-JP" sz="120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p:nvPr>
        </p:nvSpPr>
        <p:spPr>
          <a:ln/>
        </p:spPr>
      </p:sp>
      <p:sp>
        <p:nvSpPr>
          <p:cNvPr id="34819"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hlinkClick r:id="rId3"/>
              </a:rPr>
              <a:t>https://www.imore.com/how-enable-spo2-monitor-your-fitbit</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https://www.honor.cn/products/wear/magicwatch2/</a:t>
            </a:r>
          </a:p>
          <a:p>
            <a:endParaRPr lang="en-US" altLang="zh-CN" smtClean="0">
              <a:latin typeface="Arial" panose="020B0604020202020204" pitchFamily="34" charset="0"/>
            </a:endParaRPr>
          </a:p>
          <a:p>
            <a:r>
              <a:rPr lang="en-US" altLang="zh-CN" smtClean="0">
                <a:latin typeface="Arial" panose="020B0604020202020204" pitchFamily="34" charset="0"/>
              </a:rPr>
              <a:t>https://zhuanlan.zhihu.com/p/112139401</a:t>
            </a:r>
          </a:p>
          <a:p>
            <a:r>
              <a:rPr lang="zh-CN" altLang="en-US" smtClean="0">
                <a:latin typeface="Arial" panose="020B0604020202020204" pitchFamily="34" charset="0"/>
              </a:rPr>
              <a:t>新一代 </a:t>
            </a:r>
            <a:r>
              <a:rPr lang="en-US" altLang="zh-CN" smtClean="0">
                <a:latin typeface="Arial" panose="020B0604020202020204" pitchFamily="34" charset="0"/>
              </a:rPr>
              <a:t>Apple Watch </a:t>
            </a:r>
            <a:r>
              <a:rPr lang="zh-CN" altLang="en-US" smtClean="0">
                <a:latin typeface="Arial" panose="020B0604020202020204" pitchFamily="34" charset="0"/>
              </a:rPr>
              <a:t>将增加血氧检测功能，血氧监测缘何呼声这么高？</a:t>
            </a:r>
          </a:p>
          <a:p>
            <a:endParaRPr lang="zh-CN" altLang="en-US" smtClean="0">
              <a:latin typeface="Arial" panose="020B0604020202020204" pitchFamily="34" charset="0"/>
            </a:endParaRPr>
          </a:p>
          <a:p>
            <a:r>
              <a:rPr lang="en-US" altLang="zh-CN" smtClean="0">
                <a:latin typeface="Arial" panose="020B0604020202020204" pitchFamily="34" charset="0"/>
              </a:rPr>
              <a:t>https://zhuanlan.zhihu.com/p/101305560</a:t>
            </a:r>
          </a:p>
          <a:p>
            <a:r>
              <a:rPr lang="en-US" altLang="zh-CN" smtClean="0">
                <a:latin typeface="Arial" panose="020B0604020202020204" pitchFamily="34" charset="0"/>
              </a:rPr>
              <a:t>Withings </a:t>
            </a:r>
            <a:r>
              <a:rPr lang="zh-CN" altLang="en-US" smtClean="0">
                <a:latin typeface="Arial" panose="020B0604020202020204" pitchFamily="34" charset="0"/>
              </a:rPr>
              <a:t>推出新款健康手表 </a:t>
            </a:r>
            <a:r>
              <a:rPr lang="en-US" altLang="zh-CN" smtClean="0">
                <a:latin typeface="Arial" panose="020B0604020202020204" pitchFamily="34" charset="0"/>
              </a:rPr>
              <a:t>ScanWatch</a:t>
            </a:r>
            <a:r>
              <a:rPr lang="zh-CN" altLang="en-US" smtClean="0">
                <a:latin typeface="Arial" panose="020B0604020202020204" pitchFamily="34" charset="0"/>
              </a:rPr>
              <a:t>，可检测心率</a:t>
            </a:r>
            <a:r>
              <a:rPr lang="en-US" altLang="zh-CN" smtClean="0">
                <a:latin typeface="Arial" panose="020B0604020202020204" pitchFamily="34" charset="0"/>
              </a:rPr>
              <a:t>+</a:t>
            </a:r>
            <a:r>
              <a:rPr lang="zh-CN" altLang="en-US" smtClean="0">
                <a:latin typeface="Arial" panose="020B0604020202020204" pitchFamily="34" charset="0"/>
              </a:rPr>
              <a:t>血氧丨</a:t>
            </a:r>
            <a:r>
              <a:rPr lang="en-US" altLang="zh-CN" smtClean="0">
                <a:latin typeface="Arial" panose="020B0604020202020204" pitchFamily="34" charset="0"/>
              </a:rPr>
              <a:t>CES 2020</a:t>
            </a:r>
          </a:p>
          <a:p>
            <a:endParaRPr lang="en-US" altLang="zh-CN" smtClean="0">
              <a:latin typeface="Arial" panose="020B0604020202020204" pitchFamily="34" charset="0"/>
            </a:endParaRPr>
          </a:p>
          <a:p>
            <a:r>
              <a:rPr lang="en-US" altLang="zh-CN" smtClean="0">
                <a:latin typeface="Arial" panose="020B0604020202020204" pitchFamily="34" charset="0"/>
              </a:rPr>
              <a:t>https://www.garmin.com.cn/garmin-technology/pulse-ox/</a:t>
            </a:r>
          </a:p>
          <a:p>
            <a:r>
              <a:rPr lang="en-US" altLang="zh-CN" smtClean="0">
                <a:latin typeface="Arial" panose="020B0604020202020204" pitchFamily="34" charset="0"/>
              </a:rPr>
              <a:t>Pulse Ox </a:t>
            </a:r>
            <a:r>
              <a:rPr lang="zh-CN" altLang="en-US" smtClean="0">
                <a:latin typeface="Arial" panose="020B0604020202020204" pitchFamily="34" charset="0"/>
              </a:rPr>
              <a:t>脉搏血氧感测功能</a:t>
            </a:r>
            <a:r>
              <a:rPr lang="en-US" altLang="zh-CN" smtClean="0">
                <a:latin typeface="Arial" panose="020B0604020202020204" pitchFamily="34" charset="0"/>
              </a:rPr>
              <a:t>| Garmin - </a:t>
            </a:r>
            <a:r>
              <a:rPr lang="zh-CN" altLang="en-US" smtClean="0">
                <a:latin typeface="Arial" panose="020B0604020202020204" pitchFamily="34" charset="0"/>
              </a:rPr>
              <a:t>佳明</a:t>
            </a:r>
            <a:r>
              <a:rPr lang="en-US" altLang="zh-CN" smtClean="0">
                <a:latin typeface="Arial" panose="020B0604020202020204" pitchFamily="34" charset="0"/>
              </a:rPr>
              <a:t>Garmin</a:t>
            </a:r>
          </a:p>
          <a:p>
            <a:endParaRPr lang="en-US" altLang="zh-CN" smtClean="0">
              <a:latin typeface="Arial" panose="020B0604020202020204" pitchFamily="34" charset="0"/>
            </a:endParaRPr>
          </a:p>
          <a:p>
            <a:r>
              <a:rPr lang="en-US" altLang="zh-CN" smtClean="0">
                <a:latin typeface="Arial" panose="020B0604020202020204" pitchFamily="34" charset="0"/>
              </a:rPr>
              <a:t>https://cn.engadget.com/cn-2020-01-16-fitbit.html</a:t>
            </a:r>
          </a:p>
          <a:p>
            <a:r>
              <a:rPr lang="en-US" altLang="zh-CN" smtClean="0">
                <a:latin typeface="Arial" panose="020B0604020202020204" pitchFamily="34" charset="0"/>
              </a:rPr>
              <a:t>GoogleFitbit</a:t>
            </a:r>
            <a:r>
              <a:rPr lang="zh-CN" altLang="en-US" smtClean="0">
                <a:latin typeface="Arial" panose="020B0604020202020204" pitchFamily="34" charset="0"/>
              </a:rPr>
              <a:t>在</a:t>
            </a:r>
            <a:r>
              <a:rPr lang="en-US" altLang="zh-CN" smtClean="0">
                <a:latin typeface="Arial" panose="020B0604020202020204" pitchFamily="34" charset="0"/>
              </a:rPr>
              <a:t>Apple Watch</a:t>
            </a:r>
            <a:r>
              <a:rPr lang="zh-CN" altLang="en-US" smtClean="0">
                <a:latin typeface="Arial" panose="020B0604020202020204" pitchFamily="34" charset="0"/>
              </a:rPr>
              <a:t>之前加入</a:t>
            </a:r>
            <a:r>
              <a:rPr lang="en-US" altLang="zh-CN" smtClean="0">
                <a:latin typeface="Arial" panose="020B0604020202020204" pitchFamily="34" charset="0"/>
              </a:rPr>
              <a:t>SpO2</a:t>
            </a:r>
            <a:r>
              <a:rPr lang="zh-CN" altLang="en-US" smtClean="0">
                <a:latin typeface="Arial" panose="020B0604020202020204" pitchFamily="34" charset="0"/>
              </a:rPr>
              <a:t>功能</a:t>
            </a:r>
          </a:p>
        </p:txBody>
      </p:sp>
      <p:sp>
        <p:nvSpPr>
          <p:cNvPr id="3482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fld id="{640F73D0-9A5F-478A-88EB-B12BA8881BFE}" type="slidenum">
              <a:rPr lang="en-US" altLang="ja-JP" sz="1200">
                <a:ea typeface="MS PGothic" panose="020B0600070205080204" pitchFamily="34" charset="-128"/>
              </a:rPr>
              <a:pPr/>
              <a:t>10</a:t>
            </a:fld>
            <a:endParaRPr lang="en-US" altLang="ja-JP" sz="120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p:nvPr>
        </p:nvSpPr>
        <p:spPr>
          <a:ln/>
        </p:spPr>
      </p:sp>
      <p:sp>
        <p:nvSpPr>
          <p:cNvPr id="3686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hlinkClick r:id="rId3"/>
              </a:rPr>
              <a:t>https://www.amazon.com/LOOKEE-Vibrating-Notification-Insights-Aviation/dp/B07ZKF79Y1?ref_=ast_sto_dp</a:t>
            </a:r>
            <a:endParaRPr lang="zh-CN" altLang="en-US" smtClean="0">
              <a:latin typeface="Arial" panose="020B0604020202020204" pitchFamily="34" charset="0"/>
            </a:endParaRPr>
          </a:p>
        </p:txBody>
      </p:sp>
      <p:sp>
        <p:nvSpPr>
          <p:cNvPr id="3686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fld id="{58239D2E-2493-448F-B7AA-B4A3B98F0FCC}" type="slidenum">
              <a:rPr lang="en-US" altLang="ja-JP" sz="1200">
                <a:ea typeface="MS PGothic" panose="020B0600070205080204" pitchFamily="34" charset="-128"/>
              </a:rPr>
              <a:pPr/>
              <a:t>11</a:t>
            </a:fld>
            <a:endParaRPr lang="en-US" altLang="ja-JP" sz="120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ChangeArrowheads="1" noTextEdit="1"/>
          </p:cNvSpPr>
          <p:nvPr>
            <p:ph type="sldImg"/>
          </p:nvPr>
        </p:nvSpPr>
        <p:spPr>
          <a:ln/>
        </p:spPr>
      </p:sp>
      <p:sp>
        <p:nvSpPr>
          <p:cNvPr id="38915"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https://item.jd.com/58842251603.html</a:t>
            </a:r>
          </a:p>
          <a:p>
            <a:endParaRPr lang="en-US" altLang="zh-CN" smtClean="0">
              <a:latin typeface="Arial" panose="020B0604020202020204" pitchFamily="34" charset="0"/>
            </a:endParaRPr>
          </a:p>
          <a:p>
            <a:r>
              <a:rPr lang="en-US" altLang="zh-CN" smtClean="0">
                <a:latin typeface="Arial" panose="020B0604020202020204" pitchFamily="34" charset="0"/>
                <a:hlinkClick r:id="rId3"/>
              </a:rPr>
              <a:t>http://www.yuwell.com/</a:t>
            </a:r>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3891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fld id="{6A85110E-0155-48EE-83B4-5A6A92F1F691}" type="slidenum">
              <a:rPr lang="en-US" altLang="ja-JP" sz="1200">
                <a:ea typeface="MS PGothic" panose="020B0600070205080204" pitchFamily="34" charset="-128"/>
              </a:rPr>
              <a:pPr/>
              <a:t>12</a:t>
            </a:fld>
            <a:endParaRPr lang="en-US" altLang="ja-JP" sz="120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a:ln/>
        </p:spPr>
      </p:sp>
      <p:sp>
        <p:nvSpPr>
          <p:cNvPr id="40963"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https://speedshows.com/</a:t>
            </a:r>
          </a:p>
          <a:p>
            <a:endParaRPr lang="en-US" altLang="zh-CN" smtClean="0">
              <a:latin typeface="Arial" panose="020B0604020202020204" pitchFamily="34" charset="0"/>
            </a:endParaRPr>
          </a:p>
          <a:p>
            <a:r>
              <a:rPr lang="en-US" altLang="zh-CN" smtClean="0">
                <a:latin typeface="Arial" panose="020B0604020202020204" pitchFamily="34" charset="0"/>
              </a:rPr>
              <a:t>If the pulse oximeter has detected your heart rate and SpO2 in an irregular state, the pulse oximeter will be an alert to alert the user to their body's condition. Also you can set the limit by yourself and or to the alarm sound effect.</a:t>
            </a:r>
          </a:p>
          <a:p>
            <a:endParaRPr lang="en-US" altLang="zh-CN" smtClean="0">
              <a:latin typeface="Arial" panose="020B0604020202020204" pitchFamily="34" charset="0"/>
            </a:endParaRPr>
          </a:p>
          <a:p>
            <a:r>
              <a:rPr lang="en-US" altLang="zh-CN" smtClean="0">
                <a:latin typeface="Arial" panose="020B0604020202020204" pitchFamily="34" charset="0"/>
              </a:rPr>
              <a:t>If the blood flow in your finger is below a certain level, the pulse oximeter will not be able to function. pay attention to nail polish and false nails can cause false readings.</a:t>
            </a:r>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4096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fld id="{955BEB55-C507-48DA-8034-43380330259C}" type="slidenum">
              <a:rPr lang="en-US" altLang="ja-JP" sz="1200">
                <a:ea typeface="MS PGothic" panose="020B0600070205080204" pitchFamily="34" charset="-128"/>
              </a:rPr>
              <a:pPr/>
              <a:t>13</a:t>
            </a:fld>
            <a:endParaRPr lang="en-US" altLang="ja-JP" sz="120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a:ln/>
        </p:spPr>
      </p:sp>
      <p:sp>
        <p:nvSpPr>
          <p:cNvPr id="4301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https://you.dangbei.com/lab/46617.html </a:t>
            </a:r>
            <a:endParaRPr lang="zh-CN" altLang="en-US" smtClean="0">
              <a:latin typeface="Arial" panose="020B0604020202020204" pitchFamily="34" charset="0"/>
            </a:endParaRPr>
          </a:p>
        </p:txBody>
      </p:sp>
      <p:sp>
        <p:nvSpPr>
          <p:cNvPr id="4301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fld id="{D9142683-BFCD-460A-8A79-F99F022D6CD6}" type="slidenum">
              <a:rPr lang="en-US" altLang="ja-JP" sz="1200">
                <a:ea typeface="MS PGothic" panose="020B0600070205080204" pitchFamily="34" charset="-128"/>
              </a:rPr>
              <a:pPr/>
              <a:t>14</a:t>
            </a:fld>
            <a:endParaRPr lang="en-US" altLang="ja-JP" sz="120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Plaque 10"/>
          <p:cNvSpPr/>
          <p:nvPr/>
        </p:nvSpPr>
        <p:spPr>
          <a:xfrm>
            <a:off x="487363" y="476250"/>
            <a:ext cx="3384550" cy="3386138"/>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CF142B"/>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0" lang="en-US" altLang="zh-CN" sz="1800">
              <a:solidFill>
                <a:srgbClr val="FFFFFF"/>
              </a:solidFill>
              <a:latin typeface="MS PGothic" panose="020B0600070205080204" pitchFamily="34" charset="-128"/>
              <a:ea typeface="MS PGothic" panose="020B0600070205080204" pitchFamily="34" charset="-128"/>
            </a:endParaRPr>
          </a:p>
        </p:txBody>
      </p:sp>
      <p:pic>
        <p:nvPicPr>
          <p:cNvPr id="5"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477838"/>
            <a:ext cx="17605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09600" y="622300"/>
            <a:ext cx="2803525" cy="2735263"/>
          </a:xfrm>
        </p:spPr>
        <p:txBody>
          <a:bodyPr/>
          <a:lstStyle>
            <a:lvl1pPr>
              <a:defRPr sz="3600" b="0">
                <a:solidFill>
                  <a:schemeClr val="bg1"/>
                </a:solidFill>
              </a:defRPr>
            </a:lvl1pPr>
          </a:lstStyle>
          <a:p>
            <a:r>
              <a:rPr lang="zh-CN" altLang="en-US" smtClean="0"/>
              <a:t>单击此处编辑母版标题样式</a:t>
            </a:r>
            <a:endParaRPr lang="en-US" altLang="ja-JP"/>
          </a:p>
        </p:txBody>
      </p:sp>
      <p:sp>
        <p:nvSpPr>
          <p:cNvPr id="3075" name="Rectangle 3"/>
          <p:cNvSpPr>
            <a:spLocks noGrp="1" noChangeArrowheads="1"/>
          </p:cNvSpPr>
          <p:nvPr>
            <p:ph type="subTitle" idx="1"/>
          </p:nvPr>
        </p:nvSpPr>
        <p:spPr>
          <a:xfrm>
            <a:off x="547688" y="4106863"/>
            <a:ext cx="3390900" cy="723900"/>
          </a:xfrm>
        </p:spPr>
        <p:txBody>
          <a:bodyPr/>
          <a:lstStyle>
            <a:lvl1pPr marL="0" indent="0">
              <a:buFont typeface="Wingdings" pitchFamily="2" charset="2"/>
              <a:buNone/>
              <a:defRPr sz="1800">
                <a:solidFill>
                  <a:srgbClr val="CF142B"/>
                </a:solidFill>
              </a:defRPr>
            </a:lvl1pPr>
          </a:lstStyle>
          <a:p>
            <a:r>
              <a:rPr lang="zh-CN" altLang="en-US" smtClean="0"/>
              <a:t>单击以编辑母版副标题样式</a:t>
            </a:r>
            <a:endParaRPr lang="en-US" altLang="ja-JP"/>
          </a:p>
        </p:txBody>
      </p:sp>
      <p:sp>
        <p:nvSpPr>
          <p:cNvPr id="6"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7" name="Date Placeholder 18"/>
          <p:cNvSpPr>
            <a:spLocks noGrp="1"/>
          </p:cNvSpPr>
          <p:nvPr>
            <p:ph type="dt" sz="half" idx="11"/>
          </p:nvPr>
        </p:nvSpPr>
        <p:spPr/>
        <p:txBody>
          <a:bodyPr/>
          <a:lstStyle>
            <a:lvl1pPr>
              <a:defRPr/>
            </a:lvl1pPr>
          </a:lstStyle>
          <a:p>
            <a:pPr>
              <a:defRPr/>
            </a:pPr>
            <a:fld id="{580FBA22-3D65-4D08-ACD4-1E31BEB15EB4}" type="datetime1">
              <a:rPr lang="en-GB" altLang="zh-CN"/>
              <a:pPr>
                <a:defRPr/>
              </a:pPr>
              <a:t>21/05/2020</a:t>
            </a:fld>
            <a:endParaRPr lang="en-GB" altLang="ja-JP"/>
          </a:p>
        </p:txBody>
      </p:sp>
      <p:sp>
        <p:nvSpPr>
          <p:cNvPr id="8" name="Slide Number Placeholder 19"/>
          <p:cNvSpPr>
            <a:spLocks noGrp="1"/>
          </p:cNvSpPr>
          <p:nvPr>
            <p:ph type="sldNum" sz="quarter" idx="12"/>
          </p:nvPr>
        </p:nvSpPr>
        <p:spPr/>
        <p:txBody>
          <a:bodyPr/>
          <a:lstStyle>
            <a:lvl1pPr>
              <a:defRPr/>
            </a:lvl1pPr>
          </a:lstStyle>
          <a:p>
            <a:fld id="{6737DE63-12E4-4464-8190-1A7CB4132C0A}" type="slidenum">
              <a:rPr lang="en-GB" altLang="ja-JP"/>
              <a:pPr/>
              <a:t>‹#›</a:t>
            </a:fld>
            <a:endParaRPr lang="en-GB" altLang="ja-JP"/>
          </a:p>
        </p:txBody>
      </p:sp>
    </p:spTree>
    <p:extLst>
      <p:ext uri="{BB962C8B-B14F-4D97-AF65-F5344CB8AC3E}">
        <p14:creationId xmlns:p14="http://schemas.microsoft.com/office/powerpoint/2010/main" val="386932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5" name="Date Placeholder 18"/>
          <p:cNvSpPr>
            <a:spLocks noGrp="1"/>
          </p:cNvSpPr>
          <p:nvPr>
            <p:ph type="dt" sz="half" idx="11"/>
          </p:nvPr>
        </p:nvSpPr>
        <p:spPr/>
        <p:txBody>
          <a:bodyPr/>
          <a:lstStyle>
            <a:lvl1pPr>
              <a:defRPr/>
            </a:lvl1pPr>
          </a:lstStyle>
          <a:p>
            <a:pPr>
              <a:defRPr/>
            </a:pPr>
            <a:fld id="{9304A2A0-D3D9-4985-8070-3A8168FFD649}" type="datetime1">
              <a:rPr lang="en-GB" altLang="zh-CN"/>
              <a:pPr>
                <a:defRPr/>
              </a:pPr>
              <a:t>21/05/2020</a:t>
            </a:fld>
            <a:endParaRPr lang="en-GB" altLang="ja-JP"/>
          </a:p>
        </p:txBody>
      </p:sp>
      <p:sp>
        <p:nvSpPr>
          <p:cNvPr id="6" name="Slide Number Placeholder 19"/>
          <p:cNvSpPr>
            <a:spLocks noGrp="1"/>
          </p:cNvSpPr>
          <p:nvPr>
            <p:ph type="sldNum" sz="quarter" idx="12"/>
          </p:nvPr>
        </p:nvSpPr>
        <p:spPr/>
        <p:txBody>
          <a:bodyPr/>
          <a:lstStyle>
            <a:lvl1pPr>
              <a:defRPr/>
            </a:lvl1pPr>
          </a:lstStyle>
          <a:p>
            <a:fld id="{8066D37A-A3E9-4B08-A03B-C3948F46B223}" type="slidenum">
              <a:rPr lang="en-GB" altLang="ja-JP"/>
              <a:pPr/>
              <a:t>‹#›</a:t>
            </a:fld>
            <a:endParaRPr lang="en-GB" altLang="ja-JP"/>
          </a:p>
        </p:txBody>
      </p:sp>
    </p:spTree>
    <p:extLst>
      <p:ext uri="{BB962C8B-B14F-4D97-AF65-F5344CB8AC3E}">
        <p14:creationId xmlns:p14="http://schemas.microsoft.com/office/powerpoint/2010/main" val="196676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333375"/>
            <a:ext cx="2228850" cy="5792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333375"/>
            <a:ext cx="6534150" cy="579278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5" name="Date Placeholder 18"/>
          <p:cNvSpPr>
            <a:spLocks noGrp="1"/>
          </p:cNvSpPr>
          <p:nvPr>
            <p:ph type="dt" sz="half" idx="11"/>
          </p:nvPr>
        </p:nvSpPr>
        <p:spPr/>
        <p:txBody>
          <a:bodyPr/>
          <a:lstStyle>
            <a:lvl1pPr>
              <a:defRPr/>
            </a:lvl1pPr>
          </a:lstStyle>
          <a:p>
            <a:pPr>
              <a:defRPr/>
            </a:pPr>
            <a:fld id="{9416EBEF-7734-4C40-AF8A-F734B759B877}" type="datetime1">
              <a:rPr lang="en-GB" altLang="zh-CN"/>
              <a:pPr>
                <a:defRPr/>
              </a:pPr>
              <a:t>21/05/2020</a:t>
            </a:fld>
            <a:endParaRPr lang="en-GB" altLang="ja-JP"/>
          </a:p>
        </p:txBody>
      </p:sp>
      <p:sp>
        <p:nvSpPr>
          <p:cNvPr id="6" name="Slide Number Placeholder 19"/>
          <p:cNvSpPr>
            <a:spLocks noGrp="1"/>
          </p:cNvSpPr>
          <p:nvPr>
            <p:ph type="sldNum" sz="quarter" idx="12"/>
          </p:nvPr>
        </p:nvSpPr>
        <p:spPr/>
        <p:txBody>
          <a:bodyPr/>
          <a:lstStyle>
            <a:lvl1pPr>
              <a:defRPr/>
            </a:lvl1pPr>
          </a:lstStyle>
          <a:p>
            <a:fld id="{0F9179BB-8631-44FF-9375-B3B2CE278E5A}" type="slidenum">
              <a:rPr lang="en-GB" altLang="ja-JP"/>
              <a:pPr/>
              <a:t>‹#›</a:t>
            </a:fld>
            <a:endParaRPr lang="en-GB" altLang="ja-JP"/>
          </a:p>
        </p:txBody>
      </p:sp>
    </p:spTree>
    <p:extLst>
      <p:ext uri="{BB962C8B-B14F-4D97-AF65-F5344CB8AC3E}">
        <p14:creationId xmlns:p14="http://schemas.microsoft.com/office/powerpoint/2010/main" val="339783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5" name="Date Placeholder 18"/>
          <p:cNvSpPr>
            <a:spLocks noGrp="1"/>
          </p:cNvSpPr>
          <p:nvPr>
            <p:ph type="dt" sz="half" idx="11"/>
          </p:nvPr>
        </p:nvSpPr>
        <p:spPr/>
        <p:txBody>
          <a:bodyPr/>
          <a:lstStyle>
            <a:lvl1pPr>
              <a:defRPr/>
            </a:lvl1pPr>
          </a:lstStyle>
          <a:p>
            <a:pPr>
              <a:defRPr/>
            </a:pPr>
            <a:fld id="{4055C865-C757-49D8-9AFC-EB1E89C75C30}" type="datetime1">
              <a:rPr lang="en-GB" altLang="zh-CN"/>
              <a:pPr>
                <a:defRPr/>
              </a:pPr>
              <a:t>21/05/2020</a:t>
            </a:fld>
            <a:endParaRPr lang="en-GB" altLang="ja-JP"/>
          </a:p>
        </p:txBody>
      </p:sp>
      <p:sp>
        <p:nvSpPr>
          <p:cNvPr id="6" name="Slide Number Placeholder 19"/>
          <p:cNvSpPr>
            <a:spLocks noGrp="1"/>
          </p:cNvSpPr>
          <p:nvPr>
            <p:ph type="sldNum" sz="quarter" idx="12"/>
          </p:nvPr>
        </p:nvSpPr>
        <p:spPr/>
        <p:txBody>
          <a:bodyPr/>
          <a:lstStyle>
            <a:lvl1pPr>
              <a:defRPr/>
            </a:lvl1pPr>
          </a:lstStyle>
          <a:p>
            <a:fld id="{FA1AE5B6-2CB2-4850-BD5E-F0C18CB6316F}" type="slidenum">
              <a:rPr lang="en-GB" altLang="ja-JP"/>
              <a:pPr/>
              <a:t>‹#›</a:t>
            </a:fld>
            <a:endParaRPr lang="en-GB" altLang="ja-JP"/>
          </a:p>
        </p:txBody>
      </p:sp>
    </p:spTree>
    <p:extLst>
      <p:ext uri="{BB962C8B-B14F-4D97-AF65-F5344CB8AC3E}">
        <p14:creationId xmlns:p14="http://schemas.microsoft.com/office/powerpoint/2010/main" val="102845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5" name="Date Placeholder 18"/>
          <p:cNvSpPr>
            <a:spLocks noGrp="1"/>
          </p:cNvSpPr>
          <p:nvPr>
            <p:ph type="dt" sz="half" idx="11"/>
          </p:nvPr>
        </p:nvSpPr>
        <p:spPr/>
        <p:txBody>
          <a:bodyPr/>
          <a:lstStyle>
            <a:lvl1pPr>
              <a:defRPr/>
            </a:lvl1pPr>
          </a:lstStyle>
          <a:p>
            <a:pPr>
              <a:defRPr/>
            </a:pPr>
            <a:fld id="{744241BB-F7F1-4013-BB7C-ADA7146E4D72}" type="datetime1">
              <a:rPr lang="en-GB" altLang="zh-CN"/>
              <a:pPr>
                <a:defRPr/>
              </a:pPr>
              <a:t>21/05/2020</a:t>
            </a:fld>
            <a:endParaRPr lang="en-GB" altLang="ja-JP"/>
          </a:p>
        </p:txBody>
      </p:sp>
      <p:sp>
        <p:nvSpPr>
          <p:cNvPr id="6" name="Slide Number Placeholder 19"/>
          <p:cNvSpPr>
            <a:spLocks noGrp="1"/>
          </p:cNvSpPr>
          <p:nvPr>
            <p:ph type="sldNum" sz="quarter" idx="12"/>
          </p:nvPr>
        </p:nvSpPr>
        <p:spPr/>
        <p:txBody>
          <a:bodyPr/>
          <a:lstStyle>
            <a:lvl1pPr>
              <a:defRPr/>
            </a:lvl1pPr>
          </a:lstStyle>
          <a:p>
            <a:fld id="{39E7B3FE-E72A-461C-A262-EED770ACD7C2}" type="slidenum">
              <a:rPr lang="en-GB" altLang="ja-JP"/>
              <a:pPr/>
              <a:t>‹#›</a:t>
            </a:fld>
            <a:endParaRPr lang="en-GB" altLang="ja-JP"/>
          </a:p>
        </p:txBody>
      </p:sp>
    </p:spTree>
    <p:extLst>
      <p:ext uri="{BB962C8B-B14F-4D97-AF65-F5344CB8AC3E}">
        <p14:creationId xmlns:p14="http://schemas.microsoft.com/office/powerpoint/2010/main" val="310453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6" name="Date Placeholder 18"/>
          <p:cNvSpPr>
            <a:spLocks noGrp="1"/>
          </p:cNvSpPr>
          <p:nvPr>
            <p:ph type="dt" sz="half" idx="11"/>
          </p:nvPr>
        </p:nvSpPr>
        <p:spPr/>
        <p:txBody>
          <a:bodyPr/>
          <a:lstStyle>
            <a:lvl1pPr>
              <a:defRPr/>
            </a:lvl1pPr>
          </a:lstStyle>
          <a:p>
            <a:pPr>
              <a:defRPr/>
            </a:pPr>
            <a:fld id="{B96F6DB8-2916-4C63-B77C-6CC38F35CB97}" type="datetime1">
              <a:rPr lang="en-GB" altLang="zh-CN"/>
              <a:pPr>
                <a:defRPr/>
              </a:pPr>
              <a:t>21/05/2020</a:t>
            </a:fld>
            <a:endParaRPr lang="en-GB" altLang="ja-JP"/>
          </a:p>
        </p:txBody>
      </p:sp>
      <p:sp>
        <p:nvSpPr>
          <p:cNvPr id="7" name="Slide Number Placeholder 19"/>
          <p:cNvSpPr>
            <a:spLocks noGrp="1"/>
          </p:cNvSpPr>
          <p:nvPr>
            <p:ph type="sldNum" sz="quarter" idx="12"/>
          </p:nvPr>
        </p:nvSpPr>
        <p:spPr/>
        <p:txBody>
          <a:bodyPr/>
          <a:lstStyle>
            <a:lvl1pPr>
              <a:defRPr/>
            </a:lvl1pPr>
          </a:lstStyle>
          <a:p>
            <a:fld id="{8B985EFC-8C40-4CD2-A91E-389351C920AA}" type="slidenum">
              <a:rPr lang="en-GB" altLang="ja-JP"/>
              <a:pPr/>
              <a:t>‹#›</a:t>
            </a:fld>
            <a:endParaRPr lang="en-GB" altLang="ja-JP"/>
          </a:p>
        </p:txBody>
      </p:sp>
    </p:spTree>
    <p:extLst>
      <p:ext uri="{BB962C8B-B14F-4D97-AF65-F5344CB8AC3E}">
        <p14:creationId xmlns:p14="http://schemas.microsoft.com/office/powerpoint/2010/main" val="322481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8" name="Date Placeholder 18"/>
          <p:cNvSpPr>
            <a:spLocks noGrp="1"/>
          </p:cNvSpPr>
          <p:nvPr>
            <p:ph type="dt" sz="half" idx="11"/>
          </p:nvPr>
        </p:nvSpPr>
        <p:spPr/>
        <p:txBody>
          <a:bodyPr/>
          <a:lstStyle>
            <a:lvl1pPr>
              <a:defRPr/>
            </a:lvl1pPr>
          </a:lstStyle>
          <a:p>
            <a:pPr>
              <a:defRPr/>
            </a:pPr>
            <a:fld id="{92053EC2-1482-4870-9A56-6D647630898D}" type="datetime1">
              <a:rPr lang="en-GB" altLang="zh-CN"/>
              <a:pPr>
                <a:defRPr/>
              </a:pPr>
              <a:t>21/05/2020</a:t>
            </a:fld>
            <a:endParaRPr lang="en-GB" altLang="ja-JP"/>
          </a:p>
        </p:txBody>
      </p:sp>
      <p:sp>
        <p:nvSpPr>
          <p:cNvPr id="9" name="Slide Number Placeholder 19"/>
          <p:cNvSpPr>
            <a:spLocks noGrp="1"/>
          </p:cNvSpPr>
          <p:nvPr>
            <p:ph type="sldNum" sz="quarter" idx="12"/>
          </p:nvPr>
        </p:nvSpPr>
        <p:spPr/>
        <p:txBody>
          <a:bodyPr/>
          <a:lstStyle>
            <a:lvl1pPr>
              <a:defRPr/>
            </a:lvl1pPr>
          </a:lstStyle>
          <a:p>
            <a:fld id="{6DF38AD7-6AC3-409C-ADF8-ADD2833DFAFC}" type="slidenum">
              <a:rPr lang="en-GB" altLang="ja-JP"/>
              <a:pPr/>
              <a:t>‹#›</a:t>
            </a:fld>
            <a:endParaRPr lang="en-GB" altLang="ja-JP"/>
          </a:p>
        </p:txBody>
      </p:sp>
    </p:spTree>
    <p:extLst>
      <p:ext uri="{BB962C8B-B14F-4D97-AF65-F5344CB8AC3E}">
        <p14:creationId xmlns:p14="http://schemas.microsoft.com/office/powerpoint/2010/main" val="232005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4" name="Date Placeholder 18"/>
          <p:cNvSpPr>
            <a:spLocks noGrp="1"/>
          </p:cNvSpPr>
          <p:nvPr>
            <p:ph type="dt" sz="half" idx="11"/>
          </p:nvPr>
        </p:nvSpPr>
        <p:spPr/>
        <p:txBody>
          <a:bodyPr/>
          <a:lstStyle>
            <a:lvl1pPr>
              <a:defRPr/>
            </a:lvl1pPr>
          </a:lstStyle>
          <a:p>
            <a:pPr>
              <a:defRPr/>
            </a:pPr>
            <a:fld id="{334D9981-63C3-475E-A6B8-7E54912A2576}" type="datetime1">
              <a:rPr lang="en-GB" altLang="zh-CN"/>
              <a:pPr>
                <a:defRPr/>
              </a:pPr>
              <a:t>21/05/2020</a:t>
            </a:fld>
            <a:endParaRPr lang="en-GB" altLang="ja-JP"/>
          </a:p>
        </p:txBody>
      </p:sp>
      <p:sp>
        <p:nvSpPr>
          <p:cNvPr id="5" name="Slide Number Placeholder 19"/>
          <p:cNvSpPr>
            <a:spLocks noGrp="1"/>
          </p:cNvSpPr>
          <p:nvPr>
            <p:ph type="sldNum" sz="quarter" idx="12"/>
          </p:nvPr>
        </p:nvSpPr>
        <p:spPr/>
        <p:txBody>
          <a:bodyPr/>
          <a:lstStyle>
            <a:lvl1pPr>
              <a:defRPr/>
            </a:lvl1pPr>
          </a:lstStyle>
          <a:p>
            <a:fld id="{DCAF28D8-7832-4D47-A7C6-F7CD5CD1F85C}" type="slidenum">
              <a:rPr lang="en-GB" altLang="ja-JP"/>
              <a:pPr/>
              <a:t>‹#›</a:t>
            </a:fld>
            <a:endParaRPr lang="en-GB" altLang="ja-JP"/>
          </a:p>
        </p:txBody>
      </p:sp>
    </p:spTree>
    <p:extLst>
      <p:ext uri="{BB962C8B-B14F-4D97-AF65-F5344CB8AC3E}">
        <p14:creationId xmlns:p14="http://schemas.microsoft.com/office/powerpoint/2010/main" val="368648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3" name="Date Placeholder 18"/>
          <p:cNvSpPr>
            <a:spLocks noGrp="1"/>
          </p:cNvSpPr>
          <p:nvPr>
            <p:ph type="dt" sz="half" idx="11"/>
          </p:nvPr>
        </p:nvSpPr>
        <p:spPr/>
        <p:txBody>
          <a:bodyPr/>
          <a:lstStyle>
            <a:lvl1pPr>
              <a:defRPr/>
            </a:lvl1pPr>
          </a:lstStyle>
          <a:p>
            <a:pPr>
              <a:defRPr/>
            </a:pPr>
            <a:fld id="{4C39B3B0-E8FC-40D4-889B-5188CFC571DF}" type="datetime1">
              <a:rPr lang="en-GB" altLang="zh-CN"/>
              <a:pPr>
                <a:defRPr/>
              </a:pPr>
              <a:t>21/05/2020</a:t>
            </a:fld>
            <a:endParaRPr lang="en-GB" altLang="ja-JP"/>
          </a:p>
        </p:txBody>
      </p:sp>
      <p:sp>
        <p:nvSpPr>
          <p:cNvPr id="4" name="Slide Number Placeholder 19"/>
          <p:cNvSpPr>
            <a:spLocks noGrp="1"/>
          </p:cNvSpPr>
          <p:nvPr>
            <p:ph type="sldNum" sz="quarter" idx="12"/>
          </p:nvPr>
        </p:nvSpPr>
        <p:spPr/>
        <p:txBody>
          <a:bodyPr/>
          <a:lstStyle>
            <a:lvl1pPr>
              <a:defRPr/>
            </a:lvl1pPr>
          </a:lstStyle>
          <a:p>
            <a:fld id="{B29B90D3-B2E2-4D87-8376-EE312AF89065}" type="slidenum">
              <a:rPr lang="en-GB" altLang="ja-JP"/>
              <a:pPr/>
              <a:t>‹#›</a:t>
            </a:fld>
            <a:endParaRPr lang="en-GB" altLang="ja-JP"/>
          </a:p>
        </p:txBody>
      </p:sp>
    </p:spTree>
    <p:extLst>
      <p:ext uri="{BB962C8B-B14F-4D97-AF65-F5344CB8AC3E}">
        <p14:creationId xmlns:p14="http://schemas.microsoft.com/office/powerpoint/2010/main" val="75797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6" name="Date Placeholder 18"/>
          <p:cNvSpPr>
            <a:spLocks noGrp="1"/>
          </p:cNvSpPr>
          <p:nvPr>
            <p:ph type="dt" sz="half" idx="11"/>
          </p:nvPr>
        </p:nvSpPr>
        <p:spPr/>
        <p:txBody>
          <a:bodyPr/>
          <a:lstStyle>
            <a:lvl1pPr>
              <a:defRPr/>
            </a:lvl1pPr>
          </a:lstStyle>
          <a:p>
            <a:pPr>
              <a:defRPr/>
            </a:pPr>
            <a:fld id="{97244E05-A6E6-4C10-9627-48748883B68D}" type="datetime1">
              <a:rPr lang="en-GB" altLang="zh-CN"/>
              <a:pPr>
                <a:defRPr/>
              </a:pPr>
              <a:t>21/05/2020</a:t>
            </a:fld>
            <a:endParaRPr lang="en-GB" altLang="ja-JP"/>
          </a:p>
        </p:txBody>
      </p:sp>
      <p:sp>
        <p:nvSpPr>
          <p:cNvPr id="7" name="Slide Number Placeholder 19"/>
          <p:cNvSpPr>
            <a:spLocks noGrp="1"/>
          </p:cNvSpPr>
          <p:nvPr>
            <p:ph type="sldNum" sz="quarter" idx="12"/>
          </p:nvPr>
        </p:nvSpPr>
        <p:spPr/>
        <p:txBody>
          <a:bodyPr/>
          <a:lstStyle>
            <a:lvl1pPr>
              <a:defRPr/>
            </a:lvl1pPr>
          </a:lstStyle>
          <a:p>
            <a:fld id="{FD33718B-D256-4394-903F-970A3EDB1D3A}" type="slidenum">
              <a:rPr lang="en-GB" altLang="ja-JP"/>
              <a:pPr/>
              <a:t>‹#›</a:t>
            </a:fld>
            <a:endParaRPr lang="en-GB" altLang="ja-JP"/>
          </a:p>
        </p:txBody>
      </p:sp>
    </p:spTree>
    <p:extLst>
      <p:ext uri="{BB962C8B-B14F-4D97-AF65-F5344CB8AC3E}">
        <p14:creationId xmlns:p14="http://schemas.microsoft.com/office/powerpoint/2010/main" val="360523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Footer Placeholder 8"/>
          <p:cNvSpPr>
            <a:spLocks noGrp="1"/>
          </p:cNvSpPr>
          <p:nvPr>
            <p:ph type="ftr" sz="quarter" idx="10"/>
          </p:nvPr>
        </p:nvSpPr>
        <p:spPr/>
        <p:txBody>
          <a:bodyPr/>
          <a:lstStyle>
            <a:lvl1pPr>
              <a:defRPr/>
            </a:lvl1pPr>
          </a:lstStyle>
          <a:p>
            <a:pPr>
              <a:defRPr/>
            </a:pPr>
            <a:r>
              <a:rPr lang="en-GB" altLang="ja-JP"/>
              <a:t>Version: [1.0] Internal  SRCB 3G </a:t>
            </a:r>
            <a:endParaRPr lang="en-GB" altLang="ja-JP" dirty="0"/>
          </a:p>
        </p:txBody>
      </p:sp>
      <p:sp>
        <p:nvSpPr>
          <p:cNvPr id="6" name="Date Placeholder 18"/>
          <p:cNvSpPr>
            <a:spLocks noGrp="1"/>
          </p:cNvSpPr>
          <p:nvPr>
            <p:ph type="dt" sz="half" idx="11"/>
          </p:nvPr>
        </p:nvSpPr>
        <p:spPr/>
        <p:txBody>
          <a:bodyPr/>
          <a:lstStyle>
            <a:lvl1pPr>
              <a:defRPr/>
            </a:lvl1pPr>
          </a:lstStyle>
          <a:p>
            <a:pPr>
              <a:defRPr/>
            </a:pPr>
            <a:fld id="{9B32016F-CDD0-4E6D-9987-F47EC05FFCF3}" type="datetime1">
              <a:rPr lang="en-GB" altLang="zh-CN"/>
              <a:pPr>
                <a:defRPr/>
              </a:pPr>
              <a:t>21/05/2020</a:t>
            </a:fld>
            <a:endParaRPr lang="en-GB" altLang="ja-JP"/>
          </a:p>
        </p:txBody>
      </p:sp>
      <p:sp>
        <p:nvSpPr>
          <p:cNvPr id="7" name="Slide Number Placeholder 19"/>
          <p:cNvSpPr>
            <a:spLocks noGrp="1"/>
          </p:cNvSpPr>
          <p:nvPr>
            <p:ph type="sldNum" sz="quarter" idx="12"/>
          </p:nvPr>
        </p:nvSpPr>
        <p:spPr/>
        <p:txBody>
          <a:bodyPr/>
          <a:lstStyle>
            <a:lvl1pPr>
              <a:defRPr/>
            </a:lvl1pPr>
          </a:lstStyle>
          <a:p>
            <a:fld id="{62190762-8413-412A-A405-310FD1B4057E}" type="slidenum">
              <a:rPr lang="en-GB" altLang="ja-JP"/>
              <a:pPr/>
              <a:t>‹#›</a:t>
            </a:fld>
            <a:endParaRPr lang="en-GB" altLang="ja-JP"/>
          </a:p>
        </p:txBody>
      </p:sp>
    </p:spTree>
    <p:extLst>
      <p:ext uri="{BB962C8B-B14F-4D97-AF65-F5344CB8AC3E}">
        <p14:creationId xmlns:p14="http://schemas.microsoft.com/office/powerpoint/2010/main" val="47808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54975" y="471488"/>
            <a:ext cx="136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209675" y="333375"/>
            <a:ext cx="6143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MS P</a:t>
            </a:r>
            <a:r>
              <a:rPr lang="ja-JP" altLang="en-US" smtClean="0"/>
              <a:t>ゴシック ～</a:t>
            </a:r>
            <a:r>
              <a:rPr lang="en-US" altLang="ja-JP" smtClean="0"/>
              <a:t>32pt Bold</a:t>
            </a:r>
          </a:p>
        </p:txBody>
      </p:sp>
      <p:sp>
        <p:nvSpPr>
          <p:cNvPr id="1028" name="Rectangle 3"/>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第</a:t>
            </a:r>
            <a:r>
              <a:rPr lang="en-US" altLang="ja-JP" smtClean="0"/>
              <a:t>1</a:t>
            </a:r>
            <a:r>
              <a:rPr lang="ja-JP" altLang="en-US" smtClean="0"/>
              <a:t>レベル　フォントサイズ　</a:t>
            </a:r>
            <a:r>
              <a:rPr lang="en-US" altLang="ja-JP" smtClean="0"/>
              <a:t>24</a:t>
            </a:r>
          </a:p>
          <a:p>
            <a:pPr lvl="1"/>
            <a:r>
              <a:rPr lang="ja-JP" altLang="en-US" smtClean="0"/>
              <a:t>第</a:t>
            </a:r>
            <a:r>
              <a:rPr lang="en-US" altLang="ja-JP" smtClean="0"/>
              <a:t>2</a:t>
            </a:r>
            <a:r>
              <a:rPr lang="ja-JP" altLang="en-US" smtClean="0"/>
              <a:t>レベル　フォントサイズ　</a:t>
            </a:r>
            <a:r>
              <a:rPr lang="en-US" altLang="ja-JP" smtClean="0"/>
              <a:t>20</a:t>
            </a:r>
          </a:p>
          <a:p>
            <a:pPr lvl="2"/>
            <a:r>
              <a:rPr lang="ja-JP" altLang="en-US" smtClean="0"/>
              <a:t>第</a:t>
            </a:r>
            <a:r>
              <a:rPr lang="en-US" altLang="ja-JP" smtClean="0"/>
              <a:t>3</a:t>
            </a:r>
            <a:r>
              <a:rPr lang="ja-JP" altLang="en-US" smtClean="0"/>
              <a:t>レベル　フォントサイズ　</a:t>
            </a:r>
            <a:r>
              <a:rPr lang="en-US" altLang="ja-JP" smtClean="0"/>
              <a:t>18</a:t>
            </a:r>
          </a:p>
          <a:p>
            <a:pPr lvl="3"/>
            <a:r>
              <a:rPr lang="ja-JP" altLang="en-US" smtClean="0"/>
              <a:t>第</a:t>
            </a:r>
            <a:r>
              <a:rPr lang="en-US" altLang="ja-JP" smtClean="0"/>
              <a:t>4</a:t>
            </a:r>
            <a:r>
              <a:rPr lang="ja-JP" altLang="en-US" smtClean="0"/>
              <a:t>レベル　フォントサイズ　</a:t>
            </a:r>
            <a:r>
              <a:rPr lang="en-US" altLang="ja-JP" smtClean="0"/>
              <a:t>16</a:t>
            </a:r>
          </a:p>
          <a:p>
            <a:pPr lvl="4"/>
            <a:r>
              <a:rPr lang="ja-JP" altLang="en-US" smtClean="0"/>
              <a:t>第</a:t>
            </a:r>
            <a:r>
              <a:rPr lang="en-US" altLang="ja-JP" smtClean="0"/>
              <a:t>5</a:t>
            </a:r>
            <a:r>
              <a:rPr lang="ja-JP" altLang="en-US" smtClean="0"/>
              <a:t>レベル　フォントサイズ　</a:t>
            </a:r>
            <a:r>
              <a:rPr lang="en-US" altLang="ja-JP" smtClean="0"/>
              <a:t>16</a:t>
            </a:r>
          </a:p>
          <a:p>
            <a:pPr lvl="2"/>
            <a:r>
              <a:rPr lang="ja-JP" altLang="en-US" smtClean="0"/>
              <a:t>第</a:t>
            </a:r>
            <a:r>
              <a:rPr lang="en-US" altLang="ja-JP" smtClean="0"/>
              <a:t>3</a:t>
            </a:r>
            <a:r>
              <a:rPr lang="ja-JP" altLang="en-US" smtClean="0"/>
              <a:t>レベル　フォントサイズ　</a:t>
            </a:r>
            <a:r>
              <a:rPr lang="en-US" altLang="ja-JP" smtClean="0"/>
              <a:t>18</a:t>
            </a:r>
          </a:p>
          <a:p>
            <a:pPr lvl="3"/>
            <a:r>
              <a:rPr lang="ja-JP" altLang="en-US" smtClean="0"/>
              <a:t>第</a:t>
            </a:r>
            <a:r>
              <a:rPr lang="en-US" altLang="ja-JP" smtClean="0"/>
              <a:t>4</a:t>
            </a:r>
            <a:r>
              <a:rPr lang="ja-JP" altLang="en-US" smtClean="0"/>
              <a:t>レベル　フォントサイズ　</a:t>
            </a:r>
            <a:r>
              <a:rPr lang="en-US" altLang="ja-JP" smtClean="0"/>
              <a:t>16</a:t>
            </a:r>
          </a:p>
          <a:p>
            <a:pPr lvl="4"/>
            <a:r>
              <a:rPr lang="ja-JP" altLang="en-US" smtClean="0"/>
              <a:t>第</a:t>
            </a:r>
            <a:r>
              <a:rPr lang="en-US" altLang="ja-JP" smtClean="0"/>
              <a:t>5</a:t>
            </a:r>
            <a:r>
              <a:rPr lang="ja-JP" altLang="en-US" smtClean="0"/>
              <a:t>レベル　フォントサイズ　</a:t>
            </a:r>
            <a:r>
              <a:rPr lang="en-US" altLang="ja-JP" smtClean="0"/>
              <a:t>16</a:t>
            </a:r>
          </a:p>
          <a:p>
            <a:pPr lvl="4"/>
            <a:r>
              <a:rPr lang="ja-JP" altLang="en-US" smtClean="0"/>
              <a:t>第</a:t>
            </a:r>
            <a:r>
              <a:rPr lang="en-US" altLang="ja-JP" smtClean="0"/>
              <a:t>5</a:t>
            </a:r>
            <a:r>
              <a:rPr lang="ja-JP" altLang="en-US" smtClean="0"/>
              <a:t>レベル　フォントサイズ　</a:t>
            </a:r>
            <a:r>
              <a:rPr lang="en-US" altLang="ja-JP" smtClean="0"/>
              <a:t>16</a:t>
            </a:r>
          </a:p>
          <a:p>
            <a:pPr lvl="4"/>
            <a:endParaRPr lang="en-US" altLang="ja-JP" smtClean="0"/>
          </a:p>
          <a:p>
            <a:pPr lvl="0"/>
            <a:r>
              <a:rPr lang="ja-JP" altLang="en-US" smtClean="0"/>
              <a:t>第</a:t>
            </a:r>
            <a:r>
              <a:rPr lang="en-US" altLang="ja-JP" smtClean="0"/>
              <a:t>1</a:t>
            </a:r>
            <a:r>
              <a:rPr lang="ja-JP" altLang="en-US" smtClean="0"/>
              <a:t>レベル　フォントサイズ　</a:t>
            </a:r>
            <a:r>
              <a:rPr lang="en-US" altLang="ja-JP" smtClean="0"/>
              <a:t>24</a:t>
            </a:r>
          </a:p>
          <a:p>
            <a:pPr lvl="1"/>
            <a:r>
              <a:rPr lang="ja-JP" altLang="en-US" smtClean="0"/>
              <a:t>第</a:t>
            </a:r>
            <a:r>
              <a:rPr lang="en-US" altLang="ja-JP" smtClean="0"/>
              <a:t>2</a:t>
            </a:r>
            <a:r>
              <a:rPr lang="ja-JP" altLang="en-US" smtClean="0"/>
              <a:t>レベル　フォントサイズ　</a:t>
            </a:r>
            <a:r>
              <a:rPr lang="en-US" altLang="ja-JP" smtClean="0"/>
              <a:t>20</a:t>
            </a:r>
          </a:p>
        </p:txBody>
      </p:sp>
      <p:sp>
        <p:nvSpPr>
          <p:cNvPr id="9" name="Footer Placeholder 8"/>
          <p:cNvSpPr>
            <a:spLocks noGrp="1"/>
          </p:cNvSpPr>
          <p:nvPr>
            <p:ph type="ftr" sz="quarter" idx="3"/>
          </p:nvPr>
        </p:nvSpPr>
        <p:spPr>
          <a:xfrm>
            <a:off x="3503613" y="6356350"/>
            <a:ext cx="2897187"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600">
                <a:solidFill>
                  <a:srgbClr val="717171"/>
                </a:solidFill>
                <a:latin typeface="Arial" charset="0"/>
                <a:ea typeface="ＭＳ Ｐゴシック" pitchFamily="50" charset="-128"/>
              </a:defRPr>
            </a:lvl1pPr>
          </a:lstStyle>
          <a:p>
            <a:pPr>
              <a:defRPr/>
            </a:pPr>
            <a:r>
              <a:rPr lang="en-GB" altLang="ja-JP"/>
              <a:t>Version: [1.0] Internal  SRCB 3G </a:t>
            </a:r>
            <a:endParaRPr lang="en-GB" altLang="ja-JP" dirty="0"/>
          </a:p>
        </p:txBody>
      </p:sp>
      <p:sp>
        <p:nvSpPr>
          <p:cNvPr id="10" name="Date Placeholder 18"/>
          <p:cNvSpPr>
            <a:spLocks noGrp="1"/>
          </p:cNvSpPr>
          <p:nvPr>
            <p:ph type="dt" sz="half" idx="2"/>
          </p:nvPr>
        </p:nvSpPr>
        <p:spPr>
          <a:xfrm>
            <a:off x="4953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600">
                <a:solidFill>
                  <a:srgbClr val="717171"/>
                </a:solidFill>
                <a:ea typeface="MS PGothic" panose="020B0600070205080204" pitchFamily="34" charset="-128"/>
              </a:defRPr>
            </a:lvl1pPr>
          </a:lstStyle>
          <a:p>
            <a:pPr>
              <a:defRPr/>
            </a:pPr>
            <a:fld id="{3455BC58-5831-4AFE-B567-A4D044C25A5A}" type="datetime1">
              <a:rPr lang="en-GB" altLang="zh-CN"/>
              <a:pPr>
                <a:defRPr/>
              </a:pPr>
              <a:t>21/05/2020</a:t>
            </a:fld>
            <a:endParaRPr lang="en-GB" altLang="ja-JP"/>
          </a:p>
        </p:txBody>
      </p:sp>
      <p:sp>
        <p:nvSpPr>
          <p:cNvPr id="11" name="Slide Number Placeholder 19"/>
          <p:cNvSpPr>
            <a:spLocks noGrp="1"/>
          </p:cNvSpPr>
          <p:nvPr>
            <p:ph type="sldNum" sz="quarter" idx="4"/>
          </p:nvPr>
        </p:nvSpPr>
        <p:spPr>
          <a:xfrm>
            <a:off x="6681788"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900">
                <a:solidFill>
                  <a:srgbClr val="717171"/>
                </a:solidFill>
                <a:ea typeface="MS PGothic" panose="020B0600070205080204" pitchFamily="34" charset="-128"/>
              </a:defRPr>
            </a:lvl1pPr>
          </a:lstStyle>
          <a:p>
            <a:fld id="{D0B426A6-A3ED-4E77-9F3F-BBBA8DAF72DA}" type="slidenum">
              <a:rPr lang="en-GB" altLang="ja-JP"/>
              <a:pPr/>
              <a:t>‹#›</a:t>
            </a:fld>
            <a:endParaRPr lang="en-GB" altLang="ja-JP"/>
          </a:p>
        </p:txBody>
      </p:sp>
      <p:cxnSp>
        <p:nvCxnSpPr>
          <p:cNvPr id="1032" name="直線コネクタ 4"/>
          <p:cNvCxnSpPr>
            <a:cxnSpLocks noChangeShapeType="1"/>
          </p:cNvCxnSpPr>
          <p:nvPr/>
        </p:nvCxnSpPr>
        <p:spPr bwMode="auto">
          <a:xfrm>
            <a:off x="504825" y="1212850"/>
            <a:ext cx="8913813" cy="0"/>
          </a:xfrm>
          <a:prstGeom prst="line">
            <a:avLst/>
          </a:prstGeom>
          <a:noFill/>
          <a:ln w="25400" algn="ctr">
            <a:solidFill>
              <a:srgbClr val="CF142B"/>
            </a:solidFill>
            <a:round/>
            <a:headEnd/>
            <a:tailEnd/>
          </a:ln>
          <a:extLst>
            <a:ext uri="{909E8E84-426E-40DD-AFC4-6F175D3DCCD1}">
              <a14:hiddenFill xmlns:a14="http://schemas.microsoft.com/office/drawing/2010/main">
                <a:noFill/>
              </a14:hiddenFill>
            </a:ext>
          </a:extLst>
        </p:spPr>
      </p:cxnSp>
      <p:sp>
        <p:nvSpPr>
          <p:cNvPr id="1033" name="Plaque 10"/>
          <p:cNvSpPr>
            <a:spLocks/>
          </p:cNvSpPr>
          <p:nvPr/>
        </p:nvSpPr>
        <p:spPr bwMode="auto">
          <a:xfrm>
            <a:off x="539750" y="476250"/>
            <a:ext cx="441325" cy="442913"/>
          </a:xfrm>
          <a:custGeom>
            <a:avLst/>
            <a:gdLst>
              <a:gd name="T0" fmla="*/ 0 w 5164139"/>
              <a:gd name="T1" fmla="*/ 0 h 5167312"/>
              <a:gd name="T2" fmla="*/ 0 w 5164139"/>
              <a:gd name="T3" fmla="*/ 0 h 5167312"/>
              <a:gd name="T4" fmla="*/ 0 w 5164139"/>
              <a:gd name="T5" fmla="*/ 0 h 5167312"/>
              <a:gd name="T6" fmla="*/ 0 w 5164139"/>
              <a:gd name="T7" fmla="*/ 0 h 5167312"/>
              <a:gd name="T8" fmla="*/ 0 w 5164139"/>
              <a:gd name="T9" fmla="*/ 0 h 5167312"/>
              <a:gd name="T10" fmla="*/ 0 w 5164139"/>
              <a:gd name="T11" fmla="*/ 0 h 5167312"/>
              <a:gd name="T12" fmla="*/ 0 w 5164139"/>
              <a:gd name="T13" fmla="*/ 0 h 5167312"/>
              <a:gd name="T14" fmla="*/ 0 w 5164139"/>
              <a:gd name="T15" fmla="*/ 0 h 5167312"/>
              <a:gd name="T16" fmla="*/ 0 w 5164139"/>
              <a:gd name="T17" fmla="*/ 0 h 5167312"/>
              <a:gd name="T18" fmla="*/ 0 w 5164139"/>
              <a:gd name="T19" fmla="*/ 0 h 5167312"/>
              <a:gd name="T20" fmla="*/ 0 w 5164139"/>
              <a:gd name="T21" fmla="*/ 0 h 5167312"/>
              <a:gd name="T22" fmla="*/ 0 w 5164139"/>
              <a:gd name="T23" fmla="*/ 0 h 5167312"/>
              <a:gd name="T24" fmla="*/ 0 w 5164139"/>
              <a:gd name="T25" fmla="*/ 0 h 5167312"/>
              <a:gd name="T26" fmla="*/ 0 w 5164139"/>
              <a:gd name="T27" fmla="*/ 0 h 5167312"/>
              <a:gd name="T28" fmla="*/ 0 w 5164139"/>
              <a:gd name="T29" fmla="*/ 0 h 5167312"/>
              <a:gd name="T30" fmla="*/ 0 w 5164139"/>
              <a:gd name="T31" fmla="*/ 0 h 5167312"/>
              <a:gd name="T32" fmla="*/ 0 w 5164139"/>
              <a:gd name="T33" fmla="*/ 0 h 5167312"/>
              <a:gd name="T34" fmla="*/ 0 w 5164139"/>
              <a:gd name="T35" fmla="*/ 0 h 5167312"/>
              <a:gd name="T36" fmla="*/ 0 w 5164139"/>
              <a:gd name="T37" fmla="*/ 0 h 5167312"/>
              <a:gd name="T38" fmla="*/ 0 w 5164139"/>
              <a:gd name="T39" fmla="*/ 0 h 5167312"/>
              <a:gd name="T40" fmla="*/ 0 w 5164139"/>
              <a:gd name="T41" fmla="*/ 0 h 51673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CF142B"/>
          </a:solidFill>
          <a:ln>
            <a:noFill/>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anchor="ctr"/>
          <a:lstStyle/>
          <a:p>
            <a:endParaRPr lang="zh-CN" altLang="en-US"/>
          </a:p>
        </p:txBody>
      </p:sp>
    </p:spTree>
  </p:cSld>
  <p:clrMap bg1="lt1" tx1="dk1" bg2="lt2" tx2="dk2" accent1="accent1" accent2="accent2" accent3="accent3" accent4="accent4" accent5="accent5" accent6="accent6" hlink="hlink" folHlink="folHlink"/>
  <p:sldLayoutIdLst>
    <p:sldLayoutId id="2147490054" r:id="rId1"/>
    <p:sldLayoutId id="2147490044" r:id="rId2"/>
    <p:sldLayoutId id="2147490045" r:id="rId3"/>
    <p:sldLayoutId id="2147490046" r:id="rId4"/>
    <p:sldLayoutId id="2147490047" r:id="rId5"/>
    <p:sldLayoutId id="2147490048" r:id="rId6"/>
    <p:sldLayoutId id="2147490049" r:id="rId7"/>
    <p:sldLayoutId id="2147490050" r:id="rId8"/>
    <p:sldLayoutId id="2147490051" r:id="rId9"/>
    <p:sldLayoutId id="2147490052" r:id="rId10"/>
    <p:sldLayoutId id="2147490053" r:id="rId11"/>
  </p:sldLayoutIdLst>
  <p:hf hdr="0" ftr="0" dt="0"/>
  <p:txStyles>
    <p:titleStyle>
      <a:lvl1pPr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cs typeface="+mj-cs"/>
        </a:defRPr>
      </a:lvl1pPr>
      <a:lvl2pPr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2pPr>
      <a:lvl3pPr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3pPr>
      <a:lvl4pPr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4pPr>
      <a:lvl5pPr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5pPr>
      <a:lvl6pPr marL="457200" algn="l" rtl="0" eaLnBrk="1" fontAlgn="base" hangingPunct="1">
        <a:spcBef>
          <a:spcPct val="0"/>
        </a:spcBef>
        <a:spcAft>
          <a:spcPct val="0"/>
        </a:spcAft>
        <a:defRPr sz="3200" b="1">
          <a:solidFill>
            <a:schemeClr val="tx1"/>
          </a:solidFill>
          <a:latin typeface="ＭＳ Ｐゴシック" pitchFamily="50" charset="-128"/>
          <a:ea typeface="ＭＳ Ｐゴシック" pitchFamily="50" charset="-128"/>
        </a:defRPr>
      </a:lvl6pPr>
      <a:lvl7pPr marL="914400" algn="l" rtl="0" eaLnBrk="1" fontAlgn="base" hangingPunct="1">
        <a:spcBef>
          <a:spcPct val="0"/>
        </a:spcBef>
        <a:spcAft>
          <a:spcPct val="0"/>
        </a:spcAft>
        <a:defRPr sz="3200" b="1">
          <a:solidFill>
            <a:schemeClr val="tx1"/>
          </a:solidFill>
          <a:latin typeface="ＭＳ Ｐゴシック" pitchFamily="50" charset="-128"/>
          <a:ea typeface="ＭＳ Ｐゴシック" pitchFamily="50" charset="-128"/>
        </a:defRPr>
      </a:lvl7pPr>
      <a:lvl8pPr marL="1371600" algn="l" rtl="0" eaLnBrk="1" fontAlgn="base" hangingPunct="1">
        <a:spcBef>
          <a:spcPct val="0"/>
        </a:spcBef>
        <a:spcAft>
          <a:spcPct val="0"/>
        </a:spcAft>
        <a:defRPr sz="3200" b="1">
          <a:solidFill>
            <a:schemeClr val="tx1"/>
          </a:solidFill>
          <a:latin typeface="ＭＳ Ｐゴシック" pitchFamily="50" charset="-128"/>
          <a:ea typeface="ＭＳ Ｐゴシック" pitchFamily="50" charset="-128"/>
        </a:defRPr>
      </a:lvl8pPr>
      <a:lvl9pPr marL="1828800" algn="l" rtl="0" eaLnBrk="1" fontAlgn="base" hangingPunct="1">
        <a:spcBef>
          <a:spcPct val="0"/>
        </a:spcBef>
        <a:spcAft>
          <a:spcPct val="0"/>
        </a:spcAft>
        <a:defRPr sz="3200" b="1">
          <a:solidFill>
            <a:schemeClr val="tx1"/>
          </a:solidFill>
          <a:latin typeface="ＭＳ Ｐゴシック" pitchFamily="50" charset="-128"/>
          <a:ea typeface="ＭＳ Ｐゴシック" pitchFamily="50" charset="-128"/>
        </a:defRPr>
      </a:lvl9pPr>
    </p:titleStyle>
    <p:bodyStyle>
      <a:lvl1pPr marL="342900" indent="-342900" algn="l" defTabSz="457200" rtl="0" eaLnBrk="1" fontAlgn="base" hangingPunct="1">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1" fontAlgn="base" hangingPunct="1">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charset="0"/>
        </a:defRPr>
      </a:lvl2pPr>
      <a:lvl3pPr marL="1143000" indent="-228600" algn="l" rtl="0" eaLnBrk="1" fontAlgn="base" hangingPunct="1">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charset="0"/>
        </a:defRPr>
      </a:lvl3pPr>
      <a:lvl4pPr marL="1600200" indent="-228600" algn="l" rtl="0" eaLnBrk="1" fontAlgn="base" hangingPunct="1">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charset="0"/>
        </a:defRPr>
      </a:lvl4pPr>
      <a:lvl5pPr marL="20574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charset="0"/>
        </a:defRPr>
      </a:lvl5pPr>
      <a:lvl6pPr marL="2514600" indent="-228600" algn="l" rtl="0" eaLnBrk="1" fontAlgn="base" hangingPunct="1">
        <a:spcBef>
          <a:spcPct val="20000"/>
        </a:spcBef>
        <a:spcAft>
          <a:spcPct val="0"/>
        </a:spcAft>
        <a:buClr>
          <a:srgbClr val="808080"/>
        </a:buClr>
        <a:buFont typeface="Wingdings" pitchFamily="2" charset="2"/>
        <a:buChar char="Ø"/>
        <a:defRPr kumimoji="1" sz="1600">
          <a:solidFill>
            <a:schemeClr val="tx1"/>
          </a:solidFill>
          <a:latin typeface="+mn-lt"/>
          <a:ea typeface="+mn-ea"/>
          <a:cs typeface="Arial" charset="0"/>
        </a:defRPr>
      </a:lvl6pPr>
      <a:lvl7pPr marL="2971800" indent="-228600" algn="l" rtl="0" eaLnBrk="1" fontAlgn="base" hangingPunct="1">
        <a:spcBef>
          <a:spcPct val="20000"/>
        </a:spcBef>
        <a:spcAft>
          <a:spcPct val="0"/>
        </a:spcAft>
        <a:buClr>
          <a:srgbClr val="808080"/>
        </a:buClr>
        <a:buFont typeface="Wingdings" pitchFamily="2" charset="2"/>
        <a:buChar char="Ø"/>
        <a:defRPr kumimoji="1" sz="1600">
          <a:solidFill>
            <a:schemeClr val="tx1"/>
          </a:solidFill>
          <a:latin typeface="+mn-lt"/>
          <a:ea typeface="+mn-ea"/>
          <a:cs typeface="Arial" charset="0"/>
        </a:defRPr>
      </a:lvl7pPr>
      <a:lvl8pPr marL="3429000" indent="-228600" algn="l" rtl="0" eaLnBrk="1" fontAlgn="base" hangingPunct="1">
        <a:spcBef>
          <a:spcPct val="20000"/>
        </a:spcBef>
        <a:spcAft>
          <a:spcPct val="0"/>
        </a:spcAft>
        <a:buClr>
          <a:srgbClr val="808080"/>
        </a:buClr>
        <a:buFont typeface="Wingdings" pitchFamily="2" charset="2"/>
        <a:buChar char="Ø"/>
        <a:defRPr kumimoji="1" sz="1600">
          <a:solidFill>
            <a:schemeClr val="tx1"/>
          </a:solidFill>
          <a:latin typeface="+mn-lt"/>
          <a:ea typeface="+mn-ea"/>
          <a:cs typeface="Arial" charset="0"/>
        </a:defRPr>
      </a:lvl8pPr>
      <a:lvl9pPr marL="3886200" indent="-228600" algn="l" rtl="0" eaLnBrk="1" fontAlgn="base" hangingPunct="1">
        <a:spcBef>
          <a:spcPct val="20000"/>
        </a:spcBef>
        <a:spcAft>
          <a:spcPct val="0"/>
        </a:spcAft>
        <a:buClr>
          <a:srgbClr val="808080"/>
        </a:buClr>
        <a:buFont typeface="Wingdings" pitchFamily="2" charset="2"/>
        <a:buChar char="Ø"/>
        <a:defRPr kumimoji="1" sz="1600">
          <a:solidFill>
            <a:schemeClr val="tx1"/>
          </a:solidFill>
          <a:latin typeface="+mn-lt"/>
          <a:ea typeface="+mn-ea"/>
          <a:cs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1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12.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 Id="rId9" Type="http://schemas.openxmlformats.org/officeDocument/2006/relationships/image" Target="../media/image47.jpeg"/></Relationships>
</file>

<file path=ppt/slides/_rels/slide1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jpeg"/></Relationships>
</file>

<file path=ppt/slides/_rels/slide14.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image.baidu.com/search/detail?ct=503316480&amp;z=&amp;tn=baiduimagedetail&amp;ipn=d&amp;word=%E9%97%AE%E5%8D%B7%E8%B0%83%E6%9F%A5%20logo&amp;step_word=&amp;ie=utf-8&amp;in=&amp;cl=2&amp;lm=-1&amp;st=-1&amp;hd=&amp;latest=&amp;copyright=&amp;cs=3400828771,4052686051&amp;os=1282142075,3387552339&amp;simid=4130621076,496480897&amp;pn=2&amp;rn=1&amp;di=99990&amp;ln=1396&amp;fr=&amp;fmq=1586274755343_R&amp;ic=&amp;s=undefined&amp;se=&amp;sme=&amp;tab=0&amp;width=&amp;height=&amp;face=undefined&amp;is=0,0&amp;istype=2&amp;ist=&amp;jit=&amp;bdtype=0&amp;spn=0&amp;pi=0&amp;gsm=0&amp;objurl=http%3A%2F%2Fpic.51yuansu.com%2Fpic3%2Fcover%2F01%2F92%2F05%2F598273e0e8775_610.jpg&amp;rpstart=0&amp;rpnum=0&amp;adpicid=0&amp;force=undefined" TargetMode="External"/><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image.baidu.com/search/detail?ct=503316480&amp;z=&amp;tn=baiduimagedetail&amp;ipn=d&amp;word=%E9%97%AE%E5%8D%B7%E8%B0%83%E6%9F%A5%20logo&amp;step_word=&amp;ie=utf-8&amp;in=&amp;cl=2&amp;lm=-1&amp;st=-1&amp;hd=&amp;latest=&amp;copyright=&amp;cs=3400828771,4052686051&amp;os=1282142075,3387552339&amp;simid=4130621076,496480897&amp;pn=2&amp;rn=1&amp;di=99990&amp;ln=1396&amp;fr=&amp;fmq=1586274755343_R&amp;ic=&amp;s=undefined&amp;se=&amp;sme=&amp;tab=0&amp;width=&amp;height=&amp;face=undefined&amp;is=0,0&amp;istype=2&amp;ist=&amp;jit=&amp;bdtype=0&amp;spn=0&amp;pi=0&amp;gsm=0&amp;objurl=http%3A%2F%2Fpic.51yuansu.com%2Fpic3%2Fcover%2F01%2F92%2F05%2F598273e0e8775_610.jpg&amp;rpstart=0&amp;rpnum=0&amp;adpicid=0&amp;force=undefined"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8.png"/><Relationship Id="rId10" Type="http://schemas.openxmlformats.org/officeDocument/2006/relationships/image" Target="../media/image29.png"/><Relationship Id="rId4" Type="http://schemas.openxmlformats.org/officeDocument/2006/relationships/image" Target="../media/image27.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手机</a:t>
            </a:r>
            <a:r>
              <a:rPr lang="en-US" altLang="zh-CN" smtClean="0">
                <a:latin typeface="宋体" panose="02010600030101010101" pitchFamily="2" charset="-122"/>
                <a:ea typeface="宋体" panose="02010600030101010101" pitchFamily="2" charset="-122"/>
              </a:rPr>
              <a:t>App </a:t>
            </a:r>
            <a:endParaRPr lang="zh-CN" altLang="en-US" smtClean="0">
              <a:latin typeface="宋体" panose="02010600030101010101" pitchFamily="2" charset="-122"/>
              <a:ea typeface="宋体" panose="02010600030101010101" pitchFamily="2" charset="-122"/>
            </a:endParaRPr>
          </a:p>
        </p:txBody>
      </p:sp>
      <p:sp>
        <p:nvSpPr>
          <p:cNvPr id="11267"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5AA192F1-C681-497B-8B53-4B401B67C9D6}" type="slidenum">
              <a:rPr kumimoji="0" lang="en-GB" altLang="ja-JP" sz="1600">
                <a:solidFill>
                  <a:srgbClr val="262626"/>
                </a:solidFill>
                <a:latin typeface="Calibri" panose="020F0502020204030204" pitchFamily="34" charset="0"/>
              </a:rPr>
              <a:pPr algn="r" eaLnBrk="1" hangingPunct="1">
                <a:spcBef>
                  <a:spcPct val="0"/>
                </a:spcBef>
                <a:buClrTx/>
                <a:buFontTx/>
                <a:buNone/>
              </a:pPr>
              <a:t>1</a:t>
            </a:fld>
            <a:endParaRPr kumimoji="0" lang="en-GB" altLang="ja-JP" sz="1600">
              <a:solidFill>
                <a:srgbClr val="262626"/>
              </a:solidFill>
              <a:latin typeface="Calibri" panose="020F0502020204030204" pitchFamily="34" charset="0"/>
            </a:endParaRPr>
          </a:p>
        </p:txBody>
      </p:sp>
      <p:sp>
        <p:nvSpPr>
          <p:cNvPr id="11268"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grpSp>
        <p:nvGrpSpPr>
          <p:cNvPr id="11269" name="组合 9"/>
          <p:cNvGrpSpPr>
            <a:grpSpLocks/>
          </p:cNvGrpSpPr>
          <p:nvPr/>
        </p:nvGrpSpPr>
        <p:grpSpPr bwMode="auto">
          <a:xfrm>
            <a:off x="3352800" y="2233613"/>
            <a:ext cx="1685925" cy="3246437"/>
            <a:chOff x="7565588" y="3355630"/>
            <a:chExt cx="1686784" cy="3246622"/>
          </a:xfrm>
        </p:grpSpPr>
        <p:sp>
          <p:nvSpPr>
            <p:cNvPr id="11275" name="文本框 15"/>
            <p:cNvSpPr txBox="1">
              <a:spLocks noChangeArrowheads="1"/>
            </p:cNvSpPr>
            <p:nvPr/>
          </p:nvSpPr>
          <p:spPr bwMode="auto">
            <a:xfrm>
              <a:off x="7596188" y="6325253"/>
              <a:ext cx="16561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ctr">
                <a:spcBef>
                  <a:spcPct val="0"/>
                </a:spcBef>
                <a:buClrTx/>
                <a:buFontTx/>
                <a:buNone/>
              </a:pPr>
              <a:r>
                <a:rPr lang="zh-CN" altLang="en-US" sz="1200">
                  <a:solidFill>
                    <a:srgbClr val="FF0000"/>
                  </a:solidFill>
                  <a:latin typeface="宋体" panose="02010600030101010101" pitchFamily="2" charset="-122"/>
                  <a:ea typeface="宋体" panose="02010600030101010101" pitchFamily="2" charset="-122"/>
                </a:rPr>
                <a:t>图</a:t>
              </a:r>
              <a:r>
                <a:rPr lang="en-US" altLang="zh-CN" sz="1200">
                  <a:solidFill>
                    <a:srgbClr val="FF0000"/>
                  </a:solidFill>
                  <a:latin typeface="宋体" panose="02010600030101010101" pitchFamily="2" charset="-122"/>
                  <a:ea typeface="宋体" panose="02010600030101010101" pitchFamily="2" charset="-122"/>
                </a:rPr>
                <a:t>2 </a:t>
              </a:r>
              <a:r>
                <a:rPr lang="zh-CN" altLang="en-US" sz="1200">
                  <a:solidFill>
                    <a:srgbClr val="FF0000"/>
                  </a:solidFill>
                  <a:latin typeface="宋体" panose="02010600030101010101" pitchFamily="2" charset="-122"/>
                  <a:ea typeface="宋体" panose="02010600030101010101" pitchFamily="2" charset="-122"/>
                </a:rPr>
                <a:t>手机登录样例</a:t>
              </a:r>
            </a:p>
          </p:txBody>
        </p:sp>
        <p:pic>
          <p:nvPicPr>
            <p:cNvPr id="1127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588" y="3355630"/>
              <a:ext cx="1635524" cy="290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0" name="组合 10"/>
          <p:cNvGrpSpPr>
            <a:grpSpLocks/>
          </p:cNvGrpSpPr>
          <p:nvPr/>
        </p:nvGrpSpPr>
        <p:grpSpPr bwMode="auto">
          <a:xfrm>
            <a:off x="957263" y="2293938"/>
            <a:ext cx="2311400" cy="3430587"/>
            <a:chOff x="5025008" y="3355629"/>
            <a:chExt cx="2311400" cy="3431289"/>
          </a:xfrm>
        </p:grpSpPr>
        <p:sp>
          <p:nvSpPr>
            <p:cNvPr id="11273" name="文本框 14"/>
            <p:cNvSpPr txBox="1">
              <a:spLocks noChangeArrowheads="1"/>
            </p:cNvSpPr>
            <p:nvPr/>
          </p:nvSpPr>
          <p:spPr bwMode="auto">
            <a:xfrm>
              <a:off x="5025008" y="6325253"/>
              <a:ext cx="231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ctr">
                <a:spcBef>
                  <a:spcPct val="0"/>
                </a:spcBef>
                <a:buClrTx/>
                <a:buFontTx/>
                <a:buNone/>
              </a:pPr>
              <a:r>
                <a:rPr lang="zh-CN" altLang="en-US" sz="1200">
                  <a:solidFill>
                    <a:srgbClr val="FF0000"/>
                  </a:solidFill>
                  <a:latin typeface="宋体" panose="02010600030101010101" pitchFamily="2" charset="-122"/>
                  <a:ea typeface="宋体" panose="02010600030101010101" pitchFamily="2" charset="-122"/>
                </a:rPr>
                <a:t>图</a:t>
              </a:r>
              <a:r>
                <a:rPr lang="en-US" altLang="zh-CN" sz="1200">
                  <a:solidFill>
                    <a:srgbClr val="FF0000"/>
                  </a:solidFill>
                  <a:latin typeface="宋体" panose="02010600030101010101" pitchFamily="2" charset="-122"/>
                  <a:ea typeface="宋体" panose="02010600030101010101" pitchFamily="2" charset="-122"/>
                </a:rPr>
                <a:t>1 </a:t>
              </a:r>
              <a:r>
                <a:rPr lang="zh-CN" altLang="en-US" sz="1200">
                  <a:solidFill>
                    <a:srgbClr val="FF0000"/>
                  </a:solidFill>
                  <a:latin typeface="宋体" panose="02010600030101010101" pitchFamily="2" charset="-122"/>
                  <a:ea typeface="宋体" panose="02010600030101010101" pitchFamily="2" charset="-122"/>
                </a:rPr>
                <a:t>用户协议样例</a:t>
              </a:r>
              <a:endParaRPr lang="en-US" altLang="zh-CN" sz="1200">
                <a:solidFill>
                  <a:srgbClr val="FF0000"/>
                </a:solidFill>
                <a:latin typeface="宋体" panose="02010600030101010101" pitchFamily="2" charset="-122"/>
                <a:ea typeface="宋体" panose="02010600030101010101" pitchFamily="2" charset="-122"/>
              </a:endParaRPr>
            </a:p>
            <a:p>
              <a:pPr algn="ctr">
                <a:spcBef>
                  <a:spcPct val="0"/>
                </a:spcBef>
                <a:buClrTx/>
                <a:buFontTx/>
                <a:buNone/>
              </a:pPr>
              <a:r>
                <a:rPr lang="zh-CN" altLang="en-US" sz="1200">
                  <a:solidFill>
                    <a:srgbClr val="FF0000"/>
                  </a:solidFill>
                  <a:latin typeface="宋体" panose="02010600030101010101" pitchFamily="2" charset="-122"/>
                  <a:ea typeface="宋体" panose="02010600030101010101" pitchFamily="2" charset="-122"/>
                </a:rPr>
                <a:t>可能需要符合欧盟</a:t>
              </a:r>
              <a:r>
                <a:rPr lang="en-US" altLang="zh-CN" sz="1200">
                  <a:solidFill>
                    <a:srgbClr val="FF0000"/>
                  </a:solidFill>
                  <a:latin typeface="宋体" panose="02010600030101010101" pitchFamily="2" charset="-122"/>
                  <a:ea typeface="宋体" panose="02010600030101010101" pitchFamily="2" charset="-122"/>
                </a:rPr>
                <a:t>GDPR </a:t>
              </a:r>
              <a:r>
                <a:rPr lang="zh-CN" altLang="en-US" sz="1200">
                  <a:solidFill>
                    <a:srgbClr val="FF0000"/>
                  </a:solidFill>
                  <a:latin typeface="宋体" panose="02010600030101010101" pitchFamily="2" charset="-122"/>
                  <a:ea typeface="宋体" panose="02010600030101010101" pitchFamily="2" charset="-122"/>
                </a:rPr>
                <a:t>（*）</a:t>
              </a:r>
              <a:endParaRPr lang="en-US" altLang="zh-CN" sz="1200">
                <a:solidFill>
                  <a:srgbClr val="FF0000"/>
                </a:solidFill>
                <a:latin typeface="宋体" panose="02010600030101010101" pitchFamily="2" charset="-122"/>
                <a:ea typeface="宋体" panose="02010600030101010101" pitchFamily="2" charset="-122"/>
              </a:endParaRPr>
            </a:p>
          </p:txBody>
        </p:sp>
        <p:pic>
          <p:nvPicPr>
            <p:cNvPr id="11274" name="图片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1032" y="3355629"/>
              <a:ext cx="1776134" cy="290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1" name="Rectangle 10"/>
          <p:cNvSpPr>
            <a:spLocks noChangeArrowheads="1"/>
          </p:cNvSpPr>
          <p:nvPr/>
        </p:nvSpPr>
        <p:spPr bwMode="auto">
          <a:xfrm>
            <a:off x="5391150" y="3429000"/>
            <a:ext cx="48815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AutoNum type="arabicPeriod"/>
            </a:pPr>
            <a:r>
              <a:rPr lang="zh-CN" altLang="en-US" sz="1600">
                <a:solidFill>
                  <a:srgbClr val="FF0000"/>
                </a:solidFill>
                <a:latin typeface="宋体" panose="02010600030101010101" pitchFamily="2" charset="-122"/>
                <a:ea typeface="宋体" panose="02010600030101010101" pitchFamily="2" charset="-122"/>
              </a:rPr>
              <a:t>用户协议和免责声明</a:t>
            </a:r>
            <a:r>
              <a:rPr lang="zh-CN" altLang="en-US" sz="1600">
                <a:latin typeface="宋体" panose="02010600030101010101" pitchFamily="2" charset="-122"/>
                <a:ea typeface="宋体" panose="02010600030101010101" pitchFamily="2" charset="-122"/>
              </a:rPr>
              <a:t>（图</a:t>
            </a:r>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a:spcBef>
                <a:spcPct val="0"/>
              </a:spcBef>
              <a:buClrTx/>
              <a:buFontTx/>
              <a:buAutoNum type="arabicPeriod"/>
            </a:pPr>
            <a:r>
              <a:rPr lang="zh-CN" altLang="en-US" sz="1600">
                <a:latin typeface="宋体" panose="02010600030101010101" pitchFamily="2" charset="-122"/>
                <a:ea typeface="宋体" panose="02010600030101010101" pitchFamily="2" charset="-122"/>
              </a:rPr>
              <a:t>用户注册（手机号</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验证码）（图</a:t>
            </a:r>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p:txBody>
      </p:sp>
      <p:sp>
        <p:nvSpPr>
          <p:cNvPr id="11272" name="Content Placeholder 2"/>
          <p:cNvSpPr>
            <a:spLocks noGrp="1" noChangeArrowheads="1"/>
          </p:cNvSpPr>
          <p:nvPr>
            <p:ph idx="1"/>
          </p:nvPr>
        </p:nvSpPr>
        <p:spPr>
          <a:xfrm>
            <a:off x="415925" y="1268413"/>
            <a:ext cx="8918575" cy="611187"/>
          </a:xfrm>
        </p:spPr>
        <p:txBody>
          <a:bodyPr/>
          <a:lstStyle/>
          <a:p>
            <a:r>
              <a:rPr lang="zh-CN" altLang="en-US" b="1" smtClean="0">
                <a:latin typeface="宋体" panose="02010600030101010101" pitchFamily="2" charset="-122"/>
              </a:rPr>
              <a:t>首次登录与注册</a:t>
            </a:r>
            <a:endParaRPr lang="en-US" altLang="zh-CN" b="1"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竞品（硬件）</a:t>
            </a:r>
          </a:p>
        </p:txBody>
      </p:sp>
      <p:sp>
        <p:nvSpPr>
          <p:cNvPr id="33795"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5E9E097A-7B7C-44DC-962C-42371459AE8C}" type="slidenum">
              <a:rPr kumimoji="0" lang="en-GB" altLang="ja-JP" sz="1600">
                <a:solidFill>
                  <a:srgbClr val="262626"/>
                </a:solidFill>
                <a:latin typeface="Calibri" panose="020F0502020204030204" pitchFamily="34" charset="0"/>
              </a:rPr>
              <a:pPr algn="r" eaLnBrk="1" hangingPunct="1">
                <a:spcBef>
                  <a:spcPct val="0"/>
                </a:spcBef>
                <a:buClrTx/>
                <a:buFontTx/>
                <a:buNone/>
              </a:pPr>
              <a:t>10</a:t>
            </a:fld>
            <a:endParaRPr kumimoji="0" lang="en-GB" altLang="ja-JP" sz="1600">
              <a:solidFill>
                <a:srgbClr val="262626"/>
              </a:solidFill>
              <a:latin typeface="Calibri" panose="020F0502020204030204" pitchFamily="34" charset="0"/>
            </a:endParaRPr>
          </a:p>
        </p:txBody>
      </p:sp>
      <p:sp>
        <p:nvSpPr>
          <p:cNvPr id="33796"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12" name="文本框 11"/>
          <p:cNvSpPr txBox="1"/>
          <p:nvPr/>
        </p:nvSpPr>
        <p:spPr>
          <a:xfrm>
            <a:off x="514350" y="1196975"/>
            <a:ext cx="8967788" cy="1724025"/>
          </a:xfrm>
          <a:prstGeom prst="rect">
            <a:avLst/>
          </a:prstGeom>
          <a:noFill/>
        </p:spPr>
        <p:txBody>
          <a:bodyPr>
            <a:spAutoFit/>
          </a:bodyPr>
          <a:lstStyle/>
          <a:p>
            <a:pPr>
              <a:defRPr/>
            </a:pPr>
            <a:r>
              <a:rPr lang="zh-CN" altLang="en-US" sz="1800" dirty="0">
                <a:latin typeface="宋体" panose="02010600030101010101" pitchFamily="2" charset="-122"/>
              </a:rPr>
              <a:t>从去年底开始、到今年</a:t>
            </a:r>
            <a:r>
              <a:rPr lang="en-US" altLang="zh-CN" sz="1800" dirty="0">
                <a:latin typeface="宋体" panose="02010600030101010101" pitchFamily="2" charset="-122"/>
              </a:rPr>
              <a:t>1</a:t>
            </a:r>
            <a:r>
              <a:rPr lang="zh-CN" altLang="en-US" sz="1800" dirty="0">
                <a:latin typeface="宋体" panose="02010600030101010101" pitchFamily="2" charset="-122"/>
              </a:rPr>
              <a:t>月左右加速，主流智能手表厂商均上线了</a:t>
            </a:r>
            <a:r>
              <a:rPr lang="en-US" altLang="zh-CN" sz="1800" dirty="0">
                <a:latin typeface="宋体" panose="02010600030101010101" pitchFamily="2" charset="-122"/>
              </a:rPr>
              <a:t>SpO2</a:t>
            </a:r>
            <a:r>
              <a:rPr lang="zh-CN" altLang="en-US" sz="1800" dirty="0">
                <a:latin typeface="宋体" panose="02010600030101010101" pitchFamily="2" charset="-122"/>
              </a:rPr>
              <a:t>测量功能，包括华为、台湾的运动手表品牌</a:t>
            </a:r>
            <a:r>
              <a:rPr lang="en-US" altLang="zh-CN" sz="1800" dirty="0">
                <a:latin typeface="宋体" panose="02010600030101010101" pitchFamily="2" charset="-122"/>
              </a:rPr>
              <a:t>Garmin</a:t>
            </a:r>
            <a:r>
              <a:rPr lang="zh-CN" altLang="en-US" sz="1800" dirty="0">
                <a:latin typeface="宋体" panose="02010600030101010101" pitchFamily="2" charset="-122"/>
              </a:rPr>
              <a:t>、时尚智能手表</a:t>
            </a:r>
            <a:r>
              <a:rPr lang="en-US" altLang="zh-CN" sz="1800" dirty="0" err="1">
                <a:latin typeface="宋体" panose="02010600030101010101" pitchFamily="2" charset="-122"/>
              </a:rPr>
              <a:t>Withings</a:t>
            </a:r>
            <a:r>
              <a:rPr lang="zh-CN" altLang="en-US" sz="1800" dirty="0">
                <a:latin typeface="宋体" panose="02010600030101010101" pitchFamily="2" charset="-122"/>
              </a:rPr>
              <a:t>、</a:t>
            </a:r>
            <a:r>
              <a:rPr lang="en-US" altLang="zh-CN" sz="1800" dirty="0">
                <a:latin typeface="宋体" panose="02010600030101010101" pitchFamily="2" charset="-122"/>
              </a:rPr>
              <a:t>Google</a:t>
            </a:r>
            <a:r>
              <a:rPr lang="zh-CN" altLang="en-US" sz="1800" dirty="0">
                <a:latin typeface="宋体" panose="02010600030101010101" pitchFamily="2" charset="-122"/>
              </a:rPr>
              <a:t>旗下的</a:t>
            </a:r>
            <a:r>
              <a:rPr lang="en-US" altLang="zh-CN" sz="1800" dirty="0">
                <a:latin typeface="宋体" panose="02010600030101010101" pitchFamily="2" charset="-122"/>
              </a:rPr>
              <a:t>Fitbit</a:t>
            </a:r>
            <a:r>
              <a:rPr lang="zh-CN" altLang="en-US" sz="1800" dirty="0">
                <a:latin typeface="宋体" panose="02010600030101010101" pitchFamily="2" charset="-122"/>
              </a:rPr>
              <a:t>等。下一代</a:t>
            </a:r>
            <a:r>
              <a:rPr lang="en-US" altLang="zh-CN" sz="1800" dirty="0">
                <a:latin typeface="宋体" panose="02010600030101010101" pitchFamily="2" charset="-122"/>
              </a:rPr>
              <a:t>Apple Watch</a:t>
            </a:r>
            <a:r>
              <a:rPr lang="zh-CN" altLang="en-US" sz="1800" dirty="0">
                <a:latin typeface="宋体" panose="02010600030101010101" pitchFamily="2" charset="-122"/>
              </a:rPr>
              <a:t>也被广泛预计，即将上线</a:t>
            </a:r>
            <a:r>
              <a:rPr lang="en-US" altLang="zh-CN" sz="1800" dirty="0">
                <a:latin typeface="宋体" panose="02010600030101010101" pitchFamily="2" charset="-122"/>
              </a:rPr>
              <a:t>SpO2</a:t>
            </a:r>
            <a:r>
              <a:rPr lang="zh-CN" altLang="en-US" sz="1800" dirty="0">
                <a:latin typeface="宋体" panose="02010600030101010101" pitchFamily="2" charset="-122"/>
              </a:rPr>
              <a:t>功能。（具体信息见备注）</a:t>
            </a:r>
            <a:endParaRPr lang="en-US" altLang="zh-CN" sz="1800" dirty="0">
              <a:latin typeface="宋体" panose="02010600030101010101" pitchFamily="2" charset="-122"/>
            </a:endParaRPr>
          </a:p>
          <a:p>
            <a:pPr>
              <a:defRPr/>
            </a:pPr>
            <a:endParaRPr lang="en-US" altLang="zh-CN" sz="1800" dirty="0">
              <a:latin typeface="宋体" panose="02010600030101010101" pitchFamily="2" charset="-122"/>
            </a:endParaRPr>
          </a:p>
          <a:p>
            <a:pPr>
              <a:defRPr/>
            </a:pPr>
            <a:r>
              <a:rPr lang="zh-CN" altLang="en-US" sz="1800" dirty="0">
                <a:latin typeface="宋体" panose="02010600030101010101" pitchFamily="2" charset="-122"/>
              </a:rPr>
              <a:t>下图为</a:t>
            </a:r>
            <a:r>
              <a:rPr lang="en-US" altLang="zh-CN" sz="1800" dirty="0" err="1">
                <a:latin typeface="宋体" panose="02010600030101010101" pitchFamily="2" charset="-122"/>
              </a:rPr>
              <a:t>FitBit</a:t>
            </a:r>
            <a:r>
              <a:rPr lang="zh-CN" altLang="en-US" sz="1800" dirty="0">
                <a:latin typeface="宋体" panose="02010600030101010101" pitchFamily="2" charset="-122"/>
              </a:rPr>
              <a:t>手机</a:t>
            </a:r>
            <a:r>
              <a:rPr lang="en-US" altLang="zh-CN" sz="1800" dirty="0">
                <a:latin typeface="宋体" panose="02010600030101010101" pitchFamily="2" charset="-122"/>
              </a:rPr>
              <a:t>App</a:t>
            </a:r>
            <a:r>
              <a:rPr lang="zh-CN" altLang="en-US" sz="1800" dirty="0">
                <a:latin typeface="宋体" panose="02010600030101010101" pitchFamily="2" charset="-122"/>
              </a:rPr>
              <a:t>界面，用</a:t>
            </a:r>
            <a:r>
              <a:rPr lang="en-US" altLang="zh-CN" sz="1800" dirty="0">
                <a:latin typeface="宋体" panose="02010600030101010101" pitchFamily="2" charset="-122"/>
              </a:rPr>
              <a:t>Small/Big</a:t>
            </a:r>
            <a:r>
              <a:rPr lang="zh-CN" altLang="en-US" sz="1800" dirty="0">
                <a:latin typeface="宋体" panose="02010600030101010101" pitchFamily="2" charset="-122"/>
              </a:rPr>
              <a:t>来区分超过阈值的情况：</a:t>
            </a:r>
            <a:endParaRPr lang="en-US" altLang="zh-CN" sz="1800" dirty="0">
              <a:latin typeface="宋体" panose="02010600030101010101" pitchFamily="2" charset="-122"/>
            </a:endParaRPr>
          </a:p>
          <a:p>
            <a:pPr marL="342900" indent="-342900">
              <a:buFontTx/>
              <a:buAutoNum type="arabicPeriod"/>
              <a:defRPr/>
            </a:pPr>
            <a:endParaRPr lang="en-US" altLang="zh-CN" dirty="0">
              <a:latin typeface="宋体" panose="02010600030101010101" pitchFamily="2" charset="-122"/>
            </a:endParaRPr>
          </a:p>
        </p:txBody>
      </p:sp>
      <p:pic>
        <p:nvPicPr>
          <p:cNvPr id="33798"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2817813"/>
            <a:ext cx="1855787"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图片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0" y="2817813"/>
            <a:ext cx="1855788"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图片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925" y="2849563"/>
            <a:ext cx="3905250"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文本框 9"/>
          <p:cNvSpPr txBox="1">
            <a:spLocks noChangeArrowheads="1"/>
          </p:cNvSpPr>
          <p:nvPr/>
        </p:nvSpPr>
        <p:spPr bwMode="auto">
          <a:xfrm>
            <a:off x="5295900" y="5607050"/>
            <a:ext cx="411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1600">
                <a:latin typeface="宋体" panose="02010600030101010101" pitchFamily="2" charset="-122"/>
                <a:ea typeface="宋体" panose="02010600030101010101" pitchFamily="2" charset="-122"/>
              </a:rPr>
              <a:t>长远来说，可以在不限定硬件的情况下，直接从手机的健康</a:t>
            </a:r>
            <a:r>
              <a:rPr lang="en-US" altLang="zh-CN" sz="1600">
                <a:latin typeface="宋体" panose="02010600030101010101" pitchFamily="2" charset="-122"/>
                <a:ea typeface="宋体" panose="02010600030101010101" pitchFamily="2" charset="-122"/>
              </a:rPr>
              <a:t>App</a:t>
            </a:r>
            <a:r>
              <a:rPr lang="zh-CN" altLang="en-US" sz="1600">
                <a:latin typeface="宋体" panose="02010600030101010101" pitchFamily="2" charset="-122"/>
                <a:ea typeface="宋体" panose="02010600030101010101" pitchFamily="2" charset="-122"/>
              </a:rPr>
              <a:t>（如苹果健康、华为健康等）中，读取</a:t>
            </a:r>
            <a:r>
              <a:rPr lang="en-US" altLang="zh-CN" sz="1600">
                <a:latin typeface="宋体" panose="02010600030101010101" pitchFamily="2" charset="-122"/>
                <a:ea typeface="宋体" panose="02010600030101010101" pitchFamily="2" charset="-122"/>
              </a:rPr>
              <a:t>SpO2</a:t>
            </a:r>
            <a:r>
              <a:rPr lang="zh-CN" altLang="en-US" sz="1600">
                <a:latin typeface="宋体" panose="02010600030101010101" pitchFamily="2" charset="-122"/>
                <a:ea typeface="宋体" panose="02010600030101010101" pitchFamily="2" charset="-122"/>
              </a:rPr>
              <a:t>以及相关健康数据。</a:t>
            </a:r>
            <a:endParaRPr lang="zh-CN" altLang="en-US" sz="16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竞品（硬件）</a:t>
            </a:r>
          </a:p>
        </p:txBody>
      </p:sp>
      <p:sp>
        <p:nvSpPr>
          <p:cNvPr id="35843"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A1B3BB7C-F7DA-4203-BA60-09EEEED10DDC}" type="slidenum">
              <a:rPr kumimoji="0" lang="en-GB" altLang="ja-JP" sz="1600">
                <a:solidFill>
                  <a:srgbClr val="262626"/>
                </a:solidFill>
                <a:latin typeface="Calibri" panose="020F0502020204030204" pitchFamily="34" charset="0"/>
              </a:rPr>
              <a:pPr algn="r" eaLnBrk="1" hangingPunct="1">
                <a:spcBef>
                  <a:spcPct val="0"/>
                </a:spcBef>
                <a:buClrTx/>
                <a:buFontTx/>
                <a:buNone/>
              </a:pPr>
              <a:t>11</a:t>
            </a:fld>
            <a:endParaRPr kumimoji="0" lang="en-GB" altLang="ja-JP" sz="1600">
              <a:solidFill>
                <a:srgbClr val="262626"/>
              </a:solidFill>
              <a:latin typeface="Calibri" panose="020F0502020204030204" pitchFamily="34" charset="0"/>
            </a:endParaRPr>
          </a:p>
        </p:txBody>
      </p:sp>
      <p:sp>
        <p:nvSpPr>
          <p:cNvPr id="35844"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35845" name="文本框 11"/>
          <p:cNvSpPr txBox="1">
            <a:spLocks noChangeArrowheads="1"/>
          </p:cNvSpPr>
          <p:nvPr/>
        </p:nvSpPr>
        <p:spPr bwMode="auto">
          <a:xfrm>
            <a:off x="514350" y="1196975"/>
            <a:ext cx="8967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1800">
                <a:latin typeface="宋体" panose="02010600030101010101" pitchFamily="2" charset="-122"/>
                <a:ea typeface="宋体" panose="02010600030101010101" pitchFamily="2" charset="-122"/>
              </a:rPr>
              <a:t>专用硬件有很多，价格大致从</a:t>
            </a:r>
            <a:r>
              <a:rPr lang="en-US" altLang="zh-CN" sz="1800">
                <a:latin typeface="宋体" panose="02010600030101010101" pitchFamily="2" charset="-122"/>
                <a:ea typeface="宋体" panose="02010600030101010101" pitchFamily="2" charset="-122"/>
              </a:rPr>
              <a:t>200</a:t>
            </a:r>
            <a:r>
              <a:rPr lang="zh-CN" altLang="en-US" sz="1800">
                <a:latin typeface="宋体" panose="02010600030101010101" pitchFamily="2" charset="-122"/>
                <a:ea typeface="宋体" panose="02010600030101010101" pitchFamily="2" charset="-122"/>
              </a:rPr>
              <a:t>元</a:t>
            </a:r>
            <a:r>
              <a:rPr lang="en-US" altLang="zh-CN" sz="1800">
                <a:latin typeface="宋体" panose="02010600030101010101" pitchFamily="2" charset="-122"/>
                <a:ea typeface="宋体" panose="02010600030101010101" pitchFamily="2" charset="-122"/>
              </a:rPr>
              <a:t>/30</a:t>
            </a:r>
            <a:r>
              <a:rPr lang="zh-CN" altLang="en-US" sz="1800">
                <a:latin typeface="宋体" panose="02010600030101010101" pitchFamily="2" charset="-122"/>
                <a:ea typeface="宋体" panose="02010600030101010101" pitchFamily="2" charset="-122"/>
              </a:rPr>
              <a:t>美金 </a:t>
            </a:r>
            <a:r>
              <a:rPr lang="en-US" altLang="zh-CN" sz="1800">
                <a:latin typeface="宋体" panose="02010600030101010101" pitchFamily="2" charset="-122"/>
                <a:ea typeface="宋体" panose="02010600030101010101" pitchFamily="2" charset="-122"/>
              </a:rPr>
              <a:t>–2000</a:t>
            </a:r>
            <a:r>
              <a:rPr lang="zh-CN" altLang="en-US" sz="1800">
                <a:latin typeface="宋体" panose="02010600030101010101" pitchFamily="2" charset="-122"/>
                <a:ea typeface="宋体" panose="02010600030101010101" pitchFamily="2" charset="-122"/>
              </a:rPr>
              <a:t>元</a:t>
            </a:r>
            <a:r>
              <a:rPr lang="en-US" altLang="zh-CN" sz="1800">
                <a:latin typeface="宋体" panose="02010600030101010101" pitchFamily="2" charset="-122"/>
                <a:ea typeface="宋体" panose="02010600030101010101" pitchFamily="2" charset="-122"/>
              </a:rPr>
              <a:t>/300</a:t>
            </a:r>
            <a:r>
              <a:rPr lang="zh-CN" altLang="en-US" sz="1800">
                <a:latin typeface="宋体" panose="02010600030101010101" pitchFamily="2" charset="-122"/>
                <a:ea typeface="宋体" panose="02010600030101010101" pitchFamily="2" charset="-122"/>
              </a:rPr>
              <a:t>美金。</a:t>
            </a:r>
            <a:endParaRPr lang="en-US" altLang="zh-CN" sz="1800">
              <a:latin typeface="宋体" panose="02010600030101010101" pitchFamily="2" charset="-122"/>
              <a:ea typeface="宋体" panose="02010600030101010101" pitchFamily="2" charset="-122"/>
            </a:endParaRPr>
          </a:p>
          <a:p>
            <a:pPr>
              <a:spcBef>
                <a:spcPct val="0"/>
              </a:spcBef>
              <a:buClrTx/>
              <a:buFontTx/>
              <a:buNone/>
            </a:pPr>
            <a:endParaRPr lang="en-US" altLang="zh-CN" sz="1800">
              <a:latin typeface="宋体" panose="02010600030101010101" pitchFamily="2" charset="-122"/>
              <a:ea typeface="宋体" panose="02010600030101010101" pitchFamily="2" charset="-122"/>
            </a:endParaRPr>
          </a:p>
          <a:p>
            <a:pPr>
              <a:spcBef>
                <a:spcPct val="0"/>
              </a:spcBef>
              <a:buClrTx/>
              <a:buFontTx/>
              <a:buNone/>
            </a:pPr>
            <a:r>
              <a:rPr lang="en-US" altLang="zh-CN" sz="1800">
                <a:latin typeface="宋体" panose="02010600030101010101" pitchFamily="2" charset="-122"/>
                <a:ea typeface="宋体" panose="02010600030101010101" pitchFamily="2" charset="-122"/>
              </a:rPr>
              <a:t>Amazon</a:t>
            </a:r>
            <a:r>
              <a:rPr lang="zh-CN" altLang="en-US" sz="1800">
                <a:latin typeface="宋体" panose="02010600030101010101" pitchFamily="2" charset="-122"/>
                <a:ea typeface="宋体" panose="02010600030101010101" pitchFamily="2" charset="-122"/>
              </a:rPr>
              <a:t>上推荐一款比较专业的专用设备，</a:t>
            </a:r>
            <a:r>
              <a:rPr lang="en-US" altLang="zh-CN" sz="1800">
                <a:latin typeface="宋体" panose="02010600030101010101" pitchFamily="2" charset="-122"/>
                <a:ea typeface="宋体" panose="02010600030101010101" pitchFamily="2" charset="-122"/>
              </a:rPr>
              <a:t>Lookee</a:t>
            </a:r>
            <a:r>
              <a:rPr lang="zh-CN" altLang="en-US" sz="1800">
                <a:latin typeface="宋体" panose="02010600030101010101" pitchFamily="2" charset="-122"/>
                <a:ea typeface="宋体" panose="02010600030101010101" pitchFamily="2" charset="-122"/>
              </a:rPr>
              <a:t>，大约</a:t>
            </a:r>
            <a:r>
              <a:rPr lang="en-US" altLang="zh-CN" sz="1800">
                <a:latin typeface="宋体" panose="02010600030101010101" pitchFamily="2" charset="-122"/>
                <a:ea typeface="宋体" panose="02010600030101010101" pitchFamily="2" charset="-122"/>
              </a:rPr>
              <a:t>200</a:t>
            </a:r>
            <a:r>
              <a:rPr lang="zh-CN" altLang="en-US" sz="1800">
                <a:latin typeface="宋体" panose="02010600030101010101" pitchFamily="2" charset="-122"/>
                <a:ea typeface="宋体" panose="02010600030101010101" pitchFamily="2" charset="-122"/>
              </a:rPr>
              <a:t>美金。</a:t>
            </a:r>
            <a:endParaRPr lang="en-US" altLang="zh-CN" sz="1600">
              <a:latin typeface="宋体" panose="02010600030101010101" pitchFamily="2" charset="-122"/>
              <a:ea typeface="宋体" panose="02010600030101010101" pitchFamily="2" charset="-122"/>
            </a:endParaRPr>
          </a:p>
        </p:txBody>
      </p:sp>
      <p:pic>
        <p:nvPicPr>
          <p:cNvPr id="3584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738" y="2124075"/>
            <a:ext cx="44291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2124075"/>
            <a:ext cx="44005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8" y="2343150"/>
            <a:ext cx="20574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竞品（硬件）</a:t>
            </a:r>
          </a:p>
        </p:txBody>
      </p:sp>
      <p:sp>
        <p:nvSpPr>
          <p:cNvPr id="37892"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C8F0A299-97CB-4D4C-AE09-386DDDA20CD8}" type="slidenum">
              <a:rPr kumimoji="0" lang="en-GB" altLang="ja-JP" sz="1600">
                <a:solidFill>
                  <a:srgbClr val="262626"/>
                </a:solidFill>
                <a:latin typeface="Calibri" panose="020F0502020204030204" pitchFamily="34" charset="0"/>
              </a:rPr>
              <a:pPr algn="r" eaLnBrk="1" hangingPunct="1">
                <a:spcBef>
                  <a:spcPct val="0"/>
                </a:spcBef>
                <a:buClrTx/>
                <a:buFontTx/>
                <a:buNone/>
              </a:pPr>
              <a:t>12</a:t>
            </a:fld>
            <a:endParaRPr kumimoji="0" lang="en-GB" altLang="ja-JP" sz="1600">
              <a:solidFill>
                <a:srgbClr val="262626"/>
              </a:solidFill>
              <a:latin typeface="Calibri" panose="020F0502020204030204" pitchFamily="34" charset="0"/>
            </a:endParaRPr>
          </a:p>
        </p:txBody>
      </p:sp>
      <p:sp>
        <p:nvSpPr>
          <p:cNvPr id="37893"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37894" name="文本框 11"/>
          <p:cNvSpPr txBox="1">
            <a:spLocks noChangeArrowheads="1"/>
          </p:cNvSpPr>
          <p:nvPr/>
        </p:nvSpPr>
        <p:spPr bwMode="auto">
          <a:xfrm>
            <a:off x="514350" y="1196975"/>
            <a:ext cx="8967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1800">
                <a:latin typeface="宋体" panose="02010600030101010101" pitchFamily="2" charset="-122"/>
                <a:ea typeface="宋体" panose="02010600030101010101" pitchFamily="2" charset="-122"/>
              </a:rPr>
              <a:t>在国内，力康（</a:t>
            </a:r>
            <a:r>
              <a:rPr lang="en-US" altLang="zh-CN" sz="1800">
                <a:latin typeface="宋体" panose="02010600030101010101" pitchFamily="2" charset="-122"/>
                <a:ea typeface="宋体" panose="02010600030101010101" pitchFamily="2" charset="-122"/>
              </a:rPr>
              <a:t>HealForce</a:t>
            </a:r>
            <a:r>
              <a:rPr lang="zh-CN" altLang="en-US" sz="1800">
                <a:latin typeface="宋体" panose="02010600030101010101" pitchFamily="2" charset="-122"/>
                <a:ea typeface="宋体" panose="02010600030101010101" pitchFamily="2" charset="-122"/>
              </a:rPr>
              <a:t>）、康泰（</a:t>
            </a:r>
            <a:r>
              <a:rPr lang="en-US" altLang="zh-CN" sz="1800">
                <a:latin typeface="宋体" panose="02010600030101010101" pitchFamily="2" charset="-122"/>
                <a:ea typeface="宋体" panose="02010600030101010101" pitchFamily="2" charset="-122"/>
              </a:rPr>
              <a:t>CONTEC</a:t>
            </a:r>
            <a:r>
              <a:rPr lang="zh-CN" altLang="en-US" sz="1800">
                <a:latin typeface="宋体" panose="02010600030101010101" pitchFamily="2" charset="-122"/>
                <a:ea typeface="宋体" panose="02010600030101010101" pitchFamily="2" charset="-122"/>
              </a:rPr>
              <a:t>）、超思（</a:t>
            </a:r>
            <a:r>
              <a:rPr lang="en-US" altLang="zh-CN" sz="1800">
                <a:latin typeface="宋体" panose="02010600030101010101" pitchFamily="2" charset="-122"/>
                <a:ea typeface="宋体" panose="02010600030101010101" pitchFamily="2" charset="-122"/>
              </a:rPr>
              <a:t>ChoiceMMed</a:t>
            </a:r>
            <a:r>
              <a:rPr lang="zh-CN" altLang="en-US" sz="1800">
                <a:latin typeface="宋体" panose="02010600030101010101" pitchFamily="2" charset="-122"/>
                <a:ea typeface="宋体" panose="02010600030101010101" pitchFamily="2" charset="-122"/>
              </a:rPr>
              <a:t>）、理邦（</a:t>
            </a:r>
            <a:r>
              <a:rPr lang="en-US" altLang="zh-CN" sz="1800">
                <a:latin typeface="宋体" panose="02010600030101010101" pitchFamily="2" charset="-122"/>
                <a:ea typeface="宋体" panose="02010600030101010101" pitchFamily="2" charset="-122"/>
              </a:rPr>
              <a:t>EDAN</a:t>
            </a:r>
            <a:r>
              <a:rPr lang="zh-CN" altLang="en-US" sz="1800">
                <a:latin typeface="宋体" panose="02010600030101010101" pitchFamily="2" charset="-122"/>
                <a:ea typeface="宋体" panose="02010600030101010101" pitchFamily="2" charset="-122"/>
              </a:rPr>
              <a:t>）、飞利浦（</a:t>
            </a:r>
            <a:r>
              <a:rPr lang="en-US" altLang="zh-CN" sz="1800">
                <a:latin typeface="宋体" panose="02010600030101010101" pitchFamily="2" charset="-122"/>
                <a:ea typeface="宋体" panose="02010600030101010101" pitchFamily="2" charset="-122"/>
              </a:rPr>
              <a:t>PHILIPS</a:t>
            </a:r>
            <a:r>
              <a:rPr lang="zh-CN" altLang="en-US" sz="1800">
                <a:latin typeface="宋体" panose="02010600030101010101" pitchFamily="2" charset="-122"/>
                <a:ea typeface="宋体" panose="02010600030101010101" pitchFamily="2" charset="-122"/>
              </a:rPr>
              <a:t>）、鱼跃都比较活跃，有部分是主打新生儿血氧监控市场。</a:t>
            </a:r>
            <a:endParaRPr lang="en-US" altLang="zh-CN" sz="1800">
              <a:latin typeface="宋体" panose="02010600030101010101" pitchFamily="2" charset="-122"/>
              <a:ea typeface="宋体" panose="02010600030101010101" pitchFamily="2" charset="-122"/>
            </a:endParaRPr>
          </a:p>
          <a:p>
            <a:pPr>
              <a:spcBef>
                <a:spcPct val="0"/>
              </a:spcBef>
              <a:buClrTx/>
              <a:buFontTx/>
              <a:buNone/>
            </a:pPr>
            <a:r>
              <a:rPr lang="zh-CN" altLang="en-US" sz="1800">
                <a:latin typeface="宋体" panose="02010600030101010101" pitchFamily="2" charset="-122"/>
                <a:ea typeface="宋体" panose="02010600030101010101" pitchFamily="2" charset="-122"/>
              </a:rPr>
              <a:t>其中力康中间档次的一款如下，价格在</a:t>
            </a:r>
            <a:r>
              <a:rPr lang="en-US" altLang="zh-CN" sz="1800">
                <a:latin typeface="宋体" panose="02010600030101010101" pitchFamily="2" charset="-122"/>
                <a:ea typeface="宋体" panose="02010600030101010101" pitchFamily="2" charset="-122"/>
              </a:rPr>
              <a:t>980</a:t>
            </a:r>
            <a:r>
              <a:rPr lang="zh-CN" altLang="en-US" sz="1800">
                <a:latin typeface="宋体" panose="02010600030101010101" pitchFamily="2" charset="-122"/>
                <a:ea typeface="宋体" panose="02010600030101010101" pitchFamily="2" charset="-122"/>
              </a:rPr>
              <a:t>元</a:t>
            </a:r>
            <a:endParaRPr lang="en-US" altLang="zh-CN" sz="1600">
              <a:latin typeface="宋体" panose="02010600030101010101" pitchFamily="2" charset="-122"/>
              <a:ea typeface="宋体" panose="02010600030101010101" pitchFamily="2" charset="-122"/>
            </a:endParaRPr>
          </a:p>
        </p:txBody>
      </p:sp>
      <p:pic>
        <p:nvPicPr>
          <p:cNvPr id="37895"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2343150"/>
            <a:ext cx="215741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图片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5438" y="2343150"/>
            <a:ext cx="193357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图片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3150" y="1952625"/>
            <a:ext cx="201295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图片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9950" y="4710113"/>
            <a:ext cx="14954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图片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5688" y="4797425"/>
            <a:ext cx="22002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图片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9938" y="4922838"/>
            <a:ext cx="1751012"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竞品（硬件）</a:t>
            </a:r>
          </a:p>
        </p:txBody>
      </p:sp>
      <p:sp>
        <p:nvSpPr>
          <p:cNvPr id="39939"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97027594-0BC5-4CA9-AED9-0BCA59465420}" type="slidenum">
              <a:rPr kumimoji="0" lang="en-GB" altLang="ja-JP" sz="1600">
                <a:solidFill>
                  <a:srgbClr val="262626"/>
                </a:solidFill>
                <a:latin typeface="Calibri" panose="020F0502020204030204" pitchFamily="34" charset="0"/>
              </a:rPr>
              <a:pPr algn="r" eaLnBrk="1" hangingPunct="1">
                <a:spcBef>
                  <a:spcPct val="0"/>
                </a:spcBef>
                <a:buClrTx/>
                <a:buFontTx/>
                <a:buNone/>
              </a:pPr>
              <a:t>13</a:t>
            </a:fld>
            <a:endParaRPr kumimoji="0" lang="en-GB" altLang="ja-JP" sz="1600">
              <a:solidFill>
                <a:srgbClr val="262626"/>
              </a:solidFill>
              <a:latin typeface="Calibri" panose="020F0502020204030204" pitchFamily="34" charset="0"/>
            </a:endParaRPr>
          </a:p>
        </p:txBody>
      </p:sp>
      <p:sp>
        <p:nvSpPr>
          <p:cNvPr id="39940"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39941" name="文本框 11"/>
          <p:cNvSpPr txBox="1">
            <a:spLocks noChangeArrowheads="1"/>
          </p:cNvSpPr>
          <p:nvPr/>
        </p:nvSpPr>
        <p:spPr bwMode="auto">
          <a:xfrm>
            <a:off x="514350" y="1196975"/>
            <a:ext cx="8967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1800">
                <a:latin typeface="宋体" panose="02010600030101010101" pitchFamily="2" charset="-122"/>
                <a:ea typeface="宋体" panose="02010600030101010101" pitchFamily="2" charset="-122"/>
              </a:rPr>
              <a:t>低端无牌</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杂牌设备很多。海外市场上的杂牌设备，标价</a:t>
            </a:r>
            <a:r>
              <a:rPr lang="en-US" altLang="zh-CN" sz="1800">
                <a:latin typeface="宋体" panose="02010600030101010101" pitchFamily="2" charset="-122"/>
                <a:ea typeface="宋体" panose="02010600030101010101" pitchFamily="2" charset="-122"/>
              </a:rPr>
              <a:t>39</a:t>
            </a:r>
            <a:r>
              <a:rPr lang="zh-CN" altLang="en-US" sz="1800">
                <a:latin typeface="宋体" panose="02010600030101010101" pitchFamily="2" charset="-122"/>
                <a:ea typeface="宋体" panose="02010600030101010101" pitchFamily="2" charset="-122"/>
              </a:rPr>
              <a:t>美金：</a:t>
            </a:r>
            <a:endParaRPr lang="en-US" altLang="zh-CN" sz="1600">
              <a:latin typeface="宋体" panose="02010600030101010101" pitchFamily="2" charset="-122"/>
              <a:ea typeface="宋体" panose="02010600030101010101" pitchFamily="2" charset="-122"/>
            </a:endParaRPr>
          </a:p>
        </p:txBody>
      </p:sp>
      <p:pic>
        <p:nvPicPr>
          <p:cNvPr id="39942"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614488"/>
            <a:ext cx="2395538"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图片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25" y="1436688"/>
            <a:ext cx="2106613"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图片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3" y="1601788"/>
            <a:ext cx="273685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文本框 18"/>
          <p:cNvSpPr txBox="1">
            <a:spLocks noChangeArrowheads="1"/>
          </p:cNvSpPr>
          <p:nvPr/>
        </p:nvSpPr>
        <p:spPr bwMode="auto">
          <a:xfrm>
            <a:off x="334963" y="4360863"/>
            <a:ext cx="47418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en-US" altLang="zh-CN" sz="1200">
                <a:latin typeface="Arial" panose="020B0604020202020204" pitchFamily="34" charset="0"/>
                <a:ea typeface="宋体" panose="02010600030101010101" pitchFamily="2" charset="-122"/>
              </a:rPr>
              <a:t>The pulse oximeter is a small, clip-like device that attaches to a body part, like toes or an earlobe. </a:t>
            </a:r>
          </a:p>
          <a:p>
            <a:pPr>
              <a:spcBef>
                <a:spcPct val="0"/>
              </a:spcBef>
              <a:buClrTx/>
              <a:buFontTx/>
              <a:buNone/>
            </a:pPr>
            <a:endParaRPr lang="en-US" altLang="zh-CN" sz="1200">
              <a:latin typeface="Arial" panose="020B0604020202020204" pitchFamily="34" charset="0"/>
              <a:ea typeface="宋体" panose="02010600030101010101" pitchFamily="2" charset="-122"/>
            </a:endParaRPr>
          </a:p>
          <a:p>
            <a:pPr>
              <a:spcBef>
                <a:spcPct val="0"/>
              </a:spcBef>
              <a:buClrTx/>
              <a:buFontTx/>
              <a:buNone/>
            </a:pPr>
            <a:r>
              <a:rPr lang="en-US" altLang="zh-CN" sz="1200">
                <a:latin typeface="Arial" panose="020B0604020202020204" pitchFamily="34" charset="0"/>
                <a:ea typeface="宋体" panose="02010600030101010101" pitchFamily="2" charset="-122"/>
              </a:rPr>
              <a:t>It can rapidly detect even small changes in how efficiently oxygen is being carried to the extremities furthest from the heart, including the legs and the arms.</a:t>
            </a:r>
          </a:p>
          <a:p>
            <a:pPr>
              <a:spcBef>
                <a:spcPct val="0"/>
              </a:spcBef>
              <a:buClrTx/>
              <a:buFontTx/>
              <a:buNone/>
            </a:pPr>
            <a:endParaRPr lang="en-US" altLang="zh-CN" sz="1200">
              <a:latin typeface="Arial" panose="020B0604020202020204" pitchFamily="34" charset="0"/>
              <a:ea typeface="宋体" panose="02010600030101010101" pitchFamily="2" charset="-122"/>
            </a:endParaRPr>
          </a:p>
          <a:p>
            <a:pPr>
              <a:spcBef>
                <a:spcPct val="0"/>
              </a:spcBef>
              <a:buClrTx/>
              <a:buFontTx/>
              <a:buNone/>
            </a:pPr>
            <a:r>
              <a:rPr lang="zh-CN" altLang="en-US" sz="1200">
                <a:latin typeface="Arial" panose="020B0604020202020204" pitchFamily="34" charset="0"/>
                <a:ea typeface="宋体" panose="02010600030101010101" pitchFamily="2" charset="-122"/>
              </a:rPr>
              <a:t>Low in power consumption</a:t>
            </a:r>
          </a:p>
          <a:p>
            <a:pPr>
              <a:spcBef>
                <a:spcPct val="0"/>
              </a:spcBef>
              <a:buClrTx/>
              <a:buFontTx/>
              <a:buNone/>
            </a:pPr>
            <a:r>
              <a:rPr lang="zh-CN" altLang="en-US" sz="1200">
                <a:latin typeface="Arial" panose="020B0604020202020204" pitchFamily="34" charset="0"/>
                <a:ea typeface="宋体" panose="02010600030101010101" pitchFamily="2" charset="-122"/>
              </a:rPr>
              <a:t>Two AAA alkaline batteries</a:t>
            </a:r>
          </a:p>
          <a:p>
            <a:pPr>
              <a:spcBef>
                <a:spcPct val="0"/>
              </a:spcBef>
              <a:buClrTx/>
              <a:buFontTx/>
              <a:buNone/>
            </a:pPr>
            <a:r>
              <a:rPr lang="zh-CN" altLang="en-US" sz="1200">
                <a:latin typeface="Arial" panose="020B0604020202020204" pitchFamily="34" charset="0"/>
                <a:ea typeface="宋体" panose="02010600030101010101" pitchFamily="2" charset="-122"/>
              </a:rPr>
              <a:t>Auto turns off within 8 or 16 seconds when there is no signal.</a:t>
            </a:r>
          </a:p>
          <a:p>
            <a:pPr>
              <a:spcBef>
                <a:spcPct val="0"/>
              </a:spcBef>
              <a:buClrTx/>
              <a:buFontTx/>
              <a:buNone/>
            </a:pPr>
            <a:r>
              <a:rPr lang="zh-CN" altLang="en-US" sz="1200">
                <a:latin typeface="Arial" panose="020B0604020202020204" pitchFamily="34" charset="0"/>
                <a:ea typeface="宋体" panose="02010600030101010101" pitchFamily="2" charset="-122"/>
              </a:rPr>
              <a:t>58 * 36 * 32 mm</a:t>
            </a:r>
          </a:p>
          <a:p>
            <a:pPr>
              <a:spcBef>
                <a:spcPct val="0"/>
              </a:spcBef>
              <a:buClrTx/>
              <a:buFontTx/>
              <a:buNone/>
            </a:pPr>
            <a:r>
              <a:rPr lang="zh-CN" altLang="en-US" sz="1200">
                <a:latin typeface="Arial" panose="020B0604020202020204" pitchFamily="34" charset="0"/>
                <a:ea typeface="宋体" panose="02010600030101010101" pitchFamily="2" charset="-122"/>
              </a:rPr>
              <a:t>26.5g (without batteries)</a:t>
            </a:r>
            <a:endParaRPr lang="en-US" altLang="zh-CN" sz="1200">
              <a:latin typeface="Arial" panose="020B0604020202020204" pitchFamily="34" charset="0"/>
              <a:ea typeface="宋体" panose="02010600030101010101" pitchFamily="2" charset="-122"/>
            </a:endParaRPr>
          </a:p>
        </p:txBody>
      </p:sp>
      <p:sp>
        <p:nvSpPr>
          <p:cNvPr id="39946" name="矩形 22"/>
          <p:cNvSpPr>
            <a:spLocks noChangeArrowheads="1"/>
          </p:cNvSpPr>
          <p:nvPr/>
        </p:nvSpPr>
        <p:spPr bwMode="auto">
          <a:xfrm>
            <a:off x="5407025" y="4383088"/>
            <a:ext cx="49530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1400">
                <a:latin typeface="Arial" panose="020B0604020202020204" pitchFamily="34" charset="0"/>
                <a:ea typeface="宋体" panose="02010600030101010101" pitchFamily="2" charset="-122"/>
              </a:rPr>
              <a:t>SpO2:</a:t>
            </a:r>
          </a:p>
          <a:p>
            <a:pPr>
              <a:spcBef>
                <a:spcPct val="0"/>
              </a:spcBef>
              <a:buClrTx/>
              <a:buFontTx/>
              <a:buNone/>
            </a:pPr>
            <a:r>
              <a:rPr lang="zh-CN" altLang="en-US" sz="1400">
                <a:latin typeface="Arial" panose="020B0604020202020204" pitchFamily="34" charset="0"/>
                <a:ea typeface="宋体" panose="02010600030101010101" pitchFamily="2" charset="-122"/>
              </a:rPr>
              <a:t>Measuring range: 70 ~ 99%</a:t>
            </a:r>
          </a:p>
          <a:p>
            <a:pPr>
              <a:spcBef>
                <a:spcPct val="0"/>
              </a:spcBef>
              <a:buClrTx/>
              <a:buFontTx/>
              <a:buNone/>
            </a:pPr>
            <a:r>
              <a:rPr lang="zh-CN" altLang="en-US" sz="1400">
                <a:latin typeface="Arial" panose="020B0604020202020204" pitchFamily="34" charset="0"/>
                <a:ea typeface="宋体" panose="02010600030101010101" pitchFamily="2" charset="-122"/>
              </a:rPr>
              <a:t>Resolution: ± 1%</a:t>
            </a:r>
          </a:p>
          <a:p>
            <a:pPr>
              <a:spcBef>
                <a:spcPct val="0"/>
              </a:spcBef>
              <a:buClrTx/>
              <a:buFontTx/>
              <a:buNone/>
            </a:pPr>
            <a:r>
              <a:rPr lang="zh-CN" altLang="en-US" sz="1400">
                <a:latin typeface="Arial" panose="020B0604020202020204" pitchFamily="34" charset="0"/>
                <a:ea typeface="宋体" panose="02010600030101010101" pitchFamily="2" charset="-122"/>
              </a:rPr>
              <a:t>Accuracy: ± 3% (70% ~ 99%), unspecified (&lt;70%)</a:t>
            </a:r>
          </a:p>
          <a:p>
            <a:pPr>
              <a:spcBef>
                <a:spcPct val="0"/>
              </a:spcBef>
              <a:buClrTx/>
              <a:buFontTx/>
              <a:buNone/>
            </a:pPr>
            <a:endParaRPr lang="zh-CN" altLang="en-US" sz="1400">
              <a:latin typeface="Arial" panose="020B0604020202020204" pitchFamily="34" charset="0"/>
              <a:ea typeface="宋体" panose="02010600030101010101" pitchFamily="2" charset="-122"/>
            </a:endParaRPr>
          </a:p>
          <a:p>
            <a:pPr>
              <a:spcBef>
                <a:spcPct val="0"/>
              </a:spcBef>
              <a:buClrTx/>
              <a:buFontTx/>
              <a:buNone/>
            </a:pPr>
            <a:r>
              <a:rPr lang="zh-CN" altLang="en-US" sz="1400">
                <a:latin typeface="Arial" panose="020B0604020202020204" pitchFamily="34" charset="0"/>
                <a:ea typeface="宋体" panose="02010600030101010101" pitchFamily="2" charset="-122"/>
              </a:rPr>
              <a:t>Pulse:</a:t>
            </a:r>
          </a:p>
          <a:p>
            <a:pPr>
              <a:spcBef>
                <a:spcPct val="0"/>
              </a:spcBef>
              <a:buClrTx/>
              <a:buFontTx/>
              <a:buNone/>
            </a:pPr>
            <a:r>
              <a:rPr lang="zh-CN" altLang="en-US" sz="1400">
                <a:latin typeface="Arial" panose="020B0604020202020204" pitchFamily="34" charset="0"/>
                <a:ea typeface="宋体" panose="02010600030101010101" pitchFamily="2" charset="-122"/>
              </a:rPr>
              <a:t>Measuring range: 30 ~ 240 bpm</a:t>
            </a:r>
          </a:p>
          <a:p>
            <a:pPr>
              <a:spcBef>
                <a:spcPct val="0"/>
              </a:spcBef>
              <a:buClrTx/>
              <a:buFontTx/>
              <a:buNone/>
            </a:pPr>
            <a:r>
              <a:rPr lang="zh-CN" altLang="en-US" sz="1400">
                <a:latin typeface="Arial" panose="020B0604020202020204" pitchFamily="34" charset="0"/>
                <a:ea typeface="宋体" panose="02010600030101010101" pitchFamily="2" charset="-122"/>
              </a:rPr>
              <a:t>Resolution: ± 1%</a:t>
            </a:r>
          </a:p>
          <a:p>
            <a:pPr>
              <a:spcBef>
                <a:spcPct val="0"/>
              </a:spcBef>
              <a:buClrTx/>
              <a:buFontTx/>
              <a:buNone/>
            </a:pPr>
            <a:r>
              <a:rPr lang="zh-CN" altLang="en-US" sz="1400">
                <a:latin typeface="Arial" panose="020B0604020202020204" pitchFamily="34" charset="0"/>
                <a:ea typeface="宋体" panose="02010600030101010101" pitchFamily="2" charset="-122"/>
              </a:rPr>
              <a:t>Accuracy: ± 2bpm or ± 2% (select larger)</a:t>
            </a:r>
          </a:p>
          <a:p>
            <a:pPr>
              <a:spcBef>
                <a:spcPct val="0"/>
              </a:spcBef>
              <a:buClrTx/>
              <a:buFontTx/>
              <a:buNone/>
            </a:pPr>
            <a:r>
              <a:rPr lang="zh-CN" altLang="en-US" sz="1400">
                <a:latin typeface="Arial" panose="020B0604020202020204" pitchFamily="34" charset="0"/>
                <a:ea typeface="宋体" panose="02010600030101010101" pitchFamily="2" charset="-122"/>
              </a:rPr>
              <a:t>Low Perfusion ≤ 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竞品（硬件）</a:t>
            </a:r>
          </a:p>
        </p:txBody>
      </p:sp>
      <p:sp>
        <p:nvSpPr>
          <p:cNvPr id="41987"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472A0436-941C-486C-B2FA-46A883E17492}" type="slidenum">
              <a:rPr kumimoji="0" lang="en-GB" altLang="ja-JP" sz="1600">
                <a:solidFill>
                  <a:srgbClr val="262626"/>
                </a:solidFill>
                <a:latin typeface="Calibri" panose="020F0502020204030204" pitchFamily="34" charset="0"/>
              </a:rPr>
              <a:pPr algn="r" eaLnBrk="1" hangingPunct="1">
                <a:spcBef>
                  <a:spcPct val="0"/>
                </a:spcBef>
                <a:buClrTx/>
                <a:buFontTx/>
                <a:buNone/>
              </a:pPr>
              <a:t>14</a:t>
            </a:fld>
            <a:endParaRPr kumimoji="0" lang="en-GB" altLang="ja-JP" sz="1600">
              <a:solidFill>
                <a:srgbClr val="262626"/>
              </a:solidFill>
              <a:latin typeface="Calibri" panose="020F0502020204030204" pitchFamily="34" charset="0"/>
            </a:endParaRPr>
          </a:p>
        </p:txBody>
      </p:sp>
      <p:sp>
        <p:nvSpPr>
          <p:cNvPr id="41988"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41989" name="文本框 11"/>
          <p:cNvSpPr txBox="1">
            <a:spLocks noChangeArrowheads="1"/>
          </p:cNvSpPr>
          <p:nvPr/>
        </p:nvSpPr>
        <p:spPr bwMode="auto">
          <a:xfrm>
            <a:off x="468313" y="1185863"/>
            <a:ext cx="896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1800">
                <a:latin typeface="宋体" panose="02010600030101010101" pitchFamily="2" charset="-122"/>
                <a:ea typeface="宋体" panose="02010600030101010101" pitchFamily="2" charset="-122"/>
              </a:rPr>
              <a:t>国内市场上的某款杂牌设备，主打自我体检，标价</a:t>
            </a:r>
            <a:r>
              <a:rPr lang="en-US" altLang="zh-CN" sz="1800">
                <a:latin typeface="宋体" panose="02010600030101010101" pitchFamily="2" charset="-122"/>
                <a:ea typeface="宋体" panose="02010600030101010101" pitchFamily="2" charset="-122"/>
              </a:rPr>
              <a:t>398</a:t>
            </a:r>
            <a:r>
              <a:rPr lang="zh-CN" altLang="en-US" sz="1800">
                <a:latin typeface="宋体" panose="02010600030101010101" pitchFamily="2" charset="-122"/>
                <a:ea typeface="宋体" panose="02010600030101010101" pitchFamily="2" charset="-122"/>
              </a:rPr>
              <a:t>元</a:t>
            </a:r>
            <a:endParaRPr lang="en-US" altLang="zh-CN" sz="1600">
              <a:latin typeface="宋体" panose="02010600030101010101" pitchFamily="2" charset="-122"/>
              <a:ea typeface="宋体" panose="02010600030101010101" pitchFamily="2" charset="-122"/>
            </a:endParaRPr>
          </a:p>
        </p:txBody>
      </p:sp>
      <p:pic>
        <p:nvPicPr>
          <p:cNvPr id="41990"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150" y="1698625"/>
            <a:ext cx="26765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703388"/>
            <a:ext cx="26765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图片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0763" y="4002088"/>
            <a:ext cx="333692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图片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0763" y="1587500"/>
            <a:ext cx="33369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主界面</a:t>
            </a:r>
            <a:endParaRPr lang="zh-CN" altLang="en-US" dirty="0"/>
          </a:p>
        </p:txBody>
      </p:sp>
      <p:sp>
        <p:nvSpPr>
          <p:cNvPr id="4" name="灯片编号占位符 3"/>
          <p:cNvSpPr>
            <a:spLocks noGrp="1"/>
          </p:cNvSpPr>
          <p:nvPr>
            <p:ph type="sldNum" sz="quarter" idx="12"/>
          </p:nvPr>
        </p:nvSpPr>
        <p:spPr/>
        <p:txBody>
          <a:bodyPr/>
          <a:lstStyle/>
          <a:p>
            <a:fld id="{FA1AE5B6-2CB2-4850-BD5E-F0C18CB6316F}" type="slidenum">
              <a:rPr lang="en-GB" altLang="ja-JP" smtClean="0"/>
              <a:pPr/>
              <a:t>2</a:t>
            </a:fld>
            <a:endParaRPr lang="en-GB" altLang="ja-JP"/>
          </a:p>
        </p:txBody>
      </p:sp>
      <p:grpSp>
        <p:nvGrpSpPr>
          <p:cNvPr id="43" name="组合 42"/>
          <p:cNvGrpSpPr/>
          <p:nvPr/>
        </p:nvGrpSpPr>
        <p:grpSpPr>
          <a:xfrm>
            <a:off x="2072680" y="1457820"/>
            <a:ext cx="2677171" cy="4838846"/>
            <a:chOff x="273050" y="1744663"/>
            <a:chExt cx="2677171" cy="4838846"/>
          </a:xfrm>
        </p:grpSpPr>
        <p:pic>
          <p:nvPicPr>
            <p:cNvPr id="6" name="Picture 2"/>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273050" y="1744663"/>
              <a:ext cx="2677171" cy="483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618" y="2579493"/>
              <a:ext cx="2157270" cy="26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
            <p:cNvSpPr/>
            <p:nvPr/>
          </p:nvSpPr>
          <p:spPr bwMode="auto">
            <a:xfrm>
              <a:off x="498475" y="2852738"/>
              <a:ext cx="1677988" cy="3071768"/>
            </a:xfrm>
            <a:prstGeom prst="rect">
              <a:avLst/>
            </a:prstGeom>
            <a:solidFill>
              <a:schemeClr val="accent3">
                <a:lumMod val="85000"/>
                <a:alpha val="69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cxnSp>
          <p:nvCxnSpPr>
            <p:cNvPr id="9" name="Straight Connector 13"/>
            <p:cNvCxnSpPr>
              <a:cxnSpLocks noChangeShapeType="1"/>
            </p:cNvCxnSpPr>
            <p:nvPr/>
          </p:nvCxnSpPr>
          <p:spPr bwMode="auto">
            <a:xfrm>
              <a:off x="545681" y="3114420"/>
              <a:ext cx="150897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TextBox 14"/>
            <p:cNvSpPr txBox="1">
              <a:spLocks noChangeArrowheads="1"/>
            </p:cNvSpPr>
            <p:nvPr/>
          </p:nvSpPr>
          <p:spPr bwMode="auto">
            <a:xfrm>
              <a:off x="1336627" y="2901026"/>
              <a:ext cx="779851" cy="21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个人</a:t>
              </a:r>
            </a:p>
          </p:txBody>
        </p:sp>
        <p:cxnSp>
          <p:nvCxnSpPr>
            <p:cNvPr id="11" name="Straight Connector 24"/>
            <p:cNvCxnSpPr>
              <a:cxnSpLocks noChangeShapeType="1"/>
            </p:cNvCxnSpPr>
            <p:nvPr/>
          </p:nvCxnSpPr>
          <p:spPr bwMode="auto">
            <a:xfrm>
              <a:off x="556777" y="3430184"/>
              <a:ext cx="150897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 name="TextBox 25"/>
            <p:cNvSpPr txBox="1">
              <a:spLocks noChangeArrowheads="1"/>
            </p:cNvSpPr>
            <p:nvPr/>
          </p:nvSpPr>
          <p:spPr bwMode="auto">
            <a:xfrm>
              <a:off x="1336627" y="3216791"/>
              <a:ext cx="790946" cy="21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设备</a:t>
              </a:r>
            </a:p>
          </p:txBody>
        </p:sp>
        <p:cxnSp>
          <p:nvCxnSpPr>
            <p:cNvPr id="13" name="Straight Connector 26"/>
            <p:cNvCxnSpPr>
              <a:cxnSpLocks noChangeShapeType="1"/>
            </p:cNvCxnSpPr>
            <p:nvPr/>
          </p:nvCxnSpPr>
          <p:spPr bwMode="auto">
            <a:xfrm>
              <a:off x="545681" y="3757485"/>
              <a:ext cx="150897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27"/>
            <p:cNvSpPr txBox="1">
              <a:spLocks noChangeArrowheads="1"/>
            </p:cNvSpPr>
            <p:nvPr/>
          </p:nvSpPr>
          <p:spPr bwMode="auto">
            <a:xfrm>
              <a:off x="1336627" y="3545532"/>
              <a:ext cx="779851" cy="21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数据</a:t>
              </a:r>
            </a:p>
          </p:txBody>
        </p:sp>
        <p:pic>
          <p:nvPicPr>
            <p:cNvPr id="1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905" y="3216791"/>
              <a:ext cx="367734" cy="25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6777" y="3551300"/>
              <a:ext cx="217153" cy="197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33"/>
            <p:cNvSpPr txBox="1">
              <a:spLocks noChangeArrowheads="1"/>
            </p:cNvSpPr>
            <p:nvPr/>
          </p:nvSpPr>
          <p:spPr bwMode="auto">
            <a:xfrm>
              <a:off x="1336627" y="3849763"/>
              <a:ext cx="708522" cy="20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体温</a:t>
              </a:r>
            </a:p>
          </p:txBody>
        </p:sp>
        <p:sp>
          <p:nvSpPr>
            <p:cNvPr id="18" name="TextBox 35"/>
            <p:cNvSpPr txBox="1">
              <a:spLocks noChangeArrowheads="1"/>
            </p:cNvSpPr>
            <p:nvPr/>
          </p:nvSpPr>
          <p:spPr bwMode="auto">
            <a:xfrm>
              <a:off x="1336627" y="4128039"/>
              <a:ext cx="716448" cy="20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血氧</a:t>
              </a:r>
            </a:p>
          </p:txBody>
        </p:sp>
        <p:sp>
          <p:nvSpPr>
            <p:cNvPr id="19" name="TextBox 36"/>
            <p:cNvSpPr txBox="1">
              <a:spLocks noChangeArrowheads="1"/>
            </p:cNvSpPr>
            <p:nvPr/>
          </p:nvSpPr>
          <p:spPr bwMode="auto">
            <a:xfrm>
              <a:off x="1336627" y="4416409"/>
              <a:ext cx="729129" cy="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心率</a:t>
              </a:r>
            </a:p>
          </p:txBody>
        </p:sp>
        <p:pic>
          <p:nvPicPr>
            <p:cNvPr id="26" name="Picture 2" descr="卡通帅哥图片大全_动漫帅哥- 哥哥图"/>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594" y="2901026"/>
              <a:ext cx="215568" cy="19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9220"/>
            <p:cNvSpPr/>
            <p:nvPr/>
          </p:nvSpPr>
          <p:spPr bwMode="auto">
            <a:xfrm>
              <a:off x="534988" y="2878138"/>
              <a:ext cx="260350" cy="219075"/>
            </a:xfrm>
            <a:prstGeom prst="ellipse">
              <a:avLst/>
            </a:prstGeom>
            <a:solidFill>
              <a:srgbClr val="CCFF99">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grpSp>
      <p:pic>
        <p:nvPicPr>
          <p:cNvPr id="44" name="Picture 2">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4995" y="2312119"/>
            <a:ext cx="249669" cy="25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09044" y="4264039"/>
            <a:ext cx="285789" cy="28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Straight Connector 26"/>
          <p:cNvCxnSpPr>
            <a:cxnSpLocks noChangeShapeType="1"/>
          </p:cNvCxnSpPr>
          <p:nvPr/>
        </p:nvCxnSpPr>
        <p:spPr bwMode="auto">
          <a:xfrm>
            <a:off x="2316801" y="4550219"/>
            <a:ext cx="148803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7" name="TextBox 27"/>
          <p:cNvSpPr txBox="1">
            <a:spLocks noChangeArrowheads="1"/>
          </p:cNvSpPr>
          <p:nvPr/>
        </p:nvSpPr>
        <p:spPr bwMode="auto">
          <a:xfrm>
            <a:off x="3117376" y="4330587"/>
            <a:ext cx="769027" cy="2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紧急通知</a:t>
            </a:r>
          </a:p>
        </p:txBody>
      </p:sp>
      <p:pic>
        <p:nvPicPr>
          <p:cNvPr id="51" name="图片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7211" y="4593452"/>
            <a:ext cx="429110" cy="28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Connector 26"/>
          <p:cNvCxnSpPr>
            <a:cxnSpLocks noChangeShapeType="1"/>
          </p:cNvCxnSpPr>
          <p:nvPr/>
        </p:nvCxnSpPr>
        <p:spPr bwMode="auto">
          <a:xfrm>
            <a:off x="2345311" y="4877266"/>
            <a:ext cx="148803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3" name="TextBox 27"/>
          <p:cNvSpPr txBox="1">
            <a:spLocks noChangeArrowheads="1"/>
          </p:cNvSpPr>
          <p:nvPr/>
        </p:nvSpPr>
        <p:spPr bwMode="auto">
          <a:xfrm>
            <a:off x="3145886" y="4657633"/>
            <a:ext cx="769027" cy="2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dirty="0">
                <a:latin typeface="Arial" panose="020B0604020202020204" pitchFamily="34" charset="0"/>
                <a:ea typeface="宋体" panose="02010600030101010101" pitchFamily="2" charset="-122"/>
              </a:rPr>
              <a:t>设置</a:t>
            </a:r>
          </a:p>
        </p:txBody>
      </p:sp>
      <p:sp>
        <p:nvSpPr>
          <p:cNvPr id="54" name="椭圆 53"/>
          <p:cNvSpPr/>
          <p:nvPr/>
        </p:nvSpPr>
        <p:spPr bwMode="auto">
          <a:xfrm>
            <a:off x="4376936" y="2325295"/>
            <a:ext cx="72008" cy="72008"/>
          </a:xfrm>
          <a:prstGeom prst="ellipse">
            <a:avLst/>
          </a:prstGeom>
          <a:solidFill>
            <a:srgbClr val="FF0000"/>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grpSp>
        <p:nvGrpSpPr>
          <p:cNvPr id="55" name="组合 109"/>
          <p:cNvGrpSpPr>
            <a:grpSpLocks/>
          </p:cNvGrpSpPr>
          <p:nvPr/>
        </p:nvGrpSpPr>
        <p:grpSpPr bwMode="auto">
          <a:xfrm>
            <a:off x="4952122" y="1526739"/>
            <a:ext cx="2536619" cy="4842309"/>
            <a:chOff x="4945063" y="1341438"/>
            <a:chExt cx="2681287" cy="5329237"/>
          </a:xfrm>
        </p:grpSpPr>
        <p:pic>
          <p:nvPicPr>
            <p:cNvPr id="56" name="Picture 62"/>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4945063" y="1341438"/>
              <a:ext cx="268128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6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2241550"/>
              <a:ext cx="2160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24"/>
            <p:cNvSpPr/>
            <p:nvPr/>
          </p:nvSpPr>
          <p:spPr bwMode="auto">
            <a:xfrm>
              <a:off x="6005583" y="2671485"/>
              <a:ext cx="792034" cy="290024"/>
            </a:xfrm>
            <a:prstGeom prst="roundRect">
              <a:avLst/>
            </a:prstGeom>
            <a:solidFill>
              <a:schemeClr val="accent1">
                <a:lumMod val="50000"/>
                <a:alpha val="40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心率</a:t>
              </a:r>
              <a:endParaRPr lang="zh-CN" altLang="en-US" sz="1200" b="1" dirty="0">
                <a:solidFill>
                  <a:schemeClr val="tx1">
                    <a:lumMod val="85000"/>
                    <a:lumOff val="15000"/>
                  </a:schemeClr>
                </a:solidFill>
                <a:latin typeface="Calibri" pitchFamily="34" charset="0"/>
                <a:ea typeface="新宋体" pitchFamily="49" charset="-122"/>
                <a:cs typeface="Calibri" pitchFamily="34" charset="0"/>
              </a:endParaRPr>
            </a:p>
          </p:txBody>
        </p:sp>
        <p:sp>
          <p:nvSpPr>
            <p:cNvPr id="59" name="Oval 25"/>
            <p:cNvSpPr/>
            <p:nvPr/>
          </p:nvSpPr>
          <p:spPr bwMode="auto">
            <a:xfrm>
              <a:off x="5408201" y="2575393"/>
              <a:ext cx="597381" cy="506669"/>
            </a:xfrm>
            <a:prstGeom prst="ellipse">
              <a:avLst/>
            </a:prstGeom>
            <a:solidFill>
              <a:srgbClr val="B1D1D4">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cxnSp>
          <p:nvCxnSpPr>
            <p:cNvPr id="60" name="Straight Connector 70"/>
            <p:cNvCxnSpPr>
              <a:cxnSpLocks noChangeShapeType="1"/>
            </p:cNvCxnSpPr>
            <p:nvPr/>
          </p:nvCxnSpPr>
          <p:spPr bwMode="auto">
            <a:xfrm>
              <a:off x="5140325" y="3136900"/>
              <a:ext cx="216058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 name="TextBox 71"/>
            <p:cNvSpPr txBox="1">
              <a:spLocks noChangeArrowheads="1"/>
            </p:cNvSpPr>
            <p:nvPr/>
          </p:nvSpPr>
          <p:spPr bwMode="auto">
            <a:xfrm>
              <a:off x="5165725" y="3143250"/>
              <a:ext cx="2135188" cy="230188"/>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实时数据</a:t>
              </a:r>
            </a:p>
          </p:txBody>
        </p:sp>
        <p:sp>
          <p:nvSpPr>
            <p:cNvPr id="62" name="TextBox 72"/>
            <p:cNvSpPr txBox="1">
              <a:spLocks noChangeArrowheads="1"/>
            </p:cNvSpPr>
            <p:nvPr/>
          </p:nvSpPr>
          <p:spPr bwMode="auto">
            <a:xfrm>
              <a:off x="5191125" y="4678363"/>
              <a:ext cx="2135188" cy="231775"/>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历史数据</a:t>
              </a:r>
            </a:p>
          </p:txBody>
        </p:sp>
        <p:pic>
          <p:nvPicPr>
            <p:cNvPr id="63" name="Picture 7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508625" y="2632075"/>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09"/>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80013" y="5070475"/>
              <a:ext cx="2132012"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文本框 63"/>
            <p:cNvSpPr txBox="1"/>
            <p:nvPr/>
          </p:nvSpPr>
          <p:spPr>
            <a:xfrm>
              <a:off x="5674683" y="3686100"/>
              <a:ext cx="1245104" cy="461243"/>
            </a:xfrm>
            <a:prstGeom prst="rect">
              <a:avLst/>
            </a:prstGeom>
            <a:noFill/>
          </p:spPr>
          <p:txBody>
            <a:bodyPr>
              <a:spAutoFit/>
            </a:bodyPr>
            <a:lstStyle/>
            <a:p>
              <a:pPr algn="ctr">
                <a:defRPr/>
              </a:pPr>
              <a:r>
                <a:rPr lang="en-US" altLang="zh-CN" sz="2400" dirty="0">
                  <a:solidFill>
                    <a:schemeClr val="tx1">
                      <a:lumMod val="65000"/>
                      <a:lumOff val="35000"/>
                    </a:schemeClr>
                  </a:solidFill>
                  <a:latin typeface="Impact" panose="020B0806030902050204" pitchFamily="34" charset="0"/>
                </a:rPr>
                <a:t>65 </a:t>
              </a:r>
              <a:r>
                <a:rPr lang="en-US" altLang="zh-CN" sz="1100" dirty="0">
                  <a:solidFill>
                    <a:schemeClr val="tx1">
                      <a:lumMod val="65000"/>
                      <a:lumOff val="35000"/>
                    </a:schemeClr>
                  </a:solidFill>
                  <a:latin typeface="Impact" panose="020B0806030902050204" pitchFamily="34" charset="0"/>
                </a:rPr>
                <a:t>bpm</a:t>
              </a:r>
              <a:endParaRPr lang="zh-CN" altLang="en-US" sz="2400" dirty="0">
                <a:solidFill>
                  <a:schemeClr val="tx1">
                    <a:lumMod val="65000"/>
                    <a:lumOff val="35000"/>
                  </a:schemeClr>
                </a:solidFill>
                <a:latin typeface="Impact" panose="020B0806030902050204" pitchFamily="34" charset="0"/>
              </a:endParaRPr>
            </a:p>
          </p:txBody>
        </p:sp>
      </p:grpSp>
    </p:spTree>
    <p:extLst>
      <p:ext uri="{BB962C8B-B14F-4D97-AF65-F5344CB8AC3E}">
        <p14:creationId xmlns:p14="http://schemas.microsoft.com/office/powerpoint/2010/main" val="43711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手机</a:t>
            </a:r>
            <a:r>
              <a:rPr lang="en-US" altLang="zh-CN" smtClean="0">
                <a:latin typeface="宋体" panose="02010600030101010101" pitchFamily="2" charset="-122"/>
                <a:ea typeface="宋体" panose="02010600030101010101" pitchFamily="2" charset="-122"/>
              </a:rPr>
              <a:t>App</a:t>
            </a:r>
            <a:endParaRPr lang="zh-CN" altLang="en-US" smtClean="0">
              <a:latin typeface="宋体" panose="02010600030101010101" pitchFamily="2" charset="-122"/>
              <a:ea typeface="宋体" panose="02010600030101010101" pitchFamily="2" charset="-122"/>
            </a:endParaRPr>
          </a:p>
        </p:txBody>
      </p:sp>
      <p:sp>
        <p:nvSpPr>
          <p:cNvPr id="14339"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B0A072E7-856F-4477-A284-7DC16A2C9B18}" type="slidenum">
              <a:rPr kumimoji="0" lang="en-GB" altLang="ja-JP" sz="1600">
                <a:solidFill>
                  <a:srgbClr val="262626"/>
                </a:solidFill>
                <a:latin typeface="Calibri" panose="020F0502020204030204" pitchFamily="34" charset="0"/>
              </a:rPr>
              <a:pPr algn="r" eaLnBrk="1" hangingPunct="1">
                <a:spcBef>
                  <a:spcPct val="0"/>
                </a:spcBef>
                <a:buClrTx/>
                <a:buFontTx/>
                <a:buNone/>
              </a:pPr>
              <a:t>3</a:t>
            </a:fld>
            <a:endParaRPr kumimoji="0" lang="en-GB" altLang="ja-JP" sz="1600">
              <a:solidFill>
                <a:srgbClr val="262626"/>
              </a:solidFill>
              <a:latin typeface="Calibri" panose="020F0502020204030204" pitchFamily="34" charset="0"/>
            </a:endParaRPr>
          </a:p>
        </p:txBody>
      </p:sp>
      <p:sp>
        <p:nvSpPr>
          <p:cNvPr id="14340"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12293" name="文本框 10"/>
          <p:cNvSpPr txBox="1">
            <a:spLocks noChangeArrowheads="1"/>
          </p:cNvSpPr>
          <p:nvPr/>
        </p:nvSpPr>
        <p:spPr bwMode="auto">
          <a:xfrm>
            <a:off x="8061649" y="1246710"/>
            <a:ext cx="1814189" cy="5509200"/>
          </a:xfrm>
          <a:prstGeom prst="rect">
            <a:avLst/>
          </a:prstGeom>
          <a:noFill/>
          <a:ln>
            <a:noFill/>
          </a:ln>
        </p:spPr>
        <p:txBody>
          <a:bodyPr wrap="squar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 typeface="Wingdings" panose="05000000000000000000" pitchFamily="2" charset="2"/>
              <a:buNone/>
              <a:defRPr/>
            </a:pPr>
            <a:r>
              <a:rPr lang="en-US" altLang="zh-CN" sz="1600" dirty="0" smtClean="0">
                <a:latin typeface="宋体" panose="02010600030101010101" pitchFamily="2" charset="-122"/>
                <a:ea typeface="宋体" panose="02010600030101010101" pitchFamily="2" charset="-122"/>
              </a:rPr>
              <a:t>1</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基本信息：生日、性别、身高、体重</a:t>
            </a:r>
            <a:endParaRPr lang="en-US" altLang="zh-CN" sz="1600" dirty="0">
              <a:latin typeface="宋体" panose="02010600030101010101" pitchFamily="2" charset="-122"/>
              <a:ea typeface="宋体" panose="02010600030101010101" pitchFamily="2" charset="-122"/>
            </a:endParaRPr>
          </a:p>
          <a:p>
            <a:pPr>
              <a:spcBef>
                <a:spcPct val="0"/>
              </a:spcBef>
              <a:buClrTx/>
              <a:buFont typeface="Wingdings" panose="05000000000000000000" pitchFamily="2" charset="2"/>
              <a:buNone/>
              <a:defRPr/>
            </a:pPr>
            <a:r>
              <a:rPr lang="en-US" altLang="zh-CN" sz="1600" dirty="0">
                <a:latin typeface="宋体" panose="02010600030101010101" pitchFamily="2" charset="-122"/>
                <a:ea typeface="宋体" panose="02010600030101010101" pitchFamily="2" charset="-122"/>
              </a:rPr>
              <a:t>2. </a:t>
            </a:r>
            <a:r>
              <a:rPr lang="zh-CN" altLang="en-US" sz="1600" dirty="0">
                <a:solidFill>
                  <a:srgbClr val="FF0000"/>
                </a:solidFill>
                <a:latin typeface="宋体" panose="02010600030101010101" pitchFamily="2" charset="-122"/>
                <a:ea typeface="宋体" panose="02010600030101010101" pitchFamily="2" charset="-122"/>
              </a:rPr>
              <a:t>疾病药物史</a:t>
            </a:r>
            <a:r>
              <a:rPr lang="en-US" altLang="zh-CN" sz="1600" dirty="0">
                <a:solidFill>
                  <a:srgbClr val="FF0000"/>
                </a:solidFill>
                <a:latin typeface="宋体" panose="02010600030101010101" pitchFamily="2" charset="-122"/>
                <a:ea typeface="宋体" panose="02010600030101010101" pitchFamily="2" charset="-122"/>
              </a:rPr>
              <a:t> </a:t>
            </a:r>
          </a:p>
          <a:p>
            <a:pPr marL="285750" indent="-285750">
              <a:spcBef>
                <a:spcPct val="0"/>
              </a:spcBef>
              <a:buClrTx/>
              <a:buFont typeface="Arial" panose="020B0604020202020204" pitchFamily="34" charset="0"/>
              <a:buChar char="•"/>
              <a:defRPr/>
            </a:pPr>
            <a:r>
              <a:rPr lang="zh-CN" altLang="en-US" sz="1600" dirty="0">
                <a:latin typeface="宋体" panose="02010600030101010101" pitchFamily="2" charset="-122"/>
                <a:ea typeface="宋体" panose="02010600030101010101" pitchFamily="2" charset="-122"/>
              </a:rPr>
              <a:t>生活习惯：烟酒、是否打鼾等</a:t>
            </a:r>
            <a:endParaRPr lang="en-US" altLang="zh-CN" sz="1600" dirty="0">
              <a:latin typeface="宋体" panose="02010600030101010101" pitchFamily="2" charset="-122"/>
              <a:ea typeface="宋体" panose="02010600030101010101" pitchFamily="2" charset="-122"/>
            </a:endParaRPr>
          </a:p>
          <a:p>
            <a:pPr marL="285750" indent="-285750">
              <a:spcBef>
                <a:spcPct val="0"/>
              </a:spcBef>
              <a:buClrTx/>
              <a:buFont typeface="Arial" panose="020B0604020202020204" pitchFamily="34" charset="0"/>
              <a:buChar char="•"/>
              <a:defRPr/>
            </a:pPr>
            <a:r>
              <a:rPr lang="zh-CN" altLang="en-US" sz="1600" dirty="0">
                <a:latin typeface="宋体" panose="02010600030101010101" pitchFamily="2" charset="-122"/>
                <a:ea typeface="宋体" panose="02010600030101010101" pitchFamily="2" charset="-122"/>
              </a:rPr>
              <a:t>基础疾病：高血压、糖尿病等</a:t>
            </a:r>
            <a:endParaRPr lang="en-US" altLang="zh-CN" sz="1600" dirty="0">
              <a:latin typeface="宋体" panose="02010600030101010101" pitchFamily="2" charset="-122"/>
              <a:ea typeface="宋体" panose="02010600030101010101" pitchFamily="2" charset="-122"/>
            </a:endParaRPr>
          </a:p>
          <a:p>
            <a:pPr marL="285750" indent="-285750">
              <a:spcBef>
                <a:spcPct val="0"/>
              </a:spcBef>
              <a:buClrTx/>
              <a:buFont typeface="Arial" panose="020B0604020202020204" pitchFamily="34" charset="0"/>
              <a:buChar char="•"/>
              <a:defRPr/>
            </a:pPr>
            <a:r>
              <a:rPr lang="zh-CN" altLang="en-US" sz="1600" dirty="0">
                <a:latin typeface="宋体" panose="02010600030101010101" pitchFamily="2" charset="-122"/>
                <a:ea typeface="宋体" panose="02010600030101010101" pitchFamily="2" charset="-122"/>
              </a:rPr>
              <a:t>药物服用：是否使用鸦片类药物等</a:t>
            </a:r>
            <a:endParaRPr lang="en-US" altLang="zh-CN" sz="1600" dirty="0">
              <a:latin typeface="宋体" panose="02010600030101010101" pitchFamily="2" charset="-122"/>
              <a:ea typeface="宋体" panose="02010600030101010101" pitchFamily="2" charset="-122"/>
            </a:endParaRPr>
          </a:p>
          <a:p>
            <a:pPr>
              <a:spcBef>
                <a:spcPct val="0"/>
              </a:spcBef>
              <a:buClrTx/>
              <a:buFont typeface="Wingdings" panose="05000000000000000000" pitchFamily="2" charset="2"/>
              <a:buNone/>
              <a:defRPr/>
            </a:pPr>
            <a:r>
              <a:rPr lang="en-US" altLang="zh-CN" sz="1600" dirty="0">
                <a:latin typeface="宋体" panose="02010600030101010101" pitchFamily="2" charset="-122"/>
                <a:ea typeface="宋体" panose="02010600030101010101" pitchFamily="2" charset="-122"/>
              </a:rPr>
              <a:t>3. </a:t>
            </a:r>
            <a:r>
              <a:rPr lang="zh-CN" altLang="en-US" sz="1600" dirty="0">
                <a:solidFill>
                  <a:srgbClr val="FF0000"/>
                </a:solidFill>
                <a:latin typeface="宋体" panose="02010600030101010101" pitchFamily="2" charset="-122"/>
                <a:ea typeface="宋体" panose="02010600030101010101" pitchFamily="2" charset="-122"/>
              </a:rPr>
              <a:t>基线值：</a:t>
            </a:r>
            <a:r>
              <a:rPr lang="en-US" altLang="zh-CN" sz="1600" dirty="0">
                <a:solidFill>
                  <a:srgbClr val="FF0000"/>
                </a:solidFill>
                <a:latin typeface="宋体" panose="02010600030101010101" pitchFamily="2" charset="-122"/>
                <a:ea typeface="宋体" panose="02010600030101010101" pitchFamily="2" charset="-122"/>
              </a:rPr>
              <a:t>SpO2</a:t>
            </a:r>
            <a:r>
              <a:rPr lang="zh-CN" altLang="en-US" sz="1600" dirty="0">
                <a:solidFill>
                  <a:srgbClr val="FF0000"/>
                </a:solidFill>
                <a:latin typeface="宋体" panose="02010600030101010101" pitchFamily="2" charset="-122"/>
                <a:ea typeface="宋体" panose="02010600030101010101" pitchFamily="2" charset="-122"/>
              </a:rPr>
              <a:t>、体温、心跳</a:t>
            </a:r>
            <a:endParaRPr lang="en-US" altLang="zh-CN" sz="1600" dirty="0">
              <a:solidFill>
                <a:srgbClr val="FF0000"/>
              </a:solidFill>
              <a:latin typeface="宋体" panose="02010600030101010101" pitchFamily="2" charset="-122"/>
              <a:ea typeface="宋体" panose="02010600030101010101" pitchFamily="2" charset="-122"/>
            </a:endParaRPr>
          </a:p>
          <a:p>
            <a:pPr marL="285750" indent="-285750">
              <a:spcBef>
                <a:spcPct val="0"/>
              </a:spcBef>
              <a:buClrTx/>
              <a:buFont typeface="Arial" panose="020B0604020202020204" pitchFamily="34" charset="0"/>
              <a:buChar char="•"/>
              <a:defRPr/>
            </a:pPr>
            <a:r>
              <a:rPr lang="zh-CN" altLang="en-US" sz="1600" dirty="0">
                <a:solidFill>
                  <a:srgbClr val="FF0000"/>
                </a:solidFill>
                <a:latin typeface="宋体" panose="02010600030101010101" pitchFamily="2" charset="-122"/>
                <a:ea typeface="宋体" panose="02010600030101010101" pitchFamily="2" charset="-122"/>
              </a:rPr>
              <a:t>可能获取方式</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a:spcBef>
                <a:spcPct val="0"/>
              </a:spcBef>
              <a:buClrTx/>
              <a:buFont typeface="Wingdings" panose="05000000000000000000" pitchFamily="2" charset="2"/>
              <a:buNone/>
              <a:defRPr/>
            </a:pPr>
            <a:r>
              <a:rPr lang="zh-CN" altLang="en-US" sz="1600" dirty="0">
                <a:latin typeface="宋体" panose="02010600030101010101" pitchFamily="2" charset="-122"/>
                <a:ea typeface="宋体" panose="02010600030101010101" pitchFamily="2" charset="-122"/>
              </a:rPr>
              <a:t>屏幕指示用户，在静坐、未抽烟喝酒、情绪平稳等条件下使用设备进行测量，并确认为</a:t>
            </a:r>
            <a:r>
              <a:rPr lang="zh-CN" altLang="en-US" sz="1600" dirty="0" smtClean="0">
                <a:latin typeface="宋体" panose="02010600030101010101" pitchFamily="2" charset="-122"/>
                <a:ea typeface="宋体" panose="02010600030101010101" pitchFamily="2" charset="-122"/>
              </a:rPr>
              <a:t>基线</a:t>
            </a:r>
            <a:endParaRPr lang="en-US" altLang="zh-CN" sz="1600" dirty="0">
              <a:latin typeface="宋体" panose="02010600030101010101" pitchFamily="2" charset="-122"/>
              <a:ea typeface="宋体" panose="02010600030101010101" pitchFamily="2" charset="-122"/>
            </a:endParaRPr>
          </a:p>
        </p:txBody>
      </p:sp>
      <p:grpSp>
        <p:nvGrpSpPr>
          <p:cNvPr id="14342" name="组合 52"/>
          <p:cNvGrpSpPr>
            <a:grpSpLocks/>
          </p:cNvGrpSpPr>
          <p:nvPr/>
        </p:nvGrpSpPr>
        <p:grpSpPr bwMode="auto">
          <a:xfrm>
            <a:off x="133358" y="1724214"/>
            <a:ext cx="2677170" cy="4838846"/>
            <a:chOff x="2360613" y="1270000"/>
            <a:chExt cx="2681287" cy="5327650"/>
          </a:xfrm>
        </p:grpSpPr>
        <p:pic>
          <p:nvPicPr>
            <p:cNvPr id="14368" name="Picture 37"/>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2360613" y="1270000"/>
              <a:ext cx="2681287"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9" name="Picture 2" descr="卡通帅哥图片大全_动漫帅哥- 哥哥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2530475"/>
              <a:ext cx="4175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Oval 22"/>
            <p:cNvSpPr/>
            <p:nvPr/>
          </p:nvSpPr>
          <p:spPr bwMode="auto">
            <a:xfrm>
              <a:off x="2815982" y="2486674"/>
              <a:ext cx="599407" cy="506881"/>
            </a:xfrm>
            <a:prstGeom prst="ellipse">
              <a:avLst/>
            </a:prstGeom>
            <a:solidFill>
              <a:srgbClr val="B1D1D4">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sp>
          <p:nvSpPr>
            <p:cNvPr id="71" name="Rounded Rectangle 28"/>
            <p:cNvSpPr/>
            <p:nvPr/>
          </p:nvSpPr>
          <p:spPr bwMode="auto">
            <a:xfrm>
              <a:off x="3415389" y="2605528"/>
              <a:ext cx="791791" cy="288398"/>
            </a:xfrm>
            <a:prstGeom prst="roundRect">
              <a:avLst/>
            </a:prstGeom>
            <a:solidFill>
              <a:schemeClr val="accent1">
                <a:lumMod val="50000"/>
                <a:alpha val="40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张三</a:t>
              </a:r>
            </a:p>
          </p:txBody>
        </p:sp>
        <p:cxnSp>
          <p:nvCxnSpPr>
            <p:cNvPr id="14372" name="Straight Connector 9215"/>
            <p:cNvCxnSpPr>
              <a:cxnSpLocks noChangeShapeType="1"/>
            </p:cNvCxnSpPr>
            <p:nvPr/>
          </p:nvCxnSpPr>
          <p:spPr bwMode="auto">
            <a:xfrm>
              <a:off x="2636838" y="3097213"/>
              <a:ext cx="208756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373" name="TextBox 9216"/>
            <p:cNvSpPr txBox="1">
              <a:spLocks noChangeArrowheads="1"/>
            </p:cNvSpPr>
            <p:nvPr/>
          </p:nvSpPr>
          <p:spPr bwMode="auto">
            <a:xfrm>
              <a:off x="2606675" y="3159125"/>
              <a:ext cx="646113" cy="230188"/>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基本信息</a:t>
              </a:r>
            </a:p>
          </p:txBody>
        </p:sp>
        <p:sp>
          <p:nvSpPr>
            <p:cNvPr id="14376" name="TextBox 9221"/>
            <p:cNvSpPr txBox="1">
              <a:spLocks noChangeArrowheads="1"/>
            </p:cNvSpPr>
            <p:nvPr/>
          </p:nvSpPr>
          <p:spPr bwMode="auto">
            <a:xfrm>
              <a:off x="2895600" y="3567113"/>
              <a:ext cx="4206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性别</a:t>
              </a:r>
            </a:p>
          </p:txBody>
        </p:sp>
        <p:sp>
          <p:nvSpPr>
            <p:cNvPr id="14377" name="TextBox 47"/>
            <p:cNvSpPr txBox="1">
              <a:spLocks noChangeArrowheads="1"/>
            </p:cNvSpPr>
            <p:nvPr/>
          </p:nvSpPr>
          <p:spPr bwMode="auto">
            <a:xfrm>
              <a:off x="3757613" y="3567113"/>
              <a:ext cx="4556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男</a:t>
              </a:r>
            </a:p>
          </p:txBody>
        </p:sp>
        <p:cxnSp>
          <p:nvCxnSpPr>
            <p:cNvPr id="14378" name="Straight Connector 9223"/>
            <p:cNvCxnSpPr>
              <a:cxnSpLocks noChangeShapeType="1"/>
            </p:cNvCxnSpPr>
            <p:nvPr/>
          </p:nvCxnSpPr>
          <p:spPr bwMode="auto">
            <a:xfrm>
              <a:off x="2963863" y="3797300"/>
              <a:ext cx="12128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379" name="TextBox 50"/>
            <p:cNvSpPr txBox="1">
              <a:spLocks noChangeArrowheads="1"/>
            </p:cNvSpPr>
            <p:nvPr/>
          </p:nvSpPr>
          <p:spPr bwMode="auto">
            <a:xfrm>
              <a:off x="2895600" y="3859213"/>
              <a:ext cx="4492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年龄</a:t>
              </a:r>
            </a:p>
          </p:txBody>
        </p:sp>
        <p:sp>
          <p:nvSpPr>
            <p:cNvPr id="14380" name="TextBox 51"/>
            <p:cNvSpPr txBox="1">
              <a:spLocks noChangeArrowheads="1"/>
            </p:cNvSpPr>
            <p:nvPr/>
          </p:nvSpPr>
          <p:spPr bwMode="auto">
            <a:xfrm>
              <a:off x="3757613" y="3859213"/>
              <a:ext cx="6127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en-US" altLang="zh-CN" sz="900">
                  <a:latin typeface="Arial" panose="020B0604020202020204" pitchFamily="34" charset="0"/>
                  <a:ea typeface="宋体" panose="02010600030101010101" pitchFamily="2" charset="-122"/>
                </a:rPr>
                <a:t>45 </a:t>
              </a:r>
              <a:r>
                <a:rPr lang="zh-CN" altLang="en-US" sz="900">
                  <a:latin typeface="Arial" panose="020B0604020202020204" pitchFamily="34" charset="0"/>
                  <a:ea typeface="宋体" panose="02010600030101010101" pitchFamily="2" charset="-122"/>
                </a:rPr>
                <a:t>岁</a:t>
              </a:r>
            </a:p>
          </p:txBody>
        </p:sp>
        <p:cxnSp>
          <p:nvCxnSpPr>
            <p:cNvPr id="14381" name="Straight Connector 52"/>
            <p:cNvCxnSpPr>
              <a:cxnSpLocks noChangeShapeType="1"/>
            </p:cNvCxnSpPr>
            <p:nvPr/>
          </p:nvCxnSpPr>
          <p:spPr bwMode="auto">
            <a:xfrm>
              <a:off x="2994025" y="4090988"/>
              <a:ext cx="121126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382" name="TextBox 53"/>
            <p:cNvSpPr txBox="1">
              <a:spLocks noChangeArrowheads="1"/>
            </p:cNvSpPr>
            <p:nvPr/>
          </p:nvSpPr>
          <p:spPr bwMode="auto">
            <a:xfrm>
              <a:off x="2895600" y="4143375"/>
              <a:ext cx="4206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体重</a:t>
              </a:r>
            </a:p>
          </p:txBody>
        </p:sp>
        <p:sp>
          <p:nvSpPr>
            <p:cNvPr id="14383" name="TextBox 54"/>
            <p:cNvSpPr txBox="1">
              <a:spLocks noChangeArrowheads="1"/>
            </p:cNvSpPr>
            <p:nvPr/>
          </p:nvSpPr>
          <p:spPr bwMode="auto">
            <a:xfrm>
              <a:off x="3757613" y="4143375"/>
              <a:ext cx="70326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en-US" altLang="zh-CN" sz="900">
                  <a:latin typeface="Arial" panose="020B0604020202020204" pitchFamily="34" charset="0"/>
                  <a:ea typeface="宋体" panose="02010600030101010101" pitchFamily="2" charset="-122"/>
                </a:rPr>
                <a:t>66 </a:t>
              </a:r>
              <a:r>
                <a:rPr lang="zh-CN" altLang="en-US" sz="900">
                  <a:latin typeface="Arial" panose="020B0604020202020204" pitchFamily="34" charset="0"/>
                  <a:ea typeface="宋体" panose="02010600030101010101" pitchFamily="2" charset="-122"/>
                </a:rPr>
                <a:t>公斤</a:t>
              </a:r>
            </a:p>
          </p:txBody>
        </p:sp>
        <p:cxnSp>
          <p:nvCxnSpPr>
            <p:cNvPr id="14384" name="Straight Connector 55"/>
            <p:cNvCxnSpPr>
              <a:cxnSpLocks noChangeShapeType="1"/>
            </p:cNvCxnSpPr>
            <p:nvPr/>
          </p:nvCxnSpPr>
          <p:spPr bwMode="auto">
            <a:xfrm>
              <a:off x="2963863" y="4373563"/>
              <a:ext cx="12128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385" name="TextBox 56"/>
            <p:cNvSpPr txBox="1">
              <a:spLocks noChangeArrowheads="1"/>
            </p:cNvSpPr>
            <p:nvPr/>
          </p:nvSpPr>
          <p:spPr bwMode="auto">
            <a:xfrm>
              <a:off x="2900363" y="4422775"/>
              <a:ext cx="419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身高</a:t>
              </a:r>
            </a:p>
          </p:txBody>
        </p:sp>
        <p:sp>
          <p:nvSpPr>
            <p:cNvPr id="14386" name="TextBox 57"/>
            <p:cNvSpPr txBox="1">
              <a:spLocks noChangeArrowheads="1"/>
            </p:cNvSpPr>
            <p:nvPr/>
          </p:nvSpPr>
          <p:spPr bwMode="auto">
            <a:xfrm>
              <a:off x="3757613" y="4422775"/>
              <a:ext cx="7080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en-US" altLang="zh-CN" sz="900">
                  <a:latin typeface="Arial" panose="020B0604020202020204" pitchFamily="34" charset="0"/>
                  <a:ea typeface="宋体" panose="02010600030101010101" pitchFamily="2" charset="-122"/>
                </a:rPr>
                <a:t>163 </a:t>
              </a:r>
              <a:r>
                <a:rPr lang="zh-CN" altLang="en-US" sz="900">
                  <a:latin typeface="Arial" panose="020B0604020202020204" pitchFamily="34" charset="0"/>
                  <a:ea typeface="宋体" panose="02010600030101010101" pitchFamily="2" charset="-122"/>
                </a:rPr>
                <a:t>公分</a:t>
              </a:r>
            </a:p>
          </p:txBody>
        </p:sp>
        <p:cxnSp>
          <p:nvCxnSpPr>
            <p:cNvPr id="14387" name="Straight Connector 58"/>
            <p:cNvCxnSpPr>
              <a:cxnSpLocks noChangeShapeType="1"/>
            </p:cNvCxnSpPr>
            <p:nvPr/>
          </p:nvCxnSpPr>
          <p:spPr bwMode="auto">
            <a:xfrm>
              <a:off x="2968625" y="4652963"/>
              <a:ext cx="121126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388" name="TextBox 59"/>
            <p:cNvSpPr txBox="1">
              <a:spLocks noChangeArrowheads="1"/>
            </p:cNvSpPr>
            <p:nvPr/>
          </p:nvSpPr>
          <p:spPr bwMode="auto">
            <a:xfrm>
              <a:off x="3217863" y="3160713"/>
              <a:ext cx="7620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疾病药物史</a:t>
              </a:r>
            </a:p>
          </p:txBody>
        </p:sp>
        <p:sp>
          <p:nvSpPr>
            <p:cNvPr id="14389" name="TextBox 60"/>
            <p:cNvSpPr txBox="1">
              <a:spLocks noChangeArrowheads="1"/>
            </p:cNvSpPr>
            <p:nvPr/>
          </p:nvSpPr>
          <p:spPr bwMode="auto">
            <a:xfrm>
              <a:off x="3967163" y="3160713"/>
              <a:ext cx="5318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基线值</a:t>
              </a:r>
            </a:p>
          </p:txBody>
        </p:sp>
        <p:pic>
          <p:nvPicPr>
            <p:cNvPr id="14390" name="Picture 10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4450" y="2195513"/>
              <a:ext cx="21605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3" name="组合 109"/>
          <p:cNvGrpSpPr>
            <a:grpSpLocks/>
          </p:cNvGrpSpPr>
          <p:nvPr/>
        </p:nvGrpSpPr>
        <p:grpSpPr bwMode="auto">
          <a:xfrm>
            <a:off x="2771814" y="1693165"/>
            <a:ext cx="2547938" cy="4862512"/>
            <a:chOff x="4897438" y="1243013"/>
            <a:chExt cx="2681287" cy="5329237"/>
          </a:xfrm>
        </p:grpSpPr>
        <p:pic>
          <p:nvPicPr>
            <p:cNvPr id="14345" name="Picture 65"/>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4897438" y="1243013"/>
              <a:ext cx="268128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2" descr="卡通帅哥图片大全_动漫帅哥- 哥哥图"/>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6713" y="2532063"/>
              <a:ext cx="4191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Oval 67"/>
            <p:cNvSpPr/>
            <p:nvPr/>
          </p:nvSpPr>
          <p:spPr bwMode="auto">
            <a:xfrm>
              <a:off x="5301719" y="2485284"/>
              <a:ext cx="599740" cy="508044"/>
            </a:xfrm>
            <a:prstGeom prst="ellipse">
              <a:avLst/>
            </a:prstGeom>
            <a:solidFill>
              <a:srgbClr val="B1D1D4">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sp>
          <p:nvSpPr>
            <p:cNvPr id="114" name="Rounded Rectangle 68"/>
            <p:cNvSpPr/>
            <p:nvPr/>
          </p:nvSpPr>
          <p:spPr bwMode="auto">
            <a:xfrm>
              <a:off x="5934871" y="2607075"/>
              <a:ext cx="793527" cy="288819"/>
            </a:xfrm>
            <a:prstGeom prst="roundRect">
              <a:avLst/>
            </a:prstGeom>
            <a:solidFill>
              <a:srgbClr val="B1D1D4"/>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张三</a:t>
              </a:r>
            </a:p>
          </p:txBody>
        </p:sp>
        <p:cxnSp>
          <p:nvCxnSpPr>
            <p:cNvPr id="14349" name="Straight Connector 69"/>
            <p:cNvCxnSpPr>
              <a:cxnSpLocks noChangeShapeType="1"/>
            </p:cNvCxnSpPr>
            <p:nvPr/>
          </p:nvCxnSpPr>
          <p:spPr bwMode="auto">
            <a:xfrm>
              <a:off x="5157788" y="3098800"/>
              <a:ext cx="208756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350" name="TextBox 70"/>
            <p:cNvSpPr txBox="1">
              <a:spLocks noChangeArrowheads="1"/>
            </p:cNvSpPr>
            <p:nvPr/>
          </p:nvSpPr>
          <p:spPr bwMode="auto">
            <a:xfrm>
              <a:off x="5127625" y="3160713"/>
              <a:ext cx="64611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基本信息</a:t>
              </a:r>
            </a:p>
          </p:txBody>
        </p:sp>
        <p:sp>
          <p:nvSpPr>
            <p:cNvPr id="14351" name="TextBox 83"/>
            <p:cNvSpPr txBox="1">
              <a:spLocks noChangeArrowheads="1"/>
            </p:cNvSpPr>
            <p:nvPr/>
          </p:nvSpPr>
          <p:spPr bwMode="auto">
            <a:xfrm>
              <a:off x="5737225" y="3162300"/>
              <a:ext cx="762000" cy="230188"/>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疾病药物史</a:t>
              </a:r>
            </a:p>
          </p:txBody>
        </p:sp>
        <p:sp>
          <p:nvSpPr>
            <p:cNvPr id="14352" name="TextBox 84"/>
            <p:cNvSpPr txBox="1">
              <a:spLocks noChangeArrowheads="1"/>
            </p:cNvSpPr>
            <p:nvPr/>
          </p:nvSpPr>
          <p:spPr bwMode="auto">
            <a:xfrm>
              <a:off x="6488113" y="3162300"/>
              <a:ext cx="5302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基线值</a:t>
              </a:r>
            </a:p>
          </p:txBody>
        </p:sp>
        <p:pic>
          <p:nvPicPr>
            <p:cNvPr id="14353" name="Picture 10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21275" y="2182813"/>
              <a:ext cx="21605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4" name="Content Placeholder 2"/>
          <p:cNvSpPr>
            <a:spLocks noGrp="1" noChangeArrowheads="1"/>
          </p:cNvSpPr>
          <p:nvPr>
            <p:ph idx="1"/>
          </p:nvPr>
        </p:nvSpPr>
        <p:spPr>
          <a:xfrm>
            <a:off x="415925" y="1268413"/>
            <a:ext cx="8918575" cy="611187"/>
          </a:xfrm>
        </p:spPr>
        <p:txBody>
          <a:bodyPr/>
          <a:lstStyle/>
          <a:p>
            <a:r>
              <a:rPr lang="zh-CN" altLang="en-US" b="1" smtClean="0">
                <a:latin typeface="宋体" panose="02010600030101010101" pitchFamily="2" charset="-122"/>
              </a:rPr>
              <a:t>用户基本信息输入</a:t>
            </a:r>
            <a:r>
              <a:rPr lang="en-US" altLang="zh-CN" b="1" smtClean="0">
                <a:latin typeface="宋体" panose="02010600030101010101" pitchFamily="2" charset="-122"/>
              </a:rPr>
              <a:t>/</a:t>
            </a:r>
            <a:r>
              <a:rPr lang="zh-CN" altLang="en-US" b="1" smtClean="0">
                <a:latin typeface="宋体" panose="02010600030101010101" pitchFamily="2" charset="-122"/>
              </a:rPr>
              <a:t>更新，基线值获取</a:t>
            </a:r>
            <a:r>
              <a:rPr lang="en-US" altLang="zh-CN" b="1" smtClean="0">
                <a:latin typeface="宋体" panose="02010600030101010101" pitchFamily="2" charset="-122"/>
              </a:rPr>
              <a:t>/</a:t>
            </a:r>
            <a:r>
              <a:rPr lang="zh-CN" altLang="en-US" b="1" smtClean="0">
                <a:latin typeface="宋体" panose="02010600030101010101" pitchFamily="2" charset="-122"/>
              </a:rPr>
              <a:t>更新 </a:t>
            </a:r>
            <a:endParaRPr lang="en-US" altLang="zh-CN" b="1" smtClean="0">
              <a:latin typeface="宋体" panose="02010600030101010101" pitchFamily="2" charset="-122"/>
            </a:endParaRPr>
          </a:p>
          <a:p>
            <a:endParaRPr lang="en-US" altLang="zh-CN" b="1" smtClean="0">
              <a:latin typeface="宋体" panose="02010600030101010101" pitchFamily="2" charset="-122"/>
            </a:endParaRPr>
          </a:p>
        </p:txBody>
      </p:sp>
      <p:grpSp>
        <p:nvGrpSpPr>
          <p:cNvPr id="55" name="组合 1"/>
          <p:cNvGrpSpPr>
            <a:grpSpLocks/>
          </p:cNvGrpSpPr>
          <p:nvPr/>
        </p:nvGrpSpPr>
        <p:grpSpPr bwMode="auto">
          <a:xfrm>
            <a:off x="5355147" y="1724214"/>
            <a:ext cx="2794000" cy="4810125"/>
            <a:chOff x="56456" y="1781758"/>
            <a:chExt cx="2736876" cy="4808959"/>
          </a:xfrm>
        </p:grpSpPr>
        <p:grpSp>
          <p:nvGrpSpPr>
            <p:cNvPr id="57" name="组合 90"/>
            <p:cNvGrpSpPr>
              <a:grpSpLocks/>
            </p:cNvGrpSpPr>
            <p:nvPr/>
          </p:nvGrpSpPr>
          <p:grpSpPr bwMode="auto">
            <a:xfrm>
              <a:off x="56456" y="1781758"/>
              <a:ext cx="2736876" cy="4808959"/>
              <a:chOff x="7426325" y="1284288"/>
              <a:chExt cx="2681288" cy="5327650"/>
            </a:xfrm>
          </p:grpSpPr>
          <p:pic>
            <p:nvPicPr>
              <p:cNvPr id="61" name="Picture 85"/>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7426325" y="1284288"/>
                <a:ext cx="2681288"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 descr="卡通帅哥图片大全_动漫帅哥- 哥哥图"/>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475" y="254476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Oval 87"/>
              <p:cNvSpPr/>
              <p:nvPr/>
            </p:nvSpPr>
            <p:spPr bwMode="auto">
              <a:xfrm>
                <a:off x="7846800" y="2501032"/>
                <a:ext cx="598720" cy="508149"/>
              </a:xfrm>
              <a:prstGeom prst="ellipse">
                <a:avLst/>
              </a:prstGeom>
              <a:solidFill>
                <a:srgbClr val="B1D1D4">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sp>
            <p:nvSpPr>
              <p:cNvPr id="64" name="Rounded Rectangle 88"/>
              <p:cNvSpPr/>
              <p:nvPr/>
            </p:nvSpPr>
            <p:spPr bwMode="auto">
              <a:xfrm>
                <a:off x="8480559" y="2620596"/>
                <a:ext cx="792199" cy="288361"/>
              </a:xfrm>
              <a:prstGeom prst="roundRect">
                <a:avLst/>
              </a:prstGeom>
              <a:solidFill>
                <a:srgbClr val="B1D1D4"/>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张三</a:t>
                </a:r>
              </a:p>
            </p:txBody>
          </p:sp>
          <p:cxnSp>
            <p:nvCxnSpPr>
              <p:cNvPr id="65" name="Straight Connector 89"/>
              <p:cNvCxnSpPr>
                <a:cxnSpLocks noChangeShapeType="1"/>
              </p:cNvCxnSpPr>
              <p:nvPr/>
            </p:nvCxnSpPr>
            <p:spPr bwMode="auto">
              <a:xfrm>
                <a:off x="7700963" y="3111500"/>
                <a:ext cx="20891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6" name="TextBox 90"/>
              <p:cNvSpPr txBox="1">
                <a:spLocks noChangeArrowheads="1"/>
              </p:cNvSpPr>
              <p:nvPr/>
            </p:nvSpPr>
            <p:spPr bwMode="auto">
              <a:xfrm>
                <a:off x="7672388" y="3173413"/>
                <a:ext cx="6461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基本信息</a:t>
                </a:r>
              </a:p>
            </p:txBody>
          </p:sp>
          <p:sp>
            <p:nvSpPr>
              <p:cNvPr id="67" name="TextBox 103"/>
              <p:cNvSpPr txBox="1">
                <a:spLocks noChangeArrowheads="1"/>
              </p:cNvSpPr>
              <p:nvPr/>
            </p:nvSpPr>
            <p:spPr bwMode="auto">
              <a:xfrm>
                <a:off x="8281988" y="3175000"/>
                <a:ext cx="7620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疾病药物史</a:t>
                </a:r>
              </a:p>
            </p:txBody>
          </p:sp>
          <p:sp>
            <p:nvSpPr>
              <p:cNvPr id="68" name="TextBox 104"/>
              <p:cNvSpPr txBox="1">
                <a:spLocks noChangeArrowheads="1"/>
              </p:cNvSpPr>
              <p:nvPr/>
            </p:nvSpPr>
            <p:spPr bwMode="auto">
              <a:xfrm>
                <a:off x="9032875" y="3175000"/>
                <a:ext cx="530225" cy="231775"/>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基线值</a:t>
                </a:r>
              </a:p>
            </p:txBody>
          </p:sp>
          <p:pic>
            <p:nvPicPr>
              <p:cNvPr id="69" name="Picture 10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51750" y="2195513"/>
                <a:ext cx="21605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90"/>
              <p:cNvSpPr txBox="1">
                <a:spLocks noChangeArrowheads="1"/>
              </p:cNvSpPr>
              <p:nvPr/>
            </p:nvSpPr>
            <p:spPr bwMode="auto">
              <a:xfrm>
                <a:off x="8230317" y="3607576"/>
                <a:ext cx="150026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基线     下限      上限</a:t>
                </a:r>
              </a:p>
            </p:txBody>
          </p:sp>
          <p:sp>
            <p:nvSpPr>
              <p:cNvPr id="73" name="TextBox 90"/>
              <p:cNvSpPr txBox="1">
                <a:spLocks noChangeArrowheads="1"/>
              </p:cNvSpPr>
              <p:nvPr/>
            </p:nvSpPr>
            <p:spPr bwMode="auto">
              <a:xfrm>
                <a:off x="7816218" y="3948113"/>
                <a:ext cx="17468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心率     </a:t>
                </a:r>
                <a:r>
                  <a:rPr lang="en-US" altLang="zh-CN" sz="900">
                    <a:latin typeface="Arial" panose="020B0604020202020204" pitchFamily="34" charset="0"/>
                    <a:ea typeface="宋体" panose="02010600030101010101" pitchFamily="2" charset="-122"/>
                  </a:rPr>
                  <a:t>65          55         184</a:t>
                </a:r>
                <a:endParaRPr lang="zh-CN" altLang="en-US" sz="900">
                  <a:latin typeface="Arial" panose="020B0604020202020204" pitchFamily="34" charset="0"/>
                  <a:ea typeface="宋体" panose="02010600030101010101" pitchFamily="2" charset="-122"/>
                </a:endParaRPr>
              </a:p>
            </p:txBody>
          </p:sp>
          <p:sp>
            <p:nvSpPr>
              <p:cNvPr id="74" name="TextBox 90"/>
              <p:cNvSpPr txBox="1">
                <a:spLocks noChangeArrowheads="1"/>
              </p:cNvSpPr>
              <p:nvPr/>
            </p:nvSpPr>
            <p:spPr bwMode="auto">
              <a:xfrm>
                <a:off x="7809126" y="4255920"/>
                <a:ext cx="17468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en-US" altLang="zh-CN" sz="900">
                    <a:latin typeface="Arial" panose="020B0604020202020204" pitchFamily="34" charset="0"/>
                    <a:ea typeface="宋体" panose="02010600030101010101" pitchFamily="2" charset="-122"/>
                  </a:rPr>
                  <a:t>SpO</a:t>
                </a:r>
                <a:r>
                  <a:rPr lang="en-US" altLang="zh-CN" sz="700">
                    <a:latin typeface="Arial" panose="020B0604020202020204" pitchFamily="34" charset="0"/>
                    <a:ea typeface="宋体" panose="02010600030101010101" pitchFamily="2" charset="-122"/>
                  </a:rPr>
                  <a:t>2</a:t>
                </a:r>
                <a:r>
                  <a:rPr lang="zh-CN" altLang="en-US" sz="900">
                    <a:latin typeface="Arial" panose="020B0604020202020204" pitchFamily="34" charset="0"/>
                    <a:ea typeface="宋体" panose="02010600030101010101" pitchFamily="2" charset="-122"/>
                  </a:rPr>
                  <a:t>    </a:t>
                </a:r>
                <a:r>
                  <a:rPr lang="en-US" altLang="zh-CN" sz="900">
                    <a:latin typeface="Arial" panose="020B0604020202020204" pitchFamily="34" charset="0"/>
                    <a:ea typeface="宋体" panose="02010600030101010101" pitchFamily="2" charset="-122"/>
                  </a:rPr>
                  <a:t>90          84         120</a:t>
                </a:r>
                <a:endParaRPr lang="zh-CN" altLang="en-US" sz="900">
                  <a:latin typeface="Arial" panose="020B0604020202020204" pitchFamily="34" charset="0"/>
                  <a:ea typeface="宋体" panose="02010600030101010101" pitchFamily="2" charset="-122"/>
                </a:endParaRPr>
              </a:p>
            </p:txBody>
          </p:sp>
        </p:grpSp>
        <p:pic>
          <p:nvPicPr>
            <p:cNvPr id="58" name="Picture 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8013" y="4008116"/>
              <a:ext cx="43874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 name="Straight Connector 9223"/>
            <p:cNvCxnSpPr>
              <a:cxnSpLocks noChangeShapeType="1"/>
            </p:cNvCxnSpPr>
            <p:nvPr/>
          </p:nvCxnSpPr>
          <p:spPr bwMode="auto">
            <a:xfrm>
              <a:off x="807025" y="4396785"/>
              <a:ext cx="121098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0" name="Straight Connector 9223"/>
            <p:cNvCxnSpPr>
              <a:cxnSpLocks noChangeShapeType="1"/>
            </p:cNvCxnSpPr>
            <p:nvPr/>
          </p:nvCxnSpPr>
          <p:spPr bwMode="auto">
            <a:xfrm>
              <a:off x="807025" y="4683502"/>
              <a:ext cx="121098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 name="圆角矩形 1"/>
          <p:cNvSpPr/>
          <p:nvPr/>
        </p:nvSpPr>
        <p:spPr bwMode="auto">
          <a:xfrm>
            <a:off x="6104712" y="4963558"/>
            <a:ext cx="1294869" cy="435713"/>
          </a:xfrm>
          <a:prstGeom prst="roundRect">
            <a:avLst/>
          </a:prstGeom>
          <a:solidFill>
            <a:schemeClr val="bg1">
              <a:lumMod val="75000"/>
              <a:alpha val="40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200" b="1" dirty="0" smtClean="0">
                <a:solidFill>
                  <a:schemeClr val="tx1">
                    <a:lumMod val="85000"/>
                    <a:lumOff val="15000"/>
                  </a:schemeClr>
                </a:solidFill>
                <a:latin typeface="Calibri" pitchFamily="34" charset="0"/>
                <a:ea typeface="新宋体" pitchFamily="49" charset="-122"/>
                <a:cs typeface="Calibri" pitchFamily="34" charset="0"/>
              </a:rPr>
              <a:t>点击测量</a:t>
            </a:r>
            <a:endParaRPr lang="zh-CN" altLang="en-US" sz="1200" b="1" dirty="0">
              <a:solidFill>
                <a:schemeClr val="tx1">
                  <a:lumMod val="85000"/>
                  <a:lumOff val="15000"/>
                </a:schemeClr>
              </a:solidFill>
              <a:latin typeface="Calibri" pitchFamily="34" charset="0"/>
              <a:ea typeface="新宋体" pitchFamily="49" charset="-122"/>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手机</a:t>
            </a:r>
            <a:r>
              <a:rPr lang="en-US" altLang="zh-CN" smtClean="0">
                <a:latin typeface="宋体" panose="02010600030101010101" pitchFamily="2" charset="-122"/>
                <a:ea typeface="宋体" panose="02010600030101010101" pitchFamily="2" charset="-122"/>
              </a:rPr>
              <a:t>App</a:t>
            </a:r>
            <a:endParaRPr lang="zh-CN" altLang="en-US" smtClean="0">
              <a:latin typeface="宋体" panose="02010600030101010101" pitchFamily="2" charset="-122"/>
              <a:ea typeface="宋体" panose="02010600030101010101" pitchFamily="2" charset="-122"/>
            </a:endParaRPr>
          </a:p>
        </p:txBody>
      </p:sp>
      <p:sp>
        <p:nvSpPr>
          <p:cNvPr id="13315"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36F6AA63-49FA-4149-9B5A-CBAA201FE367}" type="slidenum">
              <a:rPr kumimoji="0" lang="en-GB" altLang="ja-JP" sz="1600">
                <a:solidFill>
                  <a:srgbClr val="262626"/>
                </a:solidFill>
                <a:latin typeface="Calibri" panose="020F0502020204030204" pitchFamily="34" charset="0"/>
              </a:rPr>
              <a:pPr algn="r" eaLnBrk="1" hangingPunct="1">
                <a:spcBef>
                  <a:spcPct val="0"/>
                </a:spcBef>
                <a:buClrTx/>
                <a:buFontTx/>
                <a:buNone/>
              </a:pPr>
              <a:t>4</a:t>
            </a:fld>
            <a:endParaRPr kumimoji="0" lang="en-GB" altLang="ja-JP" sz="1600">
              <a:solidFill>
                <a:srgbClr val="262626"/>
              </a:solidFill>
              <a:latin typeface="Calibri" panose="020F0502020204030204" pitchFamily="34" charset="0"/>
            </a:endParaRPr>
          </a:p>
        </p:txBody>
      </p:sp>
      <p:sp>
        <p:nvSpPr>
          <p:cNvPr id="13316"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5" name="文本框 4"/>
          <p:cNvSpPr txBox="1"/>
          <p:nvPr/>
        </p:nvSpPr>
        <p:spPr>
          <a:xfrm>
            <a:off x="5445125" y="1485900"/>
            <a:ext cx="4256088" cy="4648200"/>
          </a:xfrm>
          <a:prstGeom prst="rect">
            <a:avLst/>
          </a:prstGeom>
          <a:noFill/>
        </p:spPr>
        <p:txBody>
          <a:bodyPr>
            <a:spAutoFit/>
          </a:bodyPr>
          <a:lstStyle/>
          <a:p>
            <a:pPr>
              <a:defRPr/>
            </a:pPr>
            <a:endParaRPr lang="en-US" altLang="zh-CN" dirty="0">
              <a:latin typeface="宋体" panose="02010600030101010101" pitchFamily="2" charset="-122"/>
            </a:endParaRPr>
          </a:p>
          <a:p>
            <a:pPr marL="342900" indent="-342900">
              <a:buFontTx/>
              <a:buAutoNum type="arabicPeriod"/>
              <a:defRPr/>
            </a:pPr>
            <a:r>
              <a:rPr lang="zh-CN" altLang="en-US" sz="1800" dirty="0">
                <a:latin typeface="宋体" panose="02010600030101010101" pitchFamily="2" charset="-122"/>
              </a:rPr>
              <a:t>第一次连接</a:t>
            </a:r>
            <a:endParaRPr lang="en-US" altLang="zh-CN" sz="1800" dirty="0">
              <a:latin typeface="宋体" panose="02010600030101010101" pitchFamily="2" charset="-122"/>
            </a:endParaRPr>
          </a:p>
          <a:p>
            <a:pPr marL="800100" lvl="1" indent="-342900">
              <a:buFont typeface="Arial" panose="020B0604020202020204" pitchFamily="34" charset="0"/>
              <a:buChar char="•"/>
              <a:defRPr/>
            </a:pPr>
            <a:r>
              <a:rPr lang="zh-CN" altLang="en-US" dirty="0">
                <a:latin typeface="宋体" panose="02010600030101010101" pitchFamily="2" charset="-122"/>
              </a:rPr>
              <a:t>手机蓝牙未开启，建议用户进入系统配置打开蓝牙</a:t>
            </a:r>
            <a:endParaRPr lang="en-US" altLang="zh-CN" dirty="0">
              <a:latin typeface="宋体" panose="02010600030101010101" pitchFamily="2" charset="-122"/>
            </a:endParaRPr>
          </a:p>
          <a:p>
            <a:pPr marL="800100" lvl="1" indent="-342900">
              <a:buFont typeface="Arial" panose="020B0604020202020204" pitchFamily="34" charset="0"/>
              <a:buChar char="•"/>
              <a:defRPr/>
            </a:pPr>
            <a:r>
              <a:rPr lang="zh-CN" altLang="en-US" dirty="0">
                <a:latin typeface="宋体" panose="02010600030101010101" pitchFamily="2" charset="-122"/>
              </a:rPr>
              <a:t>手机蓝牙开启，和设备进行蓝牙配对</a:t>
            </a:r>
            <a:endParaRPr lang="en-US" altLang="zh-CN" dirty="0">
              <a:latin typeface="宋体" panose="02010600030101010101" pitchFamily="2" charset="-122"/>
            </a:endParaRPr>
          </a:p>
          <a:p>
            <a:pPr marL="342900" indent="-342900">
              <a:buFont typeface="+mj-lt"/>
              <a:buAutoNum type="arabicPeriod"/>
              <a:defRPr/>
            </a:pPr>
            <a:r>
              <a:rPr lang="zh-CN" altLang="en-US" sz="1800" dirty="0">
                <a:latin typeface="宋体" panose="02010600030101010101" pitchFamily="2" charset="-122"/>
              </a:rPr>
              <a:t>第一次连接</a:t>
            </a:r>
            <a:r>
              <a:rPr lang="en-US" altLang="zh-CN" sz="1800" dirty="0">
                <a:latin typeface="宋体" panose="02010600030101010101" pitchFamily="2" charset="-122"/>
              </a:rPr>
              <a:t>SOMI</a:t>
            </a:r>
            <a:r>
              <a:rPr lang="zh-CN" altLang="en-US" sz="1800" dirty="0">
                <a:latin typeface="宋体" panose="02010600030101010101" pitchFamily="2" charset="-122"/>
              </a:rPr>
              <a:t>云服务</a:t>
            </a:r>
            <a:endParaRPr lang="en-US" altLang="zh-CN" sz="1800" dirty="0">
              <a:latin typeface="宋体" panose="02010600030101010101" pitchFamily="2" charset="-122"/>
            </a:endParaRPr>
          </a:p>
          <a:p>
            <a:pPr marL="800100" lvl="1" indent="-342900">
              <a:buFont typeface="Arial" panose="020B0604020202020204" pitchFamily="34" charset="0"/>
              <a:buChar char="•"/>
              <a:defRPr/>
            </a:pPr>
            <a:r>
              <a:rPr lang="en-US" altLang="zh-CN" dirty="0">
                <a:latin typeface="宋体" panose="02010600030101010101" pitchFamily="2" charset="-122"/>
              </a:rPr>
              <a:t>SOMI</a:t>
            </a:r>
            <a:r>
              <a:rPr lang="zh-CN" altLang="en-US" dirty="0">
                <a:latin typeface="宋体" panose="02010600030101010101" pitchFamily="2" charset="-122"/>
              </a:rPr>
              <a:t>云服务未连接，建议用户连接数据网络或者</a:t>
            </a:r>
            <a:r>
              <a:rPr lang="en-US" altLang="zh-CN" dirty="0">
                <a:latin typeface="宋体" panose="02010600030101010101" pitchFamily="2" charset="-122"/>
              </a:rPr>
              <a:t>Wi-Fi</a:t>
            </a:r>
          </a:p>
          <a:p>
            <a:pPr marL="800100" lvl="1" indent="-342900">
              <a:buFont typeface="Arial" panose="020B0604020202020204" pitchFamily="34" charset="0"/>
              <a:buChar char="•"/>
              <a:defRPr/>
            </a:pPr>
            <a:r>
              <a:rPr lang="zh-CN" altLang="en-US" dirty="0">
                <a:latin typeface="宋体" panose="02010600030101010101" pitchFamily="2" charset="-122"/>
              </a:rPr>
              <a:t>网络连接，将手机信息、蓝牙设备信息存入</a:t>
            </a:r>
            <a:r>
              <a:rPr lang="en-US" altLang="zh-CN" dirty="0">
                <a:latin typeface="宋体" panose="02010600030101010101" pitchFamily="2" charset="-122"/>
              </a:rPr>
              <a:t>SOMI</a:t>
            </a:r>
            <a:r>
              <a:rPr lang="zh-CN" altLang="en-US" dirty="0">
                <a:latin typeface="宋体" panose="02010600030101010101" pitchFamily="2" charset="-122"/>
              </a:rPr>
              <a:t>云服务</a:t>
            </a:r>
            <a:endParaRPr lang="en-US" altLang="zh-CN" dirty="0">
              <a:latin typeface="宋体" panose="02010600030101010101" pitchFamily="2" charset="-122"/>
            </a:endParaRPr>
          </a:p>
          <a:p>
            <a:pPr marL="800100" lvl="1" indent="-342900">
              <a:buFont typeface="Arial" panose="020B0604020202020204" pitchFamily="34" charset="0"/>
              <a:buChar char="•"/>
              <a:defRPr/>
            </a:pPr>
            <a:r>
              <a:rPr lang="zh-CN" altLang="en-US" dirty="0">
                <a:latin typeface="宋体" panose="02010600030101010101" pitchFamily="2" charset="-122"/>
              </a:rPr>
              <a:t>将血氧仪数据、陀螺仪数据存入</a:t>
            </a:r>
            <a:r>
              <a:rPr lang="en-US" altLang="zh-CN" dirty="0">
                <a:latin typeface="宋体" panose="02010600030101010101" pitchFamily="2" charset="-122"/>
              </a:rPr>
              <a:t>SOMI</a:t>
            </a:r>
            <a:r>
              <a:rPr lang="zh-CN" altLang="en-US" dirty="0">
                <a:latin typeface="宋体" panose="02010600030101010101" pitchFamily="2" charset="-122"/>
              </a:rPr>
              <a:t>云服务</a:t>
            </a:r>
            <a:endParaRPr lang="en-US" altLang="zh-CN" dirty="0">
              <a:latin typeface="宋体" panose="02010600030101010101" pitchFamily="2" charset="-122"/>
            </a:endParaRPr>
          </a:p>
          <a:p>
            <a:pPr marL="342900" indent="-342900">
              <a:buFont typeface="+mj-lt"/>
              <a:buAutoNum type="arabicPeriod"/>
              <a:defRPr/>
            </a:pPr>
            <a:r>
              <a:rPr lang="zh-CN" altLang="en-US" sz="1800" dirty="0">
                <a:latin typeface="宋体" panose="02010600030101010101" pitchFamily="2" charset="-122"/>
              </a:rPr>
              <a:t>第二次及以后连接</a:t>
            </a:r>
            <a:endParaRPr lang="en-US" altLang="zh-CN" sz="1800" dirty="0">
              <a:latin typeface="宋体" panose="02010600030101010101" pitchFamily="2" charset="-122"/>
            </a:endParaRPr>
          </a:p>
          <a:p>
            <a:pPr marL="800100" lvl="1" indent="-342900">
              <a:buFont typeface="Arial" panose="020B0604020202020204" pitchFamily="34" charset="0"/>
              <a:buChar char="•"/>
              <a:defRPr/>
            </a:pPr>
            <a:r>
              <a:rPr lang="zh-CN" altLang="en-US" dirty="0">
                <a:latin typeface="宋体" panose="02010600030101010101" pitchFamily="2" charset="-122"/>
              </a:rPr>
              <a:t>自动连接、显示设备连接状态、存入</a:t>
            </a:r>
            <a:r>
              <a:rPr lang="en-US" altLang="zh-CN" dirty="0">
                <a:latin typeface="宋体" panose="02010600030101010101" pitchFamily="2" charset="-122"/>
              </a:rPr>
              <a:t>SOMI</a:t>
            </a:r>
            <a:r>
              <a:rPr lang="zh-CN" altLang="en-US" dirty="0">
                <a:latin typeface="宋体" panose="02010600030101010101" pitchFamily="2" charset="-122"/>
              </a:rPr>
              <a:t>云服务</a:t>
            </a:r>
            <a:endParaRPr lang="en-US" altLang="zh-CN" dirty="0">
              <a:latin typeface="宋体" panose="02010600030101010101" pitchFamily="2" charset="-122"/>
            </a:endParaRPr>
          </a:p>
          <a:p>
            <a:pPr marL="342900" indent="-342900">
              <a:buFont typeface="+mj-lt"/>
              <a:buAutoNum type="arabicPeriod"/>
              <a:defRPr/>
            </a:pPr>
            <a:r>
              <a:rPr lang="zh-CN" altLang="en-US" sz="1800" dirty="0">
                <a:latin typeface="宋体" panose="02010600030101010101" pitchFamily="2" charset="-122"/>
              </a:rPr>
              <a:t>更换设备</a:t>
            </a:r>
            <a:endParaRPr lang="en-US" altLang="zh-CN" sz="1800" dirty="0">
              <a:latin typeface="宋体" panose="02010600030101010101" pitchFamily="2" charset="-122"/>
            </a:endParaRPr>
          </a:p>
          <a:p>
            <a:pPr marL="800100" lvl="1" indent="-342900">
              <a:buFont typeface="Arial" panose="020B0604020202020204" pitchFamily="34" charset="0"/>
              <a:buChar char="•"/>
              <a:defRPr/>
            </a:pPr>
            <a:r>
              <a:rPr lang="zh-CN" altLang="en-US" dirty="0">
                <a:latin typeface="宋体" panose="02010600030101010101" pitchFamily="2" charset="-122"/>
              </a:rPr>
              <a:t>解除原有设备绑定</a:t>
            </a:r>
            <a:endParaRPr lang="en-US" altLang="zh-CN" dirty="0">
              <a:latin typeface="宋体" panose="02010600030101010101" pitchFamily="2" charset="-122"/>
            </a:endParaRPr>
          </a:p>
          <a:p>
            <a:pPr marL="800100" lvl="1" indent="-342900">
              <a:buFont typeface="Arial" panose="020B0604020202020204" pitchFamily="34" charset="0"/>
              <a:buChar char="•"/>
              <a:defRPr/>
            </a:pPr>
            <a:r>
              <a:rPr lang="zh-CN" altLang="en-US" dirty="0">
                <a:latin typeface="宋体" panose="02010600030101010101" pitchFamily="2" charset="-122"/>
              </a:rPr>
              <a:t>添加新设备（按照第一次连接步骤）</a:t>
            </a:r>
            <a:endParaRPr lang="en-US" altLang="zh-CN" dirty="0">
              <a:latin typeface="宋体" panose="02010600030101010101" pitchFamily="2" charset="-122"/>
            </a:endParaRPr>
          </a:p>
        </p:txBody>
      </p:sp>
      <p:grpSp>
        <p:nvGrpSpPr>
          <p:cNvPr id="13318" name="组合 8"/>
          <p:cNvGrpSpPr>
            <a:grpSpLocks/>
          </p:cNvGrpSpPr>
          <p:nvPr/>
        </p:nvGrpSpPr>
        <p:grpSpPr bwMode="auto">
          <a:xfrm>
            <a:off x="673100" y="1778000"/>
            <a:ext cx="4856163" cy="4768850"/>
            <a:chOff x="-87313" y="1392238"/>
            <a:chExt cx="5221288" cy="5329237"/>
          </a:xfrm>
        </p:grpSpPr>
        <p:pic>
          <p:nvPicPr>
            <p:cNvPr id="13320" name="Picture 5"/>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87313" y="1392238"/>
              <a:ext cx="2682876"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4"/>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2451100" y="1392238"/>
              <a:ext cx="2682875"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588" y="2312988"/>
              <a:ext cx="21605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ounded Rectangle 7"/>
            <p:cNvSpPr/>
            <p:nvPr/>
          </p:nvSpPr>
          <p:spPr bwMode="auto">
            <a:xfrm>
              <a:off x="213095" y="3207089"/>
              <a:ext cx="2044819" cy="1298602"/>
            </a:xfrm>
            <a:prstGeom prst="roundRect">
              <a:avLst/>
            </a:prstGeom>
            <a:solidFill>
              <a:srgbClr val="CCFF99">
                <a:alpha val="40000"/>
              </a:srgbClr>
            </a:solidFill>
            <a:ln w="12700">
              <a:solidFill>
                <a:schemeClr val="tx1"/>
              </a:solidFill>
              <a:prstDash val="solid"/>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pic>
          <p:nvPicPr>
            <p:cNvPr id="13324" name="Picture 8"/>
            <p:cNvPicPr>
              <a:picLocks noChangeAspect="1"/>
            </p:cNvPicPr>
            <p:nvPr/>
          </p:nvPicPr>
          <p:blipFill>
            <a:blip r:embed="rId4" cstate="print">
              <a:extLst>
                <a:ext uri="{28A0092B-C50C-407E-A947-70E740481C1C}">
                  <a14:useLocalDpi xmlns:a14="http://schemas.microsoft.com/office/drawing/2010/main" val="0"/>
                </a:ext>
              </a:extLst>
            </a:blip>
            <a:srcRect b="30466"/>
            <a:stretch>
              <a:fillRect/>
            </a:stretch>
          </p:blipFill>
          <p:spPr bwMode="auto">
            <a:xfrm>
              <a:off x="406400" y="3365500"/>
              <a:ext cx="14843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74838" y="3365500"/>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TextBox 10"/>
            <p:cNvSpPr txBox="1">
              <a:spLocks noChangeArrowheads="1"/>
            </p:cNvSpPr>
            <p:nvPr/>
          </p:nvSpPr>
          <p:spPr bwMode="auto">
            <a:xfrm>
              <a:off x="1014413" y="3367088"/>
              <a:ext cx="1117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点击设置设备</a:t>
              </a:r>
            </a:p>
          </p:txBody>
        </p:sp>
        <p:sp>
          <p:nvSpPr>
            <p:cNvPr id="17" name="Rounded Rectangle 11"/>
            <p:cNvSpPr/>
            <p:nvPr/>
          </p:nvSpPr>
          <p:spPr bwMode="auto">
            <a:xfrm>
              <a:off x="2739249" y="3194670"/>
              <a:ext cx="2043113" cy="1298602"/>
            </a:xfrm>
            <a:prstGeom prst="roundRect">
              <a:avLst/>
            </a:prstGeom>
            <a:solidFill>
              <a:srgbClr val="CCFF99">
                <a:alpha val="40000"/>
              </a:srgbClr>
            </a:solidFill>
            <a:ln w="12700">
              <a:solidFill>
                <a:schemeClr val="tx1"/>
              </a:solidFill>
              <a:prstDash val="solid"/>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pic>
          <p:nvPicPr>
            <p:cNvPr id="13328" name="Picture 12"/>
            <p:cNvPicPr>
              <a:picLocks noChangeAspect="1"/>
            </p:cNvPicPr>
            <p:nvPr/>
          </p:nvPicPr>
          <p:blipFill>
            <a:blip r:embed="rId4" cstate="print">
              <a:extLst>
                <a:ext uri="{28A0092B-C50C-407E-A947-70E740481C1C}">
                  <a14:useLocalDpi xmlns:a14="http://schemas.microsoft.com/office/drawing/2010/main" val="0"/>
                </a:ext>
              </a:extLst>
            </a:blip>
            <a:srcRect b="30466"/>
            <a:stretch>
              <a:fillRect/>
            </a:stretch>
          </p:blipFill>
          <p:spPr bwMode="auto">
            <a:xfrm>
              <a:off x="2933700" y="3352800"/>
              <a:ext cx="14843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0650" y="2312988"/>
              <a:ext cx="21605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18013" y="3360738"/>
              <a:ext cx="2603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1" name="TextBox 15"/>
            <p:cNvSpPr txBox="1">
              <a:spLocks noChangeArrowheads="1"/>
            </p:cNvSpPr>
            <p:nvPr/>
          </p:nvSpPr>
          <p:spPr bwMode="auto">
            <a:xfrm>
              <a:off x="3617913" y="3390900"/>
              <a:ext cx="1117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设备已连接</a:t>
              </a:r>
            </a:p>
          </p:txBody>
        </p:sp>
        <p:sp>
          <p:nvSpPr>
            <p:cNvPr id="22" name="Oval 16"/>
            <p:cNvSpPr/>
            <p:nvPr/>
          </p:nvSpPr>
          <p:spPr bwMode="auto">
            <a:xfrm>
              <a:off x="416212" y="2632297"/>
              <a:ext cx="597401" cy="507377"/>
            </a:xfrm>
            <a:prstGeom prst="ellipse">
              <a:avLst/>
            </a:prstGeom>
            <a:solidFill>
              <a:srgbClr val="B1D1D4">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sp>
          <p:nvSpPr>
            <p:cNvPr id="23" name="Rounded Rectangle 17"/>
            <p:cNvSpPr/>
            <p:nvPr/>
          </p:nvSpPr>
          <p:spPr bwMode="auto">
            <a:xfrm>
              <a:off x="1013613" y="2751158"/>
              <a:ext cx="793690" cy="289170"/>
            </a:xfrm>
            <a:prstGeom prst="roundRect">
              <a:avLst/>
            </a:prstGeom>
            <a:solidFill>
              <a:schemeClr val="accent1">
                <a:lumMod val="50000"/>
                <a:alpha val="40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设备</a:t>
              </a:r>
            </a:p>
          </p:txBody>
        </p:sp>
        <p:sp>
          <p:nvSpPr>
            <p:cNvPr id="24" name="Oval 18"/>
            <p:cNvSpPr/>
            <p:nvPr/>
          </p:nvSpPr>
          <p:spPr bwMode="auto">
            <a:xfrm>
              <a:off x="2860436" y="2637619"/>
              <a:ext cx="599108" cy="507377"/>
            </a:xfrm>
            <a:prstGeom prst="ellipse">
              <a:avLst/>
            </a:prstGeom>
            <a:solidFill>
              <a:srgbClr val="B1D1D4">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sp>
          <p:nvSpPr>
            <p:cNvPr id="25" name="Rounded Rectangle 19"/>
            <p:cNvSpPr/>
            <p:nvPr/>
          </p:nvSpPr>
          <p:spPr bwMode="auto">
            <a:xfrm>
              <a:off x="3459544" y="2756481"/>
              <a:ext cx="791983" cy="289169"/>
            </a:xfrm>
            <a:prstGeom prst="roundRect">
              <a:avLst/>
            </a:prstGeom>
            <a:solidFill>
              <a:schemeClr val="accent1">
                <a:lumMod val="50000"/>
                <a:alpha val="40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设备</a:t>
              </a:r>
            </a:p>
          </p:txBody>
        </p:sp>
        <p:pic>
          <p:nvPicPr>
            <p:cNvPr id="13336" name="Picture 2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8938" y="2586038"/>
              <a:ext cx="7381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13050" y="2601913"/>
              <a:ext cx="736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9" name="Content Placeholder 2"/>
          <p:cNvSpPr>
            <a:spLocks noGrp="1" noChangeArrowheads="1"/>
          </p:cNvSpPr>
          <p:nvPr>
            <p:ph idx="1"/>
          </p:nvPr>
        </p:nvSpPr>
        <p:spPr>
          <a:xfrm>
            <a:off x="415925" y="1268413"/>
            <a:ext cx="7180263" cy="611187"/>
          </a:xfrm>
        </p:spPr>
        <p:txBody>
          <a:bodyPr/>
          <a:lstStyle/>
          <a:p>
            <a:r>
              <a:rPr lang="zh-CN" altLang="en-US" b="1" smtClean="0">
                <a:latin typeface="宋体" panose="02010600030101010101" pitchFamily="2" charset="-122"/>
              </a:rPr>
              <a:t>连接设备、连接云服务（引导用户完成连接操作）</a:t>
            </a:r>
            <a:endParaRPr lang="en-US" altLang="zh-CN" smtClean="0">
              <a:latin typeface="宋体" panose="02010600030101010101" pitchFamily="2" charset="-122"/>
            </a:endParaRPr>
          </a:p>
        </p:txBody>
      </p:sp>
      <p:sp>
        <p:nvSpPr>
          <p:cNvPr id="2" name="矩形 1"/>
          <p:cNvSpPr/>
          <p:nvPr/>
        </p:nvSpPr>
        <p:spPr bwMode="auto">
          <a:xfrm>
            <a:off x="1136576" y="4725144"/>
            <a:ext cx="1584176" cy="936104"/>
          </a:xfrm>
          <a:prstGeom prst="rect">
            <a:avLst/>
          </a:prstGeom>
          <a:solidFill>
            <a:srgbClr val="CCFF99">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2000" b="1" dirty="0" smtClean="0">
                <a:solidFill>
                  <a:schemeClr val="tx1">
                    <a:lumMod val="85000"/>
                    <a:lumOff val="15000"/>
                  </a:schemeClr>
                </a:solidFill>
                <a:latin typeface="Calibri" pitchFamily="34" charset="0"/>
                <a:ea typeface="新宋体" pitchFamily="49" charset="-122"/>
                <a:cs typeface="Calibri" pitchFamily="34" charset="0"/>
              </a:rPr>
              <a:t>设备列表</a:t>
            </a: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sp>
        <p:nvSpPr>
          <p:cNvPr id="27" name="矩形 26"/>
          <p:cNvSpPr/>
          <p:nvPr/>
        </p:nvSpPr>
        <p:spPr bwMode="auto">
          <a:xfrm>
            <a:off x="3457352" y="4725144"/>
            <a:ext cx="1584176" cy="432048"/>
          </a:xfrm>
          <a:prstGeom prst="rect">
            <a:avLst/>
          </a:prstGeom>
          <a:solidFill>
            <a:srgbClr val="CCFF99">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2000" b="1" dirty="0" smtClean="0">
                <a:solidFill>
                  <a:schemeClr val="tx1">
                    <a:lumMod val="85000"/>
                    <a:lumOff val="15000"/>
                  </a:schemeClr>
                </a:solidFill>
                <a:latin typeface="Calibri" pitchFamily="34" charset="0"/>
                <a:ea typeface="新宋体" pitchFamily="49" charset="-122"/>
                <a:cs typeface="Calibri" pitchFamily="34" charset="0"/>
              </a:rPr>
              <a:t>已连接设备</a:t>
            </a: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手机</a:t>
            </a:r>
            <a:r>
              <a:rPr lang="en-US" altLang="zh-CN" smtClean="0">
                <a:latin typeface="宋体" panose="02010600030101010101" pitchFamily="2" charset="-122"/>
                <a:ea typeface="宋体" panose="02010600030101010101" pitchFamily="2" charset="-122"/>
              </a:rPr>
              <a:t>App</a:t>
            </a:r>
            <a:endParaRPr lang="zh-CN" altLang="en-US" smtClean="0">
              <a:latin typeface="宋体" panose="02010600030101010101" pitchFamily="2" charset="-122"/>
              <a:ea typeface="宋体" panose="02010600030101010101" pitchFamily="2" charset="-122"/>
            </a:endParaRPr>
          </a:p>
        </p:txBody>
      </p:sp>
      <p:sp>
        <p:nvSpPr>
          <p:cNvPr id="15363"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9030CDC2-E7A1-4F0A-95B0-3C2CB3168491}" type="slidenum">
              <a:rPr kumimoji="0" lang="en-GB" altLang="ja-JP" sz="1600">
                <a:solidFill>
                  <a:srgbClr val="262626"/>
                </a:solidFill>
                <a:latin typeface="Calibri" panose="020F0502020204030204" pitchFamily="34" charset="0"/>
              </a:rPr>
              <a:pPr algn="r" eaLnBrk="1" hangingPunct="1">
                <a:spcBef>
                  <a:spcPct val="0"/>
                </a:spcBef>
                <a:buClrTx/>
                <a:buFontTx/>
                <a:buNone/>
              </a:pPr>
              <a:t>5</a:t>
            </a:fld>
            <a:endParaRPr kumimoji="0" lang="en-GB" altLang="ja-JP" sz="1600">
              <a:solidFill>
                <a:srgbClr val="262626"/>
              </a:solidFill>
              <a:latin typeface="Calibri" panose="020F0502020204030204" pitchFamily="34" charset="0"/>
            </a:endParaRPr>
          </a:p>
        </p:txBody>
      </p:sp>
      <p:sp>
        <p:nvSpPr>
          <p:cNvPr id="15364"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15365" name="文本框 4"/>
          <p:cNvSpPr txBox="1">
            <a:spLocks noChangeArrowheads="1"/>
          </p:cNvSpPr>
          <p:nvPr/>
        </p:nvSpPr>
        <p:spPr bwMode="auto">
          <a:xfrm>
            <a:off x="7712075" y="2716213"/>
            <a:ext cx="2039938" cy="3046988"/>
          </a:xfrm>
          <a:prstGeom prst="rect">
            <a:avLst/>
          </a:prstGeom>
          <a:noFill/>
          <a:ln>
            <a:noFill/>
          </a:ln>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defRPr/>
            </a:pPr>
            <a:endParaRPr lang="en-US" altLang="zh-CN" sz="1600" dirty="0">
              <a:latin typeface="宋体" panose="02010600030101010101" pitchFamily="2" charset="-122"/>
              <a:ea typeface="宋体" panose="02010600030101010101" pitchFamily="2" charset="-122"/>
            </a:endParaRPr>
          </a:p>
          <a:p>
            <a:pPr marL="342900" indent="-342900">
              <a:spcBef>
                <a:spcPct val="0"/>
              </a:spcBef>
              <a:buClrTx/>
              <a:buFontTx/>
              <a:buAutoNum type="arabicPeriod"/>
              <a:defRPr/>
            </a:pPr>
            <a:r>
              <a:rPr lang="zh-CN" altLang="en-US" sz="1600" dirty="0">
                <a:latin typeface="宋体" panose="02010600030101010101" pitchFamily="2" charset="-122"/>
                <a:ea typeface="宋体" panose="02010600030101010101" pitchFamily="2" charset="-122"/>
              </a:rPr>
              <a:t>显示用户实时数据：</a:t>
            </a:r>
            <a:r>
              <a:rPr lang="en-US" altLang="zh-CN" sz="1600" dirty="0">
                <a:solidFill>
                  <a:srgbClr val="FF0000"/>
                </a:solidFill>
                <a:latin typeface="宋体" panose="02010600030101010101" pitchFamily="2" charset="-122"/>
                <a:ea typeface="宋体" panose="02010600030101010101" pitchFamily="2" charset="-122"/>
              </a:rPr>
              <a:t> </a:t>
            </a:r>
            <a:r>
              <a:rPr lang="zh-CN" altLang="en-US" sz="1600" dirty="0" smtClean="0">
                <a:solidFill>
                  <a:srgbClr val="FF0000"/>
                </a:solidFill>
                <a:latin typeface="宋体" panose="02010600030101010101" pitchFamily="2" charset="-122"/>
                <a:ea typeface="宋体" panose="02010600030101010101" pitchFamily="2" charset="-122"/>
              </a:rPr>
              <a:t>心率</a:t>
            </a:r>
            <a:r>
              <a:rPr lang="en-US" altLang="zh-CN" sz="1600" dirty="0" smtClean="0">
                <a:solidFill>
                  <a:srgbClr val="FF0000"/>
                </a:solidFill>
                <a:latin typeface="宋体" panose="02010600030101010101" pitchFamily="2" charset="-122"/>
                <a:ea typeface="宋体" panose="02010600030101010101" pitchFamily="2" charset="-122"/>
              </a:rPr>
              <a:t>HR</a:t>
            </a:r>
            <a:r>
              <a:rPr lang="zh-CN" altLang="en-US" sz="1600" dirty="0" smtClean="0">
                <a:solidFill>
                  <a:srgbClr val="FF0000"/>
                </a:solidFill>
                <a:latin typeface="宋体" panose="02010600030101010101" pitchFamily="2" charset="-122"/>
                <a:ea typeface="宋体" panose="02010600030101010101" pitchFamily="2" charset="-122"/>
              </a:rPr>
              <a:t>，血氧</a:t>
            </a:r>
            <a:r>
              <a:rPr lang="en-US" altLang="zh-CN" sz="1600" dirty="0" smtClean="0">
                <a:solidFill>
                  <a:srgbClr val="FF0000"/>
                </a:solidFill>
                <a:latin typeface="宋体" panose="02010600030101010101" pitchFamily="2" charset="-122"/>
                <a:ea typeface="宋体" panose="02010600030101010101" pitchFamily="2" charset="-122"/>
              </a:rPr>
              <a:t>SpO2</a:t>
            </a:r>
            <a:r>
              <a:rPr lang="zh-CN" altLang="en-US" sz="1600" dirty="0" smtClean="0">
                <a:solidFill>
                  <a:srgbClr val="FF0000"/>
                </a:solidFill>
                <a:latin typeface="宋体" panose="02010600030101010101" pitchFamily="2" charset="-122"/>
                <a:ea typeface="宋体" panose="02010600030101010101" pitchFamily="2" charset="-122"/>
              </a:rPr>
              <a:t>、灌注指数</a:t>
            </a:r>
            <a:r>
              <a:rPr lang="en-US" altLang="zh-CN" sz="1600" dirty="0" smtClean="0">
                <a:solidFill>
                  <a:srgbClr val="FF0000"/>
                </a:solidFill>
                <a:latin typeface="宋体" panose="02010600030101010101" pitchFamily="2" charset="-122"/>
                <a:ea typeface="宋体" panose="02010600030101010101" pitchFamily="2" charset="-122"/>
              </a:rPr>
              <a:t>PI</a:t>
            </a:r>
            <a:endParaRPr lang="en-US" altLang="zh-CN" sz="1600" dirty="0">
              <a:latin typeface="宋体" panose="02010600030101010101" pitchFamily="2" charset="-122"/>
              <a:ea typeface="宋体" panose="02010600030101010101" pitchFamily="2" charset="-122"/>
            </a:endParaRPr>
          </a:p>
          <a:p>
            <a:pPr marL="342900" indent="-342900">
              <a:spcBef>
                <a:spcPct val="0"/>
              </a:spcBef>
              <a:buClrTx/>
              <a:buFontTx/>
              <a:buAutoNum type="arabicPeriod"/>
              <a:defRPr/>
            </a:pPr>
            <a:r>
              <a:rPr lang="zh-CN" altLang="en-US" sz="1600" dirty="0">
                <a:latin typeface="宋体" panose="02010600030101010101" pitchFamily="2" charset="-122"/>
                <a:ea typeface="宋体" panose="02010600030101010101" pitchFamily="2" charset="-122"/>
              </a:rPr>
              <a:t>显示一段时间的历史数据</a:t>
            </a:r>
            <a:endParaRPr lang="en-US" altLang="zh-CN" sz="1600" dirty="0">
              <a:latin typeface="宋体" panose="02010600030101010101" pitchFamily="2" charset="-122"/>
              <a:ea typeface="宋体" panose="02010600030101010101" pitchFamily="2" charset="-122"/>
            </a:endParaRPr>
          </a:p>
          <a:p>
            <a:pPr marL="342900" indent="-342900">
              <a:spcBef>
                <a:spcPct val="0"/>
              </a:spcBef>
              <a:buClrTx/>
              <a:buFontTx/>
              <a:buAutoNum type="arabicPeriod"/>
              <a:defRPr/>
            </a:pPr>
            <a:r>
              <a:rPr lang="zh-CN" altLang="en-US" sz="1600" dirty="0">
                <a:latin typeface="宋体" panose="02010600030101010101" pitchFamily="2" charset="-122"/>
                <a:ea typeface="宋体" panose="02010600030101010101" pitchFamily="2" charset="-122"/>
              </a:rPr>
              <a:t>显示</a:t>
            </a:r>
            <a:r>
              <a:rPr lang="zh-CN" altLang="en-US" sz="1600" dirty="0">
                <a:solidFill>
                  <a:srgbClr val="FF0000"/>
                </a:solidFill>
                <a:latin typeface="宋体" panose="02010600030101010101" pitchFamily="2" charset="-122"/>
                <a:ea typeface="宋体" panose="02010600030101010101" pitchFamily="2" charset="-122"/>
              </a:rPr>
              <a:t>统计信息</a:t>
            </a:r>
            <a:endParaRPr lang="en-US" altLang="zh-CN" sz="1600" dirty="0">
              <a:solidFill>
                <a:srgbClr val="FF0000"/>
              </a:solidFill>
              <a:latin typeface="宋体" panose="02010600030101010101" pitchFamily="2" charset="-122"/>
              <a:ea typeface="宋体" panose="02010600030101010101" pitchFamily="2" charset="-122"/>
            </a:endParaRPr>
          </a:p>
          <a:p>
            <a:pPr marL="342900" indent="-342900">
              <a:spcBef>
                <a:spcPct val="0"/>
              </a:spcBef>
              <a:buClrTx/>
              <a:buFontTx/>
              <a:buAutoNum type="arabicPeriod"/>
              <a:defRPr/>
            </a:pPr>
            <a:r>
              <a:rPr lang="zh-CN" altLang="en-US" sz="1600" dirty="0">
                <a:solidFill>
                  <a:srgbClr val="FF0000"/>
                </a:solidFill>
                <a:latin typeface="宋体" panose="02010600030101010101" pitchFamily="2" charset="-122"/>
                <a:ea typeface="宋体" panose="02010600030101010101" pitchFamily="2" charset="-122"/>
              </a:rPr>
              <a:t>采集陀螺仪等传感数据，计算用户运动、睡眠等状态</a:t>
            </a:r>
            <a:endParaRPr lang="en-US" altLang="zh-CN" sz="1600" dirty="0">
              <a:solidFill>
                <a:srgbClr val="FF0000"/>
              </a:solidFill>
              <a:latin typeface="宋体" panose="02010600030101010101" pitchFamily="2" charset="-122"/>
              <a:ea typeface="宋体" panose="02010600030101010101" pitchFamily="2" charset="-122"/>
            </a:endParaRPr>
          </a:p>
        </p:txBody>
      </p:sp>
      <p:sp>
        <p:nvSpPr>
          <p:cNvPr id="15366" name="Content Placeholder 2"/>
          <p:cNvSpPr>
            <a:spLocks noGrp="1" noChangeArrowheads="1"/>
          </p:cNvSpPr>
          <p:nvPr>
            <p:ph idx="1"/>
          </p:nvPr>
        </p:nvSpPr>
        <p:spPr>
          <a:xfrm>
            <a:off x="415925" y="1268413"/>
            <a:ext cx="8918575" cy="611187"/>
          </a:xfrm>
        </p:spPr>
        <p:txBody>
          <a:bodyPr/>
          <a:lstStyle/>
          <a:p>
            <a:r>
              <a:rPr lang="zh-CN" altLang="en-US" b="1" smtClean="0">
                <a:latin typeface="宋体" panose="02010600030101010101" pitchFamily="2" charset="-122"/>
              </a:rPr>
              <a:t>用户数据采集呈现 </a:t>
            </a:r>
            <a:endParaRPr lang="en-US" altLang="zh-CN" b="1" smtClean="0">
              <a:latin typeface="宋体" panose="02010600030101010101" pitchFamily="2" charset="-122"/>
            </a:endParaRPr>
          </a:p>
          <a:p>
            <a:endParaRPr lang="en-US" altLang="zh-CN" b="1" smtClean="0">
              <a:latin typeface="宋体" panose="02010600030101010101" pitchFamily="2" charset="-122"/>
            </a:endParaRPr>
          </a:p>
        </p:txBody>
      </p:sp>
      <p:grpSp>
        <p:nvGrpSpPr>
          <p:cNvPr id="15367" name="组合 52"/>
          <p:cNvGrpSpPr>
            <a:grpSpLocks/>
          </p:cNvGrpSpPr>
          <p:nvPr/>
        </p:nvGrpSpPr>
        <p:grpSpPr bwMode="auto">
          <a:xfrm>
            <a:off x="415925" y="1697038"/>
            <a:ext cx="2678113" cy="4838700"/>
            <a:chOff x="-127000" y="1268413"/>
            <a:chExt cx="2681288" cy="5327650"/>
          </a:xfrm>
        </p:grpSpPr>
        <p:pic>
          <p:nvPicPr>
            <p:cNvPr id="15394" name="Picture 2"/>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127000" y="1268413"/>
              <a:ext cx="2681288"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0" y="2187575"/>
              <a:ext cx="2160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1"/>
            <p:cNvSpPr/>
            <p:nvPr/>
          </p:nvSpPr>
          <p:spPr bwMode="auto">
            <a:xfrm>
              <a:off x="98692" y="2488459"/>
              <a:ext cx="1679977" cy="2202375"/>
            </a:xfrm>
            <a:prstGeom prst="rect">
              <a:avLst/>
            </a:prstGeom>
            <a:solidFill>
              <a:schemeClr val="accent3">
                <a:lumMod val="85000"/>
                <a:alpha val="69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cxnSp>
          <p:nvCxnSpPr>
            <p:cNvPr id="15397" name="Straight Connector 13"/>
            <p:cNvCxnSpPr>
              <a:cxnSpLocks noChangeShapeType="1"/>
            </p:cNvCxnSpPr>
            <p:nvPr/>
          </p:nvCxnSpPr>
          <p:spPr bwMode="auto">
            <a:xfrm>
              <a:off x="146050" y="2776538"/>
              <a:ext cx="15113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98" name="TextBox 14"/>
            <p:cNvSpPr txBox="1">
              <a:spLocks noChangeArrowheads="1"/>
            </p:cNvSpPr>
            <p:nvPr/>
          </p:nvSpPr>
          <p:spPr bwMode="auto">
            <a:xfrm>
              <a:off x="938213" y="2541588"/>
              <a:ext cx="781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个人</a:t>
              </a:r>
            </a:p>
          </p:txBody>
        </p:sp>
        <p:cxnSp>
          <p:nvCxnSpPr>
            <p:cNvPr id="15399" name="Straight Connector 24"/>
            <p:cNvCxnSpPr>
              <a:cxnSpLocks noChangeShapeType="1"/>
            </p:cNvCxnSpPr>
            <p:nvPr/>
          </p:nvCxnSpPr>
          <p:spPr bwMode="auto">
            <a:xfrm>
              <a:off x="157163" y="3124200"/>
              <a:ext cx="15113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400" name="TextBox 25"/>
            <p:cNvSpPr txBox="1">
              <a:spLocks noChangeArrowheads="1"/>
            </p:cNvSpPr>
            <p:nvPr/>
          </p:nvSpPr>
          <p:spPr bwMode="auto">
            <a:xfrm>
              <a:off x="938213" y="2889250"/>
              <a:ext cx="7921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设备</a:t>
              </a:r>
            </a:p>
          </p:txBody>
        </p:sp>
        <p:cxnSp>
          <p:nvCxnSpPr>
            <p:cNvPr id="15401" name="Straight Connector 26"/>
            <p:cNvCxnSpPr>
              <a:cxnSpLocks noChangeShapeType="1"/>
            </p:cNvCxnSpPr>
            <p:nvPr/>
          </p:nvCxnSpPr>
          <p:spPr bwMode="auto">
            <a:xfrm>
              <a:off x="146050" y="3484563"/>
              <a:ext cx="15113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402" name="TextBox 27"/>
            <p:cNvSpPr txBox="1">
              <a:spLocks noChangeArrowheads="1"/>
            </p:cNvSpPr>
            <p:nvPr/>
          </p:nvSpPr>
          <p:spPr bwMode="auto">
            <a:xfrm>
              <a:off x="938213" y="3251200"/>
              <a:ext cx="781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数据</a:t>
              </a:r>
            </a:p>
          </p:txBody>
        </p:sp>
        <p:pic>
          <p:nvPicPr>
            <p:cNvPr id="15403"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2238" y="2889250"/>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7163" y="3257550"/>
              <a:ext cx="21748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5" name="TextBox 33"/>
            <p:cNvSpPr txBox="1">
              <a:spLocks noChangeArrowheads="1"/>
            </p:cNvSpPr>
            <p:nvPr/>
          </p:nvSpPr>
          <p:spPr bwMode="auto">
            <a:xfrm>
              <a:off x="938213" y="3586163"/>
              <a:ext cx="709612" cy="25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dirty="0">
                  <a:latin typeface="Arial" panose="020B0604020202020204" pitchFamily="34" charset="0"/>
                  <a:ea typeface="宋体" panose="02010600030101010101" pitchFamily="2" charset="-122"/>
                </a:rPr>
                <a:t>心率</a:t>
              </a:r>
            </a:p>
          </p:txBody>
        </p:sp>
        <p:sp>
          <p:nvSpPr>
            <p:cNvPr id="15406" name="TextBox 35"/>
            <p:cNvSpPr txBox="1">
              <a:spLocks noChangeArrowheads="1"/>
            </p:cNvSpPr>
            <p:nvPr/>
          </p:nvSpPr>
          <p:spPr bwMode="auto">
            <a:xfrm>
              <a:off x="938213" y="3892550"/>
              <a:ext cx="7175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a:latin typeface="Arial" panose="020B0604020202020204" pitchFamily="34" charset="0"/>
                  <a:ea typeface="宋体" panose="02010600030101010101" pitchFamily="2" charset="-122"/>
                </a:rPr>
                <a:t>血氧</a:t>
              </a:r>
            </a:p>
          </p:txBody>
        </p:sp>
        <p:sp>
          <p:nvSpPr>
            <p:cNvPr id="15407" name="TextBox 36"/>
            <p:cNvSpPr txBox="1">
              <a:spLocks noChangeArrowheads="1"/>
            </p:cNvSpPr>
            <p:nvPr/>
          </p:nvSpPr>
          <p:spPr bwMode="auto">
            <a:xfrm>
              <a:off x="938213" y="4210050"/>
              <a:ext cx="730250" cy="25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dirty="0" smtClean="0">
                  <a:latin typeface="Arial" panose="020B0604020202020204" pitchFamily="34" charset="0"/>
                  <a:ea typeface="宋体" panose="02010600030101010101" pitchFamily="2" charset="-122"/>
                </a:rPr>
                <a:t>灌注指数</a:t>
              </a:r>
              <a:endParaRPr lang="zh-CN" altLang="en-US" sz="900" dirty="0">
                <a:latin typeface="Arial" panose="020B0604020202020204" pitchFamily="34" charset="0"/>
                <a:ea typeface="宋体" panose="02010600030101010101" pitchFamily="2" charset="-122"/>
              </a:endParaRPr>
            </a:p>
          </p:txBody>
        </p:sp>
        <p:pic>
          <p:nvPicPr>
            <p:cNvPr id="15408" name="Picture 2" descr="卡通帅哥图片大全_动漫帅哥- 哥哥图"/>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 y="254158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Oval 9220"/>
            <p:cNvSpPr/>
            <p:nvPr/>
          </p:nvSpPr>
          <p:spPr bwMode="auto">
            <a:xfrm>
              <a:off x="135249" y="2516426"/>
              <a:ext cx="260659" cy="241213"/>
            </a:xfrm>
            <a:prstGeom prst="ellipse">
              <a:avLst/>
            </a:prstGeom>
            <a:solidFill>
              <a:srgbClr val="CCFF99">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grpSp>
      <p:grpSp>
        <p:nvGrpSpPr>
          <p:cNvPr id="15368" name="组合 109"/>
          <p:cNvGrpSpPr>
            <a:grpSpLocks/>
          </p:cNvGrpSpPr>
          <p:nvPr/>
        </p:nvGrpSpPr>
        <p:grpSpPr bwMode="auto">
          <a:xfrm>
            <a:off x="2857500" y="1700213"/>
            <a:ext cx="4899025" cy="4846637"/>
            <a:chOff x="4945063" y="1336675"/>
            <a:chExt cx="5178425" cy="5334000"/>
          </a:xfrm>
        </p:grpSpPr>
        <p:pic>
          <p:nvPicPr>
            <p:cNvPr id="15369" name="Picture 62"/>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4945063" y="1341438"/>
              <a:ext cx="268128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6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2241550"/>
              <a:ext cx="2160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Rounded Rectangle 24"/>
            <p:cNvSpPr/>
            <p:nvPr/>
          </p:nvSpPr>
          <p:spPr bwMode="auto">
            <a:xfrm>
              <a:off x="6005583" y="2671485"/>
              <a:ext cx="792034" cy="290024"/>
            </a:xfrm>
            <a:prstGeom prst="roundRect">
              <a:avLst/>
            </a:prstGeom>
            <a:solidFill>
              <a:schemeClr val="accent1">
                <a:lumMod val="50000"/>
                <a:alpha val="40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心率</a:t>
              </a:r>
              <a:endParaRPr lang="zh-CN" altLang="en-US" sz="1200" b="1" dirty="0">
                <a:solidFill>
                  <a:schemeClr val="tx1">
                    <a:lumMod val="85000"/>
                    <a:lumOff val="15000"/>
                  </a:schemeClr>
                </a:solidFill>
                <a:latin typeface="Calibri" pitchFamily="34" charset="0"/>
                <a:ea typeface="新宋体" pitchFamily="49" charset="-122"/>
                <a:cs typeface="Calibri" pitchFamily="34" charset="0"/>
              </a:endParaRPr>
            </a:p>
          </p:txBody>
        </p:sp>
        <p:sp>
          <p:nvSpPr>
            <p:cNvPr id="114" name="Oval 25"/>
            <p:cNvSpPr/>
            <p:nvPr/>
          </p:nvSpPr>
          <p:spPr bwMode="auto">
            <a:xfrm>
              <a:off x="5408201" y="2575393"/>
              <a:ext cx="597381" cy="506669"/>
            </a:xfrm>
            <a:prstGeom prst="ellipse">
              <a:avLst/>
            </a:prstGeom>
            <a:solidFill>
              <a:srgbClr val="B1D1D4">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cxnSp>
          <p:nvCxnSpPr>
            <p:cNvPr id="15374" name="Straight Connector 70"/>
            <p:cNvCxnSpPr>
              <a:cxnSpLocks noChangeShapeType="1"/>
            </p:cNvCxnSpPr>
            <p:nvPr/>
          </p:nvCxnSpPr>
          <p:spPr bwMode="auto">
            <a:xfrm>
              <a:off x="5140325" y="3136900"/>
              <a:ext cx="216058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75" name="TextBox 71"/>
            <p:cNvSpPr txBox="1">
              <a:spLocks noChangeArrowheads="1"/>
            </p:cNvSpPr>
            <p:nvPr/>
          </p:nvSpPr>
          <p:spPr bwMode="auto">
            <a:xfrm>
              <a:off x="5165725" y="3143250"/>
              <a:ext cx="2135188" cy="230188"/>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实时数据</a:t>
              </a:r>
            </a:p>
          </p:txBody>
        </p:sp>
        <p:sp>
          <p:nvSpPr>
            <p:cNvPr id="15376" name="TextBox 72"/>
            <p:cNvSpPr txBox="1">
              <a:spLocks noChangeArrowheads="1"/>
            </p:cNvSpPr>
            <p:nvPr/>
          </p:nvSpPr>
          <p:spPr bwMode="auto">
            <a:xfrm>
              <a:off x="5191125" y="4678363"/>
              <a:ext cx="2135188" cy="231775"/>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历史数据</a:t>
              </a:r>
            </a:p>
          </p:txBody>
        </p:sp>
        <p:pic>
          <p:nvPicPr>
            <p:cNvPr id="15377" name="Picture 7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2632075"/>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0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80013" y="5070475"/>
              <a:ext cx="2132012"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5"/>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7442200" y="1336675"/>
              <a:ext cx="2681288"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2863" y="2236788"/>
              <a:ext cx="2160587"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Rounded Rectangle 57"/>
            <p:cNvSpPr/>
            <p:nvPr/>
          </p:nvSpPr>
          <p:spPr bwMode="auto">
            <a:xfrm>
              <a:off x="8502503" y="2666244"/>
              <a:ext cx="792034" cy="288278"/>
            </a:xfrm>
            <a:prstGeom prst="roundRect">
              <a:avLst/>
            </a:prstGeom>
            <a:solidFill>
              <a:schemeClr val="accent1">
                <a:lumMod val="50000"/>
                <a:alpha val="40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血氧</a:t>
              </a:r>
            </a:p>
          </p:txBody>
        </p:sp>
        <p:sp>
          <p:nvSpPr>
            <p:cNvPr id="126" name="Oval 58"/>
            <p:cNvSpPr/>
            <p:nvPr/>
          </p:nvSpPr>
          <p:spPr bwMode="auto">
            <a:xfrm>
              <a:off x="7903444" y="2570152"/>
              <a:ext cx="599059" cy="506669"/>
            </a:xfrm>
            <a:prstGeom prst="ellipse">
              <a:avLst/>
            </a:prstGeom>
            <a:solidFill>
              <a:srgbClr val="B1D1D4">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cxnSp>
          <p:nvCxnSpPr>
            <p:cNvPr id="15385" name="Straight Connector 36"/>
            <p:cNvCxnSpPr>
              <a:cxnSpLocks noChangeShapeType="1"/>
            </p:cNvCxnSpPr>
            <p:nvPr/>
          </p:nvCxnSpPr>
          <p:spPr bwMode="auto">
            <a:xfrm>
              <a:off x="7637463" y="3132138"/>
              <a:ext cx="21605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86" name="TextBox 37"/>
            <p:cNvSpPr txBox="1">
              <a:spLocks noChangeArrowheads="1"/>
            </p:cNvSpPr>
            <p:nvPr/>
          </p:nvSpPr>
          <p:spPr bwMode="auto">
            <a:xfrm>
              <a:off x="7662863" y="3138488"/>
              <a:ext cx="2135187" cy="230187"/>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实时数据</a:t>
              </a:r>
            </a:p>
          </p:txBody>
        </p:sp>
        <p:sp>
          <p:nvSpPr>
            <p:cNvPr id="15387" name="TextBox 38"/>
            <p:cNvSpPr txBox="1">
              <a:spLocks noChangeArrowheads="1"/>
            </p:cNvSpPr>
            <p:nvPr/>
          </p:nvSpPr>
          <p:spPr bwMode="auto">
            <a:xfrm>
              <a:off x="7688263" y="4673600"/>
              <a:ext cx="2135187" cy="230188"/>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历史数据</a:t>
              </a:r>
            </a:p>
          </p:txBody>
        </p:sp>
        <p:pic>
          <p:nvPicPr>
            <p:cNvPr id="15388" name="Picture 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878763" y="2668588"/>
              <a:ext cx="62388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Picture 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667625" y="4176713"/>
              <a:ext cx="21558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文本框 63"/>
            <p:cNvSpPr txBox="1"/>
            <p:nvPr/>
          </p:nvSpPr>
          <p:spPr>
            <a:xfrm>
              <a:off x="8130572" y="3557872"/>
              <a:ext cx="1246782" cy="461243"/>
            </a:xfrm>
            <a:prstGeom prst="rect">
              <a:avLst/>
            </a:prstGeom>
            <a:noFill/>
          </p:spPr>
          <p:txBody>
            <a:bodyPr>
              <a:spAutoFit/>
            </a:bodyPr>
            <a:lstStyle/>
            <a:p>
              <a:pPr algn="ctr">
                <a:defRPr/>
              </a:pPr>
              <a:r>
                <a:rPr lang="en-US" altLang="zh-CN" sz="2400" dirty="0">
                  <a:solidFill>
                    <a:schemeClr val="tx1">
                      <a:lumMod val="65000"/>
                      <a:lumOff val="35000"/>
                    </a:schemeClr>
                  </a:solidFill>
                  <a:latin typeface="Impact" panose="020B0806030902050204" pitchFamily="34" charset="0"/>
                </a:rPr>
                <a:t>90 </a:t>
              </a:r>
              <a:r>
                <a:rPr lang="en-US" altLang="zh-CN" sz="1200" dirty="0">
                  <a:solidFill>
                    <a:schemeClr val="tx1">
                      <a:lumMod val="65000"/>
                      <a:lumOff val="35000"/>
                    </a:schemeClr>
                  </a:solidFill>
                  <a:latin typeface="Impact" panose="020B0806030902050204" pitchFamily="34" charset="0"/>
                </a:rPr>
                <a:t>SpO</a:t>
              </a:r>
              <a:r>
                <a:rPr lang="en-US" altLang="zh-CN" sz="900" dirty="0">
                  <a:solidFill>
                    <a:schemeClr val="tx1">
                      <a:lumMod val="65000"/>
                      <a:lumOff val="35000"/>
                    </a:schemeClr>
                  </a:solidFill>
                  <a:latin typeface="Impact" panose="020B0806030902050204" pitchFamily="34" charset="0"/>
                </a:rPr>
                <a:t>2</a:t>
              </a:r>
              <a:endParaRPr lang="zh-CN" altLang="en-US" sz="4000" dirty="0">
                <a:solidFill>
                  <a:schemeClr val="tx1">
                    <a:lumMod val="65000"/>
                    <a:lumOff val="35000"/>
                  </a:schemeClr>
                </a:solidFill>
                <a:latin typeface="Impact" panose="020B0806030902050204" pitchFamily="34" charset="0"/>
              </a:endParaRPr>
            </a:p>
          </p:txBody>
        </p:sp>
        <p:sp>
          <p:nvSpPr>
            <p:cNvPr id="133" name="文本框 63"/>
            <p:cNvSpPr txBox="1"/>
            <p:nvPr/>
          </p:nvSpPr>
          <p:spPr>
            <a:xfrm>
              <a:off x="5674683" y="3686100"/>
              <a:ext cx="1245104" cy="461243"/>
            </a:xfrm>
            <a:prstGeom prst="rect">
              <a:avLst/>
            </a:prstGeom>
            <a:noFill/>
          </p:spPr>
          <p:txBody>
            <a:bodyPr>
              <a:spAutoFit/>
            </a:bodyPr>
            <a:lstStyle/>
            <a:p>
              <a:pPr algn="ctr">
                <a:defRPr/>
              </a:pPr>
              <a:r>
                <a:rPr lang="en-US" altLang="zh-CN" sz="2400" dirty="0">
                  <a:solidFill>
                    <a:schemeClr val="tx1">
                      <a:lumMod val="65000"/>
                      <a:lumOff val="35000"/>
                    </a:schemeClr>
                  </a:solidFill>
                  <a:latin typeface="Impact" panose="020B0806030902050204" pitchFamily="34" charset="0"/>
                </a:rPr>
                <a:t>65 </a:t>
              </a:r>
              <a:r>
                <a:rPr lang="en-US" altLang="zh-CN" sz="1100" dirty="0">
                  <a:solidFill>
                    <a:schemeClr val="tx1">
                      <a:lumMod val="65000"/>
                      <a:lumOff val="35000"/>
                    </a:schemeClr>
                  </a:solidFill>
                  <a:latin typeface="Impact" panose="020B0806030902050204" pitchFamily="34" charset="0"/>
                </a:rPr>
                <a:t>bpm</a:t>
              </a:r>
              <a:endParaRPr lang="zh-CN" altLang="en-US" sz="2400" dirty="0">
                <a:solidFill>
                  <a:schemeClr val="tx1">
                    <a:lumMod val="65000"/>
                    <a:lumOff val="35000"/>
                  </a:schemeClr>
                </a:solidFill>
                <a:latin typeface="Impact" panose="020B0806030902050204"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手机</a:t>
            </a:r>
            <a:r>
              <a:rPr lang="en-US" altLang="zh-CN" smtClean="0">
                <a:latin typeface="宋体" panose="02010600030101010101" pitchFamily="2" charset="-122"/>
                <a:ea typeface="宋体" panose="02010600030101010101" pitchFamily="2" charset="-122"/>
              </a:rPr>
              <a:t>App</a:t>
            </a:r>
            <a:endParaRPr lang="zh-CN" altLang="en-US" smtClean="0">
              <a:latin typeface="宋体" panose="02010600030101010101" pitchFamily="2" charset="-122"/>
              <a:ea typeface="宋体" panose="02010600030101010101" pitchFamily="2" charset="-122"/>
            </a:endParaRPr>
          </a:p>
        </p:txBody>
      </p:sp>
      <p:sp>
        <p:nvSpPr>
          <p:cNvPr id="18435"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E2DEB66D-1AAA-4F06-8EE9-DEE2D524EB1C}" type="slidenum">
              <a:rPr kumimoji="0" lang="en-GB" altLang="ja-JP" sz="1600">
                <a:solidFill>
                  <a:srgbClr val="262626"/>
                </a:solidFill>
                <a:latin typeface="Calibri" panose="020F0502020204030204" pitchFamily="34" charset="0"/>
              </a:rPr>
              <a:pPr algn="r" eaLnBrk="1" hangingPunct="1">
                <a:spcBef>
                  <a:spcPct val="0"/>
                </a:spcBef>
                <a:buClrTx/>
                <a:buFontTx/>
                <a:buNone/>
              </a:pPr>
              <a:t>6</a:t>
            </a:fld>
            <a:endParaRPr kumimoji="0" lang="en-GB" altLang="ja-JP" sz="1600">
              <a:solidFill>
                <a:srgbClr val="262626"/>
              </a:solidFill>
              <a:latin typeface="Calibri" panose="020F0502020204030204" pitchFamily="34" charset="0"/>
            </a:endParaRPr>
          </a:p>
        </p:txBody>
      </p:sp>
      <p:sp>
        <p:nvSpPr>
          <p:cNvPr id="18436"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18437" name="文本框 15"/>
          <p:cNvSpPr txBox="1">
            <a:spLocks noChangeArrowheads="1"/>
          </p:cNvSpPr>
          <p:nvPr/>
        </p:nvSpPr>
        <p:spPr bwMode="auto">
          <a:xfrm>
            <a:off x="3827463" y="3552825"/>
            <a:ext cx="5691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1600">
                <a:latin typeface="宋体" panose="02010600030101010101" pitchFamily="2" charset="-122"/>
                <a:ea typeface="宋体" panose="02010600030101010101" pitchFamily="2" charset="-122"/>
              </a:rPr>
              <a:t>定期推送健康状况问卷（</a:t>
            </a:r>
            <a:r>
              <a:rPr lang="zh-CN" altLang="en-US" sz="1600">
                <a:solidFill>
                  <a:srgbClr val="FF0000"/>
                </a:solidFill>
                <a:latin typeface="宋体" panose="02010600030101010101" pitchFamily="2" charset="-122"/>
                <a:ea typeface="宋体" panose="02010600030101010101" pitchFamily="2" charset="-122"/>
              </a:rPr>
              <a:t>具体内容、频率待定</a:t>
            </a:r>
            <a:r>
              <a:rPr lang="zh-CN" altLang="en-US"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a:spcBef>
                <a:spcPct val="0"/>
              </a:spcBef>
              <a:buClrTx/>
              <a:buFontTx/>
              <a:buNone/>
            </a:pPr>
            <a:r>
              <a:rPr lang="zh-CN" altLang="en-US" sz="1600">
                <a:latin typeface="宋体" panose="02010600030101010101" pitchFamily="2" charset="-122"/>
                <a:ea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rPr>
              <a:t>如何鼓励用户如实填写？</a:t>
            </a:r>
            <a:endParaRPr lang="en-US" altLang="zh-CN" sz="1600">
              <a:solidFill>
                <a:srgbClr val="FF0000"/>
              </a:solidFill>
              <a:latin typeface="宋体" panose="02010600030101010101" pitchFamily="2" charset="-122"/>
              <a:ea typeface="宋体" panose="02010600030101010101" pitchFamily="2" charset="-122"/>
            </a:endParaRPr>
          </a:p>
        </p:txBody>
      </p:sp>
      <p:sp>
        <p:nvSpPr>
          <p:cNvPr id="18438" name="Content Placeholder 2"/>
          <p:cNvSpPr>
            <a:spLocks noGrp="1" noChangeArrowheads="1"/>
          </p:cNvSpPr>
          <p:nvPr>
            <p:ph idx="1"/>
          </p:nvPr>
        </p:nvSpPr>
        <p:spPr>
          <a:xfrm>
            <a:off x="415925" y="1268413"/>
            <a:ext cx="8918575" cy="611187"/>
          </a:xfrm>
        </p:spPr>
        <p:txBody>
          <a:bodyPr/>
          <a:lstStyle/>
          <a:p>
            <a:r>
              <a:rPr lang="zh-CN" altLang="en-US" b="1" smtClean="0">
                <a:latin typeface="宋体" panose="02010600030101010101" pitchFamily="2" charset="-122"/>
              </a:rPr>
              <a:t>定期健康状况问卷</a:t>
            </a:r>
            <a:endParaRPr lang="en-US" altLang="zh-CN" b="1" smtClean="0">
              <a:latin typeface="宋体" panose="02010600030101010101" pitchFamily="2" charset="-122"/>
            </a:endParaRPr>
          </a:p>
        </p:txBody>
      </p:sp>
      <p:grpSp>
        <p:nvGrpSpPr>
          <p:cNvPr id="18439" name="组合 1"/>
          <p:cNvGrpSpPr>
            <a:grpSpLocks/>
          </p:cNvGrpSpPr>
          <p:nvPr/>
        </p:nvGrpSpPr>
        <p:grpSpPr bwMode="auto">
          <a:xfrm>
            <a:off x="1146175" y="1771650"/>
            <a:ext cx="2536825" cy="4841875"/>
            <a:chOff x="903983" y="1771228"/>
            <a:chExt cx="2536849" cy="4842151"/>
          </a:xfrm>
        </p:grpSpPr>
        <p:grpSp>
          <p:nvGrpSpPr>
            <p:cNvPr id="18440" name="组合 23"/>
            <p:cNvGrpSpPr>
              <a:grpSpLocks/>
            </p:cNvGrpSpPr>
            <p:nvPr/>
          </p:nvGrpSpPr>
          <p:grpSpPr bwMode="auto">
            <a:xfrm>
              <a:off x="903983" y="1771228"/>
              <a:ext cx="2536849" cy="4842151"/>
              <a:chOff x="2904899" y="1767326"/>
              <a:chExt cx="2536849" cy="4842151"/>
            </a:xfrm>
          </p:grpSpPr>
          <p:grpSp>
            <p:nvGrpSpPr>
              <p:cNvPr id="18444" name="组合 109"/>
              <p:cNvGrpSpPr>
                <a:grpSpLocks/>
              </p:cNvGrpSpPr>
              <p:nvPr/>
            </p:nvGrpSpPr>
            <p:grpSpPr bwMode="auto">
              <a:xfrm>
                <a:off x="2904899" y="1767326"/>
                <a:ext cx="2536849" cy="4842151"/>
                <a:chOff x="4945063" y="1341438"/>
                <a:chExt cx="2681287" cy="5329237"/>
              </a:xfrm>
            </p:grpSpPr>
            <p:pic>
              <p:nvPicPr>
                <p:cNvPr id="18446" name="Picture 62"/>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4945063" y="1341438"/>
                  <a:ext cx="268128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6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2241550"/>
                  <a:ext cx="2160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63"/>
                <p:cNvSpPr txBox="1"/>
                <p:nvPr/>
              </p:nvSpPr>
              <p:spPr>
                <a:xfrm>
                  <a:off x="5396419" y="3483617"/>
                  <a:ext cx="1699714" cy="576606"/>
                </a:xfrm>
                <a:prstGeom prst="rect">
                  <a:avLst/>
                </a:prstGeom>
                <a:noFill/>
              </p:spPr>
              <p:txBody>
                <a:bodyPr>
                  <a:spAutoFit/>
                </a:bodyPr>
                <a:lstStyle/>
                <a:p>
                  <a:pPr>
                    <a:defRPr/>
                  </a:pPr>
                  <a:r>
                    <a:rPr lang="zh-CN" altLang="en-US" sz="1400" dirty="0">
                      <a:solidFill>
                        <a:schemeClr val="tx1">
                          <a:lumMod val="65000"/>
                          <a:lumOff val="35000"/>
                        </a:schemeClr>
                      </a:solidFill>
                      <a:latin typeface="Impact" panose="020B0806030902050204" pitchFamily="34" charset="0"/>
                    </a:rPr>
                    <a:t>测量血氧有助于您克服焦虑情绪吗？</a:t>
                  </a:r>
                  <a:endParaRPr lang="zh-CN" altLang="en-US" sz="2400" dirty="0">
                    <a:solidFill>
                      <a:schemeClr val="tx1">
                        <a:lumMod val="65000"/>
                        <a:lumOff val="35000"/>
                      </a:schemeClr>
                    </a:solidFill>
                    <a:latin typeface="Impact" panose="020B0806030902050204" pitchFamily="34" charset="0"/>
                  </a:endParaRPr>
                </a:p>
              </p:txBody>
            </p:sp>
            <p:cxnSp>
              <p:nvCxnSpPr>
                <p:cNvPr id="18449" name="Straight Connector 70"/>
                <p:cNvCxnSpPr>
                  <a:cxnSpLocks noChangeShapeType="1"/>
                </p:cNvCxnSpPr>
                <p:nvPr/>
              </p:nvCxnSpPr>
              <p:spPr bwMode="auto">
                <a:xfrm>
                  <a:off x="5191798" y="3164222"/>
                  <a:ext cx="216058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50" name="TextBox 71"/>
                <p:cNvSpPr txBox="1">
                  <a:spLocks noChangeArrowheads="1"/>
                </p:cNvSpPr>
                <p:nvPr/>
              </p:nvSpPr>
              <p:spPr bwMode="auto">
                <a:xfrm>
                  <a:off x="5192580" y="3174456"/>
                  <a:ext cx="2135188" cy="254052"/>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第一题</a:t>
                  </a:r>
                </a:p>
              </p:txBody>
            </p:sp>
          </p:grpSp>
          <p:sp>
            <p:nvSpPr>
              <p:cNvPr id="26" name="Rounded Rectangle 57"/>
              <p:cNvSpPr/>
              <p:nvPr/>
            </p:nvSpPr>
            <p:spPr bwMode="auto">
              <a:xfrm>
                <a:off x="4003459" y="3032636"/>
                <a:ext cx="750895" cy="261952"/>
              </a:xfrm>
              <a:prstGeom prst="roundRect">
                <a:avLst/>
              </a:prstGeom>
              <a:no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问卷调查</a:t>
                </a:r>
              </a:p>
            </p:txBody>
          </p:sp>
        </p:grpSp>
        <p:pic>
          <p:nvPicPr>
            <p:cNvPr id="18441" name="Picture 2">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781" y="2967870"/>
              <a:ext cx="385115" cy="38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图片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731" y="4277690"/>
              <a:ext cx="931050" cy="91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TextBox 71"/>
            <p:cNvSpPr txBox="1">
              <a:spLocks noChangeArrowheads="1"/>
            </p:cNvSpPr>
            <p:nvPr/>
          </p:nvSpPr>
          <p:spPr bwMode="auto">
            <a:xfrm>
              <a:off x="1842444" y="5299620"/>
              <a:ext cx="584825" cy="230832"/>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下一题</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手机</a:t>
            </a:r>
            <a:r>
              <a:rPr lang="en-US" altLang="zh-CN" smtClean="0">
                <a:latin typeface="宋体" panose="02010600030101010101" pitchFamily="2" charset="-122"/>
                <a:ea typeface="宋体" panose="02010600030101010101" pitchFamily="2" charset="-122"/>
              </a:rPr>
              <a:t>App</a:t>
            </a:r>
            <a:endParaRPr lang="zh-CN" altLang="en-US" smtClean="0">
              <a:latin typeface="宋体" panose="02010600030101010101" pitchFamily="2" charset="-122"/>
              <a:ea typeface="宋体" panose="02010600030101010101" pitchFamily="2" charset="-122"/>
            </a:endParaRPr>
          </a:p>
        </p:txBody>
      </p:sp>
      <p:sp>
        <p:nvSpPr>
          <p:cNvPr id="16387"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B987373C-033A-47EB-98A6-F9029410F548}" type="slidenum">
              <a:rPr kumimoji="0" lang="en-GB" altLang="ja-JP" sz="1600">
                <a:solidFill>
                  <a:srgbClr val="262626"/>
                </a:solidFill>
                <a:latin typeface="Calibri" panose="020F0502020204030204" pitchFamily="34" charset="0"/>
              </a:rPr>
              <a:pPr algn="r" eaLnBrk="1" hangingPunct="1">
                <a:spcBef>
                  <a:spcPct val="0"/>
                </a:spcBef>
                <a:buClrTx/>
                <a:buFontTx/>
                <a:buNone/>
              </a:pPr>
              <a:t>7</a:t>
            </a:fld>
            <a:endParaRPr kumimoji="0" lang="en-GB" altLang="ja-JP" sz="1600">
              <a:solidFill>
                <a:srgbClr val="262626"/>
              </a:solidFill>
              <a:latin typeface="Calibri" panose="020F0502020204030204" pitchFamily="34" charset="0"/>
            </a:endParaRPr>
          </a:p>
        </p:txBody>
      </p:sp>
      <p:sp>
        <p:nvSpPr>
          <p:cNvPr id="16388"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16389" name="Content Placeholder 2"/>
          <p:cNvSpPr>
            <a:spLocks noGrp="1" noChangeArrowheads="1"/>
          </p:cNvSpPr>
          <p:nvPr>
            <p:ph idx="1"/>
          </p:nvPr>
        </p:nvSpPr>
        <p:spPr>
          <a:xfrm>
            <a:off x="415925" y="1268413"/>
            <a:ext cx="8918575" cy="611187"/>
          </a:xfrm>
        </p:spPr>
        <p:txBody>
          <a:bodyPr/>
          <a:lstStyle/>
          <a:p>
            <a:r>
              <a:rPr lang="zh-CN" altLang="en-US" b="1" smtClean="0">
                <a:latin typeface="宋体" panose="02010600030101010101" pitchFamily="2" charset="-122"/>
              </a:rPr>
              <a:t>报警（心跳，脉氧）及行为指导</a:t>
            </a:r>
            <a:endParaRPr lang="en-US" altLang="zh-CN" b="1" smtClean="0">
              <a:latin typeface="宋体" panose="02010600030101010101" pitchFamily="2" charset="-122"/>
            </a:endParaRPr>
          </a:p>
        </p:txBody>
      </p:sp>
      <p:grpSp>
        <p:nvGrpSpPr>
          <p:cNvPr id="16391" name="组合 40"/>
          <p:cNvGrpSpPr>
            <a:grpSpLocks/>
          </p:cNvGrpSpPr>
          <p:nvPr/>
        </p:nvGrpSpPr>
        <p:grpSpPr bwMode="auto">
          <a:xfrm>
            <a:off x="696116" y="1788693"/>
            <a:ext cx="2640012" cy="4838700"/>
            <a:chOff x="704528" y="1762998"/>
            <a:chExt cx="2677171" cy="4838846"/>
          </a:xfrm>
        </p:grpSpPr>
        <p:grpSp>
          <p:nvGrpSpPr>
            <p:cNvPr id="16405" name="组合 52"/>
            <p:cNvGrpSpPr>
              <a:grpSpLocks/>
            </p:cNvGrpSpPr>
            <p:nvPr/>
          </p:nvGrpSpPr>
          <p:grpSpPr bwMode="auto">
            <a:xfrm>
              <a:off x="704528" y="1762998"/>
              <a:ext cx="2677171" cy="4838846"/>
              <a:chOff x="-127000" y="1268413"/>
              <a:chExt cx="2681288" cy="5327650"/>
            </a:xfrm>
          </p:grpSpPr>
          <p:pic>
            <p:nvPicPr>
              <p:cNvPr id="16412" name="Picture 2"/>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127000" y="1268413"/>
                <a:ext cx="2681288"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0" y="2187575"/>
                <a:ext cx="2160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1"/>
              <p:cNvSpPr/>
              <p:nvPr/>
            </p:nvSpPr>
            <p:spPr bwMode="auto">
              <a:xfrm>
                <a:off x="98725" y="2488459"/>
                <a:ext cx="1680038" cy="2202375"/>
              </a:xfrm>
              <a:prstGeom prst="rect">
                <a:avLst/>
              </a:prstGeom>
              <a:solidFill>
                <a:schemeClr val="accent3">
                  <a:lumMod val="85000"/>
                  <a:alpha val="69000"/>
                </a:scheme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cxnSp>
            <p:nvCxnSpPr>
              <p:cNvPr id="16415" name="Straight Connector 13"/>
              <p:cNvCxnSpPr>
                <a:cxnSpLocks noChangeShapeType="1"/>
              </p:cNvCxnSpPr>
              <p:nvPr/>
            </p:nvCxnSpPr>
            <p:spPr bwMode="auto">
              <a:xfrm>
                <a:off x="146050" y="2776538"/>
                <a:ext cx="15113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16" name="TextBox 14"/>
              <p:cNvSpPr txBox="1">
                <a:spLocks noChangeArrowheads="1"/>
              </p:cNvSpPr>
              <p:nvPr/>
            </p:nvSpPr>
            <p:spPr bwMode="auto">
              <a:xfrm>
                <a:off x="938213" y="2541588"/>
                <a:ext cx="781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个人</a:t>
                </a:r>
              </a:p>
            </p:txBody>
          </p:sp>
          <p:cxnSp>
            <p:nvCxnSpPr>
              <p:cNvPr id="16417" name="Straight Connector 24"/>
              <p:cNvCxnSpPr>
                <a:cxnSpLocks noChangeShapeType="1"/>
              </p:cNvCxnSpPr>
              <p:nvPr/>
            </p:nvCxnSpPr>
            <p:spPr bwMode="auto">
              <a:xfrm>
                <a:off x="157163" y="3124200"/>
                <a:ext cx="15113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18" name="TextBox 25"/>
              <p:cNvSpPr txBox="1">
                <a:spLocks noChangeArrowheads="1"/>
              </p:cNvSpPr>
              <p:nvPr/>
            </p:nvSpPr>
            <p:spPr bwMode="auto">
              <a:xfrm>
                <a:off x="938213" y="2889250"/>
                <a:ext cx="7921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设备</a:t>
                </a:r>
              </a:p>
            </p:txBody>
          </p:sp>
          <p:cxnSp>
            <p:nvCxnSpPr>
              <p:cNvPr id="16419" name="Straight Connector 26"/>
              <p:cNvCxnSpPr>
                <a:cxnSpLocks noChangeShapeType="1"/>
              </p:cNvCxnSpPr>
              <p:nvPr/>
            </p:nvCxnSpPr>
            <p:spPr bwMode="auto">
              <a:xfrm>
                <a:off x="146050" y="3484563"/>
                <a:ext cx="15113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20" name="TextBox 27"/>
              <p:cNvSpPr txBox="1">
                <a:spLocks noChangeArrowheads="1"/>
              </p:cNvSpPr>
              <p:nvPr/>
            </p:nvSpPr>
            <p:spPr bwMode="auto">
              <a:xfrm>
                <a:off x="938213" y="3251200"/>
                <a:ext cx="781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数据</a:t>
                </a:r>
              </a:p>
            </p:txBody>
          </p:sp>
          <p:pic>
            <p:nvPicPr>
              <p:cNvPr id="16421"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2238" y="2889250"/>
                <a:ext cx="36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2" name="Picture 2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163" y="3257550"/>
                <a:ext cx="21748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3" name="Picture 2" descr="卡通帅哥图片大全_动漫帅哥- 哥哥图"/>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 y="254158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9220"/>
              <p:cNvSpPr/>
              <p:nvPr/>
            </p:nvSpPr>
            <p:spPr bwMode="auto">
              <a:xfrm>
                <a:off x="135808" y="2516426"/>
                <a:ext cx="259584" cy="241213"/>
              </a:xfrm>
              <a:prstGeom prst="ellipse">
                <a:avLst/>
              </a:prstGeom>
              <a:solidFill>
                <a:srgbClr val="CCFF99">
                  <a:alpha val="40000"/>
                </a:srgbClr>
              </a:solid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endParaRPr lang="zh-CN" altLang="en-US" sz="2000" b="1" dirty="0">
                  <a:solidFill>
                    <a:schemeClr val="tx1">
                      <a:lumMod val="85000"/>
                      <a:lumOff val="15000"/>
                    </a:schemeClr>
                  </a:solidFill>
                  <a:latin typeface="Calibri" pitchFamily="34" charset="0"/>
                  <a:ea typeface="新宋体" pitchFamily="49" charset="-122"/>
                  <a:cs typeface="Calibri" pitchFamily="34" charset="0"/>
                </a:endParaRPr>
              </a:p>
            </p:txBody>
          </p:sp>
        </p:grpSp>
        <p:pic>
          <p:nvPicPr>
            <p:cNvPr id="16406" name="图片 4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8396" y="3859922"/>
              <a:ext cx="289811" cy="28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407" name="Straight Connector 26"/>
            <p:cNvCxnSpPr>
              <a:cxnSpLocks noChangeShapeType="1"/>
            </p:cNvCxnSpPr>
            <p:nvPr/>
          </p:nvCxnSpPr>
          <p:spPr bwMode="auto">
            <a:xfrm>
              <a:off x="956262" y="4146111"/>
              <a:ext cx="150897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08" name="TextBox 27"/>
            <p:cNvSpPr txBox="1">
              <a:spLocks noChangeArrowheads="1"/>
            </p:cNvSpPr>
            <p:nvPr/>
          </p:nvSpPr>
          <p:spPr bwMode="auto">
            <a:xfrm>
              <a:off x="1768105" y="3926472"/>
              <a:ext cx="7798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紧急通知</a:t>
              </a:r>
            </a:p>
          </p:txBody>
        </p:sp>
        <p:pic>
          <p:nvPicPr>
            <p:cNvPr id="16409" name="图片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126" y="4240399"/>
              <a:ext cx="435150" cy="28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410" name="Straight Connector 26"/>
            <p:cNvCxnSpPr>
              <a:cxnSpLocks noChangeShapeType="1"/>
            </p:cNvCxnSpPr>
            <p:nvPr/>
          </p:nvCxnSpPr>
          <p:spPr bwMode="auto">
            <a:xfrm>
              <a:off x="966466" y="4524221"/>
              <a:ext cx="150897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11" name="TextBox 27"/>
            <p:cNvSpPr txBox="1">
              <a:spLocks noChangeArrowheads="1"/>
            </p:cNvSpPr>
            <p:nvPr/>
          </p:nvSpPr>
          <p:spPr bwMode="auto">
            <a:xfrm>
              <a:off x="1778309" y="4304582"/>
              <a:ext cx="7798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设置</a:t>
              </a:r>
            </a:p>
          </p:txBody>
        </p:sp>
      </p:grpSp>
      <p:grpSp>
        <p:nvGrpSpPr>
          <p:cNvPr id="16392" name="组合 61"/>
          <p:cNvGrpSpPr>
            <a:grpSpLocks/>
          </p:cNvGrpSpPr>
          <p:nvPr/>
        </p:nvGrpSpPr>
        <p:grpSpPr bwMode="auto">
          <a:xfrm>
            <a:off x="3395780" y="1750796"/>
            <a:ext cx="2640013" cy="4841875"/>
            <a:chOff x="2904899" y="1767326"/>
            <a:chExt cx="2536849" cy="4842151"/>
          </a:xfrm>
        </p:grpSpPr>
        <p:grpSp>
          <p:nvGrpSpPr>
            <p:cNvPr id="16395" name="组合 109"/>
            <p:cNvGrpSpPr>
              <a:grpSpLocks/>
            </p:cNvGrpSpPr>
            <p:nvPr/>
          </p:nvGrpSpPr>
          <p:grpSpPr bwMode="auto">
            <a:xfrm>
              <a:off x="2904899" y="1767326"/>
              <a:ext cx="2536849" cy="4842151"/>
              <a:chOff x="4945063" y="1341438"/>
              <a:chExt cx="2681287" cy="5329237"/>
            </a:xfrm>
          </p:grpSpPr>
          <p:pic>
            <p:nvPicPr>
              <p:cNvPr id="16400" name="Picture 62"/>
              <p:cNvPicPr>
                <a:picLocks noChangeAspect="1"/>
              </p:cNvPicPr>
              <p:nvPr/>
            </p:nvPicPr>
            <p:blipFill>
              <a:blip r:embed="rId2">
                <a:extLst>
                  <a:ext uri="{28A0092B-C50C-407E-A947-70E740481C1C}">
                    <a14:useLocalDpi xmlns:a14="http://schemas.microsoft.com/office/drawing/2010/main" val="0"/>
                  </a:ext>
                </a:extLst>
              </a:blip>
              <a:srcRect t="2710" b="1660"/>
              <a:stretch>
                <a:fillRect/>
              </a:stretch>
            </p:blipFill>
            <p:spPr bwMode="auto">
              <a:xfrm>
                <a:off x="4945063" y="1341438"/>
                <a:ext cx="268128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6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2241550"/>
                <a:ext cx="2160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文本框 63"/>
              <p:cNvSpPr txBox="1"/>
              <p:nvPr/>
            </p:nvSpPr>
            <p:spPr>
              <a:xfrm>
                <a:off x="5409411" y="3934418"/>
                <a:ext cx="1697772" cy="574859"/>
              </a:xfrm>
              <a:prstGeom prst="rect">
                <a:avLst/>
              </a:prstGeom>
              <a:noFill/>
            </p:spPr>
            <p:txBody>
              <a:bodyPr>
                <a:spAutoFit/>
              </a:bodyPr>
              <a:lstStyle/>
              <a:p>
                <a:pPr>
                  <a:defRPr/>
                </a:pPr>
                <a:r>
                  <a:rPr lang="zh-CN" altLang="en-US" sz="1400" dirty="0">
                    <a:solidFill>
                      <a:schemeClr val="tx1">
                        <a:lumMod val="65000"/>
                        <a:lumOff val="35000"/>
                      </a:schemeClr>
                    </a:solidFill>
                    <a:latin typeface="Impact" panose="020B0806030902050204" pitchFamily="34" charset="0"/>
                  </a:rPr>
                  <a:t>居家观察，</a:t>
                </a:r>
                <a:endParaRPr lang="en-US" altLang="zh-CN" sz="1400" dirty="0">
                  <a:solidFill>
                    <a:schemeClr val="tx1">
                      <a:lumMod val="65000"/>
                      <a:lumOff val="35000"/>
                    </a:schemeClr>
                  </a:solidFill>
                  <a:latin typeface="Impact" panose="020B0806030902050204" pitchFamily="34" charset="0"/>
                </a:endParaRPr>
              </a:p>
              <a:p>
                <a:pPr>
                  <a:defRPr/>
                </a:pPr>
                <a:r>
                  <a:rPr lang="zh-CN" altLang="en-US" sz="1400" dirty="0">
                    <a:solidFill>
                      <a:schemeClr val="tx1">
                        <a:lumMod val="65000"/>
                        <a:lumOff val="35000"/>
                      </a:schemeClr>
                    </a:solidFill>
                    <a:latin typeface="Impact" panose="020B0806030902050204" pitchFamily="34" charset="0"/>
                  </a:rPr>
                  <a:t>保持血氧持续测量</a:t>
                </a:r>
                <a:endParaRPr lang="zh-CN" altLang="en-US" sz="2400" dirty="0">
                  <a:solidFill>
                    <a:schemeClr val="tx1">
                      <a:lumMod val="65000"/>
                      <a:lumOff val="35000"/>
                    </a:schemeClr>
                  </a:solidFill>
                  <a:latin typeface="Impact" panose="020B0806030902050204" pitchFamily="34" charset="0"/>
                </a:endParaRPr>
              </a:p>
            </p:txBody>
          </p:sp>
          <p:cxnSp>
            <p:nvCxnSpPr>
              <p:cNvPr id="16403" name="Straight Connector 70"/>
              <p:cNvCxnSpPr>
                <a:cxnSpLocks noChangeShapeType="1"/>
              </p:cNvCxnSpPr>
              <p:nvPr/>
            </p:nvCxnSpPr>
            <p:spPr bwMode="auto">
              <a:xfrm>
                <a:off x="5140325" y="3479700"/>
                <a:ext cx="2160589"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04" name="TextBox 71"/>
              <p:cNvSpPr txBox="1">
                <a:spLocks noChangeArrowheads="1"/>
              </p:cNvSpPr>
              <p:nvPr/>
            </p:nvSpPr>
            <p:spPr bwMode="auto">
              <a:xfrm>
                <a:off x="5176666" y="3505551"/>
                <a:ext cx="2135188" cy="254052"/>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建议措施</a:t>
                </a:r>
              </a:p>
            </p:txBody>
          </p:sp>
        </p:grpSp>
        <p:sp>
          <p:nvSpPr>
            <p:cNvPr id="64" name="Rounded Rectangle 57"/>
            <p:cNvSpPr/>
            <p:nvPr/>
          </p:nvSpPr>
          <p:spPr bwMode="auto">
            <a:xfrm>
              <a:off x="4004760" y="2997709"/>
              <a:ext cx="749003" cy="260365"/>
            </a:xfrm>
            <a:prstGeom prst="roundRect">
              <a:avLst/>
            </a:prstGeom>
            <a:noFill/>
            <a:ln w="12700">
              <a:noFill/>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1200" b="1" dirty="0">
                  <a:solidFill>
                    <a:schemeClr val="tx1">
                      <a:lumMod val="85000"/>
                      <a:lumOff val="15000"/>
                    </a:schemeClr>
                  </a:solidFill>
                  <a:latin typeface="Calibri" pitchFamily="34" charset="0"/>
                  <a:ea typeface="新宋体" pitchFamily="49" charset="-122"/>
                  <a:cs typeface="Calibri" pitchFamily="34" charset="0"/>
                </a:rPr>
                <a:t>您的血氧值较低</a:t>
              </a:r>
            </a:p>
          </p:txBody>
        </p:sp>
        <p:sp>
          <p:nvSpPr>
            <p:cNvPr id="16397" name="TextBox 72"/>
            <p:cNvSpPr txBox="1">
              <a:spLocks noChangeArrowheads="1"/>
            </p:cNvSpPr>
            <p:nvPr/>
          </p:nvSpPr>
          <p:spPr bwMode="auto">
            <a:xfrm>
              <a:off x="3128385" y="4924064"/>
              <a:ext cx="2020168" cy="210591"/>
            </a:xfrm>
            <a:prstGeom prst="rect">
              <a:avLst/>
            </a:prstGeom>
            <a:solidFill>
              <a:srgbClr val="B1D1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lang="zh-CN" altLang="en-US" sz="900" b="1">
                  <a:latin typeface="Arial" panose="020B0604020202020204" pitchFamily="34" charset="0"/>
                  <a:ea typeface="宋体" panose="02010600030101010101" pitchFamily="2" charset="-122"/>
                </a:rPr>
                <a:t>历史数据</a:t>
              </a:r>
            </a:p>
          </p:txBody>
        </p:sp>
        <p:pic>
          <p:nvPicPr>
            <p:cNvPr id="16398" name="Picture 109"/>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28385" y="5280337"/>
              <a:ext cx="2017163" cy="66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文本框 63"/>
            <p:cNvSpPr txBox="1"/>
            <p:nvPr/>
          </p:nvSpPr>
          <p:spPr bwMode="auto">
            <a:xfrm>
              <a:off x="3774414" y="3207271"/>
              <a:ext cx="1179185" cy="461988"/>
            </a:xfrm>
            <a:prstGeom prst="rect">
              <a:avLst/>
            </a:prstGeom>
            <a:noFill/>
          </p:spPr>
          <p:txBody>
            <a:bodyPr>
              <a:spAutoFit/>
            </a:bodyPr>
            <a:lstStyle/>
            <a:p>
              <a:pPr algn="ctr">
                <a:defRPr/>
              </a:pPr>
              <a:r>
                <a:rPr lang="en-US" altLang="zh-CN" sz="2400" dirty="0">
                  <a:solidFill>
                    <a:schemeClr val="tx1">
                      <a:lumMod val="65000"/>
                      <a:lumOff val="35000"/>
                    </a:schemeClr>
                  </a:solidFill>
                  <a:latin typeface="Impact" panose="020B0806030902050204" pitchFamily="34" charset="0"/>
                </a:rPr>
                <a:t>67 </a:t>
              </a:r>
              <a:r>
                <a:rPr lang="en-US" altLang="zh-CN" sz="1200" dirty="0">
                  <a:solidFill>
                    <a:schemeClr val="tx1">
                      <a:lumMod val="65000"/>
                      <a:lumOff val="35000"/>
                    </a:schemeClr>
                  </a:solidFill>
                  <a:latin typeface="Impact" panose="020B0806030902050204" pitchFamily="34" charset="0"/>
                </a:rPr>
                <a:t>SpO</a:t>
              </a:r>
              <a:r>
                <a:rPr lang="en-US" altLang="zh-CN" sz="900" dirty="0">
                  <a:solidFill>
                    <a:schemeClr val="tx1">
                      <a:lumMod val="65000"/>
                      <a:lumOff val="35000"/>
                    </a:schemeClr>
                  </a:solidFill>
                  <a:latin typeface="Impact" panose="020B0806030902050204" pitchFamily="34" charset="0"/>
                </a:rPr>
                <a:t>2</a:t>
              </a:r>
              <a:endParaRPr lang="zh-CN" altLang="en-US" sz="4000" dirty="0">
                <a:solidFill>
                  <a:schemeClr val="tx1">
                    <a:lumMod val="65000"/>
                    <a:lumOff val="35000"/>
                  </a:schemeClr>
                </a:solidFill>
                <a:latin typeface="Impact" panose="020B0806030902050204" pitchFamily="34" charset="0"/>
              </a:endParaRPr>
            </a:p>
          </p:txBody>
        </p:sp>
      </p:grpSp>
      <p:pic>
        <p:nvPicPr>
          <p:cNvPr id="16393" name="图片 7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95574" y="3048210"/>
            <a:ext cx="50958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6315983" y="1851811"/>
            <a:ext cx="3342909" cy="4031873"/>
          </a:xfrm>
          <a:prstGeom prst="rect">
            <a:avLst/>
          </a:prstGeom>
          <a:noFill/>
        </p:spPr>
        <p:txBody>
          <a:bodyPr wrap="square">
            <a:spAutoFit/>
          </a:bodyPr>
          <a:lstStyle/>
          <a:p>
            <a:pPr marL="342900" indent="-342900">
              <a:buFontTx/>
              <a:buAutoNum type="arabicPeriod"/>
              <a:defRPr/>
            </a:pPr>
            <a:r>
              <a:rPr lang="zh-CN" altLang="en-US" dirty="0">
                <a:latin typeface="宋体" panose="02010600030101010101" pitchFamily="2" charset="-122"/>
              </a:rPr>
              <a:t>设定</a:t>
            </a:r>
            <a:r>
              <a:rPr lang="zh-CN" altLang="en-US" dirty="0">
                <a:solidFill>
                  <a:srgbClr val="FF0000"/>
                </a:solidFill>
                <a:latin typeface="宋体" panose="02010600030101010101" pitchFamily="2" charset="-122"/>
              </a:rPr>
              <a:t>报警阈值</a:t>
            </a:r>
            <a:r>
              <a:rPr lang="zh-CN" altLang="en-US" dirty="0">
                <a:latin typeface="宋体" panose="02010600030101010101" pitchFamily="2" charset="-122"/>
              </a:rPr>
              <a:t>：</a:t>
            </a:r>
            <a:endParaRPr lang="en-US" altLang="zh-CN" dirty="0">
              <a:latin typeface="宋体" panose="02010600030101010101" pitchFamily="2" charset="-122"/>
            </a:endParaRPr>
          </a:p>
          <a:p>
            <a:pPr marL="342900" indent="-342900">
              <a:buFont typeface="Arial" panose="020B0604020202020204" pitchFamily="34" charset="0"/>
              <a:buChar char="•"/>
              <a:defRPr/>
            </a:pPr>
            <a:r>
              <a:rPr lang="zh-CN" altLang="en-US" dirty="0">
                <a:latin typeface="宋体" panose="02010600030101010101" pitchFamily="2" charset="-122"/>
              </a:rPr>
              <a:t>默认阈值</a:t>
            </a:r>
            <a:endParaRPr lang="en-US" altLang="zh-CN" dirty="0">
              <a:latin typeface="宋体" panose="02010600030101010101" pitchFamily="2" charset="-122"/>
            </a:endParaRPr>
          </a:p>
          <a:p>
            <a:pPr marL="342900" indent="-342900">
              <a:buFont typeface="Arial" panose="020B0604020202020204" pitchFamily="34" charset="0"/>
              <a:buChar char="•"/>
              <a:defRPr/>
            </a:pPr>
            <a:r>
              <a:rPr lang="zh-CN" altLang="en-US" dirty="0">
                <a:latin typeface="宋体" panose="02010600030101010101" pitchFamily="2" charset="-122"/>
              </a:rPr>
              <a:t>用户设定报警阈值</a:t>
            </a:r>
            <a:endParaRPr lang="en-US" altLang="zh-CN" dirty="0">
              <a:latin typeface="宋体" panose="02010600030101010101" pitchFamily="2" charset="-122"/>
            </a:endParaRPr>
          </a:p>
          <a:p>
            <a:pPr>
              <a:defRPr/>
            </a:pPr>
            <a:r>
              <a:rPr lang="en-US" altLang="zh-CN" dirty="0">
                <a:latin typeface="宋体" panose="02010600030101010101" pitchFamily="2" charset="-122"/>
              </a:rPr>
              <a:t>2. </a:t>
            </a:r>
            <a:r>
              <a:rPr lang="zh-CN" altLang="en-US" dirty="0">
                <a:latin typeface="宋体" panose="02010600030101010101" pitchFamily="2" charset="-122"/>
              </a:rPr>
              <a:t>设定报警方式</a:t>
            </a:r>
            <a:endParaRPr lang="en-US" altLang="zh-CN" dirty="0">
              <a:latin typeface="宋体" panose="02010600030101010101" pitchFamily="2" charset="-122"/>
            </a:endParaRPr>
          </a:p>
          <a:p>
            <a:pPr marL="342900" indent="-342900">
              <a:buFont typeface="Arial" panose="020B0604020202020204" pitchFamily="34" charset="0"/>
              <a:buChar char="•"/>
              <a:defRPr/>
            </a:pPr>
            <a:r>
              <a:rPr lang="zh-CN" altLang="en-US" dirty="0">
                <a:latin typeface="宋体" panose="02010600030101010101" pitchFamily="2" charset="-122"/>
              </a:rPr>
              <a:t>默认设备震动</a:t>
            </a:r>
            <a:endParaRPr lang="en-US" altLang="zh-CN" dirty="0">
              <a:latin typeface="宋体" panose="02010600030101010101" pitchFamily="2" charset="-122"/>
            </a:endParaRPr>
          </a:p>
          <a:p>
            <a:pPr marL="342900" indent="-342900">
              <a:buFont typeface="Arial" panose="020B0604020202020204" pitchFamily="34" charset="0"/>
              <a:buChar char="•"/>
              <a:defRPr/>
            </a:pPr>
            <a:r>
              <a:rPr lang="zh-CN" altLang="en-US" dirty="0">
                <a:latin typeface="宋体" panose="02010600030101010101" pitchFamily="2" charset="-122"/>
              </a:rPr>
              <a:t>可选：手机震动或者铃声。需要引导用户到手机系统设置中设置通知管理权限（各手机型号不同）</a:t>
            </a:r>
            <a:endParaRPr lang="en-US" altLang="zh-CN" dirty="0">
              <a:latin typeface="宋体" panose="02010600030101010101" pitchFamily="2" charset="-122"/>
            </a:endParaRPr>
          </a:p>
          <a:p>
            <a:pPr marL="342900" indent="-342900">
              <a:buFont typeface="Arial" panose="020B0604020202020204" pitchFamily="34" charset="0"/>
              <a:buChar char="•"/>
              <a:defRPr/>
            </a:pPr>
            <a:r>
              <a:rPr lang="zh-CN" altLang="en-US" strike="dblStrike" dirty="0">
                <a:solidFill>
                  <a:srgbClr val="FF0000"/>
                </a:solidFill>
                <a:latin typeface="宋体" panose="02010600030101010101" pitchFamily="2" charset="-122"/>
              </a:rPr>
              <a:t>电话通知第三人，如亲属、医生、医疗机构等</a:t>
            </a:r>
            <a:endParaRPr lang="en-US" altLang="zh-CN" strike="dblStrike" dirty="0">
              <a:solidFill>
                <a:srgbClr val="FF0000"/>
              </a:solidFill>
              <a:latin typeface="宋体" panose="02010600030101010101" pitchFamily="2" charset="-122"/>
            </a:endParaRPr>
          </a:p>
          <a:p>
            <a:pPr>
              <a:defRPr/>
            </a:pPr>
            <a:r>
              <a:rPr lang="en-US" altLang="zh-CN" dirty="0">
                <a:solidFill>
                  <a:srgbClr val="FF0000"/>
                </a:solidFill>
                <a:latin typeface="宋体" panose="02010600030101010101" pitchFamily="2" charset="-122"/>
              </a:rPr>
              <a:t>3. </a:t>
            </a:r>
            <a:r>
              <a:rPr lang="zh-CN" altLang="en-US" dirty="0">
                <a:solidFill>
                  <a:srgbClr val="FF0000"/>
                </a:solidFill>
                <a:latin typeface="宋体" panose="02010600030101010101" pitchFamily="2" charset="-122"/>
              </a:rPr>
              <a:t>报警及用户行为指导：</a:t>
            </a:r>
            <a:r>
              <a:rPr lang="zh-CN" altLang="en-US" dirty="0">
                <a:latin typeface="宋体" panose="02010600030101010101" pitchFamily="2" charset="-122"/>
              </a:rPr>
              <a:t>收到</a:t>
            </a:r>
            <a:r>
              <a:rPr lang="en-US" altLang="zh-CN" dirty="0">
                <a:latin typeface="宋体" panose="02010600030101010101" pitchFamily="2" charset="-122"/>
              </a:rPr>
              <a:t>SOMI</a:t>
            </a:r>
            <a:r>
              <a:rPr lang="zh-CN" altLang="en-US" dirty="0">
                <a:latin typeface="宋体" panose="02010600030101010101" pitchFamily="2" charset="-122"/>
              </a:rPr>
              <a:t>云服务推送报警信息，根据用户数据，提供用户行为</a:t>
            </a:r>
            <a:r>
              <a:rPr lang="zh-CN" altLang="en-US" dirty="0">
                <a:solidFill>
                  <a:srgbClr val="FF0000"/>
                </a:solidFill>
                <a:latin typeface="宋体" panose="02010600030101010101" pitchFamily="2" charset="-122"/>
              </a:rPr>
              <a:t>指导意见，</a:t>
            </a:r>
            <a:r>
              <a:rPr lang="zh-CN" altLang="en-US" dirty="0">
                <a:latin typeface="宋体" panose="02010600030101010101" pitchFamily="2" charset="-122"/>
              </a:rPr>
              <a:t>如立即吸氧、在家观察、送医、打急救电话等等</a:t>
            </a:r>
            <a:endParaRPr lang="en-US" altLang="zh-CN"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竞品（软件手机</a:t>
            </a:r>
            <a:r>
              <a:rPr lang="en-US" altLang="zh-CN" smtClean="0">
                <a:latin typeface="宋体" panose="02010600030101010101" pitchFamily="2" charset="-122"/>
                <a:ea typeface="宋体" panose="02010600030101010101" pitchFamily="2" charset="-122"/>
              </a:rPr>
              <a:t>App</a:t>
            </a:r>
            <a:r>
              <a:rPr lang="zh-CN" altLang="en-US" smtClean="0">
                <a:latin typeface="宋体" panose="02010600030101010101" pitchFamily="2" charset="-122"/>
                <a:ea typeface="宋体" panose="02010600030101010101" pitchFamily="2" charset="-122"/>
              </a:rPr>
              <a:t>）</a:t>
            </a:r>
          </a:p>
        </p:txBody>
      </p:sp>
      <p:sp>
        <p:nvSpPr>
          <p:cNvPr id="31747"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D33957BE-AECE-4D0C-A148-4D232C286BF8}" type="slidenum">
              <a:rPr kumimoji="0" lang="en-GB" altLang="ja-JP" sz="1600">
                <a:solidFill>
                  <a:srgbClr val="262626"/>
                </a:solidFill>
                <a:latin typeface="Calibri" panose="020F0502020204030204" pitchFamily="34" charset="0"/>
              </a:rPr>
              <a:pPr algn="r" eaLnBrk="1" hangingPunct="1">
                <a:spcBef>
                  <a:spcPct val="0"/>
                </a:spcBef>
                <a:buClrTx/>
                <a:buFontTx/>
                <a:buNone/>
              </a:pPr>
              <a:t>8</a:t>
            </a:fld>
            <a:endParaRPr kumimoji="0" lang="en-GB" altLang="ja-JP" sz="1600">
              <a:solidFill>
                <a:srgbClr val="262626"/>
              </a:solidFill>
              <a:latin typeface="Calibri" panose="020F0502020204030204" pitchFamily="34" charset="0"/>
            </a:endParaRPr>
          </a:p>
        </p:txBody>
      </p:sp>
      <p:sp>
        <p:nvSpPr>
          <p:cNvPr id="31748"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12" name="文本框 11"/>
          <p:cNvSpPr txBox="1"/>
          <p:nvPr/>
        </p:nvSpPr>
        <p:spPr>
          <a:xfrm>
            <a:off x="415925" y="1268413"/>
            <a:ext cx="4537075" cy="1600200"/>
          </a:xfrm>
          <a:prstGeom prst="rect">
            <a:avLst/>
          </a:prstGeom>
          <a:noFill/>
        </p:spPr>
        <p:txBody>
          <a:bodyPr>
            <a:spAutoFit/>
          </a:bodyPr>
          <a:lstStyle/>
          <a:p>
            <a:pPr>
              <a:defRPr/>
            </a:pPr>
            <a:r>
              <a:rPr lang="en-US" altLang="zh-CN" sz="1800" b="1" dirty="0" err="1">
                <a:latin typeface="Calibri" panose="020F0502020204030204" pitchFamily="34" charset="0"/>
                <a:cs typeface="Calibri" panose="020F0502020204030204" pitchFamily="34" charset="0"/>
              </a:rPr>
              <a:t>iFora</a:t>
            </a:r>
            <a:r>
              <a:rPr lang="en-US" altLang="zh-CN" sz="1800" b="1" dirty="0">
                <a:latin typeface="Calibri" panose="020F0502020204030204" pitchFamily="34" charset="0"/>
                <a:cs typeface="Calibri" panose="020F0502020204030204" pitchFamily="34" charset="0"/>
              </a:rPr>
              <a:t> O2</a:t>
            </a:r>
            <a:endParaRPr lang="en-US" altLang="zh-CN" dirty="0">
              <a:latin typeface="Calibri" panose="020F0502020204030204" pitchFamily="34" charset="0"/>
              <a:cs typeface="Calibri" panose="020F0502020204030204" pitchFamily="34" charset="0"/>
            </a:endParaRPr>
          </a:p>
          <a:p>
            <a:pPr>
              <a:defRPr/>
            </a:pPr>
            <a:r>
              <a:rPr lang="en-US" altLang="zh-CN" dirty="0">
                <a:latin typeface="Calibri" panose="020F0502020204030204" pitchFamily="34" charset="0"/>
                <a:cs typeface="Calibri" panose="020F0502020204030204" pitchFamily="34" charset="0"/>
              </a:rPr>
              <a:t>Based in Moorpark, California, </a:t>
            </a:r>
            <a:r>
              <a:rPr lang="en-US" altLang="zh-CN" dirty="0" err="1">
                <a:latin typeface="Calibri" panose="020F0502020204030204" pitchFamily="34" charset="0"/>
                <a:cs typeface="Calibri" panose="020F0502020204030204" pitchFamily="34" charset="0"/>
              </a:rPr>
              <a:t>ForaCare</a:t>
            </a:r>
            <a:r>
              <a:rPr lang="en-US" altLang="zh-CN" dirty="0">
                <a:latin typeface="Calibri" panose="020F0502020204030204" pitchFamily="34" charset="0"/>
                <a:cs typeface="Calibri" panose="020F0502020204030204" pitchFamily="34" charset="0"/>
              </a:rPr>
              <a:t> Inc. US is a healthcare technology company dedicated to the design and development of products for chronic disease management</a:t>
            </a:r>
          </a:p>
          <a:p>
            <a:pPr marL="342900" indent="-342900">
              <a:buFontTx/>
              <a:buAutoNum type="arabicPeriod"/>
              <a:defRPr/>
            </a:pPr>
            <a:endParaRPr lang="en-US" altLang="zh-CN" dirty="0">
              <a:latin typeface="宋体" panose="02010600030101010101" pitchFamily="2" charset="-122"/>
            </a:endParaRPr>
          </a:p>
        </p:txBody>
      </p:sp>
      <p:pic>
        <p:nvPicPr>
          <p:cNvPr id="3175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2867025"/>
            <a:ext cx="19462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5" y="1465263"/>
            <a:ext cx="4140200"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2867025"/>
            <a:ext cx="18399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图片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875" y="3554413"/>
            <a:ext cx="1754188"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5025" y="3554413"/>
            <a:ext cx="2305050"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en-US" altLang="zh-CN" smtClean="0">
                <a:latin typeface="宋体" panose="02010600030101010101" pitchFamily="2" charset="-122"/>
                <a:ea typeface="宋体" panose="02010600030101010101" pitchFamily="2" charset="-122"/>
              </a:rPr>
              <a:t>SOMI </a:t>
            </a:r>
            <a:r>
              <a:rPr lang="zh-CN" altLang="en-US" smtClean="0">
                <a:latin typeface="宋体" panose="02010600030101010101" pitchFamily="2" charset="-122"/>
                <a:ea typeface="宋体" panose="02010600030101010101" pitchFamily="2" charset="-122"/>
              </a:rPr>
              <a:t>竞品（软件手机</a:t>
            </a:r>
            <a:r>
              <a:rPr lang="en-US" altLang="zh-CN" smtClean="0">
                <a:latin typeface="宋体" panose="02010600030101010101" pitchFamily="2" charset="-122"/>
                <a:ea typeface="宋体" panose="02010600030101010101" pitchFamily="2" charset="-122"/>
              </a:rPr>
              <a:t>App</a:t>
            </a:r>
            <a:r>
              <a:rPr lang="zh-CN" altLang="en-US" smtClean="0">
                <a:latin typeface="宋体" panose="02010600030101010101" pitchFamily="2" charset="-122"/>
                <a:ea typeface="宋体" panose="02010600030101010101" pitchFamily="2" charset="-122"/>
              </a:rPr>
              <a:t>）</a:t>
            </a:r>
          </a:p>
        </p:txBody>
      </p:sp>
      <p:sp>
        <p:nvSpPr>
          <p:cNvPr id="32771" name="灯片编号占位符 26"/>
          <p:cNvSpPr txBox="1">
            <a:spLocks/>
          </p:cNvSpPr>
          <p:nvPr/>
        </p:nvSpPr>
        <p:spPr bwMode="auto">
          <a:xfrm>
            <a:off x="7596188" y="6492875"/>
            <a:ext cx="2311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lgn="r" eaLnBrk="1" hangingPunct="1">
              <a:spcBef>
                <a:spcPct val="0"/>
              </a:spcBef>
              <a:buClrTx/>
              <a:buFontTx/>
              <a:buNone/>
            </a:pPr>
            <a:fld id="{E782620C-D5C5-415C-BA80-6AB770AF31F0}" type="slidenum">
              <a:rPr kumimoji="0" lang="en-GB" altLang="ja-JP" sz="1600">
                <a:solidFill>
                  <a:srgbClr val="262626"/>
                </a:solidFill>
                <a:latin typeface="Calibri" panose="020F0502020204030204" pitchFamily="34" charset="0"/>
              </a:rPr>
              <a:pPr algn="r" eaLnBrk="1" hangingPunct="1">
                <a:spcBef>
                  <a:spcPct val="0"/>
                </a:spcBef>
                <a:buClrTx/>
                <a:buFontTx/>
                <a:buNone/>
              </a:pPr>
              <a:t>9</a:t>
            </a:fld>
            <a:endParaRPr kumimoji="0" lang="en-GB" altLang="ja-JP" sz="1600">
              <a:solidFill>
                <a:srgbClr val="262626"/>
              </a:solidFill>
              <a:latin typeface="Calibri" panose="020F0502020204030204" pitchFamily="34" charset="0"/>
            </a:endParaRPr>
          </a:p>
        </p:txBody>
      </p:sp>
      <p:sp>
        <p:nvSpPr>
          <p:cNvPr id="32772" name="Text Box 42"/>
          <p:cNvSpPr txBox="1">
            <a:spLocks noChangeArrowheads="1"/>
          </p:cNvSpPr>
          <p:nvPr/>
        </p:nvSpPr>
        <p:spPr bwMode="auto">
          <a:xfrm>
            <a:off x="0" y="6613525"/>
            <a:ext cx="3235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defRPr>
            </a:lvl1pPr>
            <a:lvl2pPr marL="742950" indent="-285750" defTabSz="45720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spcBef>
                <a:spcPct val="20000"/>
              </a:spcBef>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spcBef>
                <a:spcPct val="20000"/>
              </a:spcBef>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spcBef>
                <a:spcPct val="20000"/>
              </a:spcBef>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9pPr>
          </a:lstStyle>
          <a:p>
            <a:pPr>
              <a:spcBef>
                <a:spcPct val="0"/>
              </a:spcBef>
              <a:buClrTx/>
              <a:buFontTx/>
              <a:buNone/>
            </a:pPr>
            <a:r>
              <a:rPr kumimoji="0" lang="en-US" altLang="ja-JP" sz="1000" b="1" i="1">
                <a:solidFill>
                  <a:srgbClr val="4D4D4D"/>
                </a:solidFill>
                <a:latin typeface="Calibri" panose="020F0502020204030204" pitchFamily="34" charset="0"/>
                <a:ea typeface="HG丸ｺﾞｼｯｸM-PRO"/>
                <a:cs typeface="HG丸ｺﾞｼｯｸM-PRO"/>
              </a:rPr>
              <a:t>© 2020 Ricoh Software Research Center (Beijing) Co., Ltd.</a:t>
            </a:r>
          </a:p>
        </p:txBody>
      </p:sp>
      <p:sp>
        <p:nvSpPr>
          <p:cNvPr id="12" name="文本框 11"/>
          <p:cNvSpPr txBox="1"/>
          <p:nvPr/>
        </p:nvSpPr>
        <p:spPr>
          <a:xfrm>
            <a:off x="415925" y="1268413"/>
            <a:ext cx="9001125" cy="1077912"/>
          </a:xfrm>
          <a:prstGeom prst="rect">
            <a:avLst/>
          </a:prstGeom>
          <a:noFill/>
        </p:spPr>
        <p:txBody>
          <a:bodyPr>
            <a:spAutoFit/>
          </a:bodyPr>
          <a:lstStyle/>
          <a:p>
            <a:pPr>
              <a:defRPr/>
            </a:pPr>
            <a:r>
              <a:rPr lang="en-US" altLang="zh-CN" b="1" dirty="0">
                <a:latin typeface="Calibri" panose="020F0502020204030204" pitchFamily="34" charset="0"/>
                <a:cs typeface="Calibri" panose="020F0502020204030204" pitchFamily="34" charset="0"/>
              </a:rPr>
              <a:t>Pulse Oximeter by</a:t>
            </a:r>
            <a:r>
              <a:rPr lang="zh-CN" altLang="en-US" b="1" dirty="0">
                <a:latin typeface="Calibri" panose="020F0502020204030204" pitchFamily="34" charset="0"/>
                <a:cs typeface="Calibri" panose="020F0502020204030204" pitchFamily="34" charset="0"/>
              </a:rPr>
              <a:t> </a:t>
            </a:r>
            <a:r>
              <a:rPr lang="en-US" altLang="zh-CN" b="1" dirty="0" err="1">
                <a:latin typeface="Calibri" panose="020F0502020204030204" pitchFamily="34" charset="0"/>
                <a:cs typeface="Calibri" panose="020F0502020204030204" pitchFamily="34" charset="0"/>
              </a:rPr>
              <a:t>digiDoc</a:t>
            </a:r>
            <a:endParaRPr lang="en-US" altLang="zh-CN" b="1" dirty="0">
              <a:latin typeface="Calibri" panose="020F0502020204030204" pitchFamily="34" charset="0"/>
              <a:cs typeface="Calibri" panose="020F0502020204030204" pitchFamily="34" charset="0"/>
            </a:endParaRPr>
          </a:p>
          <a:p>
            <a:pPr>
              <a:defRPr/>
            </a:pPr>
            <a:r>
              <a:rPr lang="en-US" altLang="zh-CN" dirty="0">
                <a:latin typeface="宋体" panose="02010600030101010101" pitchFamily="2" charset="-122"/>
              </a:rPr>
              <a:t>App Store</a:t>
            </a:r>
            <a:r>
              <a:rPr lang="zh-CN" altLang="en-US" dirty="0">
                <a:latin typeface="宋体" panose="02010600030101010101" pitchFamily="2" charset="-122"/>
              </a:rPr>
              <a:t>上排名第一的手机</a:t>
            </a:r>
            <a:r>
              <a:rPr lang="en-US" altLang="zh-CN" dirty="0">
                <a:latin typeface="宋体" panose="02010600030101010101" pitchFamily="2" charset="-122"/>
              </a:rPr>
              <a:t>App</a:t>
            </a:r>
            <a:r>
              <a:rPr lang="zh-CN" altLang="en-US" dirty="0">
                <a:latin typeface="宋体" panose="02010600030101010101" pitchFamily="2" charset="-122"/>
              </a:rPr>
              <a:t>，直接用手机闪光灯来计算</a:t>
            </a:r>
            <a:r>
              <a:rPr lang="en-US" altLang="zh-CN" dirty="0">
                <a:latin typeface="宋体" panose="02010600030101010101" pitchFamily="2" charset="-122"/>
              </a:rPr>
              <a:t>SpO2</a:t>
            </a:r>
            <a:r>
              <a:rPr lang="zh-CN" altLang="en-US" dirty="0">
                <a:latin typeface="宋体" panose="02010600030101010101" pitchFamily="2" charset="-122"/>
              </a:rPr>
              <a:t>，和</a:t>
            </a:r>
            <a:r>
              <a:rPr lang="en-US" altLang="zh-CN" dirty="0">
                <a:latin typeface="宋体" panose="02010600030101010101" pitchFamily="2" charset="-122"/>
              </a:rPr>
              <a:t>iPhone</a:t>
            </a:r>
            <a:r>
              <a:rPr lang="zh-CN" altLang="en-US" dirty="0">
                <a:latin typeface="宋体" panose="02010600030101010101" pitchFamily="2" charset="-122"/>
              </a:rPr>
              <a:t>的健康手机</a:t>
            </a:r>
            <a:r>
              <a:rPr lang="en-US" altLang="zh-CN" dirty="0">
                <a:latin typeface="宋体" panose="02010600030101010101" pitchFamily="2" charset="-122"/>
              </a:rPr>
              <a:t>App</a:t>
            </a:r>
            <a:r>
              <a:rPr lang="zh-CN" altLang="en-US" dirty="0">
                <a:latin typeface="宋体" panose="02010600030101010101" pitchFamily="2" charset="-122"/>
              </a:rPr>
              <a:t>紧密结合。</a:t>
            </a:r>
            <a:endParaRPr lang="en-US" altLang="zh-CN" dirty="0">
              <a:latin typeface="宋体" panose="02010600030101010101" pitchFamily="2" charset="-122"/>
            </a:endParaRPr>
          </a:p>
          <a:p>
            <a:pPr marL="342900" indent="-342900">
              <a:buFontTx/>
              <a:buAutoNum type="arabicPeriod"/>
              <a:defRPr/>
            </a:pPr>
            <a:endParaRPr lang="en-US" altLang="zh-CN" dirty="0">
              <a:latin typeface="宋体" panose="02010600030101010101" pitchFamily="2" charset="-122"/>
            </a:endParaRPr>
          </a:p>
        </p:txBody>
      </p:sp>
      <p:pic>
        <p:nvPicPr>
          <p:cNvPr id="327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5975"/>
            <a:ext cx="990600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cb025ba9a6ccf8fed139b5222f2a63b17a4791"/>
</p:tagLst>
</file>

<file path=ppt/theme/theme1.xml><?xml version="1.0" encoding="utf-8"?>
<a:theme xmlns:a="http://schemas.openxmlformats.org/drawingml/2006/main" name="template_white_2000_j120402">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99">
            <a:alpha val="40000"/>
          </a:srgbClr>
        </a:solidFill>
        <a:ln w="12700">
          <a:noFill/>
          <a:prstDash val="dash"/>
          <a:headEnd/>
          <a:tailEnd/>
        </a:ln>
      </a:spPr>
      <a:bodyPr wrap="none" anchor="ctr"/>
      <a:lstStyle>
        <a:defPPr algn="ctr">
          <a:defRPr sz="2000" b="1" dirty="0">
            <a:solidFill>
              <a:schemeClr val="tx1">
                <a:lumMod val="85000"/>
                <a:lumOff val="15000"/>
              </a:schemeClr>
            </a:solidFill>
            <a:latin typeface="Calibri" pitchFamily="34" charset="0"/>
            <a:ea typeface="新宋体" pitchFamily="49" charset="-122"/>
            <a:cs typeface="Calibri" pitchFamily="34" charset="0"/>
          </a:defRPr>
        </a:defPPr>
      </a:lstStyle>
      <a:style>
        <a:lnRef idx="2">
          <a:schemeClr val="dk1"/>
        </a:lnRef>
        <a:fillRef idx="1">
          <a:schemeClr val="lt1"/>
        </a:fillRef>
        <a:effectRef idx="0">
          <a:schemeClr val="dk1"/>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SOMI_20200405_V0.6</Template>
  <TotalTime>99</TotalTime>
  <Words>1509</Words>
  <Application>Microsoft Office PowerPoint</Application>
  <PresentationFormat>A4 纸张(210x297 毫米)</PresentationFormat>
  <Paragraphs>225</Paragraphs>
  <Slides>14</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MS PGothic</vt:lpstr>
      <vt:lpstr>Wingdings</vt:lpstr>
      <vt:lpstr>ＭＳ Ｐ明朝</vt:lpstr>
      <vt:lpstr>Calibri</vt:lpstr>
      <vt:lpstr>Times New Roman</vt:lpstr>
      <vt:lpstr>HG丸ｺﾞｼｯｸM-PRO</vt:lpstr>
      <vt:lpstr>新宋体</vt:lpstr>
      <vt:lpstr>Impact</vt:lpstr>
      <vt:lpstr>template_white_2000_j120402</vt:lpstr>
      <vt:lpstr>SOMI 手机App </vt:lpstr>
      <vt:lpstr>主界面</vt:lpstr>
      <vt:lpstr>SOMI 手机App</vt:lpstr>
      <vt:lpstr>SOMI 手机App</vt:lpstr>
      <vt:lpstr>SOMI 手机App</vt:lpstr>
      <vt:lpstr>SOMI 手机App</vt:lpstr>
      <vt:lpstr>SOMI 手机App</vt:lpstr>
      <vt:lpstr>SOMI 竞品（软件手机App）</vt:lpstr>
      <vt:lpstr>SOMI 竞品（软件手机App）</vt:lpstr>
      <vt:lpstr>SOMI 竞品（硬件）</vt:lpstr>
      <vt:lpstr>SOMI 竞品（硬件）</vt:lpstr>
      <vt:lpstr>SOMI 竞品（硬件）</vt:lpstr>
      <vt:lpstr>SOMI 竞品（硬件）</vt:lpstr>
      <vt:lpstr>SOMI 竞品（硬件）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SOMI </dc:title>
  <dc:creator>srcb03116</dc:creator>
  <cp:lastModifiedBy>srcb03116</cp:lastModifiedBy>
  <cp:revision>9</cp:revision>
  <cp:lastPrinted>2017-06-30T07:06:07Z</cp:lastPrinted>
  <dcterms:created xsi:type="dcterms:W3CDTF">2020-05-21T05:05:29Z</dcterms:created>
  <dcterms:modified xsi:type="dcterms:W3CDTF">2020-05-21T06:45:02Z</dcterms:modified>
</cp:coreProperties>
</file>