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5" r:id="rId5"/>
    <p:sldId id="259" r:id="rId6"/>
    <p:sldId id="260" r:id="rId7"/>
    <p:sldId id="270" r:id="rId8"/>
    <p:sldId id="266" r:id="rId9"/>
    <p:sldId id="261" r:id="rId10"/>
    <p:sldId id="263" r:id="rId11"/>
    <p:sldId id="272"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40" autoAdjust="0"/>
  </p:normalViewPr>
  <p:slideViewPr>
    <p:cSldViewPr snapToGrid="0" snapToObjects="1">
      <p:cViewPr varScale="1">
        <p:scale>
          <a:sx n="78" d="100"/>
          <a:sy n="78" d="100"/>
        </p:scale>
        <p:origin x="-20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1F5523-0E20-A045-A9C7-DD17EB884612}" type="datetimeFigureOut">
              <a:rPr lang="en-US" smtClean="0"/>
              <a:t>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262D68-4B2E-8E49-A33A-885ED25B737D}" type="slidenum">
              <a:rPr lang="en-US" smtClean="0"/>
              <a:t>‹#›</a:t>
            </a:fld>
            <a:endParaRPr lang="en-US"/>
          </a:p>
        </p:txBody>
      </p:sp>
    </p:spTree>
    <p:extLst>
      <p:ext uri="{BB962C8B-B14F-4D97-AF65-F5344CB8AC3E}">
        <p14:creationId xmlns:p14="http://schemas.microsoft.com/office/powerpoint/2010/main" val="12656989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Michel, Thank you for inviting me to perform this analysis and present it to you today.  Respecting your 5-minute timeline, please hold</a:t>
            </a:r>
            <a:r>
              <a:rPr lang="en-US" sz="1200" kern="1200" baseline="0" dirty="0" smtClean="0">
                <a:solidFill>
                  <a:schemeClr val="tx1"/>
                </a:solidFill>
                <a:effectLst/>
                <a:latin typeface="+mn-lt"/>
                <a:ea typeface="+mn-ea"/>
                <a:cs typeface="+mn-cs"/>
              </a:rPr>
              <a:t> your questions to the end and let’s get down to business. </a:t>
            </a:r>
            <a:endParaRPr lang="en-US" dirty="0"/>
          </a:p>
        </p:txBody>
      </p:sp>
      <p:sp>
        <p:nvSpPr>
          <p:cNvPr id="4" name="Slide Number Placeholder 3"/>
          <p:cNvSpPr>
            <a:spLocks noGrp="1"/>
          </p:cNvSpPr>
          <p:nvPr>
            <p:ph type="sldNum" sz="quarter" idx="10"/>
          </p:nvPr>
        </p:nvSpPr>
        <p:spPr/>
        <p:txBody>
          <a:bodyPr/>
          <a:lstStyle/>
          <a:p>
            <a:fld id="{6B262D68-4B2E-8E49-A33A-885ED25B737D}" type="slidenum">
              <a:rPr lang="en-US" smtClean="0"/>
              <a:t>1</a:t>
            </a:fld>
            <a:endParaRPr lang="en-US"/>
          </a:p>
        </p:txBody>
      </p:sp>
    </p:spTree>
    <p:extLst>
      <p:ext uri="{BB962C8B-B14F-4D97-AF65-F5344CB8AC3E}">
        <p14:creationId xmlns:p14="http://schemas.microsoft.com/office/powerpoint/2010/main" val="2027953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Digging deeper into</a:t>
            </a:r>
            <a:r>
              <a:rPr lang="en-US" baseline="0" dirty="0" smtClean="0"/>
              <a:t> ABV, we see much greater variability across individual beers, with a </a:t>
            </a:r>
            <a:r>
              <a:rPr lang="en-US" sz="1200" kern="1200" dirty="0" smtClean="0">
                <a:solidFill>
                  <a:schemeClr val="tx1"/>
                </a:solidFill>
                <a:effectLst/>
                <a:latin typeface="+mn-lt"/>
                <a:ea typeface="+mn-ea"/>
                <a:cs typeface="+mn-cs"/>
              </a:rPr>
              <a:t>Range: 0.1% - 12.8%, with 75% of these falling between 5%-6.7%</a:t>
            </a:r>
            <a:endParaRPr lang="en-US" sz="1100" kern="1200" dirty="0" smtClean="0">
              <a:solidFill>
                <a:schemeClr val="tx1"/>
              </a:solidFill>
              <a:effectLst/>
              <a:latin typeface="+mn-lt"/>
              <a:ea typeface="+mn-ea"/>
              <a:cs typeface="+mn-cs"/>
            </a:endParaRPr>
          </a:p>
          <a:p>
            <a:pPr lvl="0"/>
            <a:endParaRPr lang="en-US" sz="11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ABV for IPA is a bit higher, as we’d expect,</a:t>
            </a:r>
            <a:r>
              <a:rPr lang="en-US" sz="1200" kern="1200" baseline="0" dirty="0" smtClean="0">
                <a:solidFill>
                  <a:schemeClr val="tx1"/>
                </a:solidFill>
                <a:effectLst/>
                <a:latin typeface="+mn-lt"/>
                <a:ea typeface="+mn-ea"/>
                <a:cs typeface="+mn-cs"/>
              </a:rPr>
              <a:t> with </a:t>
            </a:r>
            <a:r>
              <a:rPr lang="en-US" sz="1200" kern="1200" baseline="0" smtClean="0">
                <a:solidFill>
                  <a:schemeClr val="tx1"/>
                </a:solidFill>
                <a:effectLst/>
                <a:latin typeface="+mn-lt"/>
                <a:ea typeface="+mn-ea"/>
                <a:cs typeface="+mn-cs"/>
              </a:rPr>
              <a:t>a </a:t>
            </a:r>
            <a:r>
              <a:rPr lang="en-US" sz="11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Median</a:t>
            </a:r>
            <a:r>
              <a:rPr lang="en-US" sz="1200" kern="1200" baseline="0" smtClean="0">
                <a:solidFill>
                  <a:schemeClr val="tx1"/>
                </a:solidFill>
                <a:effectLst/>
                <a:latin typeface="+mn-lt"/>
                <a:ea typeface="+mn-ea"/>
                <a:cs typeface="+mn-cs"/>
              </a:rPr>
              <a:t> of </a:t>
            </a:r>
            <a:r>
              <a:rPr lang="en-US" sz="1200" kern="1200" smtClean="0">
                <a:solidFill>
                  <a:schemeClr val="tx1"/>
                </a:solidFill>
                <a:effectLst/>
                <a:latin typeface="+mn-lt"/>
                <a:ea typeface="+mn-ea"/>
                <a:cs typeface="+mn-cs"/>
              </a:rPr>
              <a:t>6.8</a:t>
            </a:r>
            <a:r>
              <a:rPr lang="en-US" sz="1200" kern="1200" dirty="0" smtClean="0">
                <a:solidFill>
                  <a:schemeClr val="tx1"/>
                </a:solidFill>
                <a:effectLst/>
                <a:latin typeface="+mn-lt"/>
                <a:ea typeface="+mn-ea"/>
                <a:cs typeface="+mn-cs"/>
              </a:rPr>
              <a:t>%</a:t>
            </a:r>
          </a:p>
          <a:p>
            <a:pPr lvl="0"/>
            <a:endParaRPr lang="en-US" sz="1200" kern="1200" dirty="0" smtClean="0">
              <a:solidFill>
                <a:schemeClr val="tx1"/>
              </a:solidFill>
              <a:effectLst/>
              <a:latin typeface="+mn-lt"/>
              <a:ea typeface="+mn-ea"/>
              <a:cs typeface="+mn-cs"/>
            </a:endParaRPr>
          </a:p>
          <a:p>
            <a:pPr lvl="0"/>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Craft breweries are producing lots of IPA, but none of them can produce it with low ABV</a:t>
            </a:r>
            <a:endParaRPr lang="en-US" sz="11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B262D68-4B2E-8E49-A33A-885ED25B737D}" type="slidenum">
              <a:rPr lang="en-US" smtClean="0"/>
              <a:t>10</a:t>
            </a:fld>
            <a:endParaRPr lang="en-US"/>
          </a:p>
        </p:txBody>
      </p:sp>
    </p:spTree>
    <p:extLst>
      <p:ext uri="{BB962C8B-B14F-4D97-AF65-F5344CB8AC3E}">
        <p14:creationId xmlns:p14="http://schemas.microsoft.com/office/powerpoint/2010/main" val="2165598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recap the opportunities, the American market devours</a:t>
            </a:r>
            <a:r>
              <a:rPr lang="en-US" baseline="0" dirty="0" smtClean="0"/>
              <a:t> IPA, A-B America needs to expand its taste portfolio, and there are many craft breweries producing beers that could compliment our portfolio of offerings and set us up to create new, non-alcoholic offerings with our ZERO process.</a:t>
            </a:r>
          </a:p>
          <a:p>
            <a:endParaRPr lang="en-US" baseline="0"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We know from experience it is much easier to penetrate the market through partnership,</a:t>
            </a:r>
            <a:r>
              <a:rPr lang="en-US" baseline="0" dirty="0" smtClean="0"/>
              <a:t> and our competitors have already done this such as  </a:t>
            </a:r>
            <a:r>
              <a:rPr lang="en-US" dirty="0" smtClean="0"/>
              <a:t>Heineken partnership with </a:t>
            </a:r>
            <a:r>
              <a:rPr lang="en-US" dirty="0" err="1" smtClean="0"/>
              <a:t>Lagunitas</a:t>
            </a:r>
            <a:r>
              <a:rPr lang="en-US" dirty="0" smtClean="0"/>
              <a:t> IPA</a:t>
            </a:r>
            <a:endParaRPr lang="en-US" dirty="0"/>
          </a:p>
        </p:txBody>
      </p:sp>
      <p:sp>
        <p:nvSpPr>
          <p:cNvPr id="4" name="Slide Number Placeholder 3"/>
          <p:cNvSpPr>
            <a:spLocks noGrp="1"/>
          </p:cNvSpPr>
          <p:nvPr>
            <p:ph type="sldNum" sz="quarter" idx="10"/>
          </p:nvPr>
        </p:nvSpPr>
        <p:spPr/>
        <p:txBody>
          <a:bodyPr/>
          <a:lstStyle/>
          <a:p>
            <a:fld id="{6B262D68-4B2E-8E49-A33A-885ED25B737D}" type="slidenum">
              <a:rPr lang="en-US" smtClean="0"/>
              <a:t>11</a:t>
            </a:fld>
            <a:endParaRPr lang="en-US"/>
          </a:p>
        </p:txBody>
      </p:sp>
    </p:spTree>
    <p:extLst>
      <p:ext uri="{BB962C8B-B14F-4D97-AF65-F5344CB8AC3E}">
        <p14:creationId xmlns:p14="http://schemas.microsoft.com/office/powerpoint/2010/main" val="2510496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steps to follow this recommendation would be to Analyze the dataset for for the best fit partner, including beer portfolio analysis of each brewery, including sales data.  An HR analysis of the short list for breweries sharing our core values, and production expansion analysis for logistics, real estate and state tax incentives.</a:t>
            </a:r>
          </a:p>
          <a:p>
            <a:r>
              <a:rPr lang="en-US" dirty="0" smtClean="0"/>
              <a:t>Thank YOU</a:t>
            </a:r>
            <a:r>
              <a:rPr lang="en-US" baseline="0" dirty="0" smtClean="0"/>
              <a:t> for your time!</a:t>
            </a:r>
            <a:endParaRPr lang="en-US" dirty="0" smtClean="0"/>
          </a:p>
          <a:p>
            <a:r>
              <a:rPr lang="en-US" dirty="0" smtClean="0"/>
              <a:t>Questions?</a:t>
            </a:r>
            <a:endParaRPr lang="en-US" dirty="0"/>
          </a:p>
        </p:txBody>
      </p:sp>
      <p:sp>
        <p:nvSpPr>
          <p:cNvPr id="4" name="Slide Number Placeholder 3"/>
          <p:cNvSpPr>
            <a:spLocks noGrp="1"/>
          </p:cNvSpPr>
          <p:nvPr>
            <p:ph type="sldNum" sz="quarter" idx="10"/>
          </p:nvPr>
        </p:nvSpPr>
        <p:spPr/>
        <p:txBody>
          <a:bodyPr/>
          <a:lstStyle/>
          <a:p>
            <a:fld id="{6B262D68-4B2E-8E49-A33A-885ED25B737D}" type="slidenum">
              <a:rPr lang="en-US" smtClean="0"/>
              <a:t>12</a:t>
            </a:fld>
            <a:endParaRPr lang="en-US"/>
          </a:p>
        </p:txBody>
      </p:sp>
    </p:spTree>
    <p:extLst>
      <p:ext uri="{BB962C8B-B14F-4D97-AF65-F5344CB8AC3E}">
        <p14:creationId xmlns:p14="http://schemas.microsoft.com/office/powerpoint/2010/main" val="4288121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Our newest process, ZERO, produces an identical-tasting, low-alcohol alternative to the original beer. This new process positions us to surpass our corporate goal of making 20% of our beverages zero or near-zero alcohol by 2025. A-B’s current American portfolio remains heavily weighted in lighter styles that are easy to drink.  The question is, what beverages should we bring to market with this new technology?</a:t>
            </a:r>
          </a:p>
          <a:p>
            <a:r>
              <a:rPr lang="en-US" sz="1200" kern="1200" dirty="0" smtClean="0">
                <a:solidFill>
                  <a:schemeClr val="tx1"/>
                </a:solidFill>
                <a:effectLst/>
                <a:latin typeface="+mn-lt"/>
                <a:ea typeface="+mn-ea"/>
                <a:cs typeface="+mn-cs"/>
              </a:rPr>
              <a:t>Among craft beers, the IPA dominates.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bitter taste profile and the higher alcohol content make the IPA well-suited to the ZERO process.  We recommend securing market share through partnership with an large, established craft brewery, as our American competitors, Heineken and Molson-Coors, already have.  This partnership will credibly round out our taste portfolio and set us up to introduce low-alcohol versions to market.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dig into the data.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2000" dirty="0"/>
          </a:p>
        </p:txBody>
      </p:sp>
      <p:sp>
        <p:nvSpPr>
          <p:cNvPr id="4" name="Slide Number Placeholder 3"/>
          <p:cNvSpPr>
            <a:spLocks noGrp="1"/>
          </p:cNvSpPr>
          <p:nvPr>
            <p:ph type="sldNum" sz="quarter" idx="10"/>
          </p:nvPr>
        </p:nvSpPr>
        <p:spPr/>
        <p:txBody>
          <a:bodyPr/>
          <a:lstStyle/>
          <a:p>
            <a:fld id="{6B262D68-4B2E-8E49-A33A-885ED25B737D}" type="slidenum">
              <a:rPr lang="en-US" smtClean="0"/>
              <a:t>2</a:t>
            </a:fld>
            <a:endParaRPr lang="en-US"/>
          </a:p>
        </p:txBody>
      </p:sp>
    </p:spTree>
    <p:extLst>
      <p:ext uri="{BB962C8B-B14F-4D97-AF65-F5344CB8AC3E}">
        <p14:creationId xmlns:p14="http://schemas.microsoft.com/office/powerpoint/2010/main" val="3223334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heat map reflects the concentration and variability of the 551 craft breweries across the United States.  Colorado leads the way with 47 breweries, followed by a solid west coast, and predictably beer-loving states like Michigan, Texas and Pennsylvania following suit.  Four states </a:t>
            </a:r>
            <a:r>
              <a:rPr lang="en-US" sz="1200" kern="1200" baseline="0" dirty="0" smtClean="0">
                <a:solidFill>
                  <a:schemeClr val="tx1"/>
                </a:solidFill>
                <a:effectLst/>
                <a:latin typeface="+mn-lt"/>
                <a:ea typeface="+mn-ea"/>
                <a:cs typeface="+mn-cs"/>
              </a:rPr>
              <a:t>have one brewery apiece, and No state is beer free.</a:t>
            </a:r>
            <a:r>
              <a:rPr lang="en-US" sz="1200" kern="1200" dirty="0" smtClean="0">
                <a:solidFill>
                  <a:schemeClr val="tx1"/>
                </a:solidFill>
                <a:effectLst/>
                <a:latin typeface="+mn-lt"/>
                <a:ea typeface="+mn-ea"/>
                <a:cs typeface="+mn-cs"/>
              </a:rPr>
              <a:t> The median number of breweries per state is 7.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 the next slide</a:t>
            </a:r>
          </a:p>
          <a:p>
            <a:endParaRPr lang="en-US" dirty="0"/>
          </a:p>
        </p:txBody>
      </p:sp>
      <p:sp>
        <p:nvSpPr>
          <p:cNvPr id="4" name="Slide Number Placeholder 3"/>
          <p:cNvSpPr>
            <a:spLocks noGrp="1"/>
          </p:cNvSpPr>
          <p:nvPr>
            <p:ph type="sldNum" sz="quarter" idx="10"/>
          </p:nvPr>
        </p:nvSpPr>
        <p:spPr/>
        <p:txBody>
          <a:bodyPr/>
          <a:lstStyle/>
          <a:p>
            <a:fld id="{6B262D68-4B2E-8E49-A33A-885ED25B737D}" type="slidenum">
              <a:rPr lang="en-US" smtClean="0"/>
              <a:t>3</a:t>
            </a:fld>
            <a:endParaRPr lang="en-US"/>
          </a:p>
        </p:txBody>
      </p:sp>
    </p:spTree>
    <p:extLst>
      <p:ext uri="{BB962C8B-B14F-4D97-AF65-F5344CB8AC3E}">
        <p14:creationId xmlns:p14="http://schemas.microsoft.com/office/powerpoint/2010/main" val="3012537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look at the beers these breweries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produce.  Two thousand four hundred </a:t>
            </a:r>
            <a:r>
              <a:rPr lang="en-US" sz="1200" kern="1200" baseline="0" dirty="0" smtClean="0">
                <a:solidFill>
                  <a:schemeClr val="tx1"/>
                </a:solidFill>
                <a:effectLst/>
                <a:latin typeface="+mn-lt"/>
                <a:ea typeface="+mn-ea"/>
                <a:cs typeface="+mn-cs"/>
              </a:rPr>
              <a:t>and ten</a:t>
            </a:r>
            <a:r>
              <a:rPr lang="en-US" sz="1200" kern="1200" dirty="0" smtClean="0">
                <a:solidFill>
                  <a:schemeClr val="tx1"/>
                </a:solidFill>
                <a:effectLst/>
                <a:latin typeface="+mn-lt"/>
                <a:ea typeface="+mn-ea"/>
                <a:cs typeface="+mn-cs"/>
              </a:rPr>
              <a:t> craft beers are produced within the United States.  The median number of beers per brewery is 3. But if we take a deeper look, that is also quite variable.  One brewery produces 62 of these beers, while 120 breweries produce only 1 beer each.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notes about the data</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B262D68-4B2E-8E49-A33A-885ED25B737D}" type="slidenum">
              <a:rPr lang="en-US" smtClean="0"/>
              <a:t>4</a:t>
            </a:fld>
            <a:endParaRPr lang="en-US"/>
          </a:p>
        </p:txBody>
      </p:sp>
    </p:spTree>
    <p:extLst>
      <p:ext uri="{BB962C8B-B14F-4D97-AF65-F5344CB8AC3E}">
        <p14:creationId xmlns:p14="http://schemas.microsoft.com/office/powerpoint/2010/main" val="33767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Some beers have multiple entries marked with different years </a:t>
            </a:r>
            <a:r>
              <a:rPr lang="mr-IN" dirty="0" smtClean="0"/>
              <a:t>–</a:t>
            </a:r>
            <a:r>
              <a:rPr lang="en-US" dirty="0" smtClean="0"/>
              <a:t> possibly due to reformulation</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did not analyze reformulations for this presentation but feel it is a good idea to vet these before the next steps.</a:t>
            </a:r>
            <a:r>
              <a:rPr lang="en-US" dirty="0" smtClean="0">
                <a:effectLst/>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62 beers are missing ABV and IBU data, and another 943 beers are missing IBU data alone. </a:t>
            </a:r>
            <a:r>
              <a:rPr lang="en-US" dirty="0" smtClean="0"/>
              <a:t>Some missing data could be imputed if justified by a further study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That said, now lets look at the beers.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B262D68-4B2E-8E49-A33A-885ED25B737D}" type="slidenum">
              <a:rPr lang="en-US" smtClean="0"/>
              <a:t>5</a:t>
            </a:fld>
            <a:endParaRPr lang="en-US"/>
          </a:p>
        </p:txBody>
      </p:sp>
    </p:spTree>
    <p:extLst>
      <p:ext uri="{BB962C8B-B14F-4D97-AF65-F5344CB8AC3E}">
        <p14:creationId xmlns:p14="http://schemas.microsoft.com/office/powerpoint/2010/main" val="769424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Ten beer styles account for half of the craft beers made in America</a:t>
            </a:r>
          </a:p>
          <a:p>
            <a:pPr lvl="0"/>
            <a:r>
              <a:rPr lang="en-US" sz="1200" kern="1200" dirty="0" smtClean="0">
                <a:solidFill>
                  <a:schemeClr val="tx1"/>
                </a:solidFill>
                <a:effectLst/>
                <a:latin typeface="+mn-lt"/>
                <a:ea typeface="+mn-ea"/>
                <a:cs typeface="+mn-cs"/>
              </a:rPr>
              <a:t>This first column of “Other” is comprised of 90 different styles, each with fewer than 50 beers of its type</a:t>
            </a:r>
          </a:p>
          <a:p>
            <a:pPr lvl="0"/>
            <a:r>
              <a:rPr lang="en-US" sz="1200" kern="1200" dirty="0" smtClean="0">
                <a:solidFill>
                  <a:schemeClr val="tx1"/>
                </a:solidFill>
                <a:effectLst/>
                <a:latin typeface="+mn-lt"/>
                <a:ea typeface="+mn-ea"/>
                <a:cs typeface="+mn-cs"/>
              </a:rPr>
              <a:t>IPA varietals have a 23.8% market share.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American Pale Ales with IBU &gt; 40 </a:t>
            </a:r>
            <a:r>
              <a:rPr lang="en-US" sz="1200" kern="1200" baseline="0" dirty="0" smtClean="0">
                <a:solidFill>
                  <a:schemeClr val="tx1"/>
                </a:solidFill>
                <a:effectLst/>
                <a:latin typeface="+mn-lt"/>
                <a:ea typeface="+mn-ea"/>
                <a:cs typeface="+mn-cs"/>
              </a:rPr>
              <a:t>could easily </a:t>
            </a:r>
            <a:r>
              <a:rPr lang="en-US" sz="1200" kern="1200" baseline="0" smtClean="0">
                <a:solidFill>
                  <a:schemeClr val="tx1"/>
                </a:solidFill>
                <a:effectLst/>
                <a:latin typeface="+mn-lt"/>
                <a:ea typeface="+mn-ea"/>
                <a:cs typeface="+mn-cs"/>
              </a:rPr>
              <a:t>be </a:t>
            </a:r>
            <a:r>
              <a:rPr lang="en-US" sz="1200" kern="1200" baseline="0" smtClean="0">
                <a:solidFill>
                  <a:schemeClr val="tx1"/>
                </a:solidFill>
                <a:effectLst/>
                <a:latin typeface="+mn-lt"/>
                <a:ea typeface="+mn-ea"/>
                <a:cs typeface="+mn-cs"/>
              </a:rPr>
              <a:t>classified as </a:t>
            </a:r>
            <a:r>
              <a:rPr lang="en-US" sz="1200" kern="1200" baseline="0" dirty="0" smtClean="0">
                <a:solidFill>
                  <a:schemeClr val="tx1"/>
                </a:solidFill>
                <a:effectLst/>
                <a:latin typeface="+mn-lt"/>
                <a:ea typeface="+mn-ea"/>
                <a:cs typeface="+mn-cs"/>
              </a:rPr>
              <a:t>IPAs. Including these</a:t>
            </a:r>
            <a:r>
              <a:rPr lang="en-US" sz="1200" kern="1200" dirty="0" smtClean="0">
                <a:solidFill>
                  <a:schemeClr val="tx1"/>
                </a:solidFill>
                <a:effectLst/>
                <a:latin typeface="+mn-lt"/>
                <a:ea typeface="+mn-ea"/>
                <a:cs typeface="+mn-cs"/>
              </a:rPr>
              <a:t> increases share to 27.6%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One </a:t>
            </a:r>
            <a:r>
              <a:rPr lang="en-US" sz="1200" kern="1200" dirty="0" smtClean="0">
                <a:solidFill>
                  <a:schemeClr val="tx1"/>
                </a:solidFill>
                <a:effectLst/>
                <a:latin typeface="+mn-lt"/>
                <a:ea typeface="+mn-ea"/>
                <a:cs typeface="+mn-cs"/>
              </a:rPr>
              <a:t>TELLING Statistic- Of the 120 breweries that produce only one beer each, 50 of those choose to produce an IPA varietal or APA</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Americans loves bitter beer</a:t>
            </a:r>
            <a:r>
              <a:rPr lang="en-US" dirty="0" smtClean="0">
                <a:effectLst/>
              </a:rPr>
              <a:t> </a:t>
            </a:r>
          </a:p>
          <a:p>
            <a:endParaRPr lang="en-US" dirty="0" smtClean="0">
              <a:effectLst/>
            </a:endParaRPr>
          </a:p>
          <a:p>
            <a:r>
              <a:rPr lang="en-US" dirty="0" smtClean="0">
                <a:effectLst/>
              </a:rPr>
              <a:t>But what is an IPA?</a:t>
            </a:r>
            <a:endParaRPr lang="en-US" dirty="0"/>
          </a:p>
        </p:txBody>
      </p:sp>
      <p:sp>
        <p:nvSpPr>
          <p:cNvPr id="4" name="Slide Number Placeholder 3"/>
          <p:cNvSpPr>
            <a:spLocks noGrp="1"/>
          </p:cNvSpPr>
          <p:nvPr>
            <p:ph type="sldNum" sz="quarter" idx="10"/>
          </p:nvPr>
        </p:nvSpPr>
        <p:spPr/>
        <p:txBody>
          <a:bodyPr/>
          <a:lstStyle/>
          <a:p>
            <a:fld id="{6B262D68-4B2E-8E49-A33A-885ED25B737D}" type="slidenum">
              <a:rPr lang="en-US" smtClean="0"/>
              <a:t>6</a:t>
            </a:fld>
            <a:endParaRPr lang="en-US"/>
          </a:p>
        </p:txBody>
      </p:sp>
    </p:spTree>
    <p:extLst>
      <p:ext uri="{BB962C8B-B14F-4D97-AF65-F5344CB8AC3E}">
        <p14:creationId xmlns:p14="http://schemas.microsoft.com/office/powerpoint/2010/main" val="2844977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IPA is defined in part by higher IBU and you can see the distribution of IPA IBU ratings versus non-IPA varietals </a:t>
            </a:r>
            <a:endParaRPr lang="en-US" sz="18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IPA median IBU is 70 units</a:t>
            </a:r>
            <a:endParaRPr lang="en-US" sz="18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Other varietal median IBU is 27 units</a:t>
            </a:r>
            <a:endParaRPr lang="en-US" sz="18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By comparison to our best-sellers, Bud Light registers 27 IBU and </a:t>
            </a:r>
            <a:r>
              <a:rPr lang="en-US" sz="1800" kern="1200" dirty="0" smtClean="0">
                <a:solidFill>
                  <a:schemeClr val="tx1"/>
                </a:solidFill>
                <a:effectLst/>
                <a:latin typeface="+mn-lt"/>
                <a:ea typeface="+mn-ea"/>
                <a:cs typeface="+mn-cs"/>
              </a:rPr>
              <a:t>Budweiser registers only 12</a:t>
            </a:r>
          </a:p>
          <a:p>
            <a:endParaRPr lang="en-US" dirty="0"/>
          </a:p>
        </p:txBody>
      </p:sp>
      <p:sp>
        <p:nvSpPr>
          <p:cNvPr id="4" name="Slide Number Placeholder 3"/>
          <p:cNvSpPr>
            <a:spLocks noGrp="1"/>
          </p:cNvSpPr>
          <p:nvPr>
            <p:ph type="sldNum" sz="quarter" idx="10"/>
          </p:nvPr>
        </p:nvSpPr>
        <p:spPr/>
        <p:txBody>
          <a:bodyPr/>
          <a:lstStyle/>
          <a:p>
            <a:fld id="{6B262D68-4B2E-8E49-A33A-885ED25B737D}" type="slidenum">
              <a:rPr lang="en-US" smtClean="0"/>
              <a:t>7</a:t>
            </a:fld>
            <a:endParaRPr lang="en-US"/>
          </a:p>
        </p:txBody>
      </p:sp>
    </p:spTree>
    <p:extLst>
      <p:ext uri="{BB962C8B-B14F-4D97-AF65-F5344CB8AC3E}">
        <p14:creationId xmlns:p14="http://schemas.microsoft.com/office/powerpoint/2010/main" val="3830913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see the cloudy, dare I say bitter,  relationship between ABV and IBU</a:t>
            </a:r>
            <a:r>
              <a:rPr lang="en-US" sz="1200" kern="1200" baseline="0" dirty="0" smtClean="0">
                <a:solidFill>
                  <a:schemeClr val="tx1"/>
                </a:solidFill>
                <a:effectLst/>
                <a:latin typeface="+mn-lt"/>
                <a:ea typeface="+mn-ea"/>
                <a:cs typeface="+mn-cs"/>
              </a:rPr>
              <a:t> with a </a:t>
            </a:r>
            <a:r>
              <a:rPr lang="en-US" sz="1200" kern="1200" dirty="0" smtClean="0">
                <a:solidFill>
                  <a:schemeClr val="tx1"/>
                </a:solidFill>
                <a:effectLst/>
                <a:latin typeface="+mn-lt"/>
                <a:ea typeface="+mn-ea"/>
                <a:cs typeface="+mn-cs"/>
              </a:rPr>
              <a:t>positive correlation of .67.  </a:t>
            </a:r>
          </a:p>
          <a:p>
            <a:r>
              <a:rPr lang="en-US" sz="1200" kern="1200" dirty="0" smtClean="0">
                <a:solidFill>
                  <a:schemeClr val="tx1"/>
                </a:solidFill>
                <a:effectLst/>
                <a:latin typeface="+mn-lt"/>
                <a:ea typeface="+mn-ea"/>
                <a:cs typeface="+mn-cs"/>
              </a:rPr>
              <a:t>Also note that the IBU RANGE increases as ABV increases.</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High IBU beers usually have higher ABV</a:t>
            </a:r>
            <a:r>
              <a:rPr lang="en-US" sz="1200" kern="1200" baseline="0" dirty="0" smtClean="0">
                <a:solidFill>
                  <a:schemeClr val="tx1"/>
                </a:solidFill>
                <a:effectLst/>
                <a:latin typeface="+mn-lt"/>
                <a:ea typeface="+mn-ea"/>
                <a:cs typeface="+mn-cs"/>
              </a:rPr>
              <a:t>!  But how does this play out across the country?</a:t>
            </a:r>
            <a:endParaRPr lang="en-US" dirty="0"/>
          </a:p>
        </p:txBody>
      </p:sp>
      <p:sp>
        <p:nvSpPr>
          <p:cNvPr id="4" name="Slide Number Placeholder 3"/>
          <p:cNvSpPr>
            <a:spLocks noGrp="1"/>
          </p:cNvSpPr>
          <p:nvPr>
            <p:ph type="sldNum" sz="quarter" idx="10"/>
          </p:nvPr>
        </p:nvSpPr>
        <p:spPr/>
        <p:txBody>
          <a:bodyPr/>
          <a:lstStyle/>
          <a:p>
            <a:fld id="{6B262D68-4B2E-8E49-A33A-885ED25B737D}" type="slidenum">
              <a:rPr lang="en-US" smtClean="0"/>
              <a:t>8</a:t>
            </a:fld>
            <a:endParaRPr lang="en-US"/>
          </a:p>
        </p:txBody>
      </p:sp>
    </p:spTree>
    <p:extLst>
      <p:ext uri="{BB962C8B-B14F-4D97-AF65-F5344CB8AC3E}">
        <p14:creationId xmlns:p14="http://schemas.microsoft.com/office/powerpoint/2010/main" val="2815201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State to state,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Median ABV is relatively consistent</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between: 4% in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Utah</a:t>
            </a:r>
            <a:r>
              <a:rPr lang="en-US" sz="1200" kern="1200" baseline="0" dirty="0" smtClean="0">
                <a:solidFill>
                  <a:schemeClr val="tx1"/>
                </a:solidFill>
                <a:effectLst/>
                <a:latin typeface="+mn-lt"/>
                <a:ea typeface="+mn-ea"/>
                <a:cs typeface="+mn-cs"/>
              </a:rPr>
              <a:t> to </a:t>
            </a:r>
            <a:r>
              <a:rPr lang="en-US" sz="1200" kern="1200" dirty="0" smtClean="0">
                <a:solidFill>
                  <a:schemeClr val="tx1"/>
                </a:solidFill>
                <a:effectLst/>
                <a:latin typeface="+mn-lt"/>
                <a:ea typeface="+mn-ea"/>
                <a:cs typeface="+mn-cs"/>
              </a:rPr>
              <a:t> 6.25% in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Kentucky &amp; Washington DC</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With an</a:t>
            </a:r>
            <a:r>
              <a:rPr lang="en-US" sz="1200" kern="1200" baseline="0" dirty="0" smtClean="0">
                <a:solidFill>
                  <a:schemeClr val="tx1"/>
                </a:solidFill>
                <a:effectLst/>
                <a:latin typeface="+mn-lt"/>
                <a:ea typeface="+mn-ea"/>
                <a:cs typeface="+mn-cs"/>
              </a:rPr>
              <a:t> overall median of</a:t>
            </a:r>
            <a:r>
              <a:rPr lang="en-US" sz="1200" kern="1200" dirty="0" smtClean="0">
                <a:solidFill>
                  <a:schemeClr val="tx1"/>
                </a:solidFill>
                <a:effectLst/>
                <a:latin typeface="+mn-lt"/>
                <a:ea typeface="+mn-ea"/>
                <a:cs typeface="+mn-cs"/>
              </a:rPr>
              <a:t>: 5.6%.</a:t>
            </a:r>
            <a:endParaRPr lang="en-US" sz="11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on the other hand, there is a broad variability in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Median IBU</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With a low of 19 units in (Wisconsin) </a:t>
            </a:r>
            <a:r>
              <a:rPr lang="en-US" sz="11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to a high of</a:t>
            </a:r>
            <a:r>
              <a:rPr lang="en-US" sz="1200" kern="1200" dirty="0" smtClean="0">
                <a:solidFill>
                  <a:schemeClr val="tx1"/>
                </a:solidFill>
                <a:effectLst/>
                <a:latin typeface="+mn-lt"/>
                <a:ea typeface="+mn-ea"/>
                <a:cs typeface="+mn-cs"/>
              </a:rPr>
              <a:t> 61 units in (Maine)</a:t>
            </a:r>
            <a:endParaRPr lang="en-US" sz="11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With an overall Median</a:t>
            </a:r>
            <a:r>
              <a:rPr lang="en-US" sz="1200" kern="1200" baseline="0" dirty="0" smtClean="0">
                <a:solidFill>
                  <a:schemeClr val="tx1"/>
                </a:solidFill>
                <a:effectLst/>
                <a:latin typeface="+mn-lt"/>
                <a:ea typeface="+mn-ea"/>
                <a:cs typeface="+mn-cs"/>
              </a:rPr>
              <a:t> of </a:t>
            </a:r>
            <a:r>
              <a:rPr lang="en-US" sz="1200" kern="1200" dirty="0" smtClean="0">
                <a:solidFill>
                  <a:schemeClr val="tx1"/>
                </a:solidFill>
                <a:effectLst/>
                <a:latin typeface="+mn-lt"/>
                <a:ea typeface="+mn-ea"/>
                <a:cs typeface="+mn-cs"/>
              </a:rPr>
              <a:t>35 units.</a:t>
            </a:r>
            <a:endParaRPr lang="en-US" sz="1100" kern="1200" dirty="0" smtClean="0">
              <a:solidFill>
                <a:schemeClr val="tx1"/>
              </a:solidFill>
              <a:effectLst/>
              <a:latin typeface="+mn-lt"/>
              <a:ea typeface="+mn-ea"/>
              <a:cs typeface="+mn-cs"/>
            </a:endParaRPr>
          </a:p>
          <a:p>
            <a:pPr lvl="1"/>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Fun Fact: Oregon produces the single most bitter beer at 138 IBU, but science has shown that human taste buds cannot register IBU over 100, so this is more of a cache status, than a craft.</a:t>
            </a:r>
            <a:endParaRPr lang="en-US" sz="11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B262D68-4B2E-8E49-A33A-885ED25B737D}" type="slidenum">
              <a:rPr lang="en-US" smtClean="0"/>
              <a:t>9</a:t>
            </a:fld>
            <a:endParaRPr lang="en-US"/>
          </a:p>
        </p:txBody>
      </p:sp>
    </p:spTree>
    <p:extLst>
      <p:ext uri="{BB962C8B-B14F-4D97-AF65-F5344CB8AC3E}">
        <p14:creationId xmlns:p14="http://schemas.microsoft.com/office/powerpoint/2010/main" val="4251448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0E3D92-FDB3-7D43-BE98-334068AE48B7}" type="datetimeFigureOut">
              <a:rPr lang="en-US" smtClean="0"/>
              <a:t>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AD19F-B774-A646-95F4-9C9D60C1F7DD}" type="slidenum">
              <a:rPr lang="en-US" smtClean="0"/>
              <a:t>‹#›</a:t>
            </a:fld>
            <a:endParaRPr lang="en-US"/>
          </a:p>
        </p:txBody>
      </p:sp>
    </p:spTree>
    <p:extLst>
      <p:ext uri="{BB962C8B-B14F-4D97-AF65-F5344CB8AC3E}">
        <p14:creationId xmlns:p14="http://schemas.microsoft.com/office/powerpoint/2010/main" val="213354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0E3D92-FDB3-7D43-BE98-334068AE48B7}" type="datetimeFigureOut">
              <a:rPr lang="en-US" smtClean="0"/>
              <a:t>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AD19F-B774-A646-95F4-9C9D60C1F7DD}" type="slidenum">
              <a:rPr lang="en-US" smtClean="0"/>
              <a:t>‹#›</a:t>
            </a:fld>
            <a:endParaRPr lang="en-US"/>
          </a:p>
        </p:txBody>
      </p:sp>
    </p:spTree>
    <p:extLst>
      <p:ext uri="{BB962C8B-B14F-4D97-AF65-F5344CB8AC3E}">
        <p14:creationId xmlns:p14="http://schemas.microsoft.com/office/powerpoint/2010/main" val="4181582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0E3D92-FDB3-7D43-BE98-334068AE48B7}" type="datetimeFigureOut">
              <a:rPr lang="en-US" smtClean="0"/>
              <a:t>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AD19F-B774-A646-95F4-9C9D60C1F7DD}" type="slidenum">
              <a:rPr lang="en-US" smtClean="0"/>
              <a:t>‹#›</a:t>
            </a:fld>
            <a:endParaRPr lang="en-US"/>
          </a:p>
        </p:txBody>
      </p:sp>
    </p:spTree>
    <p:extLst>
      <p:ext uri="{BB962C8B-B14F-4D97-AF65-F5344CB8AC3E}">
        <p14:creationId xmlns:p14="http://schemas.microsoft.com/office/powerpoint/2010/main" val="16294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0E3D92-FDB3-7D43-BE98-334068AE48B7}" type="datetimeFigureOut">
              <a:rPr lang="en-US" smtClean="0"/>
              <a:t>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AD19F-B774-A646-95F4-9C9D60C1F7DD}" type="slidenum">
              <a:rPr lang="en-US" smtClean="0"/>
              <a:t>‹#›</a:t>
            </a:fld>
            <a:endParaRPr lang="en-US"/>
          </a:p>
        </p:txBody>
      </p:sp>
    </p:spTree>
    <p:extLst>
      <p:ext uri="{BB962C8B-B14F-4D97-AF65-F5344CB8AC3E}">
        <p14:creationId xmlns:p14="http://schemas.microsoft.com/office/powerpoint/2010/main" val="1736370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0E3D92-FDB3-7D43-BE98-334068AE48B7}" type="datetimeFigureOut">
              <a:rPr lang="en-US" smtClean="0"/>
              <a:t>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AD19F-B774-A646-95F4-9C9D60C1F7DD}" type="slidenum">
              <a:rPr lang="en-US" smtClean="0"/>
              <a:t>‹#›</a:t>
            </a:fld>
            <a:endParaRPr lang="en-US"/>
          </a:p>
        </p:txBody>
      </p:sp>
    </p:spTree>
    <p:extLst>
      <p:ext uri="{BB962C8B-B14F-4D97-AF65-F5344CB8AC3E}">
        <p14:creationId xmlns:p14="http://schemas.microsoft.com/office/powerpoint/2010/main" val="163246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0E3D92-FDB3-7D43-BE98-334068AE48B7}" type="datetimeFigureOut">
              <a:rPr lang="en-US" smtClean="0"/>
              <a:t>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AD19F-B774-A646-95F4-9C9D60C1F7DD}" type="slidenum">
              <a:rPr lang="en-US" smtClean="0"/>
              <a:t>‹#›</a:t>
            </a:fld>
            <a:endParaRPr lang="en-US"/>
          </a:p>
        </p:txBody>
      </p:sp>
    </p:spTree>
    <p:extLst>
      <p:ext uri="{BB962C8B-B14F-4D97-AF65-F5344CB8AC3E}">
        <p14:creationId xmlns:p14="http://schemas.microsoft.com/office/powerpoint/2010/main" val="3936721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0E3D92-FDB3-7D43-BE98-334068AE48B7}" type="datetimeFigureOut">
              <a:rPr lang="en-US" smtClean="0"/>
              <a:t>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AD19F-B774-A646-95F4-9C9D60C1F7DD}" type="slidenum">
              <a:rPr lang="en-US" smtClean="0"/>
              <a:t>‹#›</a:t>
            </a:fld>
            <a:endParaRPr lang="en-US"/>
          </a:p>
        </p:txBody>
      </p:sp>
    </p:spTree>
    <p:extLst>
      <p:ext uri="{BB962C8B-B14F-4D97-AF65-F5344CB8AC3E}">
        <p14:creationId xmlns:p14="http://schemas.microsoft.com/office/powerpoint/2010/main" val="328518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0E3D92-FDB3-7D43-BE98-334068AE48B7}" type="datetimeFigureOut">
              <a:rPr lang="en-US" smtClean="0"/>
              <a:t>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AD19F-B774-A646-95F4-9C9D60C1F7DD}" type="slidenum">
              <a:rPr lang="en-US" smtClean="0"/>
              <a:t>‹#›</a:t>
            </a:fld>
            <a:endParaRPr lang="en-US"/>
          </a:p>
        </p:txBody>
      </p:sp>
    </p:spTree>
    <p:extLst>
      <p:ext uri="{BB962C8B-B14F-4D97-AF65-F5344CB8AC3E}">
        <p14:creationId xmlns:p14="http://schemas.microsoft.com/office/powerpoint/2010/main" val="342110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E3D92-FDB3-7D43-BE98-334068AE48B7}" type="datetimeFigureOut">
              <a:rPr lang="en-US" smtClean="0"/>
              <a:t>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AD19F-B774-A646-95F4-9C9D60C1F7DD}" type="slidenum">
              <a:rPr lang="en-US" smtClean="0"/>
              <a:t>‹#›</a:t>
            </a:fld>
            <a:endParaRPr lang="en-US"/>
          </a:p>
        </p:txBody>
      </p:sp>
    </p:spTree>
    <p:extLst>
      <p:ext uri="{BB962C8B-B14F-4D97-AF65-F5344CB8AC3E}">
        <p14:creationId xmlns:p14="http://schemas.microsoft.com/office/powerpoint/2010/main" val="87920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0E3D92-FDB3-7D43-BE98-334068AE48B7}" type="datetimeFigureOut">
              <a:rPr lang="en-US" smtClean="0"/>
              <a:t>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AD19F-B774-A646-95F4-9C9D60C1F7DD}" type="slidenum">
              <a:rPr lang="en-US" smtClean="0"/>
              <a:t>‹#›</a:t>
            </a:fld>
            <a:endParaRPr lang="en-US"/>
          </a:p>
        </p:txBody>
      </p:sp>
    </p:spTree>
    <p:extLst>
      <p:ext uri="{BB962C8B-B14F-4D97-AF65-F5344CB8AC3E}">
        <p14:creationId xmlns:p14="http://schemas.microsoft.com/office/powerpoint/2010/main" val="4225486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0E3D92-FDB3-7D43-BE98-334068AE48B7}" type="datetimeFigureOut">
              <a:rPr lang="en-US" smtClean="0"/>
              <a:t>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AD19F-B774-A646-95F4-9C9D60C1F7DD}" type="slidenum">
              <a:rPr lang="en-US" smtClean="0"/>
              <a:t>‹#›</a:t>
            </a:fld>
            <a:endParaRPr lang="en-US"/>
          </a:p>
        </p:txBody>
      </p:sp>
    </p:spTree>
    <p:extLst>
      <p:ext uri="{BB962C8B-B14F-4D97-AF65-F5344CB8AC3E}">
        <p14:creationId xmlns:p14="http://schemas.microsoft.com/office/powerpoint/2010/main" val="15851221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blipFill dpi="0" rotWithShape="1">
          <a:blip r:embed="rId13">
            <a:alphaModFix amt="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E3D92-FDB3-7D43-BE98-334068AE48B7}" type="datetimeFigureOut">
              <a:rPr lang="en-US" smtClean="0"/>
              <a:t>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AD19F-B774-A646-95F4-9C9D60C1F7DD}" type="slidenum">
              <a:rPr lang="en-US" smtClean="0"/>
              <a:t>‹#›</a:t>
            </a:fld>
            <a:endParaRPr lang="en-US"/>
          </a:p>
        </p:txBody>
      </p:sp>
    </p:spTree>
    <p:extLst>
      <p:ext uri="{BB962C8B-B14F-4D97-AF65-F5344CB8AC3E}">
        <p14:creationId xmlns:p14="http://schemas.microsoft.com/office/powerpoint/2010/main" val="445795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4293"/>
            <a:ext cx="7772400" cy="1956158"/>
          </a:xfrm>
        </p:spPr>
        <p:txBody>
          <a:bodyPr>
            <a:noAutofit/>
          </a:bodyPr>
          <a:lstStyle/>
          <a:p>
            <a:r>
              <a:rPr lang="en-US" sz="5400" dirty="0" smtClean="0"/>
              <a:t>Craft Breweries </a:t>
            </a:r>
            <a:br>
              <a:rPr lang="en-US" sz="5400" dirty="0" smtClean="0"/>
            </a:br>
            <a:r>
              <a:rPr lang="en-US" sz="5400" dirty="0" smtClean="0"/>
              <a:t>and Beers </a:t>
            </a:r>
            <a:endParaRPr lang="en-US" sz="5400" dirty="0"/>
          </a:p>
        </p:txBody>
      </p:sp>
      <p:sp>
        <p:nvSpPr>
          <p:cNvPr id="3" name="Subtitle 2"/>
          <p:cNvSpPr>
            <a:spLocks noGrp="1"/>
          </p:cNvSpPr>
          <p:nvPr>
            <p:ph type="subTitle" idx="1"/>
          </p:nvPr>
        </p:nvSpPr>
        <p:spPr/>
        <p:txBody>
          <a:bodyPr/>
          <a:lstStyle/>
          <a:p>
            <a:r>
              <a:rPr lang="en-US" dirty="0" smtClean="0"/>
              <a:t>Analysis and Recommendations for the Current Market</a:t>
            </a:r>
            <a:endParaRPr lang="en-US" dirty="0"/>
          </a:p>
        </p:txBody>
      </p:sp>
      <p:sp>
        <p:nvSpPr>
          <p:cNvPr id="15" name="Rectangle 14"/>
          <p:cNvSpPr/>
          <p:nvPr/>
        </p:nvSpPr>
        <p:spPr>
          <a:xfrm>
            <a:off x="0" y="0"/>
            <a:ext cx="9144000" cy="1104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14" name="Picture 13" descr="Screen Shot 2018-10-17 at 8.15.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0"/>
            <a:ext cx="2590800" cy="1104900"/>
          </a:xfrm>
          <a:prstGeom prst="rect">
            <a:avLst/>
          </a:prstGeom>
        </p:spPr>
      </p:pic>
    </p:spTree>
    <p:extLst>
      <p:ext uri="{BB962C8B-B14F-4D97-AF65-F5344CB8AC3E}">
        <p14:creationId xmlns:p14="http://schemas.microsoft.com/office/powerpoint/2010/main" val="322169082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4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     </a:t>
            </a:r>
            <a:r>
              <a:rPr lang="en-US" sz="4400" dirty="0" smtClean="0">
                <a:solidFill>
                  <a:schemeClr val="bg2">
                    <a:lumMod val="25000"/>
                  </a:schemeClr>
                </a:solidFill>
              </a:rPr>
              <a:t>ABV </a:t>
            </a:r>
            <a:r>
              <a:rPr lang="mr-IN" sz="4400" dirty="0" smtClean="0">
                <a:solidFill>
                  <a:schemeClr val="bg2">
                    <a:lumMod val="25000"/>
                  </a:schemeClr>
                </a:solidFill>
              </a:rPr>
              <a:t>–</a:t>
            </a:r>
            <a:r>
              <a:rPr lang="en-US" sz="4400" dirty="0" smtClean="0">
                <a:solidFill>
                  <a:schemeClr val="bg2">
                    <a:lumMod val="25000"/>
                  </a:schemeClr>
                </a:solidFill>
              </a:rPr>
              <a:t> Summary</a:t>
            </a:r>
            <a:endParaRPr lang="en-US" sz="4400" dirty="0">
              <a:solidFill>
                <a:schemeClr val="bg2">
                  <a:lumMod val="25000"/>
                </a:schemeClr>
              </a:solidFill>
            </a:endParaRPr>
          </a:p>
        </p:txBody>
      </p:sp>
      <p:pic>
        <p:nvPicPr>
          <p:cNvPr id="5" name="Picture 4" descr="Screen Shot 2018-10-17 at 8.15.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0"/>
            <a:ext cx="2590800" cy="1104900"/>
          </a:xfrm>
          <a:prstGeom prst="rect">
            <a:avLst/>
          </a:prstGeom>
        </p:spPr>
      </p:pic>
      <p:pic>
        <p:nvPicPr>
          <p:cNvPr id="8" name="Picture 7"/>
          <p:cNvPicPr>
            <a:picLocks noChangeAspect="1"/>
          </p:cNvPicPr>
          <p:nvPr/>
        </p:nvPicPr>
        <p:blipFill>
          <a:blip r:embed="rId4"/>
          <a:stretch>
            <a:fillRect/>
          </a:stretch>
        </p:blipFill>
        <p:spPr>
          <a:xfrm>
            <a:off x="138737" y="1256832"/>
            <a:ext cx="4915217" cy="5389492"/>
          </a:xfrm>
          <a:prstGeom prst="rect">
            <a:avLst/>
          </a:prstGeom>
        </p:spPr>
      </p:pic>
      <p:sp>
        <p:nvSpPr>
          <p:cNvPr id="10" name="TextBox 9"/>
          <p:cNvSpPr txBox="1"/>
          <p:nvPr/>
        </p:nvSpPr>
        <p:spPr>
          <a:xfrm>
            <a:off x="5053954" y="1544521"/>
            <a:ext cx="4090045" cy="4247317"/>
          </a:xfrm>
          <a:prstGeom prst="rect">
            <a:avLst/>
          </a:prstGeom>
          <a:noFill/>
        </p:spPr>
        <p:txBody>
          <a:bodyPr wrap="square" rtlCol="0">
            <a:spAutoFit/>
          </a:bodyPr>
          <a:lstStyle/>
          <a:p>
            <a:pPr marL="285750" indent="-285750">
              <a:buFont typeface="Arial"/>
              <a:buChar char="•"/>
            </a:pPr>
            <a:r>
              <a:rPr lang="en-US" dirty="0" smtClean="0"/>
              <a:t>ABV across all data are much broader</a:t>
            </a:r>
          </a:p>
          <a:p>
            <a:pPr marL="742950" lvl="1" indent="-285750">
              <a:buFont typeface="Arial"/>
              <a:buChar char="•"/>
            </a:pPr>
            <a:r>
              <a:rPr lang="en-US" dirty="0" smtClean="0"/>
              <a:t>Range: 0.1% - 12.8%</a:t>
            </a:r>
          </a:p>
          <a:p>
            <a:pPr marL="742950" lvl="1" indent="-285750">
              <a:buFont typeface="Arial"/>
              <a:buChar char="•"/>
            </a:pPr>
            <a:r>
              <a:rPr lang="en-US" dirty="0" smtClean="0"/>
              <a:t>75%: 5% - 6.7%</a:t>
            </a:r>
          </a:p>
          <a:p>
            <a:pPr marL="742950" lvl="1" indent="-285750">
              <a:buFont typeface="Arial"/>
              <a:buChar char="•"/>
            </a:pPr>
            <a:r>
              <a:rPr lang="en-US" dirty="0" smtClean="0"/>
              <a:t>Median: 5.6%</a:t>
            </a:r>
          </a:p>
          <a:p>
            <a:pPr marL="742950" lvl="1" indent="-285750">
              <a:buFont typeface="Arial"/>
              <a:buChar char="•"/>
            </a:pPr>
            <a:r>
              <a:rPr lang="en-US" dirty="0" smtClean="0"/>
              <a:t>Mean: 6.0%</a:t>
            </a:r>
          </a:p>
          <a:p>
            <a:pPr marL="285750" indent="-285750">
              <a:buFont typeface="Arial"/>
              <a:buChar char="•"/>
            </a:pPr>
            <a:endParaRPr lang="en-US" dirty="0"/>
          </a:p>
          <a:p>
            <a:pPr marL="285750" indent="-285750">
              <a:buFont typeface="Arial"/>
              <a:buChar char="•"/>
            </a:pPr>
            <a:r>
              <a:rPr lang="en-US" dirty="0" smtClean="0"/>
              <a:t>ABV for IPA </a:t>
            </a:r>
          </a:p>
          <a:p>
            <a:pPr marL="742950" lvl="1" indent="-285750">
              <a:buFont typeface="Arial"/>
              <a:buChar char="•"/>
            </a:pPr>
            <a:r>
              <a:rPr lang="en-US" dirty="0" smtClean="0"/>
              <a:t>Range: 2.7% - 9.9%</a:t>
            </a:r>
          </a:p>
          <a:p>
            <a:pPr marL="742950" lvl="1" indent="-285750">
              <a:buFont typeface="Arial"/>
              <a:buChar char="•"/>
            </a:pPr>
            <a:r>
              <a:rPr lang="en-US" dirty="0" smtClean="0"/>
              <a:t>75%: 6.2 % - 7.5%</a:t>
            </a:r>
          </a:p>
          <a:p>
            <a:pPr marL="742950" lvl="1" indent="-285750">
              <a:buFont typeface="Arial"/>
              <a:buChar char="•"/>
            </a:pPr>
            <a:r>
              <a:rPr lang="en-US" dirty="0" smtClean="0"/>
              <a:t>Median: 6.8%</a:t>
            </a:r>
          </a:p>
          <a:p>
            <a:pPr marL="742950" lvl="1" indent="-285750">
              <a:buFont typeface="Arial"/>
              <a:buChar char="•"/>
            </a:pPr>
            <a:r>
              <a:rPr lang="en-US" dirty="0" smtClean="0"/>
              <a:t>Mean: 6.9%</a:t>
            </a:r>
          </a:p>
          <a:p>
            <a:pPr marL="742950" lvl="1" indent="-285750">
              <a:buFont typeface="Arial"/>
              <a:buChar char="•"/>
            </a:pPr>
            <a:endParaRPr lang="en-US" dirty="0"/>
          </a:p>
          <a:p>
            <a:pPr marL="285750" indent="-285750">
              <a:buFont typeface="Arial"/>
              <a:buChar char="•"/>
            </a:pPr>
            <a:r>
              <a:rPr lang="en-US" dirty="0" smtClean="0"/>
              <a:t>Opportunity: Craft breweries are producing lots of IPA, but none of them can produce it with low ABV</a:t>
            </a:r>
          </a:p>
        </p:txBody>
      </p:sp>
    </p:spTree>
    <p:extLst>
      <p:ext uri="{BB962C8B-B14F-4D97-AF65-F5344CB8AC3E}">
        <p14:creationId xmlns:p14="http://schemas.microsoft.com/office/powerpoint/2010/main" val="320230420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09144"/>
            <a:ext cx="8229600" cy="5318988"/>
          </a:xfrm>
        </p:spPr>
        <p:txBody>
          <a:bodyPr>
            <a:normAutofit fontScale="70000" lnSpcReduction="20000"/>
          </a:bodyPr>
          <a:lstStyle/>
          <a:p>
            <a:pPr marL="285750" indent="-285750"/>
            <a:r>
              <a:rPr lang="en-US" dirty="0" smtClean="0"/>
              <a:t>Opportunities</a:t>
            </a:r>
          </a:p>
          <a:p>
            <a:pPr marL="685800" lvl="1"/>
            <a:r>
              <a:rPr lang="en-US" dirty="0" smtClean="0"/>
              <a:t>Americans loves complex, bitter beers</a:t>
            </a:r>
          </a:p>
          <a:p>
            <a:pPr marL="685800" lvl="1"/>
            <a:r>
              <a:rPr lang="en-US" dirty="0" smtClean="0"/>
              <a:t>A-B </a:t>
            </a:r>
            <a:r>
              <a:rPr lang="en-US" dirty="0" err="1" smtClean="0"/>
              <a:t>InBev</a:t>
            </a:r>
            <a:r>
              <a:rPr lang="en-US" dirty="0" smtClean="0"/>
              <a:t> beers fall in the lower half of the IBU distribution</a:t>
            </a:r>
            <a:endParaRPr lang="en-US" dirty="0"/>
          </a:p>
          <a:p>
            <a:pPr marL="685800" lvl="1"/>
            <a:r>
              <a:rPr lang="en-US" dirty="0" smtClean="0"/>
              <a:t>Craft breweries are producing lots of IPA, but none of them can produce it with low ABV</a:t>
            </a:r>
          </a:p>
          <a:p>
            <a:pPr marL="685800" lvl="1"/>
            <a:r>
              <a:rPr lang="en-US" dirty="0" smtClean="0"/>
              <a:t>Global increase in demand for zero- and low-ABV beverages </a:t>
            </a:r>
          </a:p>
          <a:p>
            <a:pPr marL="685800" lvl="1"/>
            <a:r>
              <a:rPr lang="en-US" dirty="0" smtClean="0"/>
              <a:t>Patented ZERO process</a:t>
            </a:r>
          </a:p>
          <a:p>
            <a:endParaRPr lang="en-US" dirty="0" smtClean="0"/>
          </a:p>
          <a:p>
            <a:r>
              <a:rPr lang="en-US" dirty="0" smtClean="0"/>
              <a:t>Challenges</a:t>
            </a:r>
          </a:p>
          <a:p>
            <a:pPr marL="685800" lvl="1"/>
            <a:r>
              <a:rPr lang="en-US" dirty="0" smtClean="0"/>
              <a:t>IPA development is slow</a:t>
            </a:r>
          </a:p>
          <a:p>
            <a:pPr marL="685800" lvl="1"/>
            <a:r>
              <a:rPr lang="en-US" dirty="0" smtClean="0"/>
              <a:t>Market is discerning/fickle</a:t>
            </a:r>
          </a:p>
          <a:p>
            <a:pPr marL="685800" lvl="1"/>
            <a:r>
              <a:rPr lang="en-US" dirty="0" smtClean="0"/>
              <a:t>It is much easier to penetrate the craft market through partnership than through in-house development</a:t>
            </a:r>
          </a:p>
          <a:p>
            <a:pPr marL="685800" lvl="1"/>
            <a:endParaRPr lang="en-US" dirty="0" smtClean="0"/>
          </a:p>
          <a:p>
            <a:r>
              <a:rPr lang="en-US" dirty="0" smtClean="0"/>
              <a:t>Recommendation</a:t>
            </a:r>
          </a:p>
          <a:p>
            <a:pPr lvl="1"/>
            <a:r>
              <a:rPr lang="en-US" dirty="0" smtClean="0"/>
              <a:t>Partner with a strong established brewer that has a notable (award-winning?) IPA and a portfolio of strong contenders</a:t>
            </a:r>
          </a:p>
        </p:txBody>
      </p:sp>
      <p:sp>
        <p:nvSpPr>
          <p:cNvPr id="4" name="Rectangle 3"/>
          <p:cNvSpPr/>
          <p:nvPr/>
        </p:nvSpPr>
        <p:spPr>
          <a:xfrm>
            <a:off x="0" y="0"/>
            <a:ext cx="9144000" cy="1104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     </a:t>
            </a:r>
            <a:r>
              <a:rPr lang="en-US" sz="4400" dirty="0" smtClean="0">
                <a:solidFill>
                  <a:schemeClr val="bg2">
                    <a:lumMod val="25000"/>
                  </a:schemeClr>
                </a:solidFill>
              </a:rPr>
              <a:t>Opportunity</a:t>
            </a:r>
            <a:endParaRPr lang="en-US" sz="4400" dirty="0">
              <a:solidFill>
                <a:schemeClr val="bg2">
                  <a:lumMod val="25000"/>
                </a:schemeClr>
              </a:solidFill>
            </a:endParaRPr>
          </a:p>
        </p:txBody>
      </p:sp>
      <p:pic>
        <p:nvPicPr>
          <p:cNvPr id="5" name="Picture 4" descr="Screen Shot 2018-10-17 at 8.15.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0"/>
            <a:ext cx="2590800" cy="1104900"/>
          </a:xfrm>
          <a:prstGeom prst="rect">
            <a:avLst/>
          </a:prstGeom>
        </p:spPr>
      </p:pic>
    </p:spTree>
    <p:extLst>
      <p:ext uri="{BB962C8B-B14F-4D97-AF65-F5344CB8AC3E}">
        <p14:creationId xmlns:p14="http://schemas.microsoft.com/office/powerpoint/2010/main" val="20893051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Analyze beers and breweries to find best fit partner</a:t>
            </a:r>
          </a:p>
          <a:p>
            <a:pPr lvl="1"/>
            <a:r>
              <a:rPr lang="en-US" dirty="0" smtClean="0"/>
              <a:t>Beer portfolio analysis by brewery</a:t>
            </a:r>
          </a:p>
          <a:p>
            <a:pPr lvl="1"/>
            <a:r>
              <a:rPr lang="en-US" dirty="0" smtClean="0"/>
              <a:t>HR studies of brewery core values</a:t>
            </a:r>
          </a:p>
          <a:p>
            <a:pPr lvl="1"/>
            <a:r>
              <a:rPr lang="en-US" dirty="0" smtClean="0"/>
              <a:t>Production expansion analysis  </a:t>
            </a:r>
          </a:p>
          <a:p>
            <a:pPr lvl="2"/>
            <a:r>
              <a:rPr lang="en-US" dirty="0" smtClean="0"/>
              <a:t>Logistics </a:t>
            </a:r>
          </a:p>
          <a:p>
            <a:pPr lvl="2"/>
            <a:r>
              <a:rPr lang="en-US" dirty="0"/>
              <a:t>R</a:t>
            </a:r>
            <a:r>
              <a:rPr lang="en-US" dirty="0" smtClean="0"/>
              <a:t>eal state</a:t>
            </a:r>
          </a:p>
          <a:p>
            <a:pPr lvl="2"/>
            <a:r>
              <a:rPr lang="en-US" dirty="0" smtClean="0"/>
              <a:t>Tax incentives</a:t>
            </a:r>
          </a:p>
          <a:p>
            <a:pPr marL="0" indent="0">
              <a:buNone/>
            </a:pPr>
            <a:endParaRPr lang="en-US" dirty="0" smtClean="0"/>
          </a:p>
        </p:txBody>
      </p:sp>
      <p:sp>
        <p:nvSpPr>
          <p:cNvPr id="4" name="Rectangle 3"/>
          <p:cNvSpPr/>
          <p:nvPr/>
        </p:nvSpPr>
        <p:spPr>
          <a:xfrm>
            <a:off x="0" y="0"/>
            <a:ext cx="9144000" cy="1104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     </a:t>
            </a:r>
            <a:r>
              <a:rPr lang="en-US" sz="4400" dirty="0" smtClean="0">
                <a:solidFill>
                  <a:schemeClr val="bg2">
                    <a:lumMod val="25000"/>
                  </a:schemeClr>
                </a:solidFill>
              </a:rPr>
              <a:t>Next Steps</a:t>
            </a:r>
            <a:endParaRPr lang="en-US" sz="4400" dirty="0">
              <a:solidFill>
                <a:schemeClr val="bg2">
                  <a:lumMod val="25000"/>
                </a:schemeClr>
              </a:solidFill>
            </a:endParaRPr>
          </a:p>
        </p:txBody>
      </p:sp>
      <p:pic>
        <p:nvPicPr>
          <p:cNvPr id="5" name="Picture 4" descr="Screen Shot 2018-10-17 at 8.15.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0"/>
            <a:ext cx="2590800" cy="1104900"/>
          </a:xfrm>
          <a:prstGeom prst="rect">
            <a:avLst/>
          </a:prstGeom>
        </p:spPr>
      </p:pic>
    </p:spTree>
    <p:extLst>
      <p:ext uri="{BB962C8B-B14F-4D97-AF65-F5344CB8AC3E}">
        <p14:creationId xmlns:p14="http://schemas.microsoft.com/office/powerpoint/2010/main" val="4286997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1"/>
            <a:ext cx="9144000" cy="1072220"/>
          </a:xfrm>
        </p:spPr>
        <p:txBody>
          <a:bodyPr/>
          <a:lstStyle/>
          <a:p>
            <a:pPr marL="0" indent="0" algn="ctr">
              <a:buNone/>
            </a:pPr>
            <a:r>
              <a:rPr lang="en-US" dirty="0" smtClean="0"/>
              <a:t>Great taste shouldn’t slow you down</a:t>
            </a:r>
          </a:p>
        </p:txBody>
      </p:sp>
      <p:sp>
        <p:nvSpPr>
          <p:cNvPr id="4" name="Rectangle 3"/>
          <p:cNvSpPr/>
          <p:nvPr/>
        </p:nvSpPr>
        <p:spPr>
          <a:xfrm>
            <a:off x="0" y="0"/>
            <a:ext cx="9144000" cy="1104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     </a:t>
            </a:r>
            <a:r>
              <a:rPr lang="en-US" sz="4400" dirty="0" smtClean="0">
                <a:solidFill>
                  <a:schemeClr val="bg2">
                    <a:lumMod val="25000"/>
                  </a:schemeClr>
                </a:solidFill>
              </a:rPr>
              <a:t>Closing Reel - Teaser</a:t>
            </a:r>
            <a:endParaRPr lang="en-US" sz="4400" dirty="0">
              <a:solidFill>
                <a:schemeClr val="bg2">
                  <a:lumMod val="25000"/>
                </a:schemeClr>
              </a:solidFill>
            </a:endParaRPr>
          </a:p>
        </p:txBody>
      </p:sp>
      <p:pic>
        <p:nvPicPr>
          <p:cNvPr id="5" name="Picture 4" descr="Screen Shot 2018-10-17 at 8.15.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0"/>
            <a:ext cx="2590800" cy="1104900"/>
          </a:xfrm>
          <a:prstGeom prst="rect">
            <a:avLst/>
          </a:prstGeom>
        </p:spPr>
      </p:pic>
      <p:grpSp>
        <p:nvGrpSpPr>
          <p:cNvPr id="9" name="Group 8"/>
          <p:cNvGrpSpPr/>
          <p:nvPr/>
        </p:nvGrpSpPr>
        <p:grpSpPr>
          <a:xfrm>
            <a:off x="2524623" y="2033118"/>
            <a:ext cx="3371597" cy="2397083"/>
            <a:chOff x="2524623" y="2021581"/>
            <a:chExt cx="3371597" cy="2397083"/>
          </a:xfrm>
        </p:grpSpPr>
        <p:pic>
          <p:nvPicPr>
            <p:cNvPr id="10" name="Picture 9" descr="Screen Shot 2018-10-17 at 8.19.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1389" y="2959218"/>
              <a:ext cx="1526259" cy="1459446"/>
            </a:xfrm>
            <a:prstGeom prst="rect">
              <a:avLst/>
            </a:prstGeom>
          </p:spPr>
        </p:pic>
        <p:sp>
          <p:nvSpPr>
            <p:cNvPr id="11" name="TextBox 10"/>
            <p:cNvSpPr txBox="1"/>
            <p:nvPr/>
          </p:nvSpPr>
          <p:spPr>
            <a:xfrm>
              <a:off x="2524623" y="2021581"/>
              <a:ext cx="3371597" cy="1323439"/>
            </a:xfrm>
            <a:prstGeom prst="rect">
              <a:avLst/>
            </a:prstGeom>
            <a:noFill/>
          </p:spPr>
          <p:txBody>
            <a:bodyPr wrap="square" rtlCol="0">
              <a:spAutoFit/>
            </a:bodyPr>
            <a:lstStyle/>
            <a:p>
              <a:r>
                <a:rPr lang="en-US" sz="8000" dirty="0" smtClean="0">
                  <a:solidFill>
                    <a:srgbClr val="BF001D"/>
                  </a:solidFill>
                  <a:latin typeface="Chalkduster"/>
                  <a:cs typeface="Chalkduster"/>
                </a:rPr>
                <a:t>MACH</a:t>
              </a:r>
              <a:endParaRPr lang="en-US" sz="8000" dirty="0">
                <a:solidFill>
                  <a:srgbClr val="BF001D"/>
                </a:solidFill>
                <a:latin typeface="Chalkduster"/>
                <a:cs typeface="Chalkduster"/>
              </a:endParaRPr>
            </a:p>
          </p:txBody>
        </p:sp>
      </p:grpSp>
      <p:sp>
        <p:nvSpPr>
          <p:cNvPr id="12" name="Content Placeholder 2"/>
          <p:cNvSpPr txBox="1">
            <a:spLocks/>
          </p:cNvSpPr>
          <p:nvPr/>
        </p:nvSpPr>
        <p:spPr>
          <a:xfrm>
            <a:off x="0" y="4602191"/>
            <a:ext cx="8201490" cy="10722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smtClean="0"/>
              <a:t>Fast. Not faded.</a:t>
            </a:r>
            <a:endParaRPr lang="en-US" dirty="0"/>
          </a:p>
        </p:txBody>
      </p:sp>
      <p:sp>
        <p:nvSpPr>
          <p:cNvPr id="13" name="Content Placeholder 2"/>
          <p:cNvSpPr txBox="1">
            <a:spLocks/>
          </p:cNvSpPr>
          <p:nvPr/>
        </p:nvSpPr>
        <p:spPr>
          <a:xfrm>
            <a:off x="-19564" y="5125031"/>
            <a:ext cx="8201490" cy="10722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smtClean="0"/>
              <a:t>Drink Wiser</a:t>
            </a:r>
            <a:endParaRPr lang="en-US" dirty="0"/>
          </a:p>
        </p:txBody>
      </p:sp>
    </p:spTree>
    <p:extLst>
      <p:ext uri="{BB962C8B-B14F-4D97-AF65-F5344CB8AC3E}">
        <p14:creationId xmlns:p14="http://schemas.microsoft.com/office/powerpoint/2010/main" val="14175951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Introduction &amp; Context</a:t>
            </a:r>
          </a:p>
          <a:p>
            <a:pPr lvl="1"/>
            <a:r>
              <a:rPr lang="en-US" dirty="0" smtClean="0"/>
              <a:t>Brewing Technology</a:t>
            </a:r>
          </a:p>
          <a:p>
            <a:pPr lvl="1"/>
            <a:r>
              <a:rPr lang="en-US" dirty="0" smtClean="0"/>
              <a:t>Growth of Craft Beers</a:t>
            </a:r>
          </a:p>
          <a:p>
            <a:pPr lvl="1"/>
            <a:r>
              <a:rPr lang="en-US" dirty="0" smtClean="0"/>
              <a:t>Corporate Goal : 20% of our global beer volume to zero or near-zero ABV by 2025</a:t>
            </a:r>
          </a:p>
          <a:p>
            <a:pPr lvl="1"/>
            <a:r>
              <a:rPr lang="en-US" dirty="0" smtClean="0"/>
              <a:t>Market: Consolidation &amp; Partnerships</a:t>
            </a:r>
          </a:p>
          <a:p>
            <a:pPr marL="457200" lvl="1" indent="0">
              <a:buNone/>
            </a:pPr>
            <a:endParaRPr lang="en-US" dirty="0" smtClean="0"/>
          </a:p>
        </p:txBody>
      </p:sp>
      <p:sp>
        <p:nvSpPr>
          <p:cNvPr id="5" name="Rectangle 4"/>
          <p:cNvSpPr/>
          <p:nvPr/>
        </p:nvSpPr>
        <p:spPr>
          <a:xfrm>
            <a:off x="0" y="0"/>
            <a:ext cx="9144000" cy="1104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     </a:t>
            </a:r>
            <a:r>
              <a:rPr lang="en-US" sz="4400" dirty="0" smtClean="0">
                <a:solidFill>
                  <a:schemeClr val="bg2">
                    <a:lumMod val="25000"/>
                  </a:schemeClr>
                </a:solidFill>
              </a:rPr>
              <a:t>INQUIRY</a:t>
            </a:r>
            <a:endParaRPr lang="en-US" sz="4400" dirty="0">
              <a:solidFill>
                <a:schemeClr val="bg2">
                  <a:lumMod val="25000"/>
                </a:schemeClr>
              </a:solidFill>
            </a:endParaRPr>
          </a:p>
        </p:txBody>
      </p:sp>
      <p:pic>
        <p:nvPicPr>
          <p:cNvPr id="6" name="Picture 5" descr="Screen Shot 2018-10-17 at 8.15.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0"/>
            <a:ext cx="2590800" cy="1104900"/>
          </a:xfrm>
          <a:prstGeom prst="rect">
            <a:avLst/>
          </a:prstGeom>
        </p:spPr>
      </p:pic>
    </p:spTree>
    <p:extLst>
      <p:ext uri="{BB962C8B-B14F-4D97-AF65-F5344CB8AC3E}">
        <p14:creationId xmlns:p14="http://schemas.microsoft.com/office/powerpoint/2010/main" val="10855660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0" y="640444"/>
            <a:ext cx="9144000" cy="4846559"/>
          </a:xfrm>
          <a:prstGeom prst="rect">
            <a:avLst/>
          </a:prstGeom>
        </p:spPr>
      </p:pic>
      <p:sp>
        <p:nvSpPr>
          <p:cNvPr id="4" name="Rectangle 3"/>
          <p:cNvSpPr/>
          <p:nvPr/>
        </p:nvSpPr>
        <p:spPr>
          <a:xfrm>
            <a:off x="0" y="0"/>
            <a:ext cx="9144000" cy="1104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     </a:t>
            </a:r>
            <a:r>
              <a:rPr lang="en-US" sz="4400" dirty="0" smtClean="0">
                <a:solidFill>
                  <a:schemeClr val="bg2">
                    <a:lumMod val="25000"/>
                  </a:schemeClr>
                </a:solidFill>
              </a:rPr>
              <a:t>Craft</a:t>
            </a:r>
            <a:r>
              <a:rPr lang="en-US" dirty="0" smtClean="0">
                <a:solidFill>
                  <a:schemeClr val="bg2">
                    <a:lumMod val="25000"/>
                  </a:schemeClr>
                </a:solidFill>
              </a:rPr>
              <a:t> </a:t>
            </a:r>
            <a:r>
              <a:rPr lang="en-US" sz="4400" dirty="0" smtClean="0">
                <a:solidFill>
                  <a:schemeClr val="bg2">
                    <a:lumMod val="25000"/>
                  </a:schemeClr>
                </a:solidFill>
              </a:rPr>
              <a:t>Breweries</a:t>
            </a:r>
            <a:endParaRPr lang="en-US" sz="4400" dirty="0">
              <a:solidFill>
                <a:schemeClr val="bg2">
                  <a:lumMod val="25000"/>
                </a:schemeClr>
              </a:solidFill>
            </a:endParaRPr>
          </a:p>
        </p:txBody>
      </p:sp>
      <p:pic>
        <p:nvPicPr>
          <p:cNvPr id="5" name="Picture 4" descr="Screen Shot 2018-10-17 at 8.15.3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0"/>
            <a:ext cx="2590800" cy="1104900"/>
          </a:xfrm>
          <a:prstGeom prst="rect">
            <a:avLst/>
          </a:prstGeom>
        </p:spPr>
      </p:pic>
      <p:sp>
        <p:nvSpPr>
          <p:cNvPr id="9" name="TextBox 8"/>
          <p:cNvSpPr txBox="1"/>
          <p:nvPr/>
        </p:nvSpPr>
        <p:spPr>
          <a:xfrm>
            <a:off x="211652" y="5275323"/>
            <a:ext cx="8201490" cy="1477328"/>
          </a:xfrm>
          <a:prstGeom prst="rect">
            <a:avLst/>
          </a:prstGeom>
          <a:noFill/>
        </p:spPr>
        <p:txBody>
          <a:bodyPr wrap="square" rtlCol="0">
            <a:spAutoFit/>
          </a:bodyPr>
          <a:lstStyle/>
          <a:p>
            <a:pPr marL="285750" indent="-285750">
              <a:buFont typeface="Arial"/>
              <a:buChar char="•"/>
            </a:pPr>
            <a:r>
              <a:rPr lang="en-US" dirty="0" smtClean="0"/>
              <a:t>Total Breweries 551</a:t>
            </a:r>
          </a:p>
          <a:p>
            <a:pPr marL="285750" indent="-285750">
              <a:buFont typeface="Arial"/>
              <a:buChar char="•"/>
            </a:pPr>
            <a:r>
              <a:rPr lang="en-US" dirty="0" smtClean="0"/>
              <a:t>Breweries per state</a:t>
            </a:r>
          </a:p>
          <a:p>
            <a:pPr marL="742950" lvl="1" indent="-285750">
              <a:buFont typeface="Arial"/>
              <a:buChar char="•"/>
            </a:pPr>
            <a:r>
              <a:rPr lang="en-US" dirty="0" smtClean="0"/>
              <a:t>Range: 47 (Colorado) to 1 (DC, Dakotas, West Virginia)</a:t>
            </a:r>
          </a:p>
          <a:p>
            <a:pPr marL="742950" lvl="1" indent="-285750">
              <a:buFont typeface="Arial"/>
              <a:buChar char="•"/>
            </a:pPr>
            <a:r>
              <a:rPr lang="en-US" dirty="0" smtClean="0"/>
              <a:t>Median: 7 Breweries per state </a:t>
            </a:r>
          </a:p>
          <a:p>
            <a:pPr marL="742950" lvl="1" indent="-285750">
              <a:buFont typeface="Arial"/>
              <a:buChar char="•"/>
            </a:pPr>
            <a:r>
              <a:rPr lang="en-US" dirty="0" smtClean="0"/>
              <a:t>75% of states have between 3.5 and 16 breweries</a:t>
            </a:r>
          </a:p>
        </p:txBody>
      </p:sp>
    </p:spTree>
    <p:extLst>
      <p:ext uri="{BB962C8B-B14F-4D97-AF65-F5344CB8AC3E}">
        <p14:creationId xmlns:p14="http://schemas.microsoft.com/office/powerpoint/2010/main" val="36341071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4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     </a:t>
            </a:r>
            <a:r>
              <a:rPr lang="en-US" sz="4400" dirty="0" smtClean="0">
                <a:solidFill>
                  <a:schemeClr val="bg2">
                    <a:lumMod val="25000"/>
                  </a:schemeClr>
                </a:solidFill>
              </a:rPr>
              <a:t>Craft Beers</a:t>
            </a:r>
            <a:endParaRPr lang="en-US" sz="4400" dirty="0">
              <a:solidFill>
                <a:schemeClr val="bg2">
                  <a:lumMod val="25000"/>
                </a:schemeClr>
              </a:solidFill>
            </a:endParaRPr>
          </a:p>
        </p:txBody>
      </p:sp>
      <p:pic>
        <p:nvPicPr>
          <p:cNvPr id="5" name="Picture 4" descr="Screen Shot 2018-10-17 at 8.15.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0"/>
            <a:ext cx="2590800" cy="1104900"/>
          </a:xfrm>
          <a:prstGeom prst="rect">
            <a:avLst/>
          </a:prstGeom>
        </p:spPr>
      </p:pic>
      <p:sp>
        <p:nvSpPr>
          <p:cNvPr id="11" name="TextBox 10"/>
          <p:cNvSpPr txBox="1"/>
          <p:nvPr/>
        </p:nvSpPr>
        <p:spPr>
          <a:xfrm>
            <a:off x="6553199" y="1928185"/>
            <a:ext cx="2468439" cy="3693319"/>
          </a:xfrm>
          <a:prstGeom prst="rect">
            <a:avLst/>
          </a:prstGeom>
          <a:noFill/>
        </p:spPr>
        <p:txBody>
          <a:bodyPr wrap="square" rtlCol="0">
            <a:spAutoFit/>
          </a:bodyPr>
          <a:lstStyle/>
          <a:p>
            <a:pPr marL="285750" indent="-285750">
              <a:buFont typeface="Arial"/>
              <a:buChar char="•"/>
            </a:pPr>
            <a:r>
              <a:rPr lang="en-US" dirty="0" smtClean="0"/>
              <a:t>Total Beers 2410</a:t>
            </a:r>
          </a:p>
          <a:p>
            <a:pPr marL="285750" indent="-285750">
              <a:buFont typeface="Arial"/>
              <a:buChar char="•"/>
            </a:pPr>
            <a:r>
              <a:rPr lang="en-US" dirty="0" smtClean="0"/>
              <a:t>Ordered by Beer ID, first 6 and last 6 beers each come from the same brewery</a:t>
            </a:r>
          </a:p>
          <a:p>
            <a:pPr marL="285750" indent="-285750">
              <a:buFont typeface="Arial"/>
              <a:buChar char="•"/>
            </a:pPr>
            <a:r>
              <a:rPr lang="en-US" dirty="0" smtClean="0"/>
              <a:t>Max beers per brewery 62 beers</a:t>
            </a:r>
          </a:p>
          <a:p>
            <a:pPr marL="285750" indent="-285750">
              <a:buFont typeface="Arial"/>
              <a:buChar char="•"/>
            </a:pPr>
            <a:r>
              <a:rPr lang="en-US" dirty="0" smtClean="0"/>
              <a:t>120 Breweries produce only 1 beer each </a:t>
            </a:r>
          </a:p>
          <a:p>
            <a:pPr marL="285750" indent="-285750">
              <a:buFont typeface="Arial"/>
              <a:buChar char="•"/>
            </a:pPr>
            <a:r>
              <a:rPr lang="en-US" dirty="0" smtClean="0"/>
              <a:t>Median: 3 beers per brewery</a:t>
            </a:r>
            <a:endParaRPr lang="en-US" dirty="0"/>
          </a:p>
        </p:txBody>
      </p:sp>
      <p:pic>
        <p:nvPicPr>
          <p:cNvPr id="13" name="Picture 12" descr="Screen Shot 2018-10-18 at 7.40.3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72" y="1197510"/>
            <a:ext cx="6350804" cy="5561479"/>
          </a:xfrm>
          <a:prstGeom prst="rect">
            <a:avLst/>
          </a:prstGeom>
        </p:spPr>
      </p:pic>
    </p:spTree>
    <p:extLst>
      <p:ext uri="{BB962C8B-B14F-4D97-AF65-F5344CB8AC3E}">
        <p14:creationId xmlns:p14="http://schemas.microsoft.com/office/powerpoint/2010/main" val="25836294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Dataset contains 2410 beers produced by the 551 craft breweries</a:t>
            </a:r>
          </a:p>
          <a:p>
            <a:r>
              <a:rPr lang="en-US" dirty="0" smtClean="0"/>
              <a:t>Some beers have multiple entries marked with different years </a:t>
            </a:r>
            <a:r>
              <a:rPr lang="mr-IN" dirty="0" smtClean="0"/>
              <a:t>–</a:t>
            </a:r>
            <a:r>
              <a:rPr lang="en-US" dirty="0" smtClean="0"/>
              <a:t> possibly due to reformulation</a:t>
            </a:r>
          </a:p>
          <a:p>
            <a:r>
              <a:rPr lang="en-US" dirty="0" smtClean="0"/>
              <a:t>62 beers are missing both ABV and IBU data</a:t>
            </a:r>
          </a:p>
          <a:p>
            <a:r>
              <a:rPr lang="en-US" dirty="0" smtClean="0"/>
              <a:t>943 beers missing IBU data only</a:t>
            </a:r>
          </a:p>
          <a:p>
            <a:r>
              <a:rPr lang="en-US" dirty="0" smtClean="0"/>
              <a:t>Some missing data could be imputed if justified by a further study</a:t>
            </a:r>
            <a:endParaRPr lang="en-US" dirty="0"/>
          </a:p>
        </p:txBody>
      </p:sp>
      <p:sp>
        <p:nvSpPr>
          <p:cNvPr id="4" name="Rectangle 3"/>
          <p:cNvSpPr/>
          <p:nvPr/>
        </p:nvSpPr>
        <p:spPr>
          <a:xfrm>
            <a:off x="0" y="0"/>
            <a:ext cx="9144000" cy="1104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     </a:t>
            </a:r>
            <a:r>
              <a:rPr lang="en-US" sz="4400" dirty="0" smtClean="0">
                <a:solidFill>
                  <a:schemeClr val="bg2">
                    <a:lumMod val="25000"/>
                  </a:schemeClr>
                </a:solidFill>
              </a:rPr>
              <a:t>Craft Beers Data - issues</a:t>
            </a:r>
            <a:endParaRPr lang="en-US" sz="4400" dirty="0">
              <a:solidFill>
                <a:schemeClr val="bg2">
                  <a:lumMod val="25000"/>
                </a:schemeClr>
              </a:solidFill>
            </a:endParaRPr>
          </a:p>
        </p:txBody>
      </p:sp>
      <p:pic>
        <p:nvPicPr>
          <p:cNvPr id="5" name="Picture 4" descr="Screen Shot 2018-10-17 at 8.15.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0"/>
            <a:ext cx="2590800" cy="1104900"/>
          </a:xfrm>
          <a:prstGeom prst="rect">
            <a:avLst/>
          </a:prstGeom>
        </p:spPr>
      </p:pic>
    </p:spTree>
    <p:extLst>
      <p:ext uri="{BB962C8B-B14F-4D97-AF65-F5344CB8AC3E}">
        <p14:creationId xmlns:p14="http://schemas.microsoft.com/office/powerpoint/2010/main" val="93534196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4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     </a:t>
            </a:r>
            <a:r>
              <a:rPr lang="en-US" sz="4400" dirty="0" smtClean="0">
                <a:solidFill>
                  <a:schemeClr val="bg2">
                    <a:lumMod val="25000"/>
                  </a:schemeClr>
                </a:solidFill>
              </a:rPr>
              <a:t>Craft Beer Styles</a:t>
            </a:r>
            <a:endParaRPr lang="en-US" sz="4400" dirty="0">
              <a:solidFill>
                <a:schemeClr val="bg2">
                  <a:lumMod val="25000"/>
                </a:schemeClr>
              </a:solidFill>
            </a:endParaRPr>
          </a:p>
        </p:txBody>
      </p:sp>
      <p:pic>
        <p:nvPicPr>
          <p:cNvPr id="5" name="Picture 4" descr="Screen Shot 2018-10-17 at 8.15.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0"/>
            <a:ext cx="2590800" cy="1104900"/>
          </a:xfrm>
          <a:prstGeom prst="rect">
            <a:avLst/>
          </a:prstGeom>
        </p:spPr>
      </p:pic>
      <p:pic>
        <p:nvPicPr>
          <p:cNvPr id="6" name="Picture 5"/>
          <p:cNvPicPr>
            <a:picLocks noChangeAspect="1"/>
          </p:cNvPicPr>
          <p:nvPr/>
        </p:nvPicPr>
        <p:blipFill>
          <a:blip r:embed="rId4"/>
          <a:stretch>
            <a:fillRect/>
          </a:stretch>
        </p:blipFill>
        <p:spPr>
          <a:xfrm>
            <a:off x="535582" y="1389132"/>
            <a:ext cx="4746298" cy="5204274"/>
          </a:xfrm>
          <a:prstGeom prst="rect">
            <a:avLst/>
          </a:prstGeom>
        </p:spPr>
      </p:pic>
      <p:sp>
        <p:nvSpPr>
          <p:cNvPr id="7" name="TextBox 6"/>
          <p:cNvSpPr txBox="1"/>
          <p:nvPr/>
        </p:nvSpPr>
        <p:spPr>
          <a:xfrm>
            <a:off x="5542621" y="1142116"/>
            <a:ext cx="3333508" cy="5632312"/>
          </a:xfrm>
          <a:prstGeom prst="rect">
            <a:avLst/>
          </a:prstGeom>
          <a:noFill/>
        </p:spPr>
        <p:txBody>
          <a:bodyPr wrap="square" rtlCol="0">
            <a:spAutoFit/>
          </a:bodyPr>
          <a:lstStyle/>
          <a:p>
            <a:pPr marL="285750" indent="-285750">
              <a:buFont typeface="Arial"/>
              <a:buChar char="•"/>
            </a:pPr>
            <a:r>
              <a:rPr lang="en-US" dirty="0" smtClean="0"/>
              <a:t>Ten beer styles account for 50% of the craft beers made in America</a:t>
            </a:r>
          </a:p>
          <a:p>
            <a:pPr marL="285750" indent="-285750">
              <a:buFont typeface="Arial"/>
              <a:buChar char="•"/>
            </a:pPr>
            <a:r>
              <a:rPr lang="en-US" dirty="0" smtClean="0"/>
              <a:t>“Other” style is comprised of 90 different styles, each with fewer than 50 beers of its type</a:t>
            </a:r>
            <a:endParaRPr lang="en-US" dirty="0"/>
          </a:p>
          <a:p>
            <a:pPr marL="285750" indent="-285750">
              <a:buFont typeface="Arial"/>
              <a:buChar char="•"/>
            </a:pPr>
            <a:r>
              <a:rPr lang="en-US" dirty="0" smtClean="0"/>
              <a:t>IPA styles lead the market with 574 beers, 23.8% of craft beers brewed</a:t>
            </a:r>
          </a:p>
          <a:p>
            <a:pPr marL="285750" indent="-285750">
              <a:buFont typeface="Arial"/>
              <a:buChar char="•"/>
            </a:pPr>
            <a:r>
              <a:rPr lang="en-US" dirty="0" smtClean="0"/>
              <a:t>American Pale Ales with IBU &gt; 40 also fall into IPA category, adding another 90 beers </a:t>
            </a:r>
            <a:r>
              <a:rPr lang="mr-IN" dirty="0" smtClean="0"/>
              <a:t>–</a:t>
            </a:r>
            <a:r>
              <a:rPr lang="en-US" dirty="0" smtClean="0"/>
              <a:t> increasing the share to 27.6%</a:t>
            </a:r>
          </a:p>
          <a:p>
            <a:pPr marL="285750" indent="-285750">
              <a:buFont typeface="Arial"/>
              <a:buChar char="•"/>
            </a:pPr>
            <a:r>
              <a:rPr lang="en-US" b="1" dirty="0" smtClean="0"/>
              <a:t>Of the 120 breweries that produce only one beer each, 50 of those produce an IPA varietal</a:t>
            </a:r>
          </a:p>
          <a:p>
            <a:pPr marL="285750" indent="-285750">
              <a:buFont typeface="Arial"/>
              <a:buChar char="•"/>
            </a:pPr>
            <a:endParaRPr lang="en-US" dirty="0" smtClean="0"/>
          </a:p>
          <a:p>
            <a:pPr marL="285750" indent="-285750">
              <a:buFont typeface="Arial"/>
              <a:buChar char="•"/>
            </a:pPr>
            <a:r>
              <a:rPr lang="en-US" dirty="0" smtClean="0"/>
              <a:t>Opportunity: America loves bitter beer</a:t>
            </a:r>
          </a:p>
        </p:txBody>
      </p:sp>
    </p:spTree>
    <p:extLst>
      <p:ext uri="{BB962C8B-B14F-4D97-AF65-F5344CB8AC3E}">
        <p14:creationId xmlns:p14="http://schemas.microsoft.com/office/powerpoint/2010/main" val="9659857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4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     </a:t>
            </a:r>
            <a:r>
              <a:rPr lang="en-US" sz="4400" dirty="0" smtClean="0">
                <a:solidFill>
                  <a:schemeClr val="bg2">
                    <a:lumMod val="25000"/>
                  </a:schemeClr>
                </a:solidFill>
              </a:rPr>
              <a:t>IBU Comparisons</a:t>
            </a:r>
            <a:endParaRPr lang="en-US" sz="4400" dirty="0">
              <a:solidFill>
                <a:schemeClr val="bg2">
                  <a:lumMod val="25000"/>
                </a:schemeClr>
              </a:solidFill>
            </a:endParaRPr>
          </a:p>
        </p:txBody>
      </p:sp>
      <p:pic>
        <p:nvPicPr>
          <p:cNvPr id="5" name="Picture 4" descr="Screen Shot 2018-10-17 at 8.15.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0"/>
            <a:ext cx="2590800" cy="1104900"/>
          </a:xfrm>
          <a:prstGeom prst="rect">
            <a:avLst/>
          </a:prstGeom>
        </p:spPr>
      </p:pic>
      <p:pic>
        <p:nvPicPr>
          <p:cNvPr id="7" name="Picture 6"/>
          <p:cNvPicPr>
            <a:picLocks noChangeAspect="1"/>
          </p:cNvPicPr>
          <p:nvPr/>
        </p:nvPicPr>
        <p:blipFill>
          <a:blip r:embed="rId4"/>
          <a:stretch>
            <a:fillRect/>
          </a:stretch>
        </p:blipFill>
        <p:spPr>
          <a:xfrm>
            <a:off x="396846" y="1336211"/>
            <a:ext cx="3479485" cy="3815224"/>
          </a:xfrm>
          <a:prstGeom prst="rect">
            <a:avLst/>
          </a:prstGeom>
        </p:spPr>
      </p:pic>
      <p:sp>
        <p:nvSpPr>
          <p:cNvPr id="8" name="TextBox 7"/>
          <p:cNvSpPr txBox="1"/>
          <p:nvPr/>
        </p:nvSpPr>
        <p:spPr>
          <a:xfrm>
            <a:off x="211652" y="5275323"/>
            <a:ext cx="8201490" cy="1477328"/>
          </a:xfrm>
          <a:prstGeom prst="rect">
            <a:avLst/>
          </a:prstGeom>
          <a:noFill/>
        </p:spPr>
        <p:txBody>
          <a:bodyPr wrap="square" rtlCol="0">
            <a:spAutoFit/>
          </a:bodyPr>
          <a:lstStyle/>
          <a:p>
            <a:pPr marL="285750" indent="-285750">
              <a:buFont typeface="Arial"/>
              <a:buChar char="•"/>
            </a:pPr>
            <a:r>
              <a:rPr lang="en-US" dirty="0" smtClean="0"/>
              <a:t>IBU distributions for IPA styles versus non-IPA styles show that </a:t>
            </a:r>
          </a:p>
          <a:p>
            <a:pPr marL="742950" lvl="1" indent="-285750">
              <a:buFont typeface="Arial"/>
              <a:buChar char="•"/>
            </a:pPr>
            <a:r>
              <a:rPr lang="en-US" dirty="0" smtClean="0"/>
              <a:t>IPA median IBU is 70 units</a:t>
            </a:r>
          </a:p>
          <a:p>
            <a:pPr marL="742950" lvl="1" indent="-285750">
              <a:buFont typeface="Arial"/>
              <a:buChar char="•"/>
            </a:pPr>
            <a:r>
              <a:rPr lang="en-US" dirty="0" smtClean="0"/>
              <a:t>Other varietal median IBU is 27 units</a:t>
            </a:r>
          </a:p>
          <a:p>
            <a:pPr marL="285750" indent="-285750">
              <a:buFont typeface="Arial"/>
              <a:buChar char="•"/>
            </a:pPr>
            <a:r>
              <a:rPr lang="en-US" dirty="0" smtClean="0"/>
              <a:t>A-B players: Budweiser registers 12 IBU and Bud Light registers 27 IBU</a:t>
            </a:r>
          </a:p>
          <a:p>
            <a:pPr marL="285750" indent="-285750">
              <a:buFont typeface="Arial"/>
              <a:buChar char="•"/>
            </a:pPr>
            <a:r>
              <a:rPr lang="en-US" dirty="0" smtClean="0"/>
              <a:t>Opportunity: Current A-B </a:t>
            </a:r>
            <a:r>
              <a:rPr lang="en-US" dirty="0" err="1" smtClean="0"/>
              <a:t>InBev</a:t>
            </a:r>
            <a:r>
              <a:rPr lang="en-US" dirty="0" smtClean="0"/>
              <a:t> beers fall in the bottom half of the IBU distribution</a:t>
            </a:r>
          </a:p>
        </p:txBody>
      </p:sp>
      <p:pic>
        <p:nvPicPr>
          <p:cNvPr id="9" name="Picture 8"/>
          <p:cNvPicPr>
            <a:picLocks noChangeAspect="1"/>
          </p:cNvPicPr>
          <p:nvPr/>
        </p:nvPicPr>
        <p:blipFill>
          <a:blip r:embed="rId5"/>
          <a:stretch>
            <a:fillRect/>
          </a:stretch>
        </p:blipFill>
        <p:spPr>
          <a:xfrm>
            <a:off x="4375335" y="1402361"/>
            <a:ext cx="4223450" cy="3766682"/>
          </a:xfrm>
          <a:prstGeom prst="rect">
            <a:avLst/>
          </a:prstGeom>
        </p:spPr>
      </p:pic>
    </p:spTree>
    <p:extLst>
      <p:ext uri="{BB962C8B-B14F-4D97-AF65-F5344CB8AC3E}">
        <p14:creationId xmlns:p14="http://schemas.microsoft.com/office/powerpoint/2010/main" val="13988897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4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dirty="0" smtClean="0"/>
              <a:t>     </a:t>
            </a:r>
            <a:r>
              <a:rPr lang="en-US" sz="4400" dirty="0" smtClean="0">
                <a:solidFill>
                  <a:schemeClr val="bg2">
                    <a:lumMod val="25000"/>
                  </a:schemeClr>
                </a:solidFill>
              </a:rPr>
              <a:t>ABV </a:t>
            </a:r>
            <a:r>
              <a:rPr lang="mr-IN" sz="4400" dirty="0" smtClean="0">
                <a:solidFill>
                  <a:schemeClr val="bg2">
                    <a:lumMod val="25000"/>
                  </a:schemeClr>
                </a:solidFill>
              </a:rPr>
              <a:t>–</a:t>
            </a:r>
            <a:r>
              <a:rPr lang="en-US" sz="4400" dirty="0" smtClean="0">
                <a:solidFill>
                  <a:schemeClr val="bg2">
                    <a:lumMod val="25000"/>
                  </a:schemeClr>
                </a:solidFill>
              </a:rPr>
              <a:t> IBU Relationship</a:t>
            </a:r>
            <a:endParaRPr lang="en-US" sz="4400" dirty="0">
              <a:solidFill>
                <a:schemeClr val="bg2">
                  <a:lumMod val="25000"/>
                </a:schemeClr>
              </a:solidFill>
            </a:endParaRPr>
          </a:p>
        </p:txBody>
      </p:sp>
      <p:pic>
        <p:nvPicPr>
          <p:cNvPr id="5" name="Picture 4" descr="Screen Shot 2018-10-17 at 8.15.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0"/>
            <a:ext cx="2590800" cy="1104900"/>
          </a:xfrm>
          <a:prstGeom prst="rect">
            <a:avLst/>
          </a:prstGeom>
        </p:spPr>
      </p:pic>
      <p:sp>
        <p:nvSpPr>
          <p:cNvPr id="8" name="TextBox 7"/>
          <p:cNvSpPr txBox="1"/>
          <p:nvPr/>
        </p:nvSpPr>
        <p:spPr>
          <a:xfrm>
            <a:off x="6349541" y="1644081"/>
            <a:ext cx="2447213" cy="4801315"/>
          </a:xfrm>
          <a:prstGeom prst="rect">
            <a:avLst/>
          </a:prstGeom>
          <a:noFill/>
        </p:spPr>
        <p:txBody>
          <a:bodyPr wrap="square" rtlCol="0">
            <a:spAutoFit/>
          </a:bodyPr>
          <a:lstStyle/>
          <a:p>
            <a:pPr marL="285750" indent="-285750">
              <a:buFont typeface="Arial"/>
              <a:buChar char="•"/>
            </a:pPr>
            <a:r>
              <a:rPr lang="en-US" dirty="0" smtClean="0"/>
              <a:t>A plot of all beers reveals a positive correlation between IBU and ABV</a:t>
            </a:r>
          </a:p>
          <a:p>
            <a:endParaRPr lang="en-US" dirty="0" smtClean="0"/>
          </a:p>
          <a:p>
            <a:pPr marL="285750" indent="-285750">
              <a:buFont typeface="Arial"/>
              <a:buChar char="•"/>
            </a:pPr>
            <a:r>
              <a:rPr lang="en-US" dirty="0" smtClean="0"/>
              <a:t>Correlation between IBU and ABV is </a:t>
            </a:r>
          </a:p>
          <a:p>
            <a:pPr marL="285750" indent="-285750">
              <a:buFont typeface="Arial"/>
              <a:buChar char="•"/>
            </a:pPr>
            <a:r>
              <a:rPr lang="en-US" dirty="0" smtClean="0"/>
              <a:t>.67 </a:t>
            </a:r>
          </a:p>
          <a:p>
            <a:pPr marL="285750" indent="-285750">
              <a:buFont typeface="Arial"/>
              <a:buChar char="•"/>
            </a:pPr>
            <a:endParaRPr lang="en-US" dirty="0"/>
          </a:p>
          <a:p>
            <a:pPr marL="285750" indent="-285750">
              <a:buFont typeface="Arial"/>
              <a:buChar char="•"/>
            </a:pPr>
            <a:r>
              <a:rPr lang="en-US" dirty="0" smtClean="0"/>
              <a:t>As ABV increases, IBU </a:t>
            </a:r>
            <a:r>
              <a:rPr lang="en-US" i="1" dirty="0" smtClean="0"/>
              <a:t>variability</a:t>
            </a:r>
            <a:r>
              <a:rPr lang="en-US" dirty="0" smtClean="0"/>
              <a:t> also increases</a:t>
            </a:r>
          </a:p>
          <a:p>
            <a:endParaRPr lang="en-US" dirty="0"/>
          </a:p>
          <a:p>
            <a:pPr marL="285750" indent="-285750">
              <a:buFont typeface="Arial"/>
              <a:buChar char="•"/>
            </a:pPr>
            <a:r>
              <a:rPr lang="en-US" dirty="0" smtClean="0"/>
              <a:t>Opportunity: High IBU beers usually have high ABV</a:t>
            </a:r>
          </a:p>
          <a:p>
            <a:pPr marL="285750" indent="-285750">
              <a:buFont typeface="Arial"/>
              <a:buChar char="•"/>
            </a:pPr>
            <a:endParaRPr lang="en-US" dirty="0"/>
          </a:p>
        </p:txBody>
      </p:sp>
      <p:pic>
        <p:nvPicPr>
          <p:cNvPr id="9" name="Picture 8"/>
          <p:cNvPicPr>
            <a:picLocks noChangeAspect="1"/>
          </p:cNvPicPr>
          <p:nvPr/>
        </p:nvPicPr>
        <p:blipFill>
          <a:blip r:embed="rId4"/>
          <a:stretch>
            <a:fillRect/>
          </a:stretch>
        </p:blipFill>
        <p:spPr>
          <a:xfrm>
            <a:off x="13229" y="1438683"/>
            <a:ext cx="6491008" cy="4536114"/>
          </a:xfrm>
          <a:prstGeom prst="rect">
            <a:avLst/>
          </a:prstGeom>
        </p:spPr>
      </p:pic>
    </p:spTree>
    <p:extLst>
      <p:ext uri="{BB962C8B-B14F-4D97-AF65-F5344CB8AC3E}">
        <p14:creationId xmlns:p14="http://schemas.microsoft.com/office/powerpoint/2010/main" val="31478681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049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4400" dirty="0" smtClean="0">
                <a:solidFill>
                  <a:srgbClr val="4A452A"/>
                </a:solidFill>
              </a:rPr>
              <a:t>ABV &amp; IBU Medians </a:t>
            </a:r>
            <a:r>
              <a:rPr lang="en-US" sz="4400" dirty="0" smtClean="0">
                <a:solidFill>
                  <a:schemeClr val="bg2">
                    <a:lumMod val="25000"/>
                  </a:schemeClr>
                </a:solidFill>
              </a:rPr>
              <a:t>by State</a:t>
            </a:r>
            <a:endParaRPr lang="en-US" sz="4400" dirty="0">
              <a:solidFill>
                <a:schemeClr val="bg2">
                  <a:lumMod val="25000"/>
                </a:schemeClr>
              </a:solidFill>
            </a:endParaRPr>
          </a:p>
        </p:txBody>
      </p:sp>
      <p:pic>
        <p:nvPicPr>
          <p:cNvPr id="5" name="Picture 4" descr="Screen Shot 2018-10-17 at 8.15.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0"/>
            <a:ext cx="2590800" cy="1104900"/>
          </a:xfrm>
          <a:prstGeom prst="rect">
            <a:avLst/>
          </a:prstGeom>
        </p:spPr>
      </p:pic>
      <p:pic>
        <p:nvPicPr>
          <p:cNvPr id="7" name="Picture 6"/>
          <p:cNvPicPr>
            <a:picLocks noChangeAspect="1"/>
          </p:cNvPicPr>
          <p:nvPr/>
        </p:nvPicPr>
        <p:blipFill>
          <a:blip r:embed="rId4"/>
          <a:stretch>
            <a:fillRect/>
          </a:stretch>
        </p:blipFill>
        <p:spPr>
          <a:xfrm>
            <a:off x="92598" y="1268343"/>
            <a:ext cx="4054262" cy="2833241"/>
          </a:xfrm>
          <a:prstGeom prst="rect">
            <a:avLst/>
          </a:prstGeom>
        </p:spPr>
      </p:pic>
      <p:pic>
        <p:nvPicPr>
          <p:cNvPr id="8" name="Picture 7"/>
          <p:cNvPicPr>
            <a:picLocks noChangeAspect="1"/>
          </p:cNvPicPr>
          <p:nvPr/>
        </p:nvPicPr>
        <p:blipFill>
          <a:blip r:embed="rId5"/>
          <a:stretch>
            <a:fillRect/>
          </a:stretch>
        </p:blipFill>
        <p:spPr>
          <a:xfrm>
            <a:off x="4568968" y="1221029"/>
            <a:ext cx="4121966" cy="2880555"/>
          </a:xfrm>
          <a:prstGeom prst="rect">
            <a:avLst/>
          </a:prstGeom>
        </p:spPr>
      </p:pic>
      <p:sp>
        <p:nvSpPr>
          <p:cNvPr id="9" name="TextBox 8"/>
          <p:cNvSpPr txBox="1"/>
          <p:nvPr/>
        </p:nvSpPr>
        <p:spPr>
          <a:xfrm>
            <a:off x="211652" y="4256974"/>
            <a:ext cx="4206570" cy="2031325"/>
          </a:xfrm>
          <a:prstGeom prst="rect">
            <a:avLst/>
          </a:prstGeom>
          <a:noFill/>
        </p:spPr>
        <p:txBody>
          <a:bodyPr wrap="square" rtlCol="0">
            <a:spAutoFit/>
          </a:bodyPr>
          <a:lstStyle/>
          <a:p>
            <a:pPr marL="285750" indent="-285750">
              <a:buFont typeface="Arial"/>
              <a:buChar char="•"/>
            </a:pPr>
            <a:r>
              <a:rPr lang="en-US" dirty="0" smtClean="0"/>
              <a:t>Median ABV is relatively consistent</a:t>
            </a:r>
          </a:p>
          <a:p>
            <a:pPr marL="742950" lvl="1" indent="-285750">
              <a:buFont typeface="Arial"/>
              <a:buChar char="•"/>
            </a:pPr>
            <a:r>
              <a:rPr lang="en-US" dirty="0" smtClean="0"/>
              <a:t>Range : 4% (Utah) - 6.25% (Kentucky &amp; Washington DC, tie)</a:t>
            </a:r>
          </a:p>
          <a:p>
            <a:pPr marL="742950" lvl="1" indent="-285750">
              <a:buFont typeface="Arial"/>
              <a:buChar char="•"/>
            </a:pPr>
            <a:r>
              <a:rPr lang="en-US" dirty="0" smtClean="0"/>
              <a:t>75%: 5.5% - 5.8%</a:t>
            </a:r>
          </a:p>
          <a:p>
            <a:pPr marL="742950" lvl="1" indent="-285750">
              <a:buFont typeface="Arial"/>
              <a:buChar char="•"/>
            </a:pPr>
            <a:r>
              <a:rPr lang="en-US" dirty="0" smtClean="0"/>
              <a:t>Median: 5.6%.</a:t>
            </a:r>
          </a:p>
          <a:p>
            <a:pPr marL="742950" lvl="1" indent="-285750">
              <a:buFont typeface="Arial"/>
              <a:buChar char="•"/>
            </a:pPr>
            <a:r>
              <a:rPr lang="en-US" dirty="0" smtClean="0"/>
              <a:t>Colorado produces the single highest ABV at 12.8%</a:t>
            </a:r>
          </a:p>
        </p:txBody>
      </p:sp>
      <p:sp>
        <p:nvSpPr>
          <p:cNvPr id="10" name="TextBox 9"/>
          <p:cNvSpPr txBox="1"/>
          <p:nvPr/>
        </p:nvSpPr>
        <p:spPr>
          <a:xfrm>
            <a:off x="4568968" y="4253951"/>
            <a:ext cx="4121966" cy="2031325"/>
          </a:xfrm>
          <a:prstGeom prst="rect">
            <a:avLst/>
          </a:prstGeom>
          <a:noFill/>
        </p:spPr>
        <p:txBody>
          <a:bodyPr wrap="square" rtlCol="0">
            <a:spAutoFit/>
          </a:bodyPr>
          <a:lstStyle/>
          <a:p>
            <a:pPr marL="285750" indent="-285750">
              <a:buFont typeface="Arial"/>
              <a:buChar char="•"/>
            </a:pPr>
            <a:r>
              <a:rPr lang="en-US" dirty="0" smtClean="0"/>
              <a:t>Median IBU is relatively broad</a:t>
            </a:r>
          </a:p>
          <a:p>
            <a:pPr marL="742950" lvl="1" indent="-285750">
              <a:buFont typeface="Arial"/>
              <a:buChar char="•"/>
            </a:pPr>
            <a:r>
              <a:rPr lang="en-US" dirty="0" smtClean="0"/>
              <a:t>Range: 19 units (Wisconsin) </a:t>
            </a:r>
          </a:p>
          <a:p>
            <a:pPr lvl="1"/>
            <a:r>
              <a:rPr lang="en-US" dirty="0"/>
              <a:t>	</a:t>
            </a:r>
            <a:r>
              <a:rPr lang="en-US" dirty="0" smtClean="0"/>
              <a:t>- 61 units (Maine)</a:t>
            </a:r>
          </a:p>
          <a:p>
            <a:pPr marL="742950" lvl="1" indent="-285750">
              <a:buFont typeface="Arial"/>
              <a:buChar char="•"/>
            </a:pPr>
            <a:r>
              <a:rPr lang="en-US" dirty="0" smtClean="0"/>
              <a:t>75%: 42 </a:t>
            </a:r>
            <a:r>
              <a:rPr lang="mr-IN" dirty="0" smtClean="0"/>
              <a:t>–</a:t>
            </a:r>
            <a:r>
              <a:rPr lang="en-US" dirty="0" smtClean="0"/>
              <a:t> 75 units</a:t>
            </a:r>
          </a:p>
          <a:p>
            <a:pPr marL="742950" lvl="1" indent="-285750">
              <a:buFont typeface="Arial"/>
              <a:buChar char="•"/>
            </a:pPr>
            <a:r>
              <a:rPr lang="en-US" dirty="0" smtClean="0"/>
              <a:t>Median: 35 units.</a:t>
            </a:r>
          </a:p>
          <a:p>
            <a:pPr marL="742950" lvl="1" indent="-285750">
              <a:buFont typeface="Arial"/>
              <a:buChar char="•"/>
            </a:pPr>
            <a:r>
              <a:rPr lang="en-US" dirty="0" smtClean="0"/>
              <a:t>Oregon produces the single most bitter beer at 138 IBU</a:t>
            </a:r>
          </a:p>
        </p:txBody>
      </p:sp>
    </p:spTree>
    <p:extLst>
      <p:ext uri="{BB962C8B-B14F-4D97-AF65-F5344CB8AC3E}">
        <p14:creationId xmlns:p14="http://schemas.microsoft.com/office/powerpoint/2010/main" val="39593150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1963</TotalTime>
  <Words>1675</Words>
  <Application>Microsoft Macintosh PowerPoint</Application>
  <PresentationFormat>On-screen Show (4:3)</PresentationFormat>
  <Paragraphs>175</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Craft Breweries  and Beers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Bradley Bartholow</dc:creator>
  <cp:lastModifiedBy>Bradley Bartholow</cp:lastModifiedBy>
  <cp:revision>95</cp:revision>
  <dcterms:created xsi:type="dcterms:W3CDTF">2018-10-18T01:14:03Z</dcterms:created>
  <dcterms:modified xsi:type="dcterms:W3CDTF">2018-10-21T03:00:52Z</dcterms:modified>
</cp:coreProperties>
</file>