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1" r:id="rId4"/>
    <p:sldId id="325" r:id="rId5"/>
    <p:sldId id="398" r:id="rId6"/>
    <p:sldId id="399" r:id="rId7"/>
    <p:sldId id="331" r:id="rId8"/>
    <p:sldId id="400" r:id="rId9"/>
    <p:sldId id="350" r:id="rId10"/>
    <p:sldId id="401" r:id="rId11"/>
    <p:sldId id="352" r:id="rId12"/>
    <p:sldId id="353" r:id="rId13"/>
    <p:sldId id="360" r:id="rId14"/>
    <p:sldId id="362" r:id="rId15"/>
    <p:sldId id="363" r:id="rId16"/>
    <p:sldId id="364" r:id="rId17"/>
    <p:sldId id="384" r:id="rId18"/>
    <p:sldId id="402" r:id="rId19"/>
    <p:sldId id="368" r:id="rId20"/>
    <p:sldId id="403" r:id="rId21"/>
    <p:sldId id="370" r:id="rId22"/>
    <p:sldId id="371" r:id="rId23"/>
    <p:sldId id="391" r:id="rId24"/>
    <p:sldId id="392" r:id="rId25"/>
    <p:sldId id="373" r:id="rId26"/>
    <p:sldId id="404" r:id="rId27"/>
    <p:sldId id="405" r:id="rId28"/>
    <p:sldId id="380" r:id="rId29"/>
    <p:sldId id="381" r:id="rId30"/>
    <p:sldId id="383" r:id="rId31"/>
    <p:sldId id="324" r:id="rId32"/>
    <p:sldId id="262" r:id="rId33"/>
    <p:sldId id="263" r:id="rId3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Villarruel" initials="MV" lastIdx="2" clrIdx="0">
    <p:extLst>
      <p:ext uri="{19B8F6BF-5375-455C-9EA6-DF929625EA0E}">
        <p15:presenceInfo xmlns:p15="http://schemas.microsoft.com/office/powerpoint/2012/main" userId="Michael Villarru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 varScale="1">
        <p:scale>
          <a:sx n="82" d="100"/>
          <a:sy n="82" d="100"/>
        </p:scale>
        <p:origin x="9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60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192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802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042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156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88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274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00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831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541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505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951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56176-055A-4F41-9A1C-5A8ABC57A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6" y="3158569"/>
            <a:ext cx="10993549" cy="1578409"/>
          </a:xfrm>
        </p:spPr>
        <p:txBody>
          <a:bodyPr>
            <a:normAutofit/>
          </a:bodyPr>
          <a:lstStyle/>
          <a:p>
            <a:pPr algn="ctr"/>
            <a:r>
              <a:rPr lang="es-ES" b="1" i="0" dirty="0">
                <a:solidFill>
                  <a:schemeClr val="bg2"/>
                </a:solidFill>
                <a:effectLst/>
              </a:rPr>
              <a:t>PROYECTO PRIMER PARCIAL AEROLÍNEA SOAP</a:t>
            </a:r>
            <a:r>
              <a:rPr lang="es-ES" b="1" dirty="0">
                <a:solidFill>
                  <a:schemeClr val="bg2"/>
                </a:solidFill>
              </a:rPr>
              <a:t> EN </a:t>
            </a:r>
            <a:r>
              <a:rPr lang="es-ES" b="1" i="0" dirty="0">
                <a:solidFill>
                  <a:schemeClr val="bg2"/>
                </a:solidFill>
                <a:effectLst/>
              </a:rPr>
              <a:t>DOTNET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0C571E-A349-4667-927F-5916BE607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226" y="4572000"/>
            <a:ext cx="4261531" cy="1812758"/>
          </a:xfrm>
        </p:spPr>
        <p:txBody>
          <a:bodyPr>
            <a:normAutofit/>
          </a:bodyPr>
          <a:lstStyle/>
          <a:p>
            <a:endParaRPr lang="es-EC" b="1" dirty="0">
              <a:solidFill>
                <a:schemeClr val="bg1"/>
              </a:solidFill>
            </a:endParaRPr>
          </a:p>
          <a:p>
            <a:r>
              <a:rPr lang="es-EC" b="1" dirty="0">
                <a:solidFill>
                  <a:schemeClr val="bg1"/>
                </a:solidFill>
              </a:rPr>
              <a:t>Integrantes:</a:t>
            </a:r>
            <a:r>
              <a:rPr lang="es-EC" dirty="0">
                <a:solidFill>
                  <a:schemeClr val="bg1"/>
                </a:solidFill>
              </a:rPr>
              <a:t> 	Nicole Lara						Diego PILATAXI</a:t>
            </a:r>
          </a:p>
        </p:txBody>
      </p:sp>
      <p:pic>
        <p:nvPicPr>
          <p:cNvPr id="1026" name="Picture 2" descr="Resultado de imagen para espe">
            <a:extLst>
              <a:ext uri="{FF2B5EF4-FFF2-40B4-BE49-F238E27FC236}">
                <a16:creationId xmlns:a16="http://schemas.microsoft.com/office/drawing/2014/main" id="{F414D571-4BC8-480A-8CAB-8B16FE515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97" y="716302"/>
            <a:ext cx="11647502" cy="219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1967A448-01D9-4956-A50F-F9BFFBEC42EB}"/>
              </a:ext>
            </a:extLst>
          </p:cNvPr>
          <p:cNvSpPr txBox="1">
            <a:spLocks/>
          </p:cNvSpPr>
          <p:nvPr/>
        </p:nvSpPr>
        <p:spPr>
          <a:xfrm>
            <a:off x="9037063" y="5301801"/>
            <a:ext cx="4261531" cy="1235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s-EC" sz="16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FECHA:  04</a:t>
            </a:r>
            <a:r>
              <a:rPr lang="es-EC" b="1" dirty="0">
                <a:solidFill>
                  <a:prstClr val="white"/>
                </a:solidFill>
                <a:latin typeface="Gill Sans MT" panose="020B0502020104020203"/>
              </a:rPr>
              <a:t>/06/2025</a:t>
            </a:r>
            <a:endParaRPr lang="es-EC" dirty="0">
              <a:solidFill>
                <a:prstClr val="white"/>
              </a:solidFill>
              <a:latin typeface="Gill Sans MT" panose="020B05020201040202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s-EC" sz="1600" b="1" i="0" u="none" strike="noStrike" kern="1200" cap="all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Ing</a:t>
            </a:r>
            <a:r>
              <a:rPr kumimoji="0" lang="es-EC" sz="16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: </a:t>
            </a:r>
            <a:r>
              <a:rPr kumimoji="0" lang="es-EC" sz="16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Campaña mauricio</a:t>
            </a:r>
            <a:endParaRPr kumimoji="0" lang="es-EC" sz="1600" b="1" i="0" u="none" strike="noStrike" kern="1200" cap="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B78AAB0-61A1-4632-A25D-4FC9433D59B1}"/>
              </a:ext>
            </a:extLst>
          </p:cNvPr>
          <p:cNvSpPr txBox="1"/>
          <p:nvPr/>
        </p:nvSpPr>
        <p:spPr>
          <a:xfrm>
            <a:off x="11817675" y="6474048"/>
            <a:ext cx="37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06866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00FCB-56C7-0208-349C-3D0F5F1AA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654313-DDB5-11F2-AD05-33F0DAF30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F9818D-6514-E649-181B-28E8CA242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32487"/>
            <a:ext cx="8589441" cy="771250"/>
          </a:xfrm>
        </p:spPr>
        <p:txBody>
          <a:bodyPr>
            <a:normAutofit fontScale="92500" lnSpcReduction="20000"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2.4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	Para verificar su funcionamiento, se procede a ejecutar el proyecto y como resultado, se obtendrá una ventana similar a la siguiente. Esta imagen pertenece a los métodos que contiene el servicio de “</a:t>
            </a:r>
            <a:r>
              <a:rPr lang="es-E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ViajecitosSA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5B0A0F8-9A05-C266-D5D2-A6B17D0BDED8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MARCO TEÓRICO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DESARROLLO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OBJETIVO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 DE BASE DE DATOS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SERVIDOR SOAP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PROYECTO – CLIENTE CONSOLA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lang="es-ES" sz="1200" b="1" dirty="0">
                <a:solidFill>
                  <a:schemeClr val="bg1"/>
                </a:solidFill>
                <a:latin typeface="Gill Sans MT" panose="020B0502020104020203"/>
              </a:rPr>
              <a:t>CREACIÓN DEL PROYECTO – CLIENTE ESCRITORIO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PROYECTO – CLIENTE WEB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PROYECTO – CLIENTE MOVIL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CONCLUSIONES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</a:p>
        </p:txBody>
      </p:sp>
      <p:pic>
        <p:nvPicPr>
          <p:cNvPr id="6" name="Imagen 5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62FE7814-688D-A5FB-40B7-666FAEA49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" t="1449" r="4394" b="2908"/>
          <a:stretch/>
        </p:blipFill>
        <p:spPr>
          <a:xfrm>
            <a:off x="1949832" y="2945977"/>
            <a:ext cx="5852160" cy="348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094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F601B-7D4E-4D51-9BA2-A881194A1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B8F572-C439-414C-90FA-BE3C081E9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02964"/>
            <a:ext cx="8589441" cy="883545"/>
          </a:xfrm>
        </p:spPr>
        <p:txBody>
          <a:bodyPr>
            <a:norm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2.5	CREACIÓN DEL PROYECTO – CLIENTE CONSOLA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	Creamos un nuevo proyecto </a:t>
            </a:r>
            <a:r>
              <a:rPr lang="es-E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DotNet</a:t>
            </a:r>
            <a:endParaRPr lang="es-ES" sz="18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FCE21EE-10DC-4503-9FD7-8D2960C780CB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MARCO TEÓRICO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DESARROLLO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OBJETIVO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 DE BASE DE DATOS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SERVIDOR SOAP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PROYECTO – CLIENTE CONSOLA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lang="es-ES" sz="1200" b="1" dirty="0">
                <a:solidFill>
                  <a:schemeClr val="bg1"/>
                </a:solidFill>
                <a:latin typeface="Gill Sans MT" panose="020B0502020104020203"/>
              </a:rPr>
              <a:t>CREACIÓN DEL PROYECTO – CLIENTE ESCRITORIO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PROYECTO – CLIENTE WEB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PROYECTO – CLIENTE MOVIL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CONCLUSIONES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4BBF570-1BDA-6A8F-968F-9DEA4DE44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565" y="2973517"/>
            <a:ext cx="4155759" cy="331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556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F601B-7D4E-4D51-9BA2-A881194A1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B8F572-C439-414C-90FA-BE3C081E9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02964"/>
            <a:ext cx="8589441" cy="883545"/>
          </a:xfrm>
        </p:spPr>
        <p:txBody>
          <a:bodyPr>
            <a:normAutofit fontScale="92500" lnSpcReduction="10000"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	Se crea un cliente de consola. Tomar en cuenta que el proyecto servidor debe estar desplegado, el siguiente paso es presionar en proyecto y explorar y buscar el servicio de nuestro servidor previamente desplegado.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FCE21EE-10DC-4503-9FD7-8D2960C780CB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MARCO TEÓRICO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DESARROLLO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OBJETIVO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 DE BASE DE DATOS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SERVIDOR SOAP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PROYECTO – CLIENTE CONSOLA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lang="es-ES" sz="1200" b="1" dirty="0">
                <a:solidFill>
                  <a:schemeClr val="bg1"/>
                </a:solidFill>
                <a:latin typeface="Gill Sans MT" panose="020B0502020104020203"/>
              </a:rPr>
              <a:t>CREACIÓN DEL PROYECTO – CLIENTE ESCRITORIO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PROYECTO – CLIENTE WEB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PROYECTO – CLIENTE MOVIL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CONCLUSIONES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</a:p>
        </p:txBody>
      </p:sp>
      <p:pic>
        <p:nvPicPr>
          <p:cNvPr id="7" name="Imagen 6" descr="Interfaz de usuario gráfica, Texto&#10;&#10;El contenido generado por IA puede ser incorrecto.">
            <a:extLst>
              <a:ext uri="{FF2B5EF4-FFF2-40B4-BE49-F238E27FC236}">
                <a16:creationId xmlns:a16="http://schemas.microsoft.com/office/drawing/2014/main" id="{E9D5AC51-8C06-2133-256E-1B13F9E69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875" b="40051"/>
          <a:stretch/>
        </p:blipFill>
        <p:spPr>
          <a:xfrm>
            <a:off x="868680" y="3133726"/>
            <a:ext cx="3512678" cy="2586484"/>
          </a:xfrm>
          <a:prstGeom prst="rect">
            <a:avLst/>
          </a:prstGeom>
        </p:spPr>
      </p:pic>
      <p:pic>
        <p:nvPicPr>
          <p:cNvPr id="10" name="Imagen 9" descr="Texto&#10;&#10;El contenido generado por IA puede ser incorrecto.">
            <a:extLst>
              <a:ext uri="{FF2B5EF4-FFF2-40B4-BE49-F238E27FC236}">
                <a16:creationId xmlns:a16="http://schemas.microsoft.com/office/drawing/2014/main" id="{1881E745-7BE5-595F-8837-E5C837AD4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00" b="55913"/>
          <a:stretch/>
        </p:blipFill>
        <p:spPr>
          <a:xfrm>
            <a:off x="5623560" y="2973517"/>
            <a:ext cx="2430780" cy="336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546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F601B-7D4E-4D51-9BA2-A881194A1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B8F572-C439-414C-90FA-BE3C081E9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716" y="1870471"/>
            <a:ext cx="8654883" cy="883545"/>
          </a:xfrm>
        </p:spPr>
        <p:txBody>
          <a:bodyPr>
            <a:norm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	Ahora vamos a codificar nuestro main, ya que al tratarse de una aplicación únicamente consola, vamos a usar lo siguiente: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FCE21EE-10DC-4503-9FD7-8D2960C780CB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MARCO TEÓRICO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DESARROLLO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OBJETIVO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 DE BASE DE DATOS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SERVIDOR SOAP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PROYECTO – CLIENTE CONSOLA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lang="es-ES" sz="1200" b="1" dirty="0">
                <a:solidFill>
                  <a:schemeClr val="bg1"/>
                </a:solidFill>
                <a:latin typeface="Gill Sans MT" panose="020B0502020104020203"/>
              </a:rPr>
              <a:t>CREACIÓN DEL PROYECTO – CLIENTE ESCRITORIO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PROYECTO – CLIENTE WEB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PROYECTO – CLIENTE MOVIL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CONCLUSIONES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</a:p>
        </p:txBody>
      </p:sp>
      <p:pic>
        <p:nvPicPr>
          <p:cNvPr id="11" name="Imagen 10" descr="Texto&#10;&#10;El contenido generado por IA puede ser incorrecto.">
            <a:extLst>
              <a:ext uri="{FF2B5EF4-FFF2-40B4-BE49-F238E27FC236}">
                <a16:creationId xmlns:a16="http://schemas.microsoft.com/office/drawing/2014/main" id="{BEF88482-6394-BDD1-8D4D-6BB8BA08C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" t="-1042" r="34125" b="8027"/>
          <a:stretch/>
        </p:blipFill>
        <p:spPr>
          <a:xfrm>
            <a:off x="2895600" y="2908531"/>
            <a:ext cx="3992880" cy="294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34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F601B-7D4E-4D51-9BA2-A881194A1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B8F572-C439-414C-90FA-BE3C081E9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089" y="2562892"/>
            <a:ext cx="3826590" cy="2877583"/>
          </a:xfrm>
        </p:spPr>
        <p:txBody>
          <a:bodyPr>
            <a:norm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	Tenemos el resultado de </a:t>
            </a:r>
            <a:r>
              <a:rPr lang="es-E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ViajecitosSA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 menú donde se puede iniciar sesión, registrar usuario. </a:t>
            </a:r>
            <a:r>
              <a:rPr lang="es-E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 esta parte tenemos la pantalla de ADMIN donde se puede visualizar todas las compras realizadas por los usuarios y sus atributos.</a:t>
            </a:r>
            <a:endParaRPr lang="es-ES" sz="18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FCE21EE-10DC-4503-9FD7-8D2960C780CB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MARCO TEÓRICO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DESARROLLO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OBJETIVO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 DE BASE DE DATOS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SERVIDOR SOAP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PROYECTO – CLIENTE CONSOLA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lang="es-ES" sz="1200" b="1" dirty="0">
                <a:solidFill>
                  <a:schemeClr val="bg1"/>
                </a:solidFill>
                <a:latin typeface="Gill Sans MT" panose="020B0502020104020203"/>
              </a:rPr>
              <a:t>CREACIÓN DEL PROYECTO – CLIENTE ESCRITORIO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PROYECTO – CLIENTE WEB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PROYECTO – CLIENTE MOVIL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CONCLUSIONES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</a:p>
        </p:txBody>
      </p:sp>
      <p:pic>
        <p:nvPicPr>
          <p:cNvPr id="6" name="Imagen 5" descr="Texto&#10;&#10;El contenido generado por IA puede ser incorrecto.">
            <a:extLst>
              <a:ext uri="{FF2B5EF4-FFF2-40B4-BE49-F238E27FC236}">
                <a16:creationId xmlns:a16="http://schemas.microsoft.com/office/drawing/2014/main" id="{02E1EBA5-2C8A-5B6D-18FF-E8C89EAB5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" r="61500"/>
          <a:stretch/>
        </p:blipFill>
        <p:spPr>
          <a:xfrm>
            <a:off x="5004893" y="1897573"/>
            <a:ext cx="3826590" cy="486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100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F601B-7D4E-4D51-9BA2-A881194A1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B8F572-C439-414C-90FA-BE3C081E9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91852"/>
            <a:ext cx="8431632" cy="1114286"/>
          </a:xfrm>
        </p:spPr>
        <p:txBody>
          <a:bodyPr>
            <a:normAutofit fontScale="92500" lnSpcReduction="10000"/>
          </a:bodyPr>
          <a:lstStyle/>
          <a:p>
            <a:pPr marL="34290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2.6	CREACIÓN DEL PROYECTO – CLIENTE ESCRITORIO</a:t>
            </a:r>
          </a:p>
          <a:p>
            <a:pPr marL="34290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	</a:t>
            </a:r>
            <a:r>
              <a:rPr lang="es-E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Realizado el servidor se avanza a la aplicación cliente, para ello se crea un nuevo proyecto de tipo </a:t>
            </a:r>
            <a:r>
              <a:rPr lang="es-EC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Aplicación de Windows </a:t>
            </a:r>
            <a:r>
              <a:rPr lang="es-EC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Forms</a:t>
            </a:r>
            <a:r>
              <a:rPr lang="es-EC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.NET Core (. NET Framework).</a:t>
            </a:r>
          </a:p>
          <a:p>
            <a:pPr marL="34290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s-ES" sz="18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FCE21EE-10DC-4503-9FD7-8D2960C780CB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MARCO TEÓRICO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DESARROLLO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OBJETIVO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 DE BASE DE DATOS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SERVIDOR SOAP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PROYECTO – CLIENTE CONSOLA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lang="es-ES" sz="1200" b="1" dirty="0">
                <a:solidFill>
                  <a:srgbClr val="FFFF00"/>
                </a:solidFill>
                <a:latin typeface="Gill Sans MT" panose="020B0502020104020203"/>
              </a:rPr>
              <a:t>CREACIÓN DEL PROYECTO – CLIENTE ESCRITORIO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PROYECTO – CLIENTE WEB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PROYECTO – CLIENTE MOVIL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CONCLUSIONES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</a:p>
        </p:txBody>
      </p:sp>
      <p:pic>
        <p:nvPicPr>
          <p:cNvPr id="9" name="Imagen 8" descr="Texto&#10;&#10;Descripción generada automáticamente">
            <a:extLst>
              <a:ext uri="{FF2B5EF4-FFF2-40B4-BE49-F238E27FC236}">
                <a16:creationId xmlns:a16="http://schemas.microsoft.com/office/drawing/2014/main" id="{7F78C116-9D74-3B4B-FCCE-A4A238BE6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644" y="2958222"/>
            <a:ext cx="4593602" cy="362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489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F601B-7D4E-4D51-9BA2-A881194A1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B8F572-C439-414C-90FA-BE3C081E9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60969"/>
            <a:ext cx="8431632" cy="1114286"/>
          </a:xfrm>
        </p:spPr>
        <p:txBody>
          <a:bodyPr>
            <a:norm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	Se crea un cliente de Escritorio agregando la referencia de </a:t>
            </a:r>
            <a:r>
              <a:rPr lang="es-E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servidio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 creando las pantallas a utilizar.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FCE21EE-10DC-4503-9FD7-8D2960C780CB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MARCO TEÓRICO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DESARROLLO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OBJETIVO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 DE BASE DE DATOS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SERVIDOR SOAP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PROYECTO – CLIENTE CONSOLA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lang="es-ES" sz="1200" b="1" dirty="0">
                <a:solidFill>
                  <a:srgbClr val="FFFF00"/>
                </a:solidFill>
                <a:latin typeface="Gill Sans MT" panose="020B0502020104020203"/>
              </a:rPr>
              <a:t>CREACIÓN DEL PROYECTO – CLIENTE ESCRITORIO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PROYECTO – CLIENTE WEB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PROYECTO – CLIENTE MOVIL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CONCLUSIONES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8320A326-C541-8C83-9DF0-54AE80046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291" y="2767950"/>
            <a:ext cx="4288401" cy="3387894"/>
          </a:xfrm>
          <a:prstGeom prst="rect">
            <a:avLst/>
          </a:prstGeom>
        </p:spPr>
      </p:pic>
      <p:pic>
        <p:nvPicPr>
          <p:cNvPr id="7" name="Imagen 6" descr="Texto&#10;&#10;El contenido generado por IA puede ser incorrecto.">
            <a:extLst>
              <a:ext uri="{FF2B5EF4-FFF2-40B4-BE49-F238E27FC236}">
                <a16:creationId xmlns:a16="http://schemas.microsoft.com/office/drawing/2014/main" id="{2EC896E7-2FB9-DD05-2607-081F1B36C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360" y="2635388"/>
            <a:ext cx="2075578" cy="365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720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F601B-7D4E-4D51-9BA2-A881194A1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B8F572-C439-414C-90FA-BE3C081E9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15956"/>
            <a:ext cx="8431632" cy="765915"/>
          </a:xfrm>
        </p:spPr>
        <p:txBody>
          <a:bodyPr>
            <a:norm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	</a:t>
            </a:r>
            <a:r>
              <a:rPr lang="es-E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Compilación del cliente escritorio. Se tiene la pantalla principal de registro y </a:t>
            </a:r>
            <a:r>
              <a:rPr lang="es-E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login</a:t>
            </a:r>
            <a:r>
              <a:rPr lang="es-E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ES" sz="18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FCE21EE-10DC-4503-9FD7-8D2960C780CB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MARCO TEÓRICO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DESARROLLO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OBJETIVO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 DE BASE DE DATOS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SERVIDOR SOAP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PROYECTO – CLIENTE CONSOLA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lang="es-ES" sz="1200" b="1" dirty="0">
                <a:solidFill>
                  <a:srgbClr val="FFFF00"/>
                </a:solidFill>
                <a:latin typeface="Gill Sans MT" panose="020B0502020104020203"/>
              </a:rPr>
              <a:t>CREACIÓN DEL PROYECTO – CLIENTE ESCRITORIO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PROYECTO – CLIENTE WEB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PROYECTO – CLIENTE MOVIL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CONCLUSIONES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</a:p>
        </p:txBody>
      </p:sp>
      <p:pic>
        <p:nvPicPr>
          <p:cNvPr id="15" name="Imagen 14" descr="Una captura de pantalla de una computadora&#10;&#10;El contenido generado por IA puede ser incorrecto.">
            <a:extLst>
              <a:ext uri="{FF2B5EF4-FFF2-40B4-BE49-F238E27FC236}">
                <a16:creationId xmlns:a16="http://schemas.microsoft.com/office/drawing/2014/main" id="{B531E98E-77BF-71A6-50FA-BB6358EDE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" t="6852" r="52342" b="25364"/>
          <a:stretch/>
        </p:blipFill>
        <p:spPr>
          <a:xfrm>
            <a:off x="1996922" y="2310048"/>
            <a:ext cx="5600172" cy="413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0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1F073-635B-8C48-12B2-101D2939F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19DDB1-04AF-0068-392F-23A67AF89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7D872C-717F-B8EC-7DF2-C7605E09D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15956"/>
            <a:ext cx="8431632" cy="765915"/>
          </a:xfrm>
        </p:spPr>
        <p:txBody>
          <a:bodyPr>
            <a:norm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	</a:t>
            </a:r>
            <a:r>
              <a:rPr lang="es-E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Pantalla Buscar Vuelo</a:t>
            </a:r>
            <a:endParaRPr lang="es-ES" sz="18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09A6AEA-14F8-26E1-01D4-6CA183AB76F0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MARCO TEÓRICO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DESARROLLO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OBJETIVO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 DE BASE DE DATOS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SERVIDOR SOAP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PROYECTO – CLIENTE CONSOLA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lang="es-ES" sz="1200" b="1" dirty="0">
                <a:solidFill>
                  <a:srgbClr val="FFFF00"/>
                </a:solidFill>
                <a:latin typeface="Gill Sans MT" panose="020B0502020104020203"/>
              </a:rPr>
              <a:t>CREACIÓN DEL PROYECTO – CLIENTE ESCRITORIO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PROYECTO – CLIENTE WEB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PROYECTO – CLIENTE MOVIL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CONCLUSIONES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</a:p>
        </p:txBody>
      </p:sp>
      <p:pic>
        <p:nvPicPr>
          <p:cNvPr id="13" name="Imagen 12" descr="Una captura de pantalla de una computadora&#10;&#10;El contenido generado por IA puede ser incorrecto.">
            <a:extLst>
              <a:ext uri="{FF2B5EF4-FFF2-40B4-BE49-F238E27FC236}">
                <a16:creationId xmlns:a16="http://schemas.microsoft.com/office/drawing/2014/main" id="{955452EF-750A-EAE7-7C9E-28E6814DA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174" y="2481871"/>
            <a:ext cx="6121668" cy="402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114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F601B-7D4E-4D51-9BA2-A881194A1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B8F572-C439-414C-90FA-BE3C081E9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74846"/>
            <a:ext cx="8839698" cy="618215"/>
          </a:xfrm>
        </p:spPr>
        <p:txBody>
          <a:bodyPr>
            <a:norm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0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s-ES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	</a:t>
            </a:r>
            <a:r>
              <a:rPr lang="es-ES" sz="20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Pantalla para comprar los boletos</a:t>
            </a:r>
            <a:endParaRPr lang="es-ES" sz="20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FCE21EE-10DC-4503-9FD7-8D2960C780CB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MARCO TEÓRICO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DESARROLLO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OBJETIVO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 DE BASE DE DATOS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SERVIDOR SOAP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PROYECTO – CLIENTE CONSOLA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lang="es-ES" sz="1200" b="1" dirty="0">
                <a:solidFill>
                  <a:srgbClr val="FFFF00"/>
                </a:solidFill>
                <a:latin typeface="Gill Sans MT" panose="020B0502020104020203"/>
              </a:rPr>
              <a:t>CREACIÓN DEL PROYECTO – CLIENTE ESCRITORIO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PROYECTO – CLIENTE WEB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PROYECTO – CLIENTE MOVIL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CONCLUSIONES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</a:p>
        </p:txBody>
      </p:sp>
      <p:pic>
        <p:nvPicPr>
          <p:cNvPr id="6" name="Imagen 5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8BF84D4B-6669-31B9-C4EE-BA243BBC3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026" y="2651951"/>
            <a:ext cx="6179400" cy="396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220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FCC8BE-29CF-4C4C-BE9D-AC08DC5E4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701336"/>
            <a:ext cx="3389726" cy="5424255"/>
          </a:xfr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r>
              <a:rPr lang="es-ES" dirty="0">
                <a:solidFill>
                  <a:schemeClr val="bg1"/>
                </a:solidFill>
              </a:rPr>
              <a:t>DESARROLLO</a:t>
            </a:r>
          </a:p>
          <a:p>
            <a:pPr lvl="1"/>
            <a:r>
              <a:rPr lang="es-ES" dirty="0">
                <a:solidFill>
                  <a:schemeClr val="bg1"/>
                </a:solidFill>
              </a:rPr>
              <a:t>OBJETIVO</a:t>
            </a:r>
          </a:p>
          <a:p>
            <a:pPr lvl="1"/>
            <a:r>
              <a:rPr lang="es-ES" dirty="0">
                <a:solidFill>
                  <a:schemeClr val="bg1"/>
                </a:solidFill>
              </a:rPr>
              <a:t>DISEÑO DE BASE DE DATOS</a:t>
            </a:r>
          </a:p>
          <a:p>
            <a:pPr lvl="1"/>
            <a:r>
              <a:rPr lang="es-ES" dirty="0">
                <a:solidFill>
                  <a:schemeClr val="bg1"/>
                </a:solidFill>
              </a:rPr>
              <a:t>CREACIÓN DEL SERVIDOR SOAP</a:t>
            </a:r>
          </a:p>
          <a:p>
            <a:pPr marL="763200" lvl="1">
              <a:defRPr/>
            </a:pPr>
            <a:r>
              <a:rPr lang="es-ES" sz="1800" dirty="0">
                <a:solidFill>
                  <a:schemeClr val="bg1"/>
                </a:solidFill>
              </a:rPr>
              <a:t>CREAR BASE DE DATOS</a:t>
            </a:r>
          </a:p>
          <a:p>
            <a:pPr marL="763200" lvl="1">
              <a:defRPr/>
            </a:pPr>
            <a:r>
              <a:rPr lang="es-ES" sz="1800" dirty="0">
                <a:solidFill>
                  <a:schemeClr val="bg1"/>
                </a:solidFill>
              </a:rPr>
              <a:t>CREACIÓN DEL SERVIDOR SOAP</a:t>
            </a:r>
          </a:p>
          <a:p>
            <a:pPr marL="763200" lvl="1">
              <a:defRPr/>
            </a:pPr>
            <a:r>
              <a:rPr lang="es-ES" sz="1800" dirty="0">
                <a:solidFill>
                  <a:schemeClr val="bg1"/>
                </a:solidFill>
              </a:rPr>
              <a:t>CREACIÓN DEL PROYECTO – CLIENTE CONSOLA</a:t>
            </a:r>
          </a:p>
          <a:p>
            <a:pPr marL="763200" lvl="1">
              <a:defRPr/>
            </a:pPr>
            <a:r>
              <a:rPr lang="es-ES" sz="1800" dirty="0">
                <a:solidFill>
                  <a:schemeClr val="bg1"/>
                </a:solidFill>
              </a:rPr>
              <a:t>CREACIÓN DEL PROYECTO – CLIENTE ESCRITORIO</a:t>
            </a:r>
          </a:p>
          <a:p>
            <a:pPr marL="763200" lvl="1">
              <a:defRPr/>
            </a:pPr>
            <a:r>
              <a:rPr lang="es-ES" sz="1800" dirty="0">
                <a:solidFill>
                  <a:schemeClr val="bg1"/>
                </a:solidFill>
              </a:rPr>
              <a:t>CREACIÓN DEL PROYECTO – CLIENTE WEB</a:t>
            </a:r>
          </a:p>
          <a:p>
            <a:pPr marL="763200" lvl="1">
              <a:defRPr/>
            </a:pPr>
            <a:r>
              <a:rPr lang="es-ES" sz="1800" dirty="0">
                <a:solidFill>
                  <a:schemeClr val="bg1"/>
                </a:solidFill>
              </a:rPr>
              <a:t>CREACIÓN DEL PROYECTO – CLIENTE MOVIL</a:t>
            </a:r>
          </a:p>
          <a:p>
            <a:pPr marR="0" lvl="0" fontAlgn="auto">
              <a:lnSpc>
                <a:spcPct val="100000"/>
              </a:lnSpc>
              <a:tabLst/>
              <a:defRPr/>
            </a:pPr>
            <a:r>
              <a:rPr lang="es-ES" dirty="0">
                <a:solidFill>
                  <a:schemeClr val="bg1"/>
                </a:solidFill>
              </a:rPr>
              <a:t>CONCLUSIONES</a:t>
            </a:r>
          </a:p>
          <a:p>
            <a:pPr marR="0" lvl="0" fontAlgn="auto">
              <a:lnSpc>
                <a:spcPct val="100000"/>
              </a:lnSpc>
              <a:tabLst/>
              <a:defRPr/>
            </a:pPr>
            <a:r>
              <a:rPr lang="es-ES" dirty="0">
                <a:solidFill>
                  <a:schemeClr val="bg1"/>
                </a:solidFill>
              </a:rPr>
              <a:t>RECOMENDACIONES</a:t>
            </a:r>
          </a:p>
          <a:p>
            <a:pPr marR="0" lvl="0" fontAlgn="auto">
              <a:lnSpc>
                <a:spcPct val="100000"/>
              </a:lnSpc>
              <a:tabLst/>
              <a:defRPr/>
            </a:pPr>
            <a:r>
              <a:rPr lang="es-ES" dirty="0">
                <a:solidFill>
                  <a:schemeClr val="bg1"/>
                </a:solidFill>
              </a:rPr>
              <a:t>BIBLIOGRAFÍA</a:t>
            </a:r>
          </a:p>
        </p:txBody>
      </p:sp>
      <p:pic>
        <p:nvPicPr>
          <p:cNvPr id="6" name="Picture 2" descr="Resultado de imagen para AGENDA PNG">
            <a:extLst>
              <a:ext uri="{FF2B5EF4-FFF2-40B4-BE49-F238E27FC236}">
                <a16:creationId xmlns:a16="http://schemas.microsoft.com/office/drawing/2014/main" id="{BEAB8E00-371D-4C0F-B6B7-9BEE622AF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91522" y="1935576"/>
            <a:ext cx="6489819" cy="300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2A76E918-E1AF-47F5-B0A9-06C8BD2DAC04}"/>
              </a:ext>
            </a:extLst>
          </p:cNvPr>
          <p:cNvSpPr txBox="1"/>
          <p:nvPr/>
        </p:nvSpPr>
        <p:spPr>
          <a:xfrm>
            <a:off x="11817675" y="6474048"/>
            <a:ext cx="37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49377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707D8-3ADF-F0A1-81CE-5C2FFCB80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21642-3D7F-7282-AF3B-AA6C00C10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C0559C-71DD-710D-E810-5686B047B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999" y="1799897"/>
            <a:ext cx="8839698" cy="618215"/>
          </a:xfrm>
        </p:spPr>
        <p:txBody>
          <a:bodyPr>
            <a:norm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0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s-ES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	</a:t>
            </a:r>
            <a:r>
              <a:rPr lang="es-ES" sz="20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Pantalla </a:t>
            </a:r>
            <a:r>
              <a:rPr lang="es-ES" sz="2000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dialog</a:t>
            </a:r>
            <a:r>
              <a:rPr lang="es-ES" sz="20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donde se muestra la factura generada</a:t>
            </a:r>
            <a:endParaRPr lang="es-ES" sz="20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8EF4B45-5828-841D-25BB-810308AB30B4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MARCO TEÓRICO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DESARROLLO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OBJETIVO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 DE BASE DE DATOS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SERVIDOR SOAP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PROYECTO – CLIENTE CONSOLA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lang="es-ES" sz="1200" b="1" dirty="0">
                <a:solidFill>
                  <a:srgbClr val="FFFF00"/>
                </a:solidFill>
                <a:latin typeface="Gill Sans MT" panose="020B0502020104020203"/>
              </a:rPr>
              <a:t>CREACIÓN DEL PROYECTO – CLIENTE ESCRITORIO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PROYECTO – CLIENTE WEB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PROYECTO – CLIENTE MOVIL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CONCLUSIONES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</a:p>
        </p:txBody>
      </p:sp>
      <p:pic>
        <p:nvPicPr>
          <p:cNvPr id="7" name="Imagen 6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84A3598C-11C7-2AB5-D679-27043C997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65" t="21547" r="28051" b="10359"/>
          <a:stretch/>
        </p:blipFill>
        <p:spPr>
          <a:xfrm>
            <a:off x="3559696" y="2418112"/>
            <a:ext cx="2808304" cy="435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604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F601B-7D4E-4D51-9BA2-A881194A1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B8F572-C439-414C-90FA-BE3C081E9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207" y="1636066"/>
            <a:ext cx="8576663" cy="1442780"/>
          </a:xfrm>
        </p:spPr>
        <p:txBody>
          <a:bodyPr>
            <a:norm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s-ES" sz="20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2.7	CREACIÓN DEL PROYECTO – CLIENTE WEB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Como </a:t>
            </a:r>
            <a:r>
              <a:rPr lang="es-ES" sz="20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primer</a:t>
            </a:r>
            <a:r>
              <a:rPr lang="es-ES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paso, se crea el proyecto web que permite un funcionamiento multiplataforma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FCE21EE-10DC-4503-9FD7-8D2960C780CB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MARCO TEÓRICO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DESARROLLO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OBJETIVO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 DE BASE DE DATOS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SERVIDOR SOAP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PROYECTO – CLIENTE CONSOLA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lang="es-ES" sz="1200" b="1" dirty="0">
                <a:solidFill>
                  <a:schemeClr val="bg1"/>
                </a:solidFill>
                <a:latin typeface="Gill Sans MT" panose="020B0502020104020203"/>
              </a:rPr>
              <a:t>CREACIÓN DEL PROYECTO – CLIENTE ESCRITORIO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PROYECTO – CLIENTE WEB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PROYECTO – CLIENTE MOVIL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CONCLUSIONES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BDC92AB0-7A4D-EE1E-3959-2F8B751C6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408" y="3429000"/>
            <a:ext cx="4366260" cy="306641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022903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F601B-7D4E-4D51-9BA2-A881194A1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B8F572-C439-414C-90FA-BE3C081E9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209" y="1986220"/>
            <a:ext cx="8576663" cy="1442780"/>
          </a:xfrm>
        </p:spPr>
        <p:txBody>
          <a:bodyPr>
            <a:norm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0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s-ES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	Estructura WEB.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FCE21EE-10DC-4503-9FD7-8D2960C780CB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MARCO TEÓRICO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DESARROLLO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OBJETIVO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 DE BASE DE DATOS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SERVIDOR SOAP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PROYECTO – CLIENTE CONSOLA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lang="es-ES" sz="1200" b="1" dirty="0">
                <a:solidFill>
                  <a:schemeClr val="bg1"/>
                </a:solidFill>
                <a:latin typeface="Gill Sans MT" panose="020B0502020104020203"/>
              </a:rPr>
              <a:t>CREACIÓN DEL PROYECTO – CLIENTE ESCRITORIO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PROYECTO – CLIENTE WEB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PROYECTO – CLIENTE MOVIL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CONCLUSIONES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</a:p>
        </p:txBody>
      </p:sp>
      <p:pic>
        <p:nvPicPr>
          <p:cNvPr id="7" name="Imagen 6" descr="Texto&#10;&#10;El contenido generado por IA puede ser incorrecto.">
            <a:extLst>
              <a:ext uri="{FF2B5EF4-FFF2-40B4-BE49-F238E27FC236}">
                <a16:creationId xmlns:a16="http://schemas.microsoft.com/office/drawing/2014/main" id="{7790ED6E-3CA3-8E71-C9F5-B9EF72672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540" y="1986220"/>
            <a:ext cx="2519186" cy="468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291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F601B-7D4E-4D51-9BA2-A881194A1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B8F572-C439-414C-90FA-BE3C081E9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450" y="1715956"/>
            <a:ext cx="8576663" cy="730888"/>
          </a:xfrm>
        </p:spPr>
        <p:txBody>
          <a:bodyPr>
            <a:norm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0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Pantalla de </a:t>
            </a:r>
            <a:r>
              <a:rPr lang="es-ES" sz="2000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login</a:t>
            </a:r>
            <a:r>
              <a:rPr lang="es-ES" sz="20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 registro</a:t>
            </a:r>
            <a:endParaRPr lang="es-ES" sz="20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FCE21EE-10DC-4503-9FD7-8D2960C780CB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MARCO TEÓRICO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DESARROLLO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OBJETIVO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 DE BASE DE DATOS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SERVIDOR SOAP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PROYECTO – CLIENTE CONSOLA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lang="es-ES" sz="1200" b="1" dirty="0">
                <a:solidFill>
                  <a:schemeClr val="bg1"/>
                </a:solidFill>
                <a:latin typeface="Gill Sans MT" panose="020B0502020104020203"/>
              </a:rPr>
              <a:t>CREACIÓN DEL PROYECTO – CLIENTE ESCRITORIO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PROYECTO – CLIENTE WEB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PROYECTO – CLIENTE MOVIL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CONCLUSIONES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</a:p>
        </p:txBody>
      </p:sp>
      <p:pic>
        <p:nvPicPr>
          <p:cNvPr id="7" name="Imagen 6" descr="Una captura de pantalla de un celular con la imagen de un video juego&#10;&#10;El contenido generado por IA puede ser incorrecto.">
            <a:extLst>
              <a:ext uri="{FF2B5EF4-FFF2-40B4-BE49-F238E27FC236}">
                <a16:creationId xmlns:a16="http://schemas.microsoft.com/office/drawing/2014/main" id="{637FBA33-3FF1-A69B-6576-6E3AA170B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21" y="2446844"/>
            <a:ext cx="7284720" cy="400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842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F601B-7D4E-4D51-9BA2-A881194A1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B8F572-C439-414C-90FA-BE3C081E9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570" y="1585592"/>
            <a:ext cx="8576663" cy="1442780"/>
          </a:xfrm>
        </p:spPr>
        <p:txBody>
          <a:bodyPr>
            <a:norm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0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s-ES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	</a:t>
            </a:r>
            <a:r>
              <a:rPr lang="es-ES" sz="20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Pantalla principal con el menú para buscar vuelos, compras y facturas</a:t>
            </a:r>
            <a:endParaRPr lang="es-ES" sz="20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FCE21EE-10DC-4503-9FD7-8D2960C780CB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MARCO TEÓRICO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DESARROLLO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OBJETIVO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 DE BASE DE DATOS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SERVIDOR SOAP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PROYECTO – CLIENTE CONSOLA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lang="es-ES" sz="1200" b="1" dirty="0">
                <a:solidFill>
                  <a:schemeClr val="bg1"/>
                </a:solidFill>
                <a:latin typeface="Gill Sans MT" panose="020B0502020104020203"/>
              </a:rPr>
              <a:t>CREACIÓN DEL PROYECTO – CLIENTE ESCRITORIO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PROYECTO – CLIENTE WEB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PROYECTO – CLIENTE MOVIL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CONCLUSIONES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</a:p>
        </p:txBody>
      </p:sp>
      <p:pic>
        <p:nvPicPr>
          <p:cNvPr id="6" name="Imagen 5" descr="Interfaz de usuario gráfica, Sitio web&#10;&#10;El contenido generado por IA puede ser incorrecto.">
            <a:extLst>
              <a:ext uri="{FF2B5EF4-FFF2-40B4-BE49-F238E27FC236}">
                <a16:creationId xmlns:a16="http://schemas.microsoft.com/office/drawing/2014/main" id="{AFC91B94-1DA5-C436-08CA-51077E75C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440" y="2909759"/>
            <a:ext cx="6543040" cy="313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435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F601B-7D4E-4D51-9BA2-A881194A1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B8F572-C439-414C-90FA-BE3C081E9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570" y="1585592"/>
            <a:ext cx="8576663" cy="1442780"/>
          </a:xfrm>
        </p:spPr>
        <p:txBody>
          <a:bodyPr>
            <a:norm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	</a:t>
            </a:r>
            <a:r>
              <a:rPr lang="es-ES" sz="20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Pantalla buscar vuelos</a:t>
            </a:r>
            <a:endParaRPr lang="es-ES" sz="20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FCE21EE-10DC-4503-9FD7-8D2960C780CB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MARCO TEÓRICO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DESARROLLO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OBJETIVO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 DE BASE DE DATOS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SERVIDOR SOAP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PROYECTO – CLIENTE CONSOLA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lang="es-ES" sz="1200" b="1" dirty="0">
                <a:solidFill>
                  <a:schemeClr val="bg1"/>
                </a:solidFill>
                <a:latin typeface="Gill Sans MT" panose="020B0502020104020203"/>
              </a:rPr>
              <a:t>CREACIÓN DEL PROYECTO – CLIENTE ESCRITORIO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PROYECTO – CLIENTE WEB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PROYECTO – CLIENTE MOVIL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CONCLUSIONES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</a:p>
        </p:txBody>
      </p:sp>
      <p:pic>
        <p:nvPicPr>
          <p:cNvPr id="6" name="Imagen 5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5A26E8F0-56D5-79DD-73DA-F3DDE62DF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20" y="2807092"/>
            <a:ext cx="6969760" cy="334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57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1180D6-3DFC-1FF9-95F8-47CC61FBCA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6FAB1-E2D1-5C8C-B2ED-BC76F3165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E86562-6E46-FDEA-F61A-8651CDBDC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570" y="1585592"/>
            <a:ext cx="8576663" cy="1442780"/>
          </a:xfrm>
        </p:spPr>
        <p:txBody>
          <a:bodyPr>
            <a:norm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0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s-ES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	</a:t>
            </a:r>
            <a:r>
              <a:rPr lang="es-ES" sz="20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Pantalla mis facturas</a:t>
            </a:r>
            <a:endParaRPr lang="es-ES" sz="20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26A3ED5-AEAB-1CAF-70DC-AC72F846CCB3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MARCO TEÓRICO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DESARROLLO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OBJETIVO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 DE BASE DE DATOS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SERVIDOR SOAP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PROYECTO – CLIENTE CONSOLA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lang="es-ES" sz="1200" b="1" dirty="0">
                <a:solidFill>
                  <a:schemeClr val="bg1"/>
                </a:solidFill>
                <a:latin typeface="Gill Sans MT" panose="020B0502020104020203"/>
              </a:rPr>
              <a:t>CREACIÓN DEL PROYECTO – CLIENTE ESCRITORIO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PROYECTO – CLIENTE WEB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PROYECTO – CLIENTE MOVIL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CONCLUSIONES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</a:p>
        </p:txBody>
      </p:sp>
      <p:pic>
        <p:nvPicPr>
          <p:cNvPr id="7" name="Imagen 6" descr="Interfaz de usuario gráfica, Sitio web&#10;&#10;El contenido generado por IA puede ser incorrecto.">
            <a:extLst>
              <a:ext uri="{FF2B5EF4-FFF2-40B4-BE49-F238E27FC236}">
                <a16:creationId xmlns:a16="http://schemas.microsoft.com/office/drawing/2014/main" id="{4C02D19D-950F-517E-803F-6B8A2793D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" y="2719862"/>
            <a:ext cx="7303116" cy="354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900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E54FE3-DEA1-FE20-CD32-2FC77914F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B5F73C-5EA3-DA5D-7413-28038AE92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3D03A5-1E41-869A-0EA5-CB077F382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570" y="1585592"/>
            <a:ext cx="8576663" cy="1442780"/>
          </a:xfrm>
        </p:spPr>
        <p:txBody>
          <a:bodyPr>
            <a:norm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0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s-ES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	</a:t>
            </a:r>
            <a:r>
              <a:rPr lang="es-ES" sz="20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Facturas Detalladas</a:t>
            </a:r>
            <a:endParaRPr lang="es-ES" sz="20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5437B4C-D835-C4A1-1F5D-10C58A52E11B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MARCO TEÓRICO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DESARROLLO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OBJETIVO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 DE BASE DE DATOS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SERVIDOR SOAP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PROYECTO – CLIENTE CONSOLA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lang="es-ES" sz="1200" b="1" dirty="0">
                <a:solidFill>
                  <a:schemeClr val="bg1"/>
                </a:solidFill>
                <a:latin typeface="Gill Sans MT" panose="020B0502020104020203"/>
              </a:rPr>
              <a:t>CREACIÓN DEL PROYECTO – CLIENTE ESCRITORIO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PROYECTO – CLIENTE WEB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PROYECTO – CLIENTE MOVIL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CONCLUSIONES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</a:p>
        </p:txBody>
      </p:sp>
      <p:pic>
        <p:nvPicPr>
          <p:cNvPr id="6" name="Imagen 5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FDB264DD-C488-C431-FB8D-1333AE29F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80" y="2652392"/>
            <a:ext cx="7933352" cy="383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6120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F601B-7D4E-4D51-9BA2-A881194A1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FCE21EE-10DC-4503-9FD7-8D2960C780CB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MARCO TEÓRICO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DESARROLLO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OBJETIVO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 DE BASE DE DATOS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SERVIDOR SOAP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PROYECTO – CLIENTE CONSOLA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lang="es-ES" sz="1200" b="1" dirty="0">
                <a:solidFill>
                  <a:schemeClr val="bg1"/>
                </a:solidFill>
                <a:latin typeface="Gill Sans MT" panose="020B0502020104020203"/>
              </a:rPr>
              <a:t>CREACIÓN DEL PROYECTO – CLIENTE ESCRITORIO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PROYECTO – CLIENTE WEB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lang="es-ES" sz="1200" b="1" dirty="0">
                <a:solidFill>
                  <a:srgbClr val="FFFF00"/>
                </a:solidFill>
                <a:latin typeface="Gill Sans MT" panose="020B0502020104020203"/>
              </a:rPr>
              <a:t>CREACIÓN DEL PROYECTO – CLIENTE MOVIL</a:t>
            </a:r>
            <a:endParaRPr kumimoji="0" lang="es-E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CONCLUSIONES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559BE94F-2D0C-0AD9-F01E-B29BFE134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078" y="2060857"/>
            <a:ext cx="8697082" cy="714509"/>
          </a:xfrm>
        </p:spPr>
        <p:txBody>
          <a:bodyPr>
            <a:normAutofit fontScale="62500" lnSpcReduction="20000"/>
          </a:bodyPr>
          <a:lstStyle/>
          <a:p>
            <a:pPr marL="34290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2.7	CREACIÓN DEL PROYECTO – CLIENTE MÓVIL</a:t>
            </a:r>
          </a:p>
          <a:p>
            <a:pPr marL="34290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Como </a:t>
            </a:r>
            <a:r>
              <a:rPr lang="es-ES" sz="24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primer</a:t>
            </a:r>
            <a:r>
              <a:rPr lang="es-E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paso, se crea el proyecto web que permite un funcionamiento multiplataforma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79CA9A4-B3B9-55EB-37BF-905C38C40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209" y="2775366"/>
            <a:ext cx="2552003" cy="362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604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F601B-7D4E-4D51-9BA2-A881194A1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FCE21EE-10DC-4503-9FD7-8D2960C780CB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MARCO TEÓRICO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DESARROLLO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OBJETIVO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 DE BASE DE DATOS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SERVIDOR SOAP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PROYECTO – CLIENTE CONSOLA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lang="es-ES" sz="1200" b="1" dirty="0">
                <a:solidFill>
                  <a:schemeClr val="bg1"/>
                </a:solidFill>
                <a:latin typeface="Gill Sans MT" panose="020B0502020104020203"/>
              </a:rPr>
              <a:t>CREACIÓN DEL PROYECTO – CLIENTE ESCRITORIO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PROYECTO – CLIENTE WEB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lang="es-ES" sz="1200" b="1" dirty="0">
                <a:solidFill>
                  <a:srgbClr val="FFFF00"/>
                </a:solidFill>
                <a:latin typeface="Gill Sans MT" panose="020B0502020104020203"/>
              </a:rPr>
              <a:t>CREACIÓN DEL PROYECTO – CLIENTE MOVIL</a:t>
            </a:r>
            <a:endParaRPr kumimoji="0" lang="es-E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CONCLUSIONES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559BE94F-2D0C-0AD9-F01E-B29BFE134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11212"/>
            <a:ext cx="8451972" cy="1013800"/>
          </a:xfrm>
        </p:spPr>
        <p:txBody>
          <a:bodyPr>
            <a:norm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0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s-ES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	Pantalla </a:t>
            </a:r>
            <a:r>
              <a:rPr lang="es-ES" sz="20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login</a:t>
            </a:r>
            <a:r>
              <a:rPr lang="es-ES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 registro</a:t>
            </a:r>
          </a:p>
        </p:txBody>
      </p:sp>
      <p:pic>
        <p:nvPicPr>
          <p:cNvPr id="9" name="Imagen 8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FB991912-4B64-DE53-909B-79A2E6F9C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03" b="10239"/>
          <a:stretch/>
        </p:blipFill>
        <p:spPr>
          <a:xfrm>
            <a:off x="1753915" y="2820204"/>
            <a:ext cx="2522262" cy="3440636"/>
          </a:xfrm>
          <a:prstGeom prst="rect">
            <a:avLst/>
          </a:prstGeom>
        </p:spPr>
      </p:pic>
      <p:pic>
        <p:nvPicPr>
          <p:cNvPr id="11" name="Imagen 10" descr="Interfaz de usuario gráfica, Texto, Aplicación, Chat o mensaje de texto&#10;&#10;El contenido generado por IA puede ser incorrecto.">
            <a:extLst>
              <a:ext uri="{FF2B5EF4-FFF2-40B4-BE49-F238E27FC236}">
                <a16:creationId xmlns:a16="http://schemas.microsoft.com/office/drawing/2014/main" id="{98A1DC3B-77CE-5D56-7EC6-B7B8E117CC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4725712" y="2820204"/>
            <a:ext cx="316523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966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F601B-7D4E-4D51-9BA2-A881194A1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B8F572-C439-414C-90FA-BE3C081E9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8589441" cy="3678303"/>
          </a:xfrm>
        </p:spPr>
        <p:txBody>
          <a:bodyPr/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OBJETIVO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s-ES" sz="18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dirty="0"/>
              <a:t>Desarrollar un sistema de compra de boletos de avión en línea para la agencia "Viajecitos SA", integrando Web </a:t>
            </a:r>
            <a:r>
              <a:rPr lang="es-ES" dirty="0" err="1"/>
              <a:t>Services</a:t>
            </a:r>
            <a:r>
              <a:rPr lang="es-ES" dirty="0"/>
              <a:t> de "Aerolíneas Cóndor". Se requiere implementar un Web </a:t>
            </a:r>
            <a:r>
              <a:rPr lang="es-ES" dirty="0" err="1"/>
              <a:t>Service</a:t>
            </a:r>
            <a:r>
              <a:rPr lang="es-ES" dirty="0"/>
              <a:t> para obtener vuelos, un cliente para consumirlo, y una interfaz web que permita a los usuarios buscar y comprar boletos, asegurando la separación de sistemas y el uso del protocolo SOAP.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FCE21EE-10DC-4503-9FD7-8D2960C780CB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MARCO TEÓRICO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DESARROLLO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OBJETIVO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CONFIGURACIÓN DEK SERVIDOR SOAP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 DE BASE DE DATOS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SERVIDOR SOAP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PROYECTO – CLIENTE CONSOLA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lang="es-ES" sz="1200" b="1" dirty="0">
                <a:solidFill>
                  <a:schemeClr val="bg1"/>
                </a:solidFill>
                <a:latin typeface="Gill Sans MT" panose="020B0502020104020203"/>
              </a:rPr>
              <a:t>CREACIÓN DEL PROYECTO – CLIENTE ESCRITORIO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PROYECTO – CLIENTE WEB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PROYECTO – CLIENTE MOVIL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CONCLUSIONES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</a:p>
        </p:txBody>
      </p:sp>
    </p:spTree>
    <p:extLst>
      <p:ext uri="{BB962C8B-B14F-4D97-AF65-F5344CB8AC3E}">
        <p14:creationId xmlns:p14="http://schemas.microsoft.com/office/powerpoint/2010/main" val="31411421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F601B-7D4E-4D51-9BA2-A881194A1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FCE21EE-10DC-4503-9FD7-8D2960C780CB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MARCO TEÓRICO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DESARROLLO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OBJETIVO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 DE BASE DE DATOS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SERVIDOR SOAP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PROYECTO – CLIENTE CONSOLA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lang="es-ES" sz="1200" b="1" dirty="0">
                <a:solidFill>
                  <a:schemeClr val="bg1"/>
                </a:solidFill>
                <a:latin typeface="Gill Sans MT" panose="020B0502020104020203"/>
              </a:rPr>
              <a:t>CREACIÓN DEL PROYECTO – CLIENTE ESCRITORIO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PROYECTO – CLIENTE WEB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lang="es-ES" sz="1200" b="1" dirty="0">
                <a:solidFill>
                  <a:srgbClr val="FFFF00"/>
                </a:solidFill>
                <a:latin typeface="Gill Sans MT" panose="020B0502020104020203"/>
              </a:rPr>
              <a:t>CREACIÓN DEL PROYECTO – CLIENTE MOVIL</a:t>
            </a:r>
            <a:endParaRPr kumimoji="0" lang="es-E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CONCLUSIONES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559BE94F-2D0C-0AD9-F01E-B29BFE134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11212"/>
            <a:ext cx="8451972" cy="1013800"/>
          </a:xfrm>
        </p:spPr>
        <p:txBody>
          <a:bodyPr>
            <a:norm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	</a:t>
            </a:r>
            <a:r>
              <a:rPr lang="es-ES" sz="20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Pantallas en ejecución aplicativo móvil</a:t>
            </a:r>
            <a:endParaRPr lang="es-ES" sz="20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n 3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9E5E0F6C-433A-9E2A-C0DF-2979B6FE0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231" y="2942703"/>
            <a:ext cx="1528785" cy="3312367"/>
          </a:xfrm>
          <a:prstGeom prst="rect">
            <a:avLst/>
          </a:prstGeom>
        </p:spPr>
      </p:pic>
      <p:pic>
        <p:nvPicPr>
          <p:cNvPr id="10" name="Imagen 9" descr="Imagen de la pantalla de un celular&#10;&#10;El contenido generado por IA puede ser incorrecto.">
            <a:extLst>
              <a:ext uri="{FF2B5EF4-FFF2-40B4-BE49-F238E27FC236}">
                <a16:creationId xmlns:a16="http://schemas.microsoft.com/office/drawing/2014/main" id="{3A8F360F-7A92-2916-C8C2-A342328D2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41"/>
          <a:stretch/>
        </p:blipFill>
        <p:spPr>
          <a:xfrm>
            <a:off x="1126371" y="3023081"/>
            <a:ext cx="2195327" cy="3151613"/>
          </a:xfrm>
          <a:prstGeom prst="rect">
            <a:avLst/>
          </a:prstGeom>
        </p:spPr>
      </p:pic>
      <p:pic>
        <p:nvPicPr>
          <p:cNvPr id="12" name="Imagen 11" descr="Imagen de la pantalla de un celular con letras&#10;&#10;El contenido generado por IA puede ser incorrecto.">
            <a:extLst>
              <a:ext uri="{FF2B5EF4-FFF2-40B4-BE49-F238E27FC236}">
                <a16:creationId xmlns:a16="http://schemas.microsoft.com/office/drawing/2014/main" id="{845E5560-978D-8A09-D1D8-53B02EFD4B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69"/>
          <a:stretch/>
        </p:blipFill>
        <p:spPr>
          <a:xfrm>
            <a:off x="5967867" y="2824246"/>
            <a:ext cx="2396383" cy="374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2674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F601B-7D4E-4D51-9BA2-A881194A1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B8F572-C439-414C-90FA-BE3C081E9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8589441" cy="3678303"/>
          </a:xfrm>
        </p:spPr>
        <p:txBody>
          <a:bodyPr/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dirty="0"/>
              <a:t>SOAP (Simple </a:t>
            </a:r>
            <a:r>
              <a:rPr lang="es-ES" dirty="0" err="1"/>
              <a:t>Object</a:t>
            </a:r>
            <a:r>
              <a:rPr lang="es-ES" dirty="0"/>
              <a:t> Access </a:t>
            </a:r>
            <a:r>
              <a:rPr lang="es-ES" dirty="0" err="1"/>
              <a:t>Protocol</a:t>
            </a:r>
            <a:r>
              <a:rPr lang="es-ES" dirty="0"/>
              <a:t>) en .NET ofrece una arquitectura fuertemente </a:t>
            </a:r>
            <a:r>
              <a:rPr lang="es-ES" dirty="0" err="1"/>
              <a:t>tipada</a:t>
            </a:r>
            <a:r>
              <a:rPr lang="es-ES" dirty="0"/>
              <a:t> y estandarizada, ideal para sistemas que requieren alta interoperabilidad y contratos formales definidos mediante WSDL (Web </a:t>
            </a:r>
            <a:r>
              <a:rPr lang="es-ES" dirty="0" err="1"/>
              <a:t>Services</a:t>
            </a:r>
            <a:r>
              <a:rPr lang="es-ES" dirty="0"/>
              <a:t> </a:t>
            </a:r>
            <a:r>
              <a:rPr lang="es-ES" dirty="0" err="1"/>
              <a:t>Description</a:t>
            </a:r>
            <a:r>
              <a:rPr lang="es-ES" dirty="0"/>
              <a:t> </a:t>
            </a:r>
            <a:r>
              <a:rPr lang="es-ES" dirty="0" err="1"/>
              <a:t>Language</a:t>
            </a:r>
            <a:r>
              <a:rPr lang="es-ES" dirty="0"/>
              <a:t>).</a:t>
            </a:r>
          </a:p>
          <a:p>
            <a:pPr marL="0" marR="0" lv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dirty="0"/>
              <a:t>WCF es una poderosa herramienta en .NET para construir servicios web que utilizan SOAP, proporcionando flexibilidad, interoperabilidad y seguridad. Es ideal para aplicaciones empresariales que requieren una comunicación confiable y escalable entre diferentes sistemas.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FCE21EE-10DC-4503-9FD7-8D2960C780CB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MARCO TEÓRICO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DESARROLLO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OBJETIVO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 DE BASE DE DATOS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SERVIDOR SOAP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PROYECTO – CLIENTE CONSOLA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lang="es-ES" sz="1200" b="1" dirty="0">
                <a:solidFill>
                  <a:schemeClr val="bg1"/>
                </a:solidFill>
                <a:latin typeface="Gill Sans MT" panose="020B0502020104020203"/>
              </a:rPr>
              <a:t>CREACIÓN DEL PROYECTO – CLIENTE ESCRITORIO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PROYECTO – CLIENTE WEB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lang="es-ES" sz="1200" b="1" dirty="0">
                <a:solidFill>
                  <a:schemeClr val="bg1"/>
                </a:solidFill>
                <a:latin typeface="Gill Sans MT" panose="020B0502020104020203"/>
              </a:rPr>
              <a:t>CREACIÓN DEL PROYECTO – CLIENTE MOVIL</a:t>
            </a:r>
            <a:endParaRPr kumimoji="0" lang="es-E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CONCLUSIONES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</a:p>
        </p:txBody>
      </p:sp>
    </p:spTree>
    <p:extLst>
      <p:ext uri="{BB962C8B-B14F-4D97-AF65-F5344CB8AC3E}">
        <p14:creationId xmlns:p14="http://schemas.microsoft.com/office/powerpoint/2010/main" val="28919916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DBC33A-CD42-4FC7-A6A8-7EDA27FD2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Recomendaciones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0960AD-F226-4240-9557-9B1A56633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18112"/>
            <a:ext cx="8500664" cy="2429799"/>
          </a:xfrm>
        </p:spPr>
        <p:txBody>
          <a:bodyPr>
            <a:normAutofit fontScale="77500" lnSpcReduction="20000"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dirty="0"/>
              <a:t>Al implementar servicios SOAP en .NET utilizando WCF, es fundamental comenzar definiendo contratos de servicio claros. Utilizar interfaces para definir estos contratos mejora la claridad y mantenibilidad del código. Asegúrate de marcar tus interfaces y métodos con los atributos [</a:t>
            </a:r>
            <a:r>
              <a:rPr lang="es-ES" dirty="0" err="1"/>
              <a:t>ServiceContract</a:t>
            </a:r>
            <a:r>
              <a:rPr lang="es-ES" dirty="0"/>
              <a:t>] y [</a:t>
            </a:r>
            <a:r>
              <a:rPr lang="es-ES" dirty="0" err="1"/>
              <a:t>OperationContract</a:t>
            </a:r>
            <a:r>
              <a:rPr lang="es-ES" dirty="0"/>
              <a:t>], lo que permite a WCF reconocerlos como parte del servicio. Por ejemplo, puedes definir un servicio simple que devuelva datos a través de un método específico.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s-ES" sz="18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dirty="0"/>
              <a:t>La configuración adecuada del archivo </a:t>
            </a:r>
            <a:r>
              <a:rPr lang="es-ES" dirty="0" err="1"/>
              <a:t>Web.config</a:t>
            </a:r>
            <a:r>
              <a:rPr lang="es-ES" dirty="0"/>
              <a:t> o </a:t>
            </a:r>
            <a:r>
              <a:rPr lang="es-ES" dirty="0" err="1"/>
              <a:t>App.config</a:t>
            </a:r>
            <a:r>
              <a:rPr lang="es-ES" dirty="0"/>
              <a:t> es crucial para el funcionamiento del servicio. En este archivo, debes definir los </a:t>
            </a:r>
            <a:r>
              <a:rPr lang="es-ES" dirty="0" err="1"/>
              <a:t>endpoints</a:t>
            </a:r>
            <a:r>
              <a:rPr lang="es-ES" dirty="0"/>
              <a:t>, </a:t>
            </a:r>
            <a:r>
              <a:rPr lang="es-ES" dirty="0" err="1"/>
              <a:t>bindings</a:t>
            </a:r>
            <a:r>
              <a:rPr lang="es-ES" dirty="0"/>
              <a:t> y comportamientos del servicio. Para servicios SOAP simples, es recomendable utilizar </a:t>
            </a:r>
            <a:r>
              <a:rPr lang="es-ES" dirty="0" err="1"/>
              <a:t>basicHttpBinding</a:t>
            </a:r>
            <a:r>
              <a:rPr lang="es-ES" dirty="0"/>
              <a:t>, que permite la comunicación a través de HTTP. Esto garantiza que tu servicio esté accesible y funcione correctamente en entornos de producción.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54452AF-173F-4A3B-AAAA-2E1E26784C6F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MARCO TEÓRICO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DESARROLLO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OBJETIVO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 DE BASE DE DATOS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SERVIDOR SOAP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PROYECTO – CLIENTE CONSOLA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lang="es-ES" sz="1200" b="1" dirty="0">
                <a:solidFill>
                  <a:schemeClr val="bg1"/>
                </a:solidFill>
                <a:latin typeface="Gill Sans MT" panose="020B0502020104020203"/>
              </a:rPr>
              <a:t>CREACIÓN DEL PROYECTO – CLIENTE ESCRITORIO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PROYECTO – CLIENTE WEB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lang="es-ES" sz="1200" b="1" dirty="0">
                <a:solidFill>
                  <a:schemeClr val="bg1"/>
                </a:solidFill>
                <a:latin typeface="Gill Sans MT" panose="020B0502020104020203"/>
              </a:rPr>
              <a:t>CREACIÓN DEL PROYECTO – CLIENTE MOVIL</a:t>
            </a:r>
            <a:endParaRPr kumimoji="0" lang="es-E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CONCLUSIONES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</a:p>
        </p:txBody>
      </p:sp>
    </p:spTree>
    <p:extLst>
      <p:ext uri="{BB962C8B-B14F-4D97-AF65-F5344CB8AC3E}">
        <p14:creationId xmlns:p14="http://schemas.microsoft.com/office/powerpoint/2010/main" val="1795761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290989-CA87-4621-A0C3-233A33CC6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Bibliografía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0FD96C-3240-4673-A01D-AB9F82CF6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8571686" cy="3678303"/>
          </a:xfrm>
        </p:spPr>
        <p:txBody>
          <a:bodyPr/>
          <a:lstStyle/>
          <a:p>
            <a:pPr marL="243840" marR="0" indent="-24384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243840" algn="l"/>
              </a:tabLst>
            </a:pPr>
            <a:r>
              <a:rPr lang="es-EC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[1]	«Desarrollo y servicios Web.,» 26 SEP 2019. [En línea]. </a:t>
            </a:r>
            <a:r>
              <a:rPr lang="es-EC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Available</a:t>
            </a:r>
            <a:r>
              <a:rPr lang="es-EC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http://www.eumed.net/tesis-doctorales/2007/cavl/Desarrollo%20y%20servicios%20Web.htm. .</a:t>
            </a:r>
            <a:endParaRPr lang="en-US" sz="18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C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[2] 	M. </a:t>
            </a:r>
            <a:r>
              <a:rPr lang="es-EC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Arl</a:t>
            </a:r>
            <a:r>
              <a:rPr lang="es-EC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 Rodríguez, “SOA vs. SOAP y REST”, Adictos al trabajo, 2014. . </a:t>
            </a:r>
            <a:endParaRPr lang="en-US" sz="18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9745E7-07CB-4EAD-AB25-DF4CD32FFD3F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MARCO TEÓRICO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DESARROLLO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OBJETIVO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 DE BASE DE DATOS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SERVIDOR SOAP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PROYECTO – CLIENTE CONSOLA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lang="es-ES" sz="1200" b="1" dirty="0">
                <a:solidFill>
                  <a:schemeClr val="bg1"/>
                </a:solidFill>
                <a:latin typeface="Gill Sans MT" panose="020B0502020104020203"/>
              </a:rPr>
              <a:t>CREACIÓN DEL PROYECTO – CLIENTE ESCRITORIO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PROYECTO – CLIENTE WEB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lang="es-ES" sz="1200" b="1" dirty="0">
                <a:solidFill>
                  <a:schemeClr val="bg1"/>
                </a:solidFill>
                <a:latin typeface="Gill Sans MT" panose="020B0502020104020203"/>
              </a:rPr>
              <a:t>CREACIÓN DEL PROYECTO – CLIENTE MOVIL</a:t>
            </a:r>
            <a:endParaRPr kumimoji="0" lang="es-E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CONCLUSIONES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</a:p>
        </p:txBody>
      </p:sp>
    </p:spTree>
    <p:extLst>
      <p:ext uri="{BB962C8B-B14F-4D97-AF65-F5344CB8AC3E}">
        <p14:creationId xmlns:p14="http://schemas.microsoft.com/office/powerpoint/2010/main" val="3514226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F601B-7D4E-4D51-9BA2-A881194A1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FCE21EE-10DC-4503-9FD7-8D2960C780CB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MARCO TEÓRICO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DESARROLLO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OBJETIVO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 DE BASE DE DATOS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SERVIDOR SOAP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PROYECTO – CLIENTE CONSOLA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lang="es-ES" sz="1200" b="1" dirty="0">
                <a:solidFill>
                  <a:schemeClr val="bg1"/>
                </a:solidFill>
                <a:latin typeface="Gill Sans MT" panose="020B0502020104020203"/>
              </a:rPr>
              <a:t>CREACIÓN DEL PROYECTO – CLIENTE ESCRITORIO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PROYECTO – CLIENTE WEB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PROYECTO – CLIENTE MOVIL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CONCLUSIONES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D41C941-BAB4-E4EC-7590-EED96609D496}"/>
              </a:ext>
            </a:extLst>
          </p:cNvPr>
          <p:cNvSpPr txBox="1">
            <a:spLocks/>
          </p:cNvSpPr>
          <p:nvPr/>
        </p:nvSpPr>
        <p:spPr>
          <a:xfrm>
            <a:off x="733592" y="2015401"/>
            <a:ext cx="8589441" cy="555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CDM</a:t>
            </a:r>
            <a:endParaRPr lang="es-ES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1E1900E-43C3-B619-A0F6-E58010EA8693}"/>
              </a:ext>
            </a:extLst>
          </p:cNvPr>
          <p:cNvSpPr txBox="1"/>
          <p:nvPr/>
        </p:nvSpPr>
        <p:spPr>
          <a:xfrm>
            <a:off x="6681592" y="2517774"/>
            <a:ext cx="24073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C" sz="1400" dirty="0"/>
              <a:t>Las principales entidades identificadas son: Usuarios, Vuelos, Compras, Facturas y Ciudades. Cada entidad incluye atributos esenciales para su identificación y funcionalidad, como Usuario, </a:t>
            </a:r>
            <a:r>
              <a:rPr lang="es-EC" sz="1400" dirty="0" err="1"/>
              <a:t>Password</a:t>
            </a:r>
            <a:r>
              <a:rPr lang="es-EC" sz="1400" dirty="0"/>
              <a:t>, Valor, Cantidad, </a:t>
            </a:r>
            <a:r>
              <a:rPr lang="es-EC" sz="1400" dirty="0" err="1"/>
              <a:t>NombreCiudad</a:t>
            </a:r>
            <a:r>
              <a:rPr lang="es-EC" sz="1400" dirty="0"/>
              <a:t>, entre otros. Las relaciones se expresan de forma semántica, como por ejemplo: un usuario puede realizar muchas compras, un vuelo puede estar vinculado a varias compras, y cada compra genera una factura. </a:t>
            </a:r>
            <a:endParaRPr lang="en-US" sz="1400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D2B3B81F-D746-125D-8B68-297F9691F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62" y="2517774"/>
            <a:ext cx="6386830" cy="377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893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80B65A-F523-E413-2E35-0ABCF1F12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0C81C4-4FD6-9728-D7B5-0E75C6484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042C42B-E58B-A07D-6173-65CECADEFBAD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MARCO TEÓRICO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DESARROLLO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OBJETIVO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 DE BASE DE DATOS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SERVIDOR SOAP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PROYECTO – CLIENTE CONSOLA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lang="es-ES" sz="1200" b="1" dirty="0">
                <a:solidFill>
                  <a:schemeClr val="bg1"/>
                </a:solidFill>
                <a:latin typeface="Gill Sans MT" panose="020B0502020104020203"/>
              </a:rPr>
              <a:t>CREACIÓN DEL PROYECTO – CLIENTE ESCRITORIO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PROYECTO – CLIENTE WEB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PROYECTO – CLIENTE MOVIL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CONCLUSIONES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2E3BBB84-9B5D-4473-7431-827EB23B9251}"/>
              </a:ext>
            </a:extLst>
          </p:cNvPr>
          <p:cNvSpPr txBox="1">
            <a:spLocks/>
          </p:cNvSpPr>
          <p:nvPr/>
        </p:nvSpPr>
        <p:spPr>
          <a:xfrm>
            <a:off x="733592" y="2015401"/>
            <a:ext cx="8589441" cy="555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LDM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876D773-39A1-922F-CF4E-AF0E516C6B8B}"/>
              </a:ext>
            </a:extLst>
          </p:cNvPr>
          <p:cNvSpPr txBox="1"/>
          <p:nvPr/>
        </p:nvSpPr>
        <p:spPr>
          <a:xfrm>
            <a:off x="6664397" y="2489406"/>
            <a:ext cx="2453952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400" dirty="0"/>
              <a:t>Se especifican relaciones mediante claves foráneas, como la relación entre Compras y Usuarios (cada compra está asociada a un usuario), entre Vuelos y Compras (un vuelo puede tener muchas compras), o entre Facturas y Compras (una factura corresponde a una única compra). Las Ciudades están relacionadas con los Vuelos como ciudad de origen y destino. En este nivel se definen también restricciones como unicidad, obligatoriedad (NOT NULL) y atributos derivados</a:t>
            </a:r>
            <a:endParaRPr lang="en-US" sz="1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14E5EDD-23D5-55AF-A40A-AC3C9A816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84" y="2418112"/>
            <a:ext cx="6399049" cy="382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871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3732A4-D13C-4A4F-F75E-2EC4E778B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A16EB4-6ECB-7058-3913-0E35E3AE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3F32EE3-0D60-623C-F311-3582BD1C7085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MARCO TEÓRICO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DESARROLLO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OBJETIVO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 DE BASE DE DATOS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SERVIDOR SOAP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PROYECTO – CLIENTE CONSOLA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lang="es-ES" sz="1200" b="1" dirty="0">
                <a:solidFill>
                  <a:schemeClr val="bg1"/>
                </a:solidFill>
                <a:latin typeface="Gill Sans MT" panose="020B0502020104020203"/>
              </a:rPr>
              <a:t>CREACIÓN DEL PROYECTO – CLIENTE ESCRITORIO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PROYECTO – CLIENTE WEB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PROYECTO – CLIENTE MOVIL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CONCLUSIONES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F62E3490-72FD-4F06-C5D2-157E2906A0BF}"/>
              </a:ext>
            </a:extLst>
          </p:cNvPr>
          <p:cNvSpPr txBox="1">
            <a:spLocks/>
          </p:cNvSpPr>
          <p:nvPr/>
        </p:nvSpPr>
        <p:spPr>
          <a:xfrm>
            <a:off x="733592" y="2015401"/>
            <a:ext cx="8589441" cy="555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PDM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F56F29B-2C8A-11FB-8037-825520E79994}"/>
              </a:ext>
            </a:extLst>
          </p:cNvPr>
          <p:cNvSpPr txBox="1"/>
          <p:nvPr/>
        </p:nvSpPr>
        <p:spPr>
          <a:xfrm>
            <a:off x="6531428" y="2292956"/>
            <a:ext cx="255658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C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El modelo físico representa la implementación detallada de la base de datos de </a:t>
            </a:r>
            <a:r>
              <a:rPr lang="es-EC" sz="1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"Aerolíneas Cóndor"</a:t>
            </a:r>
            <a:r>
              <a:rPr lang="es-EC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en un sistema de gestión de base de datos relacional (como SQL Server o MySQL). En él se definen las </a:t>
            </a:r>
            <a:r>
              <a:rPr lang="es-EC" sz="1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tablas</a:t>
            </a:r>
            <a:r>
              <a:rPr lang="es-EC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correspondientes a las entidades del modelo lógico: Usuarios, Vuelos, Compras, Facturas y Ciudades, junto con los tipos de datos físicos precisos (VARCHAR, INT, DATETIME, NUMERIC), longitudes, restricciones de integridad (NOT NULL, claves primarias, claves foráneas), y relaciones referenciales.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5CDE3A9-93B7-0C49-066A-98E59D867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63" y="2418112"/>
            <a:ext cx="6090615" cy="400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529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F601B-7D4E-4D51-9BA2-A881194A1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B8F572-C439-414C-90FA-BE3C081E9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8589441" cy="1248504"/>
          </a:xfrm>
        </p:spPr>
        <p:txBody>
          <a:bodyPr>
            <a:norm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	Creación del Servidor SOAP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2.1.	El siguiente paso del proyecto es crear el servidor de la aplicación, recordando que este debe ser necesariamente web, </a:t>
            </a:r>
            <a:r>
              <a:rPr lang="es-E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hizo primero el servidor  “Aerolíneas Cóndor”.</a:t>
            </a:r>
            <a:endParaRPr lang="es-ES" sz="18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FCE21EE-10DC-4503-9FD7-8D2960C780CB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MARCO TEÓRICO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DESARROLLO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OBJETIVO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 DE BASE DE DATOS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SERVIDOR SOAP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PROYECTO – CLIENTE CONSOLA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lang="es-ES" sz="1200" b="1" dirty="0">
                <a:solidFill>
                  <a:schemeClr val="bg1"/>
                </a:solidFill>
                <a:latin typeface="Gill Sans MT" panose="020B0502020104020203"/>
              </a:rPr>
              <a:t>CREACIÓN DEL PROYECTO – CLIENTE ESCRITORIO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PROYECTO – CLIENTE WEB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PROYECTO – CLIENTE MOVIL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CONCLUSIONES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</a:p>
        </p:txBody>
      </p:sp>
      <p:pic>
        <p:nvPicPr>
          <p:cNvPr id="7" name="Imagen 6" descr="Texto&#10;&#10;El contenido generado por IA puede ser incorrecto.">
            <a:extLst>
              <a:ext uri="{FF2B5EF4-FFF2-40B4-BE49-F238E27FC236}">
                <a16:creationId xmlns:a16="http://schemas.microsoft.com/office/drawing/2014/main" id="{2B04D24D-4B42-DF9D-180D-385636C92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152" y="3292601"/>
            <a:ext cx="2182003" cy="317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893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8329C-CB87-96E6-415D-8C341A696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472603-A8A7-9B48-83B8-26D0AFFE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F23B1-981A-69A6-9E18-CC4A12A5F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8589441" cy="1248504"/>
          </a:xfrm>
        </p:spPr>
        <p:txBody>
          <a:bodyPr>
            <a:normAutofit lnSpcReduction="10000"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	Creación del Servidor SOAP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2.2.	El siguiente paso del proyecto es crear el otro servidor de la aplicación, recordando que este debe ser necesariamente web, </a:t>
            </a:r>
            <a:r>
              <a:rPr lang="es-E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 servidor  “</a:t>
            </a:r>
            <a:r>
              <a:rPr lang="es-E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ViajecitosSA</a:t>
            </a:r>
            <a:r>
              <a:rPr lang="es-E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”. Consume los servicios de “Aerolíneas Condor”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s-ES" sz="18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42BD725-6835-903C-217B-F3FC973A6AEA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MARCO TEÓRICO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DESARROLLO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OBJETIVO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 DE BASE DE DATOS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SERVIDOR SOAP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PROYECTO – CLIENTE CONSOLA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lang="es-ES" sz="1200" b="1" dirty="0">
                <a:solidFill>
                  <a:schemeClr val="bg1"/>
                </a:solidFill>
                <a:latin typeface="Gill Sans MT" panose="020B0502020104020203"/>
              </a:rPr>
              <a:t>CREACIÓN DEL PROYECTO – CLIENTE ESCRITORIO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PROYECTO – CLIENTE WEB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PROYECTO – CLIENTE MOVIL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CONCLUSIONES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</a:p>
        </p:txBody>
      </p:sp>
      <p:pic>
        <p:nvPicPr>
          <p:cNvPr id="6" name="Imagen 5" descr="Interfaz de usuario gráfica, Texto, Aplicación, Chat o mensaje de texto&#10;&#10;El contenido generado por IA puede ser incorrecto.">
            <a:extLst>
              <a:ext uri="{FF2B5EF4-FFF2-40B4-BE49-F238E27FC236}">
                <a16:creationId xmlns:a16="http://schemas.microsoft.com/office/drawing/2014/main" id="{90F02030-66ED-500F-F2EE-3343C4ACD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157" y="3359021"/>
            <a:ext cx="307657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69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F601B-7D4E-4D51-9BA2-A881194A1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B8F572-C439-414C-90FA-BE3C081E9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32487"/>
            <a:ext cx="8589441" cy="771250"/>
          </a:xfrm>
        </p:spPr>
        <p:txBody>
          <a:bodyPr>
            <a:normAutofit fontScale="92500" lnSpcReduction="20000"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2.3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	Para verificar su funcionamiento, se procede a ejecutar el proyecto y como resultado, se obtendrá una ventana similar a la siguiente. Esta imagen pertenece a los métodos que contiene el servicio de “Aerolíneas Condor”.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FCE21EE-10DC-4503-9FD7-8D2960C780CB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MARCO TEÓRICO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DESARROLLO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OBJETIVO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 DE BASE DE DATOS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SERVIDOR SOAP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PROYECTO – CLIENTE CONSOLA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lang="es-ES" sz="1200" b="1" dirty="0">
                <a:solidFill>
                  <a:schemeClr val="bg1"/>
                </a:solidFill>
                <a:latin typeface="Gill Sans MT" panose="020B0502020104020203"/>
              </a:rPr>
              <a:t>CREACIÓN DEL PROYECTO – CLIENTE ESCRITORIO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PROYECTO – CLIENTE WEB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CREACIÓN DEL PROYECTO – CLIENTE MOVIL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CONCLUSIONES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</a:p>
        </p:txBody>
      </p:sp>
      <p:pic>
        <p:nvPicPr>
          <p:cNvPr id="7" name="Imagen 6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87606C1B-8102-E850-4DB2-53C116F41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9" t="2209" r="4710" b="9815"/>
          <a:stretch/>
        </p:blipFill>
        <p:spPr>
          <a:xfrm>
            <a:off x="2051077" y="2878383"/>
            <a:ext cx="5738327" cy="342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1162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2473</Words>
  <Application>Microsoft Office PowerPoint</Application>
  <PresentationFormat>Panorámica</PresentationFormat>
  <Paragraphs>472</Paragraphs>
  <Slides>33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9" baseType="lpstr">
      <vt:lpstr>Calibri</vt:lpstr>
      <vt:lpstr>Cambria</vt:lpstr>
      <vt:lpstr>Gill Sans MT</vt:lpstr>
      <vt:lpstr>Symbol</vt:lpstr>
      <vt:lpstr>Wingdings 2</vt:lpstr>
      <vt:lpstr>Dividendo</vt:lpstr>
      <vt:lpstr>PROYECTO PRIMER PARCIAL AEROLÍNEA SOAP EN DOTNET</vt:lpstr>
      <vt:lpstr>Presentación de PowerPoint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Conclusiones</vt:lpstr>
      <vt:lpstr>Recomendaciones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Aplicación web con MVC implementado en JAVA Caso Practico Saltos “MONSTER”</dc:title>
  <dc:creator>Michael Villarruel</dc:creator>
  <cp:lastModifiedBy>NICOLE ALEXANDRA LARA ANAGO</cp:lastModifiedBy>
  <cp:revision>72</cp:revision>
  <dcterms:created xsi:type="dcterms:W3CDTF">2020-08-13T07:15:02Z</dcterms:created>
  <dcterms:modified xsi:type="dcterms:W3CDTF">2025-06-04T13:48:36Z</dcterms:modified>
</cp:coreProperties>
</file>