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00" r:id="rId2"/>
    <p:sldId id="268" r:id="rId3"/>
    <p:sldId id="257" r:id="rId4"/>
    <p:sldId id="328" r:id="rId5"/>
    <p:sldId id="336" r:id="rId6"/>
    <p:sldId id="322" r:id="rId7"/>
    <p:sldId id="323" r:id="rId8"/>
    <p:sldId id="324" r:id="rId9"/>
    <p:sldId id="269" r:id="rId10"/>
    <p:sldId id="291" r:id="rId11"/>
    <p:sldId id="329" r:id="rId12"/>
    <p:sldId id="330" r:id="rId13"/>
    <p:sldId id="331" r:id="rId14"/>
    <p:sldId id="296" r:id="rId15"/>
    <p:sldId id="326" r:id="rId16"/>
    <p:sldId id="282" r:id="rId17"/>
    <p:sldId id="333" r:id="rId18"/>
    <p:sldId id="334" r:id="rId19"/>
    <p:sldId id="297" r:id="rId20"/>
    <p:sldId id="304" r:id="rId21"/>
    <p:sldId id="327" r:id="rId22"/>
    <p:sldId id="306"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2209">
          <p15:clr>
            <a:srgbClr val="A4A3A4"/>
          </p15:clr>
        </p15:guide>
        <p15:guide id="2" orient="horz" pos="3179">
          <p15:clr>
            <a:srgbClr val="A4A3A4"/>
          </p15:clr>
        </p15:guide>
        <p15:guide id="3" orient="horz" pos="1156">
          <p15:clr>
            <a:srgbClr val="A4A3A4"/>
          </p15:clr>
        </p15:guide>
        <p15:guide id="4" orient="horz" pos="1663">
          <p15:clr>
            <a:srgbClr val="A4A3A4"/>
          </p15:clr>
        </p15:guide>
        <p15:guide id="5" orient="horz" pos="2092">
          <p15:clr>
            <a:srgbClr val="A4A3A4"/>
          </p15:clr>
        </p15:guide>
        <p15:guide id="6" orient="horz" pos="2903">
          <p15:clr>
            <a:srgbClr val="A4A3A4"/>
          </p15:clr>
        </p15:guide>
        <p15:guide id="7" orient="horz" pos="1460">
          <p15:clr>
            <a:srgbClr val="A4A3A4"/>
          </p15:clr>
        </p15:guide>
        <p15:guide id="8" pos="3767">
          <p15:clr>
            <a:srgbClr val="A4A3A4"/>
          </p15:clr>
        </p15:guide>
        <p15:guide id="9" pos="3386">
          <p15:clr>
            <a:srgbClr val="A4A3A4"/>
          </p15:clr>
        </p15:guide>
        <p15:guide id="10" pos="3230">
          <p15:clr>
            <a:srgbClr val="A4A3A4"/>
          </p15:clr>
        </p15:guide>
        <p15:guide id="11" pos="5602">
          <p15:clr>
            <a:srgbClr val="A4A3A4"/>
          </p15:clr>
        </p15:guide>
        <p15:guide id="12" pos="5435">
          <p15:clr>
            <a:srgbClr val="A4A3A4"/>
          </p15:clr>
        </p15:guide>
        <p15:guide id="13" pos="9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EA"/>
    <a:srgbClr val="4F867D"/>
    <a:srgbClr val="98BF37"/>
    <a:srgbClr val="2B4F3F"/>
    <a:srgbClr val="AED99B"/>
    <a:srgbClr val="B6D46A"/>
    <a:srgbClr val="197519"/>
    <a:srgbClr val="5AA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140" autoAdjust="0"/>
  </p:normalViewPr>
  <p:slideViewPr>
    <p:cSldViewPr snapToGrid="0">
      <p:cViewPr>
        <p:scale>
          <a:sx n="69" d="100"/>
          <a:sy n="69" d="100"/>
        </p:scale>
        <p:origin x="564" y="40"/>
      </p:cViewPr>
      <p:guideLst>
        <p:guide orient="horz" pos="2209"/>
        <p:guide orient="horz" pos="3179"/>
        <p:guide orient="horz" pos="1156"/>
        <p:guide orient="horz" pos="1663"/>
        <p:guide orient="horz" pos="2092"/>
        <p:guide orient="horz" pos="2903"/>
        <p:guide orient="horz" pos="1460"/>
        <p:guide pos="3767"/>
        <p:guide pos="3386"/>
        <p:guide pos="3230"/>
        <p:guide pos="5602"/>
        <p:guide pos="5435"/>
        <p:guide pos="971"/>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EF55CAEE-9351-405D-B604-5A2BE040498C}" type="datetimeFigureOut">
              <a:rPr lang="zh-CN" altLang="en-US"/>
              <a:t>2018/4/25</a:t>
            </a:fld>
            <a:endParaRPr lang="zh-CN" altLang="en-US">
              <a:latin typeface="微软雅黑" panose="020B0503020204020204" pitchFamily="34" charset="-122"/>
              <a:ea typeface="微软雅黑" panose="020B0503020204020204" pitchFamily="34" charset="-122"/>
            </a:endParaRPr>
          </a:p>
        </p:txBody>
      </p:sp>
      <p:sp>
        <p:nvSpPr>
          <p:cNvPr id="307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24026F42-6C18-436D-9B0C-AEFDE08ED31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a:p>
        </p:txBody>
      </p:sp>
      <p:sp>
        <p:nvSpPr>
          <p:cNvPr id="61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494473A-8CFA-4753-A279-55231BB8101D}" type="slidenum">
              <a:rPr lang="zh-CN" altLang="en-US"/>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03E670-4FCD-4B85-B15F-E6622A458FE9}" type="slidenum">
              <a:rPr lang="zh-CN" altLang="en-US"/>
              <a:t>11</a:t>
            </a:fld>
            <a:endParaRPr lang="zh-CN" altLang="en-US"/>
          </a:p>
        </p:txBody>
      </p:sp>
    </p:spTree>
    <p:extLst>
      <p:ext uri="{BB962C8B-B14F-4D97-AF65-F5344CB8AC3E}">
        <p14:creationId xmlns:p14="http://schemas.microsoft.com/office/powerpoint/2010/main" val="192506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03E670-4FCD-4B85-B15F-E6622A458FE9}" type="slidenum">
              <a:rPr lang="zh-CN" altLang="en-US"/>
              <a:t>12</a:t>
            </a:fld>
            <a:endParaRPr lang="zh-CN" altLang="en-US"/>
          </a:p>
        </p:txBody>
      </p:sp>
    </p:spTree>
    <p:extLst>
      <p:ext uri="{BB962C8B-B14F-4D97-AF65-F5344CB8AC3E}">
        <p14:creationId xmlns:p14="http://schemas.microsoft.com/office/powerpoint/2010/main" val="195982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03E670-4FCD-4B85-B15F-E6622A458FE9}" type="slidenum">
              <a:rPr lang="zh-CN" altLang="en-US"/>
              <a:t>13</a:t>
            </a:fld>
            <a:endParaRPr lang="zh-CN" altLang="en-US"/>
          </a:p>
        </p:txBody>
      </p:sp>
    </p:spTree>
    <p:extLst>
      <p:ext uri="{BB962C8B-B14F-4D97-AF65-F5344CB8AC3E}">
        <p14:creationId xmlns:p14="http://schemas.microsoft.com/office/powerpoint/2010/main" val="338967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03E670-4FCD-4B85-B15F-E6622A458FE9}" type="slidenum">
              <a:rPr lang="zh-CN" altLang="en-US"/>
              <a:t>17</a:t>
            </a:fld>
            <a:endParaRPr lang="zh-CN" altLang="en-US"/>
          </a:p>
        </p:txBody>
      </p:sp>
    </p:spTree>
    <p:extLst>
      <p:ext uri="{BB962C8B-B14F-4D97-AF65-F5344CB8AC3E}">
        <p14:creationId xmlns:p14="http://schemas.microsoft.com/office/powerpoint/2010/main" val="27646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03E670-4FCD-4B85-B15F-E6622A458FE9}" type="slidenum">
              <a:rPr lang="zh-CN" altLang="en-US"/>
              <a:t>18</a:t>
            </a:fld>
            <a:endParaRPr lang="zh-CN" altLang="en-US"/>
          </a:p>
        </p:txBody>
      </p:sp>
    </p:spTree>
    <p:extLst>
      <p:ext uri="{BB962C8B-B14F-4D97-AF65-F5344CB8AC3E}">
        <p14:creationId xmlns:p14="http://schemas.microsoft.com/office/powerpoint/2010/main" val="1475679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73F1CDE-4FB8-4F7D-8D86-26D5D6572090}"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A52BEEF-3F49-4E9C-B14E-D1724661BDDE}"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69E52F6-DC1F-41FF-8E62-B25756EC5CAC}"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17E17FA-FCC5-4EE0-A28A-D833B4026341}"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CB419A4-C857-4B04-9E70-453420B4E211}"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03776765-1DFD-4515-87EE-5ED40E720194}"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E64B888-605F-42D5-9B85-FE32AD1C9849}"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8F7BEF89-29F2-4702-85D0-0FA1D72D6BDC}"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7A3F78E8-AF35-44E5-8540-08F45E5BF9E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t>2018/4/25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961A111-6C44-4ADA-8907-E6E0E321EDD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97519">
            <a:alpha val="4999"/>
          </a:srgb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F463C627-6A63-442D-9051-38C884ED0C10}" type="datetimeFigureOut">
              <a:rPr lang="zh-CN" altLang="en-US"/>
              <a:t>2018/4/25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B62685-5D3F-46CE-A885-364600ECF8E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p:nvPr/>
        </p:nvGrpSpPr>
        <p:grpSpPr bwMode="auto">
          <a:xfrm>
            <a:off x="3168726" y="804325"/>
            <a:ext cx="5986372" cy="552363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文本框 43"/>
          <p:cNvSpPr txBox="1">
            <a:spLocks noChangeArrowheads="1"/>
          </p:cNvSpPr>
          <p:nvPr/>
        </p:nvSpPr>
        <p:spPr bwMode="auto">
          <a:xfrm>
            <a:off x="3199715" y="2760647"/>
            <a:ext cx="592439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spc="300" dirty="0">
                <a:solidFill>
                  <a:schemeClr val="bg1">
                    <a:lumMod val="95000"/>
                  </a:schemeClr>
                </a:solidFill>
                <a:sym typeface="+mn-ea"/>
              </a:rPr>
              <a:t>基于需求预测与选址优化的共享单车调度问题研究</a:t>
            </a:r>
            <a:endParaRPr lang="zh-CN" altLang="en-US" sz="3600" dirty="0">
              <a:solidFill>
                <a:schemeClr val="bg1"/>
              </a:solidFill>
            </a:endParaRPr>
          </a:p>
        </p:txBody>
      </p:sp>
      <p:cxnSp>
        <p:nvCxnSpPr>
          <p:cNvPr id="47" name="直接连接符 46"/>
          <p:cNvCxnSpPr/>
          <p:nvPr/>
        </p:nvCxnSpPr>
        <p:spPr>
          <a:xfrm>
            <a:off x="4210050" y="4255453"/>
            <a:ext cx="3771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a:spLocks noChangeArrowheads="1"/>
          </p:cNvSpPr>
          <p:nvPr/>
        </p:nvSpPr>
        <p:spPr bwMode="auto">
          <a:xfrm>
            <a:off x="4210050" y="4686788"/>
            <a:ext cx="45724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rPr>
              <a:t>   </a:t>
            </a:r>
            <a:r>
              <a:rPr lang="zh-CN" altLang="en-US" sz="2000" dirty="0">
                <a:solidFill>
                  <a:schemeClr val="bg1"/>
                </a:solidFill>
              </a:rPr>
              <a:t>团队成员：董瑶   孙姗    李安然  </a:t>
            </a:r>
            <a:endParaRPr lang="en-US" altLang="zh-CN" sz="2000" dirty="0">
              <a:solidFill>
                <a:schemeClr val="bg1"/>
              </a:solidFill>
            </a:endParaRPr>
          </a:p>
          <a:p>
            <a:pPr algn="l"/>
            <a:r>
              <a:rPr lang="en-US" altLang="zh-CN" sz="2000" dirty="0">
                <a:solidFill>
                  <a:schemeClr val="bg1"/>
                </a:solidFill>
              </a:rPr>
              <a:t>                   </a:t>
            </a:r>
            <a:r>
              <a:rPr lang="zh-CN" altLang="en-US" sz="2000" dirty="0">
                <a:solidFill>
                  <a:schemeClr val="bg1"/>
                </a:solidFill>
              </a:rPr>
              <a:t>吴忠诚    黄俊雄</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80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par>
                                <p:cTn id="12" presetID="16" presetClass="entr" presetSubtype="37" fill="hold"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barn(outVertical)">
                                      <p:cBhvr>
                                        <p:cTn id="14" dur="500"/>
                                        <p:tgtEl>
                                          <p:spTgt spid="47"/>
                                        </p:tgtEl>
                                      </p:cBhvr>
                                    </p:animEffect>
                                  </p:childTnLst>
                                </p:cTn>
                              </p:par>
                              <p:par>
                                <p:cTn id="15" presetID="42" presetClass="entr" presetSubtype="0" fill="hold" grpId="0" nodeType="withEffect">
                                  <p:stCondLst>
                                    <p:cond delay="14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12" presetClass="entr" presetSubtype="4" fill="hold" grpId="0" nodeType="withEffect">
                                  <p:stCondLst>
                                    <p:cond delay="8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p:tgtEl>
                                          <p:spTgt spid="15"/>
                                        </p:tgtEl>
                                        <p:attrNameLst>
                                          <p:attrName>ppt_y</p:attrName>
                                        </p:attrNameLst>
                                      </p:cBhvr>
                                      <p:tavLst>
                                        <p:tav tm="0">
                                          <p:val>
                                            <p:strVal val="#ppt_y+#ppt_h*1.125000"/>
                                          </p:val>
                                        </p:tav>
                                        <p:tav tm="100000">
                                          <p:val>
                                            <p:strVal val="#ppt_y"/>
                                          </p:val>
                                        </p:tav>
                                      </p:tavLst>
                                    </p:anim>
                                    <p:animEffect transition="in" filter="wipe(up)">
                                      <p:cBhvr>
                                        <p:cTn id="23" dur="1000"/>
                                        <p:tgtEl>
                                          <p:spTgt spid="15"/>
                                        </p:tgtEl>
                                      </p:cBhvr>
                                    </p:animEffect>
                                  </p:childTnLst>
                                </p:cTn>
                              </p:par>
                              <p:par>
                                <p:cTn id="24" presetID="12" presetClass="entr" presetSubtype="4" fill="hold" grpId="0" nodeType="withEffect">
                                  <p:stCondLst>
                                    <p:cond delay="600"/>
                                  </p:stCondLst>
                                  <p:childTnLst>
                                    <p:set>
                                      <p:cBhvr>
                                        <p:cTn id="25" dur="1" fill="hold">
                                          <p:stCondLst>
                                            <p:cond delay="0"/>
                                          </p:stCondLst>
                                        </p:cTn>
                                        <p:tgtEl>
                                          <p:spTgt spid="37"/>
                                        </p:tgtEl>
                                        <p:attrNameLst>
                                          <p:attrName>style.visibility</p:attrName>
                                        </p:attrNameLst>
                                      </p:cBhvr>
                                      <p:to>
                                        <p:strVal val="visible"/>
                                      </p:to>
                                    </p:set>
                                    <p:anim calcmode="lin" valueType="num">
                                      <p:cBhvr>
                                        <p:cTn id="26" dur="1000"/>
                                        <p:tgtEl>
                                          <p:spTgt spid="37"/>
                                        </p:tgtEl>
                                        <p:attrNameLst>
                                          <p:attrName>ppt_y</p:attrName>
                                        </p:attrNameLst>
                                      </p:cBhvr>
                                      <p:tavLst>
                                        <p:tav tm="0">
                                          <p:val>
                                            <p:strVal val="#ppt_y+#ppt_h*1.125000"/>
                                          </p:val>
                                        </p:tav>
                                        <p:tav tm="100000">
                                          <p:val>
                                            <p:strVal val="#ppt_y"/>
                                          </p:val>
                                        </p:tav>
                                      </p:tavLst>
                                    </p:anim>
                                    <p:animEffect transition="in" filter="wipe(up)">
                                      <p:cBhvr>
                                        <p:cTn id="27" dur="1000"/>
                                        <p:tgtEl>
                                          <p:spTgt spid="37"/>
                                        </p:tgtEl>
                                      </p:cBhvr>
                                    </p:animEffect>
                                  </p:childTnLst>
                                </p:cTn>
                              </p:par>
                              <p:par>
                                <p:cTn id="28" presetID="12" presetClass="entr" presetSubtype="4" fill="hold" grpId="0" nodeType="withEffect">
                                  <p:stCondLst>
                                    <p:cond delay="13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p:tgtEl>
                                          <p:spTgt spid="41"/>
                                        </p:tgtEl>
                                        <p:attrNameLst>
                                          <p:attrName>ppt_y</p:attrName>
                                        </p:attrNameLst>
                                      </p:cBhvr>
                                      <p:tavLst>
                                        <p:tav tm="0">
                                          <p:val>
                                            <p:strVal val="#ppt_y+#ppt_h*1.125000"/>
                                          </p:val>
                                        </p:tav>
                                        <p:tav tm="100000">
                                          <p:val>
                                            <p:strVal val="#ppt_y"/>
                                          </p:val>
                                        </p:tav>
                                      </p:tavLst>
                                    </p:anim>
                                    <p:animEffect transition="in" filter="wipe(up)">
                                      <p:cBhvr>
                                        <p:cTn id="31" dur="1000"/>
                                        <p:tgtEl>
                                          <p:spTgt spid="41"/>
                                        </p:tgtEl>
                                      </p:cBhvr>
                                    </p:animEffect>
                                  </p:childTnLst>
                                </p:cTn>
                              </p:par>
                              <p:par>
                                <p:cTn id="32" presetID="12" presetClass="entr" presetSubtype="4" fill="hold" grpId="0" nodeType="withEffect">
                                  <p:stCondLst>
                                    <p:cond delay="3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1000"/>
                                        <p:tgtEl>
                                          <p:spTgt spid="27"/>
                                        </p:tgtEl>
                                        <p:attrNameLst>
                                          <p:attrName>ppt_y</p:attrName>
                                        </p:attrNameLst>
                                      </p:cBhvr>
                                      <p:tavLst>
                                        <p:tav tm="0">
                                          <p:val>
                                            <p:strVal val="#ppt_y+#ppt_h*1.125000"/>
                                          </p:val>
                                        </p:tav>
                                        <p:tav tm="100000">
                                          <p:val>
                                            <p:strVal val="#ppt_y"/>
                                          </p:val>
                                        </p:tav>
                                      </p:tavLst>
                                    </p:anim>
                                    <p:animEffect transition="in" filter="wipe(up)">
                                      <p:cBhvr>
                                        <p:cTn id="35" dur="1000"/>
                                        <p:tgtEl>
                                          <p:spTgt spid="27"/>
                                        </p:tgtEl>
                                      </p:cBhvr>
                                    </p:animEffect>
                                  </p:childTnLst>
                                </p:cTn>
                              </p:par>
                              <p:par>
                                <p:cTn id="36" presetID="12" presetClass="entr" presetSubtype="4" fill="hold" grpId="0" nodeType="withEffect">
                                  <p:stCondLst>
                                    <p:cond delay="100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p:tgtEl>
                                          <p:spTgt spid="38"/>
                                        </p:tgtEl>
                                        <p:attrNameLst>
                                          <p:attrName>ppt_y</p:attrName>
                                        </p:attrNameLst>
                                      </p:cBhvr>
                                      <p:tavLst>
                                        <p:tav tm="0">
                                          <p:val>
                                            <p:strVal val="#ppt_y+#ppt_h*1.125000"/>
                                          </p:val>
                                        </p:tav>
                                        <p:tav tm="100000">
                                          <p:val>
                                            <p:strVal val="#ppt_y"/>
                                          </p:val>
                                        </p:tav>
                                      </p:tavLst>
                                    </p:anim>
                                    <p:animEffect transition="in" filter="wipe(up)">
                                      <p:cBhvr>
                                        <p:cTn id="39" dur="1000"/>
                                        <p:tgtEl>
                                          <p:spTgt spid="38"/>
                                        </p:tgtEl>
                                      </p:cBhvr>
                                    </p:animEffect>
                                  </p:childTnLst>
                                </p:cTn>
                              </p:par>
                              <p:par>
                                <p:cTn id="40" presetID="12" presetClass="entr" presetSubtype="4" fill="hold" grpId="0" nodeType="withEffect">
                                  <p:stCondLst>
                                    <p:cond delay="700"/>
                                  </p:stCondLst>
                                  <p:childTnLst>
                                    <p:set>
                                      <p:cBhvr>
                                        <p:cTn id="41" dur="1" fill="hold">
                                          <p:stCondLst>
                                            <p:cond delay="0"/>
                                          </p:stCondLst>
                                        </p:cTn>
                                        <p:tgtEl>
                                          <p:spTgt spid="3"/>
                                        </p:tgtEl>
                                        <p:attrNameLst>
                                          <p:attrName>style.visibility</p:attrName>
                                        </p:attrNameLst>
                                      </p:cBhvr>
                                      <p:to>
                                        <p:strVal val="visible"/>
                                      </p:to>
                                    </p:set>
                                    <p:anim calcmode="lin" valueType="num">
                                      <p:cBhvr>
                                        <p:cTn id="42" dur="1000"/>
                                        <p:tgtEl>
                                          <p:spTgt spid="3"/>
                                        </p:tgtEl>
                                        <p:attrNameLst>
                                          <p:attrName>ppt_y</p:attrName>
                                        </p:attrNameLst>
                                      </p:cBhvr>
                                      <p:tavLst>
                                        <p:tav tm="0">
                                          <p:val>
                                            <p:strVal val="#ppt_y+#ppt_h*1.125000"/>
                                          </p:val>
                                        </p:tav>
                                        <p:tav tm="100000">
                                          <p:val>
                                            <p:strVal val="#ppt_y"/>
                                          </p:val>
                                        </p:tav>
                                      </p:tavLst>
                                    </p:anim>
                                    <p:animEffect transition="in" filter="wipe(up)">
                                      <p:cBhvr>
                                        <p:cTn id="43" dur="1000"/>
                                        <p:tgtEl>
                                          <p:spTgt spid="3"/>
                                        </p:tgtEl>
                                      </p:cBhvr>
                                    </p:animEffect>
                                  </p:childTnLst>
                                </p:cTn>
                              </p:par>
                              <p:par>
                                <p:cTn id="44" presetID="12" presetClass="entr" presetSubtype="4" fill="hold" grpId="0" nodeType="withEffect">
                                  <p:stCondLst>
                                    <p:cond delay="1000"/>
                                  </p:stCondLst>
                                  <p:childTnLst>
                                    <p:set>
                                      <p:cBhvr>
                                        <p:cTn id="45" dur="1" fill="hold">
                                          <p:stCondLst>
                                            <p:cond delay="0"/>
                                          </p:stCondLst>
                                        </p:cTn>
                                        <p:tgtEl>
                                          <p:spTgt spid="23"/>
                                        </p:tgtEl>
                                        <p:attrNameLst>
                                          <p:attrName>style.visibility</p:attrName>
                                        </p:attrNameLst>
                                      </p:cBhvr>
                                      <p:to>
                                        <p:strVal val="visible"/>
                                      </p:to>
                                    </p:set>
                                    <p:anim calcmode="lin" valueType="num">
                                      <p:cBhvr>
                                        <p:cTn id="46" dur="1000"/>
                                        <p:tgtEl>
                                          <p:spTgt spid="23"/>
                                        </p:tgtEl>
                                        <p:attrNameLst>
                                          <p:attrName>ppt_y</p:attrName>
                                        </p:attrNameLst>
                                      </p:cBhvr>
                                      <p:tavLst>
                                        <p:tav tm="0">
                                          <p:val>
                                            <p:strVal val="#ppt_y+#ppt_h*1.125000"/>
                                          </p:val>
                                        </p:tav>
                                        <p:tav tm="100000">
                                          <p:val>
                                            <p:strVal val="#ppt_y"/>
                                          </p:val>
                                        </p:tav>
                                      </p:tavLst>
                                    </p:anim>
                                    <p:animEffect transition="in" filter="wipe(up)">
                                      <p:cBhvr>
                                        <p:cTn id="47" dur="1000"/>
                                        <p:tgtEl>
                                          <p:spTgt spid="23"/>
                                        </p:tgtEl>
                                      </p:cBhvr>
                                    </p:animEffect>
                                  </p:childTnLst>
                                </p:cTn>
                              </p:par>
                              <p:par>
                                <p:cTn id="48" presetID="12" presetClass="entr" presetSubtype="4" fill="hold" grpId="0" nodeType="withEffect">
                                  <p:stCondLst>
                                    <p:cond delay="400"/>
                                  </p:stCondLst>
                                  <p:childTnLst>
                                    <p:set>
                                      <p:cBhvr>
                                        <p:cTn id="49" dur="1" fill="hold">
                                          <p:stCondLst>
                                            <p:cond delay="0"/>
                                          </p:stCondLst>
                                        </p:cTn>
                                        <p:tgtEl>
                                          <p:spTgt spid="24"/>
                                        </p:tgtEl>
                                        <p:attrNameLst>
                                          <p:attrName>style.visibility</p:attrName>
                                        </p:attrNameLst>
                                      </p:cBhvr>
                                      <p:to>
                                        <p:strVal val="visible"/>
                                      </p:to>
                                    </p:set>
                                    <p:anim calcmode="lin" valueType="num">
                                      <p:cBhvr>
                                        <p:cTn id="50" dur="1000"/>
                                        <p:tgtEl>
                                          <p:spTgt spid="24"/>
                                        </p:tgtEl>
                                        <p:attrNameLst>
                                          <p:attrName>ppt_y</p:attrName>
                                        </p:attrNameLst>
                                      </p:cBhvr>
                                      <p:tavLst>
                                        <p:tav tm="0">
                                          <p:val>
                                            <p:strVal val="#ppt_y+#ppt_h*1.125000"/>
                                          </p:val>
                                        </p:tav>
                                        <p:tav tm="100000">
                                          <p:val>
                                            <p:strVal val="#ppt_y"/>
                                          </p:val>
                                        </p:tav>
                                      </p:tavLst>
                                    </p:anim>
                                    <p:animEffect transition="in" filter="wipe(up)">
                                      <p:cBhvr>
                                        <p:cTn id="51" dur="1000"/>
                                        <p:tgtEl>
                                          <p:spTgt spid="24"/>
                                        </p:tgtEl>
                                      </p:cBhvr>
                                    </p:animEffect>
                                  </p:childTnLst>
                                </p:cTn>
                              </p:par>
                              <p:par>
                                <p:cTn id="52" presetID="12" presetClass="entr" presetSubtype="4" fill="hold" grpId="0" nodeType="withEffect">
                                  <p:stCondLst>
                                    <p:cond delay="10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p:tgtEl>
                                          <p:spTgt spid="25"/>
                                        </p:tgtEl>
                                        <p:attrNameLst>
                                          <p:attrName>ppt_y</p:attrName>
                                        </p:attrNameLst>
                                      </p:cBhvr>
                                      <p:tavLst>
                                        <p:tav tm="0">
                                          <p:val>
                                            <p:strVal val="#ppt_y+#ppt_h*1.125000"/>
                                          </p:val>
                                        </p:tav>
                                        <p:tav tm="100000">
                                          <p:val>
                                            <p:strVal val="#ppt_y"/>
                                          </p:val>
                                        </p:tav>
                                      </p:tavLst>
                                    </p:anim>
                                    <p:animEffect transition="in" filter="wipe(up)">
                                      <p:cBhvr>
                                        <p:cTn id="55" dur="1000"/>
                                        <p:tgtEl>
                                          <p:spTgt spid="25"/>
                                        </p:tgtEl>
                                      </p:cBhvr>
                                    </p:animEffect>
                                  </p:childTnLst>
                                </p:cTn>
                              </p:par>
                              <p:par>
                                <p:cTn id="56" presetID="12" presetClass="entr" presetSubtype="4" fill="hold" grpId="0" nodeType="withEffect">
                                  <p:stCondLst>
                                    <p:cond delay="700"/>
                                  </p:stCondLst>
                                  <p:childTnLst>
                                    <p:set>
                                      <p:cBhvr>
                                        <p:cTn id="57" dur="1" fill="hold">
                                          <p:stCondLst>
                                            <p:cond delay="0"/>
                                          </p:stCondLst>
                                        </p:cTn>
                                        <p:tgtEl>
                                          <p:spTgt spid="26"/>
                                        </p:tgtEl>
                                        <p:attrNameLst>
                                          <p:attrName>style.visibility</p:attrName>
                                        </p:attrNameLst>
                                      </p:cBhvr>
                                      <p:to>
                                        <p:strVal val="visible"/>
                                      </p:to>
                                    </p:set>
                                    <p:anim calcmode="lin" valueType="num">
                                      <p:cBhvr>
                                        <p:cTn id="58" dur="1000"/>
                                        <p:tgtEl>
                                          <p:spTgt spid="26"/>
                                        </p:tgtEl>
                                        <p:attrNameLst>
                                          <p:attrName>ppt_y</p:attrName>
                                        </p:attrNameLst>
                                      </p:cBhvr>
                                      <p:tavLst>
                                        <p:tav tm="0">
                                          <p:val>
                                            <p:strVal val="#ppt_y+#ppt_h*1.125000"/>
                                          </p:val>
                                        </p:tav>
                                        <p:tav tm="100000">
                                          <p:val>
                                            <p:strVal val="#ppt_y"/>
                                          </p:val>
                                        </p:tav>
                                      </p:tavLst>
                                    </p:anim>
                                    <p:animEffect transition="in" filter="wipe(up)">
                                      <p:cBhvr>
                                        <p:cTn id="59" dur="1000"/>
                                        <p:tgtEl>
                                          <p:spTgt spid="26"/>
                                        </p:tgtEl>
                                      </p:cBhvr>
                                    </p:animEffect>
                                  </p:childTnLst>
                                </p:cTn>
                              </p:par>
                              <p:par>
                                <p:cTn id="60" presetID="12" presetClass="entr" presetSubtype="4" fill="hold" grpId="0" nodeType="withEffect">
                                  <p:stCondLst>
                                    <p:cond delay="200"/>
                                  </p:stCondLst>
                                  <p:childTnLst>
                                    <p:set>
                                      <p:cBhvr>
                                        <p:cTn id="61" dur="1" fill="hold">
                                          <p:stCondLst>
                                            <p:cond delay="0"/>
                                          </p:stCondLst>
                                        </p:cTn>
                                        <p:tgtEl>
                                          <p:spTgt spid="36"/>
                                        </p:tgtEl>
                                        <p:attrNameLst>
                                          <p:attrName>style.visibility</p:attrName>
                                        </p:attrNameLst>
                                      </p:cBhvr>
                                      <p:to>
                                        <p:strVal val="visible"/>
                                      </p:to>
                                    </p:set>
                                    <p:anim calcmode="lin" valueType="num">
                                      <p:cBhvr>
                                        <p:cTn id="62" dur="1000"/>
                                        <p:tgtEl>
                                          <p:spTgt spid="36"/>
                                        </p:tgtEl>
                                        <p:attrNameLst>
                                          <p:attrName>ppt_y</p:attrName>
                                        </p:attrNameLst>
                                      </p:cBhvr>
                                      <p:tavLst>
                                        <p:tav tm="0">
                                          <p:val>
                                            <p:strVal val="#ppt_y+#ppt_h*1.125000"/>
                                          </p:val>
                                        </p:tav>
                                        <p:tav tm="100000">
                                          <p:val>
                                            <p:strVal val="#ppt_y"/>
                                          </p:val>
                                        </p:tav>
                                      </p:tavLst>
                                    </p:anim>
                                    <p:animEffect transition="in" filter="wipe(up)">
                                      <p:cBhvr>
                                        <p:cTn id="63" dur="1000"/>
                                        <p:tgtEl>
                                          <p:spTgt spid="36"/>
                                        </p:tgtEl>
                                      </p:cBhvr>
                                    </p:animEffect>
                                  </p:childTnLst>
                                </p:cTn>
                              </p:par>
                              <p:par>
                                <p:cTn id="64" presetID="22" presetClass="entr" presetSubtype="4" fill="hold" nodeType="withEffect">
                                  <p:stCondLst>
                                    <p:cond delay="800"/>
                                  </p:stCondLst>
                                  <p:childTnLst>
                                    <p:set>
                                      <p:cBhvr>
                                        <p:cTn id="65" dur="1" fill="hold">
                                          <p:stCondLst>
                                            <p:cond delay="0"/>
                                          </p:stCondLst>
                                        </p:cTn>
                                        <p:tgtEl>
                                          <p:spTgt spid="30"/>
                                        </p:tgtEl>
                                        <p:attrNameLst>
                                          <p:attrName>style.visibility</p:attrName>
                                        </p:attrNameLst>
                                      </p:cBhvr>
                                      <p:to>
                                        <p:strVal val="visible"/>
                                      </p:to>
                                    </p:set>
                                    <p:animEffect transition="in" filter="wipe(down)">
                                      <p:cBhvr>
                                        <p:cTn id="66" dur="1250"/>
                                        <p:tgtEl>
                                          <p:spTgt spid="30"/>
                                        </p:tgtEl>
                                      </p:cBhvr>
                                    </p:animEffect>
                                  </p:childTnLst>
                                </p:cTn>
                              </p:par>
                              <p:par>
                                <p:cTn id="67" presetID="22" presetClass="entr" presetSubtype="4" fill="hold" nodeType="withEffect">
                                  <p:stCondLst>
                                    <p:cond delay="75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1250"/>
                                        <p:tgtEl>
                                          <p:spTgt spid="29"/>
                                        </p:tgtEl>
                                      </p:cBhvr>
                                    </p:animEffect>
                                  </p:childTnLst>
                                </p:cTn>
                              </p:par>
                              <p:par>
                                <p:cTn id="70" presetID="22" presetClass="entr" presetSubtype="1" fill="hold" nodeType="withEffect">
                                  <p:stCondLst>
                                    <p:cond delay="750"/>
                                  </p:stCondLst>
                                  <p:childTnLst>
                                    <p:set>
                                      <p:cBhvr>
                                        <p:cTn id="71" dur="1" fill="hold">
                                          <p:stCondLst>
                                            <p:cond delay="0"/>
                                          </p:stCondLst>
                                        </p:cTn>
                                        <p:tgtEl>
                                          <p:spTgt spid="33"/>
                                        </p:tgtEl>
                                        <p:attrNameLst>
                                          <p:attrName>style.visibility</p:attrName>
                                        </p:attrNameLst>
                                      </p:cBhvr>
                                      <p:to>
                                        <p:strVal val="visible"/>
                                      </p:to>
                                    </p:set>
                                    <p:animEffect transition="in" filter="wipe(up)">
                                      <p:cBhvr>
                                        <p:cTn id="72" dur="1250"/>
                                        <p:tgtEl>
                                          <p:spTgt spid="33"/>
                                        </p:tgtEl>
                                      </p:cBhvr>
                                    </p:animEffect>
                                  </p:childTnLst>
                                </p:cTn>
                              </p:par>
                              <p:par>
                                <p:cTn id="73" presetID="22" presetClass="entr" presetSubtype="1" fill="hold" nodeType="withEffect">
                                  <p:stCondLst>
                                    <p:cond delay="750"/>
                                  </p:stCondLst>
                                  <p:childTnLst>
                                    <p:set>
                                      <p:cBhvr>
                                        <p:cTn id="74" dur="1" fill="hold">
                                          <p:stCondLst>
                                            <p:cond delay="0"/>
                                          </p:stCondLst>
                                        </p:cTn>
                                        <p:tgtEl>
                                          <p:spTgt spid="32"/>
                                        </p:tgtEl>
                                        <p:attrNameLst>
                                          <p:attrName>style.visibility</p:attrName>
                                        </p:attrNameLst>
                                      </p:cBhvr>
                                      <p:to>
                                        <p:strVal val="visible"/>
                                      </p:to>
                                    </p:set>
                                    <p:animEffect transition="in" filter="wipe(up)">
                                      <p:cBhvr>
                                        <p:cTn id="75"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4" grpId="0"/>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等腰三角形 19"/>
          <p:cNvSpPr>
            <a:spLocks noChangeArrowheads="1"/>
          </p:cNvSpPr>
          <p:nvPr/>
        </p:nvSpPr>
        <p:spPr bwMode="auto">
          <a:xfrm rot="9233090">
            <a:off x="110871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21" name="等腰三角形 20"/>
          <p:cNvSpPr>
            <a:spLocks noChangeArrowheads="1"/>
          </p:cNvSpPr>
          <p:nvPr/>
        </p:nvSpPr>
        <p:spPr bwMode="auto">
          <a:xfrm rot="-6030424">
            <a:off x="108465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22" name="等腰三角形 21"/>
          <p:cNvSpPr>
            <a:spLocks noChangeArrowheads="1"/>
          </p:cNvSpPr>
          <p:nvPr/>
        </p:nvSpPr>
        <p:spPr bwMode="auto">
          <a:xfrm rot="-228606">
            <a:off x="113014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23" name="等腰三角形 22"/>
          <p:cNvSpPr>
            <a:spLocks noChangeArrowheads="1"/>
          </p:cNvSpPr>
          <p:nvPr/>
        </p:nvSpPr>
        <p:spPr bwMode="auto">
          <a:xfrm rot="-3389783">
            <a:off x="110410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24" name="等腰三角形 23"/>
          <p:cNvSpPr>
            <a:spLocks noChangeArrowheads="1"/>
          </p:cNvSpPr>
          <p:nvPr/>
        </p:nvSpPr>
        <p:spPr bwMode="auto">
          <a:xfrm rot="8748521">
            <a:off x="112299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cxnSp>
        <p:nvCxnSpPr>
          <p:cNvPr id="5" name="直接连接符 4"/>
          <p:cNvCxnSpPr/>
          <p:nvPr/>
        </p:nvCxnSpPr>
        <p:spPr>
          <a:xfrm>
            <a:off x="0" y="3006725"/>
            <a:ext cx="12192000" cy="0"/>
          </a:xfrm>
          <a:prstGeom prst="line">
            <a:avLst/>
          </a:prstGeom>
          <a:ln w="107950">
            <a:solidFill>
              <a:srgbClr val="00913A"/>
            </a:solidFill>
          </a:ln>
        </p:spPr>
        <p:style>
          <a:lnRef idx="1">
            <a:schemeClr val="accent1"/>
          </a:lnRef>
          <a:fillRef idx="0">
            <a:schemeClr val="accent1"/>
          </a:fillRef>
          <a:effectRef idx="0">
            <a:schemeClr val="accent1"/>
          </a:effectRef>
          <a:fontRef idx="minor">
            <a:schemeClr val="tx1"/>
          </a:fontRef>
        </p:style>
      </p:cxnSp>
      <p:sp>
        <p:nvSpPr>
          <p:cNvPr id="6" name="Freeform 17"/>
          <p:cNvSpPr>
            <a:spLocks noEditPoints="1" noChangeArrowheads="1"/>
          </p:cNvSpPr>
          <p:nvPr/>
        </p:nvSpPr>
        <p:spPr bwMode="auto">
          <a:xfrm>
            <a:off x="1604963" y="1941513"/>
            <a:ext cx="769937" cy="1006475"/>
          </a:xfrm>
          <a:custGeom>
            <a:avLst/>
            <a:gdLst>
              <a:gd name="T0" fmla="*/ 31 w 62"/>
              <a:gd name="T1" fmla="*/ 0 h 90"/>
              <a:gd name="T2" fmla="*/ 53 w 62"/>
              <a:gd name="T3" fmla="*/ 9 h 90"/>
              <a:gd name="T4" fmla="*/ 62 w 62"/>
              <a:gd name="T5" fmla="*/ 30 h 90"/>
              <a:gd name="T6" fmla="*/ 53 w 62"/>
              <a:gd name="T7" fmla="*/ 52 h 90"/>
              <a:gd name="T8" fmla="*/ 32 w 62"/>
              <a:gd name="T9" fmla="*/ 90 h 90"/>
              <a:gd name="T10" fmla="*/ 9 w 62"/>
              <a:gd name="T11" fmla="*/ 52 h 90"/>
              <a:gd name="T12" fmla="*/ 0 w 62"/>
              <a:gd name="T13" fmla="*/ 30 h 90"/>
              <a:gd name="T14" fmla="*/ 9 w 62"/>
              <a:gd name="T15" fmla="*/ 9 h 90"/>
              <a:gd name="T16" fmla="*/ 31 w 62"/>
              <a:gd name="T17" fmla="*/ 0 h 90"/>
              <a:gd name="T18" fmla="*/ 44 w 62"/>
              <a:gd name="T19" fmla="*/ 18 h 90"/>
              <a:gd name="T20" fmla="*/ 31 w 62"/>
              <a:gd name="T21" fmla="*/ 12 h 90"/>
              <a:gd name="T22" fmla="*/ 18 w 62"/>
              <a:gd name="T23" fmla="*/ 18 h 90"/>
              <a:gd name="T24" fmla="*/ 13 w 62"/>
              <a:gd name="T25" fmla="*/ 30 h 90"/>
              <a:gd name="T26" fmla="*/ 18 w 62"/>
              <a:gd name="T27" fmla="*/ 43 h 90"/>
              <a:gd name="T28" fmla="*/ 31 w 62"/>
              <a:gd name="T29" fmla="*/ 49 h 90"/>
              <a:gd name="T30" fmla="*/ 44 w 62"/>
              <a:gd name="T31" fmla="*/ 43 h 90"/>
              <a:gd name="T32" fmla="*/ 49 w 62"/>
              <a:gd name="T33" fmla="*/ 30 h 90"/>
              <a:gd name="T34" fmla="*/ 44 w 62"/>
              <a:gd name="T35"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90">
                <a:moveTo>
                  <a:pt x="31" y="0"/>
                </a:moveTo>
                <a:cubicBezTo>
                  <a:pt x="39" y="0"/>
                  <a:pt x="47" y="3"/>
                  <a:pt x="53" y="9"/>
                </a:cubicBezTo>
                <a:cubicBezTo>
                  <a:pt x="58" y="14"/>
                  <a:pt x="62" y="22"/>
                  <a:pt x="62" y="30"/>
                </a:cubicBezTo>
                <a:cubicBezTo>
                  <a:pt x="62" y="39"/>
                  <a:pt x="58" y="47"/>
                  <a:pt x="53" y="52"/>
                </a:cubicBezTo>
                <a:cubicBezTo>
                  <a:pt x="32" y="90"/>
                  <a:pt x="32" y="90"/>
                  <a:pt x="32" y="90"/>
                </a:cubicBezTo>
                <a:cubicBezTo>
                  <a:pt x="32" y="90"/>
                  <a:pt x="15" y="62"/>
                  <a:pt x="9" y="52"/>
                </a:cubicBezTo>
                <a:cubicBezTo>
                  <a:pt x="3" y="46"/>
                  <a:pt x="0" y="39"/>
                  <a:pt x="0" y="30"/>
                </a:cubicBezTo>
                <a:cubicBezTo>
                  <a:pt x="0" y="22"/>
                  <a:pt x="4" y="14"/>
                  <a:pt x="9" y="9"/>
                </a:cubicBezTo>
                <a:cubicBezTo>
                  <a:pt x="15" y="3"/>
                  <a:pt x="22" y="0"/>
                  <a:pt x="31" y="0"/>
                </a:cubicBezTo>
                <a:close/>
                <a:moveTo>
                  <a:pt x="44" y="18"/>
                </a:moveTo>
                <a:cubicBezTo>
                  <a:pt x="40" y="14"/>
                  <a:pt x="36" y="12"/>
                  <a:pt x="31" y="12"/>
                </a:cubicBezTo>
                <a:cubicBezTo>
                  <a:pt x="26" y="12"/>
                  <a:pt x="21" y="14"/>
                  <a:pt x="18" y="18"/>
                </a:cubicBezTo>
                <a:cubicBezTo>
                  <a:pt x="15" y="21"/>
                  <a:pt x="13" y="25"/>
                  <a:pt x="13" y="30"/>
                </a:cubicBezTo>
                <a:cubicBezTo>
                  <a:pt x="13" y="35"/>
                  <a:pt x="15" y="40"/>
                  <a:pt x="18" y="43"/>
                </a:cubicBezTo>
                <a:cubicBezTo>
                  <a:pt x="21" y="47"/>
                  <a:pt x="26" y="49"/>
                  <a:pt x="31" y="49"/>
                </a:cubicBezTo>
                <a:cubicBezTo>
                  <a:pt x="36" y="49"/>
                  <a:pt x="40" y="47"/>
                  <a:pt x="44" y="43"/>
                </a:cubicBezTo>
                <a:cubicBezTo>
                  <a:pt x="47" y="40"/>
                  <a:pt x="49" y="35"/>
                  <a:pt x="49" y="30"/>
                </a:cubicBezTo>
                <a:cubicBezTo>
                  <a:pt x="49" y="25"/>
                  <a:pt x="47" y="21"/>
                  <a:pt x="44" y="1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17"/>
          <p:cNvSpPr>
            <a:spLocks noEditPoints="1" noChangeArrowheads="1"/>
          </p:cNvSpPr>
          <p:nvPr/>
        </p:nvSpPr>
        <p:spPr bwMode="auto">
          <a:xfrm>
            <a:off x="4846638" y="1941513"/>
            <a:ext cx="771525" cy="1006475"/>
          </a:xfrm>
          <a:custGeom>
            <a:avLst/>
            <a:gdLst>
              <a:gd name="T0" fmla="*/ 31 w 62"/>
              <a:gd name="T1" fmla="*/ 0 h 90"/>
              <a:gd name="T2" fmla="*/ 53 w 62"/>
              <a:gd name="T3" fmla="*/ 9 h 90"/>
              <a:gd name="T4" fmla="*/ 62 w 62"/>
              <a:gd name="T5" fmla="*/ 30 h 90"/>
              <a:gd name="T6" fmla="*/ 53 w 62"/>
              <a:gd name="T7" fmla="*/ 52 h 90"/>
              <a:gd name="T8" fmla="*/ 32 w 62"/>
              <a:gd name="T9" fmla="*/ 90 h 90"/>
              <a:gd name="T10" fmla="*/ 9 w 62"/>
              <a:gd name="T11" fmla="*/ 52 h 90"/>
              <a:gd name="T12" fmla="*/ 0 w 62"/>
              <a:gd name="T13" fmla="*/ 30 h 90"/>
              <a:gd name="T14" fmla="*/ 9 w 62"/>
              <a:gd name="T15" fmla="*/ 9 h 90"/>
              <a:gd name="T16" fmla="*/ 31 w 62"/>
              <a:gd name="T17" fmla="*/ 0 h 90"/>
              <a:gd name="T18" fmla="*/ 44 w 62"/>
              <a:gd name="T19" fmla="*/ 18 h 90"/>
              <a:gd name="T20" fmla="*/ 31 w 62"/>
              <a:gd name="T21" fmla="*/ 12 h 90"/>
              <a:gd name="T22" fmla="*/ 18 w 62"/>
              <a:gd name="T23" fmla="*/ 18 h 90"/>
              <a:gd name="T24" fmla="*/ 13 w 62"/>
              <a:gd name="T25" fmla="*/ 30 h 90"/>
              <a:gd name="T26" fmla="*/ 18 w 62"/>
              <a:gd name="T27" fmla="*/ 43 h 90"/>
              <a:gd name="T28" fmla="*/ 31 w 62"/>
              <a:gd name="T29" fmla="*/ 49 h 90"/>
              <a:gd name="T30" fmla="*/ 44 w 62"/>
              <a:gd name="T31" fmla="*/ 43 h 90"/>
              <a:gd name="T32" fmla="*/ 49 w 62"/>
              <a:gd name="T33" fmla="*/ 30 h 90"/>
              <a:gd name="T34" fmla="*/ 44 w 62"/>
              <a:gd name="T35"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90">
                <a:moveTo>
                  <a:pt x="31" y="0"/>
                </a:moveTo>
                <a:cubicBezTo>
                  <a:pt x="39" y="0"/>
                  <a:pt x="47" y="3"/>
                  <a:pt x="53" y="9"/>
                </a:cubicBezTo>
                <a:cubicBezTo>
                  <a:pt x="58" y="14"/>
                  <a:pt x="62" y="22"/>
                  <a:pt x="62" y="30"/>
                </a:cubicBezTo>
                <a:cubicBezTo>
                  <a:pt x="62" y="39"/>
                  <a:pt x="58" y="47"/>
                  <a:pt x="53" y="52"/>
                </a:cubicBezTo>
                <a:cubicBezTo>
                  <a:pt x="32" y="90"/>
                  <a:pt x="32" y="90"/>
                  <a:pt x="32" y="90"/>
                </a:cubicBezTo>
                <a:cubicBezTo>
                  <a:pt x="32" y="90"/>
                  <a:pt x="15" y="62"/>
                  <a:pt x="9" y="52"/>
                </a:cubicBezTo>
                <a:cubicBezTo>
                  <a:pt x="3" y="46"/>
                  <a:pt x="0" y="39"/>
                  <a:pt x="0" y="30"/>
                </a:cubicBezTo>
                <a:cubicBezTo>
                  <a:pt x="0" y="22"/>
                  <a:pt x="4" y="14"/>
                  <a:pt x="9" y="9"/>
                </a:cubicBezTo>
                <a:cubicBezTo>
                  <a:pt x="15" y="3"/>
                  <a:pt x="22" y="0"/>
                  <a:pt x="31" y="0"/>
                </a:cubicBezTo>
                <a:close/>
                <a:moveTo>
                  <a:pt x="44" y="18"/>
                </a:moveTo>
                <a:cubicBezTo>
                  <a:pt x="40" y="14"/>
                  <a:pt x="36" y="12"/>
                  <a:pt x="31" y="12"/>
                </a:cubicBezTo>
                <a:cubicBezTo>
                  <a:pt x="26" y="12"/>
                  <a:pt x="21" y="14"/>
                  <a:pt x="18" y="18"/>
                </a:cubicBezTo>
                <a:cubicBezTo>
                  <a:pt x="15" y="21"/>
                  <a:pt x="13" y="25"/>
                  <a:pt x="13" y="30"/>
                </a:cubicBezTo>
                <a:cubicBezTo>
                  <a:pt x="13" y="35"/>
                  <a:pt x="15" y="40"/>
                  <a:pt x="18" y="43"/>
                </a:cubicBezTo>
                <a:cubicBezTo>
                  <a:pt x="21" y="47"/>
                  <a:pt x="26" y="49"/>
                  <a:pt x="31" y="49"/>
                </a:cubicBezTo>
                <a:cubicBezTo>
                  <a:pt x="36" y="49"/>
                  <a:pt x="40" y="47"/>
                  <a:pt x="44" y="43"/>
                </a:cubicBezTo>
                <a:cubicBezTo>
                  <a:pt x="47" y="40"/>
                  <a:pt x="49" y="35"/>
                  <a:pt x="49" y="30"/>
                </a:cubicBezTo>
                <a:cubicBezTo>
                  <a:pt x="49" y="25"/>
                  <a:pt x="47" y="21"/>
                  <a:pt x="44" y="1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17"/>
          <p:cNvSpPr>
            <a:spLocks noEditPoints="1" noChangeArrowheads="1"/>
          </p:cNvSpPr>
          <p:nvPr/>
        </p:nvSpPr>
        <p:spPr bwMode="auto">
          <a:xfrm>
            <a:off x="8089900" y="1941513"/>
            <a:ext cx="771525" cy="1006475"/>
          </a:xfrm>
          <a:custGeom>
            <a:avLst/>
            <a:gdLst>
              <a:gd name="T0" fmla="*/ 31 w 62"/>
              <a:gd name="T1" fmla="*/ 0 h 90"/>
              <a:gd name="T2" fmla="*/ 53 w 62"/>
              <a:gd name="T3" fmla="*/ 9 h 90"/>
              <a:gd name="T4" fmla="*/ 62 w 62"/>
              <a:gd name="T5" fmla="*/ 30 h 90"/>
              <a:gd name="T6" fmla="*/ 53 w 62"/>
              <a:gd name="T7" fmla="*/ 52 h 90"/>
              <a:gd name="T8" fmla="*/ 32 w 62"/>
              <a:gd name="T9" fmla="*/ 90 h 90"/>
              <a:gd name="T10" fmla="*/ 9 w 62"/>
              <a:gd name="T11" fmla="*/ 52 h 90"/>
              <a:gd name="T12" fmla="*/ 0 w 62"/>
              <a:gd name="T13" fmla="*/ 30 h 90"/>
              <a:gd name="T14" fmla="*/ 9 w 62"/>
              <a:gd name="T15" fmla="*/ 9 h 90"/>
              <a:gd name="T16" fmla="*/ 31 w 62"/>
              <a:gd name="T17" fmla="*/ 0 h 90"/>
              <a:gd name="T18" fmla="*/ 44 w 62"/>
              <a:gd name="T19" fmla="*/ 18 h 90"/>
              <a:gd name="T20" fmla="*/ 31 w 62"/>
              <a:gd name="T21" fmla="*/ 12 h 90"/>
              <a:gd name="T22" fmla="*/ 18 w 62"/>
              <a:gd name="T23" fmla="*/ 18 h 90"/>
              <a:gd name="T24" fmla="*/ 13 w 62"/>
              <a:gd name="T25" fmla="*/ 30 h 90"/>
              <a:gd name="T26" fmla="*/ 18 w 62"/>
              <a:gd name="T27" fmla="*/ 43 h 90"/>
              <a:gd name="T28" fmla="*/ 31 w 62"/>
              <a:gd name="T29" fmla="*/ 49 h 90"/>
              <a:gd name="T30" fmla="*/ 44 w 62"/>
              <a:gd name="T31" fmla="*/ 43 h 90"/>
              <a:gd name="T32" fmla="*/ 49 w 62"/>
              <a:gd name="T33" fmla="*/ 30 h 90"/>
              <a:gd name="T34" fmla="*/ 44 w 62"/>
              <a:gd name="T35"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90">
                <a:moveTo>
                  <a:pt x="31" y="0"/>
                </a:moveTo>
                <a:cubicBezTo>
                  <a:pt x="39" y="0"/>
                  <a:pt x="47" y="3"/>
                  <a:pt x="53" y="9"/>
                </a:cubicBezTo>
                <a:cubicBezTo>
                  <a:pt x="58" y="14"/>
                  <a:pt x="62" y="22"/>
                  <a:pt x="62" y="30"/>
                </a:cubicBezTo>
                <a:cubicBezTo>
                  <a:pt x="62" y="39"/>
                  <a:pt x="58" y="47"/>
                  <a:pt x="53" y="52"/>
                </a:cubicBezTo>
                <a:cubicBezTo>
                  <a:pt x="32" y="90"/>
                  <a:pt x="32" y="90"/>
                  <a:pt x="32" y="90"/>
                </a:cubicBezTo>
                <a:cubicBezTo>
                  <a:pt x="32" y="90"/>
                  <a:pt x="15" y="62"/>
                  <a:pt x="9" y="52"/>
                </a:cubicBezTo>
                <a:cubicBezTo>
                  <a:pt x="3" y="46"/>
                  <a:pt x="0" y="39"/>
                  <a:pt x="0" y="30"/>
                </a:cubicBezTo>
                <a:cubicBezTo>
                  <a:pt x="0" y="22"/>
                  <a:pt x="4" y="14"/>
                  <a:pt x="9" y="9"/>
                </a:cubicBezTo>
                <a:cubicBezTo>
                  <a:pt x="15" y="3"/>
                  <a:pt x="22" y="0"/>
                  <a:pt x="31" y="0"/>
                </a:cubicBezTo>
                <a:close/>
                <a:moveTo>
                  <a:pt x="44" y="18"/>
                </a:moveTo>
                <a:cubicBezTo>
                  <a:pt x="40" y="14"/>
                  <a:pt x="36" y="12"/>
                  <a:pt x="31" y="12"/>
                </a:cubicBezTo>
                <a:cubicBezTo>
                  <a:pt x="26" y="12"/>
                  <a:pt x="21" y="14"/>
                  <a:pt x="18" y="18"/>
                </a:cubicBezTo>
                <a:cubicBezTo>
                  <a:pt x="15" y="21"/>
                  <a:pt x="13" y="25"/>
                  <a:pt x="13" y="30"/>
                </a:cubicBezTo>
                <a:cubicBezTo>
                  <a:pt x="13" y="35"/>
                  <a:pt x="15" y="40"/>
                  <a:pt x="18" y="43"/>
                </a:cubicBezTo>
                <a:cubicBezTo>
                  <a:pt x="21" y="47"/>
                  <a:pt x="26" y="49"/>
                  <a:pt x="31" y="49"/>
                </a:cubicBezTo>
                <a:cubicBezTo>
                  <a:pt x="36" y="49"/>
                  <a:pt x="40" y="47"/>
                  <a:pt x="44" y="43"/>
                </a:cubicBezTo>
                <a:cubicBezTo>
                  <a:pt x="47" y="40"/>
                  <a:pt x="49" y="35"/>
                  <a:pt x="49" y="30"/>
                </a:cubicBezTo>
                <a:cubicBezTo>
                  <a:pt x="49" y="25"/>
                  <a:pt x="47" y="21"/>
                  <a:pt x="44" y="1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六边形 26"/>
          <p:cNvSpPr>
            <a:spLocks noChangeArrowheads="1"/>
          </p:cNvSpPr>
          <p:nvPr/>
        </p:nvSpPr>
        <p:spPr bwMode="auto">
          <a:xfrm rot="5400000">
            <a:off x="3446463" y="2863850"/>
            <a:ext cx="330200" cy="285750"/>
          </a:xfrm>
          <a:prstGeom prst="hexagon">
            <a:avLst>
              <a:gd name="adj" fmla="val 24903"/>
              <a:gd name="vf" fmla="val 11547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sp>
        <p:nvSpPr>
          <p:cNvPr id="30" name="文本框 29"/>
          <p:cNvSpPr txBox="1">
            <a:spLocks noChangeArrowheads="1"/>
          </p:cNvSpPr>
          <p:nvPr/>
        </p:nvSpPr>
        <p:spPr bwMode="auto">
          <a:xfrm>
            <a:off x="2849563" y="2041525"/>
            <a:ext cx="15224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i="1">
                <a:solidFill>
                  <a:srgbClr val="197519"/>
                </a:solidFill>
                <a:ea typeface="方正粗倩简体" pitchFamily="65" charset="-122"/>
              </a:rPr>
              <a:t>One</a:t>
            </a:r>
          </a:p>
        </p:txBody>
      </p:sp>
      <p:sp>
        <p:nvSpPr>
          <p:cNvPr id="28" name="六边形 27"/>
          <p:cNvSpPr>
            <a:spLocks noChangeArrowheads="1"/>
          </p:cNvSpPr>
          <p:nvPr/>
        </p:nvSpPr>
        <p:spPr bwMode="auto">
          <a:xfrm rot="5400000">
            <a:off x="6689725" y="2863850"/>
            <a:ext cx="330200" cy="285750"/>
          </a:xfrm>
          <a:prstGeom prst="hexagon">
            <a:avLst>
              <a:gd name="adj" fmla="val 24903"/>
              <a:gd name="vf" fmla="val 11547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sp>
        <p:nvSpPr>
          <p:cNvPr id="31" name="文本框 30"/>
          <p:cNvSpPr txBox="1">
            <a:spLocks noChangeArrowheads="1"/>
          </p:cNvSpPr>
          <p:nvPr/>
        </p:nvSpPr>
        <p:spPr bwMode="auto">
          <a:xfrm>
            <a:off x="6092825" y="2035175"/>
            <a:ext cx="152241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i="1">
                <a:solidFill>
                  <a:srgbClr val="197519"/>
                </a:solidFill>
              </a:rPr>
              <a:t>Two</a:t>
            </a:r>
            <a:endParaRPr lang="en-US" sz="3600" b="1" i="1">
              <a:solidFill>
                <a:srgbClr val="197519"/>
              </a:solidFill>
              <a:ea typeface="方正粗倩简体" pitchFamily="65" charset="-122"/>
            </a:endParaRPr>
          </a:p>
        </p:txBody>
      </p:sp>
      <p:sp>
        <p:nvSpPr>
          <p:cNvPr id="29" name="六边形 28"/>
          <p:cNvSpPr>
            <a:spLocks noChangeArrowheads="1"/>
          </p:cNvSpPr>
          <p:nvPr/>
        </p:nvSpPr>
        <p:spPr bwMode="auto">
          <a:xfrm rot="5400000">
            <a:off x="9931400" y="2863850"/>
            <a:ext cx="330200" cy="285750"/>
          </a:xfrm>
          <a:prstGeom prst="hexagon">
            <a:avLst>
              <a:gd name="adj" fmla="val 24903"/>
              <a:gd name="vf" fmla="val 11547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sp>
        <p:nvSpPr>
          <p:cNvPr id="32" name="文本框 31"/>
          <p:cNvSpPr txBox="1">
            <a:spLocks noChangeArrowheads="1"/>
          </p:cNvSpPr>
          <p:nvPr/>
        </p:nvSpPr>
        <p:spPr bwMode="auto">
          <a:xfrm>
            <a:off x="9336088" y="2035175"/>
            <a:ext cx="1522412"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i="1" dirty="0">
                <a:solidFill>
                  <a:srgbClr val="197519"/>
                </a:solidFill>
              </a:rPr>
              <a:t>Three</a:t>
            </a:r>
            <a:endParaRPr lang="en-US" sz="3600" b="1" i="1" dirty="0">
              <a:solidFill>
                <a:srgbClr val="197519"/>
              </a:solidFill>
              <a:ea typeface="方正粗倩简体" pitchFamily="65" charset="-122"/>
            </a:endParaRPr>
          </a:p>
        </p:txBody>
      </p:sp>
      <p:grpSp>
        <p:nvGrpSpPr>
          <p:cNvPr id="127" name="Group 101"/>
          <p:cNvGrpSpPr>
            <a:grpSpLocks noChangeAspect="1"/>
          </p:cNvGrpSpPr>
          <p:nvPr/>
        </p:nvGrpSpPr>
        <p:grpSpPr bwMode="auto">
          <a:xfrm>
            <a:off x="1066803" y="3496221"/>
            <a:ext cx="709613" cy="1881365"/>
            <a:chOff x="679" y="2526"/>
            <a:chExt cx="433" cy="1148"/>
          </a:xfrm>
          <a:solidFill>
            <a:schemeClr val="accent1"/>
          </a:solidFill>
        </p:grpSpPr>
        <p:sp>
          <p:nvSpPr>
            <p:cNvPr id="129" name="Freeform 102"/>
            <p:cNvSpPr/>
            <p:nvPr/>
          </p:nvSpPr>
          <p:spPr bwMode="auto">
            <a:xfrm>
              <a:off x="784" y="2526"/>
              <a:ext cx="162" cy="181"/>
            </a:xfrm>
            <a:custGeom>
              <a:avLst/>
              <a:gdLst>
                <a:gd name="T0" fmla="*/ 33 w 67"/>
                <a:gd name="T1" fmla="*/ 76 h 76"/>
                <a:gd name="T2" fmla="*/ 32 w 67"/>
                <a:gd name="T3" fmla="*/ 75 h 76"/>
                <a:gd name="T4" fmla="*/ 6 w 67"/>
                <a:gd name="T5" fmla="*/ 61 h 76"/>
                <a:gd name="T6" fmla="*/ 7 w 67"/>
                <a:gd name="T7" fmla="*/ 59 h 76"/>
                <a:gd name="T8" fmla="*/ 5 w 67"/>
                <a:gd name="T9" fmla="*/ 51 h 76"/>
                <a:gd name="T10" fmla="*/ 2 w 67"/>
                <a:gd name="T11" fmla="*/ 44 h 76"/>
                <a:gd name="T12" fmla="*/ 0 w 67"/>
                <a:gd name="T13" fmla="*/ 36 h 76"/>
                <a:gd name="T14" fmla="*/ 0 w 67"/>
                <a:gd name="T15" fmla="*/ 28 h 76"/>
                <a:gd name="T16" fmla="*/ 1 w 67"/>
                <a:gd name="T17" fmla="*/ 21 h 76"/>
                <a:gd name="T18" fmla="*/ 6 w 67"/>
                <a:gd name="T19" fmla="*/ 16 h 76"/>
                <a:gd name="T20" fmla="*/ 6 w 67"/>
                <a:gd name="T21" fmla="*/ 15 h 76"/>
                <a:gd name="T22" fmla="*/ 7 w 67"/>
                <a:gd name="T23" fmla="*/ 10 h 76"/>
                <a:gd name="T24" fmla="*/ 11 w 67"/>
                <a:gd name="T25" fmla="*/ 4 h 76"/>
                <a:gd name="T26" fmla="*/ 29 w 67"/>
                <a:gd name="T27" fmla="*/ 0 h 76"/>
                <a:gd name="T28" fmla="*/ 40 w 67"/>
                <a:gd name="T29" fmla="*/ 0 h 76"/>
                <a:gd name="T30" fmla="*/ 52 w 67"/>
                <a:gd name="T31" fmla="*/ 5 h 76"/>
                <a:gd name="T32" fmla="*/ 61 w 67"/>
                <a:gd name="T33" fmla="*/ 13 h 76"/>
                <a:gd name="T34" fmla="*/ 67 w 67"/>
                <a:gd name="T35" fmla="*/ 20 h 76"/>
                <a:gd name="T36" fmla="*/ 62 w 67"/>
                <a:gd name="T37" fmla="*/ 20 h 76"/>
                <a:gd name="T38" fmla="*/ 63 w 67"/>
                <a:gd name="T39" fmla="*/ 24 h 76"/>
                <a:gd name="T40" fmla="*/ 63 w 67"/>
                <a:gd name="T41" fmla="*/ 24 h 76"/>
                <a:gd name="T42" fmla="*/ 56 w 67"/>
                <a:gd name="T43" fmla="*/ 25 h 76"/>
                <a:gd name="T44" fmla="*/ 58 w 67"/>
                <a:gd name="T45" fmla="*/ 33 h 76"/>
                <a:gd name="T46" fmla="*/ 56 w 67"/>
                <a:gd name="T47" fmla="*/ 41 h 76"/>
                <a:gd name="T48" fmla="*/ 55 w 67"/>
                <a:gd name="T49" fmla="*/ 45 h 76"/>
                <a:gd name="T50" fmla="*/ 55 w 67"/>
                <a:gd name="T51" fmla="*/ 48 h 76"/>
                <a:gd name="T52" fmla="*/ 56 w 67"/>
                <a:gd name="T53" fmla="*/ 52 h 76"/>
                <a:gd name="T54" fmla="*/ 57 w 67"/>
                <a:gd name="T55" fmla="*/ 57 h 76"/>
                <a:gd name="T56" fmla="*/ 50 w 67"/>
                <a:gd name="T57" fmla="*/ 57 h 76"/>
                <a:gd name="T58" fmla="*/ 50 w 67"/>
                <a:gd name="T59" fmla="*/ 61 h 76"/>
                <a:gd name="T60" fmla="*/ 47 w 67"/>
                <a:gd name="T61" fmla="*/ 62 h 76"/>
                <a:gd name="T62" fmla="*/ 47 w 67"/>
                <a:gd name="T63" fmla="*/ 64 h 76"/>
                <a:gd name="T64" fmla="*/ 43 w 67"/>
                <a:gd name="T65" fmla="*/ 69 h 76"/>
                <a:gd name="T66" fmla="*/ 43 w 67"/>
                <a:gd name="T67" fmla="*/ 71 h 76"/>
                <a:gd name="T68" fmla="*/ 39 w 67"/>
                <a:gd name="T69" fmla="*/ 72 h 76"/>
                <a:gd name="T70" fmla="*/ 35 w 67"/>
                <a:gd name="T71" fmla="*/ 72 h 76"/>
                <a:gd name="T72" fmla="*/ 33 w 67"/>
                <a:gd name="T7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76">
                  <a:moveTo>
                    <a:pt x="33" y="76"/>
                  </a:moveTo>
                  <a:cubicBezTo>
                    <a:pt x="32" y="75"/>
                    <a:pt x="32" y="75"/>
                    <a:pt x="32" y="75"/>
                  </a:cubicBezTo>
                  <a:cubicBezTo>
                    <a:pt x="23" y="68"/>
                    <a:pt x="14" y="63"/>
                    <a:pt x="6" y="61"/>
                  </a:cubicBezTo>
                  <a:cubicBezTo>
                    <a:pt x="7" y="59"/>
                    <a:pt x="7" y="59"/>
                    <a:pt x="7" y="59"/>
                  </a:cubicBezTo>
                  <a:cubicBezTo>
                    <a:pt x="6" y="58"/>
                    <a:pt x="5" y="55"/>
                    <a:pt x="5" y="51"/>
                  </a:cubicBezTo>
                  <a:cubicBezTo>
                    <a:pt x="2" y="44"/>
                    <a:pt x="2" y="44"/>
                    <a:pt x="2" y="44"/>
                  </a:cubicBezTo>
                  <a:cubicBezTo>
                    <a:pt x="2" y="43"/>
                    <a:pt x="1" y="41"/>
                    <a:pt x="0" y="36"/>
                  </a:cubicBezTo>
                  <a:cubicBezTo>
                    <a:pt x="0" y="28"/>
                    <a:pt x="0" y="28"/>
                    <a:pt x="0" y="28"/>
                  </a:cubicBezTo>
                  <a:cubicBezTo>
                    <a:pt x="0" y="25"/>
                    <a:pt x="0" y="22"/>
                    <a:pt x="1" y="21"/>
                  </a:cubicBezTo>
                  <a:cubicBezTo>
                    <a:pt x="6" y="16"/>
                    <a:pt x="6" y="16"/>
                    <a:pt x="6" y="16"/>
                  </a:cubicBezTo>
                  <a:cubicBezTo>
                    <a:pt x="6" y="15"/>
                    <a:pt x="6" y="15"/>
                    <a:pt x="6" y="15"/>
                  </a:cubicBezTo>
                  <a:cubicBezTo>
                    <a:pt x="7" y="10"/>
                    <a:pt x="7" y="10"/>
                    <a:pt x="7" y="10"/>
                  </a:cubicBezTo>
                  <a:cubicBezTo>
                    <a:pt x="8" y="7"/>
                    <a:pt x="9" y="5"/>
                    <a:pt x="11" y="4"/>
                  </a:cubicBezTo>
                  <a:cubicBezTo>
                    <a:pt x="14" y="1"/>
                    <a:pt x="20" y="0"/>
                    <a:pt x="29" y="0"/>
                  </a:cubicBezTo>
                  <a:cubicBezTo>
                    <a:pt x="40" y="0"/>
                    <a:pt x="40" y="0"/>
                    <a:pt x="40" y="0"/>
                  </a:cubicBezTo>
                  <a:cubicBezTo>
                    <a:pt x="45" y="1"/>
                    <a:pt x="49" y="3"/>
                    <a:pt x="52" y="5"/>
                  </a:cubicBezTo>
                  <a:cubicBezTo>
                    <a:pt x="61" y="13"/>
                    <a:pt x="61" y="13"/>
                    <a:pt x="61" y="13"/>
                  </a:cubicBezTo>
                  <a:cubicBezTo>
                    <a:pt x="64" y="16"/>
                    <a:pt x="66" y="18"/>
                    <a:pt x="67" y="20"/>
                  </a:cubicBezTo>
                  <a:cubicBezTo>
                    <a:pt x="62" y="20"/>
                    <a:pt x="62" y="20"/>
                    <a:pt x="62" y="20"/>
                  </a:cubicBezTo>
                  <a:cubicBezTo>
                    <a:pt x="63" y="24"/>
                    <a:pt x="63" y="24"/>
                    <a:pt x="63" y="24"/>
                  </a:cubicBezTo>
                  <a:cubicBezTo>
                    <a:pt x="63" y="24"/>
                    <a:pt x="63" y="24"/>
                    <a:pt x="63" y="24"/>
                  </a:cubicBezTo>
                  <a:cubicBezTo>
                    <a:pt x="56" y="25"/>
                    <a:pt x="56" y="25"/>
                    <a:pt x="56" y="25"/>
                  </a:cubicBezTo>
                  <a:cubicBezTo>
                    <a:pt x="58" y="33"/>
                    <a:pt x="58" y="33"/>
                    <a:pt x="58" y="33"/>
                  </a:cubicBezTo>
                  <a:cubicBezTo>
                    <a:pt x="58" y="37"/>
                    <a:pt x="57" y="40"/>
                    <a:pt x="56" y="41"/>
                  </a:cubicBezTo>
                  <a:cubicBezTo>
                    <a:pt x="55" y="42"/>
                    <a:pt x="55" y="44"/>
                    <a:pt x="55" y="45"/>
                  </a:cubicBezTo>
                  <a:cubicBezTo>
                    <a:pt x="55" y="48"/>
                    <a:pt x="55" y="48"/>
                    <a:pt x="55" y="48"/>
                  </a:cubicBezTo>
                  <a:cubicBezTo>
                    <a:pt x="56" y="52"/>
                    <a:pt x="56" y="52"/>
                    <a:pt x="56" y="52"/>
                  </a:cubicBezTo>
                  <a:cubicBezTo>
                    <a:pt x="57" y="57"/>
                    <a:pt x="57" y="57"/>
                    <a:pt x="57" y="57"/>
                  </a:cubicBezTo>
                  <a:cubicBezTo>
                    <a:pt x="50" y="57"/>
                    <a:pt x="50" y="57"/>
                    <a:pt x="50" y="57"/>
                  </a:cubicBezTo>
                  <a:cubicBezTo>
                    <a:pt x="50" y="61"/>
                    <a:pt x="50" y="61"/>
                    <a:pt x="50" y="61"/>
                  </a:cubicBezTo>
                  <a:cubicBezTo>
                    <a:pt x="47" y="62"/>
                    <a:pt x="47" y="62"/>
                    <a:pt x="47" y="62"/>
                  </a:cubicBezTo>
                  <a:cubicBezTo>
                    <a:pt x="47" y="64"/>
                    <a:pt x="47" y="64"/>
                    <a:pt x="47" y="64"/>
                  </a:cubicBezTo>
                  <a:cubicBezTo>
                    <a:pt x="44" y="65"/>
                    <a:pt x="43" y="67"/>
                    <a:pt x="43" y="69"/>
                  </a:cubicBezTo>
                  <a:cubicBezTo>
                    <a:pt x="43" y="71"/>
                    <a:pt x="43" y="71"/>
                    <a:pt x="43" y="71"/>
                  </a:cubicBezTo>
                  <a:cubicBezTo>
                    <a:pt x="39" y="72"/>
                    <a:pt x="39" y="72"/>
                    <a:pt x="39" y="72"/>
                  </a:cubicBezTo>
                  <a:cubicBezTo>
                    <a:pt x="35" y="72"/>
                    <a:pt x="35" y="72"/>
                    <a:pt x="35" y="72"/>
                  </a:cubicBezTo>
                  <a:cubicBezTo>
                    <a:pt x="34" y="72"/>
                    <a:pt x="33" y="74"/>
                    <a:pt x="33"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0" name="Freeform 103"/>
            <p:cNvSpPr/>
            <p:nvPr/>
          </p:nvSpPr>
          <p:spPr bwMode="auto">
            <a:xfrm>
              <a:off x="861" y="2726"/>
              <a:ext cx="37" cy="71"/>
            </a:xfrm>
            <a:custGeom>
              <a:avLst/>
              <a:gdLst>
                <a:gd name="T0" fmla="*/ 4 w 15"/>
                <a:gd name="T1" fmla="*/ 1 h 30"/>
                <a:gd name="T2" fmla="*/ 4 w 15"/>
                <a:gd name="T3" fmla="*/ 0 h 30"/>
                <a:gd name="T4" fmla="*/ 5 w 15"/>
                <a:gd name="T5" fmla="*/ 7 h 30"/>
                <a:gd name="T6" fmla="*/ 10 w 15"/>
                <a:gd name="T7" fmla="*/ 16 h 30"/>
                <a:gd name="T8" fmla="*/ 15 w 15"/>
                <a:gd name="T9" fmla="*/ 30 h 30"/>
                <a:gd name="T10" fmla="*/ 14 w 15"/>
                <a:gd name="T11" fmla="*/ 28 h 30"/>
                <a:gd name="T12" fmla="*/ 13 w 15"/>
                <a:gd name="T13" fmla="*/ 27 h 30"/>
                <a:gd name="T14" fmla="*/ 3 w 15"/>
                <a:gd name="T15" fmla="*/ 7 h 30"/>
                <a:gd name="T16" fmla="*/ 0 w 15"/>
                <a:gd name="T17" fmla="*/ 6 h 30"/>
                <a:gd name="T18" fmla="*/ 0 w 15"/>
                <a:gd name="T19" fmla="*/ 5 h 30"/>
                <a:gd name="T20" fmla="*/ 4 w 15"/>
                <a:gd name="T2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0">
                  <a:moveTo>
                    <a:pt x="4" y="1"/>
                  </a:moveTo>
                  <a:cubicBezTo>
                    <a:pt x="4" y="0"/>
                    <a:pt x="4" y="0"/>
                    <a:pt x="4" y="0"/>
                  </a:cubicBezTo>
                  <a:cubicBezTo>
                    <a:pt x="7" y="3"/>
                    <a:pt x="7" y="5"/>
                    <a:pt x="5" y="7"/>
                  </a:cubicBezTo>
                  <a:cubicBezTo>
                    <a:pt x="7" y="8"/>
                    <a:pt x="8" y="11"/>
                    <a:pt x="10" y="16"/>
                  </a:cubicBezTo>
                  <a:cubicBezTo>
                    <a:pt x="15" y="30"/>
                    <a:pt x="15" y="30"/>
                    <a:pt x="15" y="30"/>
                  </a:cubicBezTo>
                  <a:cubicBezTo>
                    <a:pt x="14" y="28"/>
                    <a:pt x="14" y="28"/>
                    <a:pt x="14" y="28"/>
                  </a:cubicBezTo>
                  <a:cubicBezTo>
                    <a:pt x="13" y="27"/>
                    <a:pt x="13" y="27"/>
                    <a:pt x="13" y="27"/>
                  </a:cubicBezTo>
                  <a:cubicBezTo>
                    <a:pt x="9" y="22"/>
                    <a:pt x="6" y="16"/>
                    <a:pt x="3" y="7"/>
                  </a:cubicBezTo>
                  <a:cubicBezTo>
                    <a:pt x="0" y="6"/>
                    <a:pt x="0" y="6"/>
                    <a:pt x="0" y="6"/>
                  </a:cubicBezTo>
                  <a:cubicBezTo>
                    <a:pt x="0" y="5"/>
                    <a:pt x="0" y="5"/>
                    <a:pt x="0" y="5"/>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1" name="Freeform 104"/>
            <p:cNvSpPr/>
            <p:nvPr/>
          </p:nvSpPr>
          <p:spPr bwMode="auto">
            <a:xfrm>
              <a:off x="784" y="2680"/>
              <a:ext cx="138" cy="212"/>
            </a:xfrm>
            <a:custGeom>
              <a:avLst/>
              <a:gdLst>
                <a:gd name="T0" fmla="*/ 45 w 57"/>
                <a:gd name="T1" fmla="*/ 46 h 89"/>
                <a:gd name="T2" fmla="*/ 45 w 57"/>
                <a:gd name="T3" fmla="*/ 47 h 89"/>
                <a:gd name="T4" fmla="*/ 47 w 57"/>
                <a:gd name="T5" fmla="*/ 48 h 89"/>
                <a:gd name="T6" fmla="*/ 47 w 57"/>
                <a:gd name="T7" fmla="*/ 49 h 89"/>
                <a:gd name="T8" fmla="*/ 48 w 57"/>
                <a:gd name="T9" fmla="*/ 50 h 89"/>
                <a:gd name="T10" fmla="*/ 50 w 57"/>
                <a:gd name="T11" fmla="*/ 54 h 89"/>
                <a:gd name="T12" fmla="*/ 56 w 57"/>
                <a:gd name="T13" fmla="*/ 64 h 89"/>
                <a:gd name="T14" fmla="*/ 57 w 57"/>
                <a:gd name="T15" fmla="*/ 89 h 89"/>
                <a:gd name="T16" fmla="*/ 50 w 57"/>
                <a:gd name="T17" fmla="*/ 69 h 89"/>
                <a:gd name="T18" fmla="*/ 46 w 57"/>
                <a:gd name="T19" fmla="*/ 61 h 89"/>
                <a:gd name="T20" fmla="*/ 41 w 57"/>
                <a:gd name="T21" fmla="*/ 55 h 89"/>
                <a:gd name="T22" fmla="*/ 39 w 57"/>
                <a:gd name="T23" fmla="*/ 47 h 89"/>
                <a:gd name="T24" fmla="*/ 27 w 57"/>
                <a:gd name="T25" fmla="*/ 39 h 89"/>
                <a:gd name="T26" fmla="*/ 27 w 57"/>
                <a:gd name="T27" fmla="*/ 39 h 89"/>
                <a:gd name="T28" fmla="*/ 0 w 57"/>
                <a:gd name="T29" fmla="*/ 2 h 89"/>
                <a:gd name="T30" fmla="*/ 0 w 57"/>
                <a:gd name="T31" fmla="*/ 2 h 89"/>
                <a:gd name="T32" fmla="*/ 1 w 57"/>
                <a:gd name="T33" fmla="*/ 0 h 89"/>
                <a:gd name="T34" fmla="*/ 17 w 57"/>
                <a:gd name="T35" fmla="*/ 9 h 89"/>
                <a:gd name="T36" fmla="*/ 18 w 57"/>
                <a:gd name="T37" fmla="*/ 9 h 89"/>
                <a:gd name="T38" fmla="*/ 31 w 57"/>
                <a:gd name="T39" fmla="*/ 26 h 89"/>
                <a:gd name="T40" fmla="*/ 32 w 57"/>
                <a:gd name="T41" fmla="*/ 26 h 89"/>
                <a:gd name="T42" fmla="*/ 41 w 57"/>
                <a:gd name="T43" fmla="*/ 43 h 89"/>
                <a:gd name="T44" fmla="*/ 45 w 57"/>
                <a:gd name="T45"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45" y="46"/>
                  </a:moveTo>
                  <a:cubicBezTo>
                    <a:pt x="45" y="47"/>
                    <a:pt x="45" y="47"/>
                    <a:pt x="45" y="47"/>
                  </a:cubicBezTo>
                  <a:cubicBezTo>
                    <a:pt x="47" y="48"/>
                    <a:pt x="47" y="48"/>
                    <a:pt x="47" y="48"/>
                  </a:cubicBezTo>
                  <a:cubicBezTo>
                    <a:pt x="47" y="49"/>
                    <a:pt x="47" y="49"/>
                    <a:pt x="47" y="49"/>
                  </a:cubicBezTo>
                  <a:cubicBezTo>
                    <a:pt x="48" y="50"/>
                    <a:pt x="48" y="50"/>
                    <a:pt x="48" y="50"/>
                  </a:cubicBezTo>
                  <a:cubicBezTo>
                    <a:pt x="50" y="54"/>
                    <a:pt x="50" y="54"/>
                    <a:pt x="50" y="54"/>
                  </a:cubicBezTo>
                  <a:cubicBezTo>
                    <a:pt x="56" y="64"/>
                    <a:pt x="56" y="64"/>
                    <a:pt x="56" y="64"/>
                  </a:cubicBezTo>
                  <a:cubicBezTo>
                    <a:pt x="57" y="89"/>
                    <a:pt x="57" y="89"/>
                    <a:pt x="57" y="89"/>
                  </a:cubicBezTo>
                  <a:cubicBezTo>
                    <a:pt x="50" y="69"/>
                    <a:pt x="50" y="69"/>
                    <a:pt x="50" y="69"/>
                  </a:cubicBezTo>
                  <a:cubicBezTo>
                    <a:pt x="46" y="61"/>
                    <a:pt x="46" y="61"/>
                    <a:pt x="46" y="61"/>
                  </a:cubicBezTo>
                  <a:cubicBezTo>
                    <a:pt x="41" y="55"/>
                    <a:pt x="41" y="55"/>
                    <a:pt x="41" y="55"/>
                  </a:cubicBezTo>
                  <a:cubicBezTo>
                    <a:pt x="39" y="47"/>
                    <a:pt x="39" y="47"/>
                    <a:pt x="39" y="47"/>
                  </a:cubicBezTo>
                  <a:cubicBezTo>
                    <a:pt x="27" y="39"/>
                    <a:pt x="27" y="39"/>
                    <a:pt x="27" y="39"/>
                  </a:cubicBezTo>
                  <a:cubicBezTo>
                    <a:pt x="27" y="39"/>
                    <a:pt x="27" y="39"/>
                    <a:pt x="27" y="39"/>
                  </a:cubicBezTo>
                  <a:cubicBezTo>
                    <a:pt x="28" y="32"/>
                    <a:pt x="19" y="20"/>
                    <a:pt x="0" y="2"/>
                  </a:cubicBezTo>
                  <a:cubicBezTo>
                    <a:pt x="0" y="2"/>
                    <a:pt x="0" y="2"/>
                    <a:pt x="0" y="2"/>
                  </a:cubicBezTo>
                  <a:cubicBezTo>
                    <a:pt x="1" y="0"/>
                    <a:pt x="1" y="0"/>
                    <a:pt x="1" y="0"/>
                  </a:cubicBezTo>
                  <a:cubicBezTo>
                    <a:pt x="7" y="2"/>
                    <a:pt x="12" y="5"/>
                    <a:pt x="17" y="9"/>
                  </a:cubicBezTo>
                  <a:cubicBezTo>
                    <a:pt x="18" y="9"/>
                    <a:pt x="18" y="9"/>
                    <a:pt x="18" y="9"/>
                  </a:cubicBezTo>
                  <a:cubicBezTo>
                    <a:pt x="23" y="13"/>
                    <a:pt x="27" y="19"/>
                    <a:pt x="31" y="26"/>
                  </a:cubicBezTo>
                  <a:cubicBezTo>
                    <a:pt x="32" y="26"/>
                    <a:pt x="32" y="26"/>
                    <a:pt x="32" y="26"/>
                  </a:cubicBezTo>
                  <a:cubicBezTo>
                    <a:pt x="33" y="33"/>
                    <a:pt x="36" y="38"/>
                    <a:pt x="41" y="43"/>
                  </a:cubicBezTo>
                  <a:lnTo>
                    <a:pt x="45"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2" name="Freeform 105"/>
            <p:cNvSpPr/>
            <p:nvPr/>
          </p:nvSpPr>
          <p:spPr bwMode="auto">
            <a:xfrm>
              <a:off x="922" y="2854"/>
              <a:ext cx="101" cy="102"/>
            </a:xfrm>
            <a:custGeom>
              <a:avLst/>
              <a:gdLst>
                <a:gd name="T0" fmla="*/ 0 w 42"/>
                <a:gd name="T1" fmla="*/ 16 h 43"/>
                <a:gd name="T2" fmla="*/ 24 w 42"/>
                <a:gd name="T3" fmla="*/ 0 h 43"/>
                <a:gd name="T4" fmla="*/ 25 w 42"/>
                <a:gd name="T5" fmla="*/ 1 h 43"/>
                <a:gd name="T6" fmla="*/ 40 w 42"/>
                <a:gd name="T7" fmla="*/ 19 h 43"/>
                <a:gd name="T8" fmla="*/ 42 w 42"/>
                <a:gd name="T9" fmla="*/ 21 h 43"/>
                <a:gd name="T10" fmla="*/ 5 w 42"/>
                <a:gd name="T11" fmla="*/ 43 h 43"/>
                <a:gd name="T12" fmla="*/ 0 w 42"/>
                <a:gd name="T13" fmla="*/ 17 h 43"/>
                <a:gd name="T14" fmla="*/ 0 w 42"/>
                <a:gd name="T15" fmla="*/ 16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3">
                  <a:moveTo>
                    <a:pt x="0" y="16"/>
                  </a:moveTo>
                  <a:cubicBezTo>
                    <a:pt x="24" y="0"/>
                    <a:pt x="24" y="0"/>
                    <a:pt x="24" y="0"/>
                  </a:cubicBezTo>
                  <a:cubicBezTo>
                    <a:pt x="25" y="1"/>
                    <a:pt x="25" y="1"/>
                    <a:pt x="25" y="1"/>
                  </a:cubicBezTo>
                  <a:cubicBezTo>
                    <a:pt x="30" y="10"/>
                    <a:pt x="35" y="16"/>
                    <a:pt x="40" y="19"/>
                  </a:cubicBezTo>
                  <a:cubicBezTo>
                    <a:pt x="42" y="21"/>
                    <a:pt x="42" y="21"/>
                    <a:pt x="42" y="21"/>
                  </a:cubicBezTo>
                  <a:cubicBezTo>
                    <a:pt x="5" y="43"/>
                    <a:pt x="5" y="43"/>
                    <a:pt x="5" y="43"/>
                  </a:cubicBezTo>
                  <a:cubicBezTo>
                    <a:pt x="0" y="17"/>
                    <a:pt x="0" y="17"/>
                    <a:pt x="0" y="17"/>
                  </a:cubicBez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3" name="Freeform 106"/>
            <p:cNvSpPr/>
            <p:nvPr/>
          </p:nvSpPr>
          <p:spPr bwMode="auto">
            <a:xfrm>
              <a:off x="994" y="2802"/>
              <a:ext cx="62" cy="71"/>
            </a:xfrm>
            <a:custGeom>
              <a:avLst/>
              <a:gdLst>
                <a:gd name="T0" fmla="*/ 0 w 26"/>
                <a:gd name="T1" fmla="*/ 19 h 30"/>
                <a:gd name="T2" fmla="*/ 3 w 26"/>
                <a:gd name="T3" fmla="*/ 13 h 30"/>
                <a:gd name="T4" fmla="*/ 7 w 26"/>
                <a:gd name="T5" fmla="*/ 9 h 30"/>
                <a:gd name="T6" fmla="*/ 9 w 26"/>
                <a:gd name="T7" fmla="*/ 4 h 30"/>
                <a:gd name="T8" fmla="*/ 13 w 26"/>
                <a:gd name="T9" fmla="*/ 1 h 30"/>
                <a:gd name="T10" fmla="*/ 12 w 26"/>
                <a:gd name="T11" fmla="*/ 4 h 30"/>
                <a:gd name="T12" fmla="*/ 5 w 26"/>
                <a:gd name="T13" fmla="*/ 19 h 30"/>
                <a:gd name="T14" fmla="*/ 8 w 26"/>
                <a:gd name="T15" fmla="*/ 24 h 30"/>
                <a:gd name="T16" fmla="*/ 9 w 26"/>
                <a:gd name="T17" fmla="*/ 24 h 30"/>
                <a:gd name="T18" fmla="*/ 9 w 26"/>
                <a:gd name="T19" fmla="*/ 24 h 30"/>
                <a:gd name="T20" fmla="*/ 9 w 26"/>
                <a:gd name="T21" fmla="*/ 21 h 30"/>
                <a:gd name="T22" fmla="*/ 11 w 26"/>
                <a:gd name="T23" fmla="*/ 19 h 30"/>
                <a:gd name="T24" fmla="*/ 9 w 26"/>
                <a:gd name="T25" fmla="*/ 18 h 30"/>
                <a:gd name="T26" fmla="*/ 9 w 26"/>
                <a:gd name="T27" fmla="*/ 16 h 30"/>
                <a:gd name="T28" fmla="*/ 13 w 26"/>
                <a:gd name="T29" fmla="*/ 9 h 30"/>
                <a:gd name="T30" fmla="*/ 15 w 26"/>
                <a:gd name="T31" fmla="*/ 7 h 30"/>
                <a:gd name="T32" fmla="*/ 15 w 26"/>
                <a:gd name="T33" fmla="*/ 4 h 30"/>
                <a:gd name="T34" fmla="*/ 17 w 26"/>
                <a:gd name="T35" fmla="*/ 1 h 30"/>
                <a:gd name="T36" fmla="*/ 20 w 26"/>
                <a:gd name="T37" fmla="*/ 0 h 30"/>
                <a:gd name="T38" fmla="*/ 20 w 26"/>
                <a:gd name="T39" fmla="*/ 1 h 30"/>
                <a:gd name="T40" fmla="*/ 23 w 26"/>
                <a:gd name="T41" fmla="*/ 1 h 30"/>
                <a:gd name="T42" fmla="*/ 23 w 26"/>
                <a:gd name="T43" fmla="*/ 2 h 30"/>
                <a:gd name="T44" fmla="*/ 22 w 26"/>
                <a:gd name="T45" fmla="*/ 6 h 30"/>
                <a:gd name="T46" fmla="*/ 23 w 26"/>
                <a:gd name="T47" fmla="*/ 9 h 30"/>
                <a:gd name="T48" fmla="*/ 23 w 26"/>
                <a:gd name="T49" fmla="*/ 10 h 30"/>
                <a:gd name="T50" fmla="*/ 23 w 26"/>
                <a:gd name="T51" fmla="*/ 12 h 30"/>
                <a:gd name="T52" fmla="*/ 25 w 26"/>
                <a:gd name="T53" fmla="*/ 16 h 30"/>
                <a:gd name="T54" fmla="*/ 24 w 26"/>
                <a:gd name="T55" fmla="*/ 20 h 30"/>
                <a:gd name="T56" fmla="*/ 25 w 26"/>
                <a:gd name="T57" fmla="*/ 19 h 30"/>
                <a:gd name="T58" fmla="*/ 26 w 26"/>
                <a:gd name="T59" fmla="*/ 22 h 30"/>
                <a:gd name="T60" fmla="*/ 21 w 26"/>
                <a:gd name="T61" fmla="*/ 27 h 30"/>
                <a:gd name="T62" fmla="*/ 14 w 26"/>
                <a:gd name="T63" fmla="*/ 30 h 30"/>
                <a:gd name="T64" fmla="*/ 13 w 26"/>
                <a:gd name="T65" fmla="*/ 30 h 30"/>
                <a:gd name="T66" fmla="*/ 4 w 26"/>
                <a:gd name="T67" fmla="*/ 27 h 30"/>
                <a:gd name="T68" fmla="*/ 4 w 26"/>
                <a:gd name="T69" fmla="*/ 25 h 30"/>
                <a:gd name="T70" fmla="*/ 2 w 26"/>
                <a:gd name="T71" fmla="*/ 22 h 30"/>
                <a:gd name="T72" fmla="*/ 0 w 26"/>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30">
                  <a:moveTo>
                    <a:pt x="0" y="19"/>
                  </a:moveTo>
                  <a:cubicBezTo>
                    <a:pt x="0" y="17"/>
                    <a:pt x="1" y="15"/>
                    <a:pt x="3" y="13"/>
                  </a:cubicBezTo>
                  <a:cubicBezTo>
                    <a:pt x="7" y="9"/>
                    <a:pt x="7" y="9"/>
                    <a:pt x="7" y="9"/>
                  </a:cubicBezTo>
                  <a:cubicBezTo>
                    <a:pt x="9" y="4"/>
                    <a:pt x="9" y="4"/>
                    <a:pt x="9" y="4"/>
                  </a:cubicBezTo>
                  <a:cubicBezTo>
                    <a:pt x="9" y="2"/>
                    <a:pt x="11" y="0"/>
                    <a:pt x="13" y="1"/>
                  </a:cubicBezTo>
                  <a:cubicBezTo>
                    <a:pt x="12" y="4"/>
                    <a:pt x="12" y="4"/>
                    <a:pt x="12" y="4"/>
                  </a:cubicBezTo>
                  <a:cubicBezTo>
                    <a:pt x="8" y="12"/>
                    <a:pt x="5" y="17"/>
                    <a:pt x="5" y="19"/>
                  </a:cubicBezTo>
                  <a:cubicBezTo>
                    <a:pt x="5" y="20"/>
                    <a:pt x="6" y="22"/>
                    <a:pt x="8" y="24"/>
                  </a:cubicBezTo>
                  <a:cubicBezTo>
                    <a:pt x="9" y="24"/>
                    <a:pt x="9" y="24"/>
                    <a:pt x="9" y="24"/>
                  </a:cubicBezTo>
                  <a:cubicBezTo>
                    <a:pt x="9" y="24"/>
                    <a:pt x="9" y="24"/>
                    <a:pt x="9" y="24"/>
                  </a:cubicBezTo>
                  <a:cubicBezTo>
                    <a:pt x="8" y="23"/>
                    <a:pt x="9" y="22"/>
                    <a:pt x="9" y="21"/>
                  </a:cubicBezTo>
                  <a:cubicBezTo>
                    <a:pt x="11" y="19"/>
                    <a:pt x="11" y="19"/>
                    <a:pt x="11" y="19"/>
                  </a:cubicBezTo>
                  <a:cubicBezTo>
                    <a:pt x="9" y="18"/>
                    <a:pt x="9" y="18"/>
                    <a:pt x="9" y="18"/>
                  </a:cubicBezTo>
                  <a:cubicBezTo>
                    <a:pt x="9" y="18"/>
                    <a:pt x="9" y="17"/>
                    <a:pt x="9" y="16"/>
                  </a:cubicBezTo>
                  <a:cubicBezTo>
                    <a:pt x="9" y="14"/>
                    <a:pt x="10" y="12"/>
                    <a:pt x="13" y="9"/>
                  </a:cubicBezTo>
                  <a:cubicBezTo>
                    <a:pt x="15" y="7"/>
                    <a:pt x="15" y="7"/>
                    <a:pt x="15" y="7"/>
                  </a:cubicBezTo>
                  <a:cubicBezTo>
                    <a:pt x="15" y="4"/>
                    <a:pt x="15" y="4"/>
                    <a:pt x="15" y="4"/>
                  </a:cubicBezTo>
                  <a:cubicBezTo>
                    <a:pt x="17" y="1"/>
                    <a:pt x="17" y="1"/>
                    <a:pt x="17" y="1"/>
                  </a:cubicBezTo>
                  <a:cubicBezTo>
                    <a:pt x="18" y="1"/>
                    <a:pt x="19" y="0"/>
                    <a:pt x="20" y="0"/>
                  </a:cubicBezTo>
                  <a:cubicBezTo>
                    <a:pt x="20" y="1"/>
                    <a:pt x="20" y="1"/>
                    <a:pt x="20" y="1"/>
                  </a:cubicBezTo>
                  <a:cubicBezTo>
                    <a:pt x="23" y="1"/>
                    <a:pt x="23" y="1"/>
                    <a:pt x="23" y="1"/>
                  </a:cubicBezTo>
                  <a:cubicBezTo>
                    <a:pt x="23" y="2"/>
                    <a:pt x="23" y="2"/>
                    <a:pt x="23" y="2"/>
                  </a:cubicBezTo>
                  <a:cubicBezTo>
                    <a:pt x="22" y="6"/>
                    <a:pt x="22" y="6"/>
                    <a:pt x="22" y="6"/>
                  </a:cubicBezTo>
                  <a:cubicBezTo>
                    <a:pt x="23" y="9"/>
                    <a:pt x="23" y="9"/>
                    <a:pt x="23" y="9"/>
                  </a:cubicBezTo>
                  <a:cubicBezTo>
                    <a:pt x="23" y="10"/>
                    <a:pt x="23" y="10"/>
                    <a:pt x="23" y="10"/>
                  </a:cubicBezTo>
                  <a:cubicBezTo>
                    <a:pt x="23" y="13"/>
                    <a:pt x="23" y="14"/>
                    <a:pt x="23" y="12"/>
                  </a:cubicBezTo>
                  <a:cubicBezTo>
                    <a:pt x="25" y="16"/>
                    <a:pt x="25" y="16"/>
                    <a:pt x="25" y="16"/>
                  </a:cubicBezTo>
                  <a:cubicBezTo>
                    <a:pt x="24" y="16"/>
                    <a:pt x="24" y="18"/>
                    <a:pt x="24" y="20"/>
                  </a:cubicBezTo>
                  <a:cubicBezTo>
                    <a:pt x="24" y="19"/>
                    <a:pt x="25" y="19"/>
                    <a:pt x="25" y="19"/>
                  </a:cubicBezTo>
                  <a:cubicBezTo>
                    <a:pt x="26" y="22"/>
                    <a:pt x="26" y="22"/>
                    <a:pt x="26" y="22"/>
                  </a:cubicBezTo>
                  <a:cubicBezTo>
                    <a:pt x="26" y="23"/>
                    <a:pt x="24" y="25"/>
                    <a:pt x="21" y="27"/>
                  </a:cubicBezTo>
                  <a:cubicBezTo>
                    <a:pt x="18" y="29"/>
                    <a:pt x="16" y="30"/>
                    <a:pt x="14" y="30"/>
                  </a:cubicBezTo>
                  <a:cubicBezTo>
                    <a:pt x="13" y="30"/>
                    <a:pt x="13" y="30"/>
                    <a:pt x="13" y="30"/>
                  </a:cubicBezTo>
                  <a:cubicBezTo>
                    <a:pt x="9" y="30"/>
                    <a:pt x="6" y="29"/>
                    <a:pt x="4" y="27"/>
                  </a:cubicBezTo>
                  <a:cubicBezTo>
                    <a:pt x="4" y="25"/>
                    <a:pt x="4" y="25"/>
                    <a:pt x="4" y="25"/>
                  </a:cubicBezTo>
                  <a:cubicBezTo>
                    <a:pt x="2" y="22"/>
                    <a:pt x="2" y="22"/>
                    <a:pt x="2" y="22"/>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4" name="Freeform 107"/>
            <p:cNvSpPr/>
            <p:nvPr/>
          </p:nvSpPr>
          <p:spPr bwMode="auto">
            <a:xfrm>
              <a:off x="999" y="285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5" name="Freeform 108"/>
            <p:cNvSpPr/>
            <p:nvPr/>
          </p:nvSpPr>
          <p:spPr bwMode="auto">
            <a:xfrm>
              <a:off x="1003" y="286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6" name="Freeform 109"/>
            <p:cNvSpPr/>
            <p:nvPr/>
          </p:nvSpPr>
          <p:spPr bwMode="auto">
            <a:xfrm>
              <a:off x="1020" y="284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7" name="Freeform 110"/>
            <p:cNvSpPr/>
            <p:nvPr/>
          </p:nvSpPr>
          <p:spPr bwMode="auto">
            <a:xfrm>
              <a:off x="1030" y="281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8" name="Freeform 111"/>
            <p:cNvSpPr/>
            <p:nvPr/>
          </p:nvSpPr>
          <p:spPr bwMode="auto">
            <a:xfrm>
              <a:off x="765" y="3365"/>
              <a:ext cx="195" cy="309"/>
            </a:xfrm>
            <a:custGeom>
              <a:avLst/>
              <a:gdLst>
                <a:gd name="T0" fmla="*/ 53 w 81"/>
                <a:gd name="T1" fmla="*/ 106 h 130"/>
                <a:gd name="T2" fmla="*/ 53 w 81"/>
                <a:gd name="T3" fmla="*/ 106 h 130"/>
                <a:gd name="T4" fmla="*/ 81 w 81"/>
                <a:gd name="T5" fmla="*/ 124 h 130"/>
                <a:gd name="T6" fmla="*/ 79 w 81"/>
                <a:gd name="T7" fmla="*/ 130 h 130"/>
                <a:gd name="T8" fmla="*/ 26 w 81"/>
                <a:gd name="T9" fmla="*/ 129 h 130"/>
                <a:gd name="T10" fmla="*/ 24 w 81"/>
                <a:gd name="T11" fmla="*/ 125 h 130"/>
                <a:gd name="T12" fmla="*/ 20 w 81"/>
                <a:gd name="T13" fmla="*/ 129 h 130"/>
                <a:gd name="T14" fmla="*/ 7 w 81"/>
                <a:gd name="T15" fmla="*/ 130 h 130"/>
                <a:gd name="T16" fmla="*/ 6 w 81"/>
                <a:gd name="T17" fmla="*/ 106 h 130"/>
                <a:gd name="T18" fmla="*/ 1 w 81"/>
                <a:gd name="T19" fmla="*/ 101 h 130"/>
                <a:gd name="T20" fmla="*/ 3 w 81"/>
                <a:gd name="T21" fmla="*/ 93 h 130"/>
                <a:gd name="T22" fmla="*/ 0 w 81"/>
                <a:gd name="T23" fmla="*/ 58 h 130"/>
                <a:gd name="T24" fmla="*/ 5 w 81"/>
                <a:gd name="T25" fmla="*/ 28 h 130"/>
                <a:gd name="T26" fmla="*/ 1 w 81"/>
                <a:gd name="T27" fmla="*/ 12 h 130"/>
                <a:gd name="T28" fmla="*/ 1 w 81"/>
                <a:gd name="T29" fmla="*/ 0 h 130"/>
                <a:gd name="T30" fmla="*/ 48 w 81"/>
                <a:gd name="T31" fmla="*/ 0 h 130"/>
                <a:gd name="T32" fmla="*/ 50 w 81"/>
                <a:gd name="T33" fmla="*/ 14 h 130"/>
                <a:gd name="T34" fmla="*/ 48 w 81"/>
                <a:gd name="T35" fmla="*/ 20 h 130"/>
                <a:gd name="T36" fmla="*/ 47 w 81"/>
                <a:gd name="T37" fmla="*/ 25 h 130"/>
                <a:gd name="T38" fmla="*/ 37 w 81"/>
                <a:gd name="T39" fmla="*/ 24 h 130"/>
                <a:gd name="T40" fmla="*/ 45 w 81"/>
                <a:gd name="T41" fmla="*/ 32 h 130"/>
                <a:gd name="T42" fmla="*/ 43 w 81"/>
                <a:gd name="T43" fmla="*/ 39 h 130"/>
                <a:gd name="T44" fmla="*/ 38 w 81"/>
                <a:gd name="T45" fmla="*/ 50 h 130"/>
                <a:gd name="T46" fmla="*/ 37 w 81"/>
                <a:gd name="T47" fmla="*/ 75 h 130"/>
                <a:gd name="T48" fmla="*/ 34 w 81"/>
                <a:gd name="T49" fmla="*/ 75 h 130"/>
                <a:gd name="T50" fmla="*/ 34 w 81"/>
                <a:gd name="T51" fmla="*/ 77 h 130"/>
                <a:gd name="T52" fmla="*/ 36 w 81"/>
                <a:gd name="T53" fmla="*/ 84 h 130"/>
                <a:gd name="T54" fmla="*/ 41 w 81"/>
                <a:gd name="T55" fmla="*/ 89 h 130"/>
                <a:gd name="T56" fmla="*/ 42 w 81"/>
                <a:gd name="T57" fmla="*/ 93 h 130"/>
                <a:gd name="T58" fmla="*/ 47 w 81"/>
                <a:gd name="T59" fmla="*/ 107 h 130"/>
                <a:gd name="T60" fmla="*/ 51 w 81"/>
                <a:gd name="T61" fmla="*/ 105 h 130"/>
                <a:gd name="T62" fmla="*/ 53 w 81"/>
                <a:gd name="T63"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130">
                  <a:moveTo>
                    <a:pt x="53" y="106"/>
                  </a:moveTo>
                  <a:cubicBezTo>
                    <a:pt x="53" y="106"/>
                    <a:pt x="53" y="106"/>
                    <a:pt x="53" y="106"/>
                  </a:cubicBezTo>
                  <a:cubicBezTo>
                    <a:pt x="81" y="124"/>
                    <a:pt x="81" y="124"/>
                    <a:pt x="81" y="124"/>
                  </a:cubicBezTo>
                  <a:cubicBezTo>
                    <a:pt x="79" y="130"/>
                    <a:pt x="79" y="130"/>
                    <a:pt x="79" y="130"/>
                  </a:cubicBezTo>
                  <a:cubicBezTo>
                    <a:pt x="26" y="129"/>
                    <a:pt x="26" y="129"/>
                    <a:pt x="26" y="129"/>
                  </a:cubicBezTo>
                  <a:cubicBezTo>
                    <a:pt x="24" y="125"/>
                    <a:pt x="24" y="125"/>
                    <a:pt x="24" y="125"/>
                  </a:cubicBezTo>
                  <a:cubicBezTo>
                    <a:pt x="20" y="129"/>
                    <a:pt x="20" y="129"/>
                    <a:pt x="20" y="129"/>
                  </a:cubicBezTo>
                  <a:cubicBezTo>
                    <a:pt x="7" y="130"/>
                    <a:pt x="7" y="130"/>
                    <a:pt x="7" y="130"/>
                  </a:cubicBezTo>
                  <a:cubicBezTo>
                    <a:pt x="1" y="122"/>
                    <a:pt x="1" y="114"/>
                    <a:pt x="6" y="106"/>
                  </a:cubicBezTo>
                  <a:cubicBezTo>
                    <a:pt x="1" y="101"/>
                    <a:pt x="1" y="101"/>
                    <a:pt x="1" y="101"/>
                  </a:cubicBezTo>
                  <a:cubicBezTo>
                    <a:pt x="3" y="93"/>
                    <a:pt x="3" y="93"/>
                    <a:pt x="3" y="93"/>
                  </a:cubicBezTo>
                  <a:cubicBezTo>
                    <a:pt x="0" y="58"/>
                    <a:pt x="0" y="58"/>
                    <a:pt x="0" y="58"/>
                  </a:cubicBezTo>
                  <a:cubicBezTo>
                    <a:pt x="5" y="28"/>
                    <a:pt x="5" y="28"/>
                    <a:pt x="5" y="28"/>
                  </a:cubicBezTo>
                  <a:cubicBezTo>
                    <a:pt x="1" y="12"/>
                    <a:pt x="1" y="12"/>
                    <a:pt x="1" y="12"/>
                  </a:cubicBezTo>
                  <a:cubicBezTo>
                    <a:pt x="1" y="0"/>
                    <a:pt x="1" y="0"/>
                    <a:pt x="1" y="0"/>
                  </a:cubicBezTo>
                  <a:cubicBezTo>
                    <a:pt x="48" y="0"/>
                    <a:pt x="48" y="0"/>
                    <a:pt x="48" y="0"/>
                  </a:cubicBezTo>
                  <a:cubicBezTo>
                    <a:pt x="48" y="6"/>
                    <a:pt x="49" y="11"/>
                    <a:pt x="50" y="14"/>
                  </a:cubicBezTo>
                  <a:cubicBezTo>
                    <a:pt x="48" y="20"/>
                    <a:pt x="48" y="20"/>
                    <a:pt x="48" y="20"/>
                  </a:cubicBezTo>
                  <a:cubicBezTo>
                    <a:pt x="47" y="25"/>
                    <a:pt x="47" y="25"/>
                    <a:pt x="47" y="25"/>
                  </a:cubicBezTo>
                  <a:cubicBezTo>
                    <a:pt x="37" y="24"/>
                    <a:pt x="37" y="24"/>
                    <a:pt x="37" y="24"/>
                  </a:cubicBezTo>
                  <a:cubicBezTo>
                    <a:pt x="37" y="26"/>
                    <a:pt x="40" y="29"/>
                    <a:pt x="45" y="32"/>
                  </a:cubicBezTo>
                  <a:cubicBezTo>
                    <a:pt x="43" y="39"/>
                    <a:pt x="43" y="39"/>
                    <a:pt x="43" y="39"/>
                  </a:cubicBezTo>
                  <a:cubicBezTo>
                    <a:pt x="43" y="41"/>
                    <a:pt x="41" y="45"/>
                    <a:pt x="38" y="50"/>
                  </a:cubicBezTo>
                  <a:cubicBezTo>
                    <a:pt x="35" y="55"/>
                    <a:pt x="35" y="63"/>
                    <a:pt x="37" y="75"/>
                  </a:cubicBezTo>
                  <a:cubicBezTo>
                    <a:pt x="34" y="75"/>
                    <a:pt x="34" y="75"/>
                    <a:pt x="34" y="75"/>
                  </a:cubicBezTo>
                  <a:cubicBezTo>
                    <a:pt x="34" y="77"/>
                    <a:pt x="34" y="77"/>
                    <a:pt x="34" y="77"/>
                  </a:cubicBezTo>
                  <a:cubicBezTo>
                    <a:pt x="36" y="84"/>
                    <a:pt x="36" y="84"/>
                    <a:pt x="36" y="84"/>
                  </a:cubicBezTo>
                  <a:cubicBezTo>
                    <a:pt x="37" y="86"/>
                    <a:pt x="38" y="88"/>
                    <a:pt x="41" y="89"/>
                  </a:cubicBezTo>
                  <a:cubicBezTo>
                    <a:pt x="42" y="93"/>
                    <a:pt x="42" y="93"/>
                    <a:pt x="42" y="93"/>
                  </a:cubicBezTo>
                  <a:cubicBezTo>
                    <a:pt x="47" y="107"/>
                    <a:pt x="47" y="107"/>
                    <a:pt x="47" y="107"/>
                  </a:cubicBezTo>
                  <a:cubicBezTo>
                    <a:pt x="48" y="105"/>
                    <a:pt x="49" y="104"/>
                    <a:pt x="51" y="105"/>
                  </a:cubicBezTo>
                  <a:lnTo>
                    <a:pt x="53"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39" name="Freeform 112"/>
            <p:cNvSpPr/>
            <p:nvPr/>
          </p:nvSpPr>
          <p:spPr bwMode="auto">
            <a:xfrm>
              <a:off x="681" y="3201"/>
              <a:ext cx="113" cy="100"/>
            </a:xfrm>
            <a:custGeom>
              <a:avLst/>
              <a:gdLst>
                <a:gd name="T0" fmla="*/ 0 w 113"/>
                <a:gd name="T1" fmla="*/ 0 h 100"/>
                <a:gd name="T2" fmla="*/ 0 w 113"/>
                <a:gd name="T3" fmla="*/ 0 h 100"/>
                <a:gd name="T4" fmla="*/ 12 w 113"/>
                <a:gd name="T5" fmla="*/ 93 h 100"/>
                <a:gd name="T6" fmla="*/ 113 w 113"/>
                <a:gd name="T7" fmla="*/ 93 h 100"/>
                <a:gd name="T8" fmla="*/ 113 w 113"/>
                <a:gd name="T9" fmla="*/ 100 h 100"/>
                <a:gd name="T10" fmla="*/ 10 w 113"/>
                <a:gd name="T11" fmla="*/ 97 h 100"/>
                <a:gd name="T12" fmla="*/ 0 w 113"/>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13" h="100">
                  <a:moveTo>
                    <a:pt x="0" y="0"/>
                  </a:moveTo>
                  <a:lnTo>
                    <a:pt x="0" y="0"/>
                  </a:lnTo>
                  <a:lnTo>
                    <a:pt x="12" y="93"/>
                  </a:lnTo>
                  <a:lnTo>
                    <a:pt x="113" y="93"/>
                  </a:lnTo>
                  <a:lnTo>
                    <a:pt x="113" y="100"/>
                  </a:lnTo>
                  <a:lnTo>
                    <a:pt x="10" y="9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0" name="Freeform 113"/>
            <p:cNvSpPr/>
            <p:nvPr/>
          </p:nvSpPr>
          <p:spPr bwMode="auto">
            <a:xfrm>
              <a:off x="727" y="2707"/>
              <a:ext cx="204" cy="494"/>
            </a:xfrm>
            <a:custGeom>
              <a:avLst/>
              <a:gdLst>
                <a:gd name="T0" fmla="*/ 15 w 85"/>
                <a:gd name="T1" fmla="*/ 201 h 208"/>
                <a:gd name="T2" fmla="*/ 15 w 85"/>
                <a:gd name="T3" fmla="*/ 189 h 208"/>
                <a:gd name="T4" fmla="*/ 14 w 85"/>
                <a:gd name="T5" fmla="*/ 189 h 208"/>
                <a:gd name="T6" fmla="*/ 3 w 85"/>
                <a:gd name="T7" fmla="*/ 184 h 208"/>
                <a:gd name="T8" fmla="*/ 8 w 85"/>
                <a:gd name="T9" fmla="*/ 139 h 208"/>
                <a:gd name="T10" fmla="*/ 3 w 85"/>
                <a:gd name="T11" fmla="*/ 101 h 208"/>
                <a:gd name="T12" fmla="*/ 5 w 85"/>
                <a:gd name="T13" fmla="*/ 73 h 208"/>
                <a:gd name="T14" fmla="*/ 2 w 85"/>
                <a:gd name="T15" fmla="*/ 46 h 208"/>
                <a:gd name="T16" fmla="*/ 1 w 85"/>
                <a:gd name="T17" fmla="*/ 43 h 208"/>
                <a:gd name="T18" fmla="*/ 1 w 85"/>
                <a:gd name="T19" fmla="*/ 24 h 208"/>
                <a:gd name="T20" fmla="*/ 5 w 85"/>
                <a:gd name="T21" fmla="*/ 16 h 208"/>
                <a:gd name="T22" fmla="*/ 22 w 85"/>
                <a:gd name="T23" fmla="*/ 2 h 208"/>
                <a:gd name="T24" fmla="*/ 38 w 85"/>
                <a:gd name="T25" fmla="*/ 16 h 208"/>
                <a:gd name="T26" fmla="*/ 46 w 85"/>
                <a:gd name="T27" fmla="*/ 37 h 208"/>
                <a:gd name="T28" fmla="*/ 63 w 85"/>
                <a:gd name="T29" fmla="*/ 54 h 208"/>
                <a:gd name="T30" fmla="*/ 78 w 85"/>
                <a:gd name="T31" fmla="*/ 93 h 208"/>
                <a:gd name="T32" fmla="*/ 83 w 85"/>
                <a:gd name="T33" fmla="*/ 129 h 208"/>
                <a:gd name="T34" fmla="*/ 84 w 85"/>
                <a:gd name="T35" fmla="*/ 151 h 208"/>
                <a:gd name="T36" fmla="*/ 85 w 85"/>
                <a:gd name="T37" fmla="*/ 172 h 208"/>
                <a:gd name="T38" fmla="*/ 68 w 85"/>
                <a:gd name="T39" fmla="*/ 187 h 208"/>
                <a:gd name="T40" fmla="*/ 76 w 85"/>
                <a:gd name="T41" fmla="*/ 187 h 208"/>
                <a:gd name="T42" fmla="*/ 76 w 85"/>
                <a:gd name="T43" fmla="*/ 208 h 208"/>
                <a:gd name="T44" fmla="*/ 62 w 85"/>
                <a:gd name="T45" fmla="*/ 208 h 208"/>
                <a:gd name="T46" fmla="*/ 49 w 85"/>
                <a:gd name="T47" fmla="*/ 196 h 208"/>
                <a:gd name="T48" fmla="*/ 48 w 85"/>
                <a:gd name="T49" fmla="*/ 201 h 208"/>
                <a:gd name="T50" fmla="*/ 55 w 85"/>
                <a:gd name="T51" fmla="*/ 208 h 208"/>
                <a:gd name="T52" fmla="*/ 16 w 85"/>
                <a:gd name="T53" fmla="*/ 207 h 208"/>
                <a:gd name="T54" fmla="*/ 22 w 85"/>
                <a:gd name="T55" fmla="*/ 201 h 208"/>
                <a:gd name="T56" fmla="*/ 21 w 85"/>
                <a:gd name="T57" fmla="*/ 196 h 208"/>
                <a:gd name="T58" fmla="*/ 15 w 85"/>
                <a:gd name="T59" fmla="*/ 2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208">
                  <a:moveTo>
                    <a:pt x="15" y="201"/>
                  </a:moveTo>
                  <a:cubicBezTo>
                    <a:pt x="15" y="189"/>
                    <a:pt x="15" y="189"/>
                    <a:pt x="15" y="189"/>
                  </a:cubicBezTo>
                  <a:cubicBezTo>
                    <a:pt x="14" y="189"/>
                    <a:pt x="14" y="189"/>
                    <a:pt x="14" y="189"/>
                  </a:cubicBezTo>
                  <a:cubicBezTo>
                    <a:pt x="10" y="186"/>
                    <a:pt x="7" y="185"/>
                    <a:pt x="3" y="184"/>
                  </a:cubicBezTo>
                  <a:cubicBezTo>
                    <a:pt x="8" y="139"/>
                    <a:pt x="8" y="139"/>
                    <a:pt x="8" y="139"/>
                  </a:cubicBezTo>
                  <a:cubicBezTo>
                    <a:pt x="3" y="101"/>
                    <a:pt x="3" y="101"/>
                    <a:pt x="3" y="101"/>
                  </a:cubicBezTo>
                  <a:cubicBezTo>
                    <a:pt x="5" y="73"/>
                    <a:pt x="5" y="73"/>
                    <a:pt x="5" y="73"/>
                  </a:cubicBezTo>
                  <a:cubicBezTo>
                    <a:pt x="2" y="46"/>
                    <a:pt x="2" y="46"/>
                    <a:pt x="2" y="46"/>
                  </a:cubicBezTo>
                  <a:cubicBezTo>
                    <a:pt x="1" y="43"/>
                    <a:pt x="1" y="43"/>
                    <a:pt x="1" y="43"/>
                  </a:cubicBezTo>
                  <a:cubicBezTo>
                    <a:pt x="0" y="36"/>
                    <a:pt x="0" y="30"/>
                    <a:pt x="1" y="24"/>
                  </a:cubicBezTo>
                  <a:cubicBezTo>
                    <a:pt x="5" y="16"/>
                    <a:pt x="5" y="16"/>
                    <a:pt x="5" y="16"/>
                  </a:cubicBezTo>
                  <a:cubicBezTo>
                    <a:pt x="10" y="8"/>
                    <a:pt x="16" y="3"/>
                    <a:pt x="22" y="2"/>
                  </a:cubicBezTo>
                  <a:cubicBezTo>
                    <a:pt x="29" y="0"/>
                    <a:pt x="34" y="5"/>
                    <a:pt x="38" y="16"/>
                  </a:cubicBezTo>
                  <a:cubicBezTo>
                    <a:pt x="46" y="37"/>
                    <a:pt x="46" y="37"/>
                    <a:pt x="46" y="37"/>
                  </a:cubicBezTo>
                  <a:cubicBezTo>
                    <a:pt x="49" y="35"/>
                    <a:pt x="55" y="41"/>
                    <a:pt x="63" y="54"/>
                  </a:cubicBezTo>
                  <a:cubicBezTo>
                    <a:pt x="71" y="67"/>
                    <a:pt x="76" y="80"/>
                    <a:pt x="78" y="93"/>
                  </a:cubicBezTo>
                  <a:cubicBezTo>
                    <a:pt x="83" y="129"/>
                    <a:pt x="83" y="129"/>
                    <a:pt x="83" y="129"/>
                  </a:cubicBezTo>
                  <a:cubicBezTo>
                    <a:pt x="84" y="151"/>
                    <a:pt x="84" y="151"/>
                    <a:pt x="84" y="151"/>
                  </a:cubicBezTo>
                  <a:cubicBezTo>
                    <a:pt x="85" y="172"/>
                    <a:pt x="85" y="172"/>
                    <a:pt x="85" y="172"/>
                  </a:cubicBezTo>
                  <a:cubicBezTo>
                    <a:pt x="79" y="179"/>
                    <a:pt x="74" y="184"/>
                    <a:pt x="68" y="187"/>
                  </a:cubicBezTo>
                  <a:cubicBezTo>
                    <a:pt x="76" y="187"/>
                    <a:pt x="76" y="187"/>
                    <a:pt x="76" y="187"/>
                  </a:cubicBezTo>
                  <a:cubicBezTo>
                    <a:pt x="76" y="208"/>
                    <a:pt x="76" y="208"/>
                    <a:pt x="76" y="208"/>
                  </a:cubicBezTo>
                  <a:cubicBezTo>
                    <a:pt x="62" y="208"/>
                    <a:pt x="62" y="208"/>
                    <a:pt x="62" y="208"/>
                  </a:cubicBezTo>
                  <a:cubicBezTo>
                    <a:pt x="49" y="196"/>
                    <a:pt x="49" y="196"/>
                    <a:pt x="49" y="196"/>
                  </a:cubicBezTo>
                  <a:cubicBezTo>
                    <a:pt x="48" y="201"/>
                    <a:pt x="48" y="201"/>
                    <a:pt x="48" y="201"/>
                  </a:cubicBezTo>
                  <a:cubicBezTo>
                    <a:pt x="55" y="208"/>
                    <a:pt x="55" y="208"/>
                    <a:pt x="55" y="208"/>
                  </a:cubicBezTo>
                  <a:cubicBezTo>
                    <a:pt x="16" y="207"/>
                    <a:pt x="16" y="207"/>
                    <a:pt x="16" y="207"/>
                  </a:cubicBezTo>
                  <a:cubicBezTo>
                    <a:pt x="22" y="201"/>
                    <a:pt x="22" y="201"/>
                    <a:pt x="22" y="201"/>
                  </a:cubicBezTo>
                  <a:cubicBezTo>
                    <a:pt x="21" y="196"/>
                    <a:pt x="21" y="196"/>
                    <a:pt x="21" y="196"/>
                  </a:cubicBezTo>
                  <a:lnTo>
                    <a:pt x="15" y="2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1" name="Freeform 114"/>
            <p:cNvSpPr/>
            <p:nvPr/>
          </p:nvSpPr>
          <p:spPr bwMode="auto">
            <a:xfrm>
              <a:off x="772" y="2835"/>
              <a:ext cx="92" cy="347"/>
            </a:xfrm>
            <a:custGeom>
              <a:avLst/>
              <a:gdLst>
                <a:gd name="T0" fmla="*/ 26 w 38"/>
                <a:gd name="T1" fmla="*/ 119 h 146"/>
                <a:gd name="T2" fmla="*/ 27 w 38"/>
                <a:gd name="T3" fmla="*/ 120 h 146"/>
                <a:gd name="T4" fmla="*/ 0 w 38"/>
                <a:gd name="T5" fmla="*/ 128 h 146"/>
                <a:gd name="T6" fmla="*/ 1 w 38"/>
                <a:gd name="T7" fmla="*/ 136 h 146"/>
                <a:gd name="T8" fmla="*/ 29 w 38"/>
                <a:gd name="T9" fmla="*/ 130 h 146"/>
                <a:gd name="T10" fmla="*/ 38 w 38"/>
                <a:gd name="T11" fmla="*/ 122 h 146"/>
                <a:gd name="T12" fmla="*/ 36 w 38"/>
                <a:gd name="T13" fmla="*/ 86 h 146"/>
                <a:gd name="T14" fmla="*/ 28 w 38"/>
                <a:gd name="T15" fmla="*/ 66 h 146"/>
                <a:gd name="T16" fmla="*/ 23 w 38"/>
                <a:gd name="T17" fmla="*/ 34 h 146"/>
                <a:gd name="T18" fmla="*/ 22 w 38"/>
                <a:gd name="T19" fmla="*/ 20 h 146"/>
                <a:gd name="T20" fmla="*/ 21 w 38"/>
                <a:gd name="T21" fmla="*/ 6 h 146"/>
                <a:gd name="T22" fmla="*/ 21 w 38"/>
                <a:gd name="T23" fmla="*/ 1 h 146"/>
                <a:gd name="T24" fmla="*/ 20 w 38"/>
                <a:gd name="T25" fmla="*/ 0 h 146"/>
                <a:gd name="T26" fmla="*/ 20 w 38"/>
                <a:gd name="T27" fmla="*/ 3 h 146"/>
                <a:gd name="T28" fmla="*/ 19 w 38"/>
                <a:gd name="T29" fmla="*/ 16 h 146"/>
                <a:gd name="T30" fmla="*/ 20 w 38"/>
                <a:gd name="T31" fmla="*/ 31 h 146"/>
                <a:gd name="T32" fmla="*/ 21 w 38"/>
                <a:gd name="T33" fmla="*/ 44 h 146"/>
                <a:gd name="T34" fmla="*/ 22 w 38"/>
                <a:gd name="T35" fmla="*/ 50 h 146"/>
                <a:gd name="T36" fmla="*/ 23 w 38"/>
                <a:gd name="T37" fmla="*/ 68 h 146"/>
                <a:gd name="T38" fmla="*/ 32 w 38"/>
                <a:gd name="T39" fmla="*/ 90 h 146"/>
                <a:gd name="T40" fmla="*/ 32 w 38"/>
                <a:gd name="T41" fmla="*/ 117 h 146"/>
                <a:gd name="T42" fmla="*/ 26 w 38"/>
                <a:gd name="T43" fmla="*/ 11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146">
                  <a:moveTo>
                    <a:pt x="26" y="119"/>
                  </a:moveTo>
                  <a:cubicBezTo>
                    <a:pt x="27" y="120"/>
                    <a:pt x="27" y="120"/>
                    <a:pt x="27" y="120"/>
                  </a:cubicBezTo>
                  <a:cubicBezTo>
                    <a:pt x="0" y="128"/>
                    <a:pt x="0" y="128"/>
                    <a:pt x="0" y="128"/>
                  </a:cubicBezTo>
                  <a:cubicBezTo>
                    <a:pt x="1" y="136"/>
                    <a:pt x="1" y="136"/>
                    <a:pt x="1" y="136"/>
                  </a:cubicBezTo>
                  <a:cubicBezTo>
                    <a:pt x="29" y="130"/>
                    <a:pt x="29" y="130"/>
                    <a:pt x="29" y="130"/>
                  </a:cubicBezTo>
                  <a:cubicBezTo>
                    <a:pt x="33" y="146"/>
                    <a:pt x="36" y="143"/>
                    <a:pt x="38" y="122"/>
                  </a:cubicBezTo>
                  <a:cubicBezTo>
                    <a:pt x="36" y="86"/>
                    <a:pt x="36" y="86"/>
                    <a:pt x="36" y="86"/>
                  </a:cubicBezTo>
                  <a:cubicBezTo>
                    <a:pt x="32" y="82"/>
                    <a:pt x="30" y="76"/>
                    <a:pt x="28" y="66"/>
                  </a:cubicBezTo>
                  <a:cubicBezTo>
                    <a:pt x="27" y="63"/>
                    <a:pt x="25" y="53"/>
                    <a:pt x="23" y="34"/>
                  </a:cubicBezTo>
                  <a:cubicBezTo>
                    <a:pt x="22" y="20"/>
                    <a:pt x="22" y="20"/>
                    <a:pt x="22" y="20"/>
                  </a:cubicBezTo>
                  <a:cubicBezTo>
                    <a:pt x="21" y="15"/>
                    <a:pt x="21" y="10"/>
                    <a:pt x="21" y="6"/>
                  </a:cubicBezTo>
                  <a:cubicBezTo>
                    <a:pt x="21" y="1"/>
                    <a:pt x="21" y="1"/>
                    <a:pt x="21" y="1"/>
                  </a:cubicBezTo>
                  <a:cubicBezTo>
                    <a:pt x="21" y="2"/>
                    <a:pt x="21" y="2"/>
                    <a:pt x="20" y="0"/>
                  </a:cubicBezTo>
                  <a:cubicBezTo>
                    <a:pt x="20" y="3"/>
                    <a:pt x="20" y="3"/>
                    <a:pt x="20" y="3"/>
                  </a:cubicBezTo>
                  <a:cubicBezTo>
                    <a:pt x="19" y="16"/>
                    <a:pt x="19" y="16"/>
                    <a:pt x="19" y="16"/>
                  </a:cubicBezTo>
                  <a:cubicBezTo>
                    <a:pt x="20" y="31"/>
                    <a:pt x="20" y="31"/>
                    <a:pt x="20" y="31"/>
                  </a:cubicBezTo>
                  <a:cubicBezTo>
                    <a:pt x="21" y="44"/>
                    <a:pt x="21" y="44"/>
                    <a:pt x="21" y="44"/>
                  </a:cubicBezTo>
                  <a:cubicBezTo>
                    <a:pt x="21" y="46"/>
                    <a:pt x="21" y="48"/>
                    <a:pt x="22" y="50"/>
                  </a:cubicBezTo>
                  <a:cubicBezTo>
                    <a:pt x="22" y="59"/>
                    <a:pt x="22" y="65"/>
                    <a:pt x="23" y="68"/>
                  </a:cubicBezTo>
                  <a:cubicBezTo>
                    <a:pt x="24" y="78"/>
                    <a:pt x="27" y="86"/>
                    <a:pt x="32" y="90"/>
                  </a:cubicBezTo>
                  <a:cubicBezTo>
                    <a:pt x="32" y="117"/>
                    <a:pt x="32" y="117"/>
                    <a:pt x="32" y="117"/>
                  </a:cubicBezTo>
                  <a:lnTo>
                    <a:pt x="26"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2" name="Freeform 115"/>
            <p:cNvSpPr/>
            <p:nvPr/>
          </p:nvSpPr>
          <p:spPr bwMode="auto">
            <a:xfrm>
              <a:off x="772" y="31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3" name="Freeform 116"/>
            <p:cNvSpPr/>
            <p:nvPr/>
          </p:nvSpPr>
          <p:spPr bwMode="auto">
            <a:xfrm>
              <a:off x="830" y="3206"/>
              <a:ext cx="118" cy="95"/>
            </a:xfrm>
            <a:custGeom>
              <a:avLst/>
              <a:gdLst>
                <a:gd name="T0" fmla="*/ 0 w 118"/>
                <a:gd name="T1" fmla="*/ 88 h 95"/>
                <a:gd name="T2" fmla="*/ 99 w 118"/>
                <a:gd name="T3" fmla="*/ 88 h 95"/>
                <a:gd name="T4" fmla="*/ 118 w 118"/>
                <a:gd name="T5" fmla="*/ 0 h 95"/>
                <a:gd name="T6" fmla="*/ 101 w 118"/>
                <a:gd name="T7" fmla="*/ 95 h 95"/>
                <a:gd name="T8" fmla="*/ 0 w 118"/>
                <a:gd name="T9" fmla="*/ 95 h 95"/>
                <a:gd name="T10" fmla="*/ 0 w 118"/>
                <a:gd name="T11" fmla="*/ 88 h 95"/>
              </a:gdLst>
              <a:ahLst/>
              <a:cxnLst>
                <a:cxn ang="0">
                  <a:pos x="T0" y="T1"/>
                </a:cxn>
                <a:cxn ang="0">
                  <a:pos x="T2" y="T3"/>
                </a:cxn>
                <a:cxn ang="0">
                  <a:pos x="T4" y="T5"/>
                </a:cxn>
                <a:cxn ang="0">
                  <a:pos x="T6" y="T7"/>
                </a:cxn>
                <a:cxn ang="0">
                  <a:pos x="T8" y="T9"/>
                </a:cxn>
                <a:cxn ang="0">
                  <a:pos x="T10" y="T11"/>
                </a:cxn>
              </a:cxnLst>
              <a:rect l="0" t="0" r="r" b="b"/>
              <a:pathLst>
                <a:path w="118" h="95">
                  <a:moveTo>
                    <a:pt x="0" y="88"/>
                  </a:moveTo>
                  <a:lnTo>
                    <a:pt x="99" y="88"/>
                  </a:lnTo>
                  <a:lnTo>
                    <a:pt x="118" y="0"/>
                  </a:lnTo>
                  <a:lnTo>
                    <a:pt x="101" y="95"/>
                  </a:lnTo>
                  <a:lnTo>
                    <a:pt x="0" y="95"/>
                  </a:lnTo>
                  <a:lnTo>
                    <a:pt x="0"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4" name="Freeform 117"/>
            <p:cNvSpPr/>
            <p:nvPr/>
          </p:nvSpPr>
          <p:spPr bwMode="auto">
            <a:xfrm>
              <a:off x="787" y="2671"/>
              <a:ext cx="84" cy="71"/>
            </a:xfrm>
            <a:custGeom>
              <a:avLst/>
              <a:gdLst>
                <a:gd name="T0" fmla="*/ 31 w 35"/>
                <a:gd name="T1" fmla="*/ 14 h 30"/>
                <a:gd name="T2" fmla="*/ 32 w 35"/>
                <a:gd name="T3" fmla="*/ 16 h 30"/>
                <a:gd name="T4" fmla="*/ 34 w 35"/>
                <a:gd name="T5" fmla="*/ 18 h 30"/>
                <a:gd name="T6" fmla="*/ 35 w 35"/>
                <a:gd name="T7" fmla="*/ 22 h 30"/>
                <a:gd name="T8" fmla="*/ 35 w 35"/>
                <a:gd name="T9" fmla="*/ 23 h 30"/>
                <a:gd name="T10" fmla="*/ 35 w 35"/>
                <a:gd name="T11" fmla="*/ 24 h 30"/>
                <a:gd name="T12" fmla="*/ 31 w 35"/>
                <a:gd name="T13" fmla="*/ 28 h 30"/>
                <a:gd name="T14" fmla="*/ 31 w 35"/>
                <a:gd name="T15" fmla="*/ 29 h 30"/>
                <a:gd name="T16" fmla="*/ 30 w 35"/>
                <a:gd name="T17" fmla="*/ 30 h 30"/>
                <a:gd name="T18" fmla="*/ 17 w 35"/>
                <a:gd name="T19" fmla="*/ 13 h 30"/>
                <a:gd name="T20" fmla="*/ 16 w 35"/>
                <a:gd name="T21" fmla="*/ 13 h 30"/>
                <a:gd name="T22" fmla="*/ 0 w 35"/>
                <a:gd name="T23" fmla="*/ 4 h 30"/>
                <a:gd name="T24" fmla="*/ 4 w 35"/>
                <a:gd name="T25" fmla="*/ 0 h 30"/>
                <a:gd name="T26" fmla="*/ 5 w 35"/>
                <a:gd name="T27" fmla="*/ 1 h 30"/>
                <a:gd name="T28" fmla="*/ 31 w 35"/>
                <a:gd name="T2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0">
                  <a:moveTo>
                    <a:pt x="31" y="14"/>
                  </a:moveTo>
                  <a:cubicBezTo>
                    <a:pt x="32" y="16"/>
                    <a:pt x="32" y="16"/>
                    <a:pt x="32" y="16"/>
                  </a:cubicBezTo>
                  <a:cubicBezTo>
                    <a:pt x="34" y="18"/>
                    <a:pt x="34" y="18"/>
                    <a:pt x="34" y="18"/>
                  </a:cubicBezTo>
                  <a:cubicBezTo>
                    <a:pt x="35" y="19"/>
                    <a:pt x="35" y="20"/>
                    <a:pt x="35" y="22"/>
                  </a:cubicBezTo>
                  <a:cubicBezTo>
                    <a:pt x="35" y="23"/>
                    <a:pt x="35" y="23"/>
                    <a:pt x="35" y="23"/>
                  </a:cubicBezTo>
                  <a:cubicBezTo>
                    <a:pt x="35" y="24"/>
                    <a:pt x="35" y="24"/>
                    <a:pt x="35" y="24"/>
                  </a:cubicBezTo>
                  <a:cubicBezTo>
                    <a:pt x="31" y="28"/>
                    <a:pt x="31" y="28"/>
                    <a:pt x="31" y="28"/>
                  </a:cubicBezTo>
                  <a:cubicBezTo>
                    <a:pt x="31" y="29"/>
                    <a:pt x="31" y="29"/>
                    <a:pt x="31" y="29"/>
                  </a:cubicBezTo>
                  <a:cubicBezTo>
                    <a:pt x="30" y="30"/>
                    <a:pt x="30" y="30"/>
                    <a:pt x="30" y="30"/>
                  </a:cubicBezTo>
                  <a:cubicBezTo>
                    <a:pt x="26" y="23"/>
                    <a:pt x="22" y="17"/>
                    <a:pt x="17" y="13"/>
                  </a:cubicBezTo>
                  <a:cubicBezTo>
                    <a:pt x="16" y="13"/>
                    <a:pt x="16" y="13"/>
                    <a:pt x="16" y="13"/>
                  </a:cubicBezTo>
                  <a:cubicBezTo>
                    <a:pt x="11" y="9"/>
                    <a:pt x="6" y="6"/>
                    <a:pt x="0" y="4"/>
                  </a:cubicBezTo>
                  <a:cubicBezTo>
                    <a:pt x="4" y="0"/>
                    <a:pt x="4" y="0"/>
                    <a:pt x="4" y="0"/>
                  </a:cubicBezTo>
                  <a:cubicBezTo>
                    <a:pt x="5" y="1"/>
                    <a:pt x="5" y="1"/>
                    <a:pt x="5" y="1"/>
                  </a:cubicBezTo>
                  <a:cubicBezTo>
                    <a:pt x="13" y="2"/>
                    <a:pt x="22" y="7"/>
                    <a:pt x="3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5" name="Freeform 118"/>
            <p:cNvSpPr/>
            <p:nvPr/>
          </p:nvSpPr>
          <p:spPr bwMode="auto">
            <a:xfrm>
              <a:off x="861" y="2740"/>
              <a:ext cx="32" cy="50"/>
            </a:xfrm>
            <a:custGeom>
              <a:avLst/>
              <a:gdLst>
                <a:gd name="T0" fmla="*/ 9 w 13"/>
                <a:gd name="T1" fmla="*/ 18 h 21"/>
                <a:gd name="T2" fmla="*/ 0 w 13"/>
                <a:gd name="T3" fmla="*/ 1 h 21"/>
                <a:gd name="T4" fmla="*/ 0 w 13"/>
                <a:gd name="T5" fmla="*/ 0 h 21"/>
                <a:gd name="T6" fmla="*/ 3 w 13"/>
                <a:gd name="T7" fmla="*/ 1 h 21"/>
                <a:gd name="T8" fmla="*/ 13 w 13"/>
                <a:gd name="T9" fmla="*/ 21 h 21"/>
                <a:gd name="T10" fmla="*/ 9 w 13"/>
                <a:gd name="T11" fmla="*/ 18 h 21"/>
              </a:gdLst>
              <a:ahLst/>
              <a:cxnLst>
                <a:cxn ang="0">
                  <a:pos x="T0" y="T1"/>
                </a:cxn>
                <a:cxn ang="0">
                  <a:pos x="T2" y="T3"/>
                </a:cxn>
                <a:cxn ang="0">
                  <a:pos x="T4" y="T5"/>
                </a:cxn>
                <a:cxn ang="0">
                  <a:pos x="T6" y="T7"/>
                </a:cxn>
                <a:cxn ang="0">
                  <a:pos x="T8" y="T9"/>
                </a:cxn>
                <a:cxn ang="0">
                  <a:pos x="T10" y="T11"/>
                </a:cxn>
              </a:cxnLst>
              <a:rect l="0" t="0" r="r" b="b"/>
              <a:pathLst>
                <a:path w="13" h="21">
                  <a:moveTo>
                    <a:pt x="9" y="18"/>
                  </a:moveTo>
                  <a:cubicBezTo>
                    <a:pt x="4" y="13"/>
                    <a:pt x="1" y="8"/>
                    <a:pt x="0" y="1"/>
                  </a:cubicBezTo>
                  <a:cubicBezTo>
                    <a:pt x="0" y="0"/>
                    <a:pt x="0" y="0"/>
                    <a:pt x="0" y="0"/>
                  </a:cubicBezTo>
                  <a:cubicBezTo>
                    <a:pt x="3" y="1"/>
                    <a:pt x="3" y="1"/>
                    <a:pt x="3" y="1"/>
                  </a:cubicBezTo>
                  <a:cubicBezTo>
                    <a:pt x="6" y="10"/>
                    <a:pt x="9" y="16"/>
                    <a:pt x="13" y="21"/>
                  </a:cubicBezTo>
                  <a:lnTo>
                    <a:pt x="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6" name="Rectangle 119"/>
            <p:cNvSpPr>
              <a:spLocks noChangeArrowheads="1"/>
            </p:cNvSpPr>
            <p:nvPr/>
          </p:nvSpPr>
          <p:spPr bwMode="auto">
            <a:xfrm>
              <a:off x="861" y="274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endParaRPr lang="zh-CN" altLang="en-US" noProof="1"/>
            </a:p>
          </p:txBody>
        </p:sp>
        <p:sp>
          <p:nvSpPr>
            <p:cNvPr id="147" name="Freeform 120"/>
            <p:cNvSpPr/>
            <p:nvPr/>
          </p:nvSpPr>
          <p:spPr bwMode="auto">
            <a:xfrm>
              <a:off x="799" y="2671"/>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8" name="Freeform 121"/>
            <p:cNvSpPr/>
            <p:nvPr/>
          </p:nvSpPr>
          <p:spPr bwMode="auto">
            <a:xfrm>
              <a:off x="982" y="2852"/>
              <a:ext cx="45" cy="47"/>
            </a:xfrm>
            <a:custGeom>
              <a:avLst/>
              <a:gdLst>
                <a:gd name="T0" fmla="*/ 0 w 19"/>
                <a:gd name="T1" fmla="*/ 2 h 20"/>
                <a:gd name="T2" fmla="*/ 5 w 19"/>
                <a:gd name="T3" fmla="*/ 0 h 20"/>
                <a:gd name="T4" fmla="*/ 7 w 19"/>
                <a:gd name="T5" fmla="*/ 1 h 20"/>
                <a:gd name="T6" fmla="*/ 9 w 19"/>
                <a:gd name="T7" fmla="*/ 4 h 20"/>
                <a:gd name="T8" fmla="*/ 9 w 19"/>
                <a:gd name="T9" fmla="*/ 6 h 20"/>
                <a:gd name="T10" fmla="*/ 18 w 19"/>
                <a:gd name="T11" fmla="*/ 9 h 20"/>
                <a:gd name="T12" fmla="*/ 19 w 19"/>
                <a:gd name="T13" fmla="*/ 9 h 20"/>
                <a:gd name="T14" fmla="*/ 19 w 19"/>
                <a:gd name="T15" fmla="*/ 15 h 20"/>
                <a:gd name="T16" fmla="*/ 15 w 19"/>
                <a:gd name="T17" fmla="*/ 20 h 20"/>
                <a:gd name="T18" fmla="*/ 0 w 19"/>
                <a:gd name="T1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0" y="2"/>
                  </a:moveTo>
                  <a:cubicBezTo>
                    <a:pt x="5" y="0"/>
                    <a:pt x="5" y="0"/>
                    <a:pt x="5" y="0"/>
                  </a:cubicBezTo>
                  <a:cubicBezTo>
                    <a:pt x="7" y="1"/>
                    <a:pt x="7" y="1"/>
                    <a:pt x="7" y="1"/>
                  </a:cubicBezTo>
                  <a:cubicBezTo>
                    <a:pt x="9" y="4"/>
                    <a:pt x="9" y="4"/>
                    <a:pt x="9" y="4"/>
                  </a:cubicBezTo>
                  <a:cubicBezTo>
                    <a:pt x="9" y="6"/>
                    <a:pt x="9" y="6"/>
                    <a:pt x="9" y="6"/>
                  </a:cubicBezTo>
                  <a:cubicBezTo>
                    <a:pt x="11" y="8"/>
                    <a:pt x="14" y="9"/>
                    <a:pt x="18" y="9"/>
                  </a:cubicBezTo>
                  <a:cubicBezTo>
                    <a:pt x="19" y="9"/>
                    <a:pt x="19" y="9"/>
                    <a:pt x="19" y="9"/>
                  </a:cubicBezTo>
                  <a:cubicBezTo>
                    <a:pt x="19" y="15"/>
                    <a:pt x="19" y="15"/>
                    <a:pt x="19" y="15"/>
                  </a:cubicBezTo>
                  <a:cubicBezTo>
                    <a:pt x="15" y="20"/>
                    <a:pt x="15" y="20"/>
                    <a:pt x="15" y="20"/>
                  </a:cubicBezTo>
                  <a:cubicBezTo>
                    <a:pt x="10" y="17"/>
                    <a:pt x="5" y="1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49" name="Freeform 122"/>
            <p:cNvSpPr/>
            <p:nvPr/>
          </p:nvSpPr>
          <p:spPr bwMode="auto">
            <a:xfrm>
              <a:off x="999" y="285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0" name="Freeform 123"/>
            <p:cNvSpPr/>
            <p:nvPr/>
          </p:nvSpPr>
          <p:spPr bwMode="auto">
            <a:xfrm>
              <a:off x="1003" y="286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1" name="Freeform 124"/>
            <p:cNvSpPr/>
            <p:nvPr/>
          </p:nvSpPr>
          <p:spPr bwMode="auto">
            <a:xfrm>
              <a:off x="772" y="3120"/>
              <a:ext cx="70" cy="38"/>
            </a:xfrm>
            <a:custGeom>
              <a:avLst/>
              <a:gdLst>
                <a:gd name="T0" fmla="*/ 70 w 70"/>
                <a:gd name="T1" fmla="*/ 24 h 38"/>
                <a:gd name="T2" fmla="*/ 3 w 70"/>
                <a:gd name="T3" fmla="*/ 38 h 38"/>
                <a:gd name="T4" fmla="*/ 0 w 70"/>
                <a:gd name="T5" fmla="*/ 19 h 38"/>
                <a:gd name="T6" fmla="*/ 65 w 70"/>
                <a:gd name="T7" fmla="*/ 0 h 38"/>
                <a:gd name="T8" fmla="*/ 70 w 70"/>
                <a:gd name="T9" fmla="*/ 24 h 38"/>
              </a:gdLst>
              <a:ahLst/>
              <a:cxnLst>
                <a:cxn ang="0">
                  <a:pos x="T0" y="T1"/>
                </a:cxn>
                <a:cxn ang="0">
                  <a:pos x="T2" y="T3"/>
                </a:cxn>
                <a:cxn ang="0">
                  <a:pos x="T4" y="T5"/>
                </a:cxn>
                <a:cxn ang="0">
                  <a:pos x="T6" y="T7"/>
                </a:cxn>
                <a:cxn ang="0">
                  <a:pos x="T8" y="T9"/>
                </a:cxn>
              </a:cxnLst>
              <a:rect l="0" t="0" r="r" b="b"/>
              <a:pathLst>
                <a:path w="70" h="38">
                  <a:moveTo>
                    <a:pt x="70" y="24"/>
                  </a:moveTo>
                  <a:lnTo>
                    <a:pt x="3" y="38"/>
                  </a:lnTo>
                  <a:lnTo>
                    <a:pt x="0" y="19"/>
                  </a:lnTo>
                  <a:lnTo>
                    <a:pt x="65" y="0"/>
                  </a:lnTo>
                  <a:lnTo>
                    <a:pt x="7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2" name="Freeform 125"/>
            <p:cNvSpPr/>
            <p:nvPr/>
          </p:nvSpPr>
          <p:spPr bwMode="auto">
            <a:xfrm>
              <a:off x="772" y="31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3" name="Freeform 126"/>
            <p:cNvSpPr/>
            <p:nvPr/>
          </p:nvSpPr>
          <p:spPr bwMode="auto">
            <a:xfrm>
              <a:off x="739" y="2685"/>
              <a:ext cx="207" cy="516"/>
            </a:xfrm>
            <a:custGeom>
              <a:avLst/>
              <a:gdLst>
                <a:gd name="T0" fmla="*/ 81 w 86"/>
                <a:gd name="T1" fmla="*/ 114 h 217"/>
                <a:gd name="T2" fmla="*/ 86 w 86"/>
                <a:gd name="T3" fmla="*/ 178 h 217"/>
                <a:gd name="T4" fmla="*/ 86 w 86"/>
                <a:gd name="T5" fmla="*/ 189 h 217"/>
                <a:gd name="T6" fmla="*/ 81 w 86"/>
                <a:gd name="T7" fmla="*/ 193 h 217"/>
                <a:gd name="T8" fmla="*/ 80 w 86"/>
                <a:gd name="T9" fmla="*/ 193 h 217"/>
                <a:gd name="T10" fmla="*/ 77 w 86"/>
                <a:gd name="T11" fmla="*/ 195 h 217"/>
                <a:gd name="T12" fmla="*/ 77 w 86"/>
                <a:gd name="T13" fmla="*/ 196 h 217"/>
                <a:gd name="T14" fmla="*/ 77 w 86"/>
                <a:gd name="T15" fmla="*/ 217 h 217"/>
                <a:gd name="T16" fmla="*/ 71 w 86"/>
                <a:gd name="T17" fmla="*/ 217 h 217"/>
                <a:gd name="T18" fmla="*/ 71 w 86"/>
                <a:gd name="T19" fmla="*/ 196 h 217"/>
                <a:gd name="T20" fmla="*/ 63 w 86"/>
                <a:gd name="T21" fmla="*/ 196 h 217"/>
                <a:gd name="T22" fmla="*/ 80 w 86"/>
                <a:gd name="T23" fmla="*/ 181 h 217"/>
                <a:gd name="T24" fmla="*/ 79 w 86"/>
                <a:gd name="T25" fmla="*/ 160 h 217"/>
                <a:gd name="T26" fmla="*/ 78 w 86"/>
                <a:gd name="T27" fmla="*/ 138 h 217"/>
                <a:gd name="T28" fmla="*/ 73 w 86"/>
                <a:gd name="T29" fmla="*/ 102 h 217"/>
                <a:gd name="T30" fmla="*/ 58 w 86"/>
                <a:gd name="T31" fmla="*/ 63 h 217"/>
                <a:gd name="T32" fmla="*/ 41 w 86"/>
                <a:gd name="T33" fmla="*/ 46 h 217"/>
                <a:gd name="T34" fmla="*/ 33 w 86"/>
                <a:gd name="T35" fmla="*/ 25 h 217"/>
                <a:gd name="T36" fmla="*/ 17 w 86"/>
                <a:gd name="T37" fmla="*/ 11 h 217"/>
                <a:gd name="T38" fmla="*/ 0 w 86"/>
                <a:gd name="T39" fmla="*/ 25 h 217"/>
                <a:gd name="T40" fmla="*/ 3 w 86"/>
                <a:gd name="T41" fmla="*/ 18 h 217"/>
                <a:gd name="T42" fmla="*/ 14 w 86"/>
                <a:gd name="T43" fmla="*/ 8 h 217"/>
                <a:gd name="T44" fmla="*/ 17 w 86"/>
                <a:gd name="T45" fmla="*/ 3 h 217"/>
                <a:gd name="T46" fmla="*/ 19 w 86"/>
                <a:gd name="T47" fmla="*/ 0 h 217"/>
                <a:gd name="T48" fmla="*/ 46 w 86"/>
                <a:gd name="T49" fmla="*/ 37 h 217"/>
                <a:gd name="T50" fmla="*/ 46 w 86"/>
                <a:gd name="T51" fmla="*/ 37 h 217"/>
                <a:gd name="T52" fmla="*/ 58 w 86"/>
                <a:gd name="T53" fmla="*/ 45 h 217"/>
                <a:gd name="T54" fmla="*/ 60 w 86"/>
                <a:gd name="T55" fmla="*/ 53 h 217"/>
                <a:gd name="T56" fmla="*/ 65 w 86"/>
                <a:gd name="T57" fmla="*/ 59 h 217"/>
                <a:gd name="T58" fmla="*/ 69 w 86"/>
                <a:gd name="T59" fmla="*/ 67 h 217"/>
                <a:gd name="T60" fmla="*/ 76 w 86"/>
                <a:gd name="T61" fmla="*/ 87 h 217"/>
                <a:gd name="T62" fmla="*/ 76 w 86"/>
                <a:gd name="T63" fmla="*/ 88 h 217"/>
                <a:gd name="T64" fmla="*/ 81 w 86"/>
                <a:gd name="T65" fmla="*/ 11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6" h="217">
                  <a:moveTo>
                    <a:pt x="81" y="114"/>
                  </a:moveTo>
                  <a:cubicBezTo>
                    <a:pt x="85" y="135"/>
                    <a:pt x="86" y="157"/>
                    <a:pt x="86" y="178"/>
                  </a:cubicBezTo>
                  <a:cubicBezTo>
                    <a:pt x="86" y="189"/>
                    <a:pt x="86" y="189"/>
                    <a:pt x="86" y="189"/>
                  </a:cubicBezTo>
                  <a:cubicBezTo>
                    <a:pt x="81" y="193"/>
                    <a:pt x="81" y="193"/>
                    <a:pt x="81" y="193"/>
                  </a:cubicBezTo>
                  <a:cubicBezTo>
                    <a:pt x="80" y="193"/>
                    <a:pt x="80" y="193"/>
                    <a:pt x="80" y="193"/>
                  </a:cubicBezTo>
                  <a:cubicBezTo>
                    <a:pt x="77" y="195"/>
                    <a:pt x="77" y="195"/>
                    <a:pt x="77" y="195"/>
                  </a:cubicBezTo>
                  <a:cubicBezTo>
                    <a:pt x="77" y="196"/>
                    <a:pt x="77" y="196"/>
                    <a:pt x="77" y="196"/>
                  </a:cubicBezTo>
                  <a:cubicBezTo>
                    <a:pt x="77" y="217"/>
                    <a:pt x="77" y="217"/>
                    <a:pt x="77" y="217"/>
                  </a:cubicBezTo>
                  <a:cubicBezTo>
                    <a:pt x="71" y="217"/>
                    <a:pt x="71" y="217"/>
                    <a:pt x="71" y="217"/>
                  </a:cubicBezTo>
                  <a:cubicBezTo>
                    <a:pt x="71" y="196"/>
                    <a:pt x="71" y="196"/>
                    <a:pt x="71" y="196"/>
                  </a:cubicBezTo>
                  <a:cubicBezTo>
                    <a:pt x="63" y="196"/>
                    <a:pt x="63" y="196"/>
                    <a:pt x="63" y="196"/>
                  </a:cubicBezTo>
                  <a:cubicBezTo>
                    <a:pt x="69" y="193"/>
                    <a:pt x="74" y="188"/>
                    <a:pt x="80" y="181"/>
                  </a:cubicBezTo>
                  <a:cubicBezTo>
                    <a:pt x="79" y="160"/>
                    <a:pt x="79" y="160"/>
                    <a:pt x="79" y="160"/>
                  </a:cubicBezTo>
                  <a:cubicBezTo>
                    <a:pt x="78" y="138"/>
                    <a:pt x="78" y="138"/>
                    <a:pt x="78" y="138"/>
                  </a:cubicBezTo>
                  <a:cubicBezTo>
                    <a:pt x="73" y="102"/>
                    <a:pt x="73" y="102"/>
                    <a:pt x="73" y="102"/>
                  </a:cubicBezTo>
                  <a:cubicBezTo>
                    <a:pt x="71" y="89"/>
                    <a:pt x="66" y="76"/>
                    <a:pt x="58" y="63"/>
                  </a:cubicBezTo>
                  <a:cubicBezTo>
                    <a:pt x="50" y="50"/>
                    <a:pt x="44" y="44"/>
                    <a:pt x="41" y="46"/>
                  </a:cubicBezTo>
                  <a:cubicBezTo>
                    <a:pt x="33" y="25"/>
                    <a:pt x="33" y="25"/>
                    <a:pt x="33" y="25"/>
                  </a:cubicBezTo>
                  <a:cubicBezTo>
                    <a:pt x="29" y="14"/>
                    <a:pt x="24" y="9"/>
                    <a:pt x="17" y="11"/>
                  </a:cubicBezTo>
                  <a:cubicBezTo>
                    <a:pt x="11" y="12"/>
                    <a:pt x="5" y="17"/>
                    <a:pt x="0" y="25"/>
                  </a:cubicBezTo>
                  <a:cubicBezTo>
                    <a:pt x="3" y="18"/>
                    <a:pt x="3" y="18"/>
                    <a:pt x="3" y="18"/>
                  </a:cubicBezTo>
                  <a:cubicBezTo>
                    <a:pt x="4" y="15"/>
                    <a:pt x="8" y="12"/>
                    <a:pt x="14" y="8"/>
                  </a:cubicBezTo>
                  <a:cubicBezTo>
                    <a:pt x="15" y="7"/>
                    <a:pt x="17" y="5"/>
                    <a:pt x="17" y="3"/>
                  </a:cubicBezTo>
                  <a:cubicBezTo>
                    <a:pt x="19" y="0"/>
                    <a:pt x="19" y="0"/>
                    <a:pt x="19" y="0"/>
                  </a:cubicBezTo>
                  <a:cubicBezTo>
                    <a:pt x="38" y="18"/>
                    <a:pt x="47" y="30"/>
                    <a:pt x="46" y="37"/>
                  </a:cubicBezTo>
                  <a:cubicBezTo>
                    <a:pt x="46" y="37"/>
                    <a:pt x="46" y="37"/>
                    <a:pt x="46" y="37"/>
                  </a:cubicBezTo>
                  <a:cubicBezTo>
                    <a:pt x="58" y="45"/>
                    <a:pt x="58" y="45"/>
                    <a:pt x="58" y="45"/>
                  </a:cubicBezTo>
                  <a:cubicBezTo>
                    <a:pt x="60" y="53"/>
                    <a:pt x="60" y="53"/>
                    <a:pt x="60" y="53"/>
                  </a:cubicBezTo>
                  <a:cubicBezTo>
                    <a:pt x="65" y="59"/>
                    <a:pt x="65" y="59"/>
                    <a:pt x="65" y="59"/>
                  </a:cubicBezTo>
                  <a:cubicBezTo>
                    <a:pt x="69" y="67"/>
                    <a:pt x="69" y="67"/>
                    <a:pt x="69" y="67"/>
                  </a:cubicBezTo>
                  <a:cubicBezTo>
                    <a:pt x="76" y="87"/>
                    <a:pt x="76" y="87"/>
                    <a:pt x="76" y="87"/>
                  </a:cubicBezTo>
                  <a:cubicBezTo>
                    <a:pt x="76" y="88"/>
                    <a:pt x="76" y="88"/>
                    <a:pt x="76" y="88"/>
                  </a:cubicBezTo>
                  <a:lnTo>
                    <a:pt x="81"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4" name="Freeform 127"/>
            <p:cNvSpPr/>
            <p:nvPr/>
          </p:nvSpPr>
          <p:spPr bwMode="auto">
            <a:xfrm>
              <a:off x="924" y="31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5" name="Freeform 128"/>
            <p:cNvSpPr/>
            <p:nvPr/>
          </p:nvSpPr>
          <p:spPr bwMode="auto">
            <a:xfrm>
              <a:off x="847" y="3365"/>
              <a:ext cx="60" cy="254"/>
            </a:xfrm>
            <a:custGeom>
              <a:avLst/>
              <a:gdLst>
                <a:gd name="T0" fmla="*/ 22 w 25"/>
                <a:gd name="T1" fmla="*/ 0 h 107"/>
                <a:gd name="T2" fmla="*/ 25 w 25"/>
                <a:gd name="T3" fmla="*/ 25 h 107"/>
                <a:gd name="T4" fmla="*/ 15 w 25"/>
                <a:gd name="T5" fmla="*/ 57 h 107"/>
                <a:gd name="T6" fmla="*/ 16 w 25"/>
                <a:gd name="T7" fmla="*/ 59 h 107"/>
                <a:gd name="T8" fmla="*/ 16 w 25"/>
                <a:gd name="T9" fmla="*/ 61 h 107"/>
                <a:gd name="T10" fmla="*/ 14 w 25"/>
                <a:gd name="T11" fmla="*/ 68 h 107"/>
                <a:gd name="T12" fmla="*/ 21 w 25"/>
                <a:gd name="T13" fmla="*/ 91 h 107"/>
                <a:gd name="T14" fmla="*/ 21 w 25"/>
                <a:gd name="T15" fmla="*/ 93 h 107"/>
                <a:gd name="T16" fmla="*/ 19 w 25"/>
                <a:gd name="T17" fmla="*/ 106 h 107"/>
                <a:gd name="T18" fmla="*/ 17 w 25"/>
                <a:gd name="T19" fmla="*/ 105 h 107"/>
                <a:gd name="T20" fmla="*/ 13 w 25"/>
                <a:gd name="T21" fmla="*/ 107 h 107"/>
                <a:gd name="T22" fmla="*/ 8 w 25"/>
                <a:gd name="T23" fmla="*/ 93 h 107"/>
                <a:gd name="T24" fmla="*/ 7 w 25"/>
                <a:gd name="T25" fmla="*/ 89 h 107"/>
                <a:gd name="T26" fmla="*/ 2 w 25"/>
                <a:gd name="T27" fmla="*/ 84 h 107"/>
                <a:gd name="T28" fmla="*/ 0 w 25"/>
                <a:gd name="T29" fmla="*/ 77 h 107"/>
                <a:gd name="T30" fmla="*/ 0 w 25"/>
                <a:gd name="T31" fmla="*/ 75 h 107"/>
                <a:gd name="T32" fmla="*/ 3 w 25"/>
                <a:gd name="T33" fmla="*/ 75 h 107"/>
                <a:gd name="T34" fmla="*/ 4 w 25"/>
                <a:gd name="T35" fmla="*/ 50 h 107"/>
                <a:gd name="T36" fmla="*/ 9 w 25"/>
                <a:gd name="T37" fmla="*/ 39 h 107"/>
                <a:gd name="T38" fmla="*/ 11 w 25"/>
                <a:gd name="T39" fmla="*/ 32 h 107"/>
                <a:gd name="T40" fmla="*/ 3 w 25"/>
                <a:gd name="T41" fmla="*/ 24 h 107"/>
                <a:gd name="T42" fmla="*/ 13 w 25"/>
                <a:gd name="T43" fmla="*/ 25 h 107"/>
                <a:gd name="T44" fmla="*/ 14 w 25"/>
                <a:gd name="T45" fmla="*/ 20 h 107"/>
                <a:gd name="T46" fmla="*/ 16 w 25"/>
                <a:gd name="T47" fmla="*/ 14 h 107"/>
                <a:gd name="T48" fmla="*/ 14 w 25"/>
                <a:gd name="T49" fmla="*/ 0 h 107"/>
                <a:gd name="T50" fmla="*/ 22 w 25"/>
                <a:gd name="T51"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107">
                  <a:moveTo>
                    <a:pt x="22" y="0"/>
                  </a:moveTo>
                  <a:cubicBezTo>
                    <a:pt x="25" y="25"/>
                    <a:pt x="25" y="25"/>
                    <a:pt x="25" y="25"/>
                  </a:cubicBezTo>
                  <a:cubicBezTo>
                    <a:pt x="15" y="57"/>
                    <a:pt x="15" y="57"/>
                    <a:pt x="15" y="57"/>
                  </a:cubicBezTo>
                  <a:cubicBezTo>
                    <a:pt x="16" y="59"/>
                    <a:pt x="16" y="59"/>
                    <a:pt x="16" y="59"/>
                  </a:cubicBezTo>
                  <a:cubicBezTo>
                    <a:pt x="16" y="61"/>
                    <a:pt x="16" y="61"/>
                    <a:pt x="16" y="61"/>
                  </a:cubicBezTo>
                  <a:cubicBezTo>
                    <a:pt x="14" y="68"/>
                    <a:pt x="14" y="68"/>
                    <a:pt x="14" y="68"/>
                  </a:cubicBezTo>
                  <a:cubicBezTo>
                    <a:pt x="18" y="77"/>
                    <a:pt x="20" y="84"/>
                    <a:pt x="21" y="91"/>
                  </a:cubicBezTo>
                  <a:cubicBezTo>
                    <a:pt x="21" y="93"/>
                    <a:pt x="21" y="93"/>
                    <a:pt x="21" y="93"/>
                  </a:cubicBezTo>
                  <a:cubicBezTo>
                    <a:pt x="21" y="98"/>
                    <a:pt x="21" y="102"/>
                    <a:pt x="19" y="106"/>
                  </a:cubicBezTo>
                  <a:cubicBezTo>
                    <a:pt x="17" y="105"/>
                    <a:pt x="17" y="105"/>
                    <a:pt x="17" y="105"/>
                  </a:cubicBezTo>
                  <a:cubicBezTo>
                    <a:pt x="15" y="104"/>
                    <a:pt x="14" y="105"/>
                    <a:pt x="13" y="107"/>
                  </a:cubicBezTo>
                  <a:cubicBezTo>
                    <a:pt x="8" y="93"/>
                    <a:pt x="8" y="93"/>
                    <a:pt x="8" y="93"/>
                  </a:cubicBezTo>
                  <a:cubicBezTo>
                    <a:pt x="7" y="89"/>
                    <a:pt x="7" y="89"/>
                    <a:pt x="7" y="89"/>
                  </a:cubicBezTo>
                  <a:cubicBezTo>
                    <a:pt x="4" y="88"/>
                    <a:pt x="3" y="86"/>
                    <a:pt x="2" y="84"/>
                  </a:cubicBezTo>
                  <a:cubicBezTo>
                    <a:pt x="0" y="77"/>
                    <a:pt x="0" y="77"/>
                    <a:pt x="0" y="77"/>
                  </a:cubicBezTo>
                  <a:cubicBezTo>
                    <a:pt x="0" y="75"/>
                    <a:pt x="0" y="75"/>
                    <a:pt x="0" y="75"/>
                  </a:cubicBezTo>
                  <a:cubicBezTo>
                    <a:pt x="3" y="75"/>
                    <a:pt x="3" y="75"/>
                    <a:pt x="3" y="75"/>
                  </a:cubicBezTo>
                  <a:cubicBezTo>
                    <a:pt x="1" y="63"/>
                    <a:pt x="1" y="55"/>
                    <a:pt x="4" y="50"/>
                  </a:cubicBezTo>
                  <a:cubicBezTo>
                    <a:pt x="7" y="45"/>
                    <a:pt x="9" y="41"/>
                    <a:pt x="9" y="39"/>
                  </a:cubicBezTo>
                  <a:cubicBezTo>
                    <a:pt x="11" y="32"/>
                    <a:pt x="11" y="32"/>
                    <a:pt x="11" y="32"/>
                  </a:cubicBezTo>
                  <a:cubicBezTo>
                    <a:pt x="6" y="29"/>
                    <a:pt x="3" y="26"/>
                    <a:pt x="3" y="24"/>
                  </a:cubicBezTo>
                  <a:cubicBezTo>
                    <a:pt x="13" y="25"/>
                    <a:pt x="13" y="25"/>
                    <a:pt x="13" y="25"/>
                  </a:cubicBezTo>
                  <a:cubicBezTo>
                    <a:pt x="14" y="20"/>
                    <a:pt x="14" y="20"/>
                    <a:pt x="14" y="20"/>
                  </a:cubicBezTo>
                  <a:cubicBezTo>
                    <a:pt x="16" y="14"/>
                    <a:pt x="16" y="14"/>
                    <a:pt x="16" y="14"/>
                  </a:cubicBezTo>
                  <a:cubicBezTo>
                    <a:pt x="15" y="11"/>
                    <a:pt x="14" y="6"/>
                    <a:pt x="14" y="0"/>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6" name="Freeform 129"/>
            <p:cNvSpPr/>
            <p:nvPr/>
          </p:nvSpPr>
          <p:spPr bwMode="auto">
            <a:xfrm>
              <a:off x="818" y="2835"/>
              <a:ext cx="46" cy="347"/>
            </a:xfrm>
            <a:custGeom>
              <a:avLst/>
              <a:gdLst>
                <a:gd name="T0" fmla="*/ 8 w 19"/>
                <a:gd name="T1" fmla="*/ 120 h 146"/>
                <a:gd name="T2" fmla="*/ 7 w 19"/>
                <a:gd name="T3" fmla="*/ 119 h 146"/>
                <a:gd name="T4" fmla="*/ 13 w 19"/>
                <a:gd name="T5" fmla="*/ 117 h 146"/>
                <a:gd name="T6" fmla="*/ 13 w 19"/>
                <a:gd name="T7" fmla="*/ 90 h 146"/>
                <a:gd name="T8" fmla="*/ 4 w 19"/>
                <a:gd name="T9" fmla="*/ 68 h 146"/>
                <a:gd name="T10" fmla="*/ 3 w 19"/>
                <a:gd name="T11" fmla="*/ 50 h 146"/>
                <a:gd name="T12" fmla="*/ 2 w 19"/>
                <a:gd name="T13" fmla="*/ 44 h 146"/>
                <a:gd name="T14" fmla="*/ 1 w 19"/>
                <a:gd name="T15" fmla="*/ 31 h 146"/>
                <a:gd name="T16" fmla="*/ 0 w 19"/>
                <a:gd name="T17" fmla="*/ 16 h 146"/>
                <a:gd name="T18" fmla="*/ 1 w 19"/>
                <a:gd name="T19" fmla="*/ 3 h 146"/>
                <a:gd name="T20" fmla="*/ 1 w 19"/>
                <a:gd name="T21" fmla="*/ 0 h 146"/>
                <a:gd name="T22" fmla="*/ 2 w 19"/>
                <a:gd name="T23" fmla="*/ 1 h 146"/>
                <a:gd name="T24" fmla="*/ 2 w 19"/>
                <a:gd name="T25" fmla="*/ 6 h 146"/>
                <a:gd name="T26" fmla="*/ 3 w 19"/>
                <a:gd name="T27" fmla="*/ 20 h 146"/>
                <a:gd name="T28" fmla="*/ 4 w 19"/>
                <a:gd name="T29" fmla="*/ 34 h 146"/>
                <a:gd name="T30" fmla="*/ 9 w 19"/>
                <a:gd name="T31" fmla="*/ 66 h 146"/>
                <a:gd name="T32" fmla="*/ 17 w 19"/>
                <a:gd name="T33" fmla="*/ 86 h 146"/>
                <a:gd name="T34" fmla="*/ 19 w 19"/>
                <a:gd name="T35" fmla="*/ 122 h 146"/>
                <a:gd name="T36" fmla="*/ 10 w 19"/>
                <a:gd name="T37" fmla="*/ 130 h 146"/>
                <a:gd name="T38" fmla="*/ 8 w 19"/>
                <a:gd name="T39" fmla="*/ 1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46">
                  <a:moveTo>
                    <a:pt x="8" y="120"/>
                  </a:moveTo>
                  <a:cubicBezTo>
                    <a:pt x="7" y="119"/>
                    <a:pt x="7" y="119"/>
                    <a:pt x="7" y="119"/>
                  </a:cubicBezTo>
                  <a:cubicBezTo>
                    <a:pt x="13" y="117"/>
                    <a:pt x="13" y="117"/>
                    <a:pt x="13" y="117"/>
                  </a:cubicBezTo>
                  <a:cubicBezTo>
                    <a:pt x="13" y="90"/>
                    <a:pt x="13" y="90"/>
                    <a:pt x="13" y="90"/>
                  </a:cubicBezTo>
                  <a:cubicBezTo>
                    <a:pt x="8" y="86"/>
                    <a:pt x="5" y="78"/>
                    <a:pt x="4" y="68"/>
                  </a:cubicBezTo>
                  <a:cubicBezTo>
                    <a:pt x="3" y="65"/>
                    <a:pt x="3" y="59"/>
                    <a:pt x="3" y="50"/>
                  </a:cubicBezTo>
                  <a:cubicBezTo>
                    <a:pt x="2" y="48"/>
                    <a:pt x="2" y="46"/>
                    <a:pt x="2" y="44"/>
                  </a:cubicBezTo>
                  <a:cubicBezTo>
                    <a:pt x="1" y="31"/>
                    <a:pt x="1" y="31"/>
                    <a:pt x="1" y="31"/>
                  </a:cubicBezTo>
                  <a:cubicBezTo>
                    <a:pt x="0" y="16"/>
                    <a:pt x="0" y="16"/>
                    <a:pt x="0" y="16"/>
                  </a:cubicBezTo>
                  <a:cubicBezTo>
                    <a:pt x="1" y="3"/>
                    <a:pt x="1" y="3"/>
                    <a:pt x="1" y="3"/>
                  </a:cubicBezTo>
                  <a:cubicBezTo>
                    <a:pt x="1" y="0"/>
                    <a:pt x="1" y="0"/>
                    <a:pt x="1" y="0"/>
                  </a:cubicBezTo>
                  <a:cubicBezTo>
                    <a:pt x="2" y="2"/>
                    <a:pt x="2" y="2"/>
                    <a:pt x="2" y="1"/>
                  </a:cubicBezTo>
                  <a:cubicBezTo>
                    <a:pt x="2" y="6"/>
                    <a:pt x="2" y="6"/>
                    <a:pt x="2" y="6"/>
                  </a:cubicBezTo>
                  <a:cubicBezTo>
                    <a:pt x="2" y="10"/>
                    <a:pt x="2" y="15"/>
                    <a:pt x="3" y="20"/>
                  </a:cubicBezTo>
                  <a:cubicBezTo>
                    <a:pt x="4" y="34"/>
                    <a:pt x="4" y="34"/>
                    <a:pt x="4" y="34"/>
                  </a:cubicBezTo>
                  <a:cubicBezTo>
                    <a:pt x="6" y="53"/>
                    <a:pt x="8" y="63"/>
                    <a:pt x="9" y="66"/>
                  </a:cubicBezTo>
                  <a:cubicBezTo>
                    <a:pt x="11" y="76"/>
                    <a:pt x="13" y="82"/>
                    <a:pt x="17" y="86"/>
                  </a:cubicBezTo>
                  <a:cubicBezTo>
                    <a:pt x="19" y="122"/>
                    <a:pt x="19" y="122"/>
                    <a:pt x="19" y="122"/>
                  </a:cubicBezTo>
                  <a:cubicBezTo>
                    <a:pt x="17" y="143"/>
                    <a:pt x="14" y="146"/>
                    <a:pt x="10" y="130"/>
                  </a:cubicBezTo>
                  <a:lnTo>
                    <a:pt x="8"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7" name="Freeform 130"/>
            <p:cNvSpPr/>
            <p:nvPr/>
          </p:nvSpPr>
          <p:spPr bwMode="auto">
            <a:xfrm>
              <a:off x="681" y="3173"/>
              <a:ext cx="267" cy="121"/>
            </a:xfrm>
            <a:custGeom>
              <a:avLst/>
              <a:gdLst>
                <a:gd name="T0" fmla="*/ 243 w 267"/>
                <a:gd name="T1" fmla="*/ 28 h 121"/>
                <a:gd name="T2" fmla="*/ 267 w 267"/>
                <a:gd name="T3" fmla="*/ 28 h 121"/>
                <a:gd name="T4" fmla="*/ 267 w 267"/>
                <a:gd name="T5" fmla="*/ 33 h 121"/>
                <a:gd name="T6" fmla="*/ 248 w 267"/>
                <a:gd name="T7" fmla="*/ 121 h 121"/>
                <a:gd name="T8" fmla="*/ 149 w 267"/>
                <a:gd name="T9" fmla="*/ 121 h 121"/>
                <a:gd name="T10" fmla="*/ 149 w 267"/>
                <a:gd name="T11" fmla="*/ 106 h 121"/>
                <a:gd name="T12" fmla="*/ 113 w 267"/>
                <a:gd name="T13" fmla="*/ 106 h 121"/>
                <a:gd name="T14" fmla="*/ 113 w 267"/>
                <a:gd name="T15" fmla="*/ 121 h 121"/>
                <a:gd name="T16" fmla="*/ 12 w 267"/>
                <a:gd name="T17" fmla="*/ 121 h 121"/>
                <a:gd name="T18" fmla="*/ 0 w 267"/>
                <a:gd name="T19" fmla="*/ 28 h 121"/>
                <a:gd name="T20" fmla="*/ 0 w 267"/>
                <a:gd name="T21" fmla="*/ 28 h 121"/>
                <a:gd name="T22" fmla="*/ 0 w 267"/>
                <a:gd name="T23" fmla="*/ 23 h 121"/>
                <a:gd name="T24" fmla="*/ 67 w 267"/>
                <a:gd name="T25" fmla="*/ 23 h 121"/>
                <a:gd name="T26" fmla="*/ 82 w 267"/>
                <a:gd name="T27" fmla="*/ 11 h 121"/>
                <a:gd name="T28" fmla="*/ 96 w 267"/>
                <a:gd name="T29" fmla="*/ 0 h 121"/>
                <a:gd name="T30" fmla="*/ 99 w 267"/>
                <a:gd name="T31" fmla="*/ 11 h 121"/>
                <a:gd name="T32" fmla="*/ 84 w 267"/>
                <a:gd name="T33" fmla="*/ 26 h 121"/>
                <a:gd name="T34" fmla="*/ 178 w 267"/>
                <a:gd name="T35" fmla="*/ 28 h 121"/>
                <a:gd name="T36" fmla="*/ 161 w 267"/>
                <a:gd name="T37" fmla="*/ 11 h 121"/>
                <a:gd name="T38" fmla="*/ 164 w 267"/>
                <a:gd name="T39" fmla="*/ 0 h 121"/>
                <a:gd name="T40" fmla="*/ 195 w 267"/>
                <a:gd name="T41" fmla="*/ 28 h 121"/>
                <a:gd name="T42" fmla="*/ 229 w 267"/>
                <a:gd name="T43" fmla="*/ 28 h 121"/>
                <a:gd name="T44" fmla="*/ 243 w 267"/>
                <a:gd name="T45" fmla="*/ 2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7" h="121">
                  <a:moveTo>
                    <a:pt x="243" y="28"/>
                  </a:moveTo>
                  <a:lnTo>
                    <a:pt x="267" y="28"/>
                  </a:lnTo>
                  <a:lnTo>
                    <a:pt x="267" y="33"/>
                  </a:lnTo>
                  <a:lnTo>
                    <a:pt x="248" y="121"/>
                  </a:lnTo>
                  <a:lnTo>
                    <a:pt x="149" y="121"/>
                  </a:lnTo>
                  <a:lnTo>
                    <a:pt x="149" y="106"/>
                  </a:lnTo>
                  <a:lnTo>
                    <a:pt x="113" y="106"/>
                  </a:lnTo>
                  <a:lnTo>
                    <a:pt x="113" y="121"/>
                  </a:lnTo>
                  <a:lnTo>
                    <a:pt x="12" y="121"/>
                  </a:lnTo>
                  <a:lnTo>
                    <a:pt x="0" y="28"/>
                  </a:lnTo>
                  <a:lnTo>
                    <a:pt x="0" y="28"/>
                  </a:lnTo>
                  <a:lnTo>
                    <a:pt x="0" y="23"/>
                  </a:lnTo>
                  <a:lnTo>
                    <a:pt x="67" y="23"/>
                  </a:lnTo>
                  <a:lnTo>
                    <a:pt x="82" y="11"/>
                  </a:lnTo>
                  <a:lnTo>
                    <a:pt x="96" y="0"/>
                  </a:lnTo>
                  <a:lnTo>
                    <a:pt x="99" y="11"/>
                  </a:lnTo>
                  <a:lnTo>
                    <a:pt x="84" y="26"/>
                  </a:lnTo>
                  <a:lnTo>
                    <a:pt x="178" y="28"/>
                  </a:lnTo>
                  <a:lnTo>
                    <a:pt x="161" y="11"/>
                  </a:lnTo>
                  <a:lnTo>
                    <a:pt x="164" y="0"/>
                  </a:lnTo>
                  <a:lnTo>
                    <a:pt x="195" y="28"/>
                  </a:lnTo>
                  <a:lnTo>
                    <a:pt x="229" y="28"/>
                  </a:lnTo>
                  <a:lnTo>
                    <a:pt x="243"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8" name="Freeform 131"/>
            <p:cNvSpPr/>
            <p:nvPr/>
          </p:nvSpPr>
          <p:spPr bwMode="auto">
            <a:xfrm>
              <a:off x="679" y="3201"/>
              <a:ext cx="269" cy="166"/>
            </a:xfrm>
            <a:custGeom>
              <a:avLst/>
              <a:gdLst>
                <a:gd name="T0" fmla="*/ 269 w 269"/>
                <a:gd name="T1" fmla="*/ 5 h 166"/>
                <a:gd name="T2" fmla="*/ 269 w 269"/>
                <a:gd name="T3" fmla="*/ 164 h 166"/>
                <a:gd name="T4" fmla="*/ 221 w 269"/>
                <a:gd name="T5" fmla="*/ 164 h 166"/>
                <a:gd name="T6" fmla="*/ 202 w 269"/>
                <a:gd name="T7" fmla="*/ 164 h 166"/>
                <a:gd name="T8" fmla="*/ 89 w 269"/>
                <a:gd name="T9" fmla="*/ 164 h 166"/>
                <a:gd name="T10" fmla="*/ 0 w 269"/>
                <a:gd name="T11" fmla="*/ 166 h 166"/>
                <a:gd name="T12" fmla="*/ 2 w 269"/>
                <a:gd name="T13" fmla="*/ 0 h 166"/>
                <a:gd name="T14" fmla="*/ 12 w 269"/>
                <a:gd name="T15" fmla="*/ 97 h 166"/>
                <a:gd name="T16" fmla="*/ 115 w 269"/>
                <a:gd name="T17" fmla="*/ 100 h 166"/>
                <a:gd name="T18" fmla="*/ 115 w 269"/>
                <a:gd name="T19" fmla="*/ 105 h 166"/>
                <a:gd name="T20" fmla="*/ 127 w 269"/>
                <a:gd name="T21" fmla="*/ 117 h 166"/>
                <a:gd name="T22" fmla="*/ 139 w 269"/>
                <a:gd name="T23" fmla="*/ 114 h 166"/>
                <a:gd name="T24" fmla="*/ 151 w 269"/>
                <a:gd name="T25" fmla="*/ 105 h 166"/>
                <a:gd name="T26" fmla="*/ 151 w 269"/>
                <a:gd name="T27" fmla="*/ 100 h 166"/>
                <a:gd name="T28" fmla="*/ 252 w 269"/>
                <a:gd name="T29" fmla="*/ 100 h 166"/>
                <a:gd name="T30" fmla="*/ 269 w 269"/>
                <a:gd name="T31"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9" h="166">
                  <a:moveTo>
                    <a:pt x="269" y="5"/>
                  </a:moveTo>
                  <a:lnTo>
                    <a:pt x="269" y="164"/>
                  </a:lnTo>
                  <a:lnTo>
                    <a:pt x="221" y="164"/>
                  </a:lnTo>
                  <a:lnTo>
                    <a:pt x="202" y="164"/>
                  </a:lnTo>
                  <a:lnTo>
                    <a:pt x="89" y="164"/>
                  </a:lnTo>
                  <a:lnTo>
                    <a:pt x="0" y="166"/>
                  </a:lnTo>
                  <a:lnTo>
                    <a:pt x="2" y="0"/>
                  </a:lnTo>
                  <a:lnTo>
                    <a:pt x="12" y="97"/>
                  </a:lnTo>
                  <a:lnTo>
                    <a:pt x="115" y="100"/>
                  </a:lnTo>
                  <a:lnTo>
                    <a:pt x="115" y="105"/>
                  </a:lnTo>
                  <a:lnTo>
                    <a:pt x="127" y="117"/>
                  </a:lnTo>
                  <a:lnTo>
                    <a:pt x="139" y="114"/>
                  </a:lnTo>
                  <a:lnTo>
                    <a:pt x="151" y="105"/>
                  </a:lnTo>
                  <a:lnTo>
                    <a:pt x="151" y="100"/>
                  </a:lnTo>
                  <a:lnTo>
                    <a:pt x="252" y="100"/>
                  </a:lnTo>
                  <a:lnTo>
                    <a:pt x="269"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59" name="Freeform 132"/>
            <p:cNvSpPr/>
            <p:nvPr/>
          </p:nvSpPr>
          <p:spPr bwMode="auto">
            <a:xfrm>
              <a:off x="1006" y="2699"/>
              <a:ext cx="106" cy="160"/>
            </a:xfrm>
            <a:custGeom>
              <a:avLst/>
              <a:gdLst>
                <a:gd name="T0" fmla="*/ 7 w 44"/>
                <a:gd name="T1" fmla="*/ 47 h 67"/>
                <a:gd name="T2" fmla="*/ 8 w 44"/>
                <a:gd name="T3" fmla="*/ 46 h 67"/>
                <a:gd name="T4" fmla="*/ 15 w 44"/>
                <a:gd name="T5" fmla="*/ 33 h 67"/>
                <a:gd name="T6" fmla="*/ 15 w 44"/>
                <a:gd name="T7" fmla="*/ 32 h 67"/>
                <a:gd name="T8" fmla="*/ 16 w 44"/>
                <a:gd name="T9" fmla="*/ 31 h 67"/>
                <a:gd name="T10" fmla="*/ 41 w 44"/>
                <a:gd name="T11" fmla="*/ 2 h 67"/>
                <a:gd name="T12" fmla="*/ 44 w 44"/>
                <a:gd name="T13" fmla="*/ 0 h 67"/>
                <a:gd name="T14" fmla="*/ 42 w 44"/>
                <a:gd name="T15" fmla="*/ 12 h 67"/>
                <a:gd name="T16" fmla="*/ 44 w 44"/>
                <a:gd name="T17" fmla="*/ 26 h 67"/>
                <a:gd name="T18" fmla="*/ 27 w 44"/>
                <a:gd name="T19" fmla="*/ 30 h 67"/>
                <a:gd name="T20" fmla="*/ 25 w 44"/>
                <a:gd name="T21" fmla="*/ 31 h 67"/>
                <a:gd name="T22" fmla="*/ 16 w 44"/>
                <a:gd name="T23" fmla="*/ 42 h 67"/>
                <a:gd name="T24" fmla="*/ 16 w 44"/>
                <a:gd name="T25" fmla="*/ 42 h 67"/>
                <a:gd name="T26" fmla="*/ 15 w 44"/>
                <a:gd name="T27" fmla="*/ 43 h 67"/>
                <a:gd name="T28" fmla="*/ 12 w 44"/>
                <a:gd name="T29" fmla="*/ 44 h 67"/>
                <a:gd name="T30" fmla="*/ 10 w 44"/>
                <a:gd name="T31" fmla="*/ 47 h 67"/>
                <a:gd name="T32" fmla="*/ 10 w 44"/>
                <a:gd name="T33" fmla="*/ 50 h 67"/>
                <a:gd name="T34" fmla="*/ 8 w 44"/>
                <a:gd name="T35" fmla="*/ 52 h 67"/>
                <a:gd name="T36" fmla="*/ 4 w 44"/>
                <a:gd name="T37" fmla="*/ 59 h 67"/>
                <a:gd name="T38" fmla="*/ 4 w 44"/>
                <a:gd name="T39" fmla="*/ 61 h 67"/>
                <a:gd name="T40" fmla="*/ 6 w 44"/>
                <a:gd name="T41" fmla="*/ 62 h 67"/>
                <a:gd name="T42" fmla="*/ 4 w 44"/>
                <a:gd name="T43" fmla="*/ 64 h 67"/>
                <a:gd name="T44" fmla="*/ 4 w 44"/>
                <a:gd name="T45" fmla="*/ 67 h 67"/>
                <a:gd name="T46" fmla="*/ 3 w 44"/>
                <a:gd name="T47" fmla="*/ 67 h 67"/>
                <a:gd name="T48" fmla="*/ 0 w 44"/>
                <a:gd name="T49" fmla="*/ 62 h 67"/>
                <a:gd name="T50" fmla="*/ 7 w 44"/>
                <a:gd name="T51"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67">
                  <a:moveTo>
                    <a:pt x="7" y="47"/>
                  </a:moveTo>
                  <a:cubicBezTo>
                    <a:pt x="8" y="46"/>
                    <a:pt x="8" y="46"/>
                    <a:pt x="8" y="46"/>
                  </a:cubicBezTo>
                  <a:cubicBezTo>
                    <a:pt x="15" y="33"/>
                    <a:pt x="15" y="33"/>
                    <a:pt x="15" y="33"/>
                  </a:cubicBezTo>
                  <a:cubicBezTo>
                    <a:pt x="15" y="32"/>
                    <a:pt x="15" y="32"/>
                    <a:pt x="15" y="32"/>
                  </a:cubicBezTo>
                  <a:cubicBezTo>
                    <a:pt x="16" y="31"/>
                    <a:pt x="16" y="31"/>
                    <a:pt x="16" y="31"/>
                  </a:cubicBezTo>
                  <a:cubicBezTo>
                    <a:pt x="24" y="17"/>
                    <a:pt x="33" y="7"/>
                    <a:pt x="41" y="2"/>
                  </a:cubicBezTo>
                  <a:cubicBezTo>
                    <a:pt x="44" y="0"/>
                    <a:pt x="44" y="0"/>
                    <a:pt x="44" y="0"/>
                  </a:cubicBezTo>
                  <a:cubicBezTo>
                    <a:pt x="43" y="4"/>
                    <a:pt x="42" y="8"/>
                    <a:pt x="42" y="12"/>
                  </a:cubicBezTo>
                  <a:cubicBezTo>
                    <a:pt x="41" y="17"/>
                    <a:pt x="42" y="22"/>
                    <a:pt x="44" y="26"/>
                  </a:cubicBezTo>
                  <a:cubicBezTo>
                    <a:pt x="37" y="26"/>
                    <a:pt x="31" y="27"/>
                    <a:pt x="27" y="30"/>
                  </a:cubicBezTo>
                  <a:cubicBezTo>
                    <a:pt x="26" y="30"/>
                    <a:pt x="26" y="30"/>
                    <a:pt x="25" y="31"/>
                  </a:cubicBezTo>
                  <a:cubicBezTo>
                    <a:pt x="16" y="42"/>
                    <a:pt x="16" y="42"/>
                    <a:pt x="16" y="42"/>
                  </a:cubicBezTo>
                  <a:cubicBezTo>
                    <a:pt x="16" y="42"/>
                    <a:pt x="16" y="42"/>
                    <a:pt x="16" y="42"/>
                  </a:cubicBezTo>
                  <a:cubicBezTo>
                    <a:pt x="15" y="43"/>
                    <a:pt x="15" y="43"/>
                    <a:pt x="15" y="43"/>
                  </a:cubicBezTo>
                  <a:cubicBezTo>
                    <a:pt x="14" y="43"/>
                    <a:pt x="13" y="44"/>
                    <a:pt x="12" y="44"/>
                  </a:cubicBezTo>
                  <a:cubicBezTo>
                    <a:pt x="10" y="47"/>
                    <a:pt x="10" y="47"/>
                    <a:pt x="10" y="47"/>
                  </a:cubicBezTo>
                  <a:cubicBezTo>
                    <a:pt x="10" y="50"/>
                    <a:pt x="10" y="50"/>
                    <a:pt x="10" y="50"/>
                  </a:cubicBezTo>
                  <a:cubicBezTo>
                    <a:pt x="8" y="52"/>
                    <a:pt x="8" y="52"/>
                    <a:pt x="8" y="52"/>
                  </a:cubicBezTo>
                  <a:cubicBezTo>
                    <a:pt x="5" y="55"/>
                    <a:pt x="4" y="57"/>
                    <a:pt x="4" y="59"/>
                  </a:cubicBezTo>
                  <a:cubicBezTo>
                    <a:pt x="4" y="60"/>
                    <a:pt x="4" y="61"/>
                    <a:pt x="4" y="61"/>
                  </a:cubicBezTo>
                  <a:cubicBezTo>
                    <a:pt x="6" y="62"/>
                    <a:pt x="6" y="62"/>
                    <a:pt x="6" y="62"/>
                  </a:cubicBezTo>
                  <a:cubicBezTo>
                    <a:pt x="4" y="64"/>
                    <a:pt x="4" y="64"/>
                    <a:pt x="4" y="64"/>
                  </a:cubicBezTo>
                  <a:cubicBezTo>
                    <a:pt x="4" y="65"/>
                    <a:pt x="3" y="66"/>
                    <a:pt x="4" y="67"/>
                  </a:cubicBezTo>
                  <a:cubicBezTo>
                    <a:pt x="3" y="67"/>
                    <a:pt x="3" y="67"/>
                    <a:pt x="3" y="67"/>
                  </a:cubicBezTo>
                  <a:cubicBezTo>
                    <a:pt x="1" y="65"/>
                    <a:pt x="0" y="63"/>
                    <a:pt x="0" y="62"/>
                  </a:cubicBezTo>
                  <a:cubicBezTo>
                    <a:pt x="0" y="60"/>
                    <a:pt x="3" y="55"/>
                    <a:pt x="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60" name="Freeform 133"/>
            <p:cNvSpPr/>
            <p:nvPr/>
          </p:nvSpPr>
          <p:spPr bwMode="auto">
            <a:xfrm>
              <a:off x="1030" y="281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61" name="Freeform 134"/>
            <p:cNvSpPr/>
            <p:nvPr/>
          </p:nvSpPr>
          <p:spPr bwMode="auto">
            <a:xfrm>
              <a:off x="1020" y="284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62" name="Freeform 135"/>
            <p:cNvSpPr/>
            <p:nvPr/>
          </p:nvSpPr>
          <p:spPr bwMode="auto">
            <a:xfrm>
              <a:off x="794" y="3279"/>
              <a:ext cx="36" cy="39"/>
            </a:xfrm>
            <a:custGeom>
              <a:avLst/>
              <a:gdLst>
                <a:gd name="T0" fmla="*/ 0 w 36"/>
                <a:gd name="T1" fmla="*/ 15 h 39"/>
                <a:gd name="T2" fmla="*/ 0 w 36"/>
                <a:gd name="T3" fmla="*/ 0 h 39"/>
                <a:gd name="T4" fmla="*/ 36 w 36"/>
                <a:gd name="T5" fmla="*/ 0 h 39"/>
                <a:gd name="T6" fmla="*/ 36 w 36"/>
                <a:gd name="T7" fmla="*/ 15 h 39"/>
                <a:gd name="T8" fmla="*/ 36 w 36"/>
                <a:gd name="T9" fmla="*/ 22 h 39"/>
                <a:gd name="T10" fmla="*/ 36 w 36"/>
                <a:gd name="T11" fmla="*/ 27 h 39"/>
                <a:gd name="T12" fmla="*/ 24 w 36"/>
                <a:gd name="T13" fmla="*/ 36 h 39"/>
                <a:gd name="T14" fmla="*/ 12 w 36"/>
                <a:gd name="T15" fmla="*/ 39 h 39"/>
                <a:gd name="T16" fmla="*/ 0 w 36"/>
                <a:gd name="T17" fmla="*/ 27 h 39"/>
                <a:gd name="T18" fmla="*/ 0 w 36"/>
                <a:gd name="T19" fmla="*/ 22 h 39"/>
                <a:gd name="T20" fmla="*/ 0 w 36"/>
                <a:gd name="T21"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9">
                  <a:moveTo>
                    <a:pt x="0" y="15"/>
                  </a:moveTo>
                  <a:lnTo>
                    <a:pt x="0" y="0"/>
                  </a:lnTo>
                  <a:lnTo>
                    <a:pt x="36" y="0"/>
                  </a:lnTo>
                  <a:lnTo>
                    <a:pt x="36" y="15"/>
                  </a:lnTo>
                  <a:lnTo>
                    <a:pt x="36" y="22"/>
                  </a:lnTo>
                  <a:lnTo>
                    <a:pt x="36" y="27"/>
                  </a:lnTo>
                  <a:lnTo>
                    <a:pt x="24" y="36"/>
                  </a:lnTo>
                  <a:lnTo>
                    <a:pt x="12" y="39"/>
                  </a:lnTo>
                  <a:lnTo>
                    <a:pt x="0" y="27"/>
                  </a:lnTo>
                  <a:lnTo>
                    <a:pt x="0" y="22"/>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62" name="矩形 61"/>
          <p:cNvSpPr>
            <a:spLocks noChangeArrowheads="1"/>
          </p:cNvSpPr>
          <p:nvPr/>
        </p:nvSpPr>
        <p:spPr bwMode="auto">
          <a:xfrm>
            <a:off x="2279650" y="3438208"/>
            <a:ext cx="2092325" cy="320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dirty="0">
                <a:solidFill>
                  <a:srgbClr val="404040"/>
                </a:solidFill>
              </a:rPr>
              <a:t>在软件的实际操作中是在AutoCAD中将交通小区和路网处理好，另存为dxf格式，再以TransCAD打幵该文件。路网导入时TransCAD进行相关设置。</a:t>
            </a:r>
          </a:p>
        </p:txBody>
      </p:sp>
      <p:sp>
        <p:nvSpPr>
          <p:cNvPr id="71" name="矩形 70"/>
          <p:cNvSpPr>
            <a:spLocks noChangeArrowheads="1"/>
          </p:cNvSpPr>
          <p:nvPr/>
        </p:nvSpPr>
        <p:spPr bwMode="auto">
          <a:xfrm>
            <a:off x="5231765" y="3271520"/>
            <a:ext cx="2992755"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dirty="0">
                <a:solidFill>
                  <a:srgbClr val="404040"/>
                </a:solidFill>
              </a:rPr>
              <a:t>①基于家上班出行（HBW，即出行出发地为家，上班为目的地）②基于家上学出行（HBS，即出行出发地为家，学校为目的地）③基于家其他出行（HBO，即出行出发地为家，除上班、上学的其他地方为目的地）④非基于家出行（NHB，即出行出发地不是家的出行） </a:t>
            </a:r>
          </a:p>
        </p:txBody>
      </p:sp>
      <p:sp>
        <p:nvSpPr>
          <p:cNvPr id="72" name="矩形 71"/>
          <p:cNvSpPr>
            <a:spLocks noChangeArrowheads="1"/>
          </p:cNvSpPr>
          <p:nvPr/>
        </p:nvSpPr>
        <p:spPr bwMode="auto">
          <a:xfrm>
            <a:off x="9055735" y="3351530"/>
            <a:ext cx="2371090" cy="320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a:solidFill>
                  <a:srgbClr val="404040"/>
                </a:solidFill>
              </a:rPr>
              <a:t>本文中交通分布预测模型采用重力模型，通过研究国内类似的城市的交通模型，建立了一套摩擦函数，得到不同出行目的摩擦函数采用伽马函数。通过运用TransCAD软件得出OD曲线图</a:t>
            </a:r>
          </a:p>
        </p:txBody>
      </p:sp>
      <p:sp>
        <p:nvSpPr>
          <p:cNvPr id="63" name="文本框 62"/>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a:t>
            </a:r>
            <a:r>
              <a:rPr lang="en-US" sz="1500">
                <a:solidFill>
                  <a:srgbClr val="197519"/>
                </a:solidFill>
                <a:ea typeface="方正粗倩简体" pitchFamily="65" charset="-122"/>
              </a:rPr>
              <a:t>2</a:t>
            </a:r>
          </a:p>
        </p:txBody>
      </p:sp>
      <p:sp>
        <p:nvSpPr>
          <p:cNvPr id="73" name="矩形 72"/>
          <p:cNvSpPr>
            <a:spLocks noChangeArrowheads="1"/>
          </p:cNvSpPr>
          <p:nvPr/>
        </p:nvSpPr>
        <p:spPr bwMode="auto">
          <a:xfrm>
            <a:off x="1145467" y="524110"/>
            <a:ext cx="3453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TransCAD模拟出行生成</a:t>
            </a:r>
          </a:p>
        </p:txBody>
      </p:sp>
      <p:sp>
        <p:nvSpPr>
          <p:cNvPr id="74" name="等腰三角形 7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 name="等腰三角形 7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 name="等腰三角形 7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 name="等腰三角形 7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61" name="图片 60">
            <a:extLst>
              <a:ext uri="{FF2B5EF4-FFF2-40B4-BE49-F238E27FC236}">
                <a16:creationId xmlns:a16="http://schemas.microsoft.com/office/drawing/2014/main" id="{E8322A4B-10CB-4994-BB88-330ADC91DF71}"/>
              </a:ext>
            </a:extLst>
          </p:cNvPr>
          <p:cNvPicPr>
            <a:picLocks noChangeAspect="1"/>
          </p:cNvPicPr>
          <p:nvPr/>
        </p:nvPicPr>
        <p:blipFill>
          <a:blip r:embed="rId2"/>
          <a:stretch>
            <a:fillRect/>
          </a:stretch>
        </p:blipFill>
        <p:spPr>
          <a:xfrm>
            <a:off x="5222879" y="3065463"/>
            <a:ext cx="6108310" cy="3750410"/>
          </a:xfrm>
          <a:prstGeom prst="rect">
            <a:avLst/>
          </a:prstGeom>
        </p:spPr>
      </p:pic>
    </p:spTree>
    <p:extLst>
      <p:ext uri="{BB962C8B-B14F-4D97-AF65-F5344CB8AC3E}">
        <p14:creationId xmlns:p14="http://schemas.microsoft.com/office/powerpoint/2010/main" val="26712048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4"/>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ppt_x</p:attrName>
                                        </p:attrNameLst>
                                      </p:cBhvr>
                                      <p:tavLst>
                                        <p:tav tm="0">
                                          <p:val>
                                            <p:strVal val="#ppt_x"/>
                                          </p:val>
                                        </p:tav>
                                        <p:tav tm="100000">
                                          <p:val>
                                            <p:strVal val="#ppt_x"/>
                                          </p:val>
                                        </p:tav>
                                      </p:tavLst>
                                    </p:anim>
                                    <p:anim calcmode="lin" valueType="num">
                                      <p:cBhvr>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ppt_x</p:attrName>
                                        </p:attrNameLst>
                                      </p:cBhvr>
                                      <p:tavLst>
                                        <p:tav tm="0">
                                          <p:val>
                                            <p:strVal val="#ppt_x"/>
                                          </p:val>
                                        </p:tav>
                                        <p:tav tm="100000">
                                          <p:val>
                                            <p:strVal val="#ppt_x"/>
                                          </p:val>
                                        </p:tav>
                                      </p:tavLst>
                                    </p:anim>
                                    <p:anim calcmode="lin" valueType="num">
                                      <p:cBhvr>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ppt_x</p:attrName>
                                        </p:attrNameLst>
                                      </p:cBhvr>
                                      <p:tavLst>
                                        <p:tav tm="0">
                                          <p:val>
                                            <p:strVal val="#ppt_x"/>
                                          </p:val>
                                        </p:tav>
                                        <p:tav tm="100000">
                                          <p:val>
                                            <p:strVal val="#ppt_x"/>
                                          </p:val>
                                        </p:tav>
                                      </p:tavLst>
                                    </p:anim>
                                    <p:anim calcmode="lin" valueType="num">
                                      <p:cBhvr>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ppt_x</p:attrName>
                                        </p:attrNameLst>
                                      </p:cBhvr>
                                      <p:tavLst>
                                        <p:tav tm="0">
                                          <p:val>
                                            <p:strVal val="#ppt_x"/>
                                          </p:val>
                                        </p:tav>
                                        <p:tav tm="100000">
                                          <p:val>
                                            <p:strVal val="#ppt_x"/>
                                          </p:val>
                                        </p:tav>
                                      </p:tavLst>
                                    </p:anim>
                                    <p:anim calcmode="lin" valueType="num">
                                      <p:cBhvr>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ppt_x</p:attrName>
                                        </p:attrNameLst>
                                      </p:cBhvr>
                                      <p:tavLst>
                                        <p:tav tm="0">
                                          <p:val>
                                            <p:strVal val="#ppt_x"/>
                                          </p:val>
                                        </p:tav>
                                        <p:tav tm="100000">
                                          <p:val>
                                            <p:strVal val="#ppt_x"/>
                                          </p:val>
                                        </p:tav>
                                      </p:tavLst>
                                    </p:anim>
                                    <p:anim calcmode="lin" valueType="num">
                                      <p:cBhvr>
                                        <p:cTn id="34" dur="500" fill="hold"/>
                                        <p:tgtEl>
                                          <p:spTgt spid="24"/>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1000"/>
                                        <p:tgtEl>
                                          <p:spTgt spid="63"/>
                                        </p:tgtEl>
                                      </p:cBhvr>
                                    </p:animEffect>
                                    <p:anim calcmode="lin" valueType="num">
                                      <p:cBhvr>
                                        <p:cTn id="38" dur="1000" fill="hold"/>
                                        <p:tgtEl>
                                          <p:spTgt spid="63"/>
                                        </p:tgtEl>
                                        <p:attrNameLst>
                                          <p:attrName>ppt_x</p:attrName>
                                        </p:attrNameLst>
                                      </p:cBhvr>
                                      <p:tavLst>
                                        <p:tav tm="0">
                                          <p:val>
                                            <p:strVal val="#ppt_x"/>
                                          </p:val>
                                        </p:tav>
                                        <p:tav tm="100000">
                                          <p:val>
                                            <p:strVal val="#ppt_x"/>
                                          </p:val>
                                        </p:tav>
                                      </p:tavLst>
                                    </p:anim>
                                    <p:anim calcmode="lin" valueType="num">
                                      <p:cBhvr>
                                        <p:cTn id="39" dur="1000" fill="hold"/>
                                        <p:tgtEl>
                                          <p:spTgt spid="63"/>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1500"/>
                                        <p:tgtEl>
                                          <p:spTgt spid="5"/>
                                        </p:tgtEl>
                                      </p:cBhvr>
                                    </p:animEffect>
                                  </p:childTnLst>
                                </p:cTn>
                              </p:par>
                              <p:par>
                                <p:cTn id="43" presetID="23" presetClass="entr" presetSubtype="16"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50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childTnLst>
                                </p:cTn>
                              </p:par>
                              <p:par>
                                <p:cTn id="51" presetID="41" presetClass="entr" presetSubtype="0" fill="hold" grpId="0" nodeType="withEffect">
                                  <p:stCondLst>
                                    <p:cond delay="900"/>
                                  </p:stCondLst>
                                  <p:iterate type="lt">
                                    <p:tmPct val="5000"/>
                                  </p:iterate>
                                  <p:childTnLst>
                                    <p:set>
                                      <p:cBhvr>
                                        <p:cTn id="52" dur="1" fill="hold">
                                          <p:stCondLst>
                                            <p:cond delay="0"/>
                                          </p:stCondLst>
                                        </p:cTn>
                                        <p:tgtEl>
                                          <p:spTgt spid="30"/>
                                        </p:tgtEl>
                                        <p:attrNameLst>
                                          <p:attrName>style.visibility</p:attrName>
                                        </p:attrNameLst>
                                      </p:cBhvr>
                                      <p:to>
                                        <p:strVal val="visible"/>
                                      </p:to>
                                    </p:set>
                                    <p:anim calcmode="lin" valueType="num">
                                      <p:cBhvr>
                                        <p:cTn id="53" dur="4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54" dur="400" fill="hold"/>
                                        <p:tgtEl>
                                          <p:spTgt spid="30"/>
                                        </p:tgtEl>
                                        <p:attrNameLst>
                                          <p:attrName>ppt_y</p:attrName>
                                        </p:attrNameLst>
                                      </p:cBhvr>
                                      <p:tavLst>
                                        <p:tav tm="0">
                                          <p:val>
                                            <p:strVal val="#ppt_y"/>
                                          </p:val>
                                        </p:tav>
                                        <p:tav tm="100000">
                                          <p:val>
                                            <p:strVal val="#ppt_y"/>
                                          </p:val>
                                        </p:tav>
                                      </p:tavLst>
                                    </p:anim>
                                    <p:anim calcmode="lin" valueType="num">
                                      <p:cBhvr>
                                        <p:cTn id="55" dur="4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56" dur="4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57" dur="400" tmFilter="0,0; .5, 1; 1, 1"/>
                                        <p:tgtEl>
                                          <p:spTgt spid="30"/>
                                        </p:tgtEl>
                                      </p:cBhvr>
                                    </p:animEffect>
                                  </p:childTnLst>
                                </p:cTn>
                              </p:par>
                              <p:par>
                                <p:cTn id="58" presetID="23" presetClass="entr" presetSubtype="16" fill="hold" grpId="0" nodeType="withEffect">
                                  <p:stCondLst>
                                    <p:cond delay="140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childTnLst>
                                </p:cTn>
                              </p:par>
                              <p:par>
                                <p:cTn id="62" presetID="23" presetClass="entr" presetSubtype="16" fill="hold" grpId="0" nodeType="withEffect">
                                  <p:stCondLst>
                                    <p:cond delay="1800"/>
                                  </p:stCondLst>
                                  <p:childTnLst>
                                    <p:set>
                                      <p:cBhvr>
                                        <p:cTn id="63" dur="1" fill="hold">
                                          <p:stCondLst>
                                            <p:cond delay="0"/>
                                          </p:stCondLst>
                                        </p:cTn>
                                        <p:tgtEl>
                                          <p:spTgt spid="28"/>
                                        </p:tgtEl>
                                        <p:attrNameLst>
                                          <p:attrName>style.visibility</p:attrName>
                                        </p:attrNameLst>
                                      </p:cBhvr>
                                      <p:to>
                                        <p:strVal val="visible"/>
                                      </p:to>
                                    </p:set>
                                    <p:anim calcmode="lin" valueType="num">
                                      <p:cBhvr>
                                        <p:cTn id="64" dur="500" fill="hold"/>
                                        <p:tgtEl>
                                          <p:spTgt spid="28"/>
                                        </p:tgtEl>
                                        <p:attrNameLst>
                                          <p:attrName>ppt_w</p:attrName>
                                        </p:attrNameLst>
                                      </p:cBhvr>
                                      <p:tavLst>
                                        <p:tav tm="0">
                                          <p:val>
                                            <p:fltVal val="0"/>
                                          </p:val>
                                        </p:tav>
                                        <p:tav tm="100000">
                                          <p:val>
                                            <p:strVal val="#ppt_w"/>
                                          </p:val>
                                        </p:tav>
                                      </p:tavLst>
                                    </p:anim>
                                    <p:anim calcmode="lin" valueType="num">
                                      <p:cBhvr>
                                        <p:cTn id="65" dur="500" fill="hold"/>
                                        <p:tgtEl>
                                          <p:spTgt spid="28"/>
                                        </p:tgtEl>
                                        <p:attrNameLst>
                                          <p:attrName>ppt_h</p:attrName>
                                        </p:attrNameLst>
                                      </p:cBhvr>
                                      <p:tavLst>
                                        <p:tav tm="0">
                                          <p:val>
                                            <p:fltVal val="0"/>
                                          </p:val>
                                        </p:tav>
                                        <p:tav tm="100000">
                                          <p:val>
                                            <p:strVal val="#ppt_h"/>
                                          </p:val>
                                        </p:tav>
                                      </p:tavLst>
                                    </p:anim>
                                  </p:childTnLst>
                                </p:cTn>
                              </p:par>
                              <p:par>
                                <p:cTn id="66" presetID="41" presetClass="entr" presetSubtype="0" fill="hold" grpId="0" nodeType="withEffect">
                                  <p:stCondLst>
                                    <p:cond delay="2200"/>
                                  </p:stCondLst>
                                  <p:iterate type="lt">
                                    <p:tmPct val="5000"/>
                                  </p:iterate>
                                  <p:childTnLst>
                                    <p:set>
                                      <p:cBhvr>
                                        <p:cTn id="67" dur="1" fill="hold">
                                          <p:stCondLst>
                                            <p:cond delay="0"/>
                                          </p:stCondLst>
                                        </p:cTn>
                                        <p:tgtEl>
                                          <p:spTgt spid="31"/>
                                        </p:tgtEl>
                                        <p:attrNameLst>
                                          <p:attrName>style.visibility</p:attrName>
                                        </p:attrNameLst>
                                      </p:cBhvr>
                                      <p:to>
                                        <p:strVal val="visible"/>
                                      </p:to>
                                    </p:set>
                                    <p:anim calcmode="lin" valueType="num">
                                      <p:cBhvr>
                                        <p:cTn id="68" dur="4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69" dur="400" fill="hold"/>
                                        <p:tgtEl>
                                          <p:spTgt spid="31"/>
                                        </p:tgtEl>
                                        <p:attrNameLst>
                                          <p:attrName>ppt_y</p:attrName>
                                        </p:attrNameLst>
                                      </p:cBhvr>
                                      <p:tavLst>
                                        <p:tav tm="0">
                                          <p:val>
                                            <p:strVal val="#ppt_y"/>
                                          </p:val>
                                        </p:tav>
                                        <p:tav tm="100000">
                                          <p:val>
                                            <p:strVal val="#ppt_y"/>
                                          </p:val>
                                        </p:tav>
                                      </p:tavLst>
                                    </p:anim>
                                    <p:anim calcmode="lin" valueType="num">
                                      <p:cBhvr>
                                        <p:cTn id="70" dur="4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71" dur="4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72" dur="400" tmFilter="0,0; .5, 1; 1, 1"/>
                                        <p:tgtEl>
                                          <p:spTgt spid="31"/>
                                        </p:tgtEl>
                                      </p:cBhvr>
                                    </p:animEffect>
                                  </p:childTnLst>
                                </p:cTn>
                              </p:par>
                              <p:par>
                                <p:cTn id="73" presetID="23" presetClass="entr" presetSubtype="16" fill="hold" grpId="0" nodeType="withEffect">
                                  <p:stCondLst>
                                    <p:cond delay="2600"/>
                                  </p:stCondLst>
                                  <p:childTnLst>
                                    <p:set>
                                      <p:cBhvr>
                                        <p:cTn id="74" dur="1" fill="hold">
                                          <p:stCondLst>
                                            <p:cond delay="0"/>
                                          </p:stCondLst>
                                        </p:cTn>
                                        <p:tgtEl>
                                          <p:spTgt spid="10"/>
                                        </p:tgtEl>
                                        <p:attrNameLst>
                                          <p:attrName>style.visibility</p:attrName>
                                        </p:attrNameLst>
                                      </p:cBhvr>
                                      <p:to>
                                        <p:strVal val="visible"/>
                                      </p:to>
                                    </p:set>
                                    <p:anim calcmode="lin" valueType="num">
                                      <p:cBhvr>
                                        <p:cTn id="75" dur="500" fill="hold"/>
                                        <p:tgtEl>
                                          <p:spTgt spid="10"/>
                                        </p:tgtEl>
                                        <p:attrNameLst>
                                          <p:attrName>ppt_w</p:attrName>
                                        </p:attrNameLst>
                                      </p:cBhvr>
                                      <p:tavLst>
                                        <p:tav tm="0">
                                          <p:val>
                                            <p:fltVal val="0"/>
                                          </p:val>
                                        </p:tav>
                                        <p:tav tm="100000">
                                          <p:val>
                                            <p:strVal val="#ppt_w"/>
                                          </p:val>
                                        </p:tav>
                                      </p:tavLst>
                                    </p:anim>
                                    <p:anim calcmode="lin" valueType="num">
                                      <p:cBhvr>
                                        <p:cTn id="76" dur="500" fill="hold"/>
                                        <p:tgtEl>
                                          <p:spTgt spid="10"/>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300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childTnLst>
                                </p:cTn>
                              </p:par>
                              <p:par>
                                <p:cTn id="81" presetID="41" presetClass="entr" presetSubtype="0" fill="hold" grpId="0" nodeType="withEffect">
                                  <p:stCondLst>
                                    <p:cond delay="3400"/>
                                  </p:stCondLst>
                                  <p:iterate type="lt">
                                    <p:tmPct val="5000"/>
                                  </p:iterate>
                                  <p:childTnLst>
                                    <p:set>
                                      <p:cBhvr>
                                        <p:cTn id="82" dur="1" fill="hold">
                                          <p:stCondLst>
                                            <p:cond delay="0"/>
                                          </p:stCondLst>
                                        </p:cTn>
                                        <p:tgtEl>
                                          <p:spTgt spid="32"/>
                                        </p:tgtEl>
                                        <p:attrNameLst>
                                          <p:attrName>style.visibility</p:attrName>
                                        </p:attrNameLst>
                                      </p:cBhvr>
                                      <p:to>
                                        <p:strVal val="visible"/>
                                      </p:to>
                                    </p:set>
                                    <p:anim calcmode="lin" valueType="num">
                                      <p:cBhvr>
                                        <p:cTn id="83"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4" dur="400" fill="hold"/>
                                        <p:tgtEl>
                                          <p:spTgt spid="32"/>
                                        </p:tgtEl>
                                        <p:attrNameLst>
                                          <p:attrName>ppt_y</p:attrName>
                                        </p:attrNameLst>
                                      </p:cBhvr>
                                      <p:tavLst>
                                        <p:tav tm="0">
                                          <p:val>
                                            <p:strVal val="#ppt_y"/>
                                          </p:val>
                                        </p:tav>
                                        <p:tav tm="100000">
                                          <p:val>
                                            <p:strVal val="#ppt_y"/>
                                          </p:val>
                                        </p:tav>
                                      </p:tavLst>
                                    </p:anim>
                                    <p:anim calcmode="lin" valueType="num">
                                      <p:cBhvr>
                                        <p:cTn id="85"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86"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87" dur="400" tmFilter="0,0; .5, 1; 1, 1"/>
                                        <p:tgtEl>
                                          <p:spTgt spid="32"/>
                                        </p:tgtEl>
                                      </p:cBhvr>
                                    </p:animEffect>
                                  </p:childTnLst>
                                </p:cTn>
                              </p:par>
                              <p:par>
                                <p:cTn id="88" presetID="50" presetClass="entr" presetSubtype="0" decel="100000" fill="hold" nodeType="withEffect">
                                  <p:stCondLst>
                                    <p:cond delay="3300"/>
                                  </p:stCondLst>
                                  <p:childTnLst>
                                    <p:set>
                                      <p:cBhvr>
                                        <p:cTn id="89" dur="1" fill="hold">
                                          <p:stCondLst>
                                            <p:cond delay="0"/>
                                          </p:stCondLst>
                                        </p:cTn>
                                        <p:tgtEl>
                                          <p:spTgt spid="127"/>
                                        </p:tgtEl>
                                        <p:attrNameLst>
                                          <p:attrName>style.visibility</p:attrName>
                                        </p:attrNameLst>
                                      </p:cBhvr>
                                      <p:to>
                                        <p:strVal val="visible"/>
                                      </p:to>
                                    </p:set>
                                    <p:anim calcmode="lin" valueType="num">
                                      <p:cBhvr>
                                        <p:cTn id="90" dur="1000" fill="hold"/>
                                        <p:tgtEl>
                                          <p:spTgt spid="127"/>
                                        </p:tgtEl>
                                        <p:attrNameLst>
                                          <p:attrName>ppt_w</p:attrName>
                                        </p:attrNameLst>
                                      </p:cBhvr>
                                      <p:tavLst>
                                        <p:tav tm="0">
                                          <p:val>
                                            <p:strVal val="#ppt_w+.3"/>
                                          </p:val>
                                        </p:tav>
                                        <p:tav tm="100000">
                                          <p:val>
                                            <p:strVal val="#ppt_w"/>
                                          </p:val>
                                        </p:tav>
                                      </p:tavLst>
                                    </p:anim>
                                    <p:anim calcmode="lin" valueType="num">
                                      <p:cBhvr>
                                        <p:cTn id="91" dur="1000" fill="hold"/>
                                        <p:tgtEl>
                                          <p:spTgt spid="127"/>
                                        </p:tgtEl>
                                        <p:attrNameLst>
                                          <p:attrName>ppt_h</p:attrName>
                                        </p:attrNameLst>
                                      </p:cBhvr>
                                      <p:tavLst>
                                        <p:tav tm="0">
                                          <p:val>
                                            <p:strVal val="#ppt_h"/>
                                          </p:val>
                                        </p:tav>
                                        <p:tav tm="100000">
                                          <p:val>
                                            <p:strVal val="#ppt_h"/>
                                          </p:val>
                                        </p:tav>
                                      </p:tavLst>
                                    </p:anim>
                                    <p:animEffect transition="in" filter="fade">
                                      <p:cBhvr>
                                        <p:cTn id="92" dur="1000"/>
                                        <p:tgtEl>
                                          <p:spTgt spid="127"/>
                                        </p:tgtEl>
                                      </p:cBhvr>
                                    </p:animEffect>
                                  </p:childTnLst>
                                </p:cTn>
                              </p:par>
                              <p:par>
                                <p:cTn id="93" presetID="22" presetClass="entr" presetSubtype="1" fill="hold" grpId="0" nodeType="withEffect">
                                  <p:stCondLst>
                                    <p:cond delay="4700"/>
                                  </p:stCondLst>
                                  <p:childTnLst>
                                    <p:set>
                                      <p:cBhvr>
                                        <p:cTn id="94" dur="1" fill="hold">
                                          <p:stCondLst>
                                            <p:cond delay="0"/>
                                          </p:stCondLst>
                                        </p:cTn>
                                        <p:tgtEl>
                                          <p:spTgt spid="62"/>
                                        </p:tgtEl>
                                        <p:attrNameLst>
                                          <p:attrName>style.visibility</p:attrName>
                                        </p:attrNameLst>
                                      </p:cBhvr>
                                      <p:to>
                                        <p:strVal val="visible"/>
                                      </p:to>
                                    </p:set>
                                    <p:animEffect transition="in" filter="wipe(up)">
                                      <p:cBhvr>
                                        <p:cTn id="95" dur="500"/>
                                        <p:tgtEl>
                                          <p:spTgt spid="62"/>
                                        </p:tgtEl>
                                      </p:cBhvr>
                                    </p:animEffect>
                                  </p:childTnLst>
                                </p:cTn>
                              </p:par>
                              <p:par>
                                <p:cTn id="96" presetID="22" presetClass="entr" presetSubtype="1" fill="hold" grpId="0" nodeType="withEffect">
                                  <p:stCondLst>
                                    <p:cond delay="5700"/>
                                  </p:stCondLst>
                                  <p:childTnLst>
                                    <p:set>
                                      <p:cBhvr>
                                        <p:cTn id="97" dur="1" fill="hold">
                                          <p:stCondLst>
                                            <p:cond delay="0"/>
                                          </p:stCondLst>
                                        </p:cTn>
                                        <p:tgtEl>
                                          <p:spTgt spid="71"/>
                                        </p:tgtEl>
                                        <p:attrNameLst>
                                          <p:attrName>style.visibility</p:attrName>
                                        </p:attrNameLst>
                                      </p:cBhvr>
                                      <p:to>
                                        <p:strVal val="visible"/>
                                      </p:to>
                                    </p:set>
                                    <p:animEffect transition="in" filter="wipe(up)">
                                      <p:cBhvr>
                                        <p:cTn id="98" dur="500"/>
                                        <p:tgtEl>
                                          <p:spTgt spid="71"/>
                                        </p:tgtEl>
                                      </p:cBhvr>
                                    </p:animEffect>
                                  </p:childTnLst>
                                </p:cTn>
                              </p:par>
                              <p:par>
                                <p:cTn id="99" presetID="22" presetClass="entr" presetSubtype="1" fill="hold" grpId="0" nodeType="withEffect">
                                  <p:stCondLst>
                                    <p:cond delay="6600"/>
                                  </p:stCondLst>
                                  <p:childTnLst>
                                    <p:set>
                                      <p:cBhvr>
                                        <p:cTn id="100" dur="1" fill="hold">
                                          <p:stCondLst>
                                            <p:cond delay="0"/>
                                          </p:stCondLst>
                                        </p:cTn>
                                        <p:tgtEl>
                                          <p:spTgt spid="72"/>
                                        </p:tgtEl>
                                        <p:attrNameLst>
                                          <p:attrName>style.visibility</p:attrName>
                                        </p:attrNameLst>
                                      </p:cBhvr>
                                      <p:to>
                                        <p:strVal val="visible"/>
                                      </p:to>
                                    </p:set>
                                    <p:animEffect transition="in" filter="wipe(up)">
                                      <p:cBhvr>
                                        <p:cTn id="101" dur="500"/>
                                        <p:tgtEl>
                                          <p:spTgt spid="72"/>
                                        </p:tgtEl>
                                      </p:cBhvr>
                                    </p:animEffect>
                                  </p:childTnLst>
                                </p:cTn>
                              </p:par>
                              <p:par>
                                <p:cTn id="102" presetID="2" presetClass="entr" presetSubtype="8" fill="hold" grpId="0" nodeType="withEffect">
                                  <p:stCondLst>
                                    <p:cond delay="0"/>
                                  </p:stCondLst>
                                  <p:childTnLst>
                                    <p:set>
                                      <p:cBhvr>
                                        <p:cTn id="103" dur="1" fill="hold">
                                          <p:stCondLst>
                                            <p:cond delay="0"/>
                                          </p:stCondLst>
                                        </p:cTn>
                                        <p:tgtEl>
                                          <p:spTgt spid="74"/>
                                        </p:tgtEl>
                                        <p:attrNameLst>
                                          <p:attrName>style.visibility</p:attrName>
                                        </p:attrNameLst>
                                      </p:cBhvr>
                                      <p:to>
                                        <p:strVal val="visible"/>
                                      </p:to>
                                    </p:set>
                                    <p:anim calcmode="lin" valueType="num">
                                      <p:cBhvr>
                                        <p:cTn id="104" dur="500" fill="hold"/>
                                        <p:tgtEl>
                                          <p:spTgt spid="74"/>
                                        </p:tgtEl>
                                        <p:attrNameLst>
                                          <p:attrName>ppt_x</p:attrName>
                                        </p:attrNameLst>
                                      </p:cBhvr>
                                      <p:tavLst>
                                        <p:tav tm="0">
                                          <p:val>
                                            <p:strVal val="0-#ppt_w/2"/>
                                          </p:val>
                                        </p:tav>
                                        <p:tav tm="100000">
                                          <p:val>
                                            <p:strVal val="#ppt_x"/>
                                          </p:val>
                                        </p:tav>
                                      </p:tavLst>
                                    </p:anim>
                                    <p:anim calcmode="lin" valueType="num">
                                      <p:cBhvr>
                                        <p:cTn id="105" dur="500" fill="hold"/>
                                        <p:tgtEl>
                                          <p:spTgt spid="74"/>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p:cTn id="108" dur="500" fill="hold"/>
                                        <p:tgtEl>
                                          <p:spTgt spid="75"/>
                                        </p:tgtEl>
                                        <p:attrNameLst>
                                          <p:attrName>ppt_x</p:attrName>
                                        </p:attrNameLst>
                                      </p:cBhvr>
                                      <p:tavLst>
                                        <p:tav tm="0">
                                          <p:val>
                                            <p:strVal val="0-#ppt_w/2"/>
                                          </p:val>
                                        </p:tav>
                                        <p:tav tm="100000">
                                          <p:val>
                                            <p:strVal val="#ppt_x"/>
                                          </p:val>
                                        </p:tav>
                                      </p:tavLst>
                                    </p:anim>
                                    <p:anim calcmode="lin" valueType="num">
                                      <p:cBhvr>
                                        <p:cTn id="109" dur="500" fill="hold"/>
                                        <p:tgtEl>
                                          <p:spTgt spid="75"/>
                                        </p:tgtEl>
                                        <p:attrNameLst>
                                          <p:attrName>ppt_y</p:attrName>
                                        </p:attrNameLst>
                                      </p:cBhvr>
                                      <p:tavLst>
                                        <p:tav tm="0">
                                          <p:val>
                                            <p:strVal val="#ppt_y"/>
                                          </p:val>
                                        </p:tav>
                                        <p:tav tm="100000">
                                          <p:val>
                                            <p:strVal val="#ppt_y"/>
                                          </p:val>
                                        </p:tav>
                                      </p:tavLst>
                                    </p:anim>
                                  </p:childTnLst>
                                </p:cTn>
                              </p:par>
                              <p:par>
                                <p:cTn id="110" presetID="2" presetClass="entr" presetSubtype="8" fill="hold" grpId="0" nodeType="withEffect">
                                  <p:stCondLst>
                                    <p:cond delay="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500" fill="hold"/>
                                        <p:tgtEl>
                                          <p:spTgt spid="76"/>
                                        </p:tgtEl>
                                        <p:attrNameLst>
                                          <p:attrName>ppt_x</p:attrName>
                                        </p:attrNameLst>
                                      </p:cBhvr>
                                      <p:tavLst>
                                        <p:tav tm="0">
                                          <p:val>
                                            <p:strVal val="0-#ppt_w/2"/>
                                          </p:val>
                                        </p:tav>
                                        <p:tav tm="100000">
                                          <p:val>
                                            <p:strVal val="#ppt_x"/>
                                          </p:val>
                                        </p:tav>
                                      </p:tavLst>
                                    </p:anim>
                                    <p:anim calcmode="lin" valueType="num">
                                      <p:cBhvr>
                                        <p:cTn id="113" dur="500" fill="hold"/>
                                        <p:tgtEl>
                                          <p:spTgt spid="76"/>
                                        </p:tgtEl>
                                        <p:attrNameLst>
                                          <p:attrName>ppt_y</p:attrName>
                                        </p:attrNameLst>
                                      </p:cBhvr>
                                      <p:tavLst>
                                        <p:tav tm="0">
                                          <p:val>
                                            <p:strVal val="#ppt_y"/>
                                          </p:val>
                                        </p:tav>
                                        <p:tav tm="100000">
                                          <p:val>
                                            <p:strVal val="#ppt_y"/>
                                          </p:val>
                                        </p:tav>
                                      </p:tavLst>
                                    </p:anim>
                                  </p:childTnLst>
                                </p:cTn>
                              </p:par>
                              <p:par>
                                <p:cTn id="114" presetID="2" presetClass="entr" presetSubtype="8" fill="hold" grpId="0" nodeType="withEffect">
                                  <p:stCondLst>
                                    <p:cond delay="0"/>
                                  </p:stCondLst>
                                  <p:childTnLst>
                                    <p:set>
                                      <p:cBhvr>
                                        <p:cTn id="115" dur="1" fill="hold">
                                          <p:stCondLst>
                                            <p:cond delay="0"/>
                                          </p:stCondLst>
                                        </p:cTn>
                                        <p:tgtEl>
                                          <p:spTgt spid="77"/>
                                        </p:tgtEl>
                                        <p:attrNameLst>
                                          <p:attrName>style.visibility</p:attrName>
                                        </p:attrNameLst>
                                      </p:cBhvr>
                                      <p:to>
                                        <p:strVal val="visible"/>
                                      </p:to>
                                    </p:set>
                                    <p:anim calcmode="lin" valueType="num">
                                      <p:cBhvr>
                                        <p:cTn id="116" dur="500" fill="hold"/>
                                        <p:tgtEl>
                                          <p:spTgt spid="77"/>
                                        </p:tgtEl>
                                        <p:attrNameLst>
                                          <p:attrName>ppt_x</p:attrName>
                                        </p:attrNameLst>
                                      </p:cBhvr>
                                      <p:tavLst>
                                        <p:tav tm="0">
                                          <p:val>
                                            <p:strVal val="0-#ppt_w/2"/>
                                          </p:val>
                                        </p:tav>
                                        <p:tav tm="100000">
                                          <p:val>
                                            <p:strVal val="#ppt_x"/>
                                          </p:val>
                                        </p:tav>
                                      </p:tavLst>
                                    </p:anim>
                                    <p:anim calcmode="lin" valueType="num">
                                      <p:cBhvr>
                                        <p:cTn id="117" dur="500" fill="hold"/>
                                        <p:tgtEl>
                                          <p:spTgt spid="77"/>
                                        </p:tgtEl>
                                        <p:attrNameLst>
                                          <p:attrName>ppt_y</p:attrName>
                                        </p:attrNameLst>
                                      </p:cBhvr>
                                      <p:tavLst>
                                        <p:tav tm="0">
                                          <p:val>
                                            <p:strVal val="#ppt_y"/>
                                          </p:val>
                                        </p:tav>
                                        <p:tav tm="100000">
                                          <p:val>
                                            <p:strVal val="#ppt_y"/>
                                          </p:val>
                                        </p:tav>
                                      </p:tavLst>
                                    </p:anim>
                                  </p:childTnLst>
                                </p:cTn>
                              </p:par>
                              <p:par>
                                <p:cTn id="118" presetID="8" presetClass="emph" presetSubtype="0" fill="hold" grpId="1" nodeType="withEffect">
                                  <p:stCondLst>
                                    <p:cond delay="0"/>
                                  </p:stCondLst>
                                  <p:childTnLst>
                                    <p:animRot by="21600000">
                                      <p:cBhvr>
                                        <p:cTn id="119" dur="500" fill="hold"/>
                                        <p:tgtEl>
                                          <p:spTgt spid="74"/>
                                        </p:tgtEl>
                                        <p:attrNameLst>
                                          <p:attrName>r</p:attrName>
                                        </p:attrNameLst>
                                      </p:cBhvr>
                                    </p:animRot>
                                  </p:childTnLst>
                                </p:cTn>
                              </p:par>
                              <p:par>
                                <p:cTn id="120" presetID="8" presetClass="emph" presetSubtype="0" fill="hold" grpId="1" nodeType="withEffect">
                                  <p:stCondLst>
                                    <p:cond delay="0"/>
                                  </p:stCondLst>
                                  <p:childTnLst>
                                    <p:animRot by="21600000">
                                      <p:cBhvr>
                                        <p:cTn id="121" dur="500" fill="hold"/>
                                        <p:tgtEl>
                                          <p:spTgt spid="75"/>
                                        </p:tgtEl>
                                        <p:attrNameLst>
                                          <p:attrName>r</p:attrName>
                                        </p:attrNameLst>
                                      </p:cBhvr>
                                    </p:animRot>
                                  </p:childTnLst>
                                </p:cTn>
                              </p:par>
                              <p:par>
                                <p:cTn id="122" presetID="8" presetClass="emph" presetSubtype="0" fill="hold" grpId="1" nodeType="withEffect">
                                  <p:stCondLst>
                                    <p:cond delay="0"/>
                                  </p:stCondLst>
                                  <p:childTnLst>
                                    <p:animRot by="21600000">
                                      <p:cBhvr>
                                        <p:cTn id="123" dur="500" fill="hold"/>
                                        <p:tgtEl>
                                          <p:spTgt spid="76"/>
                                        </p:tgtEl>
                                        <p:attrNameLst>
                                          <p:attrName>r</p:attrName>
                                        </p:attrNameLst>
                                      </p:cBhvr>
                                    </p:animRot>
                                  </p:childTnLst>
                                </p:cTn>
                              </p:par>
                              <p:par>
                                <p:cTn id="124" presetID="8" presetClass="emph" presetSubtype="0" fill="hold" grpId="1" nodeType="withEffect">
                                  <p:stCondLst>
                                    <p:cond delay="0"/>
                                  </p:stCondLst>
                                  <p:childTnLst>
                                    <p:animRot by="21600000">
                                      <p:cBhvr>
                                        <p:cTn id="125" dur="500" fill="hold"/>
                                        <p:tgtEl>
                                          <p:spTgt spid="77"/>
                                        </p:tgtEl>
                                        <p:attrNameLst>
                                          <p:attrName>r</p:attrName>
                                        </p:attrNameLst>
                                      </p:cBhvr>
                                    </p:animRot>
                                  </p:childTnLst>
                                </p:cTn>
                              </p:par>
                              <p:par>
                                <p:cTn id="126" presetID="10" presetClass="entr" presetSubtype="0" fill="hold" grpId="0" nodeType="withEffect">
                                  <p:stCondLst>
                                    <p:cond delay="300"/>
                                  </p:stCondLst>
                                  <p:childTnLst>
                                    <p:set>
                                      <p:cBhvr>
                                        <p:cTn id="127" dur="1" fill="hold">
                                          <p:stCondLst>
                                            <p:cond delay="0"/>
                                          </p:stCondLst>
                                        </p:cTn>
                                        <p:tgtEl>
                                          <p:spTgt spid="73"/>
                                        </p:tgtEl>
                                        <p:attrNameLst>
                                          <p:attrName>style.visibility</p:attrName>
                                        </p:attrNameLst>
                                      </p:cBhvr>
                                      <p:to>
                                        <p:strVal val="visible"/>
                                      </p:to>
                                    </p:set>
                                    <p:animEffect transition="in" filter="fade">
                                      <p:cBhvr>
                                        <p:cTn id="128" dur="500"/>
                                        <p:tgtEl>
                                          <p:spTgt spid="73"/>
                                        </p:tgtEl>
                                      </p:cBhvr>
                                    </p:animEffect>
                                  </p:childTnLst>
                                </p:cTn>
                              </p:par>
                            </p:childTnLst>
                          </p:cTn>
                        </p:par>
                      </p:childTnLst>
                    </p:cTn>
                  </p:par>
                  <p:par>
                    <p:cTn id="129" fill="hold">
                      <p:stCondLst>
                        <p:cond delay="indefinite"/>
                      </p:stCondLst>
                      <p:childTnLst>
                        <p:par>
                          <p:cTn id="130" fill="hold">
                            <p:stCondLst>
                              <p:cond delay="0"/>
                            </p:stCondLst>
                            <p:childTnLst>
                              <p:par>
                                <p:cTn id="131" presetID="2" presetClass="exit" presetSubtype="4" fill="hold" nodeType="clickEffect">
                                  <p:stCondLst>
                                    <p:cond delay="0"/>
                                  </p:stCondLst>
                                  <p:childTnLst>
                                    <p:anim calcmode="lin" valueType="num">
                                      <p:cBhvr additive="base">
                                        <p:cTn id="132" dur="500"/>
                                        <p:tgtEl>
                                          <p:spTgt spid="61"/>
                                        </p:tgtEl>
                                        <p:attrNameLst>
                                          <p:attrName>ppt_x</p:attrName>
                                        </p:attrNameLst>
                                      </p:cBhvr>
                                      <p:tavLst>
                                        <p:tav tm="0">
                                          <p:val>
                                            <p:strVal val="ppt_x"/>
                                          </p:val>
                                        </p:tav>
                                        <p:tav tm="100000">
                                          <p:val>
                                            <p:strVal val="ppt_x"/>
                                          </p:val>
                                        </p:tav>
                                      </p:tavLst>
                                    </p:anim>
                                    <p:anim calcmode="lin" valueType="num">
                                      <p:cBhvr additive="base">
                                        <p:cTn id="133" dur="500"/>
                                        <p:tgtEl>
                                          <p:spTgt spid="61"/>
                                        </p:tgtEl>
                                        <p:attrNameLst>
                                          <p:attrName>ppt_y</p:attrName>
                                        </p:attrNameLst>
                                      </p:cBhvr>
                                      <p:tavLst>
                                        <p:tav tm="0">
                                          <p:val>
                                            <p:strVal val="ppt_y"/>
                                          </p:val>
                                        </p:tav>
                                        <p:tav tm="100000">
                                          <p:val>
                                            <p:strVal val="1+ppt_h/2"/>
                                          </p:val>
                                        </p:tav>
                                      </p:tavLst>
                                    </p:anim>
                                    <p:set>
                                      <p:cBhvr>
                                        <p:cTn id="134"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6" grpId="0" animBg="1"/>
      <p:bldP spid="8" grpId="0" animBg="1"/>
      <p:bldP spid="10" grpId="0" animBg="1"/>
      <p:bldP spid="27" grpId="0" animBg="1"/>
      <p:bldP spid="30" grpId="0"/>
      <p:bldP spid="28" grpId="0" animBg="1"/>
      <p:bldP spid="31" grpId="0"/>
      <p:bldP spid="29" grpId="0" animBg="1"/>
      <p:bldP spid="32" grpId="0"/>
      <p:bldP spid="62" grpId="0"/>
      <p:bldP spid="71" grpId="0"/>
      <p:bldP spid="72" grpId="0"/>
      <p:bldP spid="63" grpId="0"/>
      <p:bldP spid="73" grpId="0"/>
      <p:bldP spid="74" grpId="0" animBg="1"/>
      <p:bldP spid="74" grpId="1" animBg="1"/>
      <p:bldP spid="75" grpId="0" animBg="1"/>
      <p:bldP spid="75" grpId="1" animBg="1"/>
      <p:bldP spid="76" grpId="0" animBg="1"/>
      <p:bldP spid="76" grpId="1" animBg="1"/>
      <p:bldP spid="77" grpId="0" animBg="1"/>
      <p:bldP spid="77"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文本框 42"/>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a:t>
            </a:r>
            <a:r>
              <a:rPr lang="en-US" sz="1500">
                <a:solidFill>
                  <a:srgbClr val="197519"/>
                </a:solidFill>
                <a:ea typeface="方正粗倩简体" pitchFamily="65" charset="-122"/>
              </a:rPr>
              <a:t>9</a:t>
            </a:r>
          </a:p>
        </p:txBody>
      </p:sp>
      <p:sp>
        <p:nvSpPr>
          <p:cNvPr id="45" name="等腰三角形 44"/>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6" name="等腰三角形 45"/>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7" name="等腰三角形 46"/>
          <p:cNvSpPr>
            <a:spLocks noChangeArrowheads="1"/>
          </p:cNvSpPr>
          <p:nvPr/>
        </p:nvSpPr>
        <p:spPr bwMode="auto">
          <a:xfrm rot="-228606">
            <a:off x="1135856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8" name="等腰三角形 47"/>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9" name="等腰三角形 48"/>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1" name="矩形 40"/>
          <p:cNvSpPr>
            <a:spLocks noChangeArrowheads="1"/>
          </p:cNvSpPr>
          <p:nvPr/>
        </p:nvSpPr>
        <p:spPr bwMode="auto">
          <a:xfrm>
            <a:off x="1420952" y="57943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仿真结果</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33" name="图片 32">
            <a:extLst>
              <a:ext uri="{FF2B5EF4-FFF2-40B4-BE49-F238E27FC236}">
                <a16:creationId xmlns:a16="http://schemas.microsoft.com/office/drawing/2014/main" id="{7DF9877A-7009-4046-A3EA-010862CD8DD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395686" y="1700520"/>
            <a:ext cx="4533432" cy="4132262"/>
          </a:xfrm>
          <a:prstGeom prst="rect">
            <a:avLst/>
          </a:prstGeom>
          <a:ln>
            <a:solidFill>
              <a:schemeClr val="tx1"/>
            </a:solidFill>
          </a:ln>
        </p:spPr>
      </p:pic>
      <p:sp>
        <p:nvSpPr>
          <p:cNvPr id="2" name="矩形 1">
            <a:extLst>
              <a:ext uri="{FF2B5EF4-FFF2-40B4-BE49-F238E27FC236}">
                <a16:creationId xmlns:a16="http://schemas.microsoft.com/office/drawing/2014/main" id="{3F2F75DF-EBC8-416F-8107-EDBEB852D6B3}"/>
              </a:ext>
            </a:extLst>
          </p:cNvPr>
          <p:cNvSpPr/>
          <p:nvPr/>
        </p:nvSpPr>
        <p:spPr>
          <a:xfrm>
            <a:off x="1902946" y="5912267"/>
            <a:ext cx="3518912" cy="400110"/>
          </a:xfrm>
          <a:prstGeom prst="rect">
            <a:avLst/>
          </a:prstGeom>
        </p:spPr>
        <p:txBody>
          <a:bodyPr wrap="none">
            <a:spAutoFit/>
          </a:bodyPr>
          <a:lstStyle/>
          <a:p>
            <a:r>
              <a:rPr lang="zh-CN" altLang="zh-CN" sz="2000" dirty="0">
                <a:latin typeface="+mn-ea"/>
                <a:ea typeface="+mn-ea"/>
                <a:cs typeface="Times New Roman" panose="02020603050405020304" pitchFamily="18" charset="0"/>
              </a:rPr>
              <a:t>长沙市自行车流量预测分配图</a:t>
            </a:r>
            <a:endParaRPr lang="zh-CN" altLang="en-US" sz="2000" dirty="0">
              <a:latin typeface="+mn-ea"/>
              <a:ea typeface="+mn-ea"/>
            </a:endParaRPr>
          </a:p>
        </p:txBody>
      </p:sp>
      <p:cxnSp>
        <p:nvCxnSpPr>
          <p:cNvPr id="35" name="直接连接符 34">
            <a:extLst>
              <a:ext uri="{FF2B5EF4-FFF2-40B4-BE49-F238E27FC236}">
                <a16:creationId xmlns:a16="http://schemas.microsoft.com/office/drawing/2014/main" id="{966C69A6-6AB1-4D2D-9D6A-078129D1C0E6}"/>
              </a:ext>
            </a:extLst>
          </p:cNvPr>
          <p:cNvCxnSpPr/>
          <p:nvPr/>
        </p:nvCxnSpPr>
        <p:spPr>
          <a:xfrm>
            <a:off x="6568646" y="217215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5F22B76-6607-4107-9AF0-88B6CE346AFB}"/>
              </a:ext>
            </a:extLst>
          </p:cNvPr>
          <p:cNvSpPr/>
          <p:nvPr/>
        </p:nvSpPr>
        <p:spPr>
          <a:xfrm>
            <a:off x="6568646" y="2058491"/>
            <a:ext cx="4227668" cy="3416320"/>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基于软件仿真结果，我们可以得到重点区域（见表），同时得到了重要路段，并且依据车流量，路段的繁华程度等信息，将停车点容量按需求分为三个等级，（一级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200</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，二级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150</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，三级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），其中有一级停车点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个，二级停车点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23</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，三级停车点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17</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个。</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4629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000" fill="hold"/>
                                        <p:tgtEl>
                                          <p:spTgt spid="45"/>
                                        </p:tgtEl>
                                        <p:attrNameLst>
                                          <p:attrName>r</p:attrName>
                                        </p:attrNameLst>
                                      </p:cBhvr>
                                    </p:animRot>
                                  </p:childTnLst>
                                </p:cTn>
                              </p:par>
                              <p:par>
                                <p:cTn id="7" presetID="8" presetClass="emph" presetSubtype="0" fill="hold" grpId="0" nodeType="withEffect">
                                  <p:stCondLst>
                                    <p:cond delay="0"/>
                                  </p:stCondLst>
                                  <p:childTnLst>
                                    <p:animRot by="21600000">
                                      <p:cBhvr>
                                        <p:cTn id="8" dur="1000" fill="hold"/>
                                        <p:tgtEl>
                                          <p:spTgt spid="46"/>
                                        </p:tgtEl>
                                        <p:attrNameLst>
                                          <p:attrName>r</p:attrName>
                                        </p:attrNameLst>
                                      </p:cBhvr>
                                    </p:animRot>
                                  </p:childTnLst>
                                </p:cTn>
                              </p:par>
                              <p:par>
                                <p:cTn id="9" presetID="8" presetClass="emph" presetSubtype="0" fill="hold" grpId="0" nodeType="withEffect">
                                  <p:stCondLst>
                                    <p:cond delay="0"/>
                                  </p:stCondLst>
                                  <p:childTnLst>
                                    <p:animRot by="21600000">
                                      <p:cBhvr>
                                        <p:cTn id="10" dur="1000" fill="hold"/>
                                        <p:tgtEl>
                                          <p:spTgt spid="47"/>
                                        </p:tgtEl>
                                        <p:attrNameLst>
                                          <p:attrName>r</p:attrName>
                                        </p:attrNameLst>
                                      </p:cBhvr>
                                    </p:animRot>
                                  </p:childTnLst>
                                </p:cTn>
                              </p:par>
                              <p:par>
                                <p:cTn id="11" presetID="8" presetClass="emph" presetSubtype="0" fill="hold" grpId="0" nodeType="withEffect">
                                  <p:stCondLst>
                                    <p:cond delay="0"/>
                                  </p:stCondLst>
                                  <p:childTnLst>
                                    <p:animRot by="21600000">
                                      <p:cBhvr>
                                        <p:cTn id="12" dur="1000" fill="hold"/>
                                        <p:tgtEl>
                                          <p:spTgt spid="48"/>
                                        </p:tgtEl>
                                        <p:attrNameLst>
                                          <p:attrName>r</p:attrName>
                                        </p:attrNameLst>
                                      </p:cBhvr>
                                    </p:animRot>
                                  </p:childTnLst>
                                </p:cTn>
                              </p:par>
                              <p:par>
                                <p:cTn id="13" presetID="8" presetClass="emph" presetSubtype="0" fill="hold" grpId="0" nodeType="withEffect">
                                  <p:stCondLst>
                                    <p:cond delay="0"/>
                                  </p:stCondLst>
                                  <p:childTnLst>
                                    <p:animRot by="21600000">
                                      <p:cBhvr>
                                        <p:cTn id="14" dur="1000" fill="hold"/>
                                        <p:tgtEl>
                                          <p:spTgt spid="49"/>
                                        </p:tgtEl>
                                        <p:attrNameLst>
                                          <p:attrName>r</p:attrName>
                                        </p:attrNameLst>
                                      </p:cBhvr>
                                    </p:animRot>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ppt_x</p:attrName>
                                        </p:attrNameLst>
                                      </p:cBhvr>
                                      <p:tavLst>
                                        <p:tav tm="0">
                                          <p:val>
                                            <p:strVal val="0-#ppt_w/2"/>
                                          </p:val>
                                        </p:tav>
                                        <p:tav tm="100000">
                                          <p:val>
                                            <p:strVal val="#ppt_x"/>
                                          </p:val>
                                        </p:tav>
                                      </p:tavLst>
                                    </p:anim>
                                    <p:anim calcmode="lin" valueType="num">
                                      <p:cBhvr>
                                        <p:cTn id="23" dur="500" fill="hold"/>
                                        <p:tgtEl>
                                          <p:spTgt spid="4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ppt_x</p:attrName>
                                        </p:attrNameLst>
                                      </p:cBhvr>
                                      <p:tavLst>
                                        <p:tav tm="0">
                                          <p:val>
                                            <p:strVal val="0-#ppt_w/2"/>
                                          </p:val>
                                        </p:tav>
                                        <p:tav tm="100000">
                                          <p:val>
                                            <p:strVal val="#ppt_x"/>
                                          </p:val>
                                        </p:tav>
                                      </p:tavLst>
                                    </p:anim>
                                    <p:anim calcmode="lin" valueType="num">
                                      <p:cBhvr>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500" fill="hold"/>
                                        <p:tgtEl>
                                          <p:spTgt spid="54"/>
                                        </p:tgtEl>
                                        <p:attrNameLst>
                                          <p:attrName>ppt_x</p:attrName>
                                        </p:attrNameLst>
                                      </p:cBhvr>
                                      <p:tavLst>
                                        <p:tav tm="0">
                                          <p:val>
                                            <p:strVal val="0-#ppt_w/2"/>
                                          </p:val>
                                        </p:tav>
                                        <p:tav tm="100000">
                                          <p:val>
                                            <p:strVal val="#ppt_x"/>
                                          </p:val>
                                        </p:tav>
                                      </p:tavLst>
                                    </p:anim>
                                    <p:anim calcmode="lin" valueType="num">
                                      <p:cBhvr>
                                        <p:cTn id="31" dur="500" fill="hold"/>
                                        <p:tgtEl>
                                          <p:spTgt spid="5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p:cTn id="34" dur="500" fill="hold"/>
                                        <p:tgtEl>
                                          <p:spTgt spid="56"/>
                                        </p:tgtEl>
                                        <p:attrNameLst>
                                          <p:attrName>ppt_x</p:attrName>
                                        </p:attrNameLst>
                                      </p:cBhvr>
                                      <p:tavLst>
                                        <p:tav tm="0">
                                          <p:val>
                                            <p:strVal val="0-#ppt_w/2"/>
                                          </p:val>
                                        </p:tav>
                                        <p:tav tm="100000">
                                          <p:val>
                                            <p:strVal val="#ppt_x"/>
                                          </p:val>
                                        </p:tav>
                                      </p:tavLst>
                                    </p:anim>
                                    <p:anim calcmode="lin" valueType="num">
                                      <p:cBhvr>
                                        <p:cTn id="35" dur="500" fill="hold"/>
                                        <p:tgtEl>
                                          <p:spTgt spid="56"/>
                                        </p:tgtEl>
                                        <p:attrNameLst>
                                          <p:attrName>ppt_y</p:attrName>
                                        </p:attrNameLst>
                                      </p:cBhvr>
                                      <p:tavLst>
                                        <p:tav tm="0">
                                          <p:val>
                                            <p:strVal val="#ppt_y"/>
                                          </p:val>
                                        </p:tav>
                                        <p:tav tm="100000">
                                          <p:val>
                                            <p:strVal val="#ppt_y"/>
                                          </p:val>
                                        </p:tav>
                                      </p:tavLst>
                                    </p:anim>
                                  </p:childTnLst>
                                </p:cTn>
                              </p:par>
                              <p:par>
                                <p:cTn id="36" presetID="8" presetClass="emph" presetSubtype="0" fill="hold" grpId="1" nodeType="withEffect">
                                  <p:stCondLst>
                                    <p:cond delay="0"/>
                                  </p:stCondLst>
                                  <p:childTnLst>
                                    <p:animRot by="21600000">
                                      <p:cBhvr>
                                        <p:cTn id="37" dur="500" fill="hold"/>
                                        <p:tgtEl>
                                          <p:spTgt spid="42"/>
                                        </p:tgtEl>
                                        <p:attrNameLst>
                                          <p:attrName>r</p:attrName>
                                        </p:attrNameLst>
                                      </p:cBhvr>
                                    </p:animRot>
                                  </p:childTnLst>
                                </p:cTn>
                              </p:par>
                              <p:par>
                                <p:cTn id="38" presetID="8" presetClass="emph" presetSubtype="0" fill="hold" grpId="1" nodeType="withEffect">
                                  <p:stCondLst>
                                    <p:cond delay="0"/>
                                  </p:stCondLst>
                                  <p:childTnLst>
                                    <p:animRot by="21600000">
                                      <p:cBhvr>
                                        <p:cTn id="39" dur="500" fill="hold"/>
                                        <p:tgtEl>
                                          <p:spTgt spid="44"/>
                                        </p:tgtEl>
                                        <p:attrNameLst>
                                          <p:attrName>r</p:attrName>
                                        </p:attrNameLst>
                                      </p:cBhvr>
                                    </p:animRot>
                                  </p:childTnLst>
                                </p:cTn>
                              </p:par>
                              <p:par>
                                <p:cTn id="40" presetID="8" presetClass="emph" presetSubtype="0" fill="hold" grpId="1" nodeType="withEffect">
                                  <p:stCondLst>
                                    <p:cond delay="0"/>
                                  </p:stCondLst>
                                  <p:childTnLst>
                                    <p:animRot by="21600000">
                                      <p:cBhvr>
                                        <p:cTn id="41" dur="500" fill="hold"/>
                                        <p:tgtEl>
                                          <p:spTgt spid="54"/>
                                        </p:tgtEl>
                                        <p:attrNameLst>
                                          <p:attrName>r</p:attrName>
                                        </p:attrNameLst>
                                      </p:cBhvr>
                                    </p:animRot>
                                  </p:childTnLst>
                                </p:cTn>
                              </p:par>
                              <p:par>
                                <p:cTn id="42" presetID="8" presetClass="emph" presetSubtype="0" fill="hold" grpId="1" nodeType="withEffect">
                                  <p:stCondLst>
                                    <p:cond delay="0"/>
                                  </p:stCondLst>
                                  <p:childTnLst>
                                    <p:animRot by="21600000">
                                      <p:cBhvr>
                                        <p:cTn id="43" dur="500" fill="hold"/>
                                        <p:tgtEl>
                                          <p:spTgt spid="56"/>
                                        </p:tgtEl>
                                        <p:attrNameLst>
                                          <p:attrName>r</p:attrName>
                                        </p:attrNameLst>
                                      </p:cBhvr>
                                    </p:animRot>
                                  </p:childTnLst>
                                </p:cTn>
                              </p:par>
                              <p:par>
                                <p:cTn id="44" presetID="10" presetClass="entr" presetSubtype="0" fill="hold" grpId="0" nodeType="withEffect">
                                  <p:stCondLst>
                                    <p:cond delay="30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22" presetClass="entr" presetSubtype="8" fill="hold" nodeType="withEffect">
                                  <p:stCondLst>
                                    <p:cond delay="370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bldLvl="0" animBg="1"/>
      <p:bldP spid="46" grpId="0" bldLvl="0" animBg="1"/>
      <p:bldP spid="47" grpId="0" bldLvl="0" animBg="1"/>
      <p:bldP spid="48" grpId="0" bldLvl="0" animBg="1"/>
      <p:bldP spid="49" grpId="0" bldLvl="0" animBg="1"/>
      <p:bldP spid="41" grpId="0"/>
      <p:bldP spid="42" grpId="0" bldLvl="0" animBg="1"/>
      <p:bldP spid="42" grpId="1" bldLvl="0" animBg="1"/>
      <p:bldP spid="44" grpId="0" bldLvl="0" animBg="1"/>
      <p:bldP spid="44" grpId="1" bldLvl="0" animBg="1"/>
      <p:bldP spid="54" grpId="0" bldLvl="0" animBg="1"/>
      <p:bldP spid="54" grpId="1" bldLvl="0" animBg="1"/>
      <p:bldP spid="56" grpId="0" bldLvl="0" animBg="1"/>
      <p:bldP spid="56" grpId="1" bldLvl="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文本框 42"/>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a:t>
            </a:r>
            <a:r>
              <a:rPr lang="en-US" sz="1500">
                <a:solidFill>
                  <a:srgbClr val="197519"/>
                </a:solidFill>
                <a:ea typeface="方正粗倩简体" pitchFamily="65" charset="-122"/>
              </a:rPr>
              <a:t>9</a:t>
            </a:r>
          </a:p>
        </p:txBody>
      </p:sp>
      <p:sp>
        <p:nvSpPr>
          <p:cNvPr id="45" name="等腰三角形 44"/>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6" name="等腰三角形 45"/>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7" name="等腰三角形 46"/>
          <p:cNvSpPr>
            <a:spLocks noChangeArrowheads="1"/>
          </p:cNvSpPr>
          <p:nvPr/>
        </p:nvSpPr>
        <p:spPr bwMode="auto">
          <a:xfrm rot="-228606">
            <a:off x="1135856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8" name="等腰三角形 47"/>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9" name="等腰三角形 48"/>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1" name="矩形 40"/>
          <p:cNvSpPr>
            <a:spLocks noChangeArrowheads="1"/>
          </p:cNvSpPr>
          <p:nvPr/>
        </p:nvSpPr>
        <p:spPr bwMode="auto">
          <a:xfrm>
            <a:off x="1420952" y="57943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结果应用</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3" name="表格 2">
            <a:extLst>
              <a:ext uri="{FF2B5EF4-FFF2-40B4-BE49-F238E27FC236}">
                <a16:creationId xmlns:a16="http://schemas.microsoft.com/office/drawing/2014/main" id="{F6629C2F-7044-4DAD-B64C-35F7D753DB87}"/>
              </a:ext>
            </a:extLst>
          </p:cNvPr>
          <p:cNvGraphicFramePr>
            <a:graphicFrameLocks noGrp="1"/>
          </p:cNvGraphicFramePr>
          <p:nvPr>
            <p:extLst>
              <p:ext uri="{D42A27DB-BD31-4B8C-83A1-F6EECF244321}">
                <p14:modId xmlns:p14="http://schemas.microsoft.com/office/powerpoint/2010/main" val="1423303822"/>
              </p:ext>
            </p:extLst>
          </p:nvPr>
        </p:nvGraphicFramePr>
        <p:xfrm>
          <a:off x="1799146" y="1513865"/>
          <a:ext cx="8593705" cy="5010760"/>
        </p:xfrm>
        <a:graphic>
          <a:graphicData uri="http://schemas.openxmlformats.org/drawingml/2006/table">
            <a:tbl>
              <a:tblPr firstRow="1" firstCol="1" bandRow="1">
                <a:tableStyleId>{5C22544A-7EE6-4342-B048-85BDC9FD1C3A}</a:tableStyleId>
              </a:tblPr>
              <a:tblGrid>
                <a:gridCol w="1028634">
                  <a:extLst>
                    <a:ext uri="{9D8B030D-6E8A-4147-A177-3AD203B41FA5}">
                      <a16:colId xmlns:a16="http://schemas.microsoft.com/office/drawing/2014/main" val="4021279269"/>
                    </a:ext>
                  </a:extLst>
                </a:gridCol>
                <a:gridCol w="3817238">
                  <a:extLst>
                    <a:ext uri="{9D8B030D-6E8A-4147-A177-3AD203B41FA5}">
                      <a16:colId xmlns:a16="http://schemas.microsoft.com/office/drawing/2014/main" val="3739856611"/>
                    </a:ext>
                  </a:extLst>
                </a:gridCol>
                <a:gridCol w="3747833">
                  <a:extLst>
                    <a:ext uri="{9D8B030D-6E8A-4147-A177-3AD203B41FA5}">
                      <a16:colId xmlns:a16="http://schemas.microsoft.com/office/drawing/2014/main" val="1722129218"/>
                    </a:ext>
                  </a:extLst>
                </a:gridCol>
              </a:tblGrid>
              <a:tr h="250537">
                <a:tc>
                  <a:txBody>
                    <a:bodyPr/>
                    <a:lstStyle/>
                    <a:p>
                      <a:pPr indent="127000" algn="just">
                        <a:spcAft>
                          <a:spcPts val="0"/>
                        </a:spcAft>
                      </a:pPr>
                      <a:r>
                        <a:rPr lang="zh-CN" sz="1200" kern="100">
                          <a:effectLst/>
                        </a:rPr>
                        <a:t>区域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200" kern="100">
                          <a:effectLst/>
                        </a:rPr>
                        <a:t>重点区域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200" kern="100" dirty="0">
                          <a:effectLst/>
                        </a:rPr>
                        <a:t>重要路段</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30875384"/>
                  </a:ext>
                </a:extLst>
              </a:tr>
              <a:tr h="1002152">
                <a:tc>
                  <a:txBody>
                    <a:bodyPr/>
                    <a:lstStyle/>
                    <a:p>
                      <a:pPr indent="127000" algn="just">
                        <a:spcAft>
                          <a:spcPts val="0"/>
                        </a:spcAft>
                      </a:pPr>
                      <a:r>
                        <a:rPr lang="zh-CN" sz="1800" kern="100" dirty="0">
                          <a:effectLst/>
                        </a:rPr>
                        <a:t>芙蓉区</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dirty="0">
                          <a:effectLst/>
                        </a:rPr>
                        <a:t>省委周边、火车站广场、锦泰广场、芙蓉广场、五一广场、汽车东站周边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dirty="0">
                          <a:effectLst/>
                        </a:rPr>
                        <a:t>五一路、芙蓉路、韶山北路、八一路、车站路、人民路、解放路、东二环线、晚报大道、万家丽路</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7420190"/>
                  </a:ext>
                </a:extLst>
              </a:tr>
              <a:tr h="751615">
                <a:tc>
                  <a:txBody>
                    <a:bodyPr/>
                    <a:lstStyle/>
                    <a:p>
                      <a:pPr indent="127000" algn="just">
                        <a:spcAft>
                          <a:spcPts val="0"/>
                        </a:spcAft>
                      </a:pPr>
                      <a:r>
                        <a:rPr lang="zh-CN" sz="1800" kern="100" dirty="0">
                          <a:effectLst/>
                        </a:rPr>
                        <a:t>天心区</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dirty="0">
                          <a:effectLst/>
                        </a:rPr>
                        <a:t>省政府周边、新世纪体育文化广场周边、黄兴路步行街区域、沿江风光带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dirty="0">
                          <a:effectLst/>
                        </a:rPr>
                        <a:t>芙蓉路、韶山南路、劳动路、湘府路、湘江大道、书院路、南二环线、解放西路</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88330699"/>
                  </a:ext>
                </a:extLst>
              </a:tr>
              <a:tr h="1002152">
                <a:tc>
                  <a:txBody>
                    <a:bodyPr/>
                    <a:lstStyle/>
                    <a:p>
                      <a:pPr indent="127000" algn="just">
                        <a:spcAft>
                          <a:spcPts val="0"/>
                        </a:spcAft>
                      </a:pPr>
                      <a:r>
                        <a:rPr lang="zh-CN" sz="1800" kern="100" dirty="0">
                          <a:effectLst/>
                        </a:rPr>
                        <a:t>岳麓区</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dirty="0">
                          <a:effectLst/>
                        </a:rPr>
                        <a:t>市治周边、汽车西站周边、溁湾镇周边、东方红广场周边、梅溪湖周边、桔洲公园、长潭高速出入口</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dirty="0">
                          <a:effectLst/>
                        </a:rPr>
                        <a:t>枫林路、桐梓坡路、金星大道、岳麓大道、潇湘大道、西二环线、麓山南路、新民路</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40004907"/>
                  </a:ext>
                </a:extLst>
              </a:tr>
              <a:tr h="1002152">
                <a:tc>
                  <a:txBody>
                    <a:bodyPr/>
                    <a:lstStyle/>
                    <a:p>
                      <a:pPr indent="127000" algn="just">
                        <a:spcAft>
                          <a:spcPts val="0"/>
                        </a:spcAft>
                      </a:pPr>
                      <a:r>
                        <a:rPr lang="zh-CN" sz="1800" kern="100" dirty="0">
                          <a:effectLst/>
                        </a:rPr>
                        <a:t>雨花区</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a:effectLst/>
                        </a:rPr>
                        <a:t>省人大周边东塘商圈周边、红星商圈周边、汽车南站周边、武广南站周边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dirty="0">
                          <a:effectLst/>
                        </a:rPr>
                        <a:t>芙蓉路、韶山南路、长沙大道、劳动路、人民路、车站路、香樟路、中意一路、湘府中路、万家丽路、时代阳光大道</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92346083"/>
                  </a:ext>
                </a:extLst>
              </a:tr>
              <a:tr h="1002152">
                <a:tc>
                  <a:txBody>
                    <a:bodyPr/>
                    <a:lstStyle/>
                    <a:p>
                      <a:pPr indent="127000" algn="just">
                        <a:spcAft>
                          <a:spcPts val="0"/>
                        </a:spcAft>
                      </a:pPr>
                      <a:r>
                        <a:rPr lang="zh-CN" sz="1800" kern="100" dirty="0">
                          <a:effectLst/>
                        </a:rPr>
                        <a:t>开福区</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a:effectLst/>
                        </a:rPr>
                        <a:t>省政协周边、烈士公园周边、汽车北站周边、湘雅医院周边、省会展中心周边、长永高速出入口</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1600" kern="100" dirty="0">
                          <a:effectLst/>
                        </a:rPr>
                        <a:t>芙蓉路、东风路、营盘路、车站北路、福元路、三一大道、东二环线、万家丽路、开福寺路</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9802936"/>
                  </a:ext>
                </a:extLst>
              </a:tr>
            </a:tbl>
          </a:graphicData>
        </a:graphic>
      </p:graphicFrame>
      <p:sp>
        <p:nvSpPr>
          <p:cNvPr id="6" name="矩形 5">
            <a:extLst>
              <a:ext uri="{FF2B5EF4-FFF2-40B4-BE49-F238E27FC236}">
                <a16:creationId xmlns:a16="http://schemas.microsoft.com/office/drawing/2014/main" id="{94EF6D6E-B7C2-4018-B27F-F87F7AB23670}"/>
              </a:ext>
            </a:extLst>
          </p:cNvPr>
          <p:cNvSpPr/>
          <p:nvPr/>
        </p:nvSpPr>
        <p:spPr>
          <a:xfrm>
            <a:off x="4977743" y="1041103"/>
            <a:ext cx="2236510" cy="400110"/>
          </a:xfrm>
          <a:prstGeom prst="rect">
            <a:avLst/>
          </a:prstGeom>
        </p:spPr>
        <p:txBody>
          <a:bodyPr wrap="none">
            <a:spAutoFit/>
          </a:bodyPr>
          <a:lstStyle/>
          <a:p>
            <a:pPr algn="ctr"/>
            <a:r>
              <a:rPr lang="zh-CN" altLang="zh-CN" sz="2000" dirty="0">
                <a:latin typeface="+mn-ea"/>
                <a:ea typeface="+mn-ea"/>
                <a:cs typeface="Times New Roman" panose="02020603050405020304" pitchFamily="18" charset="0"/>
              </a:rPr>
              <a:t>停车点安置路段表</a:t>
            </a:r>
            <a:endParaRPr lang="zh-CN" altLang="en-US" sz="2000" dirty="0">
              <a:latin typeface="+mn-ea"/>
              <a:ea typeface="+mn-ea"/>
            </a:endParaRPr>
          </a:p>
        </p:txBody>
      </p:sp>
    </p:spTree>
    <p:extLst>
      <p:ext uri="{BB962C8B-B14F-4D97-AF65-F5344CB8AC3E}">
        <p14:creationId xmlns:p14="http://schemas.microsoft.com/office/powerpoint/2010/main" val="28861714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000" fill="hold"/>
                                        <p:tgtEl>
                                          <p:spTgt spid="45"/>
                                        </p:tgtEl>
                                        <p:attrNameLst>
                                          <p:attrName>r</p:attrName>
                                        </p:attrNameLst>
                                      </p:cBhvr>
                                    </p:animRot>
                                  </p:childTnLst>
                                </p:cTn>
                              </p:par>
                              <p:par>
                                <p:cTn id="7" presetID="8" presetClass="emph" presetSubtype="0" fill="hold" grpId="0" nodeType="withEffect">
                                  <p:stCondLst>
                                    <p:cond delay="0"/>
                                  </p:stCondLst>
                                  <p:childTnLst>
                                    <p:animRot by="21600000">
                                      <p:cBhvr>
                                        <p:cTn id="8" dur="1000" fill="hold"/>
                                        <p:tgtEl>
                                          <p:spTgt spid="46"/>
                                        </p:tgtEl>
                                        <p:attrNameLst>
                                          <p:attrName>r</p:attrName>
                                        </p:attrNameLst>
                                      </p:cBhvr>
                                    </p:animRot>
                                  </p:childTnLst>
                                </p:cTn>
                              </p:par>
                              <p:par>
                                <p:cTn id="9" presetID="8" presetClass="emph" presetSubtype="0" fill="hold" grpId="0" nodeType="withEffect">
                                  <p:stCondLst>
                                    <p:cond delay="0"/>
                                  </p:stCondLst>
                                  <p:childTnLst>
                                    <p:animRot by="21600000">
                                      <p:cBhvr>
                                        <p:cTn id="10" dur="1000" fill="hold"/>
                                        <p:tgtEl>
                                          <p:spTgt spid="47"/>
                                        </p:tgtEl>
                                        <p:attrNameLst>
                                          <p:attrName>r</p:attrName>
                                        </p:attrNameLst>
                                      </p:cBhvr>
                                    </p:animRot>
                                  </p:childTnLst>
                                </p:cTn>
                              </p:par>
                              <p:par>
                                <p:cTn id="11" presetID="8" presetClass="emph" presetSubtype="0" fill="hold" grpId="0" nodeType="withEffect">
                                  <p:stCondLst>
                                    <p:cond delay="0"/>
                                  </p:stCondLst>
                                  <p:childTnLst>
                                    <p:animRot by="21600000">
                                      <p:cBhvr>
                                        <p:cTn id="12" dur="1000" fill="hold"/>
                                        <p:tgtEl>
                                          <p:spTgt spid="48"/>
                                        </p:tgtEl>
                                        <p:attrNameLst>
                                          <p:attrName>r</p:attrName>
                                        </p:attrNameLst>
                                      </p:cBhvr>
                                    </p:animRot>
                                  </p:childTnLst>
                                </p:cTn>
                              </p:par>
                              <p:par>
                                <p:cTn id="13" presetID="8" presetClass="emph" presetSubtype="0" fill="hold" grpId="0" nodeType="withEffect">
                                  <p:stCondLst>
                                    <p:cond delay="0"/>
                                  </p:stCondLst>
                                  <p:childTnLst>
                                    <p:animRot by="21600000">
                                      <p:cBhvr>
                                        <p:cTn id="14" dur="1000" fill="hold"/>
                                        <p:tgtEl>
                                          <p:spTgt spid="49"/>
                                        </p:tgtEl>
                                        <p:attrNameLst>
                                          <p:attrName>r</p:attrName>
                                        </p:attrNameLst>
                                      </p:cBhvr>
                                    </p:animRot>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ppt_x</p:attrName>
                                        </p:attrNameLst>
                                      </p:cBhvr>
                                      <p:tavLst>
                                        <p:tav tm="0">
                                          <p:val>
                                            <p:strVal val="0-#ppt_w/2"/>
                                          </p:val>
                                        </p:tav>
                                        <p:tav tm="100000">
                                          <p:val>
                                            <p:strVal val="#ppt_x"/>
                                          </p:val>
                                        </p:tav>
                                      </p:tavLst>
                                    </p:anim>
                                    <p:anim calcmode="lin" valueType="num">
                                      <p:cBhvr>
                                        <p:cTn id="23" dur="500" fill="hold"/>
                                        <p:tgtEl>
                                          <p:spTgt spid="4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ppt_x</p:attrName>
                                        </p:attrNameLst>
                                      </p:cBhvr>
                                      <p:tavLst>
                                        <p:tav tm="0">
                                          <p:val>
                                            <p:strVal val="0-#ppt_w/2"/>
                                          </p:val>
                                        </p:tav>
                                        <p:tav tm="100000">
                                          <p:val>
                                            <p:strVal val="#ppt_x"/>
                                          </p:val>
                                        </p:tav>
                                      </p:tavLst>
                                    </p:anim>
                                    <p:anim calcmode="lin" valueType="num">
                                      <p:cBhvr>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500" fill="hold"/>
                                        <p:tgtEl>
                                          <p:spTgt spid="54"/>
                                        </p:tgtEl>
                                        <p:attrNameLst>
                                          <p:attrName>ppt_x</p:attrName>
                                        </p:attrNameLst>
                                      </p:cBhvr>
                                      <p:tavLst>
                                        <p:tav tm="0">
                                          <p:val>
                                            <p:strVal val="0-#ppt_w/2"/>
                                          </p:val>
                                        </p:tav>
                                        <p:tav tm="100000">
                                          <p:val>
                                            <p:strVal val="#ppt_x"/>
                                          </p:val>
                                        </p:tav>
                                      </p:tavLst>
                                    </p:anim>
                                    <p:anim calcmode="lin" valueType="num">
                                      <p:cBhvr>
                                        <p:cTn id="31" dur="500" fill="hold"/>
                                        <p:tgtEl>
                                          <p:spTgt spid="5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p:cTn id="34" dur="500" fill="hold"/>
                                        <p:tgtEl>
                                          <p:spTgt spid="56"/>
                                        </p:tgtEl>
                                        <p:attrNameLst>
                                          <p:attrName>ppt_x</p:attrName>
                                        </p:attrNameLst>
                                      </p:cBhvr>
                                      <p:tavLst>
                                        <p:tav tm="0">
                                          <p:val>
                                            <p:strVal val="0-#ppt_w/2"/>
                                          </p:val>
                                        </p:tav>
                                        <p:tav tm="100000">
                                          <p:val>
                                            <p:strVal val="#ppt_x"/>
                                          </p:val>
                                        </p:tav>
                                      </p:tavLst>
                                    </p:anim>
                                    <p:anim calcmode="lin" valueType="num">
                                      <p:cBhvr>
                                        <p:cTn id="35" dur="500" fill="hold"/>
                                        <p:tgtEl>
                                          <p:spTgt spid="56"/>
                                        </p:tgtEl>
                                        <p:attrNameLst>
                                          <p:attrName>ppt_y</p:attrName>
                                        </p:attrNameLst>
                                      </p:cBhvr>
                                      <p:tavLst>
                                        <p:tav tm="0">
                                          <p:val>
                                            <p:strVal val="#ppt_y"/>
                                          </p:val>
                                        </p:tav>
                                        <p:tav tm="100000">
                                          <p:val>
                                            <p:strVal val="#ppt_y"/>
                                          </p:val>
                                        </p:tav>
                                      </p:tavLst>
                                    </p:anim>
                                  </p:childTnLst>
                                </p:cTn>
                              </p:par>
                              <p:par>
                                <p:cTn id="36" presetID="8" presetClass="emph" presetSubtype="0" fill="hold" grpId="1" nodeType="withEffect">
                                  <p:stCondLst>
                                    <p:cond delay="0"/>
                                  </p:stCondLst>
                                  <p:childTnLst>
                                    <p:animRot by="21600000">
                                      <p:cBhvr>
                                        <p:cTn id="37" dur="500" fill="hold"/>
                                        <p:tgtEl>
                                          <p:spTgt spid="42"/>
                                        </p:tgtEl>
                                        <p:attrNameLst>
                                          <p:attrName>r</p:attrName>
                                        </p:attrNameLst>
                                      </p:cBhvr>
                                    </p:animRot>
                                  </p:childTnLst>
                                </p:cTn>
                              </p:par>
                              <p:par>
                                <p:cTn id="38" presetID="8" presetClass="emph" presetSubtype="0" fill="hold" grpId="1" nodeType="withEffect">
                                  <p:stCondLst>
                                    <p:cond delay="0"/>
                                  </p:stCondLst>
                                  <p:childTnLst>
                                    <p:animRot by="21600000">
                                      <p:cBhvr>
                                        <p:cTn id="39" dur="500" fill="hold"/>
                                        <p:tgtEl>
                                          <p:spTgt spid="44"/>
                                        </p:tgtEl>
                                        <p:attrNameLst>
                                          <p:attrName>r</p:attrName>
                                        </p:attrNameLst>
                                      </p:cBhvr>
                                    </p:animRot>
                                  </p:childTnLst>
                                </p:cTn>
                              </p:par>
                              <p:par>
                                <p:cTn id="40" presetID="8" presetClass="emph" presetSubtype="0" fill="hold" grpId="1" nodeType="withEffect">
                                  <p:stCondLst>
                                    <p:cond delay="0"/>
                                  </p:stCondLst>
                                  <p:childTnLst>
                                    <p:animRot by="21600000">
                                      <p:cBhvr>
                                        <p:cTn id="41" dur="500" fill="hold"/>
                                        <p:tgtEl>
                                          <p:spTgt spid="54"/>
                                        </p:tgtEl>
                                        <p:attrNameLst>
                                          <p:attrName>r</p:attrName>
                                        </p:attrNameLst>
                                      </p:cBhvr>
                                    </p:animRot>
                                  </p:childTnLst>
                                </p:cTn>
                              </p:par>
                              <p:par>
                                <p:cTn id="42" presetID="8" presetClass="emph" presetSubtype="0" fill="hold" grpId="1" nodeType="withEffect">
                                  <p:stCondLst>
                                    <p:cond delay="0"/>
                                  </p:stCondLst>
                                  <p:childTnLst>
                                    <p:animRot by="21600000">
                                      <p:cBhvr>
                                        <p:cTn id="43" dur="500" fill="hold"/>
                                        <p:tgtEl>
                                          <p:spTgt spid="56"/>
                                        </p:tgtEl>
                                        <p:attrNameLst>
                                          <p:attrName>r</p:attrName>
                                        </p:attrNameLst>
                                      </p:cBhvr>
                                    </p:animRot>
                                  </p:childTnLst>
                                </p:cTn>
                              </p:par>
                              <p:par>
                                <p:cTn id="44" presetID="10" presetClass="entr" presetSubtype="0" fill="hold" grpId="0" nodeType="withEffect">
                                  <p:stCondLst>
                                    <p:cond delay="30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bldLvl="0" animBg="1"/>
      <p:bldP spid="46" grpId="0" bldLvl="0" animBg="1"/>
      <p:bldP spid="47" grpId="0" bldLvl="0" animBg="1"/>
      <p:bldP spid="48" grpId="0" bldLvl="0" animBg="1"/>
      <p:bldP spid="49" grpId="0" bldLvl="0" animBg="1"/>
      <p:bldP spid="41" grpId="0"/>
      <p:bldP spid="42" grpId="0" bldLvl="0" animBg="1"/>
      <p:bldP spid="42" grpId="1" bldLvl="0" animBg="1"/>
      <p:bldP spid="44" grpId="0" bldLvl="0" animBg="1"/>
      <p:bldP spid="44" grpId="1" bldLvl="0" animBg="1"/>
      <p:bldP spid="54" grpId="0" bldLvl="0" animBg="1"/>
      <p:bldP spid="54" grpId="1" bldLvl="0" animBg="1"/>
      <p:bldP spid="56" grpId="0" bldLvl="0" animBg="1"/>
      <p:bldP spid="56"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文本框 42"/>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a:t>
            </a:r>
            <a:r>
              <a:rPr lang="en-US" sz="1500">
                <a:solidFill>
                  <a:srgbClr val="197519"/>
                </a:solidFill>
                <a:ea typeface="方正粗倩简体" pitchFamily="65" charset="-122"/>
              </a:rPr>
              <a:t>9</a:t>
            </a:r>
          </a:p>
        </p:txBody>
      </p:sp>
      <p:sp>
        <p:nvSpPr>
          <p:cNvPr id="45" name="等腰三角形 44"/>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6" name="等腰三角形 45"/>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7" name="等腰三角形 46"/>
          <p:cNvSpPr>
            <a:spLocks noChangeArrowheads="1"/>
          </p:cNvSpPr>
          <p:nvPr/>
        </p:nvSpPr>
        <p:spPr bwMode="auto">
          <a:xfrm rot="-228606">
            <a:off x="1135856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8" name="等腰三角形 47"/>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9" name="等腰三角形 48"/>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1" name="矩形 40"/>
          <p:cNvSpPr>
            <a:spLocks noChangeArrowheads="1"/>
          </p:cNvSpPr>
          <p:nvPr/>
        </p:nvSpPr>
        <p:spPr bwMode="auto">
          <a:xfrm>
            <a:off x="1420952" y="57943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结果应用</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8" name="图片 17">
            <a:extLst>
              <a:ext uri="{FF2B5EF4-FFF2-40B4-BE49-F238E27FC236}">
                <a16:creationId xmlns:a16="http://schemas.microsoft.com/office/drawing/2014/main" id="{47498287-3AA0-4AFE-92D1-275A7F04C11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937822" y="1041103"/>
            <a:ext cx="6316353" cy="5330674"/>
          </a:xfrm>
          <a:prstGeom prst="rect">
            <a:avLst/>
          </a:prstGeom>
        </p:spPr>
      </p:pic>
      <p:sp>
        <p:nvSpPr>
          <p:cNvPr id="4" name="矩形 3">
            <a:extLst>
              <a:ext uri="{FF2B5EF4-FFF2-40B4-BE49-F238E27FC236}">
                <a16:creationId xmlns:a16="http://schemas.microsoft.com/office/drawing/2014/main" id="{677532ED-4AE7-42A7-B9B6-C58AC5AAFC3D}"/>
              </a:ext>
            </a:extLst>
          </p:cNvPr>
          <p:cNvSpPr/>
          <p:nvPr/>
        </p:nvSpPr>
        <p:spPr>
          <a:xfrm>
            <a:off x="4387839" y="6371777"/>
            <a:ext cx="3775393" cy="400110"/>
          </a:xfrm>
          <a:prstGeom prst="rect">
            <a:avLst/>
          </a:prstGeom>
        </p:spPr>
        <p:txBody>
          <a:bodyPr wrap="none">
            <a:spAutoFit/>
          </a:bodyPr>
          <a:lstStyle/>
          <a:p>
            <a:r>
              <a:rPr lang="zh-CN" altLang="zh-CN" sz="2000" dirty="0">
                <a:latin typeface="+mn-ea"/>
                <a:ea typeface="+mn-ea"/>
                <a:cs typeface="Times New Roman" panose="02020603050405020304" pitchFamily="18" charset="0"/>
              </a:rPr>
              <a:t>长沙市自行车停车点预测分配图</a:t>
            </a:r>
            <a:endParaRPr lang="zh-CN" altLang="en-US" sz="2000" dirty="0">
              <a:latin typeface="+mn-ea"/>
              <a:ea typeface="+mn-ea"/>
            </a:endParaRPr>
          </a:p>
        </p:txBody>
      </p:sp>
    </p:spTree>
    <p:extLst>
      <p:ext uri="{BB962C8B-B14F-4D97-AF65-F5344CB8AC3E}">
        <p14:creationId xmlns:p14="http://schemas.microsoft.com/office/powerpoint/2010/main" val="18614533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000" fill="hold"/>
                                        <p:tgtEl>
                                          <p:spTgt spid="45"/>
                                        </p:tgtEl>
                                        <p:attrNameLst>
                                          <p:attrName>r</p:attrName>
                                        </p:attrNameLst>
                                      </p:cBhvr>
                                    </p:animRot>
                                  </p:childTnLst>
                                </p:cTn>
                              </p:par>
                              <p:par>
                                <p:cTn id="7" presetID="8" presetClass="emph" presetSubtype="0" fill="hold" grpId="0" nodeType="withEffect">
                                  <p:stCondLst>
                                    <p:cond delay="0"/>
                                  </p:stCondLst>
                                  <p:childTnLst>
                                    <p:animRot by="21600000">
                                      <p:cBhvr>
                                        <p:cTn id="8" dur="1000" fill="hold"/>
                                        <p:tgtEl>
                                          <p:spTgt spid="46"/>
                                        </p:tgtEl>
                                        <p:attrNameLst>
                                          <p:attrName>r</p:attrName>
                                        </p:attrNameLst>
                                      </p:cBhvr>
                                    </p:animRot>
                                  </p:childTnLst>
                                </p:cTn>
                              </p:par>
                              <p:par>
                                <p:cTn id="9" presetID="8" presetClass="emph" presetSubtype="0" fill="hold" grpId="0" nodeType="withEffect">
                                  <p:stCondLst>
                                    <p:cond delay="0"/>
                                  </p:stCondLst>
                                  <p:childTnLst>
                                    <p:animRot by="21600000">
                                      <p:cBhvr>
                                        <p:cTn id="10" dur="1000" fill="hold"/>
                                        <p:tgtEl>
                                          <p:spTgt spid="47"/>
                                        </p:tgtEl>
                                        <p:attrNameLst>
                                          <p:attrName>r</p:attrName>
                                        </p:attrNameLst>
                                      </p:cBhvr>
                                    </p:animRot>
                                  </p:childTnLst>
                                </p:cTn>
                              </p:par>
                              <p:par>
                                <p:cTn id="11" presetID="8" presetClass="emph" presetSubtype="0" fill="hold" grpId="0" nodeType="withEffect">
                                  <p:stCondLst>
                                    <p:cond delay="0"/>
                                  </p:stCondLst>
                                  <p:childTnLst>
                                    <p:animRot by="21600000">
                                      <p:cBhvr>
                                        <p:cTn id="12" dur="1000" fill="hold"/>
                                        <p:tgtEl>
                                          <p:spTgt spid="48"/>
                                        </p:tgtEl>
                                        <p:attrNameLst>
                                          <p:attrName>r</p:attrName>
                                        </p:attrNameLst>
                                      </p:cBhvr>
                                    </p:animRot>
                                  </p:childTnLst>
                                </p:cTn>
                              </p:par>
                              <p:par>
                                <p:cTn id="13" presetID="8" presetClass="emph" presetSubtype="0" fill="hold" grpId="0" nodeType="withEffect">
                                  <p:stCondLst>
                                    <p:cond delay="0"/>
                                  </p:stCondLst>
                                  <p:childTnLst>
                                    <p:animRot by="21600000">
                                      <p:cBhvr>
                                        <p:cTn id="14" dur="1000" fill="hold"/>
                                        <p:tgtEl>
                                          <p:spTgt spid="49"/>
                                        </p:tgtEl>
                                        <p:attrNameLst>
                                          <p:attrName>r</p:attrName>
                                        </p:attrNameLst>
                                      </p:cBhvr>
                                    </p:animRot>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ppt_x</p:attrName>
                                        </p:attrNameLst>
                                      </p:cBhvr>
                                      <p:tavLst>
                                        <p:tav tm="0">
                                          <p:val>
                                            <p:strVal val="0-#ppt_w/2"/>
                                          </p:val>
                                        </p:tav>
                                        <p:tav tm="100000">
                                          <p:val>
                                            <p:strVal val="#ppt_x"/>
                                          </p:val>
                                        </p:tav>
                                      </p:tavLst>
                                    </p:anim>
                                    <p:anim calcmode="lin" valueType="num">
                                      <p:cBhvr>
                                        <p:cTn id="23" dur="500" fill="hold"/>
                                        <p:tgtEl>
                                          <p:spTgt spid="4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ppt_x</p:attrName>
                                        </p:attrNameLst>
                                      </p:cBhvr>
                                      <p:tavLst>
                                        <p:tav tm="0">
                                          <p:val>
                                            <p:strVal val="0-#ppt_w/2"/>
                                          </p:val>
                                        </p:tav>
                                        <p:tav tm="100000">
                                          <p:val>
                                            <p:strVal val="#ppt_x"/>
                                          </p:val>
                                        </p:tav>
                                      </p:tavLst>
                                    </p:anim>
                                    <p:anim calcmode="lin" valueType="num">
                                      <p:cBhvr>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500" fill="hold"/>
                                        <p:tgtEl>
                                          <p:spTgt spid="54"/>
                                        </p:tgtEl>
                                        <p:attrNameLst>
                                          <p:attrName>ppt_x</p:attrName>
                                        </p:attrNameLst>
                                      </p:cBhvr>
                                      <p:tavLst>
                                        <p:tav tm="0">
                                          <p:val>
                                            <p:strVal val="0-#ppt_w/2"/>
                                          </p:val>
                                        </p:tav>
                                        <p:tav tm="100000">
                                          <p:val>
                                            <p:strVal val="#ppt_x"/>
                                          </p:val>
                                        </p:tav>
                                      </p:tavLst>
                                    </p:anim>
                                    <p:anim calcmode="lin" valueType="num">
                                      <p:cBhvr>
                                        <p:cTn id="31" dur="500" fill="hold"/>
                                        <p:tgtEl>
                                          <p:spTgt spid="5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p:cTn id="34" dur="500" fill="hold"/>
                                        <p:tgtEl>
                                          <p:spTgt spid="56"/>
                                        </p:tgtEl>
                                        <p:attrNameLst>
                                          <p:attrName>ppt_x</p:attrName>
                                        </p:attrNameLst>
                                      </p:cBhvr>
                                      <p:tavLst>
                                        <p:tav tm="0">
                                          <p:val>
                                            <p:strVal val="0-#ppt_w/2"/>
                                          </p:val>
                                        </p:tav>
                                        <p:tav tm="100000">
                                          <p:val>
                                            <p:strVal val="#ppt_x"/>
                                          </p:val>
                                        </p:tav>
                                      </p:tavLst>
                                    </p:anim>
                                    <p:anim calcmode="lin" valueType="num">
                                      <p:cBhvr>
                                        <p:cTn id="35" dur="500" fill="hold"/>
                                        <p:tgtEl>
                                          <p:spTgt spid="56"/>
                                        </p:tgtEl>
                                        <p:attrNameLst>
                                          <p:attrName>ppt_y</p:attrName>
                                        </p:attrNameLst>
                                      </p:cBhvr>
                                      <p:tavLst>
                                        <p:tav tm="0">
                                          <p:val>
                                            <p:strVal val="#ppt_y"/>
                                          </p:val>
                                        </p:tav>
                                        <p:tav tm="100000">
                                          <p:val>
                                            <p:strVal val="#ppt_y"/>
                                          </p:val>
                                        </p:tav>
                                      </p:tavLst>
                                    </p:anim>
                                  </p:childTnLst>
                                </p:cTn>
                              </p:par>
                              <p:par>
                                <p:cTn id="36" presetID="8" presetClass="emph" presetSubtype="0" fill="hold" grpId="1" nodeType="withEffect">
                                  <p:stCondLst>
                                    <p:cond delay="0"/>
                                  </p:stCondLst>
                                  <p:childTnLst>
                                    <p:animRot by="21600000">
                                      <p:cBhvr>
                                        <p:cTn id="37" dur="500" fill="hold"/>
                                        <p:tgtEl>
                                          <p:spTgt spid="42"/>
                                        </p:tgtEl>
                                        <p:attrNameLst>
                                          <p:attrName>r</p:attrName>
                                        </p:attrNameLst>
                                      </p:cBhvr>
                                    </p:animRot>
                                  </p:childTnLst>
                                </p:cTn>
                              </p:par>
                              <p:par>
                                <p:cTn id="38" presetID="8" presetClass="emph" presetSubtype="0" fill="hold" grpId="1" nodeType="withEffect">
                                  <p:stCondLst>
                                    <p:cond delay="0"/>
                                  </p:stCondLst>
                                  <p:childTnLst>
                                    <p:animRot by="21600000">
                                      <p:cBhvr>
                                        <p:cTn id="39" dur="500" fill="hold"/>
                                        <p:tgtEl>
                                          <p:spTgt spid="44"/>
                                        </p:tgtEl>
                                        <p:attrNameLst>
                                          <p:attrName>r</p:attrName>
                                        </p:attrNameLst>
                                      </p:cBhvr>
                                    </p:animRot>
                                  </p:childTnLst>
                                </p:cTn>
                              </p:par>
                              <p:par>
                                <p:cTn id="40" presetID="8" presetClass="emph" presetSubtype="0" fill="hold" grpId="1" nodeType="withEffect">
                                  <p:stCondLst>
                                    <p:cond delay="0"/>
                                  </p:stCondLst>
                                  <p:childTnLst>
                                    <p:animRot by="21600000">
                                      <p:cBhvr>
                                        <p:cTn id="41" dur="500" fill="hold"/>
                                        <p:tgtEl>
                                          <p:spTgt spid="54"/>
                                        </p:tgtEl>
                                        <p:attrNameLst>
                                          <p:attrName>r</p:attrName>
                                        </p:attrNameLst>
                                      </p:cBhvr>
                                    </p:animRot>
                                  </p:childTnLst>
                                </p:cTn>
                              </p:par>
                              <p:par>
                                <p:cTn id="42" presetID="8" presetClass="emph" presetSubtype="0" fill="hold" grpId="1" nodeType="withEffect">
                                  <p:stCondLst>
                                    <p:cond delay="0"/>
                                  </p:stCondLst>
                                  <p:childTnLst>
                                    <p:animRot by="21600000">
                                      <p:cBhvr>
                                        <p:cTn id="43" dur="500" fill="hold"/>
                                        <p:tgtEl>
                                          <p:spTgt spid="56"/>
                                        </p:tgtEl>
                                        <p:attrNameLst>
                                          <p:attrName>r</p:attrName>
                                        </p:attrNameLst>
                                      </p:cBhvr>
                                    </p:animRot>
                                  </p:childTnLst>
                                </p:cTn>
                              </p:par>
                              <p:par>
                                <p:cTn id="44" presetID="10" presetClass="entr" presetSubtype="0" fill="hold" grpId="0" nodeType="withEffect">
                                  <p:stCondLst>
                                    <p:cond delay="30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bldLvl="0" animBg="1"/>
      <p:bldP spid="46" grpId="0" bldLvl="0" animBg="1"/>
      <p:bldP spid="47" grpId="0" bldLvl="0" animBg="1"/>
      <p:bldP spid="48" grpId="0" bldLvl="0" animBg="1"/>
      <p:bldP spid="49" grpId="0" bldLvl="0" animBg="1"/>
      <p:bldP spid="41" grpId="0"/>
      <p:bldP spid="42" grpId="0" bldLvl="0" animBg="1"/>
      <p:bldP spid="42" grpId="1" bldLvl="0" animBg="1"/>
      <p:bldP spid="44" grpId="0" bldLvl="0" animBg="1"/>
      <p:bldP spid="44" grpId="1" bldLvl="0" animBg="1"/>
      <p:bldP spid="54" grpId="0" bldLvl="0" animBg="1"/>
      <p:bldP spid="54" grpId="1" bldLvl="0" animBg="1"/>
      <p:bldP spid="56" grpId="0" bldLvl="0" animBg="1"/>
      <p:bldP spid="56"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65250"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03</a:t>
            </a:r>
          </a:p>
        </p:txBody>
      </p:sp>
      <p:sp>
        <p:nvSpPr>
          <p:cNvPr id="17" name="文本框 16"/>
          <p:cNvSpPr txBox="1">
            <a:spLocks noChangeArrowheads="1"/>
          </p:cNvSpPr>
          <p:nvPr/>
        </p:nvSpPr>
        <p:spPr bwMode="auto">
          <a:xfrm>
            <a:off x="3665538" y="3346450"/>
            <a:ext cx="53070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dirty="0">
                <a:solidFill>
                  <a:srgbClr val="197519"/>
                </a:solidFill>
                <a:sym typeface="+mn-ea"/>
              </a:rPr>
              <a:t>PBS</a:t>
            </a:r>
            <a:r>
              <a:rPr lang="zh-CN" altLang="en-US" sz="3200" b="1" dirty="0">
                <a:solidFill>
                  <a:srgbClr val="197519"/>
                </a:solidFill>
                <a:sym typeface="+mn-ea"/>
              </a:rPr>
              <a:t>动态调度及仿真</a:t>
            </a:r>
            <a:endParaRPr lang="zh-CN" altLang="en-US" sz="3200" b="1" dirty="0">
              <a:solidFill>
                <a:srgbClr val="197519"/>
              </a:solidFill>
            </a:endParaRPr>
          </a:p>
        </p:txBody>
      </p:sp>
      <p:sp>
        <p:nvSpPr>
          <p:cNvPr id="18" name="文本框 17"/>
          <p:cNvSpPr txBox="1">
            <a:spLocks noChangeArrowheads="1"/>
          </p:cNvSpPr>
          <p:nvPr/>
        </p:nvSpPr>
        <p:spPr bwMode="auto">
          <a:xfrm>
            <a:off x="3649663" y="2773363"/>
            <a:ext cx="233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Three</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15368"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15369" name="组合 2"/>
            <p:cNvGrpSpPr/>
            <p:nvPr/>
          </p:nvGrpSpPr>
          <p:grpSpPr bwMode="auto">
            <a:xfrm>
              <a:off x="10065703" y="3132138"/>
              <a:ext cx="1303337" cy="1279524"/>
              <a:chOff x="10065703" y="3132138"/>
              <a:chExt cx="1303337" cy="1279524"/>
            </a:xfrm>
          </p:grpSpPr>
          <p:sp>
            <p:nvSpPr>
              <p:cNvPr id="15370"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15371" name="组合 1"/>
              <p:cNvGrpSpPr/>
              <p:nvPr/>
            </p:nvGrpSpPr>
            <p:grpSpPr bwMode="auto">
              <a:xfrm>
                <a:off x="10165715" y="3132138"/>
                <a:ext cx="1203325" cy="1279524"/>
                <a:chOff x="10165715" y="3132138"/>
                <a:chExt cx="1203325" cy="1279524"/>
              </a:xfrm>
            </p:grpSpPr>
            <p:sp>
              <p:nvSpPr>
                <p:cNvPr id="15372"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15373"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15374"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 name="等腰三角形 261"/>
          <p:cNvSpPr>
            <a:spLocks noChangeArrowheads="1"/>
          </p:cNvSpPr>
          <p:nvPr/>
        </p:nvSpPr>
        <p:spPr bwMode="auto">
          <a:xfrm rot="9233090">
            <a:off x="11163300"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63" name="等腰三角形 262"/>
          <p:cNvSpPr>
            <a:spLocks noChangeArrowheads="1"/>
          </p:cNvSpPr>
          <p:nvPr/>
        </p:nvSpPr>
        <p:spPr bwMode="auto">
          <a:xfrm rot="-6030424">
            <a:off x="109227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64" name="等腰三角形 263"/>
          <p:cNvSpPr>
            <a:spLocks noChangeArrowheads="1"/>
          </p:cNvSpPr>
          <p:nvPr/>
        </p:nvSpPr>
        <p:spPr bwMode="auto">
          <a:xfrm rot="-228606">
            <a:off x="113776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65" name="等腰三角形 264"/>
          <p:cNvSpPr>
            <a:spLocks noChangeArrowheads="1"/>
          </p:cNvSpPr>
          <p:nvPr/>
        </p:nvSpPr>
        <p:spPr bwMode="auto">
          <a:xfrm rot="-3389783">
            <a:off x="11117263"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66" name="等腰三角形 265"/>
          <p:cNvSpPr>
            <a:spLocks noChangeArrowheads="1"/>
          </p:cNvSpPr>
          <p:nvPr/>
        </p:nvSpPr>
        <p:spPr bwMode="auto">
          <a:xfrm rot="8748521">
            <a:off x="11306175"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78" name="矩形 277"/>
          <p:cNvSpPr/>
          <p:nvPr/>
        </p:nvSpPr>
        <p:spPr>
          <a:xfrm>
            <a:off x="1292225" y="449263"/>
            <a:ext cx="9550400" cy="47180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14" name="文本框 213"/>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a:t>
            </a:r>
            <a:r>
              <a:rPr lang="en-US" sz="1500">
                <a:solidFill>
                  <a:srgbClr val="197519"/>
                </a:solidFill>
                <a:ea typeface="方正粗倩简体" pitchFamily="65" charset="-122"/>
              </a:rPr>
              <a:t>0</a:t>
            </a:r>
          </a:p>
        </p:txBody>
      </p:sp>
      <p:grpSp>
        <p:nvGrpSpPr>
          <p:cNvPr id="6" name="组合 5"/>
          <p:cNvGrpSpPr/>
          <p:nvPr/>
        </p:nvGrpSpPr>
        <p:grpSpPr>
          <a:xfrm>
            <a:off x="833755" y="2675255"/>
            <a:ext cx="9925050" cy="3688080"/>
            <a:chOff x="2213" y="8965"/>
            <a:chExt cx="15630" cy="5808"/>
          </a:xfrm>
        </p:grpSpPr>
        <p:sp>
          <p:nvSpPr>
            <p:cNvPr id="212" name="矩形 211"/>
            <p:cNvSpPr>
              <a:spLocks noChangeArrowheads="1"/>
            </p:cNvSpPr>
            <p:nvPr/>
          </p:nvSpPr>
          <p:spPr bwMode="auto">
            <a:xfrm>
              <a:off x="2213" y="8965"/>
              <a:ext cx="4420" cy="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ct val="0"/>
                </a:spcBef>
                <a:buNone/>
              </a:pPr>
              <a:r>
                <a:rPr lang="zh-CN" altLang="en-US" dirty="0">
                  <a:solidFill>
                    <a:schemeClr val="tx1"/>
                  </a:solidFill>
                  <a:effectLst>
                    <a:outerShdw blurRad="38100" dist="19050" dir="2700000" algn="tl" rotWithShape="0">
                      <a:schemeClr val="dk1">
                        <a:alpha val="40000"/>
                      </a:schemeClr>
                    </a:outerShdw>
                  </a:effectLst>
                  <a:sym typeface="微软雅黑" panose="020B0503020204020204" pitchFamily="34" charset="-122"/>
                </a:rPr>
                <a:t>共享单车停放点的服务能力包括两个方面：租车能力和还车能力。当站点满时，站点租车服务能力最大，没有还车服务能力；当站点空时，站点还车服务能力最大，没有租车服务能力。因此，给出站点的车容比和站点服务能力的定义。</a:t>
              </a:r>
            </a:p>
          </p:txBody>
        </p:sp>
        <p:sp>
          <p:nvSpPr>
            <p:cNvPr id="223" name="矩形 222"/>
            <p:cNvSpPr>
              <a:spLocks noChangeArrowheads="1"/>
            </p:cNvSpPr>
            <p:nvPr/>
          </p:nvSpPr>
          <p:spPr bwMode="auto">
            <a:xfrm>
              <a:off x="7793" y="8965"/>
              <a:ext cx="4420" cy="4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ct val="0"/>
                </a:spcBef>
                <a:buNone/>
              </a:pPr>
              <a:r>
                <a:rPr lang="zh-CN" altLang="en-US" dirty="0">
                  <a:solidFill>
                    <a:schemeClr val="tx1"/>
                  </a:solidFill>
                  <a:effectLst>
                    <a:outerShdw blurRad="38100" dist="19050" dir="2700000" algn="tl" rotWithShape="0">
                      <a:schemeClr val="dk1">
                        <a:alpha val="40000"/>
                      </a:schemeClr>
                    </a:outerShdw>
                  </a:effectLst>
                  <a:sym typeface="微软雅黑" panose="020B0503020204020204" pitchFamily="34" charset="-122"/>
                </a:rPr>
                <a:t>模型中主要使用流量约束方程，保证进入某个站点的车辆一定会从该站点离开。使用调度车辆容量约束方程，保证车辆在任何一个站点时的装载量都在车辆容量范围内。</a:t>
              </a:r>
            </a:p>
          </p:txBody>
        </p:sp>
        <p:sp>
          <p:nvSpPr>
            <p:cNvPr id="250" name="矩形 249"/>
            <p:cNvSpPr>
              <a:spLocks noChangeArrowheads="1"/>
            </p:cNvSpPr>
            <p:nvPr/>
          </p:nvSpPr>
          <p:spPr bwMode="auto">
            <a:xfrm>
              <a:off x="13423" y="8965"/>
              <a:ext cx="4420" cy="4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ct val="0"/>
                </a:spcBef>
                <a:buNone/>
              </a:pPr>
              <a:r>
                <a:rPr lang="zh-CN" altLang="en-US" dirty="0">
                  <a:solidFill>
                    <a:schemeClr val="tx1"/>
                  </a:solidFill>
                  <a:effectLst>
                    <a:outerShdw blurRad="38100" dist="19050" dir="2700000" algn="tl" rotWithShape="0">
                      <a:schemeClr val="dk1">
                        <a:alpha val="40000"/>
                      </a:schemeClr>
                    </a:outerShdw>
                  </a:effectLst>
                  <a:sym typeface="微软雅黑" panose="020B0503020204020204" pitchFamily="34" charset="-122"/>
                </a:rPr>
                <a:t>需要预测未来的站点需求数据，并用当前需求和预测的未来需求制定调度计划。同时在调度计划实施过程中，需要根据实际需求数据对需求模型进行反馈校正。</a:t>
              </a:r>
            </a:p>
          </p:txBody>
        </p:sp>
      </p:grpSp>
      <p:grpSp>
        <p:nvGrpSpPr>
          <p:cNvPr id="3" name="组合 2"/>
          <p:cNvGrpSpPr/>
          <p:nvPr/>
        </p:nvGrpSpPr>
        <p:grpSpPr>
          <a:xfrm>
            <a:off x="1025525" y="1216978"/>
            <a:ext cx="9262110" cy="749617"/>
            <a:chOff x="1435" y="8373"/>
            <a:chExt cx="14586" cy="1180"/>
          </a:xfrm>
        </p:grpSpPr>
        <p:sp>
          <p:nvSpPr>
            <p:cNvPr id="208" name="Freeform 9"/>
            <p:cNvSpPr>
              <a:spLocks noEditPoints="1" noChangeArrowheads="1"/>
            </p:cNvSpPr>
            <p:nvPr/>
          </p:nvSpPr>
          <p:spPr bwMode="auto">
            <a:xfrm>
              <a:off x="12615" y="8373"/>
              <a:ext cx="718" cy="602"/>
            </a:xfrm>
            <a:custGeom>
              <a:avLst/>
              <a:gdLst>
                <a:gd name="T0" fmla="*/ 22 w 67"/>
                <a:gd name="T1" fmla="*/ 52 h 52"/>
                <a:gd name="T2" fmla="*/ 30 w 67"/>
                <a:gd name="T3" fmla="*/ 52 h 52"/>
                <a:gd name="T4" fmla="*/ 32 w 67"/>
                <a:gd name="T5" fmla="*/ 51 h 52"/>
                <a:gd name="T6" fmla="*/ 32 w 67"/>
                <a:gd name="T7" fmla="*/ 34 h 52"/>
                <a:gd name="T8" fmla="*/ 27 w 67"/>
                <a:gd name="T9" fmla="*/ 31 h 52"/>
                <a:gd name="T10" fmla="*/ 20 w 67"/>
                <a:gd name="T11" fmla="*/ 35 h 52"/>
                <a:gd name="T12" fmla="*/ 20 w 67"/>
                <a:gd name="T13" fmla="*/ 51 h 52"/>
                <a:gd name="T14" fmla="*/ 22 w 67"/>
                <a:gd name="T15" fmla="*/ 52 h 52"/>
                <a:gd name="T16" fmla="*/ 0 w 67"/>
                <a:gd name="T17" fmla="*/ 34 h 52"/>
                <a:gd name="T18" fmla="*/ 25 w 67"/>
                <a:gd name="T19" fmla="*/ 19 h 52"/>
                <a:gd name="T20" fmla="*/ 27 w 67"/>
                <a:gd name="T21" fmla="*/ 18 h 52"/>
                <a:gd name="T22" fmla="*/ 28 w 67"/>
                <a:gd name="T23" fmla="*/ 19 h 52"/>
                <a:gd name="T24" fmla="*/ 36 w 67"/>
                <a:gd name="T25" fmla="*/ 23 h 52"/>
                <a:gd name="T26" fmla="*/ 56 w 67"/>
                <a:gd name="T27" fmla="*/ 6 h 52"/>
                <a:gd name="T28" fmla="*/ 53 w 67"/>
                <a:gd name="T29" fmla="*/ 3 h 52"/>
                <a:gd name="T30" fmla="*/ 60 w 67"/>
                <a:gd name="T31" fmla="*/ 1 h 52"/>
                <a:gd name="T32" fmla="*/ 67 w 67"/>
                <a:gd name="T33" fmla="*/ 0 h 52"/>
                <a:gd name="T34" fmla="*/ 65 w 67"/>
                <a:gd name="T35" fmla="*/ 7 h 52"/>
                <a:gd name="T36" fmla="*/ 63 w 67"/>
                <a:gd name="T37" fmla="*/ 14 h 52"/>
                <a:gd name="T38" fmla="*/ 60 w 67"/>
                <a:gd name="T39" fmla="*/ 10 h 52"/>
                <a:gd name="T40" fmla="*/ 38 w 67"/>
                <a:gd name="T41" fmla="*/ 29 h 52"/>
                <a:gd name="T42" fmla="*/ 36 w 67"/>
                <a:gd name="T43" fmla="*/ 31 h 52"/>
                <a:gd name="T44" fmla="*/ 35 w 67"/>
                <a:gd name="T45" fmla="*/ 30 h 52"/>
                <a:gd name="T46" fmla="*/ 27 w 67"/>
                <a:gd name="T47" fmla="*/ 25 h 52"/>
                <a:gd name="T48" fmla="*/ 3 w 67"/>
                <a:gd name="T49" fmla="*/ 39 h 52"/>
                <a:gd name="T50" fmla="*/ 0 w 67"/>
                <a:gd name="T51" fmla="*/ 34 h 52"/>
                <a:gd name="T52" fmla="*/ 6 w 67"/>
                <a:gd name="T53" fmla="*/ 52 h 52"/>
                <a:gd name="T54" fmla="*/ 14 w 67"/>
                <a:gd name="T55" fmla="*/ 52 h 52"/>
                <a:gd name="T56" fmla="*/ 16 w 67"/>
                <a:gd name="T57" fmla="*/ 51 h 52"/>
                <a:gd name="T58" fmla="*/ 16 w 67"/>
                <a:gd name="T59" fmla="*/ 38 h 52"/>
                <a:gd name="T60" fmla="*/ 4 w 67"/>
                <a:gd name="T61" fmla="*/ 44 h 52"/>
                <a:gd name="T62" fmla="*/ 4 w 67"/>
                <a:gd name="T63" fmla="*/ 51 h 52"/>
                <a:gd name="T64" fmla="*/ 6 w 67"/>
                <a:gd name="T65" fmla="*/ 52 h 52"/>
                <a:gd name="T66" fmla="*/ 38 w 67"/>
                <a:gd name="T67" fmla="*/ 52 h 52"/>
                <a:gd name="T68" fmla="*/ 46 w 67"/>
                <a:gd name="T69" fmla="*/ 52 h 52"/>
                <a:gd name="T70" fmla="*/ 48 w 67"/>
                <a:gd name="T71" fmla="*/ 51 h 52"/>
                <a:gd name="T72" fmla="*/ 48 w 67"/>
                <a:gd name="T73" fmla="*/ 27 h 52"/>
                <a:gd name="T74" fmla="*/ 48 w 67"/>
                <a:gd name="T75" fmla="*/ 27 h 52"/>
                <a:gd name="T76" fmla="*/ 37 w 67"/>
                <a:gd name="T77" fmla="*/ 37 h 52"/>
                <a:gd name="T78" fmla="*/ 37 w 67"/>
                <a:gd name="T79" fmla="*/ 36 h 52"/>
                <a:gd name="T80" fmla="*/ 37 w 67"/>
                <a:gd name="T81" fmla="*/ 51 h 52"/>
                <a:gd name="T82" fmla="*/ 38 w 67"/>
                <a:gd name="T83" fmla="*/ 52 h 52"/>
                <a:gd name="T84" fmla="*/ 55 w 67"/>
                <a:gd name="T85" fmla="*/ 52 h 52"/>
                <a:gd name="T86" fmla="*/ 62 w 67"/>
                <a:gd name="T87" fmla="*/ 52 h 52"/>
                <a:gd name="T88" fmla="*/ 64 w 67"/>
                <a:gd name="T89" fmla="*/ 51 h 52"/>
                <a:gd name="T90" fmla="*/ 64 w 67"/>
                <a:gd name="T91" fmla="*/ 22 h 52"/>
                <a:gd name="T92" fmla="*/ 60 w 67"/>
                <a:gd name="T93" fmla="*/ 17 h 52"/>
                <a:gd name="T94" fmla="*/ 53 w 67"/>
                <a:gd name="T95" fmla="*/ 23 h 52"/>
                <a:gd name="T96" fmla="*/ 53 w 67"/>
                <a:gd name="T97" fmla="*/ 51 h 52"/>
                <a:gd name="T98" fmla="*/ 55 w 67"/>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 h="52">
                  <a:moveTo>
                    <a:pt x="22" y="52"/>
                  </a:moveTo>
                  <a:cubicBezTo>
                    <a:pt x="25" y="52"/>
                    <a:pt x="28" y="52"/>
                    <a:pt x="30" y="52"/>
                  </a:cubicBezTo>
                  <a:cubicBezTo>
                    <a:pt x="31" y="52"/>
                    <a:pt x="32" y="52"/>
                    <a:pt x="32" y="51"/>
                  </a:cubicBezTo>
                  <a:cubicBezTo>
                    <a:pt x="32" y="34"/>
                    <a:pt x="32" y="34"/>
                    <a:pt x="32" y="34"/>
                  </a:cubicBezTo>
                  <a:cubicBezTo>
                    <a:pt x="27" y="31"/>
                    <a:pt x="27" y="31"/>
                    <a:pt x="27" y="31"/>
                  </a:cubicBezTo>
                  <a:cubicBezTo>
                    <a:pt x="20" y="35"/>
                    <a:pt x="20" y="35"/>
                    <a:pt x="20" y="35"/>
                  </a:cubicBezTo>
                  <a:cubicBezTo>
                    <a:pt x="20" y="51"/>
                    <a:pt x="20" y="51"/>
                    <a:pt x="20" y="51"/>
                  </a:cubicBezTo>
                  <a:cubicBezTo>
                    <a:pt x="20" y="52"/>
                    <a:pt x="21" y="52"/>
                    <a:pt x="22" y="52"/>
                  </a:cubicBezTo>
                  <a:close/>
                  <a:moveTo>
                    <a:pt x="0" y="34"/>
                  </a:moveTo>
                  <a:cubicBezTo>
                    <a:pt x="25" y="19"/>
                    <a:pt x="25" y="19"/>
                    <a:pt x="25" y="19"/>
                  </a:cubicBezTo>
                  <a:cubicBezTo>
                    <a:pt x="27" y="18"/>
                    <a:pt x="27" y="18"/>
                    <a:pt x="27" y="18"/>
                  </a:cubicBezTo>
                  <a:cubicBezTo>
                    <a:pt x="28" y="19"/>
                    <a:pt x="28" y="19"/>
                    <a:pt x="28" y="19"/>
                  </a:cubicBezTo>
                  <a:cubicBezTo>
                    <a:pt x="36" y="23"/>
                    <a:pt x="36" y="23"/>
                    <a:pt x="36" y="23"/>
                  </a:cubicBezTo>
                  <a:cubicBezTo>
                    <a:pt x="56" y="6"/>
                    <a:pt x="56" y="6"/>
                    <a:pt x="56" y="6"/>
                  </a:cubicBezTo>
                  <a:cubicBezTo>
                    <a:pt x="53" y="3"/>
                    <a:pt x="53" y="3"/>
                    <a:pt x="53" y="3"/>
                  </a:cubicBezTo>
                  <a:cubicBezTo>
                    <a:pt x="60" y="1"/>
                    <a:pt x="60" y="1"/>
                    <a:pt x="60" y="1"/>
                  </a:cubicBezTo>
                  <a:cubicBezTo>
                    <a:pt x="67" y="0"/>
                    <a:pt x="67" y="0"/>
                    <a:pt x="67" y="0"/>
                  </a:cubicBezTo>
                  <a:cubicBezTo>
                    <a:pt x="65" y="7"/>
                    <a:pt x="65" y="7"/>
                    <a:pt x="65" y="7"/>
                  </a:cubicBezTo>
                  <a:cubicBezTo>
                    <a:pt x="63" y="14"/>
                    <a:pt x="63" y="14"/>
                    <a:pt x="63" y="14"/>
                  </a:cubicBezTo>
                  <a:cubicBezTo>
                    <a:pt x="60" y="10"/>
                    <a:pt x="60" y="10"/>
                    <a:pt x="60" y="10"/>
                  </a:cubicBezTo>
                  <a:cubicBezTo>
                    <a:pt x="38" y="29"/>
                    <a:pt x="38" y="29"/>
                    <a:pt x="38" y="29"/>
                  </a:cubicBezTo>
                  <a:cubicBezTo>
                    <a:pt x="36" y="31"/>
                    <a:pt x="36" y="31"/>
                    <a:pt x="36" y="31"/>
                  </a:cubicBezTo>
                  <a:cubicBezTo>
                    <a:pt x="35" y="30"/>
                    <a:pt x="35" y="30"/>
                    <a:pt x="35" y="30"/>
                  </a:cubicBezTo>
                  <a:cubicBezTo>
                    <a:pt x="27" y="25"/>
                    <a:pt x="27" y="25"/>
                    <a:pt x="27" y="25"/>
                  </a:cubicBezTo>
                  <a:cubicBezTo>
                    <a:pt x="3" y="39"/>
                    <a:pt x="3" y="39"/>
                    <a:pt x="3" y="39"/>
                  </a:cubicBezTo>
                  <a:cubicBezTo>
                    <a:pt x="0" y="34"/>
                    <a:pt x="0" y="34"/>
                    <a:pt x="0" y="34"/>
                  </a:cubicBezTo>
                  <a:close/>
                  <a:moveTo>
                    <a:pt x="6" y="52"/>
                  </a:moveTo>
                  <a:cubicBezTo>
                    <a:pt x="14" y="52"/>
                    <a:pt x="14" y="52"/>
                    <a:pt x="14" y="52"/>
                  </a:cubicBezTo>
                  <a:cubicBezTo>
                    <a:pt x="15" y="52"/>
                    <a:pt x="16" y="52"/>
                    <a:pt x="16" y="51"/>
                  </a:cubicBezTo>
                  <a:cubicBezTo>
                    <a:pt x="16" y="38"/>
                    <a:pt x="16" y="38"/>
                    <a:pt x="16" y="38"/>
                  </a:cubicBezTo>
                  <a:cubicBezTo>
                    <a:pt x="4" y="44"/>
                    <a:pt x="4" y="44"/>
                    <a:pt x="4" y="44"/>
                  </a:cubicBezTo>
                  <a:cubicBezTo>
                    <a:pt x="4" y="51"/>
                    <a:pt x="4" y="51"/>
                    <a:pt x="4" y="51"/>
                  </a:cubicBezTo>
                  <a:cubicBezTo>
                    <a:pt x="4" y="52"/>
                    <a:pt x="5" y="52"/>
                    <a:pt x="6" y="52"/>
                  </a:cubicBezTo>
                  <a:close/>
                  <a:moveTo>
                    <a:pt x="38" y="52"/>
                  </a:moveTo>
                  <a:cubicBezTo>
                    <a:pt x="41" y="52"/>
                    <a:pt x="44" y="52"/>
                    <a:pt x="46" y="52"/>
                  </a:cubicBezTo>
                  <a:cubicBezTo>
                    <a:pt x="47" y="52"/>
                    <a:pt x="48" y="52"/>
                    <a:pt x="48" y="51"/>
                  </a:cubicBezTo>
                  <a:cubicBezTo>
                    <a:pt x="48" y="43"/>
                    <a:pt x="48" y="35"/>
                    <a:pt x="48" y="27"/>
                  </a:cubicBezTo>
                  <a:cubicBezTo>
                    <a:pt x="48" y="27"/>
                    <a:pt x="48" y="27"/>
                    <a:pt x="48" y="27"/>
                  </a:cubicBezTo>
                  <a:cubicBezTo>
                    <a:pt x="37" y="37"/>
                    <a:pt x="37" y="37"/>
                    <a:pt x="37" y="37"/>
                  </a:cubicBezTo>
                  <a:cubicBezTo>
                    <a:pt x="37" y="36"/>
                    <a:pt x="37" y="36"/>
                    <a:pt x="37" y="36"/>
                  </a:cubicBezTo>
                  <a:cubicBezTo>
                    <a:pt x="37" y="51"/>
                    <a:pt x="37" y="51"/>
                    <a:pt x="37" y="51"/>
                  </a:cubicBezTo>
                  <a:cubicBezTo>
                    <a:pt x="37" y="52"/>
                    <a:pt x="37" y="52"/>
                    <a:pt x="38" y="52"/>
                  </a:cubicBezTo>
                  <a:close/>
                  <a:moveTo>
                    <a:pt x="55" y="52"/>
                  </a:moveTo>
                  <a:cubicBezTo>
                    <a:pt x="62" y="52"/>
                    <a:pt x="62" y="52"/>
                    <a:pt x="62" y="52"/>
                  </a:cubicBezTo>
                  <a:cubicBezTo>
                    <a:pt x="63" y="52"/>
                    <a:pt x="64" y="52"/>
                    <a:pt x="64" y="51"/>
                  </a:cubicBezTo>
                  <a:cubicBezTo>
                    <a:pt x="64" y="22"/>
                    <a:pt x="64" y="22"/>
                    <a:pt x="64" y="22"/>
                  </a:cubicBezTo>
                  <a:cubicBezTo>
                    <a:pt x="60" y="17"/>
                    <a:pt x="60" y="17"/>
                    <a:pt x="60" y="17"/>
                  </a:cubicBezTo>
                  <a:cubicBezTo>
                    <a:pt x="53" y="23"/>
                    <a:pt x="53" y="23"/>
                    <a:pt x="53" y="23"/>
                  </a:cubicBezTo>
                  <a:cubicBezTo>
                    <a:pt x="53" y="51"/>
                    <a:pt x="53" y="51"/>
                    <a:pt x="53" y="51"/>
                  </a:cubicBezTo>
                  <a:cubicBezTo>
                    <a:pt x="53" y="52"/>
                    <a:pt x="54" y="52"/>
                    <a:pt x="55" y="52"/>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 name="Freeform 5"/>
            <p:cNvSpPr>
              <a:spLocks noEditPoints="1" noChangeArrowheads="1"/>
            </p:cNvSpPr>
            <p:nvPr/>
          </p:nvSpPr>
          <p:spPr bwMode="auto">
            <a:xfrm>
              <a:off x="1435" y="8503"/>
              <a:ext cx="703" cy="600"/>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7" name="Freeform 21"/>
            <p:cNvSpPr>
              <a:spLocks noEditPoints="1" noChangeArrowheads="1"/>
            </p:cNvSpPr>
            <p:nvPr/>
          </p:nvSpPr>
          <p:spPr bwMode="auto">
            <a:xfrm>
              <a:off x="7008" y="8503"/>
              <a:ext cx="760" cy="61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矩形 4"/>
            <p:cNvSpPr>
              <a:spLocks noChangeArrowheads="1"/>
            </p:cNvSpPr>
            <p:nvPr/>
          </p:nvSpPr>
          <p:spPr bwMode="auto">
            <a:xfrm>
              <a:off x="2137" y="8503"/>
              <a:ext cx="3488" cy="628"/>
            </a:xfrm>
            <a:prstGeom prst="rect">
              <a:avLst/>
            </a:prstGeom>
            <a:noFill/>
            <a:ln>
              <a:solidFill>
                <a:srgbClr val="5AAB1E"/>
              </a:solidFill>
            </a:ln>
            <a:extLst>
              <a:ext uri="{909E8E84-426E-40DD-AFC4-6F175D3DCCD1}">
                <a14:hiddenFill xmlns:a14="http://schemas.microsoft.com/office/drawing/2010/main">
                  <a:solidFill>
                    <a:srgbClr val="FFFFFF"/>
                  </a:solidFill>
                </a14:hiddenFill>
              </a:ext>
            </a:extLst>
          </p:spPr>
          <p:txBody>
            <a:bodyPr wrap="none">
              <a:spAutoFit/>
            </a:bodyPr>
            <a:lstStyle/>
            <a:p>
              <a:pPr algn="ctr"/>
              <a:r>
                <a:rPr lang="zh-CN" altLang="en-US" sz="2000" b="1" dirty="0">
                  <a:solidFill>
                    <a:srgbClr val="FFC000"/>
                  </a:solidFill>
                  <a:sym typeface="+mn-ea"/>
                </a:rPr>
                <a:t>站点服务能力模型</a:t>
              </a:r>
              <a:endParaRPr lang="en-US" altLang="zh-CN" sz="2000" b="1">
                <a:solidFill>
                  <a:srgbClr val="197519"/>
                </a:solidFill>
              </a:endParaRPr>
            </a:p>
          </p:txBody>
        </p:sp>
        <p:sp>
          <p:nvSpPr>
            <p:cNvPr id="237" name="矩形 236"/>
            <p:cNvSpPr>
              <a:spLocks noChangeArrowheads="1"/>
            </p:cNvSpPr>
            <p:nvPr/>
          </p:nvSpPr>
          <p:spPr bwMode="auto">
            <a:xfrm>
              <a:off x="7768" y="8440"/>
              <a:ext cx="3488"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b="1" dirty="0">
                  <a:solidFill>
                    <a:srgbClr val="05BAC8"/>
                  </a:solidFill>
                  <a:sym typeface="+mn-ea"/>
                </a:rPr>
                <a:t>动态调度数学模型</a:t>
              </a:r>
              <a:endParaRPr lang="en-US" altLang="zh-CN" sz="2000" b="1">
                <a:solidFill>
                  <a:srgbClr val="197519"/>
                </a:solidFill>
              </a:endParaRPr>
            </a:p>
          </p:txBody>
        </p:sp>
        <p:sp>
          <p:nvSpPr>
            <p:cNvPr id="251" name="矩形 250"/>
            <p:cNvSpPr>
              <a:spLocks noChangeArrowheads="1"/>
            </p:cNvSpPr>
            <p:nvPr/>
          </p:nvSpPr>
          <p:spPr bwMode="auto">
            <a:xfrm>
              <a:off x="13333" y="8440"/>
              <a:ext cx="26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b="1" dirty="0">
                  <a:solidFill>
                    <a:srgbClr val="21AB82"/>
                  </a:solidFill>
                  <a:sym typeface="+mn-ea"/>
                </a:rPr>
                <a:t>迭代反馈双层</a:t>
              </a:r>
              <a:endParaRPr lang="zh-CN" altLang="en-US" sz="2000" b="1" dirty="0">
                <a:solidFill>
                  <a:srgbClr val="21AB82"/>
                </a:solidFill>
                <a:latin typeface="微软雅黑" panose="020B0503020204020204" pitchFamily="34" charset="-122"/>
                <a:ea typeface="微软雅黑" panose="020B0503020204020204" pitchFamily="34" charset="-122"/>
              </a:endParaRPr>
            </a:p>
            <a:p>
              <a:pPr algn="ctr"/>
              <a:r>
                <a:rPr lang="zh-CN" altLang="en-US" sz="2000" b="1" dirty="0">
                  <a:solidFill>
                    <a:srgbClr val="21AB82"/>
                  </a:solidFill>
                  <a:sym typeface="+mn-ea"/>
                </a:rPr>
                <a:t>调度模型</a:t>
              </a:r>
              <a:endParaRPr lang="en-US" altLang="zh-CN" sz="2000" b="1">
                <a:solidFill>
                  <a:srgbClr val="197519"/>
                </a:solidFill>
              </a:endParaRPr>
            </a:p>
          </p:txBody>
        </p:sp>
      </p:grpSp>
      <p:sp>
        <p:nvSpPr>
          <p:cNvPr id="252" name="矩形 251"/>
          <p:cNvSpPr>
            <a:spLocks noChangeArrowheads="1"/>
          </p:cNvSpPr>
          <p:nvPr/>
        </p:nvSpPr>
        <p:spPr bwMode="auto">
          <a:xfrm>
            <a:off x="1471295" y="579755"/>
            <a:ext cx="1784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Bef>
                <a:spcPct val="0"/>
              </a:spcBef>
              <a:buNone/>
            </a:pPr>
            <a:r>
              <a:rPr lang="zh-CN" altLang="en-US" sz="2400" b="1" dirty="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sym typeface="+mn-ea"/>
              </a:rPr>
              <a:t>建立模型</a:t>
            </a:r>
          </a:p>
        </p:txBody>
      </p:sp>
      <p:sp>
        <p:nvSpPr>
          <p:cNvPr id="253" name="等腰三角形 252"/>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4" name="等腰三角形 2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5" name="等腰三角形 254"/>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 name="等腰三角形 2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7" name="图片 6"/>
          <p:cNvPicPr>
            <a:picLocks noChangeAspect="1"/>
          </p:cNvPicPr>
          <p:nvPr/>
        </p:nvPicPr>
        <p:blipFill>
          <a:blip r:embed="rId2"/>
          <a:stretch>
            <a:fillRect/>
          </a:stretch>
        </p:blipFill>
        <p:spPr>
          <a:xfrm>
            <a:off x="3973354" y="1259541"/>
            <a:ext cx="3885565" cy="5024755"/>
          </a:xfrm>
          <a:prstGeom prst="rect">
            <a:avLst/>
          </a:prstGeom>
        </p:spPr>
      </p:pic>
    </p:spTree>
    <p:extLst>
      <p:ext uri="{BB962C8B-B14F-4D97-AF65-F5344CB8AC3E}">
        <p14:creationId xmlns:p14="http://schemas.microsoft.com/office/powerpoint/2010/main" val="8335440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6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63"/>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64"/>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65"/>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66"/>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262"/>
                                        </p:tgtEl>
                                        <p:attrNameLst>
                                          <p:attrName>style.visibility</p:attrName>
                                        </p:attrNameLst>
                                      </p:cBhvr>
                                      <p:to>
                                        <p:strVal val="visible"/>
                                      </p:to>
                                    </p:set>
                                    <p:anim calcmode="lin" valueType="num">
                                      <p:cBhvr>
                                        <p:cTn id="17" dur="500" fill="hold"/>
                                        <p:tgtEl>
                                          <p:spTgt spid="262"/>
                                        </p:tgtEl>
                                        <p:attrNameLst>
                                          <p:attrName>ppt_x</p:attrName>
                                        </p:attrNameLst>
                                      </p:cBhvr>
                                      <p:tavLst>
                                        <p:tav tm="0">
                                          <p:val>
                                            <p:strVal val="#ppt_x"/>
                                          </p:val>
                                        </p:tav>
                                        <p:tav tm="100000">
                                          <p:val>
                                            <p:strVal val="#ppt_x"/>
                                          </p:val>
                                        </p:tav>
                                      </p:tavLst>
                                    </p:anim>
                                    <p:anim calcmode="lin" valueType="num">
                                      <p:cBhvr>
                                        <p:cTn id="18" dur="500" fill="hold"/>
                                        <p:tgtEl>
                                          <p:spTgt spid="262"/>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263"/>
                                        </p:tgtEl>
                                        <p:attrNameLst>
                                          <p:attrName>style.visibility</p:attrName>
                                        </p:attrNameLst>
                                      </p:cBhvr>
                                      <p:to>
                                        <p:strVal val="visible"/>
                                      </p:to>
                                    </p:set>
                                    <p:anim calcmode="lin" valueType="num">
                                      <p:cBhvr>
                                        <p:cTn id="21" dur="500" fill="hold"/>
                                        <p:tgtEl>
                                          <p:spTgt spid="263"/>
                                        </p:tgtEl>
                                        <p:attrNameLst>
                                          <p:attrName>ppt_x</p:attrName>
                                        </p:attrNameLst>
                                      </p:cBhvr>
                                      <p:tavLst>
                                        <p:tav tm="0">
                                          <p:val>
                                            <p:strVal val="#ppt_x"/>
                                          </p:val>
                                        </p:tav>
                                        <p:tav tm="100000">
                                          <p:val>
                                            <p:strVal val="#ppt_x"/>
                                          </p:val>
                                        </p:tav>
                                      </p:tavLst>
                                    </p:anim>
                                    <p:anim calcmode="lin" valueType="num">
                                      <p:cBhvr>
                                        <p:cTn id="22" dur="500" fill="hold"/>
                                        <p:tgtEl>
                                          <p:spTgt spid="263"/>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64"/>
                                        </p:tgtEl>
                                        <p:attrNameLst>
                                          <p:attrName>style.visibility</p:attrName>
                                        </p:attrNameLst>
                                      </p:cBhvr>
                                      <p:to>
                                        <p:strVal val="visible"/>
                                      </p:to>
                                    </p:set>
                                    <p:anim calcmode="lin" valueType="num">
                                      <p:cBhvr>
                                        <p:cTn id="25" dur="500" fill="hold"/>
                                        <p:tgtEl>
                                          <p:spTgt spid="264"/>
                                        </p:tgtEl>
                                        <p:attrNameLst>
                                          <p:attrName>ppt_x</p:attrName>
                                        </p:attrNameLst>
                                      </p:cBhvr>
                                      <p:tavLst>
                                        <p:tav tm="0">
                                          <p:val>
                                            <p:strVal val="#ppt_x"/>
                                          </p:val>
                                        </p:tav>
                                        <p:tav tm="100000">
                                          <p:val>
                                            <p:strVal val="#ppt_x"/>
                                          </p:val>
                                        </p:tav>
                                      </p:tavLst>
                                    </p:anim>
                                    <p:anim calcmode="lin" valueType="num">
                                      <p:cBhvr>
                                        <p:cTn id="26" dur="500" fill="hold"/>
                                        <p:tgtEl>
                                          <p:spTgt spid="264"/>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65"/>
                                        </p:tgtEl>
                                        <p:attrNameLst>
                                          <p:attrName>style.visibility</p:attrName>
                                        </p:attrNameLst>
                                      </p:cBhvr>
                                      <p:to>
                                        <p:strVal val="visible"/>
                                      </p:to>
                                    </p:set>
                                    <p:anim calcmode="lin" valueType="num">
                                      <p:cBhvr>
                                        <p:cTn id="29" dur="500" fill="hold"/>
                                        <p:tgtEl>
                                          <p:spTgt spid="265"/>
                                        </p:tgtEl>
                                        <p:attrNameLst>
                                          <p:attrName>ppt_x</p:attrName>
                                        </p:attrNameLst>
                                      </p:cBhvr>
                                      <p:tavLst>
                                        <p:tav tm="0">
                                          <p:val>
                                            <p:strVal val="#ppt_x"/>
                                          </p:val>
                                        </p:tav>
                                        <p:tav tm="100000">
                                          <p:val>
                                            <p:strVal val="#ppt_x"/>
                                          </p:val>
                                        </p:tav>
                                      </p:tavLst>
                                    </p:anim>
                                    <p:anim calcmode="lin" valueType="num">
                                      <p:cBhvr>
                                        <p:cTn id="30" dur="500" fill="hold"/>
                                        <p:tgtEl>
                                          <p:spTgt spid="265"/>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66"/>
                                        </p:tgtEl>
                                        <p:attrNameLst>
                                          <p:attrName>style.visibility</p:attrName>
                                        </p:attrNameLst>
                                      </p:cBhvr>
                                      <p:to>
                                        <p:strVal val="visible"/>
                                      </p:to>
                                    </p:set>
                                    <p:anim calcmode="lin" valueType="num">
                                      <p:cBhvr>
                                        <p:cTn id="33" dur="500" fill="hold"/>
                                        <p:tgtEl>
                                          <p:spTgt spid="266"/>
                                        </p:tgtEl>
                                        <p:attrNameLst>
                                          <p:attrName>ppt_x</p:attrName>
                                        </p:attrNameLst>
                                      </p:cBhvr>
                                      <p:tavLst>
                                        <p:tav tm="0">
                                          <p:val>
                                            <p:strVal val="#ppt_x"/>
                                          </p:val>
                                        </p:tav>
                                        <p:tav tm="100000">
                                          <p:val>
                                            <p:strVal val="#ppt_x"/>
                                          </p:val>
                                        </p:tav>
                                      </p:tavLst>
                                    </p:anim>
                                    <p:anim calcmode="lin" valueType="num">
                                      <p:cBhvr>
                                        <p:cTn id="34" dur="500" fill="hold"/>
                                        <p:tgtEl>
                                          <p:spTgt spid="266"/>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fade">
                                      <p:cBhvr>
                                        <p:cTn id="37" dur="1000"/>
                                        <p:tgtEl>
                                          <p:spTgt spid="214"/>
                                        </p:tgtEl>
                                      </p:cBhvr>
                                    </p:animEffect>
                                    <p:anim calcmode="lin" valueType="num">
                                      <p:cBhvr>
                                        <p:cTn id="38" dur="1000" fill="hold"/>
                                        <p:tgtEl>
                                          <p:spTgt spid="214"/>
                                        </p:tgtEl>
                                        <p:attrNameLst>
                                          <p:attrName>ppt_x</p:attrName>
                                        </p:attrNameLst>
                                      </p:cBhvr>
                                      <p:tavLst>
                                        <p:tav tm="0">
                                          <p:val>
                                            <p:strVal val="#ppt_x"/>
                                          </p:val>
                                        </p:tav>
                                        <p:tav tm="100000">
                                          <p:val>
                                            <p:strVal val="#ppt_x"/>
                                          </p:val>
                                        </p:tav>
                                      </p:tavLst>
                                    </p:anim>
                                    <p:anim calcmode="lin" valueType="num">
                                      <p:cBhvr>
                                        <p:cTn id="39" dur="1000" fill="hold"/>
                                        <p:tgtEl>
                                          <p:spTgt spid="214"/>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53"/>
                                        </p:tgtEl>
                                        <p:attrNameLst>
                                          <p:attrName>style.visibility</p:attrName>
                                        </p:attrNameLst>
                                      </p:cBhvr>
                                      <p:to>
                                        <p:strVal val="visible"/>
                                      </p:to>
                                    </p:set>
                                    <p:anim calcmode="lin" valueType="num">
                                      <p:cBhvr>
                                        <p:cTn id="42" dur="500" fill="hold"/>
                                        <p:tgtEl>
                                          <p:spTgt spid="253"/>
                                        </p:tgtEl>
                                        <p:attrNameLst>
                                          <p:attrName>ppt_x</p:attrName>
                                        </p:attrNameLst>
                                      </p:cBhvr>
                                      <p:tavLst>
                                        <p:tav tm="0">
                                          <p:val>
                                            <p:strVal val="0-#ppt_w/2"/>
                                          </p:val>
                                        </p:tav>
                                        <p:tav tm="100000">
                                          <p:val>
                                            <p:strVal val="#ppt_x"/>
                                          </p:val>
                                        </p:tav>
                                      </p:tavLst>
                                    </p:anim>
                                    <p:anim calcmode="lin" valueType="num">
                                      <p:cBhvr>
                                        <p:cTn id="43" dur="500" fill="hold"/>
                                        <p:tgtEl>
                                          <p:spTgt spid="253"/>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254"/>
                                        </p:tgtEl>
                                        <p:attrNameLst>
                                          <p:attrName>style.visibility</p:attrName>
                                        </p:attrNameLst>
                                      </p:cBhvr>
                                      <p:to>
                                        <p:strVal val="visible"/>
                                      </p:to>
                                    </p:set>
                                    <p:anim calcmode="lin" valueType="num">
                                      <p:cBhvr>
                                        <p:cTn id="46" dur="500" fill="hold"/>
                                        <p:tgtEl>
                                          <p:spTgt spid="254"/>
                                        </p:tgtEl>
                                        <p:attrNameLst>
                                          <p:attrName>ppt_x</p:attrName>
                                        </p:attrNameLst>
                                      </p:cBhvr>
                                      <p:tavLst>
                                        <p:tav tm="0">
                                          <p:val>
                                            <p:strVal val="0-#ppt_w/2"/>
                                          </p:val>
                                        </p:tav>
                                        <p:tav tm="100000">
                                          <p:val>
                                            <p:strVal val="#ppt_x"/>
                                          </p:val>
                                        </p:tav>
                                      </p:tavLst>
                                    </p:anim>
                                    <p:anim calcmode="lin" valueType="num">
                                      <p:cBhvr>
                                        <p:cTn id="47" dur="500" fill="hold"/>
                                        <p:tgtEl>
                                          <p:spTgt spid="254"/>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255"/>
                                        </p:tgtEl>
                                        <p:attrNameLst>
                                          <p:attrName>style.visibility</p:attrName>
                                        </p:attrNameLst>
                                      </p:cBhvr>
                                      <p:to>
                                        <p:strVal val="visible"/>
                                      </p:to>
                                    </p:set>
                                    <p:anim calcmode="lin" valueType="num">
                                      <p:cBhvr>
                                        <p:cTn id="50" dur="500" fill="hold"/>
                                        <p:tgtEl>
                                          <p:spTgt spid="255"/>
                                        </p:tgtEl>
                                        <p:attrNameLst>
                                          <p:attrName>ppt_x</p:attrName>
                                        </p:attrNameLst>
                                      </p:cBhvr>
                                      <p:tavLst>
                                        <p:tav tm="0">
                                          <p:val>
                                            <p:strVal val="0-#ppt_w/2"/>
                                          </p:val>
                                        </p:tav>
                                        <p:tav tm="100000">
                                          <p:val>
                                            <p:strVal val="#ppt_x"/>
                                          </p:val>
                                        </p:tav>
                                      </p:tavLst>
                                    </p:anim>
                                    <p:anim calcmode="lin" valueType="num">
                                      <p:cBhvr>
                                        <p:cTn id="51" dur="500" fill="hold"/>
                                        <p:tgtEl>
                                          <p:spTgt spid="255"/>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256"/>
                                        </p:tgtEl>
                                        <p:attrNameLst>
                                          <p:attrName>style.visibility</p:attrName>
                                        </p:attrNameLst>
                                      </p:cBhvr>
                                      <p:to>
                                        <p:strVal val="visible"/>
                                      </p:to>
                                    </p:set>
                                    <p:anim calcmode="lin" valueType="num">
                                      <p:cBhvr>
                                        <p:cTn id="54" dur="500" fill="hold"/>
                                        <p:tgtEl>
                                          <p:spTgt spid="256"/>
                                        </p:tgtEl>
                                        <p:attrNameLst>
                                          <p:attrName>ppt_x</p:attrName>
                                        </p:attrNameLst>
                                      </p:cBhvr>
                                      <p:tavLst>
                                        <p:tav tm="0">
                                          <p:val>
                                            <p:strVal val="0-#ppt_w/2"/>
                                          </p:val>
                                        </p:tav>
                                        <p:tav tm="100000">
                                          <p:val>
                                            <p:strVal val="#ppt_x"/>
                                          </p:val>
                                        </p:tav>
                                      </p:tavLst>
                                    </p:anim>
                                    <p:anim calcmode="lin" valueType="num">
                                      <p:cBhvr>
                                        <p:cTn id="55" dur="500" fill="hold"/>
                                        <p:tgtEl>
                                          <p:spTgt spid="256"/>
                                        </p:tgtEl>
                                        <p:attrNameLst>
                                          <p:attrName>ppt_y</p:attrName>
                                        </p:attrNameLst>
                                      </p:cBhvr>
                                      <p:tavLst>
                                        <p:tav tm="0">
                                          <p:val>
                                            <p:strVal val="#ppt_y"/>
                                          </p:val>
                                        </p:tav>
                                        <p:tav tm="100000">
                                          <p:val>
                                            <p:strVal val="#ppt_y"/>
                                          </p:val>
                                        </p:tav>
                                      </p:tavLst>
                                    </p:anim>
                                  </p:childTnLst>
                                </p:cTn>
                              </p:par>
                              <p:par>
                                <p:cTn id="56" presetID="8" presetClass="emph" presetSubtype="0" fill="hold" grpId="1" nodeType="withEffect">
                                  <p:stCondLst>
                                    <p:cond delay="0"/>
                                  </p:stCondLst>
                                  <p:childTnLst>
                                    <p:animRot by="21600000">
                                      <p:cBhvr>
                                        <p:cTn id="57" dur="500" fill="hold"/>
                                        <p:tgtEl>
                                          <p:spTgt spid="253"/>
                                        </p:tgtEl>
                                        <p:attrNameLst>
                                          <p:attrName>r</p:attrName>
                                        </p:attrNameLst>
                                      </p:cBhvr>
                                    </p:animRot>
                                  </p:childTnLst>
                                </p:cTn>
                              </p:par>
                              <p:par>
                                <p:cTn id="58" presetID="8" presetClass="emph" presetSubtype="0" fill="hold" grpId="1" nodeType="withEffect">
                                  <p:stCondLst>
                                    <p:cond delay="0"/>
                                  </p:stCondLst>
                                  <p:childTnLst>
                                    <p:animRot by="21600000">
                                      <p:cBhvr>
                                        <p:cTn id="59" dur="500" fill="hold"/>
                                        <p:tgtEl>
                                          <p:spTgt spid="254"/>
                                        </p:tgtEl>
                                        <p:attrNameLst>
                                          <p:attrName>r</p:attrName>
                                        </p:attrNameLst>
                                      </p:cBhvr>
                                    </p:animRot>
                                  </p:childTnLst>
                                </p:cTn>
                              </p:par>
                              <p:par>
                                <p:cTn id="60" presetID="8" presetClass="emph" presetSubtype="0" fill="hold" grpId="1" nodeType="withEffect">
                                  <p:stCondLst>
                                    <p:cond delay="0"/>
                                  </p:stCondLst>
                                  <p:childTnLst>
                                    <p:animRot by="21600000">
                                      <p:cBhvr>
                                        <p:cTn id="61" dur="500" fill="hold"/>
                                        <p:tgtEl>
                                          <p:spTgt spid="255"/>
                                        </p:tgtEl>
                                        <p:attrNameLst>
                                          <p:attrName>r</p:attrName>
                                        </p:attrNameLst>
                                      </p:cBhvr>
                                    </p:animRot>
                                  </p:childTnLst>
                                </p:cTn>
                              </p:par>
                              <p:par>
                                <p:cTn id="62" presetID="8" presetClass="emph" presetSubtype="0" fill="hold" grpId="1" nodeType="withEffect">
                                  <p:stCondLst>
                                    <p:cond delay="0"/>
                                  </p:stCondLst>
                                  <p:childTnLst>
                                    <p:animRot by="21600000">
                                      <p:cBhvr>
                                        <p:cTn id="63" dur="500" fill="hold"/>
                                        <p:tgtEl>
                                          <p:spTgt spid="256"/>
                                        </p:tgtEl>
                                        <p:attrNameLst>
                                          <p:attrName>r</p:attrName>
                                        </p:attrNameLst>
                                      </p:cBhvr>
                                    </p:animRot>
                                  </p:childTnLst>
                                </p:cTn>
                              </p:par>
                              <p:par>
                                <p:cTn id="64" presetID="10" presetClass="entr" presetSubtype="0" fill="hold" grpId="0" nodeType="withEffect">
                                  <p:stCondLst>
                                    <p:cond delay="30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bldLvl="0" animBg="1"/>
      <p:bldP spid="262" grpId="1" bldLvl="0" animBg="1"/>
      <p:bldP spid="263" grpId="0" bldLvl="0" animBg="1"/>
      <p:bldP spid="263" grpId="1" bldLvl="0" animBg="1"/>
      <p:bldP spid="264" grpId="0" bldLvl="0" animBg="1"/>
      <p:bldP spid="264" grpId="1" bldLvl="0" animBg="1"/>
      <p:bldP spid="265" grpId="0" bldLvl="0" animBg="1"/>
      <p:bldP spid="265" grpId="1" bldLvl="0" animBg="1"/>
      <p:bldP spid="266" grpId="0" bldLvl="0" animBg="1"/>
      <p:bldP spid="266" grpId="1" bldLvl="0" animBg="1"/>
      <p:bldP spid="214" grpId="0"/>
      <p:bldP spid="252" grpId="0"/>
      <p:bldP spid="253" grpId="0" bldLvl="0" animBg="1"/>
      <p:bldP spid="253" grpId="1" bldLvl="0" animBg="1"/>
      <p:bldP spid="254" grpId="0" bldLvl="0" animBg="1"/>
      <p:bldP spid="254" grpId="1" bldLvl="0" animBg="1"/>
      <p:bldP spid="255" grpId="0" bldLvl="0" animBg="1"/>
      <p:bldP spid="255" grpId="1" bldLvl="0" animBg="1"/>
      <p:bldP spid="256" grpId="0" bldLvl="0" animBg="1"/>
      <p:bldP spid="256" grpId="1" bldLvl="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690563" y="2574925"/>
            <a:ext cx="1127125" cy="931863"/>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10" name="Freeform 108"/>
          <p:cNvSpPr>
            <a:spLocks noChangeArrowheads="1"/>
          </p:cNvSpPr>
          <p:nvPr/>
        </p:nvSpPr>
        <p:spPr bwMode="auto">
          <a:xfrm>
            <a:off x="9564688" y="2922588"/>
            <a:ext cx="1127125" cy="931862"/>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66" name="Freeform 107"/>
          <p:cNvSpPr/>
          <p:nvPr/>
        </p:nvSpPr>
        <p:spPr bwMode="auto">
          <a:xfrm>
            <a:off x="7537784" y="2773444"/>
            <a:ext cx="4628749" cy="2535709"/>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rgbClr val="4C4948"/>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nvGrpSpPr>
          <p:cNvPr id="4100" name="组合 4099"/>
          <p:cNvGrpSpPr/>
          <p:nvPr/>
        </p:nvGrpSpPr>
        <p:grpSpPr bwMode="auto">
          <a:xfrm>
            <a:off x="5135038" y="1832687"/>
            <a:ext cx="2184400" cy="3797300"/>
            <a:chOff x="5003800" y="1834716"/>
            <a:chExt cx="2184400" cy="3798169"/>
          </a:xfrm>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solidFill>
              <a:srgbClr val="219E21"/>
            </a:solid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30" name="Freeform 107"/>
          <p:cNvSpPr/>
          <p:nvPr/>
        </p:nvSpPr>
        <p:spPr bwMode="auto">
          <a:xfrm flipH="1">
            <a:off x="45038" y="2705789"/>
            <a:ext cx="4852775" cy="2644775"/>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rgbClr val="197519"/>
          </a:solidFill>
          <a:ln>
            <a:noFill/>
          </a:ln>
          <a:effectLst>
            <a:outerShdw blurRad="50800" dist="38100" dir="2700000" algn="tl" rotWithShape="0">
              <a:prstClr val="black">
                <a:alpha val="40000"/>
              </a:prstClr>
            </a:outerShdw>
          </a:effectLst>
        </p:spPr>
        <p:txBody>
          <a:bodyPr/>
          <a:lstStyle/>
          <a:p>
            <a:pPr fontAlgn="auto"/>
            <a:endParaRPr lang="zh-CN" altLang="en-US" noProof="1"/>
          </a:p>
        </p:txBody>
      </p:sp>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2" name="矩形 21"/>
          <p:cNvSpPr>
            <a:spLocks noChangeArrowheads="1"/>
          </p:cNvSpPr>
          <p:nvPr/>
        </p:nvSpPr>
        <p:spPr bwMode="auto">
          <a:xfrm>
            <a:off x="-36398" y="2938841"/>
            <a:ext cx="5015646" cy="189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25000"/>
              </a:lnSpc>
            </a:pPr>
            <a:r>
              <a:rPr lang="zh-CN" altLang="en-US" sz="2400" dirty="0">
                <a:solidFill>
                  <a:schemeClr val="bg1"/>
                </a:solidFill>
              </a:rPr>
              <a:t>本节采用 17 年 11 月 25日 17:00~19:00出行晚高峰期间长沙市主城区 46个停车点的流量数据对调度规划模型进行仿真。</a:t>
            </a:r>
            <a:r>
              <a:rPr lang="zh-CN" altLang="en-US" sz="1600" dirty="0">
                <a:solidFill>
                  <a:schemeClr val="bg1"/>
                </a:solidFill>
              </a:rPr>
              <a:t>。</a:t>
            </a:r>
          </a:p>
        </p:txBody>
      </p:sp>
      <p:sp>
        <p:nvSpPr>
          <p:cNvPr id="23" name="矩形 22"/>
          <p:cNvSpPr>
            <a:spLocks noChangeArrowheads="1"/>
          </p:cNvSpPr>
          <p:nvPr/>
        </p:nvSpPr>
        <p:spPr bwMode="auto">
          <a:xfrm>
            <a:off x="7560544" y="2862065"/>
            <a:ext cx="4000066" cy="235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sz="2400" dirty="0">
                <a:solidFill>
                  <a:schemeClr val="bg1"/>
                </a:solidFill>
              </a:rPr>
              <a:t>我们用表所示的数据对长沙市动态调度方案进行实验仿真，得到了五条较为合理的调度路线，调度路线的具体数据见表，调度路线见图。</a:t>
            </a:r>
          </a:p>
        </p:txBody>
      </p:sp>
      <p:sp>
        <p:nvSpPr>
          <p:cNvPr id="25" name="文本框 24"/>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a:t>
            </a:r>
            <a:r>
              <a:rPr lang="en-US" sz="1500">
                <a:solidFill>
                  <a:srgbClr val="197519"/>
                </a:solidFill>
                <a:ea typeface="方正粗倩简体" pitchFamily="65" charset="-122"/>
              </a:rPr>
              <a:t>3</a:t>
            </a:r>
          </a:p>
        </p:txBody>
      </p:sp>
      <p:sp>
        <p:nvSpPr>
          <p:cNvPr id="39" name="矩形 38"/>
          <p:cNvSpPr>
            <a:spLocks noChangeArrowheads="1"/>
          </p:cNvSpPr>
          <p:nvPr/>
        </p:nvSpPr>
        <p:spPr bwMode="auto">
          <a:xfrm>
            <a:off x="1149351" y="544513"/>
            <a:ext cx="3204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dirty="0">
                <a:solidFill>
                  <a:srgbClr val="197519"/>
                </a:solidFill>
              </a:rPr>
              <a:t>PBS</a:t>
            </a:r>
            <a:r>
              <a:rPr lang="zh-CN" altLang="en-US" sz="2400" dirty="0">
                <a:solidFill>
                  <a:srgbClr val="197519"/>
                </a:solidFill>
              </a:rPr>
              <a:t>动态调度仿真结果</a:t>
            </a: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文本框 42"/>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a:t>
            </a:r>
            <a:r>
              <a:rPr lang="en-US" sz="1500">
                <a:solidFill>
                  <a:srgbClr val="197519"/>
                </a:solidFill>
                <a:ea typeface="方正粗倩简体" pitchFamily="65" charset="-122"/>
              </a:rPr>
              <a:t>9</a:t>
            </a:r>
          </a:p>
        </p:txBody>
      </p:sp>
      <p:sp>
        <p:nvSpPr>
          <p:cNvPr id="45" name="等腰三角形 44"/>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6" name="等腰三角形 45"/>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7" name="等腰三角形 46"/>
          <p:cNvSpPr>
            <a:spLocks noChangeArrowheads="1"/>
          </p:cNvSpPr>
          <p:nvPr/>
        </p:nvSpPr>
        <p:spPr bwMode="auto">
          <a:xfrm rot="-228606">
            <a:off x="1135856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8" name="等腰三角形 47"/>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9" name="等腰三角形 48"/>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1" name="矩形 40"/>
          <p:cNvSpPr>
            <a:spLocks noChangeArrowheads="1"/>
          </p:cNvSpPr>
          <p:nvPr/>
        </p:nvSpPr>
        <p:spPr bwMode="auto">
          <a:xfrm>
            <a:off x="1420952" y="57943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结果应用</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aphicFrame>
        <p:nvGraphicFramePr>
          <p:cNvPr id="2" name="表格 1">
            <a:extLst>
              <a:ext uri="{FF2B5EF4-FFF2-40B4-BE49-F238E27FC236}">
                <a16:creationId xmlns:a16="http://schemas.microsoft.com/office/drawing/2014/main" id="{12A1DF31-5FBD-4526-922A-3E431139CF9B}"/>
              </a:ext>
            </a:extLst>
          </p:cNvPr>
          <p:cNvGraphicFramePr>
            <a:graphicFrameLocks noGrp="1"/>
          </p:cNvGraphicFramePr>
          <p:nvPr>
            <p:extLst>
              <p:ext uri="{D42A27DB-BD31-4B8C-83A1-F6EECF244321}">
                <p14:modId xmlns:p14="http://schemas.microsoft.com/office/powerpoint/2010/main" val="2364397702"/>
              </p:ext>
            </p:extLst>
          </p:nvPr>
        </p:nvGraphicFramePr>
        <p:xfrm>
          <a:off x="1078265" y="1646535"/>
          <a:ext cx="10009732" cy="4671746"/>
        </p:xfrm>
        <a:graphic>
          <a:graphicData uri="http://schemas.openxmlformats.org/drawingml/2006/table">
            <a:tbl>
              <a:tblPr firstRow="1" firstCol="1" bandRow="1">
                <a:tableStyleId>{5C22544A-7EE6-4342-B048-85BDC9FD1C3A}</a:tableStyleId>
              </a:tblPr>
              <a:tblGrid>
                <a:gridCol w="4470814">
                  <a:extLst>
                    <a:ext uri="{9D8B030D-6E8A-4147-A177-3AD203B41FA5}">
                      <a16:colId xmlns:a16="http://schemas.microsoft.com/office/drawing/2014/main" val="597079469"/>
                    </a:ext>
                  </a:extLst>
                </a:gridCol>
                <a:gridCol w="1879372">
                  <a:extLst>
                    <a:ext uri="{9D8B030D-6E8A-4147-A177-3AD203B41FA5}">
                      <a16:colId xmlns:a16="http://schemas.microsoft.com/office/drawing/2014/main" val="1704252513"/>
                    </a:ext>
                  </a:extLst>
                </a:gridCol>
                <a:gridCol w="1733970">
                  <a:extLst>
                    <a:ext uri="{9D8B030D-6E8A-4147-A177-3AD203B41FA5}">
                      <a16:colId xmlns:a16="http://schemas.microsoft.com/office/drawing/2014/main" val="2469380265"/>
                    </a:ext>
                  </a:extLst>
                </a:gridCol>
                <a:gridCol w="1925576">
                  <a:extLst>
                    <a:ext uri="{9D8B030D-6E8A-4147-A177-3AD203B41FA5}">
                      <a16:colId xmlns:a16="http://schemas.microsoft.com/office/drawing/2014/main" val="2501385438"/>
                    </a:ext>
                  </a:extLst>
                </a:gridCol>
              </a:tblGrid>
              <a:tr h="541620">
                <a:tc>
                  <a:txBody>
                    <a:bodyPr/>
                    <a:lstStyle/>
                    <a:p>
                      <a:pPr algn="just">
                        <a:spcAft>
                          <a:spcPts val="0"/>
                        </a:spcAft>
                      </a:pPr>
                      <a:r>
                        <a:rPr lang="zh-CN" sz="2000" kern="100" dirty="0">
                          <a:effectLst/>
                        </a:rPr>
                        <a:t>调度路线</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rPr>
                        <a:t>路线长度</a:t>
                      </a:r>
                      <a:r>
                        <a:rPr lang="en-US" sz="2000" kern="100" dirty="0">
                          <a:effectLst/>
                        </a:rPr>
                        <a:t>(</a:t>
                      </a:r>
                      <a:r>
                        <a:rPr lang="zh-CN" sz="2000" kern="100" dirty="0">
                          <a:effectLst/>
                        </a:rPr>
                        <a:t>公里）</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rPr>
                        <a:t>站点平均</a:t>
                      </a:r>
                      <a:endParaRPr lang="en-US" altLang="zh-CN" sz="2000" kern="100" dirty="0">
                        <a:effectLst/>
                      </a:endParaRPr>
                    </a:p>
                    <a:p>
                      <a:pPr algn="ctr">
                        <a:spcAft>
                          <a:spcPts val="0"/>
                        </a:spcAft>
                      </a:pPr>
                      <a:r>
                        <a:rPr lang="zh-CN" sz="2000" kern="100" dirty="0">
                          <a:effectLst/>
                        </a:rPr>
                        <a:t>服务能力</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rPr>
                        <a:t>禁忌表</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7480187"/>
                  </a:ext>
                </a:extLst>
              </a:tr>
              <a:tr h="812429">
                <a:tc>
                  <a:txBody>
                    <a:bodyPr/>
                    <a:lstStyle/>
                    <a:p>
                      <a:pPr algn="just">
                        <a:spcAft>
                          <a:spcPts val="0"/>
                        </a:spcAft>
                      </a:pPr>
                      <a:r>
                        <a:rPr lang="en-US" sz="2000" kern="100">
                          <a:effectLst/>
                        </a:rPr>
                        <a:t>start=&gt;1=&gt;7=&gt;2=&gt;3=&gt;30=&gt;27</a:t>
                      </a:r>
                      <a:endParaRPr lang="zh-CN" sz="2000" kern="100">
                        <a:effectLst/>
                      </a:endParaRPr>
                    </a:p>
                    <a:p>
                      <a:pPr algn="just">
                        <a:spcAft>
                          <a:spcPts val="0"/>
                        </a:spcAft>
                      </a:pPr>
                      <a:r>
                        <a:rPr lang="en-US" sz="2000" kern="100">
                          <a:effectLst/>
                        </a:rPr>
                        <a:t>=&gt;13=&gt;16=&gt;17=&gt;end</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dirty="0">
                          <a:effectLst/>
                        </a:rPr>
                        <a:t>13.8</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dirty="0">
                          <a:effectLst/>
                        </a:rPr>
                        <a:t>0.78712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10,11,45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7161271"/>
                  </a:ext>
                </a:extLst>
              </a:tr>
              <a:tr h="812429">
                <a:tc>
                  <a:txBody>
                    <a:bodyPr/>
                    <a:lstStyle/>
                    <a:p>
                      <a:pPr algn="just">
                        <a:spcAft>
                          <a:spcPts val="0"/>
                        </a:spcAft>
                      </a:pPr>
                      <a:r>
                        <a:rPr lang="en-US" sz="2000" kern="100">
                          <a:effectLst/>
                        </a:rPr>
                        <a:t>start=&gt;18=&gt;15=&gt;19=&gt;26=&gt;25</a:t>
                      </a:r>
                      <a:endParaRPr lang="zh-CN" sz="2000" kern="100">
                        <a:effectLst/>
                      </a:endParaRPr>
                    </a:p>
                    <a:p>
                      <a:pPr algn="just">
                        <a:spcAft>
                          <a:spcPts val="0"/>
                        </a:spcAft>
                      </a:pPr>
                      <a:r>
                        <a:rPr lang="en-US" sz="2000" kern="100">
                          <a:effectLst/>
                        </a:rPr>
                        <a:t>=&gt;23=&gt;end</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7.1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0.74341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1,13,43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7702567"/>
                  </a:ext>
                </a:extLst>
              </a:tr>
              <a:tr h="541620">
                <a:tc>
                  <a:txBody>
                    <a:bodyPr/>
                    <a:lstStyle/>
                    <a:p>
                      <a:pPr algn="just">
                        <a:spcAft>
                          <a:spcPts val="0"/>
                        </a:spcAft>
                      </a:pPr>
                      <a:r>
                        <a:rPr lang="en-US" sz="2000" kern="100">
                          <a:effectLst/>
                        </a:rPr>
                        <a:t>start=&gt;24=&gt;22=&gt;20=&gt;21=&gt;end</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5.4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0.69865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13,18,29</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65097403"/>
                  </a:ext>
                </a:extLst>
              </a:tr>
              <a:tr h="1083239">
                <a:tc>
                  <a:txBody>
                    <a:bodyPr/>
                    <a:lstStyle/>
                    <a:p>
                      <a:pPr algn="just">
                        <a:spcAft>
                          <a:spcPts val="0"/>
                        </a:spcAft>
                      </a:pPr>
                      <a:r>
                        <a:rPr lang="en-US" sz="2000" kern="100">
                          <a:effectLst/>
                        </a:rPr>
                        <a:t>start=&gt;45=&gt;44=&gt;42=&gt;43=&gt;41</a:t>
                      </a:r>
                      <a:endParaRPr lang="zh-CN" sz="2000" kern="100">
                        <a:effectLst/>
                      </a:endParaRPr>
                    </a:p>
                    <a:p>
                      <a:pPr algn="just">
                        <a:spcAft>
                          <a:spcPts val="0"/>
                        </a:spcAft>
                      </a:pPr>
                      <a:r>
                        <a:rPr lang="en-US" sz="2000" kern="100">
                          <a:effectLst/>
                        </a:rPr>
                        <a:t>=&gt;9=&gt;10=&gt;6=&gt;33=&gt;12=&gt;end</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18.9</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0.76932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25,38,41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9933947"/>
                  </a:ext>
                </a:extLst>
              </a:tr>
              <a:tr h="812429">
                <a:tc>
                  <a:txBody>
                    <a:bodyPr/>
                    <a:lstStyle/>
                    <a:p>
                      <a:pPr algn="just">
                        <a:spcAft>
                          <a:spcPts val="0"/>
                        </a:spcAft>
                      </a:pPr>
                      <a:r>
                        <a:rPr lang="en-US" sz="2000" kern="100" dirty="0">
                          <a:effectLst/>
                        </a:rPr>
                        <a:t>start=&gt;39=&gt;46=&gt;40=&gt;8=&gt;4</a:t>
                      </a:r>
                      <a:endParaRPr lang="zh-CN" sz="2000" kern="100" dirty="0">
                        <a:effectLst/>
                      </a:endParaRPr>
                    </a:p>
                    <a:p>
                      <a:pPr algn="just">
                        <a:spcAft>
                          <a:spcPts val="0"/>
                        </a:spcAft>
                      </a:pPr>
                      <a:r>
                        <a:rPr lang="en-US" sz="2000" kern="100" dirty="0">
                          <a:effectLst/>
                        </a:rPr>
                        <a:t>=&gt;5=&gt;31=&gt;32=&gt;end</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10.4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a:effectLst/>
                        </a:rPr>
                        <a:t>0.80091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000" kern="100" dirty="0">
                          <a:effectLst/>
                        </a:rPr>
                        <a:t>5,17,39</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21587045"/>
                  </a:ext>
                </a:extLst>
              </a:tr>
            </a:tbl>
          </a:graphicData>
        </a:graphic>
      </p:graphicFrame>
      <p:sp>
        <p:nvSpPr>
          <p:cNvPr id="16" name="矩形 15">
            <a:extLst>
              <a:ext uri="{FF2B5EF4-FFF2-40B4-BE49-F238E27FC236}">
                <a16:creationId xmlns:a16="http://schemas.microsoft.com/office/drawing/2014/main" id="{0A2D19E6-CDF7-48B1-914F-1848B207F651}"/>
              </a:ext>
            </a:extLst>
          </p:cNvPr>
          <p:cNvSpPr/>
          <p:nvPr/>
        </p:nvSpPr>
        <p:spPr>
          <a:xfrm>
            <a:off x="4503256" y="1194973"/>
            <a:ext cx="3518912" cy="400110"/>
          </a:xfrm>
          <a:prstGeom prst="rect">
            <a:avLst/>
          </a:prstGeom>
        </p:spPr>
        <p:txBody>
          <a:bodyPr wrap="none">
            <a:spAutoFit/>
          </a:bodyPr>
          <a:lstStyle/>
          <a:p>
            <a:r>
              <a:rPr lang="zh-CN" altLang="zh-CN" sz="2000" dirty="0">
                <a:latin typeface="+mn-ea"/>
                <a:ea typeface="+mn-ea"/>
                <a:cs typeface="Times New Roman" panose="02020603050405020304" pitchFamily="18" charset="0"/>
              </a:rPr>
              <a:t>长沙市自行车</a:t>
            </a:r>
            <a:r>
              <a:rPr lang="zh-CN" altLang="en-US" sz="2000" dirty="0">
                <a:latin typeface="+mn-ea"/>
                <a:ea typeface="+mn-ea"/>
                <a:cs typeface="Times New Roman" panose="02020603050405020304" pitchFamily="18" charset="0"/>
              </a:rPr>
              <a:t>动态调动路线表</a:t>
            </a:r>
            <a:endParaRPr lang="zh-CN" altLang="en-US" sz="2000" dirty="0">
              <a:latin typeface="+mn-ea"/>
              <a:ea typeface="+mn-ea"/>
            </a:endParaRPr>
          </a:p>
        </p:txBody>
      </p:sp>
    </p:spTree>
    <p:extLst>
      <p:ext uri="{BB962C8B-B14F-4D97-AF65-F5344CB8AC3E}">
        <p14:creationId xmlns:p14="http://schemas.microsoft.com/office/powerpoint/2010/main" val="7516243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000" fill="hold"/>
                                        <p:tgtEl>
                                          <p:spTgt spid="45"/>
                                        </p:tgtEl>
                                        <p:attrNameLst>
                                          <p:attrName>r</p:attrName>
                                        </p:attrNameLst>
                                      </p:cBhvr>
                                    </p:animRot>
                                  </p:childTnLst>
                                </p:cTn>
                              </p:par>
                              <p:par>
                                <p:cTn id="7" presetID="8" presetClass="emph" presetSubtype="0" fill="hold" grpId="0" nodeType="withEffect">
                                  <p:stCondLst>
                                    <p:cond delay="0"/>
                                  </p:stCondLst>
                                  <p:childTnLst>
                                    <p:animRot by="21600000">
                                      <p:cBhvr>
                                        <p:cTn id="8" dur="1000" fill="hold"/>
                                        <p:tgtEl>
                                          <p:spTgt spid="46"/>
                                        </p:tgtEl>
                                        <p:attrNameLst>
                                          <p:attrName>r</p:attrName>
                                        </p:attrNameLst>
                                      </p:cBhvr>
                                    </p:animRot>
                                  </p:childTnLst>
                                </p:cTn>
                              </p:par>
                              <p:par>
                                <p:cTn id="9" presetID="8" presetClass="emph" presetSubtype="0" fill="hold" grpId="0" nodeType="withEffect">
                                  <p:stCondLst>
                                    <p:cond delay="0"/>
                                  </p:stCondLst>
                                  <p:childTnLst>
                                    <p:animRot by="21600000">
                                      <p:cBhvr>
                                        <p:cTn id="10" dur="1000" fill="hold"/>
                                        <p:tgtEl>
                                          <p:spTgt spid="47"/>
                                        </p:tgtEl>
                                        <p:attrNameLst>
                                          <p:attrName>r</p:attrName>
                                        </p:attrNameLst>
                                      </p:cBhvr>
                                    </p:animRot>
                                  </p:childTnLst>
                                </p:cTn>
                              </p:par>
                              <p:par>
                                <p:cTn id="11" presetID="8" presetClass="emph" presetSubtype="0" fill="hold" grpId="0" nodeType="withEffect">
                                  <p:stCondLst>
                                    <p:cond delay="0"/>
                                  </p:stCondLst>
                                  <p:childTnLst>
                                    <p:animRot by="21600000">
                                      <p:cBhvr>
                                        <p:cTn id="12" dur="1000" fill="hold"/>
                                        <p:tgtEl>
                                          <p:spTgt spid="48"/>
                                        </p:tgtEl>
                                        <p:attrNameLst>
                                          <p:attrName>r</p:attrName>
                                        </p:attrNameLst>
                                      </p:cBhvr>
                                    </p:animRot>
                                  </p:childTnLst>
                                </p:cTn>
                              </p:par>
                              <p:par>
                                <p:cTn id="13" presetID="8" presetClass="emph" presetSubtype="0" fill="hold" grpId="0" nodeType="withEffect">
                                  <p:stCondLst>
                                    <p:cond delay="0"/>
                                  </p:stCondLst>
                                  <p:childTnLst>
                                    <p:animRot by="21600000">
                                      <p:cBhvr>
                                        <p:cTn id="14" dur="1000" fill="hold"/>
                                        <p:tgtEl>
                                          <p:spTgt spid="49"/>
                                        </p:tgtEl>
                                        <p:attrNameLst>
                                          <p:attrName>r</p:attrName>
                                        </p:attrNameLst>
                                      </p:cBhvr>
                                    </p:animRot>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ppt_x</p:attrName>
                                        </p:attrNameLst>
                                      </p:cBhvr>
                                      <p:tavLst>
                                        <p:tav tm="0">
                                          <p:val>
                                            <p:strVal val="0-#ppt_w/2"/>
                                          </p:val>
                                        </p:tav>
                                        <p:tav tm="100000">
                                          <p:val>
                                            <p:strVal val="#ppt_x"/>
                                          </p:val>
                                        </p:tav>
                                      </p:tavLst>
                                    </p:anim>
                                    <p:anim calcmode="lin" valueType="num">
                                      <p:cBhvr>
                                        <p:cTn id="23" dur="500" fill="hold"/>
                                        <p:tgtEl>
                                          <p:spTgt spid="4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ppt_x</p:attrName>
                                        </p:attrNameLst>
                                      </p:cBhvr>
                                      <p:tavLst>
                                        <p:tav tm="0">
                                          <p:val>
                                            <p:strVal val="0-#ppt_w/2"/>
                                          </p:val>
                                        </p:tav>
                                        <p:tav tm="100000">
                                          <p:val>
                                            <p:strVal val="#ppt_x"/>
                                          </p:val>
                                        </p:tav>
                                      </p:tavLst>
                                    </p:anim>
                                    <p:anim calcmode="lin" valueType="num">
                                      <p:cBhvr>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500" fill="hold"/>
                                        <p:tgtEl>
                                          <p:spTgt spid="54"/>
                                        </p:tgtEl>
                                        <p:attrNameLst>
                                          <p:attrName>ppt_x</p:attrName>
                                        </p:attrNameLst>
                                      </p:cBhvr>
                                      <p:tavLst>
                                        <p:tav tm="0">
                                          <p:val>
                                            <p:strVal val="0-#ppt_w/2"/>
                                          </p:val>
                                        </p:tav>
                                        <p:tav tm="100000">
                                          <p:val>
                                            <p:strVal val="#ppt_x"/>
                                          </p:val>
                                        </p:tav>
                                      </p:tavLst>
                                    </p:anim>
                                    <p:anim calcmode="lin" valueType="num">
                                      <p:cBhvr>
                                        <p:cTn id="31" dur="500" fill="hold"/>
                                        <p:tgtEl>
                                          <p:spTgt spid="5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p:cTn id="34" dur="500" fill="hold"/>
                                        <p:tgtEl>
                                          <p:spTgt spid="56"/>
                                        </p:tgtEl>
                                        <p:attrNameLst>
                                          <p:attrName>ppt_x</p:attrName>
                                        </p:attrNameLst>
                                      </p:cBhvr>
                                      <p:tavLst>
                                        <p:tav tm="0">
                                          <p:val>
                                            <p:strVal val="0-#ppt_w/2"/>
                                          </p:val>
                                        </p:tav>
                                        <p:tav tm="100000">
                                          <p:val>
                                            <p:strVal val="#ppt_x"/>
                                          </p:val>
                                        </p:tav>
                                      </p:tavLst>
                                    </p:anim>
                                    <p:anim calcmode="lin" valueType="num">
                                      <p:cBhvr>
                                        <p:cTn id="35" dur="500" fill="hold"/>
                                        <p:tgtEl>
                                          <p:spTgt spid="56"/>
                                        </p:tgtEl>
                                        <p:attrNameLst>
                                          <p:attrName>ppt_y</p:attrName>
                                        </p:attrNameLst>
                                      </p:cBhvr>
                                      <p:tavLst>
                                        <p:tav tm="0">
                                          <p:val>
                                            <p:strVal val="#ppt_y"/>
                                          </p:val>
                                        </p:tav>
                                        <p:tav tm="100000">
                                          <p:val>
                                            <p:strVal val="#ppt_y"/>
                                          </p:val>
                                        </p:tav>
                                      </p:tavLst>
                                    </p:anim>
                                  </p:childTnLst>
                                </p:cTn>
                              </p:par>
                              <p:par>
                                <p:cTn id="36" presetID="8" presetClass="emph" presetSubtype="0" fill="hold" grpId="1" nodeType="withEffect">
                                  <p:stCondLst>
                                    <p:cond delay="0"/>
                                  </p:stCondLst>
                                  <p:childTnLst>
                                    <p:animRot by="21600000">
                                      <p:cBhvr>
                                        <p:cTn id="37" dur="500" fill="hold"/>
                                        <p:tgtEl>
                                          <p:spTgt spid="42"/>
                                        </p:tgtEl>
                                        <p:attrNameLst>
                                          <p:attrName>r</p:attrName>
                                        </p:attrNameLst>
                                      </p:cBhvr>
                                    </p:animRot>
                                  </p:childTnLst>
                                </p:cTn>
                              </p:par>
                              <p:par>
                                <p:cTn id="38" presetID="8" presetClass="emph" presetSubtype="0" fill="hold" grpId="1" nodeType="withEffect">
                                  <p:stCondLst>
                                    <p:cond delay="0"/>
                                  </p:stCondLst>
                                  <p:childTnLst>
                                    <p:animRot by="21600000">
                                      <p:cBhvr>
                                        <p:cTn id="39" dur="500" fill="hold"/>
                                        <p:tgtEl>
                                          <p:spTgt spid="44"/>
                                        </p:tgtEl>
                                        <p:attrNameLst>
                                          <p:attrName>r</p:attrName>
                                        </p:attrNameLst>
                                      </p:cBhvr>
                                    </p:animRot>
                                  </p:childTnLst>
                                </p:cTn>
                              </p:par>
                              <p:par>
                                <p:cTn id="40" presetID="8" presetClass="emph" presetSubtype="0" fill="hold" grpId="1" nodeType="withEffect">
                                  <p:stCondLst>
                                    <p:cond delay="0"/>
                                  </p:stCondLst>
                                  <p:childTnLst>
                                    <p:animRot by="21600000">
                                      <p:cBhvr>
                                        <p:cTn id="41" dur="500" fill="hold"/>
                                        <p:tgtEl>
                                          <p:spTgt spid="54"/>
                                        </p:tgtEl>
                                        <p:attrNameLst>
                                          <p:attrName>r</p:attrName>
                                        </p:attrNameLst>
                                      </p:cBhvr>
                                    </p:animRot>
                                  </p:childTnLst>
                                </p:cTn>
                              </p:par>
                              <p:par>
                                <p:cTn id="42" presetID="8" presetClass="emph" presetSubtype="0" fill="hold" grpId="1" nodeType="withEffect">
                                  <p:stCondLst>
                                    <p:cond delay="0"/>
                                  </p:stCondLst>
                                  <p:childTnLst>
                                    <p:animRot by="21600000">
                                      <p:cBhvr>
                                        <p:cTn id="43" dur="500" fill="hold"/>
                                        <p:tgtEl>
                                          <p:spTgt spid="56"/>
                                        </p:tgtEl>
                                        <p:attrNameLst>
                                          <p:attrName>r</p:attrName>
                                        </p:attrNameLst>
                                      </p:cBhvr>
                                    </p:animRot>
                                  </p:childTnLst>
                                </p:cTn>
                              </p:par>
                              <p:par>
                                <p:cTn id="44" presetID="10" presetClass="entr" presetSubtype="0" fill="hold" grpId="0" nodeType="withEffect">
                                  <p:stCondLst>
                                    <p:cond delay="30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bldLvl="0" animBg="1"/>
      <p:bldP spid="46" grpId="0" bldLvl="0" animBg="1"/>
      <p:bldP spid="47" grpId="0" bldLvl="0" animBg="1"/>
      <p:bldP spid="48" grpId="0" bldLvl="0" animBg="1"/>
      <p:bldP spid="49" grpId="0" bldLvl="0" animBg="1"/>
      <p:bldP spid="41" grpId="0"/>
      <p:bldP spid="42" grpId="0" bldLvl="0" animBg="1"/>
      <p:bldP spid="42" grpId="1" bldLvl="0" animBg="1"/>
      <p:bldP spid="44" grpId="0" bldLvl="0" animBg="1"/>
      <p:bldP spid="44" grpId="1" bldLvl="0" animBg="1"/>
      <p:bldP spid="54" grpId="0" bldLvl="0" animBg="1"/>
      <p:bldP spid="54" grpId="1" bldLvl="0" animBg="1"/>
      <p:bldP spid="56" grpId="0" bldLvl="0" animBg="1"/>
      <p:bldP spid="56"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文本框 42"/>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a:t>
            </a:r>
            <a:r>
              <a:rPr lang="en-US" sz="1500">
                <a:solidFill>
                  <a:srgbClr val="197519"/>
                </a:solidFill>
                <a:ea typeface="方正粗倩简体" pitchFamily="65" charset="-122"/>
              </a:rPr>
              <a:t>9</a:t>
            </a:r>
          </a:p>
        </p:txBody>
      </p:sp>
      <p:sp>
        <p:nvSpPr>
          <p:cNvPr id="45" name="等腰三角形 44"/>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6" name="等腰三角形 45"/>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7" name="等腰三角形 46"/>
          <p:cNvSpPr>
            <a:spLocks noChangeArrowheads="1"/>
          </p:cNvSpPr>
          <p:nvPr/>
        </p:nvSpPr>
        <p:spPr bwMode="auto">
          <a:xfrm rot="-228606">
            <a:off x="1135856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8" name="等腰三角形 47"/>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9" name="等腰三角形 48"/>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1" name="矩形 40"/>
          <p:cNvSpPr>
            <a:spLocks noChangeArrowheads="1"/>
          </p:cNvSpPr>
          <p:nvPr/>
        </p:nvSpPr>
        <p:spPr bwMode="auto">
          <a:xfrm>
            <a:off x="1420952" y="57943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结果应用</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矩形 3">
            <a:extLst>
              <a:ext uri="{FF2B5EF4-FFF2-40B4-BE49-F238E27FC236}">
                <a16:creationId xmlns:a16="http://schemas.microsoft.com/office/drawing/2014/main" id="{677532ED-4AE7-42A7-B9B6-C58AC5AAFC3D}"/>
              </a:ext>
            </a:extLst>
          </p:cNvPr>
          <p:cNvSpPr/>
          <p:nvPr/>
        </p:nvSpPr>
        <p:spPr>
          <a:xfrm>
            <a:off x="4387839" y="6371777"/>
            <a:ext cx="3518912" cy="400110"/>
          </a:xfrm>
          <a:prstGeom prst="rect">
            <a:avLst/>
          </a:prstGeom>
        </p:spPr>
        <p:txBody>
          <a:bodyPr wrap="none">
            <a:spAutoFit/>
          </a:bodyPr>
          <a:lstStyle/>
          <a:p>
            <a:r>
              <a:rPr lang="zh-CN" altLang="zh-CN" sz="2000" dirty="0">
                <a:latin typeface="+mn-ea"/>
                <a:ea typeface="+mn-ea"/>
                <a:cs typeface="Times New Roman" panose="02020603050405020304" pitchFamily="18" charset="0"/>
              </a:rPr>
              <a:t>长沙市自行车</a:t>
            </a:r>
            <a:r>
              <a:rPr lang="zh-CN" altLang="en-US" sz="2000" dirty="0">
                <a:latin typeface="+mn-ea"/>
                <a:ea typeface="+mn-ea"/>
                <a:cs typeface="Times New Roman" panose="02020603050405020304" pitchFamily="18" charset="0"/>
              </a:rPr>
              <a:t>动态调动路线</a:t>
            </a:r>
            <a:r>
              <a:rPr lang="zh-CN" altLang="zh-CN" sz="2000" dirty="0">
                <a:latin typeface="+mn-ea"/>
                <a:ea typeface="+mn-ea"/>
                <a:cs typeface="Times New Roman" panose="02020603050405020304" pitchFamily="18" charset="0"/>
              </a:rPr>
              <a:t>图</a:t>
            </a:r>
            <a:endParaRPr lang="zh-CN" altLang="en-US" sz="2000" dirty="0">
              <a:latin typeface="+mn-ea"/>
              <a:ea typeface="+mn-ea"/>
            </a:endParaRPr>
          </a:p>
        </p:txBody>
      </p:sp>
      <p:pic>
        <p:nvPicPr>
          <p:cNvPr id="15" name="图片 14">
            <a:extLst>
              <a:ext uri="{FF2B5EF4-FFF2-40B4-BE49-F238E27FC236}">
                <a16:creationId xmlns:a16="http://schemas.microsoft.com/office/drawing/2014/main" id="{9D01DECE-6192-44AF-B925-E7F2D9007EC1}"/>
              </a:ext>
            </a:extLst>
          </p:cNvPr>
          <p:cNvPicPr/>
          <p:nvPr/>
        </p:nvPicPr>
        <p:blipFill>
          <a:blip r:embed="rId3">
            <a:extLst>
              <a:ext uri="{28A0092B-C50C-407E-A947-70E740481C1C}">
                <a14:useLocalDpi xmlns:a14="http://schemas.microsoft.com/office/drawing/2010/main" val="0"/>
              </a:ext>
            </a:extLst>
          </a:blip>
          <a:stretch>
            <a:fillRect/>
          </a:stretch>
        </p:blipFill>
        <p:spPr>
          <a:xfrm>
            <a:off x="2815472" y="1041103"/>
            <a:ext cx="6561054" cy="5165724"/>
          </a:xfrm>
          <a:prstGeom prst="rect">
            <a:avLst/>
          </a:prstGeom>
        </p:spPr>
      </p:pic>
    </p:spTree>
    <p:extLst>
      <p:ext uri="{BB962C8B-B14F-4D97-AF65-F5344CB8AC3E}">
        <p14:creationId xmlns:p14="http://schemas.microsoft.com/office/powerpoint/2010/main" val="20252049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000" fill="hold"/>
                                        <p:tgtEl>
                                          <p:spTgt spid="45"/>
                                        </p:tgtEl>
                                        <p:attrNameLst>
                                          <p:attrName>r</p:attrName>
                                        </p:attrNameLst>
                                      </p:cBhvr>
                                    </p:animRot>
                                  </p:childTnLst>
                                </p:cTn>
                              </p:par>
                              <p:par>
                                <p:cTn id="7" presetID="8" presetClass="emph" presetSubtype="0" fill="hold" grpId="0" nodeType="withEffect">
                                  <p:stCondLst>
                                    <p:cond delay="0"/>
                                  </p:stCondLst>
                                  <p:childTnLst>
                                    <p:animRot by="21600000">
                                      <p:cBhvr>
                                        <p:cTn id="8" dur="1000" fill="hold"/>
                                        <p:tgtEl>
                                          <p:spTgt spid="46"/>
                                        </p:tgtEl>
                                        <p:attrNameLst>
                                          <p:attrName>r</p:attrName>
                                        </p:attrNameLst>
                                      </p:cBhvr>
                                    </p:animRot>
                                  </p:childTnLst>
                                </p:cTn>
                              </p:par>
                              <p:par>
                                <p:cTn id="9" presetID="8" presetClass="emph" presetSubtype="0" fill="hold" grpId="0" nodeType="withEffect">
                                  <p:stCondLst>
                                    <p:cond delay="0"/>
                                  </p:stCondLst>
                                  <p:childTnLst>
                                    <p:animRot by="21600000">
                                      <p:cBhvr>
                                        <p:cTn id="10" dur="1000" fill="hold"/>
                                        <p:tgtEl>
                                          <p:spTgt spid="47"/>
                                        </p:tgtEl>
                                        <p:attrNameLst>
                                          <p:attrName>r</p:attrName>
                                        </p:attrNameLst>
                                      </p:cBhvr>
                                    </p:animRot>
                                  </p:childTnLst>
                                </p:cTn>
                              </p:par>
                              <p:par>
                                <p:cTn id="11" presetID="8" presetClass="emph" presetSubtype="0" fill="hold" grpId="0" nodeType="withEffect">
                                  <p:stCondLst>
                                    <p:cond delay="0"/>
                                  </p:stCondLst>
                                  <p:childTnLst>
                                    <p:animRot by="21600000">
                                      <p:cBhvr>
                                        <p:cTn id="12" dur="1000" fill="hold"/>
                                        <p:tgtEl>
                                          <p:spTgt spid="48"/>
                                        </p:tgtEl>
                                        <p:attrNameLst>
                                          <p:attrName>r</p:attrName>
                                        </p:attrNameLst>
                                      </p:cBhvr>
                                    </p:animRot>
                                  </p:childTnLst>
                                </p:cTn>
                              </p:par>
                              <p:par>
                                <p:cTn id="13" presetID="8" presetClass="emph" presetSubtype="0" fill="hold" grpId="0" nodeType="withEffect">
                                  <p:stCondLst>
                                    <p:cond delay="0"/>
                                  </p:stCondLst>
                                  <p:childTnLst>
                                    <p:animRot by="21600000">
                                      <p:cBhvr>
                                        <p:cTn id="14" dur="1000" fill="hold"/>
                                        <p:tgtEl>
                                          <p:spTgt spid="49"/>
                                        </p:tgtEl>
                                        <p:attrNameLst>
                                          <p:attrName>r</p:attrName>
                                        </p:attrNameLst>
                                      </p:cBhvr>
                                    </p:animRot>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ppt_x</p:attrName>
                                        </p:attrNameLst>
                                      </p:cBhvr>
                                      <p:tavLst>
                                        <p:tav tm="0">
                                          <p:val>
                                            <p:strVal val="0-#ppt_w/2"/>
                                          </p:val>
                                        </p:tav>
                                        <p:tav tm="100000">
                                          <p:val>
                                            <p:strVal val="#ppt_x"/>
                                          </p:val>
                                        </p:tav>
                                      </p:tavLst>
                                    </p:anim>
                                    <p:anim calcmode="lin" valueType="num">
                                      <p:cBhvr>
                                        <p:cTn id="23" dur="500" fill="hold"/>
                                        <p:tgtEl>
                                          <p:spTgt spid="4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ppt_x</p:attrName>
                                        </p:attrNameLst>
                                      </p:cBhvr>
                                      <p:tavLst>
                                        <p:tav tm="0">
                                          <p:val>
                                            <p:strVal val="0-#ppt_w/2"/>
                                          </p:val>
                                        </p:tav>
                                        <p:tav tm="100000">
                                          <p:val>
                                            <p:strVal val="#ppt_x"/>
                                          </p:val>
                                        </p:tav>
                                      </p:tavLst>
                                    </p:anim>
                                    <p:anim calcmode="lin" valueType="num">
                                      <p:cBhvr>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500" fill="hold"/>
                                        <p:tgtEl>
                                          <p:spTgt spid="54"/>
                                        </p:tgtEl>
                                        <p:attrNameLst>
                                          <p:attrName>ppt_x</p:attrName>
                                        </p:attrNameLst>
                                      </p:cBhvr>
                                      <p:tavLst>
                                        <p:tav tm="0">
                                          <p:val>
                                            <p:strVal val="0-#ppt_w/2"/>
                                          </p:val>
                                        </p:tav>
                                        <p:tav tm="100000">
                                          <p:val>
                                            <p:strVal val="#ppt_x"/>
                                          </p:val>
                                        </p:tav>
                                      </p:tavLst>
                                    </p:anim>
                                    <p:anim calcmode="lin" valueType="num">
                                      <p:cBhvr>
                                        <p:cTn id="31" dur="500" fill="hold"/>
                                        <p:tgtEl>
                                          <p:spTgt spid="5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 calcmode="lin" valueType="num">
                                      <p:cBhvr>
                                        <p:cTn id="34" dur="500" fill="hold"/>
                                        <p:tgtEl>
                                          <p:spTgt spid="56"/>
                                        </p:tgtEl>
                                        <p:attrNameLst>
                                          <p:attrName>ppt_x</p:attrName>
                                        </p:attrNameLst>
                                      </p:cBhvr>
                                      <p:tavLst>
                                        <p:tav tm="0">
                                          <p:val>
                                            <p:strVal val="0-#ppt_w/2"/>
                                          </p:val>
                                        </p:tav>
                                        <p:tav tm="100000">
                                          <p:val>
                                            <p:strVal val="#ppt_x"/>
                                          </p:val>
                                        </p:tav>
                                      </p:tavLst>
                                    </p:anim>
                                    <p:anim calcmode="lin" valueType="num">
                                      <p:cBhvr>
                                        <p:cTn id="35" dur="500" fill="hold"/>
                                        <p:tgtEl>
                                          <p:spTgt spid="56"/>
                                        </p:tgtEl>
                                        <p:attrNameLst>
                                          <p:attrName>ppt_y</p:attrName>
                                        </p:attrNameLst>
                                      </p:cBhvr>
                                      <p:tavLst>
                                        <p:tav tm="0">
                                          <p:val>
                                            <p:strVal val="#ppt_y"/>
                                          </p:val>
                                        </p:tav>
                                        <p:tav tm="100000">
                                          <p:val>
                                            <p:strVal val="#ppt_y"/>
                                          </p:val>
                                        </p:tav>
                                      </p:tavLst>
                                    </p:anim>
                                  </p:childTnLst>
                                </p:cTn>
                              </p:par>
                              <p:par>
                                <p:cTn id="36" presetID="8" presetClass="emph" presetSubtype="0" fill="hold" grpId="1" nodeType="withEffect">
                                  <p:stCondLst>
                                    <p:cond delay="0"/>
                                  </p:stCondLst>
                                  <p:childTnLst>
                                    <p:animRot by="21600000">
                                      <p:cBhvr>
                                        <p:cTn id="37" dur="500" fill="hold"/>
                                        <p:tgtEl>
                                          <p:spTgt spid="42"/>
                                        </p:tgtEl>
                                        <p:attrNameLst>
                                          <p:attrName>r</p:attrName>
                                        </p:attrNameLst>
                                      </p:cBhvr>
                                    </p:animRot>
                                  </p:childTnLst>
                                </p:cTn>
                              </p:par>
                              <p:par>
                                <p:cTn id="38" presetID="8" presetClass="emph" presetSubtype="0" fill="hold" grpId="1" nodeType="withEffect">
                                  <p:stCondLst>
                                    <p:cond delay="0"/>
                                  </p:stCondLst>
                                  <p:childTnLst>
                                    <p:animRot by="21600000">
                                      <p:cBhvr>
                                        <p:cTn id="39" dur="500" fill="hold"/>
                                        <p:tgtEl>
                                          <p:spTgt spid="44"/>
                                        </p:tgtEl>
                                        <p:attrNameLst>
                                          <p:attrName>r</p:attrName>
                                        </p:attrNameLst>
                                      </p:cBhvr>
                                    </p:animRot>
                                  </p:childTnLst>
                                </p:cTn>
                              </p:par>
                              <p:par>
                                <p:cTn id="40" presetID="8" presetClass="emph" presetSubtype="0" fill="hold" grpId="1" nodeType="withEffect">
                                  <p:stCondLst>
                                    <p:cond delay="0"/>
                                  </p:stCondLst>
                                  <p:childTnLst>
                                    <p:animRot by="21600000">
                                      <p:cBhvr>
                                        <p:cTn id="41" dur="500" fill="hold"/>
                                        <p:tgtEl>
                                          <p:spTgt spid="54"/>
                                        </p:tgtEl>
                                        <p:attrNameLst>
                                          <p:attrName>r</p:attrName>
                                        </p:attrNameLst>
                                      </p:cBhvr>
                                    </p:animRot>
                                  </p:childTnLst>
                                </p:cTn>
                              </p:par>
                              <p:par>
                                <p:cTn id="42" presetID="8" presetClass="emph" presetSubtype="0" fill="hold" grpId="1" nodeType="withEffect">
                                  <p:stCondLst>
                                    <p:cond delay="0"/>
                                  </p:stCondLst>
                                  <p:childTnLst>
                                    <p:animRot by="21600000">
                                      <p:cBhvr>
                                        <p:cTn id="43" dur="500" fill="hold"/>
                                        <p:tgtEl>
                                          <p:spTgt spid="56"/>
                                        </p:tgtEl>
                                        <p:attrNameLst>
                                          <p:attrName>r</p:attrName>
                                        </p:attrNameLst>
                                      </p:cBhvr>
                                    </p:animRot>
                                  </p:childTnLst>
                                </p:cTn>
                              </p:par>
                              <p:par>
                                <p:cTn id="44" presetID="10" presetClass="entr" presetSubtype="0" fill="hold" grpId="0" nodeType="withEffect">
                                  <p:stCondLst>
                                    <p:cond delay="30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bldLvl="0" animBg="1"/>
      <p:bldP spid="46" grpId="0" bldLvl="0" animBg="1"/>
      <p:bldP spid="47" grpId="0" bldLvl="0" animBg="1"/>
      <p:bldP spid="48" grpId="0" bldLvl="0" animBg="1"/>
      <p:bldP spid="49" grpId="0" bldLvl="0" animBg="1"/>
      <p:bldP spid="41" grpId="0"/>
      <p:bldP spid="42" grpId="0" bldLvl="0" animBg="1"/>
      <p:bldP spid="42" grpId="1" bldLvl="0" animBg="1"/>
      <p:bldP spid="44" grpId="0" bldLvl="0" animBg="1"/>
      <p:bldP spid="44" grpId="1" bldLvl="0" animBg="1"/>
      <p:bldP spid="54" grpId="0" bldLvl="0" animBg="1"/>
      <p:bldP spid="54" grpId="1" bldLvl="0" animBg="1"/>
      <p:bldP spid="56" grpId="0" bldLvl="0" animBg="1"/>
      <p:bldP spid="56"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79538"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04</a:t>
            </a:r>
          </a:p>
        </p:txBody>
      </p:sp>
      <p:sp>
        <p:nvSpPr>
          <p:cNvPr id="17" name="文本框 16"/>
          <p:cNvSpPr txBox="1">
            <a:spLocks noChangeArrowheads="1"/>
          </p:cNvSpPr>
          <p:nvPr/>
        </p:nvSpPr>
        <p:spPr bwMode="auto">
          <a:xfrm>
            <a:off x="3665538" y="3346450"/>
            <a:ext cx="53070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197519"/>
                </a:solidFill>
              </a:rPr>
              <a:t>项目总结</a:t>
            </a:r>
          </a:p>
        </p:txBody>
      </p:sp>
      <p:sp>
        <p:nvSpPr>
          <p:cNvPr id="18" name="文本框 17"/>
          <p:cNvSpPr txBox="1">
            <a:spLocks noChangeArrowheads="1"/>
          </p:cNvSpPr>
          <p:nvPr/>
        </p:nvSpPr>
        <p:spPr bwMode="auto">
          <a:xfrm>
            <a:off x="3649663" y="2773363"/>
            <a:ext cx="2098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Four</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21512"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21513" name="组合 2"/>
            <p:cNvGrpSpPr/>
            <p:nvPr/>
          </p:nvGrpSpPr>
          <p:grpSpPr bwMode="auto">
            <a:xfrm>
              <a:off x="10065703" y="3132138"/>
              <a:ext cx="1303337" cy="1279524"/>
              <a:chOff x="10065703" y="3132138"/>
              <a:chExt cx="1303337" cy="1279524"/>
            </a:xfrm>
          </p:grpSpPr>
          <p:sp>
            <p:nvSpPr>
              <p:cNvPr id="21514"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21515" name="组合 1"/>
              <p:cNvGrpSpPr/>
              <p:nvPr/>
            </p:nvGrpSpPr>
            <p:grpSpPr bwMode="auto">
              <a:xfrm>
                <a:off x="10165715" y="3132138"/>
                <a:ext cx="1203325" cy="1279524"/>
                <a:chOff x="10165715" y="3132138"/>
                <a:chExt cx="1203325" cy="1279524"/>
              </a:xfrm>
            </p:grpSpPr>
            <p:sp>
              <p:nvSpPr>
                <p:cNvPr id="21516"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21517"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21518"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等腰三角形 18"/>
          <p:cNvSpPr>
            <a:spLocks noChangeArrowheads="1"/>
          </p:cNvSpPr>
          <p:nvPr/>
        </p:nvSpPr>
        <p:spPr bwMode="auto">
          <a:xfrm rot="9233090">
            <a:off x="11380788" y="984250"/>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7" name="等腰三角形 26"/>
          <p:cNvSpPr>
            <a:spLocks noChangeArrowheads="1"/>
          </p:cNvSpPr>
          <p:nvPr/>
        </p:nvSpPr>
        <p:spPr bwMode="auto">
          <a:xfrm rot="-6030424">
            <a:off x="11028362" y="1658938"/>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8" name="等腰三角形 27"/>
          <p:cNvSpPr>
            <a:spLocks noChangeArrowheads="1"/>
          </p:cNvSpPr>
          <p:nvPr/>
        </p:nvSpPr>
        <p:spPr bwMode="auto">
          <a:xfrm rot="-228606">
            <a:off x="10896600" y="334963"/>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34" name="等腰三角形 33"/>
          <p:cNvSpPr>
            <a:spLocks noChangeArrowheads="1"/>
          </p:cNvSpPr>
          <p:nvPr/>
        </p:nvSpPr>
        <p:spPr bwMode="auto">
          <a:xfrm rot="-3389783">
            <a:off x="10487819" y="692944"/>
            <a:ext cx="127000" cy="10953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35" name="等腰三角形 34"/>
          <p:cNvSpPr>
            <a:spLocks noChangeArrowheads="1"/>
          </p:cNvSpPr>
          <p:nvPr/>
        </p:nvSpPr>
        <p:spPr bwMode="auto">
          <a:xfrm rot="8748521">
            <a:off x="10845800" y="844550"/>
            <a:ext cx="128588"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12" name="文本框 11"/>
          <p:cNvSpPr txBox="1">
            <a:spLocks noChangeArrowheads="1"/>
          </p:cNvSpPr>
          <p:nvPr/>
        </p:nvSpPr>
        <p:spPr bwMode="auto">
          <a:xfrm>
            <a:off x="6908800" y="1635125"/>
            <a:ext cx="45672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dirty="0">
                <a:solidFill>
                  <a:srgbClr val="197519"/>
                </a:solidFill>
              </a:rPr>
              <a:t>出行行为特征调查</a:t>
            </a:r>
          </a:p>
        </p:txBody>
      </p:sp>
      <p:grpSp>
        <p:nvGrpSpPr>
          <p:cNvPr id="43" name="组合 42"/>
          <p:cNvGrpSpPr/>
          <p:nvPr/>
        </p:nvGrpSpPr>
        <p:grpSpPr bwMode="auto">
          <a:xfrm>
            <a:off x="5724525" y="1444625"/>
            <a:ext cx="855663" cy="781050"/>
            <a:chOff x="5338742" y="1329558"/>
            <a:chExt cx="855357" cy="780606"/>
          </a:xfrm>
        </p:grpSpPr>
        <p:grpSp>
          <p:nvGrpSpPr>
            <p:cNvPr id="5128" name="组合 7"/>
            <p:cNvGrpSpPr/>
            <p:nvPr/>
          </p:nvGrpSpPr>
          <p:grpSpPr bwMode="auto">
            <a:xfrm rot="789266">
              <a:off x="5338742" y="1329558"/>
              <a:ext cx="855357" cy="780606"/>
              <a:chOff x="13707721" y="2401221"/>
              <a:chExt cx="1435101" cy="1309686"/>
            </a:xfrm>
          </p:grpSpPr>
          <p:sp>
            <p:nvSpPr>
              <p:cNvPr id="5129" name="等腰三角形 29"/>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5130" name="组合 4"/>
              <p:cNvGrpSpPr/>
              <p:nvPr/>
            </p:nvGrpSpPr>
            <p:grpSpPr bwMode="auto">
              <a:xfrm>
                <a:off x="13839485" y="2401221"/>
                <a:ext cx="1303337" cy="1279525"/>
                <a:chOff x="13839374" y="2401220"/>
                <a:chExt cx="1303336" cy="1279536"/>
              </a:xfrm>
            </p:grpSpPr>
            <p:sp>
              <p:nvSpPr>
                <p:cNvPr id="5131" name="等腰三角形 2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5132" name="椭圆 30"/>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5133" name="椭圆 31"/>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5134" name="椭圆 32"/>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grpSp>
        </p:grpSp>
        <p:sp>
          <p:nvSpPr>
            <p:cNvPr id="5135" name="文本框 41"/>
            <p:cNvSpPr txBox="1">
              <a:spLocks noChangeArrowheads="1"/>
            </p:cNvSpPr>
            <p:nvPr/>
          </p:nvSpPr>
          <p:spPr bwMode="auto">
            <a:xfrm>
              <a:off x="5625036" y="1503537"/>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1</a:t>
              </a:r>
            </a:p>
          </p:txBody>
        </p:sp>
      </p:grpSp>
      <p:sp>
        <p:nvSpPr>
          <p:cNvPr id="16" name="文本框 15"/>
          <p:cNvSpPr txBox="1">
            <a:spLocks noChangeArrowheads="1"/>
          </p:cNvSpPr>
          <p:nvPr/>
        </p:nvSpPr>
        <p:spPr bwMode="auto">
          <a:xfrm>
            <a:off x="6154738" y="2744788"/>
            <a:ext cx="45672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dirty="0">
                <a:solidFill>
                  <a:srgbClr val="197519"/>
                </a:solidFill>
              </a:rPr>
              <a:t>自行车交通需求预测</a:t>
            </a:r>
          </a:p>
        </p:txBody>
      </p:sp>
      <p:grpSp>
        <p:nvGrpSpPr>
          <p:cNvPr id="44" name="组合 43"/>
          <p:cNvGrpSpPr/>
          <p:nvPr/>
        </p:nvGrpSpPr>
        <p:grpSpPr bwMode="auto">
          <a:xfrm rot="655813">
            <a:off x="5106988" y="2554288"/>
            <a:ext cx="855662" cy="781050"/>
            <a:chOff x="5338742" y="1329558"/>
            <a:chExt cx="855357" cy="780606"/>
          </a:xfrm>
        </p:grpSpPr>
        <p:grpSp>
          <p:nvGrpSpPr>
            <p:cNvPr id="5138" name="组合 44"/>
            <p:cNvGrpSpPr/>
            <p:nvPr/>
          </p:nvGrpSpPr>
          <p:grpSpPr bwMode="auto">
            <a:xfrm rot="789266">
              <a:off x="5338742" y="1329558"/>
              <a:ext cx="855357" cy="780606"/>
              <a:chOff x="13707721" y="2401221"/>
              <a:chExt cx="1435101" cy="1309686"/>
            </a:xfrm>
          </p:grpSpPr>
          <p:sp>
            <p:nvSpPr>
              <p:cNvPr id="5139" name="等腰三角形 46"/>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5140" name="组合 47"/>
              <p:cNvGrpSpPr/>
              <p:nvPr/>
            </p:nvGrpSpPr>
            <p:grpSpPr bwMode="auto">
              <a:xfrm>
                <a:off x="13839485" y="2401221"/>
                <a:ext cx="1303337" cy="1279525"/>
                <a:chOff x="13839374" y="2401220"/>
                <a:chExt cx="1303336" cy="1279536"/>
              </a:xfrm>
            </p:grpSpPr>
            <p:sp>
              <p:nvSpPr>
                <p:cNvPr id="5141" name="等腰三角形 4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5142" name="椭圆 49"/>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5143" name="椭圆 50"/>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5144" name="椭圆 51"/>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grpSp>
        </p:grpSp>
        <p:sp>
          <p:nvSpPr>
            <p:cNvPr id="5145" name="文本框 45"/>
            <p:cNvSpPr txBox="1">
              <a:spLocks noChangeArrowheads="1"/>
            </p:cNvSpPr>
            <p:nvPr/>
          </p:nvSpPr>
          <p:spPr bwMode="auto">
            <a:xfrm rot="-655813">
              <a:off x="5614772" y="1502452"/>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2</a:t>
              </a:r>
            </a:p>
          </p:txBody>
        </p:sp>
      </p:grpSp>
      <p:sp>
        <p:nvSpPr>
          <p:cNvPr id="20" name="文本框 19"/>
          <p:cNvSpPr txBox="1">
            <a:spLocks noChangeArrowheads="1"/>
          </p:cNvSpPr>
          <p:nvPr/>
        </p:nvSpPr>
        <p:spPr bwMode="auto">
          <a:xfrm>
            <a:off x="5200333" y="3839210"/>
            <a:ext cx="45672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solidFill>
                  <a:srgbClr val="197519"/>
                </a:solidFill>
              </a:rPr>
              <a:t>PBS</a:t>
            </a:r>
            <a:r>
              <a:rPr lang="zh-CN" altLang="en-US" sz="3200" dirty="0">
                <a:solidFill>
                  <a:srgbClr val="197519"/>
                </a:solidFill>
              </a:rPr>
              <a:t>动态调度及仿真</a:t>
            </a:r>
          </a:p>
        </p:txBody>
      </p:sp>
      <p:grpSp>
        <p:nvGrpSpPr>
          <p:cNvPr id="53" name="组合 52"/>
          <p:cNvGrpSpPr/>
          <p:nvPr/>
        </p:nvGrpSpPr>
        <p:grpSpPr bwMode="auto">
          <a:xfrm rot="1311626">
            <a:off x="4237038" y="3663950"/>
            <a:ext cx="855662" cy="779463"/>
            <a:chOff x="5338742" y="1329558"/>
            <a:chExt cx="855357" cy="780606"/>
          </a:xfrm>
        </p:grpSpPr>
        <p:grpSp>
          <p:nvGrpSpPr>
            <p:cNvPr id="5148" name="组合 53"/>
            <p:cNvGrpSpPr/>
            <p:nvPr/>
          </p:nvGrpSpPr>
          <p:grpSpPr bwMode="auto">
            <a:xfrm rot="789266">
              <a:off x="5338742" y="1329558"/>
              <a:ext cx="855357" cy="780606"/>
              <a:chOff x="13707721" y="2401221"/>
              <a:chExt cx="1435101" cy="1309686"/>
            </a:xfrm>
          </p:grpSpPr>
          <p:sp>
            <p:nvSpPr>
              <p:cNvPr id="5149" name="等腰三角形 55"/>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5150" name="组合 56"/>
              <p:cNvGrpSpPr/>
              <p:nvPr/>
            </p:nvGrpSpPr>
            <p:grpSpPr bwMode="auto">
              <a:xfrm>
                <a:off x="13839485" y="2401221"/>
                <a:ext cx="1303337" cy="1279525"/>
                <a:chOff x="13839374" y="2401220"/>
                <a:chExt cx="1303336" cy="1279536"/>
              </a:xfrm>
            </p:grpSpPr>
            <p:sp>
              <p:nvSpPr>
                <p:cNvPr id="5151" name="等腰三角形 57"/>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5152" name="椭圆 58"/>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5153" name="椭圆 59"/>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5154" name="椭圆 60"/>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grpSp>
        </p:grpSp>
        <p:sp>
          <p:nvSpPr>
            <p:cNvPr id="5155" name="文本框 54"/>
            <p:cNvSpPr txBox="1">
              <a:spLocks noChangeArrowheads="1"/>
            </p:cNvSpPr>
            <p:nvPr/>
          </p:nvSpPr>
          <p:spPr bwMode="auto">
            <a:xfrm rot="-1530250">
              <a:off x="5620692" y="1522805"/>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3</a:t>
              </a:r>
            </a:p>
          </p:txBody>
        </p:sp>
      </p:grpSp>
      <p:sp>
        <p:nvSpPr>
          <p:cNvPr id="24" name="文本框 23"/>
          <p:cNvSpPr txBox="1">
            <a:spLocks noChangeArrowheads="1"/>
          </p:cNvSpPr>
          <p:nvPr/>
        </p:nvSpPr>
        <p:spPr bwMode="auto">
          <a:xfrm>
            <a:off x="4157663" y="4983163"/>
            <a:ext cx="45672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dirty="0">
                <a:solidFill>
                  <a:srgbClr val="197519"/>
                </a:solidFill>
              </a:rPr>
              <a:t>项目总结</a:t>
            </a:r>
          </a:p>
        </p:txBody>
      </p:sp>
      <p:grpSp>
        <p:nvGrpSpPr>
          <p:cNvPr id="62" name="组合 61"/>
          <p:cNvGrpSpPr/>
          <p:nvPr/>
        </p:nvGrpSpPr>
        <p:grpSpPr bwMode="auto">
          <a:xfrm rot="2091577">
            <a:off x="3130550" y="4773613"/>
            <a:ext cx="854075" cy="779462"/>
            <a:chOff x="5338742" y="1329558"/>
            <a:chExt cx="855357" cy="780606"/>
          </a:xfrm>
        </p:grpSpPr>
        <p:grpSp>
          <p:nvGrpSpPr>
            <p:cNvPr id="5158" name="组合 62"/>
            <p:cNvGrpSpPr/>
            <p:nvPr/>
          </p:nvGrpSpPr>
          <p:grpSpPr bwMode="auto">
            <a:xfrm rot="789266">
              <a:off x="5338742" y="1329558"/>
              <a:ext cx="855357" cy="780606"/>
              <a:chOff x="13707721" y="2401221"/>
              <a:chExt cx="1435101" cy="1309686"/>
            </a:xfrm>
          </p:grpSpPr>
          <p:sp>
            <p:nvSpPr>
              <p:cNvPr id="5159" name="等腰三角形 64"/>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5160" name="组合 65"/>
              <p:cNvGrpSpPr/>
              <p:nvPr/>
            </p:nvGrpSpPr>
            <p:grpSpPr bwMode="auto">
              <a:xfrm>
                <a:off x="13839485" y="2401221"/>
                <a:ext cx="1303337" cy="1279525"/>
                <a:chOff x="13839374" y="2401220"/>
                <a:chExt cx="1303336" cy="1279536"/>
              </a:xfrm>
            </p:grpSpPr>
            <p:sp>
              <p:nvSpPr>
                <p:cNvPr id="5161" name="等腰三角形 66"/>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5162" name="椭圆 67"/>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5163" name="椭圆 68"/>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5164" name="椭圆 69"/>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grpSp>
        </p:grpSp>
        <p:sp>
          <p:nvSpPr>
            <p:cNvPr id="5165" name="文本框 63"/>
            <p:cNvSpPr txBox="1">
              <a:spLocks noChangeArrowheads="1"/>
            </p:cNvSpPr>
            <p:nvPr/>
          </p:nvSpPr>
          <p:spPr bwMode="auto">
            <a:xfrm rot="-1967439">
              <a:off x="5618386" y="1533712"/>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4</a:t>
              </a:r>
            </a:p>
          </p:txBody>
        </p:sp>
      </p:grpSp>
      <p:grpSp>
        <p:nvGrpSpPr>
          <p:cNvPr id="7" name="组合 6"/>
          <p:cNvGrpSpPr/>
          <p:nvPr/>
        </p:nvGrpSpPr>
        <p:grpSpPr bwMode="auto">
          <a:xfrm>
            <a:off x="0" y="-27710"/>
            <a:ext cx="5453063" cy="5597525"/>
            <a:chOff x="1" y="0"/>
            <a:chExt cx="5453336" cy="5596974"/>
          </a:xfrm>
        </p:grpSpPr>
        <p:sp>
          <p:nvSpPr>
            <p:cNvPr id="41" name="任意多边形 40"/>
            <p:cNvSpPr/>
            <p:nvPr/>
          </p:nvSpPr>
          <p:spPr>
            <a:xfrm>
              <a:off x="1" y="0"/>
              <a:ext cx="5453336" cy="5596974"/>
            </a:xfrm>
            <a:custGeom>
              <a:avLst/>
              <a:gdLst>
                <a:gd name="connsiteX0" fmla="*/ 0 w 5453336"/>
                <a:gd name="connsiteY0" fmla="*/ 0 h 5596974"/>
                <a:gd name="connsiteX1" fmla="*/ 5453336 w 5453336"/>
                <a:gd name="connsiteY1" fmla="*/ 0 h 5596974"/>
                <a:gd name="connsiteX2" fmla="*/ 140848 w 5453336"/>
                <a:gd name="connsiteY2" fmla="*/ 5593412 h 5596974"/>
                <a:gd name="connsiteX3" fmla="*/ 0 w 5453336"/>
                <a:gd name="connsiteY3" fmla="*/ 5596974 h 5596974"/>
              </a:gdLst>
              <a:ahLst/>
              <a:cxnLst>
                <a:cxn ang="0">
                  <a:pos x="connsiteX0" y="connsiteY0"/>
                </a:cxn>
                <a:cxn ang="0">
                  <a:pos x="connsiteX1" y="connsiteY1"/>
                </a:cxn>
                <a:cxn ang="0">
                  <a:pos x="connsiteX2" y="connsiteY2"/>
                </a:cxn>
                <a:cxn ang="0">
                  <a:pos x="connsiteX3" y="connsiteY3"/>
                </a:cxn>
              </a:cxnLst>
              <a:rect l="l" t="t" r="r" b="b"/>
              <a:pathLst>
                <a:path w="5453336" h="5596974">
                  <a:moveTo>
                    <a:pt x="0" y="0"/>
                  </a:moveTo>
                  <a:lnTo>
                    <a:pt x="5453336" y="0"/>
                  </a:lnTo>
                  <a:cubicBezTo>
                    <a:pt x="5453336" y="2996519"/>
                    <a:pt x="3100088" y="5443408"/>
                    <a:pt x="140848" y="5593412"/>
                  </a:cubicBezTo>
                  <a:lnTo>
                    <a:pt x="0" y="5596974"/>
                  </a:ln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168" name="组合 78"/>
            <p:cNvGrpSpPr/>
            <p:nvPr/>
          </p:nvGrpSpPr>
          <p:grpSpPr bwMode="auto">
            <a:xfrm>
              <a:off x="654256" y="1461442"/>
              <a:ext cx="3084134" cy="1759691"/>
              <a:chOff x="654256" y="1618167"/>
              <a:chExt cx="3084134" cy="1759691"/>
            </a:xfrm>
          </p:grpSpPr>
          <p:sp>
            <p:nvSpPr>
              <p:cNvPr id="5169" name="文本框 75"/>
              <p:cNvSpPr txBox="1">
                <a:spLocks noChangeArrowheads="1"/>
              </p:cNvSpPr>
              <p:nvPr/>
            </p:nvSpPr>
            <p:spPr bwMode="auto">
              <a:xfrm>
                <a:off x="1139021" y="1618167"/>
                <a:ext cx="189928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5400" dirty="0">
                    <a:solidFill>
                      <a:schemeClr val="bg1"/>
                    </a:solidFill>
                  </a:rPr>
                  <a:t>目录</a:t>
                </a:r>
              </a:p>
            </p:txBody>
          </p:sp>
          <p:sp>
            <p:nvSpPr>
              <p:cNvPr id="5170" name="文本框 77"/>
              <p:cNvSpPr txBox="1">
                <a:spLocks noChangeArrowheads="1"/>
              </p:cNvSpPr>
              <p:nvPr/>
            </p:nvSpPr>
            <p:spPr bwMode="auto">
              <a:xfrm>
                <a:off x="654256" y="2669972"/>
                <a:ext cx="30841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000" dirty="0">
                    <a:solidFill>
                      <a:schemeClr val="bg1"/>
                    </a:solidFill>
                  </a:rPr>
                  <a:t>CONTENTS</a:t>
                </a:r>
                <a:endParaRPr lang="zh-CN" altLang="en-US" sz="4000" dirty="0">
                  <a:solidFill>
                    <a:schemeClr val="bg1"/>
                  </a:solidFill>
                </a:endParaRPr>
              </a:p>
            </p:txBody>
          </p:sp>
        </p:grpSp>
      </p:grpSp>
      <p:grpSp>
        <p:nvGrpSpPr>
          <p:cNvPr id="9" name="组合 8"/>
          <p:cNvGrpSpPr/>
          <p:nvPr/>
        </p:nvGrpSpPr>
        <p:grpSpPr bwMode="auto">
          <a:xfrm>
            <a:off x="8461375" y="3087688"/>
            <a:ext cx="3730625" cy="3770312"/>
            <a:chOff x="8461714" y="3087044"/>
            <a:chExt cx="3730286" cy="3770956"/>
          </a:xfrm>
        </p:grpSpPr>
        <p:sp>
          <p:nvSpPr>
            <p:cNvPr id="75" name="任意多边形 74"/>
            <p:cNvSpPr/>
            <p:nvPr/>
          </p:nvSpPr>
          <p:spPr>
            <a:xfrm>
              <a:off x="8461714" y="3087044"/>
              <a:ext cx="3730286" cy="3770956"/>
            </a:xfrm>
            <a:custGeom>
              <a:avLst/>
              <a:gdLst>
                <a:gd name="connsiteX0" fmla="*/ 3598693 w 3730286"/>
                <a:gd name="connsiteY0" fmla="*/ 0 h 3770956"/>
                <a:gd name="connsiteX1" fmla="*/ 3730286 w 3730286"/>
                <a:gd name="connsiteY1" fmla="*/ 3091 h 3770956"/>
                <a:gd name="connsiteX2" fmla="*/ 3730286 w 3730286"/>
                <a:gd name="connsiteY2" fmla="*/ 3770956 h 3770956"/>
                <a:gd name="connsiteX3" fmla="*/ 32770 w 3730286"/>
                <a:gd name="connsiteY3" fmla="*/ 3770956 h 3770956"/>
                <a:gd name="connsiteX4" fmla="*/ 18580 w 3730286"/>
                <a:gd name="connsiteY4" fmla="*/ 3684585 h 3770956"/>
                <a:gd name="connsiteX5" fmla="*/ 0 w 3730286"/>
                <a:gd name="connsiteY5" fmla="*/ 3342803 h 3770956"/>
                <a:gd name="connsiteX6" fmla="*/ 3598693 w 3730286"/>
                <a:gd name="connsiteY6" fmla="*/ 0 h 37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0286" h="3770956">
                  <a:moveTo>
                    <a:pt x="3598693" y="0"/>
                  </a:moveTo>
                  <a:lnTo>
                    <a:pt x="3730286" y="3091"/>
                  </a:lnTo>
                  <a:lnTo>
                    <a:pt x="3730286" y="3770956"/>
                  </a:lnTo>
                  <a:lnTo>
                    <a:pt x="32770" y="3770956"/>
                  </a:lnTo>
                  <a:lnTo>
                    <a:pt x="18580" y="3684585"/>
                  </a:lnTo>
                  <a:cubicBezTo>
                    <a:pt x="6294" y="3572210"/>
                    <a:pt x="0" y="3458189"/>
                    <a:pt x="0" y="3342803"/>
                  </a:cubicBezTo>
                  <a:cubicBezTo>
                    <a:pt x="0" y="1496624"/>
                    <a:pt x="1611190" y="0"/>
                    <a:pt x="3598693" y="0"/>
                  </a:cubicBez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73" name="Freeform 5"/>
            <p:cNvSpPr>
              <a:spLocks noEditPoints="1" noChangeArrowheads="1"/>
            </p:cNvSpPr>
            <p:nvPr/>
          </p:nvSpPr>
          <p:spPr bwMode="auto">
            <a:xfrm>
              <a:off x="9784709" y="4787634"/>
              <a:ext cx="1758950" cy="163745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250" fill="hold"/>
                                        <p:tgtEl>
                                          <p:spTgt spid="19"/>
                                        </p:tgtEl>
                                        <p:attrNameLst>
                                          <p:attrName>ppt_x</p:attrName>
                                        </p:attrNameLst>
                                      </p:cBhvr>
                                      <p:tavLst>
                                        <p:tav tm="0">
                                          <p:val>
                                            <p:strVal val="#ppt_x"/>
                                          </p:val>
                                        </p:tav>
                                        <p:tav tm="100000">
                                          <p:val>
                                            <p:strVal val="#ppt_x"/>
                                          </p:val>
                                        </p:tav>
                                      </p:tavLst>
                                    </p:anim>
                                    <p:anim calcmode="lin" valueType="num">
                                      <p:cBhvr>
                                        <p:cTn id="8" dur="12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250" fill="hold"/>
                                        <p:tgtEl>
                                          <p:spTgt spid="27"/>
                                        </p:tgtEl>
                                        <p:attrNameLst>
                                          <p:attrName>ppt_x</p:attrName>
                                        </p:attrNameLst>
                                      </p:cBhvr>
                                      <p:tavLst>
                                        <p:tav tm="0">
                                          <p:val>
                                            <p:strVal val="#ppt_x"/>
                                          </p:val>
                                        </p:tav>
                                        <p:tav tm="100000">
                                          <p:val>
                                            <p:strVal val="#ppt_x"/>
                                          </p:val>
                                        </p:tav>
                                      </p:tavLst>
                                    </p:anim>
                                    <p:anim calcmode="lin" valueType="num">
                                      <p:cBhvr>
                                        <p:cTn id="12" dur="12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1"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1250" fill="hold"/>
                                        <p:tgtEl>
                                          <p:spTgt spid="28"/>
                                        </p:tgtEl>
                                        <p:attrNameLst>
                                          <p:attrName>ppt_x</p:attrName>
                                        </p:attrNameLst>
                                      </p:cBhvr>
                                      <p:tavLst>
                                        <p:tav tm="0">
                                          <p:val>
                                            <p:strVal val="#ppt_x"/>
                                          </p:val>
                                        </p:tav>
                                        <p:tav tm="100000">
                                          <p:val>
                                            <p:strVal val="#ppt_x"/>
                                          </p:val>
                                        </p:tav>
                                      </p:tavLst>
                                    </p:anim>
                                    <p:anim calcmode="lin" valueType="num">
                                      <p:cBhvr>
                                        <p:cTn id="16" dur="125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grpId="1"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1250" fill="hold"/>
                                        <p:tgtEl>
                                          <p:spTgt spid="34"/>
                                        </p:tgtEl>
                                        <p:attrNameLst>
                                          <p:attrName>ppt_x</p:attrName>
                                        </p:attrNameLst>
                                      </p:cBhvr>
                                      <p:tavLst>
                                        <p:tav tm="0">
                                          <p:val>
                                            <p:strVal val="#ppt_x"/>
                                          </p:val>
                                        </p:tav>
                                        <p:tav tm="100000">
                                          <p:val>
                                            <p:strVal val="#ppt_x"/>
                                          </p:val>
                                        </p:tav>
                                      </p:tavLst>
                                    </p:anim>
                                    <p:anim calcmode="lin" valueType="num">
                                      <p:cBhvr>
                                        <p:cTn id="20" dur="1250" fill="hold"/>
                                        <p:tgtEl>
                                          <p:spTgt spid="34"/>
                                        </p:tgtEl>
                                        <p:attrNameLst>
                                          <p:attrName>ppt_y</p:attrName>
                                        </p:attrNameLst>
                                      </p:cBhvr>
                                      <p:tavLst>
                                        <p:tav tm="0">
                                          <p:val>
                                            <p:strVal val="0-#ppt_h/2"/>
                                          </p:val>
                                        </p:tav>
                                        <p:tav tm="100000">
                                          <p:val>
                                            <p:strVal val="#ppt_y"/>
                                          </p:val>
                                        </p:tav>
                                      </p:tavLst>
                                    </p:anim>
                                  </p:childTnLst>
                                </p:cTn>
                              </p:par>
                              <p:par>
                                <p:cTn id="21" presetID="2" presetClass="entr" presetSubtype="1"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1250" fill="hold"/>
                                        <p:tgtEl>
                                          <p:spTgt spid="35"/>
                                        </p:tgtEl>
                                        <p:attrNameLst>
                                          <p:attrName>ppt_x</p:attrName>
                                        </p:attrNameLst>
                                      </p:cBhvr>
                                      <p:tavLst>
                                        <p:tav tm="0">
                                          <p:val>
                                            <p:strVal val="#ppt_x"/>
                                          </p:val>
                                        </p:tav>
                                        <p:tav tm="100000">
                                          <p:val>
                                            <p:strVal val="#ppt_x"/>
                                          </p:val>
                                        </p:tav>
                                      </p:tavLst>
                                    </p:anim>
                                    <p:anim calcmode="lin" valueType="num">
                                      <p:cBhvr>
                                        <p:cTn id="24" dur="1250" fill="hold"/>
                                        <p:tgtEl>
                                          <p:spTgt spid="35"/>
                                        </p:tgtEl>
                                        <p:attrNameLst>
                                          <p:attrName>ppt_y</p:attrName>
                                        </p:attrNameLst>
                                      </p:cBhvr>
                                      <p:tavLst>
                                        <p:tav tm="0">
                                          <p:val>
                                            <p:strVal val="0-#ppt_h/2"/>
                                          </p:val>
                                        </p:tav>
                                        <p:tav tm="100000">
                                          <p:val>
                                            <p:strVal val="#ppt_y"/>
                                          </p:val>
                                        </p:tav>
                                      </p:tavLst>
                                    </p:anim>
                                  </p:childTnLst>
                                </p:cTn>
                              </p:par>
                              <p:par>
                                <p:cTn id="25" presetID="8" presetClass="emph" presetSubtype="0" fill="hold" grpId="0" nodeType="withEffect">
                                  <p:stCondLst>
                                    <p:cond delay="0"/>
                                  </p:stCondLst>
                                  <p:childTnLst>
                                    <p:animRot by="21600000">
                                      <p:cBhvr>
                                        <p:cTn id="26" dur="1250" fill="hold"/>
                                        <p:tgtEl>
                                          <p:spTgt spid="19"/>
                                        </p:tgtEl>
                                        <p:attrNameLst>
                                          <p:attrName>r</p:attrName>
                                        </p:attrNameLst>
                                      </p:cBhvr>
                                    </p:animRot>
                                  </p:childTnLst>
                                </p:cTn>
                              </p:par>
                              <p:par>
                                <p:cTn id="27" presetID="8" presetClass="emph" presetSubtype="0" fill="hold" grpId="0" nodeType="withEffect">
                                  <p:stCondLst>
                                    <p:cond delay="0"/>
                                  </p:stCondLst>
                                  <p:childTnLst>
                                    <p:animRot by="21600000">
                                      <p:cBhvr>
                                        <p:cTn id="28" dur="1250" fill="hold"/>
                                        <p:tgtEl>
                                          <p:spTgt spid="27"/>
                                        </p:tgtEl>
                                        <p:attrNameLst>
                                          <p:attrName>r</p:attrName>
                                        </p:attrNameLst>
                                      </p:cBhvr>
                                    </p:animRot>
                                  </p:childTnLst>
                                </p:cTn>
                              </p:par>
                              <p:par>
                                <p:cTn id="29" presetID="8" presetClass="emph" presetSubtype="0" fill="hold" grpId="0" nodeType="withEffect">
                                  <p:stCondLst>
                                    <p:cond delay="0"/>
                                  </p:stCondLst>
                                  <p:childTnLst>
                                    <p:animRot by="21600000">
                                      <p:cBhvr>
                                        <p:cTn id="30" dur="1250" fill="hold"/>
                                        <p:tgtEl>
                                          <p:spTgt spid="28"/>
                                        </p:tgtEl>
                                        <p:attrNameLst>
                                          <p:attrName>r</p:attrName>
                                        </p:attrNameLst>
                                      </p:cBhvr>
                                    </p:animRot>
                                  </p:childTnLst>
                                </p:cTn>
                              </p:par>
                              <p:par>
                                <p:cTn id="31" presetID="8" presetClass="emph" presetSubtype="0" fill="hold" grpId="0" nodeType="withEffect">
                                  <p:stCondLst>
                                    <p:cond delay="0"/>
                                  </p:stCondLst>
                                  <p:childTnLst>
                                    <p:animRot by="21600000">
                                      <p:cBhvr>
                                        <p:cTn id="32" dur="1250" fill="hold"/>
                                        <p:tgtEl>
                                          <p:spTgt spid="34"/>
                                        </p:tgtEl>
                                        <p:attrNameLst>
                                          <p:attrName>r</p:attrName>
                                        </p:attrNameLst>
                                      </p:cBhvr>
                                    </p:animRot>
                                  </p:childTnLst>
                                </p:cTn>
                              </p:par>
                              <p:par>
                                <p:cTn id="33" presetID="8" presetClass="emph" presetSubtype="0" fill="hold" grpId="0" nodeType="withEffect">
                                  <p:stCondLst>
                                    <p:cond delay="0"/>
                                  </p:stCondLst>
                                  <p:childTnLst>
                                    <p:animRot by="21600000">
                                      <p:cBhvr>
                                        <p:cTn id="34" dur="1250" fill="hold"/>
                                        <p:tgtEl>
                                          <p:spTgt spid="35"/>
                                        </p:tgtEl>
                                        <p:attrNameLst>
                                          <p:attrName>r</p:attrName>
                                        </p:attrNameLst>
                                      </p:cBhvr>
                                    </p:animRo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1" presetClass="entr" presetSubtype="0" fill="hold" nodeType="withEffect">
                                  <p:stCondLst>
                                    <p:cond delay="80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80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80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800"/>
                                  </p:stCondLst>
                                  <p:childTnLst>
                                    <p:set>
                                      <p:cBhvr>
                                        <p:cTn id="48" dur="1" fill="hold">
                                          <p:stCondLst>
                                            <p:cond delay="0"/>
                                          </p:stCondLst>
                                        </p:cTn>
                                        <p:tgtEl>
                                          <p:spTgt spid="62"/>
                                        </p:tgtEl>
                                        <p:attrNameLst>
                                          <p:attrName>style.visibility</p:attrName>
                                        </p:attrNameLst>
                                      </p:cBhvr>
                                      <p:to>
                                        <p:strVal val="visible"/>
                                      </p:to>
                                    </p:set>
                                  </p:childTnLst>
                                </p:cTn>
                              </p:par>
                              <p:par>
                                <p:cTn id="49" presetID="8" presetClass="emph" presetSubtype="0" fill="hold" nodeType="withEffect">
                                  <p:stCondLst>
                                    <p:cond delay="750"/>
                                  </p:stCondLst>
                                  <p:childTnLst>
                                    <p:animRot by="21600000">
                                      <p:cBhvr>
                                        <p:cTn id="50" dur="600" fill="hold"/>
                                        <p:tgtEl>
                                          <p:spTgt spid="43"/>
                                        </p:tgtEl>
                                        <p:attrNameLst>
                                          <p:attrName>r</p:attrName>
                                        </p:attrNameLst>
                                      </p:cBhvr>
                                    </p:animRot>
                                  </p:childTnLst>
                                </p:cTn>
                              </p:par>
                              <p:par>
                                <p:cTn id="51" presetID="8" presetClass="emph" presetSubtype="0" fill="hold" nodeType="withEffect">
                                  <p:stCondLst>
                                    <p:cond delay="750"/>
                                  </p:stCondLst>
                                  <p:childTnLst>
                                    <p:animRot by="21600000">
                                      <p:cBhvr>
                                        <p:cTn id="52" dur="600" fill="hold"/>
                                        <p:tgtEl>
                                          <p:spTgt spid="44"/>
                                        </p:tgtEl>
                                        <p:attrNameLst>
                                          <p:attrName>r</p:attrName>
                                        </p:attrNameLst>
                                      </p:cBhvr>
                                    </p:animRot>
                                  </p:childTnLst>
                                </p:cTn>
                              </p:par>
                              <p:par>
                                <p:cTn id="53" presetID="8" presetClass="emph" presetSubtype="0" fill="hold" nodeType="withEffect">
                                  <p:stCondLst>
                                    <p:cond delay="750"/>
                                  </p:stCondLst>
                                  <p:childTnLst>
                                    <p:animRot by="21600000">
                                      <p:cBhvr>
                                        <p:cTn id="54" dur="600" fill="hold"/>
                                        <p:tgtEl>
                                          <p:spTgt spid="53"/>
                                        </p:tgtEl>
                                        <p:attrNameLst>
                                          <p:attrName>r</p:attrName>
                                        </p:attrNameLst>
                                      </p:cBhvr>
                                    </p:animRot>
                                  </p:childTnLst>
                                </p:cTn>
                              </p:par>
                              <p:par>
                                <p:cTn id="55" presetID="8" presetClass="emph" presetSubtype="0" fill="hold" nodeType="withEffect">
                                  <p:stCondLst>
                                    <p:cond delay="750"/>
                                  </p:stCondLst>
                                  <p:childTnLst>
                                    <p:animRot by="21600000">
                                      <p:cBhvr>
                                        <p:cTn id="56" dur="600" fill="hold"/>
                                        <p:tgtEl>
                                          <p:spTgt spid="62"/>
                                        </p:tgtEl>
                                        <p:attrNameLst>
                                          <p:attrName>r</p:attrName>
                                        </p:attrNameLst>
                                      </p:cBhvr>
                                    </p:animRot>
                                  </p:childTnLst>
                                </p:cTn>
                              </p:par>
                              <p:par>
                                <p:cTn id="57" presetID="12" presetClass="entr" presetSubtype="8" fill="hold" grpId="0" nodeType="withEffect">
                                  <p:stCondLst>
                                    <p:cond delay="105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p:tgtEl>
                                          <p:spTgt spid="12"/>
                                        </p:tgtEl>
                                        <p:attrNameLst>
                                          <p:attrName>ppt_x</p:attrName>
                                        </p:attrNameLst>
                                      </p:cBhvr>
                                      <p:tavLst>
                                        <p:tav tm="0">
                                          <p:val>
                                            <p:strVal val="#ppt_x-#ppt_w*1.125000"/>
                                          </p:val>
                                        </p:tav>
                                        <p:tav tm="100000">
                                          <p:val>
                                            <p:strVal val="#ppt_x"/>
                                          </p:val>
                                        </p:tav>
                                      </p:tavLst>
                                    </p:anim>
                                    <p:animEffect transition="in" filter="wipe(right)">
                                      <p:cBhvr>
                                        <p:cTn id="60" dur="750"/>
                                        <p:tgtEl>
                                          <p:spTgt spid="12"/>
                                        </p:tgtEl>
                                      </p:cBhvr>
                                    </p:animEffect>
                                  </p:childTnLst>
                                </p:cTn>
                              </p:par>
                              <p:par>
                                <p:cTn id="61" presetID="12" presetClass="entr" presetSubtype="8" fill="hold" grpId="0" nodeType="withEffect">
                                  <p:stCondLst>
                                    <p:cond delay="1050"/>
                                  </p:stCondLst>
                                  <p:childTnLst>
                                    <p:set>
                                      <p:cBhvr>
                                        <p:cTn id="62" dur="1" fill="hold">
                                          <p:stCondLst>
                                            <p:cond delay="0"/>
                                          </p:stCondLst>
                                        </p:cTn>
                                        <p:tgtEl>
                                          <p:spTgt spid="16"/>
                                        </p:tgtEl>
                                        <p:attrNameLst>
                                          <p:attrName>style.visibility</p:attrName>
                                        </p:attrNameLst>
                                      </p:cBhvr>
                                      <p:to>
                                        <p:strVal val="visible"/>
                                      </p:to>
                                    </p:set>
                                    <p:anim calcmode="lin" valueType="num">
                                      <p:cBhvr>
                                        <p:cTn id="63" dur="750"/>
                                        <p:tgtEl>
                                          <p:spTgt spid="16"/>
                                        </p:tgtEl>
                                        <p:attrNameLst>
                                          <p:attrName>ppt_x</p:attrName>
                                        </p:attrNameLst>
                                      </p:cBhvr>
                                      <p:tavLst>
                                        <p:tav tm="0">
                                          <p:val>
                                            <p:strVal val="#ppt_x-#ppt_w*1.125000"/>
                                          </p:val>
                                        </p:tav>
                                        <p:tav tm="100000">
                                          <p:val>
                                            <p:strVal val="#ppt_x"/>
                                          </p:val>
                                        </p:tav>
                                      </p:tavLst>
                                    </p:anim>
                                    <p:animEffect transition="in" filter="wipe(right)">
                                      <p:cBhvr>
                                        <p:cTn id="64" dur="750"/>
                                        <p:tgtEl>
                                          <p:spTgt spid="16"/>
                                        </p:tgtEl>
                                      </p:cBhvr>
                                    </p:animEffect>
                                  </p:childTnLst>
                                </p:cTn>
                              </p:par>
                              <p:par>
                                <p:cTn id="65" presetID="12" presetClass="entr" presetSubtype="8" fill="hold" grpId="0" nodeType="withEffect">
                                  <p:stCondLst>
                                    <p:cond delay="1050"/>
                                  </p:stCondLst>
                                  <p:childTnLst>
                                    <p:set>
                                      <p:cBhvr>
                                        <p:cTn id="66" dur="1" fill="hold">
                                          <p:stCondLst>
                                            <p:cond delay="0"/>
                                          </p:stCondLst>
                                        </p:cTn>
                                        <p:tgtEl>
                                          <p:spTgt spid="20"/>
                                        </p:tgtEl>
                                        <p:attrNameLst>
                                          <p:attrName>style.visibility</p:attrName>
                                        </p:attrNameLst>
                                      </p:cBhvr>
                                      <p:to>
                                        <p:strVal val="visible"/>
                                      </p:to>
                                    </p:set>
                                    <p:anim calcmode="lin" valueType="num">
                                      <p:cBhvr>
                                        <p:cTn id="67" dur="750"/>
                                        <p:tgtEl>
                                          <p:spTgt spid="20"/>
                                        </p:tgtEl>
                                        <p:attrNameLst>
                                          <p:attrName>ppt_x</p:attrName>
                                        </p:attrNameLst>
                                      </p:cBhvr>
                                      <p:tavLst>
                                        <p:tav tm="0">
                                          <p:val>
                                            <p:strVal val="#ppt_x-#ppt_w*1.125000"/>
                                          </p:val>
                                        </p:tav>
                                        <p:tav tm="100000">
                                          <p:val>
                                            <p:strVal val="#ppt_x"/>
                                          </p:val>
                                        </p:tav>
                                      </p:tavLst>
                                    </p:anim>
                                    <p:animEffect transition="in" filter="wipe(right)">
                                      <p:cBhvr>
                                        <p:cTn id="68" dur="750"/>
                                        <p:tgtEl>
                                          <p:spTgt spid="20"/>
                                        </p:tgtEl>
                                      </p:cBhvr>
                                    </p:animEffect>
                                  </p:childTnLst>
                                </p:cTn>
                              </p:par>
                              <p:par>
                                <p:cTn id="69" presetID="12" presetClass="entr" presetSubtype="8" fill="hold" grpId="0" nodeType="withEffect">
                                  <p:stCondLst>
                                    <p:cond delay="1050"/>
                                  </p:stCondLst>
                                  <p:childTnLst>
                                    <p:set>
                                      <p:cBhvr>
                                        <p:cTn id="70" dur="1" fill="hold">
                                          <p:stCondLst>
                                            <p:cond delay="0"/>
                                          </p:stCondLst>
                                        </p:cTn>
                                        <p:tgtEl>
                                          <p:spTgt spid="24"/>
                                        </p:tgtEl>
                                        <p:attrNameLst>
                                          <p:attrName>style.visibility</p:attrName>
                                        </p:attrNameLst>
                                      </p:cBhvr>
                                      <p:to>
                                        <p:strVal val="visible"/>
                                      </p:to>
                                    </p:set>
                                    <p:anim calcmode="lin" valueType="num">
                                      <p:cBhvr>
                                        <p:cTn id="71" dur="750"/>
                                        <p:tgtEl>
                                          <p:spTgt spid="24"/>
                                        </p:tgtEl>
                                        <p:attrNameLst>
                                          <p:attrName>ppt_x</p:attrName>
                                        </p:attrNameLst>
                                      </p:cBhvr>
                                      <p:tavLst>
                                        <p:tav tm="0">
                                          <p:val>
                                            <p:strVal val="#ppt_x-#ppt_w*1.125000"/>
                                          </p:val>
                                        </p:tav>
                                        <p:tav tm="100000">
                                          <p:val>
                                            <p:strVal val="#ppt_x"/>
                                          </p:val>
                                        </p:tav>
                                      </p:tavLst>
                                    </p:anim>
                                    <p:animEffect transition="in" filter="wipe(right)">
                                      <p:cBhvr>
                                        <p:cTn id="72"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7" grpId="0" animBg="1"/>
      <p:bldP spid="27" grpId="1" animBg="1"/>
      <p:bldP spid="28" grpId="0" animBg="1"/>
      <p:bldP spid="28" grpId="1" animBg="1"/>
      <p:bldP spid="34" grpId="0" animBg="1"/>
      <p:bldP spid="34" grpId="1" animBg="1"/>
      <p:bldP spid="35" grpId="0" animBg="1"/>
      <p:bldP spid="35" grpId="1" animBg="1"/>
      <p:bldP spid="12" grpId="0"/>
      <p:bldP spid="16" grpId="0"/>
      <p:bldP spid="20"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42663"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 name="等腰三角形 3"/>
          <p:cNvSpPr>
            <a:spLocks noChangeArrowheads="1"/>
          </p:cNvSpPr>
          <p:nvPr/>
        </p:nvSpPr>
        <p:spPr bwMode="auto">
          <a:xfrm rot="-6030424">
            <a:off x="10900569"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5" name="等腰三角形 4"/>
          <p:cNvSpPr>
            <a:spLocks noChangeArrowheads="1"/>
          </p:cNvSpPr>
          <p:nvPr/>
        </p:nvSpPr>
        <p:spPr bwMode="auto">
          <a:xfrm rot="-228606">
            <a:off x="11355388"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6" name="等腰三角形 5"/>
          <p:cNvSpPr>
            <a:spLocks noChangeArrowheads="1"/>
          </p:cNvSpPr>
          <p:nvPr/>
        </p:nvSpPr>
        <p:spPr bwMode="auto">
          <a:xfrm rot="-3389783">
            <a:off x="11095831"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7" name="等腰三角形 6"/>
          <p:cNvSpPr>
            <a:spLocks noChangeArrowheads="1"/>
          </p:cNvSpPr>
          <p:nvPr/>
        </p:nvSpPr>
        <p:spPr bwMode="auto">
          <a:xfrm rot="8748521">
            <a:off x="11285538" y="6657975"/>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11" name="文本框 10"/>
          <p:cNvSpPr txBox="1">
            <a:spLocks noChangeArrowheads="1"/>
          </p:cNvSpPr>
          <p:nvPr/>
        </p:nvSpPr>
        <p:spPr bwMode="auto">
          <a:xfrm>
            <a:off x="760730" y="1909763"/>
            <a:ext cx="6823075" cy="97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l">
              <a:lnSpc>
                <a:spcPct val="125000"/>
              </a:lnSpc>
            </a:pPr>
            <a:r>
              <a:rPr lang="zh-CN" altLang="en-US" sz="2400" dirty="0">
                <a:solidFill>
                  <a:schemeClr val="tx1">
                    <a:lumMod val="65000"/>
                    <a:lumOff val="35000"/>
                  </a:schemeClr>
                </a:solidFill>
                <a:sym typeface="微软雅黑" panose="020B0503020204020204" pitchFamily="34" charset="-122"/>
              </a:rPr>
              <a:t>改进调查方法，使获取的的数据更合理，利用样本更好的推断总体</a:t>
            </a:r>
            <a:endParaRPr lang="zh-CN" altLang="en-US" sz="2400" dirty="0"/>
          </a:p>
        </p:txBody>
      </p:sp>
      <p:sp>
        <p:nvSpPr>
          <p:cNvPr id="13" name="空心弧 12"/>
          <p:cNvSpPr>
            <a:spLocks noChangeArrowheads="1"/>
          </p:cNvSpPr>
          <p:nvPr/>
        </p:nvSpPr>
        <p:spPr bwMode="auto">
          <a:xfrm>
            <a:off x="7656513" y="1533525"/>
            <a:ext cx="4057650" cy="4095750"/>
          </a:xfrm>
          <a:custGeom>
            <a:avLst/>
            <a:gdLst>
              <a:gd name="T0" fmla="*/ 4057281 w 4057966"/>
              <a:gd name="T1" fmla="*/ 1994398 h 4095198"/>
              <a:gd name="T2" fmla="*/ 4057966 w 4057966"/>
              <a:gd name="T3" fmla="*/ 2047598 h 4095198"/>
              <a:gd name="T4" fmla="*/ 2028983 w 4057966"/>
              <a:gd name="T5" fmla="*/ 4095197 h 4095198"/>
              <a:gd name="T6" fmla="*/ 0 w 4057966"/>
              <a:gd name="T7" fmla="*/ 2047598 h 4095198"/>
              <a:gd name="T8" fmla="*/ 1986128 w 4057966"/>
              <a:gd name="T9" fmla="*/ 447 h 4095198"/>
              <a:gd name="T10" fmla="*/ 2002254 w 4057966"/>
              <a:gd name="T11" fmla="*/ 764360 h 4095198"/>
              <a:gd name="T12" fmla="*/ 764074 w 4057966"/>
              <a:gd name="T13" fmla="*/ 2047597 h 4095198"/>
              <a:gd name="T14" fmla="*/ 2028982 w 4057966"/>
              <a:gd name="T15" fmla="*/ 3331121 h 4095198"/>
              <a:gd name="T16" fmla="*/ 3293890 w 4057966"/>
              <a:gd name="T17" fmla="*/ 2047597 h 4095198"/>
              <a:gd name="T18" fmla="*/ 3293472 w 4057966"/>
              <a:gd name="T19" fmla="*/ 2014266 h 4095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966" h="4095198">
                <a:moveTo>
                  <a:pt x="4057281" y="1994398"/>
                </a:moveTo>
                <a:cubicBezTo>
                  <a:pt x="4057741" y="2012065"/>
                  <a:pt x="4057966" y="2029805"/>
                  <a:pt x="4057966" y="2047598"/>
                </a:cubicBezTo>
                <a:cubicBezTo>
                  <a:pt x="4057966" y="3178456"/>
                  <a:pt x="3149559" y="4095197"/>
                  <a:pt x="2028983" y="4095197"/>
                </a:cubicBezTo>
                <a:cubicBezTo>
                  <a:pt x="908407" y="4095197"/>
                  <a:pt x="0" y="3178456"/>
                  <a:pt x="0" y="2047598"/>
                </a:cubicBezTo>
                <a:cubicBezTo>
                  <a:pt x="0" y="931123"/>
                  <a:pt x="885447" y="23352"/>
                  <a:pt x="1986128" y="447"/>
                </a:cubicBezTo>
                <a:lnTo>
                  <a:pt x="2002254" y="764360"/>
                </a:lnTo>
                <a:cubicBezTo>
                  <a:pt x="1315932" y="778863"/>
                  <a:pt x="764074" y="1347835"/>
                  <a:pt x="764074" y="2047597"/>
                </a:cubicBezTo>
                <a:cubicBezTo>
                  <a:pt x="764074" y="2756468"/>
                  <a:pt x="1330393" y="3331121"/>
                  <a:pt x="2028982" y="3331121"/>
                </a:cubicBezTo>
                <a:cubicBezTo>
                  <a:pt x="2727571" y="3331121"/>
                  <a:pt x="3293890" y="2756468"/>
                  <a:pt x="3293890" y="2047597"/>
                </a:cubicBezTo>
                <a:cubicBezTo>
                  <a:pt x="3293890" y="2036453"/>
                  <a:pt x="3293750" y="2025342"/>
                  <a:pt x="3293472" y="2014266"/>
                </a:cubicBez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椭圆 13"/>
          <p:cNvSpPr>
            <a:spLocks noChangeArrowheads="1"/>
          </p:cNvSpPr>
          <p:nvPr/>
        </p:nvSpPr>
        <p:spPr bwMode="auto">
          <a:xfrm>
            <a:off x="8451850" y="2347913"/>
            <a:ext cx="2466975" cy="2466975"/>
          </a:xfrm>
          <a:prstGeom prst="ellipse">
            <a:avLst/>
          </a:prstGeom>
          <a:noFill/>
          <a:ln w="34925">
            <a:solidFill>
              <a:srgbClr val="3B7327"/>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5"/>
          <p:cNvSpPr>
            <a:spLocks noEditPoints="1" noChangeArrowheads="1"/>
          </p:cNvSpPr>
          <p:nvPr/>
        </p:nvSpPr>
        <p:spPr bwMode="auto">
          <a:xfrm>
            <a:off x="8855075" y="2851150"/>
            <a:ext cx="1670050" cy="1497013"/>
          </a:xfrm>
          <a:custGeom>
            <a:avLst/>
            <a:gdLst>
              <a:gd name="T0" fmla="*/ 0 w 139"/>
              <a:gd name="T1" fmla="*/ 44 h 124"/>
              <a:gd name="T2" fmla="*/ 24 w 139"/>
              <a:gd name="T3" fmla="*/ 24 h 124"/>
              <a:gd name="T4" fmla="*/ 15 w 139"/>
              <a:gd name="T5" fmla="*/ 45 h 124"/>
              <a:gd name="T6" fmla="*/ 8 w 139"/>
              <a:gd name="T7" fmla="*/ 62 h 124"/>
              <a:gd name="T8" fmla="*/ 12 w 139"/>
              <a:gd name="T9" fmla="*/ 58 h 124"/>
              <a:gd name="T10" fmla="*/ 32 w 139"/>
              <a:gd name="T11" fmla="*/ 36 h 124"/>
              <a:gd name="T12" fmla="*/ 54 w 139"/>
              <a:gd name="T13" fmla="*/ 27 h 124"/>
              <a:gd name="T14" fmla="*/ 36 w 139"/>
              <a:gd name="T15" fmla="*/ 61 h 124"/>
              <a:gd name="T16" fmla="*/ 56 w 139"/>
              <a:gd name="T17" fmla="*/ 44 h 124"/>
              <a:gd name="T18" fmla="*/ 56 w 139"/>
              <a:gd name="T19" fmla="*/ 49 h 124"/>
              <a:gd name="T20" fmla="*/ 62 w 139"/>
              <a:gd name="T21" fmla="*/ 55 h 124"/>
              <a:gd name="T22" fmla="*/ 25 w 139"/>
              <a:gd name="T23" fmla="*/ 87 h 124"/>
              <a:gd name="T24" fmla="*/ 18 w 139"/>
              <a:gd name="T25" fmla="*/ 88 h 124"/>
              <a:gd name="T26" fmla="*/ 31 w 139"/>
              <a:gd name="T27" fmla="*/ 58 h 124"/>
              <a:gd name="T28" fmla="*/ 36 w 139"/>
              <a:gd name="T29" fmla="*/ 39 h 124"/>
              <a:gd name="T30" fmla="*/ 14 w 139"/>
              <a:gd name="T31" fmla="*/ 61 h 124"/>
              <a:gd name="T32" fmla="*/ 6 w 139"/>
              <a:gd name="T33" fmla="*/ 64 h 124"/>
              <a:gd name="T34" fmla="*/ 12 w 139"/>
              <a:gd name="T35" fmla="*/ 43 h 124"/>
              <a:gd name="T36" fmla="*/ 20 w 139"/>
              <a:gd name="T37" fmla="*/ 23 h 124"/>
              <a:gd name="T38" fmla="*/ 1 w 139"/>
              <a:gd name="T39" fmla="*/ 45 h 124"/>
              <a:gd name="T40" fmla="*/ 0 w 139"/>
              <a:gd name="T41" fmla="*/ 44 h 124"/>
              <a:gd name="T42" fmla="*/ 70 w 139"/>
              <a:gd name="T43" fmla="*/ 70 h 124"/>
              <a:gd name="T44" fmla="*/ 88 w 139"/>
              <a:gd name="T45" fmla="*/ 54 h 124"/>
              <a:gd name="T46" fmla="*/ 92 w 139"/>
              <a:gd name="T47" fmla="*/ 54 h 124"/>
              <a:gd name="T48" fmla="*/ 137 w 139"/>
              <a:gd name="T49" fmla="*/ 101 h 124"/>
              <a:gd name="T50" fmla="*/ 136 w 139"/>
              <a:gd name="T51" fmla="*/ 105 h 124"/>
              <a:gd name="T52" fmla="*/ 119 w 139"/>
              <a:gd name="T53" fmla="*/ 122 h 124"/>
              <a:gd name="T54" fmla="*/ 115 w 139"/>
              <a:gd name="T55" fmla="*/ 122 h 124"/>
              <a:gd name="T56" fmla="*/ 70 w 139"/>
              <a:gd name="T57" fmla="*/ 74 h 124"/>
              <a:gd name="T58" fmla="*/ 70 w 139"/>
              <a:gd name="T59" fmla="*/ 70 h 124"/>
              <a:gd name="T60" fmla="*/ 61 w 139"/>
              <a:gd name="T61" fmla="*/ 37 h 124"/>
              <a:gd name="T62" fmla="*/ 59 w 139"/>
              <a:gd name="T63" fmla="*/ 47 h 124"/>
              <a:gd name="T64" fmla="*/ 67 w 139"/>
              <a:gd name="T65" fmla="*/ 56 h 124"/>
              <a:gd name="T66" fmla="*/ 63 w 139"/>
              <a:gd name="T67" fmla="*/ 59 h 124"/>
              <a:gd name="T68" fmla="*/ 70 w 139"/>
              <a:gd name="T69" fmla="*/ 67 h 124"/>
              <a:gd name="T70" fmla="*/ 85 w 139"/>
              <a:gd name="T71" fmla="*/ 53 h 124"/>
              <a:gd name="T72" fmla="*/ 78 w 139"/>
              <a:gd name="T73" fmla="*/ 46 h 124"/>
              <a:gd name="T74" fmla="*/ 73 w 139"/>
              <a:gd name="T75" fmla="*/ 50 h 124"/>
              <a:gd name="T76" fmla="*/ 61 w 139"/>
              <a:gd name="T77" fmla="*/ 37 h 124"/>
              <a:gd name="T78" fmla="*/ 121 w 139"/>
              <a:gd name="T79" fmla="*/ 123 h 124"/>
              <a:gd name="T80" fmla="*/ 122 w 139"/>
              <a:gd name="T81" fmla="*/ 124 h 124"/>
              <a:gd name="T82" fmla="*/ 139 w 139"/>
              <a:gd name="T83" fmla="*/ 108 h 124"/>
              <a:gd name="T84" fmla="*/ 138 w 139"/>
              <a:gd name="T85" fmla="*/ 107 h 124"/>
              <a:gd name="T86" fmla="*/ 121 w 139"/>
              <a:gd name="T87"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24">
                <a:moveTo>
                  <a:pt x="0" y="44"/>
                </a:moveTo>
                <a:cubicBezTo>
                  <a:pt x="0" y="44"/>
                  <a:pt x="31" y="0"/>
                  <a:pt x="24" y="24"/>
                </a:cubicBezTo>
                <a:cubicBezTo>
                  <a:pt x="22" y="30"/>
                  <a:pt x="19" y="38"/>
                  <a:pt x="15" y="45"/>
                </a:cubicBezTo>
                <a:cubicBezTo>
                  <a:pt x="11" y="53"/>
                  <a:pt x="8" y="61"/>
                  <a:pt x="8" y="62"/>
                </a:cubicBezTo>
                <a:cubicBezTo>
                  <a:pt x="8" y="62"/>
                  <a:pt x="9" y="61"/>
                  <a:pt x="12" y="58"/>
                </a:cubicBezTo>
                <a:cubicBezTo>
                  <a:pt x="18" y="52"/>
                  <a:pt x="25" y="43"/>
                  <a:pt x="32" y="36"/>
                </a:cubicBezTo>
                <a:cubicBezTo>
                  <a:pt x="48" y="15"/>
                  <a:pt x="55" y="17"/>
                  <a:pt x="54" y="27"/>
                </a:cubicBezTo>
                <a:cubicBezTo>
                  <a:pt x="52" y="36"/>
                  <a:pt x="41" y="51"/>
                  <a:pt x="36" y="61"/>
                </a:cubicBezTo>
                <a:cubicBezTo>
                  <a:pt x="21" y="84"/>
                  <a:pt x="45" y="50"/>
                  <a:pt x="56" y="44"/>
                </a:cubicBezTo>
                <a:cubicBezTo>
                  <a:pt x="56" y="49"/>
                  <a:pt x="56" y="49"/>
                  <a:pt x="56" y="49"/>
                </a:cubicBezTo>
                <a:cubicBezTo>
                  <a:pt x="62" y="55"/>
                  <a:pt x="62" y="55"/>
                  <a:pt x="62" y="55"/>
                </a:cubicBezTo>
                <a:cubicBezTo>
                  <a:pt x="62" y="55"/>
                  <a:pt x="45" y="73"/>
                  <a:pt x="25" y="87"/>
                </a:cubicBezTo>
                <a:cubicBezTo>
                  <a:pt x="21" y="90"/>
                  <a:pt x="19" y="90"/>
                  <a:pt x="18" y="88"/>
                </a:cubicBezTo>
                <a:cubicBezTo>
                  <a:pt x="16" y="85"/>
                  <a:pt x="23" y="72"/>
                  <a:pt x="31" y="58"/>
                </a:cubicBezTo>
                <a:cubicBezTo>
                  <a:pt x="40" y="42"/>
                  <a:pt x="57" y="12"/>
                  <a:pt x="36" y="39"/>
                </a:cubicBezTo>
                <a:cubicBezTo>
                  <a:pt x="29" y="47"/>
                  <a:pt x="21" y="55"/>
                  <a:pt x="14" y="61"/>
                </a:cubicBezTo>
                <a:cubicBezTo>
                  <a:pt x="10" y="65"/>
                  <a:pt x="7" y="66"/>
                  <a:pt x="6" y="64"/>
                </a:cubicBezTo>
                <a:cubicBezTo>
                  <a:pt x="4" y="62"/>
                  <a:pt x="8" y="53"/>
                  <a:pt x="12" y="43"/>
                </a:cubicBezTo>
                <a:cubicBezTo>
                  <a:pt x="15" y="36"/>
                  <a:pt x="19" y="29"/>
                  <a:pt x="20" y="23"/>
                </a:cubicBezTo>
                <a:cubicBezTo>
                  <a:pt x="22" y="17"/>
                  <a:pt x="1" y="45"/>
                  <a:pt x="1" y="45"/>
                </a:cubicBezTo>
                <a:cubicBezTo>
                  <a:pt x="0" y="44"/>
                  <a:pt x="0" y="44"/>
                  <a:pt x="0" y="44"/>
                </a:cubicBezTo>
                <a:close/>
                <a:moveTo>
                  <a:pt x="70" y="70"/>
                </a:moveTo>
                <a:cubicBezTo>
                  <a:pt x="88" y="54"/>
                  <a:pt x="88" y="54"/>
                  <a:pt x="88" y="54"/>
                </a:cubicBezTo>
                <a:cubicBezTo>
                  <a:pt x="89" y="52"/>
                  <a:pt x="91" y="52"/>
                  <a:pt x="92" y="54"/>
                </a:cubicBezTo>
                <a:cubicBezTo>
                  <a:pt x="137" y="101"/>
                  <a:pt x="137" y="101"/>
                  <a:pt x="137" y="101"/>
                </a:cubicBezTo>
                <a:cubicBezTo>
                  <a:pt x="138" y="102"/>
                  <a:pt x="137" y="104"/>
                  <a:pt x="136" y="105"/>
                </a:cubicBezTo>
                <a:cubicBezTo>
                  <a:pt x="119" y="122"/>
                  <a:pt x="119" y="122"/>
                  <a:pt x="119" y="122"/>
                </a:cubicBezTo>
                <a:cubicBezTo>
                  <a:pt x="118" y="123"/>
                  <a:pt x="116" y="123"/>
                  <a:pt x="115" y="122"/>
                </a:cubicBezTo>
                <a:cubicBezTo>
                  <a:pt x="70" y="74"/>
                  <a:pt x="70" y="74"/>
                  <a:pt x="70" y="74"/>
                </a:cubicBezTo>
                <a:cubicBezTo>
                  <a:pt x="69" y="73"/>
                  <a:pt x="69" y="71"/>
                  <a:pt x="70" y="70"/>
                </a:cubicBezTo>
                <a:close/>
                <a:moveTo>
                  <a:pt x="61" y="37"/>
                </a:moveTo>
                <a:cubicBezTo>
                  <a:pt x="59" y="47"/>
                  <a:pt x="59" y="47"/>
                  <a:pt x="59" y="47"/>
                </a:cubicBezTo>
                <a:cubicBezTo>
                  <a:pt x="67" y="56"/>
                  <a:pt x="67" y="56"/>
                  <a:pt x="67" y="56"/>
                </a:cubicBezTo>
                <a:cubicBezTo>
                  <a:pt x="63" y="59"/>
                  <a:pt x="63" y="59"/>
                  <a:pt x="63" y="59"/>
                </a:cubicBezTo>
                <a:cubicBezTo>
                  <a:pt x="70" y="67"/>
                  <a:pt x="70" y="67"/>
                  <a:pt x="70" y="67"/>
                </a:cubicBezTo>
                <a:cubicBezTo>
                  <a:pt x="85" y="53"/>
                  <a:pt x="85" y="53"/>
                  <a:pt x="85" y="53"/>
                </a:cubicBezTo>
                <a:cubicBezTo>
                  <a:pt x="78" y="46"/>
                  <a:pt x="78" y="46"/>
                  <a:pt x="78" y="46"/>
                </a:cubicBezTo>
                <a:cubicBezTo>
                  <a:pt x="73" y="50"/>
                  <a:pt x="73" y="50"/>
                  <a:pt x="73" y="50"/>
                </a:cubicBezTo>
                <a:cubicBezTo>
                  <a:pt x="61" y="37"/>
                  <a:pt x="61" y="37"/>
                  <a:pt x="61" y="37"/>
                </a:cubicBezTo>
                <a:close/>
                <a:moveTo>
                  <a:pt x="121" y="123"/>
                </a:moveTo>
                <a:cubicBezTo>
                  <a:pt x="122" y="124"/>
                  <a:pt x="122" y="124"/>
                  <a:pt x="122" y="124"/>
                </a:cubicBezTo>
                <a:cubicBezTo>
                  <a:pt x="139" y="108"/>
                  <a:pt x="139" y="108"/>
                  <a:pt x="139" y="108"/>
                </a:cubicBezTo>
                <a:cubicBezTo>
                  <a:pt x="138" y="107"/>
                  <a:pt x="138" y="107"/>
                  <a:pt x="138" y="107"/>
                </a:cubicBezTo>
                <a:lnTo>
                  <a:pt x="121" y="123"/>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椭圆 20"/>
          <p:cNvSpPr/>
          <p:nvPr/>
        </p:nvSpPr>
        <p:spPr>
          <a:xfrm>
            <a:off x="7727950" y="1909763"/>
            <a:ext cx="655638" cy="654050"/>
          </a:xfrm>
          <a:prstGeom prst="ellipse">
            <a:avLst/>
          </a:prstGeom>
          <a:solidFill>
            <a:schemeClr val="bg1"/>
          </a:solidFill>
          <a:ln w="47625">
            <a:solidFill>
              <a:srgbClr val="19751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sz="2400" noProof="1">
                <a:solidFill>
                  <a:srgbClr val="197519"/>
                </a:solidFill>
              </a:rPr>
              <a:t>1</a:t>
            </a:r>
            <a:endParaRPr lang="zh-CN" altLang="en-US" sz="2400" noProof="1">
              <a:solidFill>
                <a:srgbClr val="197519"/>
              </a:solidFill>
            </a:endParaRPr>
          </a:p>
        </p:txBody>
      </p:sp>
      <p:sp>
        <p:nvSpPr>
          <p:cNvPr id="22" name="椭圆 21"/>
          <p:cNvSpPr/>
          <p:nvPr/>
        </p:nvSpPr>
        <p:spPr>
          <a:xfrm>
            <a:off x="7250113" y="3305175"/>
            <a:ext cx="654050" cy="655638"/>
          </a:xfrm>
          <a:prstGeom prst="ellipse">
            <a:avLst/>
          </a:prstGeom>
          <a:solidFill>
            <a:schemeClr val="bg1"/>
          </a:solidFill>
          <a:ln w="47625">
            <a:solidFill>
              <a:srgbClr val="19751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sz="2400" noProof="1">
                <a:solidFill>
                  <a:srgbClr val="197519"/>
                </a:solidFill>
              </a:rPr>
              <a:t>2</a:t>
            </a:r>
            <a:endParaRPr lang="zh-CN" altLang="en-US" sz="2400" noProof="1">
              <a:solidFill>
                <a:srgbClr val="197519"/>
              </a:solidFill>
            </a:endParaRPr>
          </a:p>
        </p:txBody>
      </p:sp>
      <p:sp>
        <p:nvSpPr>
          <p:cNvPr id="23" name="椭圆 22"/>
          <p:cNvSpPr/>
          <p:nvPr/>
        </p:nvSpPr>
        <p:spPr>
          <a:xfrm>
            <a:off x="7727950" y="4702175"/>
            <a:ext cx="655638" cy="655638"/>
          </a:xfrm>
          <a:prstGeom prst="ellipse">
            <a:avLst/>
          </a:prstGeom>
          <a:solidFill>
            <a:schemeClr val="bg1"/>
          </a:solidFill>
          <a:ln w="47625">
            <a:solidFill>
              <a:srgbClr val="19751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sz="2400" noProof="1">
                <a:solidFill>
                  <a:srgbClr val="197519"/>
                </a:solidFill>
              </a:rPr>
              <a:t>3</a:t>
            </a:r>
            <a:endParaRPr lang="zh-CN" altLang="en-US" sz="2400" noProof="1">
              <a:solidFill>
                <a:srgbClr val="197519"/>
              </a:solidFill>
            </a:endParaRPr>
          </a:p>
        </p:txBody>
      </p:sp>
      <p:sp>
        <p:nvSpPr>
          <p:cNvPr id="24" name="文本框 23"/>
          <p:cNvSpPr txBox="1">
            <a:spLocks noChangeArrowheads="1"/>
          </p:cNvSpPr>
          <p:nvPr/>
        </p:nvSpPr>
        <p:spPr bwMode="auto">
          <a:xfrm>
            <a:off x="196533" y="3304858"/>
            <a:ext cx="6823075" cy="143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l">
              <a:lnSpc>
                <a:spcPct val="125000"/>
              </a:lnSpc>
            </a:pPr>
            <a:r>
              <a:rPr lang="zh-CN" altLang="en-US" sz="2400" dirty="0">
                <a:solidFill>
                  <a:schemeClr val="tx1">
                    <a:lumMod val="65000"/>
                    <a:lumOff val="35000"/>
                  </a:schemeClr>
                </a:solidFill>
                <a:sym typeface="微软雅黑" panose="020B0503020204020204" pitchFamily="34" charset="-122"/>
              </a:rPr>
              <a:t>改进算法，考虑人们骑车使各地点共享单车数目变化的因素，不仅对共享单车数量进行时空调度，还能节省人力、财力、物力。 </a:t>
            </a:r>
            <a:endParaRPr lang="zh-CN" altLang="en-US" sz="2400" dirty="0"/>
          </a:p>
        </p:txBody>
      </p:sp>
      <p:sp>
        <p:nvSpPr>
          <p:cNvPr id="29" name="文本框 28"/>
          <p:cNvSpPr txBox="1">
            <a:spLocks noChangeArrowheads="1"/>
          </p:cNvSpPr>
          <p:nvPr/>
        </p:nvSpPr>
        <p:spPr bwMode="auto">
          <a:xfrm>
            <a:off x="611188" y="5089525"/>
            <a:ext cx="6823075" cy="97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l">
              <a:lnSpc>
                <a:spcPct val="125000"/>
              </a:lnSpc>
            </a:pPr>
            <a:r>
              <a:rPr lang="zh-CN" altLang="en-US" sz="2400" dirty="0">
                <a:solidFill>
                  <a:schemeClr val="tx1">
                    <a:lumMod val="65000"/>
                    <a:lumOff val="35000"/>
                  </a:schemeClr>
                </a:solidFill>
                <a:sym typeface="微软雅黑" panose="020B0503020204020204" pitchFamily="34" charset="-122"/>
              </a:rPr>
              <a:t>将选址优化的方法推广，使之可以适用不同的城市，适用不同的领域</a:t>
            </a:r>
            <a:r>
              <a:rPr lang="zh-CN" altLang="en-US" sz="2000" dirty="0">
                <a:solidFill>
                  <a:schemeClr val="tx1">
                    <a:lumMod val="65000"/>
                    <a:lumOff val="35000"/>
                  </a:schemeClr>
                </a:solidFill>
                <a:sym typeface="微软雅黑" panose="020B0503020204020204" pitchFamily="34" charset="-122"/>
              </a:rPr>
              <a:t>。</a:t>
            </a:r>
            <a:endParaRPr lang="zh-CN" altLang="en-US" sz="2000" dirty="0"/>
          </a:p>
        </p:txBody>
      </p:sp>
      <p:sp>
        <p:nvSpPr>
          <p:cNvPr id="25" name="文本框 24"/>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a:t>
            </a:r>
            <a:r>
              <a:rPr lang="en-US" sz="1500">
                <a:solidFill>
                  <a:srgbClr val="197519"/>
                </a:solidFill>
                <a:ea typeface="方正粗倩简体" pitchFamily="65" charset="-122"/>
              </a:rPr>
              <a:t>5</a:t>
            </a:r>
          </a:p>
        </p:txBody>
      </p:sp>
      <p:sp>
        <p:nvSpPr>
          <p:cNvPr id="35" name="矩形 34"/>
          <p:cNvSpPr>
            <a:spLocks noChangeArrowheads="1"/>
          </p:cNvSpPr>
          <p:nvPr/>
        </p:nvSpPr>
        <p:spPr bwMode="auto">
          <a:xfrm>
            <a:off x="1402398" y="579438"/>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提升的空间</a:t>
            </a:r>
          </a:p>
        </p:txBody>
      </p:sp>
      <p:sp>
        <p:nvSpPr>
          <p:cNvPr id="36" name="等腰三角形 35"/>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 name="等腰三角形 37"/>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 name="等腰三角形 38"/>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5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15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15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15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15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childTnLst>
                                </p:cTn>
                              </p:par>
                              <p:par>
                                <p:cTn id="44" presetID="21" presetClass="entr" presetSubtype="8" fill="hold" grpId="0" nodeType="withEffect">
                                  <p:stCondLst>
                                    <p:cond delay="300"/>
                                  </p:stCondLst>
                                  <p:childTnLst>
                                    <p:set>
                                      <p:cBhvr>
                                        <p:cTn id="45" dur="1" fill="hold">
                                          <p:stCondLst>
                                            <p:cond delay="0"/>
                                          </p:stCondLst>
                                        </p:cTn>
                                        <p:tgtEl>
                                          <p:spTgt spid="13"/>
                                        </p:tgtEl>
                                        <p:attrNameLst>
                                          <p:attrName>style.visibility</p:attrName>
                                        </p:attrNameLst>
                                      </p:cBhvr>
                                      <p:to>
                                        <p:strVal val="visible"/>
                                      </p:to>
                                    </p:set>
                                    <p:animEffect transition="in" filter="wheel(8)">
                                      <p:cBhvr>
                                        <p:cTn id="46" dur="500"/>
                                        <p:tgtEl>
                                          <p:spTgt spid="13"/>
                                        </p:tgtEl>
                                      </p:cBhvr>
                                    </p:animEffect>
                                  </p:childTnLst>
                                </p:cTn>
                              </p:par>
                              <p:par>
                                <p:cTn id="47" presetID="53" presetClass="entr" presetSubtype="16" fill="hold" grpId="0" nodeType="withEffect">
                                  <p:stCondLst>
                                    <p:cond delay="6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800" fill="hold"/>
                                        <p:tgtEl>
                                          <p:spTgt spid="19"/>
                                        </p:tgtEl>
                                        <p:attrNameLst>
                                          <p:attrName>ppt_w</p:attrName>
                                        </p:attrNameLst>
                                      </p:cBhvr>
                                      <p:tavLst>
                                        <p:tav tm="0">
                                          <p:val>
                                            <p:fltVal val="0"/>
                                          </p:val>
                                        </p:tav>
                                        <p:tav tm="100000">
                                          <p:val>
                                            <p:strVal val="#ppt_w"/>
                                          </p:val>
                                        </p:tav>
                                      </p:tavLst>
                                    </p:anim>
                                    <p:anim calcmode="lin" valueType="num">
                                      <p:cBhvr>
                                        <p:cTn id="50" dur="800" fill="hold"/>
                                        <p:tgtEl>
                                          <p:spTgt spid="19"/>
                                        </p:tgtEl>
                                        <p:attrNameLst>
                                          <p:attrName>ppt_h</p:attrName>
                                        </p:attrNameLst>
                                      </p:cBhvr>
                                      <p:tavLst>
                                        <p:tav tm="0">
                                          <p:val>
                                            <p:fltVal val="0"/>
                                          </p:val>
                                        </p:tav>
                                        <p:tav tm="100000">
                                          <p:val>
                                            <p:strVal val="#ppt_h"/>
                                          </p:val>
                                        </p:tav>
                                      </p:tavLst>
                                    </p:anim>
                                    <p:animEffect transition="in" filter="fade">
                                      <p:cBhvr>
                                        <p:cTn id="51" dur="800"/>
                                        <p:tgtEl>
                                          <p:spTgt spid="19"/>
                                        </p:tgtEl>
                                      </p:cBhvr>
                                    </p:animEffect>
                                  </p:childTnLst>
                                </p:cTn>
                              </p:par>
                              <p:par>
                                <p:cTn id="52" presetID="8" presetClass="emph" presetSubtype="0" fill="hold" grpId="1" nodeType="withEffect">
                                  <p:stCondLst>
                                    <p:cond delay="600"/>
                                  </p:stCondLst>
                                  <p:childTnLst>
                                    <p:animRot by="21600000">
                                      <p:cBhvr>
                                        <p:cTn id="53" dur="1000" fill="hold"/>
                                        <p:tgtEl>
                                          <p:spTgt spid="19"/>
                                        </p:tgtEl>
                                        <p:attrNameLst>
                                          <p:attrName>r</p:attrName>
                                        </p:attrNameLst>
                                      </p:cBhvr>
                                    </p:animRot>
                                  </p:childTnLst>
                                </p:cTn>
                              </p:par>
                              <p:par>
                                <p:cTn id="54" presetID="23" presetClass="entr" presetSubtype="16" fill="hold" grpId="0" nodeType="withEffect">
                                  <p:stCondLst>
                                    <p:cond delay="140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childTnLst>
                                </p:cTn>
                              </p:par>
                              <p:par>
                                <p:cTn id="58" presetID="10" presetClass="entr" presetSubtype="0" fill="hold" grpId="0" nodeType="withEffect">
                                  <p:stCondLst>
                                    <p:cond delay="2000"/>
                                  </p:stCondLst>
                                  <p:iterate type="lt">
                                    <p:tmPct val="2857"/>
                                  </p:iterate>
                                  <p:childTnLst>
                                    <p:set>
                                      <p:cBhvr>
                                        <p:cTn id="59" dur="1" fill="hold">
                                          <p:stCondLst>
                                            <p:cond delay="0"/>
                                          </p:stCondLst>
                                        </p:cTn>
                                        <p:tgtEl>
                                          <p:spTgt spid="11">
                                            <p:txEl>
                                              <p:pRg st="0" end="0"/>
                                            </p:txEl>
                                          </p:spTgt>
                                        </p:tgtEl>
                                        <p:attrNameLst>
                                          <p:attrName>style.visibility</p:attrName>
                                        </p:attrNameLst>
                                      </p:cBhvr>
                                      <p:to>
                                        <p:strVal val="visible"/>
                                      </p:to>
                                    </p:set>
                                    <p:animEffect transition="in" filter="fade">
                                      <p:cBhvr>
                                        <p:cTn id="60" dur="500"/>
                                        <p:tgtEl>
                                          <p:spTgt spid="11">
                                            <p:txEl>
                                              <p:pRg st="0" end="0"/>
                                            </p:txEl>
                                          </p:spTgt>
                                        </p:tgtEl>
                                      </p:cBhvr>
                                    </p:animEffect>
                                  </p:childTnLst>
                                </p:cTn>
                              </p:par>
                              <p:par>
                                <p:cTn id="61" presetID="23" presetClass="entr" presetSubtype="16" fill="hold" grpId="0" nodeType="withEffect">
                                  <p:stCondLst>
                                    <p:cond delay="260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childTnLst>
                                </p:cTn>
                              </p:par>
                              <p:par>
                                <p:cTn id="65" presetID="10" presetClass="entr" presetSubtype="0" fill="hold" grpId="0" nodeType="withEffect">
                                  <p:stCondLst>
                                    <p:cond delay="3300"/>
                                  </p:stCondLst>
                                  <p:iterate type="lt">
                                    <p:tmPct val="2857"/>
                                  </p:iterate>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fade">
                                      <p:cBhvr>
                                        <p:cTn id="67" dur="500"/>
                                        <p:tgtEl>
                                          <p:spTgt spid="24">
                                            <p:txEl>
                                              <p:pRg st="0" end="0"/>
                                            </p:txEl>
                                          </p:spTgt>
                                        </p:tgtEl>
                                      </p:cBhvr>
                                    </p:animEffect>
                                  </p:childTnLst>
                                </p:cTn>
                              </p:par>
                              <p:par>
                                <p:cTn id="68" presetID="23" presetClass="entr" presetSubtype="16" fill="hold" grpId="0" nodeType="withEffect">
                                  <p:stCondLst>
                                    <p:cond delay="39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500" fill="hold"/>
                                        <p:tgtEl>
                                          <p:spTgt spid="23"/>
                                        </p:tgtEl>
                                        <p:attrNameLst>
                                          <p:attrName>ppt_w</p:attrName>
                                        </p:attrNameLst>
                                      </p:cBhvr>
                                      <p:tavLst>
                                        <p:tav tm="0">
                                          <p:val>
                                            <p:fltVal val="0"/>
                                          </p:val>
                                        </p:tav>
                                        <p:tav tm="100000">
                                          <p:val>
                                            <p:strVal val="#ppt_w"/>
                                          </p:val>
                                        </p:tav>
                                      </p:tavLst>
                                    </p:anim>
                                    <p:anim calcmode="lin" valueType="num">
                                      <p:cBhvr>
                                        <p:cTn id="71" dur="500" fill="hold"/>
                                        <p:tgtEl>
                                          <p:spTgt spid="23"/>
                                        </p:tgtEl>
                                        <p:attrNameLst>
                                          <p:attrName>ppt_h</p:attrName>
                                        </p:attrNameLst>
                                      </p:cBhvr>
                                      <p:tavLst>
                                        <p:tav tm="0">
                                          <p:val>
                                            <p:fltVal val="0"/>
                                          </p:val>
                                        </p:tav>
                                        <p:tav tm="100000">
                                          <p:val>
                                            <p:strVal val="#ppt_h"/>
                                          </p:val>
                                        </p:tav>
                                      </p:tavLst>
                                    </p:anim>
                                  </p:childTnLst>
                                </p:cTn>
                              </p:par>
                              <p:par>
                                <p:cTn id="72" presetID="10" presetClass="entr" presetSubtype="0" fill="hold" grpId="0" nodeType="withEffect">
                                  <p:stCondLst>
                                    <p:cond delay="4700"/>
                                  </p:stCondLst>
                                  <p:iterate type="lt">
                                    <p:tmPct val="2857"/>
                                  </p:iterate>
                                  <p:childTnLst>
                                    <p:set>
                                      <p:cBhvr>
                                        <p:cTn id="73" dur="1" fill="hold">
                                          <p:stCondLst>
                                            <p:cond delay="0"/>
                                          </p:stCondLst>
                                        </p:cTn>
                                        <p:tgtEl>
                                          <p:spTgt spid="29">
                                            <p:txEl>
                                              <p:pRg st="0" end="0"/>
                                            </p:txEl>
                                          </p:spTgt>
                                        </p:tgtEl>
                                        <p:attrNameLst>
                                          <p:attrName>style.visibility</p:attrName>
                                        </p:attrNameLst>
                                      </p:cBhvr>
                                      <p:to>
                                        <p:strVal val="visible"/>
                                      </p:to>
                                    </p:set>
                                    <p:animEffect transition="in" filter="fade">
                                      <p:cBhvr>
                                        <p:cTn id="74" dur="500"/>
                                        <p:tgtEl>
                                          <p:spTgt spid="29">
                                            <p:txEl>
                                              <p:pRg st="0" end="0"/>
                                            </p:txEl>
                                          </p:spTgt>
                                        </p:tgtEl>
                                      </p:cBhvr>
                                    </p:animEffect>
                                  </p:childTnLst>
                                </p:cTn>
                              </p:par>
                              <p:par>
                                <p:cTn id="75" presetID="2" presetClass="entr" presetSubtype="8"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ppt_x</p:attrName>
                                        </p:attrNameLst>
                                      </p:cBhvr>
                                      <p:tavLst>
                                        <p:tav tm="0">
                                          <p:val>
                                            <p:strVal val="0-#ppt_w/2"/>
                                          </p:val>
                                        </p:tav>
                                        <p:tav tm="100000">
                                          <p:val>
                                            <p:strVal val="#ppt_x"/>
                                          </p:val>
                                        </p:tav>
                                      </p:tavLst>
                                    </p:anim>
                                    <p:anim calcmode="lin" valueType="num">
                                      <p:cBhvr>
                                        <p:cTn id="78" dur="500" fill="hold"/>
                                        <p:tgtEl>
                                          <p:spTgt spid="36"/>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p:cTn id="81" dur="500" fill="hold"/>
                                        <p:tgtEl>
                                          <p:spTgt spid="37"/>
                                        </p:tgtEl>
                                        <p:attrNameLst>
                                          <p:attrName>ppt_x</p:attrName>
                                        </p:attrNameLst>
                                      </p:cBhvr>
                                      <p:tavLst>
                                        <p:tav tm="0">
                                          <p:val>
                                            <p:strVal val="0-#ppt_w/2"/>
                                          </p:val>
                                        </p:tav>
                                        <p:tav tm="100000">
                                          <p:val>
                                            <p:strVal val="#ppt_x"/>
                                          </p:val>
                                        </p:tav>
                                      </p:tavLst>
                                    </p:anim>
                                    <p:anim calcmode="lin" valueType="num">
                                      <p:cBhvr>
                                        <p:cTn id="82" dur="500" fill="hold"/>
                                        <p:tgtEl>
                                          <p:spTgt spid="37"/>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p:cTn id="85" dur="500" fill="hold"/>
                                        <p:tgtEl>
                                          <p:spTgt spid="38"/>
                                        </p:tgtEl>
                                        <p:attrNameLst>
                                          <p:attrName>ppt_x</p:attrName>
                                        </p:attrNameLst>
                                      </p:cBhvr>
                                      <p:tavLst>
                                        <p:tav tm="0">
                                          <p:val>
                                            <p:strVal val="0-#ppt_w/2"/>
                                          </p:val>
                                        </p:tav>
                                        <p:tav tm="100000">
                                          <p:val>
                                            <p:strVal val="#ppt_x"/>
                                          </p:val>
                                        </p:tav>
                                      </p:tavLst>
                                    </p:anim>
                                    <p:anim calcmode="lin" valueType="num">
                                      <p:cBhvr>
                                        <p:cTn id="86" dur="500" fill="hold"/>
                                        <p:tgtEl>
                                          <p:spTgt spid="38"/>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ppt_x</p:attrName>
                                        </p:attrNameLst>
                                      </p:cBhvr>
                                      <p:tavLst>
                                        <p:tav tm="0">
                                          <p:val>
                                            <p:strVal val="0-#ppt_w/2"/>
                                          </p:val>
                                        </p:tav>
                                        <p:tav tm="100000">
                                          <p:val>
                                            <p:strVal val="#ppt_x"/>
                                          </p:val>
                                        </p:tav>
                                      </p:tavLst>
                                    </p:anim>
                                    <p:anim calcmode="lin" valueType="num">
                                      <p:cBhvr>
                                        <p:cTn id="90" dur="500" fill="hold"/>
                                        <p:tgtEl>
                                          <p:spTgt spid="39"/>
                                        </p:tgtEl>
                                        <p:attrNameLst>
                                          <p:attrName>ppt_y</p:attrName>
                                        </p:attrNameLst>
                                      </p:cBhvr>
                                      <p:tavLst>
                                        <p:tav tm="0">
                                          <p:val>
                                            <p:strVal val="#ppt_y"/>
                                          </p:val>
                                        </p:tav>
                                        <p:tav tm="100000">
                                          <p:val>
                                            <p:strVal val="#ppt_y"/>
                                          </p:val>
                                        </p:tav>
                                      </p:tavLst>
                                    </p:anim>
                                  </p:childTnLst>
                                </p:cTn>
                              </p:par>
                              <p:par>
                                <p:cTn id="91" presetID="8" presetClass="emph" presetSubtype="0" fill="hold" grpId="1" nodeType="withEffect">
                                  <p:stCondLst>
                                    <p:cond delay="0"/>
                                  </p:stCondLst>
                                  <p:childTnLst>
                                    <p:animRot by="21600000">
                                      <p:cBhvr>
                                        <p:cTn id="92" dur="500" fill="hold"/>
                                        <p:tgtEl>
                                          <p:spTgt spid="36"/>
                                        </p:tgtEl>
                                        <p:attrNameLst>
                                          <p:attrName>r</p:attrName>
                                        </p:attrNameLst>
                                      </p:cBhvr>
                                    </p:animRot>
                                  </p:childTnLst>
                                </p:cTn>
                              </p:par>
                              <p:par>
                                <p:cTn id="93" presetID="8" presetClass="emph" presetSubtype="0" fill="hold" grpId="1" nodeType="withEffect">
                                  <p:stCondLst>
                                    <p:cond delay="0"/>
                                  </p:stCondLst>
                                  <p:childTnLst>
                                    <p:animRot by="21600000">
                                      <p:cBhvr>
                                        <p:cTn id="94" dur="500" fill="hold"/>
                                        <p:tgtEl>
                                          <p:spTgt spid="37"/>
                                        </p:tgtEl>
                                        <p:attrNameLst>
                                          <p:attrName>r</p:attrName>
                                        </p:attrNameLst>
                                      </p:cBhvr>
                                    </p:animRot>
                                  </p:childTnLst>
                                </p:cTn>
                              </p:par>
                              <p:par>
                                <p:cTn id="95" presetID="8" presetClass="emph" presetSubtype="0" fill="hold" grpId="1" nodeType="withEffect">
                                  <p:stCondLst>
                                    <p:cond delay="0"/>
                                  </p:stCondLst>
                                  <p:childTnLst>
                                    <p:animRot by="21600000">
                                      <p:cBhvr>
                                        <p:cTn id="96" dur="500" fill="hold"/>
                                        <p:tgtEl>
                                          <p:spTgt spid="38"/>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9"/>
                                        </p:tgtEl>
                                        <p:attrNameLst>
                                          <p:attrName>r</p:attrName>
                                        </p:attrNameLst>
                                      </p:cBhvr>
                                    </p:animRot>
                                  </p:childTnLst>
                                </p:cTn>
                              </p:par>
                              <p:par>
                                <p:cTn id="99" presetID="10" presetClass="entr" presetSubtype="0" fill="hold" grpId="0" nodeType="withEffect">
                                  <p:stCondLst>
                                    <p:cond delay="30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11" grpId="0" build="p"/>
      <p:bldP spid="13" grpId="0" animBg="1"/>
      <p:bldP spid="14" grpId="0" animBg="1"/>
      <p:bldP spid="19" grpId="0" animBg="1"/>
      <p:bldP spid="19" grpId="1" animBg="1"/>
      <p:bldP spid="21" grpId="0" animBg="1"/>
      <p:bldP spid="22" grpId="0" animBg="1"/>
      <p:bldP spid="23" grpId="0" animBg="1"/>
      <p:bldP spid="24" grpId="0" build="p"/>
      <p:bldP spid="29" grpId="0" build="p"/>
      <p:bldP spid="25" grpId="0"/>
      <p:bldP spid="35" grpId="0"/>
      <p:bldP spid="36" grpId="0" animBg="1"/>
      <p:bldP spid="36" grpId="1" animBg="1"/>
      <p:bldP spid="37" grpId="0" animBg="1"/>
      <p:bldP spid="37" grpId="1" animBg="1"/>
      <p:bldP spid="38" grpId="0" animBg="1"/>
      <p:bldP spid="38" grpId="1" animBg="1"/>
      <p:bldP spid="39" grpId="0" animBg="1"/>
      <p:bldP spid="39"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等腰三角形 38"/>
          <p:cNvSpPr>
            <a:spLocks noChangeArrowheads="1"/>
          </p:cNvSpPr>
          <p:nvPr/>
        </p:nvSpPr>
        <p:spPr bwMode="auto">
          <a:xfrm rot="9233090">
            <a:off x="11147425"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0" name="等腰三角形 39"/>
          <p:cNvSpPr>
            <a:spLocks noChangeArrowheads="1"/>
          </p:cNvSpPr>
          <p:nvPr/>
        </p:nvSpPr>
        <p:spPr bwMode="auto">
          <a:xfrm rot="-6030424">
            <a:off x="10905331"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1" name="等腰三角形 40"/>
          <p:cNvSpPr>
            <a:spLocks noChangeArrowheads="1"/>
          </p:cNvSpPr>
          <p:nvPr/>
        </p:nvSpPr>
        <p:spPr bwMode="auto">
          <a:xfrm rot="-228606">
            <a:off x="11360150"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2" name="等腰三角形 41"/>
          <p:cNvSpPr>
            <a:spLocks noChangeArrowheads="1"/>
          </p:cNvSpPr>
          <p:nvPr/>
        </p:nvSpPr>
        <p:spPr bwMode="auto">
          <a:xfrm rot="-3389783">
            <a:off x="11100594"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3" name="等腰三角形 42"/>
          <p:cNvSpPr>
            <a:spLocks noChangeArrowheads="1"/>
          </p:cNvSpPr>
          <p:nvPr/>
        </p:nvSpPr>
        <p:spPr bwMode="auto">
          <a:xfrm rot="8748521">
            <a:off x="11290300"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 name="弧形 3"/>
          <p:cNvSpPr/>
          <p:nvPr/>
        </p:nvSpPr>
        <p:spPr>
          <a:xfrm>
            <a:off x="74930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50" name="Arc 3_1"/>
          <p:cNvSpPr/>
          <p:nvPr/>
        </p:nvSpPr>
        <p:spPr>
          <a:xfrm flipH="1">
            <a:off x="9525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6" name="矩形 5"/>
          <p:cNvSpPr>
            <a:spLocks noChangeArrowheads="1"/>
          </p:cNvSpPr>
          <p:nvPr/>
        </p:nvSpPr>
        <p:spPr bwMode="auto">
          <a:xfrm>
            <a:off x="5389880" y="2813050"/>
            <a:ext cx="6096000" cy="367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lnSpc>
                <a:spcPct val="125000"/>
              </a:lnSpc>
            </a:pPr>
            <a:r>
              <a:rPr lang="zh-CN" altLang="en-US" sz="2400" dirty="0">
                <a:solidFill>
                  <a:schemeClr val="tx1">
                    <a:lumMod val="65000"/>
                    <a:lumOff val="35000"/>
                  </a:schemeClr>
                </a:solidFill>
                <a:sym typeface="微软雅黑" panose="020B0503020204020204" pitchFamily="34" charset="-122"/>
              </a:rPr>
              <a:t>  一年辛勤付出，依然让我们获得了甘甜的果实。也许我们的研究还不能完全解决问题，也没有多大的创新，但是我们也为解决共享单车调度问题提供了思路。这是一次锻炼，我们将理论与实际结合，解决实际问题，增强了团队合作能力的同时也给我们每个人增强了信心，此外，我们也学到了很多知识。</a:t>
            </a:r>
          </a:p>
          <a:p>
            <a:pPr latinLnBrk="1">
              <a:lnSpc>
                <a:spcPct val="125000"/>
              </a:lnSpc>
            </a:pPr>
            <a:endParaRPr lang="zh-CN" altLang="en-US" sz="2000" dirty="0">
              <a:solidFill>
                <a:srgbClr val="404040"/>
              </a:solidFill>
            </a:endParaRPr>
          </a:p>
        </p:txBody>
      </p:sp>
      <p:sp>
        <p:nvSpPr>
          <p:cNvPr id="2" name="椭圆 1"/>
          <p:cNvSpPr>
            <a:spLocks noChangeArrowheads="1"/>
          </p:cNvSpPr>
          <p:nvPr/>
        </p:nvSpPr>
        <p:spPr bwMode="auto">
          <a:xfrm>
            <a:off x="385763" y="1803400"/>
            <a:ext cx="4297362" cy="4298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34" name="Freeform 5"/>
          <p:cNvSpPr>
            <a:spLocks noEditPoints="1" noChangeArrowheads="1"/>
          </p:cNvSpPr>
          <p:nvPr/>
        </p:nvSpPr>
        <p:spPr bwMode="auto">
          <a:xfrm>
            <a:off x="1716088" y="3408045"/>
            <a:ext cx="1636712" cy="1395413"/>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r>
              <a:rPr lang="en-US" altLang="zh-CN"/>
              <a:t>sh</a:t>
            </a:r>
          </a:p>
        </p:txBody>
      </p:sp>
      <p:sp>
        <p:nvSpPr>
          <p:cNvPr id="7" name="矩形 6"/>
          <p:cNvSpPr>
            <a:spLocks noChangeArrowheads="1"/>
          </p:cNvSpPr>
          <p:nvPr/>
        </p:nvSpPr>
        <p:spPr bwMode="auto">
          <a:xfrm>
            <a:off x="5632768" y="2098993"/>
            <a:ext cx="183197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100" b="1">
                <a:solidFill>
                  <a:srgbClr val="197519"/>
                </a:solidFill>
              </a:rPr>
              <a:t>实践心语</a:t>
            </a:r>
          </a:p>
        </p:txBody>
      </p:sp>
      <p:sp>
        <p:nvSpPr>
          <p:cNvPr id="44" name="文本框 43"/>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16</a:t>
            </a:r>
          </a:p>
        </p:txBody>
      </p:sp>
      <p:sp>
        <p:nvSpPr>
          <p:cNvPr id="53" name="矩形 52"/>
          <p:cNvSpPr>
            <a:spLocks noChangeArrowheads="1"/>
          </p:cNvSpPr>
          <p:nvPr/>
        </p:nvSpPr>
        <p:spPr bwMode="auto">
          <a:xfrm>
            <a:off x="1148398" y="579438"/>
            <a:ext cx="1960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我们团队的成长</a:t>
            </a:r>
          </a:p>
        </p:txBody>
      </p:sp>
      <p:sp>
        <p:nvSpPr>
          <p:cNvPr id="54" name="等腰三角形 5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等腰三角形 5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等腰三角形 5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0"/>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41"/>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2"/>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4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ppt_x</p:attrName>
                                        </p:attrNameLst>
                                      </p:cBhvr>
                                      <p:tavLst>
                                        <p:tav tm="0">
                                          <p:val>
                                            <p:strVal val="#ppt_x"/>
                                          </p:val>
                                        </p:tav>
                                        <p:tav tm="100000">
                                          <p:val>
                                            <p:strVal val="#ppt_x"/>
                                          </p:val>
                                        </p:tav>
                                      </p:tavLst>
                                    </p:anim>
                                    <p:anim calcmode="lin" valueType="num">
                                      <p:cBhvr>
                                        <p:cTn id="18" dur="500" fill="hold"/>
                                        <p:tgtEl>
                                          <p:spTgt spid="39"/>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ppt_x</p:attrName>
                                        </p:attrNameLst>
                                      </p:cBhvr>
                                      <p:tavLst>
                                        <p:tav tm="0">
                                          <p:val>
                                            <p:strVal val="#ppt_x"/>
                                          </p:val>
                                        </p:tav>
                                        <p:tav tm="100000">
                                          <p:val>
                                            <p:strVal val="#ppt_x"/>
                                          </p:val>
                                        </p:tav>
                                      </p:tavLst>
                                    </p:anim>
                                    <p:anim calcmode="lin" valueType="num">
                                      <p:cBhvr>
                                        <p:cTn id="22" dur="500" fill="hold"/>
                                        <p:tgtEl>
                                          <p:spTgt spid="40"/>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ppt_x</p:attrName>
                                        </p:attrNameLst>
                                      </p:cBhvr>
                                      <p:tavLst>
                                        <p:tav tm="0">
                                          <p:val>
                                            <p:strVal val="#ppt_x"/>
                                          </p:val>
                                        </p:tav>
                                        <p:tav tm="100000">
                                          <p:val>
                                            <p:strVal val="#ppt_x"/>
                                          </p:val>
                                        </p:tav>
                                      </p:tavLst>
                                    </p:anim>
                                    <p:anim calcmode="lin" valueType="num">
                                      <p:cBhvr>
                                        <p:cTn id="30" dur="500" fill="hold"/>
                                        <p:tgtEl>
                                          <p:spTgt spid="42"/>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p:cTn id="33" dur="500" fill="hold"/>
                                        <p:tgtEl>
                                          <p:spTgt spid="43"/>
                                        </p:tgtEl>
                                        <p:attrNameLst>
                                          <p:attrName>ppt_x</p:attrName>
                                        </p:attrNameLst>
                                      </p:cBhvr>
                                      <p:tavLst>
                                        <p:tav tm="0">
                                          <p:val>
                                            <p:strVal val="#ppt_x"/>
                                          </p:val>
                                        </p:tav>
                                        <p:tav tm="100000">
                                          <p:val>
                                            <p:strVal val="#ppt_x"/>
                                          </p:val>
                                        </p:tav>
                                      </p:tavLst>
                                    </p:anim>
                                    <p:anim calcmode="lin" valueType="num">
                                      <p:cBhvr>
                                        <p:cTn id="34" dur="500" fill="hold"/>
                                        <p:tgtEl>
                                          <p:spTgt spid="43"/>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ppt_x</p:attrName>
                                        </p:attrNameLst>
                                      </p:cBhvr>
                                      <p:tavLst>
                                        <p:tav tm="0">
                                          <p:val>
                                            <p:strVal val="0-#ppt_w/2"/>
                                          </p:val>
                                        </p:tav>
                                        <p:tav tm="100000">
                                          <p:val>
                                            <p:strVal val="#ppt_x"/>
                                          </p:val>
                                        </p:tav>
                                      </p:tavLst>
                                    </p:anim>
                                    <p:anim calcmode="lin" valueType="num">
                                      <p:cBhvr>
                                        <p:cTn id="43" dur="500" fill="hold"/>
                                        <p:tgtEl>
                                          <p:spTgt spid="2"/>
                                        </p:tgtEl>
                                        <p:attrNameLst>
                                          <p:attrName>ppt_y</p:attrName>
                                        </p:attrNameLst>
                                      </p:cBhvr>
                                      <p:tavLst>
                                        <p:tav tm="0">
                                          <p:val>
                                            <p:strVal val="#ppt_y"/>
                                          </p:val>
                                        </p:tav>
                                        <p:tav tm="100000">
                                          <p:val>
                                            <p:strVal val="#ppt_y"/>
                                          </p:val>
                                        </p:tav>
                                      </p:tavLst>
                                    </p:anim>
                                  </p:childTnLst>
                                </p:cTn>
                              </p:par>
                              <p:par>
                                <p:cTn id="44" presetID="23" presetClass="entr" presetSubtype="16" fill="hold" grpId="0" nodeType="withEffect">
                                  <p:stCondLst>
                                    <p:cond delay="40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childTnLst>
                                </p:cTn>
                              </p:par>
                              <p:par>
                                <p:cTn id="48" presetID="22" presetClass="entr" presetSubtype="4" fill="hold" grpId="0" nodeType="withEffect">
                                  <p:stCondLst>
                                    <p:cond delay="1500"/>
                                  </p:stCondLst>
                                  <p:childTnLst>
                                    <p:set>
                                      <p:cBhvr>
                                        <p:cTn id="49" dur="1" fill="hold">
                                          <p:stCondLst>
                                            <p:cond delay="0"/>
                                          </p:stCondLst>
                                        </p:cTn>
                                        <p:tgtEl>
                                          <p:spTgt spid="4"/>
                                        </p:tgtEl>
                                        <p:attrNameLst>
                                          <p:attrName>style.visibility</p:attrName>
                                        </p:attrNameLst>
                                      </p:cBhvr>
                                      <p:to>
                                        <p:strVal val="visible"/>
                                      </p:to>
                                    </p:set>
                                    <p:animEffect transition="in" filter="wipe(down)">
                                      <p:cBhvr>
                                        <p:cTn id="50" dur="500"/>
                                        <p:tgtEl>
                                          <p:spTgt spid="4"/>
                                        </p:tgtEl>
                                      </p:cBhvr>
                                    </p:animEffect>
                                  </p:childTnLst>
                                </p:cTn>
                              </p:par>
                              <p:par>
                                <p:cTn id="51" presetID="22" presetClass="exit" presetSubtype="4" fill="hold" grpId="1" nodeType="withEffect">
                                  <p:stCondLst>
                                    <p:cond delay="2000"/>
                                  </p:stCondLst>
                                  <p:childTnLst>
                                    <p:animEffect transition="out" filter="wipe(down)">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22" presetClass="entr" presetSubtype="1" fill="hold" grpId="0" nodeType="withEffect">
                                  <p:stCondLst>
                                    <p:cond delay="2500"/>
                                  </p:stCondLst>
                                  <p:childTnLst>
                                    <p:set>
                                      <p:cBhvr>
                                        <p:cTn id="55" dur="1" fill="hold">
                                          <p:stCondLst>
                                            <p:cond delay="0"/>
                                          </p:stCondLst>
                                        </p:cTn>
                                        <p:tgtEl>
                                          <p:spTgt spid="50"/>
                                        </p:tgtEl>
                                        <p:attrNameLst>
                                          <p:attrName>style.visibility</p:attrName>
                                        </p:attrNameLst>
                                      </p:cBhvr>
                                      <p:to>
                                        <p:strVal val="visible"/>
                                      </p:to>
                                    </p:set>
                                    <p:animEffect transition="in" filter="wipe(up)">
                                      <p:cBhvr>
                                        <p:cTn id="56" dur="500"/>
                                        <p:tgtEl>
                                          <p:spTgt spid="50"/>
                                        </p:tgtEl>
                                      </p:cBhvr>
                                    </p:animEffect>
                                  </p:childTnLst>
                                </p:cTn>
                              </p:par>
                              <p:par>
                                <p:cTn id="57" presetID="22" presetClass="exit" presetSubtype="1" fill="hold" grpId="1" nodeType="withEffect">
                                  <p:stCondLst>
                                    <p:cond delay="3000"/>
                                  </p:stCondLst>
                                  <p:childTnLst>
                                    <p:animEffect transition="out" filter="wipe(up)">
                                      <p:cBhvr>
                                        <p:cTn id="58" dur="500"/>
                                        <p:tgtEl>
                                          <p:spTgt spid="50"/>
                                        </p:tgtEl>
                                      </p:cBhvr>
                                    </p:animEffect>
                                    <p:set>
                                      <p:cBhvr>
                                        <p:cTn id="59" dur="1" fill="hold">
                                          <p:stCondLst>
                                            <p:cond delay="499"/>
                                          </p:stCondLst>
                                        </p:cTn>
                                        <p:tgtEl>
                                          <p:spTgt spid="50"/>
                                        </p:tgtEl>
                                        <p:attrNameLst>
                                          <p:attrName>style.visibility</p:attrName>
                                        </p:attrNameLst>
                                      </p:cBhvr>
                                      <p:to>
                                        <p:strVal val="hidden"/>
                                      </p:to>
                                    </p:set>
                                  </p:childTnLst>
                                </p:cTn>
                              </p:par>
                              <p:par>
                                <p:cTn id="60" presetID="22" presetClass="entr" presetSubtype="4" fill="hold" grpId="2" nodeType="withEffect">
                                  <p:stCondLst>
                                    <p:cond delay="3400"/>
                                  </p:stCondLst>
                                  <p:childTnLst>
                                    <p:set>
                                      <p:cBhvr>
                                        <p:cTn id="61" dur="1" fill="hold">
                                          <p:stCondLst>
                                            <p:cond delay="0"/>
                                          </p:stCondLst>
                                        </p:cTn>
                                        <p:tgtEl>
                                          <p:spTgt spid="4"/>
                                        </p:tgtEl>
                                        <p:attrNameLst>
                                          <p:attrName>style.visibility</p:attrName>
                                        </p:attrNameLst>
                                      </p:cBhvr>
                                      <p:to>
                                        <p:strVal val="visible"/>
                                      </p:to>
                                    </p:set>
                                    <p:animEffect transition="in" filter="wipe(down)">
                                      <p:cBhvr>
                                        <p:cTn id="62" dur="500"/>
                                        <p:tgtEl>
                                          <p:spTgt spid="4"/>
                                        </p:tgtEl>
                                      </p:cBhvr>
                                    </p:animEffect>
                                  </p:childTnLst>
                                </p:cTn>
                              </p:par>
                              <p:par>
                                <p:cTn id="63" presetID="41" presetClass="entr" presetSubtype="0" fill="hold" grpId="0" nodeType="withEffect">
                                  <p:stCondLst>
                                    <p:cond delay="4300"/>
                                  </p:stCondLst>
                                  <p:iterate type="lt">
                                    <p:tmPct val="10000"/>
                                  </p:iterate>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66" dur="500" fill="hold"/>
                                        <p:tgtEl>
                                          <p:spTgt spid="7"/>
                                        </p:tgtEl>
                                        <p:attrNameLst>
                                          <p:attrName>ppt_y</p:attrName>
                                        </p:attrNameLst>
                                      </p:cBhvr>
                                      <p:tavLst>
                                        <p:tav tm="0">
                                          <p:val>
                                            <p:strVal val="#ppt_y"/>
                                          </p:val>
                                        </p:tav>
                                        <p:tav tm="100000">
                                          <p:val>
                                            <p:strVal val="#ppt_y"/>
                                          </p:val>
                                        </p:tav>
                                      </p:tavLst>
                                    </p:anim>
                                    <p:anim calcmode="lin" valueType="num">
                                      <p:cBhvr>
                                        <p:cTn id="6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6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69" dur="500" tmFilter="0,0; .5, 1; 1, 1"/>
                                        <p:tgtEl>
                                          <p:spTgt spid="7"/>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par>
                                <p:cTn id="73" presetID="2" presetClass="entr" presetSubtype="8"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ppt_x</p:attrName>
                                        </p:attrNameLst>
                                      </p:cBhvr>
                                      <p:tavLst>
                                        <p:tav tm="0">
                                          <p:val>
                                            <p:strVal val="0-#ppt_w/2"/>
                                          </p:val>
                                        </p:tav>
                                        <p:tav tm="100000">
                                          <p:val>
                                            <p:strVal val="#ppt_x"/>
                                          </p:val>
                                        </p:tav>
                                      </p:tavLst>
                                    </p:anim>
                                    <p:anim calcmode="lin" valueType="num">
                                      <p:cBhvr>
                                        <p:cTn id="76" dur="500" fill="hold"/>
                                        <p:tgtEl>
                                          <p:spTgt spid="54"/>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 calcmode="lin" valueType="num">
                                      <p:cBhvr>
                                        <p:cTn id="79" dur="500" fill="hold"/>
                                        <p:tgtEl>
                                          <p:spTgt spid="55"/>
                                        </p:tgtEl>
                                        <p:attrNameLst>
                                          <p:attrName>ppt_x</p:attrName>
                                        </p:attrNameLst>
                                      </p:cBhvr>
                                      <p:tavLst>
                                        <p:tav tm="0">
                                          <p:val>
                                            <p:strVal val="0-#ppt_w/2"/>
                                          </p:val>
                                        </p:tav>
                                        <p:tav tm="100000">
                                          <p:val>
                                            <p:strVal val="#ppt_x"/>
                                          </p:val>
                                        </p:tav>
                                      </p:tavLst>
                                    </p:anim>
                                    <p:anim calcmode="lin" valueType="num">
                                      <p:cBhvr>
                                        <p:cTn id="80" dur="500" fill="hold"/>
                                        <p:tgtEl>
                                          <p:spTgt spid="55"/>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p:cTn id="83" dur="500" fill="hold"/>
                                        <p:tgtEl>
                                          <p:spTgt spid="56"/>
                                        </p:tgtEl>
                                        <p:attrNameLst>
                                          <p:attrName>ppt_x</p:attrName>
                                        </p:attrNameLst>
                                      </p:cBhvr>
                                      <p:tavLst>
                                        <p:tav tm="0">
                                          <p:val>
                                            <p:strVal val="0-#ppt_w/2"/>
                                          </p:val>
                                        </p:tav>
                                        <p:tav tm="100000">
                                          <p:val>
                                            <p:strVal val="#ppt_x"/>
                                          </p:val>
                                        </p:tav>
                                      </p:tavLst>
                                    </p:anim>
                                    <p:anim calcmode="lin" valueType="num">
                                      <p:cBhvr>
                                        <p:cTn id="84" dur="500" fill="hold"/>
                                        <p:tgtEl>
                                          <p:spTgt spid="5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anim calcmode="lin" valueType="num">
                                      <p:cBhvr>
                                        <p:cTn id="87" dur="500" fill="hold"/>
                                        <p:tgtEl>
                                          <p:spTgt spid="57"/>
                                        </p:tgtEl>
                                        <p:attrNameLst>
                                          <p:attrName>ppt_x</p:attrName>
                                        </p:attrNameLst>
                                      </p:cBhvr>
                                      <p:tavLst>
                                        <p:tav tm="0">
                                          <p:val>
                                            <p:strVal val="0-#ppt_w/2"/>
                                          </p:val>
                                        </p:tav>
                                        <p:tav tm="100000">
                                          <p:val>
                                            <p:strVal val="#ppt_x"/>
                                          </p:val>
                                        </p:tav>
                                      </p:tavLst>
                                    </p:anim>
                                    <p:anim calcmode="lin" valueType="num">
                                      <p:cBhvr>
                                        <p:cTn id="88" dur="500" fill="hold"/>
                                        <p:tgtEl>
                                          <p:spTgt spid="57"/>
                                        </p:tgtEl>
                                        <p:attrNameLst>
                                          <p:attrName>ppt_y</p:attrName>
                                        </p:attrNameLst>
                                      </p:cBhvr>
                                      <p:tavLst>
                                        <p:tav tm="0">
                                          <p:val>
                                            <p:strVal val="#ppt_y"/>
                                          </p:val>
                                        </p:tav>
                                        <p:tav tm="100000">
                                          <p:val>
                                            <p:strVal val="#ppt_y"/>
                                          </p:val>
                                        </p:tav>
                                      </p:tavLst>
                                    </p:anim>
                                  </p:childTnLst>
                                </p:cTn>
                              </p:par>
                              <p:par>
                                <p:cTn id="89" presetID="8" presetClass="emph" presetSubtype="0" fill="hold" grpId="1" nodeType="withEffect">
                                  <p:stCondLst>
                                    <p:cond delay="0"/>
                                  </p:stCondLst>
                                  <p:childTnLst>
                                    <p:animRot by="21600000">
                                      <p:cBhvr>
                                        <p:cTn id="90" dur="500" fill="hold"/>
                                        <p:tgtEl>
                                          <p:spTgt spid="54"/>
                                        </p:tgtEl>
                                        <p:attrNameLst>
                                          <p:attrName>r</p:attrName>
                                        </p:attrNameLst>
                                      </p:cBhvr>
                                    </p:animRot>
                                  </p:childTnLst>
                                </p:cTn>
                              </p:par>
                              <p:par>
                                <p:cTn id="91" presetID="8" presetClass="emph" presetSubtype="0" fill="hold" grpId="1" nodeType="withEffect">
                                  <p:stCondLst>
                                    <p:cond delay="0"/>
                                  </p:stCondLst>
                                  <p:childTnLst>
                                    <p:animRot by="21600000">
                                      <p:cBhvr>
                                        <p:cTn id="92" dur="500" fill="hold"/>
                                        <p:tgtEl>
                                          <p:spTgt spid="55"/>
                                        </p:tgtEl>
                                        <p:attrNameLst>
                                          <p:attrName>r</p:attrName>
                                        </p:attrNameLst>
                                      </p:cBhvr>
                                    </p:animRot>
                                  </p:childTnLst>
                                </p:cTn>
                              </p:par>
                              <p:par>
                                <p:cTn id="93" presetID="8" presetClass="emph" presetSubtype="0" fill="hold" grpId="1" nodeType="withEffect">
                                  <p:stCondLst>
                                    <p:cond delay="0"/>
                                  </p:stCondLst>
                                  <p:childTnLst>
                                    <p:animRot by="21600000">
                                      <p:cBhvr>
                                        <p:cTn id="94" dur="500" fill="hold"/>
                                        <p:tgtEl>
                                          <p:spTgt spid="56"/>
                                        </p:tgtEl>
                                        <p:attrNameLst>
                                          <p:attrName>r</p:attrName>
                                        </p:attrNameLst>
                                      </p:cBhvr>
                                    </p:animRot>
                                  </p:childTnLst>
                                </p:cTn>
                              </p:par>
                              <p:par>
                                <p:cTn id="95" presetID="8" presetClass="emph" presetSubtype="0" fill="hold" grpId="1" nodeType="withEffect">
                                  <p:stCondLst>
                                    <p:cond delay="0"/>
                                  </p:stCondLst>
                                  <p:childTnLst>
                                    <p:animRot by="21600000">
                                      <p:cBhvr>
                                        <p:cTn id="96" dur="500" fill="hold"/>
                                        <p:tgtEl>
                                          <p:spTgt spid="57"/>
                                        </p:tgtEl>
                                        <p:attrNameLst>
                                          <p:attrName>r</p:attrName>
                                        </p:attrNameLst>
                                      </p:cBhvr>
                                    </p:animRot>
                                  </p:childTnLst>
                                </p:cTn>
                              </p:par>
                              <p:par>
                                <p:cTn id="97" presetID="10" presetClass="entr" presetSubtype="0" fill="hold" grpId="0" nodeType="withEffect">
                                  <p:stCondLst>
                                    <p:cond delay="30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1" grpId="0" bldLvl="0" animBg="1"/>
      <p:bldP spid="41" grpId="1" bldLvl="0" animBg="1"/>
      <p:bldP spid="42" grpId="0" bldLvl="0" animBg="1"/>
      <p:bldP spid="42" grpId="1" bldLvl="0" animBg="1"/>
      <p:bldP spid="43" grpId="0" bldLvl="0" animBg="1"/>
      <p:bldP spid="43" grpId="1" bldLvl="0" animBg="1"/>
      <p:bldP spid="4" grpId="0" bldLvl="0" animBg="1"/>
      <p:bldP spid="4" grpId="1" bldLvl="0" animBg="1"/>
      <p:bldP spid="4" grpId="2" bldLvl="0" animBg="1"/>
      <p:bldP spid="50" grpId="0" bldLvl="0" animBg="1"/>
      <p:bldP spid="50" grpId="1" bldLvl="0" animBg="1"/>
      <p:bldP spid="6" grpId="0"/>
      <p:bldP spid="2" grpId="0" bldLvl="0" animBg="1"/>
      <p:bldP spid="34" grpId="0" bldLvl="0" animBg="1"/>
      <p:bldP spid="7" grpId="0"/>
      <p:bldP spid="44" grpId="0"/>
      <p:bldP spid="53" grpId="0"/>
      <p:bldP spid="54" grpId="0" bldLvl="0" animBg="1"/>
      <p:bldP spid="54" grpId="1" bldLvl="0" animBg="1"/>
      <p:bldP spid="55" grpId="0" bldLvl="0" animBg="1"/>
      <p:bldP spid="55" grpId="1" bldLvl="0" animBg="1"/>
      <p:bldP spid="56" grpId="0" bldLvl="0" animBg="1"/>
      <p:bldP spid="56" grpId="1" bldLvl="0" animBg="1"/>
      <p:bldP spid="57" grpId="0" bldLvl="0" animBg="1"/>
      <p:bldP spid="57" grpId="1" bldLvl="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p:nvPr/>
        </p:nvGrpSpPr>
        <p:grpSpPr bwMode="auto">
          <a:xfrm>
            <a:off x="3509963" y="819150"/>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文本框 43"/>
          <p:cNvSpPr txBox="1">
            <a:spLocks noChangeArrowheads="1"/>
          </p:cNvSpPr>
          <p:nvPr/>
        </p:nvSpPr>
        <p:spPr bwMode="auto">
          <a:xfrm>
            <a:off x="4281170" y="2317433"/>
            <a:ext cx="38417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400" dirty="0">
                <a:solidFill>
                  <a:schemeClr val="bg1"/>
                </a:solidFill>
              </a:rPr>
              <a:t>谢谢聆听</a:t>
            </a:r>
          </a:p>
        </p:txBody>
      </p:sp>
      <p:sp>
        <p:nvSpPr>
          <p:cNvPr id="45" name="文本框 44"/>
          <p:cNvSpPr txBox="1"/>
          <p:nvPr/>
        </p:nvSpPr>
        <p:spPr>
          <a:xfrm>
            <a:off x="4143058" y="3510915"/>
            <a:ext cx="4117975" cy="307975"/>
          </a:xfrm>
          <a:prstGeom prst="rect">
            <a:avLst/>
          </a:prstGeom>
          <a:noFill/>
        </p:spPr>
        <p:txBody>
          <a:bodyPr>
            <a:spAutoFit/>
          </a:bodyPr>
          <a:lstStyle/>
          <a:p>
            <a:pPr algn="ctr" fontAlgn="auto"/>
            <a:r>
              <a:rPr lang="en-US" altLang="zh-CN" sz="1360" noProof="1">
                <a:solidFill>
                  <a:schemeClr val="bg1"/>
                </a:solidFill>
                <a:latin typeface="+mn-lt"/>
                <a:ea typeface="+mn-ea"/>
              </a:rPr>
              <a:t>THANK YOU FOR YOUR LISTENING</a:t>
            </a:r>
            <a:endParaRPr lang="zh-CN" altLang="en-US" sz="1360" noProof="1">
              <a:solidFill>
                <a:schemeClr val="bg1"/>
              </a:solidFill>
            </a:endParaRPr>
          </a:p>
        </p:txBody>
      </p:sp>
      <p:cxnSp>
        <p:nvCxnSpPr>
          <p:cNvPr id="47" name="直接连接符 46"/>
          <p:cNvCxnSpPr/>
          <p:nvPr/>
        </p:nvCxnSpPr>
        <p:spPr>
          <a:xfrm>
            <a:off x="4616450" y="4100513"/>
            <a:ext cx="2959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4616450" y="4316413"/>
            <a:ext cx="2959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616450" y="4614228"/>
            <a:ext cx="2959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22" presetClass="entr" presetSubtype="8" fill="hold" grpId="0" nodeType="withEffect">
                                  <p:stCondLst>
                                    <p:cond delay="80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par>
                                <p:cTn id="12" presetID="22" presetClass="entr" presetSubtype="8" fill="hold" grpId="0" nodeType="withEffect">
                                  <p:stCondLst>
                                    <p:cond delay="90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par>
                                <p:cTn id="15" presetID="16" presetClass="entr" presetSubtype="37" fill="hold" nodeType="withEffect">
                                  <p:stCondLst>
                                    <p:cond delay="1000"/>
                                  </p:stCondLst>
                                  <p:childTnLst>
                                    <p:set>
                                      <p:cBhvr>
                                        <p:cTn id="16" dur="1" fill="hold">
                                          <p:stCondLst>
                                            <p:cond delay="0"/>
                                          </p:stCondLst>
                                        </p:cTn>
                                        <p:tgtEl>
                                          <p:spTgt spid="47"/>
                                        </p:tgtEl>
                                        <p:attrNameLst>
                                          <p:attrName>style.visibility</p:attrName>
                                        </p:attrNameLst>
                                      </p:cBhvr>
                                      <p:to>
                                        <p:strVal val="visible"/>
                                      </p:to>
                                    </p:set>
                                    <p:animEffect transition="in" filter="barn(outVertical)">
                                      <p:cBhvr>
                                        <p:cTn id="17" dur="500"/>
                                        <p:tgtEl>
                                          <p:spTgt spid="47"/>
                                        </p:tgtEl>
                                      </p:cBhvr>
                                    </p:animEffect>
                                  </p:childTnLst>
                                </p:cTn>
                              </p:par>
                              <p:par>
                                <p:cTn id="18" presetID="12" presetClass="entr" presetSubtype="4" fill="hold" grpId="0" nodeType="withEffect">
                                  <p:stCondLst>
                                    <p:cond delay="800"/>
                                  </p:stCondLst>
                                  <p:childTnLst>
                                    <p:set>
                                      <p:cBhvr>
                                        <p:cTn id="19" dur="1" fill="hold">
                                          <p:stCondLst>
                                            <p:cond delay="0"/>
                                          </p:stCondLst>
                                        </p:cTn>
                                        <p:tgtEl>
                                          <p:spTgt spid="15"/>
                                        </p:tgtEl>
                                        <p:attrNameLst>
                                          <p:attrName>style.visibility</p:attrName>
                                        </p:attrNameLst>
                                      </p:cBhvr>
                                      <p:to>
                                        <p:strVal val="visible"/>
                                      </p:to>
                                    </p:set>
                                    <p:anim calcmode="lin" valueType="num">
                                      <p:cBhvr>
                                        <p:cTn id="20" dur="1000"/>
                                        <p:tgtEl>
                                          <p:spTgt spid="15"/>
                                        </p:tgtEl>
                                        <p:attrNameLst>
                                          <p:attrName>ppt_y</p:attrName>
                                        </p:attrNameLst>
                                      </p:cBhvr>
                                      <p:tavLst>
                                        <p:tav tm="0">
                                          <p:val>
                                            <p:strVal val="#ppt_y+#ppt_h*1.125000"/>
                                          </p:val>
                                        </p:tav>
                                        <p:tav tm="100000">
                                          <p:val>
                                            <p:strVal val="#ppt_y"/>
                                          </p:val>
                                        </p:tav>
                                      </p:tavLst>
                                    </p:anim>
                                    <p:animEffect transition="in" filter="wipe(up)">
                                      <p:cBhvr>
                                        <p:cTn id="21" dur="1000"/>
                                        <p:tgtEl>
                                          <p:spTgt spid="15"/>
                                        </p:tgtEl>
                                      </p:cBhvr>
                                    </p:animEffect>
                                  </p:childTnLst>
                                </p:cTn>
                              </p:par>
                              <p:par>
                                <p:cTn id="22" presetID="12" presetClass="entr" presetSubtype="4" fill="hold" grpId="0" nodeType="withEffect">
                                  <p:stCondLst>
                                    <p:cond delay="600"/>
                                  </p:stCondLst>
                                  <p:childTnLst>
                                    <p:set>
                                      <p:cBhvr>
                                        <p:cTn id="23" dur="1" fill="hold">
                                          <p:stCondLst>
                                            <p:cond delay="0"/>
                                          </p:stCondLst>
                                        </p:cTn>
                                        <p:tgtEl>
                                          <p:spTgt spid="37"/>
                                        </p:tgtEl>
                                        <p:attrNameLst>
                                          <p:attrName>style.visibility</p:attrName>
                                        </p:attrNameLst>
                                      </p:cBhvr>
                                      <p:to>
                                        <p:strVal val="visible"/>
                                      </p:to>
                                    </p:set>
                                    <p:anim calcmode="lin" valueType="num">
                                      <p:cBhvr>
                                        <p:cTn id="24" dur="1000"/>
                                        <p:tgtEl>
                                          <p:spTgt spid="37"/>
                                        </p:tgtEl>
                                        <p:attrNameLst>
                                          <p:attrName>ppt_y</p:attrName>
                                        </p:attrNameLst>
                                      </p:cBhvr>
                                      <p:tavLst>
                                        <p:tav tm="0">
                                          <p:val>
                                            <p:strVal val="#ppt_y+#ppt_h*1.125000"/>
                                          </p:val>
                                        </p:tav>
                                        <p:tav tm="100000">
                                          <p:val>
                                            <p:strVal val="#ppt_y"/>
                                          </p:val>
                                        </p:tav>
                                      </p:tavLst>
                                    </p:anim>
                                    <p:animEffect transition="in" filter="wipe(up)">
                                      <p:cBhvr>
                                        <p:cTn id="25" dur="1000"/>
                                        <p:tgtEl>
                                          <p:spTgt spid="37"/>
                                        </p:tgtEl>
                                      </p:cBhvr>
                                    </p:animEffect>
                                  </p:childTnLst>
                                </p:cTn>
                              </p:par>
                              <p:par>
                                <p:cTn id="26" presetID="12" presetClass="entr" presetSubtype="4" fill="hold" grpId="0" nodeType="withEffect">
                                  <p:stCondLst>
                                    <p:cond delay="1300"/>
                                  </p:stCondLst>
                                  <p:childTnLst>
                                    <p:set>
                                      <p:cBhvr>
                                        <p:cTn id="27" dur="1" fill="hold">
                                          <p:stCondLst>
                                            <p:cond delay="0"/>
                                          </p:stCondLst>
                                        </p:cTn>
                                        <p:tgtEl>
                                          <p:spTgt spid="41"/>
                                        </p:tgtEl>
                                        <p:attrNameLst>
                                          <p:attrName>style.visibility</p:attrName>
                                        </p:attrNameLst>
                                      </p:cBhvr>
                                      <p:to>
                                        <p:strVal val="visible"/>
                                      </p:to>
                                    </p:set>
                                    <p:anim calcmode="lin" valueType="num">
                                      <p:cBhvr>
                                        <p:cTn id="28" dur="1000"/>
                                        <p:tgtEl>
                                          <p:spTgt spid="41"/>
                                        </p:tgtEl>
                                        <p:attrNameLst>
                                          <p:attrName>ppt_y</p:attrName>
                                        </p:attrNameLst>
                                      </p:cBhvr>
                                      <p:tavLst>
                                        <p:tav tm="0">
                                          <p:val>
                                            <p:strVal val="#ppt_y+#ppt_h*1.125000"/>
                                          </p:val>
                                        </p:tav>
                                        <p:tav tm="100000">
                                          <p:val>
                                            <p:strVal val="#ppt_y"/>
                                          </p:val>
                                        </p:tav>
                                      </p:tavLst>
                                    </p:anim>
                                    <p:animEffect transition="in" filter="wipe(up)">
                                      <p:cBhvr>
                                        <p:cTn id="29" dur="1000"/>
                                        <p:tgtEl>
                                          <p:spTgt spid="41"/>
                                        </p:tgtEl>
                                      </p:cBhvr>
                                    </p:animEffect>
                                  </p:childTnLst>
                                </p:cTn>
                              </p:par>
                              <p:par>
                                <p:cTn id="30" presetID="12" presetClass="entr" presetSubtype="4" fill="hold" grpId="0" nodeType="withEffect">
                                  <p:stCondLst>
                                    <p:cond delay="3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p:tgtEl>
                                          <p:spTgt spid="27"/>
                                        </p:tgtEl>
                                        <p:attrNameLst>
                                          <p:attrName>ppt_y</p:attrName>
                                        </p:attrNameLst>
                                      </p:cBhvr>
                                      <p:tavLst>
                                        <p:tav tm="0">
                                          <p:val>
                                            <p:strVal val="#ppt_y+#ppt_h*1.125000"/>
                                          </p:val>
                                        </p:tav>
                                        <p:tav tm="100000">
                                          <p:val>
                                            <p:strVal val="#ppt_y"/>
                                          </p:val>
                                        </p:tav>
                                      </p:tavLst>
                                    </p:anim>
                                    <p:animEffect transition="in" filter="wipe(up)">
                                      <p:cBhvr>
                                        <p:cTn id="33" dur="1000"/>
                                        <p:tgtEl>
                                          <p:spTgt spid="27"/>
                                        </p:tgtEl>
                                      </p:cBhvr>
                                    </p:animEffect>
                                  </p:childTnLst>
                                </p:cTn>
                              </p:par>
                              <p:par>
                                <p:cTn id="34" presetID="12" presetClass="entr" presetSubtype="4" fill="hold" grpId="0" nodeType="withEffect">
                                  <p:stCondLst>
                                    <p:cond delay="1000"/>
                                  </p:stCondLst>
                                  <p:childTnLst>
                                    <p:set>
                                      <p:cBhvr>
                                        <p:cTn id="35" dur="1" fill="hold">
                                          <p:stCondLst>
                                            <p:cond delay="0"/>
                                          </p:stCondLst>
                                        </p:cTn>
                                        <p:tgtEl>
                                          <p:spTgt spid="38"/>
                                        </p:tgtEl>
                                        <p:attrNameLst>
                                          <p:attrName>style.visibility</p:attrName>
                                        </p:attrNameLst>
                                      </p:cBhvr>
                                      <p:to>
                                        <p:strVal val="visible"/>
                                      </p:to>
                                    </p:set>
                                    <p:anim calcmode="lin" valueType="num">
                                      <p:cBhvr>
                                        <p:cTn id="36" dur="1000"/>
                                        <p:tgtEl>
                                          <p:spTgt spid="38"/>
                                        </p:tgtEl>
                                        <p:attrNameLst>
                                          <p:attrName>ppt_y</p:attrName>
                                        </p:attrNameLst>
                                      </p:cBhvr>
                                      <p:tavLst>
                                        <p:tav tm="0">
                                          <p:val>
                                            <p:strVal val="#ppt_y+#ppt_h*1.125000"/>
                                          </p:val>
                                        </p:tav>
                                        <p:tav tm="100000">
                                          <p:val>
                                            <p:strVal val="#ppt_y"/>
                                          </p:val>
                                        </p:tav>
                                      </p:tavLst>
                                    </p:anim>
                                    <p:animEffect transition="in" filter="wipe(up)">
                                      <p:cBhvr>
                                        <p:cTn id="37" dur="1000"/>
                                        <p:tgtEl>
                                          <p:spTgt spid="38"/>
                                        </p:tgtEl>
                                      </p:cBhvr>
                                    </p:animEffect>
                                  </p:childTnLst>
                                </p:cTn>
                              </p:par>
                              <p:par>
                                <p:cTn id="38" presetID="12" presetClass="entr" presetSubtype="4" fill="hold" grpId="0" nodeType="withEffect">
                                  <p:stCondLst>
                                    <p:cond delay="700"/>
                                  </p:stCondLst>
                                  <p:childTnLst>
                                    <p:set>
                                      <p:cBhvr>
                                        <p:cTn id="39" dur="1" fill="hold">
                                          <p:stCondLst>
                                            <p:cond delay="0"/>
                                          </p:stCondLst>
                                        </p:cTn>
                                        <p:tgtEl>
                                          <p:spTgt spid="3"/>
                                        </p:tgtEl>
                                        <p:attrNameLst>
                                          <p:attrName>style.visibility</p:attrName>
                                        </p:attrNameLst>
                                      </p:cBhvr>
                                      <p:to>
                                        <p:strVal val="visible"/>
                                      </p:to>
                                    </p:set>
                                    <p:anim calcmode="lin" valueType="num">
                                      <p:cBhvr>
                                        <p:cTn id="40" dur="1000"/>
                                        <p:tgtEl>
                                          <p:spTgt spid="3"/>
                                        </p:tgtEl>
                                        <p:attrNameLst>
                                          <p:attrName>ppt_y</p:attrName>
                                        </p:attrNameLst>
                                      </p:cBhvr>
                                      <p:tavLst>
                                        <p:tav tm="0">
                                          <p:val>
                                            <p:strVal val="#ppt_y+#ppt_h*1.125000"/>
                                          </p:val>
                                        </p:tav>
                                        <p:tav tm="100000">
                                          <p:val>
                                            <p:strVal val="#ppt_y"/>
                                          </p:val>
                                        </p:tav>
                                      </p:tavLst>
                                    </p:anim>
                                    <p:animEffect transition="in" filter="wipe(up)">
                                      <p:cBhvr>
                                        <p:cTn id="41" dur="1000"/>
                                        <p:tgtEl>
                                          <p:spTgt spid="3"/>
                                        </p:tgtEl>
                                      </p:cBhvr>
                                    </p:animEffect>
                                  </p:childTnLst>
                                </p:cTn>
                              </p:par>
                              <p:par>
                                <p:cTn id="42" presetID="12" presetClass="entr" presetSubtype="4" fill="hold" grpId="0" nodeType="withEffect">
                                  <p:stCondLst>
                                    <p:cond delay="1000"/>
                                  </p:stCondLst>
                                  <p:childTnLst>
                                    <p:set>
                                      <p:cBhvr>
                                        <p:cTn id="43" dur="1" fill="hold">
                                          <p:stCondLst>
                                            <p:cond delay="0"/>
                                          </p:stCondLst>
                                        </p:cTn>
                                        <p:tgtEl>
                                          <p:spTgt spid="23"/>
                                        </p:tgtEl>
                                        <p:attrNameLst>
                                          <p:attrName>style.visibility</p:attrName>
                                        </p:attrNameLst>
                                      </p:cBhvr>
                                      <p:to>
                                        <p:strVal val="visible"/>
                                      </p:to>
                                    </p:set>
                                    <p:anim calcmode="lin" valueType="num">
                                      <p:cBhvr>
                                        <p:cTn id="44" dur="1000"/>
                                        <p:tgtEl>
                                          <p:spTgt spid="23"/>
                                        </p:tgtEl>
                                        <p:attrNameLst>
                                          <p:attrName>ppt_y</p:attrName>
                                        </p:attrNameLst>
                                      </p:cBhvr>
                                      <p:tavLst>
                                        <p:tav tm="0">
                                          <p:val>
                                            <p:strVal val="#ppt_y+#ppt_h*1.125000"/>
                                          </p:val>
                                        </p:tav>
                                        <p:tav tm="100000">
                                          <p:val>
                                            <p:strVal val="#ppt_y"/>
                                          </p:val>
                                        </p:tav>
                                      </p:tavLst>
                                    </p:anim>
                                    <p:animEffect transition="in" filter="wipe(up)">
                                      <p:cBhvr>
                                        <p:cTn id="45" dur="1000"/>
                                        <p:tgtEl>
                                          <p:spTgt spid="23"/>
                                        </p:tgtEl>
                                      </p:cBhvr>
                                    </p:animEffect>
                                  </p:childTnLst>
                                </p:cTn>
                              </p:par>
                              <p:par>
                                <p:cTn id="46" presetID="12" presetClass="entr" presetSubtype="4" fill="hold" grpId="0" nodeType="withEffect">
                                  <p:stCondLst>
                                    <p:cond delay="400"/>
                                  </p:stCondLst>
                                  <p:childTnLst>
                                    <p:set>
                                      <p:cBhvr>
                                        <p:cTn id="47" dur="1" fill="hold">
                                          <p:stCondLst>
                                            <p:cond delay="0"/>
                                          </p:stCondLst>
                                        </p:cTn>
                                        <p:tgtEl>
                                          <p:spTgt spid="24"/>
                                        </p:tgtEl>
                                        <p:attrNameLst>
                                          <p:attrName>style.visibility</p:attrName>
                                        </p:attrNameLst>
                                      </p:cBhvr>
                                      <p:to>
                                        <p:strVal val="visible"/>
                                      </p:to>
                                    </p:set>
                                    <p:anim calcmode="lin" valueType="num">
                                      <p:cBhvr>
                                        <p:cTn id="48" dur="1000"/>
                                        <p:tgtEl>
                                          <p:spTgt spid="24"/>
                                        </p:tgtEl>
                                        <p:attrNameLst>
                                          <p:attrName>ppt_y</p:attrName>
                                        </p:attrNameLst>
                                      </p:cBhvr>
                                      <p:tavLst>
                                        <p:tav tm="0">
                                          <p:val>
                                            <p:strVal val="#ppt_y+#ppt_h*1.125000"/>
                                          </p:val>
                                        </p:tav>
                                        <p:tav tm="100000">
                                          <p:val>
                                            <p:strVal val="#ppt_y"/>
                                          </p:val>
                                        </p:tav>
                                      </p:tavLst>
                                    </p:anim>
                                    <p:animEffect transition="in" filter="wipe(up)">
                                      <p:cBhvr>
                                        <p:cTn id="49" dur="1000"/>
                                        <p:tgtEl>
                                          <p:spTgt spid="24"/>
                                        </p:tgtEl>
                                      </p:cBhvr>
                                    </p:animEffect>
                                  </p:childTnLst>
                                </p:cTn>
                              </p:par>
                              <p:par>
                                <p:cTn id="50" presetID="12" presetClass="entr" presetSubtype="4" fill="hold" grpId="0" nodeType="withEffect">
                                  <p:stCondLst>
                                    <p:cond delay="1000"/>
                                  </p:stCondLst>
                                  <p:childTnLst>
                                    <p:set>
                                      <p:cBhvr>
                                        <p:cTn id="51" dur="1" fill="hold">
                                          <p:stCondLst>
                                            <p:cond delay="0"/>
                                          </p:stCondLst>
                                        </p:cTn>
                                        <p:tgtEl>
                                          <p:spTgt spid="25"/>
                                        </p:tgtEl>
                                        <p:attrNameLst>
                                          <p:attrName>style.visibility</p:attrName>
                                        </p:attrNameLst>
                                      </p:cBhvr>
                                      <p:to>
                                        <p:strVal val="visible"/>
                                      </p:to>
                                    </p:set>
                                    <p:anim calcmode="lin" valueType="num">
                                      <p:cBhvr>
                                        <p:cTn id="52" dur="1000"/>
                                        <p:tgtEl>
                                          <p:spTgt spid="25"/>
                                        </p:tgtEl>
                                        <p:attrNameLst>
                                          <p:attrName>ppt_y</p:attrName>
                                        </p:attrNameLst>
                                      </p:cBhvr>
                                      <p:tavLst>
                                        <p:tav tm="0">
                                          <p:val>
                                            <p:strVal val="#ppt_y+#ppt_h*1.125000"/>
                                          </p:val>
                                        </p:tav>
                                        <p:tav tm="100000">
                                          <p:val>
                                            <p:strVal val="#ppt_y"/>
                                          </p:val>
                                        </p:tav>
                                      </p:tavLst>
                                    </p:anim>
                                    <p:animEffect transition="in" filter="wipe(up)">
                                      <p:cBhvr>
                                        <p:cTn id="53" dur="1000"/>
                                        <p:tgtEl>
                                          <p:spTgt spid="25"/>
                                        </p:tgtEl>
                                      </p:cBhvr>
                                    </p:animEffect>
                                  </p:childTnLst>
                                </p:cTn>
                              </p:par>
                              <p:par>
                                <p:cTn id="54" presetID="12" presetClass="entr" presetSubtype="4" fill="hold" grpId="0" nodeType="withEffect">
                                  <p:stCondLst>
                                    <p:cond delay="70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p:tgtEl>
                                          <p:spTgt spid="26"/>
                                        </p:tgtEl>
                                        <p:attrNameLst>
                                          <p:attrName>ppt_y</p:attrName>
                                        </p:attrNameLst>
                                      </p:cBhvr>
                                      <p:tavLst>
                                        <p:tav tm="0">
                                          <p:val>
                                            <p:strVal val="#ppt_y+#ppt_h*1.125000"/>
                                          </p:val>
                                        </p:tav>
                                        <p:tav tm="100000">
                                          <p:val>
                                            <p:strVal val="#ppt_y"/>
                                          </p:val>
                                        </p:tav>
                                      </p:tavLst>
                                    </p:anim>
                                    <p:animEffect transition="in" filter="wipe(up)">
                                      <p:cBhvr>
                                        <p:cTn id="57" dur="1000"/>
                                        <p:tgtEl>
                                          <p:spTgt spid="26"/>
                                        </p:tgtEl>
                                      </p:cBhvr>
                                    </p:animEffect>
                                  </p:childTnLst>
                                </p:cTn>
                              </p:par>
                              <p:par>
                                <p:cTn id="58" presetID="12" presetClass="entr" presetSubtype="4" fill="hold" grpId="0" nodeType="withEffect">
                                  <p:stCondLst>
                                    <p:cond delay="200"/>
                                  </p:stCondLst>
                                  <p:childTnLst>
                                    <p:set>
                                      <p:cBhvr>
                                        <p:cTn id="59" dur="1" fill="hold">
                                          <p:stCondLst>
                                            <p:cond delay="0"/>
                                          </p:stCondLst>
                                        </p:cTn>
                                        <p:tgtEl>
                                          <p:spTgt spid="36"/>
                                        </p:tgtEl>
                                        <p:attrNameLst>
                                          <p:attrName>style.visibility</p:attrName>
                                        </p:attrNameLst>
                                      </p:cBhvr>
                                      <p:to>
                                        <p:strVal val="visible"/>
                                      </p:to>
                                    </p:set>
                                    <p:anim calcmode="lin" valueType="num">
                                      <p:cBhvr>
                                        <p:cTn id="60" dur="1000"/>
                                        <p:tgtEl>
                                          <p:spTgt spid="36"/>
                                        </p:tgtEl>
                                        <p:attrNameLst>
                                          <p:attrName>ppt_y</p:attrName>
                                        </p:attrNameLst>
                                      </p:cBhvr>
                                      <p:tavLst>
                                        <p:tav tm="0">
                                          <p:val>
                                            <p:strVal val="#ppt_y+#ppt_h*1.125000"/>
                                          </p:val>
                                        </p:tav>
                                        <p:tav tm="100000">
                                          <p:val>
                                            <p:strVal val="#ppt_y"/>
                                          </p:val>
                                        </p:tav>
                                      </p:tavLst>
                                    </p:anim>
                                    <p:animEffect transition="in" filter="wipe(up)">
                                      <p:cBhvr>
                                        <p:cTn id="61" dur="1000"/>
                                        <p:tgtEl>
                                          <p:spTgt spid="36"/>
                                        </p:tgtEl>
                                      </p:cBhvr>
                                    </p:animEffect>
                                  </p:childTnLst>
                                </p:cTn>
                              </p:par>
                              <p:par>
                                <p:cTn id="62" presetID="22" presetClass="entr" presetSubtype="4" fill="hold" nodeType="withEffect">
                                  <p:stCondLst>
                                    <p:cond delay="800"/>
                                  </p:stCondLst>
                                  <p:childTnLst>
                                    <p:set>
                                      <p:cBhvr>
                                        <p:cTn id="63" dur="1" fill="hold">
                                          <p:stCondLst>
                                            <p:cond delay="0"/>
                                          </p:stCondLst>
                                        </p:cTn>
                                        <p:tgtEl>
                                          <p:spTgt spid="30"/>
                                        </p:tgtEl>
                                        <p:attrNameLst>
                                          <p:attrName>style.visibility</p:attrName>
                                        </p:attrNameLst>
                                      </p:cBhvr>
                                      <p:to>
                                        <p:strVal val="visible"/>
                                      </p:to>
                                    </p:set>
                                    <p:animEffect transition="in" filter="wipe(down)">
                                      <p:cBhvr>
                                        <p:cTn id="64" dur="1250"/>
                                        <p:tgtEl>
                                          <p:spTgt spid="30"/>
                                        </p:tgtEl>
                                      </p:cBhvr>
                                    </p:animEffect>
                                  </p:childTnLst>
                                </p:cTn>
                              </p:par>
                              <p:par>
                                <p:cTn id="65" presetID="22" presetClass="entr" presetSubtype="4" fill="hold" nodeType="withEffect">
                                  <p:stCondLst>
                                    <p:cond delay="750"/>
                                  </p:stCondLst>
                                  <p:childTnLst>
                                    <p:set>
                                      <p:cBhvr>
                                        <p:cTn id="66" dur="1" fill="hold">
                                          <p:stCondLst>
                                            <p:cond delay="0"/>
                                          </p:stCondLst>
                                        </p:cTn>
                                        <p:tgtEl>
                                          <p:spTgt spid="29"/>
                                        </p:tgtEl>
                                        <p:attrNameLst>
                                          <p:attrName>style.visibility</p:attrName>
                                        </p:attrNameLst>
                                      </p:cBhvr>
                                      <p:to>
                                        <p:strVal val="visible"/>
                                      </p:to>
                                    </p:set>
                                    <p:animEffect transition="in" filter="wipe(down)">
                                      <p:cBhvr>
                                        <p:cTn id="67" dur="1250"/>
                                        <p:tgtEl>
                                          <p:spTgt spid="29"/>
                                        </p:tgtEl>
                                      </p:cBhvr>
                                    </p:animEffect>
                                  </p:childTnLst>
                                </p:cTn>
                              </p:par>
                              <p:par>
                                <p:cTn id="68" presetID="22" presetClass="entr" presetSubtype="1" fill="hold" nodeType="withEffect">
                                  <p:stCondLst>
                                    <p:cond delay="750"/>
                                  </p:stCondLst>
                                  <p:childTnLst>
                                    <p:set>
                                      <p:cBhvr>
                                        <p:cTn id="69" dur="1" fill="hold">
                                          <p:stCondLst>
                                            <p:cond delay="0"/>
                                          </p:stCondLst>
                                        </p:cTn>
                                        <p:tgtEl>
                                          <p:spTgt spid="33"/>
                                        </p:tgtEl>
                                        <p:attrNameLst>
                                          <p:attrName>style.visibility</p:attrName>
                                        </p:attrNameLst>
                                      </p:cBhvr>
                                      <p:to>
                                        <p:strVal val="visible"/>
                                      </p:to>
                                    </p:set>
                                    <p:animEffect transition="in" filter="wipe(up)">
                                      <p:cBhvr>
                                        <p:cTn id="70" dur="1250"/>
                                        <p:tgtEl>
                                          <p:spTgt spid="33"/>
                                        </p:tgtEl>
                                      </p:cBhvr>
                                    </p:animEffect>
                                  </p:childTnLst>
                                </p:cTn>
                              </p:par>
                              <p:par>
                                <p:cTn id="71" presetID="22" presetClass="entr" presetSubtype="1" fill="hold" nodeType="withEffect">
                                  <p:stCondLst>
                                    <p:cond delay="750"/>
                                  </p:stCondLst>
                                  <p:childTnLst>
                                    <p:set>
                                      <p:cBhvr>
                                        <p:cTn id="72" dur="1" fill="hold">
                                          <p:stCondLst>
                                            <p:cond delay="0"/>
                                          </p:stCondLst>
                                        </p:cTn>
                                        <p:tgtEl>
                                          <p:spTgt spid="32"/>
                                        </p:tgtEl>
                                        <p:attrNameLst>
                                          <p:attrName>style.visibility</p:attrName>
                                        </p:attrNameLst>
                                      </p:cBhvr>
                                      <p:to>
                                        <p:strVal val="visible"/>
                                      </p:to>
                                    </p:set>
                                    <p:animEffect transition="in" filter="wipe(up)">
                                      <p:cBhvr>
                                        <p:cTn id="73" dur="1250"/>
                                        <p:tgtEl>
                                          <p:spTgt spid="32"/>
                                        </p:tgtEl>
                                      </p:cBhvr>
                                    </p:animEffect>
                                  </p:childTnLst>
                                </p:cTn>
                              </p:par>
                              <p:par>
                                <p:cTn id="74" presetID="16" presetClass="entr" presetSubtype="37" fill="hold" nodeType="withEffect">
                                  <p:stCondLst>
                                    <p:cond delay="1000"/>
                                  </p:stCondLst>
                                  <p:childTnLst>
                                    <p:set>
                                      <p:cBhvr>
                                        <p:cTn id="75" dur="1" fill="hold">
                                          <p:stCondLst>
                                            <p:cond delay="0"/>
                                          </p:stCondLst>
                                        </p:cTn>
                                        <p:tgtEl>
                                          <p:spTgt spid="2"/>
                                        </p:tgtEl>
                                        <p:attrNameLst>
                                          <p:attrName>style.visibility</p:attrName>
                                        </p:attrNameLst>
                                      </p:cBhvr>
                                      <p:to>
                                        <p:strVal val="visible"/>
                                      </p:to>
                                    </p:set>
                                    <p:animEffect transition="in" filter="barn(outVertical)">
                                      <p:cBhvr>
                                        <p:cTn id="76" dur="500"/>
                                        <p:tgtEl>
                                          <p:spTgt spid="2"/>
                                        </p:tgtEl>
                                      </p:cBhvr>
                                    </p:animEffect>
                                  </p:childTnLst>
                                </p:cTn>
                              </p:par>
                              <p:par>
                                <p:cTn id="77" presetID="16" presetClass="entr" presetSubtype="37" fill="hold" nodeType="withEffect">
                                  <p:stCondLst>
                                    <p:cond delay="1000"/>
                                  </p:stCondLst>
                                  <p:childTnLst>
                                    <p:set>
                                      <p:cBhvr>
                                        <p:cTn id="78" dur="1" fill="hold">
                                          <p:stCondLst>
                                            <p:cond delay="0"/>
                                          </p:stCondLst>
                                        </p:cTn>
                                        <p:tgtEl>
                                          <p:spTgt spid="4"/>
                                        </p:tgtEl>
                                        <p:attrNameLst>
                                          <p:attrName>style.visibility</p:attrName>
                                        </p:attrNameLst>
                                      </p:cBhvr>
                                      <p:to>
                                        <p:strVal val="visible"/>
                                      </p:to>
                                    </p:set>
                                    <p:animEffect transition="in" filter="barn(outVertical)">
                                      <p:cBhvr>
                                        <p:cTn id="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4"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01</a:t>
            </a:r>
          </a:p>
        </p:txBody>
      </p:sp>
      <p:sp>
        <p:nvSpPr>
          <p:cNvPr id="17" name="文本框 16"/>
          <p:cNvSpPr txBox="1">
            <a:spLocks noChangeArrowheads="1"/>
          </p:cNvSpPr>
          <p:nvPr/>
        </p:nvSpPr>
        <p:spPr bwMode="auto">
          <a:xfrm>
            <a:off x="3665538" y="3346450"/>
            <a:ext cx="53070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dirty="0">
                <a:solidFill>
                  <a:srgbClr val="197519"/>
                </a:solidFill>
                <a:sym typeface="+mn-ea"/>
              </a:rPr>
              <a:t>出行方式的特征调查</a:t>
            </a:r>
            <a:endParaRPr lang="zh-CN" altLang="en-US" sz="3200" b="1" dirty="0">
              <a:solidFill>
                <a:srgbClr val="197519"/>
              </a:solidFill>
            </a:endParaRPr>
          </a:p>
        </p:txBody>
      </p:sp>
      <p:sp>
        <p:nvSpPr>
          <p:cNvPr id="18" name="文本框 17"/>
          <p:cNvSpPr txBox="1">
            <a:spLocks noChangeArrowheads="1"/>
          </p:cNvSpPr>
          <p:nvPr/>
        </p:nvSpPr>
        <p:spPr bwMode="auto">
          <a:xfrm>
            <a:off x="3649663" y="2773363"/>
            <a:ext cx="1598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One</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7177" name="组合 2"/>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7179" name="组合 1"/>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1" name="任意多边形 40"/>
          <p:cNvSpPr/>
          <p:nvPr/>
        </p:nvSpPr>
        <p:spPr>
          <a:xfrm>
            <a:off x="1543050" y="1793875"/>
            <a:ext cx="2552700" cy="4186555"/>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 name="Freeform 5"/>
          <p:cNvSpPr>
            <a:spLocks noEditPoints="1" noChangeArrowheads="1"/>
          </p:cNvSpPr>
          <p:nvPr/>
        </p:nvSpPr>
        <p:spPr bwMode="auto">
          <a:xfrm>
            <a:off x="2578100" y="2182813"/>
            <a:ext cx="482600" cy="388937"/>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矩形 54"/>
          <p:cNvSpPr>
            <a:spLocks noChangeArrowheads="1"/>
          </p:cNvSpPr>
          <p:nvPr/>
        </p:nvSpPr>
        <p:spPr bwMode="auto">
          <a:xfrm>
            <a:off x="1695450" y="3114675"/>
            <a:ext cx="2400300" cy="251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a:solidFill>
                  <a:schemeClr val="bg1"/>
                </a:solidFill>
              </a:rPr>
              <a:t>长沙是长江中游地区重要的中心城市，全国“两型社会”综合配套改革试验区、中南地区重要的工商业城市，中国重要综合交通运输枢纽</a:t>
            </a:r>
          </a:p>
        </p:txBody>
      </p:sp>
      <p:sp>
        <p:nvSpPr>
          <p:cNvPr id="2" name="矩形 1"/>
          <p:cNvSpPr>
            <a:spLocks noChangeArrowheads="1"/>
          </p:cNvSpPr>
          <p:nvPr/>
        </p:nvSpPr>
        <p:spPr bwMode="auto">
          <a:xfrm>
            <a:off x="1783715" y="2687955"/>
            <a:ext cx="21596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a:solidFill>
                  <a:schemeClr val="bg1"/>
                </a:solidFill>
              </a:rPr>
              <a:t>研究范围的确定</a:t>
            </a:r>
          </a:p>
        </p:txBody>
      </p:sp>
      <p:sp>
        <p:nvSpPr>
          <p:cNvPr id="29" name="文本框 28"/>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a:t>
            </a:r>
            <a:r>
              <a:rPr lang="en-US" sz="1500">
                <a:solidFill>
                  <a:srgbClr val="197519"/>
                </a:solidFill>
                <a:ea typeface="方正粗倩简体" pitchFamily="65" charset="-122"/>
              </a:rPr>
              <a:t>4</a:t>
            </a:r>
          </a:p>
        </p:txBody>
      </p:sp>
      <p:sp>
        <p:nvSpPr>
          <p:cNvPr id="40" name="矩形 39"/>
          <p:cNvSpPr>
            <a:spLocks noChangeArrowheads="1"/>
          </p:cNvSpPr>
          <p:nvPr/>
        </p:nvSpPr>
        <p:spPr bwMode="auto">
          <a:xfrm>
            <a:off x="959286" y="579438"/>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研究范围的确定</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6" name="图片 5">
            <a:extLst>
              <a:ext uri="{FF2B5EF4-FFF2-40B4-BE49-F238E27FC236}">
                <a16:creationId xmlns:a16="http://schemas.microsoft.com/office/drawing/2014/main" id="{A95962A6-91EE-4496-952C-FADCBCBC1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723" y="1793875"/>
            <a:ext cx="3996827" cy="3845552"/>
          </a:xfrm>
          <a:prstGeom prst="rect">
            <a:avLst/>
          </a:prstGeom>
        </p:spPr>
      </p:pic>
    </p:spTree>
    <p:extLst>
      <p:ext uri="{BB962C8B-B14F-4D97-AF65-F5344CB8AC3E}">
        <p14:creationId xmlns:p14="http://schemas.microsoft.com/office/powerpoint/2010/main" val="161248503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10" presetClass="entr" presetSubtype="0" fill="hold" grpId="0" nodeType="withEffect">
                                  <p:stCondLst>
                                    <p:cond delay="900"/>
                                  </p:stCondLst>
                                  <p:iterate type="lt">
                                    <p:tmPct val="10000"/>
                                  </p:iterate>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22" presetClass="entr" presetSubtype="1"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Effect transition="in" filter="wipe(up)">
                                      <p:cBhvr>
                                        <p:cTn id="49" dur="5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2" presetClass="entr" presetSubtype="8"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ppt_x</p:attrName>
                                        </p:attrNameLst>
                                      </p:cBhvr>
                                      <p:tavLst>
                                        <p:tav tm="0">
                                          <p:val>
                                            <p:strVal val="0-#ppt_w/2"/>
                                          </p:val>
                                        </p:tav>
                                        <p:tav tm="100000">
                                          <p:val>
                                            <p:strVal val="#ppt_x"/>
                                          </p:val>
                                        </p:tav>
                                      </p:tavLst>
                                    </p:anim>
                                    <p:anim calcmode="lin" valueType="num">
                                      <p:cBhvr>
                                        <p:cTn id="58" dur="500" fill="hold"/>
                                        <p:tgtEl>
                                          <p:spTgt spid="4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p:cTn id="61" dur="500" fill="hold"/>
                                        <p:tgtEl>
                                          <p:spTgt spid="45"/>
                                        </p:tgtEl>
                                        <p:attrNameLst>
                                          <p:attrName>ppt_x</p:attrName>
                                        </p:attrNameLst>
                                      </p:cBhvr>
                                      <p:tavLst>
                                        <p:tav tm="0">
                                          <p:val>
                                            <p:strVal val="0-#ppt_w/2"/>
                                          </p:val>
                                        </p:tav>
                                        <p:tav tm="100000">
                                          <p:val>
                                            <p:strVal val="#ppt_x"/>
                                          </p:val>
                                        </p:tav>
                                      </p:tavLst>
                                    </p:anim>
                                    <p:anim calcmode="lin" valueType="num">
                                      <p:cBhvr>
                                        <p:cTn id="62" dur="500" fill="hold"/>
                                        <p:tgtEl>
                                          <p:spTgt spid="45"/>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p:cTn id="65" dur="500" fill="hold"/>
                                        <p:tgtEl>
                                          <p:spTgt spid="46"/>
                                        </p:tgtEl>
                                        <p:attrNameLst>
                                          <p:attrName>ppt_x</p:attrName>
                                        </p:attrNameLst>
                                      </p:cBhvr>
                                      <p:tavLst>
                                        <p:tav tm="0">
                                          <p:val>
                                            <p:strVal val="0-#ppt_w/2"/>
                                          </p:val>
                                        </p:tav>
                                        <p:tav tm="100000">
                                          <p:val>
                                            <p:strVal val="#ppt_x"/>
                                          </p:val>
                                        </p:tav>
                                      </p:tavLst>
                                    </p:anim>
                                    <p:anim calcmode="lin" valueType="num">
                                      <p:cBhvr>
                                        <p:cTn id="66" dur="500" fill="hold"/>
                                        <p:tgtEl>
                                          <p:spTgt spid="4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ppt_x</p:attrName>
                                        </p:attrNameLst>
                                      </p:cBhvr>
                                      <p:tavLst>
                                        <p:tav tm="0">
                                          <p:val>
                                            <p:strVal val="0-#ppt_w/2"/>
                                          </p:val>
                                        </p:tav>
                                        <p:tav tm="100000">
                                          <p:val>
                                            <p:strVal val="#ppt_x"/>
                                          </p:val>
                                        </p:tav>
                                      </p:tavLst>
                                    </p:anim>
                                    <p:anim calcmode="lin" valueType="num">
                                      <p:cBhvr>
                                        <p:cTn id="70" dur="500" fill="hold"/>
                                        <p:tgtEl>
                                          <p:spTgt spid="47"/>
                                        </p:tgtEl>
                                        <p:attrNameLst>
                                          <p:attrName>ppt_y</p:attrName>
                                        </p:attrNameLst>
                                      </p:cBhvr>
                                      <p:tavLst>
                                        <p:tav tm="0">
                                          <p:val>
                                            <p:strVal val="#ppt_y"/>
                                          </p:val>
                                        </p:tav>
                                        <p:tav tm="100000">
                                          <p:val>
                                            <p:strVal val="#ppt_y"/>
                                          </p:val>
                                        </p:tav>
                                      </p:tavLst>
                                    </p:anim>
                                  </p:childTnLst>
                                </p:cTn>
                              </p:par>
                              <p:par>
                                <p:cTn id="71" presetID="8" presetClass="emph" presetSubtype="0" fill="hold" grpId="1" nodeType="withEffect">
                                  <p:stCondLst>
                                    <p:cond delay="0"/>
                                  </p:stCondLst>
                                  <p:childTnLst>
                                    <p:animRot by="21600000">
                                      <p:cBhvr>
                                        <p:cTn id="72" dur="500" fill="hold"/>
                                        <p:tgtEl>
                                          <p:spTgt spid="42"/>
                                        </p:tgtEl>
                                        <p:attrNameLst>
                                          <p:attrName>r</p:attrName>
                                        </p:attrNameLst>
                                      </p:cBhvr>
                                    </p:animRot>
                                  </p:childTnLst>
                                </p:cTn>
                              </p:par>
                              <p:par>
                                <p:cTn id="73" presetID="8" presetClass="emph" presetSubtype="0" fill="hold" grpId="1" nodeType="withEffect">
                                  <p:stCondLst>
                                    <p:cond delay="0"/>
                                  </p:stCondLst>
                                  <p:childTnLst>
                                    <p:animRot by="21600000">
                                      <p:cBhvr>
                                        <p:cTn id="74" dur="500" fill="hold"/>
                                        <p:tgtEl>
                                          <p:spTgt spid="45"/>
                                        </p:tgtEl>
                                        <p:attrNameLst>
                                          <p:attrName>r</p:attrName>
                                        </p:attrNameLst>
                                      </p:cBhvr>
                                    </p:animRot>
                                  </p:childTnLst>
                                </p:cTn>
                              </p:par>
                              <p:par>
                                <p:cTn id="75" presetID="8" presetClass="emph" presetSubtype="0" fill="hold" grpId="1" nodeType="withEffect">
                                  <p:stCondLst>
                                    <p:cond delay="0"/>
                                  </p:stCondLst>
                                  <p:childTnLst>
                                    <p:animRot by="21600000">
                                      <p:cBhvr>
                                        <p:cTn id="76" dur="500" fill="hold"/>
                                        <p:tgtEl>
                                          <p:spTgt spid="46"/>
                                        </p:tgtEl>
                                        <p:attrNameLst>
                                          <p:attrName>r</p:attrName>
                                        </p:attrNameLst>
                                      </p:cBhvr>
                                    </p:animRot>
                                  </p:childTnLst>
                                </p:cTn>
                              </p:par>
                              <p:par>
                                <p:cTn id="77" presetID="8" presetClass="emph" presetSubtype="0" fill="hold" grpId="1" nodeType="withEffect">
                                  <p:stCondLst>
                                    <p:cond delay="0"/>
                                  </p:stCondLst>
                                  <p:childTnLst>
                                    <p:animRot by="21600000">
                                      <p:cBhvr>
                                        <p:cTn id="78" dur="500" fill="hold"/>
                                        <p:tgtEl>
                                          <p:spTgt spid="47"/>
                                        </p:tgtEl>
                                        <p:attrNameLst>
                                          <p:attrName>r</p:attrName>
                                        </p:attrNameLst>
                                      </p:cBhvr>
                                    </p:animRot>
                                  </p:childTnLst>
                                </p:cTn>
                              </p:par>
                              <p:par>
                                <p:cTn id="79" presetID="10" presetClass="entr" presetSubtype="0" fill="hold" grpId="0" nodeType="withEffect">
                                  <p:stCondLst>
                                    <p:cond delay="30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41" grpId="0" bldLvl="0" animBg="1"/>
      <p:bldP spid="11" grpId="0" animBg="1"/>
      <p:bldP spid="55" grpId="0"/>
      <p:bldP spid="2" grpId="0"/>
      <p:bldP spid="29" grpId="0"/>
      <p:bldP spid="40" grpId="0"/>
      <p:bldP spid="42" grpId="0" animBg="1"/>
      <p:bldP spid="42" grpId="1" animBg="1"/>
      <p:bldP spid="45" grpId="0" animBg="1"/>
      <p:bldP spid="45" grpId="1" animBg="1"/>
      <p:bldP spid="46" grpId="0" animBg="1"/>
      <p:bldP spid="46" grpId="1" animBg="1"/>
      <p:bldP spid="47" grpId="0" animBg="1"/>
      <p:bldP spid="47"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29" name="文本框 28"/>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a:t>
            </a:r>
            <a:r>
              <a:rPr lang="en-US" sz="1500">
                <a:solidFill>
                  <a:srgbClr val="197519"/>
                </a:solidFill>
                <a:ea typeface="方正粗倩简体" pitchFamily="65" charset="-122"/>
              </a:rPr>
              <a:t>4</a:t>
            </a:r>
          </a:p>
        </p:txBody>
      </p:sp>
      <p:sp>
        <p:nvSpPr>
          <p:cNvPr id="40" name="矩形 39"/>
          <p:cNvSpPr>
            <a:spLocks noChangeArrowheads="1"/>
          </p:cNvSpPr>
          <p:nvPr/>
        </p:nvSpPr>
        <p:spPr bwMode="auto">
          <a:xfrm>
            <a:off x="959288" y="579438"/>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市民的出行特征</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图片 27">
            <a:extLst>
              <a:ext uri="{FF2B5EF4-FFF2-40B4-BE49-F238E27FC236}">
                <a16:creationId xmlns:a16="http://schemas.microsoft.com/office/drawing/2014/main" id="{46306AA2-AAD9-45EC-9516-8CF7EBE3D228}"/>
              </a:ext>
            </a:extLst>
          </p:cNvPr>
          <p:cNvPicPr>
            <a:picLocks noChangeAspect="1"/>
          </p:cNvPicPr>
          <p:nvPr/>
        </p:nvPicPr>
        <p:blipFill>
          <a:blip r:embed="rId2"/>
          <a:stretch>
            <a:fillRect/>
          </a:stretch>
        </p:blipFill>
        <p:spPr>
          <a:xfrm>
            <a:off x="1273175" y="2079014"/>
            <a:ext cx="9410163" cy="2699972"/>
          </a:xfrm>
          <a:prstGeom prst="rect">
            <a:avLst/>
          </a:prstGeom>
        </p:spPr>
      </p:pic>
      <p:pic>
        <p:nvPicPr>
          <p:cNvPr id="34" name="图片 33">
            <a:extLst>
              <a:ext uri="{FF2B5EF4-FFF2-40B4-BE49-F238E27FC236}">
                <a16:creationId xmlns:a16="http://schemas.microsoft.com/office/drawing/2014/main" id="{4C0D15F6-BAE1-4F1D-BBAC-82644640D85D}"/>
              </a:ext>
            </a:extLst>
          </p:cNvPr>
          <p:cNvPicPr>
            <a:picLocks noChangeAspect="1"/>
          </p:cNvPicPr>
          <p:nvPr/>
        </p:nvPicPr>
        <p:blipFill>
          <a:blip r:embed="rId3"/>
          <a:stretch>
            <a:fillRect/>
          </a:stretch>
        </p:blipFill>
        <p:spPr>
          <a:xfrm>
            <a:off x="2392815" y="1587011"/>
            <a:ext cx="7742547" cy="4201395"/>
          </a:xfrm>
          <a:prstGeom prst="rect">
            <a:avLst/>
          </a:prstGeom>
        </p:spPr>
      </p:pic>
      <p:sp>
        <p:nvSpPr>
          <p:cNvPr id="49" name="任意多边形 35">
            <a:extLst>
              <a:ext uri="{FF2B5EF4-FFF2-40B4-BE49-F238E27FC236}">
                <a16:creationId xmlns:a16="http://schemas.microsoft.com/office/drawing/2014/main" id="{0ABD8D01-3B03-41D8-B939-D2F9CC905C42}"/>
              </a:ext>
            </a:extLst>
          </p:cNvPr>
          <p:cNvSpPr/>
          <p:nvPr/>
        </p:nvSpPr>
        <p:spPr>
          <a:xfrm>
            <a:off x="2437139" y="1719984"/>
            <a:ext cx="2555875" cy="418655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0" name="Freeform 13">
            <a:extLst>
              <a:ext uri="{FF2B5EF4-FFF2-40B4-BE49-F238E27FC236}">
                <a16:creationId xmlns:a16="http://schemas.microsoft.com/office/drawing/2014/main" id="{400432F5-6888-41A5-B41E-2250C7E887B6}"/>
              </a:ext>
            </a:extLst>
          </p:cNvPr>
          <p:cNvSpPr>
            <a:spLocks noEditPoints="1" noChangeArrowheads="1"/>
          </p:cNvSpPr>
          <p:nvPr/>
        </p:nvSpPr>
        <p:spPr bwMode="auto">
          <a:xfrm>
            <a:off x="3582407" y="2026444"/>
            <a:ext cx="482600" cy="388937"/>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矩形 50">
            <a:extLst>
              <a:ext uri="{FF2B5EF4-FFF2-40B4-BE49-F238E27FC236}">
                <a16:creationId xmlns:a16="http://schemas.microsoft.com/office/drawing/2014/main" id="{79C3021C-E8B8-496A-800E-B86BC9784B30}"/>
              </a:ext>
            </a:extLst>
          </p:cNvPr>
          <p:cNvSpPr>
            <a:spLocks noChangeArrowheads="1"/>
          </p:cNvSpPr>
          <p:nvPr/>
        </p:nvSpPr>
        <p:spPr bwMode="auto">
          <a:xfrm>
            <a:off x="2697535" y="3243421"/>
            <a:ext cx="2247900" cy="197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dirty="0">
                <a:solidFill>
                  <a:schemeClr val="bg1"/>
                </a:solidFill>
              </a:rPr>
              <a:t>经过实地调研整理的数据分析得出，长沙市居民出行交通方式呈现多样化，居民出行以公交、地铁为主，约占40.1%，自行车出行比例为15.2%（2017年以前的数据。</a:t>
            </a:r>
          </a:p>
        </p:txBody>
      </p:sp>
      <p:sp>
        <p:nvSpPr>
          <p:cNvPr id="53" name="矩形 52">
            <a:extLst>
              <a:ext uri="{FF2B5EF4-FFF2-40B4-BE49-F238E27FC236}">
                <a16:creationId xmlns:a16="http://schemas.microsoft.com/office/drawing/2014/main" id="{A87CD994-325E-4D2D-86E9-641ADF94C7F5}"/>
              </a:ext>
            </a:extLst>
          </p:cNvPr>
          <p:cNvSpPr>
            <a:spLocks noChangeArrowheads="1"/>
          </p:cNvSpPr>
          <p:nvPr/>
        </p:nvSpPr>
        <p:spPr bwMode="auto">
          <a:xfrm>
            <a:off x="2698487" y="2547461"/>
            <a:ext cx="22479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rPr>
              <a:t>长沙市居民出行特征分析</a:t>
            </a:r>
          </a:p>
        </p:txBody>
      </p:sp>
      <p:sp>
        <p:nvSpPr>
          <p:cNvPr id="54" name="任意多边形 42">
            <a:extLst>
              <a:ext uri="{FF2B5EF4-FFF2-40B4-BE49-F238E27FC236}">
                <a16:creationId xmlns:a16="http://schemas.microsoft.com/office/drawing/2014/main" id="{006DAF9A-0F4C-474D-B494-5E1EA63CBB63}"/>
              </a:ext>
            </a:extLst>
          </p:cNvPr>
          <p:cNvSpPr/>
          <p:nvPr/>
        </p:nvSpPr>
        <p:spPr>
          <a:xfrm>
            <a:off x="7410450" y="1719984"/>
            <a:ext cx="2552700" cy="4394200"/>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31 w 2081770"/>
              <a:gd name="connsiteY3" fmla="*/ 3020507 h 3444647"/>
              <a:gd name="connsiteX4" fmla="*/ 1040866 w 2081770"/>
              <a:gd name="connsiteY4" fmla="*/ 3444647 h 3444647"/>
              <a:gd name="connsiteX5" fmla="*/ 0 w 2081770"/>
              <a:gd name="connsiteY5"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770" h="3444647">
                <a:moveTo>
                  <a:pt x="0" y="0"/>
                </a:moveTo>
                <a:lnTo>
                  <a:pt x="2081770" y="0"/>
                </a:lnTo>
                <a:lnTo>
                  <a:pt x="2081770" y="3020507"/>
                </a:lnTo>
                <a:lnTo>
                  <a:pt x="2081731" y="3020507"/>
                </a:lnTo>
                <a:lnTo>
                  <a:pt x="1040866" y="344464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6" name="Freeform 21">
            <a:extLst>
              <a:ext uri="{FF2B5EF4-FFF2-40B4-BE49-F238E27FC236}">
                <a16:creationId xmlns:a16="http://schemas.microsoft.com/office/drawing/2014/main" id="{0450906E-A466-40F7-97F5-4099110B0F33}"/>
              </a:ext>
            </a:extLst>
          </p:cNvPr>
          <p:cNvSpPr>
            <a:spLocks noEditPoints="1" noChangeArrowheads="1"/>
          </p:cNvSpPr>
          <p:nvPr/>
        </p:nvSpPr>
        <p:spPr bwMode="auto">
          <a:xfrm>
            <a:off x="8445500" y="2146387"/>
            <a:ext cx="482600" cy="388937"/>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矩形 56">
            <a:extLst>
              <a:ext uri="{FF2B5EF4-FFF2-40B4-BE49-F238E27FC236}">
                <a16:creationId xmlns:a16="http://schemas.microsoft.com/office/drawing/2014/main" id="{28C9EAF1-57D4-4036-AC27-3AE7C7DE439D}"/>
              </a:ext>
            </a:extLst>
          </p:cNvPr>
          <p:cNvSpPr>
            <a:spLocks noChangeArrowheads="1"/>
          </p:cNvSpPr>
          <p:nvPr/>
        </p:nvSpPr>
        <p:spPr bwMode="auto">
          <a:xfrm>
            <a:off x="7576820" y="3320184"/>
            <a:ext cx="2247900" cy="232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dirty="0">
                <a:solidFill>
                  <a:schemeClr val="bg1"/>
                </a:solidFill>
              </a:rPr>
              <a:t>根据实地调研数据分析得出，长沙市自行车交通主要是短距离、短时间的交通出行方式，自行车交通的出行时耗大多集中在10—30分钟之内；而自行车交通出行距离主要集中在5公里以</a:t>
            </a:r>
            <a:r>
              <a:rPr lang="zh-CN" altLang="en-US" dirty="0">
                <a:solidFill>
                  <a:schemeClr val="bg1"/>
                </a:solidFill>
              </a:rPr>
              <a:t>内</a:t>
            </a:r>
          </a:p>
        </p:txBody>
      </p:sp>
      <p:sp>
        <p:nvSpPr>
          <p:cNvPr id="58" name="矩形 57">
            <a:extLst>
              <a:ext uri="{FF2B5EF4-FFF2-40B4-BE49-F238E27FC236}">
                <a16:creationId xmlns:a16="http://schemas.microsoft.com/office/drawing/2014/main" id="{6F7FD084-50D8-4BD9-9D55-ED5A3AA290FF}"/>
              </a:ext>
            </a:extLst>
          </p:cNvPr>
          <p:cNvSpPr>
            <a:spLocks noChangeArrowheads="1"/>
          </p:cNvSpPr>
          <p:nvPr/>
        </p:nvSpPr>
        <p:spPr bwMode="auto">
          <a:xfrm>
            <a:off x="7734300" y="2613429"/>
            <a:ext cx="19335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a:solidFill>
                  <a:schemeClr val="bg1"/>
                </a:solidFill>
              </a:rPr>
              <a:t>自行车出行时耗、距离特征</a:t>
            </a:r>
          </a:p>
        </p:txBody>
      </p:sp>
    </p:spTree>
    <p:extLst>
      <p:ext uri="{BB962C8B-B14F-4D97-AF65-F5344CB8AC3E}">
        <p14:creationId xmlns:p14="http://schemas.microsoft.com/office/powerpoint/2010/main" val="38943764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ppt_x</p:attrName>
                                        </p:attrNameLst>
                                      </p:cBhvr>
                                      <p:tavLst>
                                        <p:tav tm="0">
                                          <p:val>
                                            <p:strVal val="0-#ppt_w/2"/>
                                          </p:val>
                                        </p:tav>
                                        <p:tav tm="100000">
                                          <p:val>
                                            <p:strVal val="#ppt_x"/>
                                          </p:val>
                                        </p:tav>
                                      </p:tavLst>
                                    </p:anim>
                                    <p:anim calcmode="lin" valueType="num">
                                      <p:cBhvr>
                                        <p:cTn id="43" dur="500" fill="hold"/>
                                        <p:tgtEl>
                                          <p:spTgt spid="42"/>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p:cTn id="46" dur="500" fill="hold"/>
                                        <p:tgtEl>
                                          <p:spTgt spid="45"/>
                                        </p:tgtEl>
                                        <p:attrNameLst>
                                          <p:attrName>ppt_x</p:attrName>
                                        </p:attrNameLst>
                                      </p:cBhvr>
                                      <p:tavLst>
                                        <p:tav tm="0">
                                          <p:val>
                                            <p:strVal val="0-#ppt_w/2"/>
                                          </p:val>
                                        </p:tav>
                                        <p:tav tm="100000">
                                          <p:val>
                                            <p:strVal val="#ppt_x"/>
                                          </p:val>
                                        </p:tav>
                                      </p:tavLst>
                                    </p:anim>
                                    <p:anim calcmode="lin" valueType="num">
                                      <p:cBhvr>
                                        <p:cTn id="47" dur="500" fill="hold"/>
                                        <p:tgtEl>
                                          <p:spTgt spid="45"/>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 calcmode="lin" valueType="num">
                                      <p:cBhvr>
                                        <p:cTn id="50" dur="500" fill="hold"/>
                                        <p:tgtEl>
                                          <p:spTgt spid="46"/>
                                        </p:tgtEl>
                                        <p:attrNameLst>
                                          <p:attrName>ppt_x</p:attrName>
                                        </p:attrNameLst>
                                      </p:cBhvr>
                                      <p:tavLst>
                                        <p:tav tm="0">
                                          <p:val>
                                            <p:strVal val="0-#ppt_w/2"/>
                                          </p:val>
                                        </p:tav>
                                        <p:tav tm="100000">
                                          <p:val>
                                            <p:strVal val="#ppt_x"/>
                                          </p:val>
                                        </p:tav>
                                      </p:tavLst>
                                    </p:anim>
                                    <p:anim calcmode="lin" valueType="num">
                                      <p:cBhvr>
                                        <p:cTn id="51" dur="500" fill="hold"/>
                                        <p:tgtEl>
                                          <p:spTgt spid="4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 calcmode="lin" valueType="num">
                                      <p:cBhvr>
                                        <p:cTn id="54" dur="500" fill="hold"/>
                                        <p:tgtEl>
                                          <p:spTgt spid="47"/>
                                        </p:tgtEl>
                                        <p:attrNameLst>
                                          <p:attrName>ppt_x</p:attrName>
                                        </p:attrNameLst>
                                      </p:cBhvr>
                                      <p:tavLst>
                                        <p:tav tm="0">
                                          <p:val>
                                            <p:strVal val="0-#ppt_w/2"/>
                                          </p:val>
                                        </p:tav>
                                        <p:tav tm="100000">
                                          <p:val>
                                            <p:strVal val="#ppt_x"/>
                                          </p:val>
                                        </p:tav>
                                      </p:tavLst>
                                    </p:anim>
                                    <p:anim calcmode="lin" valueType="num">
                                      <p:cBhvr>
                                        <p:cTn id="55" dur="500" fill="hold"/>
                                        <p:tgtEl>
                                          <p:spTgt spid="47"/>
                                        </p:tgtEl>
                                        <p:attrNameLst>
                                          <p:attrName>ppt_y</p:attrName>
                                        </p:attrNameLst>
                                      </p:cBhvr>
                                      <p:tavLst>
                                        <p:tav tm="0">
                                          <p:val>
                                            <p:strVal val="#ppt_y"/>
                                          </p:val>
                                        </p:tav>
                                        <p:tav tm="100000">
                                          <p:val>
                                            <p:strVal val="#ppt_y"/>
                                          </p:val>
                                        </p:tav>
                                      </p:tavLst>
                                    </p:anim>
                                  </p:childTnLst>
                                </p:cTn>
                              </p:par>
                              <p:par>
                                <p:cTn id="56" presetID="8" presetClass="emph" presetSubtype="0" fill="hold" grpId="1" nodeType="withEffect">
                                  <p:stCondLst>
                                    <p:cond delay="0"/>
                                  </p:stCondLst>
                                  <p:childTnLst>
                                    <p:animRot by="21600000">
                                      <p:cBhvr>
                                        <p:cTn id="57" dur="500" fill="hold"/>
                                        <p:tgtEl>
                                          <p:spTgt spid="42"/>
                                        </p:tgtEl>
                                        <p:attrNameLst>
                                          <p:attrName>r</p:attrName>
                                        </p:attrNameLst>
                                      </p:cBhvr>
                                    </p:animRot>
                                  </p:childTnLst>
                                </p:cTn>
                              </p:par>
                              <p:par>
                                <p:cTn id="58" presetID="8" presetClass="emph" presetSubtype="0" fill="hold" grpId="1" nodeType="withEffect">
                                  <p:stCondLst>
                                    <p:cond delay="0"/>
                                  </p:stCondLst>
                                  <p:childTnLst>
                                    <p:animRot by="21600000">
                                      <p:cBhvr>
                                        <p:cTn id="59" dur="500" fill="hold"/>
                                        <p:tgtEl>
                                          <p:spTgt spid="45"/>
                                        </p:tgtEl>
                                        <p:attrNameLst>
                                          <p:attrName>r</p:attrName>
                                        </p:attrNameLst>
                                      </p:cBhvr>
                                    </p:animRot>
                                  </p:childTnLst>
                                </p:cTn>
                              </p:par>
                              <p:par>
                                <p:cTn id="60" presetID="8" presetClass="emph" presetSubtype="0" fill="hold" grpId="1" nodeType="withEffect">
                                  <p:stCondLst>
                                    <p:cond delay="0"/>
                                  </p:stCondLst>
                                  <p:childTnLst>
                                    <p:animRot by="21600000">
                                      <p:cBhvr>
                                        <p:cTn id="61" dur="500" fill="hold"/>
                                        <p:tgtEl>
                                          <p:spTgt spid="46"/>
                                        </p:tgtEl>
                                        <p:attrNameLst>
                                          <p:attrName>r</p:attrName>
                                        </p:attrNameLst>
                                      </p:cBhvr>
                                    </p:animRot>
                                  </p:childTnLst>
                                </p:cTn>
                              </p:par>
                              <p:par>
                                <p:cTn id="62" presetID="8" presetClass="emph" presetSubtype="0" fill="hold" grpId="1" nodeType="withEffect">
                                  <p:stCondLst>
                                    <p:cond delay="0"/>
                                  </p:stCondLst>
                                  <p:childTnLst>
                                    <p:animRot by="21600000">
                                      <p:cBhvr>
                                        <p:cTn id="63" dur="500" fill="hold"/>
                                        <p:tgtEl>
                                          <p:spTgt spid="47"/>
                                        </p:tgtEl>
                                        <p:attrNameLst>
                                          <p:attrName>r</p:attrName>
                                        </p:attrNameLst>
                                      </p:cBhvr>
                                    </p:animRot>
                                  </p:childTnLst>
                                </p:cTn>
                              </p:par>
                              <p:par>
                                <p:cTn id="64" presetID="10" presetClass="entr" presetSubtype="0" fill="hold" grpId="0" nodeType="withEffect">
                                  <p:stCondLst>
                                    <p:cond delay="30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nodeType="clickEffect">
                                  <p:stCondLst>
                                    <p:cond delay="0"/>
                                  </p:stCondLst>
                                  <p:childTnLst>
                                    <p:anim calcmode="lin" valueType="num">
                                      <p:cBhvr additive="base">
                                        <p:cTn id="76" dur="500"/>
                                        <p:tgtEl>
                                          <p:spTgt spid="28"/>
                                        </p:tgtEl>
                                        <p:attrNameLst>
                                          <p:attrName>ppt_x</p:attrName>
                                        </p:attrNameLst>
                                      </p:cBhvr>
                                      <p:tavLst>
                                        <p:tav tm="0">
                                          <p:val>
                                            <p:strVal val="ppt_x"/>
                                          </p:val>
                                        </p:tav>
                                        <p:tav tm="100000">
                                          <p:val>
                                            <p:strVal val="ppt_x"/>
                                          </p:val>
                                        </p:tav>
                                      </p:tavLst>
                                    </p:anim>
                                    <p:anim calcmode="lin" valueType="num">
                                      <p:cBhvr additive="base">
                                        <p:cTn id="77" dur="500"/>
                                        <p:tgtEl>
                                          <p:spTgt spid="28"/>
                                        </p:tgtEl>
                                        <p:attrNameLst>
                                          <p:attrName>ppt_y</p:attrName>
                                        </p:attrNameLst>
                                      </p:cBhvr>
                                      <p:tavLst>
                                        <p:tav tm="0">
                                          <p:val>
                                            <p:strVal val="ppt_y"/>
                                          </p:val>
                                        </p:tav>
                                        <p:tav tm="100000">
                                          <p:val>
                                            <p:strVal val="1+ppt_h/2"/>
                                          </p:val>
                                        </p:tav>
                                      </p:tavLst>
                                    </p:anim>
                                    <p:set>
                                      <p:cBhvr>
                                        <p:cTn id="78" dur="1" fill="hold">
                                          <p:stCondLst>
                                            <p:cond delay="499"/>
                                          </p:stCondLst>
                                        </p:cTn>
                                        <p:tgtEl>
                                          <p:spTgt spid="28"/>
                                        </p:tgtEl>
                                        <p:attrNameLst>
                                          <p:attrName>style.visibility</p:attrName>
                                        </p:attrNameLst>
                                      </p:cBhvr>
                                      <p:to>
                                        <p:strVal val="hidden"/>
                                      </p:to>
                                    </p:set>
                                  </p:childTnLst>
                                </p:cTn>
                              </p:par>
                            </p:childTnLst>
                          </p:cTn>
                        </p:par>
                        <p:par>
                          <p:cTn id="79" fill="hold">
                            <p:stCondLst>
                              <p:cond delay="500"/>
                            </p:stCondLst>
                            <p:childTnLst>
                              <p:par>
                                <p:cTn id="80" presetID="42" presetClass="entr" presetSubtype="0" fill="hold"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1000"/>
                                        <p:tgtEl>
                                          <p:spTgt spid="34"/>
                                        </p:tgtEl>
                                      </p:cBhvr>
                                    </p:animEffect>
                                    <p:anim calcmode="lin" valueType="num">
                                      <p:cBhvr>
                                        <p:cTn id="83" dur="1000" fill="hold"/>
                                        <p:tgtEl>
                                          <p:spTgt spid="34"/>
                                        </p:tgtEl>
                                        <p:attrNameLst>
                                          <p:attrName>ppt_x</p:attrName>
                                        </p:attrNameLst>
                                      </p:cBhvr>
                                      <p:tavLst>
                                        <p:tav tm="0">
                                          <p:val>
                                            <p:strVal val="#ppt_x"/>
                                          </p:val>
                                        </p:tav>
                                        <p:tav tm="100000">
                                          <p:val>
                                            <p:strVal val="#ppt_x"/>
                                          </p:val>
                                        </p:tav>
                                      </p:tavLst>
                                    </p:anim>
                                    <p:anim calcmode="lin" valueType="num">
                                      <p:cBhvr>
                                        <p:cTn id="8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xit" presetSubtype="4" fill="hold" nodeType="clickEffect">
                                  <p:stCondLst>
                                    <p:cond delay="0"/>
                                  </p:stCondLst>
                                  <p:childTnLst>
                                    <p:animEffect transition="out" filter="wipe(down)">
                                      <p:cBhvr>
                                        <p:cTn id="88" dur="500"/>
                                        <p:tgtEl>
                                          <p:spTgt spid="34"/>
                                        </p:tgtEl>
                                      </p:cBhvr>
                                    </p:animEffect>
                                    <p:set>
                                      <p:cBhvr>
                                        <p:cTn id="89" dur="1" fill="hold">
                                          <p:stCondLst>
                                            <p:cond delay="499"/>
                                          </p:stCondLst>
                                        </p:cTn>
                                        <p:tgtEl>
                                          <p:spTgt spid="34"/>
                                        </p:tgtEl>
                                        <p:attrNameLst>
                                          <p:attrName>style.visibility</p:attrName>
                                        </p:attrNameLst>
                                      </p:cBhvr>
                                      <p:to>
                                        <p:strVal val="hidden"/>
                                      </p:to>
                                    </p:set>
                                  </p:childTnLst>
                                </p:cTn>
                              </p:par>
                            </p:childTnLst>
                          </p:cTn>
                        </p:par>
                        <p:par>
                          <p:cTn id="90" fill="hold">
                            <p:stCondLst>
                              <p:cond delay="500"/>
                            </p:stCondLst>
                            <p:childTnLst>
                              <p:par>
                                <p:cTn id="91" presetID="2" presetClass="entr" presetSubtype="4" fill="hold" grpId="0" nodeType="after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additive="base">
                                        <p:cTn id="97" dur="500" fill="hold"/>
                                        <p:tgtEl>
                                          <p:spTgt spid="53"/>
                                        </p:tgtEl>
                                        <p:attrNameLst>
                                          <p:attrName>ppt_x</p:attrName>
                                        </p:attrNameLst>
                                      </p:cBhvr>
                                      <p:tavLst>
                                        <p:tav tm="0">
                                          <p:val>
                                            <p:strVal val="#ppt_x"/>
                                          </p:val>
                                        </p:tav>
                                        <p:tav tm="100000">
                                          <p:val>
                                            <p:strVal val="#ppt_x"/>
                                          </p:val>
                                        </p:tav>
                                      </p:tavLst>
                                    </p:anim>
                                    <p:anim calcmode="lin" valueType="num">
                                      <p:cBhvr additive="base">
                                        <p:cTn id="98" dur="500" fill="hold"/>
                                        <p:tgtEl>
                                          <p:spTgt spid="53"/>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anim calcmode="lin" valueType="num">
                                      <p:cBhvr additive="base">
                                        <p:cTn id="101" dur="500" fill="hold"/>
                                        <p:tgtEl>
                                          <p:spTgt spid="51"/>
                                        </p:tgtEl>
                                        <p:attrNameLst>
                                          <p:attrName>ppt_x</p:attrName>
                                        </p:attrNameLst>
                                      </p:cBhvr>
                                      <p:tavLst>
                                        <p:tav tm="0">
                                          <p:val>
                                            <p:strVal val="#ppt_x"/>
                                          </p:val>
                                        </p:tav>
                                        <p:tav tm="100000">
                                          <p:val>
                                            <p:strVal val="#ppt_x"/>
                                          </p:val>
                                        </p:tav>
                                      </p:tavLst>
                                    </p:anim>
                                    <p:anim calcmode="lin" valueType="num">
                                      <p:cBhvr additive="base">
                                        <p:cTn id="102" dur="500" fill="hold"/>
                                        <p:tgtEl>
                                          <p:spTgt spid="5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additive="base">
                                        <p:cTn id="109" dur="500" fill="hold"/>
                                        <p:tgtEl>
                                          <p:spTgt spid="56"/>
                                        </p:tgtEl>
                                        <p:attrNameLst>
                                          <p:attrName>ppt_x</p:attrName>
                                        </p:attrNameLst>
                                      </p:cBhvr>
                                      <p:tavLst>
                                        <p:tav tm="0">
                                          <p:val>
                                            <p:strVal val="#ppt_x"/>
                                          </p:val>
                                        </p:tav>
                                        <p:tav tm="100000">
                                          <p:val>
                                            <p:strVal val="#ppt_x"/>
                                          </p:val>
                                        </p:tav>
                                      </p:tavLst>
                                    </p:anim>
                                    <p:anim calcmode="lin" valueType="num">
                                      <p:cBhvr additive="base">
                                        <p:cTn id="110" dur="500" fill="hold"/>
                                        <p:tgtEl>
                                          <p:spTgt spid="56"/>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anim calcmode="lin" valueType="num">
                                      <p:cBhvr additive="base">
                                        <p:cTn id="113" dur="500" fill="hold"/>
                                        <p:tgtEl>
                                          <p:spTgt spid="54"/>
                                        </p:tgtEl>
                                        <p:attrNameLst>
                                          <p:attrName>ppt_x</p:attrName>
                                        </p:attrNameLst>
                                      </p:cBhvr>
                                      <p:tavLst>
                                        <p:tav tm="0">
                                          <p:val>
                                            <p:strVal val="#ppt_x"/>
                                          </p:val>
                                        </p:tav>
                                        <p:tav tm="100000">
                                          <p:val>
                                            <p:strVal val="#ppt_x"/>
                                          </p:val>
                                        </p:tav>
                                      </p:tavLst>
                                    </p:anim>
                                    <p:anim calcmode="lin" valueType="num">
                                      <p:cBhvr additive="base">
                                        <p:cTn id="114" dur="500" fill="hold"/>
                                        <p:tgtEl>
                                          <p:spTgt spid="5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anim calcmode="lin" valueType="num">
                                      <p:cBhvr additive="base">
                                        <p:cTn id="117" dur="500" fill="hold"/>
                                        <p:tgtEl>
                                          <p:spTgt spid="58"/>
                                        </p:tgtEl>
                                        <p:attrNameLst>
                                          <p:attrName>ppt_x</p:attrName>
                                        </p:attrNameLst>
                                      </p:cBhvr>
                                      <p:tavLst>
                                        <p:tav tm="0">
                                          <p:val>
                                            <p:strVal val="#ppt_x"/>
                                          </p:val>
                                        </p:tav>
                                        <p:tav tm="100000">
                                          <p:val>
                                            <p:strVal val="#ppt_x"/>
                                          </p:val>
                                        </p:tav>
                                      </p:tavLst>
                                    </p:anim>
                                    <p:anim calcmode="lin" valueType="num">
                                      <p:cBhvr additive="base">
                                        <p:cTn id="118" dur="500" fill="hold"/>
                                        <p:tgtEl>
                                          <p:spTgt spid="58"/>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anim calcmode="lin" valueType="num">
                                      <p:cBhvr additive="base">
                                        <p:cTn id="121" dur="500" fill="hold"/>
                                        <p:tgtEl>
                                          <p:spTgt spid="57"/>
                                        </p:tgtEl>
                                        <p:attrNameLst>
                                          <p:attrName>ppt_x</p:attrName>
                                        </p:attrNameLst>
                                      </p:cBhvr>
                                      <p:tavLst>
                                        <p:tav tm="0">
                                          <p:val>
                                            <p:strVal val="#ppt_x"/>
                                          </p:val>
                                        </p:tav>
                                        <p:tav tm="100000">
                                          <p:val>
                                            <p:strVal val="#ppt_x"/>
                                          </p:val>
                                        </p:tav>
                                      </p:tavLst>
                                    </p:anim>
                                    <p:anim calcmode="lin" valueType="num">
                                      <p:cBhvr additive="base">
                                        <p:cTn id="12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29" grpId="0"/>
      <p:bldP spid="40" grpId="0"/>
      <p:bldP spid="42" grpId="0" animBg="1"/>
      <p:bldP spid="42" grpId="1" animBg="1"/>
      <p:bldP spid="45" grpId="0" animBg="1"/>
      <p:bldP spid="45" grpId="1" animBg="1"/>
      <p:bldP spid="46" grpId="0" animBg="1"/>
      <p:bldP spid="46" grpId="1" animBg="1"/>
      <p:bldP spid="47" grpId="0" animBg="1"/>
      <p:bldP spid="47" grpId="1" animBg="1"/>
      <p:bldP spid="49" grpId="0" animBg="1"/>
      <p:bldP spid="50" grpId="0" animBg="1"/>
      <p:bldP spid="51" grpId="0"/>
      <p:bldP spid="53" grpId="0"/>
      <p:bldP spid="54" grpId="0" animBg="1"/>
      <p:bldP spid="56" grpId="0" animBg="1"/>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cxnSp>
        <p:nvCxnSpPr>
          <p:cNvPr id="20" name="直接连接符 19"/>
          <p:cNvCxnSpPr/>
          <p:nvPr/>
        </p:nvCxnSpPr>
        <p:spPr>
          <a:xfrm>
            <a:off x="7185489" y="2236355"/>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4" name="文本框 23"/>
          <p:cNvSpPr txBox="1">
            <a:spLocks noChangeArrowheads="1"/>
          </p:cNvSpPr>
          <p:nvPr/>
        </p:nvSpPr>
        <p:spPr bwMode="auto">
          <a:xfrm>
            <a:off x="7369467" y="2109860"/>
            <a:ext cx="362218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rgbClr val="404040"/>
                </a:solidFill>
              </a:rPr>
              <a:t>根据实地调研数据分析得出，长沙市有几个重要节点自行车流量较高，主要集中在长沙市五一广场、黄兴广场、橘子洲、中南大学等高校。同时共享单车比例大于私有自行车。由此可见，长沙市公共自行车已被市民广泛接受。</a:t>
            </a:r>
          </a:p>
        </p:txBody>
      </p:sp>
      <p:sp>
        <p:nvSpPr>
          <p:cNvPr id="27" name="文本框 26"/>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a:t>
            </a:r>
            <a:r>
              <a:rPr lang="en-US" sz="1500">
                <a:solidFill>
                  <a:srgbClr val="197519"/>
                </a:solidFill>
                <a:ea typeface="方正粗倩简体" pitchFamily="65" charset="-122"/>
              </a:rPr>
              <a:t>5</a:t>
            </a:r>
          </a:p>
        </p:txBody>
      </p:sp>
      <p:sp>
        <p:nvSpPr>
          <p:cNvPr id="33" name="矩形 32"/>
          <p:cNvSpPr>
            <a:spLocks noChangeArrowheads="1"/>
          </p:cNvSpPr>
          <p:nvPr/>
        </p:nvSpPr>
        <p:spPr bwMode="auto">
          <a:xfrm>
            <a:off x="1084263" y="512704"/>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自行车交通流量分布特征</a:t>
            </a: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 name="图片 1"/>
          <p:cNvPicPr>
            <a:picLocks noChangeAspect="1"/>
          </p:cNvPicPr>
          <p:nvPr/>
        </p:nvPicPr>
        <p:blipFill>
          <a:blip r:embed="rId2"/>
          <a:stretch>
            <a:fillRect/>
          </a:stretch>
        </p:blipFill>
        <p:spPr>
          <a:xfrm>
            <a:off x="1025524" y="1907539"/>
            <a:ext cx="5686359" cy="3900972"/>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grpId="0" nodeType="withEffect">
                                  <p:stCondLst>
                                    <p:cond delay="250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par>
                                <p:cTn id="43" presetID="22" presetClass="entr" presetSubtype="8" fill="hold" nodeType="withEffect">
                                  <p:stCondLst>
                                    <p:cond delay="370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 presetClass="entr" presetSubtype="8"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fill="hold"/>
                                        <p:tgtEl>
                                          <p:spTgt spid="34"/>
                                        </p:tgtEl>
                                        <p:attrNameLst>
                                          <p:attrName>ppt_x</p:attrName>
                                        </p:attrNameLst>
                                      </p:cBhvr>
                                      <p:tavLst>
                                        <p:tav tm="0">
                                          <p:val>
                                            <p:strVal val="0-#ppt_w/2"/>
                                          </p:val>
                                        </p:tav>
                                        <p:tav tm="100000">
                                          <p:val>
                                            <p:strVal val="#ppt_x"/>
                                          </p:val>
                                        </p:tav>
                                      </p:tavLst>
                                    </p:anim>
                                    <p:anim calcmode="lin" valueType="num">
                                      <p:cBhvr>
                                        <p:cTn id="49" dur="500" fill="hold"/>
                                        <p:tgtEl>
                                          <p:spTgt spid="34"/>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500" fill="hold"/>
                                        <p:tgtEl>
                                          <p:spTgt spid="35"/>
                                        </p:tgtEl>
                                        <p:attrNameLst>
                                          <p:attrName>ppt_x</p:attrName>
                                        </p:attrNameLst>
                                      </p:cBhvr>
                                      <p:tavLst>
                                        <p:tav tm="0">
                                          <p:val>
                                            <p:strVal val="0-#ppt_w/2"/>
                                          </p:val>
                                        </p:tav>
                                        <p:tav tm="100000">
                                          <p:val>
                                            <p:strVal val="#ppt_x"/>
                                          </p:val>
                                        </p:tav>
                                      </p:tavLst>
                                    </p:anim>
                                    <p:anim calcmode="lin" valueType="num">
                                      <p:cBhvr>
                                        <p:cTn id="53" dur="500" fill="hold"/>
                                        <p:tgtEl>
                                          <p:spTgt spid="35"/>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ppt_x</p:attrName>
                                        </p:attrNameLst>
                                      </p:cBhvr>
                                      <p:tavLst>
                                        <p:tav tm="0">
                                          <p:val>
                                            <p:strVal val="0-#ppt_w/2"/>
                                          </p:val>
                                        </p:tav>
                                        <p:tav tm="100000">
                                          <p:val>
                                            <p:strVal val="#ppt_x"/>
                                          </p:val>
                                        </p:tav>
                                      </p:tavLst>
                                    </p:anim>
                                    <p:anim calcmode="lin" valueType="num">
                                      <p:cBhvr>
                                        <p:cTn id="57" dur="500" fill="hold"/>
                                        <p:tgtEl>
                                          <p:spTgt spid="3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p:cTn id="60" dur="500" fill="hold"/>
                                        <p:tgtEl>
                                          <p:spTgt spid="37"/>
                                        </p:tgtEl>
                                        <p:attrNameLst>
                                          <p:attrName>ppt_x</p:attrName>
                                        </p:attrNameLst>
                                      </p:cBhvr>
                                      <p:tavLst>
                                        <p:tav tm="0">
                                          <p:val>
                                            <p:strVal val="0-#ppt_w/2"/>
                                          </p:val>
                                        </p:tav>
                                        <p:tav tm="100000">
                                          <p:val>
                                            <p:strVal val="#ppt_x"/>
                                          </p:val>
                                        </p:tav>
                                      </p:tavLst>
                                    </p:anim>
                                    <p:anim calcmode="lin" valueType="num">
                                      <p:cBhvr>
                                        <p:cTn id="61" dur="500" fill="hold"/>
                                        <p:tgtEl>
                                          <p:spTgt spid="37"/>
                                        </p:tgtEl>
                                        <p:attrNameLst>
                                          <p:attrName>ppt_y</p:attrName>
                                        </p:attrNameLst>
                                      </p:cBhvr>
                                      <p:tavLst>
                                        <p:tav tm="0">
                                          <p:val>
                                            <p:strVal val="#ppt_y"/>
                                          </p:val>
                                        </p:tav>
                                        <p:tav tm="100000">
                                          <p:val>
                                            <p:strVal val="#ppt_y"/>
                                          </p:val>
                                        </p:tav>
                                      </p:tavLst>
                                    </p:anim>
                                  </p:childTnLst>
                                </p:cTn>
                              </p:par>
                              <p:par>
                                <p:cTn id="62" presetID="8" presetClass="emph" presetSubtype="0" fill="hold" grpId="1" nodeType="withEffect">
                                  <p:stCondLst>
                                    <p:cond delay="0"/>
                                  </p:stCondLst>
                                  <p:childTnLst>
                                    <p:animRot by="21600000">
                                      <p:cBhvr>
                                        <p:cTn id="63" dur="500" fill="hold"/>
                                        <p:tgtEl>
                                          <p:spTgt spid="34"/>
                                        </p:tgtEl>
                                        <p:attrNameLst>
                                          <p:attrName>r</p:attrName>
                                        </p:attrNameLst>
                                      </p:cBhvr>
                                    </p:animRot>
                                  </p:childTnLst>
                                </p:cTn>
                              </p:par>
                              <p:par>
                                <p:cTn id="64" presetID="8" presetClass="emph" presetSubtype="0" fill="hold" grpId="1" nodeType="withEffect">
                                  <p:stCondLst>
                                    <p:cond delay="0"/>
                                  </p:stCondLst>
                                  <p:childTnLst>
                                    <p:animRot by="21600000">
                                      <p:cBhvr>
                                        <p:cTn id="65" dur="500" fill="hold"/>
                                        <p:tgtEl>
                                          <p:spTgt spid="35"/>
                                        </p:tgtEl>
                                        <p:attrNameLst>
                                          <p:attrName>r</p:attrName>
                                        </p:attrNameLst>
                                      </p:cBhvr>
                                    </p:animRot>
                                  </p:childTnLst>
                                </p:cTn>
                              </p:par>
                              <p:par>
                                <p:cTn id="66" presetID="8" presetClass="emph" presetSubtype="0" fill="hold" grpId="1" nodeType="withEffect">
                                  <p:stCondLst>
                                    <p:cond delay="0"/>
                                  </p:stCondLst>
                                  <p:childTnLst>
                                    <p:animRot by="21600000">
                                      <p:cBhvr>
                                        <p:cTn id="67" dur="500" fill="hold"/>
                                        <p:tgtEl>
                                          <p:spTgt spid="36"/>
                                        </p:tgtEl>
                                        <p:attrNameLst>
                                          <p:attrName>r</p:attrName>
                                        </p:attrNameLst>
                                      </p:cBhvr>
                                    </p:animRot>
                                  </p:childTnLst>
                                </p:cTn>
                              </p:par>
                              <p:par>
                                <p:cTn id="68" presetID="8" presetClass="emph" presetSubtype="0" fill="hold" grpId="1" nodeType="withEffect">
                                  <p:stCondLst>
                                    <p:cond delay="0"/>
                                  </p:stCondLst>
                                  <p:childTnLst>
                                    <p:animRot by="21600000">
                                      <p:cBhvr>
                                        <p:cTn id="69" dur="500" fill="hold"/>
                                        <p:tgtEl>
                                          <p:spTgt spid="37"/>
                                        </p:tgtEl>
                                        <p:attrNameLst>
                                          <p:attrName>r</p:attrName>
                                        </p:attrNameLst>
                                      </p:cBhvr>
                                    </p:animRot>
                                  </p:childTnLst>
                                </p:cTn>
                              </p:par>
                              <p:par>
                                <p:cTn id="70" presetID="10" presetClass="entr" presetSubtype="0" fill="hold" grpId="0" nodeType="withEffect">
                                  <p:stCondLst>
                                    <p:cond delay="30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24" grpId="0"/>
      <p:bldP spid="27" grpId="0"/>
      <p:bldP spid="33" grpId="0"/>
      <p:bldP spid="34" grpId="0" bldLvl="0" animBg="1"/>
      <p:bldP spid="34" grpId="1" bldLvl="0" animBg="1"/>
      <p:bldP spid="35" grpId="0" bldLvl="0" animBg="1"/>
      <p:bldP spid="35" grpId="1" bldLvl="0" animBg="1"/>
      <p:bldP spid="36" grpId="0" bldLvl="0" animBg="1"/>
      <p:bldP spid="36" grpId="1" bldLvl="0" animBg="1"/>
      <p:bldP spid="37" grpId="0" bldLvl="0" animBg="1"/>
      <p:bldP spid="37" grpId="1" bldLvl="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cxnSp>
        <p:nvCxnSpPr>
          <p:cNvPr id="20" name="直接连接符 19"/>
          <p:cNvCxnSpPr/>
          <p:nvPr/>
        </p:nvCxnSpPr>
        <p:spPr>
          <a:xfrm>
            <a:off x="5950579" y="1554493"/>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4" name="文本框 23"/>
          <p:cNvSpPr txBox="1">
            <a:spLocks noChangeArrowheads="1"/>
          </p:cNvSpPr>
          <p:nvPr/>
        </p:nvSpPr>
        <p:spPr bwMode="auto">
          <a:xfrm>
            <a:off x="6184399" y="1449068"/>
            <a:ext cx="566607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rgbClr val="404040"/>
                </a:solidFill>
              </a:rPr>
              <a:t>根据问卷调查数据分析可知，共享单车的数目方面，仅有32%的长沙市民认为数量合理，47%的市民认为数目太多，也有21%的市民认为数目不足，这一方面说明共享单车数目不合理，也可能与共享单车位置分布不合理有关。</a:t>
            </a:r>
          </a:p>
          <a:p>
            <a:r>
              <a:rPr lang="zh-CN" altLang="en-US" sz="2400" dirty="0">
                <a:solidFill>
                  <a:srgbClr val="404040"/>
                </a:solidFill>
              </a:rPr>
              <a:t>共享单车停放位置方面，仅有31%的市民认为停放点合理；而31%的市民认为停放点太远，这将会为市民寻找单车带来巨大障碍；同时38%的市民认为停放点太近，这反映了共享单车乱停乱放的现象，部分单车停放位置抢占其他用地，对市民的正常生活造成影响。</a:t>
            </a: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084263" y="507818"/>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rgbClr val="197519"/>
                </a:solidFill>
              </a:rPr>
              <a:t>公众对共享单车系统的满意度</a:t>
            </a: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8" name="图片 7"/>
          <p:cNvPicPr>
            <a:picLocks noChangeAspect="1"/>
          </p:cNvPicPr>
          <p:nvPr/>
        </p:nvPicPr>
        <p:blipFill>
          <a:blip r:embed="rId2"/>
          <a:stretch>
            <a:fillRect/>
          </a:stretch>
        </p:blipFill>
        <p:spPr>
          <a:xfrm>
            <a:off x="248643" y="1554493"/>
            <a:ext cx="5468117" cy="2675373"/>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grpId="0" nodeType="withEffect">
                                  <p:stCondLst>
                                    <p:cond delay="250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par>
                                <p:cTn id="43" presetID="22" presetClass="entr" presetSubtype="8" fill="hold" nodeType="withEffect">
                                  <p:stCondLst>
                                    <p:cond delay="370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 presetClass="entr" presetSubtype="8"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fill="hold"/>
                                        <p:tgtEl>
                                          <p:spTgt spid="34"/>
                                        </p:tgtEl>
                                        <p:attrNameLst>
                                          <p:attrName>ppt_x</p:attrName>
                                        </p:attrNameLst>
                                      </p:cBhvr>
                                      <p:tavLst>
                                        <p:tav tm="0">
                                          <p:val>
                                            <p:strVal val="0-#ppt_w/2"/>
                                          </p:val>
                                        </p:tav>
                                        <p:tav tm="100000">
                                          <p:val>
                                            <p:strVal val="#ppt_x"/>
                                          </p:val>
                                        </p:tav>
                                      </p:tavLst>
                                    </p:anim>
                                    <p:anim calcmode="lin" valueType="num">
                                      <p:cBhvr>
                                        <p:cTn id="49" dur="500" fill="hold"/>
                                        <p:tgtEl>
                                          <p:spTgt spid="34"/>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500" fill="hold"/>
                                        <p:tgtEl>
                                          <p:spTgt spid="35"/>
                                        </p:tgtEl>
                                        <p:attrNameLst>
                                          <p:attrName>ppt_x</p:attrName>
                                        </p:attrNameLst>
                                      </p:cBhvr>
                                      <p:tavLst>
                                        <p:tav tm="0">
                                          <p:val>
                                            <p:strVal val="0-#ppt_w/2"/>
                                          </p:val>
                                        </p:tav>
                                        <p:tav tm="100000">
                                          <p:val>
                                            <p:strVal val="#ppt_x"/>
                                          </p:val>
                                        </p:tav>
                                      </p:tavLst>
                                    </p:anim>
                                    <p:anim calcmode="lin" valueType="num">
                                      <p:cBhvr>
                                        <p:cTn id="53" dur="500" fill="hold"/>
                                        <p:tgtEl>
                                          <p:spTgt spid="35"/>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ppt_x</p:attrName>
                                        </p:attrNameLst>
                                      </p:cBhvr>
                                      <p:tavLst>
                                        <p:tav tm="0">
                                          <p:val>
                                            <p:strVal val="0-#ppt_w/2"/>
                                          </p:val>
                                        </p:tav>
                                        <p:tav tm="100000">
                                          <p:val>
                                            <p:strVal val="#ppt_x"/>
                                          </p:val>
                                        </p:tav>
                                      </p:tavLst>
                                    </p:anim>
                                    <p:anim calcmode="lin" valueType="num">
                                      <p:cBhvr>
                                        <p:cTn id="57" dur="500" fill="hold"/>
                                        <p:tgtEl>
                                          <p:spTgt spid="3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 calcmode="lin" valueType="num">
                                      <p:cBhvr>
                                        <p:cTn id="60" dur="500" fill="hold"/>
                                        <p:tgtEl>
                                          <p:spTgt spid="37"/>
                                        </p:tgtEl>
                                        <p:attrNameLst>
                                          <p:attrName>ppt_x</p:attrName>
                                        </p:attrNameLst>
                                      </p:cBhvr>
                                      <p:tavLst>
                                        <p:tav tm="0">
                                          <p:val>
                                            <p:strVal val="0-#ppt_w/2"/>
                                          </p:val>
                                        </p:tav>
                                        <p:tav tm="100000">
                                          <p:val>
                                            <p:strVal val="#ppt_x"/>
                                          </p:val>
                                        </p:tav>
                                      </p:tavLst>
                                    </p:anim>
                                    <p:anim calcmode="lin" valueType="num">
                                      <p:cBhvr>
                                        <p:cTn id="61" dur="500" fill="hold"/>
                                        <p:tgtEl>
                                          <p:spTgt spid="37"/>
                                        </p:tgtEl>
                                        <p:attrNameLst>
                                          <p:attrName>ppt_y</p:attrName>
                                        </p:attrNameLst>
                                      </p:cBhvr>
                                      <p:tavLst>
                                        <p:tav tm="0">
                                          <p:val>
                                            <p:strVal val="#ppt_y"/>
                                          </p:val>
                                        </p:tav>
                                        <p:tav tm="100000">
                                          <p:val>
                                            <p:strVal val="#ppt_y"/>
                                          </p:val>
                                        </p:tav>
                                      </p:tavLst>
                                    </p:anim>
                                  </p:childTnLst>
                                </p:cTn>
                              </p:par>
                              <p:par>
                                <p:cTn id="62" presetID="8" presetClass="emph" presetSubtype="0" fill="hold" grpId="1" nodeType="withEffect">
                                  <p:stCondLst>
                                    <p:cond delay="0"/>
                                  </p:stCondLst>
                                  <p:childTnLst>
                                    <p:animRot by="21600000">
                                      <p:cBhvr>
                                        <p:cTn id="63" dur="500" fill="hold"/>
                                        <p:tgtEl>
                                          <p:spTgt spid="34"/>
                                        </p:tgtEl>
                                        <p:attrNameLst>
                                          <p:attrName>r</p:attrName>
                                        </p:attrNameLst>
                                      </p:cBhvr>
                                    </p:animRot>
                                  </p:childTnLst>
                                </p:cTn>
                              </p:par>
                              <p:par>
                                <p:cTn id="64" presetID="8" presetClass="emph" presetSubtype="0" fill="hold" grpId="1" nodeType="withEffect">
                                  <p:stCondLst>
                                    <p:cond delay="0"/>
                                  </p:stCondLst>
                                  <p:childTnLst>
                                    <p:animRot by="21600000">
                                      <p:cBhvr>
                                        <p:cTn id="65" dur="500" fill="hold"/>
                                        <p:tgtEl>
                                          <p:spTgt spid="35"/>
                                        </p:tgtEl>
                                        <p:attrNameLst>
                                          <p:attrName>r</p:attrName>
                                        </p:attrNameLst>
                                      </p:cBhvr>
                                    </p:animRot>
                                  </p:childTnLst>
                                </p:cTn>
                              </p:par>
                              <p:par>
                                <p:cTn id="66" presetID="8" presetClass="emph" presetSubtype="0" fill="hold" grpId="1" nodeType="withEffect">
                                  <p:stCondLst>
                                    <p:cond delay="0"/>
                                  </p:stCondLst>
                                  <p:childTnLst>
                                    <p:animRot by="21600000">
                                      <p:cBhvr>
                                        <p:cTn id="67" dur="500" fill="hold"/>
                                        <p:tgtEl>
                                          <p:spTgt spid="36"/>
                                        </p:tgtEl>
                                        <p:attrNameLst>
                                          <p:attrName>r</p:attrName>
                                        </p:attrNameLst>
                                      </p:cBhvr>
                                    </p:animRot>
                                  </p:childTnLst>
                                </p:cTn>
                              </p:par>
                              <p:par>
                                <p:cTn id="68" presetID="8" presetClass="emph" presetSubtype="0" fill="hold" grpId="1" nodeType="withEffect">
                                  <p:stCondLst>
                                    <p:cond delay="0"/>
                                  </p:stCondLst>
                                  <p:childTnLst>
                                    <p:animRot by="21600000">
                                      <p:cBhvr>
                                        <p:cTn id="69" dur="500" fill="hold"/>
                                        <p:tgtEl>
                                          <p:spTgt spid="37"/>
                                        </p:tgtEl>
                                        <p:attrNameLst>
                                          <p:attrName>r</p:attrName>
                                        </p:attrNameLst>
                                      </p:cBhvr>
                                    </p:animRot>
                                  </p:childTnLst>
                                </p:cTn>
                              </p:par>
                              <p:par>
                                <p:cTn id="70" presetID="10" presetClass="entr" presetSubtype="0" fill="hold" grpId="0" nodeType="withEffect">
                                  <p:stCondLst>
                                    <p:cond delay="30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24" grpId="0"/>
      <p:bldP spid="27" grpId="0"/>
      <p:bldP spid="33" grpId="0"/>
      <p:bldP spid="34" grpId="0" bldLvl="0" animBg="1"/>
      <p:bldP spid="34" grpId="1" bldLvl="0" animBg="1"/>
      <p:bldP spid="35" grpId="0" bldLvl="0" animBg="1"/>
      <p:bldP spid="35" grpId="1" bldLvl="0" animBg="1"/>
      <p:bldP spid="36" grpId="0" bldLvl="0" animBg="1"/>
      <p:bldP spid="36" grpId="1" bldLvl="0" animBg="1"/>
      <p:bldP spid="37" grpId="0" bldLvl="0" animBg="1"/>
      <p:bldP spid="37"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93825"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02</a:t>
            </a:r>
          </a:p>
        </p:txBody>
      </p:sp>
      <p:sp>
        <p:nvSpPr>
          <p:cNvPr id="17" name="文本框 16"/>
          <p:cNvSpPr txBox="1">
            <a:spLocks noChangeArrowheads="1"/>
          </p:cNvSpPr>
          <p:nvPr/>
        </p:nvSpPr>
        <p:spPr bwMode="auto">
          <a:xfrm>
            <a:off x="3665538" y="3346450"/>
            <a:ext cx="53070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srgbClr val="197519"/>
                </a:solidFill>
              </a:rPr>
              <a:t>自行车交通需求预测</a:t>
            </a:r>
          </a:p>
        </p:txBody>
      </p:sp>
      <p:sp>
        <p:nvSpPr>
          <p:cNvPr id="18" name="文本框 17"/>
          <p:cNvSpPr txBox="1">
            <a:spLocks noChangeArrowheads="1"/>
          </p:cNvSpPr>
          <p:nvPr/>
        </p:nvSpPr>
        <p:spPr bwMode="auto">
          <a:xfrm>
            <a:off x="3649663" y="2773363"/>
            <a:ext cx="2011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a:solidFill>
                  <a:srgbClr val="197519"/>
                </a:solidFill>
              </a:rPr>
              <a:t>Part Two</a:t>
            </a:r>
            <a:endParaRPr lang="zh-CN" altLang="en-US" sz="3200" b="1" i="1">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1229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12297" name="组合 2"/>
            <p:cNvGrpSpPr/>
            <p:nvPr/>
          </p:nvGrpSpPr>
          <p:grpSpPr bwMode="auto">
            <a:xfrm>
              <a:off x="10065703" y="3132138"/>
              <a:ext cx="1303337" cy="1279524"/>
              <a:chOff x="10065703" y="3132138"/>
              <a:chExt cx="1303337" cy="1279524"/>
            </a:xfrm>
          </p:grpSpPr>
          <p:sp>
            <p:nvSpPr>
              <p:cNvPr id="1229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grpSp>
            <p:nvGrpSpPr>
              <p:cNvPr id="12299" name="组合 1"/>
              <p:cNvGrpSpPr/>
              <p:nvPr/>
            </p:nvGrpSpPr>
            <p:grpSpPr bwMode="auto">
              <a:xfrm>
                <a:off x="10165715" y="3132138"/>
                <a:ext cx="1203325" cy="1279524"/>
                <a:chOff x="10165715" y="3132138"/>
                <a:chExt cx="1203325" cy="1279524"/>
              </a:xfrm>
            </p:grpSpPr>
            <p:sp>
              <p:nvSpPr>
                <p:cNvPr id="1230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1230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sp>
              <p:nvSpPr>
                <p:cNvPr id="1230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anose="02010509060101010101"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anose="02010509060101010101"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bldLvl="0" animBg="1"/>
      <p:bldP spid="19" grpId="1" bldLvl="0" animBg="1"/>
      <p:bldP spid="20" grpId="0" bldLvl="0" animBg="1"/>
      <p:bldP spid="20" grpId="1" bldLvl="0" animBg="1"/>
      <p:bldP spid="21" grpId="0" bldLvl="0" animBg="1"/>
      <p:bldP spid="21" grpId="1" bldLvl="0" animBg="1"/>
      <p:bldP spid="27" grpId="0" bldLvl="0" animBg="1"/>
      <p:bldP spid="27" grpId="1" bldLvl="0" animBg="1"/>
      <p:bldP spid="28" grpId="0" bldLvl="0" animBg="1"/>
      <p:bldP spid="28"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等腰三角形 17"/>
          <p:cNvSpPr>
            <a:spLocks noChangeArrowheads="1"/>
          </p:cNvSpPr>
          <p:nvPr/>
        </p:nvSpPr>
        <p:spPr bwMode="auto">
          <a:xfrm rot="9233090">
            <a:off x="11149013" y="6661150"/>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19" name="等腰三角形 18"/>
          <p:cNvSpPr>
            <a:spLocks noChangeArrowheads="1"/>
          </p:cNvSpPr>
          <p:nvPr/>
        </p:nvSpPr>
        <p:spPr bwMode="auto">
          <a:xfrm rot="-6030424">
            <a:off x="10908506"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20" name="等腰三角形 19"/>
          <p:cNvSpPr>
            <a:spLocks noChangeArrowheads="1"/>
          </p:cNvSpPr>
          <p:nvPr/>
        </p:nvSpPr>
        <p:spPr bwMode="auto">
          <a:xfrm rot="-228606">
            <a:off x="11363325"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21" name="等腰三角形 20"/>
          <p:cNvSpPr>
            <a:spLocks noChangeArrowheads="1"/>
          </p:cNvSpPr>
          <p:nvPr/>
        </p:nvSpPr>
        <p:spPr bwMode="auto">
          <a:xfrm rot="-3389783">
            <a:off x="11102975" y="6572251"/>
            <a:ext cx="58737" cy="4921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22" name="等腰三角形 21"/>
          <p:cNvSpPr>
            <a:spLocks noChangeArrowheads="1"/>
          </p:cNvSpPr>
          <p:nvPr/>
        </p:nvSpPr>
        <p:spPr bwMode="auto">
          <a:xfrm rot="8748521">
            <a:off x="11291888" y="6657975"/>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anose="02010509060101010101" pitchFamily="49" charset="-122"/>
            </a:endParaRPr>
          </a:p>
        </p:txBody>
      </p:sp>
      <p:sp>
        <p:nvSpPr>
          <p:cNvPr id="5" name="Freeform 5"/>
          <p:cNvSpPr>
            <a:spLocks noEditPoints="1" noChangeArrowheads="1"/>
          </p:cNvSpPr>
          <p:nvPr/>
        </p:nvSpPr>
        <p:spPr bwMode="auto">
          <a:xfrm rot="-455902">
            <a:off x="952500" y="3749675"/>
            <a:ext cx="2281238" cy="2592388"/>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3" name="直接连接符 2"/>
          <p:cNvCxnSpPr/>
          <p:nvPr/>
        </p:nvCxnSpPr>
        <p:spPr>
          <a:xfrm flipV="1">
            <a:off x="3574537" y="2300288"/>
            <a:ext cx="1238199" cy="1085851"/>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88862" y="3400425"/>
            <a:ext cx="1414463" cy="445296"/>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88862" y="4503739"/>
            <a:ext cx="1285875" cy="70458"/>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bwMode="auto">
          <a:xfrm>
            <a:off x="5519738" y="2881313"/>
            <a:ext cx="742950" cy="742950"/>
            <a:chOff x="5519224" y="2881313"/>
            <a:chExt cx="742950" cy="742950"/>
          </a:xfrm>
        </p:grpSpPr>
        <p:sp>
          <p:nvSpPr>
            <p:cNvPr id="14347" name="椭圆 27"/>
            <p:cNvSpPr>
              <a:spLocks noChangeArrowheads="1"/>
            </p:cNvSpPr>
            <p:nvPr/>
          </p:nvSpPr>
          <p:spPr bwMode="auto">
            <a:xfrm>
              <a:off x="5519224" y="2881313"/>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8" name="Freeform 13"/>
            <p:cNvSpPr>
              <a:spLocks noEditPoints="1" noChangeArrowheads="1"/>
            </p:cNvSpPr>
            <p:nvPr/>
          </p:nvSpPr>
          <p:spPr bwMode="auto">
            <a:xfrm>
              <a:off x="5666827" y="3037738"/>
              <a:ext cx="482670" cy="388892"/>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 name="组合 6"/>
          <p:cNvGrpSpPr/>
          <p:nvPr/>
        </p:nvGrpSpPr>
        <p:grpSpPr bwMode="auto">
          <a:xfrm>
            <a:off x="5505450" y="4310063"/>
            <a:ext cx="742950" cy="742950"/>
            <a:chOff x="5504937" y="4310063"/>
            <a:chExt cx="742950" cy="742950"/>
          </a:xfrm>
        </p:grpSpPr>
        <p:sp>
          <p:nvSpPr>
            <p:cNvPr id="14350" name="椭圆 28"/>
            <p:cNvSpPr>
              <a:spLocks noChangeArrowheads="1"/>
            </p:cNvSpPr>
            <p:nvPr/>
          </p:nvSpPr>
          <p:spPr bwMode="auto">
            <a:xfrm>
              <a:off x="5504937" y="4310063"/>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1" name="Freeform 21"/>
            <p:cNvSpPr>
              <a:spLocks noEditPoints="1" noChangeArrowheads="1"/>
            </p:cNvSpPr>
            <p:nvPr/>
          </p:nvSpPr>
          <p:spPr bwMode="auto">
            <a:xfrm>
              <a:off x="5626822" y="4538606"/>
              <a:ext cx="482670" cy="38889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 name="组合 1"/>
          <p:cNvGrpSpPr/>
          <p:nvPr/>
        </p:nvGrpSpPr>
        <p:grpSpPr bwMode="auto">
          <a:xfrm>
            <a:off x="5048250" y="1609725"/>
            <a:ext cx="742950" cy="742950"/>
            <a:chOff x="5047737" y="1609725"/>
            <a:chExt cx="742950" cy="742950"/>
          </a:xfrm>
        </p:grpSpPr>
        <p:sp>
          <p:nvSpPr>
            <p:cNvPr id="14353" name="椭圆 14"/>
            <p:cNvSpPr>
              <a:spLocks noChangeArrowheads="1"/>
            </p:cNvSpPr>
            <p:nvPr/>
          </p:nvSpPr>
          <p:spPr bwMode="auto">
            <a:xfrm>
              <a:off x="5047737" y="1609725"/>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4" name="Freeform 5"/>
            <p:cNvSpPr>
              <a:spLocks noEditPoints="1" noChangeArrowheads="1"/>
            </p:cNvSpPr>
            <p:nvPr/>
          </p:nvSpPr>
          <p:spPr bwMode="auto">
            <a:xfrm>
              <a:off x="5196927" y="1812154"/>
              <a:ext cx="482670" cy="388892"/>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0" name="文本框 29"/>
          <p:cNvSpPr txBox="1">
            <a:spLocks noChangeArrowheads="1"/>
          </p:cNvSpPr>
          <p:nvPr/>
        </p:nvSpPr>
        <p:spPr bwMode="auto">
          <a:xfrm>
            <a:off x="6149975" y="1633538"/>
            <a:ext cx="4629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404040"/>
                </a:solidFill>
              </a:rPr>
              <a:t>出行生成预测分为出行的发生量和吸引量两方面的预测</a:t>
            </a:r>
          </a:p>
        </p:txBody>
      </p:sp>
      <p:sp>
        <p:nvSpPr>
          <p:cNvPr id="31" name="文本框 30"/>
          <p:cNvSpPr txBox="1">
            <a:spLocks noChangeArrowheads="1"/>
          </p:cNvSpPr>
          <p:nvPr/>
        </p:nvSpPr>
        <p:spPr bwMode="auto">
          <a:xfrm>
            <a:off x="6539923" y="2887451"/>
            <a:ext cx="46291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404040"/>
                </a:solidFill>
              </a:rPr>
              <a:t>出行分布预测是将各小区的出行发生量和吸引量转化为各小区之间的出行交换量的过程</a:t>
            </a:r>
          </a:p>
        </p:txBody>
      </p:sp>
      <p:sp>
        <p:nvSpPr>
          <p:cNvPr id="32" name="文本框 31"/>
          <p:cNvSpPr txBox="1">
            <a:spLocks noChangeArrowheads="1"/>
          </p:cNvSpPr>
          <p:nvPr/>
        </p:nvSpPr>
        <p:spPr bwMode="auto">
          <a:xfrm>
            <a:off x="6730227" y="4344030"/>
            <a:ext cx="4629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rgbClr val="404040"/>
                </a:solidFill>
              </a:rPr>
              <a:t>出行方式划分是把总的交通量分配给不同的交通方式</a:t>
            </a:r>
          </a:p>
        </p:txBody>
      </p:sp>
      <p:sp>
        <p:nvSpPr>
          <p:cNvPr id="27" name="文本框 26"/>
          <p:cNvSpPr txBox="1">
            <a:spLocks noChangeArrowheads="1"/>
          </p:cNvSpPr>
          <p:nvPr/>
        </p:nvSpPr>
        <p:spPr bwMode="auto">
          <a:xfrm>
            <a:off x="11364913" y="6524625"/>
            <a:ext cx="617537"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a:t>
            </a:r>
            <a:r>
              <a:rPr lang="en-US" sz="1500">
                <a:solidFill>
                  <a:srgbClr val="197519"/>
                </a:solidFill>
                <a:ea typeface="方正粗倩简体" pitchFamily="65" charset="-122"/>
              </a:rPr>
              <a:t>8</a:t>
            </a:r>
          </a:p>
        </p:txBody>
      </p:sp>
      <p:sp>
        <p:nvSpPr>
          <p:cNvPr id="41" name="矩形 40"/>
          <p:cNvSpPr>
            <a:spLocks noChangeArrowheads="1"/>
          </p:cNvSpPr>
          <p:nvPr/>
        </p:nvSpPr>
        <p:spPr bwMode="auto">
          <a:xfrm>
            <a:off x="1025208" y="544513"/>
            <a:ext cx="373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rgbClr val="197519"/>
                </a:solidFill>
              </a:rPr>
              <a:t>长沙市自行车交通需求预测方法</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cxnSp>
        <p:nvCxnSpPr>
          <p:cNvPr id="9" name="直接连接符 8"/>
          <p:cNvCxnSpPr/>
          <p:nvPr/>
        </p:nvCxnSpPr>
        <p:spPr>
          <a:xfrm>
            <a:off x="3782695" y="5372100"/>
            <a:ext cx="1520825" cy="456565"/>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bwMode="auto">
          <a:xfrm>
            <a:off x="5478145" y="5626100"/>
            <a:ext cx="742950" cy="742950"/>
            <a:chOff x="5047737" y="1609725"/>
            <a:chExt cx="742950" cy="742950"/>
          </a:xfrm>
        </p:grpSpPr>
        <p:sp>
          <p:nvSpPr>
            <p:cNvPr id="11" name="椭圆 14"/>
            <p:cNvSpPr>
              <a:spLocks noChangeArrowheads="1"/>
            </p:cNvSpPr>
            <p:nvPr/>
          </p:nvSpPr>
          <p:spPr bwMode="auto">
            <a:xfrm>
              <a:off x="5047737" y="1609725"/>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5"/>
            <p:cNvSpPr>
              <a:spLocks noEditPoints="1" noChangeArrowheads="1"/>
            </p:cNvSpPr>
            <p:nvPr/>
          </p:nvSpPr>
          <p:spPr bwMode="auto">
            <a:xfrm>
              <a:off x="5196927" y="1812154"/>
              <a:ext cx="482670" cy="388892"/>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3" name="文本框 12"/>
          <p:cNvSpPr txBox="1">
            <a:spLocks noChangeArrowheads="1"/>
          </p:cNvSpPr>
          <p:nvPr/>
        </p:nvSpPr>
        <p:spPr bwMode="auto">
          <a:xfrm>
            <a:off x="6539923" y="5455409"/>
            <a:ext cx="49015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rgbClr val="404040"/>
                </a:solidFill>
              </a:rPr>
              <a:t>交通分配时将各小区间的不同的交通方式的交通量分配到具体的交通网中去。</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8"/>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19"/>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0"/>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1"/>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2"/>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ppt_x</p:attrName>
                                        </p:attrNameLst>
                                      </p:cBhvr>
                                      <p:tavLst>
                                        <p:tav tm="0">
                                          <p:val>
                                            <p:strVal val="#ppt_x"/>
                                          </p:val>
                                        </p:tav>
                                        <p:tav tm="100000">
                                          <p:val>
                                            <p:strVal val="#ppt_x"/>
                                          </p:val>
                                        </p:tav>
                                      </p:tavLst>
                                    </p:anim>
                                    <p:anim calcmode="lin" valueType="num">
                                      <p:cBhvr>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ppt_x</p:attrName>
                                        </p:attrNameLst>
                                      </p:cBhvr>
                                      <p:tavLst>
                                        <p:tav tm="0">
                                          <p:val>
                                            <p:strVal val="#ppt_x"/>
                                          </p:val>
                                        </p:tav>
                                        <p:tav tm="100000">
                                          <p:val>
                                            <p:strVal val="#ppt_x"/>
                                          </p:val>
                                        </p:tav>
                                      </p:tavLst>
                                    </p:anim>
                                    <p:anim calcmode="lin" valueType="num">
                                      <p:cBhvr>
                                        <p:cTn id="34" dur="500" fill="hold"/>
                                        <p:tgtEl>
                                          <p:spTgt spid="22"/>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600" fill="hold"/>
                                        <p:tgtEl>
                                          <p:spTgt spid="5"/>
                                        </p:tgtEl>
                                        <p:attrNameLst>
                                          <p:attrName>ppt_w</p:attrName>
                                        </p:attrNameLst>
                                      </p:cBhvr>
                                      <p:tavLst>
                                        <p:tav tm="0">
                                          <p:val>
                                            <p:fltVal val="0"/>
                                          </p:val>
                                        </p:tav>
                                        <p:tav tm="100000">
                                          <p:val>
                                            <p:strVal val="#ppt_w"/>
                                          </p:val>
                                        </p:tav>
                                      </p:tavLst>
                                    </p:anim>
                                    <p:anim calcmode="lin" valueType="num">
                                      <p:cBhvr>
                                        <p:cTn id="43" dur="600" fill="hold"/>
                                        <p:tgtEl>
                                          <p:spTgt spid="5"/>
                                        </p:tgtEl>
                                        <p:attrNameLst>
                                          <p:attrName>ppt_h</p:attrName>
                                        </p:attrNameLst>
                                      </p:cBhvr>
                                      <p:tavLst>
                                        <p:tav tm="0">
                                          <p:val>
                                            <p:fltVal val="0"/>
                                          </p:val>
                                        </p:tav>
                                        <p:tav tm="100000">
                                          <p:val>
                                            <p:strVal val="#ppt_h"/>
                                          </p:val>
                                        </p:tav>
                                      </p:tavLst>
                                    </p:anim>
                                  </p:childTnLst>
                                </p:cTn>
                              </p:par>
                              <p:par>
                                <p:cTn id="44" presetID="8" presetClass="emph" presetSubtype="0" fill="hold" grpId="1" nodeType="withEffect">
                                  <p:stCondLst>
                                    <p:cond delay="0"/>
                                  </p:stCondLst>
                                  <p:childTnLst>
                                    <p:animRot by="21600000">
                                      <p:cBhvr>
                                        <p:cTn id="45" dur="700" fill="hold"/>
                                        <p:tgtEl>
                                          <p:spTgt spid="5"/>
                                        </p:tgtEl>
                                        <p:attrNameLst>
                                          <p:attrName>r</p:attrName>
                                        </p:attrNameLst>
                                      </p:cBhvr>
                                    </p:animRot>
                                  </p:childTnLst>
                                </p:cTn>
                              </p:par>
                              <p:par>
                                <p:cTn id="46" presetID="22" presetClass="entr" presetSubtype="8" fill="hold" nodeType="withEffect">
                                  <p:stCondLst>
                                    <p:cond delay="7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22" presetClass="entr" presetSubtype="8" fill="hold" nodeType="withEffect">
                                  <p:stCondLst>
                                    <p:cond delay="70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par>
                                <p:cTn id="52" presetID="22" presetClass="entr" presetSubtype="8" fill="hold" nodeType="withEffect">
                                  <p:stCondLst>
                                    <p:cond delay="70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par>
                                <p:cTn id="55" presetID="23" presetClass="entr" presetSubtype="16" fill="hold" nodeType="withEffect">
                                  <p:stCondLst>
                                    <p:cond delay="1000"/>
                                  </p:stCondLst>
                                  <p:childTnLst>
                                    <p:set>
                                      <p:cBhvr>
                                        <p:cTn id="56" dur="1" fill="hold">
                                          <p:stCondLst>
                                            <p:cond delay="0"/>
                                          </p:stCondLst>
                                        </p:cTn>
                                        <p:tgtEl>
                                          <p:spTgt spid="2"/>
                                        </p:tgtEl>
                                        <p:attrNameLst>
                                          <p:attrName>style.visibility</p:attrName>
                                        </p:attrNameLst>
                                      </p:cBhvr>
                                      <p:to>
                                        <p:strVal val="visible"/>
                                      </p:to>
                                    </p:set>
                                    <p:anim calcmode="lin" valueType="num">
                                      <p:cBhvr>
                                        <p:cTn id="57" dur="500" fill="hold"/>
                                        <p:tgtEl>
                                          <p:spTgt spid="2"/>
                                        </p:tgtEl>
                                        <p:attrNameLst>
                                          <p:attrName>ppt_w</p:attrName>
                                        </p:attrNameLst>
                                      </p:cBhvr>
                                      <p:tavLst>
                                        <p:tav tm="0">
                                          <p:val>
                                            <p:fltVal val="0"/>
                                          </p:val>
                                        </p:tav>
                                        <p:tav tm="100000">
                                          <p:val>
                                            <p:strVal val="#ppt_w"/>
                                          </p:val>
                                        </p:tav>
                                      </p:tavLst>
                                    </p:anim>
                                    <p:anim calcmode="lin" valueType="num">
                                      <p:cBhvr>
                                        <p:cTn id="58" dur="500" fill="hold"/>
                                        <p:tgtEl>
                                          <p:spTgt spid="2"/>
                                        </p:tgtEl>
                                        <p:attrNameLst>
                                          <p:attrName>ppt_h</p:attrName>
                                        </p:attrNameLst>
                                      </p:cBhvr>
                                      <p:tavLst>
                                        <p:tav tm="0">
                                          <p:val>
                                            <p:fltVal val="0"/>
                                          </p:val>
                                        </p:tav>
                                        <p:tav tm="100000">
                                          <p:val>
                                            <p:strVal val="#ppt_h"/>
                                          </p:val>
                                        </p:tav>
                                      </p:tavLst>
                                    </p:anim>
                                  </p:childTnLst>
                                </p:cTn>
                              </p:par>
                              <p:par>
                                <p:cTn id="59" presetID="23" presetClass="entr" presetSubtype="16" fill="hold" nodeType="withEffect">
                                  <p:stCondLst>
                                    <p:cond delay="110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fltVal val="0"/>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par>
                                <p:cTn id="63" presetID="23" presetClass="entr" presetSubtype="16" fill="hold" nodeType="withEffect">
                                  <p:stCondLst>
                                    <p:cond delay="110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ppt_w</p:attrName>
                                        </p:attrNameLst>
                                      </p:cBhvr>
                                      <p:tavLst>
                                        <p:tav tm="0">
                                          <p:val>
                                            <p:fltVal val="0"/>
                                          </p:val>
                                        </p:tav>
                                        <p:tav tm="100000">
                                          <p:val>
                                            <p:strVal val="#ppt_w"/>
                                          </p:val>
                                        </p:tav>
                                      </p:tavLst>
                                    </p:anim>
                                    <p:anim calcmode="lin" valueType="num">
                                      <p:cBhvr>
                                        <p:cTn id="66" dur="500" fill="hold"/>
                                        <p:tgtEl>
                                          <p:spTgt spid="7"/>
                                        </p:tgtEl>
                                        <p:attrNameLst>
                                          <p:attrName>ppt_h</p:attrName>
                                        </p:attrNameLst>
                                      </p:cBhvr>
                                      <p:tavLst>
                                        <p:tav tm="0">
                                          <p:val>
                                            <p:fltVal val="0"/>
                                          </p:val>
                                        </p:tav>
                                        <p:tav tm="100000">
                                          <p:val>
                                            <p:strVal val="#ppt_h"/>
                                          </p:val>
                                        </p:tav>
                                      </p:tavLst>
                                    </p:anim>
                                  </p:childTnLst>
                                </p:cTn>
                              </p:par>
                              <p:par>
                                <p:cTn id="67" presetID="22" presetClass="entr" presetSubtype="8" fill="hold" grpId="0" nodeType="withEffect">
                                  <p:stCondLst>
                                    <p:cond delay="150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par>
                                <p:cTn id="70" presetID="22" presetClass="entr" presetSubtype="8" fill="hold" grpId="0" nodeType="withEffect">
                                  <p:stCondLst>
                                    <p:cond delay="170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par>
                                <p:cTn id="73" presetID="22" presetClass="entr" presetSubtype="8" fill="hold" grpId="0" nodeType="withEffect">
                                  <p:stCondLst>
                                    <p:cond delay="1900"/>
                                  </p:stCondLst>
                                  <p:childTnLst>
                                    <p:set>
                                      <p:cBhvr>
                                        <p:cTn id="74" dur="1" fill="hold">
                                          <p:stCondLst>
                                            <p:cond delay="0"/>
                                          </p:stCondLst>
                                        </p:cTn>
                                        <p:tgtEl>
                                          <p:spTgt spid="32"/>
                                        </p:tgtEl>
                                        <p:attrNameLst>
                                          <p:attrName>style.visibility</p:attrName>
                                        </p:attrNameLst>
                                      </p:cBhvr>
                                      <p:to>
                                        <p:strVal val="visible"/>
                                      </p:to>
                                    </p:set>
                                    <p:animEffect transition="in" filter="wipe(left)">
                                      <p:cBhvr>
                                        <p:cTn id="75" dur="500"/>
                                        <p:tgtEl>
                                          <p:spTgt spid="32"/>
                                        </p:tgtEl>
                                      </p:cBhvr>
                                    </p:animEffect>
                                  </p:childTnLst>
                                </p:cTn>
                              </p:par>
                              <p:par>
                                <p:cTn id="76" presetID="2" presetClass="entr" presetSubtype="8"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p:cTn id="78" dur="500" fill="hold"/>
                                        <p:tgtEl>
                                          <p:spTgt spid="42"/>
                                        </p:tgtEl>
                                        <p:attrNameLst>
                                          <p:attrName>ppt_x</p:attrName>
                                        </p:attrNameLst>
                                      </p:cBhvr>
                                      <p:tavLst>
                                        <p:tav tm="0">
                                          <p:val>
                                            <p:strVal val="0-#ppt_w/2"/>
                                          </p:val>
                                        </p:tav>
                                        <p:tav tm="100000">
                                          <p:val>
                                            <p:strVal val="#ppt_x"/>
                                          </p:val>
                                        </p:tav>
                                      </p:tavLst>
                                    </p:anim>
                                    <p:anim calcmode="lin" valueType="num">
                                      <p:cBhvr>
                                        <p:cTn id="79" dur="500" fill="hold"/>
                                        <p:tgtEl>
                                          <p:spTgt spid="42"/>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p:cTn id="82" dur="500" fill="hold"/>
                                        <p:tgtEl>
                                          <p:spTgt spid="43"/>
                                        </p:tgtEl>
                                        <p:attrNameLst>
                                          <p:attrName>ppt_x</p:attrName>
                                        </p:attrNameLst>
                                      </p:cBhvr>
                                      <p:tavLst>
                                        <p:tav tm="0">
                                          <p:val>
                                            <p:strVal val="0-#ppt_w/2"/>
                                          </p:val>
                                        </p:tav>
                                        <p:tav tm="100000">
                                          <p:val>
                                            <p:strVal val="#ppt_x"/>
                                          </p:val>
                                        </p:tav>
                                      </p:tavLst>
                                    </p:anim>
                                    <p:anim calcmode="lin" valueType="num">
                                      <p:cBhvr>
                                        <p:cTn id="83" dur="500" fill="hold"/>
                                        <p:tgtEl>
                                          <p:spTgt spid="43"/>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 calcmode="lin" valueType="num">
                                      <p:cBhvr>
                                        <p:cTn id="86" dur="500" fill="hold"/>
                                        <p:tgtEl>
                                          <p:spTgt spid="44"/>
                                        </p:tgtEl>
                                        <p:attrNameLst>
                                          <p:attrName>ppt_x</p:attrName>
                                        </p:attrNameLst>
                                      </p:cBhvr>
                                      <p:tavLst>
                                        <p:tav tm="0">
                                          <p:val>
                                            <p:strVal val="0-#ppt_w/2"/>
                                          </p:val>
                                        </p:tav>
                                        <p:tav tm="100000">
                                          <p:val>
                                            <p:strVal val="#ppt_x"/>
                                          </p:val>
                                        </p:tav>
                                      </p:tavLst>
                                    </p:anim>
                                    <p:anim calcmode="lin" valueType="num">
                                      <p:cBhvr>
                                        <p:cTn id="87" dur="500" fill="hold"/>
                                        <p:tgtEl>
                                          <p:spTgt spid="44"/>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 calcmode="lin" valueType="num">
                                      <p:cBhvr>
                                        <p:cTn id="90" dur="500" fill="hold"/>
                                        <p:tgtEl>
                                          <p:spTgt spid="45"/>
                                        </p:tgtEl>
                                        <p:attrNameLst>
                                          <p:attrName>ppt_x</p:attrName>
                                        </p:attrNameLst>
                                      </p:cBhvr>
                                      <p:tavLst>
                                        <p:tav tm="0">
                                          <p:val>
                                            <p:strVal val="0-#ppt_w/2"/>
                                          </p:val>
                                        </p:tav>
                                        <p:tav tm="100000">
                                          <p:val>
                                            <p:strVal val="#ppt_x"/>
                                          </p:val>
                                        </p:tav>
                                      </p:tavLst>
                                    </p:anim>
                                    <p:anim calcmode="lin" valueType="num">
                                      <p:cBhvr>
                                        <p:cTn id="91" dur="500" fill="hold"/>
                                        <p:tgtEl>
                                          <p:spTgt spid="45"/>
                                        </p:tgtEl>
                                        <p:attrNameLst>
                                          <p:attrName>ppt_y</p:attrName>
                                        </p:attrNameLst>
                                      </p:cBhvr>
                                      <p:tavLst>
                                        <p:tav tm="0">
                                          <p:val>
                                            <p:strVal val="#ppt_y"/>
                                          </p:val>
                                        </p:tav>
                                        <p:tav tm="100000">
                                          <p:val>
                                            <p:strVal val="#ppt_y"/>
                                          </p:val>
                                        </p:tav>
                                      </p:tavLst>
                                    </p:anim>
                                  </p:childTnLst>
                                </p:cTn>
                              </p:par>
                              <p:par>
                                <p:cTn id="92" presetID="8" presetClass="emph" presetSubtype="0" fill="hold" grpId="1" nodeType="withEffect">
                                  <p:stCondLst>
                                    <p:cond delay="0"/>
                                  </p:stCondLst>
                                  <p:childTnLst>
                                    <p:animRot by="21600000">
                                      <p:cBhvr>
                                        <p:cTn id="93" dur="500" fill="hold"/>
                                        <p:tgtEl>
                                          <p:spTgt spid="42"/>
                                        </p:tgtEl>
                                        <p:attrNameLst>
                                          <p:attrName>r</p:attrName>
                                        </p:attrNameLst>
                                      </p:cBhvr>
                                    </p:animRot>
                                  </p:childTnLst>
                                </p:cTn>
                              </p:par>
                              <p:par>
                                <p:cTn id="94" presetID="8" presetClass="emph" presetSubtype="0" fill="hold" grpId="1" nodeType="withEffect">
                                  <p:stCondLst>
                                    <p:cond delay="0"/>
                                  </p:stCondLst>
                                  <p:childTnLst>
                                    <p:animRot by="21600000">
                                      <p:cBhvr>
                                        <p:cTn id="95" dur="500" fill="hold"/>
                                        <p:tgtEl>
                                          <p:spTgt spid="43"/>
                                        </p:tgtEl>
                                        <p:attrNameLst>
                                          <p:attrName>r</p:attrName>
                                        </p:attrNameLst>
                                      </p:cBhvr>
                                    </p:animRot>
                                  </p:childTnLst>
                                </p:cTn>
                              </p:par>
                              <p:par>
                                <p:cTn id="96" presetID="8" presetClass="emph" presetSubtype="0" fill="hold" grpId="1" nodeType="withEffect">
                                  <p:stCondLst>
                                    <p:cond delay="0"/>
                                  </p:stCondLst>
                                  <p:childTnLst>
                                    <p:animRot by="21600000">
                                      <p:cBhvr>
                                        <p:cTn id="97" dur="500" fill="hold"/>
                                        <p:tgtEl>
                                          <p:spTgt spid="44"/>
                                        </p:tgtEl>
                                        <p:attrNameLst>
                                          <p:attrName>r</p:attrName>
                                        </p:attrNameLst>
                                      </p:cBhvr>
                                    </p:animRot>
                                  </p:childTnLst>
                                </p:cTn>
                              </p:par>
                              <p:par>
                                <p:cTn id="98" presetID="8" presetClass="emph" presetSubtype="0" fill="hold" grpId="1" nodeType="withEffect">
                                  <p:stCondLst>
                                    <p:cond delay="0"/>
                                  </p:stCondLst>
                                  <p:childTnLst>
                                    <p:animRot by="21600000">
                                      <p:cBhvr>
                                        <p:cTn id="99" dur="500" fill="hold"/>
                                        <p:tgtEl>
                                          <p:spTgt spid="45"/>
                                        </p:tgtEl>
                                        <p:attrNameLst>
                                          <p:attrName>r</p:attrName>
                                        </p:attrNameLst>
                                      </p:cBhvr>
                                    </p:animRot>
                                  </p:childTnLst>
                                </p:cTn>
                              </p:par>
                              <p:par>
                                <p:cTn id="100" presetID="10" presetClass="entr" presetSubtype="0" fill="hold" grpId="0" nodeType="withEffect">
                                  <p:stCondLst>
                                    <p:cond delay="30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childTnLst>
                                </p:cTn>
                              </p:par>
                              <p:par>
                                <p:cTn id="103" presetID="22" presetClass="entr" presetSubtype="8" fill="hold" nodeType="withEffect">
                                  <p:stCondLst>
                                    <p:cond delay="700"/>
                                  </p:stCondLst>
                                  <p:childTnLst>
                                    <p:set>
                                      <p:cBhvr>
                                        <p:cTn id="104" dur="1" fill="hold">
                                          <p:stCondLst>
                                            <p:cond delay="0"/>
                                          </p:stCondLst>
                                        </p:cTn>
                                        <p:tgtEl>
                                          <p:spTgt spid="9"/>
                                        </p:tgtEl>
                                        <p:attrNameLst>
                                          <p:attrName>style.visibility</p:attrName>
                                        </p:attrNameLst>
                                      </p:cBhvr>
                                      <p:to>
                                        <p:strVal val="visible"/>
                                      </p:to>
                                    </p:set>
                                    <p:animEffect transition="in" filter="wipe(left)">
                                      <p:cBhvr>
                                        <p:cTn id="105" dur="500"/>
                                        <p:tgtEl>
                                          <p:spTgt spid="9"/>
                                        </p:tgtEl>
                                      </p:cBhvr>
                                    </p:animEffect>
                                  </p:childTnLst>
                                </p:cTn>
                              </p:par>
                              <p:par>
                                <p:cTn id="106" presetID="23" presetClass="entr" presetSubtype="16" fill="hold" nodeType="withEffect">
                                  <p:stCondLst>
                                    <p:cond delay="1000"/>
                                  </p:stCondLst>
                                  <p:childTnLst>
                                    <p:set>
                                      <p:cBhvr>
                                        <p:cTn id="107" dur="1" fill="hold">
                                          <p:stCondLst>
                                            <p:cond delay="0"/>
                                          </p:stCondLst>
                                        </p:cTn>
                                        <p:tgtEl>
                                          <p:spTgt spid="10"/>
                                        </p:tgtEl>
                                        <p:attrNameLst>
                                          <p:attrName>style.visibility</p:attrName>
                                        </p:attrNameLst>
                                      </p:cBhvr>
                                      <p:to>
                                        <p:strVal val="visible"/>
                                      </p:to>
                                    </p:set>
                                    <p:anim calcmode="lin" valueType="num">
                                      <p:cBhvr>
                                        <p:cTn id="108" dur="500" fill="hold"/>
                                        <p:tgtEl>
                                          <p:spTgt spid="10"/>
                                        </p:tgtEl>
                                        <p:attrNameLst>
                                          <p:attrName>ppt_w</p:attrName>
                                        </p:attrNameLst>
                                      </p:cBhvr>
                                      <p:tavLst>
                                        <p:tav tm="0">
                                          <p:val>
                                            <p:fltVal val="0"/>
                                          </p:val>
                                        </p:tav>
                                        <p:tav tm="100000">
                                          <p:val>
                                            <p:strVal val="#ppt_w"/>
                                          </p:val>
                                        </p:tav>
                                      </p:tavLst>
                                    </p:anim>
                                    <p:anim calcmode="lin" valueType="num">
                                      <p:cBhvr>
                                        <p:cTn id="109" dur="500" fill="hold"/>
                                        <p:tgtEl>
                                          <p:spTgt spid="10"/>
                                        </p:tgtEl>
                                        <p:attrNameLst>
                                          <p:attrName>ppt_h</p:attrName>
                                        </p:attrNameLst>
                                      </p:cBhvr>
                                      <p:tavLst>
                                        <p:tav tm="0">
                                          <p:val>
                                            <p:fltVal val="0"/>
                                          </p:val>
                                        </p:tav>
                                        <p:tav tm="100000">
                                          <p:val>
                                            <p:strVal val="#ppt_h"/>
                                          </p:val>
                                        </p:tav>
                                      </p:tavLst>
                                    </p:anim>
                                  </p:childTnLst>
                                </p:cTn>
                              </p:par>
                              <p:par>
                                <p:cTn id="110" presetID="22" presetClass="entr" presetSubtype="8" fill="hold" grpId="0" nodeType="withEffect">
                                  <p:stCondLst>
                                    <p:cond delay="1900"/>
                                  </p:stCondLst>
                                  <p:childTnLst>
                                    <p:set>
                                      <p:cBhvr>
                                        <p:cTn id="111" dur="1" fill="hold">
                                          <p:stCondLst>
                                            <p:cond delay="0"/>
                                          </p:stCondLst>
                                        </p:cTn>
                                        <p:tgtEl>
                                          <p:spTgt spid="13"/>
                                        </p:tgtEl>
                                        <p:attrNameLst>
                                          <p:attrName>style.visibility</p:attrName>
                                        </p:attrNameLst>
                                      </p:cBhvr>
                                      <p:to>
                                        <p:strVal val="visible"/>
                                      </p:to>
                                    </p:set>
                                    <p:animEffect transition="in" filter="wipe(left)">
                                      <p:cBhvr>
                                        <p:cTn id="1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5" grpId="0" animBg="1"/>
      <p:bldP spid="5" grpId="1" animBg="1"/>
      <p:bldP spid="30" grpId="0"/>
      <p:bldP spid="31" grpId="0"/>
      <p:bldP spid="32" grpId="0"/>
      <p:bldP spid="27" grpId="0"/>
      <p:bldP spid="41" grpId="0"/>
      <p:bldP spid="42" grpId="0" animBg="1"/>
      <p:bldP spid="42" grpId="1" animBg="1"/>
      <p:bldP spid="43" grpId="0" animBg="1"/>
      <p:bldP spid="43" grpId="1" animBg="1"/>
      <p:bldP spid="44" grpId="0" animBg="1"/>
      <p:bldP spid="44" grpId="1" animBg="1"/>
      <p:bldP spid="45" grpId="0" animBg="1"/>
      <p:bldP spid="45" grpId="1" animBg="1"/>
      <p:bldP spid="13" grpId="0"/>
    </p:bldLst>
  </p:timing>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1597</Words>
  <Application>Microsoft Office PowerPoint</Application>
  <PresentationFormat>宽屏</PresentationFormat>
  <Paragraphs>153</Paragraphs>
  <Slides>22</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Meiryo UI</vt:lpstr>
      <vt:lpstr>等线</vt:lpstr>
      <vt:lpstr>方正粗倩简体</vt:lpstr>
      <vt:lpstr>宋体</vt:lpstr>
      <vt:lpstr>微软雅黑</vt:lpstr>
      <vt:lpstr>幼圆</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寻找独角兽的小女孩</dc:creator>
  <cp:lastModifiedBy>李 安然</cp:lastModifiedBy>
  <cp:revision>243</cp:revision>
  <dcterms:created xsi:type="dcterms:W3CDTF">2015-05-05T12:29:00Z</dcterms:created>
  <dcterms:modified xsi:type="dcterms:W3CDTF">2018-04-25T02:47:04Z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