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8" r:id="rId9"/>
    <p:sldId id="262" r:id="rId10"/>
    <p:sldId id="271" r:id="rId11"/>
    <p:sldId id="263" r:id="rId12"/>
    <p:sldId id="272" r:id="rId13"/>
    <p:sldId id="273" r:id="rId14"/>
    <p:sldId id="264" r:id="rId15"/>
    <p:sldId id="269" r:id="rId16"/>
    <p:sldId id="265" r:id="rId17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\Downloads\Resulaten%20Tabel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000" baseline="0"/>
              <a:t>Aantal iteraties per algoritme per bord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'[Resulaten Tabel excel.xlsx]iteraties per bord'!$A$7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3.73672986117928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3.0573244318739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1.6985135732633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excel.xlsx]iteraties per bord'!$B$6:$L$6</c:f>
              <c:strCache>
                <c:ptCount val="11"/>
                <c:pt idx="0">
                  <c:v>Bord 1</c:v>
                </c:pt>
                <c:pt idx="2">
                  <c:v>Bord 2</c:v>
                </c:pt>
                <c:pt idx="4">
                  <c:v>Bord 3</c:v>
                </c:pt>
                <c:pt idx="6">
                  <c:v>Bord 4</c:v>
                </c:pt>
                <c:pt idx="8">
                  <c:v>Bord 5</c:v>
                </c:pt>
                <c:pt idx="10">
                  <c:v>Bord 6</c:v>
                </c:pt>
              </c:strCache>
            </c:strRef>
          </c:cat>
          <c:val>
            <c:numRef>
              <c:f>'[Resulaten Tabel excel.xlsx]iteraties per bord'!$B$7:$L$7</c:f>
              <c:numCache>
                <c:formatCode>General</c:formatCode>
                <c:ptCount val="11"/>
                <c:pt idx="0">
                  <c:v>8600</c:v>
                </c:pt>
                <c:pt idx="2">
                  <c:v>3551</c:v>
                </c:pt>
                <c:pt idx="4">
                  <c:v>486</c:v>
                </c:pt>
                <c:pt idx="6">
                  <c:v>290406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FCE-4526-B28C-10CECD41BF5D}"/>
            </c:ext>
          </c:extLst>
        </c:ser>
        <c:ser>
          <c:idx val="1"/>
          <c:order val="1"/>
          <c:tx>
            <c:strRef>
              <c:f>'[Resulaten Tabel excel.xlsx]iteraties per bord'!$A$8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'[Resulaten Tabel excel.xlsx]iteraties per bord'!$B$6:$L$6</c:f>
              <c:strCache>
                <c:ptCount val="11"/>
                <c:pt idx="0">
                  <c:v>Bord 1</c:v>
                </c:pt>
                <c:pt idx="2">
                  <c:v>Bord 2</c:v>
                </c:pt>
                <c:pt idx="4">
                  <c:v>Bord 3</c:v>
                </c:pt>
                <c:pt idx="6">
                  <c:v>Bord 4</c:v>
                </c:pt>
                <c:pt idx="8">
                  <c:v>Bord 5</c:v>
                </c:pt>
                <c:pt idx="10">
                  <c:v>Bord 6</c:v>
                </c:pt>
              </c:strCache>
            </c:strRef>
          </c:cat>
          <c:val>
            <c:numRef>
              <c:f>'[Resulaten Tabel excel.xlsx]iteraties per bord'!$B$8:$L$8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FCE-4526-B28C-10CECD41BF5D}"/>
            </c:ext>
          </c:extLst>
        </c:ser>
        <c:ser>
          <c:idx val="2"/>
          <c:order val="2"/>
          <c:tx>
            <c:strRef>
              <c:f>'[Resulaten Tabel excel.xlsx]iteraties per bord'!$A$9</c:f>
              <c:strCache>
                <c:ptCount val="1"/>
                <c:pt idx="0">
                  <c:v>A*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1.01910814395799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394884629399651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1.0191081439579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4921397468599187E-2"/>
                  <c:y val="-2.038216287915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excel.xlsx]iteraties per bord'!$B$6:$L$6</c:f>
              <c:strCache>
                <c:ptCount val="11"/>
                <c:pt idx="0">
                  <c:v>Bord 1</c:v>
                </c:pt>
                <c:pt idx="2">
                  <c:v>Bord 2</c:v>
                </c:pt>
                <c:pt idx="4">
                  <c:v>Bord 3</c:v>
                </c:pt>
                <c:pt idx="6">
                  <c:v>Bord 4</c:v>
                </c:pt>
                <c:pt idx="8">
                  <c:v>Bord 5</c:v>
                </c:pt>
                <c:pt idx="10">
                  <c:v>Bord 6</c:v>
                </c:pt>
              </c:strCache>
            </c:strRef>
          </c:cat>
          <c:val>
            <c:numRef>
              <c:f>'[Resulaten Tabel excel.xlsx]iteraties per bord'!$B$9:$L$9</c:f>
              <c:numCache>
                <c:formatCode>General</c:formatCode>
                <c:ptCount val="11"/>
                <c:pt idx="0">
                  <c:v>6927</c:v>
                </c:pt>
                <c:pt idx="2">
                  <c:v>1816</c:v>
                </c:pt>
                <c:pt idx="4">
                  <c:v>435</c:v>
                </c:pt>
                <c:pt idx="6">
                  <c:v>130287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FCE-4526-B28C-10CECD41BF5D}"/>
            </c:ext>
          </c:extLst>
        </c:ser>
        <c:ser>
          <c:idx val="3"/>
          <c:order val="3"/>
          <c:tx>
            <c:strRef>
              <c:f>'[Resulaten Tabel excel.xlsx]iteraties per bord'!$A$10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'[Resulaten Tabel excel.xlsx]iteraties per bord'!$B$6:$L$6</c:f>
              <c:strCache>
                <c:ptCount val="11"/>
                <c:pt idx="0">
                  <c:v>Bord 1</c:v>
                </c:pt>
                <c:pt idx="2">
                  <c:v>Bord 2</c:v>
                </c:pt>
                <c:pt idx="4">
                  <c:v>Bord 3</c:v>
                </c:pt>
                <c:pt idx="6">
                  <c:v>Bord 4</c:v>
                </c:pt>
                <c:pt idx="8">
                  <c:v>Bord 5</c:v>
                </c:pt>
                <c:pt idx="10">
                  <c:v>Bord 6</c:v>
                </c:pt>
              </c:strCache>
            </c:strRef>
          </c:cat>
          <c:val>
            <c:numRef>
              <c:f>'[Resulaten Tabel excel.xlsx]iteraties per bord'!$B$10:$L$10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FCE-4526-B28C-10CECD41BF5D}"/>
            </c:ext>
          </c:extLst>
        </c:ser>
        <c:ser>
          <c:idx val="4"/>
          <c:order val="4"/>
          <c:tx>
            <c:strRef>
              <c:f>'[Resulaten Tabel excel.xlsx]iteraties per bord'!$A$11</c:f>
              <c:strCache>
                <c:ptCount val="1"/>
                <c:pt idx="0">
                  <c:v>Beam Search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394884629399651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2632564195997282E-3"/>
                  <c:y val="1.0191081439579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2.344791030779872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FCE-4526-B28C-10CECD41BF5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excel.xlsx]iteraties per bord'!$B$6:$L$6</c:f>
              <c:strCache>
                <c:ptCount val="11"/>
                <c:pt idx="0">
                  <c:v>Bord 1</c:v>
                </c:pt>
                <c:pt idx="2">
                  <c:v>Bord 2</c:v>
                </c:pt>
                <c:pt idx="4">
                  <c:v>Bord 3</c:v>
                </c:pt>
                <c:pt idx="6">
                  <c:v>Bord 4</c:v>
                </c:pt>
                <c:pt idx="8">
                  <c:v>Bord 5</c:v>
                </c:pt>
                <c:pt idx="10">
                  <c:v>Bord 6</c:v>
                </c:pt>
              </c:strCache>
            </c:strRef>
          </c:cat>
          <c:val>
            <c:numRef>
              <c:f>'[Resulaten Tabel excel.xlsx]iteraties per bord'!$B$11:$L$11</c:f>
              <c:numCache>
                <c:formatCode>General</c:formatCode>
                <c:ptCount val="11"/>
                <c:pt idx="0">
                  <c:v>3830</c:v>
                </c:pt>
                <c:pt idx="2">
                  <c:v>567</c:v>
                </c:pt>
                <c:pt idx="4">
                  <c:v>386</c:v>
                </c:pt>
                <c:pt idx="6">
                  <c:v>46661</c:v>
                </c:pt>
                <c:pt idx="8">
                  <c:v>324411</c:v>
                </c:pt>
                <c:pt idx="10">
                  <c:v>120935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1FCE-4526-B28C-10CECD41B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gapDepth val="308"/>
        <c:shape val="box"/>
        <c:axId val="307258536"/>
        <c:axId val="307258928"/>
        <c:axId val="0"/>
      </c:bar3DChart>
      <c:catAx>
        <c:axId val="30725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58928"/>
        <c:crosses val="autoZero"/>
        <c:auto val="1"/>
        <c:lblAlgn val="ctr"/>
        <c:lblOffset val="100"/>
        <c:noMultiLvlLbl val="0"/>
      </c:catAx>
      <c:valAx>
        <c:axId val="3072589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5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000" baseline="0"/>
              <a:t>Aantal zetten per algoritme per bord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'[Resulaten Tabel excel.xlsx]moves per bord'!$A$2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per bord'!$B$1:$G$1</c:f>
              <c:strCache>
                <c:ptCount val="6"/>
                <c:pt idx="0">
                  <c:v>Bord 1</c:v>
                </c:pt>
                <c:pt idx="1">
                  <c:v>Bord 2</c:v>
                </c:pt>
                <c:pt idx="2">
                  <c:v>Bord 3</c:v>
                </c:pt>
                <c:pt idx="3">
                  <c:v>Bord 4</c:v>
                </c:pt>
                <c:pt idx="4">
                  <c:v>Bord 5</c:v>
                </c:pt>
                <c:pt idx="5">
                  <c:v>Bord 6</c:v>
                </c:pt>
              </c:strCache>
            </c:strRef>
          </c:cat>
          <c:val>
            <c:numRef>
              <c:f>'[Resulaten Tabel excel.xlsx]moves per bord'!$B$2:$G$2</c:f>
              <c:numCache>
                <c:formatCode>General</c:formatCode>
                <c:ptCount val="6"/>
                <c:pt idx="0">
                  <c:v>83</c:v>
                </c:pt>
                <c:pt idx="1">
                  <c:v>29</c:v>
                </c:pt>
                <c:pt idx="2">
                  <c:v>35</c:v>
                </c:pt>
                <c:pt idx="3">
                  <c:v>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91-4B82-8492-8358E858929E}"/>
            </c:ext>
          </c:extLst>
        </c:ser>
        <c:ser>
          <c:idx val="1"/>
          <c:order val="1"/>
          <c:tx>
            <c:strRef>
              <c:f>'[Resulaten Tabel excel.xlsx]moves per bord'!$A$3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'[Resulaten Tabel excel.xlsx]moves per bord'!$B$1:$G$1</c:f>
              <c:strCache>
                <c:ptCount val="6"/>
                <c:pt idx="0">
                  <c:v>Bord 1</c:v>
                </c:pt>
                <c:pt idx="1">
                  <c:v>Bord 2</c:v>
                </c:pt>
                <c:pt idx="2">
                  <c:v>Bord 3</c:v>
                </c:pt>
                <c:pt idx="3">
                  <c:v>Bord 4</c:v>
                </c:pt>
                <c:pt idx="4">
                  <c:v>Bord 5</c:v>
                </c:pt>
                <c:pt idx="5">
                  <c:v>Bord 6</c:v>
                </c:pt>
              </c:strCache>
            </c:strRef>
          </c:cat>
          <c:val>
            <c:numRef>
              <c:f>'[Resulaten Tabel excel.xlsx]moves per bord'!$B$3:$G$3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291-4B82-8492-8358E858929E}"/>
            </c:ext>
          </c:extLst>
        </c:ser>
        <c:ser>
          <c:idx val="2"/>
          <c:order val="2"/>
          <c:tx>
            <c:strRef>
              <c:f>'[Resulaten Tabel excel.xlsx]moves per bord'!$A$4</c:f>
              <c:strCache>
                <c:ptCount val="1"/>
                <c:pt idx="0">
                  <c:v>A*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per bord'!$B$1:$G$1</c:f>
              <c:strCache>
                <c:ptCount val="6"/>
                <c:pt idx="0">
                  <c:v>Bord 1</c:v>
                </c:pt>
                <c:pt idx="1">
                  <c:v>Bord 2</c:v>
                </c:pt>
                <c:pt idx="2">
                  <c:v>Bord 3</c:v>
                </c:pt>
                <c:pt idx="3">
                  <c:v>Bord 4</c:v>
                </c:pt>
                <c:pt idx="4">
                  <c:v>Bord 5</c:v>
                </c:pt>
                <c:pt idx="5">
                  <c:v>Bord 6</c:v>
                </c:pt>
              </c:strCache>
            </c:strRef>
          </c:cat>
          <c:val>
            <c:numRef>
              <c:f>'[Resulaten Tabel excel.xlsx]moves per bord'!$B$4:$G$4</c:f>
              <c:numCache>
                <c:formatCode>General</c:formatCode>
                <c:ptCount val="6"/>
                <c:pt idx="0">
                  <c:v>83</c:v>
                </c:pt>
                <c:pt idx="1">
                  <c:v>29</c:v>
                </c:pt>
                <c:pt idx="2">
                  <c:v>37</c:v>
                </c:pt>
                <c:pt idx="3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291-4B82-8492-8358E858929E}"/>
            </c:ext>
          </c:extLst>
        </c:ser>
        <c:ser>
          <c:idx val="3"/>
          <c:order val="3"/>
          <c:tx>
            <c:strRef>
              <c:f>'[Resulaten Tabel excel.xlsx]moves per bord'!$A$5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'[Resulaten Tabel excel.xlsx]moves per bord'!$B$1:$G$1</c:f>
              <c:strCache>
                <c:ptCount val="6"/>
                <c:pt idx="0">
                  <c:v>Bord 1</c:v>
                </c:pt>
                <c:pt idx="1">
                  <c:v>Bord 2</c:v>
                </c:pt>
                <c:pt idx="2">
                  <c:v>Bord 3</c:v>
                </c:pt>
                <c:pt idx="3">
                  <c:v>Bord 4</c:v>
                </c:pt>
                <c:pt idx="4">
                  <c:v>Bord 5</c:v>
                </c:pt>
                <c:pt idx="5">
                  <c:v>Bord 6</c:v>
                </c:pt>
              </c:strCache>
            </c:strRef>
          </c:cat>
          <c:val>
            <c:numRef>
              <c:f>'[Resulaten Tabel excel.xlsx]moves per bord'!$B$5:$G$5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291-4B82-8492-8358E858929E}"/>
            </c:ext>
          </c:extLst>
        </c:ser>
        <c:ser>
          <c:idx val="4"/>
          <c:order val="4"/>
          <c:tx>
            <c:strRef>
              <c:f>'[Resulaten Tabel excel.xlsx]moves per bord'!$A$6</c:f>
              <c:strCache>
                <c:ptCount val="1"/>
                <c:pt idx="0">
                  <c:v>Beam Search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4"/>
              <c:layout>
                <c:manualLayout>
                  <c:x val="0"/>
                  <c:y val="9.38967136150231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291-4B82-8492-8358E858929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per bord'!$B$1:$G$1</c:f>
              <c:strCache>
                <c:ptCount val="6"/>
                <c:pt idx="0">
                  <c:v>Bord 1</c:v>
                </c:pt>
                <c:pt idx="1">
                  <c:v>Bord 2</c:v>
                </c:pt>
                <c:pt idx="2">
                  <c:v>Bord 3</c:v>
                </c:pt>
                <c:pt idx="3">
                  <c:v>Bord 4</c:v>
                </c:pt>
                <c:pt idx="4">
                  <c:v>Bord 5</c:v>
                </c:pt>
                <c:pt idx="5">
                  <c:v>Bord 6</c:v>
                </c:pt>
              </c:strCache>
            </c:strRef>
          </c:cat>
          <c:val>
            <c:numRef>
              <c:f>'[Resulaten Tabel excel.xlsx]moves per bord'!$B$6:$G$6</c:f>
              <c:numCache>
                <c:formatCode>General</c:formatCode>
                <c:ptCount val="6"/>
                <c:pt idx="0">
                  <c:v>115</c:v>
                </c:pt>
                <c:pt idx="1">
                  <c:v>31</c:v>
                </c:pt>
                <c:pt idx="2">
                  <c:v>38</c:v>
                </c:pt>
                <c:pt idx="3">
                  <c:v>832</c:v>
                </c:pt>
                <c:pt idx="4">
                  <c:v>7195</c:v>
                </c:pt>
                <c:pt idx="5">
                  <c:v>1795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291-4B82-8492-8358E8589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7261672"/>
        <c:axId val="307262064"/>
        <c:axId val="0"/>
      </c:bar3DChart>
      <c:catAx>
        <c:axId val="30726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62064"/>
        <c:crosses val="autoZero"/>
        <c:auto val="1"/>
        <c:lblAlgn val="ctr"/>
        <c:lblOffset val="100"/>
        <c:noMultiLvlLbl val="0"/>
      </c:catAx>
      <c:valAx>
        <c:axId val="3072620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6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400"/>
              <a:t>Zetten</a:t>
            </a:r>
            <a:r>
              <a:rPr lang="nl-NL" sz="2400" baseline="0"/>
              <a:t> en iteraties voor alle borden en alle algoritmes</a:t>
            </a:r>
            <a:endParaRPr lang="nl-NL" sz="2400"/>
          </a:p>
        </c:rich>
      </c:tx>
      <c:layout>
        <c:manualLayout>
          <c:xMode val="edge"/>
          <c:yMode val="edge"/>
          <c:x val="0.14759954865572578"/>
          <c:y val="0.17418933451573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'[Resulaten Tabel excel.xlsx]Blad1'!$A$9</c:f>
              <c:strCache>
                <c:ptCount val="1"/>
                <c:pt idx="0">
                  <c:v>Zetten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DE-42DB-A33B-35419426C2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DE-42DB-A33B-35419426C2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DE-42DB-A33B-35419426C268}"/>
              </c:ext>
            </c:extLst>
          </c:dPt>
          <c:dPt>
            <c:idx val="3"/>
            <c:invertIfNegative val="0"/>
            <c:bubble3D val="0"/>
            <c:spPr>
              <a:solidFill>
                <a:srgbClr val="FFB965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DE-42DB-A33B-35419426C268}"/>
              </c:ext>
            </c:extLst>
          </c:dPt>
          <c:dPt>
            <c:idx val="4"/>
            <c:invertIfNegative val="0"/>
            <c:bubble3D val="0"/>
            <c:spPr>
              <a:solidFill>
                <a:srgbClr val="FFB965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DE-42DB-A33B-35419426C268}"/>
              </c:ext>
            </c:extLst>
          </c:dPt>
          <c:dPt>
            <c:idx val="5"/>
            <c:invertIfNegative val="0"/>
            <c:bubble3D val="0"/>
            <c:spPr>
              <a:solidFill>
                <a:srgbClr val="FFB965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DE-42DB-A33B-35419426C26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6DE-42DB-A33B-35419426C26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6DE-42DB-A33B-35419426C26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36DE-42DB-A33B-35419426C26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36DE-42DB-A33B-35419426C26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36DE-42DB-A33B-35419426C268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36DE-42DB-A33B-35419426C268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36DE-42DB-A33B-35419426C26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36DE-42DB-A33B-35419426C268}"/>
              </c:ext>
            </c:extLst>
          </c:dPt>
          <c:dLbls>
            <c:dLbl>
              <c:idx val="0"/>
              <c:layout>
                <c:manualLayout>
                  <c:x val="8.394286422870325E-18"/>
                  <c:y val="4.6421663442939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6421663442939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421663442939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4.6421663442940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35771456914813E-17"/>
                  <c:y val="4.6421663442940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4.6421663442940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4.6421663442940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4.6421663442939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4.6421663442940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6.71542913829626E-17"/>
                  <c:y val="4.38426821405543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6.71542913829626E-17"/>
                  <c:y val="4.6421663442939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6.71542913829626E-17"/>
                  <c:y val="4.6421663442940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5.5267702936097731E-3"/>
                  <c:y val="4.6421732074743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5.7358634768355102E-3"/>
                  <c:y val="4.64216972878389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B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'[Resulaten Tabel excel.xlsx]Blad1'!$B$7:$S$8</c:f>
              <c:multiLvlStrCache>
                <c:ptCount val="18"/>
                <c:lvl>
                  <c:pt idx="0">
                    <c:v>BFS</c:v>
                  </c:pt>
                  <c:pt idx="1">
                    <c:v>A*</c:v>
                  </c:pt>
                  <c:pt idx="2">
                    <c:v>Beam Search</c:v>
                  </c:pt>
                  <c:pt idx="3">
                    <c:v>BFS</c:v>
                  </c:pt>
                  <c:pt idx="4">
                    <c:v>A*</c:v>
                  </c:pt>
                  <c:pt idx="5">
                    <c:v>Beam Search</c:v>
                  </c:pt>
                  <c:pt idx="6">
                    <c:v>BFS</c:v>
                  </c:pt>
                  <c:pt idx="7">
                    <c:v>A*</c:v>
                  </c:pt>
                  <c:pt idx="8">
                    <c:v>Beam Search</c:v>
                  </c:pt>
                  <c:pt idx="9">
                    <c:v>BFS</c:v>
                  </c:pt>
                  <c:pt idx="10">
                    <c:v>A*</c:v>
                  </c:pt>
                  <c:pt idx="11">
                    <c:v>Beam Search</c:v>
                  </c:pt>
                  <c:pt idx="12">
                    <c:v>BFS</c:v>
                  </c:pt>
                  <c:pt idx="13">
                    <c:v>A*</c:v>
                  </c:pt>
                  <c:pt idx="14">
                    <c:v>Beam Search</c:v>
                  </c:pt>
                  <c:pt idx="15">
                    <c:v>BFS</c:v>
                  </c:pt>
                  <c:pt idx="16">
                    <c:v>A*</c:v>
                  </c:pt>
                  <c:pt idx="17">
                    <c:v>Beam Search</c:v>
                  </c:pt>
                </c:lvl>
                <c:lvl>
                  <c:pt idx="0">
                    <c:v>Bord 1</c:v>
                  </c:pt>
                  <c:pt idx="3">
                    <c:v>Bord 2</c:v>
                  </c:pt>
                  <c:pt idx="6">
                    <c:v>Bord 3</c:v>
                  </c:pt>
                  <c:pt idx="9">
                    <c:v>Bord 4</c:v>
                  </c:pt>
                  <c:pt idx="12">
                    <c:v>Bord 5</c:v>
                  </c:pt>
                  <c:pt idx="15">
                    <c:v>Bord 6</c:v>
                  </c:pt>
                </c:lvl>
              </c:multiLvlStrCache>
            </c:multiLvlStrRef>
          </c:cat>
          <c:val>
            <c:numRef>
              <c:f>'[Resulaten Tabel excel.xlsx]Blad1'!$B$9:$S$9</c:f>
              <c:numCache>
                <c:formatCode>General</c:formatCode>
                <c:ptCount val="18"/>
                <c:pt idx="0">
                  <c:v>83</c:v>
                </c:pt>
                <c:pt idx="1">
                  <c:v>83</c:v>
                </c:pt>
                <c:pt idx="2">
                  <c:v>85</c:v>
                </c:pt>
                <c:pt idx="3">
                  <c:v>29</c:v>
                </c:pt>
                <c:pt idx="4">
                  <c:v>29</c:v>
                </c:pt>
                <c:pt idx="5">
                  <c:v>31</c:v>
                </c:pt>
                <c:pt idx="6">
                  <c:v>35</c:v>
                </c:pt>
                <c:pt idx="7">
                  <c:v>37</c:v>
                </c:pt>
                <c:pt idx="8">
                  <c:v>38</c:v>
                </c:pt>
                <c:pt idx="9">
                  <c:v>51</c:v>
                </c:pt>
                <c:pt idx="10">
                  <c:v>53</c:v>
                </c:pt>
                <c:pt idx="11">
                  <c:v>832</c:v>
                </c:pt>
                <c:pt idx="14">
                  <c:v>7195</c:v>
                </c:pt>
                <c:pt idx="17">
                  <c:v>1759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36DE-42DB-A33B-35419426C268}"/>
            </c:ext>
          </c:extLst>
        </c:ser>
        <c:ser>
          <c:idx val="1"/>
          <c:order val="1"/>
          <c:tx>
            <c:strRef>
              <c:f>'[Resulaten Tabel excel.xlsx]Blad1'!$A$10</c:f>
              <c:strCache>
                <c:ptCount val="1"/>
                <c:pt idx="0">
                  <c:v>Iteraties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36DE-42DB-A33B-35419426C2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36DE-42DB-A33B-35419426C2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36DE-42DB-A33B-35419426C268}"/>
              </c:ext>
            </c:extLst>
          </c:dPt>
          <c:dPt>
            <c:idx val="3"/>
            <c:invertIfNegative val="0"/>
            <c:bubble3D val="0"/>
            <c:spPr>
              <a:solidFill>
                <a:srgbClr val="F28A0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36DE-42DB-A33B-35419426C268}"/>
              </c:ext>
            </c:extLst>
          </c:dPt>
          <c:dPt>
            <c:idx val="4"/>
            <c:invertIfNegative val="0"/>
            <c:bubble3D val="0"/>
            <c:spPr>
              <a:solidFill>
                <a:srgbClr val="F28A0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36DE-42DB-A33B-35419426C268}"/>
              </c:ext>
            </c:extLst>
          </c:dPt>
          <c:dPt>
            <c:idx val="5"/>
            <c:invertIfNegative val="0"/>
            <c:bubble3D val="0"/>
            <c:spPr>
              <a:solidFill>
                <a:srgbClr val="F28A0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36DE-42DB-A33B-35419426C26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36DE-42DB-A33B-35419426C26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36DE-42DB-A33B-35419426C26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E-36DE-42DB-A33B-35419426C26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0-36DE-42DB-A33B-35419426C26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2-36DE-42DB-A33B-35419426C268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36DE-42DB-A33B-35419426C268}"/>
              </c:ext>
            </c:extLst>
          </c:dPt>
          <c:dPt>
            <c:idx val="1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36DE-42DB-A33B-35419426C268}"/>
              </c:ext>
            </c:extLst>
          </c:dPt>
          <c:dLbls>
            <c:dLbl>
              <c:idx val="0"/>
              <c:layout>
                <c:manualLayout>
                  <c:x val="2.747252747252747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6630036630036799E-3"/>
                  <c:y val="-4.728077768549010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47252747252747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2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63003663003663E-3"/>
                  <c:y val="-4.728077768549010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4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74725274725271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6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472527472527475E-3"/>
                  <c:y val="-4.728077768549010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8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831501831501831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2.7472527472527475E-3"/>
                  <c:y val="-2.57898130238555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C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3.663003663003663E-3"/>
                  <c:y val="-9.456155537098021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E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2.747252747252747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0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3.66300366300366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2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2.7472527472527475E-3"/>
                  <c:y val="-2.57898130238555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4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5.4945054945054949E-3"/>
                  <c:y val="-4.728077768549010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6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2.74725274725261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7-36DE-42DB-A33B-35419426C26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'[Resulaten Tabel excel.xlsx]Blad1'!$B$7:$S$8</c:f>
              <c:multiLvlStrCache>
                <c:ptCount val="18"/>
                <c:lvl>
                  <c:pt idx="0">
                    <c:v>BFS</c:v>
                  </c:pt>
                  <c:pt idx="1">
                    <c:v>A*</c:v>
                  </c:pt>
                  <c:pt idx="2">
                    <c:v>Beam Search</c:v>
                  </c:pt>
                  <c:pt idx="3">
                    <c:v>BFS</c:v>
                  </c:pt>
                  <c:pt idx="4">
                    <c:v>A*</c:v>
                  </c:pt>
                  <c:pt idx="5">
                    <c:v>Beam Search</c:v>
                  </c:pt>
                  <c:pt idx="6">
                    <c:v>BFS</c:v>
                  </c:pt>
                  <c:pt idx="7">
                    <c:v>A*</c:v>
                  </c:pt>
                  <c:pt idx="8">
                    <c:v>Beam Search</c:v>
                  </c:pt>
                  <c:pt idx="9">
                    <c:v>BFS</c:v>
                  </c:pt>
                  <c:pt idx="10">
                    <c:v>A*</c:v>
                  </c:pt>
                  <c:pt idx="11">
                    <c:v>Beam Search</c:v>
                  </c:pt>
                  <c:pt idx="12">
                    <c:v>BFS</c:v>
                  </c:pt>
                  <c:pt idx="13">
                    <c:v>A*</c:v>
                  </c:pt>
                  <c:pt idx="14">
                    <c:v>Beam Search</c:v>
                  </c:pt>
                  <c:pt idx="15">
                    <c:v>BFS</c:v>
                  </c:pt>
                  <c:pt idx="16">
                    <c:v>A*</c:v>
                  </c:pt>
                  <c:pt idx="17">
                    <c:v>Beam Search</c:v>
                  </c:pt>
                </c:lvl>
                <c:lvl>
                  <c:pt idx="0">
                    <c:v>Bord 1</c:v>
                  </c:pt>
                  <c:pt idx="3">
                    <c:v>Bord 2</c:v>
                  </c:pt>
                  <c:pt idx="6">
                    <c:v>Bord 3</c:v>
                  </c:pt>
                  <c:pt idx="9">
                    <c:v>Bord 4</c:v>
                  </c:pt>
                  <c:pt idx="12">
                    <c:v>Bord 5</c:v>
                  </c:pt>
                  <c:pt idx="15">
                    <c:v>Bord 6</c:v>
                  </c:pt>
                </c:lvl>
              </c:multiLvlStrCache>
            </c:multiLvlStrRef>
          </c:cat>
          <c:val>
            <c:numRef>
              <c:f>'[Resulaten Tabel excel.xlsx]Blad1'!$B$10:$S$10</c:f>
              <c:numCache>
                <c:formatCode>General</c:formatCode>
                <c:ptCount val="18"/>
                <c:pt idx="0">
                  <c:v>8600</c:v>
                </c:pt>
                <c:pt idx="1">
                  <c:v>6927</c:v>
                </c:pt>
                <c:pt idx="2">
                  <c:v>3830</c:v>
                </c:pt>
                <c:pt idx="3">
                  <c:v>3551</c:v>
                </c:pt>
                <c:pt idx="4">
                  <c:v>1816</c:v>
                </c:pt>
                <c:pt idx="5">
                  <c:v>567</c:v>
                </c:pt>
                <c:pt idx="6">
                  <c:v>486</c:v>
                </c:pt>
                <c:pt idx="7">
                  <c:v>435</c:v>
                </c:pt>
                <c:pt idx="8">
                  <c:v>386</c:v>
                </c:pt>
                <c:pt idx="9">
                  <c:v>290406</c:v>
                </c:pt>
                <c:pt idx="10">
                  <c:v>130287</c:v>
                </c:pt>
                <c:pt idx="11">
                  <c:v>46661</c:v>
                </c:pt>
                <c:pt idx="14">
                  <c:v>324411</c:v>
                </c:pt>
                <c:pt idx="17">
                  <c:v>120935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8-36DE-42DB-A33B-35419426C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7259320"/>
        <c:axId val="307259712"/>
        <c:axId val="394532896"/>
      </c:bar3DChart>
      <c:catAx>
        <c:axId val="30725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59712"/>
        <c:crosses val="autoZero"/>
        <c:auto val="1"/>
        <c:lblAlgn val="ctr"/>
        <c:lblOffset val="100"/>
        <c:noMultiLvlLbl val="0"/>
      </c:catAx>
      <c:valAx>
        <c:axId val="3072597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59320"/>
        <c:crosses val="autoZero"/>
        <c:crossBetween val="between"/>
      </c:valAx>
      <c:serAx>
        <c:axId val="394532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1" u="none" strike="noStrike" kern="2500" cap="none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07259712"/>
        <c:crosses val="autoZero"/>
        <c:tickLblSkip val="1"/>
        <c:tickMarkSkip val="1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aseline="0" dirty="0" err="1"/>
              <a:t>Bord</a:t>
            </a:r>
            <a:r>
              <a:rPr lang="en-US" sz="2200" baseline="0" dirty="0"/>
              <a:t> 1</a:t>
            </a:r>
          </a:p>
        </c:rich>
      </c:tx>
      <c:layout>
        <c:manualLayout>
          <c:xMode val="edge"/>
          <c:yMode val="edge"/>
          <c:x val="0.43438188976377945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0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'[Resulaten Tabel excel.xlsx]moves + iteraties bord 1'!$B$1</c:f>
              <c:strCache>
                <c:ptCount val="1"/>
                <c:pt idx="0">
                  <c:v>Zetten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5462668816039986E-17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C8-42CB-B170-FEB322BF0CC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C8-42CB-B170-FEB322BF0CC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2C8-42CB-B170-FEB322BF0CC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1'!$A$2:$A$4</c:f>
              <c:strCache>
                <c:ptCount val="3"/>
                <c:pt idx="0">
                  <c:v>BFS</c:v>
                </c:pt>
                <c:pt idx="1">
                  <c:v>A* 1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1'!$B$2:$B$4</c:f>
              <c:numCache>
                <c:formatCode>General</c:formatCode>
                <c:ptCount val="3"/>
                <c:pt idx="0">
                  <c:v>83</c:v>
                </c:pt>
                <c:pt idx="1">
                  <c:v>83</c:v>
                </c:pt>
                <c:pt idx="2">
                  <c:v>115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2C8-42CB-B170-FEB322BF0CCF}"/>
            </c:ext>
          </c:extLst>
        </c:ser>
        <c:ser>
          <c:idx val="1"/>
          <c:order val="1"/>
          <c:tx>
            <c:strRef>
              <c:f>'[Resulaten Tabel excel.xlsx]moves + iteraties bord 1'!$C$1</c:f>
              <c:strCache>
                <c:ptCount val="1"/>
                <c:pt idx="0">
                  <c:v>Iteraties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7.87037037037036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2C8-42CB-B170-FEB322BF0CC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7.4074074074074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2C8-42CB-B170-FEB322BF0CC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2C8-42CB-B170-FEB322BF0CC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1'!$A$2:$A$4</c:f>
              <c:strCache>
                <c:ptCount val="3"/>
                <c:pt idx="0">
                  <c:v>BFS</c:v>
                </c:pt>
                <c:pt idx="1">
                  <c:v>A* 1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1'!$C$2:$C$4</c:f>
              <c:numCache>
                <c:formatCode>General</c:formatCode>
                <c:ptCount val="3"/>
                <c:pt idx="0">
                  <c:v>8600</c:v>
                </c:pt>
                <c:pt idx="1">
                  <c:v>6927</c:v>
                </c:pt>
                <c:pt idx="2">
                  <c:v>3830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2C8-42CB-B170-FEB322BF0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4862880"/>
        <c:axId val="394863272"/>
        <c:axId val="394529504"/>
      </c:bar3DChart>
      <c:catAx>
        <c:axId val="39486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3272"/>
        <c:crosses val="autoZero"/>
        <c:auto val="1"/>
        <c:lblAlgn val="ctr"/>
        <c:lblOffset val="100"/>
        <c:noMultiLvlLbl val="0"/>
      </c:catAx>
      <c:valAx>
        <c:axId val="3948632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2880"/>
        <c:crosses val="autoZero"/>
        <c:crossBetween val="between"/>
      </c:valAx>
      <c:serAx>
        <c:axId val="394529504"/>
        <c:scaling>
          <c:orientation val="minMax"/>
        </c:scaling>
        <c:delete val="1"/>
        <c:axPos val="b"/>
        <c:majorTickMark val="none"/>
        <c:minorTickMark val="none"/>
        <c:tickLblPos val="nextTo"/>
        <c:crossAx val="394863272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800" baseline="0"/>
              <a:t>Bord 2</a:t>
            </a:r>
          </a:p>
        </c:rich>
      </c:tx>
      <c:layout>
        <c:manualLayout>
          <c:xMode val="edge"/>
          <c:yMode val="edge"/>
          <c:x val="0.43715966754155727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'[Resulaten Tabel excel.xlsx]moves + iteraties bord 2'!$B$1</c:f>
              <c:strCache>
                <c:ptCount val="1"/>
                <c:pt idx="0">
                  <c:v>Zetten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7777777777777779E-3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96F-4E91-91FE-9C567DBBDF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8286E-3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96F-4E91-91FE-9C567DBBDF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96F-4E91-91FE-9C567DBBDF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2'!$A$2:$A$4</c:f>
              <c:strCache>
                <c:ptCount val="3"/>
                <c:pt idx="0">
                  <c:v>BFS</c:v>
                </c:pt>
                <c:pt idx="1">
                  <c:v>A* 1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2'!$B$2:$B$4</c:f>
              <c:numCache>
                <c:formatCode>General</c:formatCode>
                <c:ptCount val="3"/>
                <c:pt idx="0">
                  <c:v>29</c:v>
                </c:pt>
                <c:pt idx="1">
                  <c:v>29</c:v>
                </c:pt>
                <c:pt idx="2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96F-4E91-91FE-9C567DBBDF54}"/>
            </c:ext>
          </c:extLst>
        </c:ser>
        <c:ser>
          <c:idx val="1"/>
          <c:order val="1"/>
          <c:tx>
            <c:strRef>
              <c:f>'[Resulaten Tabel excel.xlsx]moves + iteraties bord 2'!$C$1</c:f>
              <c:strCache>
                <c:ptCount val="1"/>
                <c:pt idx="0">
                  <c:v>Iteraties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8.33333333333332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96F-4E91-91FE-9C567DBBDF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96F-4E91-91FE-9C567DBBDF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96F-4E91-91FE-9C567DBBDF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2'!$A$2:$A$4</c:f>
              <c:strCache>
                <c:ptCount val="3"/>
                <c:pt idx="0">
                  <c:v>BFS</c:v>
                </c:pt>
                <c:pt idx="1">
                  <c:v>A* 1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2'!$C$2:$C$4</c:f>
              <c:numCache>
                <c:formatCode>General</c:formatCode>
                <c:ptCount val="3"/>
                <c:pt idx="0">
                  <c:v>3551</c:v>
                </c:pt>
                <c:pt idx="1">
                  <c:v>1816</c:v>
                </c:pt>
                <c:pt idx="2">
                  <c:v>567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96F-4E91-91FE-9C567DBBD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4866016"/>
        <c:axId val="394864840"/>
        <c:axId val="394531624"/>
      </c:bar3DChart>
      <c:catAx>
        <c:axId val="3948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4840"/>
        <c:crosses val="autoZero"/>
        <c:auto val="1"/>
        <c:lblAlgn val="ctr"/>
        <c:lblOffset val="100"/>
        <c:noMultiLvlLbl val="0"/>
      </c:catAx>
      <c:valAx>
        <c:axId val="3948648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6016"/>
        <c:crosses val="autoZero"/>
        <c:crossBetween val="between"/>
      </c:valAx>
      <c:serAx>
        <c:axId val="394531624"/>
        <c:scaling>
          <c:orientation val="minMax"/>
        </c:scaling>
        <c:delete val="1"/>
        <c:axPos val="b"/>
        <c:majorTickMark val="none"/>
        <c:minorTickMark val="none"/>
        <c:tickLblPos val="nextTo"/>
        <c:crossAx val="39486484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Bord 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'[Resulaten Tabel excel.xlsx]moves + iteraties bord 3'!$B$1</c:f>
              <c:strCache>
                <c:ptCount val="1"/>
                <c:pt idx="0">
                  <c:v>Zetten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5462668816039986E-17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7C9-427B-919C-21746C72C42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7C9-427B-919C-21746C72C42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7777777777777779E-3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7C9-427B-919C-21746C72C42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3'!$A$2:$A$4</c:f>
              <c:strCache>
                <c:ptCount val="3"/>
                <c:pt idx="0">
                  <c:v>BFS</c:v>
                </c:pt>
                <c:pt idx="1">
                  <c:v>A*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3'!$B$2:$B$4</c:f>
              <c:numCache>
                <c:formatCode>General</c:formatCode>
                <c:ptCount val="3"/>
                <c:pt idx="0">
                  <c:v>35</c:v>
                </c:pt>
                <c:pt idx="1">
                  <c:v>37</c:v>
                </c:pt>
                <c:pt idx="2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7C9-427B-919C-21746C72C426}"/>
            </c:ext>
          </c:extLst>
        </c:ser>
        <c:ser>
          <c:idx val="1"/>
          <c:order val="1"/>
          <c:tx>
            <c:strRef>
              <c:f>'[Resulaten Tabel excel.xlsx]moves + iteraties bord 3'!$C$1</c:f>
              <c:strCache>
                <c:ptCount val="1"/>
                <c:pt idx="0">
                  <c:v>Iteraties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7777777777777779E-3"/>
                  <c:y val="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7C9-427B-919C-21746C72C42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7C9-427B-919C-21746C72C42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8.79629629629630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7C9-427B-919C-21746C72C42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3'!$A$2:$A$4</c:f>
              <c:strCache>
                <c:ptCount val="3"/>
                <c:pt idx="0">
                  <c:v>BFS</c:v>
                </c:pt>
                <c:pt idx="1">
                  <c:v>A*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3'!$C$2:$C$4</c:f>
              <c:numCache>
                <c:formatCode>General</c:formatCode>
                <c:ptCount val="3"/>
                <c:pt idx="0">
                  <c:v>486</c:v>
                </c:pt>
                <c:pt idx="1">
                  <c:v>435</c:v>
                </c:pt>
                <c:pt idx="2">
                  <c:v>386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7C9-427B-919C-21746C72C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4867584"/>
        <c:axId val="394865624"/>
        <c:axId val="395346144"/>
      </c:bar3DChart>
      <c:catAx>
        <c:axId val="39486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5624"/>
        <c:crosses val="autoZero"/>
        <c:auto val="1"/>
        <c:lblAlgn val="ctr"/>
        <c:lblOffset val="100"/>
        <c:noMultiLvlLbl val="0"/>
      </c:catAx>
      <c:valAx>
        <c:axId val="3948656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7584"/>
        <c:crosses val="autoZero"/>
        <c:crossBetween val="between"/>
      </c:valAx>
      <c:serAx>
        <c:axId val="395346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39486562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aseline="0"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Bord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'[Resulaten Tabel excel.xlsx]moves + iteraties bord 4'!$B$1</c:f>
              <c:strCache>
                <c:ptCount val="1"/>
                <c:pt idx="0">
                  <c:v>Zetten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4F0-4957-9A89-F4CCE0D4D7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8286E-3"/>
                  <c:y val="7.8703703703703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4F0-4957-9A89-F4CCE0D4D7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0185067526415994E-16"/>
                  <c:y val="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4F0-4957-9A89-F4CCE0D4D7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4'!$A$2:$A$4</c:f>
              <c:strCache>
                <c:ptCount val="3"/>
                <c:pt idx="0">
                  <c:v>BFS</c:v>
                </c:pt>
                <c:pt idx="1">
                  <c:v>A*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4'!$B$2:$B$4</c:f>
              <c:numCache>
                <c:formatCode>General</c:formatCode>
                <c:ptCount val="3"/>
                <c:pt idx="0">
                  <c:v>51</c:v>
                </c:pt>
                <c:pt idx="1">
                  <c:v>53</c:v>
                </c:pt>
                <c:pt idx="2">
                  <c:v>832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4F0-4957-9A89-F4CCE0D4D76D}"/>
            </c:ext>
          </c:extLst>
        </c:ser>
        <c:ser>
          <c:idx val="1"/>
          <c:order val="1"/>
          <c:tx>
            <c:strRef>
              <c:f>'[Resulaten Tabel excel.xlsx]moves + iteraties bord 4'!$C$1</c:f>
              <c:strCache>
                <c:ptCount val="1"/>
                <c:pt idx="0">
                  <c:v>Iteraties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4F0-4957-9A89-F4CCE0D4D7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7777777777777779E-3"/>
                  <c:y val="8.7962962962962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4F0-4957-9A89-F4CCE0D4D7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4F0-4957-9A89-F4CCE0D4D7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'[Resulaten Tabel excel.xlsx]moves + iteraties bord 4'!$A$2:$A$4</c:f>
              <c:strCache>
                <c:ptCount val="3"/>
                <c:pt idx="0">
                  <c:v>BFS</c:v>
                </c:pt>
                <c:pt idx="1">
                  <c:v>A*</c:v>
                </c:pt>
                <c:pt idx="2">
                  <c:v>Beam Search</c:v>
                </c:pt>
              </c:strCache>
            </c:strRef>
          </c:cat>
          <c:val>
            <c:numRef>
              <c:f>'[Resulaten Tabel excel.xlsx]moves + iteraties bord 4'!$C$2:$C$4</c:f>
              <c:numCache>
                <c:formatCode>General</c:formatCode>
                <c:ptCount val="3"/>
                <c:pt idx="0">
                  <c:v>290406</c:v>
                </c:pt>
                <c:pt idx="1">
                  <c:v>130287</c:v>
                </c:pt>
                <c:pt idx="2">
                  <c:v>46661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4F0-4957-9A89-F4CCE0D4D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4867976"/>
        <c:axId val="394865232"/>
        <c:axId val="395347416"/>
      </c:bar3DChart>
      <c:catAx>
        <c:axId val="39486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5232"/>
        <c:crosses val="autoZero"/>
        <c:auto val="1"/>
        <c:lblAlgn val="ctr"/>
        <c:lblOffset val="100"/>
        <c:noMultiLvlLbl val="0"/>
      </c:catAx>
      <c:valAx>
        <c:axId val="3948652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4867976"/>
        <c:crosses val="autoZero"/>
        <c:crossBetween val="between"/>
      </c:valAx>
      <c:serAx>
        <c:axId val="395347416"/>
        <c:scaling>
          <c:orientation val="minMax"/>
        </c:scaling>
        <c:delete val="1"/>
        <c:axPos val="b"/>
        <c:majorTickMark val="none"/>
        <c:minorTickMark val="none"/>
        <c:tickLblPos val="nextTo"/>
        <c:crossAx val="39486523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aseline="0"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5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86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12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59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17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9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880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842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11133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30251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2814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80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6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8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53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70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53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5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72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14095">
              <a:defRPr sz="7040"/>
            </a:pPr>
            <a:r>
              <a:t>Programmeer theorie 2016</a:t>
            </a:r>
          </a:p>
          <a:p>
            <a:pPr defTabSz="514095">
              <a:defRPr sz="7040"/>
            </a:pPr>
            <a:r>
              <a:t>Rush Hour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808384" y="5761187"/>
            <a:ext cx="9086464" cy="15600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Sander</a:t>
            </a:r>
            <a:r>
              <a:rPr lang="nl-NL" dirty="0"/>
              <a:t>'</a:t>
            </a:r>
            <a:r>
              <a:rPr dirty="0"/>
              <a:t>s Angels</a:t>
            </a:r>
          </a:p>
          <a:p>
            <a:r>
              <a:rPr dirty="0"/>
              <a:t>Nicole Ferreira </a:t>
            </a:r>
            <a:r>
              <a:rPr dirty="0" err="1"/>
              <a:t>Silverio</a:t>
            </a:r>
            <a:r>
              <a:rPr dirty="0"/>
              <a:t>, Sander de Wijs</a:t>
            </a:r>
            <a:r>
              <a:rPr lang="nl-NL" dirty="0"/>
              <a:t> &amp;</a:t>
            </a:r>
            <a:r>
              <a:rPr dirty="0"/>
              <a:t> Nicol </a:t>
            </a:r>
            <a:r>
              <a:rPr dirty="0" err="1"/>
              <a:t>Heijtbrink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xmlns="" id="{00000000-0008-0000-07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11983"/>
              </p:ext>
            </p:extLst>
          </p:nvPr>
        </p:nvGraphicFramePr>
        <p:xfrm>
          <a:off x="132522" y="1842052"/>
          <a:ext cx="10946295" cy="7792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56743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Resultaten</a:t>
            </a:r>
          </a:p>
        </p:txBody>
      </p:sp>
      <p:graphicFrame>
        <p:nvGraphicFramePr>
          <p:cNvPr id="5" name="Grafiek 3">
            <a:extLst>
              <a:ext uri="{FF2B5EF4-FFF2-40B4-BE49-F238E27FC236}">
                <a16:creationId xmlns:a16="http://schemas.microsoft.com/office/drawing/2014/main" xmlns="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9394"/>
              </p:ext>
            </p:extLst>
          </p:nvPr>
        </p:nvGraphicFramePr>
        <p:xfrm>
          <a:off x="0" y="1157618"/>
          <a:ext cx="12489476" cy="8595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graphicFrame>
        <p:nvGraphicFramePr>
          <p:cNvPr id="4" name="Grafiek 1">
            <a:extLst>
              <a:ext uri="{FF2B5EF4-FFF2-40B4-BE49-F238E27FC236}">
                <a16:creationId xmlns:a16="http://schemas.microsoft.com/office/drawing/2014/main" xmlns="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32636"/>
              </p:ext>
            </p:extLst>
          </p:nvPr>
        </p:nvGraphicFramePr>
        <p:xfrm>
          <a:off x="144630" y="1643269"/>
          <a:ext cx="7921414" cy="457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1">
            <a:extLst>
              <a:ext uri="{FF2B5EF4-FFF2-40B4-BE49-F238E27FC236}">
                <a16:creationId xmlns:a16="http://schemas.microsoft.com/office/drawing/2014/main" xmlns="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745016"/>
              </p:ext>
            </p:extLst>
          </p:nvPr>
        </p:nvGraphicFramePr>
        <p:xfrm>
          <a:off x="4757531" y="4838700"/>
          <a:ext cx="7682119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43041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graphicFrame>
        <p:nvGraphicFramePr>
          <p:cNvPr id="7" name="Grafiek 1">
            <a:extLst>
              <a:ext uri="{FF2B5EF4-FFF2-40B4-BE49-F238E27FC236}">
                <a16:creationId xmlns:a16="http://schemas.microsoft.com/office/drawing/2014/main" xmlns="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250122"/>
              </p:ext>
            </p:extLst>
          </p:nvPr>
        </p:nvGraphicFramePr>
        <p:xfrm>
          <a:off x="0" y="1674744"/>
          <a:ext cx="6800850" cy="430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ek 1">
            <a:extLst>
              <a:ext uri="{FF2B5EF4-FFF2-40B4-BE49-F238E27FC236}">
                <a16:creationId xmlns:a16="http://schemas.microsoft.com/office/drawing/2014/main" xmlns="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013588"/>
              </p:ext>
            </p:extLst>
          </p:nvPr>
        </p:nvGraphicFramePr>
        <p:xfrm>
          <a:off x="5086350" y="4724400"/>
          <a:ext cx="70294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02480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sz="3000" dirty="0"/>
              <a:t>A* </a:t>
            </a:r>
            <a:r>
              <a:rPr sz="3000" dirty="0" err="1"/>
              <a:t>sneller</a:t>
            </a:r>
            <a:r>
              <a:rPr sz="3000" dirty="0"/>
              <a:t> </a:t>
            </a:r>
            <a:r>
              <a:rPr sz="3000" dirty="0" err="1"/>
              <a:t>dan</a:t>
            </a:r>
            <a:r>
              <a:rPr sz="3000" dirty="0"/>
              <a:t> breadth first search</a:t>
            </a:r>
          </a:p>
          <a:p>
            <a:r>
              <a:rPr sz="3000" dirty="0"/>
              <a:t>Minder </a:t>
            </a:r>
            <a:r>
              <a:rPr sz="3000" dirty="0" err="1"/>
              <a:t>iteraties</a:t>
            </a:r>
            <a:endParaRPr sz="3000" dirty="0"/>
          </a:p>
          <a:p>
            <a:r>
              <a:rPr sz="3000" dirty="0" err="1"/>
              <a:t>Soms</a:t>
            </a:r>
            <a:r>
              <a:rPr sz="3000" dirty="0"/>
              <a:t> </a:t>
            </a:r>
            <a:r>
              <a:rPr sz="3000" dirty="0" err="1"/>
              <a:t>meer</a:t>
            </a:r>
            <a:r>
              <a:rPr sz="3000" dirty="0"/>
              <a:t> </a:t>
            </a:r>
            <a:r>
              <a:rPr sz="3000" dirty="0" smtClean="0"/>
              <a:t>moves</a:t>
            </a:r>
            <a:endParaRPr lang="nl-NL" sz="3000" dirty="0" smtClean="0"/>
          </a:p>
          <a:p>
            <a:endParaRPr lang="nl-NL" sz="3000" dirty="0"/>
          </a:p>
          <a:p>
            <a:r>
              <a:rPr lang="nl-NL" sz="3000" dirty="0" smtClean="0"/>
              <a:t>Beam Search is het snelste</a:t>
            </a:r>
          </a:p>
          <a:p>
            <a:r>
              <a:rPr lang="nl-NL" sz="3000" dirty="0" smtClean="0"/>
              <a:t>Veel minder iteraties</a:t>
            </a:r>
          </a:p>
          <a:p>
            <a:r>
              <a:rPr lang="nl-NL" sz="3000" dirty="0" smtClean="0"/>
              <a:t>Veel meer moves</a:t>
            </a:r>
            <a:endParaRPr lang="nl-NL" sz="3000" dirty="0"/>
          </a:p>
          <a:p>
            <a:endParaRPr lang="nl-NL" sz="3000" dirty="0"/>
          </a:p>
          <a:p>
            <a:r>
              <a:rPr lang="nl-NL" sz="3000" dirty="0" smtClean="0"/>
              <a:t>Voor </a:t>
            </a:r>
            <a:r>
              <a:rPr lang="nl-NL" sz="3000" dirty="0"/>
              <a:t>bord 5 en 6 moet de optimale oplossing </a:t>
            </a:r>
            <a:r>
              <a:rPr lang="nl-NL" sz="3000" dirty="0" smtClean="0"/>
              <a:t>nog gevonden </a:t>
            </a:r>
            <a:r>
              <a:rPr lang="nl-NL" sz="3000" dirty="0"/>
              <a:t>worden</a:t>
            </a:r>
            <a:r>
              <a:rPr lang="nl-NL" sz="3000" dirty="0" smtClean="0"/>
              <a:t>.</a:t>
            </a:r>
            <a:endParaRPr sz="3000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Suggesties vervolgonderzoek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sz="3000" dirty="0"/>
              <a:t>Geen </a:t>
            </a:r>
            <a:r>
              <a:rPr lang="nl-NL" sz="3000" dirty="0" smtClean="0"/>
              <a:t>absolute verandering in kosten door optellen, maar relatieve verandering door vermenigvuldigen</a:t>
            </a:r>
            <a:r>
              <a:rPr lang="nl-NL" sz="3000" dirty="0" smtClean="0"/>
              <a:t>.</a:t>
            </a:r>
            <a:endParaRPr lang="nl-NL" sz="3000" dirty="0"/>
          </a:p>
          <a:p>
            <a:r>
              <a:rPr lang="nl-NL" sz="3000" dirty="0"/>
              <a:t>Toevoeging heuristieken:</a:t>
            </a:r>
          </a:p>
          <a:p>
            <a:pPr lvl="1"/>
            <a:r>
              <a:rPr lang="nl-NL" sz="2716" dirty="0"/>
              <a:t>Een beweging alleen korting geven wanneer die een vergroting van de bewegingsvrijheid van een andere auto teweegbrengt.</a:t>
            </a:r>
          </a:p>
          <a:p>
            <a:pPr lvl="1"/>
            <a:r>
              <a:rPr lang="nl-NL" sz="2716" dirty="0"/>
              <a:t>De rode auto als startpunt gebruiken waarvan je de omliggende ruimte probeert vrij te maken. Dus een auto aangrenzend aan de rode auto bewegen, als de volgende blokkerende auto bewegen etc.</a:t>
            </a:r>
          </a:p>
        </p:txBody>
      </p:sp>
    </p:spTree>
    <p:extLst>
      <p:ext uri="{BB962C8B-B14F-4D97-AF65-F5344CB8AC3E}">
        <p14:creationId xmlns:p14="http://schemas.microsoft.com/office/powerpoint/2010/main" val="4168790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Vragen?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Board4.pn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/>
          </a:blip>
          <a:srcRect l="143" r="2946" b="6867"/>
          <a:stretch>
            <a:fillRect/>
          </a:stretch>
        </p:blipFill>
        <p:spPr>
          <a:xfrm>
            <a:off x="6417667" y="2813050"/>
            <a:ext cx="5935249" cy="5854790"/>
          </a:xfrm>
          <a:prstGeom prst="rect">
            <a:avLst/>
          </a:prstGeom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Inleiding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351234" y="2603500"/>
            <a:ext cx="5935266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Rush Hour </a:t>
            </a:r>
            <a:r>
              <a:rPr dirty="0" err="1"/>
              <a:t>borden</a:t>
            </a:r>
            <a:r>
              <a:rPr dirty="0"/>
              <a:t> </a:t>
            </a:r>
            <a:r>
              <a:rPr dirty="0" err="1"/>
              <a:t>oplossen</a:t>
            </a:r>
            <a:endParaRPr dirty="0"/>
          </a:p>
          <a:p>
            <a:pPr lvl="2"/>
            <a:r>
              <a:rPr dirty="0"/>
              <a:t>3 6x6 </a:t>
            </a:r>
            <a:r>
              <a:rPr dirty="0" err="1"/>
              <a:t>borden</a:t>
            </a:r>
            <a:endParaRPr dirty="0"/>
          </a:p>
          <a:p>
            <a:pPr lvl="2"/>
            <a:r>
              <a:rPr dirty="0"/>
              <a:t>3 9x9 </a:t>
            </a:r>
            <a:r>
              <a:rPr dirty="0" err="1"/>
              <a:t>borden</a:t>
            </a:r>
            <a:endParaRPr dirty="0"/>
          </a:p>
          <a:p>
            <a:pPr lvl="2"/>
            <a:r>
              <a:rPr dirty="0"/>
              <a:t>1 12x12 </a:t>
            </a:r>
            <a:r>
              <a:rPr dirty="0" err="1"/>
              <a:t>bord</a:t>
            </a:r>
            <a:endParaRPr dirty="0"/>
          </a:p>
          <a:p>
            <a:pPr lvl="1"/>
            <a:r>
              <a:rPr dirty="0" err="1"/>
              <a:t>Algoritme</a:t>
            </a:r>
            <a:r>
              <a:rPr lang="nl-NL" dirty="0"/>
              <a:t>s</a:t>
            </a:r>
            <a:r>
              <a:rPr dirty="0"/>
              <a:t> om het pad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vinden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Toestandsruimtegrootte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570804" cy="4084322"/>
          </a:xfrm>
        </p:spPr>
        <p:txBody>
          <a:bodyPr/>
          <a:lstStyle/>
          <a:p>
            <a:r>
              <a:rPr lang="nl-NL" dirty="0"/>
              <a:t>Grove berekening:</a:t>
            </a:r>
          </a:p>
          <a:p>
            <a:r>
              <a:rPr lang="nl-NL" dirty="0"/>
              <a:t>Waar x de dimensie is, n het aantal auto’s en m het aantal vrachtwagens.</a:t>
            </a:r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12" y="2745458"/>
            <a:ext cx="3181761" cy="856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6" y="5397208"/>
            <a:ext cx="9374558" cy="35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392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Basis constructie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133600"/>
            <a:ext cx="9944100" cy="67564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Klasse Auto</a:t>
            </a:r>
          </a:p>
          <a:p>
            <a:pPr lvl="1"/>
            <a:r>
              <a:rPr lang="nl-NL" dirty="0" smtClean="0"/>
              <a:t>x </a:t>
            </a:r>
            <a:r>
              <a:rPr lang="nl-NL" dirty="0"/>
              <a:t>en y </a:t>
            </a:r>
            <a:r>
              <a:rPr lang="nl-NL" dirty="0" smtClean="0"/>
              <a:t>coördinaten</a:t>
            </a:r>
          </a:p>
          <a:p>
            <a:pPr lvl="1"/>
            <a:r>
              <a:rPr lang="nl-NL" dirty="0" smtClean="0"/>
              <a:t> oriëntatie </a:t>
            </a:r>
          </a:p>
          <a:p>
            <a:pPr lvl="1"/>
            <a:r>
              <a:rPr lang="nl-NL" dirty="0" smtClean="0"/>
              <a:t>lengte </a:t>
            </a:r>
          </a:p>
          <a:p>
            <a:pPr lvl="1"/>
            <a:r>
              <a:rPr lang="nl-NL" dirty="0" smtClean="0"/>
              <a:t>unieke id.</a:t>
            </a:r>
            <a:endParaRPr lang="nl-NL" dirty="0"/>
          </a:p>
          <a:p>
            <a:r>
              <a:rPr lang="nl-NL" dirty="0"/>
              <a:t>Klasse Spel</a:t>
            </a:r>
          </a:p>
          <a:p>
            <a:pPr lvl="1"/>
            <a:r>
              <a:rPr lang="nl-NL" dirty="0" smtClean="0"/>
              <a:t>dimensie en de lijst </a:t>
            </a:r>
            <a:r>
              <a:rPr lang="nl-NL" dirty="0"/>
              <a:t>van </a:t>
            </a:r>
            <a:r>
              <a:rPr lang="nl-NL" dirty="0" smtClean="0"/>
              <a:t>auto objecten toegekend.</a:t>
            </a:r>
          </a:p>
          <a:p>
            <a:pPr lvl="1"/>
            <a:r>
              <a:rPr lang="nl-NL" dirty="0" smtClean="0"/>
              <a:t>Het bord bestaat uit een 2D array van integers.</a:t>
            </a:r>
          </a:p>
          <a:p>
            <a:pPr lvl="1"/>
            <a:r>
              <a:rPr lang="nl-NL" dirty="0" smtClean="0"/>
              <a:t>Tevens </a:t>
            </a:r>
            <a:r>
              <a:rPr lang="nl-NL" dirty="0"/>
              <a:t>worden alle functies gedefinieerd en, in de laatste functie, het algoritme gestart.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1115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 </a:t>
            </a:r>
            <a:r>
              <a:rPr dirty="0" err="1"/>
              <a:t>Algoritme</a:t>
            </a:r>
            <a:r>
              <a:rPr lang="nl-NL" dirty="0"/>
              <a:t>s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62566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000" dirty="0" err="1"/>
              <a:t>Simpel</a:t>
            </a:r>
            <a:r>
              <a:rPr sz="3000" dirty="0"/>
              <a:t> </a:t>
            </a:r>
            <a:r>
              <a:rPr sz="3000" dirty="0" err="1"/>
              <a:t>algoritme</a:t>
            </a:r>
            <a:endParaRPr sz="3000" dirty="0"/>
          </a:p>
          <a:p>
            <a:pPr lvl="1"/>
            <a:r>
              <a:rPr sz="3000" dirty="0" err="1"/>
              <a:t>Een</a:t>
            </a:r>
            <a:r>
              <a:rPr sz="3000" dirty="0"/>
              <a:t> </a:t>
            </a:r>
            <a:r>
              <a:rPr sz="3000" dirty="0" err="1"/>
              <a:t>lijst</a:t>
            </a:r>
            <a:r>
              <a:rPr sz="3000" dirty="0"/>
              <a:t> met auto’s (</a:t>
            </a:r>
            <a:r>
              <a:rPr lang="nl-NL" sz="3000" dirty="0"/>
              <a:t>op volgorde v</a:t>
            </a:r>
            <a:r>
              <a:rPr sz="3000" dirty="0"/>
              <a:t>an de linker </a:t>
            </a:r>
            <a:r>
              <a:rPr sz="3000" dirty="0" err="1"/>
              <a:t>bovenhoek</a:t>
            </a:r>
            <a:r>
              <a:rPr sz="3000" dirty="0"/>
              <a:t> tot de </a:t>
            </a:r>
            <a:r>
              <a:rPr sz="3000" dirty="0" err="1"/>
              <a:t>rechter</a:t>
            </a:r>
            <a:r>
              <a:rPr sz="3000" dirty="0"/>
              <a:t> </a:t>
            </a:r>
            <a:r>
              <a:rPr sz="3000" dirty="0" err="1"/>
              <a:t>onderhoek</a:t>
            </a:r>
            <a:r>
              <a:rPr sz="3000" dirty="0"/>
              <a:t>) </a:t>
            </a:r>
            <a:r>
              <a:rPr sz="3000" dirty="0" err="1"/>
              <a:t>allemaal</a:t>
            </a:r>
            <a:r>
              <a:rPr sz="3000" dirty="0"/>
              <a:t> in </a:t>
            </a:r>
            <a:r>
              <a:rPr sz="3000" dirty="0" err="1"/>
              <a:t>alle</a:t>
            </a:r>
            <a:r>
              <a:rPr sz="3000" dirty="0"/>
              <a:t> </a:t>
            </a:r>
            <a:r>
              <a:rPr sz="3000" dirty="0" err="1"/>
              <a:t>richting</a:t>
            </a:r>
            <a:r>
              <a:rPr lang="nl-NL" sz="3000" dirty="0"/>
              <a:t>en</a:t>
            </a:r>
            <a:r>
              <a:rPr sz="3000" dirty="0"/>
              <a:t> </a:t>
            </a:r>
            <a:r>
              <a:rPr sz="3000" dirty="0" err="1"/>
              <a:t>proberen</a:t>
            </a:r>
            <a:r>
              <a:rPr sz="3000" dirty="0"/>
              <a:t> </a:t>
            </a:r>
            <a:r>
              <a:rPr sz="3000" dirty="0" err="1"/>
              <a:t>te</a:t>
            </a:r>
            <a:r>
              <a:rPr sz="3000" dirty="0"/>
              <a:t> </a:t>
            </a:r>
            <a:r>
              <a:rPr sz="3000" dirty="0" err="1"/>
              <a:t>bewegen</a:t>
            </a:r>
            <a:r>
              <a:rPr lang="nl-NL" sz="3000" dirty="0"/>
              <a:t>.</a:t>
            </a:r>
          </a:p>
          <a:p>
            <a:pPr lvl="1"/>
            <a:endParaRPr lang="nl-NL" sz="3000" dirty="0"/>
          </a:p>
          <a:p>
            <a:pPr lvl="1"/>
            <a:r>
              <a:rPr lang="nl-NL" sz="3000" dirty="0"/>
              <a:t>Oneindige loops</a:t>
            </a:r>
          </a:p>
          <a:p>
            <a:pPr lvl="2"/>
            <a:r>
              <a:rPr lang="nl-NL" sz="3000" dirty="0"/>
              <a:t>Oplossing: archief van alle configuraties.</a:t>
            </a:r>
          </a:p>
          <a:p>
            <a:pPr lvl="2"/>
            <a:endParaRPr sz="3000" dirty="0"/>
          </a:p>
          <a:p>
            <a:pPr lvl="1">
              <a:defRPr sz="3000"/>
            </a:pPr>
            <a:r>
              <a:rPr sz="3000" dirty="0"/>
              <a:t>Gee</a:t>
            </a:r>
            <a:r>
              <a:rPr lang="nl-NL" sz="3000" dirty="0"/>
              <a:t>n queue</a:t>
            </a:r>
            <a:endParaRPr sz="3000" dirty="0"/>
          </a:p>
          <a:p>
            <a:pPr lvl="1">
              <a:defRPr sz="3000"/>
            </a:pPr>
            <a:endParaRPr sz="30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 </a:t>
            </a:r>
            <a:r>
              <a:rPr dirty="0" err="1"/>
              <a:t>Algoritme</a:t>
            </a:r>
            <a:r>
              <a:rPr lang="nl-NL" dirty="0"/>
              <a:t>s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866985" y="3072839"/>
            <a:ext cx="9027860" cy="61771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3000" dirty="0"/>
              <a:t>Breadth first search</a:t>
            </a:r>
            <a:endParaRPr lang="nl-NL" sz="3000" dirty="0"/>
          </a:p>
          <a:p>
            <a:pPr lvl="1"/>
            <a:r>
              <a:rPr lang="nl-NL" sz="2716" dirty="0"/>
              <a:t>Bekijkt eerst alle children van een parent.</a:t>
            </a:r>
          </a:p>
          <a:p>
            <a:pPr lvl="1"/>
            <a:r>
              <a:rPr lang="nl-NL" sz="2716" dirty="0"/>
              <a:t>Garantie dat de oplossing die gevonden wordt een oplossing is met de minst aantal zetten.</a:t>
            </a:r>
          </a:p>
          <a:p>
            <a:pPr lvl="1"/>
            <a:endParaRPr lang="nl-NL" sz="2716" dirty="0"/>
          </a:p>
          <a:p>
            <a:r>
              <a:rPr lang="nl-NL" sz="3000" dirty="0"/>
              <a:t>Implementatie</a:t>
            </a:r>
            <a:endParaRPr sz="3000" dirty="0"/>
          </a:p>
          <a:p>
            <a:pPr lvl="1"/>
            <a:r>
              <a:rPr lang="nl-NL" sz="3000" dirty="0"/>
              <a:t>Elke child is een congifuratie van het bord.</a:t>
            </a:r>
          </a:p>
          <a:p>
            <a:pPr lvl="1">
              <a:defRPr sz="3000"/>
            </a:pPr>
            <a:r>
              <a:rPr sz="3000" dirty="0" err="1"/>
              <a:t>Stopt</a:t>
            </a:r>
            <a:r>
              <a:rPr sz="3000" dirty="0"/>
              <a:t> </a:t>
            </a:r>
            <a:r>
              <a:rPr sz="3000" dirty="0" err="1"/>
              <a:t>alle</a:t>
            </a:r>
            <a:r>
              <a:rPr sz="3000" dirty="0"/>
              <a:t> </a:t>
            </a:r>
            <a:r>
              <a:rPr sz="3000" dirty="0" err="1"/>
              <a:t>mogelijkheden</a:t>
            </a:r>
            <a:r>
              <a:rPr lang="nl-NL" sz="3000" dirty="0"/>
              <a:t> vanuit de parent</a:t>
            </a:r>
            <a:r>
              <a:rPr sz="3000" dirty="0"/>
              <a:t> in </a:t>
            </a:r>
            <a:r>
              <a:rPr sz="3000" dirty="0" err="1"/>
              <a:t>een</a:t>
            </a:r>
            <a:r>
              <a:rPr sz="3000" dirty="0"/>
              <a:t> queue</a:t>
            </a:r>
            <a:r>
              <a:rPr lang="nl-NL" sz="3000" dirty="0"/>
              <a:t>.</a:t>
            </a:r>
          </a:p>
          <a:p>
            <a:pPr lvl="1">
              <a:defRPr sz="3000"/>
            </a:pPr>
            <a:r>
              <a:rPr lang="nl-NL" sz="3000" dirty="0"/>
              <a:t>S</a:t>
            </a:r>
            <a:r>
              <a:rPr sz="3000" dirty="0" err="1"/>
              <a:t>topt</a:t>
            </a:r>
            <a:r>
              <a:rPr sz="3000" dirty="0"/>
              <a:t> met </a:t>
            </a:r>
            <a:r>
              <a:rPr sz="3000" dirty="0" err="1"/>
              <a:t>dequeuen</a:t>
            </a:r>
            <a:r>
              <a:rPr sz="3000" dirty="0"/>
              <a:t> </a:t>
            </a:r>
            <a:r>
              <a:rPr lang="nl-NL" sz="3000" dirty="0"/>
              <a:t>wanneer</a:t>
            </a:r>
            <a:r>
              <a:rPr sz="3000" dirty="0"/>
              <a:t> de </a:t>
            </a:r>
            <a:r>
              <a:rPr sz="3000" dirty="0" err="1"/>
              <a:t>oplossing</a:t>
            </a:r>
            <a:r>
              <a:rPr sz="3000" dirty="0"/>
              <a:t> </a:t>
            </a:r>
            <a:r>
              <a:rPr sz="3000" dirty="0" err="1"/>
              <a:t>gevonden</a:t>
            </a:r>
            <a:r>
              <a:rPr sz="3000" dirty="0"/>
              <a:t> is</a:t>
            </a:r>
            <a:r>
              <a:rPr lang="nl-NL" sz="3000" dirty="0"/>
              <a:t>.</a:t>
            </a:r>
            <a:endParaRPr sz="3000" dirty="0"/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2497" y="3622129"/>
            <a:ext cx="381000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 </a:t>
            </a:r>
            <a:r>
              <a:rPr dirty="0" err="1"/>
              <a:t>Algoritme</a:t>
            </a:r>
            <a:r>
              <a:rPr lang="nl-NL" dirty="0"/>
              <a:t>s</a:t>
            </a:r>
            <a:endParaRPr dirty="0"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866984" y="2396978"/>
            <a:ext cx="10543138" cy="55193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000" dirty="0"/>
              <a:t>A*</a:t>
            </a:r>
            <a:endParaRPr lang="nl-NL" sz="3000" dirty="0"/>
          </a:p>
          <a:p>
            <a:pPr lvl="1"/>
            <a:r>
              <a:rPr lang="nl-NL" sz="2716" dirty="0"/>
              <a:t>Verfijning van Breadth first search: met behulp van heuristieken wordt prioriteit gegeven aan bepaalde children ten opzichte van andere children.</a:t>
            </a:r>
          </a:p>
          <a:p>
            <a:r>
              <a:rPr lang="nl-NL" sz="3000" dirty="0"/>
              <a:t>Implementatie</a:t>
            </a:r>
            <a:endParaRPr sz="3000" dirty="0"/>
          </a:p>
          <a:p>
            <a:pPr lvl="1"/>
            <a:r>
              <a:rPr lang="nl-NL" sz="2400" dirty="0"/>
              <a:t>Middels een kostenfunctie wordt een type zet ‘korting’ gegeven of juist extra kosten.</a:t>
            </a:r>
          </a:p>
          <a:p>
            <a:pPr lvl="1"/>
            <a:r>
              <a:rPr lang="nl-NL" sz="2400" dirty="0"/>
              <a:t>De laagste score wordt als eerst uit de priorityqueue gehaald.</a:t>
            </a:r>
          </a:p>
          <a:p>
            <a:pPr lvl="1"/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5" y="6842576"/>
            <a:ext cx="9027860" cy="291102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Algoritmes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sz="3000" dirty="0"/>
              <a:t>Beam Search</a:t>
            </a:r>
          </a:p>
          <a:p>
            <a:pPr lvl="1"/>
            <a:r>
              <a:rPr lang="nl-NL" sz="3000" dirty="0"/>
              <a:t>Een aanpassing op een A* algoritme: pruned het duurste gedeelte van de queue.</a:t>
            </a:r>
          </a:p>
          <a:p>
            <a:pPr lvl="1"/>
            <a:endParaRPr lang="nl-NL" sz="3000" dirty="0"/>
          </a:p>
          <a:p>
            <a:r>
              <a:rPr lang="nl-NL" sz="3000" dirty="0"/>
              <a:t>Implementatie</a:t>
            </a:r>
          </a:p>
          <a:p>
            <a:pPr lvl="1"/>
            <a:r>
              <a:rPr lang="nl-NL" sz="3000" dirty="0"/>
              <a:t>Na elke 100 iteraties wordt de duurste 50% van de queue verwijderd.</a:t>
            </a:r>
          </a:p>
        </p:txBody>
      </p:sp>
    </p:spTree>
    <p:extLst>
      <p:ext uri="{BB962C8B-B14F-4D97-AF65-F5344CB8AC3E}">
        <p14:creationId xmlns:p14="http://schemas.microsoft.com/office/powerpoint/2010/main" val="37523437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Resultaten</a:t>
            </a:r>
          </a:p>
        </p:txBody>
      </p:sp>
      <p:graphicFrame>
        <p:nvGraphicFramePr>
          <p:cNvPr id="4" name="Grafiek 7">
            <a:extLst>
              <a:ext uri="{FF2B5EF4-FFF2-40B4-BE49-F238E27FC236}">
                <a16:creationId xmlns:a16="http://schemas.microsoft.com/office/drawing/2014/main" xmlns="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374708"/>
              </p:ext>
            </p:extLst>
          </p:nvPr>
        </p:nvGraphicFramePr>
        <p:xfrm>
          <a:off x="145774" y="2040835"/>
          <a:ext cx="10853530" cy="771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511</Words>
  <Application>Microsoft Office PowerPoint</Application>
  <PresentationFormat>Aangepast</PresentationFormat>
  <Paragraphs>143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Helvetica Neue</vt:lpstr>
      <vt:lpstr>Trebuchet MS</vt:lpstr>
      <vt:lpstr>Wingdings 3</vt:lpstr>
      <vt:lpstr>Facet</vt:lpstr>
      <vt:lpstr>Programmeer theorie 2016 Rush Hour</vt:lpstr>
      <vt:lpstr>Inleiding</vt:lpstr>
      <vt:lpstr>Toestandsruimtegrootte</vt:lpstr>
      <vt:lpstr>Basis constructie</vt:lpstr>
      <vt:lpstr>De Algoritmes</vt:lpstr>
      <vt:lpstr>De Algoritmes</vt:lpstr>
      <vt:lpstr>De Algoritmes</vt:lpstr>
      <vt:lpstr>De Algoritmes</vt:lpstr>
      <vt:lpstr>Resultaten</vt:lpstr>
      <vt:lpstr>Resultaten</vt:lpstr>
      <vt:lpstr>Resultaten</vt:lpstr>
      <vt:lpstr>Resultaten</vt:lpstr>
      <vt:lpstr>Resultaten</vt:lpstr>
      <vt:lpstr>Conclusie</vt:lpstr>
      <vt:lpstr>Suggesties vervolgonderzoek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 theorie 2016 Rush Hour</dc:title>
  <dc:creator>Nicole Silverio</dc:creator>
  <cp:lastModifiedBy>Nicole Silverio</cp:lastModifiedBy>
  <cp:revision>25</cp:revision>
  <dcterms:modified xsi:type="dcterms:W3CDTF">2016-12-22T22:59:05Z</dcterms:modified>
</cp:coreProperties>
</file>