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Nunito"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1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86e571147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86e571147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6e571147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6e571147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86e571147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86e571147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86e571147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86e571147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6172675b4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6172675b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86172675b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86172675b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6172675b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86172675b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86172675b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86172675b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86e571147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86e571147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6e571147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86e571147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6e571147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86e571147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86e571147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86e571147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86e571147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86e571147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Sagemaker Canvas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82800" y="300275"/>
            <a:ext cx="7505700" cy="600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197" name="Google Shape;197;p23"/>
          <p:cNvSpPr txBox="1">
            <a:spLocks noGrp="1"/>
          </p:cNvSpPr>
          <p:nvPr>
            <p:ph type="body" idx="1"/>
          </p:nvPr>
        </p:nvSpPr>
        <p:spPr>
          <a:xfrm>
            <a:off x="846300" y="871425"/>
            <a:ext cx="7505700" cy="4452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None/>
            </a:pPr>
            <a:r>
              <a:rPr lang="en" sz="4800" dirty="0">
                <a:solidFill>
                  <a:srgbClr val="000000"/>
                </a:solidFill>
                <a:highlight>
                  <a:srgbClr val="FAFAFA"/>
                </a:highlight>
                <a:latin typeface="Arial"/>
                <a:ea typeface="Arial"/>
                <a:cs typeface="Arial"/>
                <a:sym typeface="Arial"/>
              </a:rPr>
              <a:t>In the build tab itself, Canvas provides dataset statistics. We have the option to drop any column that is not correlated with the target variable. In our dataset we dropped Plant_ID.</a:t>
            </a:r>
            <a:endParaRPr sz="48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ctr"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pic>
        <p:nvPicPr>
          <p:cNvPr id="198" name="Google Shape;198;p23"/>
          <p:cNvPicPr preferRelativeResize="0"/>
          <p:nvPr/>
        </p:nvPicPr>
        <p:blipFill>
          <a:blip r:embed="rId3">
            <a:alphaModFix/>
          </a:blip>
          <a:stretch>
            <a:fillRect/>
          </a:stretch>
        </p:blipFill>
        <p:spPr>
          <a:xfrm>
            <a:off x="846300" y="1576950"/>
            <a:ext cx="7442200" cy="2178621"/>
          </a:xfrm>
          <a:prstGeom prst="rect">
            <a:avLst/>
          </a:prstGeom>
          <a:noFill/>
          <a:ln>
            <a:noFill/>
          </a:ln>
        </p:spPr>
      </p:pic>
      <p:sp>
        <p:nvSpPr>
          <p:cNvPr id="199" name="Google Shape;199;p23"/>
          <p:cNvSpPr txBox="1"/>
          <p:nvPr/>
        </p:nvSpPr>
        <p:spPr>
          <a:xfrm>
            <a:off x="782800" y="3642500"/>
            <a:ext cx="7329000" cy="112951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highlight>
                  <a:srgbClr val="FAFAFA"/>
                </a:highlight>
              </a:rPr>
              <a:t>After we are done with data exploration, we are ready to train the model. In Canvas, there are two methods for training: Quick Build (10 to 15 min) and Standard Build(2 to 4 hrs).</a:t>
            </a:r>
            <a:r>
              <a:rPr lang="en" sz="1200" dirty="0"/>
              <a:t> </a:t>
            </a:r>
            <a:r>
              <a:rPr lang="en" sz="1200" dirty="0">
                <a:highlight>
                  <a:srgbClr val="FAFAFA"/>
                </a:highlight>
              </a:rPr>
              <a:t>Here we chose the quick build option. </a:t>
            </a:r>
            <a:endParaRP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782800" y="300275"/>
            <a:ext cx="7505700" cy="600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205" name="Google Shape;205;p24"/>
          <p:cNvSpPr txBox="1">
            <a:spLocks noGrp="1"/>
          </p:cNvSpPr>
          <p:nvPr>
            <p:ph type="body" idx="1"/>
          </p:nvPr>
        </p:nvSpPr>
        <p:spPr>
          <a:xfrm>
            <a:off x="855500" y="739572"/>
            <a:ext cx="7505700" cy="1494064"/>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None/>
            </a:pPr>
            <a:r>
              <a:rPr lang="en-US" sz="4800" dirty="0">
                <a:solidFill>
                  <a:srgbClr val="000000"/>
                </a:solidFill>
                <a:highlight>
                  <a:srgbClr val="FAFAFA"/>
                </a:highlight>
                <a:latin typeface="Arial"/>
                <a:cs typeface="Arial"/>
              </a:rPr>
              <a:t>Once the model is trained, we then switch to </a:t>
            </a:r>
            <a:r>
              <a:rPr lang="en-US" sz="4800" i="1" dirty="0" err="1">
                <a:solidFill>
                  <a:srgbClr val="000000"/>
                </a:solidFill>
                <a:highlight>
                  <a:srgbClr val="FAFAFA"/>
                </a:highlight>
                <a:latin typeface="Arial"/>
                <a:cs typeface="Arial"/>
              </a:rPr>
              <a:t>Analyse</a:t>
            </a:r>
            <a:r>
              <a:rPr lang="en-US" sz="4800" i="1" dirty="0">
                <a:solidFill>
                  <a:srgbClr val="000000"/>
                </a:solidFill>
                <a:highlight>
                  <a:srgbClr val="FAFAFA"/>
                </a:highlight>
                <a:latin typeface="Arial"/>
                <a:cs typeface="Arial"/>
              </a:rPr>
              <a:t> tab </a:t>
            </a:r>
            <a:r>
              <a:rPr lang="en-US" sz="4800" dirty="0">
                <a:solidFill>
                  <a:srgbClr val="000000"/>
                </a:solidFill>
                <a:highlight>
                  <a:srgbClr val="FAFAFA"/>
                </a:highlight>
                <a:latin typeface="Arial"/>
                <a:cs typeface="Arial"/>
              </a:rPr>
              <a:t>to see the quick training results. </a:t>
            </a:r>
            <a:r>
              <a:rPr lang="en-US" sz="4800" dirty="0">
                <a:solidFill>
                  <a:srgbClr val="000000"/>
                </a:solidFill>
                <a:effectLst/>
                <a:latin typeface="Arial" panose="020B0604020202020204" pitchFamily="34" charset="0"/>
                <a:ea typeface="Arial" panose="020B0604020202020204" pitchFamily="34" charset="0"/>
              </a:rPr>
              <a:t>On the </a:t>
            </a:r>
            <a:r>
              <a:rPr lang="en-US" sz="4800" i="1" dirty="0">
                <a:solidFill>
                  <a:srgbClr val="000000"/>
                </a:solidFill>
                <a:effectLst/>
                <a:latin typeface="Arial" panose="020B0604020202020204" pitchFamily="34" charset="0"/>
                <a:ea typeface="Arial" panose="020B0604020202020204" pitchFamily="34" charset="0"/>
              </a:rPr>
              <a:t>Scoring </a:t>
            </a:r>
            <a:r>
              <a:rPr lang="en-US" sz="4800" dirty="0">
                <a:solidFill>
                  <a:srgbClr val="000000"/>
                </a:solidFill>
                <a:highlight>
                  <a:srgbClr val="FAFAFA"/>
                </a:highlight>
                <a:latin typeface="Arial"/>
                <a:cs typeface="Arial"/>
              </a:rPr>
              <a:t>tab(below), </a:t>
            </a:r>
            <a:r>
              <a:rPr lang="en-US" sz="4800" dirty="0">
                <a:solidFill>
                  <a:srgbClr val="000000"/>
                </a:solidFill>
                <a:effectLst/>
                <a:latin typeface="Arial" panose="020B0604020202020204" pitchFamily="34" charset="0"/>
                <a:ea typeface="Arial" panose="020B0604020202020204" pitchFamily="34" charset="0"/>
              </a:rPr>
              <a:t>we can see a plot showing us the best fit regression line for </a:t>
            </a:r>
            <a:r>
              <a:rPr lang="en-US" sz="4800" dirty="0" err="1">
                <a:solidFill>
                  <a:srgbClr val="000000"/>
                </a:solidFill>
                <a:effectLst/>
                <a:latin typeface="Arial" panose="020B0604020202020204" pitchFamily="34" charset="0"/>
                <a:ea typeface="Arial" panose="020B0604020202020204" pitchFamily="34" charset="0"/>
              </a:rPr>
              <a:t>GrowthDays</a:t>
            </a:r>
            <a:r>
              <a:rPr lang="en-US" sz="4800" dirty="0">
                <a:solidFill>
                  <a:srgbClr val="000000"/>
                </a:solidFill>
                <a:effectLst/>
                <a:latin typeface="Arial" panose="020B0604020202020204" pitchFamily="34" charset="0"/>
                <a:ea typeface="Arial" panose="020B0604020202020204" pitchFamily="34" charset="0"/>
              </a:rPr>
              <a:t>. The model built using Quick build predicted the number of growth days within +/-0.013 of the actual value. </a:t>
            </a:r>
          </a:p>
          <a:p>
            <a:pPr marL="0" lvl="0" indent="0" algn="just" rtl="0">
              <a:spcBef>
                <a:spcPts val="1200"/>
              </a:spcBef>
              <a:spcAft>
                <a:spcPts val="0"/>
              </a:spcAft>
              <a:buNone/>
            </a:pPr>
            <a:r>
              <a:rPr lang="en" sz="4800" dirty="0">
                <a:solidFill>
                  <a:srgbClr val="000000"/>
                </a:solidFill>
                <a:highlight>
                  <a:srgbClr val="FAFAFA"/>
                </a:highlight>
                <a:latin typeface="Arial"/>
                <a:ea typeface="Arial"/>
                <a:cs typeface="Arial"/>
                <a:sym typeface="Arial"/>
              </a:rPr>
              <a:t>Also, there is an error density plot which shows the distribution of the errors with respect to MAE and RMSE of the model. An error density with a shape similar to a normal distribution is indicative of good model performance.</a:t>
            </a:r>
            <a:endParaRPr sz="48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48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ctr"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sp>
        <p:nvSpPr>
          <p:cNvPr id="206" name="Google Shape;206;p24"/>
          <p:cNvSpPr txBox="1"/>
          <p:nvPr/>
        </p:nvSpPr>
        <p:spPr>
          <a:xfrm>
            <a:off x="782800" y="3518875"/>
            <a:ext cx="73290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endParaRPr/>
          </a:p>
        </p:txBody>
      </p:sp>
      <p:pic>
        <p:nvPicPr>
          <p:cNvPr id="207" name="Google Shape;207;p24"/>
          <p:cNvPicPr preferRelativeResize="0"/>
          <p:nvPr/>
        </p:nvPicPr>
        <p:blipFill rotWithShape="1">
          <a:blip r:embed="rId3">
            <a:alphaModFix/>
          </a:blip>
          <a:srcRect l="3700" r="-3700"/>
          <a:stretch/>
        </p:blipFill>
        <p:spPr>
          <a:xfrm>
            <a:off x="782800" y="2193033"/>
            <a:ext cx="3429436" cy="2617603"/>
          </a:xfrm>
          <a:prstGeom prst="rect">
            <a:avLst/>
          </a:prstGeom>
          <a:noFill/>
          <a:ln>
            <a:noFill/>
          </a:ln>
        </p:spPr>
      </p:pic>
      <p:pic>
        <p:nvPicPr>
          <p:cNvPr id="208" name="Google Shape;208;p24"/>
          <p:cNvPicPr preferRelativeResize="0"/>
          <p:nvPr/>
        </p:nvPicPr>
        <p:blipFill>
          <a:blip r:embed="rId4">
            <a:alphaModFix/>
          </a:blip>
          <a:stretch>
            <a:fillRect/>
          </a:stretch>
        </p:blipFill>
        <p:spPr>
          <a:xfrm>
            <a:off x="4608350" y="2193033"/>
            <a:ext cx="4239819" cy="24818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782800" y="300275"/>
            <a:ext cx="7505700" cy="600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214" name="Google Shape;214;p25"/>
          <p:cNvSpPr txBox="1">
            <a:spLocks noGrp="1"/>
          </p:cNvSpPr>
          <p:nvPr>
            <p:ph type="body" idx="1"/>
          </p:nvPr>
        </p:nvSpPr>
        <p:spPr>
          <a:xfrm>
            <a:off x="819150" y="813250"/>
            <a:ext cx="7505700" cy="11160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None/>
            </a:pPr>
            <a:r>
              <a:rPr lang="en-US" sz="4800" dirty="0">
                <a:solidFill>
                  <a:srgbClr val="000000"/>
                </a:solidFill>
                <a:highlight>
                  <a:srgbClr val="FAFAFA"/>
                </a:highlight>
                <a:latin typeface="Arial"/>
                <a:cs typeface="Arial"/>
              </a:rPr>
              <a:t>Now, that we have </a:t>
            </a:r>
            <a:r>
              <a:rPr lang="en-US" sz="4800" dirty="0" err="1">
                <a:solidFill>
                  <a:srgbClr val="000000"/>
                </a:solidFill>
                <a:highlight>
                  <a:srgbClr val="FAFAFA"/>
                </a:highlight>
                <a:latin typeface="Arial"/>
                <a:cs typeface="Arial"/>
              </a:rPr>
              <a:t>analysed</a:t>
            </a:r>
            <a:r>
              <a:rPr lang="en-US" sz="4800" dirty="0">
                <a:solidFill>
                  <a:srgbClr val="000000"/>
                </a:solidFill>
                <a:highlight>
                  <a:srgbClr val="FAFAFA"/>
                </a:highlight>
                <a:latin typeface="Arial"/>
                <a:cs typeface="Arial"/>
              </a:rPr>
              <a:t> the model, we can do predictions:</a:t>
            </a:r>
            <a:r>
              <a:rPr lang="en" sz="4800" dirty="0">
                <a:solidFill>
                  <a:srgbClr val="000000"/>
                </a:solidFill>
                <a:highlight>
                  <a:srgbClr val="FAFAFA"/>
                </a:highlight>
                <a:latin typeface="Arial"/>
                <a:ea typeface="Arial"/>
                <a:cs typeface="Arial"/>
                <a:sym typeface="Arial"/>
              </a:rPr>
              <a:t> Single or Batch. We selected Batch Prediction. </a:t>
            </a:r>
            <a:r>
              <a:rPr lang="en" sz="4800" dirty="0">
                <a:solidFill>
                  <a:srgbClr val="000000"/>
                </a:solidFill>
                <a:latin typeface="Arial"/>
                <a:ea typeface="Arial"/>
                <a:cs typeface="Arial"/>
                <a:sym typeface="Arial"/>
              </a:rPr>
              <a:t>We can generate predictions for a single sample by selecting</a:t>
            </a:r>
            <a:r>
              <a:rPr lang="en" sz="4800" i="1" dirty="0">
                <a:solidFill>
                  <a:srgbClr val="000000"/>
                </a:solidFill>
                <a:latin typeface="Arial"/>
                <a:ea typeface="Arial"/>
                <a:cs typeface="Arial"/>
                <a:sym typeface="Arial"/>
              </a:rPr>
              <a:t> Single prediction</a:t>
            </a:r>
            <a:r>
              <a:rPr lang="en" sz="4800" dirty="0">
                <a:solidFill>
                  <a:srgbClr val="000000"/>
                </a:solidFill>
                <a:latin typeface="Arial"/>
                <a:ea typeface="Arial"/>
                <a:cs typeface="Arial"/>
                <a:sym typeface="Arial"/>
              </a:rPr>
              <a:t>. With this feature, we can manually enter values for each of the input variables used in the model and evaluate individual feature importance. We can see the columns which have the highest influence on the sample prediction.</a:t>
            </a:r>
            <a:endParaRPr sz="4800" dirty="0">
              <a:solidFill>
                <a:srgbClr val="000000"/>
              </a:solidFill>
              <a:latin typeface="Arial"/>
              <a:ea typeface="Arial"/>
              <a:cs typeface="Arial"/>
              <a:sym typeface="Arial"/>
            </a:endParaRPr>
          </a:p>
          <a:p>
            <a:pPr marL="0" lvl="0" indent="0" algn="just" rtl="0">
              <a:spcBef>
                <a:spcPts val="1200"/>
              </a:spcBef>
              <a:spcAft>
                <a:spcPts val="0"/>
              </a:spcAft>
              <a:buNone/>
            </a:pPr>
            <a:endParaRPr sz="48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48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ctr"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sp>
        <p:nvSpPr>
          <p:cNvPr id="215" name="Google Shape;215;p25"/>
          <p:cNvSpPr txBox="1"/>
          <p:nvPr/>
        </p:nvSpPr>
        <p:spPr>
          <a:xfrm>
            <a:off x="782800" y="3518875"/>
            <a:ext cx="73290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endParaRPr/>
          </a:p>
        </p:txBody>
      </p:sp>
      <p:pic>
        <p:nvPicPr>
          <p:cNvPr id="216" name="Google Shape;216;p25"/>
          <p:cNvPicPr preferRelativeResize="0"/>
          <p:nvPr/>
        </p:nvPicPr>
        <p:blipFill rotWithShape="1">
          <a:blip r:embed="rId3">
            <a:alphaModFix/>
          </a:blip>
          <a:srcRect t="-2070" r="19562" b="7508"/>
          <a:stretch/>
        </p:blipFill>
        <p:spPr>
          <a:xfrm>
            <a:off x="819150" y="2045375"/>
            <a:ext cx="2904850" cy="2630950"/>
          </a:xfrm>
          <a:prstGeom prst="rect">
            <a:avLst/>
          </a:prstGeom>
          <a:noFill/>
          <a:ln>
            <a:noFill/>
          </a:ln>
        </p:spPr>
      </p:pic>
      <p:pic>
        <p:nvPicPr>
          <p:cNvPr id="217" name="Google Shape;217;p25"/>
          <p:cNvPicPr preferRelativeResize="0"/>
          <p:nvPr/>
        </p:nvPicPr>
        <p:blipFill>
          <a:blip r:embed="rId4">
            <a:alphaModFix/>
          </a:blip>
          <a:stretch>
            <a:fillRect/>
          </a:stretch>
        </p:blipFill>
        <p:spPr>
          <a:xfrm>
            <a:off x="3868625" y="2045375"/>
            <a:ext cx="4742525" cy="263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782800" y="300275"/>
            <a:ext cx="7505700" cy="600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223" name="Google Shape;223;p26"/>
          <p:cNvSpPr txBox="1">
            <a:spLocks noGrp="1"/>
          </p:cNvSpPr>
          <p:nvPr>
            <p:ph type="body" idx="1"/>
          </p:nvPr>
        </p:nvSpPr>
        <p:spPr>
          <a:xfrm>
            <a:off x="819150" y="813250"/>
            <a:ext cx="7505700" cy="490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800" dirty="0">
                <a:solidFill>
                  <a:srgbClr val="000000"/>
                </a:solidFill>
                <a:latin typeface="Arial"/>
                <a:ea typeface="Arial"/>
                <a:cs typeface="Arial"/>
                <a:sym typeface="Arial"/>
              </a:rPr>
              <a:t>Canvas allows upload of the trained model to the default S3 bucket, which can be used for further development.</a:t>
            </a:r>
            <a:endParaRPr sz="4800" dirty="0">
              <a:solidFill>
                <a:srgbClr val="000000"/>
              </a:solidFill>
              <a:latin typeface="Arial"/>
              <a:ea typeface="Arial"/>
              <a:cs typeface="Arial"/>
              <a:sym typeface="Arial"/>
            </a:endParaRPr>
          </a:p>
          <a:p>
            <a:pPr marL="0" lvl="0" indent="0" algn="just" rtl="0">
              <a:spcBef>
                <a:spcPts val="1200"/>
              </a:spcBef>
              <a:spcAft>
                <a:spcPts val="0"/>
              </a:spcAft>
              <a:buNone/>
            </a:pPr>
            <a:endParaRPr sz="48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48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ctr"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sp>
        <p:nvSpPr>
          <p:cNvPr id="224" name="Google Shape;224;p26"/>
          <p:cNvSpPr txBox="1"/>
          <p:nvPr/>
        </p:nvSpPr>
        <p:spPr>
          <a:xfrm>
            <a:off x="782800" y="3518875"/>
            <a:ext cx="73290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endParaRPr/>
          </a:p>
        </p:txBody>
      </p:sp>
      <p:pic>
        <p:nvPicPr>
          <p:cNvPr id="225" name="Google Shape;225;p26"/>
          <p:cNvPicPr preferRelativeResize="0"/>
          <p:nvPr/>
        </p:nvPicPr>
        <p:blipFill>
          <a:blip r:embed="rId3">
            <a:alphaModFix/>
          </a:blip>
          <a:stretch>
            <a:fillRect/>
          </a:stretch>
        </p:blipFill>
        <p:spPr>
          <a:xfrm>
            <a:off x="923125" y="1522225"/>
            <a:ext cx="5587600" cy="316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819150" y="373410"/>
            <a:ext cx="7505700" cy="64592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Comparison with similar tools </a:t>
            </a:r>
            <a:endParaRPr dirty="0"/>
          </a:p>
        </p:txBody>
      </p:sp>
      <p:graphicFrame>
        <p:nvGraphicFramePr>
          <p:cNvPr id="3" name="Table 2">
            <a:extLst>
              <a:ext uri="{FF2B5EF4-FFF2-40B4-BE49-F238E27FC236}">
                <a16:creationId xmlns:a16="http://schemas.microsoft.com/office/drawing/2014/main" id="{6BB8515E-BDC4-3235-A427-A5C71AA73FF3}"/>
              </a:ext>
            </a:extLst>
          </p:cNvPr>
          <p:cNvGraphicFramePr>
            <a:graphicFrameLocks noGrp="1"/>
          </p:cNvGraphicFramePr>
          <p:nvPr>
            <p:extLst>
              <p:ext uri="{D42A27DB-BD31-4B8C-83A1-F6EECF244321}">
                <p14:modId xmlns:p14="http://schemas.microsoft.com/office/powerpoint/2010/main" val="626187567"/>
              </p:ext>
            </p:extLst>
          </p:nvPr>
        </p:nvGraphicFramePr>
        <p:xfrm>
          <a:off x="693963" y="906236"/>
          <a:ext cx="7331529" cy="3943350"/>
        </p:xfrm>
        <a:graphic>
          <a:graphicData uri="http://schemas.openxmlformats.org/drawingml/2006/table">
            <a:tbl>
              <a:tblPr firstRow="1" firstCol="1" bandRow="1">
                <a:tableStyleId>{5C22544A-7EE6-4342-B048-85BDC9FD1C3A}</a:tableStyleId>
              </a:tblPr>
              <a:tblGrid>
                <a:gridCol w="2302330">
                  <a:extLst>
                    <a:ext uri="{9D8B030D-6E8A-4147-A177-3AD203B41FA5}">
                      <a16:colId xmlns:a16="http://schemas.microsoft.com/office/drawing/2014/main" val="2749495418"/>
                    </a:ext>
                  </a:extLst>
                </a:gridCol>
                <a:gridCol w="2585101">
                  <a:extLst>
                    <a:ext uri="{9D8B030D-6E8A-4147-A177-3AD203B41FA5}">
                      <a16:colId xmlns:a16="http://schemas.microsoft.com/office/drawing/2014/main" val="356967750"/>
                    </a:ext>
                  </a:extLst>
                </a:gridCol>
                <a:gridCol w="2444098">
                  <a:extLst>
                    <a:ext uri="{9D8B030D-6E8A-4147-A177-3AD203B41FA5}">
                      <a16:colId xmlns:a16="http://schemas.microsoft.com/office/drawing/2014/main" val="2985018961"/>
                    </a:ext>
                  </a:extLst>
                </a:gridCol>
              </a:tblGrid>
              <a:tr h="592868">
                <a:tc>
                  <a:txBody>
                    <a:bodyPr/>
                    <a:lstStyle/>
                    <a:p>
                      <a:pPr marL="0" marR="0" algn="ctr">
                        <a:lnSpc>
                          <a:spcPct val="115000"/>
                        </a:lnSpc>
                        <a:spcBef>
                          <a:spcPts val="0"/>
                        </a:spcBef>
                        <a:spcAft>
                          <a:spcPts val="0"/>
                        </a:spcAft>
                      </a:pPr>
                      <a:r>
                        <a:rPr lang="en-US" sz="1100" dirty="0">
                          <a:solidFill>
                            <a:schemeClr val="tx1"/>
                          </a:solidFill>
                          <a:effectLst/>
                        </a:rPr>
                        <a:t> </a:t>
                      </a:r>
                      <a:endParaRPr lang="en-US" sz="1100" dirty="0">
                        <a:solidFill>
                          <a:schemeClr val="tx1"/>
                        </a:solidFill>
                        <a:effectLst/>
                        <a:latin typeface="Arial" panose="020B0604020202020204" pitchFamily="34" charset="0"/>
                        <a:ea typeface="Arial" panose="020B0604020202020204" pitchFamily="34" charset="0"/>
                      </a:endParaRPr>
                    </a:p>
                  </a:txBody>
                  <a:tcPr marL="29464" marR="29464" marT="0" marB="0">
                    <a:solidFill>
                      <a:schemeClr val="accent1"/>
                    </a:solidFill>
                  </a:tcPr>
                </a:tc>
                <a:tc>
                  <a:txBody>
                    <a:bodyPr/>
                    <a:lstStyle/>
                    <a:p>
                      <a:pPr marL="0" marR="0" algn="ctr">
                        <a:lnSpc>
                          <a:spcPct val="115000"/>
                        </a:lnSpc>
                        <a:spcBef>
                          <a:spcPts val="0"/>
                        </a:spcBef>
                        <a:spcAft>
                          <a:spcPts val="0"/>
                        </a:spcAft>
                      </a:pPr>
                      <a:endParaRPr lang="en-US" sz="1100" dirty="0">
                        <a:solidFill>
                          <a:schemeClr val="tx1"/>
                        </a:solidFill>
                        <a:effectLst/>
                      </a:endParaRPr>
                    </a:p>
                    <a:p>
                      <a:pPr marL="0" marR="0" algn="ctr">
                        <a:lnSpc>
                          <a:spcPct val="115000"/>
                        </a:lnSpc>
                        <a:spcBef>
                          <a:spcPts val="0"/>
                        </a:spcBef>
                        <a:spcAft>
                          <a:spcPts val="0"/>
                        </a:spcAft>
                      </a:pPr>
                      <a:r>
                        <a:rPr lang="en-US" sz="1100" dirty="0">
                          <a:solidFill>
                            <a:schemeClr val="tx1"/>
                          </a:solidFill>
                          <a:effectLst/>
                        </a:rPr>
                        <a:t>KNIME Analytics</a:t>
                      </a:r>
                      <a:endParaRPr lang="en-US" sz="1100" dirty="0">
                        <a:solidFill>
                          <a:schemeClr val="tx1"/>
                        </a:solidFill>
                        <a:effectLst/>
                        <a:latin typeface="Arial" panose="020B0604020202020204" pitchFamily="34" charset="0"/>
                        <a:ea typeface="Arial" panose="020B0604020202020204" pitchFamily="34" charset="0"/>
                      </a:endParaRPr>
                    </a:p>
                  </a:txBody>
                  <a:tcPr marL="29464" marR="29464" marT="0" marB="0">
                    <a:solidFill>
                      <a:schemeClr val="accent1"/>
                    </a:solidFill>
                  </a:tcPr>
                </a:tc>
                <a:tc>
                  <a:txBody>
                    <a:bodyPr/>
                    <a:lstStyle/>
                    <a:p>
                      <a:pPr marL="0" marR="0" algn="ctr">
                        <a:lnSpc>
                          <a:spcPct val="115000"/>
                        </a:lnSpc>
                        <a:spcBef>
                          <a:spcPts val="0"/>
                        </a:spcBef>
                        <a:spcAft>
                          <a:spcPts val="0"/>
                        </a:spcAft>
                      </a:pPr>
                      <a:endParaRPr lang="en-US" sz="1100" dirty="0">
                        <a:solidFill>
                          <a:schemeClr val="tx1"/>
                        </a:solidFill>
                        <a:effectLst/>
                      </a:endParaRPr>
                    </a:p>
                    <a:p>
                      <a:pPr marL="0" marR="0" algn="ctr">
                        <a:lnSpc>
                          <a:spcPct val="115000"/>
                        </a:lnSpc>
                        <a:spcBef>
                          <a:spcPts val="0"/>
                        </a:spcBef>
                        <a:spcAft>
                          <a:spcPts val="0"/>
                        </a:spcAft>
                      </a:pPr>
                      <a:r>
                        <a:rPr lang="en-US" sz="1100" dirty="0">
                          <a:solidFill>
                            <a:schemeClr val="tx1"/>
                          </a:solidFill>
                          <a:effectLst/>
                        </a:rPr>
                        <a:t>Amazon </a:t>
                      </a:r>
                      <a:r>
                        <a:rPr lang="en-US" sz="1100" dirty="0" err="1">
                          <a:solidFill>
                            <a:schemeClr val="tx1"/>
                          </a:solidFill>
                          <a:effectLst/>
                        </a:rPr>
                        <a:t>SageMaker</a:t>
                      </a:r>
                      <a:r>
                        <a:rPr lang="en-US" sz="1100" dirty="0">
                          <a:solidFill>
                            <a:schemeClr val="tx1"/>
                          </a:solidFill>
                          <a:effectLst/>
                        </a:rPr>
                        <a:t> Canvas</a:t>
                      </a:r>
                      <a:endParaRPr lang="en-US" sz="1100" dirty="0">
                        <a:solidFill>
                          <a:schemeClr val="tx1"/>
                        </a:solidFill>
                        <a:effectLst/>
                        <a:latin typeface="Arial" panose="020B0604020202020204" pitchFamily="34" charset="0"/>
                        <a:ea typeface="Arial" panose="020B0604020202020204" pitchFamily="34" charset="0"/>
                      </a:endParaRPr>
                    </a:p>
                  </a:txBody>
                  <a:tcPr marL="29464" marR="29464" marT="0" marB="0">
                    <a:solidFill>
                      <a:schemeClr val="accent1"/>
                    </a:solidFill>
                  </a:tcPr>
                </a:tc>
                <a:extLst>
                  <a:ext uri="{0D108BD9-81ED-4DB2-BD59-A6C34878D82A}">
                    <a16:rowId xmlns:a16="http://schemas.microsoft.com/office/drawing/2014/main" val="3188688198"/>
                  </a:ext>
                </a:extLst>
              </a:tr>
              <a:tr h="952332">
                <a:tc>
                  <a:txBody>
                    <a:bodyPr/>
                    <a:lstStyle/>
                    <a:p>
                      <a:pPr marL="0" marR="0" algn="ctr">
                        <a:lnSpc>
                          <a:spcPct val="115000"/>
                        </a:lnSpc>
                        <a:spcBef>
                          <a:spcPts val="0"/>
                        </a:spcBef>
                        <a:spcAft>
                          <a:spcPts val="0"/>
                        </a:spcAft>
                      </a:pPr>
                      <a:r>
                        <a:rPr lang="en-US" sz="1100" dirty="0">
                          <a:solidFill>
                            <a:schemeClr val="bg2"/>
                          </a:solidFill>
                          <a:effectLst/>
                        </a:rPr>
                        <a:t>Vendor and Ecosystem</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solidFill>
                      <a:schemeClr val="tx1">
                        <a:lumMod val="95000"/>
                      </a:schemeClr>
                    </a:solidFill>
                  </a:tcPr>
                </a:tc>
                <a:tc>
                  <a:txBody>
                    <a:bodyPr/>
                    <a:lstStyle/>
                    <a:p>
                      <a:pPr marL="0" marR="0" algn="ctr">
                        <a:lnSpc>
                          <a:spcPct val="115000"/>
                        </a:lnSpc>
                        <a:spcBef>
                          <a:spcPts val="0"/>
                        </a:spcBef>
                        <a:spcAft>
                          <a:spcPts val="0"/>
                        </a:spcAft>
                      </a:pPr>
                      <a:r>
                        <a:rPr lang="en-US" sz="1100" dirty="0">
                          <a:solidFill>
                            <a:schemeClr val="bg2"/>
                          </a:solidFill>
                          <a:effectLst/>
                        </a:rPr>
                        <a:t>Open-source data analytics platform for data preprocessing, analysis, and machine learning.</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tc>
                <a:tc>
                  <a:txBody>
                    <a:bodyPr/>
                    <a:lstStyle/>
                    <a:p>
                      <a:pPr marL="0" marR="0" algn="ctr">
                        <a:lnSpc>
                          <a:spcPct val="115000"/>
                        </a:lnSpc>
                        <a:spcBef>
                          <a:spcPts val="1500"/>
                        </a:spcBef>
                        <a:spcAft>
                          <a:spcPts val="1500"/>
                        </a:spcAft>
                      </a:pPr>
                      <a:r>
                        <a:rPr lang="en-US" sz="1100" dirty="0">
                          <a:solidFill>
                            <a:schemeClr val="bg2"/>
                          </a:solidFill>
                          <a:effectLst/>
                        </a:rPr>
                        <a:t>It is primarily designed for building, training, and deploying machine learning models on AWS.</a:t>
                      </a:r>
                    </a:p>
                  </a:txBody>
                  <a:tcPr marL="29464" marR="29464" marT="0" marB="0" anchor="ctr"/>
                </a:tc>
                <a:extLst>
                  <a:ext uri="{0D108BD9-81ED-4DB2-BD59-A6C34878D82A}">
                    <a16:rowId xmlns:a16="http://schemas.microsoft.com/office/drawing/2014/main" val="825226826"/>
                  </a:ext>
                </a:extLst>
              </a:tr>
              <a:tr h="957307">
                <a:tc>
                  <a:txBody>
                    <a:bodyPr/>
                    <a:lstStyle/>
                    <a:p>
                      <a:pPr marL="0" marR="0" algn="ctr">
                        <a:lnSpc>
                          <a:spcPct val="115000"/>
                        </a:lnSpc>
                        <a:spcBef>
                          <a:spcPts val="0"/>
                        </a:spcBef>
                        <a:spcAft>
                          <a:spcPts val="0"/>
                        </a:spcAft>
                      </a:pPr>
                      <a:r>
                        <a:rPr lang="en-US" sz="1100" dirty="0">
                          <a:solidFill>
                            <a:schemeClr val="bg2"/>
                          </a:solidFill>
                          <a:effectLst/>
                        </a:rPr>
                        <a:t>Ease of Use</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solidFill>
                      <a:schemeClr val="tx1">
                        <a:lumMod val="95000"/>
                      </a:schemeClr>
                    </a:solidFill>
                  </a:tcPr>
                </a:tc>
                <a:tc>
                  <a:txBody>
                    <a:bodyPr/>
                    <a:lstStyle/>
                    <a:p>
                      <a:pPr marL="0" marR="0" algn="ctr">
                        <a:lnSpc>
                          <a:spcPct val="115000"/>
                        </a:lnSpc>
                        <a:spcBef>
                          <a:spcPts val="0"/>
                        </a:spcBef>
                        <a:spcAft>
                          <a:spcPts val="0"/>
                        </a:spcAft>
                      </a:pPr>
                      <a:r>
                        <a:rPr lang="en-US" sz="1100" dirty="0">
                          <a:solidFill>
                            <a:schemeClr val="bg2"/>
                          </a:solidFill>
                          <a:effectLst/>
                        </a:rPr>
                        <a:t>The drag-and-drop interface enhances accessibility, catering to users with diverse technical backgrounds.</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tc>
                <a:tc>
                  <a:txBody>
                    <a:bodyPr/>
                    <a:lstStyle/>
                    <a:p>
                      <a:pPr marL="0" marR="0" algn="ctr">
                        <a:lnSpc>
                          <a:spcPct val="115000"/>
                        </a:lnSpc>
                        <a:spcBef>
                          <a:spcPts val="0"/>
                        </a:spcBef>
                        <a:spcAft>
                          <a:spcPts val="0"/>
                        </a:spcAft>
                      </a:pPr>
                      <a:r>
                        <a:rPr lang="en-US" sz="1100">
                          <a:solidFill>
                            <a:schemeClr val="bg2"/>
                          </a:solidFill>
                          <a:effectLst/>
                        </a:rPr>
                        <a:t>Provides a graphical interface for building machine learning models, making it more accessible to users who may not have extensive coding experience.</a:t>
                      </a:r>
                      <a:endParaRPr lang="en-US" sz="1100">
                        <a:solidFill>
                          <a:schemeClr val="bg2"/>
                        </a:solidFill>
                        <a:effectLst/>
                        <a:latin typeface="Arial" panose="020B0604020202020204" pitchFamily="34" charset="0"/>
                        <a:ea typeface="Arial" panose="020B0604020202020204" pitchFamily="34" charset="0"/>
                      </a:endParaRPr>
                    </a:p>
                  </a:txBody>
                  <a:tcPr marL="29464" marR="29464" marT="0" marB="0" anchor="ctr"/>
                </a:tc>
                <a:extLst>
                  <a:ext uri="{0D108BD9-81ED-4DB2-BD59-A6C34878D82A}">
                    <a16:rowId xmlns:a16="http://schemas.microsoft.com/office/drawing/2014/main" val="2424179457"/>
                  </a:ext>
                </a:extLst>
              </a:tr>
              <a:tr h="680436">
                <a:tc>
                  <a:txBody>
                    <a:bodyPr/>
                    <a:lstStyle/>
                    <a:p>
                      <a:pPr marL="0" marR="0" algn="ctr">
                        <a:lnSpc>
                          <a:spcPct val="115000"/>
                        </a:lnSpc>
                        <a:spcBef>
                          <a:spcPts val="0"/>
                        </a:spcBef>
                        <a:spcAft>
                          <a:spcPts val="0"/>
                        </a:spcAft>
                      </a:pPr>
                      <a:r>
                        <a:rPr lang="en-US" sz="1100" dirty="0">
                          <a:solidFill>
                            <a:schemeClr val="bg2"/>
                          </a:solidFill>
                          <a:effectLst/>
                        </a:rPr>
                        <a:t>Machine Learning Capabilities</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solidFill>
                      <a:schemeClr val="tx1">
                        <a:lumMod val="95000"/>
                      </a:schemeClr>
                    </a:solidFill>
                  </a:tcPr>
                </a:tc>
                <a:tc>
                  <a:txBody>
                    <a:bodyPr/>
                    <a:lstStyle/>
                    <a:p>
                      <a:pPr marL="0" marR="0" algn="ctr">
                        <a:lnSpc>
                          <a:spcPct val="115000"/>
                        </a:lnSpc>
                        <a:spcBef>
                          <a:spcPts val="0"/>
                        </a:spcBef>
                        <a:spcAft>
                          <a:spcPts val="0"/>
                        </a:spcAft>
                      </a:pPr>
                      <a:r>
                        <a:rPr lang="en-US" sz="1100" dirty="0">
                          <a:solidFill>
                            <a:schemeClr val="bg2"/>
                          </a:solidFill>
                          <a:effectLst/>
                        </a:rPr>
                        <a:t>It offers popular machine learning libraries such as Scikit-learn, TensorFlow, and </a:t>
                      </a:r>
                      <a:r>
                        <a:rPr lang="en-US" sz="1100" dirty="0" err="1">
                          <a:solidFill>
                            <a:schemeClr val="bg2"/>
                          </a:solidFill>
                          <a:effectLst/>
                        </a:rPr>
                        <a:t>XGBoost</a:t>
                      </a:r>
                      <a:r>
                        <a:rPr lang="en-US" sz="1100" dirty="0">
                          <a:solidFill>
                            <a:schemeClr val="bg2"/>
                          </a:solidFill>
                          <a:effectLst/>
                        </a:rPr>
                        <a:t>.</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tc>
                <a:tc>
                  <a:txBody>
                    <a:bodyPr/>
                    <a:lstStyle/>
                    <a:p>
                      <a:pPr marL="0" marR="0" algn="ctr">
                        <a:lnSpc>
                          <a:spcPct val="115000"/>
                        </a:lnSpc>
                        <a:spcBef>
                          <a:spcPts val="0"/>
                        </a:spcBef>
                        <a:spcAft>
                          <a:spcPts val="0"/>
                        </a:spcAft>
                      </a:pPr>
                      <a:r>
                        <a:rPr lang="en-US" sz="1100" dirty="0">
                          <a:solidFill>
                            <a:schemeClr val="bg2"/>
                          </a:solidFill>
                          <a:effectLst/>
                        </a:rPr>
                        <a:t>It is more focused on providing a simplified, no-code/low-code interface for creating and deploying models.</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tc>
                <a:extLst>
                  <a:ext uri="{0D108BD9-81ED-4DB2-BD59-A6C34878D82A}">
                    <a16:rowId xmlns:a16="http://schemas.microsoft.com/office/drawing/2014/main" val="562429250"/>
                  </a:ext>
                </a:extLst>
              </a:tr>
              <a:tr h="760407">
                <a:tc>
                  <a:txBody>
                    <a:bodyPr/>
                    <a:lstStyle/>
                    <a:p>
                      <a:pPr marL="0" marR="0" algn="ctr">
                        <a:lnSpc>
                          <a:spcPct val="115000"/>
                        </a:lnSpc>
                        <a:spcBef>
                          <a:spcPts val="0"/>
                        </a:spcBef>
                        <a:spcAft>
                          <a:spcPts val="0"/>
                        </a:spcAft>
                      </a:pPr>
                      <a:r>
                        <a:rPr lang="en-US" sz="1100" dirty="0">
                          <a:solidFill>
                            <a:schemeClr val="bg2"/>
                          </a:solidFill>
                          <a:effectLst/>
                        </a:rPr>
                        <a:t>Cost</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solidFill>
                      <a:schemeClr val="tx1">
                        <a:lumMod val="95000"/>
                      </a:schemeClr>
                    </a:solidFill>
                  </a:tcPr>
                </a:tc>
                <a:tc>
                  <a:txBody>
                    <a:bodyPr/>
                    <a:lstStyle/>
                    <a:p>
                      <a:pPr marL="0" marR="0" algn="ctr">
                        <a:lnSpc>
                          <a:spcPct val="115000"/>
                        </a:lnSpc>
                        <a:spcBef>
                          <a:spcPts val="0"/>
                        </a:spcBef>
                        <a:spcAft>
                          <a:spcPts val="0"/>
                        </a:spcAft>
                      </a:pPr>
                      <a:r>
                        <a:rPr lang="en-US" sz="1100" dirty="0">
                          <a:solidFill>
                            <a:schemeClr val="bg2"/>
                          </a:solidFill>
                          <a:effectLst/>
                        </a:rPr>
                        <a:t>It is an open-source and free tool, with optional commercial extensions and support available.</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tc>
                <a:tc>
                  <a:txBody>
                    <a:bodyPr/>
                    <a:lstStyle/>
                    <a:p>
                      <a:pPr marL="0" marR="0" algn="ctr">
                        <a:lnSpc>
                          <a:spcPct val="115000"/>
                        </a:lnSpc>
                        <a:spcBef>
                          <a:spcPts val="0"/>
                        </a:spcBef>
                        <a:spcAft>
                          <a:spcPts val="0"/>
                        </a:spcAft>
                      </a:pPr>
                      <a:r>
                        <a:rPr lang="en-US" sz="1100" dirty="0">
                          <a:solidFill>
                            <a:schemeClr val="bg2"/>
                          </a:solidFill>
                          <a:effectLst/>
                        </a:rPr>
                        <a:t>It is subject to AWS pricing, which can include charges for data storage, compute resources, and machine learning services.</a:t>
                      </a:r>
                      <a:endParaRPr lang="en-US" sz="1100" dirty="0">
                        <a:solidFill>
                          <a:schemeClr val="bg2"/>
                        </a:solidFill>
                        <a:effectLst/>
                        <a:latin typeface="Arial" panose="020B0604020202020204" pitchFamily="34" charset="0"/>
                        <a:ea typeface="Arial" panose="020B0604020202020204" pitchFamily="34" charset="0"/>
                      </a:endParaRPr>
                    </a:p>
                  </a:txBody>
                  <a:tcPr marL="29464" marR="29464" marT="0" marB="0" anchor="ctr"/>
                </a:tc>
                <a:extLst>
                  <a:ext uri="{0D108BD9-81ED-4DB2-BD59-A6C34878D82A}">
                    <a16:rowId xmlns:a16="http://schemas.microsoft.com/office/drawing/2014/main" val="113362287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7BDC-AB54-BB39-E314-50DF8DE04539}"/>
              </a:ext>
            </a:extLst>
          </p:cNvPr>
          <p:cNvSpPr>
            <a:spLocks noGrp="1"/>
          </p:cNvSpPr>
          <p:nvPr>
            <p:ph type="title"/>
          </p:nvPr>
        </p:nvSpPr>
        <p:spPr>
          <a:xfrm>
            <a:off x="3397692" y="2314636"/>
            <a:ext cx="2348616" cy="639363"/>
          </a:xfrm>
        </p:spPr>
        <p:txBody>
          <a:bodyPr>
            <a:normAutofit fontScale="90000"/>
          </a:bodyPr>
          <a:lstStyle/>
          <a:p>
            <a:r>
              <a:rPr lang="en-US" dirty="0"/>
              <a:t> Thank You!</a:t>
            </a:r>
          </a:p>
        </p:txBody>
      </p:sp>
    </p:spTree>
    <p:extLst>
      <p:ext uri="{BB962C8B-B14F-4D97-AF65-F5344CB8AC3E}">
        <p14:creationId xmlns:p14="http://schemas.microsoft.com/office/powerpoint/2010/main" val="147200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 about the tool </a:t>
            </a:r>
            <a:endParaRPr dirty="0"/>
          </a:p>
        </p:txBody>
      </p:sp>
      <p:sp>
        <p:nvSpPr>
          <p:cNvPr id="136" name="Google Shape;136;p14"/>
          <p:cNvSpPr txBox="1">
            <a:spLocks noGrp="1"/>
          </p:cNvSpPr>
          <p:nvPr>
            <p:ph type="body" idx="1"/>
          </p:nvPr>
        </p:nvSpPr>
        <p:spPr>
          <a:xfrm>
            <a:off x="599600" y="1496750"/>
            <a:ext cx="8017500" cy="3061200"/>
          </a:xfrm>
          <a:prstGeom prst="rect">
            <a:avLst/>
          </a:prstGeom>
        </p:spPr>
        <p:txBody>
          <a:bodyPr spcFirstLastPara="1" wrap="square" lIns="91425" tIns="91425" rIns="91425" bIns="91425" anchor="t" anchorCtr="0">
            <a:normAutofit/>
          </a:bodyPr>
          <a:lstStyle/>
          <a:p>
            <a:pPr marL="457200" lvl="0" indent="-304800" algn="just" rtl="0">
              <a:lnSpc>
                <a:spcPct val="150000"/>
              </a:lnSpc>
              <a:spcBef>
                <a:spcPts val="1100"/>
              </a:spcBef>
              <a:spcAft>
                <a:spcPts val="0"/>
              </a:spcAft>
              <a:buClr>
                <a:srgbClr val="000000"/>
              </a:buClr>
              <a:buSzPts val="1200"/>
              <a:buFont typeface="Arial"/>
              <a:buChar char="➢"/>
            </a:pPr>
            <a:r>
              <a:rPr lang="en" sz="1200" dirty="0">
                <a:solidFill>
                  <a:srgbClr val="1D3139"/>
                </a:solidFill>
                <a:latin typeface="+mn-lt"/>
                <a:ea typeface="Arial"/>
                <a:cs typeface="Arial"/>
                <a:sym typeface="Arial"/>
              </a:rPr>
              <a:t>SageMaker Canvas is part of Amazon SageMaker, which is a comprehensive machine learning platform by AWS. </a:t>
            </a:r>
            <a:endParaRPr lang="en-US" sz="1200" dirty="0">
              <a:solidFill>
                <a:srgbClr val="1D3139"/>
              </a:solidFill>
              <a:latin typeface="+mn-lt"/>
              <a:ea typeface="Arial"/>
              <a:cs typeface="Arial"/>
              <a:sym typeface="Arial"/>
            </a:endParaRPr>
          </a:p>
          <a:p>
            <a:pPr marL="457200" lvl="0" indent="-304800" algn="just" rtl="0">
              <a:lnSpc>
                <a:spcPct val="150000"/>
              </a:lnSpc>
              <a:spcBef>
                <a:spcPts val="0"/>
              </a:spcBef>
              <a:spcAft>
                <a:spcPts val="0"/>
              </a:spcAft>
              <a:buClr>
                <a:srgbClr val="000000"/>
              </a:buClr>
              <a:buSzPts val="1200"/>
              <a:buFont typeface="Arial"/>
              <a:buChar char="➢"/>
            </a:pPr>
            <a:r>
              <a:rPr lang="en-US" sz="1200" dirty="0">
                <a:solidFill>
                  <a:srgbClr val="1D3139"/>
                </a:solidFill>
                <a:latin typeface="+mn-lt"/>
                <a:ea typeface="Roboto"/>
                <a:cs typeface="Roboto"/>
                <a:sym typeface="Roboto"/>
              </a:rPr>
              <a:t>Visual model building: Canvas allows users to create and customize machine learning models using a visual interface, making it accessible to non-programmers.</a:t>
            </a:r>
          </a:p>
          <a:p>
            <a:pPr marL="457200" lvl="0" indent="-304800" algn="just" rtl="0">
              <a:lnSpc>
                <a:spcPct val="150000"/>
              </a:lnSpc>
              <a:spcBef>
                <a:spcPts val="0"/>
              </a:spcBef>
              <a:spcAft>
                <a:spcPts val="0"/>
              </a:spcAft>
              <a:buClr>
                <a:srgbClr val="343541"/>
              </a:buClr>
              <a:buSzPts val="1200"/>
              <a:buFont typeface="Roboto"/>
              <a:buChar char="➢"/>
            </a:pPr>
            <a:r>
              <a:rPr lang="en" sz="1200" dirty="0">
                <a:solidFill>
                  <a:srgbClr val="1D3139"/>
                </a:solidFill>
                <a:latin typeface="+mn-lt"/>
                <a:ea typeface="Roboto"/>
                <a:cs typeface="Roboto"/>
                <a:sym typeface="Roboto"/>
              </a:rPr>
              <a:t>Collaboration: Canvas supports collaboration among team members on machine learning projects.</a:t>
            </a:r>
            <a:endParaRPr sz="1200" dirty="0">
              <a:solidFill>
                <a:srgbClr val="1D3139"/>
              </a:solidFill>
              <a:latin typeface="+mn-lt"/>
              <a:ea typeface="Roboto"/>
              <a:cs typeface="Roboto"/>
              <a:sym typeface="Roboto"/>
            </a:endParaRPr>
          </a:p>
          <a:p>
            <a:pPr marL="457200" lvl="0" indent="-304800" algn="just" rtl="0">
              <a:lnSpc>
                <a:spcPct val="150000"/>
              </a:lnSpc>
              <a:spcBef>
                <a:spcPts val="0"/>
              </a:spcBef>
              <a:spcAft>
                <a:spcPts val="0"/>
              </a:spcAft>
              <a:buClr>
                <a:srgbClr val="000000"/>
              </a:buClr>
              <a:buSzPts val="1200"/>
              <a:buFont typeface="Arial"/>
              <a:buChar char="➢"/>
            </a:pPr>
            <a:r>
              <a:rPr lang="en" sz="1200" dirty="0">
                <a:solidFill>
                  <a:srgbClr val="1D3139"/>
                </a:solidFill>
                <a:latin typeface="+mn-lt"/>
                <a:ea typeface="Arial"/>
                <a:cs typeface="Arial"/>
                <a:sym typeface="Arial"/>
              </a:rPr>
              <a:t>Canvas is for those who want to build machine learning models without extensive coding and want to leverage the broader SageMaker ecosystem for ML workflows.</a:t>
            </a:r>
            <a:endParaRPr sz="1200" dirty="0">
              <a:solidFill>
                <a:srgbClr val="1D3139"/>
              </a:solidFill>
              <a:latin typeface="+mn-lt"/>
              <a:ea typeface="Arial"/>
              <a:cs typeface="Arial"/>
              <a:sym typeface="Arial"/>
            </a:endParaRPr>
          </a:p>
          <a:p>
            <a:pPr marL="0" lvl="0" indent="0" algn="just" rtl="0">
              <a:lnSpc>
                <a:spcPct val="150000"/>
              </a:lnSpc>
              <a:spcBef>
                <a:spcPts val="1100"/>
              </a:spcBef>
              <a:spcAft>
                <a:spcPts val="500"/>
              </a:spcAft>
              <a:buNone/>
            </a:pPr>
            <a:endParaRPr sz="1200"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84465" y="494536"/>
            <a:ext cx="2373086"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Advantages</a:t>
            </a:r>
            <a:endParaRPr dirty="0"/>
          </a:p>
        </p:txBody>
      </p:sp>
      <p:sp>
        <p:nvSpPr>
          <p:cNvPr id="142" name="Google Shape;142;p15"/>
          <p:cNvSpPr txBox="1">
            <a:spLocks noGrp="1"/>
          </p:cNvSpPr>
          <p:nvPr>
            <p:ph type="body" idx="1"/>
          </p:nvPr>
        </p:nvSpPr>
        <p:spPr>
          <a:xfrm>
            <a:off x="794657" y="1482365"/>
            <a:ext cx="4038600" cy="3014514"/>
          </a:xfrm>
          <a:prstGeom prst="rect">
            <a:avLst/>
          </a:prstGeom>
        </p:spPr>
        <p:txBody>
          <a:bodyPr spcFirstLastPara="1" wrap="square" lIns="91425" tIns="91425" rIns="91425" bIns="91425" anchor="t" anchorCtr="0">
            <a:noAutofit/>
          </a:bodyPr>
          <a:lstStyle/>
          <a:p>
            <a:pPr marL="171450" lvl="0" indent="-171450" rtl="0">
              <a:lnSpc>
                <a:spcPct val="150000"/>
              </a:lnSpc>
              <a:spcBef>
                <a:spcPts val="1100"/>
              </a:spcBef>
              <a:spcAft>
                <a:spcPts val="0"/>
              </a:spcAft>
              <a:buFont typeface="Wingdings" panose="05000000000000000000" pitchFamily="2" charset="2"/>
              <a:buChar char="ü"/>
            </a:pPr>
            <a:r>
              <a:rPr lang="en" sz="1200" dirty="0">
                <a:solidFill>
                  <a:srgbClr val="000000"/>
                </a:solidFill>
                <a:latin typeface="Arial"/>
                <a:ea typeface="Arial"/>
                <a:cs typeface="Arial"/>
                <a:sym typeface="Arial"/>
              </a:rPr>
              <a:t>Merging datasets using joins</a:t>
            </a:r>
            <a:endParaRPr sz="1200" dirty="0">
              <a:solidFill>
                <a:srgbClr val="000000"/>
              </a:solidFill>
              <a:latin typeface="Arial"/>
              <a:ea typeface="Arial"/>
              <a:cs typeface="Arial"/>
              <a:sym typeface="Arial"/>
            </a:endParaRPr>
          </a:p>
          <a:p>
            <a:pPr marL="171450" lvl="0" indent="-171450" rtl="0">
              <a:lnSpc>
                <a:spcPct val="150000"/>
              </a:lnSpc>
              <a:spcBef>
                <a:spcPts val="500"/>
              </a:spcBef>
              <a:spcAft>
                <a:spcPts val="0"/>
              </a:spcAft>
              <a:buFont typeface="Wingdings" panose="05000000000000000000" pitchFamily="2" charset="2"/>
              <a:buChar char="ü"/>
            </a:pPr>
            <a:r>
              <a:rPr lang="en" sz="1200" dirty="0">
                <a:solidFill>
                  <a:srgbClr val="000000"/>
                </a:solidFill>
                <a:latin typeface="Arial"/>
                <a:ea typeface="Arial"/>
                <a:cs typeface="Arial"/>
                <a:sym typeface="Arial"/>
              </a:rPr>
              <a:t>Cost efficient for a smaller data set</a:t>
            </a:r>
            <a:endParaRPr sz="1200" dirty="0">
              <a:solidFill>
                <a:srgbClr val="000000"/>
              </a:solidFill>
              <a:latin typeface="Arial"/>
              <a:ea typeface="Arial"/>
              <a:cs typeface="Arial"/>
              <a:sym typeface="Arial"/>
            </a:endParaRPr>
          </a:p>
          <a:p>
            <a:pPr marL="171450" lvl="0" indent="-171450" rtl="0">
              <a:lnSpc>
                <a:spcPct val="150000"/>
              </a:lnSpc>
              <a:spcBef>
                <a:spcPts val="1200"/>
              </a:spcBef>
              <a:spcAft>
                <a:spcPts val="0"/>
              </a:spcAft>
              <a:buFont typeface="Wingdings" panose="05000000000000000000" pitchFamily="2" charset="2"/>
              <a:buChar char="ü"/>
            </a:pPr>
            <a:r>
              <a:rPr lang="en" sz="1200" dirty="0">
                <a:solidFill>
                  <a:srgbClr val="000000"/>
                </a:solidFill>
                <a:latin typeface="Arial"/>
                <a:ea typeface="Arial"/>
                <a:cs typeface="Arial"/>
                <a:sym typeface="Arial"/>
              </a:rPr>
              <a:t>Ability to share or edit the dashboard with another user</a:t>
            </a:r>
            <a:endParaRPr sz="1200" dirty="0">
              <a:solidFill>
                <a:srgbClr val="000000"/>
              </a:solidFill>
              <a:latin typeface="Arial"/>
              <a:ea typeface="Arial"/>
              <a:cs typeface="Arial"/>
              <a:sym typeface="Arial"/>
            </a:endParaRPr>
          </a:p>
          <a:p>
            <a:pPr marL="171450" lvl="0" indent="-171450" rtl="0">
              <a:lnSpc>
                <a:spcPct val="150000"/>
              </a:lnSpc>
              <a:spcBef>
                <a:spcPts val="1200"/>
              </a:spcBef>
              <a:spcAft>
                <a:spcPts val="0"/>
              </a:spcAft>
              <a:buFont typeface="Wingdings" panose="05000000000000000000" pitchFamily="2" charset="2"/>
              <a:buChar char="ü"/>
            </a:pPr>
            <a:r>
              <a:rPr lang="en" sz="1200" dirty="0">
                <a:solidFill>
                  <a:srgbClr val="000000"/>
                </a:solidFill>
                <a:latin typeface="Arial"/>
                <a:ea typeface="Arial"/>
                <a:cs typeface="Arial"/>
                <a:sym typeface="Arial"/>
              </a:rPr>
              <a:t>Allows Batch /Single prediction</a:t>
            </a:r>
            <a:endParaRPr sz="1200" dirty="0">
              <a:solidFill>
                <a:srgbClr val="000000"/>
              </a:solidFill>
              <a:latin typeface="Arial"/>
              <a:ea typeface="Arial"/>
              <a:cs typeface="Arial"/>
              <a:sym typeface="Arial"/>
            </a:endParaRPr>
          </a:p>
          <a:p>
            <a:pPr marL="171450" lvl="0" indent="-171450" rtl="0">
              <a:lnSpc>
                <a:spcPct val="150000"/>
              </a:lnSpc>
              <a:spcBef>
                <a:spcPts val="1200"/>
              </a:spcBef>
              <a:spcAft>
                <a:spcPts val="0"/>
              </a:spcAft>
              <a:buFont typeface="Wingdings" panose="05000000000000000000" pitchFamily="2" charset="2"/>
              <a:buChar char="ü"/>
            </a:pPr>
            <a:r>
              <a:rPr lang="en" sz="1200" dirty="0">
                <a:solidFill>
                  <a:srgbClr val="000000"/>
                </a:solidFill>
                <a:latin typeface="Arial"/>
                <a:ea typeface="Arial"/>
                <a:cs typeface="Arial"/>
                <a:sym typeface="Arial"/>
              </a:rPr>
              <a:t>Quick execution</a:t>
            </a:r>
            <a:endParaRPr sz="1200" dirty="0">
              <a:solidFill>
                <a:srgbClr val="000000"/>
              </a:solidFill>
              <a:latin typeface="Arial"/>
              <a:ea typeface="Arial"/>
              <a:cs typeface="Arial"/>
              <a:sym typeface="Arial"/>
            </a:endParaRPr>
          </a:p>
          <a:p>
            <a:pPr marL="171450" lvl="0" indent="-171450" rtl="0">
              <a:lnSpc>
                <a:spcPct val="150000"/>
              </a:lnSpc>
              <a:spcBef>
                <a:spcPts val="1100"/>
              </a:spcBef>
              <a:spcAft>
                <a:spcPts val="500"/>
              </a:spcAft>
              <a:buFont typeface="Wingdings" panose="05000000000000000000" pitchFamily="2" charset="2"/>
              <a:buChar char="ü"/>
            </a:pPr>
            <a:r>
              <a:rPr lang="en" sz="1200" dirty="0">
                <a:solidFill>
                  <a:srgbClr val="000000"/>
                </a:solidFill>
                <a:latin typeface="Arial"/>
                <a:ea typeface="Arial"/>
                <a:cs typeface="Arial"/>
                <a:sym typeface="Arial"/>
              </a:rPr>
              <a:t>More secure than free tools</a:t>
            </a:r>
            <a:endParaRPr sz="1200" dirty="0">
              <a:solidFill>
                <a:srgbClr val="000000"/>
              </a:solidFill>
              <a:latin typeface="Arial"/>
              <a:ea typeface="Arial"/>
              <a:cs typeface="Arial"/>
              <a:sym typeface="Arial"/>
            </a:endParaRPr>
          </a:p>
        </p:txBody>
      </p:sp>
      <p:sp>
        <p:nvSpPr>
          <p:cNvPr id="2" name="Google Shape;148;p16">
            <a:extLst>
              <a:ext uri="{FF2B5EF4-FFF2-40B4-BE49-F238E27FC236}">
                <a16:creationId xmlns:a16="http://schemas.microsoft.com/office/drawing/2014/main" id="{03BAF6E9-80FE-322D-CCCE-12886382169C}"/>
              </a:ext>
            </a:extLst>
          </p:cNvPr>
          <p:cNvSpPr txBox="1">
            <a:spLocks/>
          </p:cNvSpPr>
          <p:nvPr/>
        </p:nvSpPr>
        <p:spPr>
          <a:xfrm>
            <a:off x="5249635" y="1482365"/>
            <a:ext cx="3009900" cy="258450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50000"/>
              </a:lnSpc>
              <a:spcBef>
                <a:spcPts val="1100"/>
              </a:spcBef>
              <a:buFont typeface="Wingdings" panose="05000000000000000000" pitchFamily="2" charset="2"/>
              <a:buChar char="ü"/>
            </a:pPr>
            <a:r>
              <a:rPr lang="en-US" sz="1200" dirty="0">
                <a:solidFill>
                  <a:srgbClr val="000000"/>
                </a:solidFill>
                <a:latin typeface="Arial"/>
                <a:ea typeface="Arial"/>
                <a:cs typeface="Arial"/>
                <a:sym typeface="Arial"/>
              </a:rPr>
              <a:t>Data Size</a:t>
            </a:r>
          </a:p>
          <a:p>
            <a:pPr marL="171450" indent="-171450">
              <a:lnSpc>
                <a:spcPct val="150000"/>
              </a:lnSpc>
              <a:spcBef>
                <a:spcPts val="1100"/>
              </a:spcBef>
              <a:buFont typeface="Wingdings" panose="05000000000000000000" pitchFamily="2" charset="2"/>
              <a:buChar char="ü"/>
            </a:pPr>
            <a:r>
              <a:rPr lang="en-US" sz="1200" dirty="0">
                <a:solidFill>
                  <a:srgbClr val="000000"/>
                </a:solidFill>
                <a:latin typeface="Arial"/>
                <a:ea typeface="Arial"/>
                <a:cs typeface="Arial"/>
                <a:sym typeface="Arial"/>
              </a:rPr>
              <a:t>Paid software</a:t>
            </a:r>
          </a:p>
          <a:p>
            <a:pPr marL="171450" indent="-171450">
              <a:lnSpc>
                <a:spcPct val="150000"/>
              </a:lnSpc>
              <a:spcBef>
                <a:spcPts val="1100"/>
              </a:spcBef>
              <a:buFont typeface="Wingdings" panose="05000000000000000000" pitchFamily="2" charset="2"/>
              <a:buChar char="ü"/>
            </a:pPr>
            <a:r>
              <a:rPr lang="en-US" sz="1200" dirty="0">
                <a:solidFill>
                  <a:srgbClr val="000000"/>
                </a:solidFill>
                <a:latin typeface="Arial"/>
                <a:ea typeface="Arial"/>
                <a:cs typeface="Arial"/>
                <a:sym typeface="Arial"/>
              </a:rPr>
              <a:t>Costs for storage</a:t>
            </a:r>
          </a:p>
          <a:p>
            <a:pPr marL="171450" indent="-171450">
              <a:lnSpc>
                <a:spcPct val="150000"/>
              </a:lnSpc>
              <a:spcBef>
                <a:spcPts val="1100"/>
              </a:spcBef>
              <a:spcAft>
                <a:spcPts val="500"/>
              </a:spcAft>
              <a:buFont typeface="Wingdings" panose="05000000000000000000" pitchFamily="2" charset="2"/>
              <a:buChar char="ü"/>
            </a:pPr>
            <a:r>
              <a:rPr lang="en-US" sz="1200" dirty="0">
                <a:solidFill>
                  <a:srgbClr val="000000"/>
                </a:solidFill>
                <a:latin typeface="Arial"/>
                <a:ea typeface="Arial"/>
                <a:cs typeface="Arial"/>
                <a:sym typeface="Arial"/>
              </a:rPr>
              <a:t>Hyperparameter Tuning Complexity</a:t>
            </a:r>
          </a:p>
          <a:p>
            <a:pPr marL="171450" indent="-171450">
              <a:lnSpc>
                <a:spcPct val="150000"/>
              </a:lnSpc>
              <a:spcBef>
                <a:spcPts val="1100"/>
              </a:spcBef>
              <a:spcAft>
                <a:spcPts val="500"/>
              </a:spcAft>
              <a:buFont typeface="Wingdings" panose="05000000000000000000" pitchFamily="2" charset="2"/>
              <a:buChar char="ü"/>
            </a:pPr>
            <a:r>
              <a:rPr lang="en-US" sz="1200" dirty="0">
                <a:solidFill>
                  <a:srgbClr val="000000"/>
                </a:solidFill>
                <a:latin typeface="Arial"/>
                <a:cs typeface="Arial"/>
              </a:rPr>
              <a:t>Tightly integrated with the AWS ecosystem </a:t>
            </a:r>
            <a:r>
              <a:rPr lang="en-US" sz="1200" dirty="0">
                <a:solidFill>
                  <a:srgbClr val="000000"/>
                </a:solidFill>
                <a:latin typeface="Arial"/>
                <a:ea typeface="Arial"/>
                <a:cs typeface="Arial"/>
                <a:sym typeface="Arial"/>
              </a:rPr>
              <a:t> </a:t>
            </a:r>
          </a:p>
        </p:txBody>
      </p:sp>
      <p:sp>
        <p:nvSpPr>
          <p:cNvPr id="3" name="Google Shape;141;p15">
            <a:extLst>
              <a:ext uri="{FF2B5EF4-FFF2-40B4-BE49-F238E27FC236}">
                <a16:creationId xmlns:a16="http://schemas.microsoft.com/office/drawing/2014/main" id="{F0620401-D24B-4520-B885-23D6D84A0921}"/>
              </a:ext>
            </a:extLst>
          </p:cNvPr>
          <p:cNvSpPr txBox="1">
            <a:spLocks/>
          </p:cNvSpPr>
          <p:nvPr/>
        </p:nvSpPr>
        <p:spPr>
          <a:xfrm>
            <a:off x="5470072" y="527765"/>
            <a:ext cx="2789463" cy="954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US" dirty="0"/>
              <a:t>Disadvantages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75" y="373000"/>
            <a:ext cx="7505700" cy="625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154" name="Google Shape;154;p17"/>
          <p:cNvSpPr txBox="1">
            <a:spLocks noGrp="1"/>
          </p:cNvSpPr>
          <p:nvPr>
            <p:ph type="body" idx="1"/>
          </p:nvPr>
        </p:nvSpPr>
        <p:spPr>
          <a:xfrm>
            <a:off x="775525" y="998800"/>
            <a:ext cx="7505700" cy="29928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dirty="0">
                <a:solidFill>
                  <a:srgbClr val="000000"/>
                </a:solidFill>
                <a:highlight>
                  <a:srgbClr val="FAFAFA"/>
                </a:highlight>
                <a:latin typeface="Arial"/>
                <a:ea typeface="Arial"/>
                <a:cs typeface="Arial"/>
                <a:sym typeface="Arial"/>
              </a:rPr>
              <a:t>We have to open the AWS CloudFormation console and create our SageMaker </a:t>
            </a:r>
            <a:r>
              <a:rPr lang="en" sz="1200" i="1" dirty="0">
                <a:solidFill>
                  <a:srgbClr val="000000"/>
                </a:solidFill>
                <a:highlight>
                  <a:srgbClr val="FAFAFA"/>
                </a:highlight>
                <a:latin typeface="Arial"/>
                <a:ea typeface="Arial"/>
                <a:cs typeface="Arial"/>
                <a:sym typeface="Arial"/>
              </a:rPr>
              <a:t>Studio domain</a:t>
            </a:r>
            <a:r>
              <a:rPr lang="en" sz="1200" dirty="0">
                <a:solidFill>
                  <a:srgbClr val="000000"/>
                </a:solidFill>
                <a:highlight>
                  <a:srgbClr val="FAFAFA"/>
                </a:highlight>
                <a:latin typeface="Arial"/>
                <a:ea typeface="Arial"/>
                <a:cs typeface="Arial"/>
                <a:sym typeface="Arial"/>
              </a:rPr>
              <a:t> and a user named </a:t>
            </a:r>
            <a:r>
              <a:rPr lang="en" sz="1200" i="1" dirty="0">
                <a:solidFill>
                  <a:srgbClr val="000000"/>
                </a:solidFill>
                <a:highlight>
                  <a:srgbClr val="FAFAFA"/>
                </a:highlight>
                <a:latin typeface="Arial"/>
                <a:ea typeface="Arial"/>
                <a:cs typeface="Arial"/>
                <a:sym typeface="Arial"/>
              </a:rPr>
              <a:t>studio-user</a:t>
            </a:r>
            <a:r>
              <a:rPr lang="en" sz="1200" dirty="0">
                <a:solidFill>
                  <a:srgbClr val="000000"/>
                </a:solidFill>
                <a:highlight>
                  <a:srgbClr val="FAFAFA"/>
                </a:highlight>
                <a:latin typeface="Arial"/>
                <a:ea typeface="Arial"/>
                <a:cs typeface="Arial"/>
                <a:sym typeface="Arial"/>
              </a:rPr>
              <a:t>. It will add the required permissions to our SageMaker Studio account. Once the catalog is created, then we can open the Amazon Sagemaker Canvas through the search bar.</a:t>
            </a: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pic>
        <p:nvPicPr>
          <p:cNvPr id="155" name="Google Shape;155;p17"/>
          <p:cNvPicPr preferRelativeResize="0"/>
          <p:nvPr/>
        </p:nvPicPr>
        <p:blipFill>
          <a:blip r:embed="rId3">
            <a:alphaModFix/>
          </a:blip>
          <a:stretch>
            <a:fillRect/>
          </a:stretch>
        </p:blipFill>
        <p:spPr>
          <a:xfrm>
            <a:off x="1489238" y="1890200"/>
            <a:ext cx="6165525" cy="275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387525"/>
            <a:ext cx="7505700" cy="64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Our experience of using the tools</a:t>
            </a:r>
            <a:endParaRPr/>
          </a:p>
        </p:txBody>
      </p:sp>
      <p:sp>
        <p:nvSpPr>
          <p:cNvPr id="161" name="Google Shape;161;p18"/>
          <p:cNvSpPr txBox="1">
            <a:spLocks noGrp="1"/>
          </p:cNvSpPr>
          <p:nvPr>
            <p:ph type="body" idx="1"/>
          </p:nvPr>
        </p:nvSpPr>
        <p:spPr>
          <a:xfrm>
            <a:off x="819150" y="993825"/>
            <a:ext cx="7505700" cy="3168600"/>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 sz="1200" dirty="0">
                <a:solidFill>
                  <a:srgbClr val="000000"/>
                </a:solidFill>
                <a:highlight>
                  <a:srgbClr val="FAFAFA"/>
                </a:highlight>
                <a:latin typeface="Arial"/>
                <a:ea typeface="Arial"/>
                <a:cs typeface="Arial"/>
                <a:sym typeface="Arial"/>
              </a:rPr>
              <a:t>This is the Canvas dashboard and we can do all our Machine Learning operations in this tool.</a:t>
            </a: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pic>
        <p:nvPicPr>
          <p:cNvPr id="162" name="Google Shape;162;p18"/>
          <p:cNvPicPr preferRelativeResize="0"/>
          <p:nvPr/>
        </p:nvPicPr>
        <p:blipFill>
          <a:blip r:embed="rId3">
            <a:alphaModFix/>
          </a:blip>
          <a:stretch>
            <a:fillRect/>
          </a:stretch>
        </p:blipFill>
        <p:spPr>
          <a:xfrm>
            <a:off x="1600200" y="1520175"/>
            <a:ext cx="5943600" cy="256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782800" y="300275"/>
            <a:ext cx="7505700" cy="600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168" name="Google Shape;168;p19"/>
          <p:cNvSpPr txBox="1">
            <a:spLocks noGrp="1"/>
          </p:cNvSpPr>
          <p:nvPr>
            <p:ph type="body" idx="1"/>
          </p:nvPr>
        </p:nvSpPr>
        <p:spPr>
          <a:xfrm>
            <a:off x="862775" y="820525"/>
            <a:ext cx="7505700" cy="29928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dirty="0">
                <a:solidFill>
                  <a:srgbClr val="000000"/>
                </a:solidFill>
                <a:highlight>
                  <a:srgbClr val="FAFAFA"/>
                </a:highlight>
                <a:latin typeface="Arial"/>
                <a:ea typeface="Arial"/>
                <a:cs typeface="Arial"/>
                <a:sym typeface="Arial"/>
              </a:rPr>
              <a:t>We then upload the datasets (Lettuce) to the default S3 bucket that SageMaker Canvas has created for us.</a:t>
            </a:r>
            <a:endParaRPr sz="1200" b="1"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pic>
        <p:nvPicPr>
          <p:cNvPr id="169" name="Google Shape;169;p19"/>
          <p:cNvPicPr preferRelativeResize="0"/>
          <p:nvPr/>
        </p:nvPicPr>
        <p:blipFill>
          <a:blip r:embed="rId3">
            <a:alphaModFix/>
          </a:blip>
          <a:stretch>
            <a:fillRect/>
          </a:stretch>
        </p:blipFill>
        <p:spPr>
          <a:xfrm>
            <a:off x="1749575" y="1249650"/>
            <a:ext cx="5572125" cy="345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782800" y="300275"/>
            <a:ext cx="7505700" cy="600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175" name="Google Shape;175;p20"/>
          <p:cNvSpPr txBox="1">
            <a:spLocks noGrp="1"/>
          </p:cNvSpPr>
          <p:nvPr>
            <p:ph type="body" idx="1"/>
          </p:nvPr>
        </p:nvSpPr>
        <p:spPr>
          <a:xfrm>
            <a:off x="862775" y="820525"/>
            <a:ext cx="7505700" cy="2992800"/>
          </a:xfrm>
          <a:prstGeom prst="rect">
            <a:avLst/>
          </a:prstGeom>
        </p:spPr>
        <p:txBody>
          <a:bodyPr spcFirstLastPara="1" wrap="square" lIns="91425" tIns="91425" rIns="91425" bIns="91425" anchor="t" anchorCtr="0">
            <a:normAutofit/>
          </a:bodyPr>
          <a:lstStyle/>
          <a:p>
            <a:pPr marL="0" lvl="0" indent="0" algn="ctr" rtl="0">
              <a:spcBef>
                <a:spcPts val="1100"/>
              </a:spcBef>
              <a:spcAft>
                <a:spcPts val="0"/>
              </a:spcAft>
              <a:buNone/>
            </a:pPr>
            <a:r>
              <a:rPr lang="en" sz="1200" dirty="0">
                <a:solidFill>
                  <a:srgbClr val="000000"/>
                </a:solidFill>
                <a:highlight>
                  <a:srgbClr val="FAFAFA"/>
                </a:highlight>
                <a:latin typeface="Arial"/>
                <a:ea typeface="Arial"/>
                <a:cs typeface="Arial"/>
                <a:sym typeface="Arial"/>
              </a:rPr>
              <a:t>Once the csv file is uploaded and the status is ready,  then we can create the model.</a:t>
            </a: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pic>
        <p:nvPicPr>
          <p:cNvPr id="176" name="Google Shape;176;p20"/>
          <p:cNvPicPr preferRelativeResize="0"/>
          <p:nvPr/>
        </p:nvPicPr>
        <p:blipFill>
          <a:blip r:embed="rId3">
            <a:alphaModFix/>
          </a:blip>
          <a:stretch>
            <a:fillRect/>
          </a:stretch>
        </p:blipFill>
        <p:spPr>
          <a:xfrm>
            <a:off x="726975" y="1344850"/>
            <a:ext cx="7617351" cy="232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782800" y="300275"/>
            <a:ext cx="7505700" cy="600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182" name="Google Shape;182;p21"/>
          <p:cNvSpPr txBox="1">
            <a:spLocks noGrp="1"/>
          </p:cNvSpPr>
          <p:nvPr>
            <p:ph type="body" idx="1"/>
          </p:nvPr>
        </p:nvSpPr>
        <p:spPr>
          <a:xfrm>
            <a:off x="862775" y="820525"/>
            <a:ext cx="7505700" cy="2992800"/>
          </a:xfrm>
          <a:prstGeom prst="rect">
            <a:avLst/>
          </a:prstGeom>
        </p:spPr>
        <p:txBody>
          <a:bodyPr spcFirstLastPara="1" wrap="square" lIns="91425" tIns="91425" rIns="91425" bIns="91425" anchor="t" anchorCtr="0">
            <a:normAutofit/>
          </a:bodyPr>
          <a:lstStyle/>
          <a:p>
            <a:pPr marL="0" lvl="0" indent="0" algn="ctr" rtl="0">
              <a:spcBef>
                <a:spcPts val="1100"/>
              </a:spcBef>
              <a:spcAft>
                <a:spcPts val="0"/>
              </a:spcAft>
              <a:buNone/>
            </a:pPr>
            <a:r>
              <a:rPr lang="en" sz="1200" dirty="0">
                <a:solidFill>
                  <a:srgbClr val="000000"/>
                </a:solidFill>
                <a:highlight>
                  <a:srgbClr val="FAFAFA"/>
                </a:highlight>
                <a:latin typeface="Arial"/>
                <a:ea typeface="Arial"/>
                <a:cs typeface="Arial"/>
                <a:sym typeface="Arial"/>
              </a:rPr>
              <a:t>The tool provides us the option of what type of model needs to be created.</a:t>
            </a:r>
            <a:endParaRPr sz="1200" dirty="0">
              <a:solidFill>
                <a:srgbClr val="000000"/>
              </a:solidFill>
              <a:highlight>
                <a:srgbClr val="FAFAFA"/>
              </a:highlight>
              <a:latin typeface="Arial"/>
              <a:ea typeface="Arial"/>
              <a:cs typeface="Arial"/>
              <a:sym typeface="Arial"/>
            </a:endParaRPr>
          </a:p>
          <a:p>
            <a:pPr marL="0" lvl="0" indent="0" algn="ctr" rtl="0">
              <a:spcBef>
                <a:spcPts val="11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pic>
        <p:nvPicPr>
          <p:cNvPr id="183" name="Google Shape;183;p21"/>
          <p:cNvPicPr preferRelativeResize="0"/>
          <p:nvPr/>
        </p:nvPicPr>
        <p:blipFill>
          <a:blip r:embed="rId3">
            <a:alphaModFix/>
          </a:blip>
          <a:stretch>
            <a:fillRect/>
          </a:stretch>
        </p:blipFill>
        <p:spPr>
          <a:xfrm>
            <a:off x="2461761" y="1446650"/>
            <a:ext cx="4220475" cy="312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782800" y="300275"/>
            <a:ext cx="7505700" cy="600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experience of using the tools</a:t>
            </a:r>
            <a:endParaRPr/>
          </a:p>
        </p:txBody>
      </p:sp>
      <p:sp>
        <p:nvSpPr>
          <p:cNvPr id="189" name="Google Shape;189;p22"/>
          <p:cNvSpPr txBox="1">
            <a:spLocks noGrp="1"/>
          </p:cNvSpPr>
          <p:nvPr>
            <p:ph type="body" idx="1"/>
          </p:nvPr>
        </p:nvSpPr>
        <p:spPr>
          <a:xfrm>
            <a:off x="862775" y="820525"/>
            <a:ext cx="7505700" cy="29928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US" sz="1200" dirty="0">
                <a:solidFill>
                  <a:srgbClr val="000000"/>
                </a:solidFill>
                <a:highlight>
                  <a:srgbClr val="FAFAFA"/>
                </a:highlight>
                <a:latin typeface="Arial"/>
                <a:cs typeface="Arial"/>
              </a:rPr>
              <a:t>Once, we have decided on the model, </a:t>
            </a:r>
            <a:r>
              <a:rPr lang="en" sz="1200" dirty="0">
                <a:solidFill>
                  <a:srgbClr val="000000"/>
                </a:solidFill>
                <a:highlight>
                  <a:srgbClr val="FAFAFA"/>
                </a:highlight>
                <a:latin typeface="Arial"/>
                <a:ea typeface="Arial"/>
                <a:cs typeface="Arial"/>
                <a:sym typeface="Arial"/>
              </a:rPr>
              <a:t>Canvas allows us to select the target column and automatically tries to infer the problem type. Our target variable is Growth Days. Here we chose the Numeric model type.</a:t>
            </a: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ctr"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0"/>
              </a:spcAft>
              <a:buNone/>
            </a:pPr>
            <a:endParaRPr sz="1200" dirty="0">
              <a:solidFill>
                <a:srgbClr val="000000"/>
              </a:solidFill>
              <a:highlight>
                <a:srgbClr val="FAFAFA"/>
              </a:highlight>
              <a:latin typeface="Arial"/>
              <a:ea typeface="Arial"/>
              <a:cs typeface="Arial"/>
              <a:sym typeface="Arial"/>
            </a:endParaRPr>
          </a:p>
          <a:p>
            <a:pPr marL="0" lvl="0" indent="0" algn="just" rtl="0">
              <a:spcBef>
                <a:spcPts val="1200"/>
              </a:spcBef>
              <a:spcAft>
                <a:spcPts val="1200"/>
              </a:spcAft>
              <a:buNone/>
            </a:pPr>
            <a:endParaRPr sz="1200" dirty="0">
              <a:solidFill>
                <a:srgbClr val="000000"/>
              </a:solidFill>
              <a:highlight>
                <a:srgbClr val="FAFAFA"/>
              </a:highlight>
              <a:latin typeface="Arial"/>
              <a:ea typeface="Arial"/>
              <a:cs typeface="Arial"/>
              <a:sym typeface="Arial"/>
            </a:endParaRPr>
          </a:p>
        </p:txBody>
      </p:sp>
      <p:pic>
        <p:nvPicPr>
          <p:cNvPr id="190" name="Google Shape;190;p22"/>
          <p:cNvPicPr preferRelativeResize="0"/>
          <p:nvPr/>
        </p:nvPicPr>
        <p:blipFill>
          <a:blip r:embed="rId3">
            <a:alphaModFix/>
          </a:blip>
          <a:stretch>
            <a:fillRect/>
          </a:stretch>
        </p:blipFill>
        <p:spPr>
          <a:xfrm>
            <a:off x="692170" y="1553800"/>
            <a:ext cx="4107924" cy="3135874"/>
          </a:xfrm>
          <a:prstGeom prst="rect">
            <a:avLst/>
          </a:prstGeom>
          <a:noFill/>
          <a:ln>
            <a:noFill/>
          </a:ln>
        </p:spPr>
      </p:pic>
      <p:pic>
        <p:nvPicPr>
          <p:cNvPr id="191" name="Google Shape;191;p22"/>
          <p:cNvPicPr preferRelativeResize="0"/>
          <p:nvPr/>
        </p:nvPicPr>
        <p:blipFill>
          <a:blip r:embed="rId4">
            <a:alphaModFix/>
          </a:blip>
          <a:stretch>
            <a:fillRect/>
          </a:stretch>
        </p:blipFill>
        <p:spPr>
          <a:xfrm>
            <a:off x="4843725" y="1553800"/>
            <a:ext cx="4037425" cy="31358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820</Words>
  <Application>Microsoft Office PowerPoint</Application>
  <PresentationFormat>On-screen Show (16:9)</PresentationFormat>
  <Paragraphs>96</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Nunito</vt:lpstr>
      <vt:lpstr>Wingdings</vt:lpstr>
      <vt:lpstr>Roboto</vt:lpstr>
      <vt:lpstr>Calibri</vt:lpstr>
      <vt:lpstr>Shift</vt:lpstr>
      <vt:lpstr>Sagemaker Canvas </vt:lpstr>
      <vt:lpstr>Introduction about the tool </vt:lpstr>
      <vt:lpstr>Advantages</vt:lpstr>
      <vt:lpstr>Our experience of using the tools</vt:lpstr>
      <vt:lpstr>Our experience of using the tools</vt:lpstr>
      <vt:lpstr>Our experience of using the tools</vt:lpstr>
      <vt:lpstr>Our experience of using the tools</vt:lpstr>
      <vt:lpstr>Our experience of using the tools</vt:lpstr>
      <vt:lpstr>Our experience of using the tools</vt:lpstr>
      <vt:lpstr>Our experience of using the tools</vt:lpstr>
      <vt:lpstr>Our experience of using the tools</vt:lpstr>
      <vt:lpstr>Our experience of using the tools</vt:lpstr>
      <vt:lpstr>Our experience of using the tools</vt:lpstr>
      <vt:lpstr>Comparison with similar tools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Sagemaker Canvas </dc:title>
  <cp:lastModifiedBy>NICOLE PEREIRA</cp:lastModifiedBy>
  <cp:revision>17</cp:revision>
  <dcterms:modified xsi:type="dcterms:W3CDTF">2024-02-07T20:57:48Z</dcterms:modified>
</cp:coreProperties>
</file>