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Titillium Web" panose="00000500000000000000" pitchFamily="2" charset="0"/>
      <p:regular r:id="rId19"/>
      <p:bold r:id="rId20"/>
      <p:italic r:id="rId21"/>
      <p:boldItalic r:id="rId22"/>
    </p:embeddedFont>
    <p:embeddedFont>
      <p:font typeface="Titillium Web Light" panose="000004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3968299e65_1_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3968299e6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78d786c33_0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78d786c3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968299e65_1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3968299e6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378d786c33_0_6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378d786c3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a58cf8718_5_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3a58cf8718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3968299e65_1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3968299e6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a58cf8718_5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a58cf8718_5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61b76370e_0_1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61b76370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78d786c33_0_3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78d786c3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378d786c33_0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78d786c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a58cf8718_5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a58cf8718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ai.stanford.edu/~amaas/data/sentiment/"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0" y="832275"/>
            <a:ext cx="9144000" cy="2047800"/>
          </a:xfrm>
          <a:prstGeom prst="rect">
            <a:avLst/>
          </a:prstGeom>
          <a:noFill/>
        </p:spPr>
        <p:txBody>
          <a:bodyPr spcFirstLastPara="1" wrap="square" lIns="0" tIns="0" rIns="0" bIns="0" anchor="t" anchorCtr="0">
            <a:noAutofit/>
          </a:bodyPr>
          <a:lstStyle/>
          <a:p>
            <a:pPr marL="0" lvl="0" indent="0" algn="ctr" rtl="0">
              <a:spcBef>
                <a:spcPts val="0"/>
              </a:spcBef>
              <a:spcAft>
                <a:spcPts val="0"/>
              </a:spcAft>
              <a:buNone/>
            </a:pPr>
            <a:r>
              <a:rPr lang="en" sz="7200"/>
              <a:t>Sentiment Analysis for IMDB Movie Reviews</a:t>
            </a:r>
            <a:endParaRPr sz="7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85" name="Google Shape;185;p20"/>
          <p:cNvSpPr txBox="1">
            <a:spLocks noGrp="1"/>
          </p:cNvSpPr>
          <p:nvPr>
            <p:ph type="body" idx="1"/>
          </p:nvPr>
        </p:nvSpPr>
        <p:spPr>
          <a:xfrm>
            <a:off x="128238" y="0"/>
            <a:ext cx="3942600" cy="114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Titillium Web"/>
                <a:ea typeface="Titillium Web"/>
                <a:cs typeface="Titillium Web"/>
                <a:sym typeface="Titillium Web"/>
              </a:rPr>
              <a:t>NAIVE BAYES</a:t>
            </a:r>
            <a:br>
              <a:rPr lang="en" sz="1200">
                <a:latin typeface="Titillium Web"/>
                <a:ea typeface="Titillium Web"/>
                <a:cs typeface="Titillium Web"/>
                <a:sym typeface="Titillium Web"/>
              </a:rPr>
            </a:br>
            <a:r>
              <a:rPr lang="en" sz="1200">
                <a:latin typeface="Titillium Web"/>
                <a:ea typeface="Titillium Web"/>
                <a:cs typeface="Titillium Web"/>
                <a:sym typeface="Titillium Web"/>
              </a:rPr>
              <a:t>It calculates the probability of a text belonging to a particular sentiment class based on the occurrence of words in that text. It assumes that the occurrence of words in a text are independent of each other.</a:t>
            </a:r>
            <a:endParaRPr sz="1200"/>
          </a:p>
        </p:txBody>
      </p:sp>
      <p:pic>
        <p:nvPicPr>
          <p:cNvPr id="186" name="Google Shape;186;p20"/>
          <p:cNvPicPr preferRelativeResize="0"/>
          <p:nvPr/>
        </p:nvPicPr>
        <p:blipFill>
          <a:blip r:embed="rId3">
            <a:alphaModFix/>
          </a:blip>
          <a:stretch>
            <a:fillRect/>
          </a:stretch>
        </p:blipFill>
        <p:spPr>
          <a:xfrm>
            <a:off x="128900" y="3022825"/>
            <a:ext cx="3941266" cy="2026800"/>
          </a:xfrm>
          <a:prstGeom prst="rect">
            <a:avLst/>
          </a:prstGeom>
          <a:noFill/>
          <a:ln>
            <a:noFill/>
          </a:ln>
        </p:spPr>
      </p:pic>
      <p:sp>
        <p:nvSpPr>
          <p:cNvPr id="187" name="Google Shape;187;p20"/>
          <p:cNvSpPr txBox="1">
            <a:spLocks noGrp="1"/>
          </p:cNvSpPr>
          <p:nvPr>
            <p:ph type="body" idx="2"/>
          </p:nvPr>
        </p:nvSpPr>
        <p:spPr>
          <a:xfrm>
            <a:off x="4612025" y="0"/>
            <a:ext cx="4156500" cy="946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300" b="1">
                <a:latin typeface="Titillium Web"/>
                <a:ea typeface="Titillium Web"/>
                <a:cs typeface="Titillium Web"/>
                <a:sym typeface="Titillium Web"/>
              </a:rPr>
              <a:t>LOGISTIC REGRESSION</a:t>
            </a:r>
            <a:br>
              <a:rPr lang="en" sz="1200" b="1">
                <a:latin typeface="Titillium Web"/>
                <a:ea typeface="Titillium Web"/>
                <a:cs typeface="Titillium Web"/>
                <a:sym typeface="Titillium Web"/>
              </a:rPr>
            </a:br>
            <a:r>
              <a:rPr lang="en" sz="1200">
                <a:latin typeface="Titillium Web"/>
                <a:ea typeface="Titillium Web"/>
                <a:cs typeface="Titillium Web"/>
                <a:sym typeface="Titillium Web"/>
              </a:rPr>
              <a:t>A linear function is used to map the input features to a probability score, which is then passed through a sigmoid function to obtain the final predicted probability. </a:t>
            </a:r>
            <a:endParaRPr sz="1200"/>
          </a:p>
        </p:txBody>
      </p:sp>
      <p:pic>
        <p:nvPicPr>
          <p:cNvPr id="188" name="Google Shape;188;p20"/>
          <p:cNvPicPr preferRelativeResize="0"/>
          <p:nvPr/>
        </p:nvPicPr>
        <p:blipFill>
          <a:blip r:embed="rId4">
            <a:alphaModFix/>
          </a:blip>
          <a:stretch>
            <a:fillRect/>
          </a:stretch>
        </p:blipFill>
        <p:spPr>
          <a:xfrm>
            <a:off x="4612000" y="2981975"/>
            <a:ext cx="4156536" cy="2026800"/>
          </a:xfrm>
          <a:prstGeom prst="rect">
            <a:avLst/>
          </a:prstGeom>
          <a:noFill/>
          <a:ln>
            <a:noFill/>
          </a:ln>
        </p:spPr>
      </p:pic>
      <p:pic>
        <p:nvPicPr>
          <p:cNvPr id="189" name="Google Shape;189;p20"/>
          <p:cNvPicPr preferRelativeResize="0"/>
          <p:nvPr/>
        </p:nvPicPr>
        <p:blipFill>
          <a:blip r:embed="rId5">
            <a:alphaModFix/>
          </a:blip>
          <a:stretch>
            <a:fillRect/>
          </a:stretch>
        </p:blipFill>
        <p:spPr>
          <a:xfrm>
            <a:off x="4612000" y="1059525"/>
            <a:ext cx="4016925" cy="1809700"/>
          </a:xfrm>
          <a:prstGeom prst="rect">
            <a:avLst/>
          </a:prstGeom>
          <a:noFill/>
          <a:ln>
            <a:noFill/>
          </a:ln>
        </p:spPr>
      </p:pic>
      <p:pic>
        <p:nvPicPr>
          <p:cNvPr id="190" name="Google Shape;190;p20"/>
          <p:cNvPicPr preferRelativeResize="0"/>
          <p:nvPr/>
        </p:nvPicPr>
        <p:blipFill>
          <a:blip r:embed="rId6">
            <a:alphaModFix/>
          </a:blip>
          <a:stretch>
            <a:fillRect/>
          </a:stretch>
        </p:blipFill>
        <p:spPr>
          <a:xfrm>
            <a:off x="128238" y="1059512"/>
            <a:ext cx="3942601" cy="18856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194"/>
        <p:cNvGrpSpPr/>
        <p:nvPr/>
      </p:nvGrpSpPr>
      <p:grpSpPr>
        <a:xfrm>
          <a:off x="0" y="0"/>
          <a:ext cx="0" cy="0"/>
          <a:chOff x="0" y="0"/>
          <a:chExt cx="0" cy="0"/>
        </a:xfrm>
      </p:grpSpPr>
      <p:sp>
        <p:nvSpPr>
          <p:cNvPr id="195" name="Google Shape;195;p21"/>
          <p:cNvSpPr txBox="1">
            <a:spLocks noGrp="1"/>
          </p:cNvSpPr>
          <p:nvPr>
            <p:ph type="body" idx="3"/>
          </p:nvPr>
        </p:nvSpPr>
        <p:spPr>
          <a:xfrm>
            <a:off x="51700" y="2698950"/>
            <a:ext cx="3602100" cy="121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RANDOM FOREST</a:t>
            </a:r>
            <a:endParaRPr sz="1700" b="1">
              <a:latin typeface="Titillium Web"/>
              <a:ea typeface="Titillium Web"/>
              <a:cs typeface="Titillium Web"/>
              <a:sym typeface="Titillium Web"/>
            </a:endParaRPr>
          </a:p>
          <a:p>
            <a:pPr marL="0" lvl="0" indent="0" algn="l" rtl="0">
              <a:spcBef>
                <a:spcPts val="600"/>
              </a:spcBef>
              <a:spcAft>
                <a:spcPts val="0"/>
              </a:spcAft>
              <a:buNone/>
            </a:pPr>
            <a:r>
              <a:rPr lang="en" sz="1300">
                <a:latin typeface="Titillium Web"/>
                <a:ea typeface="Titillium Web"/>
                <a:cs typeface="Titillium Web"/>
                <a:sym typeface="Titillium Web"/>
              </a:rPr>
              <a:t>The random forest algorithm works by constructing decision trees in a randomized way and combining their outputs to make a final prediction.</a:t>
            </a:r>
            <a:endParaRPr sz="1700"/>
          </a:p>
          <a:p>
            <a:pPr marL="0" lvl="0" indent="0" algn="l" rtl="0">
              <a:spcBef>
                <a:spcPts val="600"/>
              </a:spcBef>
              <a:spcAft>
                <a:spcPts val="0"/>
              </a:spcAft>
              <a:buNone/>
            </a:pPr>
            <a:endParaRPr/>
          </a:p>
        </p:txBody>
      </p:sp>
      <p:sp>
        <p:nvSpPr>
          <p:cNvPr id="196" name="Google Shape;19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97" name="Google Shape;197;p21"/>
          <p:cNvSpPr txBox="1">
            <a:spLocks noGrp="1"/>
          </p:cNvSpPr>
          <p:nvPr>
            <p:ph type="body" idx="2"/>
          </p:nvPr>
        </p:nvSpPr>
        <p:spPr>
          <a:xfrm>
            <a:off x="35850" y="0"/>
            <a:ext cx="3537900" cy="1400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DECISION TREE</a:t>
            </a:r>
            <a:endParaRPr b="1">
              <a:latin typeface="Titillium Web"/>
              <a:ea typeface="Titillium Web"/>
              <a:cs typeface="Titillium Web"/>
              <a:sym typeface="Titillium Web"/>
            </a:endParaRPr>
          </a:p>
          <a:p>
            <a:pPr marL="0" lvl="0" indent="0" algn="l" rtl="0">
              <a:spcBef>
                <a:spcPts val="600"/>
              </a:spcBef>
              <a:spcAft>
                <a:spcPts val="0"/>
              </a:spcAft>
              <a:buNone/>
            </a:pPr>
            <a:r>
              <a:rPr lang="en" sz="1300">
                <a:latin typeface="Titillium Web"/>
                <a:ea typeface="Titillium Web"/>
                <a:cs typeface="Titillium Web"/>
                <a:sym typeface="Titillium Web"/>
              </a:rPr>
              <a:t>Decision tree is constructed by recursively splitting the dataset into subsets based on the most significant attributes or features. The goal is to create a tree that classifies sentiment into positive, negative</a:t>
            </a:r>
            <a:endParaRPr sz="1700"/>
          </a:p>
        </p:txBody>
      </p:sp>
      <p:sp>
        <p:nvSpPr>
          <p:cNvPr id="198" name="Google Shape;198;p21"/>
          <p:cNvSpPr txBox="1"/>
          <p:nvPr/>
        </p:nvSpPr>
        <p:spPr>
          <a:xfrm>
            <a:off x="0" y="1400700"/>
            <a:ext cx="3000000" cy="13392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Best Parameter: 70000</a:t>
            </a:r>
            <a:endParaRPr sz="15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Max Depth 25</a:t>
            </a:r>
            <a:endParaRPr sz="15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Min Instance: 4 </a:t>
            </a:r>
            <a:endParaRPr sz="15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Accuracy: 78.25%</a:t>
            </a:r>
            <a:endParaRPr sz="1500" b="1">
              <a:solidFill>
                <a:schemeClr val="lt1"/>
              </a:solidFill>
              <a:latin typeface="Titillium Web"/>
              <a:ea typeface="Titillium Web"/>
              <a:cs typeface="Titillium Web"/>
              <a:sym typeface="Titillium Web"/>
            </a:endParaRPr>
          </a:p>
        </p:txBody>
      </p:sp>
      <p:sp>
        <p:nvSpPr>
          <p:cNvPr id="199" name="Google Shape;199;p21"/>
          <p:cNvSpPr txBox="1"/>
          <p:nvPr/>
        </p:nvSpPr>
        <p:spPr>
          <a:xfrm>
            <a:off x="3520350" y="4085700"/>
            <a:ext cx="3000000" cy="4311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endParaRPr sz="1600">
              <a:solidFill>
                <a:schemeClr val="lt1"/>
              </a:solidFill>
              <a:latin typeface="Titillium Web Light"/>
              <a:ea typeface="Titillium Web Light"/>
              <a:cs typeface="Titillium Web Light"/>
              <a:sym typeface="Titillium Web Light"/>
            </a:endParaRPr>
          </a:p>
        </p:txBody>
      </p:sp>
      <p:pic>
        <p:nvPicPr>
          <p:cNvPr id="200" name="Google Shape;200;p21"/>
          <p:cNvPicPr preferRelativeResize="0"/>
          <p:nvPr/>
        </p:nvPicPr>
        <p:blipFill>
          <a:blip r:embed="rId3">
            <a:alphaModFix/>
          </a:blip>
          <a:stretch>
            <a:fillRect/>
          </a:stretch>
        </p:blipFill>
        <p:spPr>
          <a:xfrm>
            <a:off x="3759925" y="233775"/>
            <a:ext cx="5239526" cy="2026800"/>
          </a:xfrm>
          <a:prstGeom prst="rect">
            <a:avLst/>
          </a:prstGeom>
          <a:noFill/>
          <a:ln>
            <a:noFill/>
          </a:ln>
        </p:spPr>
      </p:pic>
      <p:pic>
        <p:nvPicPr>
          <p:cNvPr id="201" name="Google Shape;201;p21"/>
          <p:cNvPicPr preferRelativeResize="0"/>
          <p:nvPr/>
        </p:nvPicPr>
        <p:blipFill>
          <a:blip r:embed="rId4">
            <a:alphaModFix/>
          </a:blip>
          <a:stretch>
            <a:fillRect/>
          </a:stretch>
        </p:blipFill>
        <p:spPr>
          <a:xfrm>
            <a:off x="3759926" y="2447050"/>
            <a:ext cx="5239525" cy="2534675"/>
          </a:xfrm>
          <a:prstGeom prst="rect">
            <a:avLst/>
          </a:prstGeom>
          <a:noFill/>
          <a:ln>
            <a:noFill/>
          </a:ln>
        </p:spPr>
      </p:pic>
      <p:sp>
        <p:nvSpPr>
          <p:cNvPr id="202" name="Google Shape;202;p21"/>
          <p:cNvSpPr txBox="1"/>
          <p:nvPr/>
        </p:nvSpPr>
        <p:spPr>
          <a:xfrm>
            <a:off x="35850" y="3755575"/>
            <a:ext cx="2878500" cy="13392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Best Parameter: 50000</a:t>
            </a:r>
            <a:endParaRPr sz="15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Max Depth 29</a:t>
            </a:r>
            <a:endParaRPr sz="15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Min Instance: 1 </a:t>
            </a:r>
            <a:endParaRPr sz="15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500" b="1">
                <a:solidFill>
                  <a:schemeClr val="lt1"/>
                </a:solidFill>
                <a:latin typeface="Titillium Web"/>
                <a:ea typeface="Titillium Web"/>
                <a:cs typeface="Titillium Web"/>
                <a:sym typeface="Titillium Web"/>
              </a:rPr>
              <a:t>Accuracy: 81.25%</a:t>
            </a:r>
            <a:endParaRPr sz="1500" b="1">
              <a:solidFill>
                <a:schemeClr val="lt1"/>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206"/>
        <p:cNvGrpSpPr/>
        <p:nvPr/>
      </p:nvGrpSpPr>
      <p:grpSpPr>
        <a:xfrm>
          <a:off x="0" y="0"/>
          <a:ext cx="0" cy="0"/>
          <a:chOff x="0" y="0"/>
          <a:chExt cx="0" cy="0"/>
        </a:xfrm>
      </p:grpSpPr>
      <p:sp>
        <p:nvSpPr>
          <p:cNvPr id="207" name="Google Shape;207;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08" name="Google Shape;208;p22"/>
          <p:cNvSpPr txBox="1">
            <a:spLocks noGrp="1"/>
          </p:cNvSpPr>
          <p:nvPr>
            <p:ph type="body" idx="2"/>
          </p:nvPr>
        </p:nvSpPr>
        <p:spPr>
          <a:xfrm>
            <a:off x="139325" y="97275"/>
            <a:ext cx="8341200" cy="177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latin typeface="Titillium Web"/>
                <a:ea typeface="Titillium Web"/>
                <a:cs typeface="Titillium Web"/>
                <a:sym typeface="Titillium Web"/>
              </a:rPr>
              <a:t>GRADIENT BOOST</a:t>
            </a:r>
            <a:endParaRPr b="1">
              <a:latin typeface="Titillium Web"/>
              <a:ea typeface="Titillium Web"/>
              <a:cs typeface="Titillium Web"/>
              <a:sym typeface="Titillium Web"/>
            </a:endParaRPr>
          </a:p>
          <a:p>
            <a:pPr marL="0" lvl="0" indent="0" algn="l" rtl="0">
              <a:spcBef>
                <a:spcPts val="600"/>
              </a:spcBef>
              <a:spcAft>
                <a:spcPts val="0"/>
              </a:spcAft>
              <a:buNone/>
            </a:pPr>
            <a:r>
              <a:rPr lang="en">
                <a:latin typeface="Titillium Web"/>
                <a:ea typeface="Titillium Web"/>
                <a:cs typeface="Titillium Web"/>
                <a:sym typeface="Titillium Web"/>
              </a:rPr>
              <a:t>Gradient Boosting sequentially adds new models to the ensemble, where each new model attempts to correct the errors made by the previous models. It is an ensemble method that combines multiple weak learners to create a strong learner.</a:t>
            </a:r>
            <a:endParaRPr/>
          </a:p>
        </p:txBody>
      </p:sp>
      <p:pic>
        <p:nvPicPr>
          <p:cNvPr id="209" name="Google Shape;209;p22"/>
          <p:cNvPicPr preferRelativeResize="0"/>
          <p:nvPr/>
        </p:nvPicPr>
        <p:blipFill>
          <a:blip r:embed="rId3">
            <a:alphaModFix/>
          </a:blip>
          <a:stretch>
            <a:fillRect/>
          </a:stretch>
        </p:blipFill>
        <p:spPr>
          <a:xfrm>
            <a:off x="139325" y="1288675"/>
            <a:ext cx="7931826" cy="2267125"/>
          </a:xfrm>
          <a:prstGeom prst="rect">
            <a:avLst/>
          </a:prstGeom>
          <a:noFill/>
          <a:ln>
            <a:noFill/>
          </a:ln>
        </p:spPr>
      </p:pic>
      <p:sp>
        <p:nvSpPr>
          <p:cNvPr id="210" name="Google Shape;210;p22"/>
          <p:cNvSpPr txBox="1"/>
          <p:nvPr/>
        </p:nvSpPr>
        <p:spPr>
          <a:xfrm>
            <a:off x="247175" y="3555800"/>
            <a:ext cx="2462700" cy="14007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1600" b="1">
                <a:solidFill>
                  <a:schemeClr val="lt1"/>
                </a:solidFill>
                <a:latin typeface="Titillium Web"/>
                <a:ea typeface="Titillium Web"/>
                <a:cs typeface="Titillium Web"/>
                <a:sym typeface="Titillium Web"/>
              </a:rPr>
              <a:t>Best Parameter: 60000</a:t>
            </a:r>
            <a:endParaRPr sz="16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600" b="1">
                <a:solidFill>
                  <a:schemeClr val="lt1"/>
                </a:solidFill>
                <a:latin typeface="Titillium Web"/>
                <a:ea typeface="Titillium Web"/>
                <a:cs typeface="Titillium Web"/>
                <a:sym typeface="Titillium Web"/>
              </a:rPr>
              <a:t>Max Depth 19</a:t>
            </a:r>
            <a:endParaRPr sz="16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600" b="1">
                <a:solidFill>
                  <a:schemeClr val="lt1"/>
                </a:solidFill>
                <a:latin typeface="Titillium Web"/>
                <a:ea typeface="Titillium Web"/>
                <a:cs typeface="Titillium Web"/>
                <a:sym typeface="Titillium Web"/>
              </a:rPr>
              <a:t>Min Instance: 2 </a:t>
            </a:r>
            <a:endParaRPr sz="1600" b="1">
              <a:solidFill>
                <a:schemeClr val="lt1"/>
              </a:solidFill>
              <a:latin typeface="Titillium Web"/>
              <a:ea typeface="Titillium Web"/>
              <a:cs typeface="Titillium Web"/>
              <a:sym typeface="Titillium Web"/>
            </a:endParaRPr>
          </a:p>
          <a:p>
            <a:pPr marL="0" lvl="0" indent="0" algn="l" rtl="0">
              <a:spcBef>
                <a:spcPts val="600"/>
              </a:spcBef>
              <a:spcAft>
                <a:spcPts val="0"/>
              </a:spcAft>
              <a:buNone/>
            </a:pPr>
            <a:r>
              <a:rPr lang="en" sz="1600" b="1">
                <a:solidFill>
                  <a:schemeClr val="lt1"/>
                </a:solidFill>
                <a:latin typeface="Titillium Web"/>
                <a:ea typeface="Titillium Web"/>
                <a:cs typeface="Titillium Web"/>
                <a:sym typeface="Titillium Web"/>
              </a:rPr>
              <a:t>Accuracy: 82.29%</a:t>
            </a:r>
            <a:endParaRPr sz="1600" b="1">
              <a:solidFill>
                <a:schemeClr val="lt1"/>
              </a:solidFill>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214"/>
        <p:cNvGrpSpPr/>
        <p:nvPr/>
      </p:nvGrpSpPr>
      <p:grpSpPr>
        <a:xfrm>
          <a:off x="0" y="0"/>
          <a:ext cx="0" cy="0"/>
          <a:chOff x="0" y="0"/>
          <a:chExt cx="0" cy="0"/>
        </a:xfrm>
      </p:grpSpPr>
      <p:sp>
        <p:nvSpPr>
          <p:cNvPr id="215" name="Google Shape;215;p23"/>
          <p:cNvSpPr txBox="1">
            <a:spLocks noGrp="1"/>
          </p:cNvSpPr>
          <p:nvPr>
            <p:ph type="ctrTitle" idx="4294967295"/>
          </p:nvPr>
        </p:nvSpPr>
        <p:spPr>
          <a:xfrm>
            <a:off x="152400" y="3793150"/>
            <a:ext cx="7839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100"/>
              <a:t>OUTPUT ANALYSIS</a:t>
            </a:r>
            <a:endParaRPr sz="7100"/>
          </a:p>
        </p:txBody>
      </p:sp>
      <p:grpSp>
        <p:nvGrpSpPr>
          <p:cNvPr id="216" name="Google Shape;216;p23"/>
          <p:cNvGrpSpPr/>
          <p:nvPr/>
        </p:nvGrpSpPr>
        <p:grpSpPr>
          <a:xfrm>
            <a:off x="1745961" y="352459"/>
            <a:ext cx="1675491" cy="1675513"/>
            <a:chOff x="6643075" y="3664250"/>
            <a:chExt cx="407950" cy="407975"/>
          </a:xfrm>
        </p:grpSpPr>
        <p:sp>
          <p:nvSpPr>
            <p:cNvPr id="217" name="Google Shape;217;p23"/>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23"/>
          <p:cNvGrpSpPr/>
          <p:nvPr/>
        </p:nvGrpSpPr>
        <p:grpSpPr>
          <a:xfrm rot="727535">
            <a:off x="750467" y="1987952"/>
            <a:ext cx="688825" cy="688786"/>
            <a:chOff x="576250" y="4319400"/>
            <a:chExt cx="442075" cy="442050"/>
          </a:xfrm>
        </p:grpSpPr>
        <p:sp>
          <p:nvSpPr>
            <p:cNvPr id="220" name="Google Shape;220;p23"/>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3"/>
          <p:cNvSpPr/>
          <p:nvPr/>
        </p:nvSpPr>
        <p:spPr>
          <a:xfrm>
            <a:off x="1344744" y="738932"/>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rot="2697461">
            <a:off x="3070537" y="2019141"/>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3385024" y="1802439"/>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rot="1280389">
            <a:off x="1163299" y="1493211"/>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232"/>
        <p:cNvGrpSpPr/>
        <p:nvPr/>
      </p:nvGrpSpPr>
      <p:grpSpPr>
        <a:xfrm>
          <a:off x="0" y="0"/>
          <a:ext cx="0" cy="0"/>
          <a:chOff x="0" y="0"/>
          <a:chExt cx="0" cy="0"/>
        </a:xfrm>
      </p:grpSpPr>
      <p:sp>
        <p:nvSpPr>
          <p:cNvPr id="233" name="Google Shape;233;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
        <p:nvSpPr>
          <p:cNvPr id="234" name="Google Shape;234;p24"/>
          <p:cNvSpPr txBox="1">
            <a:spLocks noGrp="1"/>
          </p:cNvSpPr>
          <p:nvPr>
            <p:ph type="title"/>
          </p:nvPr>
        </p:nvSpPr>
        <p:spPr>
          <a:xfrm>
            <a:off x="308900" y="137950"/>
            <a:ext cx="1976400" cy="536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100"/>
              <a:t>OUTPUT</a:t>
            </a:r>
            <a:endParaRPr sz="4100"/>
          </a:p>
        </p:txBody>
      </p:sp>
      <p:pic>
        <p:nvPicPr>
          <p:cNvPr id="235" name="Google Shape;235;p24"/>
          <p:cNvPicPr preferRelativeResize="0"/>
          <p:nvPr/>
        </p:nvPicPr>
        <p:blipFill>
          <a:blip r:embed="rId3">
            <a:alphaModFix/>
          </a:blip>
          <a:stretch>
            <a:fillRect/>
          </a:stretch>
        </p:blipFill>
        <p:spPr>
          <a:xfrm>
            <a:off x="111950" y="1251013"/>
            <a:ext cx="8839200" cy="26414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title"/>
          </p:nvPr>
        </p:nvSpPr>
        <p:spPr>
          <a:xfrm>
            <a:off x="1501500" y="2002350"/>
            <a:ext cx="6141000" cy="1138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8400"/>
              <a:t>CONCLUSION</a:t>
            </a:r>
            <a:endParaRPr sz="8400"/>
          </a:p>
        </p:txBody>
      </p:sp>
      <p:sp>
        <p:nvSpPr>
          <p:cNvPr id="241" name="Google Shape;241;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ctrTitle"/>
          </p:nvPr>
        </p:nvSpPr>
        <p:spPr>
          <a:xfrm>
            <a:off x="1673550" y="1991850"/>
            <a:ext cx="5796900" cy="115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7600"/>
              <a:t>THANK YOU</a:t>
            </a:r>
            <a:endParaRPr sz="7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ctrTitle" idx="4294967295"/>
          </p:nvPr>
        </p:nvSpPr>
        <p:spPr>
          <a:xfrm>
            <a:off x="208050" y="3370425"/>
            <a:ext cx="7839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300"/>
              <a:t>INTRODUCTION</a:t>
            </a:r>
            <a:endParaRPr sz="6300"/>
          </a:p>
        </p:txBody>
      </p:sp>
      <p:grpSp>
        <p:nvGrpSpPr>
          <p:cNvPr id="61" name="Google Shape;61;p12"/>
          <p:cNvGrpSpPr/>
          <p:nvPr/>
        </p:nvGrpSpPr>
        <p:grpSpPr>
          <a:xfrm>
            <a:off x="1745961" y="352459"/>
            <a:ext cx="1675491" cy="1675513"/>
            <a:chOff x="6643075" y="3664250"/>
            <a:chExt cx="407950" cy="407975"/>
          </a:xfrm>
        </p:grpSpPr>
        <p:sp>
          <p:nvSpPr>
            <p:cNvPr id="62" name="Google Shape;62;p12"/>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12"/>
          <p:cNvGrpSpPr/>
          <p:nvPr/>
        </p:nvGrpSpPr>
        <p:grpSpPr>
          <a:xfrm rot="727535">
            <a:off x="750467" y="1987952"/>
            <a:ext cx="688825" cy="688786"/>
            <a:chOff x="576250" y="4319400"/>
            <a:chExt cx="442075" cy="442050"/>
          </a:xfrm>
        </p:grpSpPr>
        <p:sp>
          <p:nvSpPr>
            <p:cNvPr id="65" name="Google Shape;65;p12"/>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2"/>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12"/>
          <p:cNvSpPr/>
          <p:nvPr/>
        </p:nvSpPr>
        <p:spPr>
          <a:xfrm>
            <a:off x="1344744" y="738932"/>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rot="2697461">
            <a:off x="3070537" y="2019141"/>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p:nvPr/>
        </p:nvSpPr>
        <p:spPr>
          <a:xfrm>
            <a:off x="3385024" y="1802439"/>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2"/>
          <p:cNvSpPr/>
          <p:nvPr/>
        </p:nvSpPr>
        <p:spPr>
          <a:xfrm rot="1280389">
            <a:off x="1163299" y="1493211"/>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77"/>
        <p:cNvGrpSpPr/>
        <p:nvPr/>
      </p:nvGrpSpPr>
      <p:grpSpPr>
        <a:xfrm>
          <a:off x="0" y="0"/>
          <a:ext cx="0" cy="0"/>
          <a:chOff x="0" y="0"/>
          <a:chExt cx="0" cy="0"/>
        </a:xfrm>
      </p:grpSpPr>
      <p:sp>
        <p:nvSpPr>
          <p:cNvPr id="78" name="Google Shape;78;p13"/>
          <p:cNvSpPr txBox="1">
            <a:spLocks noGrp="1"/>
          </p:cNvSpPr>
          <p:nvPr>
            <p:ph type="ctrTitle"/>
          </p:nvPr>
        </p:nvSpPr>
        <p:spPr>
          <a:xfrm>
            <a:off x="261100" y="225600"/>
            <a:ext cx="5796900" cy="832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200"/>
              <a:t>INTRODUCTION</a:t>
            </a:r>
            <a:endParaRPr sz="5200"/>
          </a:p>
        </p:txBody>
      </p:sp>
      <p:sp>
        <p:nvSpPr>
          <p:cNvPr id="79" name="Google Shape;79;p13"/>
          <p:cNvSpPr txBox="1">
            <a:spLocks noGrp="1"/>
          </p:cNvSpPr>
          <p:nvPr>
            <p:ph type="subTitle" idx="1"/>
          </p:nvPr>
        </p:nvSpPr>
        <p:spPr>
          <a:xfrm>
            <a:off x="685800" y="2840050"/>
            <a:ext cx="5796900" cy="46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0" name="Google Shape;80;p13"/>
          <p:cNvSpPr txBox="1"/>
          <p:nvPr/>
        </p:nvSpPr>
        <p:spPr>
          <a:xfrm>
            <a:off x="391600" y="1684625"/>
            <a:ext cx="8148600" cy="25551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lt1"/>
              </a:buClr>
              <a:buSzPts val="2200"/>
              <a:buFont typeface="Titillium Web"/>
              <a:buChar char="●"/>
            </a:pPr>
            <a:r>
              <a:rPr lang="en" sz="2200" b="1">
                <a:solidFill>
                  <a:schemeClr val="lt1"/>
                </a:solidFill>
                <a:latin typeface="Titillium Web"/>
                <a:ea typeface="Titillium Web"/>
                <a:cs typeface="Titillium Web"/>
                <a:sym typeface="Titillium Web"/>
              </a:rPr>
              <a:t>Sentiment analysis is a natural language processing technique used to identify and extract subjective information from text, such as opinions, attitudes, emotions, and feelings. </a:t>
            </a:r>
            <a:endParaRPr sz="2200" b="1">
              <a:solidFill>
                <a:schemeClr val="lt1"/>
              </a:solidFill>
              <a:latin typeface="Titillium Web"/>
              <a:ea typeface="Titillium Web"/>
              <a:cs typeface="Titillium Web"/>
              <a:sym typeface="Titillium Web"/>
            </a:endParaRPr>
          </a:p>
          <a:p>
            <a:pPr marL="457200" lvl="0" indent="0" algn="l" rtl="0">
              <a:spcBef>
                <a:spcPts val="0"/>
              </a:spcBef>
              <a:spcAft>
                <a:spcPts val="0"/>
              </a:spcAft>
              <a:buNone/>
            </a:pPr>
            <a:endParaRPr sz="2200" b="1">
              <a:solidFill>
                <a:schemeClr val="lt1"/>
              </a:solidFill>
              <a:latin typeface="Titillium Web"/>
              <a:ea typeface="Titillium Web"/>
              <a:cs typeface="Titillium Web"/>
              <a:sym typeface="Titillium Web"/>
            </a:endParaRPr>
          </a:p>
          <a:p>
            <a:pPr marL="457200" lvl="0" indent="-368300" algn="l" rtl="0">
              <a:spcBef>
                <a:spcPts val="0"/>
              </a:spcBef>
              <a:spcAft>
                <a:spcPts val="0"/>
              </a:spcAft>
              <a:buClr>
                <a:schemeClr val="lt1"/>
              </a:buClr>
              <a:buSzPts val="2200"/>
              <a:buFont typeface="Titillium Web"/>
              <a:buChar char="●"/>
            </a:pPr>
            <a:r>
              <a:rPr lang="en" sz="2200" b="1">
                <a:solidFill>
                  <a:schemeClr val="lt1"/>
                </a:solidFill>
                <a:latin typeface="Titillium Web"/>
                <a:ea typeface="Titillium Web"/>
                <a:cs typeface="Titillium Web"/>
                <a:sym typeface="Titillium Web"/>
              </a:rPr>
              <a:t>We use machine learning algorithms to automatically classify text into categories such as positive, negative, or neutral based on the underlying sentiment expressed.</a:t>
            </a:r>
            <a:endParaRPr sz="2200" b="1">
              <a:solidFill>
                <a:schemeClr val="lt1"/>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299925" y="343800"/>
            <a:ext cx="7169700" cy="480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900"/>
              <a:t>PROBLEM STATEMENT</a:t>
            </a:r>
            <a:endParaRPr sz="4900"/>
          </a:p>
        </p:txBody>
      </p:sp>
      <p:sp>
        <p:nvSpPr>
          <p:cNvPr id="86" name="Google Shape;8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7" name="Google Shape;87;p14"/>
          <p:cNvSpPr txBox="1"/>
          <p:nvPr/>
        </p:nvSpPr>
        <p:spPr>
          <a:xfrm>
            <a:off x="431450" y="1604425"/>
            <a:ext cx="7934400" cy="24474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lt1"/>
              </a:buClr>
              <a:buSzPts val="2100"/>
              <a:buFont typeface="Titillium Web"/>
              <a:buChar char="●"/>
            </a:pPr>
            <a:r>
              <a:rPr lang="en" sz="2100" b="1">
                <a:solidFill>
                  <a:schemeClr val="lt1"/>
                </a:solidFill>
                <a:latin typeface="Titillium Web"/>
                <a:ea typeface="Titillium Web"/>
                <a:cs typeface="Titillium Web"/>
                <a:sym typeface="Titillium Web"/>
              </a:rPr>
              <a:t>Using Internet Movie DataBase (IMDB) reviews of movies, we analysis the reviews and categorize them into positive and negative using sentiment analysis </a:t>
            </a:r>
            <a:endParaRPr sz="2100" b="1">
              <a:solidFill>
                <a:schemeClr val="lt1"/>
              </a:solidFill>
              <a:latin typeface="Titillium Web"/>
              <a:ea typeface="Titillium Web"/>
              <a:cs typeface="Titillium Web"/>
              <a:sym typeface="Titillium Web"/>
            </a:endParaRPr>
          </a:p>
          <a:p>
            <a:pPr marL="914400" lvl="0" indent="0" algn="l" rtl="0">
              <a:spcBef>
                <a:spcPts val="0"/>
              </a:spcBef>
              <a:spcAft>
                <a:spcPts val="0"/>
              </a:spcAft>
              <a:buNone/>
            </a:pPr>
            <a:endParaRPr sz="2100" b="1">
              <a:solidFill>
                <a:schemeClr val="lt1"/>
              </a:solidFill>
              <a:latin typeface="Titillium Web"/>
              <a:ea typeface="Titillium Web"/>
              <a:cs typeface="Titillium Web"/>
              <a:sym typeface="Titillium Web"/>
            </a:endParaRPr>
          </a:p>
          <a:p>
            <a:pPr marL="457200" lvl="0" indent="-361950" algn="l" rtl="0">
              <a:spcBef>
                <a:spcPts val="0"/>
              </a:spcBef>
              <a:spcAft>
                <a:spcPts val="0"/>
              </a:spcAft>
              <a:buClr>
                <a:schemeClr val="lt1"/>
              </a:buClr>
              <a:buSzPts val="2100"/>
              <a:buFont typeface="Titillium Web"/>
              <a:buChar char="●"/>
            </a:pPr>
            <a:r>
              <a:rPr lang="en" sz="2100" b="1">
                <a:solidFill>
                  <a:schemeClr val="lt1"/>
                </a:solidFill>
                <a:latin typeface="Titillium Web"/>
                <a:ea typeface="Titillium Web"/>
                <a:cs typeface="Titillium Web"/>
                <a:sym typeface="Titillium Web"/>
              </a:rPr>
              <a:t>Through sentiment analysis we will be able to understand a wider public opinion and quickly gauge their attitudes based on negative and positive feedback.</a:t>
            </a:r>
            <a:endParaRPr sz="2100" b="1">
              <a:solidFill>
                <a:schemeClr val="lt1"/>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0" y="151475"/>
            <a:ext cx="2747100" cy="533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a:t>ROADMAP</a:t>
            </a:r>
            <a:endParaRPr sz="4000"/>
          </a:p>
        </p:txBody>
      </p:sp>
      <p:sp>
        <p:nvSpPr>
          <p:cNvPr id="93" name="Google Shape;9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4" name="Google Shape;94;p15"/>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tillium Web"/>
              <a:ea typeface="Titillium Web"/>
              <a:cs typeface="Titillium Web"/>
              <a:sym typeface="Titillium Web"/>
            </a:endParaRPr>
          </a:p>
        </p:txBody>
      </p:sp>
      <p:sp>
        <p:nvSpPr>
          <p:cNvPr id="95" name="Google Shape;95;p15"/>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itillium Web"/>
              <a:ea typeface="Titillium Web"/>
              <a:cs typeface="Titillium Web"/>
              <a:sym typeface="Titillium Web"/>
            </a:endParaRPr>
          </a:p>
        </p:txBody>
      </p:sp>
      <p:grpSp>
        <p:nvGrpSpPr>
          <p:cNvPr id="96" name="Google Shape;96;p15"/>
          <p:cNvGrpSpPr/>
          <p:nvPr/>
        </p:nvGrpSpPr>
        <p:grpSpPr>
          <a:xfrm>
            <a:off x="1786339" y="1703401"/>
            <a:ext cx="473400" cy="473400"/>
            <a:chOff x="1786339" y="1703401"/>
            <a:chExt cx="473400" cy="473400"/>
          </a:xfrm>
        </p:grpSpPr>
        <p:sp>
          <p:nvSpPr>
            <p:cNvPr id="97" name="Google Shape;97;p15"/>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tillium Web"/>
                <a:ea typeface="Titillium Web"/>
                <a:cs typeface="Titillium Web"/>
                <a:sym typeface="Titillium Web"/>
              </a:endParaRPr>
            </a:p>
          </p:txBody>
        </p:sp>
        <p:sp>
          <p:nvSpPr>
            <p:cNvPr id="98" name="Google Shape;98;p15"/>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2"/>
                  </a:solidFill>
                  <a:latin typeface="Titillium Web"/>
                  <a:ea typeface="Titillium Web"/>
                  <a:cs typeface="Titillium Web"/>
                  <a:sym typeface="Titillium Web"/>
                </a:rPr>
                <a:t>1</a:t>
              </a:r>
              <a:endParaRPr sz="1000">
                <a:solidFill>
                  <a:schemeClr val="dk2"/>
                </a:solidFill>
                <a:latin typeface="Titillium Web"/>
                <a:ea typeface="Titillium Web"/>
                <a:cs typeface="Titillium Web"/>
                <a:sym typeface="Titillium Web"/>
              </a:endParaRPr>
            </a:p>
          </p:txBody>
        </p:sp>
      </p:grpSp>
      <p:grpSp>
        <p:nvGrpSpPr>
          <p:cNvPr id="99" name="Google Shape;99;p15"/>
          <p:cNvGrpSpPr/>
          <p:nvPr/>
        </p:nvGrpSpPr>
        <p:grpSpPr>
          <a:xfrm>
            <a:off x="3814414" y="1703401"/>
            <a:ext cx="473400" cy="473400"/>
            <a:chOff x="3814414" y="1703401"/>
            <a:chExt cx="473400" cy="473400"/>
          </a:xfrm>
        </p:grpSpPr>
        <p:sp>
          <p:nvSpPr>
            <p:cNvPr id="100" name="Google Shape;100;p15"/>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tillium Web"/>
                <a:ea typeface="Titillium Web"/>
                <a:cs typeface="Titillium Web"/>
                <a:sym typeface="Titillium Web"/>
              </a:endParaRPr>
            </a:p>
          </p:txBody>
        </p:sp>
        <p:sp>
          <p:nvSpPr>
            <p:cNvPr id="101" name="Google Shape;101;p15"/>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300">
                  <a:solidFill>
                    <a:schemeClr val="dk2"/>
                  </a:solidFill>
                  <a:latin typeface="Titillium Web"/>
                  <a:ea typeface="Titillium Web"/>
                  <a:cs typeface="Titillium Web"/>
                  <a:sym typeface="Titillium Web"/>
                </a:rPr>
                <a:t>3</a:t>
              </a:r>
              <a:endParaRPr sz="1300">
                <a:solidFill>
                  <a:schemeClr val="dk2"/>
                </a:solidFill>
                <a:latin typeface="Titillium Web"/>
                <a:ea typeface="Titillium Web"/>
                <a:cs typeface="Titillium Web"/>
                <a:sym typeface="Titillium Web"/>
              </a:endParaRPr>
            </a:p>
          </p:txBody>
        </p:sp>
      </p:grpSp>
      <p:grpSp>
        <p:nvGrpSpPr>
          <p:cNvPr id="102" name="Google Shape;102;p15"/>
          <p:cNvGrpSpPr/>
          <p:nvPr/>
        </p:nvGrpSpPr>
        <p:grpSpPr>
          <a:xfrm>
            <a:off x="5842489" y="1703401"/>
            <a:ext cx="473400" cy="473400"/>
            <a:chOff x="5842489" y="1703401"/>
            <a:chExt cx="473400" cy="473400"/>
          </a:xfrm>
        </p:grpSpPr>
        <p:sp>
          <p:nvSpPr>
            <p:cNvPr id="103" name="Google Shape;103;p15"/>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tillium Web"/>
                <a:ea typeface="Titillium Web"/>
                <a:cs typeface="Titillium Web"/>
                <a:sym typeface="Titillium Web"/>
              </a:endParaRPr>
            </a:p>
          </p:txBody>
        </p:sp>
        <p:sp>
          <p:nvSpPr>
            <p:cNvPr id="104" name="Google Shape;104;p15"/>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300">
                  <a:solidFill>
                    <a:schemeClr val="dk2"/>
                  </a:solidFill>
                  <a:latin typeface="Titillium Web"/>
                  <a:ea typeface="Titillium Web"/>
                  <a:cs typeface="Titillium Web"/>
                  <a:sym typeface="Titillium Web"/>
                </a:rPr>
                <a:t>5</a:t>
              </a:r>
              <a:endParaRPr sz="1300">
                <a:solidFill>
                  <a:schemeClr val="dk2"/>
                </a:solidFill>
                <a:latin typeface="Titillium Web"/>
                <a:ea typeface="Titillium Web"/>
                <a:cs typeface="Titillium Web"/>
                <a:sym typeface="Titillium Web"/>
              </a:endParaRPr>
            </a:p>
          </p:txBody>
        </p:sp>
      </p:grpSp>
      <p:grpSp>
        <p:nvGrpSpPr>
          <p:cNvPr id="105" name="Google Shape;105;p15"/>
          <p:cNvGrpSpPr/>
          <p:nvPr/>
        </p:nvGrpSpPr>
        <p:grpSpPr>
          <a:xfrm>
            <a:off x="4852739" y="3576300"/>
            <a:ext cx="473400" cy="473400"/>
            <a:chOff x="4852739" y="3576300"/>
            <a:chExt cx="473400" cy="473400"/>
          </a:xfrm>
        </p:grpSpPr>
        <p:sp>
          <p:nvSpPr>
            <p:cNvPr id="106" name="Google Shape;106;p15"/>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tillium Web"/>
                <a:ea typeface="Titillium Web"/>
                <a:cs typeface="Titillium Web"/>
                <a:sym typeface="Titillium Web"/>
              </a:endParaRPr>
            </a:p>
          </p:txBody>
        </p:sp>
        <p:sp>
          <p:nvSpPr>
            <p:cNvPr id="107" name="Google Shape;107;p15"/>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300">
                  <a:solidFill>
                    <a:schemeClr val="dk2"/>
                  </a:solidFill>
                  <a:latin typeface="Titillium Web"/>
                  <a:ea typeface="Titillium Web"/>
                  <a:cs typeface="Titillium Web"/>
                  <a:sym typeface="Titillium Web"/>
                </a:rPr>
                <a:t>4</a:t>
              </a:r>
              <a:endParaRPr sz="1300">
                <a:solidFill>
                  <a:schemeClr val="dk2"/>
                </a:solidFill>
                <a:latin typeface="Titillium Web"/>
                <a:ea typeface="Titillium Web"/>
                <a:cs typeface="Titillium Web"/>
                <a:sym typeface="Titillium Web"/>
              </a:endParaRPr>
            </a:p>
          </p:txBody>
        </p:sp>
      </p:grpSp>
      <p:grpSp>
        <p:nvGrpSpPr>
          <p:cNvPr id="108" name="Google Shape;108;p15"/>
          <p:cNvGrpSpPr/>
          <p:nvPr/>
        </p:nvGrpSpPr>
        <p:grpSpPr>
          <a:xfrm>
            <a:off x="2824664" y="3576300"/>
            <a:ext cx="473400" cy="473400"/>
            <a:chOff x="2824664" y="3576300"/>
            <a:chExt cx="473400" cy="473400"/>
          </a:xfrm>
        </p:grpSpPr>
        <p:sp>
          <p:nvSpPr>
            <p:cNvPr id="109" name="Google Shape;109;p15"/>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tillium Web"/>
                <a:ea typeface="Titillium Web"/>
                <a:cs typeface="Titillium Web"/>
                <a:sym typeface="Titillium Web"/>
              </a:endParaRPr>
            </a:p>
          </p:txBody>
        </p:sp>
        <p:sp>
          <p:nvSpPr>
            <p:cNvPr id="110" name="Google Shape;110;p15"/>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300">
                  <a:solidFill>
                    <a:schemeClr val="dk2"/>
                  </a:solidFill>
                  <a:latin typeface="Titillium Web"/>
                  <a:ea typeface="Titillium Web"/>
                  <a:cs typeface="Titillium Web"/>
                  <a:sym typeface="Titillium Web"/>
                </a:rPr>
                <a:t>2</a:t>
              </a:r>
              <a:endParaRPr sz="1300">
                <a:solidFill>
                  <a:schemeClr val="dk2"/>
                </a:solidFill>
                <a:latin typeface="Titillium Web"/>
                <a:ea typeface="Titillium Web"/>
                <a:cs typeface="Titillium Web"/>
                <a:sym typeface="Titillium Web"/>
              </a:endParaRPr>
            </a:p>
          </p:txBody>
        </p:sp>
      </p:grpSp>
      <p:sp>
        <p:nvSpPr>
          <p:cNvPr id="111" name="Google Shape;111;p15"/>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800">
                <a:solidFill>
                  <a:schemeClr val="lt1"/>
                </a:solidFill>
                <a:latin typeface="Titillium Web"/>
                <a:ea typeface="Titillium Web"/>
                <a:cs typeface="Titillium Web"/>
                <a:sym typeface="Titillium Web"/>
              </a:rPr>
              <a:t>Data Collection</a:t>
            </a:r>
            <a:endParaRPr sz="1800">
              <a:solidFill>
                <a:schemeClr val="lt1"/>
              </a:solidFill>
              <a:latin typeface="Titillium Web"/>
              <a:ea typeface="Titillium Web"/>
              <a:cs typeface="Titillium Web"/>
              <a:sym typeface="Titillium Web"/>
            </a:endParaRPr>
          </a:p>
        </p:txBody>
      </p:sp>
      <p:sp>
        <p:nvSpPr>
          <p:cNvPr id="112" name="Google Shape;112;p15"/>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Titillium Web"/>
                <a:ea typeface="Titillium Web"/>
                <a:cs typeface="Titillium Web"/>
                <a:sym typeface="Titillium Web"/>
              </a:rPr>
              <a:t>Exploratory Data Analysis</a:t>
            </a:r>
            <a:endParaRPr sz="1800">
              <a:solidFill>
                <a:schemeClr val="lt1"/>
              </a:solidFill>
              <a:latin typeface="Titillium Web"/>
              <a:ea typeface="Titillium Web"/>
              <a:cs typeface="Titillium Web"/>
              <a:sym typeface="Titillium Web"/>
            </a:endParaRPr>
          </a:p>
        </p:txBody>
      </p:sp>
      <p:sp>
        <p:nvSpPr>
          <p:cNvPr id="113" name="Google Shape;113;p15"/>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800">
                <a:solidFill>
                  <a:schemeClr val="lt1"/>
                </a:solidFill>
                <a:latin typeface="Titillium Web"/>
                <a:ea typeface="Titillium Web"/>
                <a:cs typeface="Titillium Web"/>
                <a:sym typeface="Titillium Web"/>
              </a:rPr>
              <a:t>Model Comparison</a:t>
            </a:r>
            <a:endParaRPr sz="1800">
              <a:solidFill>
                <a:schemeClr val="lt1"/>
              </a:solidFill>
              <a:latin typeface="Titillium Web"/>
              <a:ea typeface="Titillium Web"/>
              <a:cs typeface="Titillium Web"/>
              <a:sym typeface="Titillium Web"/>
            </a:endParaRPr>
          </a:p>
        </p:txBody>
      </p:sp>
      <p:sp>
        <p:nvSpPr>
          <p:cNvPr id="114" name="Google Shape;114;p15"/>
          <p:cNvSpPr txBox="1"/>
          <p:nvPr/>
        </p:nvSpPr>
        <p:spPr>
          <a:xfrm>
            <a:off x="2172775" y="4063600"/>
            <a:ext cx="1777200" cy="562500"/>
          </a:xfrm>
          <a:prstGeom prst="rect">
            <a:avLst/>
          </a:prstGeom>
          <a:noFill/>
          <a:ln>
            <a:noFill/>
          </a:ln>
        </p:spPr>
        <p:txBody>
          <a:bodyPr spcFirstLastPara="1" wrap="square" lIns="0" tIns="0" rIns="0" bIns="0" anchor="b"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Titillium Web"/>
                <a:ea typeface="Titillium Web"/>
                <a:cs typeface="Titillium Web"/>
                <a:sym typeface="Titillium Web"/>
              </a:rPr>
              <a:t>Data cleaning and preprocessing</a:t>
            </a:r>
            <a:endParaRPr sz="1800">
              <a:solidFill>
                <a:schemeClr val="lt1"/>
              </a:solidFill>
              <a:latin typeface="Titillium Web"/>
              <a:ea typeface="Titillium Web"/>
              <a:cs typeface="Titillium Web"/>
              <a:sym typeface="Titillium Web"/>
            </a:endParaRPr>
          </a:p>
        </p:txBody>
      </p:sp>
      <p:sp>
        <p:nvSpPr>
          <p:cNvPr id="115" name="Google Shape;115;p15"/>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800">
                <a:solidFill>
                  <a:schemeClr val="lt1"/>
                </a:solidFill>
                <a:latin typeface="Titillium Web"/>
                <a:ea typeface="Titillium Web"/>
                <a:cs typeface="Titillium Web"/>
                <a:sym typeface="Titillium Web"/>
              </a:rPr>
              <a:t>Feature Engineering</a:t>
            </a:r>
            <a:endParaRPr sz="1800">
              <a:solidFill>
                <a:schemeClr val="lt1"/>
              </a:solidFill>
              <a:latin typeface="Titillium Web"/>
              <a:ea typeface="Titillium Web"/>
              <a:cs typeface="Titillium Web"/>
              <a:sym typeface="Titillium Web"/>
            </a:endParaRPr>
          </a:p>
        </p:txBody>
      </p:sp>
      <p:grpSp>
        <p:nvGrpSpPr>
          <p:cNvPr id="116" name="Google Shape;116;p15"/>
          <p:cNvGrpSpPr/>
          <p:nvPr/>
        </p:nvGrpSpPr>
        <p:grpSpPr>
          <a:xfrm>
            <a:off x="7062539" y="3576300"/>
            <a:ext cx="473400" cy="473400"/>
            <a:chOff x="4852739" y="3576300"/>
            <a:chExt cx="473400" cy="473400"/>
          </a:xfrm>
        </p:grpSpPr>
        <p:sp>
          <p:nvSpPr>
            <p:cNvPr id="117" name="Google Shape;117;p15"/>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tillium Web"/>
                <a:ea typeface="Titillium Web"/>
                <a:cs typeface="Titillium Web"/>
                <a:sym typeface="Titillium Web"/>
              </a:endParaRPr>
            </a:p>
          </p:txBody>
        </p:sp>
        <p:sp>
          <p:nvSpPr>
            <p:cNvPr id="118" name="Google Shape;118;p15"/>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300">
                  <a:solidFill>
                    <a:schemeClr val="dk2"/>
                  </a:solidFill>
                  <a:latin typeface="Titillium Web"/>
                  <a:ea typeface="Titillium Web"/>
                  <a:cs typeface="Titillium Web"/>
                  <a:sym typeface="Titillium Web"/>
                </a:rPr>
                <a:t>6</a:t>
              </a:r>
              <a:endParaRPr sz="1300">
                <a:solidFill>
                  <a:schemeClr val="dk2"/>
                </a:solidFill>
                <a:latin typeface="Titillium Web"/>
                <a:ea typeface="Titillium Web"/>
                <a:cs typeface="Titillium Web"/>
                <a:sym typeface="Titillium Web"/>
              </a:endParaRPr>
            </a:p>
          </p:txBody>
        </p:sp>
      </p:grpSp>
      <p:sp>
        <p:nvSpPr>
          <p:cNvPr id="119" name="Google Shape;119;p15"/>
          <p:cNvSpPr txBox="1"/>
          <p:nvPr/>
        </p:nvSpPr>
        <p:spPr>
          <a:xfrm>
            <a:off x="6793850" y="407815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800">
                <a:solidFill>
                  <a:schemeClr val="lt1"/>
                </a:solidFill>
                <a:latin typeface="Titillium Web"/>
                <a:ea typeface="Titillium Web"/>
                <a:cs typeface="Titillium Web"/>
                <a:sym typeface="Titillium Web"/>
              </a:rPr>
              <a:t>Model Selection </a:t>
            </a:r>
            <a:endParaRPr sz="1800">
              <a:solidFill>
                <a:schemeClr val="lt1"/>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123"/>
        <p:cNvGrpSpPr/>
        <p:nvPr/>
      </p:nvGrpSpPr>
      <p:grpSpPr>
        <a:xfrm>
          <a:off x="0" y="0"/>
          <a:ext cx="0" cy="0"/>
          <a:chOff x="0" y="0"/>
          <a:chExt cx="0" cy="0"/>
        </a:xfrm>
      </p:grpSpPr>
      <p:sp>
        <p:nvSpPr>
          <p:cNvPr id="124" name="Google Shape;124;p16"/>
          <p:cNvSpPr txBox="1">
            <a:spLocks noGrp="1"/>
          </p:cNvSpPr>
          <p:nvPr>
            <p:ph type="ctrTitle" idx="4294967295"/>
          </p:nvPr>
        </p:nvSpPr>
        <p:spPr>
          <a:xfrm>
            <a:off x="208050" y="3370425"/>
            <a:ext cx="7839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300"/>
              <a:t>DATA ANALYSIS</a:t>
            </a:r>
            <a:endParaRPr sz="6300"/>
          </a:p>
        </p:txBody>
      </p:sp>
      <p:grpSp>
        <p:nvGrpSpPr>
          <p:cNvPr id="125" name="Google Shape;125;p16"/>
          <p:cNvGrpSpPr/>
          <p:nvPr/>
        </p:nvGrpSpPr>
        <p:grpSpPr>
          <a:xfrm>
            <a:off x="1745961" y="352459"/>
            <a:ext cx="1675491" cy="1675513"/>
            <a:chOff x="6643075" y="3664250"/>
            <a:chExt cx="407950" cy="407975"/>
          </a:xfrm>
        </p:grpSpPr>
        <p:sp>
          <p:nvSpPr>
            <p:cNvPr id="126" name="Google Shape;126;p16"/>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16"/>
          <p:cNvGrpSpPr/>
          <p:nvPr/>
        </p:nvGrpSpPr>
        <p:grpSpPr>
          <a:xfrm rot="727535">
            <a:off x="750467" y="1987952"/>
            <a:ext cx="688825" cy="688786"/>
            <a:chOff x="576250" y="4319400"/>
            <a:chExt cx="442075" cy="442050"/>
          </a:xfrm>
        </p:grpSpPr>
        <p:sp>
          <p:nvSpPr>
            <p:cNvPr id="129" name="Google Shape;129;p1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6"/>
          <p:cNvSpPr/>
          <p:nvPr/>
        </p:nvSpPr>
        <p:spPr>
          <a:xfrm>
            <a:off x="1344744" y="738932"/>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rot="2697461">
            <a:off x="3070537" y="2019141"/>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3385024" y="1802439"/>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1280389">
            <a:off x="1163299" y="1493211"/>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141"/>
        <p:cNvGrpSpPr/>
        <p:nvPr/>
      </p:nvGrpSpPr>
      <p:grpSpPr>
        <a:xfrm>
          <a:off x="0" y="0"/>
          <a:ext cx="0" cy="0"/>
          <a:chOff x="0" y="0"/>
          <a:chExt cx="0" cy="0"/>
        </a:xfrm>
      </p:grpSpPr>
      <p:sp>
        <p:nvSpPr>
          <p:cNvPr id="142" name="Google Shape;142;p17"/>
          <p:cNvSpPr txBox="1">
            <a:spLocks noGrp="1"/>
          </p:cNvSpPr>
          <p:nvPr>
            <p:ph type="body" idx="1"/>
          </p:nvPr>
        </p:nvSpPr>
        <p:spPr>
          <a:xfrm>
            <a:off x="150050" y="876325"/>
            <a:ext cx="4339500" cy="3787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Titillium Web"/>
                <a:ea typeface="Titillium Web"/>
                <a:cs typeface="Titillium Web"/>
                <a:sym typeface="Titillium Web"/>
              </a:rPr>
              <a:t>SOURCE</a:t>
            </a:r>
            <a:endParaRPr sz="1800" b="1">
              <a:latin typeface="Titillium Web"/>
              <a:ea typeface="Titillium Web"/>
              <a:cs typeface="Titillium Web"/>
              <a:sym typeface="Titillium Web"/>
            </a:endParaRPr>
          </a:p>
          <a:p>
            <a:pPr marL="0" lvl="0" indent="0" algn="l" rtl="0">
              <a:spcBef>
                <a:spcPts val="600"/>
              </a:spcBef>
              <a:spcAft>
                <a:spcPts val="0"/>
              </a:spcAft>
              <a:buNone/>
            </a:pPr>
            <a:r>
              <a:rPr lang="en" sz="1600" u="sng">
                <a:solidFill>
                  <a:schemeClr val="hlink"/>
                </a:solidFill>
                <a:latin typeface="Titillium Web"/>
                <a:ea typeface="Titillium Web"/>
                <a:cs typeface="Titillium Web"/>
                <a:sym typeface="Titillium Web"/>
                <a:hlinkClick r:id="rId3"/>
              </a:rPr>
              <a:t>http://ai.stanford.edu/~amaas/data/sentiment/</a:t>
            </a:r>
            <a:endParaRPr sz="1600">
              <a:latin typeface="Titillium Web"/>
              <a:ea typeface="Titillium Web"/>
              <a:cs typeface="Titillium Web"/>
              <a:sym typeface="Titillium Web"/>
            </a:endParaRPr>
          </a:p>
          <a:p>
            <a:pPr marL="0" lvl="0" indent="0" algn="l" rtl="0">
              <a:spcBef>
                <a:spcPts val="600"/>
              </a:spcBef>
              <a:spcAft>
                <a:spcPts val="0"/>
              </a:spcAft>
              <a:buNone/>
            </a:pPr>
            <a:r>
              <a:rPr lang="en" sz="1600">
                <a:latin typeface="Titillium Web"/>
                <a:ea typeface="Titillium Web"/>
                <a:cs typeface="Titillium Web"/>
                <a:sym typeface="Titillium Web"/>
              </a:rPr>
              <a:t>Large Review Movie Dataset</a:t>
            </a:r>
            <a:endParaRPr sz="1600">
              <a:latin typeface="Titillium Web"/>
              <a:ea typeface="Titillium Web"/>
              <a:cs typeface="Titillium Web"/>
              <a:sym typeface="Titillium Web"/>
            </a:endParaRPr>
          </a:p>
          <a:p>
            <a:pPr marL="0" lvl="0" indent="0" algn="l" rtl="0">
              <a:spcBef>
                <a:spcPts val="600"/>
              </a:spcBef>
              <a:spcAft>
                <a:spcPts val="0"/>
              </a:spcAft>
              <a:buNone/>
            </a:pPr>
            <a:r>
              <a:rPr lang="en" sz="1800" b="1">
                <a:latin typeface="Titillium Web"/>
                <a:ea typeface="Titillium Web"/>
                <a:cs typeface="Titillium Web"/>
                <a:sym typeface="Titillium Web"/>
              </a:rPr>
              <a:t>Dimensions- </a:t>
            </a:r>
            <a:r>
              <a:rPr lang="en" sz="1800"/>
              <a:t>2x50000</a:t>
            </a:r>
            <a:endParaRPr sz="1800"/>
          </a:p>
          <a:p>
            <a:pPr marL="0" lvl="0" indent="0" algn="l" rtl="0">
              <a:spcBef>
                <a:spcPts val="600"/>
              </a:spcBef>
              <a:spcAft>
                <a:spcPts val="0"/>
              </a:spcAft>
              <a:buNone/>
            </a:pPr>
            <a:r>
              <a:rPr lang="en" sz="1800" b="1">
                <a:latin typeface="Titillium Web"/>
                <a:ea typeface="Titillium Web"/>
                <a:cs typeface="Titillium Web"/>
                <a:sym typeface="Titillium Web"/>
              </a:rPr>
              <a:t>Features-</a:t>
            </a:r>
            <a:r>
              <a:rPr lang="en" sz="1800"/>
              <a:t>Review, Sentiment</a:t>
            </a:r>
            <a:endParaRPr sz="1800"/>
          </a:p>
          <a:p>
            <a:pPr marL="0" lvl="0" indent="0" algn="l" rtl="0">
              <a:spcBef>
                <a:spcPts val="600"/>
              </a:spcBef>
              <a:spcAft>
                <a:spcPts val="0"/>
              </a:spcAft>
              <a:buNone/>
            </a:pPr>
            <a:endParaRPr sz="1800"/>
          </a:p>
          <a:p>
            <a:pPr marL="0" lvl="0" indent="0" algn="l" rtl="0">
              <a:spcBef>
                <a:spcPts val="0"/>
              </a:spcBef>
              <a:spcAft>
                <a:spcPts val="0"/>
              </a:spcAft>
              <a:buNone/>
            </a:pPr>
            <a:r>
              <a:rPr lang="en" sz="1800" b="1">
                <a:latin typeface="Titillium Web"/>
                <a:ea typeface="Titillium Web"/>
                <a:cs typeface="Titillium Web"/>
                <a:sym typeface="Titillium Web"/>
              </a:rPr>
              <a:t>Models implemented </a:t>
            </a:r>
            <a:endParaRPr sz="1800"/>
          </a:p>
          <a:p>
            <a:pPr marL="0" lvl="0" indent="0" algn="l" rtl="0">
              <a:spcBef>
                <a:spcPts val="0"/>
              </a:spcBef>
              <a:spcAft>
                <a:spcPts val="0"/>
              </a:spcAft>
              <a:buNone/>
            </a:pPr>
            <a:r>
              <a:rPr lang="en" sz="1800">
                <a:latin typeface="Titillium Web"/>
                <a:ea typeface="Titillium Web"/>
                <a:cs typeface="Titillium Web"/>
                <a:sym typeface="Titillium Web"/>
              </a:rPr>
              <a:t>Decision Tree</a:t>
            </a:r>
            <a:endParaRPr sz="1800">
              <a:latin typeface="Titillium Web"/>
              <a:ea typeface="Titillium Web"/>
              <a:cs typeface="Titillium Web"/>
              <a:sym typeface="Titillium Web"/>
            </a:endParaRPr>
          </a:p>
          <a:p>
            <a:pPr marL="0" lvl="0" indent="0" algn="l" rtl="0">
              <a:spcBef>
                <a:spcPts val="0"/>
              </a:spcBef>
              <a:spcAft>
                <a:spcPts val="0"/>
              </a:spcAft>
              <a:buNone/>
            </a:pPr>
            <a:r>
              <a:rPr lang="en" sz="1800">
                <a:latin typeface="Titillium Web"/>
                <a:ea typeface="Titillium Web"/>
                <a:cs typeface="Titillium Web"/>
                <a:sym typeface="Titillium Web"/>
              </a:rPr>
              <a:t>Logistic regression </a:t>
            </a:r>
            <a:endParaRPr sz="1800">
              <a:latin typeface="Titillium Web"/>
              <a:ea typeface="Titillium Web"/>
              <a:cs typeface="Titillium Web"/>
              <a:sym typeface="Titillium Web"/>
            </a:endParaRPr>
          </a:p>
          <a:p>
            <a:pPr marL="0" lvl="0" indent="0" algn="l" rtl="0">
              <a:spcBef>
                <a:spcPts val="0"/>
              </a:spcBef>
              <a:spcAft>
                <a:spcPts val="0"/>
              </a:spcAft>
              <a:buNone/>
            </a:pPr>
            <a:r>
              <a:rPr lang="en" sz="1800">
                <a:latin typeface="Titillium Web"/>
                <a:ea typeface="Titillium Web"/>
                <a:cs typeface="Titillium Web"/>
                <a:sym typeface="Titillium Web"/>
              </a:rPr>
              <a:t>Random Forest</a:t>
            </a:r>
            <a:endParaRPr sz="1800">
              <a:latin typeface="Titillium Web"/>
              <a:ea typeface="Titillium Web"/>
              <a:cs typeface="Titillium Web"/>
              <a:sym typeface="Titillium Web"/>
            </a:endParaRPr>
          </a:p>
          <a:p>
            <a:pPr marL="0" lvl="0" indent="0" algn="l" rtl="0">
              <a:spcBef>
                <a:spcPts val="0"/>
              </a:spcBef>
              <a:spcAft>
                <a:spcPts val="0"/>
              </a:spcAft>
              <a:buNone/>
            </a:pPr>
            <a:r>
              <a:rPr lang="en" sz="1800">
                <a:latin typeface="Titillium Web"/>
                <a:ea typeface="Titillium Web"/>
                <a:cs typeface="Titillium Web"/>
                <a:sym typeface="Titillium Web"/>
              </a:rPr>
              <a:t>Naïve Bayes</a:t>
            </a:r>
            <a:endParaRPr sz="1800">
              <a:latin typeface="Titillium Web"/>
              <a:ea typeface="Titillium Web"/>
              <a:cs typeface="Titillium Web"/>
              <a:sym typeface="Titillium Web"/>
            </a:endParaRPr>
          </a:p>
          <a:p>
            <a:pPr marL="0" lvl="0" indent="0" algn="l" rtl="0">
              <a:spcBef>
                <a:spcPts val="0"/>
              </a:spcBef>
              <a:spcAft>
                <a:spcPts val="0"/>
              </a:spcAft>
              <a:buNone/>
            </a:pPr>
            <a:r>
              <a:rPr lang="en" sz="1800">
                <a:latin typeface="Titillium Web"/>
                <a:ea typeface="Titillium Web"/>
                <a:cs typeface="Titillium Web"/>
                <a:sym typeface="Titillium Web"/>
              </a:rPr>
              <a:t>Gradient Boosting</a:t>
            </a:r>
            <a:endParaRPr sz="1800"/>
          </a:p>
        </p:txBody>
      </p:sp>
      <p:sp>
        <p:nvSpPr>
          <p:cNvPr id="143" name="Google Shape;143;p17"/>
          <p:cNvSpPr txBox="1">
            <a:spLocks noGrp="1"/>
          </p:cNvSpPr>
          <p:nvPr>
            <p:ph type="title"/>
          </p:nvPr>
        </p:nvSpPr>
        <p:spPr>
          <a:xfrm>
            <a:off x="113400" y="30100"/>
            <a:ext cx="1625700" cy="44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t>DATASET</a:t>
            </a:r>
            <a:endParaRPr sz="2800"/>
          </a:p>
        </p:txBody>
      </p:sp>
      <p:sp>
        <p:nvSpPr>
          <p:cNvPr id="144" name="Google Shape;144;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5" name="Google Shape;145;p17"/>
          <p:cNvSpPr txBox="1"/>
          <p:nvPr/>
        </p:nvSpPr>
        <p:spPr>
          <a:xfrm>
            <a:off x="6029275" y="580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endParaRPr/>
          </a:p>
        </p:txBody>
      </p:sp>
      <p:pic>
        <p:nvPicPr>
          <p:cNvPr id="146" name="Google Shape;146;p17"/>
          <p:cNvPicPr preferRelativeResize="0"/>
          <p:nvPr/>
        </p:nvPicPr>
        <p:blipFill>
          <a:blip r:embed="rId4">
            <a:alphaModFix/>
          </a:blip>
          <a:stretch>
            <a:fillRect/>
          </a:stretch>
        </p:blipFill>
        <p:spPr>
          <a:xfrm>
            <a:off x="4952400" y="2763875"/>
            <a:ext cx="3824750" cy="2083775"/>
          </a:xfrm>
          <a:prstGeom prst="rect">
            <a:avLst/>
          </a:prstGeom>
          <a:noFill/>
          <a:ln>
            <a:noFill/>
          </a:ln>
        </p:spPr>
      </p:pic>
      <p:pic>
        <p:nvPicPr>
          <p:cNvPr id="147" name="Google Shape;147;p17"/>
          <p:cNvPicPr preferRelativeResize="0"/>
          <p:nvPr/>
        </p:nvPicPr>
        <p:blipFill>
          <a:blip r:embed="rId5">
            <a:alphaModFix/>
          </a:blip>
          <a:stretch>
            <a:fillRect/>
          </a:stretch>
        </p:blipFill>
        <p:spPr>
          <a:xfrm>
            <a:off x="4952400" y="776250"/>
            <a:ext cx="3937126" cy="174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151"/>
        <p:cNvGrpSpPr/>
        <p:nvPr/>
      </p:nvGrpSpPr>
      <p:grpSpPr>
        <a:xfrm>
          <a:off x="0" y="0"/>
          <a:ext cx="0" cy="0"/>
          <a:chOff x="0" y="0"/>
          <a:chExt cx="0" cy="0"/>
        </a:xfrm>
      </p:grpSpPr>
      <p:sp>
        <p:nvSpPr>
          <p:cNvPr id="152" name="Google Shape;152;p18"/>
          <p:cNvSpPr txBox="1">
            <a:spLocks noGrp="1"/>
          </p:cNvSpPr>
          <p:nvPr>
            <p:ph type="ctrTitle" idx="4294967295"/>
          </p:nvPr>
        </p:nvSpPr>
        <p:spPr>
          <a:xfrm>
            <a:off x="105200" y="107850"/>
            <a:ext cx="8365500" cy="498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500"/>
              <a:t>EXPLORATORY DATA ANALYSIS</a:t>
            </a:r>
            <a:endParaRPr sz="3500"/>
          </a:p>
        </p:txBody>
      </p:sp>
      <p:sp>
        <p:nvSpPr>
          <p:cNvPr id="153" name="Google Shape;153;p18"/>
          <p:cNvSpPr/>
          <p:nvPr/>
        </p:nvSpPr>
        <p:spPr>
          <a:xfrm>
            <a:off x="8321324" y="454214"/>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55" name="Google Shape;155;p18"/>
          <p:cNvPicPr preferRelativeResize="0"/>
          <p:nvPr/>
        </p:nvPicPr>
        <p:blipFill>
          <a:blip r:embed="rId3">
            <a:alphaModFix/>
          </a:blip>
          <a:stretch>
            <a:fillRect/>
          </a:stretch>
        </p:blipFill>
        <p:spPr>
          <a:xfrm>
            <a:off x="179350" y="973225"/>
            <a:ext cx="2867551" cy="2244825"/>
          </a:xfrm>
          <a:prstGeom prst="rect">
            <a:avLst/>
          </a:prstGeom>
          <a:noFill/>
          <a:ln>
            <a:noFill/>
          </a:ln>
        </p:spPr>
      </p:pic>
      <p:pic>
        <p:nvPicPr>
          <p:cNvPr id="156" name="Google Shape;156;p18"/>
          <p:cNvPicPr preferRelativeResize="0"/>
          <p:nvPr/>
        </p:nvPicPr>
        <p:blipFill rotWithShape="1">
          <a:blip r:embed="rId4">
            <a:alphaModFix/>
          </a:blip>
          <a:srcRect b="57713"/>
          <a:stretch/>
        </p:blipFill>
        <p:spPr>
          <a:xfrm>
            <a:off x="179350" y="3912750"/>
            <a:ext cx="4186250" cy="916450"/>
          </a:xfrm>
          <a:prstGeom prst="rect">
            <a:avLst/>
          </a:prstGeom>
          <a:noFill/>
          <a:ln>
            <a:noFill/>
          </a:ln>
        </p:spPr>
      </p:pic>
      <p:pic>
        <p:nvPicPr>
          <p:cNvPr id="157" name="Google Shape;157;p18"/>
          <p:cNvPicPr preferRelativeResize="0"/>
          <p:nvPr/>
        </p:nvPicPr>
        <p:blipFill rotWithShape="1">
          <a:blip r:embed="rId4">
            <a:alphaModFix/>
          </a:blip>
          <a:srcRect l="3948" t="48257" r="76483" b="6540"/>
          <a:stretch/>
        </p:blipFill>
        <p:spPr>
          <a:xfrm>
            <a:off x="4482875" y="3912750"/>
            <a:ext cx="903300" cy="1080300"/>
          </a:xfrm>
          <a:prstGeom prst="rect">
            <a:avLst/>
          </a:prstGeom>
          <a:noFill/>
          <a:ln>
            <a:noFill/>
          </a:ln>
        </p:spPr>
      </p:pic>
      <p:sp>
        <p:nvSpPr>
          <p:cNvPr id="158" name="Google Shape;158;p18"/>
          <p:cNvSpPr txBox="1"/>
          <p:nvPr/>
        </p:nvSpPr>
        <p:spPr>
          <a:xfrm>
            <a:off x="105200" y="606450"/>
            <a:ext cx="25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Light"/>
                <a:ea typeface="Titillium Web Light"/>
                <a:cs typeface="Titillium Web Light"/>
                <a:sym typeface="Titillium Web Light"/>
              </a:rPr>
              <a:t>Print Schema</a:t>
            </a:r>
            <a:endParaRPr>
              <a:solidFill>
                <a:schemeClr val="lt1"/>
              </a:solidFill>
              <a:latin typeface="Titillium Web Light"/>
              <a:ea typeface="Titillium Web Light"/>
              <a:cs typeface="Titillium Web Light"/>
              <a:sym typeface="Titillium Web Light"/>
            </a:endParaRPr>
          </a:p>
        </p:txBody>
      </p:sp>
      <p:sp>
        <p:nvSpPr>
          <p:cNvPr id="159" name="Google Shape;159;p18"/>
          <p:cNvSpPr txBox="1"/>
          <p:nvPr/>
        </p:nvSpPr>
        <p:spPr>
          <a:xfrm>
            <a:off x="179350" y="3270538"/>
            <a:ext cx="25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Light"/>
                <a:ea typeface="Titillium Web Light"/>
                <a:cs typeface="Titillium Web Light"/>
                <a:sym typeface="Titillium Web Light"/>
              </a:rPr>
              <a:t>Null Analysis</a:t>
            </a:r>
            <a:endParaRPr>
              <a:solidFill>
                <a:schemeClr val="lt1"/>
              </a:solidFill>
              <a:latin typeface="Titillium Web Light"/>
              <a:ea typeface="Titillium Web Light"/>
              <a:cs typeface="Titillium Web Light"/>
              <a:sym typeface="Titillium Web Light"/>
            </a:endParaRPr>
          </a:p>
        </p:txBody>
      </p:sp>
      <p:pic>
        <p:nvPicPr>
          <p:cNvPr id="160" name="Google Shape;160;p18"/>
          <p:cNvPicPr preferRelativeResize="0"/>
          <p:nvPr/>
        </p:nvPicPr>
        <p:blipFill>
          <a:blip r:embed="rId5">
            <a:alphaModFix/>
          </a:blip>
          <a:stretch>
            <a:fillRect/>
          </a:stretch>
        </p:blipFill>
        <p:spPr>
          <a:xfrm>
            <a:off x="3255582" y="973225"/>
            <a:ext cx="5773692" cy="2745750"/>
          </a:xfrm>
          <a:prstGeom prst="rect">
            <a:avLst/>
          </a:prstGeom>
          <a:noFill/>
          <a:ln>
            <a:noFill/>
          </a:ln>
        </p:spPr>
      </p:pic>
      <p:sp>
        <p:nvSpPr>
          <p:cNvPr id="161" name="Google Shape;161;p18"/>
          <p:cNvSpPr txBox="1"/>
          <p:nvPr/>
        </p:nvSpPr>
        <p:spPr>
          <a:xfrm>
            <a:off x="3448825" y="573025"/>
            <a:ext cx="25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Light"/>
                <a:ea typeface="Titillium Web Light"/>
                <a:cs typeface="Titillium Web Light"/>
                <a:sym typeface="Titillium Web Light"/>
              </a:rPr>
              <a:t>Feature Engineering</a:t>
            </a:r>
            <a:endParaRPr>
              <a:solidFill>
                <a:schemeClr val="lt1"/>
              </a:solidFill>
              <a:latin typeface="Titillium Web Light"/>
              <a:ea typeface="Titillium Web Light"/>
              <a:cs typeface="Titillium Web Light"/>
              <a:sym typeface="Titillium Web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7DFFB1"/>
            </a:gs>
            <a:gs pos="12000">
              <a:srgbClr val="00AAC6"/>
            </a:gs>
            <a:gs pos="51000">
              <a:srgbClr val="0037B3"/>
            </a:gs>
            <a:gs pos="100000">
              <a:srgbClr val="00001A"/>
            </a:gs>
          </a:gsLst>
          <a:lin ang="13500032" scaled="0"/>
        </a:gradFill>
        <a:effectLst/>
      </p:bgPr>
    </p:bg>
    <p:spTree>
      <p:nvGrpSpPr>
        <p:cNvPr id="1" name="Shape 165"/>
        <p:cNvGrpSpPr/>
        <p:nvPr/>
      </p:nvGrpSpPr>
      <p:grpSpPr>
        <a:xfrm>
          <a:off x="0" y="0"/>
          <a:ext cx="0" cy="0"/>
          <a:chOff x="0" y="0"/>
          <a:chExt cx="0" cy="0"/>
        </a:xfrm>
      </p:grpSpPr>
      <p:sp>
        <p:nvSpPr>
          <p:cNvPr id="166" name="Google Shape;166;p19"/>
          <p:cNvSpPr txBox="1">
            <a:spLocks noGrp="1"/>
          </p:cNvSpPr>
          <p:nvPr>
            <p:ph type="ctrTitle" idx="4294967295"/>
          </p:nvPr>
        </p:nvSpPr>
        <p:spPr>
          <a:xfrm>
            <a:off x="208050" y="3370425"/>
            <a:ext cx="7839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300"/>
              <a:t>CODE ANALYSIS</a:t>
            </a:r>
            <a:endParaRPr sz="6300"/>
          </a:p>
        </p:txBody>
      </p:sp>
      <p:grpSp>
        <p:nvGrpSpPr>
          <p:cNvPr id="167" name="Google Shape;167;p19"/>
          <p:cNvGrpSpPr/>
          <p:nvPr/>
        </p:nvGrpSpPr>
        <p:grpSpPr>
          <a:xfrm>
            <a:off x="1745961" y="352459"/>
            <a:ext cx="1675491" cy="1675513"/>
            <a:chOff x="6643075" y="3664250"/>
            <a:chExt cx="407950" cy="407975"/>
          </a:xfrm>
        </p:grpSpPr>
        <p:sp>
          <p:nvSpPr>
            <p:cNvPr id="168" name="Google Shape;168;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9"/>
          <p:cNvGrpSpPr/>
          <p:nvPr/>
        </p:nvGrpSpPr>
        <p:grpSpPr>
          <a:xfrm rot="727535">
            <a:off x="750467" y="1987952"/>
            <a:ext cx="688825" cy="688786"/>
            <a:chOff x="576250" y="4319400"/>
            <a:chExt cx="442075" cy="442050"/>
          </a:xfrm>
        </p:grpSpPr>
        <p:sp>
          <p:nvSpPr>
            <p:cNvPr id="171" name="Google Shape;171;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19"/>
          <p:cNvSpPr/>
          <p:nvPr/>
        </p:nvSpPr>
        <p:spPr>
          <a:xfrm>
            <a:off x="1344744" y="738932"/>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2697461">
            <a:off x="3070537" y="2019141"/>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3385024" y="1802439"/>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rot="1280389">
            <a:off x="1163299" y="1493211"/>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Titillium Web</vt:lpstr>
      <vt:lpstr>Titillium Web Light</vt:lpstr>
      <vt:lpstr>Ninacor template</vt:lpstr>
      <vt:lpstr>Sentiment Analysis for IMDB Movie Reviews</vt:lpstr>
      <vt:lpstr>INTRODUCTION</vt:lpstr>
      <vt:lpstr>INTRODUCTION</vt:lpstr>
      <vt:lpstr>PROBLEM STATEMENT</vt:lpstr>
      <vt:lpstr>ROADMAP</vt:lpstr>
      <vt:lpstr>DATA ANALYSIS</vt:lpstr>
      <vt:lpstr>DATASET</vt:lpstr>
      <vt:lpstr>EXPLORATORY DATA ANALYSIS</vt:lpstr>
      <vt:lpstr>CODE ANALYSIS</vt:lpstr>
      <vt:lpstr>PowerPoint Presentation</vt:lpstr>
      <vt:lpstr>PowerPoint Presentation</vt:lpstr>
      <vt:lpstr>PowerPoint Presentation</vt:lpstr>
      <vt:lpstr>OUTPUT ANALYSIS</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IMDB Movie Reviews</dc:title>
  <cp:lastModifiedBy>NICOLE PEREIRA</cp:lastModifiedBy>
  <cp:revision>1</cp:revision>
  <dcterms:modified xsi:type="dcterms:W3CDTF">2024-02-07T20:56:34Z</dcterms:modified>
</cp:coreProperties>
</file>