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0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71388"/>
  </p:normalViewPr>
  <p:slideViewPr>
    <p:cSldViewPr snapToGrid="0">
      <p:cViewPr varScale="1">
        <p:scale>
          <a:sx n="77" d="100"/>
          <a:sy n="77" d="100"/>
        </p:scale>
        <p:origin x="12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B3E6D-4D16-6F4A-B91E-5C413156330F}" type="datetimeFigureOut">
              <a:rPr kumimoji="1" lang="zh-TW" altLang="en-US" smtClean="0"/>
              <a:t>2024/4/1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9ED07-87FA-9B48-9FF6-E61B797A4BD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906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" altLang="zh-TW" dirty="0"/>
              <a:t>Foursquare API</a:t>
            </a:r>
            <a:r>
              <a:rPr lang="zh-TW" altLang="en-US" dirty="0"/>
              <a:t>為義大利餐廳創建最佳地點檢測工具：以多倫多為例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9ED07-87FA-9B48-9FF6-E61B797A4BD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551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套件的安裝指令：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geopy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：用於地理信息處理的</a:t>
            </a: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庫。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beautifulsoup4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：用於解析</a:t>
            </a: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HTML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和</a:t>
            </a: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XML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文件的</a:t>
            </a: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庫，通常用於網絡爬蟲。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requests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：用於發送</a:t>
            </a: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HTTP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請求的</a:t>
            </a: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庫。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kmeans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：一個</a:t>
            </a: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庫，提供了</a:t>
            </a: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K-means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聚類算法的實現。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folium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：用於創建交互式地圖的</a:t>
            </a: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庫。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scikit-learn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：一個用於機器學習的</a:t>
            </a:r>
            <a:r>
              <a:rPr lang="en-US" altLang="zh-TW" b="0" i="0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zh-TW" altLang="en-US" b="0" i="0">
                <a:solidFill>
                  <a:srgbClr val="0D0D0D"/>
                </a:solidFill>
                <a:effectLst/>
                <a:latin typeface="Söhne"/>
              </a:rPr>
              <a:t>庫，提供了各種算法和工具。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9ED07-87FA-9B48-9FF6-E61B797A4BD3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090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9ED07-87FA-9B48-9FF6-E61B797A4BD3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907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9ED07-87FA-9B48-9FF6-E61B797A4BD3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580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9ED07-87FA-9B48-9FF6-E61B797A4BD3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3529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9ED07-87FA-9B48-9FF6-E61B797A4BD3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2042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9ED07-87FA-9B48-9FF6-E61B797A4BD3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844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4086A-67EA-628F-E920-7555DB7B3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BB3CC4-EDE8-6232-A241-61879B6A6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7AA0A2-6E6D-ED43-ACF0-53C57167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BB33-6EB1-764C-9FF6-76969E136727}" type="datetimeFigureOut">
              <a:rPr kumimoji="1" lang="zh-TW" altLang="en-US" smtClean="0"/>
              <a:t>2024/4/1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E30E88-2491-3FD7-94D0-15D42179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50F6D4-41EF-4236-C2B4-394E9160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58C3-18A1-2045-AB4A-48E590AEEB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693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847E1-F006-55E6-910B-DD406575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7B7241-D504-C82F-06C8-CE588FBE0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32AC8C-2F3F-190A-D055-8ACE696A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BB33-6EB1-764C-9FF6-76969E136727}" type="datetimeFigureOut">
              <a:rPr kumimoji="1" lang="zh-TW" altLang="en-US" smtClean="0"/>
              <a:t>2024/4/1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906187-98B5-60A1-727C-99005DE4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6426D7-F43C-24C8-CD25-A2930384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58C3-18A1-2045-AB4A-48E590AEEB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071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037F8D-60D7-B7EB-FD2A-DC2C84D8B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78EE1A-66BD-3D1F-9F51-5D37DA769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703E85-5B31-BC33-6DBE-D455FF7B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BB33-6EB1-764C-9FF6-76969E136727}" type="datetimeFigureOut">
              <a:rPr kumimoji="1" lang="zh-TW" altLang="en-US" smtClean="0"/>
              <a:t>2024/4/1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4CAD4C-93E4-651C-318E-911CD79B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B3E536-F244-9BED-A228-7FB5B258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58C3-18A1-2045-AB4A-48E590AEEB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338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84D92-4B3F-7109-C062-48104B00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DE4E0A-5589-E4E9-AB66-24A64C1B3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7CA9F4-5DE6-0B82-8F77-A8E9B8F6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BB33-6EB1-764C-9FF6-76969E136727}" type="datetimeFigureOut">
              <a:rPr kumimoji="1" lang="zh-TW" altLang="en-US" smtClean="0"/>
              <a:t>2024/4/1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AE3423-5D7B-D1F1-99F4-5E598CDC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50BC99-379A-9117-FFF4-4090EBA8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58C3-18A1-2045-AB4A-48E590AEEB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0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1DB90-85DB-0707-6FF6-560D4260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7B47A8-EF32-E8B1-67D8-D21CEE028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1F9C84-8BE9-7A18-2A80-FE6802EC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BB33-6EB1-764C-9FF6-76969E136727}" type="datetimeFigureOut">
              <a:rPr kumimoji="1" lang="zh-TW" altLang="en-US" smtClean="0"/>
              <a:t>2024/4/1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08CAD8-A004-34F5-8D91-854A04D4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9387CD-AB1E-5F19-C154-C2CE8119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58C3-18A1-2045-AB4A-48E590AEEB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674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199EB-4F28-B178-EDE5-17E8A9F7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E1A3B7-3D6F-2582-579C-01232E22F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538067-879E-8A44-D7EA-37460B217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94CDEF-7F2D-DA51-5F9F-80C3FC77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BB33-6EB1-764C-9FF6-76969E136727}" type="datetimeFigureOut">
              <a:rPr kumimoji="1" lang="zh-TW" altLang="en-US" smtClean="0"/>
              <a:t>2024/4/1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48553E-6C12-ABEC-4677-2149A5B1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7A5244-D27F-3A12-E03C-D831D50A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58C3-18A1-2045-AB4A-48E590AEEB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938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D4109-8202-9F81-73AE-86F84AC5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B8A05A-91F4-F13A-74F6-4A4A5DE22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D60F7A-36B7-BE75-14D4-E43E8C16A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E1620F-8D08-442C-661F-DF99880A5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61DF55-405C-6FF7-2A6F-9D53663F5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7D7404-CC0A-977C-C318-6721D63D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BB33-6EB1-764C-9FF6-76969E136727}" type="datetimeFigureOut">
              <a:rPr kumimoji="1" lang="zh-TW" altLang="en-US" smtClean="0"/>
              <a:t>2024/4/1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CF5F07-CBE6-DC6E-AA61-4366FC4D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B338FB-BAFA-E09A-912C-EC52A654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58C3-18A1-2045-AB4A-48E590AEEB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431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68775-313E-4AFD-0F1E-BA46062F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8C4870-3383-8DA9-F37E-4B15D6F8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BB33-6EB1-764C-9FF6-76969E136727}" type="datetimeFigureOut">
              <a:rPr kumimoji="1" lang="zh-TW" altLang="en-US" smtClean="0"/>
              <a:t>2024/4/1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067502-5B97-5995-7A0C-3F7957CD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6901D9-0DFF-6D40-E642-BBE3F9F6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58C3-18A1-2045-AB4A-48E590AEEB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64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870699-9288-BB6E-3660-F554C1A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BB33-6EB1-764C-9FF6-76969E136727}" type="datetimeFigureOut">
              <a:rPr kumimoji="1" lang="zh-TW" altLang="en-US" smtClean="0"/>
              <a:t>2024/4/1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520A08B-3C11-1E16-76CA-8719E354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AC25C9-9955-A7D0-6A69-5DCCBA10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58C3-18A1-2045-AB4A-48E590AEEB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55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4F4F0-6E81-655C-50EC-B7BCBB7B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A19C03-D00F-85E6-66F0-A591F30D3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DE96CE-1255-F243-898C-B11DFE791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14D0BD-F5BF-0647-AE35-0D47AE5A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BB33-6EB1-764C-9FF6-76969E136727}" type="datetimeFigureOut">
              <a:rPr kumimoji="1" lang="zh-TW" altLang="en-US" smtClean="0"/>
              <a:t>2024/4/1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C2B7C3-A902-50EB-AA61-B9D28E73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4B989B-B0B8-961B-9D05-59E79703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58C3-18A1-2045-AB4A-48E590AEEB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081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30AD8-F7C3-BA0B-2231-CBD9B0A3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19BFE65-1F90-71B8-402D-9F54D121D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551689-BA3D-8905-11ED-34AD65DBF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00602F-3FBF-381D-AF8E-1899F023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BB33-6EB1-764C-9FF6-76969E136727}" type="datetimeFigureOut">
              <a:rPr kumimoji="1" lang="zh-TW" altLang="en-US" smtClean="0"/>
              <a:t>2024/4/1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453262-F2AD-6623-B204-06565071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8A7801-4521-B552-D92E-143B80A9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F58C3-18A1-2045-AB4A-48E590AEEB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17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A168B4-BF58-A146-62B9-B8799935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82FB5C-2BEB-511C-8B6F-42121681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8E234E-A0EF-F7FD-E2C5-3931E331A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2BB33-6EB1-764C-9FF6-76969E136727}" type="datetimeFigureOut">
              <a:rPr kumimoji="1" lang="zh-TW" altLang="en-US" smtClean="0"/>
              <a:t>2024/4/1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04A925-17AB-5EC6-7087-FCD41EA61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5CAB08-63FE-7F24-1071-F7567E9E1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F58C3-18A1-2045-AB4A-48E590AEEB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651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6DAF526-1A39-9125-9458-0A886FCE503F}"/>
              </a:ext>
            </a:extLst>
          </p:cNvPr>
          <p:cNvSpPr txBox="1"/>
          <p:nvPr/>
        </p:nvSpPr>
        <p:spPr>
          <a:xfrm>
            <a:off x="916273" y="576243"/>
            <a:ext cx="103594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TW" sz="3200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Creating Optimal Location Detection Tool for Italian Restaurants Using Foursquare API: A Case Study </a:t>
            </a:r>
            <a:r>
              <a:rPr lang="en" altLang="zh-TW" sz="32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 Toronto</a:t>
            </a:r>
            <a:r>
              <a:rPr lang="zh-TW" altLang="en-US" sz="32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Collection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17735B-BF34-6F61-D662-D376EB18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284" y="2732778"/>
            <a:ext cx="6836121" cy="359851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65E589D-94B5-1FF6-C623-DCAEDC3019A4}"/>
              </a:ext>
            </a:extLst>
          </p:cNvPr>
          <p:cNvSpPr txBox="1"/>
          <p:nvPr/>
        </p:nvSpPr>
        <p:spPr>
          <a:xfrm>
            <a:off x="8538027" y="2732778"/>
            <a:ext cx="22552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s1126104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羅又慈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s1126110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卓婉婷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s1126048 </a:t>
            </a:r>
            <a:r>
              <a:rPr lang="en" altLang="zh-TW" b="0" i="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Dharnish</a:t>
            </a:r>
            <a:endParaRPr lang="en-US" altLang="zh-TW" b="0" i="0" u="none" strike="noStrike" dirty="0">
              <a:solidFill>
                <a:srgbClr val="6699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1126055 </a:t>
            </a:r>
            <a:r>
              <a:rPr lang="en" altLang="zh-TW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Sindhu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Teacher: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盧公瑜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" altLang="zh-TW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蔡煒俊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97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6E55-E4A1-B162-99F6-DB49A14F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="1">
                <a:latin typeface="system-ui"/>
                <a:ea typeface="微軟正黑體" panose="020B0604030504040204" pitchFamily="34" charset="-120"/>
              </a:rPr>
              <a:t>Google map</a:t>
            </a:r>
            <a:endParaRPr lang="en-US" altLang="zh-TW" b="1" i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B5DE34-47E4-4DD5-3DFC-2FC68F46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10" y="1465632"/>
            <a:ext cx="84582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7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6E55-E4A1-B162-99F6-DB49A14F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="1" i="0">
                <a:effectLst/>
                <a:latin typeface="system-ui"/>
              </a:rPr>
              <a:t>Conclusion</a:t>
            </a:r>
            <a:endParaRPr lang="en-US" altLang="zh-TW" b="1" i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7D750C-06C2-E468-BA24-182B80BE2F7E}"/>
              </a:ext>
            </a:extLst>
          </p:cNvPr>
          <p:cNvSpPr txBox="1"/>
          <p:nvPr/>
        </p:nvSpPr>
        <p:spPr>
          <a:xfrm>
            <a:off x="838200" y="1515323"/>
            <a:ext cx="10515600" cy="419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這段結論是對整個專案的分析和發現進行總結。主要目的是根據所得到的數據結果，提出了開設新的義大利餐廳的最佳位置建議。</a:t>
            </a:r>
            <a:endParaRPr lang="en-US" altLang="zh-TW" sz="2000" b="0" i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結論中列出了位於</a:t>
            </a:r>
            <a:r>
              <a:rPr lang="en-US" altLang="zh-TW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East Toronto</a:t>
            </a:r>
            <a:r>
              <a:rPr lang="zh-TW" altLang="en-US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地區（聚類</a:t>
            </a:r>
            <a:r>
              <a:rPr lang="en-US" altLang="zh-TW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）的鄰里擁有最高平均義大利餐廳數量，其次是</a:t>
            </a:r>
            <a:r>
              <a:rPr lang="en-US" altLang="zh-TW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North York</a:t>
            </a:r>
            <a:r>
              <a:rPr lang="zh-TW" altLang="en-US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地區。</a:t>
            </a:r>
            <a:endParaRPr lang="en-US" altLang="zh-TW" sz="200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根據附近的場所，建議將新的義大利餐廳設立在</a:t>
            </a:r>
            <a:r>
              <a:rPr lang="en-US" altLang="zh-TW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North York</a:t>
            </a:r>
            <a:r>
              <a:rPr lang="zh-TW" altLang="en-US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地區的</a:t>
            </a:r>
            <a:r>
              <a:rPr lang="en-US" altLang="zh-TW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Victoria Village</a:t>
            </a:r>
            <a:r>
              <a:rPr lang="zh-TW" altLang="en-US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（聚類</a:t>
            </a:r>
            <a:r>
              <a:rPr lang="en-US" altLang="zh-TW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）附近，因為該地區有很多鄰里，但義大利餐廳數量較少，因此消除了競爭。</a:t>
            </a:r>
            <a:endParaRPr lang="en-US" altLang="zh-TW" sz="200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第二個最佳選擇是位於聚類</a:t>
            </a:r>
            <a:r>
              <a:rPr lang="en-US" altLang="zh-TW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的地區，例如</a:t>
            </a:r>
            <a:r>
              <a:rPr lang="en-US" altLang="zh-TW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Queen's Park</a:t>
            </a:r>
            <a:r>
              <a:rPr lang="zh-TW" altLang="en-US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。該地區有</a:t>
            </a:r>
            <a:r>
              <a:rPr lang="en-US" altLang="zh-TW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r>
              <a:rPr lang="zh-TW" altLang="en-US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個鄰里沒有義大利餐廳，為開設新餐廳提供了良好的機會。</a:t>
            </a:r>
            <a:endParaRPr lang="en-US" altLang="zh-TW" sz="200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200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843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A63606-E826-F7D6-F31C-92EE8D83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TW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握手">
            <a:extLst>
              <a:ext uri="{FF2B5EF4-FFF2-40B4-BE49-F238E27FC236}">
                <a16:creationId xmlns:a16="http://schemas.microsoft.com/office/drawing/2014/main" id="{5E79625F-1900-1F39-3558-882BBC626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握手">
            <a:extLst>
              <a:ext uri="{FF2B5EF4-FFF2-40B4-BE49-F238E27FC236}">
                <a16:creationId xmlns:a16="http://schemas.microsoft.com/office/drawing/2014/main" id="{34650F57-C0A6-4ED1-A357-09DB915F0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6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B18D43-77F1-429C-02D1-31414A73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!pip install geopy</a:t>
            </a:r>
          </a:p>
          <a:p>
            <a:r>
              <a:rPr lang="en-US" altLang="zh-TW"/>
              <a:t>!pip install beautifulsoup4</a:t>
            </a:r>
          </a:p>
          <a:p>
            <a:r>
              <a:rPr lang="en-US" altLang="zh-TW"/>
              <a:t>!pip install requests</a:t>
            </a:r>
          </a:p>
          <a:p>
            <a:r>
              <a:rPr lang="en-US" altLang="zh-TW"/>
              <a:t>!pip install kmeans</a:t>
            </a:r>
          </a:p>
          <a:p>
            <a:r>
              <a:rPr lang="en-US" altLang="zh-TW"/>
              <a:t>!pip install folium</a:t>
            </a:r>
          </a:p>
          <a:p>
            <a:r>
              <a:rPr lang="en-US" altLang="zh-TW"/>
              <a:t>!pip install -U scikit-learn</a:t>
            </a:r>
          </a:p>
          <a:p>
            <a:endParaRPr lang="en-US" altLang="zh-TW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A73D28-4282-5CFA-6CF4-6A5476781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89356"/>
            <a:ext cx="4578176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Libraries imported. </a:t>
            </a:r>
          </a:p>
        </p:txBody>
      </p:sp>
    </p:spTree>
    <p:extLst>
      <p:ext uri="{BB962C8B-B14F-4D97-AF65-F5344CB8AC3E}">
        <p14:creationId xmlns:p14="http://schemas.microsoft.com/office/powerpoint/2010/main" val="79336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6E55-E4A1-B162-99F6-DB49A14F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i="0">
                <a:effectLst/>
                <a:latin typeface="system-ui"/>
              </a:rPr>
              <a:t>Scrape Neighborhoods Data</a:t>
            </a:r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759CDE-0C40-01CE-2CC0-E0EE0C3F6866}"/>
              </a:ext>
            </a:extLst>
          </p:cNvPr>
          <p:cNvSpPr txBox="1"/>
          <p:nvPr/>
        </p:nvSpPr>
        <p:spPr>
          <a:xfrm>
            <a:off x="838200" y="1515323"/>
            <a:ext cx="10515600" cy="419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從維基百科上的多倫多郵政編碼列表頁面提取鄰里資料</a:t>
            </a:r>
            <a:endParaRPr lang="en-US" altLang="zh-TW" sz="2000" b="0" i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使用了</a:t>
            </a:r>
            <a:r>
              <a:rPr lang="en-US" altLang="zh-TW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Beautiful Soup</a:t>
            </a: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庫來解析</a:t>
            </a:r>
            <a:r>
              <a:rPr lang="en-US" altLang="zh-TW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並抓取表格中的資料，然後將其讀取到一個</a:t>
            </a:r>
            <a:r>
              <a:rPr lang="en-US" altLang="zh-TW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DataFrame</a:t>
            </a: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中。目的是為了讓資料更容易處理和分析。</a:t>
            </a:r>
            <a:endParaRPr lang="en-US" altLang="zh-TW" sz="2000" b="0" i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只處理有指定區域的儲存格。忽略區域為“</a:t>
            </a:r>
            <a:r>
              <a:rPr lang="en-US" altLang="zh-TW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 assigned”</a:t>
            </a: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的儲存格。</a:t>
            </a:r>
            <a:endParaRPr lang="en-US" altLang="zh-TW" sz="2000" b="0" i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一個郵政編碼區域可以存在多個鄰里。將具有相同郵政編碼的鄰里合併為一行，並用逗號分隔。</a:t>
            </a:r>
            <a:endParaRPr lang="en-US" altLang="zh-TW" sz="2000" b="0" i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0" i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程式碼首先刪除了具有空值或值為“</a:t>
            </a:r>
            <a:r>
              <a:rPr lang="en-US" altLang="zh-TW" sz="2000" b="0" i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 assigned”</a:t>
            </a:r>
            <a:r>
              <a:rPr lang="zh-TW" altLang="en-US" sz="2000" b="0" i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的行，然後檢查了是否還有任何鄰里為“</a:t>
            </a:r>
            <a:r>
              <a:rPr lang="en-US" altLang="zh-TW" sz="2000" b="0" i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 assigned”</a:t>
            </a:r>
            <a:r>
              <a:rPr lang="zh-TW" altLang="en-US" sz="2000" b="0" i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的情況，最後將處理過的</a:t>
            </a:r>
            <a:r>
              <a:rPr lang="en-US" altLang="zh-TW" sz="2000" b="0" i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zh-TW" altLang="en-US" sz="2000" b="0" i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存儲在</a:t>
            </a:r>
            <a:r>
              <a:rPr lang="en-US" altLang="zh-TW" sz="2000" b="0" i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zh-TW" altLang="en-US" sz="2000" b="0" i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中。</a:t>
            </a:r>
            <a:endParaRPr lang="zh-TW" altLang="en-US" sz="20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660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6E55-E4A1-B162-99F6-DB49A14F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i="0">
                <a:effectLst/>
                <a:latin typeface="system-ui"/>
              </a:rPr>
              <a:t>Scrape Neighborhoods Data</a:t>
            </a:r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A1FE74D-223A-2E38-4581-5AAED9FCD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160"/>
            <a:ext cx="9833061" cy="3481047"/>
          </a:xfrm>
        </p:spPr>
      </p:pic>
    </p:spTree>
    <p:extLst>
      <p:ext uri="{BB962C8B-B14F-4D97-AF65-F5344CB8AC3E}">
        <p14:creationId xmlns:p14="http://schemas.microsoft.com/office/powerpoint/2010/main" val="243296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6E55-E4A1-B162-99F6-DB49A14F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i="0">
                <a:effectLst/>
                <a:latin typeface="system-ui"/>
              </a:rPr>
              <a:t>Data Pre-processing</a:t>
            </a:r>
            <a:r>
              <a:rPr lang="zh-TW" altLang="en-US" b="1" i="0">
                <a:effectLst/>
                <a:latin typeface="system-ui"/>
              </a:rPr>
              <a:t> </a:t>
            </a:r>
            <a:r>
              <a:rPr lang="zh-TW" altLang="en-US" b="1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759CDE-0C40-01CE-2CC0-E0EE0C3F6866}"/>
              </a:ext>
            </a:extLst>
          </p:cNvPr>
          <p:cNvSpPr txBox="1"/>
          <p:nvPr/>
        </p:nvSpPr>
        <p:spPr>
          <a:xfrm>
            <a:off x="838200" y="1515323"/>
            <a:ext cx="10515600" cy="4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獲取每個郵政編碼相對應的緯度和經度坐標，以便在後續的分析中使用。</a:t>
            </a:r>
            <a:endParaRPr lang="zh-TW" altLang="en-US" sz="20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F9B5306-2E8E-2ADF-EB5A-A1D1B2CB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4" y="2749184"/>
            <a:ext cx="11056145" cy="27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7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6E55-E4A1-B162-99F6-DB49A14F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i="0">
                <a:effectLst/>
                <a:latin typeface="system-ui"/>
              </a:rPr>
              <a:t>Data Pre-processing</a:t>
            </a:r>
            <a:r>
              <a:rPr lang="zh-TW" altLang="en-US" b="1" i="0">
                <a:effectLst/>
                <a:latin typeface="system-ui"/>
              </a:rPr>
              <a:t> </a:t>
            </a:r>
            <a:r>
              <a:rPr lang="zh-TW" altLang="en-US" b="1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759CDE-0C40-01CE-2CC0-E0EE0C3F6866}"/>
              </a:ext>
            </a:extLst>
          </p:cNvPr>
          <p:cNvSpPr txBox="1"/>
          <p:nvPr/>
        </p:nvSpPr>
        <p:spPr>
          <a:xfrm>
            <a:off x="838200" y="1515323"/>
            <a:ext cx="10515600" cy="95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定義一個名為</a:t>
            </a:r>
            <a:r>
              <a:rPr lang="en-US" altLang="zh-TW" sz="2000" b="0" i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getNearbyVenues</a:t>
            </a: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的函式，目的是使用</a:t>
            </a:r>
            <a:r>
              <a:rPr lang="en-US" altLang="zh-TW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Foursquare API</a:t>
            </a: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來獲取每個鄰里附近的場所資訊。使用提供的鄰里名稱、緯度和經度坐標，並在指定的半徑範圍內搜索場所</a:t>
            </a:r>
            <a:endParaRPr lang="zh-TW" altLang="en-US" sz="20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1A7C2B-5197-5E6C-CB60-EAFD4EED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52" y="2946748"/>
            <a:ext cx="10898548" cy="326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7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6E55-E4A1-B162-99F6-DB49A14F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="1" i="0">
                <a:effectLst/>
                <a:latin typeface="system-ui"/>
              </a:rPr>
              <a:t>Data Analysis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759CDE-0C40-01CE-2CC0-E0EE0C3F6866}"/>
              </a:ext>
            </a:extLst>
          </p:cNvPr>
          <p:cNvSpPr txBox="1"/>
          <p:nvPr/>
        </p:nvSpPr>
        <p:spPr>
          <a:xfrm>
            <a:off x="838200" y="1515323"/>
            <a:ext cx="10515600" cy="95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將場所類別的分類數據轉換為可供後續分析使用的二進制形式，以便更好地理解和分析多倫多城市中各個鄰里的場所資訊。</a:t>
            </a:r>
            <a:endParaRPr lang="zh-TW" altLang="en-US" sz="200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E1EC8D-013C-8B14-9643-45B9C298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0" y="2703099"/>
            <a:ext cx="10811140" cy="391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8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6E55-E4A1-B162-99F6-DB49A14F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="1" i="0">
                <a:effectLst/>
                <a:latin typeface="system-ui"/>
              </a:rPr>
              <a:t>Clustering</a:t>
            </a:r>
            <a:r>
              <a:rPr lang="zh-TW" altLang="en-US" b="1" i="0">
                <a:effectLst/>
                <a:latin typeface="system-ui"/>
              </a:rPr>
              <a:t> </a:t>
            </a:r>
            <a:r>
              <a:rPr lang="zh-TW" altLang="en-US" b="1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聚類分析</a:t>
            </a:r>
            <a:endParaRPr lang="en-US" altLang="zh-TW" b="1" i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759CDE-0C40-01CE-2CC0-E0EE0C3F6866}"/>
              </a:ext>
            </a:extLst>
          </p:cNvPr>
          <p:cNvSpPr txBox="1"/>
          <p:nvPr/>
        </p:nvSpPr>
        <p:spPr>
          <a:xfrm>
            <a:off x="838200" y="1515323"/>
            <a:ext cx="10515600" cy="142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經過聚類分析的鄰里資料與原始的多倫多城市資料合併，以添加每個鄰里的緯度和經度資訊。</a:t>
            </a:r>
            <a:endParaRPr lang="en-US" altLang="zh-TW" sz="2000" b="0" i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目的是將聚類分析後的鄰里資料與場所信息合併在一起，以便後續分析中可以獲取每個鄰里的緯度和經度資訊，進一步深入了解多倫多城市的特徵和分佈。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81B15A-D449-B181-8086-453B29E2A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61" y="3033169"/>
            <a:ext cx="11066477" cy="34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6E55-E4A1-B162-99F6-DB49A14F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b="1">
                <a:latin typeface="system-ui"/>
                <a:ea typeface="微軟正黑體" panose="020B0604030504040204" pitchFamily="34" charset="-120"/>
              </a:rPr>
              <a:t>Google map</a:t>
            </a:r>
            <a:endParaRPr lang="en-US" altLang="zh-TW" b="1" i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759CDE-0C40-01CE-2CC0-E0EE0C3F6866}"/>
              </a:ext>
            </a:extLst>
          </p:cNvPr>
          <p:cNvSpPr txBox="1"/>
          <p:nvPr/>
        </p:nvSpPr>
        <p:spPr>
          <a:xfrm>
            <a:off x="838200" y="1515323"/>
            <a:ext cx="10515600" cy="465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0" i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創建一個互動式地圖，以視覺化的方式展示多倫多城市中不同鄰里的聚類結果。</a:t>
            </a:r>
            <a:endParaRPr lang="en-US" altLang="zh-TW" sz="2000" b="0" i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folium.Map</a:t>
            </a:r>
            <a:r>
              <a:rPr lang="zh-TW" altLang="en-US" sz="20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函式創建一個地圖，設置地圖的中心點為多倫多市的緯度和經度，並設置初始的縮放級別。</a:t>
            </a:r>
          </a:p>
          <a:p>
            <a:pPr>
              <a:lnSpc>
                <a:spcPct val="150000"/>
              </a:lnSpc>
            </a:pPr>
            <a:r>
              <a:rPr lang="en-US" altLang="zh-TW" sz="20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為不同的聚類分配顏色。在這裡，我們使用了色彩映射函數</a:t>
            </a:r>
            <a:r>
              <a:rPr lang="en-US" altLang="zh-TW" sz="20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cm.rainbow</a:t>
            </a:r>
            <a:r>
              <a:rPr lang="zh-TW" altLang="en-US" sz="20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來生成一組顏色，每個聚類分配一種顏色。</a:t>
            </a:r>
          </a:p>
          <a:p>
            <a:pPr>
              <a:lnSpc>
                <a:spcPct val="150000"/>
              </a:lnSpc>
            </a:pPr>
            <a:r>
              <a:rPr lang="en-US" altLang="zh-TW" sz="20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將每個鄰里的經緯度坐標、鄰里名稱和所屬聚類標籤添加到地圖上作為標記點。每個標記點的顏色根據其所屬的聚類標籤而變化，以便在地圖上區分不同的聚類。</a:t>
            </a:r>
          </a:p>
          <a:p>
            <a:pPr>
              <a:lnSpc>
                <a:spcPct val="150000"/>
              </a:lnSpc>
            </a:pPr>
            <a:r>
              <a:rPr lang="en-US" altLang="zh-TW" sz="20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00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最後，將地圖顯示出來，使用者可以通過互動地圖來查看多倫多城市中各個鄰里的聚類結果。</a:t>
            </a:r>
          </a:p>
        </p:txBody>
      </p:sp>
    </p:spTree>
    <p:extLst>
      <p:ext uri="{BB962C8B-B14F-4D97-AF65-F5344CB8AC3E}">
        <p14:creationId xmlns:p14="http://schemas.microsoft.com/office/powerpoint/2010/main" val="63117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843</Words>
  <Application>Microsoft Office PowerPoint</Application>
  <PresentationFormat>寬螢幕</PresentationFormat>
  <Paragraphs>62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Söhne</vt:lpstr>
      <vt:lpstr>system-ui</vt:lpstr>
      <vt:lpstr>微軟正黑體</vt:lpstr>
      <vt:lpstr>Aptos</vt:lpstr>
      <vt:lpstr>Aptos Display</vt:lpstr>
      <vt:lpstr>Arial</vt:lpstr>
      <vt:lpstr>Office 佈景主題</vt:lpstr>
      <vt:lpstr>PowerPoint 簡報</vt:lpstr>
      <vt:lpstr>Libraries imported. </vt:lpstr>
      <vt:lpstr>Scrape Neighborhoods Data</vt:lpstr>
      <vt:lpstr>Scrape Neighborhoods Data</vt:lpstr>
      <vt:lpstr>Data Pre-processing 資料前處理</vt:lpstr>
      <vt:lpstr>Data Pre-processing 資料前處理</vt:lpstr>
      <vt:lpstr>Data Analysis</vt:lpstr>
      <vt:lpstr>Clustering 聚類分析</vt:lpstr>
      <vt:lpstr>Google map</vt:lpstr>
      <vt:lpstr>Google map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羅又慈</dc:creator>
  <cp:lastModifiedBy>婉婷 卓</cp:lastModifiedBy>
  <cp:revision>4</cp:revision>
  <dcterms:created xsi:type="dcterms:W3CDTF">2024-03-11T08:31:53Z</dcterms:created>
  <dcterms:modified xsi:type="dcterms:W3CDTF">2024-04-01T08:35:16Z</dcterms:modified>
</cp:coreProperties>
</file>