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6"/>
  </p:notesMasterIdLst>
  <p:sldIdLst>
    <p:sldId id="2440" r:id="rId2"/>
    <p:sldId id="2588" r:id="rId3"/>
    <p:sldId id="3309" r:id="rId4"/>
    <p:sldId id="2565" r:id="rId5"/>
    <p:sldId id="2575" r:id="rId6"/>
    <p:sldId id="2579" r:id="rId7"/>
    <p:sldId id="2584" r:id="rId8"/>
    <p:sldId id="2568" r:id="rId9"/>
    <p:sldId id="3313" r:id="rId10"/>
    <p:sldId id="3314" r:id="rId11"/>
    <p:sldId id="3317" r:id="rId12"/>
    <p:sldId id="3325" r:id="rId13"/>
    <p:sldId id="3324" r:id="rId14"/>
    <p:sldId id="3318" r:id="rId15"/>
    <p:sldId id="3319" r:id="rId16"/>
    <p:sldId id="3320" r:id="rId17"/>
    <p:sldId id="3321" r:id="rId18"/>
    <p:sldId id="3322" r:id="rId19"/>
    <p:sldId id="3323" r:id="rId20"/>
    <p:sldId id="2572" r:id="rId21"/>
    <p:sldId id="3307" r:id="rId22"/>
    <p:sldId id="2580" r:id="rId23"/>
    <p:sldId id="2585" r:id="rId24"/>
    <p:sldId id="3311" r:id="rId25"/>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pos="1439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6" autoAdjust="0"/>
    <p:restoredTop sz="96242" autoAdjust="0"/>
  </p:normalViewPr>
  <p:slideViewPr>
    <p:cSldViewPr snapToGrid="0" snapToObjects="1">
      <p:cViewPr varScale="1">
        <p:scale>
          <a:sx n="51" d="100"/>
          <a:sy n="51" d="100"/>
        </p:scale>
        <p:origin x="168" y="222"/>
      </p:cViewPr>
      <p:guideLst>
        <p:guide pos="958"/>
        <p:guide orient="horz" pos="480"/>
        <p:guide pos="1439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Open Sans Light" panose="020B03060305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Open Sans Light" panose="020B0306030504020204" pitchFamily="34" charset="0"/>
              </a:defRPr>
            </a:lvl1pPr>
          </a:lstStyle>
          <a:p>
            <a:fld id="{EFC10EE1-B198-C942-8235-326C972CBB30}" type="datetimeFigureOut">
              <a:rPr lang="en-US" smtClean="0"/>
              <a:pPr/>
              <a:t>4/28/2021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Open Sans Light" panose="020B03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Open Sans Light" panose="020B0306030504020204"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Open Sans Light" panose="020B0306030504020204" pitchFamily="34" charset="0"/>
        <a:ea typeface="+mn-ea"/>
        <a:cs typeface="+mn-cs"/>
      </a:defRPr>
    </a:lvl1pPr>
    <a:lvl2pPr marL="914217" algn="l" defTabSz="914217" rtl="0" eaLnBrk="1" latinLnBrk="0" hangingPunct="1">
      <a:defRPr sz="2400" b="0" i="0" kern="1200">
        <a:solidFill>
          <a:schemeClr val="tx1"/>
        </a:solidFill>
        <a:latin typeface="Open Sans Light" panose="020B0306030504020204" pitchFamily="34" charset="0"/>
        <a:ea typeface="+mn-ea"/>
        <a:cs typeface="+mn-cs"/>
      </a:defRPr>
    </a:lvl2pPr>
    <a:lvl3pPr marL="1828434" algn="l" defTabSz="914217" rtl="0" eaLnBrk="1" latinLnBrk="0" hangingPunct="1">
      <a:defRPr sz="2400" b="0" i="0" kern="1200">
        <a:solidFill>
          <a:schemeClr val="tx1"/>
        </a:solidFill>
        <a:latin typeface="Open Sans Light" panose="020B0306030504020204" pitchFamily="34" charset="0"/>
        <a:ea typeface="+mn-ea"/>
        <a:cs typeface="+mn-cs"/>
      </a:defRPr>
    </a:lvl3pPr>
    <a:lvl4pPr marL="2742651" algn="l" defTabSz="914217" rtl="0" eaLnBrk="1" latinLnBrk="0" hangingPunct="1">
      <a:defRPr sz="2400" b="0" i="0" kern="1200">
        <a:solidFill>
          <a:schemeClr val="tx1"/>
        </a:solidFill>
        <a:latin typeface="Open Sans Light" panose="020B0306030504020204" pitchFamily="34" charset="0"/>
        <a:ea typeface="+mn-ea"/>
        <a:cs typeface="+mn-cs"/>
      </a:defRPr>
    </a:lvl4pPr>
    <a:lvl5pPr marL="3656868" algn="l" defTabSz="914217" rtl="0" eaLnBrk="1" latinLnBrk="0" hangingPunct="1">
      <a:defRPr sz="2400" b="0" i="0" kern="1200">
        <a:solidFill>
          <a:schemeClr val="tx1"/>
        </a:solidFill>
        <a:latin typeface="Open Sans Light" panose="020B0306030504020204"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186308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62ECC6F-F329-4894-B30C-9DDF87D4C6B0}"/>
              </a:ext>
            </a:extLst>
          </p:cNvPr>
          <p:cNvSpPr>
            <a:spLocks noGrp="1"/>
          </p:cNvSpPr>
          <p:nvPr>
            <p:ph type="pic" sz="quarter" idx="10"/>
          </p:nvPr>
        </p:nvSpPr>
        <p:spPr>
          <a:xfrm>
            <a:off x="8995560" y="3664735"/>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8" name="Picture Placeholder 17">
            <a:extLst>
              <a:ext uri="{FF2B5EF4-FFF2-40B4-BE49-F238E27FC236}">
                <a16:creationId xmlns:a16="http://schemas.microsoft.com/office/drawing/2014/main" id="{8A961995-D4ED-4EA2-BDF8-2F805F6EDE8F}"/>
              </a:ext>
            </a:extLst>
          </p:cNvPr>
          <p:cNvSpPr>
            <a:spLocks noGrp="1"/>
          </p:cNvSpPr>
          <p:nvPr>
            <p:ph type="pic" sz="quarter" idx="11"/>
          </p:nvPr>
        </p:nvSpPr>
        <p:spPr>
          <a:xfrm>
            <a:off x="5714372"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
        <p:nvSpPr>
          <p:cNvPr id="19" name="Picture Placeholder 18">
            <a:extLst>
              <a:ext uri="{FF2B5EF4-FFF2-40B4-BE49-F238E27FC236}">
                <a16:creationId xmlns:a16="http://schemas.microsoft.com/office/drawing/2014/main" id="{6C31DF17-C531-4C0B-A8D1-30EC2E698BEB}"/>
              </a:ext>
            </a:extLst>
          </p:cNvPr>
          <p:cNvSpPr>
            <a:spLocks noGrp="1"/>
          </p:cNvSpPr>
          <p:nvPr>
            <p:ph type="pic" sz="quarter" idx="12"/>
          </p:nvPr>
        </p:nvSpPr>
        <p:spPr>
          <a:xfrm>
            <a:off x="12276748" y="7047080"/>
            <a:ext cx="6386530" cy="6386530"/>
          </a:xfrm>
          <a:custGeom>
            <a:avLst/>
            <a:gdLst>
              <a:gd name="connsiteX0" fmla="*/ 2203418 w 4406835"/>
              <a:gd name="connsiteY0" fmla="*/ 0 h 4406835"/>
              <a:gd name="connsiteX1" fmla="*/ 4406835 w 4406835"/>
              <a:gd name="connsiteY1" fmla="*/ 2203418 h 4406835"/>
              <a:gd name="connsiteX2" fmla="*/ 2203418 w 4406835"/>
              <a:gd name="connsiteY2" fmla="*/ 4406835 h 4406835"/>
              <a:gd name="connsiteX3" fmla="*/ 0 w 4406835"/>
              <a:gd name="connsiteY3" fmla="*/ 2203418 h 4406835"/>
            </a:gdLst>
            <a:ahLst/>
            <a:cxnLst>
              <a:cxn ang="0">
                <a:pos x="connsiteX0" y="connsiteY0"/>
              </a:cxn>
              <a:cxn ang="0">
                <a:pos x="connsiteX1" y="connsiteY1"/>
              </a:cxn>
              <a:cxn ang="0">
                <a:pos x="connsiteX2" y="connsiteY2"/>
              </a:cxn>
              <a:cxn ang="0">
                <a:pos x="connsiteX3" y="connsiteY3"/>
              </a:cxn>
            </a:cxnLst>
            <a:rect l="l" t="t" r="r" b="b"/>
            <a:pathLst>
              <a:path w="4406835" h="4406835">
                <a:moveTo>
                  <a:pt x="2203418" y="0"/>
                </a:moveTo>
                <a:lnTo>
                  <a:pt x="4406835" y="2203418"/>
                </a:lnTo>
                <a:lnTo>
                  <a:pt x="2203418" y="4406835"/>
                </a:lnTo>
                <a:lnTo>
                  <a:pt x="0" y="2203418"/>
                </a:lnTo>
                <a:close/>
              </a:path>
            </a:pathLst>
          </a:custGeom>
        </p:spPr>
        <p:txBody>
          <a:bodyPr wrap="square">
            <a:noAutofit/>
          </a:bodyPr>
          <a:lstStyle/>
          <a:p>
            <a:endParaRPr lang="es-ES" dirty="0"/>
          </a:p>
        </p:txBody>
      </p:sp>
    </p:spTree>
    <p:extLst>
      <p:ext uri="{BB962C8B-B14F-4D97-AF65-F5344CB8AC3E}">
        <p14:creationId xmlns:p14="http://schemas.microsoft.com/office/powerpoint/2010/main" val="411649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ig-Picture">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3176" y="0"/>
            <a:ext cx="24377651" cy="13716000"/>
          </a:xfrm>
          <a:prstGeom prst="rect">
            <a:avLst/>
          </a:prstGeom>
          <a:effectLst/>
        </p:spPr>
        <p:txBody>
          <a:bodyPr>
            <a:norm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9049738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FAULT-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2747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reak Layout Slide">
    <p:spTree>
      <p:nvGrpSpPr>
        <p:cNvPr id="1" name=""/>
        <p:cNvGrpSpPr/>
        <p:nvPr/>
      </p:nvGrpSpPr>
      <p:grpSpPr>
        <a:xfrm>
          <a:off x="0" y="0"/>
          <a:ext cx="0" cy="0"/>
          <a:chOff x="0" y="0"/>
          <a:chExt cx="0" cy="0"/>
        </a:xfrm>
      </p:grpSpPr>
      <p:sp>
        <p:nvSpPr>
          <p:cNvPr id="12" name="Oval 2">
            <a:extLst>
              <a:ext uri="{FF2B5EF4-FFF2-40B4-BE49-F238E27FC236}">
                <a16:creationId xmlns:a16="http://schemas.microsoft.com/office/drawing/2014/main" id="{FEB26418-2BCC-1F4D-9607-762383842187}"/>
              </a:ext>
            </a:extLst>
          </p:cNvPr>
          <p:cNvSpPr/>
          <p:nvPr userDrawn="1"/>
        </p:nvSpPr>
        <p:spPr>
          <a:xfrm rot="317298">
            <a:off x="8266732" y="-878796"/>
            <a:ext cx="18114993" cy="14951077"/>
          </a:xfrm>
          <a:custGeom>
            <a:avLst/>
            <a:gdLst>
              <a:gd name="connsiteX0" fmla="*/ 0 w 4023360"/>
              <a:gd name="connsiteY0" fmla="*/ 1319349 h 2638697"/>
              <a:gd name="connsiteX1" fmla="*/ 2011680 w 4023360"/>
              <a:gd name="connsiteY1" fmla="*/ 0 h 2638697"/>
              <a:gd name="connsiteX2" fmla="*/ 4023360 w 4023360"/>
              <a:gd name="connsiteY2" fmla="*/ 1319349 h 2638697"/>
              <a:gd name="connsiteX3" fmla="*/ 2011680 w 4023360"/>
              <a:gd name="connsiteY3" fmla="*/ 2638698 h 2638697"/>
              <a:gd name="connsiteX4" fmla="*/ 0 w 4023360"/>
              <a:gd name="connsiteY4" fmla="*/ 1319349 h 2638697"/>
              <a:gd name="connsiteX0" fmla="*/ 0 w 4023360"/>
              <a:gd name="connsiteY0" fmla="*/ 1319349 h 2638698"/>
              <a:gd name="connsiteX1" fmla="*/ 2011680 w 4023360"/>
              <a:gd name="connsiteY1" fmla="*/ 0 h 2638698"/>
              <a:gd name="connsiteX2" fmla="*/ 4023360 w 4023360"/>
              <a:gd name="connsiteY2" fmla="*/ 1319349 h 2638698"/>
              <a:gd name="connsiteX3" fmla="*/ 2011680 w 4023360"/>
              <a:gd name="connsiteY3" fmla="*/ 2638698 h 2638698"/>
              <a:gd name="connsiteX4" fmla="*/ 0 w 4023360"/>
              <a:gd name="connsiteY4" fmla="*/ 1319349 h 2638698"/>
              <a:gd name="connsiteX0" fmla="*/ 0 w 4911634"/>
              <a:gd name="connsiteY0" fmla="*/ 1327320 h 2650631"/>
              <a:gd name="connsiteX1" fmla="*/ 2011680 w 4911634"/>
              <a:gd name="connsiteY1" fmla="*/ 7971 h 2650631"/>
              <a:gd name="connsiteX2" fmla="*/ 4911634 w 4911634"/>
              <a:gd name="connsiteY2" fmla="*/ 961560 h 2650631"/>
              <a:gd name="connsiteX3" fmla="*/ 2011680 w 4911634"/>
              <a:gd name="connsiteY3" fmla="*/ 2646669 h 2650631"/>
              <a:gd name="connsiteX4" fmla="*/ 0 w 4911634"/>
              <a:gd name="connsiteY4" fmla="*/ 1327320 h 2650631"/>
              <a:gd name="connsiteX0" fmla="*/ 0 w 5024919"/>
              <a:gd name="connsiteY0" fmla="*/ 2478438 h 4472431"/>
              <a:gd name="connsiteX1" fmla="*/ 2011680 w 5024919"/>
              <a:gd name="connsiteY1" fmla="*/ 1159089 h 4472431"/>
              <a:gd name="connsiteX2" fmla="*/ 4911634 w 5024919"/>
              <a:gd name="connsiteY2" fmla="*/ 2112678 h 4472431"/>
              <a:gd name="connsiteX3" fmla="*/ 2011680 w 5024919"/>
              <a:gd name="connsiteY3" fmla="*/ 3797787 h 4472431"/>
              <a:gd name="connsiteX4" fmla="*/ 0 w 5024919"/>
              <a:gd name="connsiteY4" fmla="*/ 2478438 h 4472431"/>
              <a:gd name="connsiteX0" fmla="*/ 0 w 5018128"/>
              <a:gd name="connsiteY0" fmla="*/ 2659814 h 4824822"/>
              <a:gd name="connsiteX1" fmla="*/ 2011680 w 5018128"/>
              <a:gd name="connsiteY1" fmla="*/ 1340465 h 4824822"/>
              <a:gd name="connsiteX2" fmla="*/ 4911634 w 5018128"/>
              <a:gd name="connsiteY2" fmla="*/ 2294054 h 4824822"/>
              <a:gd name="connsiteX3" fmla="*/ 2011680 w 5018128"/>
              <a:gd name="connsiteY3" fmla="*/ 3979163 h 4824822"/>
              <a:gd name="connsiteX4" fmla="*/ 0 w 5018128"/>
              <a:gd name="connsiteY4" fmla="*/ 2659814 h 4824822"/>
              <a:gd name="connsiteX0" fmla="*/ 828178 w 3064248"/>
              <a:gd name="connsiteY0" fmla="*/ 2632474 h 4825029"/>
              <a:gd name="connsiteX1" fmla="*/ 70533 w 3064248"/>
              <a:gd name="connsiteY1" fmla="*/ 1339250 h 4825029"/>
              <a:gd name="connsiteX2" fmla="*/ 2970487 w 3064248"/>
              <a:gd name="connsiteY2" fmla="*/ 2292839 h 4825029"/>
              <a:gd name="connsiteX3" fmla="*/ 70533 w 3064248"/>
              <a:gd name="connsiteY3" fmla="*/ 3977948 h 4825029"/>
              <a:gd name="connsiteX4" fmla="*/ 828178 w 3064248"/>
              <a:gd name="connsiteY4" fmla="*/ 2632474 h 4825029"/>
              <a:gd name="connsiteX0" fmla="*/ 829487 w 3065557"/>
              <a:gd name="connsiteY0" fmla="*/ 2632474 h 4825029"/>
              <a:gd name="connsiteX1" fmla="*/ 71842 w 3065557"/>
              <a:gd name="connsiteY1" fmla="*/ 1339250 h 4825029"/>
              <a:gd name="connsiteX2" fmla="*/ 2971796 w 3065557"/>
              <a:gd name="connsiteY2" fmla="*/ 2292839 h 4825029"/>
              <a:gd name="connsiteX3" fmla="*/ 71842 w 3065557"/>
              <a:gd name="connsiteY3" fmla="*/ 3977948 h 4825029"/>
              <a:gd name="connsiteX4" fmla="*/ 829487 w 3065557"/>
              <a:gd name="connsiteY4" fmla="*/ 2632474 h 4825029"/>
              <a:gd name="connsiteX0" fmla="*/ 1179865 w 3415935"/>
              <a:gd name="connsiteY0" fmla="*/ 2639782 h 4832337"/>
              <a:gd name="connsiteX1" fmla="*/ 422220 w 3415935"/>
              <a:gd name="connsiteY1" fmla="*/ 1346558 h 4832337"/>
              <a:gd name="connsiteX2" fmla="*/ 3322174 w 3415935"/>
              <a:gd name="connsiteY2" fmla="*/ 2300147 h 4832337"/>
              <a:gd name="connsiteX3" fmla="*/ 422220 w 3415935"/>
              <a:gd name="connsiteY3" fmla="*/ 3985256 h 4832337"/>
              <a:gd name="connsiteX4" fmla="*/ 1179865 w 3415935"/>
              <a:gd name="connsiteY4" fmla="*/ 2639782 h 4832337"/>
              <a:gd name="connsiteX0" fmla="*/ 601577 w 3099980"/>
              <a:gd name="connsiteY0" fmla="*/ 3042691 h 4822127"/>
              <a:gd name="connsiteX1" fmla="*/ 105189 w 3099980"/>
              <a:gd name="connsiteY1" fmla="*/ 1357581 h 4822127"/>
              <a:gd name="connsiteX2" fmla="*/ 3005143 w 3099980"/>
              <a:gd name="connsiteY2" fmla="*/ 2311170 h 4822127"/>
              <a:gd name="connsiteX3" fmla="*/ 105189 w 3099980"/>
              <a:gd name="connsiteY3" fmla="*/ 3996279 h 4822127"/>
              <a:gd name="connsiteX4" fmla="*/ 601577 w 3099980"/>
              <a:gd name="connsiteY4" fmla="*/ 3042691 h 4822127"/>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18745 w 3225644"/>
              <a:gd name="connsiteY0" fmla="*/ 3042691 h 4934716"/>
              <a:gd name="connsiteX1" fmla="*/ 222357 w 3225644"/>
              <a:gd name="connsiteY1" fmla="*/ 1357581 h 4934716"/>
              <a:gd name="connsiteX2" fmla="*/ 3122311 w 3225644"/>
              <a:gd name="connsiteY2" fmla="*/ 2311170 h 4934716"/>
              <a:gd name="connsiteX3" fmla="*/ 222357 w 3225644"/>
              <a:gd name="connsiteY3" fmla="*/ 3996279 h 4934716"/>
              <a:gd name="connsiteX4" fmla="*/ 718745 w 3225644"/>
              <a:gd name="connsiteY4" fmla="*/ 3042691 h 4934716"/>
              <a:gd name="connsiteX0" fmla="*/ 736869 w 3077870"/>
              <a:gd name="connsiteY0" fmla="*/ 2577793 h 4825445"/>
              <a:gd name="connsiteX1" fmla="*/ 83727 w 3077870"/>
              <a:gd name="connsiteY1" fmla="*/ 1336820 h 4825445"/>
              <a:gd name="connsiteX2" fmla="*/ 2983681 w 3077870"/>
              <a:gd name="connsiteY2" fmla="*/ 2290409 h 4825445"/>
              <a:gd name="connsiteX3" fmla="*/ 83727 w 3077870"/>
              <a:gd name="connsiteY3" fmla="*/ 3975518 h 4825445"/>
              <a:gd name="connsiteX4" fmla="*/ 736869 w 3077870"/>
              <a:gd name="connsiteY4" fmla="*/ 2577793 h 4825445"/>
              <a:gd name="connsiteX0" fmla="*/ 1032631 w 3373632"/>
              <a:gd name="connsiteY0" fmla="*/ 2637043 h 4884695"/>
              <a:gd name="connsiteX1" fmla="*/ 379489 w 3373632"/>
              <a:gd name="connsiteY1" fmla="*/ 1396070 h 4884695"/>
              <a:gd name="connsiteX2" fmla="*/ 3279443 w 3373632"/>
              <a:gd name="connsiteY2" fmla="*/ 2349659 h 4884695"/>
              <a:gd name="connsiteX3" fmla="*/ 379489 w 3373632"/>
              <a:gd name="connsiteY3" fmla="*/ 4034768 h 4884695"/>
              <a:gd name="connsiteX4" fmla="*/ 1032631 w 3373632"/>
              <a:gd name="connsiteY4" fmla="*/ 2637043 h 4884695"/>
              <a:gd name="connsiteX0" fmla="*/ 733719 w 3074720"/>
              <a:gd name="connsiteY0" fmla="*/ 2834616 h 5082268"/>
              <a:gd name="connsiteX1" fmla="*/ 80577 w 3074720"/>
              <a:gd name="connsiteY1" fmla="*/ 1593643 h 5082268"/>
              <a:gd name="connsiteX2" fmla="*/ 2980531 w 3074720"/>
              <a:gd name="connsiteY2" fmla="*/ 2547232 h 5082268"/>
              <a:gd name="connsiteX3" fmla="*/ 80577 w 3074720"/>
              <a:gd name="connsiteY3" fmla="*/ 4232341 h 5082268"/>
              <a:gd name="connsiteX4" fmla="*/ 733719 w 3074720"/>
              <a:gd name="connsiteY4" fmla="*/ 2834616 h 5082268"/>
              <a:gd name="connsiteX0" fmla="*/ 733719 w 3343025"/>
              <a:gd name="connsiteY0" fmla="*/ 1539502 h 3146241"/>
              <a:gd name="connsiteX1" fmla="*/ 80577 w 3343025"/>
              <a:gd name="connsiteY1" fmla="*/ 298529 h 3146241"/>
              <a:gd name="connsiteX2" fmla="*/ 2980531 w 3343025"/>
              <a:gd name="connsiteY2" fmla="*/ 1252118 h 3146241"/>
              <a:gd name="connsiteX3" fmla="*/ 2980531 w 3343025"/>
              <a:gd name="connsiteY3" fmla="*/ 2963350 h 3146241"/>
              <a:gd name="connsiteX4" fmla="*/ 80577 w 3343025"/>
              <a:gd name="connsiteY4" fmla="*/ 2937227 h 3146241"/>
              <a:gd name="connsiteX5" fmla="*/ 733719 w 3343025"/>
              <a:gd name="connsiteY5" fmla="*/ 1539502 h 3146241"/>
              <a:gd name="connsiteX0" fmla="*/ 666819 w 3276125"/>
              <a:gd name="connsiteY0" fmla="*/ 1539502 h 3267085"/>
              <a:gd name="connsiteX1" fmla="*/ 13677 w 3276125"/>
              <a:gd name="connsiteY1" fmla="*/ 298529 h 3267085"/>
              <a:gd name="connsiteX2" fmla="*/ 2913631 w 3276125"/>
              <a:gd name="connsiteY2" fmla="*/ 1252118 h 3267085"/>
              <a:gd name="connsiteX3" fmla="*/ 2913631 w 3276125"/>
              <a:gd name="connsiteY3" fmla="*/ 2963350 h 3267085"/>
              <a:gd name="connsiteX4" fmla="*/ 875826 w 3276125"/>
              <a:gd name="connsiteY4" fmla="*/ 3146233 h 3267085"/>
              <a:gd name="connsiteX5" fmla="*/ 666819 w 3276125"/>
              <a:gd name="connsiteY5" fmla="*/ 1539502 h 3267085"/>
              <a:gd name="connsiteX0" fmla="*/ 743313 w 3339821"/>
              <a:gd name="connsiteY0" fmla="*/ 1277445 h 3005028"/>
              <a:gd name="connsiteX1" fmla="*/ 90171 w 3339821"/>
              <a:gd name="connsiteY1" fmla="*/ 36472 h 3005028"/>
              <a:gd name="connsiteX2" fmla="*/ 2963999 w 3339821"/>
              <a:gd name="connsiteY2" fmla="*/ 545924 h 3005028"/>
              <a:gd name="connsiteX3" fmla="*/ 2990125 w 3339821"/>
              <a:gd name="connsiteY3" fmla="*/ 2701293 h 3005028"/>
              <a:gd name="connsiteX4" fmla="*/ 952320 w 3339821"/>
              <a:gd name="connsiteY4" fmla="*/ 2884176 h 3005028"/>
              <a:gd name="connsiteX5" fmla="*/ 743313 w 3339821"/>
              <a:gd name="connsiteY5" fmla="*/ 1277445 h 3005028"/>
              <a:gd name="connsiteX0" fmla="*/ 743313 w 3349418"/>
              <a:gd name="connsiteY0" fmla="*/ 1258455 h 2986038"/>
              <a:gd name="connsiteX1" fmla="*/ 90171 w 3349418"/>
              <a:gd name="connsiteY1" fmla="*/ 17482 h 2986038"/>
              <a:gd name="connsiteX2" fmla="*/ 2963999 w 3349418"/>
              <a:gd name="connsiteY2" fmla="*/ 526934 h 2986038"/>
              <a:gd name="connsiteX3" fmla="*/ 2990125 w 3349418"/>
              <a:gd name="connsiteY3" fmla="*/ 2682303 h 2986038"/>
              <a:gd name="connsiteX4" fmla="*/ 952320 w 3349418"/>
              <a:gd name="connsiteY4" fmla="*/ 2865186 h 2986038"/>
              <a:gd name="connsiteX5" fmla="*/ 743313 w 3349418"/>
              <a:gd name="connsiteY5" fmla="*/ 1258455 h 2986038"/>
              <a:gd name="connsiteX0" fmla="*/ 743313 w 3989550"/>
              <a:gd name="connsiteY0" fmla="*/ 1415311 h 3142894"/>
              <a:gd name="connsiteX1" fmla="*/ 90171 w 3989550"/>
              <a:gd name="connsiteY1" fmla="*/ 174338 h 3142894"/>
              <a:gd name="connsiteX2" fmla="*/ 2963999 w 3989550"/>
              <a:gd name="connsiteY2" fmla="*/ 683790 h 3142894"/>
              <a:gd name="connsiteX3" fmla="*/ 2990125 w 3989550"/>
              <a:gd name="connsiteY3" fmla="*/ 2839159 h 3142894"/>
              <a:gd name="connsiteX4" fmla="*/ 952320 w 3989550"/>
              <a:gd name="connsiteY4" fmla="*/ 3022042 h 3142894"/>
              <a:gd name="connsiteX5" fmla="*/ 743313 w 3989550"/>
              <a:gd name="connsiteY5" fmla="*/ 1415311 h 3142894"/>
              <a:gd name="connsiteX0" fmla="*/ 1166743 w 3942717"/>
              <a:gd name="connsiteY0" fmla="*/ 1554564 h 3141872"/>
              <a:gd name="connsiteX1" fmla="*/ 43338 w 3942717"/>
              <a:gd name="connsiteY1" fmla="*/ 182962 h 3141872"/>
              <a:gd name="connsiteX2" fmla="*/ 2917166 w 3942717"/>
              <a:gd name="connsiteY2" fmla="*/ 692414 h 3141872"/>
              <a:gd name="connsiteX3" fmla="*/ 2943292 w 3942717"/>
              <a:gd name="connsiteY3" fmla="*/ 2847783 h 3141872"/>
              <a:gd name="connsiteX4" fmla="*/ 905487 w 3942717"/>
              <a:gd name="connsiteY4" fmla="*/ 3030666 h 3141872"/>
              <a:gd name="connsiteX5" fmla="*/ 1166743 w 3942717"/>
              <a:gd name="connsiteY5" fmla="*/ 1554564 h 3141872"/>
              <a:gd name="connsiteX0" fmla="*/ 1158845 w 3934819"/>
              <a:gd name="connsiteY0" fmla="*/ 1554564 h 3141872"/>
              <a:gd name="connsiteX1" fmla="*/ 35440 w 3934819"/>
              <a:gd name="connsiteY1" fmla="*/ 182962 h 3141872"/>
              <a:gd name="connsiteX2" fmla="*/ 2909268 w 3934819"/>
              <a:gd name="connsiteY2" fmla="*/ 692414 h 3141872"/>
              <a:gd name="connsiteX3" fmla="*/ 2935394 w 3934819"/>
              <a:gd name="connsiteY3" fmla="*/ 2847783 h 3141872"/>
              <a:gd name="connsiteX4" fmla="*/ 897589 w 3934819"/>
              <a:gd name="connsiteY4" fmla="*/ 3030666 h 3141872"/>
              <a:gd name="connsiteX5" fmla="*/ 1158845 w 3934819"/>
              <a:gd name="connsiteY5" fmla="*/ 1554564 h 3141872"/>
              <a:gd name="connsiteX0" fmla="*/ 1167874 w 3943848"/>
              <a:gd name="connsiteY0" fmla="*/ 1554564 h 3242971"/>
              <a:gd name="connsiteX1" fmla="*/ 44469 w 3943848"/>
              <a:gd name="connsiteY1" fmla="*/ 182962 h 3242971"/>
              <a:gd name="connsiteX2" fmla="*/ 2918297 w 3943848"/>
              <a:gd name="connsiteY2" fmla="*/ 692414 h 3242971"/>
              <a:gd name="connsiteX3" fmla="*/ 2944423 w 3943848"/>
              <a:gd name="connsiteY3" fmla="*/ 2847783 h 3242971"/>
              <a:gd name="connsiteX4" fmla="*/ 1141749 w 3943848"/>
              <a:gd name="connsiteY4" fmla="*/ 3161294 h 3242971"/>
              <a:gd name="connsiteX5" fmla="*/ 1167874 w 3943848"/>
              <a:gd name="connsiteY5" fmla="*/ 1554564 h 3242971"/>
              <a:gd name="connsiteX0" fmla="*/ 1487757 w 3924096"/>
              <a:gd name="connsiteY0" fmla="*/ 1471006 h 3243408"/>
              <a:gd name="connsiteX1" fmla="*/ 24717 w 3924096"/>
              <a:gd name="connsiteY1" fmla="*/ 177781 h 3243408"/>
              <a:gd name="connsiteX2" fmla="*/ 2898545 w 3924096"/>
              <a:gd name="connsiteY2" fmla="*/ 687233 h 3243408"/>
              <a:gd name="connsiteX3" fmla="*/ 2924671 w 3924096"/>
              <a:gd name="connsiteY3" fmla="*/ 2842602 h 3243408"/>
              <a:gd name="connsiteX4" fmla="*/ 1121997 w 3924096"/>
              <a:gd name="connsiteY4" fmla="*/ 3156113 h 3243408"/>
              <a:gd name="connsiteX5" fmla="*/ 1487757 w 3924096"/>
              <a:gd name="connsiteY5" fmla="*/ 1471006 h 3243408"/>
              <a:gd name="connsiteX0" fmla="*/ 1338981 w 3932075"/>
              <a:gd name="connsiteY0" fmla="*/ 1498856 h 3243257"/>
              <a:gd name="connsiteX1" fmla="*/ 32696 w 3932075"/>
              <a:gd name="connsiteY1" fmla="*/ 179505 h 3243257"/>
              <a:gd name="connsiteX2" fmla="*/ 2906524 w 3932075"/>
              <a:gd name="connsiteY2" fmla="*/ 688957 h 3243257"/>
              <a:gd name="connsiteX3" fmla="*/ 2932650 w 3932075"/>
              <a:gd name="connsiteY3" fmla="*/ 2844326 h 3243257"/>
              <a:gd name="connsiteX4" fmla="*/ 1129976 w 3932075"/>
              <a:gd name="connsiteY4" fmla="*/ 3157837 h 3243257"/>
              <a:gd name="connsiteX5" fmla="*/ 1338981 w 3932075"/>
              <a:gd name="connsiteY5" fmla="*/ 1498856 h 3243257"/>
              <a:gd name="connsiteX0" fmla="*/ 1335658 w 3928752"/>
              <a:gd name="connsiteY0" fmla="*/ 1498856 h 3243257"/>
              <a:gd name="connsiteX1" fmla="*/ 29373 w 3928752"/>
              <a:gd name="connsiteY1" fmla="*/ 179505 h 3243257"/>
              <a:gd name="connsiteX2" fmla="*/ 2903201 w 3928752"/>
              <a:gd name="connsiteY2" fmla="*/ 688957 h 3243257"/>
              <a:gd name="connsiteX3" fmla="*/ 2929327 w 3928752"/>
              <a:gd name="connsiteY3" fmla="*/ 2844326 h 3243257"/>
              <a:gd name="connsiteX4" fmla="*/ 1126653 w 3928752"/>
              <a:gd name="connsiteY4" fmla="*/ 3157837 h 3243257"/>
              <a:gd name="connsiteX5" fmla="*/ 1335658 w 3928752"/>
              <a:gd name="connsiteY5" fmla="*/ 1498856 h 3243257"/>
              <a:gd name="connsiteX0" fmla="*/ 929323 w 2847779"/>
              <a:gd name="connsiteY0" fmla="*/ 1311149 h 3055550"/>
              <a:gd name="connsiteX1" fmla="*/ 42105 w 2847779"/>
              <a:gd name="connsiteY1" fmla="*/ 47397 h 3055550"/>
              <a:gd name="connsiteX2" fmla="*/ 2496866 w 2847779"/>
              <a:gd name="connsiteY2" fmla="*/ 501250 h 3055550"/>
              <a:gd name="connsiteX3" fmla="*/ 2522992 w 2847779"/>
              <a:gd name="connsiteY3" fmla="*/ 2656619 h 3055550"/>
              <a:gd name="connsiteX4" fmla="*/ 720318 w 2847779"/>
              <a:gd name="connsiteY4" fmla="*/ 2970130 h 3055550"/>
              <a:gd name="connsiteX5" fmla="*/ 929323 w 2847779"/>
              <a:gd name="connsiteY5" fmla="*/ 1311149 h 3055550"/>
              <a:gd name="connsiteX0" fmla="*/ 893267 w 2811723"/>
              <a:gd name="connsiteY0" fmla="*/ 1571712 h 3316113"/>
              <a:gd name="connsiteX1" fmla="*/ 6049 w 2811723"/>
              <a:gd name="connsiteY1" fmla="*/ 307960 h 3316113"/>
              <a:gd name="connsiteX2" fmla="*/ 2460810 w 2811723"/>
              <a:gd name="connsiteY2" fmla="*/ 761813 h 3316113"/>
              <a:gd name="connsiteX3" fmla="*/ 2486936 w 2811723"/>
              <a:gd name="connsiteY3" fmla="*/ 2917182 h 3316113"/>
              <a:gd name="connsiteX4" fmla="*/ 684262 w 2811723"/>
              <a:gd name="connsiteY4" fmla="*/ 3230693 h 3316113"/>
              <a:gd name="connsiteX5" fmla="*/ 893267 w 2811723"/>
              <a:gd name="connsiteY5" fmla="*/ 1571712 h 3316113"/>
              <a:gd name="connsiteX0" fmla="*/ 893267 w 2753403"/>
              <a:gd name="connsiteY0" fmla="*/ 1596701 h 3341102"/>
              <a:gd name="connsiteX1" fmla="*/ 6049 w 2753403"/>
              <a:gd name="connsiteY1" fmla="*/ 332949 h 3341102"/>
              <a:gd name="connsiteX2" fmla="*/ 2460810 w 2753403"/>
              <a:gd name="connsiteY2" fmla="*/ 786802 h 3341102"/>
              <a:gd name="connsiteX3" fmla="*/ 2486936 w 2753403"/>
              <a:gd name="connsiteY3" fmla="*/ 2942171 h 3341102"/>
              <a:gd name="connsiteX4" fmla="*/ 684262 w 2753403"/>
              <a:gd name="connsiteY4" fmla="*/ 3255682 h 3341102"/>
              <a:gd name="connsiteX5" fmla="*/ 893267 w 2753403"/>
              <a:gd name="connsiteY5" fmla="*/ 1596701 h 3341102"/>
              <a:gd name="connsiteX0" fmla="*/ 893267 w 2786363"/>
              <a:gd name="connsiteY0" fmla="*/ 1591483 h 3335884"/>
              <a:gd name="connsiteX1" fmla="*/ 6049 w 2786363"/>
              <a:gd name="connsiteY1" fmla="*/ 327731 h 3335884"/>
              <a:gd name="connsiteX2" fmla="*/ 2460810 w 2786363"/>
              <a:gd name="connsiteY2" fmla="*/ 781584 h 3335884"/>
              <a:gd name="connsiteX3" fmla="*/ 2486936 w 2786363"/>
              <a:gd name="connsiteY3" fmla="*/ 2936953 h 3335884"/>
              <a:gd name="connsiteX4" fmla="*/ 684262 w 2786363"/>
              <a:gd name="connsiteY4" fmla="*/ 3250464 h 3335884"/>
              <a:gd name="connsiteX5" fmla="*/ 893267 w 2786363"/>
              <a:gd name="connsiteY5" fmla="*/ 1591483 h 3335884"/>
              <a:gd name="connsiteX0" fmla="*/ 893267 w 2798845"/>
              <a:gd name="connsiteY0" fmla="*/ 1591483 h 3335884"/>
              <a:gd name="connsiteX1" fmla="*/ 6049 w 2798845"/>
              <a:gd name="connsiteY1" fmla="*/ 327731 h 3335884"/>
              <a:gd name="connsiteX2" fmla="*/ 2460810 w 2798845"/>
              <a:gd name="connsiteY2" fmla="*/ 781584 h 3335884"/>
              <a:gd name="connsiteX3" fmla="*/ 2486936 w 2798845"/>
              <a:gd name="connsiteY3" fmla="*/ 2936953 h 3335884"/>
              <a:gd name="connsiteX4" fmla="*/ 684262 w 2798845"/>
              <a:gd name="connsiteY4" fmla="*/ 3250464 h 3335884"/>
              <a:gd name="connsiteX5" fmla="*/ 893267 w 2798845"/>
              <a:gd name="connsiteY5" fmla="*/ 1591483 h 3335884"/>
              <a:gd name="connsiteX0" fmla="*/ 893267 w 2856744"/>
              <a:gd name="connsiteY0" fmla="*/ 1579347 h 3323748"/>
              <a:gd name="connsiteX1" fmla="*/ 6049 w 2856744"/>
              <a:gd name="connsiteY1" fmla="*/ 315595 h 3323748"/>
              <a:gd name="connsiteX2" fmla="*/ 2460810 w 2856744"/>
              <a:gd name="connsiteY2" fmla="*/ 769448 h 3323748"/>
              <a:gd name="connsiteX3" fmla="*/ 2486936 w 2856744"/>
              <a:gd name="connsiteY3" fmla="*/ 2924817 h 3323748"/>
              <a:gd name="connsiteX4" fmla="*/ 684262 w 2856744"/>
              <a:gd name="connsiteY4" fmla="*/ 3238328 h 3323748"/>
              <a:gd name="connsiteX5" fmla="*/ 893267 w 2856744"/>
              <a:gd name="connsiteY5" fmla="*/ 1579347 h 3323748"/>
              <a:gd name="connsiteX0" fmla="*/ 899451 w 2818269"/>
              <a:gd name="connsiteY0" fmla="*/ 1566331 h 3310732"/>
              <a:gd name="connsiteX1" fmla="*/ 6014 w 2818269"/>
              <a:gd name="connsiteY1" fmla="*/ 309205 h 3310732"/>
              <a:gd name="connsiteX2" fmla="*/ 2466994 w 2818269"/>
              <a:gd name="connsiteY2" fmla="*/ 756432 h 3310732"/>
              <a:gd name="connsiteX3" fmla="*/ 2493120 w 2818269"/>
              <a:gd name="connsiteY3" fmla="*/ 2911801 h 3310732"/>
              <a:gd name="connsiteX4" fmla="*/ 690446 w 2818269"/>
              <a:gd name="connsiteY4" fmla="*/ 3225312 h 3310732"/>
              <a:gd name="connsiteX5" fmla="*/ 899451 w 2818269"/>
              <a:gd name="connsiteY5" fmla="*/ 1566331 h 3310732"/>
              <a:gd name="connsiteX0" fmla="*/ 906063 w 2824881"/>
              <a:gd name="connsiteY0" fmla="*/ 1657157 h 3401558"/>
              <a:gd name="connsiteX1" fmla="*/ 12626 w 2824881"/>
              <a:gd name="connsiteY1" fmla="*/ 400031 h 3401558"/>
              <a:gd name="connsiteX2" fmla="*/ 2473606 w 2824881"/>
              <a:gd name="connsiteY2" fmla="*/ 847258 h 3401558"/>
              <a:gd name="connsiteX3" fmla="*/ 2499732 w 2824881"/>
              <a:gd name="connsiteY3" fmla="*/ 3002627 h 3401558"/>
              <a:gd name="connsiteX4" fmla="*/ 697058 w 2824881"/>
              <a:gd name="connsiteY4" fmla="*/ 3316138 h 3401558"/>
              <a:gd name="connsiteX5" fmla="*/ 906063 w 2824881"/>
              <a:gd name="connsiteY5" fmla="*/ 1657157 h 3401558"/>
              <a:gd name="connsiteX0" fmla="*/ 906063 w 2824881"/>
              <a:gd name="connsiteY0" fmla="*/ 1657157 h 3412991"/>
              <a:gd name="connsiteX1" fmla="*/ 12626 w 2824881"/>
              <a:gd name="connsiteY1" fmla="*/ 400031 h 3412991"/>
              <a:gd name="connsiteX2" fmla="*/ 2473606 w 2824881"/>
              <a:gd name="connsiteY2" fmla="*/ 847258 h 3412991"/>
              <a:gd name="connsiteX3" fmla="*/ 2499732 w 2824881"/>
              <a:gd name="connsiteY3" fmla="*/ 3002627 h 3412991"/>
              <a:gd name="connsiteX4" fmla="*/ 697058 w 2824881"/>
              <a:gd name="connsiteY4" fmla="*/ 3316138 h 3412991"/>
              <a:gd name="connsiteX5" fmla="*/ 906063 w 2824881"/>
              <a:gd name="connsiteY5" fmla="*/ 1657157 h 3412991"/>
              <a:gd name="connsiteX0" fmla="*/ 906063 w 2824881"/>
              <a:gd name="connsiteY0" fmla="*/ 1657157 h 3424473"/>
              <a:gd name="connsiteX1" fmla="*/ 12626 w 2824881"/>
              <a:gd name="connsiteY1" fmla="*/ 400031 h 3424473"/>
              <a:gd name="connsiteX2" fmla="*/ 2473606 w 2824881"/>
              <a:gd name="connsiteY2" fmla="*/ 847258 h 3424473"/>
              <a:gd name="connsiteX3" fmla="*/ 2499732 w 2824881"/>
              <a:gd name="connsiteY3" fmla="*/ 3002627 h 3424473"/>
              <a:gd name="connsiteX4" fmla="*/ 697058 w 2824881"/>
              <a:gd name="connsiteY4" fmla="*/ 3316138 h 3424473"/>
              <a:gd name="connsiteX5" fmla="*/ 906063 w 2824881"/>
              <a:gd name="connsiteY5" fmla="*/ 1657157 h 3424473"/>
              <a:gd name="connsiteX0" fmla="*/ 906063 w 2896050"/>
              <a:gd name="connsiteY0" fmla="*/ 1657157 h 3424473"/>
              <a:gd name="connsiteX1" fmla="*/ 12626 w 2896050"/>
              <a:gd name="connsiteY1" fmla="*/ 400031 h 3424473"/>
              <a:gd name="connsiteX2" fmla="*/ 2473606 w 2896050"/>
              <a:gd name="connsiteY2" fmla="*/ 847258 h 3424473"/>
              <a:gd name="connsiteX3" fmla="*/ 2499732 w 2896050"/>
              <a:gd name="connsiteY3" fmla="*/ 3002627 h 3424473"/>
              <a:gd name="connsiteX4" fmla="*/ 697058 w 2896050"/>
              <a:gd name="connsiteY4" fmla="*/ 3316138 h 3424473"/>
              <a:gd name="connsiteX5" fmla="*/ 906063 w 2896050"/>
              <a:gd name="connsiteY5" fmla="*/ 1657157 h 3424473"/>
              <a:gd name="connsiteX0" fmla="*/ 906063 w 2876039"/>
              <a:gd name="connsiteY0" fmla="*/ 1654980 h 3384476"/>
              <a:gd name="connsiteX1" fmla="*/ 12626 w 2876039"/>
              <a:gd name="connsiteY1" fmla="*/ 397854 h 3384476"/>
              <a:gd name="connsiteX2" fmla="*/ 2473606 w 2876039"/>
              <a:gd name="connsiteY2" fmla="*/ 845081 h 3384476"/>
              <a:gd name="connsiteX3" fmla="*/ 2468634 w 2876039"/>
              <a:gd name="connsiteY3" fmla="*/ 2934196 h 3384476"/>
              <a:gd name="connsiteX4" fmla="*/ 697058 w 2876039"/>
              <a:gd name="connsiteY4" fmla="*/ 3313961 h 3384476"/>
              <a:gd name="connsiteX5" fmla="*/ 906063 w 2876039"/>
              <a:gd name="connsiteY5" fmla="*/ 1654980 h 3384476"/>
              <a:gd name="connsiteX0" fmla="*/ 906063 w 2876039"/>
              <a:gd name="connsiteY0" fmla="*/ 1654980 h 3400789"/>
              <a:gd name="connsiteX1" fmla="*/ 12626 w 2876039"/>
              <a:gd name="connsiteY1" fmla="*/ 397854 h 3400789"/>
              <a:gd name="connsiteX2" fmla="*/ 2473606 w 2876039"/>
              <a:gd name="connsiteY2" fmla="*/ 845081 h 3400789"/>
              <a:gd name="connsiteX3" fmla="*/ 2468634 w 2876039"/>
              <a:gd name="connsiteY3" fmla="*/ 2934196 h 3400789"/>
              <a:gd name="connsiteX4" fmla="*/ 697058 w 2876039"/>
              <a:gd name="connsiteY4" fmla="*/ 3313961 h 3400789"/>
              <a:gd name="connsiteX5" fmla="*/ 906063 w 2876039"/>
              <a:gd name="connsiteY5" fmla="*/ 1654980 h 340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6039" h="3400789">
                <a:moveTo>
                  <a:pt x="906063" y="1654980"/>
                </a:moveTo>
                <a:cubicBezTo>
                  <a:pt x="791991" y="1168962"/>
                  <a:pt x="-117036" y="1337454"/>
                  <a:pt x="12626" y="397854"/>
                </a:cubicBezTo>
                <a:cubicBezTo>
                  <a:pt x="142288" y="-541746"/>
                  <a:pt x="2064271" y="422357"/>
                  <a:pt x="2473606" y="845081"/>
                </a:cubicBezTo>
                <a:cubicBezTo>
                  <a:pt x="2882941" y="1267805"/>
                  <a:pt x="3126110" y="2116687"/>
                  <a:pt x="2468634" y="2934196"/>
                </a:cubicBezTo>
                <a:cubicBezTo>
                  <a:pt x="2035065" y="3327680"/>
                  <a:pt x="957487" y="3527164"/>
                  <a:pt x="697058" y="3313961"/>
                </a:cubicBezTo>
                <a:cubicBezTo>
                  <a:pt x="436630" y="3100758"/>
                  <a:pt x="1020135" y="2140998"/>
                  <a:pt x="906063" y="165498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5ED2753-064B-6540-A8F5-19E6754B0D04}"/>
              </a:ext>
            </a:extLst>
          </p:cNvPr>
          <p:cNvSpPr>
            <a:spLocks noGrp="1"/>
          </p:cNvSpPr>
          <p:nvPr>
            <p:ph type="pic" sz="quarter" idx="60"/>
          </p:nvPr>
        </p:nvSpPr>
        <p:spPr>
          <a:xfrm>
            <a:off x="8750007" y="-1403192"/>
            <a:ext cx="17547215" cy="15303098"/>
          </a:xfrm>
          <a:custGeom>
            <a:avLst/>
            <a:gdLst>
              <a:gd name="connsiteX0" fmla="*/ 2959879 w 17547215"/>
              <a:gd name="connsiteY0" fmla="*/ 330 h 15303098"/>
              <a:gd name="connsiteX1" fmla="*/ 15415768 w 17547215"/>
              <a:gd name="connsiteY1" fmla="*/ 4856861 h 15303098"/>
              <a:gd name="connsiteX2" fmla="*/ 14538076 w 17547215"/>
              <a:gd name="connsiteY2" fmla="*/ 13999372 h 15303098"/>
              <a:gd name="connsiteX3" fmla="*/ 3273257 w 17547215"/>
              <a:gd name="connsiteY3" fmla="*/ 14633406 h 15303098"/>
              <a:gd name="connsiteX4" fmla="*/ 5256310 w 17547215"/>
              <a:gd name="connsiteY4" fmla="*/ 7492313 h 15303098"/>
              <a:gd name="connsiteX5" fmla="*/ 162256 w 17547215"/>
              <a:gd name="connsiteY5" fmla="*/ 1470403 h 15303098"/>
              <a:gd name="connsiteX6" fmla="*/ 2959879 w 17547215"/>
              <a:gd name="connsiteY6" fmla="*/ 330 h 153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47215" h="15303098">
                <a:moveTo>
                  <a:pt x="2959879" y="330"/>
                </a:moveTo>
                <a:cubicBezTo>
                  <a:pt x="6898589" y="38153"/>
                  <a:pt x="13656226" y="3323366"/>
                  <a:pt x="15415768" y="4856861"/>
                </a:cubicBezTo>
                <a:cubicBezTo>
                  <a:pt x="17811740" y="6945024"/>
                  <a:pt x="18992876" y="10802291"/>
                  <a:pt x="14538076" y="13999372"/>
                </a:cubicBezTo>
                <a:cubicBezTo>
                  <a:pt x="11659386" y="15470208"/>
                  <a:pt x="4820221" y="15717917"/>
                  <a:pt x="3273257" y="14633406"/>
                </a:cubicBezTo>
                <a:cubicBezTo>
                  <a:pt x="1726299" y="13548895"/>
                  <a:pt x="5774810" y="9686147"/>
                  <a:pt x="5256310" y="7492313"/>
                </a:cubicBezTo>
                <a:cubicBezTo>
                  <a:pt x="4737810" y="5298479"/>
                  <a:pt x="-1031682" y="5508364"/>
                  <a:pt x="162256" y="1470403"/>
                </a:cubicBezTo>
                <a:cubicBezTo>
                  <a:pt x="479396" y="397820"/>
                  <a:pt x="1535240" y="-13350"/>
                  <a:pt x="2959879" y="330"/>
                </a:cubicBezTo>
                <a:close/>
              </a:path>
            </a:pathLst>
          </a:custGeom>
          <a:solidFill>
            <a:schemeClr val="bg1">
              <a:lumMod val="95000"/>
            </a:schemeClr>
          </a:solidFill>
          <a:effectLst/>
        </p:spPr>
        <p:txBody>
          <a:bodyPr wrap="square">
            <a:noAutofit/>
          </a:bodyPr>
          <a:lstStyle>
            <a:lvl1pPr marL="0" indent="0">
              <a:buNone/>
              <a:defRPr sz="2600" b="0" i="0">
                <a:ln>
                  <a:noFill/>
                </a:ln>
                <a:solidFill>
                  <a:schemeClr val="bg1">
                    <a:lumMod val="8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endParaRPr lang="en-US" dirty="0"/>
          </a:p>
        </p:txBody>
      </p:sp>
      <p:sp>
        <p:nvSpPr>
          <p:cNvPr id="13" name="Rectangle 12">
            <a:extLst>
              <a:ext uri="{FF2B5EF4-FFF2-40B4-BE49-F238E27FC236}">
                <a16:creationId xmlns:a16="http://schemas.microsoft.com/office/drawing/2014/main" id="{59D5E830-777F-1241-8EF0-368F07DD0EA1}"/>
              </a:ext>
            </a:extLst>
          </p:cNvPr>
          <p:cNvSpPr/>
          <p:nvPr userDrawn="1"/>
        </p:nvSpPr>
        <p:spPr>
          <a:xfrm>
            <a:off x="21867223" y="522514"/>
            <a:ext cx="1018903" cy="13846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787820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mpany Purpose">
    <p:spTree>
      <p:nvGrpSpPr>
        <p:cNvPr id="1" name=""/>
        <p:cNvGrpSpPr/>
        <p:nvPr/>
      </p:nvGrpSpPr>
      <p:grpSpPr>
        <a:xfrm>
          <a:off x="0" y="0"/>
          <a:ext cx="0" cy="0"/>
          <a:chOff x="0" y="0"/>
          <a:chExt cx="0" cy="0"/>
        </a:xfrm>
      </p:grpSpPr>
      <p:sp>
        <p:nvSpPr>
          <p:cNvPr id="6" name="Picture Placeholder 5"/>
          <p:cNvSpPr>
            <a:spLocks noGrp="1"/>
          </p:cNvSpPr>
          <p:nvPr>
            <p:ph type="pic" sz="quarter" idx="26"/>
          </p:nvPr>
        </p:nvSpPr>
        <p:spPr>
          <a:xfrm>
            <a:off x="8207296" y="0"/>
            <a:ext cx="16170352" cy="13716000"/>
          </a:xfrm>
          <a:custGeom>
            <a:avLst/>
            <a:gdLst>
              <a:gd name="connsiteX0" fmla="*/ 0 w 16170352"/>
              <a:gd name="connsiteY0" fmla="*/ 0 h 13716000"/>
              <a:gd name="connsiteX1" fmla="*/ 7097554 w 16170352"/>
              <a:gd name="connsiteY1" fmla="*/ 0 h 13716000"/>
              <a:gd name="connsiteX2" fmla="*/ 7194481 w 16170352"/>
              <a:gd name="connsiteY2" fmla="*/ 0 h 13716000"/>
              <a:gd name="connsiteX3" fmla="*/ 16170352 w 16170352"/>
              <a:gd name="connsiteY3" fmla="*/ 0 h 13716000"/>
              <a:gd name="connsiteX4" fmla="*/ 16170352 w 16170352"/>
              <a:gd name="connsiteY4" fmla="*/ 13716000 h 13716000"/>
              <a:gd name="connsiteX5" fmla="*/ 14195106 w 16170352"/>
              <a:gd name="connsiteY5" fmla="*/ 13716000 h 13716000"/>
              <a:gd name="connsiteX6" fmla="*/ 7097554 w 16170352"/>
              <a:gd name="connsiteY6" fmla="*/ 13716000 h 13716000"/>
              <a:gd name="connsiteX7" fmla="*/ 7000628 w 16170352"/>
              <a:gd name="connsiteY7"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70352" h="13716000">
                <a:moveTo>
                  <a:pt x="0" y="0"/>
                </a:moveTo>
                <a:lnTo>
                  <a:pt x="7097554" y="0"/>
                </a:lnTo>
                <a:lnTo>
                  <a:pt x="7194481" y="0"/>
                </a:lnTo>
                <a:lnTo>
                  <a:pt x="16170352" y="0"/>
                </a:lnTo>
                <a:lnTo>
                  <a:pt x="16170352" y="13716000"/>
                </a:lnTo>
                <a:lnTo>
                  <a:pt x="14195106" y="13716000"/>
                </a:lnTo>
                <a:lnTo>
                  <a:pt x="7097554" y="13716000"/>
                </a:lnTo>
                <a:lnTo>
                  <a:pt x="7000628" y="13716000"/>
                </a:lnTo>
                <a:close/>
              </a:path>
            </a:pathLst>
          </a:custGeom>
          <a:effectLst/>
        </p:spPr>
        <p:txBody>
          <a:bodyPr wrap="square">
            <a:noAutofit/>
          </a:bodyPr>
          <a:lstStyle>
            <a:lvl1pPr marL="0" indent="0">
              <a:buNone/>
              <a:defRPr sz="42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2" name="Rectangle 1"/>
          <p:cNvSpPr/>
          <p:nvPr userDrawn="1"/>
        </p:nvSpPr>
        <p:spPr>
          <a:xfrm>
            <a:off x="713678" y="1070517"/>
            <a:ext cx="4861932" cy="10259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Open Sans Semibold" charset="0"/>
            </a:endParaRPr>
          </a:p>
        </p:txBody>
      </p:sp>
    </p:spTree>
    <p:extLst>
      <p:ext uri="{BB962C8B-B14F-4D97-AF65-F5344CB8AC3E}">
        <p14:creationId xmlns:p14="http://schemas.microsoft.com/office/powerpoint/2010/main" val="386935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bout-us-slidefusion">
    <p:spTree>
      <p:nvGrpSpPr>
        <p:cNvPr id="1" name=""/>
        <p:cNvGrpSpPr/>
        <p:nvPr/>
      </p:nvGrpSpPr>
      <p:grpSpPr>
        <a:xfrm>
          <a:off x="0" y="0"/>
          <a:ext cx="0" cy="0"/>
          <a:chOff x="0" y="0"/>
          <a:chExt cx="0" cy="0"/>
        </a:xfrm>
      </p:grpSpPr>
      <p:sp>
        <p:nvSpPr>
          <p:cNvPr id="2" name="Rectangle 1"/>
          <p:cNvSpPr/>
          <p:nvPr userDrawn="1"/>
        </p:nvSpPr>
        <p:spPr>
          <a:xfrm>
            <a:off x="5887844" y="12266341"/>
            <a:ext cx="14719610" cy="11820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0" dirty="0">
              <a:latin typeface="Open Sans Semibold" charset="0"/>
            </a:endParaRPr>
          </a:p>
        </p:txBody>
      </p:sp>
      <p:sp>
        <p:nvSpPr>
          <p:cNvPr id="6" name="Picture Placeholder 13"/>
          <p:cNvSpPr>
            <a:spLocks noGrp="1"/>
          </p:cNvSpPr>
          <p:nvPr>
            <p:ph type="pic" sz="quarter" idx="60"/>
          </p:nvPr>
        </p:nvSpPr>
        <p:spPr>
          <a:xfrm>
            <a:off x="14273560" y="0"/>
            <a:ext cx="10104089" cy="13716000"/>
          </a:xfrm>
          <a:prstGeom prst="rect">
            <a:avLst/>
          </a:prstGeom>
          <a:solidFill>
            <a:schemeClr val="bg1">
              <a:lumMod val="95000"/>
            </a:schemeClr>
          </a:solidFill>
          <a:effectLst/>
        </p:spPr>
        <p:txBody>
          <a:bodyPr>
            <a:norm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10187775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eam 1">
    <p:spTree>
      <p:nvGrpSpPr>
        <p:cNvPr id="1" name=""/>
        <p:cNvGrpSpPr/>
        <p:nvPr/>
      </p:nvGrpSpPr>
      <p:grpSpPr>
        <a:xfrm>
          <a:off x="0" y="0"/>
          <a:ext cx="0" cy="0"/>
          <a:chOff x="0" y="0"/>
          <a:chExt cx="0" cy="0"/>
        </a:xfrm>
      </p:grpSpPr>
      <p:sp>
        <p:nvSpPr>
          <p:cNvPr id="11" name="Picture Placeholder 7"/>
          <p:cNvSpPr>
            <a:spLocks noGrp="1"/>
          </p:cNvSpPr>
          <p:nvPr>
            <p:ph type="pic" sz="quarter" idx="66"/>
          </p:nvPr>
        </p:nvSpPr>
        <p:spPr>
          <a:xfrm>
            <a:off x="9720379" y="4070195"/>
            <a:ext cx="4995745" cy="4995746"/>
          </a:xfrm>
          <a:prstGeom prst="ellipse">
            <a:avLst/>
          </a:prstGeom>
          <a:solidFill>
            <a:schemeClr val="bg1">
              <a:lumMod val="95000"/>
            </a:schemeClr>
          </a:solidFill>
          <a:effectLst/>
        </p:spPr>
        <p:txBody>
          <a:bodyPr wrap="square">
            <a:no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12" name="Picture Placeholder 7"/>
          <p:cNvSpPr>
            <a:spLocks noGrp="1"/>
          </p:cNvSpPr>
          <p:nvPr>
            <p:ph type="pic" sz="quarter" idx="67"/>
          </p:nvPr>
        </p:nvSpPr>
        <p:spPr>
          <a:xfrm>
            <a:off x="15983877" y="4070195"/>
            <a:ext cx="4995745" cy="4995746"/>
          </a:xfrm>
          <a:prstGeom prst="ellipse">
            <a:avLst/>
          </a:prstGeom>
          <a:solidFill>
            <a:schemeClr val="bg1">
              <a:lumMod val="95000"/>
            </a:schemeClr>
          </a:solidFill>
          <a:effectLst/>
        </p:spPr>
        <p:txBody>
          <a:bodyPr wrap="square">
            <a:no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
        <p:nvSpPr>
          <p:cNvPr id="13" name="Picture Placeholder 7"/>
          <p:cNvSpPr>
            <a:spLocks noGrp="1"/>
          </p:cNvSpPr>
          <p:nvPr>
            <p:ph type="pic" sz="quarter" idx="68"/>
          </p:nvPr>
        </p:nvSpPr>
        <p:spPr>
          <a:xfrm>
            <a:off x="3456879" y="4070195"/>
            <a:ext cx="4995745" cy="4995746"/>
          </a:xfrm>
          <a:prstGeom prst="ellipse">
            <a:avLst/>
          </a:prstGeom>
          <a:solidFill>
            <a:schemeClr val="bg1">
              <a:lumMod val="95000"/>
            </a:schemeClr>
          </a:solidFill>
          <a:effectLst/>
        </p:spPr>
        <p:txBody>
          <a:bodyPr wrap="square">
            <a:no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26326017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About-us-slidefusion">
    <p:spTree>
      <p:nvGrpSpPr>
        <p:cNvPr id="1" name=""/>
        <p:cNvGrpSpPr/>
        <p:nvPr/>
      </p:nvGrpSpPr>
      <p:grpSpPr>
        <a:xfrm>
          <a:off x="0" y="0"/>
          <a:ext cx="0" cy="0"/>
          <a:chOff x="0" y="0"/>
          <a:chExt cx="0" cy="0"/>
        </a:xfrm>
      </p:grpSpPr>
      <p:sp>
        <p:nvSpPr>
          <p:cNvPr id="5" name="Picture Placeholder 13"/>
          <p:cNvSpPr>
            <a:spLocks noGrp="1"/>
          </p:cNvSpPr>
          <p:nvPr>
            <p:ph type="pic" sz="quarter" idx="60"/>
          </p:nvPr>
        </p:nvSpPr>
        <p:spPr>
          <a:xfrm>
            <a:off x="12188826" y="0"/>
            <a:ext cx="12188824" cy="13716000"/>
          </a:xfrm>
          <a:prstGeom prst="rect">
            <a:avLst/>
          </a:prstGeom>
          <a:solidFill>
            <a:schemeClr val="bg1">
              <a:lumMod val="95000"/>
            </a:schemeClr>
          </a:solidFill>
          <a:effectLst/>
        </p:spPr>
        <p:txBody>
          <a:bodyPr>
            <a:normAutofit/>
          </a:bodyPr>
          <a:lstStyle>
            <a:lvl1pPr marL="0" indent="0">
              <a:buNone/>
              <a:defRPr sz="2600" b="1" i="0">
                <a:ln>
                  <a:noFill/>
                </a:ln>
                <a:solidFill>
                  <a:schemeClr val="bg1">
                    <a:lumMod val="85000"/>
                  </a:schemeClr>
                </a:solidFill>
                <a:latin typeface="Open Sans Semibold" charset="0"/>
                <a:ea typeface="Open Sans Semibold" charset="0"/>
                <a:cs typeface="Open Sans Semibold" charset="0"/>
              </a:defRPr>
            </a:lvl1pPr>
          </a:lstStyle>
          <a:p>
            <a:endParaRPr lang="en-US" dirty="0"/>
          </a:p>
        </p:txBody>
      </p:sp>
    </p:spTree>
    <p:extLst>
      <p:ext uri="{BB962C8B-B14F-4D97-AF65-F5344CB8AC3E}">
        <p14:creationId xmlns:p14="http://schemas.microsoft.com/office/powerpoint/2010/main" val="35444674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1434560" y="12531307"/>
            <a:ext cx="776175" cy="584775"/>
          </a:xfrm>
          <a:prstGeom prst="rect">
            <a:avLst/>
          </a:prstGeom>
          <a:noFill/>
        </p:spPr>
        <p:txBody>
          <a:bodyPr wrap="none" rtlCol="0">
            <a:spAutoFit/>
          </a:bodyPr>
          <a:lstStyle/>
          <a:p>
            <a:pPr algn="l"/>
            <a:fld id="{C2130A1F-96FE-9345-9E91-FD9BE4197128}" type="slidenum">
              <a:rPr lang="en-US" sz="3200" b="0" i="0" spc="300" smtClean="0">
                <a:solidFill>
                  <a:schemeClr val="bg1">
                    <a:lumMod val="50000"/>
                  </a:schemeClr>
                </a:solidFill>
                <a:latin typeface="Open Sans Light" panose="020B0306030504020204" pitchFamily="34" charset="0"/>
              </a:rPr>
              <a:pPr algn="l"/>
              <a:t>‹#›</a:t>
            </a:fld>
            <a:endParaRPr lang="en-US" sz="3200" b="0" i="0" spc="300" dirty="0">
              <a:solidFill>
                <a:schemeClr val="bg1">
                  <a:lumMod val="50000"/>
                </a:schemeClr>
              </a:solidFill>
              <a:latin typeface="Open Sans Light" panose="020B0306030504020204" pitchFamily="34"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82" r:id="rId3"/>
    <p:sldLayoutId id="2147483983" r:id="rId4"/>
    <p:sldLayoutId id="2147483984" r:id="rId5"/>
    <p:sldLayoutId id="2147483985" r:id="rId6"/>
    <p:sldLayoutId id="2147483987" r:id="rId7"/>
    <p:sldLayoutId id="2147483988" r:id="rId8"/>
    <p:sldLayoutId id="2147483990" r:id="rId9"/>
    <p:sldLayoutId id="2147483991" r:id="rId10"/>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Open Sans Light" panose="020B0306030504020204"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Open Sans Light" panose="020B0306030504020204"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Open Sans Light" panose="020B0306030504020204"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Open Sans Light" panose="020B0306030504020204"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dc.gov/Case-Surveillance/United-States-COVID-19-Cases-and-Deaths-by-State-o/9mfq-cb36" TargetMode="External"/><Relationship Id="rId7" Type="http://schemas.openxmlformats.org/officeDocument/2006/relationships/hyperlink" Target="https://data.cdc.gov/Vaccinations/COVID-19-Vaccine-Distribution-Allocations-by-Juris/b7pe-5nws" TargetMode="External"/><Relationship Id="rId2" Type="http://schemas.openxmlformats.org/officeDocument/2006/relationships/hyperlink" Target="https://ourworldindata.org/us-states-vaccinations" TargetMode="External"/><Relationship Id="rId1" Type="http://schemas.openxmlformats.org/officeDocument/2006/relationships/slideLayout" Target="../slideLayouts/slideLayout4.xml"/><Relationship Id="rId6" Type="http://schemas.openxmlformats.org/officeDocument/2006/relationships/hyperlink" Target="https://data.cdc.gov/Vaccinations/COVID-19-Vaccine-Distribution-Allocations-by-Juris/saz5-9hgg" TargetMode="External"/><Relationship Id="rId5" Type="http://schemas.openxmlformats.org/officeDocument/2006/relationships/hyperlink" Target="https://data.cdc.gov/Vaccinations/COVID-19-Vaccine-Distribution-Allocations-by-Juris/w9zu-fywh" TargetMode="External"/><Relationship Id="rId4" Type="http://schemas.openxmlformats.org/officeDocument/2006/relationships/hyperlink" Target="https://www.infoplease.com/us/postal-information/state-abbreviations-and-state-postal-cod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A4E8E29-F94D-4254-BB92-B4C3977131FB}"/>
              </a:ext>
            </a:extLst>
          </p:cNvPr>
          <p:cNvPicPr>
            <a:picLocks noGrp="1" noChangeAspect="1"/>
          </p:cNvPicPr>
          <p:nvPr>
            <p:ph type="pic" sz="quarter" idx="13"/>
          </p:nvPr>
        </p:nvPicPr>
        <p:blipFill>
          <a:blip r:embed="rId3" cstate="email">
            <a:extLst>
              <a:ext uri="{28A0092B-C50C-407E-A947-70E740481C1C}">
                <a14:useLocalDpi xmlns:a14="http://schemas.microsoft.com/office/drawing/2010/main" val="0"/>
              </a:ext>
            </a:extLst>
          </a:blip>
          <a:srcRect t="7736" b="7736"/>
          <a:stretch>
            <a:fillRect/>
          </a:stretch>
        </p:blipFill>
        <p:spPr/>
      </p:pic>
      <p:sp>
        <p:nvSpPr>
          <p:cNvPr id="102" name="Rectangle 101"/>
          <p:cNvSpPr/>
          <p:nvPr/>
        </p:nvSpPr>
        <p:spPr>
          <a:xfrm>
            <a:off x="-25483" y="0"/>
            <a:ext cx="24399958" cy="13746751"/>
          </a:xfrm>
          <a:prstGeom prst="rect">
            <a:avLst/>
          </a:prstGeom>
          <a:gradFill flip="none" rotWithShape="1">
            <a:gsLst>
              <a:gs pos="0">
                <a:srgbClr val="0A6FD0">
                  <a:alpha val="90000"/>
                </a:srgbClr>
              </a:gs>
              <a:gs pos="100000">
                <a:schemeClr val="accent2">
                  <a:alpha val="87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10" name="Subtitle 2"/>
          <p:cNvSpPr txBox="1">
            <a:spLocks/>
          </p:cNvSpPr>
          <p:nvPr/>
        </p:nvSpPr>
        <p:spPr>
          <a:xfrm>
            <a:off x="7665025" y="7919829"/>
            <a:ext cx="9146420" cy="1148523"/>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pc="600" dirty="0">
                <a:solidFill>
                  <a:schemeClr val="bg1">
                    <a:lumMod val="95000"/>
                  </a:schemeClr>
                </a:solidFill>
                <a:latin typeface="Open Sans Light" charset="0"/>
                <a:ea typeface="Open Sans Light" charset="0"/>
                <a:cs typeface="Open Sans Light" charset="0"/>
              </a:rPr>
              <a:t>Data Analytics Bootcamp</a:t>
            </a:r>
          </a:p>
          <a:p>
            <a:r>
              <a:rPr lang="en-US" spc="600" dirty="0">
                <a:solidFill>
                  <a:schemeClr val="bg1">
                    <a:lumMod val="95000"/>
                  </a:schemeClr>
                </a:solidFill>
                <a:latin typeface="Open Sans Light" charset="0"/>
                <a:ea typeface="Open Sans Light" charset="0"/>
                <a:cs typeface="Open Sans Light" charset="0"/>
              </a:rPr>
              <a:t>Tarak Patel, Nicole Lund &amp; Anne Niemiec</a:t>
            </a:r>
          </a:p>
        </p:txBody>
      </p:sp>
      <p:sp>
        <p:nvSpPr>
          <p:cNvPr id="11" name="Rectangle 10"/>
          <p:cNvSpPr>
            <a:spLocks/>
          </p:cNvSpPr>
          <p:nvPr/>
        </p:nvSpPr>
        <p:spPr bwMode="auto">
          <a:xfrm>
            <a:off x="7412501" y="5934671"/>
            <a:ext cx="9613209" cy="1846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Covid-19</a:t>
            </a:r>
          </a:p>
          <a:p>
            <a:pPr algn="ctr" defTabSz="4572000"/>
            <a:r>
              <a:rPr lang="en-US" sz="6000" spc="35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Health Data </a:t>
            </a:r>
          </a:p>
        </p:txBody>
      </p:sp>
    </p:spTree>
    <p:extLst>
      <p:ext uri="{BB962C8B-B14F-4D97-AF65-F5344CB8AC3E}">
        <p14:creationId xmlns:p14="http://schemas.microsoft.com/office/powerpoint/2010/main" val="4699064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93C52A-5FC0-4943-90FA-0D905FA7D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37230"/>
            <a:ext cx="24377650" cy="9030820"/>
          </a:xfrm>
          <a:prstGeom prst="rect">
            <a:avLst/>
          </a:prstGeom>
        </p:spPr>
      </p:pic>
      <p:sp>
        <p:nvSpPr>
          <p:cNvPr id="8" name="TextBox 7">
            <a:extLst>
              <a:ext uri="{FF2B5EF4-FFF2-40B4-BE49-F238E27FC236}">
                <a16:creationId xmlns:a16="http://schemas.microsoft.com/office/drawing/2014/main" id="{A38BA545-0CA7-4B24-96D4-41E4DD627CA7}"/>
              </a:ext>
            </a:extLst>
          </p:cNvPr>
          <p:cNvSpPr txBox="1"/>
          <p:nvPr/>
        </p:nvSpPr>
        <p:spPr>
          <a:xfrm>
            <a:off x="1515035" y="11217105"/>
            <a:ext cx="20848143" cy="1200329"/>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many doses were administered by state?</a:t>
            </a:r>
          </a:p>
          <a:p>
            <a:r>
              <a:rPr lang="en-US" sz="2400" dirty="0">
                <a:latin typeface="Open Sans" panose="020B0606030504020204" pitchFamily="34" charset="0"/>
                <a:ea typeface="Open Sans" panose="020B0606030504020204" pitchFamily="34" charset="0"/>
                <a:cs typeface="Open Sans" panose="020B0606030504020204" pitchFamily="34" charset="0"/>
              </a:rPr>
              <a:t>This figure displays the relationship between the population and the number of vaccines allocated and administrated.  As you can see, California</a:t>
            </a:r>
          </a:p>
          <a:p>
            <a:r>
              <a:rPr lang="en-US" sz="2400" dirty="0">
                <a:latin typeface="Open Sans" panose="020B0606030504020204" pitchFamily="34" charset="0"/>
                <a:ea typeface="Open Sans" panose="020B0606030504020204" pitchFamily="34" charset="0"/>
                <a:cs typeface="Open Sans" panose="020B0606030504020204" pitchFamily="34" charset="0"/>
              </a:rPr>
              <a:t>and Texas have a large task ahead.  </a:t>
            </a:r>
          </a:p>
        </p:txBody>
      </p:sp>
    </p:spTree>
    <p:extLst>
      <p:ext uri="{BB962C8B-B14F-4D97-AF65-F5344CB8AC3E}">
        <p14:creationId xmlns:p14="http://schemas.microsoft.com/office/powerpoint/2010/main" val="88517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953B5-1F20-4071-A1C6-A77700EE0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53" y="292794"/>
            <a:ext cx="18591907" cy="11155143"/>
          </a:xfrm>
          <a:prstGeom prst="rect">
            <a:avLst/>
          </a:prstGeom>
        </p:spPr>
      </p:pic>
      <p:sp>
        <p:nvSpPr>
          <p:cNvPr id="7" name="TextBox 6">
            <a:extLst>
              <a:ext uri="{FF2B5EF4-FFF2-40B4-BE49-F238E27FC236}">
                <a16:creationId xmlns:a16="http://schemas.microsoft.com/office/drawing/2014/main" id="{E83CB8DC-C5F4-46D4-8BEB-9E554F813210}"/>
              </a:ext>
            </a:extLst>
          </p:cNvPr>
          <p:cNvSpPr txBox="1"/>
          <p:nvPr/>
        </p:nvSpPr>
        <p:spPr>
          <a:xfrm>
            <a:off x="1515035" y="11217105"/>
            <a:ext cx="13672589" cy="830997"/>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does the CDC handle the multi dose allocation in their distribution values.  </a:t>
            </a:r>
          </a:p>
          <a:p>
            <a:r>
              <a:rPr lang="en-US" sz="2400" dirty="0">
                <a:latin typeface="Open Sans" panose="020B0606030504020204" pitchFamily="34" charset="0"/>
                <a:ea typeface="Open Sans" panose="020B0606030504020204" pitchFamily="34" charset="0"/>
                <a:cs typeface="Open Sans" panose="020B0606030504020204" pitchFamily="34" charset="0"/>
              </a:rPr>
              <a:t>The CDC has allocated both doses for Pfizer and </a:t>
            </a:r>
            <a:r>
              <a:rPr lang="en-US" sz="2400" dirty="0" err="1">
                <a:latin typeface="Open Sans" panose="020B0606030504020204" pitchFamily="34" charset="0"/>
                <a:ea typeface="Open Sans" panose="020B0606030504020204" pitchFamily="34" charset="0"/>
                <a:cs typeface="Open Sans" panose="020B0606030504020204" pitchFamily="34" charset="0"/>
              </a:rPr>
              <a:t>Moderna</a:t>
            </a:r>
            <a:r>
              <a:rPr lang="en-US" sz="2400" dirty="0">
                <a:latin typeface="Open Sans" panose="020B0606030504020204" pitchFamily="34" charset="0"/>
                <a:ea typeface="Open Sans" panose="020B0606030504020204" pitchFamily="34" charset="0"/>
                <a:cs typeface="Open Sans" panose="020B0606030504020204" pitchFamily="34" charset="0"/>
              </a:rPr>
              <a:t> at the time of allocation. </a:t>
            </a:r>
          </a:p>
        </p:txBody>
      </p:sp>
    </p:spTree>
    <p:extLst>
      <p:ext uri="{BB962C8B-B14F-4D97-AF65-F5344CB8AC3E}">
        <p14:creationId xmlns:p14="http://schemas.microsoft.com/office/powerpoint/2010/main" val="300598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382167" y="1482555"/>
            <a:ext cx="2761083" cy="8586966"/>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a:t>
            </a:r>
            <a:r>
              <a:rPr lang="en-US" sz="1800" b="0" i="0" dirty="0">
                <a:solidFill>
                  <a:srgbClr val="000000"/>
                </a:solidFill>
                <a:effectLst/>
                <a:latin typeface="Consolas" panose="020B0609020204030204" pitchFamily="49" charset="0"/>
              </a:rPr>
              <a:t> Note, these images contain the number of total vaccines allocated by state. In figures 1 &amp; 2, you will notice the bars mirror each other due to the fact that the patient is automatically scheduled for the 2nd dose (Pfizer &amp; </a:t>
            </a:r>
            <a:r>
              <a:rPr lang="en-US" sz="1800" b="0" i="0" dirty="0" err="1">
                <a:solidFill>
                  <a:srgbClr val="000000"/>
                </a:solidFill>
                <a:effectLst/>
                <a:latin typeface="Consolas" panose="020B0609020204030204" pitchFamily="49" charset="0"/>
              </a:rPr>
              <a:t>Moderna</a:t>
            </a:r>
            <a:r>
              <a:rPr lang="en-US" sz="1800" b="0" i="0" dirty="0">
                <a:solidFill>
                  <a:srgbClr val="000000"/>
                </a:solidFill>
                <a:effectLst/>
                <a:latin typeface="Consolas" panose="020B0609020204030204" pitchFamily="49" charset="0"/>
              </a:rPr>
              <a:t>) at the time of receiving their first dose; hence the allocation for dose two is the same value as dose one. In the third figure, you only see one bar, since J&amp;J is a single dose vaccine. However, it appears that CA has received a higher number of doses of </a:t>
            </a:r>
            <a:r>
              <a:rPr lang="en-US" sz="1800" b="0" i="0" dirty="0" err="1">
                <a:solidFill>
                  <a:srgbClr val="000000"/>
                </a:solidFill>
                <a:effectLst/>
                <a:latin typeface="Consolas" panose="020B0609020204030204" pitchFamily="49" charset="0"/>
              </a:rPr>
              <a:t>Moderna</a:t>
            </a:r>
            <a:r>
              <a:rPr lang="en-US" sz="1800" b="0" i="0" dirty="0">
                <a:solidFill>
                  <a:srgbClr val="000000"/>
                </a:solidFill>
                <a:effectLst/>
                <a:latin typeface="Consolas" panose="020B0609020204030204" pitchFamily="49" charset="0"/>
              </a:rPr>
              <a:t> versus Pfizer and J&amp;J</a:t>
            </a:r>
            <a:r>
              <a:rPr lang="en-US" sz="1200" b="0" i="0" dirty="0">
                <a:solidFill>
                  <a:srgbClr val="000000"/>
                </a:solidFill>
                <a:effectLst/>
                <a:latin typeface="Consolas" panose="020B0609020204030204" pitchFamily="49" charset="0"/>
              </a:rPr>
              <a:t>.</a:t>
            </a:r>
            <a:r>
              <a:rPr lang="en-US" sz="24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3" name="Picture 2">
            <a:extLst>
              <a:ext uri="{FF2B5EF4-FFF2-40B4-BE49-F238E27FC236}">
                <a16:creationId xmlns:a16="http://schemas.microsoft.com/office/drawing/2014/main" id="{E30A69E1-9AEA-4E5C-9BB9-74D052E78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225" y="-1162050"/>
            <a:ext cx="21336000" cy="16001999"/>
          </a:xfrm>
          <a:prstGeom prst="rect">
            <a:avLst/>
          </a:prstGeom>
        </p:spPr>
      </p:pic>
    </p:spTree>
    <p:extLst>
      <p:ext uri="{BB962C8B-B14F-4D97-AF65-F5344CB8AC3E}">
        <p14:creationId xmlns:p14="http://schemas.microsoft.com/office/powerpoint/2010/main" val="2177168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A7B6F8-BA83-4266-A3D3-7590DFE1C8E6}"/>
              </a:ext>
            </a:extLst>
          </p:cNvPr>
          <p:cNvSpPr txBox="1"/>
          <p:nvPr/>
        </p:nvSpPr>
        <p:spPr>
          <a:xfrm>
            <a:off x="1515035" y="11217105"/>
            <a:ext cx="22068865" cy="1384995"/>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r>
              <a:rPr lang="en-US" sz="2000" b="0" i="0" dirty="0">
                <a:solidFill>
                  <a:srgbClr val="000000"/>
                </a:solidFill>
                <a:effectLst/>
                <a:latin typeface="Consolas" panose="020B0609020204030204" pitchFamily="49" charset="0"/>
              </a:rPr>
              <a:t>In this figure, once the population value is normalized, it portrays a more even allocation for all states with the exception of Alaska by percentage. We believe the reasoning is based on the density of population and they report monthly on distribution versus weekly like the other states.  We used population to compare vaccine allocation of states with various sizes. The values are similar/same for Pfizer since the doses are automatically scheduled for you. </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0071525E-41BE-4341-BDAF-01AE139F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17" y="3357711"/>
            <a:ext cx="23958215" cy="7000578"/>
          </a:xfrm>
          <a:prstGeom prst="rect">
            <a:avLst/>
          </a:prstGeom>
        </p:spPr>
      </p:pic>
    </p:spTree>
    <p:extLst>
      <p:ext uri="{BB962C8B-B14F-4D97-AF65-F5344CB8AC3E}">
        <p14:creationId xmlns:p14="http://schemas.microsoft.com/office/powerpoint/2010/main" val="359666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217105"/>
            <a:ext cx="23038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p:txBody>
      </p:sp>
      <p:pic>
        <p:nvPicPr>
          <p:cNvPr id="3" name="Picture 2">
            <a:extLst>
              <a:ext uri="{FF2B5EF4-FFF2-40B4-BE49-F238E27FC236}">
                <a16:creationId xmlns:a16="http://schemas.microsoft.com/office/drawing/2014/main" id="{749C16AD-FCE1-41AE-87EC-1C83EAEB5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528" y="243185"/>
            <a:ext cx="18289867" cy="10973920"/>
          </a:xfrm>
          <a:prstGeom prst="rect">
            <a:avLst/>
          </a:prstGeom>
        </p:spPr>
      </p:pic>
    </p:spTree>
    <p:extLst>
      <p:ext uri="{BB962C8B-B14F-4D97-AF65-F5344CB8AC3E}">
        <p14:creationId xmlns:p14="http://schemas.microsoft.com/office/powerpoint/2010/main" val="10531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217105"/>
            <a:ext cx="23038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p:txBody>
      </p:sp>
      <p:pic>
        <p:nvPicPr>
          <p:cNvPr id="3" name="Picture 2">
            <a:extLst>
              <a:ext uri="{FF2B5EF4-FFF2-40B4-BE49-F238E27FC236}">
                <a16:creationId xmlns:a16="http://schemas.microsoft.com/office/drawing/2014/main" id="{BBBFEE07-FE16-41F3-BA90-05DDE0511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57435"/>
            <a:ext cx="18099450" cy="10859670"/>
          </a:xfrm>
          <a:prstGeom prst="rect">
            <a:avLst/>
          </a:prstGeom>
        </p:spPr>
      </p:pic>
    </p:spTree>
    <p:extLst>
      <p:ext uri="{BB962C8B-B14F-4D97-AF65-F5344CB8AC3E}">
        <p14:creationId xmlns:p14="http://schemas.microsoft.com/office/powerpoint/2010/main" val="25439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217105"/>
            <a:ext cx="23038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p:txBody>
      </p:sp>
      <p:pic>
        <p:nvPicPr>
          <p:cNvPr id="3" name="Picture 2">
            <a:extLst>
              <a:ext uri="{FF2B5EF4-FFF2-40B4-BE49-F238E27FC236}">
                <a16:creationId xmlns:a16="http://schemas.microsoft.com/office/drawing/2014/main" id="{743AE862-9590-4571-B80F-41E97AC89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68" y="59498"/>
            <a:ext cx="18596013" cy="11157607"/>
          </a:xfrm>
          <a:prstGeom prst="rect">
            <a:avLst/>
          </a:prstGeom>
        </p:spPr>
      </p:pic>
    </p:spTree>
    <p:extLst>
      <p:ext uri="{BB962C8B-B14F-4D97-AF65-F5344CB8AC3E}">
        <p14:creationId xmlns:p14="http://schemas.microsoft.com/office/powerpoint/2010/main" val="55462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217105"/>
            <a:ext cx="23038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p:txBody>
      </p:sp>
      <p:pic>
        <p:nvPicPr>
          <p:cNvPr id="3" name="Picture 2">
            <a:extLst>
              <a:ext uri="{FF2B5EF4-FFF2-40B4-BE49-F238E27FC236}">
                <a16:creationId xmlns:a16="http://schemas.microsoft.com/office/drawing/2014/main" id="{4DB415E9-1636-4559-8CC4-CF12CABE2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053" y="6524"/>
            <a:ext cx="18684303" cy="11210581"/>
          </a:xfrm>
          <a:prstGeom prst="rect">
            <a:avLst/>
          </a:prstGeom>
        </p:spPr>
      </p:pic>
    </p:spTree>
    <p:extLst>
      <p:ext uri="{BB962C8B-B14F-4D97-AF65-F5344CB8AC3E}">
        <p14:creationId xmlns:p14="http://schemas.microsoft.com/office/powerpoint/2010/main" val="2449586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217105"/>
            <a:ext cx="23038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p:txBody>
      </p:sp>
      <p:pic>
        <p:nvPicPr>
          <p:cNvPr id="3" name="Picture 2">
            <a:extLst>
              <a:ext uri="{FF2B5EF4-FFF2-40B4-BE49-F238E27FC236}">
                <a16:creationId xmlns:a16="http://schemas.microsoft.com/office/drawing/2014/main" id="{A70A89C9-3410-4EF2-9605-9FB2D7E00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1659" y="130347"/>
            <a:ext cx="18477931" cy="11086758"/>
          </a:xfrm>
          <a:prstGeom prst="rect">
            <a:avLst/>
          </a:prstGeom>
        </p:spPr>
      </p:pic>
    </p:spTree>
    <p:extLst>
      <p:ext uri="{BB962C8B-B14F-4D97-AF65-F5344CB8AC3E}">
        <p14:creationId xmlns:p14="http://schemas.microsoft.com/office/powerpoint/2010/main" val="416236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2040759-D789-46E3-B613-7E50821A1881}"/>
              </a:ext>
            </a:extLst>
          </p:cNvPr>
          <p:cNvSpPr txBox="1"/>
          <p:nvPr/>
        </p:nvSpPr>
        <p:spPr>
          <a:xfrm>
            <a:off x="1515035" y="11217105"/>
            <a:ext cx="2303836" cy="461665"/>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a:t>
            </a:r>
          </a:p>
        </p:txBody>
      </p:sp>
      <p:pic>
        <p:nvPicPr>
          <p:cNvPr id="3" name="Picture 2">
            <a:extLst>
              <a:ext uri="{FF2B5EF4-FFF2-40B4-BE49-F238E27FC236}">
                <a16:creationId xmlns:a16="http://schemas.microsoft.com/office/drawing/2014/main" id="{B2826A21-2C98-4BC4-9DFE-629F238C7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71" y="377998"/>
            <a:ext cx="17620679" cy="10572407"/>
          </a:xfrm>
          <a:prstGeom prst="rect">
            <a:avLst/>
          </a:prstGeom>
        </p:spPr>
      </p:pic>
    </p:spTree>
    <p:extLst>
      <p:ext uri="{BB962C8B-B14F-4D97-AF65-F5344CB8AC3E}">
        <p14:creationId xmlns:p14="http://schemas.microsoft.com/office/powerpoint/2010/main" val="412809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51A3EA3-1314-4F49-8814-3805E25D98FD}"/>
              </a:ext>
            </a:extLst>
          </p:cNvPr>
          <p:cNvSpPr txBox="1"/>
          <p:nvPr/>
        </p:nvSpPr>
        <p:spPr>
          <a:xfrm>
            <a:off x="9663368" y="1263600"/>
            <a:ext cx="5109732"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Hypotheses</a:t>
            </a:r>
          </a:p>
        </p:txBody>
      </p:sp>
      <p:cxnSp>
        <p:nvCxnSpPr>
          <p:cNvPr id="22" name="Straight Connector 21">
            <a:extLst>
              <a:ext uri="{FF2B5EF4-FFF2-40B4-BE49-F238E27FC236}">
                <a16:creationId xmlns:a16="http://schemas.microsoft.com/office/drawing/2014/main" id="{C917E75A-8621-4607-B1CA-E1C8D6EA1C9B}"/>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5" name="Picture Placeholder 44">
            <a:extLst>
              <a:ext uri="{FF2B5EF4-FFF2-40B4-BE49-F238E27FC236}">
                <a16:creationId xmlns:a16="http://schemas.microsoft.com/office/drawing/2014/main" id="{F0239AD5-6E60-4D4C-8A90-E93FE9AC23CF}"/>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5849" t="30965" r="28133"/>
          <a:stretch/>
        </p:blipFill>
        <p:spPr>
          <a:xfrm>
            <a:off x="8995560" y="3664735"/>
            <a:ext cx="6386530" cy="6386530"/>
          </a:xfrm>
        </p:spPr>
      </p:pic>
      <p:pic>
        <p:nvPicPr>
          <p:cNvPr id="37" name="Picture Placeholder 36">
            <a:extLst>
              <a:ext uri="{FF2B5EF4-FFF2-40B4-BE49-F238E27FC236}">
                <a16:creationId xmlns:a16="http://schemas.microsoft.com/office/drawing/2014/main" id="{3ED6C99C-EE6F-475E-9C51-64B51A21EB56}"/>
              </a:ext>
            </a:extLst>
          </p:cNvPr>
          <p:cNvPicPr>
            <a:picLocks noGrp="1" noChangeAspect="1"/>
          </p:cNvPicPr>
          <p:nvPr>
            <p:ph type="pic" sz="quarter" idx="11"/>
          </p:nvPr>
        </p:nvPicPr>
        <p:blipFill rotWithShape="1">
          <a:blip r:embed="rId3" cstate="email">
            <a:extLst>
              <a:ext uri="{28A0092B-C50C-407E-A947-70E740481C1C}">
                <a14:useLocalDpi xmlns:a14="http://schemas.microsoft.com/office/drawing/2010/main" val="0"/>
              </a:ext>
            </a:extLst>
          </a:blip>
          <a:srcRect l="16662" r="16662"/>
          <a:stretch/>
        </p:blipFill>
        <p:spPr/>
      </p:pic>
      <p:pic>
        <p:nvPicPr>
          <p:cNvPr id="39" name="Picture Placeholder 38">
            <a:extLst>
              <a:ext uri="{FF2B5EF4-FFF2-40B4-BE49-F238E27FC236}">
                <a16:creationId xmlns:a16="http://schemas.microsoft.com/office/drawing/2014/main" id="{A2DBAD52-E47E-4A37-BB96-F370AE3F4E72}"/>
              </a:ext>
            </a:extLst>
          </p:cNvPr>
          <p:cNvPicPr>
            <a:picLocks noGrp="1" noChangeAspect="1"/>
          </p:cNvPicPr>
          <p:nvPr>
            <p:ph type="pic" sz="quarter" idx="12"/>
          </p:nvPr>
        </p:nvPicPr>
        <p:blipFill rotWithShape="1">
          <a:blip r:embed="rId4" cstate="email">
            <a:extLst>
              <a:ext uri="{28A0092B-C50C-407E-A947-70E740481C1C}">
                <a14:useLocalDpi xmlns:a14="http://schemas.microsoft.com/office/drawing/2010/main" val="0"/>
              </a:ext>
            </a:extLst>
          </a:blip>
          <a:srcRect l="7896" r="25437"/>
          <a:stretch/>
        </p:blipFill>
        <p:spPr>
          <a:xfrm>
            <a:off x="12276748" y="7047080"/>
            <a:ext cx="6386530" cy="6386530"/>
          </a:xfrm>
        </p:spPr>
      </p:pic>
      <p:sp>
        <p:nvSpPr>
          <p:cNvPr id="11" name="Subtitle 2">
            <a:extLst>
              <a:ext uri="{FF2B5EF4-FFF2-40B4-BE49-F238E27FC236}">
                <a16:creationId xmlns:a16="http://schemas.microsoft.com/office/drawing/2014/main" id="{AA5AFDCB-9EF3-48EA-9A3E-C216DBC353D7}"/>
              </a:ext>
            </a:extLst>
          </p:cNvPr>
          <p:cNvSpPr txBox="1">
            <a:spLocks/>
          </p:cNvSpPr>
          <p:nvPr/>
        </p:nvSpPr>
        <p:spPr>
          <a:xfrm>
            <a:off x="3086100" y="3849113"/>
            <a:ext cx="7296150" cy="166558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a significant ramp-up</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in vaccine allocation with time.  Aside from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known anomalies like the Texas storm in March.</a:t>
            </a:r>
          </a:p>
        </p:txBody>
      </p:sp>
      <p:sp>
        <p:nvSpPr>
          <p:cNvPr id="12" name="Subtitle 2">
            <a:extLst>
              <a:ext uri="{FF2B5EF4-FFF2-40B4-BE49-F238E27FC236}">
                <a16:creationId xmlns:a16="http://schemas.microsoft.com/office/drawing/2014/main" id="{7EAA1FA7-5FC1-414A-BDED-C73C49FE93CB}"/>
              </a:ext>
            </a:extLst>
          </p:cNvPr>
          <p:cNvSpPr txBox="1">
            <a:spLocks/>
          </p:cNvSpPr>
          <p:nvPr/>
        </p:nvSpPr>
        <p:spPr>
          <a:xfrm>
            <a:off x="950310" y="7126615"/>
            <a:ext cx="6574439" cy="321678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believe the distribution ratios between</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the first and second dose will invert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over time with early dates showing a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higher level of 1st dose allocations and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later dates showing a higher level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of 2nd dose allocations.</a:t>
            </a:r>
          </a:p>
        </p:txBody>
      </p:sp>
      <p:sp>
        <p:nvSpPr>
          <p:cNvPr id="13" name="Subtitle 2">
            <a:extLst>
              <a:ext uri="{FF2B5EF4-FFF2-40B4-BE49-F238E27FC236}">
                <a16:creationId xmlns:a16="http://schemas.microsoft.com/office/drawing/2014/main" id="{FCF82FA1-1910-4BBF-9622-F96EF9846A89}"/>
              </a:ext>
            </a:extLst>
          </p:cNvPr>
          <p:cNvSpPr txBox="1">
            <a:spLocks/>
          </p:cNvSpPr>
          <p:nvPr/>
        </p:nvSpPr>
        <p:spPr>
          <a:xfrm>
            <a:off x="17522228" y="5622126"/>
            <a:ext cx="6652221" cy="365997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We expect to see larger quantities of Pfizer</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vaccines being allocated to states with the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greatest population density due to storage</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requirements and larger quantities of </a:t>
            </a:r>
          </a:p>
          <a:p>
            <a:pPr algn="l"/>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Johnson and Johnson vaccines being  </a:t>
            </a:r>
          </a:p>
          <a:p>
            <a:pPr algn="l"/>
            <a:r>
              <a:rPr lang="en-US"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a:t>
            </a:r>
            <a:r>
              <a:rPr lang="en-US" b="0" dirty="0">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llocated to states with lower population densities.</a:t>
            </a:r>
          </a:p>
        </p:txBody>
      </p:sp>
      <p:sp>
        <p:nvSpPr>
          <p:cNvPr id="2" name="TextBox 1">
            <a:extLst>
              <a:ext uri="{FF2B5EF4-FFF2-40B4-BE49-F238E27FC236}">
                <a16:creationId xmlns:a16="http://schemas.microsoft.com/office/drawing/2014/main" id="{217A0788-3123-4C01-8352-B8977B99DBBA}"/>
              </a:ext>
            </a:extLst>
          </p:cNvPr>
          <p:cNvSpPr txBox="1"/>
          <p:nvPr/>
        </p:nvSpPr>
        <p:spPr>
          <a:xfrm>
            <a:off x="18839124" y="11277600"/>
            <a:ext cx="5087676" cy="1200329"/>
          </a:xfrm>
          <a:prstGeom prst="rect">
            <a:avLst/>
          </a:prstGeom>
          <a:noFill/>
        </p:spPr>
        <p:txBody>
          <a:bodyPr wrap="square" rtlCol="0">
            <a:spAutoFit/>
          </a:bodyPr>
          <a:lstStyle/>
          <a:p>
            <a:r>
              <a:rPr lang="en-US" sz="2400" dirty="0">
                <a:latin typeface="Open Sans Light" panose="020B0306030504020204" pitchFamily="34" charset="0"/>
                <a:ea typeface="Open Sans Light" panose="020B0306030504020204" pitchFamily="34" charset="0"/>
                <a:cs typeface="Open Sans Light" panose="020B0306030504020204" pitchFamily="34" charset="0"/>
              </a:rPr>
              <a:t>We believe that states should be</a:t>
            </a:r>
          </a:p>
          <a:p>
            <a:r>
              <a:rPr lang="en-US" sz="2400" dirty="0">
                <a:latin typeface="Open Sans Light" panose="020B0306030504020204" pitchFamily="34" charset="0"/>
                <a:ea typeface="Open Sans Light" panose="020B0306030504020204" pitchFamily="34" charset="0"/>
                <a:cs typeface="Open Sans Light" panose="020B0306030504020204" pitchFamily="34" charset="0"/>
              </a:rPr>
              <a:t>administering vaccines quickly</a:t>
            </a:r>
          </a:p>
          <a:p>
            <a:r>
              <a:rPr lang="en-US" sz="2400" dirty="0">
                <a:latin typeface="Open Sans Light" panose="020B0306030504020204" pitchFamily="34" charset="0"/>
                <a:ea typeface="Open Sans Light" panose="020B0306030504020204" pitchFamily="34" charset="0"/>
                <a:cs typeface="Open Sans Light" panose="020B0306030504020204" pitchFamily="34" charset="0"/>
              </a:rPr>
              <a:t>based on the allotments.</a:t>
            </a:r>
          </a:p>
        </p:txBody>
      </p:sp>
    </p:spTree>
    <p:extLst>
      <p:ext uri="{BB962C8B-B14F-4D97-AF65-F5344CB8AC3E}">
        <p14:creationId xmlns:p14="http://schemas.microsoft.com/office/powerpoint/2010/main" val="341760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68DB66B-38E6-478A-85AD-02996AB63745}"/>
              </a:ext>
            </a:extLst>
          </p:cNvPr>
          <p:cNvPicPr>
            <a:picLocks noGrp="1" noChangeAspect="1"/>
          </p:cNvPicPr>
          <p:nvPr>
            <p:ph type="pic" sz="quarter" idx="26"/>
          </p:nvPr>
        </p:nvPicPr>
        <p:blipFill rotWithShape="1">
          <a:blip r:embed="rId2" cstate="email">
            <a:extLst>
              <a:ext uri="{28A0092B-C50C-407E-A947-70E740481C1C}">
                <a14:useLocalDpi xmlns:a14="http://schemas.microsoft.com/office/drawing/2010/main" val="0"/>
              </a:ext>
            </a:extLst>
          </a:blip>
          <a:srcRect l="27300" t="10911" r="9803" b="7771"/>
          <a:stretch/>
        </p:blipFill>
        <p:spPr>
          <a:xfrm>
            <a:off x="8207296" y="0"/>
            <a:ext cx="16170352" cy="13716000"/>
          </a:xfrm>
        </p:spPr>
      </p:pic>
      <p:sp>
        <p:nvSpPr>
          <p:cNvPr id="5" name="Subtitle 2">
            <a:extLst>
              <a:ext uri="{FF2B5EF4-FFF2-40B4-BE49-F238E27FC236}">
                <a16:creationId xmlns:a16="http://schemas.microsoft.com/office/drawing/2014/main" id="{0780F369-BBD5-4FF4-A64F-250A84D6E990}"/>
              </a:ext>
            </a:extLst>
          </p:cNvPr>
          <p:cNvSpPr txBox="1">
            <a:spLocks/>
          </p:cNvSpPr>
          <p:nvPr/>
        </p:nvSpPr>
        <p:spPr>
          <a:xfrm>
            <a:off x="1673225" y="9557502"/>
            <a:ext cx="9752130" cy="7225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300"/>
              </a:lnSpc>
            </a:pPr>
            <a:r>
              <a:rPr lang="en-US" sz="2700" dirty="0">
                <a:solidFill>
                  <a:srgbClr val="FF0000"/>
                </a:solidFill>
                <a:latin typeface="Open Sans Light" panose="020B0306030504020204" pitchFamily="34" charset="0"/>
                <a:ea typeface="Open Sans Light" panose="020B0306030504020204" pitchFamily="34" charset="0"/>
                <a:cs typeface="Open Sans Light" panose="020B0306030504020204" pitchFamily="34" charset="0"/>
              </a:rPr>
              <a:t>xxxxxxx</a:t>
            </a:r>
          </a:p>
        </p:txBody>
      </p:sp>
      <p:sp>
        <p:nvSpPr>
          <p:cNvPr id="6" name="TextBox 5">
            <a:extLst>
              <a:ext uri="{FF2B5EF4-FFF2-40B4-BE49-F238E27FC236}">
                <a16:creationId xmlns:a16="http://schemas.microsoft.com/office/drawing/2014/main" id="{8AC4344B-58E2-4019-964A-9D6B9AAEC71C}"/>
              </a:ext>
            </a:extLst>
          </p:cNvPr>
          <p:cNvSpPr txBox="1"/>
          <p:nvPr/>
        </p:nvSpPr>
        <p:spPr>
          <a:xfrm>
            <a:off x="1311275" y="5293947"/>
            <a:ext cx="8998617" cy="1590179"/>
          </a:xfrm>
          <a:prstGeom prst="rect">
            <a:avLst/>
          </a:prstGeom>
          <a:noFill/>
        </p:spPr>
        <p:txBody>
          <a:bodyPr wrap="none" lIns="91440" tIns="0" rIns="0" bIns="0" rtlCol="0">
            <a:spAutoFit/>
          </a:bodyPr>
          <a:lstStyle/>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Conclusions</a:t>
            </a:r>
          </a:p>
        </p:txBody>
      </p:sp>
      <p:cxnSp>
        <p:nvCxnSpPr>
          <p:cNvPr id="7" name="Straight Connector 6">
            <a:extLst>
              <a:ext uri="{FF2B5EF4-FFF2-40B4-BE49-F238E27FC236}">
                <a16:creationId xmlns:a16="http://schemas.microsoft.com/office/drawing/2014/main" id="{6E561235-F6EF-4486-8C4B-97F2DB86F493}"/>
              </a:ext>
            </a:extLst>
          </p:cNvPr>
          <p:cNvCxnSpPr/>
          <p:nvPr/>
        </p:nvCxnSpPr>
        <p:spPr>
          <a:xfrm>
            <a:off x="3732098" y="7156401"/>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95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BC6D75D-C2E6-4548-A3B3-8937EAA0D948}"/>
              </a:ext>
            </a:extLst>
          </p:cNvPr>
          <p:cNvSpPr/>
          <p:nvPr/>
        </p:nvSpPr>
        <p:spPr>
          <a:xfrm>
            <a:off x="4572555" y="4524340"/>
            <a:ext cx="13680684" cy="2418720"/>
          </a:xfrm>
          <a:prstGeom prst="roundRect">
            <a:avLst>
              <a:gd name="adj" fmla="val 143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6" name="Freeform 5">
            <a:extLst>
              <a:ext uri="{FF2B5EF4-FFF2-40B4-BE49-F238E27FC236}">
                <a16:creationId xmlns:a16="http://schemas.microsoft.com/office/drawing/2014/main" id="{502AC7D4-ECE5-A14C-818B-F61FFAEA8E40}"/>
              </a:ext>
            </a:extLst>
          </p:cNvPr>
          <p:cNvSpPr/>
          <p:nvPr/>
        </p:nvSpPr>
        <p:spPr>
          <a:xfrm rot="5400000">
            <a:off x="18663500" y="4988567"/>
            <a:ext cx="1199842" cy="1547407"/>
          </a:xfrm>
          <a:custGeom>
            <a:avLst/>
            <a:gdLst>
              <a:gd name="connsiteX0" fmla="*/ 0 w 600077"/>
              <a:gd name="connsiteY0" fmla="*/ 643352 h 738186"/>
              <a:gd name="connsiteX1" fmla="*/ 0 w 600077"/>
              <a:gd name="connsiteY1" fmla="*/ 243151 h 738186"/>
              <a:gd name="connsiteX2" fmla="*/ 243151 w 600077"/>
              <a:gd name="connsiteY2" fmla="*/ 0 h 738186"/>
              <a:gd name="connsiteX3" fmla="*/ 356926 w 600077"/>
              <a:gd name="connsiteY3" fmla="*/ 0 h 738186"/>
              <a:gd name="connsiteX4" fmla="*/ 600077 w 600077"/>
              <a:gd name="connsiteY4" fmla="*/ 243151 h 738186"/>
              <a:gd name="connsiteX5" fmla="*/ 600077 w 600077"/>
              <a:gd name="connsiteY5" fmla="*/ 643352 h 738186"/>
              <a:gd name="connsiteX6" fmla="*/ 580969 w 600077"/>
              <a:gd name="connsiteY6" fmla="*/ 737998 h 738186"/>
              <a:gd name="connsiteX7" fmla="*/ 580867 w 600077"/>
              <a:gd name="connsiteY7" fmla="*/ 738186 h 738186"/>
              <a:gd name="connsiteX8" fmla="*/ 19210 w 600077"/>
              <a:gd name="connsiteY8" fmla="*/ 738185 h 738186"/>
              <a:gd name="connsiteX9" fmla="*/ 19108 w 600077"/>
              <a:gd name="connsiteY9" fmla="*/ 737998 h 738186"/>
              <a:gd name="connsiteX10" fmla="*/ 0 w 600077"/>
              <a:gd name="connsiteY10" fmla="*/ 643352 h 73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7" h="738186">
                <a:moveTo>
                  <a:pt x="0" y="643352"/>
                </a:moveTo>
                <a:lnTo>
                  <a:pt x="0" y="243151"/>
                </a:lnTo>
                <a:cubicBezTo>
                  <a:pt x="0" y="108862"/>
                  <a:pt x="108862" y="0"/>
                  <a:pt x="243151" y="0"/>
                </a:cubicBezTo>
                <a:lnTo>
                  <a:pt x="356926" y="0"/>
                </a:lnTo>
                <a:cubicBezTo>
                  <a:pt x="491215" y="0"/>
                  <a:pt x="600077" y="108862"/>
                  <a:pt x="600077" y="243151"/>
                </a:cubicBezTo>
                <a:lnTo>
                  <a:pt x="600077" y="643352"/>
                </a:lnTo>
                <a:cubicBezTo>
                  <a:pt x="600077" y="676924"/>
                  <a:pt x="593273" y="708907"/>
                  <a:pt x="580969" y="737998"/>
                </a:cubicBezTo>
                <a:lnTo>
                  <a:pt x="580867" y="738186"/>
                </a:lnTo>
                <a:lnTo>
                  <a:pt x="19210" y="738185"/>
                </a:lnTo>
                <a:lnTo>
                  <a:pt x="19108" y="737998"/>
                </a:lnTo>
                <a:cubicBezTo>
                  <a:pt x="6804" y="708907"/>
                  <a:pt x="0" y="676924"/>
                  <a:pt x="0" y="64335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7" name="Rounded Rectangle 6">
            <a:extLst>
              <a:ext uri="{FF2B5EF4-FFF2-40B4-BE49-F238E27FC236}">
                <a16:creationId xmlns:a16="http://schemas.microsoft.com/office/drawing/2014/main" id="{7A12E260-EFB1-2E4C-BADF-18DB28F01EEB}"/>
              </a:ext>
            </a:extLst>
          </p:cNvPr>
          <p:cNvSpPr/>
          <p:nvPr/>
        </p:nvSpPr>
        <p:spPr>
          <a:xfrm>
            <a:off x="18253239" y="4880302"/>
            <a:ext cx="317417" cy="1780256"/>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8" name="Rectangle 7">
            <a:extLst>
              <a:ext uri="{FF2B5EF4-FFF2-40B4-BE49-F238E27FC236}">
                <a16:creationId xmlns:a16="http://schemas.microsoft.com/office/drawing/2014/main" id="{1C304A50-586E-4346-8802-BA5FA4A9258D}"/>
              </a:ext>
            </a:extLst>
          </p:cNvPr>
          <p:cNvSpPr/>
          <p:nvPr/>
        </p:nvSpPr>
        <p:spPr>
          <a:xfrm>
            <a:off x="4756655" y="4755490"/>
            <a:ext cx="4234528" cy="201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Pfizer</a:t>
            </a:r>
          </a:p>
        </p:txBody>
      </p:sp>
      <p:sp>
        <p:nvSpPr>
          <p:cNvPr id="11" name="Rectangle 10">
            <a:extLst>
              <a:ext uri="{FF2B5EF4-FFF2-40B4-BE49-F238E27FC236}">
                <a16:creationId xmlns:a16="http://schemas.microsoft.com/office/drawing/2014/main" id="{B854F640-EC57-8C43-AC94-A13BE59BB858}"/>
              </a:ext>
            </a:extLst>
          </p:cNvPr>
          <p:cNvSpPr/>
          <p:nvPr/>
        </p:nvSpPr>
        <p:spPr>
          <a:xfrm>
            <a:off x="8991183" y="4755490"/>
            <a:ext cx="4569041" cy="2018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198" dirty="0">
                <a:latin typeface="Open Sans Light" panose="020B0306030504020204" pitchFamily="34" charset="0"/>
              </a:rPr>
              <a:t>Moderna</a:t>
            </a:r>
          </a:p>
        </p:txBody>
      </p:sp>
      <p:sp>
        <p:nvSpPr>
          <p:cNvPr id="12" name="Round Same Side Corner Rectangle 11">
            <a:extLst>
              <a:ext uri="{FF2B5EF4-FFF2-40B4-BE49-F238E27FC236}">
                <a16:creationId xmlns:a16="http://schemas.microsoft.com/office/drawing/2014/main" id="{7F807DE0-7C85-424A-B202-DD3FD3260790}"/>
              </a:ext>
            </a:extLst>
          </p:cNvPr>
          <p:cNvSpPr/>
          <p:nvPr/>
        </p:nvSpPr>
        <p:spPr>
          <a:xfrm rot="5400000">
            <a:off x="14798947" y="3516770"/>
            <a:ext cx="2018772" cy="4496215"/>
          </a:xfrm>
          <a:prstGeom prst="round2SameRect">
            <a:avLst>
              <a:gd name="adj1" fmla="val 1213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US" sz="7198" dirty="0">
                <a:latin typeface="Open Sans Light" panose="020B0306030504020204" pitchFamily="34" charset="0"/>
              </a:rPr>
              <a:t>J&amp;J</a:t>
            </a:r>
          </a:p>
        </p:txBody>
      </p:sp>
      <p:sp>
        <p:nvSpPr>
          <p:cNvPr id="13" name="Rectangle 12">
            <a:extLst>
              <a:ext uri="{FF2B5EF4-FFF2-40B4-BE49-F238E27FC236}">
                <a16:creationId xmlns:a16="http://schemas.microsoft.com/office/drawing/2014/main" id="{B99954B4-42BA-3B46-9D2C-658B93B52A24}"/>
              </a:ext>
            </a:extLst>
          </p:cNvPr>
          <p:cNvSpPr/>
          <p:nvPr/>
        </p:nvSpPr>
        <p:spPr>
          <a:xfrm>
            <a:off x="2169707" y="5017606"/>
            <a:ext cx="1952117" cy="1477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4" name="Freeform 13">
            <a:extLst>
              <a:ext uri="{FF2B5EF4-FFF2-40B4-BE49-F238E27FC236}">
                <a16:creationId xmlns:a16="http://schemas.microsoft.com/office/drawing/2014/main" id="{504908D0-A039-3144-BA16-B39B85203240}"/>
              </a:ext>
            </a:extLst>
          </p:cNvPr>
          <p:cNvSpPr/>
          <p:nvPr/>
        </p:nvSpPr>
        <p:spPr>
          <a:xfrm>
            <a:off x="20037128" y="5662286"/>
            <a:ext cx="3707252" cy="233299"/>
          </a:xfrm>
          <a:custGeom>
            <a:avLst/>
            <a:gdLst>
              <a:gd name="connsiteX0" fmla="*/ 0 w 1854109"/>
              <a:gd name="connsiteY0" fmla="*/ 0 h 116680"/>
              <a:gd name="connsiteX1" fmla="*/ 1753708 w 1854109"/>
              <a:gd name="connsiteY1" fmla="*/ 0 h 116680"/>
              <a:gd name="connsiteX2" fmla="*/ 1854109 w 1854109"/>
              <a:gd name="connsiteY2" fmla="*/ 116680 h 116680"/>
              <a:gd name="connsiteX3" fmla="*/ 0 w 1854109"/>
              <a:gd name="connsiteY3" fmla="*/ 116680 h 116680"/>
              <a:gd name="connsiteX4" fmla="*/ 0 w 1854109"/>
              <a:gd name="connsiteY4" fmla="*/ 0 h 11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109" h="116680">
                <a:moveTo>
                  <a:pt x="0" y="0"/>
                </a:moveTo>
                <a:lnTo>
                  <a:pt x="1753708" y="0"/>
                </a:lnTo>
                <a:lnTo>
                  <a:pt x="1854109" y="116680"/>
                </a:lnTo>
                <a:lnTo>
                  <a:pt x="0" y="116680"/>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5" name="Freeform 14">
            <a:extLst>
              <a:ext uri="{FF2B5EF4-FFF2-40B4-BE49-F238E27FC236}">
                <a16:creationId xmlns:a16="http://schemas.microsoft.com/office/drawing/2014/main" id="{7100A3CF-7198-4940-89F9-A87C8C7DE1BC}"/>
              </a:ext>
            </a:extLst>
          </p:cNvPr>
          <p:cNvSpPr/>
          <p:nvPr/>
        </p:nvSpPr>
        <p:spPr>
          <a:xfrm>
            <a:off x="23744378" y="5895585"/>
            <a:ext cx="12797" cy="6326"/>
          </a:xfrm>
          <a:custGeom>
            <a:avLst/>
            <a:gdLst>
              <a:gd name="connsiteX0" fmla="*/ 0 w 6400"/>
              <a:gd name="connsiteY0" fmla="*/ 0 h 3164"/>
              <a:gd name="connsiteX1" fmla="*/ 6400 w 6400"/>
              <a:gd name="connsiteY1" fmla="*/ 0 h 3164"/>
              <a:gd name="connsiteX2" fmla="*/ 2723 w 6400"/>
              <a:gd name="connsiteY2" fmla="*/ 3164 h 3164"/>
              <a:gd name="connsiteX3" fmla="*/ 0 w 6400"/>
              <a:gd name="connsiteY3" fmla="*/ 0 h 3164"/>
            </a:gdLst>
            <a:ahLst/>
            <a:cxnLst>
              <a:cxn ang="0">
                <a:pos x="connsiteX0" y="connsiteY0"/>
              </a:cxn>
              <a:cxn ang="0">
                <a:pos x="connsiteX1" y="connsiteY1"/>
              </a:cxn>
              <a:cxn ang="0">
                <a:pos x="connsiteX2" y="connsiteY2"/>
              </a:cxn>
              <a:cxn ang="0">
                <a:pos x="connsiteX3" y="connsiteY3"/>
              </a:cxn>
            </a:cxnLst>
            <a:rect l="l" t="t" r="r" b="b"/>
            <a:pathLst>
              <a:path w="6400" h="3164">
                <a:moveTo>
                  <a:pt x="0" y="0"/>
                </a:moveTo>
                <a:lnTo>
                  <a:pt x="6400" y="0"/>
                </a:lnTo>
                <a:lnTo>
                  <a:pt x="2723" y="3164"/>
                </a:lnTo>
                <a:lnTo>
                  <a:pt x="0" y="0"/>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6" name="Rounded Rectangle 15">
            <a:extLst>
              <a:ext uri="{FF2B5EF4-FFF2-40B4-BE49-F238E27FC236}">
                <a16:creationId xmlns:a16="http://schemas.microsoft.com/office/drawing/2014/main" id="{32762727-3F12-A145-8A79-B5EC0D51EBE7}"/>
              </a:ext>
            </a:extLst>
          </p:cNvPr>
          <p:cNvSpPr/>
          <p:nvPr/>
        </p:nvSpPr>
        <p:spPr>
          <a:xfrm>
            <a:off x="1534874" y="3811056"/>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7" name="Rounded Rectangle 16">
            <a:extLst>
              <a:ext uri="{FF2B5EF4-FFF2-40B4-BE49-F238E27FC236}">
                <a16:creationId xmlns:a16="http://schemas.microsoft.com/office/drawing/2014/main" id="{07D1C403-CAB8-DA42-AFA4-2FE64C46512A}"/>
              </a:ext>
            </a:extLst>
          </p:cNvPr>
          <p:cNvSpPr/>
          <p:nvPr/>
        </p:nvSpPr>
        <p:spPr>
          <a:xfrm>
            <a:off x="4121824" y="3823753"/>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8" name="TextBox 17">
            <a:extLst>
              <a:ext uri="{FF2B5EF4-FFF2-40B4-BE49-F238E27FC236}">
                <a16:creationId xmlns:a16="http://schemas.microsoft.com/office/drawing/2014/main" id="{5002B371-AA99-6F45-99DD-DBE4ECFDDDAB}"/>
              </a:ext>
            </a:extLst>
          </p:cNvPr>
          <p:cNvSpPr txBox="1"/>
          <p:nvPr/>
        </p:nvSpPr>
        <p:spPr>
          <a:xfrm>
            <a:off x="8433153" y="580840"/>
            <a:ext cx="7493462" cy="1107996"/>
          </a:xfrm>
          <a:prstGeom prst="rect">
            <a:avLst/>
          </a:prstGeom>
          <a:noFill/>
        </p:spPr>
        <p:txBody>
          <a:bodyPr wrap="none" rtlCol="0">
            <a:spAutoFit/>
          </a:bodyPr>
          <a:lstStyle/>
          <a:p>
            <a:pPr algn="ctr"/>
            <a:r>
              <a:rPr lang="en-US" sz="6600" b="1"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Covid-19 Pandemic</a:t>
            </a:r>
          </a:p>
        </p:txBody>
      </p:sp>
      <p:pic>
        <p:nvPicPr>
          <p:cNvPr id="31" name="Picture 30">
            <a:extLst>
              <a:ext uri="{FF2B5EF4-FFF2-40B4-BE49-F238E27FC236}">
                <a16:creationId xmlns:a16="http://schemas.microsoft.com/office/drawing/2014/main" id="{7C6D2A00-6575-4A54-B0DE-3CA87ED064B0}"/>
              </a:ext>
            </a:extLst>
          </p:cNvPr>
          <p:cNvPicPr>
            <a:picLocks noChangeAspect="1"/>
          </p:cNvPicPr>
          <p:nvPr/>
        </p:nvPicPr>
        <p:blipFill>
          <a:blip r:embed="rId2"/>
          <a:stretch>
            <a:fillRect/>
          </a:stretch>
        </p:blipFill>
        <p:spPr>
          <a:xfrm>
            <a:off x="1772715" y="8390892"/>
            <a:ext cx="20678775" cy="4267200"/>
          </a:xfrm>
          <a:prstGeom prst="rect">
            <a:avLst/>
          </a:prstGeom>
        </p:spPr>
      </p:pic>
      <p:cxnSp>
        <p:nvCxnSpPr>
          <p:cNvPr id="42" name="Straight Connector 41">
            <a:extLst>
              <a:ext uri="{FF2B5EF4-FFF2-40B4-BE49-F238E27FC236}">
                <a16:creationId xmlns:a16="http://schemas.microsoft.com/office/drawing/2014/main" id="{18A13458-BABF-43D4-A4E7-E4FDA19D1129}"/>
              </a:ext>
            </a:extLst>
          </p:cNvPr>
          <p:cNvCxnSpPr/>
          <p:nvPr/>
        </p:nvCxnSpPr>
        <p:spPr>
          <a:xfrm>
            <a:off x="10848616" y="199431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E0F073-8A88-4456-A3B7-701361F0B32B}"/>
              </a:ext>
            </a:extLst>
          </p:cNvPr>
          <p:cNvSpPr txBox="1"/>
          <p:nvPr/>
        </p:nvSpPr>
        <p:spPr>
          <a:xfrm>
            <a:off x="1772715" y="2163072"/>
            <a:ext cx="22192294" cy="646331"/>
          </a:xfrm>
          <a:prstGeom prst="rect">
            <a:avLst/>
          </a:prstGeom>
          <a:noFill/>
        </p:spPr>
        <p:txBody>
          <a:bodyPr wrap="none" rtlCol="0">
            <a:spAutoFit/>
          </a:bodyPr>
          <a:lstStyle/>
          <a:p>
            <a:r>
              <a:rPr lang="en-US" dirty="0">
                <a:solidFill>
                  <a:srgbClr val="FF0000"/>
                </a:solidFill>
              </a:rPr>
              <a:t>Include # of doses administered as of 4/19; include total % of US Population having received at least one dose (62.1%).</a:t>
            </a:r>
          </a:p>
        </p:txBody>
      </p:sp>
    </p:spTree>
    <p:extLst>
      <p:ext uri="{BB962C8B-B14F-4D97-AF65-F5344CB8AC3E}">
        <p14:creationId xmlns:p14="http://schemas.microsoft.com/office/powerpoint/2010/main" val="342175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5C256-A62B-4CBD-91B8-34F1E7269CF9}"/>
              </a:ext>
            </a:extLst>
          </p:cNvPr>
          <p:cNvSpPr txBox="1"/>
          <p:nvPr/>
        </p:nvSpPr>
        <p:spPr>
          <a:xfrm>
            <a:off x="6227354" y="1263600"/>
            <a:ext cx="11981805"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FOUNDERS OR TEAM SLIDE</a:t>
            </a:r>
          </a:p>
        </p:txBody>
      </p:sp>
      <p:cxnSp>
        <p:nvCxnSpPr>
          <p:cNvPr id="3" name="Straight Connector 2">
            <a:extLst>
              <a:ext uri="{FF2B5EF4-FFF2-40B4-BE49-F238E27FC236}">
                <a16:creationId xmlns:a16="http://schemas.microsoft.com/office/drawing/2014/main" id="{CAE08473-C7E9-4DE2-8D52-7EE0B4076B5F}"/>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08FDE24C-402F-4082-93B3-D0D4F88181C6}"/>
              </a:ext>
            </a:extLst>
          </p:cNvPr>
          <p:cNvSpPr txBox="1">
            <a:spLocks/>
          </p:cNvSpPr>
          <p:nvPr/>
        </p:nvSpPr>
        <p:spPr>
          <a:xfrm>
            <a:off x="11020232" y="10421742"/>
            <a:ext cx="2337184" cy="6812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Co-Founder</a:t>
            </a:r>
          </a:p>
        </p:txBody>
      </p:sp>
      <p:sp>
        <p:nvSpPr>
          <p:cNvPr id="5" name="TextBox 4">
            <a:extLst>
              <a:ext uri="{FF2B5EF4-FFF2-40B4-BE49-F238E27FC236}">
                <a16:creationId xmlns:a16="http://schemas.microsoft.com/office/drawing/2014/main" id="{3FF1E482-5002-4355-B29F-0CE4FF2FC0AC}"/>
              </a:ext>
            </a:extLst>
          </p:cNvPr>
          <p:cNvSpPr txBox="1"/>
          <p:nvPr/>
        </p:nvSpPr>
        <p:spPr>
          <a:xfrm>
            <a:off x="10857370" y="9923050"/>
            <a:ext cx="2662909" cy="615553"/>
          </a:xfrm>
          <a:prstGeom prst="rect">
            <a:avLst/>
          </a:prstGeom>
          <a:noFill/>
        </p:spPr>
        <p:txBody>
          <a:bodyPr wrap="none" rtlCol="0">
            <a:spAutoFit/>
          </a:bodyPr>
          <a:lstStyle/>
          <a:p>
            <a:pPr algn="ctr"/>
            <a:r>
              <a:rPr lang="en-US" sz="3400" b="1" dirty="0">
                <a:solidFill>
                  <a:schemeClr val="accent1"/>
                </a:solidFill>
                <a:latin typeface="Open Sans Semibold" charset="0"/>
                <a:ea typeface="Open Sans Semibold" charset="0"/>
                <a:cs typeface="Open Sans Semibold" charset="0"/>
              </a:rPr>
              <a:t>Peter White</a:t>
            </a:r>
          </a:p>
        </p:txBody>
      </p:sp>
      <p:sp>
        <p:nvSpPr>
          <p:cNvPr id="6" name="Subtitle 2">
            <a:extLst>
              <a:ext uri="{FF2B5EF4-FFF2-40B4-BE49-F238E27FC236}">
                <a16:creationId xmlns:a16="http://schemas.microsoft.com/office/drawing/2014/main" id="{3909BD90-C7D8-4B6A-8642-19FFB3A30C7D}"/>
              </a:ext>
            </a:extLst>
          </p:cNvPr>
          <p:cNvSpPr txBox="1">
            <a:spLocks/>
          </p:cNvSpPr>
          <p:nvPr/>
        </p:nvSpPr>
        <p:spPr>
          <a:xfrm>
            <a:off x="17299209" y="10421742"/>
            <a:ext cx="2337184" cy="6812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Co-Founder</a:t>
            </a:r>
          </a:p>
        </p:txBody>
      </p:sp>
      <p:sp>
        <p:nvSpPr>
          <p:cNvPr id="7" name="TextBox 6">
            <a:extLst>
              <a:ext uri="{FF2B5EF4-FFF2-40B4-BE49-F238E27FC236}">
                <a16:creationId xmlns:a16="http://schemas.microsoft.com/office/drawing/2014/main" id="{491ECE91-B0D0-4B12-A9E3-14E43F9F95D7}"/>
              </a:ext>
            </a:extLst>
          </p:cNvPr>
          <p:cNvSpPr txBox="1"/>
          <p:nvPr/>
        </p:nvSpPr>
        <p:spPr>
          <a:xfrm>
            <a:off x="16832578" y="9923050"/>
            <a:ext cx="3270447" cy="615553"/>
          </a:xfrm>
          <a:prstGeom prst="rect">
            <a:avLst/>
          </a:prstGeom>
          <a:noFill/>
        </p:spPr>
        <p:txBody>
          <a:bodyPr wrap="none" rtlCol="0">
            <a:spAutoFit/>
          </a:bodyPr>
          <a:lstStyle/>
          <a:p>
            <a:pPr algn="ctr"/>
            <a:r>
              <a:rPr lang="en-US" sz="3400" b="1" dirty="0">
                <a:solidFill>
                  <a:schemeClr val="accent1"/>
                </a:solidFill>
                <a:latin typeface="Open Sans Semibold" charset="0"/>
                <a:ea typeface="Open Sans Semibold" charset="0"/>
                <a:cs typeface="Open Sans Semibold" charset="0"/>
              </a:rPr>
              <a:t>Kimberly Clark</a:t>
            </a:r>
          </a:p>
        </p:txBody>
      </p:sp>
      <p:sp>
        <p:nvSpPr>
          <p:cNvPr id="8" name="Subtitle 2">
            <a:extLst>
              <a:ext uri="{FF2B5EF4-FFF2-40B4-BE49-F238E27FC236}">
                <a16:creationId xmlns:a16="http://schemas.microsoft.com/office/drawing/2014/main" id="{91E56197-D7B1-4EF4-8B44-54EF2D80D852}"/>
              </a:ext>
            </a:extLst>
          </p:cNvPr>
          <p:cNvSpPr txBox="1">
            <a:spLocks/>
          </p:cNvSpPr>
          <p:nvPr/>
        </p:nvSpPr>
        <p:spPr>
          <a:xfrm>
            <a:off x="4786158" y="10421742"/>
            <a:ext cx="2337184" cy="681279"/>
          </a:xfrm>
          <a:prstGeom prst="rect">
            <a:avLst/>
          </a:prstGeom>
        </p:spPr>
        <p:txBody>
          <a:bodyPr vert="horz" wrap="non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Co-Founder</a:t>
            </a:r>
          </a:p>
        </p:txBody>
      </p:sp>
      <p:sp>
        <p:nvSpPr>
          <p:cNvPr id="9" name="TextBox 8">
            <a:extLst>
              <a:ext uri="{FF2B5EF4-FFF2-40B4-BE49-F238E27FC236}">
                <a16:creationId xmlns:a16="http://schemas.microsoft.com/office/drawing/2014/main" id="{500F7310-C3F9-4025-B4AC-C88FCE2B3DD6}"/>
              </a:ext>
            </a:extLst>
          </p:cNvPr>
          <p:cNvSpPr txBox="1"/>
          <p:nvPr/>
        </p:nvSpPr>
        <p:spPr>
          <a:xfrm>
            <a:off x="4719476" y="9923050"/>
            <a:ext cx="2470548" cy="615553"/>
          </a:xfrm>
          <a:prstGeom prst="rect">
            <a:avLst/>
          </a:prstGeom>
          <a:noFill/>
        </p:spPr>
        <p:txBody>
          <a:bodyPr wrap="none" rtlCol="0">
            <a:spAutoFit/>
          </a:bodyPr>
          <a:lstStyle/>
          <a:p>
            <a:pPr algn="ctr"/>
            <a:r>
              <a:rPr lang="en-US" sz="3400" b="1" dirty="0">
                <a:solidFill>
                  <a:schemeClr val="accent1"/>
                </a:solidFill>
                <a:latin typeface="Open Sans Semibold" charset="0"/>
                <a:ea typeface="Open Sans Semibold" charset="0"/>
                <a:cs typeface="Open Sans Semibold" charset="0"/>
              </a:rPr>
              <a:t>Katy White</a:t>
            </a:r>
          </a:p>
        </p:txBody>
      </p:sp>
      <p:pic>
        <p:nvPicPr>
          <p:cNvPr id="25" name="Picture Placeholder 24">
            <a:extLst>
              <a:ext uri="{FF2B5EF4-FFF2-40B4-BE49-F238E27FC236}">
                <a16:creationId xmlns:a16="http://schemas.microsoft.com/office/drawing/2014/main" id="{D22FD799-270C-4633-8D18-26429D77845C}"/>
              </a:ext>
            </a:extLst>
          </p:cNvPr>
          <p:cNvPicPr>
            <a:picLocks noGrp="1" noChangeAspect="1"/>
          </p:cNvPicPr>
          <p:nvPr>
            <p:ph type="pic" sz="quarter" idx="67"/>
          </p:nvPr>
        </p:nvPicPr>
        <p:blipFill rotWithShape="1">
          <a:blip r:embed="rId2" cstate="email">
            <a:extLst>
              <a:ext uri="{28A0092B-C50C-407E-A947-70E740481C1C}">
                <a14:useLocalDpi xmlns:a14="http://schemas.microsoft.com/office/drawing/2010/main" val="0"/>
              </a:ext>
            </a:extLst>
          </a:blip>
          <a:srcRect l="18080" t="2234" r="18162" b="2234"/>
          <a:stretch/>
        </p:blipFill>
        <p:spPr>
          <a:xfrm>
            <a:off x="15969929" y="4070195"/>
            <a:ext cx="4995745" cy="4995746"/>
          </a:xfrm>
        </p:spPr>
      </p:pic>
      <p:pic>
        <p:nvPicPr>
          <p:cNvPr id="29" name="Picture Placeholder 28">
            <a:extLst>
              <a:ext uri="{FF2B5EF4-FFF2-40B4-BE49-F238E27FC236}">
                <a16:creationId xmlns:a16="http://schemas.microsoft.com/office/drawing/2014/main" id="{CABEB360-3DD7-4B33-B730-E82DABFA1D40}"/>
              </a:ext>
            </a:extLst>
          </p:cNvPr>
          <p:cNvPicPr>
            <a:picLocks noGrp="1" noChangeAspect="1"/>
          </p:cNvPicPr>
          <p:nvPr>
            <p:ph type="pic" sz="quarter" idx="66"/>
          </p:nvPr>
        </p:nvPicPr>
        <p:blipFill rotWithShape="1">
          <a:blip r:embed="rId3" cstate="email">
            <a:extLst>
              <a:ext uri="{28A0092B-C50C-407E-A947-70E740481C1C}">
                <a14:useLocalDpi xmlns:a14="http://schemas.microsoft.com/office/drawing/2010/main" val="0"/>
              </a:ext>
            </a:extLst>
          </a:blip>
          <a:srcRect l="30705" r="2555"/>
          <a:stretch/>
        </p:blipFill>
        <p:spPr>
          <a:xfrm>
            <a:off x="9690952" y="4070195"/>
            <a:ext cx="4995745" cy="4995746"/>
          </a:xfrm>
        </p:spPr>
      </p:pic>
      <p:pic>
        <p:nvPicPr>
          <p:cNvPr id="33" name="Picture Placeholder 32">
            <a:extLst>
              <a:ext uri="{FF2B5EF4-FFF2-40B4-BE49-F238E27FC236}">
                <a16:creationId xmlns:a16="http://schemas.microsoft.com/office/drawing/2014/main" id="{4D892A67-250C-465B-87F6-2AACC652061C}"/>
              </a:ext>
            </a:extLst>
          </p:cNvPr>
          <p:cNvPicPr>
            <a:picLocks noGrp="1" noChangeAspect="1"/>
          </p:cNvPicPr>
          <p:nvPr>
            <p:ph type="pic" sz="quarter" idx="68"/>
          </p:nvPr>
        </p:nvPicPr>
        <p:blipFill rotWithShape="1">
          <a:blip r:embed="rId4" cstate="email">
            <a:extLst>
              <a:ext uri="{28A0092B-C50C-407E-A947-70E740481C1C}">
                <a14:useLocalDpi xmlns:a14="http://schemas.microsoft.com/office/drawing/2010/main" val="0"/>
              </a:ext>
            </a:extLst>
          </a:blip>
          <a:srcRect l="31721" r="1633"/>
          <a:stretch/>
        </p:blipFill>
        <p:spPr>
          <a:xfrm>
            <a:off x="3456878" y="4070195"/>
            <a:ext cx="4995745" cy="4995746"/>
          </a:xfrm>
        </p:spPr>
      </p:pic>
      <p:sp>
        <p:nvSpPr>
          <p:cNvPr id="34" name="Oval 33">
            <a:extLst>
              <a:ext uri="{FF2B5EF4-FFF2-40B4-BE49-F238E27FC236}">
                <a16:creationId xmlns:a16="http://schemas.microsoft.com/office/drawing/2014/main" id="{212822A3-6B3E-4BE6-B064-51237F2E8DD2}"/>
              </a:ext>
            </a:extLst>
          </p:cNvPr>
          <p:cNvSpPr/>
          <p:nvPr/>
        </p:nvSpPr>
        <p:spPr>
          <a:xfrm>
            <a:off x="3218842" y="3832159"/>
            <a:ext cx="5471817" cy="5471817"/>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5" name="Oval 34">
            <a:extLst>
              <a:ext uri="{FF2B5EF4-FFF2-40B4-BE49-F238E27FC236}">
                <a16:creationId xmlns:a16="http://schemas.microsoft.com/office/drawing/2014/main" id="{A5BD8BA1-65BC-4D94-B953-18D5BF547068}"/>
              </a:ext>
            </a:extLst>
          </p:cNvPr>
          <p:cNvSpPr/>
          <p:nvPr/>
        </p:nvSpPr>
        <p:spPr>
          <a:xfrm>
            <a:off x="9452916" y="3812031"/>
            <a:ext cx="5471817" cy="5471817"/>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6" name="Oval 35">
            <a:extLst>
              <a:ext uri="{FF2B5EF4-FFF2-40B4-BE49-F238E27FC236}">
                <a16:creationId xmlns:a16="http://schemas.microsoft.com/office/drawing/2014/main" id="{F5DEABEE-EA49-4F2F-B6C1-AF1122EC643F}"/>
              </a:ext>
            </a:extLst>
          </p:cNvPr>
          <p:cNvSpPr/>
          <p:nvPr/>
        </p:nvSpPr>
        <p:spPr>
          <a:xfrm>
            <a:off x="15731893" y="3812030"/>
            <a:ext cx="5471817" cy="5471817"/>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7" name="Subtitle 2">
            <a:extLst>
              <a:ext uri="{FF2B5EF4-FFF2-40B4-BE49-F238E27FC236}">
                <a16:creationId xmlns:a16="http://schemas.microsoft.com/office/drawing/2014/main" id="{F6635ED2-64D2-42FD-B2FF-6D5043766369}"/>
              </a:ext>
            </a:extLst>
          </p:cNvPr>
          <p:cNvSpPr txBox="1">
            <a:spLocks/>
          </p:cNvSpPr>
          <p:nvPr/>
        </p:nvSpPr>
        <p:spPr>
          <a:xfrm>
            <a:off x="3750061" y="11103021"/>
            <a:ext cx="4409378" cy="160460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Investment generally results in acquiring an asset also</a:t>
            </a:r>
          </a:p>
        </p:txBody>
      </p:sp>
      <p:sp>
        <p:nvSpPr>
          <p:cNvPr id="38" name="Subtitle 2">
            <a:extLst>
              <a:ext uri="{FF2B5EF4-FFF2-40B4-BE49-F238E27FC236}">
                <a16:creationId xmlns:a16="http://schemas.microsoft.com/office/drawing/2014/main" id="{6A0E4D30-0F30-4375-BA80-7144AD0E5C0E}"/>
              </a:ext>
            </a:extLst>
          </p:cNvPr>
          <p:cNvSpPr txBox="1">
            <a:spLocks/>
          </p:cNvSpPr>
          <p:nvPr/>
        </p:nvSpPr>
        <p:spPr>
          <a:xfrm>
            <a:off x="10013567" y="11093039"/>
            <a:ext cx="4409378" cy="160460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Investment generally results in acquiring an asset also</a:t>
            </a:r>
          </a:p>
        </p:txBody>
      </p:sp>
      <p:sp>
        <p:nvSpPr>
          <p:cNvPr id="39" name="Subtitle 2">
            <a:extLst>
              <a:ext uri="{FF2B5EF4-FFF2-40B4-BE49-F238E27FC236}">
                <a16:creationId xmlns:a16="http://schemas.microsoft.com/office/drawing/2014/main" id="{C1886C22-2DE1-4D72-A575-914BEE047518}"/>
              </a:ext>
            </a:extLst>
          </p:cNvPr>
          <p:cNvSpPr txBox="1">
            <a:spLocks/>
          </p:cNvSpPr>
          <p:nvPr/>
        </p:nvSpPr>
        <p:spPr>
          <a:xfrm>
            <a:off x="16263112" y="11093038"/>
            <a:ext cx="4409378" cy="160460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Investment generally results in acquiring an asset also</a:t>
            </a:r>
          </a:p>
        </p:txBody>
      </p:sp>
    </p:spTree>
    <p:extLst>
      <p:ext uri="{BB962C8B-B14F-4D97-AF65-F5344CB8AC3E}">
        <p14:creationId xmlns:p14="http://schemas.microsoft.com/office/powerpoint/2010/main" val="219571335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0D09354-AF18-4DC4-90D9-F45FFB9C7AF2}"/>
              </a:ext>
            </a:extLst>
          </p:cNvPr>
          <p:cNvPicPr>
            <a:picLocks noGrp="1" noChangeAspect="1"/>
          </p:cNvPicPr>
          <p:nvPr>
            <p:ph type="pic" sz="quarter" idx="26"/>
          </p:nvPr>
        </p:nvPicPr>
        <p:blipFill rotWithShape="1">
          <a:blip r:embed="rId2" cstate="email">
            <a:extLst>
              <a:ext uri="{28A0092B-C50C-407E-A947-70E740481C1C}">
                <a14:useLocalDpi xmlns:a14="http://schemas.microsoft.com/office/drawing/2010/main" val="0"/>
              </a:ext>
            </a:extLst>
          </a:blip>
          <a:srcRect l="13798" t="9582" r="15138"/>
          <a:stretch/>
        </p:blipFill>
        <p:spPr>
          <a:xfrm>
            <a:off x="8207296" y="0"/>
            <a:ext cx="16170352" cy="13716000"/>
          </a:xfrm>
        </p:spPr>
      </p:pic>
      <p:sp>
        <p:nvSpPr>
          <p:cNvPr id="6" name="TextBox 5">
            <a:extLst>
              <a:ext uri="{FF2B5EF4-FFF2-40B4-BE49-F238E27FC236}">
                <a16:creationId xmlns:a16="http://schemas.microsoft.com/office/drawing/2014/main" id="{7221D3B3-9B62-4CE5-9FA1-DE78B26B36B1}"/>
              </a:ext>
            </a:extLst>
          </p:cNvPr>
          <p:cNvSpPr txBox="1"/>
          <p:nvPr/>
        </p:nvSpPr>
        <p:spPr>
          <a:xfrm>
            <a:off x="1798813" y="1415076"/>
            <a:ext cx="6134052" cy="3180358"/>
          </a:xfrm>
          <a:prstGeom prst="rect">
            <a:avLst/>
          </a:prstGeom>
          <a:noFill/>
        </p:spPr>
        <p:txBody>
          <a:bodyPr wrap="none" lIns="91440" tIns="0" rIns="0" bIns="0" rtlCol="0">
            <a:spAutoFit/>
          </a:bodyPr>
          <a:lstStyle/>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OUR</a:t>
            </a:r>
          </a:p>
          <a:p>
            <a:pPr>
              <a:lnSpc>
                <a:spcPts val="12400"/>
              </a:lnSpc>
            </a:pPr>
            <a:r>
              <a:rPr lang="en-US" sz="12000" spc="400" dirty="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rPr>
              <a:t>SERVICE</a:t>
            </a:r>
          </a:p>
        </p:txBody>
      </p:sp>
      <p:cxnSp>
        <p:nvCxnSpPr>
          <p:cNvPr id="7" name="Straight Connector 6">
            <a:extLst>
              <a:ext uri="{FF2B5EF4-FFF2-40B4-BE49-F238E27FC236}">
                <a16:creationId xmlns:a16="http://schemas.microsoft.com/office/drawing/2014/main" id="{3CFB5DB8-3DEB-4178-AC5E-2F35948AD3A4}"/>
              </a:ext>
            </a:extLst>
          </p:cNvPr>
          <p:cNvCxnSpPr/>
          <p:nvPr/>
        </p:nvCxnSpPr>
        <p:spPr>
          <a:xfrm>
            <a:off x="1977229" y="5068229"/>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28704C-7CDC-4194-AB52-31600D463595}"/>
              </a:ext>
            </a:extLst>
          </p:cNvPr>
          <p:cNvSpPr txBox="1"/>
          <p:nvPr/>
        </p:nvSpPr>
        <p:spPr>
          <a:xfrm>
            <a:off x="3247188" y="7953106"/>
            <a:ext cx="2133918"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Maternity</a:t>
            </a:r>
          </a:p>
        </p:txBody>
      </p:sp>
      <p:sp>
        <p:nvSpPr>
          <p:cNvPr id="9" name="Subtitle 2">
            <a:extLst>
              <a:ext uri="{FF2B5EF4-FFF2-40B4-BE49-F238E27FC236}">
                <a16:creationId xmlns:a16="http://schemas.microsoft.com/office/drawing/2014/main" id="{9AC1A046-48EE-42A1-A658-1B1301F161AD}"/>
              </a:ext>
            </a:extLst>
          </p:cNvPr>
          <p:cNvSpPr txBox="1">
            <a:spLocks/>
          </p:cNvSpPr>
          <p:nvPr/>
        </p:nvSpPr>
        <p:spPr>
          <a:xfrm>
            <a:off x="3111612" y="8872793"/>
            <a:ext cx="73602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Investment generally results in acquiring an asset also the asset is available</a:t>
            </a:r>
          </a:p>
        </p:txBody>
      </p:sp>
      <p:sp>
        <p:nvSpPr>
          <p:cNvPr id="10" name="TextBox 9">
            <a:extLst>
              <a:ext uri="{FF2B5EF4-FFF2-40B4-BE49-F238E27FC236}">
                <a16:creationId xmlns:a16="http://schemas.microsoft.com/office/drawing/2014/main" id="{8A296635-C2F4-4E7A-B35A-61D6004E1644}"/>
              </a:ext>
            </a:extLst>
          </p:cNvPr>
          <p:cNvSpPr txBox="1"/>
          <p:nvPr/>
        </p:nvSpPr>
        <p:spPr>
          <a:xfrm>
            <a:off x="3270234" y="5668384"/>
            <a:ext cx="2369559"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Emergency</a:t>
            </a:r>
          </a:p>
        </p:txBody>
      </p:sp>
      <p:sp>
        <p:nvSpPr>
          <p:cNvPr id="11" name="Subtitle 2">
            <a:extLst>
              <a:ext uri="{FF2B5EF4-FFF2-40B4-BE49-F238E27FC236}">
                <a16:creationId xmlns:a16="http://schemas.microsoft.com/office/drawing/2014/main" id="{4CBA7E8E-A697-45B5-B99F-996E45F1E61F}"/>
              </a:ext>
            </a:extLst>
          </p:cNvPr>
          <p:cNvSpPr txBox="1">
            <a:spLocks/>
          </p:cNvSpPr>
          <p:nvPr/>
        </p:nvSpPr>
        <p:spPr>
          <a:xfrm>
            <a:off x="3134658" y="6588071"/>
            <a:ext cx="73602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Investment generally results in acquiring an asset also the asset is available</a:t>
            </a:r>
          </a:p>
        </p:txBody>
      </p:sp>
      <p:sp>
        <p:nvSpPr>
          <p:cNvPr id="14" name="TextBox 13">
            <a:extLst>
              <a:ext uri="{FF2B5EF4-FFF2-40B4-BE49-F238E27FC236}">
                <a16:creationId xmlns:a16="http://schemas.microsoft.com/office/drawing/2014/main" id="{C0B61D12-381A-4C3F-8D14-049822C246A8}"/>
              </a:ext>
            </a:extLst>
          </p:cNvPr>
          <p:cNvSpPr txBox="1"/>
          <p:nvPr/>
        </p:nvSpPr>
        <p:spPr>
          <a:xfrm>
            <a:off x="3247188" y="10393800"/>
            <a:ext cx="1747594"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Nursing</a:t>
            </a:r>
          </a:p>
        </p:txBody>
      </p:sp>
      <p:sp>
        <p:nvSpPr>
          <p:cNvPr id="15" name="Subtitle 2">
            <a:extLst>
              <a:ext uri="{FF2B5EF4-FFF2-40B4-BE49-F238E27FC236}">
                <a16:creationId xmlns:a16="http://schemas.microsoft.com/office/drawing/2014/main" id="{2F93FA55-0757-4B8B-BEA9-7E45A4BB67DD}"/>
              </a:ext>
            </a:extLst>
          </p:cNvPr>
          <p:cNvSpPr txBox="1">
            <a:spLocks/>
          </p:cNvSpPr>
          <p:nvPr/>
        </p:nvSpPr>
        <p:spPr>
          <a:xfrm>
            <a:off x="3111612" y="11313487"/>
            <a:ext cx="7360271" cy="114294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Investment generally results in acquiring an asset also the asset is available</a:t>
            </a:r>
          </a:p>
        </p:txBody>
      </p:sp>
      <p:sp>
        <p:nvSpPr>
          <p:cNvPr id="16" name="Shape 2765">
            <a:extLst>
              <a:ext uri="{FF2B5EF4-FFF2-40B4-BE49-F238E27FC236}">
                <a16:creationId xmlns:a16="http://schemas.microsoft.com/office/drawing/2014/main" id="{FF5BAEFF-81FC-44EF-AE0C-B5C21DDDFE4F}"/>
              </a:ext>
            </a:extLst>
          </p:cNvPr>
          <p:cNvSpPr/>
          <p:nvPr/>
        </p:nvSpPr>
        <p:spPr>
          <a:xfrm>
            <a:off x="1912935" y="11014953"/>
            <a:ext cx="922758" cy="922758"/>
          </a:xfrm>
          <a:custGeom>
            <a:avLst/>
            <a:gdLst/>
            <a:ahLst/>
            <a:cxnLst>
              <a:cxn ang="0">
                <a:pos x="wd2" y="hd2"/>
              </a:cxn>
              <a:cxn ang="5400000">
                <a:pos x="wd2" y="hd2"/>
              </a:cxn>
              <a:cxn ang="10800000">
                <a:pos x="wd2" y="hd2"/>
              </a:cxn>
              <a:cxn ang="16200000">
                <a:pos x="wd2" y="hd2"/>
              </a:cxn>
            </a:cxnLst>
            <a:rect l="0" t="0" r="r" b="b"/>
            <a:pathLst>
              <a:path w="21600" h="21600" extrusionOk="0">
                <a:moveTo>
                  <a:pt x="11782" y="12764"/>
                </a:moveTo>
                <a:cubicBezTo>
                  <a:pt x="11510" y="12764"/>
                  <a:pt x="11291" y="12984"/>
                  <a:pt x="11291" y="13255"/>
                </a:cubicBezTo>
                <a:cubicBezTo>
                  <a:pt x="11291" y="13526"/>
                  <a:pt x="11510" y="13745"/>
                  <a:pt x="11782" y="13745"/>
                </a:cubicBezTo>
                <a:cubicBezTo>
                  <a:pt x="12053" y="13745"/>
                  <a:pt x="12273" y="13526"/>
                  <a:pt x="12273" y="13255"/>
                </a:cubicBezTo>
                <a:cubicBezTo>
                  <a:pt x="12273" y="12984"/>
                  <a:pt x="12053" y="12764"/>
                  <a:pt x="11782" y="12764"/>
                </a:cubicBezTo>
                <a:moveTo>
                  <a:pt x="14727" y="10800"/>
                </a:moveTo>
                <a:cubicBezTo>
                  <a:pt x="14999" y="10800"/>
                  <a:pt x="15218" y="10580"/>
                  <a:pt x="15218" y="10309"/>
                </a:cubicBezTo>
                <a:cubicBezTo>
                  <a:pt x="15218" y="10038"/>
                  <a:pt x="14999" y="9818"/>
                  <a:pt x="14727" y="9818"/>
                </a:cubicBezTo>
                <a:cubicBezTo>
                  <a:pt x="14456" y="9818"/>
                  <a:pt x="14236" y="10038"/>
                  <a:pt x="14236" y="10309"/>
                </a:cubicBezTo>
                <a:cubicBezTo>
                  <a:pt x="14236" y="10580"/>
                  <a:pt x="14456" y="10800"/>
                  <a:pt x="14727" y="10800"/>
                </a:cubicBezTo>
                <a:moveTo>
                  <a:pt x="19913" y="7150"/>
                </a:moveTo>
                <a:lnTo>
                  <a:pt x="19959" y="7195"/>
                </a:lnTo>
                <a:lnTo>
                  <a:pt x="19468" y="7686"/>
                </a:lnTo>
                <a:lnTo>
                  <a:pt x="19468" y="7687"/>
                </a:lnTo>
                <a:lnTo>
                  <a:pt x="17606" y="9549"/>
                </a:lnTo>
                <a:lnTo>
                  <a:pt x="12052" y="3994"/>
                </a:lnTo>
                <a:lnTo>
                  <a:pt x="13913" y="2132"/>
                </a:lnTo>
                <a:cubicBezTo>
                  <a:pt x="13914" y="2132"/>
                  <a:pt x="13914" y="2132"/>
                  <a:pt x="13914" y="2132"/>
                </a:cubicBezTo>
                <a:lnTo>
                  <a:pt x="14405" y="1641"/>
                </a:lnTo>
                <a:lnTo>
                  <a:pt x="14450" y="1687"/>
                </a:lnTo>
                <a:cubicBezTo>
                  <a:pt x="15086" y="1244"/>
                  <a:pt x="15857" y="982"/>
                  <a:pt x="16691" y="982"/>
                </a:cubicBezTo>
                <a:cubicBezTo>
                  <a:pt x="18860" y="982"/>
                  <a:pt x="20618" y="2740"/>
                  <a:pt x="20618" y="4909"/>
                </a:cubicBezTo>
                <a:cubicBezTo>
                  <a:pt x="20618" y="5743"/>
                  <a:pt x="20356" y="6514"/>
                  <a:pt x="19913" y="7150"/>
                </a:cubicBezTo>
                <a:moveTo>
                  <a:pt x="10242" y="16912"/>
                </a:moveTo>
                <a:lnTo>
                  <a:pt x="4689" y="11358"/>
                </a:lnTo>
                <a:lnTo>
                  <a:pt x="11358" y="4689"/>
                </a:lnTo>
                <a:lnTo>
                  <a:pt x="16911" y="10243"/>
                </a:lnTo>
                <a:cubicBezTo>
                  <a:pt x="16911" y="10243"/>
                  <a:pt x="10242" y="16912"/>
                  <a:pt x="10242" y="16912"/>
                </a:cubicBezTo>
                <a:close/>
                <a:moveTo>
                  <a:pt x="7686" y="19468"/>
                </a:moveTo>
                <a:cubicBezTo>
                  <a:pt x="6975" y="20179"/>
                  <a:pt x="5994" y="20618"/>
                  <a:pt x="4909" y="20618"/>
                </a:cubicBezTo>
                <a:cubicBezTo>
                  <a:pt x="2740" y="20618"/>
                  <a:pt x="982" y="18860"/>
                  <a:pt x="982" y="16691"/>
                </a:cubicBezTo>
                <a:cubicBezTo>
                  <a:pt x="982" y="15606"/>
                  <a:pt x="1421" y="14625"/>
                  <a:pt x="2132" y="13914"/>
                </a:cubicBezTo>
                <a:lnTo>
                  <a:pt x="3994" y="12052"/>
                </a:lnTo>
                <a:lnTo>
                  <a:pt x="9548" y="17606"/>
                </a:lnTo>
                <a:cubicBezTo>
                  <a:pt x="9548" y="17606"/>
                  <a:pt x="7686" y="19468"/>
                  <a:pt x="7686" y="19468"/>
                </a:cubicBezTo>
                <a:close/>
                <a:moveTo>
                  <a:pt x="21600" y="4909"/>
                </a:moveTo>
                <a:cubicBezTo>
                  <a:pt x="21600" y="2198"/>
                  <a:pt x="19402" y="0"/>
                  <a:pt x="16691" y="0"/>
                </a:cubicBezTo>
                <a:cubicBezTo>
                  <a:pt x="15586" y="0"/>
                  <a:pt x="14570" y="370"/>
                  <a:pt x="13749" y="986"/>
                </a:cubicBezTo>
                <a:lnTo>
                  <a:pt x="13710" y="947"/>
                </a:lnTo>
                <a:lnTo>
                  <a:pt x="13221" y="1437"/>
                </a:lnTo>
                <a:cubicBezTo>
                  <a:pt x="13220" y="1438"/>
                  <a:pt x="13220" y="1438"/>
                  <a:pt x="13219" y="1439"/>
                </a:cubicBezTo>
                <a:lnTo>
                  <a:pt x="1438" y="13220"/>
                </a:lnTo>
                <a:cubicBezTo>
                  <a:pt x="549" y="14108"/>
                  <a:pt x="0" y="15336"/>
                  <a:pt x="0" y="16691"/>
                </a:cubicBezTo>
                <a:cubicBezTo>
                  <a:pt x="0" y="19402"/>
                  <a:pt x="2198" y="21600"/>
                  <a:pt x="4909" y="21600"/>
                </a:cubicBezTo>
                <a:cubicBezTo>
                  <a:pt x="6265" y="21600"/>
                  <a:pt x="7492" y="21051"/>
                  <a:pt x="8380" y="20162"/>
                </a:cubicBezTo>
                <a:lnTo>
                  <a:pt x="20162" y="8381"/>
                </a:lnTo>
                <a:lnTo>
                  <a:pt x="20163" y="8380"/>
                </a:lnTo>
                <a:lnTo>
                  <a:pt x="20653" y="7890"/>
                </a:lnTo>
                <a:lnTo>
                  <a:pt x="20614" y="7851"/>
                </a:lnTo>
                <a:cubicBezTo>
                  <a:pt x="21230" y="7030"/>
                  <a:pt x="21600" y="6015"/>
                  <a:pt x="21600" y="4909"/>
                </a:cubicBezTo>
                <a:moveTo>
                  <a:pt x="10800" y="6873"/>
                </a:moveTo>
                <a:cubicBezTo>
                  <a:pt x="10800" y="7144"/>
                  <a:pt x="11020" y="7364"/>
                  <a:pt x="11291" y="7364"/>
                </a:cubicBezTo>
                <a:cubicBezTo>
                  <a:pt x="11562" y="7364"/>
                  <a:pt x="11782" y="7144"/>
                  <a:pt x="11782" y="6873"/>
                </a:cubicBezTo>
                <a:cubicBezTo>
                  <a:pt x="11782" y="6602"/>
                  <a:pt x="11562" y="6382"/>
                  <a:pt x="11291" y="6382"/>
                </a:cubicBezTo>
                <a:cubicBezTo>
                  <a:pt x="11020" y="6382"/>
                  <a:pt x="10800" y="6602"/>
                  <a:pt x="10800" y="6873"/>
                </a:cubicBezTo>
                <a:moveTo>
                  <a:pt x="13255" y="12273"/>
                </a:moveTo>
                <a:cubicBezTo>
                  <a:pt x="13526" y="12273"/>
                  <a:pt x="13745" y="12053"/>
                  <a:pt x="13745" y="11782"/>
                </a:cubicBezTo>
                <a:cubicBezTo>
                  <a:pt x="13745" y="11511"/>
                  <a:pt x="13526" y="11291"/>
                  <a:pt x="13255" y="11291"/>
                </a:cubicBezTo>
                <a:cubicBezTo>
                  <a:pt x="12983" y="11291"/>
                  <a:pt x="12764" y="11511"/>
                  <a:pt x="12764" y="11782"/>
                </a:cubicBezTo>
                <a:cubicBezTo>
                  <a:pt x="12764" y="12053"/>
                  <a:pt x="12983" y="12273"/>
                  <a:pt x="13255" y="12273"/>
                </a:cubicBezTo>
                <a:moveTo>
                  <a:pt x="12273" y="9818"/>
                </a:moveTo>
                <a:cubicBezTo>
                  <a:pt x="12544" y="9818"/>
                  <a:pt x="12764" y="9599"/>
                  <a:pt x="12764" y="9327"/>
                </a:cubicBezTo>
                <a:cubicBezTo>
                  <a:pt x="12764" y="9056"/>
                  <a:pt x="12544" y="8836"/>
                  <a:pt x="12273" y="8836"/>
                </a:cubicBezTo>
                <a:cubicBezTo>
                  <a:pt x="12001" y="8836"/>
                  <a:pt x="11782" y="9056"/>
                  <a:pt x="11782" y="9327"/>
                </a:cubicBezTo>
                <a:cubicBezTo>
                  <a:pt x="11782" y="9599"/>
                  <a:pt x="12001" y="9818"/>
                  <a:pt x="12273" y="9818"/>
                </a:cubicBezTo>
                <a:moveTo>
                  <a:pt x="10800" y="10309"/>
                </a:moveTo>
                <a:cubicBezTo>
                  <a:pt x="10529" y="10309"/>
                  <a:pt x="10309" y="10529"/>
                  <a:pt x="10309" y="10800"/>
                </a:cubicBezTo>
                <a:cubicBezTo>
                  <a:pt x="10309" y="11071"/>
                  <a:pt x="10529" y="11291"/>
                  <a:pt x="10800" y="11291"/>
                </a:cubicBezTo>
                <a:cubicBezTo>
                  <a:pt x="11071" y="11291"/>
                  <a:pt x="11291" y="11071"/>
                  <a:pt x="11291" y="10800"/>
                </a:cubicBezTo>
                <a:cubicBezTo>
                  <a:pt x="11291" y="10529"/>
                  <a:pt x="11071" y="10309"/>
                  <a:pt x="10800" y="10309"/>
                </a:cubicBezTo>
                <a:moveTo>
                  <a:pt x="10309" y="14236"/>
                </a:moveTo>
                <a:cubicBezTo>
                  <a:pt x="10038" y="14236"/>
                  <a:pt x="9818" y="14456"/>
                  <a:pt x="9818" y="14727"/>
                </a:cubicBezTo>
                <a:cubicBezTo>
                  <a:pt x="9818" y="14999"/>
                  <a:pt x="10038" y="15218"/>
                  <a:pt x="10309" y="15218"/>
                </a:cubicBezTo>
                <a:cubicBezTo>
                  <a:pt x="10580" y="15218"/>
                  <a:pt x="10800" y="14999"/>
                  <a:pt x="10800" y="14727"/>
                </a:cubicBezTo>
                <a:cubicBezTo>
                  <a:pt x="10800" y="14456"/>
                  <a:pt x="10580" y="14236"/>
                  <a:pt x="10309" y="14236"/>
                </a:cubicBezTo>
                <a:moveTo>
                  <a:pt x="9818" y="8836"/>
                </a:moveTo>
                <a:cubicBezTo>
                  <a:pt x="10090" y="8836"/>
                  <a:pt x="10309" y="8617"/>
                  <a:pt x="10309" y="8345"/>
                </a:cubicBezTo>
                <a:cubicBezTo>
                  <a:pt x="10309" y="8075"/>
                  <a:pt x="10090" y="7855"/>
                  <a:pt x="9818" y="7855"/>
                </a:cubicBezTo>
                <a:cubicBezTo>
                  <a:pt x="9547" y="7855"/>
                  <a:pt x="9327" y="8075"/>
                  <a:pt x="9327" y="8345"/>
                </a:cubicBezTo>
                <a:cubicBezTo>
                  <a:pt x="9327" y="8617"/>
                  <a:pt x="9547" y="8836"/>
                  <a:pt x="9818" y="8836"/>
                </a:cubicBezTo>
                <a:moveTo>
                  <a:pt x="6873" y="10800"/>
                </a:moveTo>
                <a:cubicBezTo>
                  <a:pt x="6601" y="10800"/>
                  <a:pt x="6382" y="11020"/>
                  <a:pt x="6382" y="11291"/>
                </a:cubicBezTo>
                <a:cubicBezTo>
                  <a:pt x="6382" y="11562"/>
                  <a:pt x="6601" y="11782"/>
                  <a:pt x="6873" y="11782"/>
                </a:cubicBezTo>
                <a:cubicBezTo>
                  <a:pt x="7144" y="11782"/>
                  <a:pt x="7364" y="11562"/>
                  <a:pt x="7364" y="11291"/>
                </a:cubicBezTo>
                <a:cubicBezTo>
                  <a:pt x="7364" y="11020"/>
                  <a:pt x="7144" y="10800"/>
                  <a:pt x="6873" y="10800"/>
                </a:cubicBezTo>
                <a:moveTo>
                  <a:pt x="8345" y="9327"/>
                </a:moveTo>
                <a:cubicBezTo>
                  <a:pt x="8074" y="9327"/>
                  <a:pt x="7855" y="9547"/>
                  <a:pt x="7855" y="9818"/>
                </a:cubicBezTo>
                <a:cubicBezTo>
                  <a:pt x="7855" y="10090"/>
                  <a:pt x="8074" y="10309"/>
                  <a:pt x="8345" y="10309"/>
                </a:cubicBezTo>
                <a:cubicBezTo>
                  <a:pt x="8617" y="10309"/>
                  <a:pt x="8836" y="10090"/>
                  <a:pt x="8836" y="9818"/>
                </a:cubicBezTo>
                <a:cubicBezTo>
                  <a:pt x="8836" y="9547"/>
                  <a:pt x="8617" y="9327"/>
                  <a:pt x="8345" y="9327"/>
                </a:cubicBezTo>
                <a:moveTo>
                  <a:pt x="9327" y="11782"/>
                </a:moveTo>
                <a:cubicBezTo>
                  <a:pt x="9056" y="11782"/>
                  <a:pt x="8836" y="12001"/>
                  <a:pt x="8836" y="12273"/>
                </a:cubicBezTo>
                <a:cubicBezTo>
                  <a:pt x="8836" y="12544"/>
                  <a:pt x="9056" y="12764"/>
                  <a:pt x="9327" y="12764"/>
                </a:cubicBezTo>
                <a:cubicBezTo>
                  <a:pt x="9599" y="12764"/>
                  <a:pt x="9818" y="12544"/>
                  <a:pt x="9818" y="12273"/>
                </a:cubicBezTo>
                <a:cubicBezTo>
                  <a:pt x="9818" y="12001"/>
                  <a:pt x="9599" y="11782"/>
                  <a:pt x="9327" y="11782"/>
                </a:cubicBezTo>
              </a:path>
            </a:pathLst>
          </a:custGeom>
          <a:solidFill>
            <a:schemeClr val="accent3"/>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7" name="Shape 2767">
            <a:extLst>
              <a:ext uri="{FF2B5EF4-FFF2-40B4-BE49-F238E27FC236}">
                <a16:creationId xmlns:a16="http://schemas.microsoft.com/office/drawing/2014/main" id="{B27A4097-7B4C-4FA2-8379-494859D156FD}"/>
              </a:ext>
            </a:extLst>
          </p:cNvPr>
          <p:cNvSpPr/>
          <p:nvPr/>
        </p:nvSpPr>
        <p:spPr>
          <a:xfrm>
            <a:off x="1804765" y="6207534"/>
            <a:ext cx="1033165" cy="1033165"/>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8" name="Shape 2615">
            <a:extLst>
              <a:ext uri="{FF2B5EF4-FFF2-40B4-BE49-F238E27FC236}">
                <a16:creationId xmlns:a16="http://schemas.microsoft.com/office/drawing/2014/main" id="{B817C9C0-C8E4-497A-9055-195BE2E75C35}"/>
              </a:ext>
            </a:extLst>
          </p:cNvPr>
          <p:cNvSpPr/>
          <p:nvPr/>
        </p:nvSpPr>
        <p:spPr>
          <a:xfrm>
            <a:off x="1798813" y="8605888"/>
            <a:ext cx="1033165" cy="1033165"/>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613408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BC6D75D-C2E6-4548-A3B3-8937EAA0D948}"/>
              </a:ext>
            </a:extLst>
          </p:cNvPr>
          <p:cNvSpPr/>
          <p:nvPr/>
        </p:nvSpPr>
        <p:spPr>
          <a:xfrm>
            <a:off x="4572555" y="4524340"/>
            <a:ext cx="13680684" cy="2418720"/>
          </a:xfrm>
          <a:prstGeom prst="roundRect">
            <a:avLst>
              <a:gd name="adj" fmla="val 143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6" name="Freeform 5">
            <a:extLst>
              <a:ext uri="{FF2B5EF4-FFF2-40B4-BE49-F238E27FC236}">
                <a16:creationId xmlns:a16="http://schemas.microsoft.com/office/drawing/2014/main" id="{502AC7D4-ECE5-A14C-818B-F61FFAEA8E40}"/>
              </a:ext>
            </a:extLst>
          </p:cNvPr>
          <p:cNvSpPr/>
          <p:nvPr/>
        </p:nvSpPr>
        <p:spPr>
          <a:xfrm rot="5400000">
            <a:off x="18663500" y="4988567"/>
            <a:ext cx="1199842" cy="1547407"/>
          </a:xfrm>
          <a:custGeom>
            <a:avLst/>
            <a:gdLst>
              <a:gd name="connsiteX0" fmla="*/ 0 w 600077"/>
              <a:gd name="connsiteY0" fmla="*/ 643352 h 738186"/>
              <a:gd name="connsiteX1" fmla="*/ 0 w 600077"/>
              <a:gd name="connsiteY1" fmla="*/ 243151 h 738186"/>
              <a:gd name="connsiteX2" fmla="*/ 243151 w 600077"/>
              <a:gd name="connsiteY2" fmla="*/ 0 h 738186"/>
              <a:gd name="connsiteX3" fmla="*/ 356926 w 600077"/>
              <a:gd name="connsiteY3" fmla="*/ 0 h 738186"/>
              <a:gd name="connsiteX4" fmla="*/ 600077 w 600077"/>
              <a:gd name="connsiteY4" fmla="*/ 243151 h 738186"/>
              <a:gd name="connsiteX5" fmla="*/ 600077 w 600077"/>
              <a:gd name="connsiteY5" fmla="*/ 643352 h 738186"/>
              <a:gd name="connsiteX6" fmla="*/ 580969 w 600077"/>
              <a:gd name="connsiteY6" fmla="*/ 737998 h 738186"/>
              <a:gd name="connsiteX7" fmla="*/ 580867 w 600077"/>
              <a:gd name="connsiteY7" fmla="*/ 738186 h 738186"/>
              <a:gd name="connsiteX8" fmla="*/ 19210 w 600077"/>
              <a:gd name="connsiteY8" fmla="*/ 738185 h 738186"/>
              <a:gd name="connsiteX9" fmla="*/ 19108 w 600077"/>
              <a:gd name="connsiteY9" fmla="*/ 737998 h 738186"/>
              <a:gd name="connsiteX10" fmla="*/ 0 w 600077"/>
              <a:gd name="connsiteY10" fmla="*/ 643352 h 73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0077" h="738186">
                <a:moveTo>
                  <a:pt x="0" y="643352"/>
                </a:moveTo>
                <a:lnTo>
                  <a:pt x="0" y="243151"/>
                </a:lnTo>
                <a:cubicBezTo>
                  <a:pt x="0" y="108862"/>
                  <a:pt x="108862" y="0"/>
                  <a:pt x="243151" y="0"/>
                </a:cubicBezTo>
                <a:lnTo>
                  <a:pt x="356926" y="0"/>
                </a:lnTo>
                <a:cubicBezTo>
                  <a:pt x="491215" y="0"/>
                  <a:pt x="600077" y="108862"/>
                  <a:pt x="600077" y="243151"/>
                </a:cubicBezTo>
                <a:lnTo>
                  <a:pt x="600077" y="643352"/>
                </a:lnTo>
                <a:cubicBezTo>
                  <a:pt x="600077" y="676924"/>
                  <a:pt x="593273" y="708907"/>
                  <a:pt x="580969" y="737998"/>
                </a:cubicBezTo>
                <a:lnTo>
                  <a:pt x="580867" y="738186"/>
                </a:lnTo>
                <a:lnTo>
                  <a:pt x="19210" y="738185"/>
                </a:lnTo>
                <a:lnTo>
                  <a:pt x="19108" y="737998"/>
                </a:lnTo>
                <a:cubicBezTo>
                  <a:pt x="6804" y="708907"/>
                  <a:pt x="0" y="676924"/>
                  <a:pt x="0" y="64335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7" name="Rounded Rectangle 6">
            <a:extLst>
              <a:ext uri="{FF2B5EF4-FFF2-40B4-BE49-F238E27FC236}">
                <a16:creationId xmlns:a16="http://schemas.microsoft.com/office/drawing/2014/main" id="{7A12E260-EFB1-2E4C-BADF-18DB28F01EEB}"/>
              </a:ext>
            </a:extLst>
          </p:cNvPr>
          <p:cNvSpPr/>
          <p:nvPr/>
        </p:nvSpPr>
        <p:spPr>
          <a:xfrm>
            <a:off x="18253239" y="4880302"/>
            <a:ext cx="317417" cy="1780256"/>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8" name="Rectangle 7">
            <a:extLst>
              <a:ext uri="{FF2B5EF4-FFF2-40B4-BE49-F238E27FC236}">
                <a16:creationId xmlns:a16="http://schemas.microsoft.com/office/drawing/2014/main" id="{1C304A50-586E-4346-8802-BA5FA4A9258D}"/>
              </a:ext>
            </a:extLst>
          </p:cNvPr>
          <p:cNvSpPr/>
          <p:nvPr/>
        </p:nvSpPr>
        <p:spPr>
          <a:xfrm>
            <a:off x="4756655" y="4755490"/>
            <a:ext cx="2621867" cy="201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9" name="Rectangle 8">
            <a:extLst>
              <a:ext uri="{FF2B5EF4-FFF2-40B4-BE49-F238E27FC236}">
                <a16:creationId xmlns:a16="http://schemas.microsoft.com/office/drawing/2014/main" id="{D09643E6-2EDD-ED40-B4C3-C89617B4BC66}"/>
              </a:ext>
            </a:extLst>
          </p:cNvPr>
          <p:cNvSpPr/>
          <p:nvPr/>
        </p:nvSpPr>
        <p:spPr>
          <a:xfrm>
            <a:off x="7378522" y="4755490"/>
            <a:ext cx="2704397" cy="20187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0" name="Rectangle 9">
            <a:extLst>
              <a:ext uri="{FF2B5EF4-FFF2-40B4-BE49-F238E27FC236}">
                <a16:creationId xmlns:a16="http://schemas.microsoft.com/office/drawing/2014/main" id="{F37BE85C-6B90-BD4E-8456-3A9159BC5653}"/>
              </a:ext>
            </a:extLst>
          </p:cNvPr>
          <p:cNvSpPr/>
          <p:nvPr/>
        </p:nvSpPr>
        <p:spPr>
          <a:xfrm>
            <a:off x="10076571" y="4755490"/>
            <a:ext cx="2628213" cy="2018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1" name="Rectangle 10">
            <a:extLst>
              <a:ext uri="{FF2B5EF4-FFF2-40B4-BE49-F238E27FC236}">
                <a16:creationId xmlns:a16="http://schemas.microsoft.com/office/drawing/2014/main" id="{B854F640-EC57-8C43-AC94-A13BE59BB858}"/>
              </a:ext>
            </a:extLst>
          </p:cNvPr>
          <p:cNvSpPr/>
          <p:nvPr/>
        </p:nvSpPr>
        <p:spPr>
          <a:xfrm>
            <a:off x="12698436" y="4755490"/>
            <a:ext cx="2704397" cy="20187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2" name="Round Same Side Corner Rectangle 11">
            <a:extLst>
              <a:ext uri="{FF2B5EF4-FFF2-40B4-BE49-F238E27FC236}">
                <a16:creationId xmlns:a16="http://schemas.microsoft.com/office/drawing/2014/main" id="{7F807DE0-7C85-424A-B202-DD3FD3260790}"/>
              </a:ext>
            </a:extLst>
          </p:cNvPr>
          <p:cNvSpPr/>
          <p:nvPr/>
        </p:nvSpPr>
        <p:spPr>
          <a:xfrm rot="5400000">
            <a:off x="15720247" y="4438069"/>
            <a:ext cx="2018772" cy="2653613"/>
          </a:xfrm>
          <a:prstGeom prst="round2SameRect">
            <a:avLst>
              <a:gd name="adj1" fmla="val 12139"/>
              <a:gd name="adj2"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3" name="Rectangle 12">
            <a:extLst>
              <a:ext uri="{FF2B5EF4-FFF2-40B4-BE49-F238E27FC236}">
                <a16:creationId xmlns:a16="http://schemas.microsoft.com/office/drawing/2014/main" id="{B99954B4-42BA-3B46-9D2C-658B93B52A24}"/>
              </a:ext>
            </a:extLst>
          </p:cNvPr>
          <p:cNvSpPr/>
          <p:nvPr/>
        </p:nvSpPr>
        <p:spPr>
          <a:xfrm>
            <a:off x="2169707" y="5017606"/>
            <a:ext cx="1952117" cy="1477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4" name="Freeform 13">
            <a:extLst>
              <a:ext uri="{FF2B5EF4-FFF2-40B4-BE49-F238E27FC236}">
                <a16:creationId xmlns:a16="http://schemas.microsoft.com/office/drawing/2014/main" id="{504908D0-A039-3144-BA16-B39B85203240}"/>
              </a:ext>
            </a:extLst>
          </p:cNvPr>
          <p:cNvSpPr/>
          <p:nvPr/>
        </p:nvSpPr>
        <p:spPr>
          <a:xfrm>
            <a:off x="20037128" y="5662286"/>
            <a:ext cx="3707252" cy="233299"/>
          </a:xfrm>
          <a:custGeom>
            <a:avLst/>
            <a:gdLst>
              <a:gd name="connsiteX0" fmla="*/ 0 w 1854109"/>
              <a:gd name="connsiteY0" fmla="*/ 0 h 116680"/>
              <a:gd name="connsiteX1" fmla="*/ 1753708 w 1854109"/>
              <a:gd name="connsiteY1" fmla="*/ 0 h 116680"/>
              <a:gd name="connsiteX2" fmla="*/ 1854109 w 1854109"/>
              <a:gd name="connsiteY2" fmla="*/ 116680 h 116680"/>
              <a:gd name="connsiteX3" fmla="*/ 0 w 1854109"/>
              <a:gd name="connsiteY3" fmla="*/ 116680 h 116680"/>
              <a:gd name="connsiteX4" fmla="*/ 0 w 1854109"/>
              <a:gd name="connsiteY4" fmla="*/ 0 h 116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4109" h="116680">
                <a:moveTo>
                  <a:pt x="0" y="0"/>
                </a:moveTo>
                <a:lnTo>
                  <a:pt x="1753708" y="0"/>
                </a:lnTo>
                <a:lnTo>
                  <a:pt x="1854109" y="116680"/>
                </a:lnTo>
                <a:lnTo>
                  <a:pt x="0" y="116680"/>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5" name="Freeform 14">
            <a:extLst>
              <a:ext uri="{FF2B5EF4-FFF2-40B4-BE49-F238E27FC236}">
                <a16:creationId xmlns:a16="http://schemas.microsoft.com/office/drawing/2014/main" id="{7100A3CF-7198-4940-89F9-A87C8C7DE1BC}"/>
              </a:ext>
            </a:extLst>
          </p:cNvPr>
          <p:cNvSpPr/>
          <p:nvPr/>
        </p:nvSpPr>
        <p:spPr>
          <a:xfrm>
            <a:off x="23744378" y="5895585"/>
            <a:ext cx="12797" cy="6326"/>
          </a:xfrm>
          <a:custGeom>
            <a:avLst/>
            <a:gdLst>
              <a:gd name="connsiteX0" fmla="*/ 0 w 6400"/>
              <a:gd name="connsiteY0" fmla="*/ 0 h 3164"/>
              <a:gd name="connsiteX1" fmla="*/ 6400 w 6400"/>
              <a:gd name="connsiteY1" fmla="*/ 0 h 3164"/>
              <a:gd name="connsiteX2" fmla="*/ 2723 w 6400"/>
              <a:gd name="connsiteY2" fmla="*/ 3164 h 3164"/>
              <a:gd name="connsiteX3" fmla="*/ 0 w 6400"/>
              <a:gd name="connsiteY3" fmla="*/ 0 h 3164"/>
            </a:gdLst>
            <a:ahLst/>
            <a:cxnLst>
              <a:cxn ang="0">
                <a:pos x="connsiteX0" y="connsiteY0"/>
              </a:cxn>
              <a:cxn ang="0">
                <a:pos x="connsiteX1" y="connsiteY1"/>
              </a:cxn>
              <a:cxn ang="0">
                <a:pos x="connsiteX2" y="connsiteY2"/>
              </a:cxn>
              <a:cxn ang="0">
                <a:pos x="connsiteX3" y="connsiteY3"/>
              </a:cxn>
            </a:cxnLst>
            <a:rect l="l" t="t" r="r" b="b"/>
            <a:pathLst>
              <a:path w="6400" h="3164">
                <a:moveTo>
                  <a:pt x="0" y="0"/>
                </a:moveTo>
                <a:lnTo>
                  <a:pt x="6400" y="0"/>
                </a:lnTo>
                <a:lnTo>
                  <a:pt x="2723" y="3164"/>
                </a:lnTo>
                <a:lnTo>
                  <a:pt x="0" y="0"/>
                </a:ln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solidFill>
                <a:schemeClr val="bg2">
                  <a:lumMod val="50000"/>
                </a:schemeClr>
              </a:solidFill>
              <a:latin typeface="Open Sans Light" panose="020B0306030504020204" pitchFamily="34" charset="0"/>
            </a:endParaRPr>
          </a:p>
        </p:txBody>
      </p:sp>
      <p:sp>
        <p:nvSpPr>
          <p:cNvPr id="16" name="Rounded Rectangle 15">
            <a:extLst>
              <a:ext uri="{FF2B5EF4-FFF2-40B4-BE49-F238E27FC236}">
                <a16:creationId xmlns:a16="http://schemas.microsoft.com/office/drawing/2014/main" id="{32762727-3F12-A145-8A79-B5EC0D51EBE7}"/>
              </a:ext>
            </a:extLst>
          </p:cNvPr>
          <p:cNvSpPr/>
          <p:nvPr/>
        </p:nvSpPr>
        <p:spPr>
          <a:xfrm>
            <a:off x="1534874" y="3811056"/>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7" name="Rounded Rectangle 16">
            <a:extLst>
              <a:ext uri="{FF2B5EF4-FFF2-40B4-BE49-F238E27FC236}">
                <a16:creationId xmlns:a16="http://schemas.microsoft.com/office/drawing/2014/main" id="{07D1C403-CAB8-DA42-AFA4-2FE64C46512A}"/>
              </a:ext>
            </a:extLst>
          </p:cNvPr>
          <p:cNvSpPr/>
          <p:nvPr/>
        </p:nvSpPr>
        <p:spPr>
          <a:xfrm>
            <a:off x="4121824" y="3823753"/>
            <a:ext cx="634833" cy="3865235"/>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98" dirty="0">
              <a:latin typeface="Open Sans Light" panose="020B0306030504020204" pitchFamily="34" charset="0"/>
            </a:endParaRPr>
          </a:p>
        </p:txBody>
      </p:sp>
      <p:sp>
        <p:nvSpPr>
          <p:cNvPr id="18" name="TextBox 17">
            <a:extLst>
              <a:ext uri="{FF2B5EF4-FFF2-40B4-BE49-F238E27FC236}">
                <a16:creationId xmlns:a16="http://schemas.microsoft.com/office/drawing/2014/main" id="{5002B371-AA99-6F45-99DD-DBE4ECFDDDAB}"/>
              </a:ext>
            </a:extLst>
          </p:cNvPr>
          <p:cNvSpPr txBox="1"/>
          <p:nvPr/>
        </p:nvSpPr>
        <p:spPr>
          <a:xfrm>
            <a:off x="11205895" y="580840"/>
            <a:ext cx="1947969" cy="1107996"/>
          </a:xfrm>
          <a:prstGeom prst="rect">
            <a:avLst/>
          </a:prstGeom>
          <a:noFill/>
        </p:spPr>
        <p:txBody>
          <a:bodyPr wrap="none" rtlCol="0">
            <a:spAutoFit/>
          </a:bodyPr>
          <a:lstStyle/>
          <a:p>
            <a:pPr algn="ctr"/>
            <a:r>
              <a:rPr lang="en-US" sz="6600" b="1" dirty="0">
                <a:solidFill>
                  <a:schemeClr val="tx2"/>
                </a:solidFill>
                <a:latin typeface="Open Sans" panose="020B0606030504020204" pitchFamily="34" charset="0"/>
                <a:cs typeface="Open Sans" panose="020B0606030504020204" pitchFamily="34" charset="0"/>
              </a:rPr>
              <a:t>Title</a:t>
            </a:r>
          </a:p>
        </p:txBody>
      </p:sp>
      <p:sp>
        <p:nvSpPr>
          <p:cNvPr id="19" name="TextBox 18">
            <a:extLst>
              <a:ext uri="{FF2B5EF4-FFF2-40B4-BE49-F238E27FC236}">
                <a16:creationId xmlns:a16="http://schemas.microsoft.com/office/drawing/2014/main" id="{48FEDCA7-501B-7849-9864-CE621C6CD321}"/>
              </a:ext>
            </a:extLst>
          </p:cNvPr>
          <p:cNvSpPr txBox="1"/>
          <p:nvPr/>
        </p:nvSpPr>
        <p:spPr>
          <a:xfrm>
            <a:off x="11314289" y="1740639"/>
            <a:ext cx="1754006" cy="430887"/>
          </a:xfrm>
          <a:prstGeom prst="rect">
            <a:avLst/>
          </a:prstGeom>
          <a:noFill/>
        </p:spPr>
        <p:txBody>
          <a:bodyPr wrap="none" rtlCol="0">
            <a:spAutoFit/>
          </a:bodyPr>
          <a:lstStyle/>
          <a:p>
            <a:pPr algn="ctr"/>
            <a:r>
              <a:rPr lang="en-US" sz="2200" spc="600" dirty="0">
                <a:solidFill>
                  <a:schemeClr val="bg1">
                    <a:lumMod val="65000"/>
                  </a:schemeClr>
                </a:solidFill>
                <a:latin typeface="Open Sans Light" panose="020B0306030504020204" pitchFamily="34" charset="0"/>
                <a:cs typeface="Open Sans Light" panose="020B0306030504020204" pitchFamily="34" charset="0"/>
              </a:rPr>
              <a:t>Subtitle</a:t>
            </a:r>
          </a:p>
        </p:txBody>
      </p:sp>
      <p:sp>
        <p:nvSpPr>
          <p:cNvPr id="20" name="Freeform 685">
            <a:extLst>
              <a:ext uri="{FF2B5EF4-FFF2-40B4-BE49-F238E27FC236}">
                <a16:creationId xmlns:a16="http://schemas.microsoft.com/office/drawing/2014/main" id="{B26B1925-0D9F-4D46-89BD-E8DD1024B2B3}"/>
              </a:ext>
            </a:extLst>
          </p:cNvPr>
          <p:cNvSpPr>
            <a:spLocks noChangeArrowheads="1"/>
          </p:cNvSpPr>
          <p:nvPr/>
        </p:nvSpPr>
        <p:spPr bwMode="auto">
          <a:xfrm>
            <a:off x="5333252" y="5047772"/>
            <a:ext cx="1462326" cy="1462326"/>
          </a:xfrm>
          <a:custGeom>
            <a:avLst/>
            <a:gdLst>
              <a:gd name="T0" fmla="*/ 265801 w 294940"/>
              <a:gd name="T1" fmla="*/ 286251 h 294915"/>
              <a:gd name="T2" fmla="*/ 285996 w 294940"/>
              <a:gd name="T3" fmla="*/ 255929 h 294915"/>
              <a:gd name="T4" fmla="*/ 256784 w 294940"/>
              <a:gd name="T5" fmla="*/ 236436 h 294915"/>
              <a:gd name="T6" fmla="*/ 237309 w 294940"/>
              <a:gd name="T7" fmla="*/ 247987 h 294915"/>
              <a:gd name="T8" fmla="*/ 164097 w 294940"/>
              <a:gd name="T9" fmla="*/ 261343 h 294915"/>
              <a:gd name="T10" fmla="*/ 237309 w 294940"/>
              <a:gd name="T11" fmla="*/ 274700 h 294915"/>
              <a:gd name="T12" fmla="*/ 256784 w 294940"/>
              <a:gd name="T13" fmla="*/ 286251 h 294915"/>
              <a:gd name="T14" fmla="*/ 103008 w 294940"/>
              <a:gd name="T15" fmla="*/ 87013 h 294915"/>
              <a:gd name="T16" fmla="*/ 191348 w 294940"/>
              <a:gd name="T17" fmla="*/ 87013 h 294915"/>
              <a:gd name="T18" fmla="*/ 195658 w 294940"/>
              <a:gd name="T19" fmla="*/ 94919 h 294915"/>
              <a:gd name="T20" fmla="*/ 98339 w 294940"/>
              <a:gd name="T21" fmla="*/ 94919 h 294915"/>
              <a:gd name="T22" fmla="*/ 103008 w 294940"/>
              <a:gd name="T23" fmla="*/ 87013 h 294915"/>
              <a:gd name="T24" fmla="*/ 52933 w 294940"/>
              <a:gd name="T25" fmla="*/ 117160 h 294915"/>
              <a:gd name="T26" fmla="*/ 243014 w 294940"/>
              <a:gd name="T27" fmla="*/ 117160 h 294915"/>
              <a:gd name="T28" fmla="*/ 147974 w 294940"/>
              <a:gd name="T29" fmla="*/ 56381 h 294915"/>
              <a:gd name="T30" fmla="*/ 119424 w 294940"/>
              <a:gd name="T31" fmla="*/ 38400 h 294915"/>
              <a:gd name="T32" fmla="*/ 147974 w 294940"/>
              <a:gd name="T33" fmla="*/ 47390 h 294915"/>
              <a:gd name="T34" fmla="*/ 176521 w 294940"/>
              <a:gd name="T35" fmla="*/ 38400 h 294915"/>
              <a:gd name="T36" fmla="*/ 252770 w 294940"/>
              <a:gd name="T37" fmla="*/ 120397 h 294915"/>
              <a:gd name="T38" fmla="*/ 43176 w 294940"/>
              <a:gd name="T39" fmla="*/ 120397 h 294915"/>
              <a:gd name="T40" fmla="*/ 119424 w 294940"/>
              <a:gd name="T41" fmla="*/ 38400 h 294915"/>
              <a:gd name="T42" fmla="*/ 9016 w 294940"/>
              <a:gd name="T43" fmla="*/ 22379 h 294915"/>
              <a:gd name="T44" fmla="*/ 22360 w 294940"/>
              <a:gd name="T45" fmla="*/ 197090 h 294915"/>
              <a:gd name="T46" fmla="*/ 286718 w 294940"/>
              <a:gd name="T47" fmla="*/ 183735 h 294915"/>
              <a:gd name="T48" fmla="*/ 273013 w 294940"/>
              <a:gd name="T49" fmla="*/ 9024 h 294915"/>
              <a:gd name="T50" fmla="*/ 22360 w 294940"/>
              <a:gd name="T51" fmla="*/ 0 h 294915"/>
              <a:gd name="T52" fmla="*/ 295374 w 294940"/>
              <a:gd name="T53" fmla="*/ 22379 h 294915"/>
              <a:gd name="T54" fmla="*/ 273013 w 294940"/>
              <a:gd name="T55" fmla="*/ 206114 h 294915"/>
              <a:gd name="T56" fmla="*/ 44721 w 294940"/>
              <a:gd name="T57" fmla="*/ 231744 h 294915"/>
              <a:gd name="T58" fmla="*/ 155802 w 294940"/>
              <a:gd name="T59" fmla="*/ 257011 h 294915"/>
              <a:gd name="T60" fmla="*/ 235506 w 294940"/>
              <a:gd name="T61" fmla="*/ 238963 h 294915"/>
              <a:gd name="T62" fmla="*/ 294652 w 294940"/>
              <a:gd name="T63" fmla="*/ 254124 h 294915"/>
              <a:gd name="T64" fmla="*/ 261112 w 294940"/>
              <a:gd name="T65" fmla="*/ 295635 h 294915"/>
              <a:gd name="T66" fmla="*/ 177440 w 294940"/>
              <a:gd name="T67" fmla="*/ 284084 h 294915"/>
              <a:gd name="T68" fmla="*/ 70327 w 294940"/>
              <a:gd name="T69" fmla="*/ 266036 h 294915"/>
              <a:gd name="T70" fmla="*/ 35704 w 294940"/>
              <a:gd name="T71" fmla="*/ 206114 h 294915"/>
              <a:gd name="T72" fmla="*/ 0 w 294940"/>
              <a:gd name="T73" fmla="*/ 183735 h 294915"/>
              <a:gd name="T74" fmla="*/ 22360 w 294940"/>
              <a:gd name="T75" fmla="*/ 0 h 29491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94940" h="294915">
                <a:moveTo>
                  <a:pt x="265198" y="235860"/>
                </a:moveTo>
                <a:lnTo>
                  <a:pt x="265198" y="285553"/>
                </a:lnTo>
                <a:cubicBezTo>
                  <a:pt x="270955" y="284472"/>
                  <a:pt x="276353" y="281592"/>
                  <a:pt x="280311" y="276911"/>
                </a:cubicBezTo>
                <a:cubicBezTo>
                  <a:pt x="284989" y="270789"/>
                  <a:pt x="287148" y="262867"/>
                  <a:pt x="285348" y="255305"/>
                </a:cubicBezTo>
                <a:cubicBezTo>
                  <a:pt x="283189" y="245583"/>
                  <a:pt x="275273" y="237661"/>
                  <a:pt x="265198" y="235860"/>
                </a:cubicBezTo>
                <a:close/>
                <a:moveTo>
                  <a:pt x="256202" y="235860"/>
                </a:moveTo>
                <a:cubicBezTo>
                  <a:pt x="250085" y="236940"/>
                  <a:pt x="244687" y="240181"/>
                  <a:pt x="240369" y="245583"/>
                </a:cubicBezTo>
                <a:cubicBezTo>
                  <a:pt x="239650" y="246663"/>
                  <a:pt x="238210" y="247383"/>
                  <a:pt x="236771" y="247383"/>
                </a:cubicBezTo>
                <a:lnTo>
                  <a:pt x="177038" y="247383"/>
                </a:lnTo>
                <a:cubicBezTo>
                  <a:pt x="169842" y="247383"/>
                  <a:pt x="163725" y="253505"/>
                  <a:pt x="163725" y="260706"/>
                </a:cubicBezTo>
                <a:cubicBezTo>
                  <a:pt x="163725" y="268268"/>
                  <a:pt x="169842" y="274030"/>
                  <a:pt x="177038" y="274030"/>
                </a:cubicBezTo>
                <a:lnTo>
                  <a:pt x="236771" y="274030"/>
                </a:lnTo>
                <a:cubicBezTo>
                  <a:pt x="238210" y="274030"/>
                  <a:pt x="239650" y="275110"/>
                  <a:pt x="240369" y="276190"/>
                </a:cubicBezTo>
                <a:cubicBezTo>
                  <a:pt x="244327" y="281232"/>
                  <a:pt x="250085" y="284472"/>
                  <a:pt x="256202" y="285553"/>
                </a:cubicBezTo>
                <a:lnTo>
                  <a:pt x="256202" y="235860"/>
                </a:lnTo>
                <a:close/>
                <a:moveTo>
                  <a:pt x="102774" y="86801"/>
                </a:moveTo>
                <a:cubicBezTo>
                  <a:pt x="116031" y="94328"/>
                  <a:pt x="131438" y="98272"/>
                  <a:pt x="146844" y="98272"/>
                </a:cubicBezTo>
                <a:cubicBezTo>
                  <a:pt x="162251" y="98272"/>
                  <a:pt x="177299" y="94328"/>
                  <a:pt x="190914" y="86801"/>
                </a:cubicBezTo>
                <a:cubicBezTo>
                  <a:pt x="193064" y="85725"/>
                  <a:pt x="195572" y="86442"/>
                  <a:pt x="196647" y="88593"/>
                </a:cubicBezTo>
                <a:cubicBezTo>
                  <a:pt x="198080" y="90744"/>
                  <a:pt x="197363" y="93253"/>
                  <a:pt x="195214" y="94687"/>
                </a:cubicBezTo>
                <a:cubicBezTo>
                  <a:pt x="180524" y="102932"/>
                  <a:pt x="163684" y="107592"/>
                  <a:pt x="146844" y="107592"/>
                </a:cubicBezTo>
                <a:cubicBezTo>
                  <a:pt x="129646" y="107592"/>
                  <a:pt x="112806" y="102932"/>
                  <a:pt x="98116" y="94687"/>
                </a:cubicBezTo>
                <a:cubicBezTo>
                  <a:pt x="96325" y="93253"/>
                  <a:pt x="95250" y="90744"/>
                  <a:pt x="96683" y="88593"/>
                </a:cubicBezTo>
                <a:cubicBezTo>
                  <a:pt x="97758" y="86442"/>
                  <a:pt x="100625" y="85725"/>
                  <a:pt x="102774" y="86801"/>
                </a:cubicBezTo>
                <a:close/>
                <a:moveTo>
                  <a:pt x="122399" y="47633"/>
                </a:moveTo>
                <a:lnTo>
                  <a:pt x="52813" y="116874"/>
                </a:lnTo>
                <a:cubicBezTo>
                  <a:pt x="78412" y="141269"/>
                  <a:pt x="111943" y="154185"/>
                  <a:pt x="147638" y="154185"/>
                </a:cubicBezTo>
                <a:cubicBezTo>
                  <a:pt x="182972" y="154185"/>
                  <a:pt x="216863" y="141269"/>
                  <a:pt x="242463" y="116874"/>
                </a:cubicBezTo>
                <a:lnTo>
                  <a:pt x="172516" y="47633"/>
                </a:lnTo>
                <a:cubicBezTo>
                  <a:pt x="165665" y="53373"/>
                  <a:pt x="156651" y="56243"/>
                  <a:pt x="147638" y="56243"/>
                </a:cubicBezTo>
                <a:cubicBezTo>
                  <a:pt x="138263" y="56243"/>
                  <a:pt x="129610" y="53373"/>
                  <a:pt x="122399" y="47633"/>
                </a:cubicBezTo>
                <a:close/>
                <a:moveTo>
                  <a:pt x="119154" y="38306"/>
                </a:moveTo>
                <a:cubicBezTo>
                  <a:pt x="120596" y="36512"/>
                  <a:pt x="123841" y="36512"/>
                  <a:pt x="125644" y="38306"/>
                </a:cubicBezTo>
                <a:cubicBezTo>
                  <a:pt x="131413" y="44046"/>
                  <a:pt x="139345" y="47274"/>
                  <a:pt x="147638" y="47274"/>
                </a:cubicBezTo>
                <a:cubicBezTo>
                  <a:pt x="155930" y="47274"/>
                  <a:pt x="163862" y="44046"/>
                  <a:pt x="169631" y="38306"/>
                </a:cubicBezTo>
                <a:cubicBezTo>
                  <a:pt x="171434" y="36512"/>
                  <a:pt x="174318" y="36512"/>
                  <a:pt x="176121" y="38306"/>
                </a:cubicBezTo>
                <a:lnTo>
                  <a:pt x="252197" y="113645"/>
                </a:lnTo>
                <a:cubicBezTo>
                  <a:pt x="253640" y="115439"/>
                  <a:pt x="253640" y="118309"/>
                  <a:pt x="252197" y="120103"/>
                </a:cubicBezTo>
                <a:cubicBezTo>
                  <a:pt x="224074" y="147727"/>
                  <a:pt x="186938" y="163153"/>
                  <a:pt x="147638" y="163153"/>
                </a:cubicBezTo>
                <a:cubicBezTo>
                  <a:pt x="107977" y="163153"/>
                  <a:pt x="71201" y="147727"/>
                  <a:pt x="43078" y="120103"/>
                </a:cubicBezTo>
                <a:cubicBezTo>
                  <a:pt x="41275" y="118309"/>
                  <a:pt x="41275" y="115439"/>
                  <a:pt x="43078" y="113645"/>
                </a:cubicBezTo>
                <a:lnTo>
                  <a:pt x="119154" y="38306"/>
                </a:lnTo>
                <a:close/>
                <a:moveTo>
                  <a:pt x="22310" y="9002"/>
                </a:moveTo>
                <a:cubicBezTo>
                  <a:pt x="14753" y="9002"/>
                  <a:pt x="8996" y="14764"/>
                  <a:pt x="8996" y="22325"/>
                </a:cubicBezTo>
                <a:lnTo>
                  <a:pt x="8996" y="183287"/>
                </a:lnTo>
                <a:cubicBezTo>
                  <a:pt x="8996" y="190489"/>
                  <a:pt x="14753" y="196610"/>
                  <a:pt x="22310" y="196610"/>
                </a:cubicBezTo>
                <a:lnTo>
                  <a:pt x="272394" y="196610"/>
                </a:lnTo>
                <a:cubicBezTo>
                  <a:pt x="279951" y="196610"/>
                  <a:pt x="286068" y="190489"/>
                  <a:pt x="286068" y="183287"/>
                </a:cubicBezTo>
                <a:lnTo>
                  <a:pt x="286068" y="22325"/>
                </a:lnTo>
                <a:cubicBezTo>
                  <a:pt x="286068" y="14764"/>
                  <a:pt x="279951" y="9002"/>
                  <a:pt x="272394" y="9002"/>
                </a:cubicBezTo>
                <a:lnTo>
                  <a:pt x="22310" y="9002"/>
                </a:lnTo>
                <a:close/>
                <a:moveTo>
                  <a:pt x="22310" y="0"/>
                </a:moveTo>
                <a:lnTo>
                  <a:pt x="272394" y="0"/>
                </a:lnTo>
                <a:cubicBezTo>
                  <a:pt x="284989" y="0"/>
                  <a:pt x="294704" y="10082"/>
                  <a:pt x="294704" y="22325"/>
                </a:cubicBezTo>
                <a:lnTo>
                  <a:pt x="294704" y="183287"/>
                </a:lnTo>
                <a:cubicBezTo>
                  <a:pt x="294704" y="195530"/>
                  <a:pt x="284989" y="205612"/>
                  <a:pt x="272394" y="205612"/>
                </a:cubicBezTo>
                <a:lnTo>
                  <a:pt x="44619" y="205612"/>
                </a:lnTo>
                <a:lnTo>
                  <a:pt x="44619" y="231179"/>
                </a:lnTo>
                <a:cubicBezTo>
                  <a:pt x="44619" y="244862"/>
                  <a:pt x="56134" y="256385"/>
                  <a:pt x="70167" y="256385"/>
                </a:cubicBezTo>
                <a:lnTo>
                  <a:pt x="155448" y="256385"/>
                </a:lnTo>
                <a:cubicBezTo>
                  <a:pt x="157607" y="246303"/>
                  <a:pt x="166243" y="238381"/>
                  <a:pt x="177038" y="238381"/>
                </a:cubicBezTo>
                <a:lnTo>
                  <a:pt x="234972" y="238381"/>
                </a:lnTo>
                <a:cubicBezTo>
                  <a:pt x="242528" y="229379"/>
                  <a:pt x="254763" y="224697"/>
                  <a:pt x="266997" y="227218"/>
                </a:cubicBezTo>
                <a:cubicBezTo>
                  <a:pt x="280311" y="229379"/>
                  <a:pt x="291106" y="240181"/>
                  <a:pt x="293984" y="253505"/>
                </a:cubicBezTo>
                <a:cubicBezTo>
                  <a:pt x="296503" y="263947"/>
                  <a:pt x="293984" y="274390"/>
                  <a:pt x="287148" y="282312"/>
                </a:cubicBezTo>
                <a:cubicBezTo>
                  <a:pt x="280671" y="290594"/>
                  <a:pt x="270955" y="294915"/>
                  <a:pt x="260520" y="294915"/>
                </a:cubicBezTo>
                <a:cubicBezTo>
                  <a:pt x="250804" y="294915"/>
                  <a:pt x="241449" y="290954"/>
                  <a:pt x="234972" y="283392"/>
                </a:cubicBezTo>
                <a:lnTo>
                  <a:pt x="177038" y="283392"/>
                </a:lnTo>
                <a:cubicBezTo>
                  <a:pt x="166243" y="283392"/>
                  <a:pt x="157607" y="275470"/>
                  <a:pt x="155448" y="265388"/>
                </a:cubicBezTo>
                <a:lnTo>
                  <a:pt x="70167" y="265388"/>
                </a:lnTo>
                <a:cubicBezTo>
                  <a:pt x="51096" y="265388"/>
                  <a:pt x="35623" y="249904"/>
                  <a:pt x="35623" y="231179"/>
                </a:cubicBezTo>
                <a:lnTo>
                  <a:pt x="35623" y="205612"/>
                </a:lnTo>
                <a:lnTo>
                  <a:pt x="22310" y="205612"/>
                </a:lnTo>
                <a:cubicBezTo>
                  <a:pt x="10075" y="205612"/>
                  <a:pt x="0" y="195530"/>
                  <a:pt x="0" y="183287"/>
                </a:cubicBezTo>
                <a:lnTo>
                  <a:pt x="0" y="22325"/>
                </a:lnTo>
                <a:cubicBezTo>
                  <a:pt x="0" y="10082"/>
                  <a:pt x="10075" y="0"/>
                  <a:pt x="22310"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21" name="Freeform 692">
            <a:extLst>
              <a:ext uri="{FF2B5EF4-FFF2-40B4-BE49-F238E27FC236}">
                <a16:creationId xmlns:a16="http://schemas.microsoft.com/office/drawing/2014/main" id="{C65BBBDF-4BA8-F444-945C-C59DB2C2497A}"/>
              </a:ext>
            </a:extLst>
          </p:cNvPr>
          <p:cNvSpPr>
            <a:spLocks noChangeArrowheads="1"/>
          </p:cNvSpPr>
          <p:nvPr/>
        </p:nvSpPr>
        <p:spPr bwMode="auto">
          <a:xfrm>
            <a:off x="7974162" y="5047772"/>
            <a:ext cx="1462326" cy="1462326"/>
          </a:xfrm>
          <a:custGeom>
            <a:avLst/>
            <a:gdLst>
              <a:gd name="T0" fmla="*/ 137195 w 294915"/>
              <a:gd name="T1" fmla="*/ 156745 h 294915"/>
              <a:gd name="T2" fmla="*/ 107308 w 294915"/>
              <a:gd name="T3" fmla="*/ 161065 h 294915"/>
              <a:gd name="T4" fmla="*/ 132875 w 294915"/>
              <a:gd name="T5" fmla="*/ 181952 h 294915"/>
              <a:gd name="T6" fmla="*/ 137195 w 294915"/>
              <a:gd name="T7" fmla="*/ 211479 h 294915"/>
              <a:gd name="T8" fmla="*/ 158081 w 294915"/>
              <a:gd name="T9" fmla="*/ 186272 h 294915"/>
              <a:gd name="T10" fmla="*/ 187969 w 294915"/>
              <a:gd name="T11" fmla="*/ 181952 h 294915"/>
              <a:gd name="T12" fmla="*/ 162762 w 294915"/>
              <a:gd name="T13" fmla="*/ 161065 h 294915"/>
              <a:gd name="T14" fmla="*/ 158081 w 294915"/>
              <a:gd name="T15" fmla="*/ 131178 h 294915"/>
              <a:gd name="T16" fmla="*/ 132875 w 294915"/>
              <a:gd name="T17" fmla="*/ 122535 h 294915"/>
              <a:gd name="T18" fmla="*/ 167083 w 294915"/>
              <a:gd name="T19" fmla="*/ 126857 h 294915"/>
              <a:gd name="T20" fmla="*/ 192650 w 294915"/>
              <a:gd name="T21" fmla="*/ 152063 h 294915"/>
              <a:gd name="T22" fmla="*/ 196971 w 294915"/>
              <a:gd name="T23" fmla="*/ 186272 h 294915"/>
              <a:gd name="T24" fmla="*/ 167083 w 294915"/>
              <a:gd name="T25" fmla="*/ 190954 h 294915"/>
              <a:gd name="T26" fmla="*/ 162762 w 294915"/>
              <a:gd name="T27" fmla="*/ 220841 h 294915"/>
              <a:gd name="T28" fmla="*/ 128554 w 294915"/>
              <a:gd name="T29" fmla="*/ 216160 h 294915"/>
              <a:gd name="T30" fmla="*/ 102987 w 294915"/>
              <a:gd name="T31" fmla="*/ 190954 h 294915"/>
              <a:gd name="T32" fmla="*/ 98665 w 294915"/>
              <a:gd name="T33" fmla="*/ 156745 h 294915"/>
              <a:gd name="T34" fmla="*/ 128554 w 294915"/>
              <a:gd name="T35" fmla="*/ 152063 h 294915"/>
              <a:gd name="T36" fmla="*/ 132875 w 294915"/>
              <a:gd name="T37" fmla="*/ 122535 h 294915"/>
              <a:gd name="T38" fmla="*/ 52017 w 294915"/>
              <a:gd name="T39" fmla="*/ 244843 h 294915"/>
              <a:gd name="T40" fmla="*/ 247160 w 294915"/>
              <a:gd name="T41" fmla="*/ 98171 h 294915"/>
              <a:gd name="T42" fmla="*/ 47673 w 294915"/>
              <a:gd name="T43" fmla="*/ 89118 h 294915"/>
              <a:gd name="T44" fmla="*/ 255850 w 294915"/>
              <a:gd name="T45" fmla="*/ 93824 h 294915"/>
              <a:gd name="T46" fmla="*/ 251505 w 294915"/>
              <a:gd name="T47" fmla="*/ 254259 h 294915"/>
              <a:gd name="T48" fmla="*/ 42966 w 294915"/>
              <a:gd name="T49" fmla="*/ 249550 h 294915"/>
              <a:gd name="T50" fmla="*/ 47673 w 294915"/>
              <a:gd name="T51" fmla="*/ 89118 h 294915"/>
              <a:gd name="T52" fmla="*/ 8664 w 294915"/>
              <a:gd name="T53" fmla="*/ 64252 h 294915"/>
              <a:gd name="T54" fmla="*/ 16244 w 294915"/>
              <a:gd name="T55" fmla="*/ 286972 h 294915"/>
              <a:gd name="T56" fmla="*/ 286611 w 294915"/>
              <a:gd name="T57" fmla="*/ 279392 h 294915"/>
              <a:gd name="T58" fmla="*/ 279392 w 294915"/>
              <a:gd name="T59" fmla="*/ 56672 h 294915"/>
              <a:gd name="T60" fmla="*/ 265676 w 294915"/>
              <a:gd name="T61" fmla="*/ 67141 h 294915"/>
              <a:gd name="T62" fmla="*/ 225607 w 294915"/>
              <a:gd name="T63" fmla="*/ 71833 h 294915"/>
              <a:gd name="T64" fmla="*/ 220914 w 294915"/>
              <a:gd name="T65" fmla="*/ 56672 h 294915"/>
              <a:gd name="T66" fmla="*/ 74361 w 294915"/>
              <a:gd name="T67" fmla="*/ 67141 h 294915"/>
              <a:gd name="T68" fmla="*/ 34292 w 294915"/>
              <a:gd name="T69" fmla="*/ 71833 h 294915"/>
              <a:gd name="T70" fmla="*/ 29599 w 294915"/>
              <a:gd name="T71" fmla="*/ 56672 h 294915"/>
              <a:gd name="T72" fmla="*/ 229939 w 294915"/>
              <a:gd name="T73" fmla="*/ 41872 h 294915"/>
              <a:gd name="T74" fmla="*/ 256651 w 294915"/>
              <a:gd name="T75" fmla="*/ 62809 h 294915"/>
              <a:gd name="T76" fmla="*/ 229939 w 294915"/>
              <a:gd name="T77" fmla="*/ 41872 h 294915"/>
              <a:gd name="T78" fmla="*/ 38624 w 294915"/>
              <a:gd name="T79" fmla="*/ 62809 h 294915"/>
              <a:gd name="T80" fmla="*/ 65696 w 294915"/>
              <a:gd name="T81" fmla="*/ 41872 h 294915"/>
              <a:gd name="T82" fmla="*/ 111901 w 294915"/>
              <a:gd name="T83" fmla="*/ 9024 h 294915"/>
              <a:gd name="T84" fmla="*/ 104321 w 294915"/>
              <a:gd name="T85" fmla="*/ 47648 h 294915"/>
              <a:gd name="T86" fmla="*/ 190955 w 294915"/>
              <a:gd name="T87" fmla="*/ 16244 h 294915"/>
              <a:gd name="T88" fmla="*/ 111901 w 294915"/>
              <a:gd name="T89" fmla="*/ 9024 h 294915"/>
              <a:gd name="T90" fmla="*/ 183735 w 294915"/>
              <a:gd name="T91" fmla="*/ 0 h 294915"/>
              <a:gd name="T92" fmla="*/ 199979 w 294915"/>
              <a:gd name="T93" fmla="*/ 47648 h 294915"/>
              <a:gd name="T94" fmla="*/ 220914 w 294915"/>
              <a:gd name="T95" fmla="*/ 37179 h 294915"/>
              <a:gd name="T96" fmla="*/ 261343 w 294915"/>
              <a:gd name="T97" fmla="*/ 32848 h 294915"/>
              <a:gd name="T98" fmla="*/ 265676 w 294915"/>
              <a:gd name="T99" fmla="*/ 47648 h 294915"/>
              <a:gd name="T100" fmla="*/ 295635 w 294915"/>
              <a:gd name="T101" fmla="*/ 64252 h 294915"/>
              <a:gd name="T102" fmla="*/ 279392 w 294915"/>
              <a:gd name="T103" fmla="*/ 295635 h 294915"/>
              <a:gd name="T104" fmla="*/ 0 w 294915"/>
              <a:gd name="T105" fmla="*/ 279392 h 294915"/>
              <a:gd name="T106" fmla="*/ 16244 w 294915"/>
              <a:gd name="T107" fmla="*/ 47648 h 294915"/>
              <a:gd name="T108" fmla="*/ 29599 w 294915"/>
              <a:gd name="T109" fmla="*/ 37179 h 294915"/>
              <a:gd name="T110" fmla="*/ 70027 w 294915"/>
              <a:gd name="T111" fmla="*/ 32848 h 294915"/>
              <a:gd name="T112" fmla="*/ 74361 w 294915"/>
              <a:gd name="T113" fmla="*/ 47648 h 294915"/>
              <a:gd name="T114" fmla="*/ 95296 w 294915"/>
              <a:gd name="T115" fmla="*/ 16244 h 2949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4915" h="294915">
                <a:moveTo>
                  <a:pt x="136861" y="130858"/>
                </a:moveTo>
                <a:lnTo>
                  <a:pt x="136861" y="156363"/>
                </a:lnTo>
                <a:cubicBezTo>
                  <a:pt x="136861" y="158518"/>
                  <a:pt x="135065" y="160673"/>
                  <a:pt x="132551" y="160673"/>
                </a:cubicBezTo>
                <a:lnTo>
                  <a:pt x="107046" y="160673"/>
                </a:lnTo>
                <a:lnTo>
                  <a:pt x="107046" y="181508"/>
                </a:lnTo>
                <a:lnTo>
                  <a:pt x="132551" y="181508"/>
                </a:lnTo>
                <a:cubicBezTo>
                  <a:pt x="135065" y="181508"/>
                  <a:pt x="136861" y="183663"/>
                  <a:pt x="136861" y="185818"/>
                </a:cubicBezTo>
                <a:lnTo>
                  <a:pt x="136861" y="210963"/>
                </a:lnTo>
                <a:lnTo>
                  <a:pt x="157696" y="210963"/>
                </a:lnTo>
                <a:lnTo>
                  <a:pt x="157696" y="185818"/>
                </a:lnTo>
                <a:cubicBezTo>
                  <a:pt x="157696" y="183663"/>
                  <a:pt x="159851" y="181508"/>
                  <a:pt x="162366" y="181508"/>
                </a:cubicBezTo>
                <a:lnTo>
                  <a:pt x="187511" y="181508"/>
                </a:lnTo>
                <a:lnTo>
                  <a:pt x="187511" y="160673"/>
                </a:lnTo>
                <a:lnTo>
                  <a:pt x="162366" y="160673"/>
                </a:lnTo>
                <a:cubicBezTo>
                  <a:pt x="159851" y="160673"/>
                  <a:pt x="157696" y="158518"/>
                  <a:pt x="157696" y="156363"/>
                </a:cubicBezTo>
                <a:lnTo>
                  <a:pt x="157696" y="130858"/>
                </a:lnTo>
                <a:lnTo>
                  <a:pt x="136861" y="130858"/>
                </a:lnTo>
                <a:close/>
                <a:moveTo>
                  <a:pt x="132551" y="122237"/>
                </a:moveTo>
                <a:lnTo>
                  <a:pt x="162366" y="122237"/>
                </a:lnTo>
                <a:cubicBezTo>
                  <a:pt x="164880" y="122237"/>
                  <a:pt x="166676" y="124033"/>
                  <a:pt x="166676" y="126548"/>
                </a:cubicBezTo>
                <a:lnTo>
                  <a:pt x="166676" y="151693"/>
                </a:lnTo>
                <a:lnTo>
                  <a:pt x="192180" y="151693"/>
                </a:lnTo>
                <a:cubicBezTo>
                  <a:pt x="194336" y="151693"/>
                  <a:pt x="196491" y="153848"/>
                  <a:pt x="196491" y="156363"/>
                </a:cubicBezTo>
                <a:lnTo>
                  <a:pt x="196491" y="185818"/>
                </a:lnTo>
                <a:cubicBezTo>
                  <a:pt x="196491" y="188333"/>
                  <a:pt x="194336" y="190488"/>
                  <a:pt x="192180" y="190488"/>
                </a:cubicBezTo>
                <a:lnTo>
                  <a:pt x="166676" y="190488"/>
                </a:lnTo>
                <a:lnTo>
                  <a:pt x="166676" y="215633"/>
                </a:lnTo>
                <a:cubicBezTo>
                  <a:pt x="166676" y="218148"/>
                  <a:pt x="164880" y="220303"/>
                  <a:pt x="162366" y="220303"/>
                </a:cubicBezTo>
                <a:lnTo>
                  <a:pt x="132551" y="220303"/>
                </a:lnTo>
                <a:cubicBezTo>
                  <a:pt x="130036" y="220303"/>
                  <a:pt x="128240" y="218148"/>
                  <a:pt x="128240" y="215633"/>
                </a:cubicBezTo>
                <a:lnTo>
                  <a:pt x="128240" y="190488"/>
                </a:lnTo>
                <a:lnTo>
                  <a:pt x="102736" y="190488"/>
                </a:lnTo>
                <a:cubicBezTo>
                  <a:pt x="100221" y="190488"/>
                  <a:pt x="98425" y="188333"/>
                  <a:pt x="98425" y="185818"/>
                </a:cubicBezTo>
                <a:lnTo>
                  <a:pt x="98425" y="156363"/>
                </a:lnTo>
                <a:cubicBezTo>
                  <a:pt x="98425" y="153848"/>
                  <a:pt x="100221" y="151693"/>
                  <a:pt x="102736" y="151693"/>
                </a:cubicBezTo>
                <a:lnTo>
                  <a:pt x="128240" y="151693"/>
                </a:lnTo>
                <a:lnTo>
                  <a:pt x="128240" y="126548"/>
                </a:lnTo>
                <a:cubicBezTo>
                  <a:pt x="128240" y="124033"/>
                  <a:pt x="130036" y="122237"/>
                  <a:pt x="132551" y="122237"/>
                </a:cubicBezTo>
                <a:close/>
                <a:moveTo>
                  <a:pt x="51891" y="97931"/>
                </a:moveTo>
                <a:lnTo>
                  <a:pt x="51891" y="244246"/>
                </a:lnTo>
                <a:lnTo>
                  <a:pt x="246558" y="244246"/>
                </a:lnTo>
                <a:lnTo>
                  <a:pt x="246558" y="97931"/>
                </a:lnTo>
                <a:lnTo>
                  <a:pt x="51891" y="97931"/>
                </a:lnTo>
                <a:close/>
                <a:moveTo>
                  <a:pt x="47557" y="88900"/>
                </a:moveTo>
                <a:lnTo>
                  <a:pt x="250892" y="88900"/>
                </a:lnTo>
                <a:cubicBezTo>
                  <a:pt x="253059" y="88900"/>
                  <a:pt x="255226" y="91067"/>
                  <a:pt x="255226" y="93596"/>
                </a:cubicBezTo>
                <a:lnTo>
                  <a:pt x="255226" y="248942"/>
                </a:lnTo>
                <a:cubicBezTo>
                  <a:pt x="255226" y="251471"/>
                  <a:pt x="253059" y="253639"/>
                  <a:pt x="250892" y="253639"/>
                </a:cubicBezTo>
                <a:lnTo>
                  <a:pt x="47557" y="253639"/>
                </a:lnTo>
                <a:cubicBezTo>
                  <a:pt x="45029" y="253639"/>
                  <a:pt x="42862" y="251471"/>
                  <a:pt x="42862" y="248942"/>
                </a:cubicBezTo>
                <a:lnTo>
                  <a:pt x="42862" y="93596"/>
                </a:lnTo>
                <a:cubicBezTo>
                  <a:pt x="42862" y="91067"/>
                  <a:pt x="45029" y="88900"/>
                  <a:pt x="47557" y="88900"/>
                </a:cubicBezTo>
                <a:close/>
                <a:moveTo>
                  <a:pt x="16204" y="56534"/>
                </a:moveTo>
                <a:cubicBezTo>
                  <a:pt x="12243" y="56534"/>
                  <a:pt x="8642" y="59775"/>
                  <a:pt x="8642" y="64096"/>
                </a:cubicBezTo>
                <a:lnTo>
                  <a:pt x="8642" y="278711"/>
                </a:lnTo>
                <a:cubicBezTo>
                  <a:pt x="8642" y="282672"/>
                  <a:pt x="12243" y="286273"/>
                  <a:pt x="16204" y="286273"/>
                </a:cubicBezTo>
                <a:lnTo>
                  <a:pt x="278711" y="286273"/>
                </a:lnTo>
                <a:cubicBezTo>
                  <a:pt x="282672" y="286273"/>
                  <a:pt x="285913" y="282672"/>
                  <a:pt x="285913" y="278711"/>
                </a:cubicBezTo>
                <a:lnTo>
                  <a:pt x="285913" y="64096"/>
                </a:lnTo>
                <a:cubicBezTo>
                  <a:pt x="285913" y="59775"/>
                  <a:pt x="282672" y="56534"/>
                  <a:pt x="278711" y="56534"/>
                </a:cubicBezTo>
                <a:lnTo>
                  <a:pt x="265028" y="56534"/>
                </a:lnTo>
                <a:lnTo>
                  <a:pt x="265028" y="66977"/>
                </a:lnTo>
                <a:cubicBezTo>
                  <a:pt x="265028" y="69497"/>
                  <a:pt x="263227" y="71658"/>
                  <a:pt x="260706" y="71658"/>
                </a:cubicBezTo>
                <a:lnTo>
                  <a:pt x="225057" y="71658"/>
                </a:lnTo>
                <a:cubicBezTo>
                  <a:pt x="222537" y="71658"/>
                  <a:pt x="220376" y="69497"/>
                  <a:pt x="220376" y="66977"/>
                </a:cubicBezTo>
                <a:lnTo>
                  <a:pt x="220376" y="56534"/>
                </a:lnTo>
                <a:lnTo>
                  <a:pt x="74179" y="56534"/>
                </a:lnTo>
                <a:lnTo>
                  <a:pt x="74179" y="66977"/>
                </a:lnTo>
                <a:cubicBezTo>
                  <a:pt x="74179" y="69497"/>
                  <a:pt x="72378" y="71658"/>
                  <a:pt x="69857" y="71658"/>
                </a:cubicBezTo>
                <a:lnTo>
                  <a:pt x="34208" y="71658"/>
                </a:lnTo>
                <a:cubicBezTo>
                  <a:pt x="31688" y="71658"/>
                  <a:pt x="29527" y="69497"/>
                  <a:pt x="29527" y="66977"/>
                </a:cubicBezTo>
                <a:lnTo>
                  <a:pt x="29527" y="56534"/>
                </a:lnTo>
                <a:lnTo>
                  <a:pt x="16204" y="56534"/>
                </a:lnTo>
                <a:close/>
                <a:moveTo>
                  <a:pt x="229379" y="41770"/>
                </a:moveTo>
                <a:lnTo>
                  <a:pt x="229379" y="62656"/>
                </a:lnTo>
                <a:lnTo>
                  <a:pt x="256025" y="62656"/>
                </a:lnTo>
                <a:lnTo>
                  <a:pt x="256025" y="41770"/>
                </a:lnTo>
                <a:lnTo>
                  <a:pt x="229379" y="41770"/>
                </a:lnTo>
                <a:close/>
                <a:moveTo>
                  <a:pt x="38530" y="41770"/>
                </a:moveTo>
                <a:lnTo>
                  <a:pt x="38530" y="62656"/>
                </a:lnTo>
                <a:lnTo>
                  <a:pt x="65536" y="62656"/>
                </a:lnTo>
                <a:lnTo>
                  <a:pt x="65536" y="41770"/>
                </a:lnTo>
                <a:lnTo>
                  <a:pt x="38530" y="41770"/>
                </a:lnTo>
                <a:close/>
                <a:moveTo>
                  <a:pt x="111629" y="9002"/>
                </a:moveTo>
                <a:cubicBezTo>
                  <a:pt x="107668" y="9002"/>
                  <a:pt x="104067" y="12243"/>
                  <a:pt x="104067" y="16204"/>
                </a:cubicBezTo>
                <a:lnTo>
                  <a:pt x="104067" y="47532"/>
                </a:lnTo>
                <a:lnTo>
                  <a:pt x="190489" y="47532"/>
                </a:lnTo>
                <a:lnTo>
                  <a:pt x="190489" y="16204"/>
                </a:lnTo>
                <a:cubicBezTo>
                  <a:pt x="190489" y="12243"/>
                  <a:pt x="187248" y="9002"/>
                  <a:pt x="183287" y="9002"/>
                </a:cubicBezTo>
                <a:lnTo>
                  <a:pt x="111629" y="9002"/>
                </a:lnTo>
                <a:close/>
                <a:moveTo>
                  <a:pt x="111629" y="0"/>
                </a:moveTo>
                <a:lnTo>
                  <a:pt x="183287" y="0"/>
                </a:lnTo>
                <a:cubicBezTo>
                  <a:pt x="192289" y="0"/>
                  <a:pt x="199491" y="7202"/>
                  <a:pt x="199491" y="16204"/>
                </a:cubicBezTo>
                <a:lnTo>
                  <a:pt x="199491" y="47532"/>
                </a:lnTo>
                <a:lnTo>
                  <a:pt x="220376" y="47532"/>
                </a:lnTo>
                <a:lnTo>
                  <a:pt x="220376" y="37089"/>
                </a:lnTo>
                <a:cubicBezTo>
                  <a:pt x="220376" y="34569"/>
                  <a:pt x="222537" y="32768"/>
                  <a:pt x="225057" y="32768"/>
                </a:cubicBezTo>
                <a:lnTo>
                  <a:pt x="260706" y="32768"/>
                </a:lnTo>
                <a:cubicBezTo>
                  <a:pt x="263227" y="32768"/>
                  <a:pt x="265028" y="34569"/>
                  <a:pt x="265028" y="37089"/>
                </a:cubicBezTo>
                <a:lnTo>
                  <a:pt x="265028" y="47532"/>
                </a:lnTo>
                <a:lnTo>
                  <a:pt x="278711" y="47532"/>
                </a:lnTo>
                <a:cubicBezTo>
                  <a:pt x="287353" y="47532"/>
                  <a:pt x="294915" y="55094"/>
                  <a:pt x="294915" y="64096"/>
                </a:cubicBezTo>
                <a:lnTo>
                  <a:pt x="294915" y="278711"/>
                </a:lnTo>
                <a:cubicBezTo>
                  <a:pt x="294915" y="287713"/>
                  <a:pt x="287353" y="294915"/>
                  <a:pt x="278711" y="294915"/>
                </a:cubicBezTo>
                <a:lnTo>
                  <a:pt x="16204" y="294915"/>
                </a:lnTo>
                <a:cubicBezTo>
                  <a:pt x="7202" y="294915"/>
                  <a:pt x="0" y="287713"/>
                  <a:pt x="0" y="278711"/>
                </a:cubicBezTo>
                <a:lnTo>
                  <a:pt x="0" y="64096"/>
                </a:lnTo>
                <a:cubicBezTo>
                  <a:pt x="0" y="55094"/>
                  <a:pt x="7202" y="47532"/>
                  <a:pt x="16204" y="47532"/>
                </a:cubicBezTo>
                <a:lnTo>
                  <a:pt x="29527" y="47532"/>
                </a:lnTo>
                <a:lnTo>
                  <a:pt x="29527" y="37089"/>
                </a:lnTo>
                <a:cubicBezTo>
                  <a:pt x="29527" y="34569"/>
                  <a:pt x="31688" y="32768"/>
                  <a:pt x="34208" y="32768"/>
                </a:cubicBezTo>
                <a:lnTo>
                  <a:pt x="69857" y="32768"/>
                </a:lnTo>
                <a:cubicBezTo>
                  <a:pt x="72378" y="32768"/>
                  <a:pt x="74179" y="34569"/>
                  <a:pt x="74179" y="37089"/>
                </a:cubicBezTo>
                <a:lnTo>
                  <a:pt x="74179" y="47532"/>
                </a:lnTo>
                <a:lnTo>
                  <a:pt x="95064" y="47532"/>
                </a:lnTo>
                <a:lnTo>
                  <a:pt x="95064" y="16204"/>
                </a:lnTo>
                <a:cubicBezTo>
                  <a:pt x="95064" y="7202"/>
                  <a:pt x="102266" y="0"/>
                  <a:pt x="111629"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22" name="Freeform 703">
            <a:extLst>
              <a:ext uri="{FF2B5EF4-FFF2-40B4-BE49-F238E27FC236}">
                <a16:creationId xmlns:a16="http://schemas.microsoft.com/office/drawing/2014/main" id="{49CC842F-C9B9-1F47-86B2-7E08744D2F74}"/>
              </a:ext>
            </a:extLst>
          </p:cNvPr>
          <p:cNvSpPr>
            <a:spLocks noChangeArrowheads="1"/>
          </p:cNvSpPr>
          <p:nvPr/>
        </p:nvSpPr>
        <p:spPr bwMode="auto">
          <a:xfrm>
            <a:off x="13295395" y="5040720"/>
            <a:ext cx="1462326" cy="1462326"/>
          </a:xfrm>
          <a:custGeom>
            <a:avLst/>
            <a:gdLst>
              <a:gd name="T0" fmla="*/ 30163 w 294916"/>
              <a:gd name="T1" fmla="*/ 271875 h 294916"/>
              <a:gd name="T2" fmla="*/ 130705 w 294916"/>
              <a:gd name="T3" fmla="*/ 225795 h 294916"/>
              <a:gd name="T4" fmla="*/ 70020 w 294916"/>
              <a:gd name="T5" fmla="*/ 164594 h 294916"/>
              <a:gd name="T6" fmla="*/ 23700 w 294916"/>
              <a:gd name="T7" fmla="*/ 265395 h 294916"/>
              <a:gd name="T8" fmla="*/ 70020 w 294916"/>
              <a:gd name="T9" fmla="*/ 164594 h 294916"/>
              <a:gd name="T10" fmla="*/ 233754 w 294916"/>
              <a:gd name="T11" fmla="*/ 157545 h 294916"/>
              <a:gd name="T12" fmla="*/ 233754 w 294916"/>
              <a:gd name="T13" fmla="*/ 166711 h 294916"/>
              <a:gd name="T14" fmla="*/ 203695 w 294916"/>
              <a:gd name="T15" fmla="*/ 162128 h 294916"/>
              <a:gd name="T16" fmla="*/ 70020 w 294916"/>
              <a:gd name="T17" fmla="*/ 155954 h 294916"/>
              <a:gd name="T18" fmla="*/ 70020 w 294916"/>
              <a:gd name="T19" fmla="*/ 295634 h 294916"/>
              <a:gd name="T20" fmla="*/ 70020 w 294916"/>
              <a:gd name="T21" fmla="*/ 155954 h 294916"/>
              <a:gd name="T22" fmla="*/ 176012 w 294916"/>
              <a:gd name="T23" fmla="*/ 229938 h 294916"/>
              <a:gd name="T24" fmla="*/ 286626 w 294916"/>
              <a:gd name="T25" fmla="*/ 203226 h 294916"/>
              <a:gd name="T26" fmla="*/ 203035 w 294916"/>
              <a:gd name="T27" fmla="*/ 198895 h 294916"/>
              <a:gd name="T28" fmla="*/ 286626 w 294916"/>
              <a:gd name="T29" fmla="*/ 194201 h 294916"/>
              <a:gd name="T30" fmla="*/ 257442 w 294916"/>
              <a:gd name="T31" fmla="*/ 167129 h 294916"/>
              <a:gd name="T32" fmla="*/ 257442 w 294916"/>
              <a:gd name="T33" fmla="*/ 158465 h 294916"/>
              <a:gd name="T34" fmla="*/ 286626 w 294916"/>
              <a:gd name="T35" fmla="*/ 131393 h 294916"/>
              <a:gd name="T36" fmla="*/ 74765 w 294916"/>
              <a:gd name="T37" fmla="*/ 9024 h 294916"/>
              <a:gd name="T38" fmla="*/ 268611 w 294916"/>
              <a:gd name="T39" fmla="*/ 41872 h 294916"/>
              <a:gd name="T40" fmla="*/ 238705 w 294916"/>
              <a:gd name="T41" fmla="*/ 9024 h 294916"/>
              <a:gd name="T42" fmla="*/ 234382 w 294916"/>
              <a:gd name="T43" fmla="*/ 29959 h 294916"/>
              <a:gd name="T44" fmla="*/ 229697 w 294916"/>
              <a:gd name="T45" fmla="*/ 9024 h 294916"/>
              <a:gd name="T46" fmla="*/ 196909 w 294916"/>
              <a:gd name="T47" fmla="*/ 25268 h 294916"/>
              <a:gd name="T48" fmla="*/ 188262 w 294916"/>
              <a:gd name="T49" fmla="*/ 25268 h 294916"/>
              <a:gd name="T50" fmla="*/ 155474 w 294916"/>
              <a:gd name="T51" fmla="*/ 9024 h 294916"/>
              <a:gd name="T52" fmla="*/ 150789 w 294916"/>
              <a:gd name="T53" fmla="*/ 29959 h 294916"/>
              <a:gd name="T54" fmla="*/ 146466 w 294916"/>
              <a:gd name="T55" fmla="*/ 9024 h 294916"/>
              <a:gd name="T56" fmla="*/ 113318 w 294916"/>
              <a:gd name="T57" fmla="*/ 25268 h 294916"/>
              <a:gd name="T58" fmla="*/ 104670 w 294916"/>
              <a:gd name="T59" fmla="*/ 25268 h 294916"/>
              <a:gd name="T60" fmla="*/ 74765 w 294916"/>
              <a:gd name="T61" fmla="*/ 9024 h 294916"/>
              <a:gd name="T62" fmla="*/ 272934 w 294916"/>
              <a:gd name="T63" fmla="*/ 0 h 294916"/>
              <a:gd name="T64" fmla="*/ 277619 w 294916"/>
              <a:gd name="T65" fmla="*/ 46203 h 294916"/>
              <a:gd name="T66" fmla="*/ 241948 w 294916"/>
              <a:gd name="T67" fmla="*/ 50535 h 294916"/>
              <a:gd name="T68" fmla="*/ 255279 w 294916"/>
              <a:gd name="T69" fmla="*/ 71832 h 294916"/>
              <a:gd name="T70" fmla="*/ 295634 w 294916"/>
              <a:gd name="T71" fmla="*/ 94213 h 294916"/>
              <a:gd name="T72" fmla="*/ 272934 w 294916"/>
              <a:gd name="T73" fmla="*/ 295633 h 294916"/>
              <a:gd name="T74" fmla="*/ 119443 w 294916"/>
              <a:gd name="T75" fmla="*/ 291302 h 294916"/>
              <a:gd name="T76" fmla="*/ 272934 w 294916"/>
              <a:gd name="T77" fmla="*/ 286970 h 294916"/>
              <a:gd name="T78" fmla="*/ 286626 w 294916"/>
              <a:gd name="T79" fmla="*/ 238962 h 294916"/>
              <a:gd name="T80" fmla="*/ 167363 w 294916"/>
              <a:gd name="T81" fmla="*/ 234630 h 294916"/>
              <a:gd name="T82" fmla="*/ 171688 w 294916"/>
              <a:gd name="T83" fmla="*/ 122729 h 294916"/>
              <a:gd name="T84" fmla="*/ 286626 w 294916"/>
              <a:gd name="T85" fmla="*/ 94213 h 294916"/>
              <a:gd name="T86" fmla="*/ 255279 w 294916"/>
              <a:gd name="T87" fmla="*/ 80496 h 294916"/>
              <a:gd name="T88" fmla="*/ 232940 w 294916"/>
              <a:gd name="T89" fmla="*/ 50535 h 294916"/>
              <a:gd name="T90" fmla="*/ 110435 w 294916"/>
              <a:gd name="T91" fmla="*/ 58116 h 294916"/>
              <a:gd name="T92" fmla="*/ 70442 w 294916"/>
              <a:gd name="T93" fmla="*/ 80496 h 294916"/>
              <a:gd name="T94" fmla="*/ 56749 w 294916"/>
              <a:gd name="T95" fmla="*/ 141860 h 294916"/>
              <a:gd name="T96" fmla="*/ 47741 w 294916"/>
              <a:gd name="T97" fmla="*/ 141860 h 294916"/>
              <a:gd name="T98" fmla="*/ 70442 w 294916"/>
              <a:gd name="T99" fmla="*/ 71832 h 294916"/>
              <a:gd name="T100" fmla="*/ 101788 w 294916"/>
              <a:gd name="T101" fmla="*/ 58116 h 294916"/>
              <a:gd name="T102" fmla="*/ 70442 w 294916"/>
              <a:gd name="T103" fmla="*/ 50535 h 294916"/>
              <a:gd name="T104" fmla="*/ 65757 w 294916"/>
              <a:gd name="T105" fmla="*/ 4331 h 29491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4916" h="294916">
                <a:moveTo>
                  <a:pt x="115701" y="185383"/>
                </a:moveTo>
                <a:lnTo>
                  <a:pt x="30089" y="271214"/>
                </a:lnTo>
                <a:cubicBezTo>
                  <a:pt x="40836" y="280551"/>
                  <a:pt x="54447" y="286297"/>
                  <a:pt x="69850" y="286297"/>
                </a:cubicBezTo>
                <a:cubicBezTo>
                  <a:pt x="103163" y="286297"/>
                  <a:pt x="130387" y="258644"/>
                  <a:pt x="130387" y="225246"/>
                </a:cubicBezTo>
                <a:cubicBezTo>
                  <a:pt x="130387" y="210162"/>
                  <a:pt x="125014" y="196156"/>
                  <a:pt x="115701" y="185383"/>
                </a:cubicBezTo>
                <a:close/>
                <a:moveTo>
                  <a:pt x="69850" y="164194"/>
                </a:moveTo>
                <a:cubicBezTo>
                  <a:pt x="36179" y="164194"/>
                  <a:pt x="8955" y="191488"/>
                  <a:pt x="8955" y="225246"/>
                </a:cubicBezTo>
                <a:cubicBezTo>
                  <a:pt x="8955" y="240329"/>
                  <a:pt x="14687" y="254335"/>
                  <a:pt x="23642" y="264750"/>
                </a:cubicBezTo>
                <a:lnTo>
                  <a:pt x="109253" y="178918"/>
                </a:lnTo>
                <a:cubicBezTo>
                  <a:pt x="98865" y="169940"/>
                  <a:pt x="84895" y="164194"/>
                  <a:pt x="69850" y="164194"/>
                </a:cubicBezTo>
                <a:close/>
                <a:moveTo>
                  <a:pt x="207434" y="157162"/>
                </a:moveTo>
                <a:lnTo>
                  <a:pt x="233186" y="157162"/>
                </a:lnTo>
                <a:cubicBezTo>
                  <a:pt x="235656" y="157162"/>
                  <a:pt x="237772" y="159067"/>
                  <a:pt x="237772" y="161734"/>
                </a:cubicBezTo>
                <a:cubicBezTo>
                  <a:pt x="237772" y="164401"/>
                  <a:pt x="235656" y="166306"/>
                  <a:pt x="233186" y="166306"/>
                </a:cubicBezTo>
                <a:lnTo>
                  <a:pt x="207434" y="166306"/>
                </a:lnTo>
                <a:cubicBezTo>
                  <a:pt x="205317" y="166306"/>
                  <a:pt x="203200" y="164401"/>
                  <a:pt x="203200" y="161734"/>
                </a:cubicBezTo>
                <a:cubicBezTo>
                  <a:pt x="203200" y="159067"/>
                  <a:pt x="205317" y="157162"/>
                  <a:pt x="207434" y="157162"/>
                </a:cubicBezTo>
                <a:close/>
                <a:moveTo>
                  <a:pt x="69850" y="155575"/>
                </a:moveTo>
                <a:cubicBezTo>
                  <a:pt x="108178" y="155575"/>
                  <a:pt x="139342" y="186460"/>
                  <a:pt x="139342" y="225246"/>
                </a:cubicBezTo>
                <a:cubicBezTo>
                  <a:pt x="139342" y="263672"/>
                  <a:pt x="108178" y="294916"/>
                  <a:pt x="69850" y="294916"/>
                </a:cubicBezTo>
                <a:cubicBezTo>
                  <a:pt x="31164" y="294916"/>
                  <a:pt x="0" y="263672"/>
                  <a:pt x="0" y="225246"/>
                </a:cubicBezTo>
                <a:cubicBezTo>
                  <a:pt x="0" y="186460"/>
                  <a:pt x="31164" y="155575"/>
                  <a:pt x="69850" y="155575"/>
                </a:cubicBezTo>
                <a:close/>
                <a:moveTo>
                  <a:pt x="175584" y="131073"/>
                </a:moveTo>
                <a:lnTo>
                  <a:pt x="175584" y="229379"/>
                </a:lnTo>
                <a:lnTo>
                  <a:pt x="285930" y="229379"/>
                </a:lnTo>
                <a:lnTo>
                  <a:pt x="285930" y="202732"/>
                </a:lnTo>
                <a:lnTo>
                  <a:pt x="206854" y="202732"/>
                </a:lnTo>
                <a:cubicBezTo>
                  <a:pt x="204698" y="202732"/>
                  <a:pt x="202541" y="200571"/>
                  <a:pt x="202541" y="198411"/>
                </a:cubicBezTo>
                <a:cubicBezTo>
                  <a:pt x="202541" y="195530"/>
                  <a:pt x="204698" y="193729"/>
                  <a:pt x="206854" y="193729"/>
                </a:cubicBezTo>
                <a:lnTo>
                  <a:pt x="285930" y="193729"/>
                </a:lnTo>
                <a:lnTo>
                  <a:pt x="285930" y="166723"/>
                </a:lnTo>
                <a:lnTo>
                  <a:pt x="256816" y="166723"/>
                </a:lnTo>
                <a:cubicBezTo>
                  <a:pt x="254300" y="166723"/>
                  <a:pt x="252503" y="164922"/>
                  <a:pt x="252503" y="162401"/>
                </a:cubicBezTo>
                <a:cubicBezTo>
                  <a:pt x="252503" y="159881"/>
                  <a:pt x="254300" y="158080"/>
                  <a:pt x="256816" y="158080"/>
                </a:cubicBezTo>
                <a:lnTo>
                  <a:pt x="285930" y="158080"/>
                </a:lnTo>
                <a:lnTo>
                  <a:pt x="285930" y="131073"/>
                </a:lnTo>
                <a:lnTo>
                  <a:pt x="175584" y="131073"/>
                </a:lnTo>
                <a:close/>
                <a:moveTo>
                  <a:pt x="74583" y="9002"/>
                </a:moveTo>
                <a:lnTo>
                  <a:pt x="74583" y="41770"/>
                </a:lnTo>
                <a:lnTo>
                  <a:pt x="267958" y="41770"/>
                </a:lnTo>
                <a:lnTo>
                  <a:pt x="267958" y="9002"/>
                </a:lnTo>
                <a:lnTo>
                  <a:pt x="238125" y="9002"/>
                </a:lnTo>
                <a:lnTo>
                  <a:pt x="238125" y="25206"/>
                </a:lnTo>
                <a:cubicBezTo>
                  <a:pt x="238125" y="27727"/>
                  <a:pt x="236328" y="29887"/>
                  <a:pt x="233812" y="29887"/>
                </a:cubicBezTo>
                <a:cubicBezTo>
                  <a:pt x="231296" y="29887"/>
                  <a:pt x="229139" y="27727"/>
                  <a:pt x="229139" y="25206"/>
                </a:cubicBezTo>
                <a:lnTo>
                  <a:pt x="229139" y="9002"/>
                </a:lnTo>
                <a:lnTo>
                  <a:pt x="196431" y="9002"/>
                </a:lnTo>
                <a:lnTo>
                  <a:pt x="196431" y="25206"/>
                </a:lnTo>
                <a:cubicBezTo>
                  <a:pt x="196431" y="27727"/>
                  <a:pt x="194634" y="29887"/>
                  <a:pt x="192118" y="29887"/>
                </a:cubicBezTo>
                <a:cubicBezTo>
                  <a:pt x="189602" y="29887"/>
                  <a:pt x="187804" y="27727"/>
                  <a:pt x="187804" y="25206"/>
                </a:cubicBezTo>
                <a:lnTo>
                  <a:pt x="187804" y="9002"/>
                </a:lnTo>
                <a:lnTo>
                  <a:pt x="155096" y="9002"/>
                </a:lnTo>
                <a:lnTo>
                  <a:pt x="155096" y="25206"/>
                </a:lnTo>
                <a:cubicBezTo>
                  <a:pt x="155096" y="27727"/>
                  <a:pt x="152939" y="29887"/>
                  <a:pt x="150423" y="29887"/>
                </a:cubicBezTo>
                <a:cubicBezTo>
                  <a:pt x="147907" y="29887"/>
                  <a:pt x="146110" y="27727"/>
                  <a:pt x="146110" y="25206"/>
                </a:cubicBezTo>
                <a:lnTo>
                  <a:pt x="146110" y="9002"/>
                </a:lnTo>
                <a:lnTo>
                  <a:pt x="113042" y="9002"/>
                </a:lnTo>
                <a:lnTo>
                  <a:pt x="113042" y="25206"/>
                </a:lnTo>
                <a:cubicBezTo>
                  <a:pt x="113042" y="27727"/>
                  <a:pt x="111245" y="29887"/>
                  <a:pt x="108729" y="29887"/>
                </a:cubicBezTo>
                <a:cubicBezTo>
                  <a:pt x="106213" y="29887"/>
                  <a:pt x="104416" y="27727"/>
                  <a:pt x="104416" y="25206"/>
                </a:cubicBezTo>
                <a:lnTo>
                  <a:pt x="104416" y="9002"/>
                </a:lnTo>
                <a:lnTo>
                  <a:pt x="74583" y="9002"/>
                </a:lnTo>
                <a:close/>
                <a:moveTo>
                  <a:pt x="70270" y="0"/>
                </a:moveTo>
                <a:lnTo>
                  <a:pt x="272271" y="0"/>
                </a:lnTo>
                <a:cubicBezTo>
                  <a:pt x="275147" y="0"/>
                  <a:pt x="276944" y="1800"/>
                  <a:pt x="276944" y="4321"/>
                </a:cubicBezTo>
                <a:lnTo>
                  <a:pt x="276944" y="46091"/>
                </a:lnTo>
                <a:cubicBezTo>
                  <a:pt x="276944" y="48612"/>
                  <a:pt x="275147" y="50413"/>
                  <a:pt x="272271" y="50413"/>
                </a:cubicBezTo>
                <a:lnTo>
                  <a:pt x="241360" y="50413"/>
                </a:lnTo>
                <a:lnTo>
                  <a:pt x="241360" y="57974"/>
                </a:lnTo>
                <a:cubicBezTo>
                  <a:pt x="241360" y="65176"/>
                  <a:pt x="247111" y="71658"/>
                  <a:pt x="254659" y="71658"/>
                </a:cubicBezTo>
                <a:lnTo>
                  <a:pt x="272271" y="71658"/>
                </a:lnTo>
                <a:cubicBezTo>
                  <a:pt x="284852" y="71658"/>
                  <a:pt x="294916" y="81380"/>
                  <a:pt x="294916" y="93984"/>
                </a:cubicBezTo>
                <a:lnTo>
                  <a:pt x="294916" y="272589"/>
                </a:lnTo>
                <a:cubicBezTo>
                  <a:pt x="294916" y="285193"/>
                  <a:pt x="284852" y="294915"/>
                  <a:pt x="272271" y="294915"/>
                </a:cubicBezTo>
                <a:lnTo>
                  <a:pt x="123825" y="294915"/>
                </a:lnTo>
                <a:cubicBezTo>
                  <a:pt x="121309" y="294915"/>
                  <a:pt x="119153" y="293115"/>
                  <a:pt x="119153" y="290594"/>
                </a:cubicBezTo>
                <a:cubicBezTo>
                  <a:pt x="119153" y="288073"/>
                  <a:pt x="121309" y="286273"/>
                  <a:pt x="123825" y="286273"/>
                </a:cubicBezTo>
                <a:lnTo>
                  <a:pt x="272271" y="286273"/>
                </a:lnTo>
                <a:cubicBezTo>
                  <a:pt x="279820" y="286273"/>
                  <a:pt x="285930" y="280151"/>
                  <a:pt x="285930" y="272589"/>
                </a:cubicBezTo>
                <a:lnTo>
                  <a:pt x="285930" y="238381"/>
                </a:lnTo>
                <a:lnTo>
                  <a:pt x="171271" y="238381"/>
                </a:lnTo>
                <a:cubicBezTo>
                  <a:pt x="168754" y="238381"/>
                  <a:pt x="166957" y="236580"/>
                  <a:pt x="166957" y="234060"/>
                </a:cubicBezTo>
                <a:lnTo>
                  <a:pt x="166957" y="126752"/>
                </a:lnTo>
                <a:cubicBezTo>
                  <a:pt x="166957" y="124231"/>
                  <a:pt x="168754" y="122431"/>
                  <a:pt x="171271" y="122431"/>
                </a:cubicBezTo>
                <a:lnTo>
                  <a:pt x="285930" y="122431"/>
                </a:lnTo>
                <a:lnTo>
                  <a:pt x="285930" y="93984"/>
                </a:lnTo>
                <a:cubicBezTo>
                  <a:pt x="285930" y="86422"/>
                  <a:pt x="279820" y="80300"/>
                  <a:pt x="272271" y="80300"/>
                </a:cubicBezTo>
                <a:lnTo>
                  <a:pt x="254659" y="80300"/>
                </a:lnTo>
                <a:cubicBezTo>
                  <a:pt x="242079" y="80300"/>
                  <a:pt x="232374" y="70578"/>
                  <a:pt x="232374" y="57974"/>
                </a:cubicBezTo>
                <a:lnTo>
                  <a:pt x="232374" y="50413"/>
                </a:lnTo>
                <a:lnTo>
                  <a:pt x="110167" y="50413"/>
                </a:lnTo>
                <a:lnTo>
                  <a:pt x="110167" y="57974"/>
                </a:lnTo>
                <a:cubicBezTo>
                  <a:pt x="110167" y="70578"/>
                  <a:pt x="100462" y="80300"/>
                  <a:pt x="87882" y="80300"/>
                </a:cubicBezTo>
                <a:lnTo>
                  <a:pt x="70270" y="80300"/>
                </a:lnTo>
                <a:cubicBezTo>
                  <a:pt x="62721" y="80300"/>
                  <a:pt x="56611" y="86422"/>
                  <a:pt x="56611" y="93984"/>
                </a:cubicBezTo>
                <a:lnTo>
                  <a:pt x="56611" y="141516"/>
                </a:lnTo>
                <a:cubicBezTo>
                  <a:pt x="56611" y="144036"/>
                  <a:pt x="54814" y="145837"/>
                  <a:pt x="52298" y="145837"/>
                </a:cubicBezTo>
                <a:cubicBezTo>
                  <a:pt x="49782" y="145837"/>
                  <a:pt x="47625" y="144036"/>
                  <a:pt x="47625" y="141516"/>
                </a:cubicBezTo>
                <a:lnTo>
                  <a:pt x="47625" y="93984"/>
                </a:lnTo>
                <a:cubicBezTo>
                  <a:pt x="47625" y="81380"/>
                  <a:pt x="58049" y="71658"/>
                  <a:pt x="70270" y="71658"/>
                </a:cubicBezTo>
                <a:lnTo>
                  <a:pt x="87882" y="71658"/>
                </a:lnTo>
                <a:cubicBezTo>
                  <a:pt x="95430" y="71658"/>
                  <a:pt x="101540" y="65176"/>
                  <a:pt x="101540" y="57974"/>
                </a:cubicBezTo>
                <a:lnTo>
                  <a:pt x="101540" y="50413"/>
                </a:lnTo>
                <a:lnTo>
                  <a:pt x="70270" y="50413"/>
                </a:lnTo>
                <a:cubicBezTo>
                  <a:pt x="67754" y="50413"/>
                  <a:pt x="65597" y="48612"/>
                  <a:pt x="65597" y="46091"/>
                </a:cubicBezTo>
                <a:lnTo>
                  <a:pt x="65597" y="4321"/>
                </a:lnTo>
                <a:cubicBezTo>
                  <a:pt x="65597" y="1800"/>
                  <a:pt x="67754" y="0"/>
                  <a:pt x="70270"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23" name="Freeform 691">
            <a:extLst>
              <a:ext uri="{FF2B5EF4-FFF2-40B4-BE49-F238E27FC236}">
                <a16:creationId xmlns:a16="http://schemas.microsoft.com/office/drawing/2014/main" id="{A81D1396-52C9-3A46-AAFA-05B2957FAA21}"/>
              </a:ext>
            </a:extLst>
          </p:cNvPr>
          <p:cNvSpPr>
            <a:spLocks noChangeArrowheads="1"/>
          </p:cNvSpPr>
          <p:nvPr/>
        </p:nvSpPr>
        <p:spPr bwMode="auto">
          <a:xfrm>
            <a:off x="10662048" y="5047772"/>
            <a:ext cx="1462326" cy="1462326"/>
          </a:xfrm>
          <a:custGeom>
            <a:avLst/>
            <a:gdLst>
              <a:gd name="T0" fmla="*/ 95550 w 294923"/>
              <a:gd name="T1" fmla="*/ 270645 h 294321"/>
              <a:gd name="T2" fmla="*/ 119595 w 294923"/>
              <a:gd name="T3" fmla="*/ 255050 h 294321"/>
              <a:gd name="T4" fmla="*/ 115012 w 294923"/>
              <a:gd name="T5" fmla="*/ 259845 h 294321"/>
              <a:gd name="T6" fmla="*/ 70102 w 294923"/>
              <a:gd name="T7" fmla="*/ 246692 h 294321"/>
              <a:gd name="T8" fmla="*/ 65505 w 294923"/>
              <a:gd name="T9" fmla="*/ 242268 h 294321"/>
              <a:gd name="T10" fmla="*/ 143289 w 294923"/>
              <a:gd name="T11" fmla="*/ 245095 h 294321"/>
              <a:gd name="T12" fmla="*/ 108456 w 294923"/>
              <a:gd name="T13" fmla="*/ 224693 h 294321"/>
              <a:gd name="T14" fmla="*/ 103874 w 294923"/>
              <a:gd name="T15" fmla="*/ 229294 h 294321"/>
              <a:gd name="T16" fmla="*/ 136936 w 294923"/>
              <a:gd name="T17" fmla="*/ 216703 h 294321"/>
              <a:gd name="T18" fmla="*/ 132340 w 294923"/>
              <a:gd name="T19" fmla="*/ 211910 h 294321"/>
              <a:gd name="T20" fmla="*/ 72047 w 294923"/>
              <a:gd name="T21" fmla="*/ 221127 h 294321"/>
              <a:gd name="T22" fmla="*/ 173699 w 294923"/>
              <a:gd name="T23" fmla="*/ 207116 h 294321"/>
              <a:gd name="T24" fmla="*/ 169116 w 294923"/>
              <a:gd name="T25" fmla="*/ 211540 h 294321"/>
              <a:gd name="T26" fmla="*/ 47810 w 294923"/>
              <a:gd name="T27" fmla="*/ 211540 h 294321"/>
              <a:gd name="T28" fmla="*/ 43404 w 294923"/>
              <a:gd name="T29" fmla="*/ 207116 h 294321"/>
              <a:gd name="T30" fmla="*/ 101914 w 294923"/>
              <a:gd name="T31" fmla="*/ 209942 h 294321"/>
              <a:gd name="T32" fmla="*/ 156195 w 294923"/>
              <a:gd name="T33" fmla="*/ 194334 h 294321"/>
              <a:gd name="T34" fmla="*/ 151613 w 294923"/>
              <a:gd name="T35" fmla="*/ 198936 h 294321"/>
              <a:gd name="T36" fmla="*/ 89183 w 294923"/>
              <a:gd name="T37" fmla="*/ 194334 h 294321"/>
              <a:gd name="T38" fmla="*/ 84777 w 294923"/>
              <a:gd name="T39" fmla="*/ 189540 h 294321"/>
              <a:gd name="T40" fmla="*/ 114646 w 294923"/>
              <a:gd name="T41" fmla="*/ 192382 h 294321"/>
              <a:gd name="T42" fmla="*/ 30306 w 294923"/>
              <a:gd name="T43" fmla="*/ 183150 h 294321"/>
              <a:gd name="T44" fmla="*/ 25900 w 294923"/>
              <a:gd name="T45" fmla="*/ 187574 h 294321"/>
              <a:gd name="T46" fmla="*/ 58935 w 294923"/>
              <a:gd name="T47" fmla="*/ 175160 h 294321"/>
              <a:gd name="T48" fmla="*/ 54353 w 294923"/>
              <a:gd name="T49" fmla="*/ 170367 h 294321"/>
              <a:gd name="T50" fmla="*/ 125784 w 294923"/>
              <a:gd name="T51" fmla="*/ 174791 h 294321"/>
              <a:gd name="T52" fmla="*/ 90951 w 294923"/>
              <a:gd name="T53" fmla="*/ 165573 h 294321"/>
              <a:gd name="T54" fmla="*/ 86369 w 294923"/>
              <a:gd name="T55" fmla="*/ 169997 h 294321"/>
              <a:gd name="T56" fmla="*/ 52585 w 294923"/>
              <a:gd name="T57" fmla="*/ 157215 h 294321"/>
              <a:gd name="T58" fmla="*/ 47811 w 294923"/>
              <a:gd name="T59" fmla="*/ 152791 h 294321"/>
              <a:gd name="T60" fmla="*/ 90951 w 294923"/>
              <a:gd name="T61" fmla="*/ 155617 h 294321"/>
              <a:gd name="T62" fmla="*/ 72047 w 294923"/>
              <a:gd name="T63" fmla="*/ 128824 h 294321"/>
              <a:gd name="T64" fmla="*/ 67273 w 294923"/>
              <a:gd name="T65" fmla="*/ 133426 h 294321"/>
              <a:gd name="T66" fmla="*/ 33819 w 294923"/>
              <a:gd name="T67" fmla="*/ 137133 h 294321"/>
              <a:gd name="T68" fmla="*/ 158998 w 294923"/>
              <a:gd name="T69" fmla="*/ 262604 h 294321"/>
              <a:gd name="T70" fmla="*/ 208154 w 294923"/>
              <a:gd name="T71" fmla="*/ 34935 h 294321"/>
              <a:gd name="T72" fmla="*/ 238760 w 294923"/>
              <a:gd name="T73" fmla="*/ 56632 h 294321"/>
              <a:gd name="T74" fmla="*/ 155092 w 294923"/>
              <a:gd name="T75" fmla="*/ 77331 h 294321"/>
              <a:gd name="T76" fmla="*/ 171029 w 294923"/>
              <a:gd name="T77" fmla="*/ 50458 h 294321"/>
              <a:gd name="T78" fmla="*/ 153225 w 294923"/>
              <a:gd name="T79" fmla="*/ 31910 h 294321"/>
              <a:gd name="T80" fmla="*/ 263973 w 294923"/>
              <a:gd name="T81" fmla="*/ 142918 h 294321"/>
              <a:gd name="T82" fmla="*/ 208644 w 294923"/>
              <a:gd name="T83" fmla="*/ 0 h 294321"/>
              <a:gd name="T84" fmla="*/ 214912 w 294923"/>
              <a:gd name="T85" fmla="*/ 204750 h 294321"/>
              <a:gd name="T86" fmla="*/ 165490 w 294923"/>
              <a:gd name="T87" fmla="*/ 268752 h 294321"/>
              <a:gd name="T88" fmla="*/ 27327 w 294923"/>
              <a:gd name="T89" fmla="*/ 264050 h 294321"/>
              <a:gd name="T90" fmla="*/ 87569 w 294923"/>
              <a:gd name="T91" fmla="*/ 76747 h 294321"/>
              <a:gd name="T92" fmla="*/ 208644 w 294923"/>
              <a:gd name="T93" fmla="*/ 0 h 29432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4923" h="294321">
                <a:moveTo>
                  <a:pt x="95322" y="259755"/>
                </a:moveTo>
                <a:cubicBezTo>
                  <a:pt x="97886" y="259755"/>
                  <a:pt x="100084" y="261660"/>
                  <a:pt x="100084" y="264327"/>
                </a:cubicBezTo>
                <a:cubicBezTo>
                  <a:pt x="100084" y="266994"/>
                  <a:pt x="97886" y="268899"/>
                  <a:pt x="95322" y="268899"/>
                </a:cubicBezTo>
                <a:cubicBezTo>
                  <a:pt x="93124" y="268899"/>
                  <a:pt x="90926" y="266994"/>
                  <a:pt x="90926" y="264327"/>
                </a:cubicBezTo>
                <a:cubicBezTo>
                  <a:pt x="90926" y="261660"/>
                  <a:pt x="93124" y="259755"/>
                  <a:pt x="95322" y="259755"/>
                </a:cubicBezTo>
                <a:close/>
                <a:moveTo>
                  <a:pt x="119310" y="253405"/>
                </a:moveTo>
                <a:cubicBezTo>
                  <a:pt x="121977" y="253405"/>
                  <a:pt x="123882" y="255603"/>
                  <a:pt x="123882" y="258168"/>
                </a:cubicBezTo>
                <a:cubicBezTo>
                  <a:pt x="123882" y="260732"/>
                  <a:pt x="121977" y="262564"/>
                  <a:pt x="119310" y="262564"/>
                </a:cubicBezTo>
                <a:cubicBezTo>
                  <a:pt x="116643" y="262564"/>
                  <a:pt x="114738" y="260732"/>
                  <a:pt x="114738" y="258168"/>
                </a:cubicBezTo>
                <a:cubicBezTo>
                  <a:pt x="114738" y="255603"/>
                  <a:pt x="116643" y="253405"/>
                  <a:pt x="119310" y="253405"/>
                </a:cubicBezTo>
                <a:close/>
                <a:moveTo>
                  <a:pt x="65349" y="240705"/>
                </a:moveTo>
                <a:cubicBezTo>
                  <a:pt x="67818" y="240705"/>
                  <a:pt x="69935" y="242903"/>
                  <a:pt x="69935" y="245101"/>
                </a:cubicBezTo>
                <a:cubicBezTo>
                  <a:pt x="69935" y="247666"/>
                  <a:pt x="67818" y="249864"/>
                  <a:pt x="65349" y="249864"/>
                </a:cubicBezTo>
                <a:cubicBezTo>
                  <a:pt x="62879" y="249864"/>
                  <a:pt x="60763" y="247666"/>
                  <a:pt x="60763" y="245101"/>
                </a:cubicBezTo>
                <a:cubicBezTo>
                  <a:pt x="60763" y="242903"/>
                  <a:pt x="62879" y="240705"/>
                  <a:pt x="65349" y="240705"/>
                </a:cubicBezTo>
                <a:close/>
                <a:moveTo>
                  <a:pt x="142947" y="234355"/>
                </a:moveTo>
                <a:cubicBezTo>
                  <a:pt x="145512" y="234355"/>
                  <a:pt x="147710" y="236553"/>
                  <a:pt x="147710" y="239118"/>
                </a:cubicBezTo>
                <a:cubicBezTo>
                  <a:pt x="147710" y="241682"/>
                  <a:pt x="145512" y="243514"/>
                  <a:pt x="142947" y="243514"/>
                </a:cubicBezTo>
                <a:cubicBezTo>
                  <a:pt x="140383" y="243514"/>
                  <a:pt x="138551" y="241682"/>
                  <a:pt x="138551" y="239118"/>
                </a:cubicBezTo>
                <a:cubicBezTo>
                  <a:pt x="138551" y="236553"/>
                  <a:pt x="140383" y="234355"/>
                  <a:pt x="142947" y="234355"/>
                </a:cubicBezTo>
                <a:close/>
                <a:moveTo>
                  <a:pt x="108198" y="223243"/>
                </a:moveTo>
                <a:cubicBezTo>
                  <a:pt x="110484" y="223243"/>
                  <a:pt x="112770" y="225148"/>
                  <a:pt x="112770" y="227815"/>
                </a:cubicBezTo>
                <a:cubicBezTo>
                  <a:pt x="112770" y="230482"/>
                  <a:pt x="110484" y="232387"/>
                  <a:pt x="108198" y="232387"/>
                </a:cubicBezTo>
                <a:cubicBezTo>
                  <a:pt x="105531" y="232387"/>
                  <a:pt x="103626" y="230482"/>
                  <a:pt x="103626" y="227815"/>
                </a:cubicBezTo>
                <a:cubicBezTo>
                  <a:pt x="103626" y="225148"/>
                  <a:pt x="105531" y="223243"/>
                  <a:pt x="108198" y="223243"/>
                </a:cubicBezTo>
                <a:close/>
                <a:moveTo>
                  <a:pt x="132024" y="210543"/>
                </a:moveTo>
                <a:cubicBezTo>
                  <a:pt x="134494" y="210543"/>
                  <a:pt x="136610" y="212741"/>
                  <a:pt x="136610" y="215305"/>
                </a:cubicBezTo>
                <a:cubicBezTo>
                  <a:pt x="136610" y="217503"/>
                  <a:pt x="134494" y="219701"/>
                  <a:pt x="132024" y="219701"/>
                </a:cubicBezTo>
                <a:cubicBezTo>
                  <a:pt x="129555" y="219701"/>
                  <a:pt x="127438" y="217503"/>
                  <a:pt x="127438" y="215305"/>
                </a:cubicBezTo>
                <a:cubicBezTo>
                  <a:pt x="127438" y="212741"/>
                  <a:pt x="129555" y="210543"/>
                  <a:pt x="132024" y="210543"/>
                </a:cubicBezTo>
                <a:close/>
                <a:moveTo>
                  <a:pt x="71875" y="210543"/>
                </a:moveTo>
                <a:cubicBezTo>
                  <a:pt x="74073" y="210543"/>
                  <a:pt x="76271" y="212741"/>
                  <a:pt x="76271" y="215305"/>
                </a:cubicBezTo>
                <a:cubicBezTo>
                  <a:pt x="76271" y="217503"/>
                  <a:pt x="74073" y="219701"/>
                  <a:pt x="71875" y="219701"/>
                </a:cubicBezTo>
                <a:cubicBezTo>
                  <a:pt x="69311" y="219701"/>
                  <a:pt x="67113" y="217503"/>
                  <a:pt x="67113" y="215305"/>
                </a:cubicBezTo>
                <a:cubicBezTo>
                  <a:pt x="67113" y="212741"/>
                  <a:pt x="69311" y="210543"/>
                  <a:pt x="71875" y="210543"/>
                </a:cubicBezTo>
                <a:close/>
                <a:moveTo>
                  <a:pt x="173285" y="205780"/>
                </a:moveTo>
                <a:cubicBezTo>
                  <a:pt x="175571" y="205780"/>
                  <a:pt x="177857" y="207978"/>
                  <a:pt x="177857" y="210176"/>
                </a:cubicBezTo>
                <a:cubicBezTo>
                  <a:pt x="177857" y="212740"/>
                  <a:pt x="175571" y="214938"/>
                  <a:pt x="173285" y="214938"/>
                </a:cubicBezTo>
                <a:cubicBezTo>
                  <a:pt x="170618" y="214938"/>
                  <a:pt x="168713" y="212740"/>
                  <a:pt x="168713" y="210176"/>
                </a:cubicBezTo>
                <a:cubicBezTo>
                  <a:pt x="168713" y="207978"/>
                  <a:pt x="170618" y="205780"/>
                  <a:pt x="173285" y="205780"/>
                </a:cubicBezTo>
                <a:close/>
                <a:moveTo>
                  <a:pt x="43300" y="205780"/>
                </a:moveTo>
                <a:cubicBezTo>
                  <a:pt x="45498" y="205780"/>
                  <a:pt x="47696" y="207978"/>
                  <a:pt x="47696" y="210176"/>
                </a:cubicBezTo>
                <a:cubicBezTo>
                  <a:pt x="47696" y="212740"/>
                  <a:pt x="45498" y="214938"/>
                  <a:pt x="43300" y="214938"/>
                </a:cubicBezTo>
                <a:cubicBezTo>
                  <a:pt x="40736" y="214938"/>
                  <a:pt x="38538" y="212740"/>
                  <a:pt x="38538" y="210176"/>
                </a:cubicBezTo>
                <a:cubicBezTo>
                  <a:pt x="38538" y="207978"/>
                  <a:pt x="40736" y="205780"/>
                  <a:pt x="43300" y="205780"/>
                </a:cubicBezTo>
                <a:close/>
                <a:moveTo>
                  <a:pt x="101672" y="199430"/>
                </a:moveTo>
                <a:cubicBezTo>
                  <a:pt x="104237" y="199430"/>
                  <a:pt x="106435" y="201628"/>
                  <a:pt x="106435" y="204192"/>
                </a:cubicBezTo>
                <a:cubicBezTo>
                  <a:pt x="106435" y="206757"/>
                  <a:pt x="104237" y="208588"/>
                  <a:pt x="101672" y="208588"/>
                </a:cubicBezTo>
                <a:cubicBezTo>
                  <a:pt x="99107" y="208588"/>
                  <a:pt x="97276" y="206757"/>
                  <a:pt x="97276" y="204192"/>
                </a:cubicBezTo>
                <a:cubicBezTo>
                  <a:pt x="97276" y="201628"/>
                  <a:pt x="99107" y="199430"/>
                  <a:pt x="101672" y="199430"/>
                </a:cubicBezTo>
                <a:close/>
                <a:moveTo>
                  <a:pt x="155823" y="193080"/>
                </a:moveTo>
                <a:cubicBezTo>
                  <a:pt x="158490" y="193080"/>
                  <a:pt x="160395" y="194985"/>
                  <a:pt x="160395" y="197652"/>
                </a:cubicBezTo>
                <a:cubicBezTo>
                  <a:pt x="160395" y="200319"/>
                  <a:pt x="158490" y="202224"/>
                  <a:pt x="155823" y="202224"/>
                </a:cubicBezTo>
                <a:cubicBezTo>
                  <a:pt x="153156" y="202224"/>
                  <a:pt x="151251" y="200319"/>
                  <a:pt x="151251" y="197652"/>
                </a:cubicBezTo>
                <a:cubicBezTo>
                  <a:pt x="151251" y="194985"/>
                  <a:pt x="153156" y="193080"/>
                  <a:pt x="155823" y="193080"/>
                </a:cubicBezTo>
                <a:close/>
                <a:moveTo>
                  <a:pt x="84575" y="188318"/>
                </a:moveTo>
                <a:cubicBezTo>
                  <a:pt x="87140" y="188318"/>
                  <a:pt x="88971" y="190516"/>
                  <a:pt x="88971" y="193080"/>
                </a:cubicBezTo>
                <a:cubicBezTo>
                  <a:pt x="88971" y="195645"/>
                  <a:pt x="87140" y="197476"/>
                  <a:pt x="84575" y="197476"/>
                </a:cubicBezTo>
                <a:cubicBezTo>
                  <a:pt x="81644" y="197476"/>
                  <a:pt x="79813" y="195645"/>
                  <a:pt x="79813" y="193080"/>
                </a:cubicBezTo>
                <a:cubicBezTo>
                  <a:pt x="79813" y="190516"/>
                  <a:pt x="81644" y="188318"/>
                  <a:pt x="84575" y="188318"/>
                </a:cubicBezTo>
                <a:close/>
                <a:moveTo>
                  <a:pt x="114372" y="181968"/>
                </a:moveTo>
                <a:cubicBezTo>
                  <a:pt x="116937" y="181968"/>
                  <a:pt x="119135" y="184084"/>
                  <a:pt x="119135" y="186554"/>
                </a:cubicBezTo>
                <a:cubicBezTo>
                  <a:pt x="119135" y="189023"/>
                  <a:pt x="116937" y="191140"/>
                  <a:pt x="114372" y="191140"/>
                </a:cubicBezTo>
                <a:cubicBezTo>
                  <a:pt x="111808" y="191140"/>
                  <a:pt x="109976" y="189023"/>
                  <a:pt x="109976" y="186554"/>
                </a:cubicBezTo>
                <a:cubicBezTo>
                  <a:pt x="109976" y="184084"/>
                  <a:pt x="111808" y="181968"/>
                  <a:pt x="114372" y="181968"/>
                </a:cubicBezTo>
                <a:close/>
                <a:moveTo>
                  <a:pt x="30234" y="181968"/>
                </a:moveTo>
                <a:cubicBezTo>
                  <a:pt x="32798" y="181968"/>
                  <a:pt x="34996" y="183799"/>
                  <a:pt x="34996" y="186364"/>
                </a:cubicBezTo>
                <a:cubicBezTo>
                  <a:pt x="34996" y="188928"/>
                  <a:pt x="32798" y="191126"/>
                  <a:pt x="30234" y="191126"/>
                </a:cubicBezTo>
                <a:cubicBezTo>
                  <a:pt x="28036" y="191126"/>
                  <a:pt x="25838" y="188928"/>
                  <a:pt x="25838" y="186364"/>
                </a:cubicBezTo>
                <a:cubicBezTo>
                  <a:pt x="25838" y="183799"/>
                  <a:pt x="28036" y="181968"/>
                  <a:pt x="30234" y="181968"/>
                </a:cubicBezTo>
                <a:close/>
                <a:moveTo>
                  <a:pt x="54223" y="169268"/>
                </a:moveTo>
                <a:cubicBezTo>
                  <a:pt x="56890" y="169268"/>
                  <a:pt x="58795" y="171466"/>
                  <a:pt x="58795" y="174030"/>
                </a:cubicBezTo>
                <a:cubicBezTo>
                  <a:pt x="58795" y="176595"/>
                  <a:pt x="56890" y="178426"/>
                  <a:pt x="54223" y="178426"/>
                </a:cubicBezTo>
                <a:cubicBezTo>
                  <a:pt x="51556" y="178426"/>
                  <a:pt x="49651" y="176595"/>
                  <a:pt x="49651" y="174030"/>
                </a:cubicBezTo>
                <a:cubicBezTo>
                  <a:pt x="49651" y="171466"/>
                  <a:pt x="51556" y="169268"/>
                  <a:pt x="54223" y="169268"/>
                </a:cubicBezTo>
                <a:close/>
                <a:moveTo>
                  <a:pt x="125484" y="164505"/>
                </a:moveTo>
                <a:cubicBezTo>
                  <a:pt x="128049" y="164505"/>
                  <a:pt x="130247" y="166336"/>
                  <a:pt x="130247" y="168901"/>
                </a:cubicBezTo>
                <a:cubicBezTo>
                  <a:pt x="130247" y="171465"/>
                  <a:pt x="128049" y="173663"/>
                  <a:pt x="125484" y="173663"/>
                </a:cubicBezTo>
                <a:cubicBezTo>
                  <a:pt x="123286" y="173663"/>
                  <a:pt x="121088" y="171465"/>
                  <a:pt x="121088" y="168901"/>
                </a:cubicBezTo>
                <a:cubicBezTo>
                  <a:pt x="121088" y="166336"/>
                  <a:pt x="123286" y="164505"/>
                  <a:pt x="125484" y="164505"/>
                </a:cubicBezTo>
                <a:close/>
                <a:moveTo>
                  <a:pt x="90735" y="164505"/>
                </a:moveTo>
                <a:cubicBezTo>
                  <a:pt x="93402" y="164505"/>
                  <a:pt x="95307" y="166336"/>
                  <a:pt x="95307" y="168901"/>
                </a:cubicBezTo>
                <a:cubicBezTo>
                  <a:pt x="95307" y="171465"/>
                  <a:pt x="93402" y="173663"/>
                  <a:pt x="90735" y="173663"/>
                </a:cubicBezTo>
                <a:cubicBezTo>
                  <a:pt x="88068" y="173663"/>
                  <a:pt x="86163" y="171465"/>
                  <a:pt x="86163" y="168901"/>
                </a:cubicBezTo>
                <a:cubicBezTo>
                  <a:pt x="86163" y="166336"/>
                  <a:pt x="88068" y="164505"/>
                  <a:pt x="90735" y="164505"/>
                </a:cubicBezTo>
                <a:close/>
                <a:moveTo>
                  <a:pt x="47697" y="151805"/>
                </a:moveTo>
                <a:cubicBezTo>
                  <a:pt x="50261" y="151805"/>
                  <a:pt x="52459" y="153636"/>
                  <a:pt x="52459" y="156201"/>
                </a:cubicBezTo>
                <a:cubicBezTo>
                  <a:pt x="52459" y="158765"/>
                  <a:pt x="50261" y="160963"/>
                  <a:pt x="47697" y="160963"/>
                </a:cubicBezTo>
                <a:cubicBezTo>
                  <a:pt x="45132" y="160963"/>
                  <a:pt x="43301" y="158765"/>
                  <a:pt x="43301" y="156201"/>
                </a:cubicBezTo>
                <a:cubicBezTo>
                  <a:pt x="43301" y="153636"/>
                  <a:pt x="45132" y="151805"/>
                  <a:pt x="47697" y="151805"/>
                </a:cubicBezTo>
                <a:close/>
                <a:moveTo>
                  <a:pt x="90735" y="145455"/>
                </a:moveTo>
                <a:cubicBezTo>
                  <a:pt x="93402" y="145455"/>
                  <a:pt x="95307" y="147653"/>
                  <a:pt x="95307" y="150217"/>
                </a:cubicBezTo>
                <a:cubicBezTo>
                  <a:pt x="95307" y="152415"/>
                  <a:pt x="93402" y="154613"/>
                  <a:pt x="90735" y="154613"/>
                </a:cubicBezTo>
                <a:cubicBezTo>
                  <a:pt x="88068" y="154613"/>
                  <a:pt x="86163" y="152415"/>
                  <a:pt x="86163" y="150217"/>
                </a:cubicBezTo>
                <a:cubicBezTo>
                  <a:pt x="86163" y="147653"/>
                  <a:pt x="88068" y="145455"/>
                  <a:pt x="90735" y="145455"/>
                </a:cubicBezTo>
                <a:close/>
                <a:moveTo>
                  <a:pt x="71875" y="127993"/>
                </a:moveTo>
                <a:cubicBezTo>
                  <a:pt x="74073" y="127993"/>
                  <a:pt x="76271" y="129898"/>
                  <a:pt x="76271" y="132565"/>
                </a:cubicBezTo>
                <a:cubicBezTo>
                  <a:pt x="76271" y="135232"/>
                  <a:pt x="74073" y="137137"/>
                  <a:pt x="71875" y="137137"/>
                </a:cubicBezTo>
                <a:cubicBezTo>
                  <a:pt x="69311" y="137137"/>
                  <a:pt x="67113" y="135232"/>
                  <a:pt x="67113" y="132565"/>
                </a:cubicBezTo>
                <a:cubicBezTo>
                  <a:pt x="67113" y="129898"/>
                  <a:pt x="69311" y="127993"/>
                  <a:pt x="71875" y="127993"/>
                </a:cubicBezTo>
                <a:close/>
                <a:moveTo>
                  <a:pt x="84122" y="85952"/>
                </a:moveTo>
                <a:lnTo>
                  <a:pt x="33739" y="136248"/>
                </a:lnTo>
                <a:cubicBezTo>
                  <a:pt x="630" y="169299"/>
                  <a:pt x="630" y="223188"/>
                  <a:pt x="33739" y="255881"/>
                </a:cubicBezTo>
                <a:lnTo>
                  <a:pt x="38417" y="260910"/>
                </a:lnTo>
                <a:cubicBezTo>
                  <a:pt x="71886" y="293962"/>
                  <a:pt x="125509" y="293962"/>
                  <a:pt x="158619" y="260910"/>
                </a:cubicBezTo>
                <a:lnTo>
                  <a:pt x="209002" y="210614"/>
                </a:lnTo>
                <a:lnTo>
                  <a:pt x="84122" y="85952"/>
                </a:lnTo>
                <a:close/>
                <a:moveTo>
                  <a:pt x="207658" y="34709"/>
                </a:moveTo>
                <a:cubicBezTo>
                  <a:pt x="221027" y="34709"/>
                  <a:pt x="234397" y="39851"/>
                  <a:pt x="244695" y="50133"/>
                </a:cubicBezTo>
                <a:cubicBezTo>
                  <a:pt x="246140" y="51937"/>
                  <a:pt x="246140" y="54823"/>
                  <a:pt x="244695" y="56267"/>
                </a:cubicBezTo>
                <a:cubicBezTo>
                  <a:pt x="242888" y="58431"/>
                  <a:pt x="239997" y="58431"/>
                  <a:pt x="238191" y="56267"/>
                </a:cubicBezTo>
                <a:cubicBezTo>
                  <a:pt x="221569" y="39670"/>
                  <a:pt x="193746" y="39670"/>
                  <a:pt x="176763" y="56267"/>
                </a:cubicBezTo>
                <a:lnTo>
                  <a:pt x="157613" y="75750"/>
                </a:lnTo>
                <a:cubicBezTo>
                  <a:pt x="156890" y="76471"/>
                  <a:pt x="155806" y="76832"/>
                  <a:pt x="154722" y="76832"/>
                </a:cubicBezTo>
                <a:cubicBezTo>
                  <a:pt x="153277" y="76832"/>
                  <a:pt x="152193" y="76471"/>
                  <a:pt x="151470" y="75750"/>
                </a:cubicBezTo>
                <a:cubicBezTo>
                  <a:pt x="149663" y="73946"/>
                  <a:pt x="149663" y="71059"/>
                  <a:pt x="151470" y="69255"/>
                </a:cubicBezTo>
                <a:lnTo>
                  <a:pt x="170621" y="50133"/>
                </a:lnTo>
                <a:cubicBezTo>
                  <a:pt x="180919" y="39851"/>
                  <a:pt x="194288" y="34709"/>
                  <a:pt x="207658" y="34709"/>
                </a:cubicBezTo>
                <a:close/>
                <a:moveTo>
                  <a:pt x="208102" y="9071"/>
                </a:moveTo>
                <a:cubicBezTo>
                  <a:pt x="188129" y="9071"/>
                  <a:pt x="168155" y="16616"/>
                  <a:pt x="152860" y="31704"/>
                </a:cubicBezTo>
                <a:lnTo>
                  <a:pt x="97798" y="86671"/>
                </a:lnTo>
                <a:lnTo>
                  <a:pt x="208282" y="196962"/>
                </a:lnTo>
                <a:lnTo>
                  <a:pt x="263344" y="141996"/>
                </a:lnTo>
                <a:cubicBezTo>
                  <a:pt x="293575" y="111459"/>
                  <a:pt x="293575" y="62241"/>
                  <a:pt x="263344" y="31704"/>
                </a:cubicBezTo>
                <a:cubicBezTo>
                  <a:pt x="248049" y="16616"/>
                  <a:pt x="228076" y="9071"/>
                  <a:pt x="208102" y="9071"/>
                </a:cubicBezTo>
                <a:close/>
                <a:moveTo>
                  <a:pt x="208147" y="0"/>
                </a:moveTo>
                <a:cubicBezTo>
                  <a:pt x="230415" y="0"/>
                  <a:pt x="252728" y="8533"/>
                  <a:pt x="269822" y="25597"/>
                </a:cubicBezTo>
                <a:cubicBezTo>
                  <a:pt x="303291" y="59367"/>
                  <a:pt x="303291" y="114333"/>
                  <a:pt x="269822" y="148103"/>
                </a:cubicBezTo>
                <a:lnTo>
                  <a:pt x="214400" y="203429"/>
                </a:lnTo>
                <a:lnTo>
                  <a:pt x="218359" y="207381"/>
                </a:lnTo>
                <a:cubicBezTo>
                  <a:pt x="220518" y="209177"/>
                  <a:pt x="220518" y="212051"/>
                  <a:pt x="218359" y="213488"/>
                </a:cubicBezTo>
                <a:lnTo>
                  <a:pt x="165096" y="267018"/>
                </a:lnTo>
                <a:cubicBezTo>
                  <a:pt x="146742" y="285340"/>
                  <a:pt x="122630" y="294321"/>
                  <a:pt x="98518" y="294321"/>
                </a:cubicBezTo>
                <a:cubicBezTo>
                  <a:pt x="74765" y="294321"/>
                  <a:pt x="50653" y="285340"/>
                  <a:pt x="32299" y="267018"/>
                </a:cubicBezTo>
                <a:lnTo>
                  <a:pt x="27261" y="262347"/>
                </a:lnTo>
                <a:cubicBezTo>
                  <a:pt x="-9087" y="225703"/>
                  <a:pt x="-9087" y="166066"/>
                  <a:pt x="27261" y="129781"/>
                </a:cubicBezTo>
                <a:lnTo>
                  <a:pt x="80883" y="76252"/>
                </a:lnTo>
                <a:cubicBezTo>
                  <a:pt x="82683" y="74815"/>
                  <a:pt x="85562" y="74815"/>
                  <a:pt x="87361" y="76252"/>
                </a:cubicBezTo>
                <a:lnTo>
                  <a:pt x="91320" y="80563"/>
                </a:lnTo>
                <a:lnTo>
                  <a:pt x="146742" y="25597"/>
                </a:lnTo>
                <a:cubicBezTo>
                  <a:pt x="163657" y="8533"/>
                  <a:pt x="185880" y="0"/>
                  <a:pt x="208147" y="0"/>
                </a:cubicBez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sp>
        <p:nvSpPr>
          <p:cNvPr id="24" name="Freeform 704">
            <a:extLst>
              <a:ext uri="{FF2B5EF4-FFF2-40B4-BE49-F238E27FC236}">
                <a16:creationId xmlns:a16="http://schemas.microsoft.com/office/drawing/2014/main" id="{5B2A4F54-C71A-334A-92B4-323DE3265D4A}"/>
              </a:ext>
            </a:extLst>
          </p:cNvPr>
          <p:cNvSpPr>
            <a:spLocks noChangeArrowheads="1"/>
          </p:cNvSpPr>
          <p:nvPr/>
        </p:nvSpPr>
        <p:spPr bwMode="auto">
          <a:xfrm>
            <a:off x="15998466" y="5025207"/>
            <a:ext cx="1462326" cy="1462326"/>
          </a:xfrm>
          <a:custGeom>
            <a:avLst/>
            <a:gdLst>
              <a:gd name="T0" fmla="*/ 28276 w 294916"/>
              <a:gd name="T1" fmla="*/ 216200 h 294642"/>
              <a:gd name="T2" fmla="*/ 19096 w 294916"/>
              <a:gd name="T3" fmla="*/ 216200 h 294642"/>
              <a:gd name="T4" fmla="*/ 266432 w 294916"/>
              <a:gd name="T5" fmla="*/ 210548 h 294642"/>
              <a:gd name="T6" fmla="*/ 208386 w 294916"/>
              <a:gd name="T7" fmla="*/ 231526 h 294642"/>
              <a:gd name="T8" fmla="*/ 207664 w 294916"/>
              <a:gd name="T9" fmla="*/ 242739 h 294642"/>
              <a:gd name="T10" fmla="*/ 263907 w 294916"/>
              <a:gd name="T11" fmla="*/ 222847 h 294642"/>
              <a:gd name="T12" fmla="*/ 266432 w 294916"/>
              <a:gd name="T13" fmla="*/ 210548 h 294642"/>
              <a:gd name="T14" fmla="*/ 46508 w 294916"/>
              <a:gd name="T15" fmla="*/ 274569 h 294642"/>
              <a:gd name="T16" fmla="*/ 286620 w 294916"/>
              <a:gd name="T17" fmla="*/ 230804 h 294642"/>
              <a:gd name="T18" fmla="*/ 264268 w 294916"/>
              <a:gd name="T19" fmla="*/ 232251 h 294642"/>
              <a:gd name="T20" fmla="*/ 162959 w 294916"/>
              <a:gd name="T21" fmla="*/ 259016 h 294642"/>
              <a:gd name="T22" fmla="*/ 118974 w 294916"/>
              <a:gd name="T23" fmla="*/ 251058 h 294642"/>
              <a:gd name="T24" fmla="*/ 191441 w 294916"/>
              <a:gd name="T25" fmla="*/ 246356 h 294642"/>
              <a:gd name="T26" fmla="*/ 196489 w 294916"/>
              <a:gd name="T27" fmla="*/ 225740 h 294642"/>
              <a:gd name="T28" fmla="*/ 126906 w 294916"/>
              <a:gd name="T29" fmla="*/ 213443 h 294642"/>
              <a:gd name="T30" fmla="*/ 9013 w 294916"/>
              <a:gd name="T31" fmla="*/ 201506 h 294642"/>
              <a:gd name="T32" fmla="*/ 37496 w 294916"/>
              <a:gd name="T33" fmla="*/ 273484 h 294642"/>
              <a:gd name="T34" fmla="*/ 9013 w 294916"/>
              <a:gd name="T35" fmla="*/ 201506 h 294642"/>
              <a:gd name="T36" fmla="*/ 42181 w 294916"/>
              <a:gd name="T37" fmla="*/ 192464 h 294642"/>
              <a:gd name="T38" fmla="*/ 187835 w 294916"/>
              <a:gd name="T39" fmla="*/ 213803 h 294642"/>
              <a:gd name="T40" fmla="*/ 205502 w 294916"/>
              <a:gd name="T41" fmla="*/ 222847 h 294642"/>
              <a:gd name="T42" fmla="*/ 272200 w 294916"/>
              <a:gd name="T43" fmla="*/ 203677 h 294642"/>
              <a:gd name="T44" fmla="*/ 277608 w 294916"/>
              <a:gd name="T45" fmla="*/ 217783 h 294642"/>
              <a:gd name="T46" fmla="*/ 295634 w 294916"/>
              <a:gd name="T47" fmla="*/ 231166 h 294642"/>
              <a:gd name="T48" fmla="*/ 134476 w 294916"/>
              <a:gd name="T49" fmla="*/ 295909 h 294642"/>
              <a:gd name="T50" fmla="*/ 4687 w 294916"/>
              <a:gd name="T51" fmla="*/ 282526 h 294642"/>
              <a:gd name="T52" fmla="*/ 0 w 294916"/>
              <a:gd name="T53" fmla="*/ 197166 h 294642"/>
              <a:gd name="T54" fmla="*/ 183563 w 294916"/>
              <a:gd name="T55" fmla="*/ 73937 h 294642"/>
              <a:gd name="T56" fmla="*/ 179259 w 294916"/>
              <a:gd name="T57" fmla="*/ 103880 h 294642"/>
              <a:gd name="T58" fmla="*/ 153785 w 294916"/>
              <a:gd name="T59" fmla="*/ 124804 h 294642"/>
              <a:gd name="T60" fmla="*/ 183563 w 294916"/>
              <a:gd name="T61" fmla="*/ 129133 h 294642"/>
              <a:gd name="T62" fmla="*/ 204372 w 294916"/>
              <a:gd name="T63" fmla="*/ 154747 h 294642"/>
              <a:gd name="T64" fmla="*/ 208678 w 294916"/>
              <a:gd name="T65" fmla="*/ 124804 h 294642"/>
              <a:gd name="T66" fmla="*/ 234152 w 294916"/>
              <a:gd name="T67" fmla="*/ 103880 h 294642"/>
              <a:gd name="T68" fmla="*/ 204372 w 294916"/>
              <a:gd name="T69" fmla="*/ 99190 h 294642"/>
              <a:gd name="T70" fmla="*/ 183563 w 294916"/>
              <a:gd name="T71" fmla="*/ 73937 h 294642"/>
              <a:gd name="T72" fmla="*/ 208678 w 294916"/>
              <a:gd name="T73" fmla="*/ 64917 h 294642"/>
              <a:gd name="T74" fmla="*/ 213342 w 294916"/>
              <a:gd name="T75" fmla="*/ 94860 h 294642"/>
              <a:gd name="T76" fmla="*/ 243121 w 294916"/>
              <a:gd name="T77" fmla="*/ 99190 h 294642"/>
              <a:gd name="T78" fmla="*/ 238458 w 294916"/>
              <a:gd name="T79" fmla="*/ 133461 h 294642"/>
              <a:gd name="T80" fmla="*/ 213342 w 294916"/>
              <a:gd name="T81" fmla="*/ 159075 h 294642"/>
              <a:gd name="T82" fmla="*/ 179259 w 294916"/>
              <a:gd name="T83" fmla="*/ 163405 h 294642"/>
              <a:gd name="T84" fmla="*/ 174594 w 294916"/>
              <a:gd name="T85" fmla="*/ 133461 h 294642"/>
              <a:gd name="T86" fmla="*/ 144815 w 294916"/>
              <a:gd name="T87" fmla="*/ 129133 h 294642"/>
              <a:gd name="T88" fmla="*/ 149480 w 294916"/>
              <a:gd name="T89" fmla="*/ 94860 h 294642"/>
              <a:gd name="T90" fmla="*/ 174594 w 294916"/>
              <a:gd name="T91" fmla="*/ 69607 h 294642"/>
              <a:gd name="T92" fmla="*/ 195374 w 294916"/>
              <a:gd name="T93" fmla="*/ 10368 h 294642"/>
              <a:gd name="T94" fmla="*/ 120444 w 294916"/>
              <a:gd name="T95" fmla="*/ 116402 h 294642"/>
              <a:gd name="T96" fmla="*/ 195374 w 294916"/>
              <a:gd name="T97" fmla="*/ 191058 h 294642"/>
              <a:gd name="T98" fmla="*/ 248583 w 294916"/>
              <a:gd name="T99" fmla="*/ 63385 h 294642"/>
              <a:gd name="T100" fmla="*/ 192478 w 294916"/>
              <a:gd name="T101" fmla="*/ 1352 h 294642"/>
              <a:gd name="T102" fmla="*/ 254737 w 294916"/>
              <a:gd name="T103" fmla="*/ 57254 h 294642"/>
              <a:gd name="T104" fmla="*/ 195374 w 294916"/>
              <a:gd name="T105" fmla="*/ 200074 h 294642"/>
              <a:gd name="T106" fmla="*/ 111395 w 294916"/>
              <a:gd name="T107" fmla="*/ 116402 h 294642"/>
              <a:gd name="T108" fmla="*/ 192478 w 294916"/>
              <a:gd name="T109" fmla="*/ 1352 h 2946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4916" h="294642">
                <a:moveTo>
                  <a:pt x="23812" y="210689"/>
                </a:moveTo>
                <a:cubicBezTo>
                  <a:pt x="26010" y="210689"/>
                  <a:pt x="28208" y="212806"/>
                  <a:pt x="28208" y="215275"/>
                </a:cubicBezTo>
                <a:cubicBezTo>
                  <a:pt x="28208" y="217745"/>
                  <a:pt x="26010" y="219861"/>
                  <a:pt x="23812" y="219861"/>
                </a:cubicBezTo>
                <a:cubicBezTo>
                  <a:pt x="21248" y="219861"/>
                  <a:pt x="19050" y="217745"/>
                  <a:pt x="19050" y="215275"/>
                </a:cubicBezTo>
                <a:cubicBezTo>
                  <a:pt x="19050" y="212806"/>
                  <a:pt x="21248" y="210689"/>
                  <a:pt x="23812" y="210689"/>
                </a:cubicBezTo>
                <a:close/>
                <a:moveTo>
                  <a:pt x="265784" y="209647"/>
                </a:moveTo>
                <a:cubicBezTo>
                  <a:pt x="263626" y="208566"/>
                  <a:pt x="252477" y="213248"/>
                  <a:pt x="244205" y="216850"/>
                </a:cubicBezTo>
                <a:cubicBezTo>
                  <a:pt x="234494" y="221171"/>
                  <a:pt x="222266" y="226214"/>
                  <a:pt x="207880" y="230535"/>
                </a:cubicBezTo>
                <a:cubicBezTo>
                  <a:pt x="208239" y="232336"/>
                  <a:pt x="208239" y="234857"/>
                  <a:pt x="208239" y="237378"/>
                </a:cubicBezTo>
                <a:cubicBezTo>
                  <a:pt x="208239" y="238459"/>
                  <a:pt x="207880" y="239899"/>
                  <a:pt x="207160" y="241700"/>
                </a:cubicBezTo>
                <a:cubicBezTo>
                  <a:pt x="231257" y="235577"/>
                  <a:pt x="248161" y="228374"/>
                  <a:pt x="260389" y="223332"/>
                </a:cubicBezTo>
                <a:cubicBezTo>
                  <a:pt x="261468" y="222612"/>
                  <a:pt x="262187" y="222252"/>
                  <a:pt x="263266" y="221892"/>
                </a:cubicBezTo>
                <a:cubicBezTo>
                  <a:pt x="266503" y="219011"/>
                  <a:pt x="268301" y="215769"/>
                  <a:pt x="268301" y="213608"/>
                </a:cubicBezTo>
                <a:cubicBezTo>
                  <a:pt x="268301" y="213248"/>
                  <a:pt x="268301" y="211808"/>
                  <a:pt x="265784" y="209647"/>
                </a:cubicBezTo>
                <a:close/>
                <a:moveTo>
                  <a:pt x="46395" y="200643"/>
                </a:moveTo>
                <a:lnTo>
                  <a:pt x="46395" y="273393"/>
                </a:lnTo>
                <a:cubicBezTo>
                  <a:pt x="66895" y="279516"/>
                  <a:pt x="187379" y="311929"/>
                  <a:pt x="278731" y="239179"/>
                </a:cubicBezTo>
                <a:cubicBezTo>
                  <a:pt x="280529" y="238099"/>
                  <a:pt x="285565" y="233417"/>
                  <a:pt x="285924" y="229815"/>
                </a:cubicBezTo>
                <a:cubicBezTo>
                  <a:pt x="285924" y="228735"/>
                  <a:pt x="285565" y="227294"/>
                  <a:pt x="283407" y="225493"/>
                </a:cubicBezTo>
                <a:cubicBezTo>
                  <a:pt x="281608" y="223693"/>
                  <a:pt x="272977" y="227654"/>
                  <a:pt x="263626" y="231256"/>
                </a:cubicBezTo>
                <a:cubicBezTo>
                  <a:pt x="248880" y="237738"/>
                  <a:pt x="226941" y="247102"/>
                  <a:pt x="193493" y="253945"/>
                </a:cubicBezTo>
                <a:cubicBezTo>
                  <a:pt x="186300" y="256466"/>
                  <a:pt x="175870" y="257907"/>
                  <a:pt x="162563" y="257907"/>
                </a:cubicBezTo>
                <a:cubicBezTo>
                  <a:pt x="151054" y="257907"/>
                  <a:pt x="137747" y="256826"/>
                  <a:pt x="122641" y="255026"/>
                </a:cubicBezTo>
                <a:cubicBezTo>
                  <a:pt x="120124" y="254665"/>
                  <a:pt x="118326" y="252504"/>
                  <a:pt x="118685" y="249983"/>
                </a:cubicBezTo>
                <a:cubicBezTo>
                  <a:pt x="119045" y="247823"/>
                  <a:pt x="121203" y="246022"/>
                  <a:pt x="123720" y="246022"/>
                </a:cubicBezTo>
                <a:cubicBezTo>
                  <a:pt x="164002" y="251424"/>
                  <a:pt x="182344" y="248543"/>
                  <a:pt x="190976" y="245301"/>
                </a:cubicBezTo>
                <a:cubicBezTo>
                  <a:pt x="198888" y="242060"/>
                  <a:pt x="199248" y="238099"/>
                  <a:pt x="199248" y="236658"/>
                </a:cubicBezTo>
                <a:cubicBezTo>
                  <a:pt x="199608" y="231256"/>
                  <a:pt x="198529" y="227294"/>
                  <a:pt x="196011" y="224773"/>
                </a:cubicBezTo>
                <a:cubicBezTo>
                  <a:pt x="192774" y="221532"/>
                  <a:pt x="187379" y="221532"/>
                  <a:pt x="187379" y="221532"/>
                </a:cubicBezTo>
                <a:cubicBezTo>
                  <a:pt x="143861" y="222252"/>
                  <a:pt x="135589" y="217570"/>
                  <a:pt x="126598" y="212528"/>
                </a:cubicBezTo>
                <a:cubicBezTo>
                  <a:pt x="117606" y="207126"/>
                  <a:pt x="107536" y="201003"/>
                  <a:pt x="46395" y="200643"/>
                </a:cubicBezTo>
                <a:close/>
                <a:moveTo>
                  <a:pt x="8991" y="200643"/>
                </a:moveTo>
                <a:lnTo>
                  <a:pt x="8991" y="272313"/>
                </a:lnTo>
                <a:lnTo>
                  <a:pt x="37404" y="272313"/>
                </a:lnTo>
                <a:lnTo>
                  <a:pt x="37404" y="200643"/>
                </a:lnTo>
                <a:lnTo>
                  <a:pt x="8991" y="200643"/>
                </a:lnTo>
                <a:close/>
                <a:moveTo>
                  <a:pt x="4675" y="191639"/>
                </a:moveTo>
                <a:lnTo>
                  <a:pt x="42079" y="191639"/>
                </a:lnTo>
                <a:cubicBezTo>
                  <a:pt x="109694" y="191639"/>
                  <a:pt x="120843" y="198482"/>
                  <a:pt x="130913" y="204605"/>
                </a:cubicBezTo>
                <a:cubicBezTo>
                  <a:pt x="139185" y="209287"/>
                  <a:pt x="146019" y="213248"/>
                  <a:pt x="187379" y="212888"/>
                </a:cubicBezTo>
                <a:cubicBezTo>
                  <a:pt x="187379" y="212888"/>
                  <a:pt x="196011" y="212168"/>
                  <a:pt x="202485" y="218290"/>
                </a:cubicBezTo>
                <a:cubicBezTo>
                  <a:pt x="203204" y="219731"/>
                  <a:pt x="204283" y="220451"/>
                  <a:pt x="205002" y="221892"/>
                </a:cubicBezTo>
                <a:cubicBezTo>
                  <a:pt x="218669" y="217930"/>
                  <a:pt x="230897" y="212888"/>
                  <a:pt x="240608" y="208926"/>
                </a:cubicBezTo>
                <a:cubicBezTo>
                  <a:pt x="256073" y="202084"/>
                  <a:pt x="265064" y="198122"/>
                  <a:pt x="271538" y="202804"/>
                </a:cubicBezTo>
                <a:cubicBezTo>
                  <a:pt x="275854" y="206405"/>
                  <a:pt x="276933" y="210367"/>
                  <a:pt x="277293" y="213248"/>
                </a:cubicBezTo>
                <a:cubicBezTo>
                  <a:pt x="277293" y="214329"/>
                  <a:pt x="276933" y="215769"/>
                  <a:pt x="276933" y="216850"/>
                </a:cubicBezTo>
                <a:cubicBezTo>
                  <a:pt x="281968" y="215769"/>
                  <a:pt x="285924" y="216129"/>
                  <a:pt x="289161" y="218650"/>
                </a:cubicBezTo>
                <a:cubicBezTo>
                  <a:pt x="294196" y="222612"/>
                  <a:pt x="294916" y="227294"/>
                  <a:pt x="294916" y="230175"/>
                </a:cubicBezTo>
                <a:cubicBezTo>
                  <a:pt x="294196" y="238819"/>
                  <a:pt x="285205" y="245662"/>
                  <a:pt x="283766" y="246382"/>
                </a:cubicBezTo>
                <a:cubicBezTo>
                  <a:pt x="235933" y="284558"/>
                  <a:pt x="180186" y="294642"/>
                  <a:pt x="134150" y="294642"/>
                </a:cubicBezTo>
                <a:cubicBezTo>
                  <a:pt x="85237" y="294642"/>
                  <a:pt x="47114" y="283117"/>
                  <a:pt x="41360" y="281316"/>
                </a:cubicBezTo>
                <a:lnTo>
                  <a:pt x="4675" y="281316"/>
                </a:lnTo>
                <a:cubicBezTo>
                  <a:pt x="2158" y="281316"/>
                  <a:pt x="0" y="279156"/>
                  <a:pt x="0" y="276995"/>
                </a:cubicBezTo>
                <a:lnTo>
                  <a:pt x="0" y="196321"/>
                </a:lnTo>
                <a:cubicBezTo>
                  <a:pt x="0" y="193800"/>
                  <a:pt x="2158" y="191639"/>
                  <a:pt x="4675" y="191639"/>
                </a:cubicBezTo>
                <a:close/>
                <a:moveTo>
                  <a:pt x="183117" y="73620"/>
                </a:moveTo>
                <a:lnTo>
                  <a:pt x="183117" y="98765"/>
                </a:lnTo>
                <a:cubicBezTo>
                  <a:pt x="183117" y="101279"/>
                  <a:pt x="181328" y="103435"/>
                  <a:pt x="178823" y="103435"/>
                </a:cubicBezTo>
                <a:lnTo>
                  <a:pt x="153411" y="103435"/>
                </a:lnTo>
                <a:lnTo>
                  <a:pt x="153411" y="124269"/>
                </a:lnTo>
                <a:lnTo>
                  <a:pt x="178823" y="124269"/>
                </a:lnTo>
                <a:cubicBezTo>
                  <a:pt x="181328" y="124269"/>
                  <a:pt x="183117" y="126065"/>
                  <a:pt x="183117" y="128580"/>
                </a:cubicBezTo>
                <a:lnTo>
                  <a:pt x="183117" y="154084"/>
                </a:lnTo>
                <a:lnTo>
                  <a:pt x="203876" y="154084"/>
                </a:lnTo>
                <a:lnTo>
                  <a:pt x="203876" y="128580"/>
                </a:lnTo>
                <a:cubicBezTo>
                  <a:pt x="203876" y="126065"/>
                  <a:pt x="206024" y="124269"/>
                  <a:pt x="208171" y="124269"/>
                </a:cubicBezTo>
                <a:lnTo>
                  <a:pt x="233583" y="124269"/>
                </a:lnTo>
                <a:lnTo>
                  <a:pt x="233583" y="103435"/>
                </a:lnTo>
                <a:lnTo>
                  <a:pt x="208171" y="103435"/>
                </a:lnTo>
                <a:cubicBezTo>
                  <a:pt x="206024" y="103435"/>
                  <a:pt x="203876" y="101279"/>
                  <a:pt x="203876" y="98765"/>
                </a:cubicBezTo>
                <a:lnTo>
                  <a:pt x="203876" y="73620"/>
                </a:lnTo>
                <a:lnTo>
                  <a:pt x="183117" y="73620"/>
                </a:lnTo>
                <a:close/>
                <a:moveTo>
                  <a:pt x="178823" y="64639"/>
                </a:moveTo>
                <a:lnTo>
                  <a:pt x="208171" y="64639"/>
                </a:lnTo>
                <a:cubicBezTo>
                  <a:pt x="210676" y="64639"/>
                  <a:pt x="212824" y="66795"/>
                  <a:pt x="212824" y="69309"/>
                </a:cubicBezTo>
                <a:lnTo>
                  <a:pt x="212824" y="94454"/>
                </a:lnTo>
                <a:lnTo>
                  <a:pt x="237878" y="94454"/>
                </a:lnTo>
                <a:cubicBezTo>
                  <a:pt x="240383" y="94454"/>
                  <a:pt x="242530" y="96250"/>
                  <a:pt x="242530" y="98765"/>
                </a:cubicBezTo>
                <a:lnTo>
                  <a:pt x="242530" y="128580"/>
                </a:lnTo>
                <a:cubicBezTo>
                  <a:pt x="242530" y="131094"/>
                  <a:pt x="240383" y="132890"/>
                  <a:pt x="237878" y="132890"/>
                </a:cubicBezTo>
                <a:lnTo>
                  <a:pt x="212824" y="132890"/>
                </a:lnTo>
                <a:lnTo>
                  <a:pt x="212824" y="158394"/>
                </a:lnTo>
                <a:cubicBezTo>
                  <a:pt x="212824" y="160909"/>
                  <a:pt x="210676" y="162705"/>
                  <a:pt x="208171" y="162705"/>
                </a:cubicBezTo>
                <a:lnTo>
                  <a:pt x="178823" y="162705"/>
                </a:lnTo>
                <a:cubicBezTo>
                  <a:pt x="176317" y="162705"/>
                  <a:pt x="174170" y="160909"/>
                  <a:pt x="174170" y="158394"/>
                </a:cubicBezTo>
                <a:lnTo>
                  <a:pt x="174170" y="132890"/>
                </a:lnTo>
                <a:lnTo>
                  <a:pt x="149116" y="132890"/>
                </a:lnTo>
                <a:cubicBezTo>
                  <a:pt x="146611" y="132890"/>
                  <a:pt x="144463" y="131094"/>
                  <a:pt x="144463" y="128580"/>
                </a:cubicBezTo>
                <a:lnTo>
                  <a:pt x="144463" y="98765"/>
                </a:lnTo>
                <a:cubicBezTo>
                  <a:pt x="144463" y="96250"/>
                  <a:pt x="146611" y="94454"/>
                  <a:pt x="149116" y="94454"/>
                </a:cubicBezTo>
                <a:lnTo>
                  <a:pt x="174170" y="94454"/>
                </a:lnTo>
                <a:lnTo>
                  <a:pt x="174170" y="69309"/>
                </a:lnTo>
                <a:cubicBezTo>
                  <a:pt x="174170" y="66795"/>
                  <a:pt x="176317" y="64639"/>
                  <a:pt x="178823" y="64639"/>
                </a:cubicBezTo>
                <a:close/>
                <a:moveTo>
                  <a:pt x="194899" y="10324"/>
                </a:moveTo>
                <a:lnTo>
                  <a:pt x="141818" y="63113"/>
                </a:lnTo>
                <a:cubicBezTo>
                  <a:pt x="128096" y="77478"/>
                  <a:pt x="120152" y="95793"/>
                  <a:pt x="120152" y="115903"/>
                </a:cubicBezTo>
                <a:cubicBezTo>
                  <a:pt x="120152" y="136014"/>
                  <a:pt x="128096" y="154687"/>
                  <a:pt x="141818" y="168693"/>
                </a:cubicBezTo>
                <a:cubicBezTo>
                  <a:pt x="156262" y="182698"/>
                  <a:pt x="175039" y="190239"/>
                  <a:pt x="194899" y="190239"/>
                </a:cubicBezTo>
                <a:cubicBezTo>
                  <a:pt x="215120" y="190239"/>
                  <a:pt x="233897" y="182698"/>
                  <a:pt x="247979" y="168693"/>
                </a:cubicBezTo>
                <a:cubicBezTo>
                  <a:pt x="277228" y="139605"/>
                  <a:pt x="277228" y="92561"/>
                  <a:pt x="247979" y="63113"/>
                </a:cubicBezTo>
                <a:lnTo>
                  <a:pt x="194899" y="10324"/>
                </a:lnTo>
                <a:close/>
                <a:moveTo>
                  <a:pt x="192010" y="1346"/>
                </a:moveTo>
                <a:cubicBezTo>
                  <a:pt x="193454" y="-449"/>
                  <a:pt x="196343" y="-449"/>
                  <a:pt x="198148" y="1346"/>
                </a:cubicBezTo>
                <a:lnTo>
                  <a:pt x="254118" y="57009"/>
                </a:lnTo>
                <a:cubicBezTo>
                  <a:pt x="286977" y="89329"/>
                  <a:pt x="286977" y="142478"/>
                  <a:pt x="254118" y="174798"/>
                </a:cubicBezTo>
                <a:cubicBezTo>
                  <a:pt x="238591" y="190598"/>
                  <a:pt x="217647" y="199217"/>
                  <a:pt x="194899" y="199217"/>
                </a:cubicBezTo>
                <a:cubicBezTo>
                  <a:pt x="172511" y="199217"/>
                  <a:pt x="151568" y="190598"/>
                  <a:pt x="135679" y="174798"/>
                </a:cubicBezTo>
                <a:cubicBezTo>
                  <a:pt x="119791" y="159356"/>
                  <a:pt x="111125" y="138168"/>
                  <a:pt x="111125" y="115903"/>
                </a:cubicBezTo>
                <a:cubicBezTo>
                  <a:pt x="111125" y="93638"/>
                  <a:pt x="119791" y="72810"/>
                  <a:pt x="135679" y="57009"/>
                </a:cubicBezTo>
                <a:lnTo>
                  <a:pt x="192010" y="1346"/>
                </a:lnTo>
                <a:close/>
              </a:path>
            </a:pathLst>
          </a:custGeom>
          <a:solidFill>
            <a:schemeClr val="bg1"/>
          </a:solidFill>
          <a:ln>
            <a:noFill/>
          </a:ln>
          <a:effectLst/>
        </p:spPr>
        <p:txBody>
          <a:bodyPr anchor="ctr"/>
          <a:lstStyle/>
          <a:p>
            <a:endParaRPr lang="en-US" dirty="0">
              <a:latin typeface="Open Sans Light" panose="020B0306030504020204" pitchFamily="34" charset="0"/>
            </a:endParaRPr>
          </a:p>
        </p:txBody>
      </p:sp>
      <p:cxnSp>
        <p:nvCxnSpPr>
          <p:cNvPr id="25" name="Elbow Connector 24">
            <a:extLst>
              <a:ext uri="{FF2B5EF4-FFF2-40B4-BE49-F238E27FC236}">
                <a16:creationId xmlns:a16="http://schemas.microsoft.com/office/drawing/2014/main" id="{CD4664AB-6EB3-0F41-BB2B-78F64FB25647}"/>
              </a:ext>
            </a:extLst>
          </p:cNvPr>
          <p:cNvCxnSpPr>
            <a:cxnSpLocks/>
            <a:stCxn id="8" idx="2"/>
            <a:endCxn id="40" idx="0"/>
          </p:cNvCxnSpPr>
          <p:nvPr/>
        </p:nvCxnSpPr>
        <p:spPr>
          <a:xfrm rot="5400000">
            <a:off x="4082691" y="6911726"/>
            <a:ext cx="2122362" cy="1847434"/>
          </a:xfrm>
          <a:prstGeom prst="bentConnector3">
            <a:avLst/>
          </a:prstGeom>
          <a:ln w="38100" cap="rnd">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164408C1-0E48-3440-A1D9-B9C817088D6A}"/>
              </a:ext>
            </a:extLst>
          </p:cNvPr>
          <p:cNvCxnSpPr>
            <a:cxnSpLocks/>
            <a:stCxn id="12" idx="0"/>
            <a:endCxn id="49" idx="0"/>
          </p:cNvCxnSpPr>
          <p:nvPr/>
        </p:nvCxnSpPr>
        <p:spPr>
          <a:xfrm rot="16200000" flipH="1">
            <a:off x="17392613" y="6111282"/>
            <a:ext cx="2122362" cy="3448322"/>
          </a:xfrm>
          <a:prstGeom prst="bentConnector3">
            <a:avLst>
              <a:gd name="adj1" fmla="val 50000"/>
            </a:avLst>
          </a:prstGeom>
          <a:ln w="38100" cap="rnd">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5D22C990-4AB2-894C-8388-68D67C59F4C8}"/>
              </a:ext>
            </a:extLst>
          </p:cNvPr>
          <p:cNvCxnSpPr>
            <a:cxnSpLocks/>
            <a:stCxn id="11" idx="2"/>
            <a:endCxn id="47" idx="0"/>
          </p:cNvCxnSpPr>
          <p:nvPr/>
        </p:nvCxnSpPr>
        <p:spPr>
          <a:xfrm rot="16200000" flipH="1">
            <a:off x="14057900" y="6766997"/>
            <a:ext cx="2122362" cy="2136892"/>
          </a:xfrm>
          <a:prstGeom prst="bentConnector3">
            <a:avLst>
              <a:gd name="adj1" fmla="val 50000"/>
            </a:avLst>
          </a:prstGeom>
          <a:ln w="38100" cap="rnd">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D47D5C7-4694-A848-A316-8B2D8D043592}"/>
              </a:ext>
            </a:extLst>
          </p:cNvPr>
          <p:cNvCxnSpPr>
            <a:cxnSpLocks/>
            <a:stCxn id="10" idx="2"/>
            <a:endCxn id="45" idx="0"/>
          </p:cNvCxnSpPr>
          <p:nvPr/>
        </p:nvCxnSpPr>
        <p:spPr>
          <a:xfrm rot="16200000" flipH="1">
            <a:off x="10732707" y="7432232"/>
            <a:ext cx="2122362" cy="806421"/>
          </a:xfrm>
          <a:prstGeom prst="bentConnector3">
            <a:avLst/>
          </a:prstGeom>
          <a:ln w="38100" cap="rnd">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CEE7D485-B576-654E-A97F-72883A81E7B4}"/>
              </a:ext>
            </a:extLst>
          </p:cNvPr>
          <p:cNvCxnSpPr>
            <a:cxnSpLocks/>
            <a:stCxn id="9" idx="2"/>
            <a:endCxn id="43" idx="0"/>
          </p:cNvCxnSpPr>
          <p:nvPr/>
        </p:nvCxnSpPr>
        <p:spPr>
          <a:xfrm rot="5400000">
            <a:off x="7407515" y="7573418"/>
            <a:ext cx="2122362" cy="524050"/>
          </a:xfrm>
          <a:prstGeom prst="bentConnector3">
            <a:avLst/>
          </a:prstGeom>
          <a:ln w="38100" cap="rnd">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DD48E4-D2B2-2041-AF38-DE48CF07C116}"/>
              </a:ext>
            </a:extLst>
          </p:cNvPr>
          <p:cNvSpPr txBox="1"/>
          <p:nvPr/>
        </p:nvSpPr>
        <p:spPr>
          <a:xfrm>
            <a:off x="3147393" y="8896624"/>
            <a:ext cx="214552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Your Title</a:t>
            </a:r>
          </a:p>
        </p:txBody>
      </p:sp>
      <p:sp>
        <p:nvSpPr>
          <p:cNvPr id="41" name="Subtitle 2">
            <a:extLst>
              <a:ext uri="{FF2B5EF4-FFF2-40B4-BE49-F238E27FC236}">
                <a16:creationId xmlns:a16="http://schemas.microsoft.com/office/drawing/2014/main" id="{27906738-671E-4042-B8CA-918B105B48E3}"/>
              </a:ext>
            </a:extLst>
          </p:cNvPr>
          <p:cNvSpPr txBox="1">
            <a:spLocks/>
          </p:cNvSpPr>
          <p:nvPr/>
        </p:nvSpPr>
        <p:spPr>
          <a:xfrm>
            <a:off x="2512194" y="9516810"/>
            <a:ext cx="3415922"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 good business plan starts with a summary</a:t>
            </a:r>
          </a:p>
        </p:txBody>
      </p:sp>
      <p:sp>
        <p:nvSpPr>
          <p:cNvPr id="43" name="TextBox 42">
            <a:extLst>
              <a:ext uri="{FF2B5EF4-FFF2-40B4-BE49-F238E27FC236}">
                <a16:creationId xmlns:a16="http://schemas.microsoft.com/office/drawing/2014/main" id="{2EAE104F-0A07-E047-A97A-0E5A34BB202A}"/>
              </a:ext>
            </a:extLst>
          </p:cNvPr>
          <p:cNvSpPr txBox="1"/>
          <p:nvPr/>
        </p:nvSpPr>
        <p:spPr>
          <a:xfrm>
            <a:off x="7133909" y="8896624"/>
            <a:ext cx="214552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Your Title</a:t>
            </a:r>
          </a:p>
        </p:txBody>
      </p:sp>
      <p:sp>
        <p:nvSpPr>
          <p:cNvPr id="44" name="Subtitle 2">
            <a:extLst>
              <a:ext uri="{FF2B5EF4-FFF2-40B4-BE49-F238E27FC236}">
                <a16:creationId xmlns:a16="http://schemas.microsoft.com/office/drawing/2014/main" id="{240BFACF-B523-AA44-B9F0-7694B7A05808}"/>
              </a:ext>
            </a:extLst>
          </p:cNvPr>
          <p:cNvSpPr txBox="1">
            <a:spLocks/>
          </p:cNvSpPr>
          <p:nvPr/>
        </p:nvSpPr>
        <p:spPr>
          <a:xfrm>
            <a:off x="6498710" y="9516810"/>
            <a:ext cx="3415922"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 good business plan starts with a summary</a:t>
            </a:r>
          </a:p>
        </p:txBody>
      </p:sp>
      <p:sp>
        <p:nvSpPr>
          <p:cNvPr id="45" name="TextBox 44">
            <a:extLst>
              <a:ext uri="{FF2B5EF4-FFF2-40B4-BE49-F238E27FC236}">
                <a16:creationId xmlns:a16="http://schemas.microsoft.com/office/drawing/2014/main" id="{8B567D09-CDD1-1748-8DA1-68343FA1B3A5}"/>
              </a:ext>
            </a:extLst>
          </p:cNvPr>
          <p:cNvSpPr txBox="1"/>
          <p:nvPr/>
        </p:nvSpPr>
        <p:spPr>
          <a:xfrm>
            <a:off x="11124337" y="8896624"/>
            <a:ext cx="214552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Your Title</a:t>
            </a:r>
          </a:p>
        </p:txBody>
      </p:sp>
      <p:sp>
        <p:nvSpPr>
          <p:cNvPr id="46" name="Subtitle 2">
            <a:extLst>
              <a:ext uri="{FF2B5EF4-FFF2-40B4-BE49-F238E27FC236}">
                <a16:creationId xmlns:a16="http://schemas.microsoft.com/office/drawing/2014/main" id="{91BE2F94-E511-2C4E-A617-20237C5D4E77}"/>
              </a:ext>
            </a:extLst>
          </p:cNvPr>
          <p:cNvSpPr txBox="1">
            <a:spLocks/>
          </p:cNvSpPr>
          <p:nvPr/>
        </p:nvSpPr>
        <p:spPr>
          <a:xfrm>
            <a:off x="10489138" y="9516810"/>
            <a:ext cx="3415922"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 good business plan starts with a summary</a:t>
            </a:r>
          </a:p>
        </p:txBody>
      </p:sp>
      <p:sp>
        <p:nvSpPr>
          <p:cNvPr id="47" name="TextBox 46">
            <a:extLst>
              <a:ext uri="{FF2B5EF4-FFF2-40B4-BE49-F238E27FC236}">
                <a16:creationId xmlns:a16="http://schemas.microsoft.com/office/drawing/2014/main" id="{23DC4D5C-8BD6-7A49-A97E-E577C5DD93EE}"/>
              </a:ext>
            </a:extLst>
          </p:cNvPr>
          <p:cNvSpPr txBox="1"/>
          <p:nvPr/>
        </p:nvSpPr>
        <p:spPr>
          <a:xfrm>
            <a:off x="15114765" y="8896624"/>
            <a:ext cx="214552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Your Title</a:t>
            </a:r>
          </a:p>
        </p:txBody>
      </p:sp>
      <p:sp>
        <p:nvSpPr>
          <p:cNvPr id="48" name="Subtitle 2">
            <a:extLst>
              <a:ext uri="{FF2B5EF4-FFF2-40B4-BE49-F238E27FC236}">
                <a16:creationId xmlns:a16="http://schemas.microsoft.com/office/drawing/2014/main" id="{2554BF40-67F5-144B-A93A-49B9316619D6}"/>
              </a:ext>
            </a:extLst>
          </p:cNvPr>
          <p:cNvSpPr txBox="1">
            <a:spLocks/>
          </p:cNvSpPr>
          <p:nvPr/>
        </p:nvSpPr>
        <p:spPr>
          <a:xfrm>
            <a:off x="14479566" y="9516810"/>
            <a:ext cx="3415922"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 good business plan starts with a summary</a:t>
            </a:r>
          </a:p>
        </p:txBody>
      </p:sp>
      <p:sp>
        <p:nvSpPr>
          <p:cNvPr id="49" name="TextBox 48">
            <a:extLst>
              <a:ext uri="{FF2B5EF4-FFF2-40B4-BE49-F238E27FC236}">
                <a16:creationId xmlns:a16="http://schemas.microsoft.com/office/drawing/2014/main" id="{575D328B-FD03-A44B-B17A-6347B1EB022D}"/>
              </a:ext>
            </a:extLst>
          </p:cNvPr>
          <p:cNvSpPr txBox="1"/>
          <p:nvPr/>
        </p:nvSpPr>
        <p:spPr>
          <a:xfrm>
            <a:off x="19105193" y="8896624"/>
            <a:ext cx="214552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Your Title</a:t>
            </a:r>
          </a:p>
        </p:txBody>
      </p:sp>
      <p:sp>
        <p:nvSpPr>
          <p:cNvPr id="50" name="Subtitle 2">
            <a:extLst>
              <a:ext uri="{FF2B5EF4-FFF2-40B4-BE49-F238E27FC236}">
                <a16:creationId xmlns:a16="http://schemas.microsoft.com/office/drawing/2014/main" id="{C4ACCD52-7BFA-174F-95F8-00A43C639D9F}"/>
              </a:ext>
            </a:extLst>
          </p:cNvPr>
          <p:cNvSpPr txBox="1">
            <a:spLocks/>
          </p:cNvSpPr>
          <p:nvPr/>
        </p:nvSpPr>
        <p:spPr>
          <a:xfrm>
            <a:off x="18469994" y="9516810"/>
            <a:ext cx="3415922" cy="15333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 good business plan starts with a summary</a:t>
            </a:r>
          </a:p>
        </p:txBody>
      </p:sp>
    </p:spTree>
    <p:extLst>
      <p:ext uri="{BB962C8B-B14F-4D97-AF65-F5344CB8AC3E}">
        <p14:creationId xmlns:p14="http://schemas.microsoft.com/office/powerpoint/2010/main" val="390826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B5F2A7-28C2-2E49-8847-70C48E3AC985}"/>
              </a:ext>
            </a:extLst>
          </p:cNvPr>
          <p:cNvSpPr txBox="1"/>
          <p:nvPr/>
        </p:nvSpPr>
        <p:spPr>
          <a:xfrm>
            <a:off x="7688437" y="1183811"/>
            <a:ext cx="7872861" cy="1138773"/>
          </a:xfrm>
          <a:prstGeom prst="rect">
            <a:avLst/>
          </a:prstGeom>
          <a:noFill/>
        </p:spPr>
        <p:txBody>
          <a:bodyPr wrap="none" rtlCol="0">
            <a:spAutoFit/>
          </a:bodyPr>
          <a:lstStyle/>
          <a:p>
            <a:pPr algn="ctr"/>
            <a:r>
              <a:rPr lang="en-US" sz="6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Vaccines Evaluated</a:t>
            </a:r>
          </a:p>
        </p:txBody>
      </p:sp>
      <p:grpSp>
        <p:nvGrpSpPr>
          <p:cNvPr id="4" name="Graphic 3">
            <a:extLst>
              <a:ext uri="{FF2B5EF4-FFF2-40B4-BE49-F238E27FC236}">
                <a16:creationId xmlns:a16="http://schemas.microsoft.com/office/drawing/2014/main" id="{CE026EFC-C026-1545-806E-18CC8EEF8EA5}"/>
              </a:ext>
            </a:extLst>
          </p:cNvPr>
          <p:cNvGrpSpPr>
            <a:grpSpLocks noChangeAspect="1"/>
          </p:cNvGrpSpPr>
          <p:nvPr/>
        </p:nvGrpSpPr>
        <p:grpSpPr>
          <a:xfrm>
            <a:off x="2935033" y="3177038"/>
            <a:ext cx="2286000" cy="6858004"/>
            <a:chOff x="5922168" y="2912268"/>
            <a:chExt cx="342900" cy="1028700"/>
          </a:xfrm>
        </p:grpSpPr>
        <p:sp>
          <p:nvSpPr>
            <p:cNvPr id="5" name="Freeform: Shape 5">
              <a:extLst>
                <a:ext uri="{FF2B5EF4-FFF2-40B4-BE49-F238E27FC236}">
                  <a16:creationId xmlns:a16="http://schemas.microsoft.com/office/drawing/2014/main" id="{9D17CA45-8829-0342-8396-04078CE69FB3}"/>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tx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6" name="Freeform: Shape 8">
              <a:extLst>
                <a:ext uri="{FF2B5EF4-FFF2-40B4-BE49-F238E27FC236}">
                  <a16:creationId xmlns:a16="http://schemas.microsoft.com/office/drawing/2014/main" id="{772B0E4F-D79E-894E-84B4-A5FD946D44D1}"/>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1"/>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7" name="Freeform: Shape 6">
              <a:extLst>
                <a:ext uri="{FF2B5EF4-FFF2-40B4-BE49-F238E27FC236}">
                  <a16:creationId xmlns:a16="http://schemas.microsoft.com/office/drawing/2014/main" id="{2E259EB5-F060-9943-AF70-8AC2172FA1D6}"/>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8" name="Freeform: Shape 7">
              <a:extLst>
                <a:ext uri="{FF2B5EF4-FFF2-40B4-BE49-F238E27FC236}">
                  <a16:creationId xmlns:a16="http://schemas.microsoft.com/office/drawing/2014/main" id="{AB5DF418-BC3C-1444-9D1F-5BCDA1D8F520}"/>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nvGrpSpPr>
          <p:cNvPr id="9" name="Graphic 3">
            <a:extLst>
              <a:ext uri="{FF2B5EF4-FFF2-40B4-BE49-F238E27FC236}">
                <a16:creationId xmlns:a16="http://schemas.microsoft.com/office/drawing/2014/main" id="{D539074C-7096-4847-A7A1-1CFA089309DB}"/>
              </a:ext>
            </a:extLst>
          </p:cNvPr>
          <p:cNvGrpSpPr>
            <a:grpSpLocks noChangeAspect="1"/>
          </p:cNvGrpSpPr>
          <p:nvPr/>
        </p:nvGrpSpPr>
        <p:grpSpPr>
          <a:xfrm>
            <a:off x="10354862" y="3177038"/>
            <a:ext cx="2286000" cy="6858004"/>
            <a:chOff x="5922168" y="2912268"/>
            <a:chExt cx="342900" cy="1028700"/>
          </a:xfrm>
        </p:grpSpPr>
        <p:sp>
          <p:nvSpPr>
            <p:cNvPr id="10" name="Freeform: Shape 10">
              <a:extLst>
                <a:ext uri="{FF2B5EF4-FFF2-40B4-BE49-F238E27FC236}">
                  <a16:creationId xmlns:a16="http://schemas.microsoft.com/office/drawing/2014/main" id="{429E71D7-C37B-4347-BF8F-94DDDCCB3BFE}"/>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1">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1" name="Freeform: Shape 11">
              <a:extLst>
                <a:ext uri="{FF2B5EF4-FFF2-40B4-BE49-F238E27FC236}">
                  <a16:creationId xmlns:a16="http://schemas.microsoft.com/office/drawing/2014/main" id="{3563E788-90E3-EB4A-BD35-2FF34443B9E2}"/>
                </a:ext>
              </a:extLst>
            </p:cNvPr>
            <p:cNvSpPr/>
            <p:nvPr/>
          </p:nvSpPr>
          <p:spPr>
            <a:xfrm>
              <a:off x="5988768"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2"/>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2" name="Freeform: Shape 12">
              <a:extLst>
                <a:ext uri="{FF2B5EF4-FFF2-40B4-BE49-F238E27FC236}">
                  <a16:creationId xmlns:a16="http://schemas.microsoft.com/office/drawing/2014/main" id="{21063480-93FD-DF4C-BFEC-C9FB82C742F2}"/>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3" name="Freeform: Shape 13">
              <a:extLst>
                <a:ext uri="{FF2B5EF4-FFF2-40B4-BE49-F238E27FC236}">
                  <a16:creationId xmlns:a16="http://schemas.microsoft.com/office/drawing/2014/main" id="{FE0C409F-4BE0-2C4C-9768-C89DEA6217AD}"/>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grpSp>
        <p:nvGrpSpPr>
          <p:cNvPr id="14" name="Graphic 3">
            <a:extLst>
              <a:ext uri="{FF2B5EF4-FFF2-40B4-BE49-F238E27FC236}">
                <a16:creationId xmlns:a16="http://schemas.microsoft.com/office/drawing/2014/main" id="{B07F2F36-45EA-5F4F-B2D8-255584359AEC}"/>
              </a:ext>
            </a:extLst>
          </p:cNvPr>
          <p:cNvGrpSpPr>
            <a:grpSpLocks noChangeAspect="1"/>
          </p:cNvGrpSpPr>
          <p:nvPr/>
        </p:nvGrpSpPr>
        <p:grpSpPr>
          <a:xfrm>
            <a:off x="18099384" y="3177038"/>
            <a:ext cx="2286000" cy="6858004"/>
            <a:chOff x="5922168" y="2912268"/>
            <a:chExt cx="342900" cy="1028700"/>
          </a:xfrm>
        </p:grpSpPr>
        <p:sp>
          <p:nvSpPr>
            <p:cNvPr id="15" name="Freeform: Shape 15">
              <a:extLst>
                <a:ext uri="{FF2B5EF4-FFF2-40B4-BE49-F238E27FC236}">
                  <a16:creationId xmlns:a16="http://schemas.microsoft.com/office/drawing/2014/main" id="{2CDB2C15-56F7-F54C-AB68-01FC19F9A84E}"/>
                </a:ext>
              </a:extLst>
            </p:cNvPr>
            <p:cNvSpPr/>
            <p:nvPr/>
          </p:nvSpPr>
          <p:spPr>
            <a:xfrm>
              <a:off x="5986940" y="3274218"/>
              <a:ext cx="209550" cy="533400"/>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bg2">
                <a:lumMod val="50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6" name="Freeform: Shape 16">
              <a:extLst>
                <a:ext uri="{FF2B5EF4-FFF2-40B4-BE49-F238E27FC236}">
                  <a16:creationId xmlns:a16="http://schemas.microsoft.com/office/drawing/2014/main" id="{BD2AA9E8-35D6-AF49-9EB8-A25C13656A3A}"/>
                </a:ext>
              </a:extLst>
            </p:cNvPr>
            <p:cNvSpPr/>
            <p:nvPr/>
          </p:nvSpPr>
          <p:spPr>
            <a:xfrm>
              <a:off x="5988768" y="3504417"/>
              <a:ext cx="209550" cy="303202"/>
            </a:xfrm>
            <a:custGeom>
              <a:avLst/>
              <a:gdLst>
                <a:gd name="connsiteX0" fmla="*/ 209074 w 209550"/>
                <a:gd name="connsiteY0" fmla="*/ 529114 h 533400"/>
                <a:gd name="connsiteX1" fmla="*/ 209074 w 209550"/>
                <a:gd name="connsiteY1" fmla="*/ 109061 h 533400"/>
                <a:gd name="connsiteX2" fmla="*/ 108109 w 209550"/>
                <a:gd name="connsiteY2" fmla="*/ 7144 h 533400"/>
                <a:gd name="connsiteX3" fmla="*/ 7144 w 209550"/>
                <a:gd name="connsiteY3" fmla="*/ 108109 h 533400"/>
                <a:gd name="connsiteX4" fmla="*/ 7144 w 209550"/>
                <a:gd name="connsiteY4" fmla="*/ 528161 h 533400"/>
                <a:gd name="connsiteX5" fmla="*/ 209074 w 209550"/>
                <a:gd name="connsiteY5" fmla="*/ 52816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550" h="533400">
                  <a:moveTo>
                    <a:pt x="209074" y="529114"/>
                  </a:moveTo>
                  <a:lnTo>
                    <a:pt x="209074" y="109061"/>
                  </a:lnTo>
                  <a:cubicBezTo>
                    <a:pt x="209074" y="52864"/>
                    <a:pt x="163354" y="7144"/>
                    <a:pt x="108109" y="7144"/>
                  </a:cubicBezTo>
                  <a:cubicBezTo>
                    <a:pt x="51911" y="7144"/>
                    <a:pt x="7144" y="52864"/>
                    <a:pt x="7144" y="108109"/>
                  </a:cubicBezTo>
                  <a:lnTo>
                    <a:pt x="7144" y="528161"/>
                  </a:lnTo>
                  <a:lnTo>
                    <a:pt x="209074" y="528161"/>
                  </a:lnTo>
                  <a:close/>
                </a:path>
              </a:pathLst>
            </a:custGeom>
            <a:solidFill>
              <a:schemeClr val="accent3"/>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7" name="Freeform: Shape 17">
              <a:extLst>
                <a:ext uri="{FF2B5EF4-FFF2-40B4-BE49-F238E27FC236}">
                  <a16:creationId xmlns:a16="http://schemas.microsoft.com/office/drawing/2014/main" id="{2AF300D0-4638-8B4F-88F2-BE5F02F56907}"/>
                </a:ext>
              </a:extLst>
            </p:cNvPr>
            <p:cNvSpPr/>
            <p:nvPr/>
          </p:nvSpPr>
          <p:spPr>
            <a:xfrm>
              <a:off x="6017418" y="3305651"/>
              <a:ext cx="95250" cy="466725"/>
            </a:xfrm>
            <a:custGeom>
              <a:avLst/>
              <a:gdLst>
                <a:gd name="connsiteX0" fmla="*/ 17621 w 95250"/>
                <a:gd name="connsiteY0" fmla="*/ 466249 h 466725"/>
                <a:gd name="connsiteX1" fmla="*/ 7144 w 95250"/>
                <a:gd name="connsiteY1" fmla="*/ 455771 h 466725"/>
                <a:gd name="connsiteX2" fmla="*/ 7144 w 95250"/>
                <a:gd name="connsiteY2" fmla="*/ 77629 h 466725"/>
                <a:gd name="connsiteX3" fmla="*/ 77629 w 95250"/>
                <a:gd name="connsiteY3" fmla="*/ 7144 h 466725"/>
                <a:gd name="connsiteX4" fmla="*/ 88106 w 95250"/>
                <a:gd name="connsiteY4" fmla="*/ 17621 h 466725"/>
                <a:gd name="connsiteX5" fmla="*/ 77629 w 95250"/>
                <a:gd name="connsiteY5" fmla="*/ 28099 h 466725"/>
                <a:gd name="connsiteX6" fmla="*/ 28099 w 95250"/>
                <a:gd name="connsiteY6" fmla="*/ 77629 h 466725"/>
                <a:gd name="connsiteX7" fmla="*/ 28099 w 95250"/>
                <a:gd name="connsiteY7" fmla="*/ 455771 h 466725"/>
                <a:gd name="connsiteX8" fmla="*/ 17621 w 95250"/>
                <a:gd name="connsiteY8" fmla="*/ 4662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466725">
                  <a:moveTo>
                    <a:pt x="17621" y="466249"/>
                  </a:moveTo>
                  <a:cubicBezTo>
                    <a:pt x="11906" y="466249"/>
                    <a:pt x="7144" y="461486"/>
                    <a:pt x="7144" y="455771"/>
                  </a:cubicBezTo>
                  <a:lnTo>
                    <a:pt x="7144" y="77629"/>
                  </a:lnTo>
                  <a:cubicBezTo>
                    <a:pt x="7144" y="38576"/>
                    <a:pt x="38576" y="7144"/>
                    <a:pt x="77629" y="7144"/>
                  </a:cubicBezTo>
                  <a:cubicBezTo>
                    <a:pt x="83344" y="7144"/>
                    <a:pt x="88106" y="11906"/>
                    <a:pt x="88106" y="17621"/>
                  </a:cubicBezTo>
                  <a:cubicBezTo>
                    <a:pt x="88106" y="23336"/>
                    <a:pt x="83344" y="28099"/>
                    <a:pt x="77629" y="28099"/>
                  </a:cubicBezTo>
                  <a:cubicBezTo>
                    <a:pt x="50959" y="28099"/>
                    <a:pt x="28099" y="50006"/>
                    <a:pt x="28099" y="77629"/>
                  </a:cubicBezTo>
                  <a:lnTo>
                    <a:pt x="28099" y="455771"/>
                  </a:lnTo>
                  <a:cubicBezTo>
                    <a:pt x="28099" y="461486"/>
                    <a:pt x="23336" y="466249"/>
                    <a:pt x="17621" y="466249"/>
                  </a:cubicBezTo>
                  <a:close/>
                </a:path>
              </a:pathLst>
            </a:custGeom>
            <a:solidFill>
              <a:schemeClr val="bg1">
                <a:lumMod val="9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sp>
          <p:nvSpPr>
            <p:cNvPr id="18" name="Freeform: Shape 18">
              <a:extLst>
                <a:ext uri="{FF2B5EF4-FFF2-40B4-BE49-F238E27FC236}">
                  <a16:creationId xmlns:a16="http://schemas.microsoft.com/office/drawing/2014/main" id="{2BCDAAAA-8947-1247-B375-E4908F50243B}"/>
                </a:ext>
              </a:extLst>
            </p:cNvPr>
            <p:cNvSpPr/>
            <p:nvPr/>
          </p:nvSpPr>
          <p:spPr>
            <a:xfrm>
              <a:off x="5922168" y="2912268"/>
              <a:ext cx="342900" cy="1028700"/>
            </a:xfrm>
            <a:custGeom>
              <a:avLst/>
              <a:gdLst>
                <a:gd name="connsiteX0" fmla="*/ 311944 w 342900"/>
                <a:gd name="connsiteY0" fmla="*/ 885349 h 1028700"/>
                <a:gd name="connsiteX1" fmla="*/ 287179 w 342900"/>
                <a:gd name="connsiteY1" fmla="*/ 885349 h 1028700"/>
                <a:gd name="connsiteX2" fmla="*/ 287179 w 342900"/>
                <a:gd name="connsiteY2" fmla="*/ 471011 h 1028700"/>
                <a:gd name="connsiteX3" fmla="*/ 197644 w 342900"/>
                <a:gd name="connsiteY3" fmla="*/ 359569 h 1028700"/>
                <a:gd name="connsiteX4" fmla="*/ 197644 w 342900"/>
                <a:gd name="connsiteY4" fmla="*/ 340519 h 1028700"/>
                <a:gd name="connsiteX5" fmla="*/ 181451 w 342900"/>
                <a:gd name="connsiteY5" fmla="*/ 316706 h 1028700"/>
                <a:gd name="connsiteX6" fmla="*/ 181451 w 342900"/>
                <a:gd name="connsiteY6" fmla="*/ 7144 h 1028700"/>
                <a:gd name="connsiteX7" fmla="*/ 164306 w 342900"/>
                <a:gd name="connsiteY7" fmla="*/ 63341 h 1028700"/>
                <a:gd name="connsiteX8" fmla="*/ 164306 w 342900"/>
                <a:gd name="connsiteY8" fmla="*/ 315754 h 1028700"/>
                <a:gd name="connsiteX9" fmla="*/ 148114 w 342900"/>
                <a:gd name="connsiteY9" fmla="*/ 339566 h 1028700"/>
                <a:gd name="connsiteX10" fmla="*/ 148114 w 342900"/>
                <a:gd name="connsiteY10" fmla="*/ 358616 h 1028700"/>
                <a:gd name="connsiteX11" fmla="*/ 58579 w 342900"/>
                <a:gd name="connsiteY11" fmla="*/ 470059 h 1028700"/>
                <a:gd name="connsiteX12" fmla="*/ 58579 w 342900"/>
                <a:gd name="connsiteY12" fmla="*/ 885349 h 1028700"/>
                <a:gd name="connsiteX13" fmla="*/ 32861 w 342900"/>
                <a:gd name="connsiteY13" fmla="*/ 885349 h 1028700"/>
                <a:gd name="connsiteX14" fmla="*/ 7144 w 342900"/>
                <a:gd name="connsiteY14" fmla="*/ 912019 h 1028700"/>
                <a:gd name="connsiteX15" fmla="*/ 32861 w 342900"/>
                <a:gd name="connsiteY15" fmla="*/ 937736 h 1028700"/>
                <a:gd name="connsiteX16" fmla="*/ 134779 w 342900"/>
                <a:gd name="connsiteY16" fmla="*/ 937736 h 1028700"/>
                <a:gd name="connsiteX17" fmla="*/ 134779 w 342900"/>
                <a:gd name="connsiteY17" fmla="*/ 995839 h 1028700"/>
                <a:gd name="connsiteX18" fmla="*/ 99536 w 342900"/>
                <a:gd name="connsiteY18" fmla="*/ 995839 h 1028700"/>
                <a:gd name="connsiteX19" fmla="*/ 77629 w 342900"/>
                <a:gd name="connsiteY19" fmla="*/ 1017746 h 1028700"/>
                <a:gd name="connsiteX20" fmla="*/ 77629 w 342900"/>
                <a:gd name="connsiteY20" fmla="*/ 1030129 h 1028700"/>
                <a:gd name="connsiteX21" fmla="*/ 267176 w 342900"/>
                <a:gd name="connsiteY21" fmla="*/ 1030129 h 1028700"/>
                <a:gd name="connsiteX22" fmla="*/ 267176 w 342900"/>
                <a:gd name="connsiteY22" fmla="*/ 1017746 h 1028700"/>
                <a:gd name="connsiteX23" fmla="*/ 245269 w 342900"/>
                <a:gd name="connsiteY23" fmla="*/ 995839 h 1028700"/>
                <a:gd name="connsiteX24" fmla="*/ 210026 w 342900"/>
                <a:gd name="connsiteY24" fmla="*/ 995839 h 1028700"/>
                <a:gd name="connsiteX25" fmla="*/ 210026 w 342900"/>
                <a:gd name="connsiteY25" fmla="*/ 937736 h 1028700"/>
                <a:gd name="connsiteX26" fmla="*/ 311944 w 342900"/>
                <a:gd name="connsiteY26" fmla="*/ 937736 h 1028700"/>
                <a:gd name="connsiteX27" fmla="*/ 337661 w 342900"/>
                <a:gd name="connsiteY27" fmla="*/ 912019 h 1028700"/>
                <a:gd name="connsiteX28" fmla="*/ 311944 w 342900"/>
                <a:gd name="connsiteY28" fmla="*/ 885349 h 1028700"/>
                <a:gd name="connsiteX29" fmla="*/ 84296 w 342900"/>
                <a:gd name="connsiteY29" fmla="*/ 885349 h 1028700"/>
                <a:gd name="connsiteX30" fmla="*/ 84296 w 342900"/>
                <a:gd name="connsiteY30" fmla="*/ 471011 h 1028700"/>
                <a:gd name="connsiteX31" fmla="*/ 172879 w 342900"/>
                <a:gd name="connsiteY31" fmla="*/ 382429 h 1028700"/>
                <a:gd name="connsiteX32" fmla="*/ 261461 w 342900"/>
                <a:gd name="connsiteY32" fmla="*/ 471011 h 1028700"/>
                <a:gd name="connsiteX33" fmla="*/ 261461 w 342900"/>
                <a:gd name="connsiteY33" fmla="*/ 886301 h 1028700"/>
                <a:gd name="connsiteX34" fmla="*/ 84296 w 342900"/>
                <a:gd name="connsiteY34" fmla="*/ 886301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2900" h="1028700">
                  <a:moveTo>
                    <a:pt x="311944" y="885349"/>
                  </a:moveTo>
                  <a:lnTo>
                    <a:pt x="287179" y="885349"/>
                  </a:lnTo>
                  <a:lnTo>
                    <a:pt x="287179" y="471011"/>
                  </a:lnTo>
                  <a:cubicBezTo>
                    <a:pt x="287179" y="416719"/>
                    <a:pt x="249079" y="370999"/>
                    <a:pt x="197644" y="359569"/>
                  </a:cubicBezTo>
                  <a:lnTo>
                    <a:pt x="197644" y="340519"/>
                  </a:lnTo>
                  <a:cubicBezTo>
                    <a:pt x="197644" y="330041"/>
                    <a:pt x="190976" y="320516"/>
                    <a:pt x="181451" y="316706"/>
                  </a:cubicBezTo>
                  <a:lnTo>
                    <a:pt x="181451" y="7144"/>
                  </a:lnTo>
                  <a:lnTo>
                    <a:pt x="164306" y="63341"/>
                  </a:lnTo>
                  <a:lnTo>
                    <a:pt x="164306" y="315754"/>
                  </a:lnTo>
                  <a:cubicBezTo>
                    <a:pt x="154781" y="319564"/>
                    <a:pt x="148114" y="328136"/>
                    <a:pt x="148114" y="339566"/>
                  </a:cubicBezTo>
                  <a:lnTo>
                    <a:pt x="148114" y="358616"/>
                  </a:lnTo>
                  <a:cubicBezTo>
                    <a:pt x="96679" y="370046"/>
                    <a:pt x="58579" y="415766"/>
                    <a:pt x="58579" y="470059"/>
                  </a:cubicBezTo>
                  <a:lnTo>
                    <a:pt x="58579" y="885349"/>
                  </a:lnTo>
                  <a:lnTo>
                    <a:pt x="32861" y="885349"/>
                  </a:lnTo>
                  <a:cubicBezTo>
                    <a:pt x="18574" y="885349"/>
                    <a:pt x="7144" y="896779"/>
                    <a:pt x="7144" y="912019"/>
                  </a:cubicBezTo>
                  <a:cubicBezTo>
                    <a:pt x="7144" y="926306"/>
                    <a:pt x="18574" y="937736"/>
                    <a:pt x="32861" y="937736"/>
                  </a:cubicBezTo>
                  <a:lnTo>
                    <a:pt x="134779" y="937736"/>
                  </a:lnTo>
                  <a:lnTo>
                    <a:pt x="134779" y="995839"/>
                  </a:lnTo>
                  <a:lnTo>
                    <a:pt x="99536" y="995839"/>
                  </a:lnTo>
                  <a:cubicBezTo>
                    <a:pt x="87154" y="995839"/>
                    <a:pt x="77629" y="1005364"/>
                    <a:pt x="77629" y="1017746"/>
                  </a:cubicBezTo>
                  <a:lnTo>
                    <a:pt x="77629" y="1030129"/>
                  </a:lnTo>
                  <a:lnTo>
                    <a:pt x="267176" y="1030129"/>
                  </a:lnTo>
                  <a:lnTo>
                    <a:pt x="267176" y="1017746"/>
                  </a:lnTo>
                  <a:cubicBezTo>
                    <a:pt x="267176" y="1005364"/>
                    <a:pt x="257651" y="995839"/>
                    <a:pt x="245269" y="995839"/>
                  </a:cubicBezTo>
                  <a:lnTo>
                    <a:pt x="210026" y="995839"/>
                  </a:lnTo>
                  <a:lnTo>
                    <a:pt x="210026" y="937736"/>
                  </a:lnTo>
                  <a:lnTo>
                    <a:pt x="311944" y="937736"/>
                  </a:lnTo>
                  <a:cubicBezTo>
                    <a:pt x="326231" y="937736"/>
                    <a:pt x="337661" y="926306"/>
                    <a:pt x="337661" y="912019"/>
                  </a:cubicBezTo>
                  <a:cubicBezTo>
                    <a:pt x="337661" y="896779"/>
                    <a:pt x="326231" y="885349"/>
                    <a:pt x="311944" y="885349"/>
                  </a:cubicBezTo>
                  <a:close/>
                  <a:moveTo>
                    <a:pt x="84296" y="885349"/>
                  </a:moveTo>
                  <a:lnTo>
                    <a:pt x="84296" y="471011"/>
                  </a:lnTo>
                  <a:cubicBezTo>
                    <a:pt x="84296" y="422434"/>
                    <a:pt x="124301" y="382429"/>
                    <a:pt x="172879" y="382429"/>
                  </a:cubicBezTo>
                  <a:cubicBezTo>
                    <a:pt x="221456" y="382429"/>
                    <a:pt x="261461" y="422434"/>
                    <a:pt x="261461" y="471011"/>
                  </a:cubicBezTo>
                  <a:lnTo>
                    <a:pt x="261461" y="886301"/>
                  </a:lnTo>
                  <a:lnTo>
                    <a:pt x="84296" y="886301"/>
                  </a:lnTo>
                  <a:close/>
                </a:path>
              </a:pathLst>
            </a:custGeom>
            <a:solidFill>
              <a:schemeClr val="bg1">
                <a:lumMod val="75000"/>
              </a:schemeClr>
            </a:solidFill>
            <a:ln w="9525" cap="flat">
              <a:noFill/>
              <a:prstDash val="solid"/>
              <a:miter/>
            </a:ln>
          </p:spPr>
          <p:txBody>
            <a:bodyPr rtlCol="0" anchor="ctr"/>
            <a:lstStyle/>
            <a:p>
              <a:endParaRPr lang="en-US" sz="7198" dirty="0">
                <a:latin typeface="Open Sans Light" panose="020B0306030504020204" pitchFamily="34" charset="0"/>
              </a:endParaRPr>
            </a:p>
          </p:txBody>
        </p:sp>
      </p:grpSp>
      <p:sp>
        <p:nvSpPr>
          <p:cNvPr id="24" name="TextBox 23">
            <a:extLst>
              <a:ext uri="{FF2B5EF4-FFF2-40B4-BE49-F238E27FC236}">
                <a16:creationId xmlns:a16="http://schemas.microsoft.com/office/drawing/2014/main" id="{15D457D3-86AE-B249-B453-3ECA267FA359}"/>
              </a:ext>
            </a:extLst>
          </p:cNvPr>
          <p:cNvSpPr txBox="1"/>
          <p:nvPr/>
        </p:nvSpPr>
        <p:spPr>
          <a:xfrm>
            <a:off x="3429475" y="10250702"/>
            <a:ext cx="1293944"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Pfizer</a:t>
            </a:r>
          </a:p>
        </p:txBody>
      </p:sp>
      <p:sp>
        <p:nvSpPr>
          <p:cNvPr id="28" name="TextBox 27">
            <a:extLst>
              <a:ext uri="{FF2B5EF4-FFF2-40B4-BE49-F238E27FC236}">
                <a16:creationId xmlns:a16="http://schemas.microsoft.com/office/drawing/2014/main" id="{A551C35D-3F28-414D-86BA-03A3C7F209DE}"/>
              </a:ext>
            </a:extLst>
          </p:cNvPr>
          <p:cNvSpPr txBox="1"/>
          <p:nvPr/>
        </p:nvSpPr>
        <p:spPr>
          <a:xfrm>
            <a:off x="10526776" y="10265448"/>
            <a:ext cx="1941172"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Moderna</a:t>
            </a:r>
          </a:p>
        </p:txBody>
      </p:sp>
      <p:sp>
        <p:nvSpPr>
          <p:cNvPr id="30" name="TextBox 29">
            <a:extLst>
              <a:ext uri="{FF2B5EF4-FFF2-40B4-BE49-F238E27FC236}">
                <a16:creationId xmlns:a16="http://schemas.microsoft.com/office/drawing/2014/main" id="{B7233B93-BC53-644B-BF04-F6ACD04C3FA0}"/>
              </a:ext>
            </a:extLst>
          </p:cNvPr>
          <p:cNvSpPr txBox="1"/>
          <p:nvPr/>
        </p:nvSpPr>
        <p:spPr>
          <a:xfrm>
            <a:off x="18749987" y="10138139"/>
            <a:ext cx="1127232" cy="584775"/>
          </a:xfrm>
          <a:prstGeom prst="rect">
            <a:avLst/>
          </a:prstGeom>
          <a:noFill/>
        </p:spPr>
        <p:txBody>
          <a:bodyPr wrap="none" rtlCol="0" anchor="ctr" anchorCtr="0">
            <a:spAutoFit/>
          </a:bodyPr>
          <a:lstStyle/>
          <a:p>
            <a:pPr algn="ctr"/>
            <a:r>
              <a:rPr lang="en-US" sz="3200" b="1" dirty="0">
                <a:solidFill>
                  <a:schemeClr val="tx2"/>
                </a:solidFill>
                <a:latin typeface="Open Sans" panose="020B0606030504020204" pitchFamily="34" charset="0"/>
                <a:ea typeface="League Spartan" charset="0"/>
                <a:cs typeface="Open Sans" panose="020B0606030504020204" pitchFamily="34" charset="0"/>
              </a:rPr>
              <a:t>J &amp; J</a:t>
            </a:r>
          </a:p>
        </p:txBody>
      </p:sp>
      <p:cxnSp>
        <p:nvCxnSpPr>
          <p:cNvPr id="32" name="Straight Connector 31">
            <a:extLst>
              <a:ext uri="{FF2B5EF4-FFF2-40B4-BE49-F238E27FC236}">
                <a16:creationId xmlns:a16="http://schemas.microsoft.com/office/drawing/2014/main" id="{65440101-CE46-4D2B-8A33-88BE8B017DE4}"/>
              </a:ext>
            </a:extLst>
          </p:cNvPr>
          <p:cNvCxnSpPr/>
          <p:nvPr/>
        </p:nvCxnSpPr>
        <p:spPr>
          <a:xfrm>
            <a:off x="10750004" y="2685715"/>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20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9A26D-088E-4C9B-BB17-D3B1D0B99099}"/>
              </a:ext>
            </a:extLst>
          </p:cNvPr>
          <p:cNvSpPr txBox="1"/>
          <p:nvPr/>
        </p:nvSpPr>
        <p:spPr>
          <a:xfrm>
            <a:off x="14437094" y="9605592"/>
            <a:ext cx="453162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Vaccines Administered</a:t>
            </a:r>
          </a:p>
        </p:txBody>
      </p:sp>
      <p:sp>
        <p:nvSpPr>
          <p:cNvPr id="3" name="Subtitle 2">
            <a:extLst>
              <a:ext uri="{FF2B5EF4-FFF2-40B4-BE49-F238E27FC236}">
                <a16:creationId xmlns:a16="http://schemas.microsoft.com/office/drawing/2014/main" id="{D8D0E194-4369-457C-B1B4-00564C268C55}"/>
              </a:ext>
            </a:extLst>
          </p:cNvPr>
          <p:cNvSpPr txBox="1">
            <a:spLocks/>
          </p:cNvSpPr>
          <p:nvPr/>
        </p:nvSpPr>
        <p:spPr>
          <a:xfrm>
            <a:off x="14301518" y="10518771"/>
            <a:ext cx="7360271" cy="993737"/>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2"/>
              </a:rPr>
              <a:t>https://ourworldindata.org/us-states-vaccinations</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4" name="TextBox 3">
            <a:extLst>
              <a:ext uri="{FF2B5EF4-FFF2-40B4-BE49-F238E27FC236}">
                <a16:creationId xmlns:a16="http://schemas.microsoft.com/office/drawing/2014/main" id="{5702A761-286C-430C-9ABB-384D7BC1B9AC}"/>
              </a:ext>
            </a:extLst>
          </p:cNvPr>
          <p:cNvSpPr txBox="1"/>
          <p:nvPr/>
        </p:nvSpPr>
        <p:spPr>
          <a:xfrm>
            <a:off x="14437094" y="3949671"/>
            <a:ext cx="4751622"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Covid Cases and Deaths</a:t>
            </a:r>
          </a:p>
        </p:txBody>
      </p:sp>
      <p:sp>
        <p:nvSpPr>
          <p:cNvPr id="5" name="Subtitle 2">
            <a:extLst>
              <a:ext uri="{FF2B5EF4-FFF2-40B4-BE49-F238E27FC236}">
                <a16:creationId xmlns:a16="http://schemas.microsoft.com/office/drawing/2014/main" id="{C0A15986-B14A-4E62-B1ED-4BA4134D9FDB}"/>
              </a:ext>
            </a:extLst>
          </p:cNvPr>
          <p:cNvSpPr txBox="1">
            <a:spLocks/>
          </p:cNvSpPr>
          <p:nvPr/>
        </p:nvSpPr>
        <p:spPr>
          <a:xfrm>
            <a:off x="14301518" y="4862850"/>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3"/>
              </a:rPr>
              <a:t>https://data.cdc.gov/Case-Surveillance/United-States-COVID-19-Cases-and-Deaths-by-State-o/9mfq-cb36</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6" name="TextBox 5">
            <a:extLst>
              <a:ext uri="{FF2B5EF4-FFF2-40B4-BE49-F238E27FC236}">
                <a16:creationId xmlns:a16="http://schemas.microsoft.com/office/drawing/2014/main" id="{20711A0B-E3E3-4CB1-97BA-049748AFC897}"/>
              </a:ext>
            </a:extLst>
          </p:cNvPr>
          <p:cNvSpPr txBox="1"/>
          <p:nvPr/>
        </p:nvSpPr>
        <p:spPr>
          <a:xfrm>
            <a:off x="14437094" y="6847684"/>
            <a:ext cx="4767074"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State Abbreviations List</a:t>
            </a:r>
          </a:p>
        </p:txBody>
      </p:sp>
      <p:sp>
        <p:nvSpPr>
          <p:cNvPr id="7" name="Subtitle 2">
            <a:extLst>
              <a:ext uri="{FF2B5EF4-FFF2-40B4-BE49-F238E27FC236}">
                <a16:creationId xmlns:a16="http://schemas.microsoft.com/office/drawing/2014/main" id="{58157608-A940-4AD3-AAC3-59099DA76B1F}"/>
              </a:ext>
            </a:extLst>
          </p:cNvPr>
          <p:cNvSpPr txBox="1">
            <a:spLocks/>
          </p:cNvSpPr>
          <p:nvPr/>
        </p:nvSpPr>
        <p:spPr>
          <a:xfrm>
            <a:off x="14301518" y="7760863"/>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4"/>
              </a:rPr>
              <a:t>https://www.infoplease.com/us/postal-information/state-abbreviations-and-state-postal-codes</a:t>
            </a:r>
            <a:endParaRPr lang="en-US" sz="2000" b="0" dirty="0">
              <a:solidFill>
                <a:srgbClr val="000000"/>
              </a:solidFill>
              <a:effectLst/>
              <a:latin typeface="Open Sans" panose="020B0606030504020204"/>
            </a:endParaRPr>
          </a:p>
          <a:p>
            <a:pPr algn="l"/>
            <a:endParaRPr lang="en-US" sz="2000" b="0" dirty="0">
              <a:solidFill>
                <a:srgbClr val="000000"/>
              </a:solidFill>
              <a:effectLst/>
              <a:latin typeface="Open Sans" panose="020B0606030504020204"/>
            </a:endParaRPr>
          </a:p>
        </p:txBody>
      </p:sp>
      <p:sp>
        <p:nvSpPr>
          <p:cNvPr id="8" name="TextBox 7">
            <a:extLst>
              <a:ext uri="{FF2B5EF4-FFF2-40B4-BE49-F238E27FC236}">
                <a16:creationId xmlns:a16="http://schemas.microsoft.com/office/drawing/2014/main" id="{1EE1EC99-0ACE-476B-A941-D2D922F68C16}"/>
              </a:ext>
            </a:extLst>
          </p:cNvPr>
          <p:cNvSpPr txBox="1"/>
          <p:nvPr/>
        </p:nvSpPr>
        <p:spPr>
          <a:xfrm>
            <a:off x="3263572" y="9605592"/>
            <a:ext cx="4882683"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J &amp; J Vaccine Allocation:</a:t>
            </a:r>
          </a:p>
        </p:txBody>
      </p:sp>
      <p:sp>
        <p:nvSpPr>
          <p:cNvPr id="9" name="Subtitle 2">
            <a:extLst>
              <a:ext uri="{FF2B5EF4-FFF2-40B4-BE49-F238E27FC236}">
                <a16:creationId xmlns:a16="http://schemas.microsoft.com/office/drawing/2014/main" id="{542689E1-0859-48FB-9EF5-5C8527C01822}"/>
              </a:ext>
            </a:extLst>
          </p:cNvPr>
          <p:cNvSpPr txBox="1">
            <a:spLocks/>
          </p:cNvSpPr>
          <p:nvPr/>
        </p:nvSpPr>
        <p:spPr>
          <a:xfrm>
            <a:off x="3127996" y="10518771"/>
            <a:ext cx="7360271" cy="1363068"/>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2000" b="0" dirty="0">
                <a:solidFill>
                  <a:srgbClr val="000000"/>
                </a:solidFill>
                <a:effectLst/>
                <a:latin typeface="Open Sans" panose="020B0606030504020204"/>
                <a:hlinkClick r:id="rId5"/>
              </a:rPr>
              <a:t>https://data.cdc.gov/Vaccinations/COVID-19-Vaccine-Distribution-Allocations-by-Juris/w9zu-fywh</a:t>
            </a:r>
            <a:endParaRPr lang="en-US" sz="2000" b="0" dirty="0">
              <a:solidFill>
                <a:srgbClr val="000000"/>
              </a:solidFill>
              <a:effectLst/>
              <a:latin typeface="Open Sans" panose="020B0606030504020204"/>
            </a:endParaRPr>
          </a:p>
          <a:p>
            <a:pPr algn="l"/>
            <a:r>
              <a:rPr lang="en-US" sz="2000" b="0" dirty="0">
                <a:solidFill>
                  <a:srgbClr val="000000"/>
                </a:solidFill>
                <a:effectLst/>
                <a:latin typeface="Open Sans" panose="020B0606030504020204"/>
              </a:rPr>
              <a:t> </a:t>
            </a:r>
          </a:p>
        </p:txBody>
      </p:sp>
      <p:sp>
        <p:nvSpPr>
          <p:cNvPr id="10" name="TextBox 9">
            <a:extLst>
              <a:ext uri="{FF2B5EF4-FFF2-40B4-BE49-F238E27FC236}">
                <a16:creationId xmlns:a16="http://schemas.microsoft.com/office/drawing/2014/main" id="{F8453140-C2E2-4B8A-8083-F6C15270E645}"/>
              </a:ext>
            </a:extLst>
          </p:cNvPr>
          <p:cNvSpPr txBox="1"/>
          <p:nvPr/>
        </p:nvSpPr>
        <p:spPr>
          <a:xfrm>
            <a:off x="3263572" y="3949671"/>
            <a:ext cx="5049396"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Pfizer Vaccine Allocation:</a:t>
            </a:r>
          </a:p>
        </p:txBody>
      </p:sp>
      <p:sp>
        <p:nvSpPr>
          <p:cNvPr id="11" name="Subtitle 2">
            <a:extLst>
              <a:ext uri="{FF2B5EF4-FFF2-40B4-BE49-F238E27FC236}">
                <a16:creationId xmlns:a16="http://schemas.microsoft.com/office/drawing/2014/main" id="{71FCA75D-6C17-4E09-BD84-C0FBAE6C1F24}"/>
              </a:ext>
            </a:extLst>
          </p:cNvPr>
          <p:cNvSpPr txBox="1">
            <a:spLocks/>
          </p:cNvSpPr>
          <p:nvPr/>
        </p:nvSpPr>
        <p:spPr>
          <a:xfrm>
            <a:off x="3127996" y="4862850"/>
            <a:ext cx="7360271" cy="21848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6"/>
              </a:rPr>
              <a:t>https://data.cdc.gov/Vaccinations/COVID-19-Vaccine-Distribution-Allocations-by-Juris/saz5-9hgg</a:t>
            </a:r>
            <a:endParaRPr lang="en-US" sz="2000" b="0" dirty="0">
              <a:solidFill>
                <a:srgbClr val="000000"/>
              </a:solidFill>
              <a:effectLst/>
              <a:latin typeface="Open Sans"/>
            </a:endParaRPr>
          </a:p>
          <a:p>
            <a:pPr algn="l">
              <a:lnSpc>
                <a:spcPts val="3640"/>
              </a:lnSpc>
            </a:pPr>
            <a:endParaRPr lang="en-US" sz="2000" b="0" dirty="0">
              <a:solidFill>
                <a:srgbClr val="000000"/>
              </a:solidFill>
              <a:effectLst/>
              <a:latin typeface="Open Sans"/>
            </a:endParaRPr>
          </a:p>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E3AFBEB7-E7A1-4326-B6CC-79EFCF8ACEC0}"/>
              </a:ext>
            </a:extLst>
          </p:cNvPr>
          <p:cNvSpPr txBox="1"/>
          <p:nvPr/>
        </p:nvSpPr>
        <p:spPr>
          <a:xfrm>
            <a:off x="3263572" y="6847684"/>
            <a:ext cx="5696624"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rPr>
              <a:t>Moderna Vaccine Allocation:</a:t>
            </a:r>
          </a:p>
        </p:txBody>
      </p:sp>
      <p:sp>
        <p:nvSpPr>
          <p:cNvPr id="13" name="Subtitle 2">
            <a:extLst>
              <a:ext uri="{FF2B5EF4-FFF2-40B4-BE49-F238E27FC236}">
                <a16:creationId xmlns:a16="http://schemas.microsoft.com/office/drawing/2014/main" id="{E60FEC4B-F3DF-4AEC-AF77-BA6C42F2C15D}"/>
              </a:ext>
            </a:extLst>
          </p:cNvPr>
          <p:cNvSpPr txBox="1">
            <a:spLocks/>
          </p:cNvSpPr>
          <p:nvPr/>
        </p:nvSpPr>
        <p:spPr>
          <a:xfrm>
            <a:off x="3127996" y="7760863"/>
            <a:ext cx="7360271" cy="218489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000" b="0" dirty="0">
                <a:solidFill>
                  <a:srgbClr val="000000"/>
                </a:solidFill>
                <a:effectLst/>
                <a:latin typeface="Open Sans"/>
                <a:hlinkClick r:id="rId7"/>
              </a:rPr>
              <a:t>https://data.cdc.gov/Vaccinations/COVID-19-Vaccine-Distribution-Allocations-by-Juris/b7pe-5nws</a:t>
            </a:r>
            <a:endParaRPr lang="en-US" sz="2000" b="0" dirty="0">
              <a:solidFill>
                <a:srgbClr val="000000"/>
              </a:solidFill>
              <a:effectLst/>
              <a:latin typeface="Open Sans"/>
            </a:endParaRPr>
          </a:p>
          <a:p>
            <a:pPr algn="l">
              <a:lnSpc>
                <a:spcPts val="3640"/>
              </a:lnSpc>
            </a:pPr>
            <a:endParaRPr lang="en-US" sz="2000" b="0" dirty="0">
              <a:solidFill>
                <a:srgbClr val="000000"/>
              </a:solidFill>
              <a:effectLst/>
              <a:latin typeface="Open Sans"/>
            </a:endParaRPr>
          </a:p>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TextBox 13">
            <a:extLst>
              <a:ext uri="{FF2B5EF4-FFF2-40B4-BE49-F238E27FC236}">
                <a16:creationId xmlns:a16="http://schemas.microsoft.com/office/drawing/2014/main" id="{0CFD1DA3-EC55-4A38-ADC9-809D4B4B06CB}"/>
              </a:ext>
            </a:extLst>
          </p:cNvPr>
          <p:cNvSpPr txBox="1"/>
          <p:nvPr/>
        </p:nvSpPr>
        <p:spPr>
          <a:xfrm>
            <a:off x="9431058" y="1263600"/>
            <a:ext cx="5574347" cy="1046440"/>
          </a:xfrm>
          <a:prstGeom prst="rect">
            <a:avLst/>
          </a:prstGeom>
          <a:noFill/>
        </p:spPr>
        <p:txBody>
          <a:bodyPr wrap="none" lIns="91440" tIns="0" rIns="0" bIns="0" rtlCol="0">
            <a:spAutoFit/>
          </a:bodyPr>
          <a:lstStyle/>
          <a:p>
            <a:pPr algn="ctr"/>
            <a:r>
              <a:rPr lang="en-US" sz="6800" spc="3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 Sources</a:t>
            </a:r>
          </a:p>
        </p:txBody>
      </p:sp>
      <p:cxnSp>
        <p:nvCxnSpPr>
          <p:cNvPr id="15" name="Straight Connector 14">
            <a:extLst>
              <a:ext uri="{FF2B5EF4-FFF2-40B4-BE49-F238E27FC236}">
                <a16:creationId xmlns:a16="http://schemas.microsoft.com/office/drawing/2014/main" id="{DB515791-1635-4E15-8A30-A648F575E81C}"/>
              </a:ext>
            </a:extLst>
          </p:cNvPr>
          <p:cNvCxnSpPr/>
          <p:nvPr/>
        </p:nvCxnSpPr>
        <p:spPr>
          <a:xfrm>
            <a:off x="11520308" y="2622962"/>
            <a:ext cx="1364539" cy="0"/>
          </a:xfrm>
          <a:prstGeom prst="line">
            <a:avLst/>
          </a:prstGeom>
          <a:ln w="4572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4FD5F0E-0658-46E8-848E-CA5355D33A2A}"/>
              </a:ext>
            </a:extLst>
          </p:cNvPr>
          <p:cNvSpPr txBox="1"/>
          <p:nvPr/>
        </p:nvSpPr>
        <p:spPr>
          <a:xfrm>
            <a:off x="1629325" y="95854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17" name="TextBox 16">
            <a:extLst>
              <a:ext uri="{FF2B5EF4-FFF2-40B4-BE49-F238E27FC236}">
                <a16:creationId xmlns:a16="http://schemas.microsoft.com/office/drawing/2014/main" id="{8D73BC51-B525-416C-A4AD-8BCD7C07C84D}"/>
              </a:ext>
            </a:extLst>
          </p:cNvPr>
          <p:cNvSpPr txBox="1"/>
          <p:nvPr/>
        </p:nvSpPr>
        <p:spPr>
          <a:xfrm>
            <a:off x="1629325" y="3919127"/>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18" name="TextBox 17">
            <a:extLst>
              <a:ext uri="{FF2B5EF4-FFF2-40B4-BE49-F238E27FC236}">
                <a16:creationId xmlns:a16="http://schemas.microsoft.com/office/drawing/2014/main" id="{926729AD-56D0-42FB-A8F1-80C507D03A8B}"/>
              </a:ext>
            </a:extLst>
          </p:cNvPr>
          <p:cNvSpPr txBox="1"/>
          <p:nvPr/>
        </p:nvSpPr>
        <p:spPr>
          <a:xfrm>
            <a:off x="1629325" y="67478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19" name="TextBox 18">
            <a:extLst>
              <a:ext uri="{FF2B5EF4-FFF2-40B4-BE49-F238E27FC236}">
                <a16:creationId xmlns:a16="http://schemas.microsoft.com/office/drawing/2014/main" id="{77705F69-13C3-4AFF-9609-9008CEDFF733}"/>
              </a:ext>
            </a:extLst>
          </p:cNvPr>
          <p:cNvSpPr txBox="1"/>
          <p:nvPr/>
        </p:nvSpPr>
        <p:spPr>
          <a:xfrm>
            <a:off x="12841677" y="95854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6</a:t>
            </a:r>
          </a:p>
        </p:txBody>
      </p:sp>
      <p:sp>
        <p:nvSpPr>
          <p:cNvPr id="20" name="TextBox 19">
            <a:extLst>
              <a:ext uri="{FF2B5EF4-FFF2-40B4-BE49-F238E27FC236}">
                <a16:creationId xmlns:a16="http://schemas.microsoft.com/office/drawing/2014/main" id="{5276C5C4-1BA3-4427-9984-B67E686BA40A}"/>
              </a:ext>
            </a:extLst>
          </p:cNvPr>
          <p:cNvSpPr txBox="1"/>
          <p:nvPr/>
        </p:nvSpPr>
        <p:spPr>
          <a:xfrm>
            <a:off x="12841677" y="3919127"/>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21" name="TextBox 20">
            <a:extLst>
              <a:ext uri="{FF2B5EF4-FFF2-40B4-BE49-F238E27FC236}">
                <a16:creationId xmlns:a16="http://schemas.microsoft.com/office/drawing/2014/main" id="{0067A97E-5D00-4994-9561-0AA66A555D6A}"/>
              </a:ext>
            </a:extLst>
          </p:cNvPr>
          <p:cNvSpPr txBox="1"/>
          <p:nvPr/>
        </p:nvSpPr>
        <p:spPr>
          <a:xfrm>
            <a:off x="12841677" y="6747803"/>
            <a:ext cx="1241687" cy="2308324"/>
          </a:xfrm>
          <a:prstGeom prst="rect">
            <a:avLst/>
          </a:prstGeom>
          <a:noFill/>
        </p:spPr>
        <p:txBody>
          <a:bodyPr wrap="none" lIns="91440" tIns="0" rIns="0" bIns="0" rtlCol="0">
            <a:spAutoFit/>
          </a:bodyPr>
          <a:lstStyle/>
          <a:p>
            <a:pPr algn="ctr"/>
            <a:r>
              <a:rPr lang="en-US" sz="15000" spc="400" dirty="0">
                <a:solidFill>
                  <a:schemeClr val="tx1">
                    <a:lumMod val="20000"/>
                    <a:lumOff val="80000"/>
                  </a:schemeClr>
                </a:solidFill>
                <a:latin typeface="Open Sans Light" panose="020B0306030504020204" pitchFamily="34" charset="0"/>
                <a:ea typeface="Open Sans Light" panose="020B0306030504020204" pitchFamily="34" charset="0"/>
                <a:cs typeface="Open Sans Light" panose="020B0306030504020204" pitchFamily="34" charset="0"/>
              </a:rPr>
              <a:t>5</a:t>
            </a:r>
          </a:p>
        </p:txBody>
      </p:sp>
    </p:spTree>
    <p:extLst>
      <p:ext uri="{BB962C8B-B14F-4D97-AF65-F5344CB8AC3E}">
        <p14:creationId xmlns:p14="http://schemas.microsoft.com/office/powerpoint/2010/main" val="7785021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C2DFE35-0B4B-42F0-ABE0-5B3246F30684}"/>
              </a:ext>
            </a:extLst>
          </p:cNvPr>
          <p:cNvCxnSpPr/>
          <p:nvPr/>
        </p:nvCxnSpPr>
        <p:spPr>
          <a:xfrm flipV="1">
            <a:off x="4395177" y="6499102"/>
            <a:ext cx="3963694" cy="3061677"/>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507D9C-48E7-4B46-B5D6-5338F06D9D3C}"/>
              </a:ext>
            </a:extLst>
          </p:cNvPr>
          <p:cNvCxnSpPr/>
          <p:nvPr/>
        </p:nvCxnSpPr>
        <p:spPr>
          <a:xfrm flipH="1" flipV="1">
            <a:off x="8470823" y="6572119"/>
            <a:ext cx="3371772" cy="2810238"/>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758D6D-9721-4B42-8934-71B067920F4E}"/>
              </a:ext>
            </a:extLst>
          </p:cNvPr>
          <p:cNvCxnSpPr/>
          <p:nvPr/>
        </p:nvCxnSpPr>
        <p:spPr>
          <a:xfrm flipV="1">
            <a:off x="12657739" y="6499102"/>
            <a:ext cx="3419206" cy="2753262"/>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8AA2F3-E738-4820-AD02-265942B78047}"/>
              </a:ext>
            </a:extLst>
          </p:cNvPr>
          <p:cNvCxnSpPr>
            <a:cxnSpLocks/>
          </p:cNvCxnSpPr>
          <p:nvPr/>
        </p:nvCxnSpPr>
        <p:spPr>
          <a:xfrm flipH="1" flipV="1">
            <a:off x="17297657" y="6762648"/>
            <a:ext cx="2948564" cy="2489716"/>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3E3D3D4-F6D2-41F8-BBD1-DB82F1330C7B}"/>
              </a:ext>
            </a:extLst>
          </p:cNvPr>
          <p:cNvSpPr txBox="1"/>
          <p:nvPr/>
        </p:nvSpPr>
        <p:spPr>
          <a:xfrm>
            <a:off x="10324610" y="1263600"/>
            <a:ext cx="3787255"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Datasets</a:t>
            </a:r>
          </a:p>
        </p:txBody>
      </p:sp>
      <p:cxnSp>
        <p:nvCxnSpPr>
          <p:cNvPr id="19" name="Straight Connector 18">
            <a:extLst>
              <a:ext uri="{FF2B5EF4-FFF2-40B4-BE49-F238E27FC236}">
                <a16:creationId xmlns:a16="http://schemas.microsoft.com/office/drawing/2014/main" id="{28B08902-1E82-45A9-AE7B-01C9023B6917}"/>
              </a:ext>
            </a:extLst>
          </p:cNvPr>
          <p:cNvCxnSpPr/>
          <p:nvPr/>
        </p:nvCxnSpPr>
        <p:spPr>
          <a:xfrm>
            <a:off x="11520308"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25DA83F-5905-46B2-9CAB-03984B8F26A8}"/>
              </a:ext>
            </a:extLst>
          </p:cNvPr>
          <p:cNvSpPr/>
          <p:nvPr/>
        </p:nvSpPr>
        <p:spPr>
          <a:xfrm>
            <a:off x="3758572" y="8849579"/>
            <a:ext cx="1691352" cy="1691792"/>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1" name="Oval 20">
            <a:extLst>
              <a:ext uri="{FF2B5EF4-FFF2-40B4-BE49-F238E27FC236}">
                <a16:creationId xmlns:a16="http://schemas.microsoft.com/office/drawing/2014/main" id="{DA9EA710-B5BE-4FB1-B19F-9E73710F70EB}"/>
              </a:ext>
            </a:extLst>
          </p:cNvPr>
          <p:cNvSpPr/>
          <p:nvPr/>
        </p:nvSpPr>
        <p:spPr>
          <a:xfrm>
            <a:off x="7585923" y="5518510"/>
            <a:ext cx="1691352" cy="1691792"/>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2" name="Oval 21">
            <a:extLst>
              <a:ext uri="{FF2B5EF4-FFF2-40B4-BE49-F238E27FC236}">
                <a16:creationId xmlns:a16="http://schemas.microsoft.com/office/drawing/2014/main" id="{B92CB908-A9B2-4AD0-8CBF-92301B0EEA8C}"/>
              </a:ext>
            </a:extLst>
          </p:cNvPr>
          <p:cNvSpPr/>
          <p:nvPr/>
        </p:nvSpPr>
        <p:spPr>
          <a:xfrm>
            <a:off x="20069072" y="8971103"/>
            <a:ext cx="1691352" cy="1691792"/>
          </a:xfrm>
          <a:prstGeom prst="ellipse">
            <a:avLst/>
          </a:prstGeom>
          <a:solidFill>
            <a:schemeClr val="accent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000" b="1" dirty="0">
                <a:solidFill>
                  <a:schemeClr val="bg1"/>
                </a:solidFill>
                <a:latin typeface="Open Sans Semibold" charset="0"/>
                <a:ea typeface="Open Sans Semibold" charset="0"/>
                <a:cs typeface="Open Sans Semibold" charset="0"/>
              </a:rPr>
              <a:t>!</a:t>
            </a:r>
            <a:endParaRPr lang="x-none" sz="6000" b="1" dirty="0">
              <a:solidFill>
                <a:schemeClr val="bg1"/>
              </a:solidFill>
              <a:latin typeface="Open Sans Semibold" charset="0"/>
              <a:ea typeface="Open Sans Semibold" charset="0"/>
              <a:cs typeface="Open Sans Semibold" charset="0"/>
            </a:endParaRPr>
          </a:p>
        </p:txBody>
      </p:sp>
      <p:sp>
        <p:nvSpPr>
          <p:cNvPr id="23" name="Oval 22">
            <a:extLst>
              <a:ext uri="{FF2B5EF4-FFF2-40B4-BE49-F238E27FC236}">
                <a16:creationId xmlns:a16="http://schemas.microsoft.com/office/drawing/2014/main" id="{A3F288C3-68A8-40AE-B163-1E592E5A44CA}"/>
              </a:ext>
            </a:extLst>
          </p:cNvPr>
          <p:cNvSpPr/>
          <p:nvPr/>
        </p:nvSpPr>
        <p:spPr>
          <a:xfrm>
            <a:off x="11380970" y="8774666"/>
            <a:ext cx="1691352" cy="1691792"/>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6600" b="1" dirty="0">
                <a:solidFill>
                  <a:schemeClr val="bg1"/>
                </a:solidFill>
                <a:latin typeface="Open Sans Semibold" charset="0"/>
                <a:ea typeface="Open Sans Semibold" charset="0"/>
                <a:cs typeface="Open Sans Semibold" charset="0"/>
              </a:rPr>
              <a:t>#</a:t>
            </a:r>
            <a:endParaRPr lang="x-none" sz="6600" b="1" dirty="0">
              <a:solidFill>
                <a:schemeClr val="bg1"/>
              </a:solidFill>
              <a:latin typeface="Open Sans Semibold" charset="0"/>
              <a:ea typeface="Open Sans Semibold" charset="0"/>
              <a:cs typeface="Open Sans Semibold" charset="0"/>
            </a:endParaRPr>
          </a:p>
        </p:txBody>
      </p:sp>
      <p:sp>
        <p:nvSpPr>
          <p:cNvPr id="24" name="Oval 23">
            <a:extLst>
              <a:ext uri="{FF2B5EF4-FFF2-40B4-BE49-F238E27FC236}">
                <a16:creationId xmlns:a16="http://schemas.microsoft.com/office/drawing/2014/main" id="{16B16A98-B940-4D7C-9DB4-932A1113AB50}"/>
              </a:ext>
            </a:extLst>
          </p:cNvPr>
          <p:cNvSpPr/>
          <p:nvPr/>
        </p:nvSpPr>
        <p:spPr>
          <a:xfrm>
            <a:off x="15606304" y="5518510"/>
            <a:ext cx="1691352" cy="1691792"/>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25" name="Subtitle 2">
            <a:extLst>
              <a:ext uri="{FF2B5EF4-FFF2-40B4-BE49-F238E27FC236}">
                <a16:creationId xmlns:a16="http://schemas.microsoft.com/office/drawing/2014/main" id="{6837DBC6-AD5A-464B-A680-8452175D191F}"/>
              </a:ext>
            </a:extLst>
          </p:cNvPr>
          <p:cNvSpPr txBox="1">
            <a:spLocks/>
          </p:cNvSpPr>
          <p:nvPr/>
        </p:nvSpPr>
        <p:spPr>
          <a:xfrm>
            <a:off x="18916650" y="11674928"/>
            <a:ext cx="4409378" cy="15785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Date in which the state or territory records transmission and deaths</a:t>
            </a:r>
          </a:p>
        </p:txBody>
      </p:sp>
      <p:sp>
        <p:nvSpPr>
          <p:cNvPr id="26" name="TextBox 25">
            <a:extLst>
              <a:ext uri="{FF2B5EF4-FFF2-40B4-BE49-F238E27FC236}">
                <a16:creationId xmlns:a16="http://schemas.microsoft.com/office/drawing/2014/main" id="{67A28101-FBBA-4A88-947E-BC19E436B5A2}"/>
              </a:ext>
            </a:extLst>
          </p:cNvPr>
          <p:cNvSpPr txBox="1"/>
          <p:nvPr/>
        </p:nvSpPr>
        <p:spPr>
          <a:xfrm>
            <a:off x="19865422" y="11048203"/>
            <a:ext cx="209865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Infections</a:t>
            </a:r>
          </a:p>
        </p:txBody>
      </p:sp>
      <p:sp>
        <p:nvSpPr>
          <p:cNvPr id="27" name="Subtitle 2">
            <a:extLst>
              <a:ext uri="{FF2B5EF4-FFF2-40B4-BE49-F238E27FC236}">
                <a16:creationId xmlns:a16="http://schemas.microsoft.com/office/drawing/2014/main" id="{4EE949EF-BCE8-4905-9343-0D800740ADC4}"/>
              </a:ext>
            </a:extLst>
          </p:cNvPr>
          <p:cNvSpPr txBox="1">
            <a:spLocks/>
          </p:cNvSpPr>
          <p:nvPr/>
        </p:nvSpPr>
        <p:spPr>
          <a:xfrm>
            <a:off x="2523752" y="11731353"/>
            <a:ext cx="4409378"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States and territories</a:t>
            </a:r>
          </a:p>
        </p:txBody>
      </p:sp>
      <p:sp>
        <p:nvSpPr>
          <p:cNvPr id="28" name="TextBox 27">
            <a:extLst>
              <a:ext uri="{FF2B5EF4-FFF2-40B4-BE49-F238E27FC236}">
                <a16:creationId xmlns:a16="http://schemas.microsoft.com/office/drawing/2014/main" id="{6E0290A3-70B3-49EB-A3BC-1C9394512630}"/>
              </a:ext>
            </a:extLst>
          </p:cNvPr>
          <p:cNvSpPr txBox="1"/>
          <p:nvPr/>
        </p:nvSpPr>
        <p:spPr>
          <a:xfrm>
            <a:off x="4061914" y="11048204"/>
            <a:ext cx="10005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USA</a:t>
            </a:r>
          </a:p>
        </p:txBody>
      </p:sp>
      <p:sp>
        <p:nvSpPr>
          <p:cNvPr id="29" name="Subtitle 2">
            <a:extLst>
              <a:ext uri="{FF2B5EF4-FFF2-40B4-BE49-F238E27FC236}">
                <a16:creationId xmlns:a16="http://schemas.microsoft.com/office/drawing/2014/main" id="{74C92253-4B99-4097-B643-E2254C819408}"/>
              </a:ext>
            </a:extLst>
          </p:cNvPr>
          <p:cNvSpPr txBox="1">
            <a:spLocks/>
          </p:cNvSpPr>
          <p:nvPr/>
        </p:nvSpPr>
        <p:spPr>
          <a:xfrm>
            <a:off x="9996728" y="11757148"/>
            <a:ext cx="4409378"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When the vaccines are established by the US Government</a:t>
            </a:r>
          </a:p>
        </p:txBody>
      </p:sp>
      <p:sp>
        <p:nvSpPr>
          <p:cNvPr id="30" name="TextBox 29">
            <a:extLst>
              <a:ext uri="{FF2B5EF4-FFF2-40B4-BE49-F238E27FC236}">
                <a16:creationId xmlns:a16="http://schemas.microsoft.com/office/drawing/2014/main" id="{6F1D2BC4-5979-4098-B343-62C5AF918F34}"/>
              </a:ext>
            </a:extLst>
          </p:cNvPr>
          <p:cNvSpPr txBox="1"/>
          <p:nvPr/>
        </p:nvSpPr>
        <p:spPr>
          <a:xfrm>
            <a:off x="11036733" y="11048204"/>
            <a:ext cx="2335896"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Allocations</a:t>
            </a:r>
          </a:p>
        </p:txBody>
      </p:sp>
      <p:sp>
        <p:nvSpPr>
          <p:cNvPr id="31" name="Subtitle 2">
            <a:extLst>
              <a:ext uri="{FF2B5EF4-FFF2-40B4-BE49-F238E27FC236}">
                <a16:creationId xmlns:a16="http://schemas.microsoft.com/office/drawing/2014/main" id="{021A8A36-95B9-4BEB-86F1-A19AE95DD152}"/>
              </a:ext>
            </a:extLst>
          </p:cNvPr>
          <p:cNvSpPr txBox="1">
            <a:spLocks/>
          </p:cNvSpPr>
          <p:nvPr/>
        </p:nvSpPr>
        <p:spPr>
          <a:xfrm>
            <a:off x="6243832" y="3909366"/>
            <a:ext cx="4409378"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Pfizer, Moderna, and J&amp;J</a:t>
            </a:r>
          </a:p>
        </p:txBody>
      </p:sp>
      <p:sp>
        <p:nvSpPr>
          <p:cNvPr id="32" name="TextBox 31">
            <a:extLst>
              <a:ext uri="{FF2B5EF4-FFF2-40B4-BE49-F238E27FC236}">
                <a16:creationId xmlns:a16="http://schemas.microsoft.com/office/drawing/2014/main" id="{AD1FEF14-E255-4B93-B4C1-98F366E32632}"/>
              </a:ext>
            </a:extLst>
          </p:cNvPr>
          <p:cNvSpPr txBox="1"/>
          <p:nvPr/>
        </p:nvSpPr>
        <p:spPr>
          <a:xfrm>
            <a:off x="7545319" y="3200422"/>
            <a:ext cx="1812932"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Vaccines</a:t>
            </a:r>
          </a:p>
        </p:txBody>
      </p:sp>
      <p:sp>
        <p:nvSpPr>
          <p:cNvPr id="33" name="Subtitle 2">
            <a:extLst>
              <a:ext uri="{FF2B5EF4-FFF2-40B4-BE49-F238E27FC236}">
                <a16:creationId xmlns:a16="http://schemas.microsoft.com/office/drawing/2014/main" id="{7F382AE1-04FF-4963-8992-791DEF27DEEC}"/>
              </a:ext>
            </a:extLst>
          </p:cNvPr>
          <p:cNvSpPr txBox="1">
            <a:spLocks/>
          </p:cNvSpPr>
          <p:nvPr/>
        </p:nvSpPr>
        <p:spPr>
          <a:xfrm>
            <a:off x="13894557" y="3909366"/>
            <a:ext cx="5022093"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Population, median age, household income, poverty rate and unemployment rate</a:t>
            </a:r>
          </a:p>
        </p:txBody>
      </p:sp>
      <p:sp>
        <p:nvSpPr>
          <p:cNvPr id="34" name="TextBox 33">
            <a:extLst>
              <a:ext uri="{FF2B5EF4-FFF2-40B4-BE49-F238E27FC236}">
                <a16:creationId xmlns:a16="http://schemas.microsoft.com/office/drawing/2014/main" id="{B44CF13C-1CF3-4299-B0AD-BE0CEAF5A28B}"/>
              </a:ext>
            </a:extLst>
          </p:cNvPr>
          <p:cNvSpPr txBox="1"/>
          <p:nvPr/>
        </p:nvSpPr>
        <p:spPr>
          <a:xfrm>
            <a:off x="14614762" y="3200422"/>
            <a:ext cx="2975495"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Demographics</a:t>
            </a:r>
          </a:p>
        </p:txBody>
      </p:sp>
      <p:sp>
        <p:nvSpPr>
          <p:cNvPr id="38" name="Shape 2943">
            <a:extLst>
              <a:ext uri="{FF2B5EF4-FFF2-40B4-BE49-F238E27FC236}">
                <a16:creationId xmlns:a16="http://schemas.microsoft.com/office/drawing/2014/main" id="{AE43B1A4-9854-465C-AAD2-42F6897090E8}"/>
              </a:ext>
            </a:extLst>
          </p:cNvPr>
          <p:cNvSpPr/>
          <p:nvPr/>
        </p:nvSpPr>
        <p:spPr>
          <a:xfrm>
            <a:off x="4361842" y="9288153"/>
            <a:ext cx="666527" cy="814643"/>
          </a:xfrm>
          <a:custGeom>
            <a:avLst/>
            <a:gdLst/>
            <a:ahLst/>
            <a:cxnLst>
              <a:cxn ang="0">
                <a:pos x="wd2" y="hd2"/>
              </a:cxn>
              <a:cxn ang="5400000">
                <a:pos x="wd2" y="hd2"/>
              </a:cxn>
              <a:cxn ang="10800000">
                <a:pos x="wd2" y="hd2"/>
              </a:cxn>
              <a:cxn ang="16200000">
                <a:pos x="wd2" y="hd2"/>
              </a:cxn>
            </a:cxnLst>
            <a:rect l="0" t="0" r="r" b="b"/>
            <a:pathLst>
              <a:path w="21600" h="21600" extrusionOk="0">
                <a:moveTo>
                  <a:pt x="9600" y="11782"/>
                </a:moveTo>
                <a:lnTo>
                  <a:pt x="9600" y="10800"/>
                </a:lnTo>
                <a:lnTo>
                  <a:pt x="11400" y="10800"/>
                </a:lnTo>
                <a:cubicBezTo>
                  <a:pt x="11732" y="10800"/>
                  <a:pt x="12000" y="10580"/>
                  <a:pt x="12000" y="10309"/>
                </a:cubicBezTo>
                <a:lnTo>
                  <a:pt x="12000" y="2945"/>
                </a:lnTo>
                <a:lnTo>
                  <a:pt x="19940" y="2945"/>
                </a:lnTo>
                <a:lnTo>
                  <a:pt x="16886" y="7111"/>
                </a:lnTo>
                <a:lnTo>
                  <a:pt x="16894" y="7115"/>
                </a:lnTo>
                <a:cubicBezTo>
                  <a:pt x="16840" y="7189"/>
                  <a:pt x="16800" y="7272"/>
                  <a:pt x="16800" y="7364"/>
                </a:cubicBezTo>
                <a:cubicBezTo>
                  <a:pt x="16800" y="7457"/>
                  <a:pt x="16840" y="7538"/>
                  <a:pt x="16894" y="7612"/>
                </a:cubicBezTo>
                <a:lnTo>
                  <a:pt x="16886" y="7616"/>
                </a:lnTo>
                <a:lnTo>
                  <a:pt x="19940" y="11782"/>
                </a:lnTo>
                <a:cubicBezTo>
                  <a:pt x="19940" y="11782"/>
                  <a:pt x="9600" y="11782"/>
                  <a:pt x="9600" y="11782"/>
                </a:cubicBezTo>
                <a:close/>
                <a:moveTo>
                  <a:pt x="1200" y="982"/>
                </a:moveTo>
                <a:lnTo>
                  <a:pt x="10800" y="982"/>
                </a:lnTo>
                <a:lnTo>
                  <a:pt x="10800" y="9818"/>
                </a:lnTo>
                <a:lnTo>
                  <a:pt x="1200" y="9818"/>
                </a:lnTo>
                <a:cubicBezTo>
                  <a:pt x="1200" y="9818"/>
                  <a:pt x="1200" y="982"/>
                  <a:pt x="1200" y="982"/>
                </a:cubicBezTo>
                <a:close/>
                <a:moveTo>
                  <a:pt x="21514" y="12020"/>
                </a:moveTo>
                <a:lnTo>
                  <a:pt x="18100" y="7364"/>
                </a:lnTo>
                <a:lnTo>
                  <a:pt x="21514" y="2707"/>
                </a:lnTo>
                <a:lnTo>
                  <a:pt x="21506" y="2703"/>
                </a:lnTo>
                <a:cubicBezTo>
                  <a:pt x="21560" y="2629"/>
                  <a:pt x="21600" y="2547"/>
                  <a:pt x="21600" y="2455"/>
                </a:cubicBezTo>
                <a:cubicBezTo>
                  <a:pt x="21600" y="2183"/>
                  <a:pt x="21332" y="1964"/>
                  <a:pt x="21000" y="1964"/>
                </a:cubicBezTo>
                <a:lnTo>
                  <a:pt x="12000" y="1964"/>
                </a:lnTo>
                <a:lnTo>
                  <a:pt x="12000" y="491"/>
                </a:lnTo>
                <a:cubicBezTo>
                  <a:pt x="12000" y="220"/>
                  <a:pt x="11732" y="0"/>
                  <a:pt x="11400" y="0"/>
                </a:cubicBezTo>
                <a:lnTo>
                  <a:pt x="600" y="0"/>
                </a:lnTo>
                <a:cubicBezTo>
                  <a:pt x="268" y="0"/>
                  <a:pt x="0" y="220"/>
                  <a:pt x="0" y="491"/>
                </a:cubicBezTo>
                <a:lnTo>
                  <a:pt x="0" y="21109"/>
                </a:lnTo>
                <a:cubicBezTo>
                  <a:pt x="0" y="21380"/>
                  <a:pt x="268" y="21600"/>
                  <a:pt x="600" y="21600"/>
                </a:cubicBezTo>
                <a:cubicBezTo>
                  <a:pt x="932" y="21600"/>
                  <a:pt x="1200" y="21380"/>
                  <a:pt x="1200" y="21109"/>
                </a:cubicBezTo>
                <a:lnTo>
                  <a:pt x="1200" y="10800"/>
                </a:lnTo>
                <a:lnTo>
                  <a:pt x="8400" y="10800"/>
                </a:lnTo>
                <a:lnTo>
                  <a:pt x="8400" y="12273"/>
                </a:lnTo>
                <a:cubicBezTo>
                  <a:pt x="8400" y="12544"/>
                  <a:pt x="8668" y="12764"/>
                  <a:pt x="9000" y="12764"/>
                </a:cubicBezTo>
                <a:lnTo>
                  <a:pt x="21000" y="12764"/>
                </a:lnTo>
                <a:cubicBezTo>
                  <a:pt x="21332" y="12764"/>
                  <a:pt x="21600" y="12544"/>
                  <a:pt x="21600" y="12273"/>
                </a:cubicBezTo>
                <a:cubicBezTo>
                  <a:pt x="21600" y="12181"/>
                  <a:pt x="21560" y="12098"/>
                  <a:pt x="21506" y="12024"/>
                </a:cubicBezTo>
                <a:cubicBezTo>
                  <a:pt x="21506" y="12024"/>
                  <a:pt x="21514" y="12020"/>
                  <a:pt x="21514" y="12020"/>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9" name="Shape 2617">
            <a:extLst>
              <a:ext uri="{FF2B5EF4-FFF2-40B4-BE49-F238E27FC236}">
                <a16:creationId xmlns:a16="http://schemas.microsoft.com/office/drawing/2014/main" id="{85A92C93-4A5A-43FE-8A9F-743CC93E4507}"/>
              </a:ext>
            </a:extLst>
          </p:cNvPr>
          <p:cNvSpPr/>
          <p:nvPr/>
        </p:nvSpPr>
        <p:spPr>
          <a:xfrm>
            <a:off x="15931505" y="5997712"/>
            <a:ext cx="892021" cy="64076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35" name="Oval 34">
            <a:extLst>
              <a:ext uri="{FF2B5EF4-FFF2-40B4-BE49-F238E27FC236}">
                <a16:creationId xmlns:a16="http://schemas.microsoft.com/office/drawing/2014/main" id="{E9F37A1F-ED0E-41DB-8314-FCDFA974E033}"/>
              </a:ext>
            </a:extLst>
          </p:cNvPr>
          <p:cNvSpPr/>
          <p:nvPr/>
        </p:nvSpPr>
        <p:spPr>
          <a:xfrm>
            <a:off x="514927" y="5472201"/>
            <a:ext cx="1691352" cy="169179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b="1" dirty="0">
              <a:solidFill>
                <a:schemeClr val="bg1"/>
              </a:solidFill>
              <a:latin typeface="Open Sans Semibold" charset="0"/>
              <a:ea typeface="Open Sans Semibold" charset="0"/>
              <a:cs typeface="Open Sans Semibold" charset="0"/>
            </a:endParaRPr>
          </a:p>
        </p:txBody>
      </p:sp>
      <p:sp>
        <p:nvSpPr>
          <p:cNvPr id="41" name="TextBox 40">
            <a:extLst>
              <a:ext uri="{FF2B5EF4-FFF2-40B4-BE49-F238E27FC236}">
                <a16:creationId xmlns:a16="http://schemas.microsoft.com/office/drawing/2014/main" id="{CD49C618-3CDC-487C-B524-BE11DB6E6467}"/>
              </a:ext>
            </a:extLst>
          </p:cNvPr>
          <p:cNvSpPr txBox="1"/>
          <p:nvPr/>
        </p:nvSpPr>
        <p:spPr>
          <a:xfrm>
            <a:off x="514927" y="3073770"/>
            <a:ext cx="2282997" cy="584775"/>
          </a:xfrm>
          <a:prstGeom prst="rect">
            <a:avLst/>
          </a:prstGeom>
          <a:noFill/>
        </p:spPr>
        <p:txBody>
          <a:bodyPr wrap="none" rtlCol="0">
            <a:spAutoFit/>
          </a:bodyPr>
          <a:lstStyle/>
          <a:p>
            <a:pPr algn="ctr"/>
            <a:r>
              <a:rPr lang="en-US" sz="3200" b="1" dirty="0">
                <a:solidFill>
                  <a:schemeClr val="tx2"/>
                </a:solidFill>
                <a:latin typeface="Open Sans Semibold" charset="0"/>
                <a:ea typeface="Open Sans Semibold" charset="0"/>
                <a:cs typeface="Open Sans Semibold" charset="0"/>
              </a:rPr>
              <a:t>Timeframe</a:t>
            </a:r>
          </a:p>
        </p:txBody>
      </p:sp>
      <p:sp>
        <p:nvSpPr>
          <p:cNvPr id="42" name="Subtitle 2">
            <a:extLst>
              <a:ext uri="{FF2B5EF4-FFF2-40B4-BE49-F238E27FC236}">
                <a16:creationId xmlns:a16="http://schemas.microsoft.com/office/drawing/2014/main" id="{32D72079-9AD7-4F0A-BAA7-178B91762191}"/>
              </a:ext>
            </a:extLst>
          </p:cNvPr>
          <p:cNvSpPr txBox="1">
            <a:spLocks/>
          </p:cNvSpPr>
          <p:nvPr/>
        </p:nvSpPr>
        <p:spPr>
          <a:xfrm>
            <a:off x="-28948" y="3903211"/>
            <a:ext cx="3480115"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12/14/20-4/19/21</a:t>
            </a:r>
          </a:p>
        </p:txBody>
      </p:sp>
      <p:cxnSp>
        <p:nvCxnSpPr>
          <p:cNvPr id="43" name="Straight Connector 42">
            <a:extLst>
              <a:ext uri="{FF2B5EF4-FFF2-40B4-BE49-F238E27FC236}">
                <a16:creationId xmlns:a16="http://schemas.microsoft.com/office/drawing/2014/main" id="{59D600E8-5C20-4D77-AD3D-D9A6CBE12192}"/>
              </a:ext>
            </a:extLst>
          </p:cNvPr>
          <p:cNvCxnSpPr>
            <a:cxnSpLocks/>
          </p:cNvCxnSpPr>
          <p:nvPr/>
        </p:nvCxnSpPr>
        <p:spPr>
          <a:xfrm flipH="1" flipV="1">
            <a:off x="1868034" y="7094771"/>
            <a:ext cx="1898748" cy="2157593"/>
          </a:xfrm>
          <a:prstGeom prst="line">
            <a:avLst/>
          </a:prstGeom>
          <a:ln w="3810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Shape 2587">
            <a:extLst>
              <a:ext uri="{FF2B5EF4-FFF2-40B4-BE49-F238E27FC236}">
                <a16:creationId xmlns:a16="http://schemas.microsoft.com/office/drawing/2014/main" id="{E29973CF-1FC6-4AE0-A47A-8AB034BF51AE}"/>
              </a:ext>
            </a:extLst>
          </p:cNvPr>
          <p:cNvSpPr/>
          <p:nvPr/>
        </p:nvSpPr>
        <p:spPr>
          <a:xfrm>
            <a:off x="959926" y="5961533"/>
            <a:ext cx="752002" cy="71312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769">
            <a:extLst>
              <a:ext uri="{FF2B5EF4-FFF2-40B4-BE49-F238E27FC236}">
                <a16:creationId xmlns:a16="http://schemas.microsoft.com/office/drawing/2014/main" id="{9A5828A3-8E6F-4964-B33A-5449086950AB}"/>
              </a:ext>
            </a:extLst>
          </p:cNvPr>
          <p:cNvSpPr/>
          <p:nvPr/>
        </p:nvSpPr>
        <p:spPr>
          <a:xfrm>
            <a:off x="8092940" y="5829172"/>
            <a:ext cx="711162" cy="977847"/>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Tree>
    <p:extLst>
      <p:ext uri="{BB962C8B-B14F-4D97-AF65-F5344CB8AC3E}">
        <p14:creationId xmlns:p14="http://schemas.microsoft.com/office/powerpoint/2010/main" val="4679807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37A9A1C-79D9-4550-B3EF-72F1AC2507A8}"/>
              </a:ext>
            </a:extLst>
          </p:cNvPr>
          <p:cNvSpPr txBox="1"/>
          <p:nvPr/>
        </p:nvSpPr>
        <p:spPr>
          <a:xfrm>
            <a:off x="2121222" y="5572392"/>
            <a:ext cx="8229240" cy="844911"/>
          </a:xfrm>
          <a:prstGeom prst="rect">
            <a:avLst/>
          </a:prstGeom>
          <a:noFill/>
        </p:spPr>
        <p:txBody>
          <a:bodyPr wrap="none" rtlCol="0" anchor="ctr" anchorCtr="0">
            <a:spAutoFit/>
          </a:bodyPr>
          <a:lstStyle/>
          <a:p>
            <a:pPr>
              <a:lnSpc>
                <a:spcPts val="7060"/>
              </a:lnSpc>
            </a:pPr>
            <a:r>
              <a:rPr lang="en-US" sz="2400" b="1" dirty="0">
                <a:solidFill>
                  <a:schemeClr val="tx2"/>
                </a:solidFill>
                <a:latin typeface="Open Sans Semibold" charset="0"/>
                <a:ea typeface="Open Sans Semibold" charset="0"/>
                <a:cs typeface="Open Sans Semibold" charset="0"/>
              </a:rPr>
              <a:t>How does the information vary based on demographic?</a:t>
            </a:r>
          </a:p>
        </p:txBody>
      </p:sp>
      <p:sp>
        <p:nvSpPr>
          <p:cNvPr id="20" name="Subtitle 2">
            <a:extLst>
              <a:ext uri="{FF2B5EF4-FFF2-40B4-BE49-F238E27FC236}">
                <a16:creationId xmlns:a16="http://schemas.microsoft.com/office/drawing/2014/main" id="{E16344E8-9B78-4EDA-ABAB-82C43DE77A69}"/>
              </a:ext>
            </a:extLst>
          </p:cNvPr>
          <p:cNvSpPr txBox="1">
            <a:spLocks/>
          </p:cNvSpPr>
          <p:nvPr/>
        </p:nvSpPr>
        <p:spPr>
          <a:xfrm>
            <a:off x="2121222" y="6848498"/>
            <a:ext cx="10889927" cy="275120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Allocations normalized by state relative to population</a:t>
            </a:r>
          </a:p>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Reported Covid-19 cases based on poverty at state level</a:t>
            </a:r>
          </a:p>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Reported Deaths based on poverty at state level </a:t>
            </a:r>
          </a:p>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Correlation between # vaccines allotted and reported # deaths (nationwide and by state)</a:t>
            </a:r>
          </a:p>
        </p:txBody>
      </p:sp>
      <p:sp>
        <p:nvSpPr>
          <p:cNvPr id="21" name="TextBox 20">
            <a:extLst>
              <a:ext uri="{FF2B5EF4-FFF2-40B4-BE49-F238E27FC236}">
                <a16:creationId xmlns:a16="http://schemas.microsoft.com/office/drawing/2014/main" id="{37A1EE57-9117-4B7B-9CB4-72F9D8031908}"/>
              </a:ext>
            </a:extLst>
          </p:cNvPr>
          <p:cNvSpPr txBox="1"/>
          <p:nvPr/>
        </p:nvSpPr>
        <p:spPr>
          <a:xfrm>
            <a:off x="992835" y="2775805"/>
            <a:ext cx="12901096" cy="841962"/>
          </a:xfrm>
          <a:prstGeom prst="rect">
            <a:avLst/>
          </a:prstGeom>
          <a:noFill/>
        </p:spPr>
        <p:txBody>
          <a:bodyPr wrap="none" rtlCol="0" anchor="ctr" anchorCtr="0">
            <a:spAutoFit/>
          </a:bodyPr>
          <a:lstStyle/>
          <a:p>
            <a:pPr>
              <a:lnSpc>
                <a:spcPts val="7060"/>
              </a:lnSpc>
            </a:pPr>
            <a:r>
              <a:rPr lang="en-US" sz="2300" b="1" dirty="0">
                <a:solidFill>
                  <a:schemeClr val="tx2"/>
                </a:solidFill>
                <a:latin typeface="Open Sans Semibold" charset="0"/>
                <a:ea typeface="Open Sans Semibold" charset="0"/>
                <a:cs typeface="Open Sans Semibold" charset="0"/>
              </a:rPr>
              <a:t>What can we learn about the allocation of vaccines nationwide referencing a common date?</a:t>
            </a:r>
          </a:p>
        </p:txBody>
      </p:sp>
      <p:sp>
        <p:nvSpPr>
          <p:cNvPr id="22" name="Subtitle 2">
            <a:extLst>
              <a:ext uri="{FF2B5EF4-FFF2-40B4-BE49-F238E27FC236}">
                <a16:creationId xmlns:a16="http://schemas.microsoft.com/office/drawing/2014/main" id="{D1BB52E2-1407-432F-B0BC-A110979E2AA1}"/>
              </a:ext>
            </a:extLst>
          </p:cNvPr>
          <p:cNvSpPr txBox="1">
            <a:spLocks/>
          </p:cNvSpPr>
          <p:nvPr/>
        </p:nvSpPr>
        <p:spPr>
          <a:xfrm>
            <a:off x="3098268" y="3727034"/>
            <a:ext cx="9060829"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endPar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4" name="Oval 23">
            <a:extLst>
              <a:ext uri="{FF2B5EF4-FFF2-40B4-BE49-F238E27FC236}">
                <a16:creationId xmlns:a16="http://schemas.microsoft.com/office/drawing/2014/main" id="{8CF4DCC6-BC1D-40B9-BB07-6C73BEF0A280}"/>
              </a:ext>
            </a:extLst>
          </p:cNvPr>
          <p:cNvSpPr>
            <a:spLocks noChangeAspect="1"/>
          </p:cNvSpPr>
          <p:nvPr/>
        </p:nvSpPr>
        <p:spPr>
          <a:xfrm>
            <a:off x="1664022" y="593515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25" name="Oval 24">
            <a:extLst>
              <a:ext uri="{FF2B5EF4-FFF2-40B4-BE49-F238E27FC236}">
                <a16:creationId xmlns:a16="http://schemas.microsoft.com/office/drawing/2014/main" id="{8AC4AE50-4689-43E2-8A07-C785FB1D965C}"/>
              </a:ext>
            </a:extLst>
          </p:cNvPr>
          <p:cNvSpPr>
            <a:spLocks noChangeAspect="1"/>
          </p:cNvSpPr>
          <p:nvPr/>
        </p:nvSpPr>
        <p:spPr>
          <a:xfrm>
            <a:off x="350416" y="3172865"/>
            <a:ext cx="457200" cy="457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pic>
        <p:nvPicPr>
          <p:cNvPr id="32" name="Picture Placeholder 31">
            <a:extLst>
              <a:ext uri="{FF2B5EF4-FFF2-40B4-BE49-F238E27FC236}">
                <a16:creationId xmlns:a16="http://schemas.microsoft.com/office/drawing/2014/main" id="{13AAB5F6-B504-4707-A1E2-FFD810194F94}"/>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4307" r="26585"/>
          <a:stretch/>
        </p:blipFill>
        <p:spPr>
          <a:xfrm>
            <a:off x="14273560" y="0"/>
            <a:ext cx="10104089" cy="13716000"/>
          </a:xfrm>
        </p:spPr>
      </p:pic>
      <p:sp>
        <p:nvSpPr>
          <p:cNvPr id="2" name="Rectangle 1">
            <a:extLst>
              <a:ext uri="{FF2B5EF4-FFF2-40B4-BE49-F238E27FC236}">
                <a16:creationId xmlns:a16="http://schemas.microsoft.com/office/drawing/2014/main" id="{91B2C8DC-FF33-4B37-A26F-9E564EC09EBC}"/>
              </a:ext>
            </a:extLst>
          </p:cNvPr>
          <p:cNvSpPr/>
          <p:nvPr/>
        </p:nvSpPr>
        <p:spPr>
          <a:xfrm>
            <a:off x="14273560" y="0"/>
            <a:ext cx="10104089" cy="13715996"/>
          </a:xfrm>
          <a:prstGeom prst="rect">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TextBox 10">
            <a:extLst>
              <a:ext uri="{FF2B5EF4-FFF2-40B4-BE49-F238E27FC236}">
                <a16:creationId xmlns:a16="http://schemas.microsoft.com/office/drawing/2014/main" id="{19FDF589-73A4-46C9-9FCA-D462F4C0FE79}"/>
              </a:ext>
            </a:extLst>
          </p:cNvPr>
          <p:cNvSpPr txBox="1"/>
          <p:nvPr/>
        </p:nvSpPr>
        <p:spPr>
          <a:xfrm>
            <a:off x="16748004" y="5228294"/>
            <a:ext cx="5160071" cy="2092881"/>
          </a:xfrm>
          <a:prstGeom prst="rect">
            <a:avLst/>
          </a:prstGeom>
          <a:noFill/>
        </p:spPr>
        <p:txBody>
          <a:bodyPr wrap="square" lIns="91440" tIns="0" rIns="0" bIns="0" rtlCol="0">
            <a:spAutoFit/>
          </a:bodyPr>
          <a:lstStyle/>
          <a:p>
            <a:pPr algn="ctr"/>
            <a:r>
              <a:rPr lang="en-US" sz="6800" spc="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Project Outline</a:t>
            </a:r>
          </a:p>
        </p:txBody>
      </p:sp>
      <p:sp>
        <p:nvSpPr>
          <p:cNvPr id="17" name="TextBox 16">
            <a:extLst>
              <a:ext uri="{FF2B5EF4-FFF2-40B4-BE49-F238E27FC236}">
                <a16:creationId xmlns:a16="http://schemas.microsoft.com/office/drawing/2014/main" id="{7B8DA439-D4CA-4A5C-81A0-1D11FA2258D2}"/>
              </a:ext>
            </a:extLst>
          </p:cNvPr>
          <p:cNvSpPr txBox="1"/>
          <p:nvPr/>
        </p:nvSpPr>
        <p:spPr>
          <a:xfrm>
            <a:off x="3679615" y="734667"/>
            <a:ext cx="6822702" cy="1138773"/>
          </a:xfrm>
          <a:prstGeom prst="rect">
            <a:avLst/>
          </a:prstGeom>
          <a:noFill/>
        </p:spPr>
        <p:txBody>
          <a:bodyPr wrap="none" rtlCol="0">
            <a:spAutoFit/>
          </a:bodyPr>
          <a:lstStyle/>
          <a:p>
            <a:pPr algn="ctr"/>
            <a:r>
              <a:rPr lang="en-US" sz="68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Questions Posed</a:t>
            </a:r>
          </a:p>
        </p:txBody>
      </p:sp>
      <p:cxnSp>
        <p:nvCxnSpPr>
          <p:cNvPr id="18" name="Straight Connector 17">
            <a:extLst>
              <a:ext uri="{FF2B5EF4-FFF2-40B4-BE49-F238E27FC236}">
                <a16:creationId xmlns:a16="http://schemas.microsoft.com/office/drawing/2014/main" id="{EDE25236-965F-43BC-94E1-39F5A8A1403E}"/>
              </a:ext>
            </a:extLst>
          </p:cNvPr>
          <p:cNvCxnSpPr/>
          <p:nvPr/>
        </p:nvCxnSpPr>
        <p:spPr>
          <a:xfrm>
            <a:off x="6273254" y="2209465"/>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Subtitle 2">
            <a:extLst>
              <a:ext uri="{FF2B5EF4-FFF2-40B4-BE49-F238E27FC236}">
                <a16:creationId xmlns:a16="http://schemas.microsoft.com/office/drawing/2014/main" id="{CE930AD9-A419-4AF8-BF5E-9A2D0C778FF6}"/>
              </a:ext>
            </a:extLst>
          </p:cNvPr>
          <p:cNvSpPr txBox="1">
            <a:spLocks/>
          </p:cNvSpPr>
          <p:nvPr/>
        </p:nvSpPr>
        <p:spPr>
          <a:xfrm>
            <a:off x="992835" y="3993938"/>
            <a:ext cx="9357627" cy="11890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Summarized</a:t>
            </a:r>
          </a:p>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Individual states; cumulative</a:t>
            </a:r>
          </a:p>
        </p:txBody>
      </p:sp>
      <p:sp>
        <p:nvSpPr>
          <p:cNvPr id="31" name="Oval 30">
            <a:extLst>
              <a:ext uri="{FF2B5EF4-FFF2-40B4-BE49-F238E27FC236}">
                <a16:creationId xmlns:a16="http://schemas.microsoft.com/office/drawing/2014/main" id="{354CDF30-CC79-4B0B-9227-7D05DF798604}"/>
              </a:ext>
            </a:extLst>
          </p:cNvPr>
          <p:cNvSpPr>
            <a:spLocks noChangeAspect="1"/>
          </p:cNvSpPr>
          <p:nvPr/>
        </p:nvSpPr>
        <p:spPr>
          <a:xfrm>
            <a:off x="2641068" y="10517739"/>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Semibold" charset="0"/>
            </a:endParaRPr>
          </a:p>
        </p:txBody>
      </p:sp>
      <p:sp>
        <p:nvSpPr>
          <p:cNvPr id="34" name="TextBox 33">
            <a:extLst>
              <a:ext uri="{FF2B5EF4-FFF2-40B4-BE49-F238E27FC236}">
                <a16:creationId xmlns:a16="http://schemas.microsoft.com/office/drawing/2014/main" id="{8AF340B1-3EE8-4FD1-8CD5-61960EB57E1C}"/>
              </a:ext>
            </a:extLst>
          </p:cNvPr>
          <p:cNvSpPr txBox="1"/>
          <p:nvPr/>
        </p:nvSpPr>
        <p:spPr>
          <a:xfrm>
            <a:off x="3150149" y="10095284"/>
            <a:ext cx="4263218" cy="844911"/>
          </a:xfrm>
          <a:prstGeom prst="rect">
            <a:avLst/>
          </a:prstGeom>
          <a:noFill/>
        </p:spPr>
        <p:txBody>
          <a:bodyPr wrap="none" rtlCol="0" anchor="ctr" anchorCtr="0">
            <a:spAutoFit/>
          </a:bodyPr>
          <a:lstStyle/>
          <a:p>
            <a:pPr>
              <a:lnSpc>
                <a:spcPts val="7060"/>
              </a:lnSpc>
            </a:pPr>
            <a:r>
              <a:rPr lang="en-US" sz="2400" b="1" dirty="0">
                <a:solidFill>
                  <a:schemeClr val="tx2"/>
                </a:solidFill>
                <a:latin typeface="Open Sans Semibold" charset="0"/>
                <a:ea typeface="Open Sans Semibold" charset="0"/>
                <a:cs typeface="Open Sans Semibold" charset="0"/>
              </a:rPr>
              <a:t>What can we gleam from…..</a:t>
            </a:r>
            <a:endParaRPr lang="en-US" sz="2800" b="1" dirty="0">
              <a:solidFill>
                <a:schemeClr val="tx2"/>
              </a:solidFill>
              <a:latin typeface="Open Sans Semibold" charset="0"/>
              <a:ea typeface="Open Sans Semibold" charset="0"/>
              <a:cs typeface="Open Sans Semibold" charset="0"/>
            </a:endParaRPr>
          </a:p>
        </p:txBody>
      </p:sp>
      <p:sp>
        <p:nvSpPr>
          <p:cNvPr id="35" name="Subtitle 2">
            <a:extLst>
              <a:ext uri="{FF2B5EF4-FFF2-40B4-BE49-F238E27FC236}">
                <a16:creationId xmlns:a16="http://schemas.microsoft.com/office/drawing/2014/main" id="{A92C5B1D-B625-4AB4-89C7-889D32B4077F}"/>
              </a:ext>
            </a:extLst>
          </p:cNvPr>
          <p:cNvSpPr txBox="1">
            <a:spLocks/>
          </p:cNvSpPr>
          <p:nvPr/>
        </p:nvSpPr>
        <p:spPr>
          <a:xfrm>
            <a:off x="3150149" y="11239293"/>
            <a:ext cx="8920716" cy="6552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xxx</a:t>
            </a:r>
          </a:p>
        </p:txBody>
      </p:sp>
    </p:spTree>
    <p:extLst>
      <p:ext uri="{BB962C8B-B14F-4D97-AF65-F5344CB8AC3E}">
        <p14:creationId xmlns:p14="http://schemas.microsoft.com/office/powerpoint/2010/main" val="13405917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227051-FA96-4A69-AB8E-6466B1F1D354}"/>
              </a:ext>
            </a:extLst>
          </p:cNvPr>
          <p:cNvSpPr txBox="1"/>
          <p:nvPr/>
        </p:nvSpPr>
        <p:spPr>
          <a:xfrm>
            <a:off x="879067" y="1263600"/>
            <a:ext cx="9832179" cy="1046440"/>
          </a:xfrm>
          <a:prstGeom prst="rect">
            <a:avLst/>
          </a:prstGeom>
          <a:noFill/>
        </p:spPr>
        <p:txBody>
          <a:bodyPr wrap="none" lIns="91440" tIns="0" rIns="0" bIns="0" rtlCol="0">
            <a:spAutoFit/>
          </a:bodyPr>
          <a:lstStyle/>
          <a:p>
            <a:pPr algn="ctr"/>
            <a:r>
              <a:rPr lang="en-US" sz="6800" spc="4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rPr>
              <a:t>Exploration &amp; Cleanup</a:t>
            </a:r>
          </a:p>
        </p:txBody>
      </p:sp>
      <p:cxnSp>
        <p:nvCxnSpPr>
          <p:cNvPr id="5" name="Straight Connector 4">
            <a:extLst>
              <a:ext uri="{FF2B5EF4-FFF2-40B4-BE49-F238E27FC236}">
                <a16:creationId xmlns:a16="http://schemas.microsoft.com/office/drawing/2014/main" id="{25656915-55BF-4884-8662-23AD9D9CA08D}"/>
              </a:ext>
            </a:extLst>
          </p:cNvPr>
          <p:cNvCxnSpPr/>
          <p:nvPr/>
        </p:nvCxnSpPr>
        <p:spPr>
          <a:xfrm>
            <a:off x="5097206" y="2622962"/>
            <a:ext cx="1364539" cy="0"/>
          </a:xfrm>
          <a:prstGeom prst="line">
            <a:avLst/>
          </a:prstGeom>
          <a:ln w="45720">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449C6A-A5C6-43D1-8256-E6483BDE4ED8}"/>
              </a:ext>
            </a:extLst>
          </p:cNvPr>
          <p:cNvSpPr txBox="1"/>
          <p:nvPr/>
        </p:nvSpPr>
        <p:spPr>
          <a:xfrm>
            <a:off x="3308404" y="5735036"/>
            <a:ext cx="3829510"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Vaccine Allocation </a:t>
            </a:r>
          </a:p>
        </p:txBody>
      </p:sp>
      <p:sp>
        <p:nvSpPr>
          <p:cNvPr id="7" name="Subtitle 2">
            <a:extLst>
              <a:ext uri="{FF2B5EF4-FFF2-40B4-BE49-F238E27FC236}">
                <a16:creationId xmlns:a16="http://schemas.microsoft.com/office/drawing/2014/main" id="{0EC07AA1-52FA-4929-BB5B-BD8772B0A761}"/>
              </a:ext>
            </a:extLst>
          </p:cNvPr>
          <p:cNvSpPr txBox="1">
            <a:spLocks/>
          </p:cNvSpPr>
          <p:nvPr/>
        </p:nvSpPr>
        <p:spPr>
          <a:xfrm>
            <a:off x="3172828" y="6648215"/>
            <a:ext cx="7360271"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Set zero value for null values</a:t>
            </a:r>
          </a:p>
        </p:txBody>
      </p:sp>
      <p:sp>
        <p:nvSpPr>
          <p:cNvPr id="8" name="TextBox 7">
            <a:extLst>
              <a:ext uri="{FF2B5EF4-FFF2-40B4-BE49-F238E27FC236}">
                <a16:creationId xmlns:a16="http://schemas.microsoft.com/office/drawing/2014/main" id="{DB3B33D7-F85C-4823-A4D7-A38826834907}"/>
              </a:ext>
            </a:extLst>
          </p:cNvPr>
          <p:cNvSpPr txBox="1"/>
          <p:nvPr/>
        </p:nvSpPr>
        <p:spPr>
          <a:xfrm>
            <a:off x="3308404" y="3290765"/>
            <a:ext cx="8271303" cy="881139"/>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Summarized data restrictions- </a:t>
            </a:r>
            <a:r>
              <a:rPr lang="en-US" sz="2000" b="1" dirty="0">
                <a:solidFill>
                  <a:srgbClr val="FF0000"/>
                </a:solidFill>
                <a:latin typeface="Open Sans Semibold" charset="0"/>
                <a:ea typeface="Open Sans Semibold" charset="0"/>
                <a:cs typeface="Open Sans Semibold" charset="0"/>
              </a:rPr>
              <a:t>move to bottom</a:t>
            </a:r>
          </a:p>
        </p:txBody>
      </p:sp>
      <p:sp>
        <p:nvSpPr>
          <p:cNvPr id="9" name="Subtitle 2">
            <a:extLst>
              <a:ext uri="{FF2B5EF4-FFF2-40B4-BE49-F238E27FC236}">
                <a16:creationId xmlns:a16="http://schemas.microsoft.com/office/drawing/2014/main" id="{E58DE281-73E7-4903-8B59-E01FF6594969}"/>
              </a:ext>
            </a:extLst>
          </p:cNvPr>
          <p:cNvSpPr txBox="1">
            <a:spLocks/>
          </p:cNvSpPr>
          <p:nvPr/>
        </p:nvSpPr>
        <p:spPr>
          <a:xfrm>
            <a:off x="3172828" y="4210452"/>
            <a:ext cx="7360271" cy="156761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With select plots, it was necessary to omit territories (e.g. Puerto Rico) and government affiliations</a:t>
            </a:r>
          </a:p>
        </p:txBody>
      </p:sp>
      <p:pic>
        <p:nvPicPr>
          <p:cNvPr id="20" name="Picture Placeholder 19">
            <a:extLst>
              <a:ext uri="{FF2B5EF4-FFF2-40B4-BE49-F238E27FC236}">
                <a16:creationId xmlns:a16="http://schemas.microsoft.com/office/drawing/2014/main" id="{B76D1BD8-9ED1-4516-B0AD-9CDB7319C392}"/>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8936" t="5056" r="15900" b="1678"/>
          <a:stretch/>
        </p:blipFill>
        <p:spPr>
          <a:xfrm>
            <a:off x="12188825" y="18113"/>
            <a:ext cx="12188825" cy="13716000"/>
          </a:xfrm>
        </p:spPr>
      </p:pic>
      <p:sp>
        <p:nvSpPr>
          <p:cNvPr id="11" name="TextBox 10">
            <a:extLst>
              <a:ext uri="{FF2B5EF4-FFF2-40B4-BE49-F238E27FC236}">
                <a16:creationId xmlns:a16="http://schemas.microsoft.com/office/drawing/2014/main" id="{7AFFA297-4969-49E3-AAD2-44403D163215}"/>
              </a:ext>
            </a:extLst>
          </p:cNvPr>
          <p:cNvSpPr txBox="1"/>
          <p:nvPr/>
        </p:nvSpPr>
        <p:spPr>
          <a:xfrm>
            <a:off x="3388563" y="9572554"/>
            <a:ext cx="3451201"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Normalized Data</a:t>
            </a:r>
          </a:p>
        </p:txBody>
      </p:sp>
      <p:sp>
        <p:nvSpPr>
          <p:cNvPr id="12" name="Subtitle 2">
            <a:extLst>
              <a:ext uri="{FF2B5EF4-FFF2-40B4-BE49-F238E27FC236}">
                <a16:creationId xmlns:a16="http://schemas.microsoft.com/office/drawing/2014/main" id="{8BEC375D-2FF0-4907-9BB2-64492B65B94D}"/>
              </a:ext>
            </a:extLst>
          </p:cNvPr>
          <p:cNvSpPr txBox="1">
            <a:spLocks/>
          </p:cNvSpPr>
          <p:nvPr/>
        </p:nvSpPr>
        <p:spPr>
          <a:xfrm>
            <a:off x="3198228" y="10521259"/>
            <a:ext cx="7360271" cy="202927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Adequately measured the number of days from the original start date (12/14/20) and removed all case and death data prior to this date.</a:t>
            </a:r>
          </a:p>
        </p:txBody>
      </p:sp>
      <p:sp>
        <p:nvSpPr>
          <p:cNvPr id="13" name="TextBox 12">
            <a:extLst>
              <a:ext uri="{FF2B5EF4-FFF2-40B4-BE49-F238E27FC236}">
                <a16:creationId xmlns:a16="http://schemas.microsoft.com/office/drawing/2014/main" id="{5C570CA6-E807-4EEE-A3C4-65C8CD5F7E35}"/>
              </a:ext>
            </a:extLst>
          </p:cNvPr>
          <p:cNvSpPr txBox="1"/>
          <p:nvPr/>
        </p:nvSpPr>
        <p:spPr>
          <a:xfrm>
            <a:off x="3308404" y="7596806"/>
            <a:ext cx="5457135" cy="868123"/>
          </a:xfrm>
          <a:prstGeom prst="rect">
            <a:avLst/>
          </a:prstGeom>
          <a:noFill/>
        </p:spPr>
        <p:txBody>
          <a:bodyPr wrap="none" rtlCol="0" anchor="ctr" anchorCtr="0">
            <a:spAutoFit/>
          </a:bodyPr>
          <a:lstStyle/>
          <a:p>
            <a:pPr>
              <a:lnSpc>
                <a:spcPts val="7060"/>
              </a:lnSpc>
            </a:pPr>
            <a:r>
              <a:rPr lang="en-US" sz="3200" b="1" dirty="0">
                <a:solidFill>
                  <a:schemeClr val="tx2"/>
                </a:solidFill>
                <a:latin typeface="Open Sans Semibold" charset="0"/>
                <a:ea typeface="Open Sans Semibold" charset="0"/>
                <a:cs typeface="Open Sans Semibold" charset="0"/>
              </a:rPr>
              <a:t>State Naming Conventions </a:t>
            </a:r>
          </a:p>
        </p:txBody>
      </p:sp>
      <p:sp>
        <p:nvSpPr>
          <p:cNvPr id="14" name="Subtitle 2">
            <a:extLst>
              <a:ext uri="{FF2B5EF4-FFF2-40B4-BE49-F238E27FC236}">
                <a16:creationId xmlns:a16="http://schemas.microsoft.com/office/drawing/2014/main" id="{E7549757-6BFF-4213-A902-DB4BB9A52147}"/>
              </a:ext>
            </a:extLst>
          </p:cNvPr>
          <p:cNvSpPr txBox="1">
            <a:spLocks/>
          </p:cNvSpPr>
          <p:nvPr/>
        </p:nvSpPr>
        <p:spPr>
          <a:xfrm>
            <a:off x="3172828" y="8611327"/>
            <a:ext cx="7360271" cy="64428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64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Utilized state codes as common index </a:t>
            </a:r>
          </a:p>
        </p:txBody>
      </p:sp>
      <p:sp>
        <p:nvSpPr>
          <p:cNvPr id="16" name="Shape 2767">
            <a:extLst>
              <a:ext uri="{FF2B5EF4-FFF2-40B4-BE49-F238E27FC236}">
                <a16:creationId xmlns:a16="http://schemas.microsoft.com/office/drawing/2014/main" id="{33AFBC23-2E63-4FF0-8E86-FCE70F938FB6}"/>
              </a:ext>
            </a:extLst>
          </p:cNvPr>
          <p:cNvSpPr/>
          <p:nvPr/>
        </p:nvSpPr>
        <p:spPr>
          <a:xfrm>
            <a:off x="1842935" y="3829915"/>
            <a:ext cx="1033165" cy="1033165"/>
          </a:xfrm>
          <a:custGeom>
            <a:avLst/>
            <a:gdLst/>
            <a:ahLst/>
            <a:cxnLst>
              <a:cxn ang="0">
                <a:pos x="wd2" y="hd2"/>
              </a:cxn>
              <a:cxn ang="5400000">
                <a:pos x="wd2" y="hd2"/>
              </a:cxn>
              <a:cxn ang="10800000">
                <a:pos x="wd2" y="hd2"/>
              </a:cxn>
              <a:cxn ang="16200000">
                <a:pos x="wd2" y="hd2"/>
              </a:cxn>
            </a:cxnLst>
            <a:rect l="0" t="0" r="r" b="b"/>
            <a:pathLst>
              <a:path w="21600" h="21600" extrusionOk="0">
                <a:moveTo>
                  <a:pt x="15709" y="11782"/>
                </a:moveTo>
                <a:lnTo>
                  <a:pt x="11782" y="11782"/>
                </a:lnTo>
                <a:lnTo>
                  <a:pt x="11782" y="15709"/>
                </a:lnTo>
                <a:lnTo>
                  <a:pt x="9818" y="15709"/>
                </a:lnTo>
                <a:lnTo>
                  <a:pt x="9818" y="11782"/>
                </a:lnTo>
                <a:lnTo>
                  <a:pt x="5891" y="11782"/>
                </a:lnTo>
                <a:lnTo>
                  <a:pt x="5891" y="9818"/>
                </a:lnTo>
                <a:lnTo>
                  <a:pt x="9818" y="9818"/>
                </a:lnTo>
                <a:lnTo>
                  <a:pt x="9818" y="5891"/>
                </a:lnTo>
                <a:lnTo>
                  <a:pt x="11782" y="5891"/>
                </a:lnTo>
                <a:lnTo>
                  <a:pt x="11782" y="9818"/>
                </a:lnTo>
                <a:lnTo>
                  <a:pt x="15709" y="9818"/>
                </a:lnTo>
                <a:cubicBezTo>
                  <a:pt x="15709" y="9818"/>
                  <a:pt x="15709" y="11782"/>
                  <a:pt x="15709" y="11782"/>
                </a:cubicBezTo>
                <a:close/>
                <a:moveTo>
                  <a:pt x="15709" y="8836"/>
                </a:moveTo>
                <a:lnTo>
                  <a:pt x="12764" y="8836"/>
                </a:lnTo>
                <a:lnTo>
                  <a:pt x="12764" y="5891"/>
                </a:lnTo>
                <a:cubicBezTo>
                  <a:pt x="12764" y="5349"/>
                  <a:pt x="12324" y="4909"/>
                  <a:pt x="11782" y="4909"/>
                </a:cubicBezTo>
                <a:lnTo>
                  <a:pt x="9818" y="4909"/>
                </a:lnTo>
                <a:cubicBezTo>
                  <a:pt x="9276" y="4909"/>
                  <a:pt x="8836" y="5349"/>
                  <a:pt x="8836" y="5891"/>
                </a:cubicBezTo>
                <a:lnTo>
                  <a:pt x="8836" y="8836"/>
                </a:lnTo>
                <a:lnTo>
                  <a:pt x="5891" y="8836"/>
                </a:lnTo>
                <a:cubicBezTo>
                  <a:pt x="5349" y="8836"/>
                  <a:pt x="4909" y="9276"/>
                  <a:pt x="4909" y="9818"/>
                </a:cubicBezTo>
                <a:lnTo>
                  <a:pt x="4909" y="11782"/>
                </a:lnTo>
                <a:cubicBezTo>
                  <a:pt x="4909" y="12324"/>
                  <a:pt x="5349" y="12764"/>
                  <a:pt x="5891" y="12764"/>
                </a:cubicBezTo>
                <a:lnTo>
                  <a:pt x="8836" y="12764"/>
                </a:lnTo>
                <a:lnTo>
                  <a:pt x="8836" y="15709"/>
                </a:lnTo>
                <a:cubicBezTo>
                  <a:pt x="8836" y="16251"/>
                  <a:pt x="9276" y="16691"/>
                  <a:pt x="9818" y="16691"/>
                </a:cubicBezTo>
                <a:lnTo>
                  <a:pt x="11782" y="16691"/>
                </a:lnTo>
                <a:cubicBezTo>
                  <a:pt x="12324" y="16691"/>
                  <a:pt x="12764" y="16251"/>
                  <a:pt x="12764" y="15709"/>
                </a:cubicBezTo>
                <a:lnTo>
                  <a:pt x="12764" y="12764"/>
                </a:lnTo>
                <a:lnTo>
                  <a:pt x="15709" y="12764"/>
                </a:lnTo>
                <a:cubicBezTo>
                  <a:pt x="16251" y="12764"/>
                  <a:pt x="16691" y="12324"/>
                  <a:pt x="16691" y="11782"/>
                </a:cubicBezTo>
                <a:lnTo>
                  <a:pt x="16691" y="9818"/>
                </a:lnTo>
                <a:cubicBezTo>
                  <a:pt x="16691" y="9276"/>
                  <a:pt x="16251" y="8836"/>
                  <a:pt x="15709" y="8836"/>
                </a:cubicBezTo>
                <a:moveTo>
                  <a:pt x="10800" y="20618"/>
                </a:moveTo>
                <a:cubicBezTo>
                  <a:pt x="5377" y="20618"/>
                  <a:pt x="982" y="16222"/>
                  <a:pt x="982" y="10800"/>
                </a:cubicBezTo>
                <a:cubicBezTo>
                  <a:pt x="982" y="5377"/>
                  <a:pt x="5377" y="982"/>
                  <a:pt x="10800" y="982"/>
                </a:cubicBezTo>
                <a:cubicBezTo>
                  <a:pt x="16223" y="982"/>
                  <a:pt x="20618" y="5377"/>
                  <a:pt x="20618" y="10800"/>
                </a:cubicBezTo>
                <a:cubicBezTo>
                  <a:pt x="20618" y="16222"/>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chemeClr val="accent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2" name="Shape 2763">
            <a:extLst>
              <a:ext uri="{FF2B5EF4-FFF2-40B4-BE49-F238E27FC236}">
                <a16:creationId xmlns:a16="http://schemas.microsoft.com/office/drawing/2014/main" id="{D548DAED-D72C-489F-9B8A-DA972CA066FA}"/>
              </a:ext>
            </a:extLst>
          </p:cNvPr>
          <p:cNvSpPr/>
          <p:nvPr/>
        </p:nvSpPr>
        <p:spPr>
          <a:xfrm>
            <a:off x="1973087" y="10521259"/>
            <a:ext cx="977847" cy="977847"/>
          </a:xfrm>
          <a:custGeom>
            <a:avLst/>
            <a:gdLst/>
            <a:ahLst/>
            <a:cxnLst>
              <a:cxn ang="0">
                <a:pos x="wd2" y="hd2"/>
              </a:cxn>
              <a:cxn ang="5400000">
                <a:pos x="wd2" y="hd2"/>
              </a:cxn>
              <a:cxn ang="10800000">
                <a:pos x="wd2" y="hd2"/>
              </a:cxn>
              <a:cxn ang="16200000">
                <a:pos x="wd2" y="hd2"/>
              </a:cxn>
            </a:cxnLst>
            <a:rect l="0" t="0" r="r" b="b"/>
            <a:pathLst>
              <a:path w="21600" h="21600" extrusionOk="0">
                <a:moveTo>
                  <a:pt x="20579" y="7008"/>
                </a:moveTo>
                <a:cubicBezTo>
                  <a:pt x="20006" y="12260"/>
                  <a:pt x="12624" y="19436"/>
                  <a:pt x="10800" y="20538"/>
                </a:cubicBezTo>
                <a:cubicBezTo>
                  <a:pt x="8976" y="19436"/>
                  <a:pt x="1594" y="12260"/>
                  <a:pt x="1021" y="7001"/>
                </a:cubicBezTo>
                <a:cubicBezTo>
                  <a:pt x="1021" y="7001"/>
                  <a:pt x="982" y="6718"/>
                  <a:pt x="982" y="6382"/>
                </a:cubicBezTo>
                <a:cubicBezTo>
                  <a:pt x="982" y="3405"/>
                  <a:pt x="3404" y="982"/>
                  <a:pt x="6382" y="982"/>
                </a:cubicBezTo>
                <a:cubicBezTo>
                  <a:pt x="7780" y="982"/>
                  <a:pt x="9107" y="1518"/>
                  <a:pt x="10120" y="2491"/>
                </a:cubicBezTo>
                <a:lnTo>
                  <a:pt x="10585" y="2939"/>
                </a:lnTo>
                <a:lnTo>
                  <a:pt x="8836" y="6873"/>
                </a:lnTo>
                <a:lnTo>
                  <a:pt x="11291" y="9818"/>
                </a:lnTo>
                <a:lnTo>
                  <a:pt x="9327" y="14236"/>
                </a:lnTo>
                <a:lnTo>
                  <a:pt x="10800" y="16691"/>
                </a:lnTo>
                <a:lnTo>
                  <a:pt x="10432" y="14236"/>
                </a:lnTo>
                <a:lnTo>
                  <a:pt x="12365" y="9542"/>
                </a:lnTo>
                <a:lnTo>
                  <a:pt x="10002" y="6781"/>
                </a:lnTo>
                <a:lnTo>
                  <a:pt x="12069" y="2007"/>
                </a:lnTo>
                <a:cubicBezTo>
                  <a:pt x="12984" y="1345"/>
                  <a:pt x="14076" y="982"/>
                  <a:pt x="15218" y="982"/>
                </a:cubicBezTo>
                <a:cubicBezTo>
                  <a:pt x="18196" y="982"/>
                  <a:pt x="20618" y="3405"/>
                  <a:pt x="20618" y="6382"/>
                </a:cubicBezTo>
                <a:cubicBezTo>
                  <a:pt x="20618" y="6725"/>
                  <a:pt x="20579" y="7008"/>
                  <a:pt x="20579" y="7008"/>
                </a:cubicBezTo>
                <a:moveTo>
                  <a:pt x="21600" y="6382"/>
                </a:moveTo>
                <a:cubicBezTo>
                  <a:pt x="21600" y="2857"/>
                  <a:pt x="18743" y="0"/>
                  <a:pt x="15218" y="0"/>
                </a:cubicBezTo>
                <a:cubicBezTo>
                  <a:pt x="13502" y="0"/>
                  <a:pt x="11947" y="681"/>
                  <a:pt x="10800" y="1783"/>
                </a:cubicBezTo>
                <a:cubicBezTo>
                  <a:pt x="9653" y="681"/>
                  <a:pt x="8098" y="0"/>
                  <a:pt x="6382" y="0"/>
                </a:cubicBezTo>
                <a:cubicBezTo>
                  <a:pt x="2857" y="0"/>
                  <a:pt x="0" y="2857"/>
                  <a:pt x="0" y="6382"/>
                </a:cubicBezTo>
                <a:cubicBezTo>
                  <a:pt x="0" y="6792"/>
                  <a:pt x="65" y="7282"/>
                  <a:pt x="45" y="7115"/>
                </a:cubicBezTo>
                <a:cubicBezTo>
                  <a:pt x="733" y="13419"/>
                  <a:pt x="9855" y="21600"/>
                  <a:pt x="10800" y="21600"/>
                </a:cubicBezTo>
                <a:cubicBezTo>
                  <a:pt x="11745" y="21600"/>
                  <a:pt x="20867" y="13419"/>
                  <a:pt x="21555" y="7115"/>
                </a:cubicBezTo>
                <a:cubicBezTo>
                  <a:pt x="21536" y="7282"/>
                  <a:pt x="21600" y="6792"/>
                  <a:pt x="21600" y="6382"/>
                </a:cubicBezTo>
              </a:path>
            </a:pathLst>
          </a:custGeom>
          <a:solidFill>
            <a:schemeClr val="accent4"/>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23" name="Shape 2769">
            <a:extLst>
              <a:ext uri="{FF2B5EF4-FFF2-40B4-BE49-F238E27FC236}">
                <a16:creationId xmlns:a16="http://schemas.microsoft.com/office/drawing/2014/main" id="{7A71641F-9685-4562-9E3B-6FAA82C0118A}"/>
              </a:ext>
            </a:extLst>
          </p:cNvPr>
          <p:cNvSpPr/>
          <p:nvPr/>
        </p:nvSpPr>
        <p:spPr>
          <a:xfrm>
            <a:off x="1842935" y="6302993"/>
            <a:ext cx="878090" cy="1033165"/>
          </a:xfrm>
          <a:custGeom>
            <a:avLst/>
            <a:gdLst/>
            <a:ahLst/>
            <a:cxnLst>
              <a:cxn ang="0">
                <a:pos x="wd2" y="hd2"/>
              </a:cxn>
              <a:cxn ang="5400000">
                <a:pos x="wd2" y="hd2"/>
              </a:cxn>
              <a:cxn ang="10800000">
                <a:pos x="wd2" y="hd2"/>
              </a:cxn>
              <a:cxn ang="16200000">
                <a:pos x="wd2" y="hd2"/>
              </a:cxn>
            </a:cxnLst>
            <a:rect l="0" t="0" r="r" b="b"/>
            <a:pathLst>
              <a:path w="21600" h="21600" extrusionOk="0">
                <a:moveTo>
                  <a:pt x="1350" y="8836"/>
                </a:moveTo>
                <a:cubicBezTo>
                  <a:pt x="1350" y="7752"/>
                  <a:pt x="2559" y="6873"/>
                  <a:pt x="4050" y="6873"/>
                </a:cubicBezTo>
                <a:lnTo>
                  <a:pt x="17550" y="6873"/>
                </a:lnTo>
                <a:cubicBezTo>
                  <a:pt x="19041" y="6873"/>
                  <a:pt x="20250" y="7752"/>
                  <a:pt x="20250" y="8836"/>
                </a:cubicBezTo>
                <a:cubicBezTo>
                  <a:pt x="20250" y="8836"/>
                  <a:pt x="1350" y="8836"/>
                  <a:pt x="1350" y="8836"/>
                </a:cubicBezTo>
                <a:close/>
                <a:moveTo>
                  <a:pt x="14850" y="12764"/>
                </a:moveTo>
                <a:lnTo>
                  <a:pt x="14850" y="14727"/>
                </a:lnTo>
                <a:lnTo>
                  <a:pt x="12150" y="14727"/>
                </a:lnTo>
                <a:lnTo>
                  <a:pt x="12150" y="16691"/>
                </a:lnTo>
                <a:lnTo>
                  <a:pt x="9450" y="16691"/>
                </a:lnTo>
                <a:lnTo>
                  <a:pt x="9450" y="14727"/>
                </a:lnTo>
                <a:lnTo>
                  <a:pt x="6750" y="14727"/>
                </a:lnTo>
                <a:lnTo>
                  <a:pt x="6750" y="12764"/>
                </a:lnTo>
                <a:lnTo>
                  <a:pt x="9450" y="12764"/>
                </a:lnTo>
                <a:lnTo>
                  <a:pt x="9450" y="10800"/>
                </a:lnTo>
                <a:lnTo>
                  <a:pt x="12150" y="10800"/>
                </a:lnTo>
                <a:lnTo>
                  <a:pt x="12150" y="12764"/>
                </a:lnTo>
                <a:cubicBezTo>
                  <a:pt x="12150" y="12764"/>
                  <a:pt x="14850" y="12764"/>
                  <a:pt x="14850" y="12764"/>
                </a:cubicBezTo>
                <a:close/>
                <a:moveTo>
                  <a:pt x="17550" y="20618"/>
                </a:moveTo>
                <a:lnTo>
                  <a:pt x="4050" y="20618"/>
                </a:lnTo>
                <a:cubicBezTo>
                  <a:pt x="2559" y="20618"/>
                  <a:pt x="1350" y="19739"/>
                  <a:pt x="1350" y="18655"/>
                </a:cubicBezTo>
                <a:lnTo>
                  <a:pt x="20250" y="18655"/>
                </a:lnTo>
                <a:cubicBezTo>
                  <a:pt x="20250" y="19739"/>
                  <a:pt x="19041" y="20618"/>
                  <a:pt x="17550" y="20618"/>
                </a:cubicBezTo>
                <a:moveTo>
                  <a:pt x="6750" y="2945"/>
                </a:moveTo>
                <a:lnTo>
                  <a:pt x="14850" y="2945"/>
                </a:lnTo>
                <a:lnTo>
                  <a:pt x="14850" y="4909"/>
                </a:lnTo>
                <a:lnTo>
                  <a:pt x="6750" y="4909"/>
                </a:lnTo>
                <a:cubicBezTo>
                  <a:pt x="6750" y="4909"/>
                  <a:pt x="6750" y="2945"/>
                  <a:pt x="6750" y="2945"/>
                </a:cubicBezTo>
                <a:close/>
                <a:moveTo>
                  <a:pt x="6750" y="982"/>
                </a:moveTo>
                <a:lnTo>
                  <a:pt x="14850" y="982"/>
                </a:lnTo>
                <a:lnTo>
                  <a:pt x="14850" y="1964"/>
                </a:lnTo>
                <a:lnTo>
                  <a:pt x="6750" y="1964"/>
                </a:lnTo>
                <a:cubicBezTo>
                  <a:pt x="6750" y="1964"/>
                  <a:pt x="6750" y="982"/>
                  <a:pt x="6750" y="982"/>
                </a:cubicBezTo>
                <a:close/>
                <a:moveTo>
                  <a:pt x="17550" y="5891"/>
                </a:moveTo>
                <a:lnTo>
                  <a:pt x="16200" y="5891"/>
                </a:lnTo>
                <a:lnTo>
                  <a:pt x="16200" y="4909"/>
                </a:lnTo>
                <a:lnTo>
                  <a:pt x="16200" y="982"/>
                </a:lnTo>
                <a:cubicBezTo>
                  <a:pt x="16200" y="440"/>
                  <a:pt x="15595" y="0"/>
                  <a:pt x="14850" y="0"/>
                </a:cubicBezTo>
                <a:lnTo>
                  <a:pt x="6750" y="0"/>
                </a:lnTo>
                <a:cubicBezTo>
                  <a:pt x="6005" y="0"/>
                  <a:pt x="5400" y="440"/>
                  <a:pt x="5400" y="982"/>
                </a:cubicBezTo>
                <a:lnTo>
                  <a:pt x="5400" y="4909"/>
                </a:lnTo>
                <a:lnTo>
                  <a:pt x="5400" y="5891"/>
                </a:lnTo>
                <a:lnTo>
                  <a:pt x="4050" y="5891"/>
                </a:lnTo>
                <a:cubicBezTo>
                  <a:pt x="1813" y="5891"/>
                  <a:pt x="0" y="7210"/>
                  <a:pt x="0" y="8836"/>
                </a:cubicBezTo>
                <a:lnTo>
                  <a:pt x="0" y="18655"/>
                </a:lnTo>
                <a:cubicBezTo>
                  <a:pt x="0" y="20282"/>
                  <a:pt x="1813" y="21600"/>
                  <a:pt x="4050" y="21600"/>
                </a:cubicBezTo>
                <a:lnTo>
                  <a:pt x="17550" y="21600"/>
                </a:lnTo>
                <a:cubicBezTo>
                  <a:pt x="19787" y="21600"/>
                  <a:pt x="21600" y="20282"/>
                  <a:pt x="21600" y="18655"/>
                </a:cubicBezTo>
                <a:lnTo>
                  <a:pt x="21600" y="8836"/>
                </a:lnTo>
                <a:cubicBezTo>
                  <a:pt x="21600" y="7210"/>
                  <a:pt x="19787" y="5891"/>
                  <a:pt x="17550" y="5891"/>
                </a:cubicBezTo>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18" name="Freeform 704">
            <a:extLst>
              <a:ext uri="{FF2B5EF4-FFF2-40B4-BE49-F238E27FC236}">
                <a16:creationId xmlns:a16="http://schemas.microsoft.com/office/drawing/2014/main" id="{A5C3EE32-7C39-4822-BE75-CB267E830760}"/>
              </a:ext>
            </a:extLst>
          </p:cNvPr>
          <p:cNvSpPr>
            <a:spLocks noChangeArrowheads="1"/>
          </p:cNvSpPr>
          <p:nvPr/>
        </p:nvSpPr>
        <p:spPr bwMode="auto">
          <a:xfrm>
            <a:off x="1801509" y="8055384"/>
            <a:ext cx="1074591" cy="1202408"/>
          </a:xfrm>
          <a:custGeom>
            <a:avLst/>
            <a:gdLst>
              <a:gd name="T0" fmla="*/ 28276 w 294916"/>
              <a:gd name="T1" fmla="*/ 216200 h 294642"/>
              <a:gd name="T2" fmla="*/ 19096 w 294916"/>
              <a:gd name="T3" fmla="*/ 216200 h 294642"/>
              <a:gd name="T4" fmla="*/ 266432 w 294916"/>
              <a:gd name="T5" fmla="*/ 210548 h 294642"/>
              <a:gd name="T6" fmla="*/ 208386 w 294916"/>
              <a:gd name="T7" fmla="*/ 231526 h 294642"/>
              <a:gd name="T8" fmla="*/ 207664 w 294916"/>
              <a:gd name="T9" fmla="*/ 242739 h 294642"/>
              <a:gd name="T10" fmla="*/ 263907 w 294916"/>
              <a:gd name="T11" fmla="*/ 222847 h 294642"/>
              <a:gd name="T12" fmla="*/ 266432 w 294916"/>
              <a:gd name="T13" fmla="*/ 210548 h 294642"/>
              <a:gd name="T14" fmla="*/ 46508 w 294916"/>
              <a:gd name="T15" fmla="*/ 274569 h 294642"/>
              <a:gd name="T16" fmla="*/ 286620 w 294916"/>
              <a:gd name="T17" fmla="*/ 230804 h 294642"/>
              <a:gd name="T18" fmla="*/ 264268 w 294916"/>
              <a:gd name="T19" fmla="*/ 232251 h 294642"/>
              <a:gd name="T20" fmla="*/ 162959 w 294916"/>
              <a:gd name="T21" fmla="*/ 259016 h 294642"/>
              <a:gd name="T22" fmla="*/ 118974 w 294916"/>
              <a:gd name="T23" fmla="*/ 251058 h 294642"/>
              <a:gd name="T24" fmla="*/ 191441 w 294916"/>
              <a:gd name="T25" fmla="*/ 246356 h 294642"/>
              <a:gd name="T26" fmla="*/ 196489 w 294916"/>
              <a:gd name="T27" fmla="*/ 225740 h 294642"/>
              <a:gd name="T28" fmla="*/ 126906 w 294916"/>
              <a:gd name="T29" fmla="*/ 213443 h 294642"/>
              <a:gd name="T30" fmla="*/ 9013 w 294916"/>
              <a:gd name="T31" fmla="*/ 201506 h 294642"/>
              <a:gd name="T32" fmla="*/ 37496 w 294916"/>
              <a:gd name="T33" fmla="*/ 273484 h 294642"/>
              <a:gd name="T34" fmla="*/ 9013 w 294916"/>
              <a:gd name="T35" fmla="*/ 201506 h 294642"/>
              <a:gd name="T36" fmla="*/ 42181 w 294916"/>
              <a:gd name="T37" fmla="*/ 192464 h 294642"/>
              <a:gd name="T38" fmla="*/ 187835 w 294916"/>
              <a:gd name="T39" fmla="*/ 213803 h 294642"/>
              <a:gd name="T40" fmla="*/ 205502 w 294916"/>
              <a:gd name="T41" fmla="*/ 222847 h 294642"/>
              <a:gd name="T42" fmla="*/ 272200 w 294916"/>
              <a:gd name="T43" fmla="*/ 203677 h 294642"/>
              <a:gd name="T44" fmla="*/ 277608 w 294916"/>
              <a:gd name="T45" fmla="*/ 217783 h 294642"/>
              <a:gd name="T46" fmla="*/ 295634 w 294916"/>
              <a:gd name="T47" fmla="*/ 231166 h 294642"/>
              <a:gd name="T48" fmla="*/ 134476 w 294916"/>
              <a:gd name="T49" fmla="*/ 295909 h 294642"/>
              <a:gd name="T50" fmla="*/ 4687 w 294916"/>
              <a:gd name="T51" fmla="*/ 282526 h 294642"/>
              <a:gd name="T52" fmla="*/ 0 w 294916"/>
              <a:gd name="T53" fmla="*/ 197166 h 294642"/>
              <a:gd name="T54" fmla="*/ 183563 w 294916"/>
              <a:gd name="T55" fmla="*/ 73937 h 294642"/>
              <a:gd name="T56" fmla="*/ 179259 w 294916"/>
              <a:gd name="T57" fmla="*/ 103880 h 294642"/>
              <a:gd name="T58" fmla="*/ 153785 w 294916"/>
              <a:gd name="T59" fmla="*/ 124804 h 294642"/>
              <a:gd name="T60" fmla="*/ 183563 w 294916"/>
              <a:gd name="T61" fmla="*/ 129133 h 294642"/>
              <a:gd name="T62" fmla="*/ 204372 w 294916"/>
              <a:gd name="T63" fmla="*/ 154747 h 294642"/>
              <a:gd name="T64" fmla="*/ 208678 w 294916"/>
              <a:gd name="T65" fmla="*/ 124804 h 294642"/>
              <a:gd name="T66" fmla="*/ 234152 w 294916"/>
              <a:gd name="T67" fmla="*/ 103880 h 294642"/>
              <a:gd name="T68" fmla="*/ 204372 w 294916"/>
              <a:gd name="T69" fmla="*/ 99190 h 294642"/>
              <a:gd name="T70" fmla="*/ 183563 w 294916"/>
              <a:gd name="T71" fmla="*/ 73937 h 294642"/>
              <a:gd name="T72" fmla="*/ 208678 w 294916"/>
              <a:gd name="T73" fmla="*/ 64917 h 294642"/>
              <a:gd name="T74" fmla="*/ 213342 w 294916"/>
              <a:gd name="T75" fmla="*/ 94860 h 294642"/>
              <a:gd name="T76" fmla="*/ 243121 w 294916"/>
              <a:gd name="T77" fmla="*/ 99190 h 294642"/>
              <a:gd name="T78" fmla="*/ 238458 w 294916"/>
              <a:gd name="T79" fmla="*/ 133461 h 294642"/>
              <a:gd name="T80" fmla="*/ 213342 w 294916"/>
              <a:gd name="T81" fmla="*/ 159075 h 294642"/>
              <a:gd name="T82" fmla="*/ 179259 w 294916"/>
              <a:gd name="T83" fmla="*/ 163405 h 294642"/>
              <a:gd name="T84" fmla="*/ 174594 w 294916"/>
              <a:gd name="T85" fmla="*/ 133461 h 294642"/>
              <a:gd name="T86" fmla="*/ 144815 w 294916"/>
              <a:gd name="T87" fmla="*/ 129133 h 294642"/>
              <a:gd name="T88" fmla="*/ 149480 w 294916"/>
              <a:gd name="T89" fmla="*/ 94860 h 294642"/>
              <a:gd name="T90" fmla="*/ 174594 w 294916"/>
              <a:gd name="T91" fmla="*/ 69607 h 294642"/>
              <a:gd name="T92" fmla="*/ 195374 w 294916"/>
              <a:gd name="T93" fmla="*/ 10368 h 294642"/>
              <a:gd name="T94" fmla="*/ 120444 w 294916"/>
              <a:gd name="T95" fmla="*/ 116402 h 294642"/>
              <a:gd name="T96" fmla="*/ 195374 w 294916"/>
              <a:gd name="T97" fmla="*/ 191058 h 294642"/>
              <a:gd name="T98" fmla="*/ 248583 w 294916"/>
              <a:gd name="T99" fmla="*/ 63385 h 294642"/>
              <a:gd name="T100" fmla="*/ 192478 w 294916"/>
              <a:gd name="T101" fmla="*/ 1352 h 294642"/>
              <a:gd name="T102" fmla="*/ 254737 w 294916"/>
              <a:gd name="T103" fmla="*/ 57254 h 294642"/>
              <a:gd name="T104" fmla="*/ 195374 w 294916"/>
              <a:gd name="T105" fmla="*/ 200074 h 294642"/>
              <a:gd name="T106" fmla="*/ 111395 w 294916"/>
              <a:gd name="T107" fmla="*/ 116402 h 294642"/>
              <a:gd name="T108" fmla="*/ 192478 w 294916"/>
              <a:gd name="T109" fmla="*/ 1352 h 29464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4916" h="294642">
                <a:moveTo>
                  <a:pt x="23812" y="210689"/>
                </a:moveTo>
                <a:cubicBezTo>
                  <a:pt x="26010" y="210689"/>
                  <a:pt x="28208" y="212806"/>
                  <a:pt x="28208" y="215275"/>
                </a:cubicBezTo>
                <a:cubicBezTo>
                  <a:pt x="28208" y="217745"/>
                  <a:pt x="26010" y="219861"/>
                  <a:pt x="23812" y="219861"/>
                </a:cubicBezTo>
                <a:cubicBezTo>
                  <a:pt x="21248" y="219861"/>
                  <a:pt x="19050" y="217745"/>
                  <a:pt x="19050" y="215275"/>
                </a:cubicBezTo>
                <a:cubicBezTo>
                  <a:pt x="19050" y="212806"/>
                  <a:pt x="21248" y="210689"/>
                  <a:pt x="23812" y="210689"/>
                </a:cubicBezTo>
                <a:close/>
                <a:moveTo>
                  <a:pt x="265784" y="209647"/>
                </a:moveTo>
                <a:cubicBezTo>
                  <a:pt x="263626" y="208566"/>
                  <a:pt x="252477" y="213248"/>
                  <a:pt x="244205" y="216850"/>
                </a:cubicBezTo>
                <a:cubicBezTo>
                  <a:pt x="234494" y="221171"/>
                  <a:pt x="222266" y="226214"/>
                  <a:pt x="207880" y="230535"/>
                </a:cubicBezTo>
                <a:cubicBezTo>
                  <a:pt x="208239" y="232336"/>
                  <a:pt x="208239" y="234857"/>
                  <a:pt x="208239" y="237378"/>
                </a:cubicBezTo>
                <a:cubicBezTo>
                  <a:pt x="208239" y="238459"/>
                  <a:pt x="207880" y="239899"/>
                  <a:pt x="207160" y="241700"/>
                </a:cubicBezTo>
                <a:cubicBezTo>
                  <a:pt x="231257" y="235577"/>
                  <a:pt x="248161" y="228374"/>
                  <a:pt x="260389" y="223332"/>
                </a:cubicBezTo>
                <a:cubicBezTo>
                  <a:pt x="261468" y="222612"/>
                  <a:pt x="262187" y="222252"/>
                  <a:pt x="263266" y="221892"/>
                </a:cubicBezTo>
                <a:cubicBezTo>
                  <a:pt x="266503" y="219011"/>
                  <a:pt x="268301" y="215769"/>
                  <a:pt x="268301" y="213608"/>
                </a:cubicBezTo>
                <a:cubicBezTo>
                  <a:pt x="268301" y="213248"/>
                  <a:pt x="268301" y="211808"/>
                  <a:pt x="265784" y="209647"/>
                </a:cubicBezTo>
                <a:close/>
                <a:moveTo>
                  <a:pt x="46395" y="200643"/>
                </a:moveTo>
                <a:lnTo>
                  <a:pt x="46395" y="273393"/>
                </a:lnTo>
                <a:cubicBezTo>
                  <a:pt x="66895" y="279516"/>
                  <a:pt x="187379" y="311929"/>
                  <a:pt x="278731" y="239179"/>
                </a:cubicBezTo>
                <a:cubicBezTo>
                  <a:pt x="280529" y="238099"/>
                  <a:pt x="285565" y="233417"/>
                  <a:pt x="285924" y="229815"/>
                </a:cubicBezTo>
                <a:cubicBezTo>
                  <a:pt x="285924" y="228735"/>
                  <a:pt x="285565" y="227294"/>
                  <a:pt x="283407" y="225493"/>
                </a:cubicBezTo>
                <a:cubicBezTo>
                  <a:pt x="281608" y="223693"/>
                  <a:pt x="272977" y="227654"/>
                  <a:pt x="263626" y="231256"/>
                </a:cubicBezTo>
                <a:cubicBezTo>
                  <a:pt x="248880" y="237738"/>
                  <a:pt x="226941" y="247102"/>
                  <a:pt x="193493" y="253945"/>
                </a:cubicBezTo>
                <a:cubicBezTo>
                  <a:pt x="186300" y="256466"/>
                  <a:pt x="175870" y="257907"/>
                  <a:pt x="162563" y="257907"/>
                </a:cubicBezTo>
                <a:cubicBezTo>
                  <a:pt x="151054" y="257907"/>
                  <a:pt x="137747" y="256826"/>
                  <a:pt x="122641" y="255026"/>
                </a:cubicBezTo>
                <a:cubicBezTo>
                  <a:pt x="120124" y="254665"/>
                  <a:pt x="118326" y="252504"/>
                  <a:pt x="118685" y="249983"/>
                </a:cubicBezTo>
                <a:cubicBezTo>
                  <a:pt x="119045" y="247823"/>
                  <a:pt x="121203" y="246022"/>
                  <a:pt x="123720" y="246022"/>
                </a:cubicBezTo>
                <a:cubicBezTo>
                  <a:pt x="164002" y="251424"/>
                  <a:pt x="182344" y="248543"/>
                  <a:pt x="190976" y="245301"/>
                </a:cubicBezTo>
                <a:cubicBezTo>
                  <a:pt x="198888" y="242060"/>
                  <a:pt x="199248" y="238099"/>
                  <a:pt x="199248" y="236658"/>
                </a:cubicBezTo>
                <a:cubicBezTo>
                  <a:pt x="199608" y="231256"/>
                  <a:pt x="198529" y="227294"/>
                  <a:pt x="196011" y="224773"/>
                </a:cubicBezTo>
                <a:cubicBezTo>
                  <a:pt x="192774" y="221532"/>
                  <a:pt x="187379" y="221532"/>
                  <a:pt x="187379" y="221532"/>
                </a:cubicBezTo>
                <a:cubicBezTo>
                  <a:pt x="143861" y="222252"/>
                  <a:pt x="135589" y="217570"/>
                  <a:pt x="126598" y="212528"/>
                </a:cubicBezTo>
                <a:cubicBezTo>
                  <a:pt x="117606" y="207126"/>
                  <a:pt x="107536" y="201003"/>
                  <a:pt x="46395" y="200643"/>
                </a:cubicBezTo>
                <a:close/>
                <a:moveTo>
                  <a:pt x="8991" y="200643"/>
                </a:moveTo>
                <a:lnTo>
                  <a:pt x="8991" y="272313"/>
                </a:lnTo>
                <a:lnTo>
                  <a:pt x="37404" y="272313"/>
                </a:lnTo>
                <a:lnTo>
                  <a:pt x="37404" y="200643"/>
                </a:lnTo>
                <a:lnTo>
                  <a:pt x="8991" y="200643"/>
                </a:lnTo>
                <a:close/>
                <a:moveTo>
                  <a:pt x="4675" y="191639"/>
                </a:moveTo>
                <a:lnTo>
                  <a:pt x="42079" y="191639"/>
                </a:lnTo>
                <a:cubicBezTo>
                  <a:pt x="109694" y="191639"/>
                  <a:pt x="120843" y="198482"/>
                  <a:pt x="130913" y="204605"/>
                </a:cubicBezTo>
                <a:cubicBezTo>
                  <a:pt x="139185" y="209287"/>
                  <a:pt x="146019" y="213248"/>
                  <a:pt x="187379" y="212888"/>
                </a:cubicBezTo>
                <a:cubicBezTo>
                  <a:pt x="187379" y="212888"/>
                  <a:pt x="196011" y="212168"/>
                  <a:pt x="202485" y="218290"/>
                </a:cubicBezTo>
                <a:cubicBezTo>
                  <a:pt x="203204" y="219731"/>
                  <a:pt x="204283" y="220451"/>
                  <a:pt x="205002" y="221892"/>
                </a:cubicBezTo>
                <a:cubicBezTo>
                  <a:pt x="218669" y="217930"/>
                  <a:pt x="230897" y="212888"/>
                  <a:pt x="240608" y="208926"/>
                </a:cubicBezTo>
                <a:cubicBezTo>
                  <a:pt x="256073" y="202084"/>
                  <a:pt x="265064" y="198122"/>
                  <a:pt x="271538" y="202804"/>
                </a:cubicBezTo>
                <a:cubicBezTo>
                  <a:pt x="275854" y="206405"/>
                  <a:pt x="276933" y="210367"/>
                  <a:pt x="277293" y="213248"/>
                </a:cubicBezTo>
                <a:cubicBezTo>
                  <a:pt x="277293" y="214329"/>
                  <a:pt x="276933" y="215769"/>
                  <a:pt x="276933" y="216850"/>
                </a:cubicBezTo>
                <a:cubicBezTo>
                  <a:pt x="281968" y="215769"/>
                  <a:pt x="285924" y="216129"/>
                  <a:pt x="289161" y="218650"/>
                </a:cubicBezTo>
                <a:cubicBezTo>
                  <a:pt x="294196" y="222612"/>
                  <a:pt x="294916" y="227294"/>
                  <a:pt x="294916" y="230175"/>
                </a:cubicBezTo>
                <a:cubicBezTo>
                  <a:pt x="294196" y="238819"/>
                  <a:pt x="285205" y="245662"/>
                  <a:pt x="283766" y="246382"/>
                </a:cubicBezTo>
                <a:cubicBezTo>
                  <a:pt x="235933" y="284558"/>
                  <a:pt x="180186" y="294642"/>
                  <a:pt x="134150" y="294642"/>
                </a:cubicBezTo>
                <a:cubicBezTo>
                  <a:pt x="85237" y="294642"/>
                  <a:pt x="47114" y="283117"/>
                  <a:pt x="41360" y="281316"/>
                </a:cubicBezTo>
                <a:lnTo>
                  <a:pt x="4675" y="281316"/>
                </a:lnTo>
                <a:cubicBezTo>
                  <a:pt x="2158" y="281316"/>
                  <a:pt x="0" y="279156"/>
                  <a:pt x="0" y="276995"/>
                </a:cubicBezTo>
                <a:lnTo>
                  <a:pt x="0" y="196321"/>
                </a:lnTo>
                <a:cubicBezTo>
                  <a:pt x="0" y="193800"/>
                  <a:pt x="2158" y="191639"/>
                  <a:pt x="4675" y="191639"/>
                </a:cubicBezTo>
                <a:close/>
                <a:moveTo>
                  <a:pt x="183117" y="73620"/>
                </a:moveTo>
                <a:lnTo>
                  <a:pt x="183117" y="98765"/>
                </a:lnTo>
                <a:cubicBezTo>
                  <a:pt x="183117" y="101279"/>
                  <a:pt x="181328" y="103435"/>
                  <a:pt x="178823" y="103435"/>
                </a:cubicBezTo>
                <a:lnTo>
                  <a:pt x="153411" y="103435"/>
                </a:lnTo>
                <a:lnTo>
                  <a:pt x="153411" y="124269"/>
                </a:lnTo>
                <a:lnTo>
                  <a:pt x="178823" y="124269"/>
                </a:lnTo>
                <a:cubicBezTo>
                  <a:pt x="181328" y="124269"/>
                  <a:pt x="183117" y="126065"/>
                  <a:pt x="183117" y="128580"/>
                </a:cubicBezTo>
                <a:lnTo>
                  <a:pt x="183117" y="154084"/>
                </a:lnTo>
                <a:lnTo>
                  <a:pt x="203876" y="154084"/>
                </a:lnTo>
                <a:lnTo>
                  <a:pt x="203876" y="128580"/>
                </a:lnTo>
                <a:cubicBezTo>
                  <a:pt x="203876" y="126065"/>
                  <a:pt x="206024" y="124269"/>
                  <a:pt x="208171" y="124269"/>
                </a:cubicBezTo>
                <a:lnTo>
                  <a:pt x="233583" y="124269"/>
                </a:lnTo>
                <a:lnTo>
                  <a:pt x="233583" y="103435"/>
                </a:lnTo>
                <a:lnTo>
                  <a:pt x="208171" y="103435"/>
                </a:lnTo>
                <a:cubicBezTo>
                  <a:pt x="206024" y="103435"/>
                  <a:pt x="203876" y="101279"/>
                  <a:pt x="203876" y="98765"/>
                </a:cubicBezTo>
                <a:lnTo>
                  <a:pt x="203876" y="73620"/>
                </a:lnTo>
                <a:lnTo>
                  <a:pt x="183117" y="73620"/>
                </a:lnTo>
                <a:close/>
                <a:moveTo>
                  <a:pt x="178823" y="64639"/>
                </a:moveTo>
                <a:lnTo>
                  <a:pt x="208171" y="64639"/>
                </a:lnTo>
                <a:cubicBezTo>
                  <a:pt x="210676" y="64639"/>
                  <a:pt x="212824" y="66795"/>
                  <a:pt x="212824" y="69309"/>
                </a:cubicBezTo>
                <a:lnTo>
                  <a:pt x="212824" y="94454"/>
                </a:lnTo>
                <a:lnTo>
                  <a:pt x="237878" y="94454"/>
                </a:lnTo>
                <a:cubicBezTo>
                  <a:pt x="240383" y="94454"/>
                  <a:pt x="242530" y="96250"/>
                  <a:pt x="242530" y="98765"/>
                </a:cubicBezTo>
                <a:lnTo>
                  <a:pt x="242530" y="128580"/>
                </a:lnTo>
                <a:cubicBezTo>
                  <a:pt x="242530" y="131094"/>
                  <a:pt x="240383" y="132890"/>
                  <a:pt x="237878" y="132890"/>
                </a:cubicBezTo>
                <a:lnTo>
                  <a:pt x="212824" y="132890"/>
                </a:lnTo>
                <a:lnTo>
                  <a:pt x="212824" y="158394"/>
                </a:lnTo>
                <a:cubicBezTo>
                  <a:pt x="212824" y="160909"/>
                  <a:pt x="210676" y="162705"/>
                  <a:pt x="208171" y="162705"/>
                </a:cubicBezTo>
                <a:lnTo>
                  <a:pt x="178823" y="162705"/>
                </a:lnTo>
                <a:cubicBezTo>
                  <a:pt x="176317" y="162705"/>
                  <a:pt x="174170" y="160909"/>
                  <a:pt x="174170" y="158394"/>
                </a:cubicBezTo>
                <a:lnTo>
                  <a:pt x="174170" y="132890"/>
                </a:lnTo>
                <a:lnTo>
                  <a:pt x="149116" y="132890"/>
                </a:lnTo>
                <a:cubicBezTo>
                  <a:pt x="146611" y="132890"/>
                  <a:pt x="144463" y="131094"/>
                  <a:pt x="144463" y="128580"/>
                </a:cubicBezTo>
                <a:lnTo>
                  <a:pt x="144463" y="98765"/>
                </a:lnTo>
                <a:cubicBezTo>
                  <a:pt x="144463" y="96250"/>
                  <a:pt x="146611" y="94454"/>
                  <a:pt x="149116" y="94454"/>
                </a:cubicBezTo>
                <a:lnTo>
                  <a:pt x="174170" y="94454"/>
                </a:lnTo>
                <a:lnTo>
                  <a:pt x="174170" y="69309"/>
                </a:lnTo>
                <a:cubicBezTo>
                  <a:pt x="174170" y="66795"/>
                  <a:pt x="176317" y="64639"/>
                  <a:pt x="178823" y="64639"/>
                </a:cubicBezTo>
                <a:close/>
                <a:moveTo>
                  <a:pt x="194899" y="10324"/>
                </a:moveTo>
                <a:lnTo>
                  <a:pt x="141818" y="63113"/>
                </a:lnTo>
                <a:cubicBezTo>
                  <a:pt x="128096" y="77478"/>
                  <a:pt x="120152" y="95793"/>
                  <a:pt x="120152" y="115903"/>
                </a:cubicBezTo>
                <a:cubicBezTo>
                  <a:pt x="120152" y="136014"/>
                  <a:pt x="128096" y="154687"/>
                  <a:pt x="141818" y="168693"/>
                </a:cubicBezTo>
                <a:cubicBezTo>
                  <a:pt x="156262" y="182698"/>
                  <a:pt x="175039" y="190239"/>
                  <a:pt x="194899" y="190239"/>
                </a:cubicBezTo>
                <a:cubicBezTo>
                  <a:pt x="215120" y="190239"/>
                  <a:pt x="233897" y="182698"/>
                  <a:pt x="247979" y="168693"/>
                </a:cubicBezTo>
                <a:cubicBezTo>
                  <a:pt x="277228" y="139605"/>
                  <a:pt x="277228" y="92561"/>
                  <a:pt x="247979" y="63113"/>
                </a:cubicBezTo>
                <a:lnTo>
                  <a:pt x="194899" y="10324"/>
                </a:lnTo>
                <a:close/>
                <a:moveTo>
                  <a:pt x="192010" y="1346"/>
                </a:moveTo>
                <a:cubicBezTo>
                  <a:pt x="193454" y="-449"/>
                  <a:pt x="196343" y="-449"/>
                  <a:pt x="198148" y="1346"/>
                </a:cubicBezTo>
                <a:lnTo>
                  <a:pt x="254118" y="57009"/>
                </a:lnTo>
                <a:cubicBezTo>
                  <a:pt x="286977" y="89329"/>
                  <a:pt x="286977" y="142478"/>
                  <a:pt x="254118" y="174798"/>
                </a:cubicBezTo>
                <a:cubicBezTo>
                  <a:pt x="238591" y="190598"/>
                  <a:pt x="217647" y="199217"/>
                  <a:pt x="194899" y="199217"/>
                </a:cubicBezTo>
                <a:cubicBezTo>
                  <a:pt x="172511" y="199217"/>
                  <a:pt x="151568" y="190598"/>
                  <a:pt x="135679" y="174798"/>
                </a:cubicBezTo>
                <a:cubicBezTo>
                  <a:pt x="119791" y="159356"/>
                  <a:pt x="111125" y="138168"/>
                  <a:pt x="111125" y="115903"/>
                </a:cubicBezTo>
                <a:cubicBezTo>
                  <a:pt x="111125" y="93638"/>
                  <a:pt x="119791" y="72810"/>
                  <a:pt x="135679" y="57009"/>
                </a:cubicBezTo>
                <a:lnTo>
                  <a:pt x="192010" y="1346"/>
                </a:lnTo>
                <a:close/>
              </a:path>
            </a:pathLst>
          </a:custGeom>
          <a:solidFill>
            <a:schemeClr val="accent1">
              <a:lumMod val="75000"/>
              <a:lumOff val="25000"/>
            </a:schemeClr>
          </a:solidFill>
          <a:ln>
            <a:noFill/>
          </a:ln>
          <a:effectLst/>
        </p:spPr>
        <p:txBody>
          <a:bodyPr anchor="ctr"/>
          <a:lstStyle/>
          <a:p>
            <a:endParaRPr lang="en-US" dirty="0">
              <a:latin typeface="Open Sans Light" panose="020B0306030504020204" pitchFamily="34" charset="0"/>
            </a:endParaRPr>
          </a:p>
        </p:txBody>
      </p:sp>
    </p:spTree>
    <p:extLst>
      <p:ext uri="{BB962C8B-B14F-4D97-AF65-F5344CB8AC3E}">
        <p14:creationId xmlns:p14="http://schemas.microsoft.com/office/powerpoint/2010/main" val="22498025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FF4EF909-5003-48BB-AC58-B6192EF5713F}"/>
              </a:ext>
            </a:extLst>
          </p:cNvPr>
          <p:cNvPicPr>
            <a:picLocks noGrp="1" noChangeAspect="1"/>
          </p:cNvPicPr>
          <p:nvPr>
            <p:ph type="pic" sz="quarter" idx="60"/>
          </p:nvPr>
        </p:nvPicPr>
        <p:blipFill rotWithShape="1">
          <a:blip r:embed="rId2" cstate="email">
            <a:extLst>
              <a:ext uri="{28A0092B-C50C-407E-A947-70E740481C1C}">
                <a14:useLocalDpi xmlns:a14="http://schemas.microsoft.com/office/drawing/2010/main" val="0"/>
              </a:ext>
            </a:extLst>
          </a:blip>
          <a:srcRect l="27085" t="-3920" r="5394" b="15684"/>
          <a:stretch/>
        </p:blipFill>
        <p:spPr>
          <a:xfrm>
            <a:off x="8750007" y="-1403192"/>
            <a:ext cx="17547215" cy="15303098"/>
          </a:xfrm>
        </p:spPr>
      </p:pic>
      <p:sp>
        <p:nvSpPr>
          <p:cNvPr id="3" name="Rectangle 2">
            <a:extLst>
              <a:ext uri="{FF2B5EF4-FFF2-40B4-BE49-F238E27FC236}">
                <a16:creationId xmlns:a16="http://schemas.microsoft.com/office/drawing/2014/main" id="{17CC6D2B-E5F7-45DF-9686-52C50E582EEC}"/>
              </a:ext>
            </a:extLst>
          </p:cNvPr>
          <p:cNvSpPr>
            <a:spLocks/>
          </p:cNvSpPr>
          <p:nvPr/>
        </p:nvSpPr>
        <p:spPr bwMode="auto">
          <a:xfrm>
            <a:off x="2050494" y="4434259"/>
            <a:ext cx="6545061" cy="16158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defTabSz="4572000"/>
            <a:r>
              <a:rPr lang="en-US" sz="10500" b="1" spc="1700" dirty="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sym typeface="Bebas Neue" charset="0"/>
              </a:rPr>
              <a:t>Analysis</a:t>
            </a:r>
          </a:p>
        </p:txBody>
      </p:sp>
      <p:sp>
        <p:nvSpPr>
          <p:cNvPr id="7" name="Subtitle 2">
            <a:extLst>
              <a:ext uri="{FF2B5EF4-FFF2-40B4-BE49-F238E27FC236}">
                <a16:creationId xmlns:a16="http://schemas.microsoft.com/office/drawing/2014/main" id="{6BB5AD22-DA3F-4569-B983-40664927027E}"/>
              </a:ext>
            </a:extLst>
          </p:cNvPr>
          <p:cNvSpPr txBox="1">
            <a:spLocks/>
          </p:cNvSpPr>
          <p:nvPr/>
        </p:nvSpPr>
        <p:spPr>
          <a:xfrm>
            <a:off x="1351044" y="8076847"/>
            <a:ext cx="10306506" cy="1790172"/>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00"/>
              </a:lnSpc>
            </a:pPr>
            <a:r>
              <a:rPr lang="en-US" sz="27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will present visualizations that will help illustrate the current situation related to the Covid-19 pandemic and where we stand relative to vaccinations at a state level within the United States.</a:t>
            </a:r>
          </a:p>
        </p:txBody>
      </p:sp>
    </p:spTree>
    <p:extLst>
      <p:ext uri="{BB962C8B-B14F-4D97-AF65-F5344CB8AC3E}">
        <p14:creationId xmlns:p14="http://schemas.microsoft.com/office/powerpoint/2010/main" val="315432694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2D7594-B193-4198-BF5B-1C1D878E4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9350"/>
            <a:ext cx="24377650" cy="8545623"/>
          </a:xfrm>
          <a:prstGeom prst="rect">
            <a:avLst/>
          </a:prstGeom>
        </p:spPr>
      </p:pic>
      <p:sp>
        <p:nvSpPr>
          <p:cNvPr id="8" name="TextBox 7">
            <a:extLst>
              <a:ext uri="{FF2B5EF4-FFF2-40B4-BE49-F238E27FC236}">
                <a16:creationId xmlns:a16="http://schemas.microsoft.com/office/drawing/2014/main" id="{5548D978-0C0F-4BC0-9B97-DA5E1B81EFE2}"/>
              </a:ext>
            </a:extLst>
          </p:cNvPr>
          <p:cNvSpPr txBox="1"/>
          <p:nvPr/>
        </p:nvSpPr>
        <p:spPr>
          <a:xfrm>
            <a:off x="1515034" y="11217105"/>
            <a:ext cx="21840265" cy="1692771"/>
          </a:xfrm>
          <a:prstGeom prst="rect">
            <a:avLst/>
          </a:prstGeom>
          <a:noFill/>
        </p:spPr>
        <p:txBody>
          <a:bodyPr wrap="squar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Commentary:  How well are states distributing the vaccines received from the CDC.</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figure represents the percent of vaccines allocated versus the percent of vaccines administered.  This is a calculation based on the number of doses.  Keep in mind that two of the three vaccines in our dataset require two doses (Pfizer &amp; </a:t>
            </a:r>
            <a:r>
              <a:rPr lang="en-US" sz="2000" dirty="0" err="1">
                <a:latin typeface="Open Sans" panose="020B0606030504020204" pitchFamily="34" charset="0"/>
                <a:ea typeface="Open Sans" panose="020B0606030504020204" pitchFamily="34" charset="0"/>
                <a:cs typeface="Open Sans" panose="020B0606030504020204" pitchFamily="34" charset="0"/>
              </a:rPr>
              <a:t>Moderna</a:t>
            </a:r>
            <a:r>
              <a:rPr lang="en-US" sz="2000" dirty="0">
                <a:latin typeface="Open Sans" panose="020B0606030504020204" pitchFamily="34" charset="0"/>
                <a:ea typeface="Open Sans" panose="020B0606030504020204" pitchFamily="34" charset="0"/>
                <a:cs typeface="Open Sans" panose="020B0606030504020204" pitchFamily="34" charset="0"/>
              </a:rPr>
              <a:t>).  The majority of states are adequately administering the vaccines upon receipt from the CDC.  New Hampshire and New Mexico reflect a higher number of vaccines received versus administered and we suspect it is related to the indigenous population and their diligence within the tribal community to administer them quickly; while we suspect Alaska has experienced challenges with administering the vaccination based on population density.</a:t>
            </a:r>
          </a:p>
        </p:txBody>
      </p:sp>
      <p:sp>
        <p:nvSpPr>
          <p:cNvPr id="2" name="TextBox 1">
            <a:extLst>
              <a:ext uri="{FF2B5EF4-FFF2-40B4-BE49-F238E27FC236}">
                <a16:creationId xmlns:a16="http://schemas.microsoft.com/office/drawing/2014/main" id="{454D060D-8BC3-47B1-84D5-767B87C4768F}"/>
              </a:ext>
            </a:extLst>
          </p:cNvPr>
          <p:cNvSpPr txBox="1"/>
          <p:nvPr/>
        </p:nvSpPr>
        <p:spPr>
          <a:xfrm>
            <a:off x="2000250" y="10725147"/>
            <a:ext cx="2876550" cy="1200329"/>
          </a:xfrm>
          <a:prstGeom prst="rect">
            <a:avLst/>
          </a:prstGeom>
          <a:noFill/>
        </p:spPr>
        <p:txBody>
          <a:bodyPr wrap="square" rtlCol="0">
            <a:spAutoFit/>
          </a:bodyPr>
          <a:lstStyle/>
          <a:p>
            <a:pPr marL="571500" indent="-571500">
              <a:buFont typeface="Arial" panose="020B0604020202020204" pitchFamily="34" charset="0"/>
              <a:buChar char="•"/>
            </a:pPr>
            <a:r>
              <a:rPr lang="en-US" dirty="0"/>
              <a:t>Anomaly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386544691"/>
      </p:ext>
    </p:extLst>
  </p:cSld>
  <p:clrMapOvr>
    <a:masterClrMapping/>
  </p:clrMapOvr>
</p:sld>
</file>

<file path=ppt/theme/theme1.xml><?xml version="1.0" encoding="utf-8"?>
<a:theme xmlns:a="http://schemas.openxmlformats.org/drawingml/2006/main" name="Office Theme">
  <a:themeElements>
    <a:clrScheme name="PTIFY - Cool2 - Light">
      <a:dk1>
        <a:srgbClr val="08273C"/>
      </a:dk1>
      <a:lt1>
        <a:srgbClr val="FFFFFF"/>
      </a:lt1>
      <a:dk2>
        <a:srgbClr val="03121A"/>
      </a:dk2>
      <a:lt2>
        <a:srgbClr val="FFFFFF"/>
      </a:lt2>
      <a:accent1>
        <a:srgbClr val="021E49"/>
      </a:accent1>
      <a:accent2>
        <a:srgbClr val="29486D"/>
      </a:accent2>
      <a:accent3>
        <a:srgbClr val="356689"/>
      </a:accent3>
      <a:accent4>
        <a:srgbClr val="0D6A90"/>
      </a:accent4>
      <a:accent5>
        <a:srgbClr val="88BBD7"/>
      </a:accent5>
      <a:accent6>
        <a:srgbClr val="363636"/>
      </a:accent6>
      <a:hlink>
        <a:srgbClr val="CA6C48"/>
      </a:hlink>
      <a:folHlink>
        <a:srgbClr val="FF253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86521</TotalTime>
  <Words>1058</Words>
  <Application>Microsoft Office PowerPoint</Application>
  <PresentationFormat>Custom</PresentationFormat>
  <Paragraphs>139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Open Sans</vt:lpstr>
      <vt:lpstr>Open Sans Light</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Brad Niemiec</dc:creator>
  <cp:keywords/>
  <dc:description/>
  <cp:lastModifiedBy>Brad</cp:lastModifiedBy>
  <cp:revision>15228</cp:revision>
  <dcterms:created xsi:type="dcterms:W3CDTF">2014-11-12T21:47:38Z</dcterms:created>
  <dcterms:modified xsi:type="dcterms:W3CDTF">2021-04-29T02:50:54Z</dcterms:modified>
  <cp:category/>
</cp:coreProperties>
</file>