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60" r:id="rId4"/>
    <p:sldId id="268" r:id="rId5"/>
    <p:sldId id="263" r:id="rId6"/>
    <p:sldId id="262" r:id="rId7"/>
    <p:sldId id="269" r:id="rId8"/>
    <p:sldId id="261" r:id="rId9"/>
    <p:sldId id="270" r:id="rId10"/>
    <p:sldId id="265" r:id="rId11"/>
    <p:sldId id="258" r:id="rId12"/>
    <p:sldId id="267" r:id="rId13"/>
    <p:sldId id="266" r:id="rId14"/>
    <p:sldId id="271" r:id="rId15"/>
    <p:sldId id="264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0"/>
    <p:restoredTop sz="95238"/>
  </p:normalViewPr>
  <p:slideViewPr>
    <p:cSldViewPr snapToGrid="0" snapToObjects="1">
      <p:cViewPr varScale="1">
        <p:scale>
          <a:sx n="95" d="100"/>
          <a:sy n="95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4B82D-47BB-EB44-8742-78FD50D1D8E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8BD6F-38C6-6F4D-89CB-9CAEE845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9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Talent management solutions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Primarily focus on Factors leading to attrition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to predict attrition, monthly income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observations and trends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9DDAF-2FD5-5542-A5A8-6BD351D0E0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16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2ndary model</a:t>
            </a:r>
          </a:p>
          <a:p>
            <a:r>
              <a:rPr lang="en-US" dirty="0"/>
              <a:t>5 from previous model plus Total working…</a:t>
            </a:r>
          </a:p>
          <a:p>
            <a:r>
              <a:rPr lang="en-US" dirty="0"/>
              <a:t>Also developed using the NB method – this time no </a:t>
            </a:r>
            <a:r>
              <a:rPr lang="en-US" dirty="0" err="1"/>
              <a:t>downsampling</a:t>
            </a:r>
            <a:r>
              <a:rPr lang="en-US" dirty="0"/>
              <a:t> technique</a:t>
            </a:r>
          </a:p>
          <a:p>
            <a:endParaRPr lang="en-US" dirty="0"/>
          </a:p>
          <a:p>
            <a:r>
              <a:rPr lang="en-US" dirty="0"/>
              <a:t>This model could be useful if an attrition intervention measure is more expensive/time consuming </a:t>
            </a:r>
          </a:p>
          <a:p>
            <a:r>
              <a:rPr lang="en-US" dirty="0"/>
              <a:t>and it’s important that you don’t apply it to many employees who would have been retained anyway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on from attrition, our next goal was to develop a model to predict monthly income</a:t>
            </a:r>
          </a:p>
          <a:p>
            <a:endParaRPr lang="en-US" dirty="0"/>
          </a:p>
          <a:p>
            <a:r>
              <a:rPr lang="en-US" dirty="0"/>
              <a:t>The ranges differ between job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RMSE indicates how close the actual data is to the predicted values.  </a:t>
            </a:r>
          </a:p>
          <a:p>
            <a:r>
              <a:rPr lang="en-US" dirty="0"/>
              <a:t>The smaller the # the better.  Our goal &lt;3000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I’ll talk about some Additional trends and observations in the data set</a:t>
            </a:r>
          </a:p>
          <a:p>
            <a:r>
              <a:rPr lang="en-US" dirty="0"/>
              <a:t>During our attrition analysis, we noticed that sales reps differed somewhat from the other job roles</a:t>
            </a:r>
          </a:p>
          <a:p>
            <a:endParaRPr lang="en-US" dirty="0"/>
          </a:p>
          <a:p>
            <a:r>
              <a:rPr lang="en-US" dirty="0"/>
              <a:t>Further investigation – why so much turnover – quotas, lack of room for advancement, worth exploring why if goal is to reduce attrition?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were researching the relationship between stock options and attrition, we noticed something usual</a:t>
            </a:r>
          </a:p>
          <a:p>
            <a:r>
              <a:rPr lang="en-US" dirty="0"/>
              <a:t>At first we thought there might only be single employees in certain job roles or levels, but as you can see,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33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to identify high potential employees,</a:t>
            </a:r>
          </a:p>
          <a:p>
            <a:r>
              <a:rPr lang="en-US" dirty="0"/>
              <a:t>A few outliers who appear to be long term level 3 employees</a:t>
            </a:r>
          </a:p>
          <a:p>
            <a:r>
              <a:rPr lang="en-US" dirty="0"/>
              <a:t>**But, there are a few employees who have achieved a level four position with considerably less than 20 total working years</a:t>
            </a:r>
          </a:p>
          <a:p>
            <a:r>
              <a:rPr lang="en-US" dirty="0"/>
              <a:t>in one case less than 10</a:t>
            </a:r>
          </a:p>
          <a:p>
            <a:r>
              <a:rPr lang="en-US" dirty="0"/>
              <a:t>This indicates these particular employees may have high potential and would be worth noting.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3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concludes my presentation.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hope this has been helpful and thanks very much for your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9DDAF-2FD5-5542-A5A8-6BD351D0E0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78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analysis we were provided:</a:t>
            </a:r>
          </a:p>
          <a:p>
            <a:endParaRPr lang="en-US" dirty="0"/>
          </a:p>
          <a:p>
            <a:r>
              <a:rPr lang="en-US" dirty="0"/>
              <a:t>Data set of 870 employees</a:t>
            </a:r>
          </a:p>
          <a:p>
            <a:r>
              <a:rPr lang="en-US" dirty="0"/>
              <a:t>35 variables</a:t>
            </a:r>
          </a:p>
          <a:p>
            <a:endParaRPr lang="en-US" dirty="0"/>
          </a:p>
          <a:p>
            <a:r>
              <a:rPr lang="en-US" dirty="0"/>
              <a:t>Meaningful to predict or vary by chance?</a:t>
            </a:r>
          </a:p>
          <a:p>
            <a:r>
              <a:rPr lang="en-US" dirty="0"/>
              <a:t>Answer – examined each of the 35 &amp; relationship </a:t>
            </a:r>
          </a:p>
          <a:p>
            <a:r>
              <a:rPr lang="en-US" dirty="0"/>
              <a:t>Breakdown top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predictor </a:t>
            </a:r>
          </a:p>
          <a:p>
            <a:endParaRPr lang="en-US" dirty="0"/>
          </a:p>
          <a:p>
            <a:r>
              <a:rPr lang="en-US" dirty="0"/>
              <a:t>Meaningful diff</a:t>
            </a:r>
          </a:p>
          <a:p>
            <a:r>
              <a:rPr lang="en-US" dirty="0"/>
              <a:t>Used to determine if there is an association between 2 variables</a:t>
            </a:r>
          </a:p>
          <a:p>
            <a:r>
              <a:rPr lang="en-US" dirty="0"/>
              <a:t>Results – sig diff - indicates an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8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important predictor</a:t>
            </a:r>
          </a:p>
          <a:p>
            <a:r>
              <a:rPr lang="en-US" dirty="0"/>
              <a:t>Mean monthly income of separated employees is 1,937 lower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7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47% of employees w/ a JI score of 1</a:t>
            </a:r>
          </a:p>
          <a:p>
            <a:r>
              <a:rPr lang="en-US" dirty="0"/>
              <a:t>Lower JI seems to be associated w/ higher rates of attrition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Promising factor to include in our model</a:t>
            </a:r>
          </a:p>
          <a:p>
            <a:r>
              <a:rPr lang="en-US" dirty="0"/>
              <a:t>separated employees Typically In current role for less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option levels also differed in attrition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45% of sales reps separated</a:t>
            </a:r>
          </a:p>
          <a:p>
            <a:r>
              <a:rPr lang="en-US" dirty="0"/>
              <a:t>Quite a bit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it all together, we used the top 5 predictors:</a:t>
            </a:r>
          </a:p>
          <a:p>
            <a:r>
              <a:rPr lang="en-US" dirty="0"/>
              <a:t>NB method – </a:t>
            </a:r>
            <a:r>
              <a:rPr lang="en-US" dirty="0" err="1"/>
              <a:t>probab</a:t>
            </a:r>
            <a:r>
              <a:rPr lang="en-US" dirty="0"/>
              <a:t> of these vars and attrition occurring </a:t>
            </a:r>
          </a:p>
          <a:p>
            <a:r>
              <a:rPr lang="en-US" dirty="0"/>
              <a:t>Our data was unbalanced – cause difficulty w/ predictions for attrition</a:t>
            </a:r>
          </a:p>
          <a:p>
            <a:r>
              <a:rPr lang="en-US" dirty="0"/>
              <a:t>Correct – technique - </a:t>
            </a:r>
            <a:r>
              <a:rPr lang="en-US" dirty="0" err="1"/>
              <a:t>downsampling</a:t>
            </a:r>
            <a:endParaRPr lang="en-US" dirty="0"/>
          </a:p>
          <a:p>
            <a:r>
              <a:rPr lang="en-US" dirty="0"/>
              <a:t>Builds model from balanced training dataset – tested out on unbalanced test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8BD6F-38C6-6F4D-89CB-9CAEE8457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2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5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4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6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5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9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CEE85C-A49C-6D4D-BA58-B4270C1CAAE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2C99AC7-31AC-8749-8DC6-580AA20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CsPpiVzZK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8C0F-0D5A-C841-967A-E782009E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092888"/>
          </a:xfrm>
        </p:spPr>
        <p:txBody>
          <a:bodyPr/>
          <a:lstStyle/>
          <a:p>
            <a:pPr algn="ctr"/>
            <a:r>
              <a:rPr lang="en-US" sz="8000" dirty="0"/>
              <a:t>DDS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568A-97CF-454B-B746-7644BEFB5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Nicole Norelli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98CE7FD9-E9AA-7E4D-A600-FA40A6E6943F}"/>
              </a:ext>
            </a:extLst>
          </p:cNvPr>
          <p:cNvSpPr txBox="1"/>
          <p:nvPr/>
        </p:nvSpPr>
        <p:spPr>
          <a:xfrm>
            <a:off x="9706102" y="5762954"/>
            <a:ext cx="2075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hlinkClick r:id="rId3"/>
              </a:rPr>
              <a:t>Presentation link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3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2F1-7BAC-084C-B117-FF26F33E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Model to Predict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BE8C-557D-9644-B1C1-2FEB0B374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0852"/>
            <a:ext cx="4535727" cy="4361505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Variables used to predict: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Stock Option Level</a:t>
            </a:r>
          </a:p>
          <a:p>
            <a:pPr lvl="1"/>
            <a:r>
              <a:rPr lang="en-US" dirty="0"/>
              <a:t>Job Involvement</a:t>
            </a:r>
          </a:p>
          <a:p>
            <a:pPr lvl="1"/>
            <a:r>
              <a:rPr lang="en-US" dirty="0"/>
              <a:t>Years in Current Role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Job Level</a:t>
            </a:r>
          </a:p>
          <a:p>
            <a:pPr lvl="1"/>
            <a:r>
              <a:rPr lang="en-US" dirty="0"/>
              <a:t>Years at Company</a:t>
            </a:r>
          </a:p>
          <a:p>
            <a:pPr lvl="1"/>
            <a:r>
              <a:rPr lang="en-US" dirty="0"/>
              <a:t>Job Role</a:t>
            </a:r>
          </a:p>
          <a:p>
            <a:pPr lvl="1"/>
            <a:r>
              <a:rPr lang="en-US" dirty="0"/>
              <a:t>Years with Current Manager</a:t>
            </a:r>
          </a:p>
          <a:p>
            <a:pPr lvl="1"/>
            <a:r>
              <a:rPr lang="en-US" dirty="0"/>
              <a:t>Work Life Balance</a:t>
            </a:r>
          </a:p>
          <a:p>
            <a:pPr lvl="1"/>
            <a:r>
              <a:rPr lang="en-US" dirty="0"/>
              <a:t>Number Companies Worked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712B25-F870-8545-807A-A07ADC2CD1EB}"/>
              </a:ext>
            </a:extLst>
          </p:cNvPr>
          <p:cNvSpPr txBox="1">
            <a:spLocks/>
          </p:cNvSpPr>
          <p:nvPr/>
        </p:nvSpPr>
        <p:spPr>
          <a:xfrm>
            <a:off x="5690681" y="2340852"/>
            <a:ext cx="6501319" cy="354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Model:</a:t>
            </a:r>
          </a:p>
          <a:p>
            <a:pPr lvl="1"/>
            <a:r>
              <a:rPr lang="en-US" sz="2000" dirty="0"/>
              <a:t>Naïve Bayes (probabilities)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Mean Sensitivity: 82% (correct ID retained)</a:t>
            </a:r>
          </a:p>
          <a:p>
            <a:pPr lvl="1"/>
            <a:r>
              <a:rPr lang="en-US" sz="2000" dirty="0"/>
              <a:t>Mean Specificity: 60% (correct ID separated)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Useful if incorrect ID of retained employees is problematic/expensive</a:t>
            </a:r>
          </a:p>
        </p:txBody>
      </p:sp>
    </p:spTree>
    <p:extLst>
      <p:ext uri="{BB962C8B-B14F-4D97-AF65-F5344CB8AC3E}">
        <p14:creationId xmlns:p14="http://schemas.microsoft.com/office/powerpoint/2010/main" val="219480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C848-4719-8C42-B024-9ED4A4E3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Income, Job Level &amp;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2469-B05B-934C-B0BA-8062D3B8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557" y="2564590"/>
            <a:ext cx="6138153" cy="1100458"/>
          </a:xfrm>
        </p:spPr>
        <p:txBody>
          <a:bodyPr>
            <a:normAutofit/>
          </a:bodyPr>
          <a:lstStyle/>
          <a:p>
            <a:r>
              <a:rPr lang="en-US" dirty="0"/>
              <a:t>Association between Monthly Income &amp; Job Level</a:t>
            </a:r>
          </a:p>
          <a:p>
            <a:pPr lvl="1"/>
            <a:r>
              <a:rPr lang="en-US" dirty="0"/>
              <a:t>True for each job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03AF9-A0FB-BA4F-A388-22D10751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" y="3665048"/>
            <a:ext cx="5479915" cy="3192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691E97-9921-8145-9CC7-A1669ED5E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207" y="3289300"/>
            <a:ext cx="6124794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2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FE16-CCCC-444B-9994-33C7FFBD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Income, Total Working Years &amp; Job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839C-ECDF-C04F-A8E0-5F549475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382" y="2467313"/>
            <a:ext cx="6819089" cy="961686"/>
          </a:xfrm>
        </p:spPr>
        <p:txBody>
          <a:bodyPr/>
          <a:lstStyle/>
          <a:p>
            <a:r>
              <a:rPr lang="en-US" dirty="0"/>
              <a:t>Association between Monthly Income &amp; Working Years</a:t>
            </a:r>
          </a:p>
          <a:p>
            <a:pPr lvl="1"/>
            <a:r>
              <a:rPr lang="en-US" dirty="0"/>
              <a:t>True for each job role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CF749-5F9B-1A4E-973D-0D25D8CD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" y="3429000"/>
            <a:ext cx="5587054" cy="3255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6570F-5BBA-8749-9371-32CC25A08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47" y="3429001"/>
            <a:ext cx="5587053" cy="32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18F0-4170-5D4A-B043-E502324A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Monthly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BE60-27D1-F448-B3C9-8C2279AC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85" y="2603500"/>
            <a:ext cx="5009744" cy="3416300"/>
          </a:xfrm>
        </p:spPr>
        <p:txBody>
          <a:bodyPr/>
          <a:lstStyle/>
          <a:p>
            <a:r>
              <a:rPr lang="en-US" sz="2800" dirty="0"/>
              <a:t>Variables used to predict: </a:t>
            </a:r>
          </a:p>
          <a:p>
            <a:endParaRPr lang="en-US" dirty="0"/>
          </a:p>
          <a:p>
            <a:pPr lvl="1"/>
            <a:r>
              <a:rPr lang="en-US" sz="2000" dirty="0"/>
              <a:t>Job Level </a:t>
            </a:r>
          </a:p>
          <a:p>
            <a:pPr lvl="1"/>
            <a:r>
              <a:rPr lang="en-US" sz="2000" dirty="0"/>
              <a:t>Total Working Years </a:t>
            </a:r>
          </a:p>
          <a:p>
            <a:pPr lvl="1"/>
            <a:r>
              <a:rPr lang="en-US" sz="2000" dirty="0"/>
              <a:t>Job Role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D542AC-F274-5042-9F5C-211CE45E86D9}"/>
              </a:ext>
            </a:extLst>
          </p:cNvPr>
          <p:cNvSpPr txBox="1">
            <a:spLocks/>
          </p:cNvSpPr>
          <p:nvPr/>
        </p:nvSpPr>
        <p:spPr>
          <a:xfrm>
            <a:off x="6574973" y="2603500"/>
            <a:ext cx="500974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Model: </a:t>
            </a:r>
          </a:p>
          <a:p>
            <a:pPr lvl="1"/>
            <a:r>
              <a:rPr lang="en-US" sz="2000" dirty="0"/>
              <a:t>Linear Regression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Model explains 95% of variance in monthly income</a:t>
            </a:r>
          </a:p>
          <a:p>
            <a:pPr lvl="1"/>
            <a:r>
              <a:rPr lang="en-US" sz="2000" dirty="0"/>
              <a:t>Mean RMSE: 1067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27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3D09-B56A-1446-9089-DCB03435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Roles: Sales Representatives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3FD7-BC1F-F049-AAE0-D073C40F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061" y="2603500"/>
            <a:ext cx="3903933" cy="3416300"/>
          </a:xfrm>
        </p:spPr>
        <p:txBody>
          <a:bodyPr/>
          <a:lstStyle/>
          <a:p>
            <a:r>
              <a:rPr lang="en-US" dirty="0"/>
              <a:t>Sales Representatives</a:t>
            </a:r>
          </a:p>
          <a:p>
            <a:pPr lvl="1"/>
            <a:r>
              <a:rPr lang="en-US" dirty="0"/>
              <a:t>Mean years at company: 2.9</a:t>
            </a:r>
          </a:p>
          <a:p>
            <a:pPr lvl="1"/>
            <a:r>
              <a:rPr lang="en-US" dirty="0"/>
              <a:t>50% between 1-3 years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Higher rate of attrition</a:t>
            </a:r>
          </a:p>
          <a:p>
            <a:r>
              <a:rPr lang="en-US" dirty="0"/>
              <a:t>Lowest mean age</a:t>
            </a:r>
          </a:p>
          <a:p>
            <a:r>
              <a:rPr lang="en-US" dirty="0"/>
              <a:t>Lowest monthly income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B086F-C3F4-324E-A535-1EFBEA17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59" y="2267102"/>
            <a:ext cx="7590141" cy="45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9F45-DC41-A04A-B8DC-67729A0D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Option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0198-AA53-A543-9347-4185B289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793" y="2460420"/>
            <a:ext cx="5888403" cy="1566760"/>
          </a:xfrm>
        </p:spPr>
        <p:txBody>
          <a:bodyPr>
            <a:normAutofit/>
          </a:bodyPr>
          <a:lstStyle/>
          <a:p>
            <a:r>
              <a:rPr lang="en-US" sz="2000" b="1" dirty="0"/>
              <a:t>All</a:t>
            </a:r>
            <a:r>
              <a:rPr lang="en-US" sz="2000" dirty="0"/>
              <a:t> single employees in Stock Option 0</a:t>
            </a:r>
          </a:p>
          <a:p>
            <a:pPr lvl="1"/>
            <a:r>
              <a:rPr lang="en-US" dirty="0"/>
              <a:t>All marital statuses in each job role</a:t>
            </a:r>
          </a:p>
          <a:p>
            <a:pPr lvl="1"/>
            <a:r>
              <a:rPr lang="en-US" dirty="0"/>
              <a:t>If voluntary, worth study</a:t>
            </a:r>
          </a:p>
          <a:p>
            <a:pPr lvl="1"/>
            <a:r>
              <a:rPr lang="en-US" dirty="0"/>
              <a:t>If only option, policy or oversight?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55BA3-5671-824E-B9AA-433EF4D3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24299"/>
            <a:ext cx="5640779" cy="3933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EA6A6-4CC4-A845-B227-04D359836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813" y="4428382"/>
            <a:ext cx="6071187" cy="24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53B8-09E2-454C-90C8-F597E2FE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Potential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4D05-878A-A347-A0C6-3FDA128A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59" y="2671618"/>
            <a:ext cx="3436342" cy="3416300"/>
          </a:xfrm>
        </p:spPr>
        <p:txBody>
          <a:bodyPr/>
          <a:lstStyle/>
          <a:p>
            <a:r>
              <a:rPr lang="en-US" dirty="0"/>
              <a:t>Working years associated with job level</a:t>
            </a:r>
          </a:p>
          <a:p>
            <a:endParaRPr lang="en-US" dirty="0"/>
          </a:p>
          <a:p>
            <a:r>
              <a:rPr lang="en-US" dirty="0"/>
              <a:t>A few long-term level 3</a:t>
            </a:r>
          </a:p>
          <a:p>
            <a:endParaRPr lang="en-US" dirty="0"/>
          </a:p>
          <a:p>
            <a:r>
              <a:rPr lang="en-US" dirty="0"/>
              <a:t>A few &lt;20 years at level 4</a:t>
            </a:r>
          </a:p>
          <a:p>
            <a:pPr lvl="1"/>
            <a:r>
              <a:rPr lang="en-US" dirty="0"/>
              <a:t>Faster ascension</a:t>
            </a:r>
          </a:p>
          <a:p>
            <a:pPr lvl="1"/>
            <a:r>
              <a:rPr lang="en-US" dirty="0"/>
              <a:t>High potential?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31CF7-CFA0-504E-8BD2-151C84FC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2636157"/>
            <a:ext cx="8420100" cy="41021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1164059-C1AF-014F-8B0E-453FD55AA7B1}"/>
              </a:ext>
            </a:extLst>
          </p:cNvPr>
          <p:cNvSpPr/>
          <p:nvPr/>
        </p:nvSpPr>
        <p:spPr>
          <a:xfrm>
            <a:off x="5937662" y="3336966"/>
            <a:ext cx="1935678" cy="97468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AAC6C3-CAF5-B645-B240-450C4154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Questions or Comments?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6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2D05-BB7C-C848-962E-3BB70F74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3FE6-988F-E446-83BC-379A54628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28" y="2493819"/>
            <a:ext cx="9436544" cy="4101534"/>
          </a:xfrm>
        </p:spPr>
        <p:txBody>
          <a:bodyPr/>
          <a:lstStyle/>
          <a:p>
            <a:pPr algn="ctr"/>
            <a:r>
              <a:rPr lang="en-US" sz="2400" dirty="0"/>
              <a:t>140 Separated vs 730 Retained</a:t>
            </a:r>
          </a:p>
          <a:p>
            <a:endParaRPr lang="en-US" dirty="0"/>
          </a:p>
          <a:p>
            <a:r>
              <a:rPr lang="en-US" dirty="0"/>
              <a:t>First Impressions of Separated Employees: </a:t>
            </a:r>
          </a:p>
          <a:p>
            <a:pPr lvl="1"/>
            <a:r>
              <a:rPr lang="en-US" dirty="0"/>
              <a:t>Mean age: 34 (vs 37)</a:t>
            </a:r>
          </a:p>
          <a:p>
            <a:pPr lvl="1"/>
            <a:r>
              <a:rPr lang="en-US" dirty="0"/>
              <a:t>Mean monthly income: $4764 (vs $6702)</a:t>
            </a:r>
          </a:p>
          <a:p>
            <a:pPr lvl="1"/>
            <a:r>
              <a:rPr lang="en-US" dirty="0"/>
              <a:t>50% are Single (vs 27%)</a:t>
            </a:r>
          </a:p>
          <a:p>
            <a:pPr lvl="1"/>
            <a:r>
              <a:rPr lang="en-US" dirty="0"/>
              <a:t>Mean years at company: 5 (vs 7)</a:t>
            </a:r>
          </a:p>
          <a:p>
            <a:endParaRPr lang="en-US" dirty="0"/>
          </a:p>
          <a:p>
            <a:r>
              <a:rPr lang="en-US" b="1" dirty="0"/>
              <a:t>But, are these meaningful?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5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7E9F-B20A-0046-AE16-D2548E9A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&amp; Overtime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4234C-058D-5C4D-B392-6FFBD5FF9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2036" y="2126846"/>
                <a:ext cx="4243896" cy="445878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57% of separated employees worked overtime</a:t>
                </a:r>
              </a:p>
              <a:p>
                <a:r>
                  <a:rPr lang="en-US" dirty="0"/>
                  <a:t>23% of retained employees worked overtime</a:t>
                </a:r>
              </a:p>
              <a:p>
                <a:endParaRPr lang="en-US" dirty="0"/>
              </a:p>
              <a:p>
                <a:r>
                  <a:rPr lang="en-US" dirty="0"/>
                  <a:t>Chi-squared test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(1) = 62.76, p&lt;.0001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4234C-058D-5C4D-B392-6FFBD5FF9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2036" y="2126846"/>
                <a:ext cx="4243896" cy="4458780"/>
              </a:xfrm>
              <a:blipFill>
                <a:blip r:embed="rId3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A1F7068-563B-9C4A-B9D3-2302337F7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969" y="2430928"/>
            <a:ext cx="6429307" cy="432385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67BEFE4-A4F9-C54A-8BBE-8BDD5FC3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85964"/>
              </p:ext>
            </p:extLst>
          </p:nvPr>
        </p:nvGraphicFramePr>
        <p:xfrm>
          <a:off x="1456513" y="5264766"/>
          <a:ext cx="2745836" cy="14068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1601">
                  <a:extLst>
                    <a:ext uri="{9D8B030D-6E8A-4147-A177-3AD203B41FA5}">
                      <a16:colId xmlns:a16="http://schemas.microsoft.com/office/drawing/2014/main" val="345137384"/>
                    </a:ext>
                  </a:extLst>
                </a:gridCol>
                <a:gridCol w="1127606">
                  <a:extLst>
                    <a:ext uri="{9D8B030D-6E8A-4147-A177-3AD203B41FA5}">
                      <a16:colId xmlns:a16="http://schemas.microsoft.com/office/drawing/2014/main" val="3010542940"/>
                    </a:ext>
                  </a:extLst>
                </a:gridCol>
                <a:gridCol w="1186629">
                  <a:extLst>
                    <a:ext uri="{9D8B030D-6E8A-4147-A177-3AD203B41FA5}">
                      <a16:colId xmlns:a16="http://schemas.microsoft.com/office/drawing/2014/main" val="430268350"/>
                    </a:ext>
                  </a:extLst>
                </a:gridCol>
              </a:tblGrid>
              <a:tr h="263808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6350213"/>
                  </a:ext>
                </a:extLst>
              </a:tr>
              <a:tr h="538254"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expected: 518</a:t>
                      </a:r>
                    </a:p>
                    <a:p>
                      <a:r>
                        <a:rPr lang="en-US" sz="1050" dirty="0"/>
                        <a:t>observed: 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expected: 99</a:t>
                      </a:r>
                    </a:p>
                    <a:p>
                      <a:r>
                        <a:rPr lang="en-US" sz="1050" dirty="0"/>
                        <a:t>observed: 60</a:t>
                      </a:r>
                    </a:p>
                    <a:p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4286305"/>
                  </a:ext>
                </a:extLst>
              </a:tr>
              <a:tr h="538254"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expected: 211</a:t>
                      </a:r>
                    </a:p>
                    <a:p>
                      <a:r>
                        <a:rPr lang="en-US" sz="1050" dirty="0"/>
                        <a:t>observed: 172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expected: 40</a:t>
                      </a:r>
                    </a:p>
                    <a:p>
                      <a:r>
                        <a:rPr lang="en-US" sz="1050" dirty="0"/>
                        <a:t>observed: 80</a:t>
                      </a:r>
                    </a:p>
                    <a:p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22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2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56DC-68DF-D844-96F6-65BA8B67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&amp;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B3C1-D2C9-D74A-A6A4-69EBD169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84" y="2691049"/>
            <a:ext cx="3426773" cy="3416300"/>
          </a:xfrm>
        </p:spPr>
        <p:txBody>
          <a:bodyPr>
            <a:normAutofit/>
          </a:bodyPr>
          <a:lstStyle/>
          <a:p>
            <a:r>
              <a:rPr lang="en-US" sz="2000" dirty="0"/>
              <a:t>Mean Monthly Income</a:t>
            </a:r>
          </a:p>
          <a:p>
            <a:pPr lvl="1"/>
            <a:r>
              <a:rPr lang="en-US" sz="1800" dirty="0"/>
              <a:t>Separated Employees: 4765</a:t>
            </a:r>
          </a:p>
          <a:p>
            <a:pPr lvl="1"/>
            <a:r>
              <a:rPr lang="en-US" sz="1800" dirty="0"/>
              <a:t>Retained Employees: 6702</a:t>
            </a:r>
          </a:p>
          <a:p>
            <a:pPr lvl="1"/>
            <a:endParaRPr lang="en-US" sz="1800" dirty="0"/>
          </a:p>
          <a:p>
            <a:r>
              <a:rPr lang="en-US" sz="2000" dirty="0"/>
              <a:t>Two Sample t-test:</a:t>
            </a:r>
          </a:p>
          <a:p>
            <a:pPr lvl="1"/>
            <a:r>
              <a:rPr lang="en-US" sz="1800" dirty="0"/>
              <a:t>t = 4.62 (p &lt; .0001)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D7135-5245-EC48-9392-56AEF022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09" y="2511203"/>
            <a:ext cx="7863191" cy="43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7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15D5-6417-9440-8CD7-D124D8F9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&amp; Job Involvement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B537-B86E-B34E-B153-35DE6187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99" y="2661867"/>
            <a:ext cx="4642731" cy="3416300"/>
          </a:xfrm>
        </p:spPr>
        <p:txBody>
          <a:bodyPr>
            <a:normAutofit/>
          </a:bodyPr>
          <a:lstStyle/>
          <a:p>
            <a:r>
              <a:rPr lang="en-US" sz="2800" dirty="0"/>
              <a:t>Proportion</a:t>
            </a:r>
          </a:p>
          <a:p>
            <a:pPr lvl="1"/>
            <a:r>
              <a:rPr lang="en-US" sz="2400" dirty="0"/>
              <a:t>1: 47%</a:t>
            </a:r>
          </a:p>
          <a:p>
            <a:pPr lvl="1"/>
            <a:r>
              <a:rPr lang="en-US" sz="2400" dirty="0"/>
              <a:t>2: 19%</a:t>
            </a:r>
          </a:p>
          <a:p>
            <a:pPr lvl="1"/>
            <a:r>
              <a:rPr lang="en-US" sz="2400" dirty="0"/>
              <a:t>3: 13%</a:t>
            </a:r>
          </a:p>
          <a:p>
            <a:pPr lvl="1"/>
            <a:r>
              <a:rPr lang="en-US" sz="2400" dirty="0"/>
              <a:t>4: 9%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37B91-599B-244A-A83C-59183211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30" y="2334638"/>
            <a:ext cx="6725970" cy="45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0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DAAD-45EA-804E-9F95-F248A419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&amp; Years in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E1E-FC42-9A44-AA0D-9488DB09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76" y="2700777"/>
            <a:ext cx="4068798" cy="3416300"/>
          </a:xfrm>
        </p:spPr>
        <p:txBody>
          <a:bodyPr>
            <a:normAutofit/>
          </a:bodyPr>
          <a:lstStyle/>
          <a:p>
            <a:r>
              <a:rPr lang="en-US" sz="2000" dirty="0"/>
              <a:t>Mean Years in Current Role:</a:t>
            </a:r>
          </a:p>
          <a:p>
            <a:endParaRPr lang="en-US" sz="2000" dirty="0"/>
          </a:p>
          <a:p>
            <a:pPr lvl="1"/>
            <a:r>
              <a:rPr lang="en-US" sz="1800" dirty="0"/>
              <a:t>Separated Employees: 2.9</a:t>
            </a:r>
          </a:p>
          <a:p>
            <a:pPr lvl="1"/>
            <a:r>
              <a:rPr lang="en-US" sz="1800" dirty="0"/>
              <a:t>Retained Employees: 4.5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Two Sample t-test</a:t>
            </a:r>
          </a:p>
          <a:p>
            <a:pPr lvl="1"/>
            <a:r>
              <a:rPr lang="en-US" sz="1800" dirty="0"/>
              <a:t>t = 4.45 (p &lt; .0001)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34A53-DCAB-D645-B7E0-71398001D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774" y="2391518"/>
            <a:ext cx="6433226" cy="43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2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F7CC-790F-E74C-A4BE-BB9AAED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Option Level &amp;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8A22-5076-504E-8C70-16ADEF40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22" y="2769755"/>
            <a:ext cx="4088254" cy="3416300"/>
          </a:xfrm>
        </p:spPr>
        <p:txBody>
          <a:bodyPr>
            <a:normAutofit/>
          </a:bodyPr>
          <a:lstStyle/>
          <a:p>
            <a:r>
              <a:rPr lang="en-US" sz="2800" dirty="0"/>
              <a:t>Proportion:</a:t>
            </a:r>
          </a:p>
          <a:p>
            <a:pPr lvl="1"/>
            <a:r>
              <a:rPr lang="en-US" sz="2400" dirty="0"/>
              <a:t>0: 26%</a:t>
            </a:r>
          </a:p>
          <a:p>
            <a:pPr lvl="1"/>
            <a:r>
              <a:rPr lang="en-US" sz="2400" dirty="0"/>
              <a:t>1: 8%</a:t>
            </a:r>
          </a:p>
          <a:p>
            <a:pPr lvl="1"/>
            <a:r>
              <a:rPr lang="en-US" sz="2400" dirty="0"/>
              <a:t>2: 4%</a:t>
            </a:r>
          </a:p>
          <a:p>
            <a:pPr lvl="1"/>
            <a:r>
              <a:rPr lang="en-US" sz="2400" dirty="0"/>
              <a:t>3: 22%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F2B5E-EB38-E948-82BB-B1E59DF8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08" y="2417232"/>
            <a:ext cx="6367894" cy="44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3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04FC-2E79-FC4E-8965-0DB9B74B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&amp; Job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A4A1-C09E-9248-800F-F433713F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40" y="2601352"/>
            <a:ext cx="4610487" cy="34163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Proportion Separated:</a:t>
            </a:r>
          </a:p>
          <a:p>
            <a:endParaRPr lang="en-US" sz="2400" dirty="0"/>
          </a:p>
          <a:p>
            <a:pPr lvl="1"/>
            <a:r>
              <a:rPr lang="en-US" sz="2000" dirty="0"/>
              <a:t>Sales Rep: 24/53 (45%)</a:t>
            </a:r>
          </a:p>
          <a:p>
            <a:pPr lvl="1"/>
            <a:r>
              <a:rPr lang="en-US" sz="2000" dirty="0"/>
              <a:t>Human Resources: 6/27 (22%)</a:t>
            </a:r>
          </a:p>
          <a:p>
            <a:pPr lvl="1"/>
            <a:r>
              <a:rPr lang="en-US" sz="2000" dirty="0"/>
              <a:t>Lab Technician: 30/153 (20%)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624742-B4C7-0949-A5B3-FB2426CE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40" y="2361874"/>
            <a:ext cx="6685471" cy="44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1C96-6C13-724F-B1C2-A438E923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to Predict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8736-C838-C840-A4FB-236B5D1A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72" y="2809615"/>
            <a:ext cx="4399539" cy="3416300"/>
          </a:xfrm>
        </p:spPr>
        <p:txBody>
          <a:bodyPr>
            <a:normAutofit/>
          </a:bodyPr>
          <a:lstStyle/>
          <a:p>
            <a:r>
              <a:rPr lang="en-US" sz="2400" dirty="0"/>
              <a:t>Variables used to predict:</a:t>
            </a:r>
          </a:p>
          <a:p>
            <a:pPr lvl="1"/>
            <a:r>
              <a:rPr lang="en-US" sz="2000" dirty="0"/>
              <a:t>Overtime</a:t>
            </a:r>
          </a:p>
          <a:p>
            <a:pPr lvl="1"/>
            <a:r>
              <a:rPr lang="en-US" sz="2000" dirty="0"/>
              <a:t>Monthly Income</a:t>
            </a:r>
          </a:p>
          <a:p>
            <a:pPr lvl="1"/>
            <a:r>
              <a:rPr lang="en-US" sz="2000" dirty="0"/>
              <a:t>Stock Option Level</a:t>
            </a:r>
          </a:p>
          <a:p>
            <a:pPr lvl="1"/>
            <a:r>
              <a:rPr lang="en-US" sz="2000" dirty="0"/>
              <a:t>Job Involvement</a:t>
            </a:r>
          </a:p>
          <a:p>
            <a:pPr lvl="1"/>
            <a:r>
              <a:rPr lang="en-US" sz="2000" dirty="0"/>
              <a:t>Years in Current Role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7477C4-CBE8-3A40-8C76-12849163E923}"/>
              </a:ext>
            </a:extLst>
          </p:cNvPr>
          <p:cNvSpPr txBox="1">
            <a:spLocks/>
          </p:cNvSpPr>
          <p:nvPr/>
        </p:nvSpPr>
        <p:spPr>
          <a:xfrm>
            <a:off x="5759532" y="2809615"/>
            <a:ext cx="6092042" cy="382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Model:</a:t>
            </a:r>
          </a:p>
          <a:p>
            <a:pPr lvl="1"/>
            <a:r>
              <a:rPr lang="en-US" sz="1800" dirty="0"/>
              <a:t>Naïve Bayes (probabilities)</a:t>
            </a:r>
          </a:p>
          <a:p>
            <a:pPr lvl="1"/>
            <a:r>
              <a:rPr lang="en-US" sz="1800" dirty="0"/>
              <a:t>Balanced model with downsampling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Mean Sensitivity: 68% (correct ID Retained)</a:t>
            </a:r>
          </a:p>
          <a:p>
            <a:pPr lvl="1"/>
            <a:r>
              <a:rPr lang="en-US" sz="1800" dirty="0"/>
              <a:t>Mean Specificity: 77% (correct ID Separated)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Better predictions of separated</a:t>
            </a:r>
          </a:p>
          <a:p>
            <a:pPr lvl="2"/>
            <a:r>
              <a:rPr lang="en-US" sz="1600" dirty="0"/>
              <a:t>Useful if incorrect ID of retained not as important</a:t>
            </a:r>
          </a:p>
        </p:txBody>
      </p:sp>
    </p:spTree>
    <p:extLst>
      <p:ext uri="{BB962C8B-B14F-4D97-AF65-F5344CB8AC3E}">
        <p14:creationId xmlns:p14="http://schemas.microsoft.com/office/powerpoint/2010/main" val="3644606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</TotalTime>
  <Words>1051</Words>
  <Application>Microsoft Macintosh PowerPoint</Application>
  <PresentationFormat>Widescreen</PresentationFormat>
  <Paragraphs>219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 3</vt:lpstr>
      <vt:lpstr>Ion Boardroom</vt:lpstr>
      <vt:lpstr>DDS Analytics</vt:lpstr>
      <vt:lpstr>Attrition Overview</vt:lpstr>
      <vt:lpstr>Attrition &amp; Overtime</vt:lpstr>
      <vt:lpstr>Monthly Income &amp; Attrition</vt:lpstr>
      <vt:lpstr>Attrition &amp; Job Involvement</vt:lpstr>
      <vt:lpstr>Attrition &amp; Years in Role</vt:lpstr>
      <vt:lpstr>Stock Option Level &amp; Attrition</vt:lpstr>
      <vt:lpstr>Attrition &amp; Job Role</vt:lpstr>
      <vt:lpstr>Model to Predict Attrition</vt:lpstr>
      <vt:lpstr>Additional Model to Predict Attrition</vt:lpstr>
      <vt:lpstr>Monthly Income, Job Level &amp; Role</vt:lpstr>
      <vt:lpstr>Monthly Income, Total Working Years &amp; Job Role</vt:lpstr>
      <vt:lpstr>Predict Monthly Income</vt:lpstr>
      <vt:lpstr>Job Roles: Sales Representatives</vt:lpstr>
      <vt:lpstr>Stock Option Level</vt:lpstr>
      <vt:lpstr>High Potential Employees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</dc:title>
  <dc:creator>Nicole Norelli</dc:creator>
  <cp:lastModifiedBy>Nicole Norelli</cp:lastModifiedBy>
  <cp:revision>94</cp:revision>
  <dcterms:created xsi:type="dcterms:W3CDTF">2020-11-28T20:00:56Z</dcterms:created>
  <dcterms:modified xsi:type="dcterms:W3CDTF">2020-12-02T20:18:26Z</dcterms:modified>
</cp:coreProperties>
</file>