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9" r:id="rId3"/>
    <p:sldId id="289" r:id="rId4"/>
    <p:sldId id="290" r:id="rId5"/>
    <p:sldId id="291" r:id="rId6"/>
    <p:sldId id="292" r:id="rId7"/>
    <p:sldId id="267" r:id="rId8"/>
    <p:sldId id="266" r:id="rId9"/>
    <p:sldId id="275" r:id="rId10"/>
  </p:sldIdLst>
  <p:sldSz cx="9144000" cy="5143500" type="screen16x9"/>
  <p:notesSz cx="6858000" cy="9144000"/>
  <p:embeddedFontLst>
    <p:embeddedFont>
      <p:font typeface="Advent Pro Medium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Advent Pro" charset="0"/>
      <p:regular r:id="rId20"/>
      <p:bold r:id="rId21"/>
      <p:italic r:id="rId22"/>
      <p:boldItalic r:id="rId23"/>
    </p:embeddedFont>
    <p:embeddedFont>
      <p:font typeface="Albert Sans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937427E-6FAA-41A5-82C8-BEA170FFC8CC}">
  <a:tblStyle styleId="{8937427E-6FAA-41A5-82C8-BEA170FFC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CB1DCD-F446-4CC3-AF4D-3074305C21E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>
      <p:cViewPr>
        <p:scale>
          <a:sx n="102" d="100"/>
          <a:sy n="102" d="100"/>
        </p:scale>
        <p:origin x="-45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0968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bc295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bc295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bc295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bc295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bc295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bc295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bc295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bc295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bc295b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bc295b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2988bbd4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2988bbd4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2988bbd4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2988bbd4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2988bbd4f_0_17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52988bbd4f_0_17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65650" y="-166400"/>
            <a:ext cx="1822900" cy="5468750"/>
          </a:xfrm>
          <a:custGeom>
            <a:avLst/>
            <a:gdLst/>
            <a:ahLst/>
            <a:cxnLst/>
            <a:rect l="l" t="t" r="r" b="b"/>
            <a:pathLst>
              <a:path w="72916" h="218750" extrusionOk="0">
                <a:moveTo>
                  <a:pt x="68680" y="0"/>
                </a:moveTo>
                <a:lnTo>
                  <a:pt x="72916" y="218750"/>
                </a:lnTo>
                <a:lnTo>
                  <a:pt x="0" y="2178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108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0" name="Google Shape;10;p2"/>
          <p:cNvSpPr/>
          <p:nvPr/>
        </p:nvSpPr>
        <p:spPr>
          <a:xfrm>
            <a:off x="-234475" y="-90775"/>
            <a:ext cx="2133025" cy="5325050"/>
          </a:xfrm>
          <a:custGeom>
            <a:avLst/>
            <a:gdLst/>
            <a:ahLst/>
            <a:cxnLst/>
            <a:rect l="l" t="t" r="r" b="b"/>
            <a:pathLst>
              <a:path w="85321" h="213002" extrusionOk="0">
                <a:moveTo>
                  <a:pt x="85321" y="0"/>
                </a:moveTo>
                <a:lnTo>
                  <a:pt x="25717" y="213002"/>
                </a:lnTo>
                <a:lnTo>
                  <a:pt x="0" y="2130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1" name="Google Shape;11;p2"/>
          <p:cNvSpPr/>
          <p:nvPr/>
        </p:nvSpPr>
        <p:spPr>
          <a:xfrm>
            <a:off x="-83200" y="-45375"/>
            <a:ext cx="2314575" cy="1974200"/>
          </a:xfrm>
          <a:custGeom>
            <a:avLst/>
            <a:gdLst/>
            <a:ahLst/>
            <a:cxnLst/>
            <a:rect l="l" t="t" r="r" b="b"/>
            <a:pathLst>
              <a:path w="92583" h="78968" extrusionOk="0">
                <a:moveTo>
                  <a:pt x="0" y="302"/>
                </a:moveTo>
                <a:lnTo>
                  <a:pt x="0" y="78968"/>
                </a:lnTo>
                <a:lnTo>
                  <a:pt x="92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2" name="Google Shape;12;p2"/>
          <p:cNvSpPr/>
          <p:nvPr/>
        </p:nvSpPr>
        <p:spPr>
          <a:xfrm>
            <a:off x="7102575" y="3585325"/>
            <a:ext cx="2352400" cy="1656500"/>
          </a:xfrm>
          <a:custGeom>
            <a:avLst/>
            <a:gdLst/>
            <a:ahLst/>
            <a:cxnLst/>
            <a:rect l="l" t="t" r="r" b="b"/>
            <a:pathLst>
              <a:path w="94096" h="66260" extrusionOk="0">
                <a:moveTo>
                  <a:pt x="0" y="64142"/>
                </a:moveTo>
                <a:lnTo>
                  <a:pt x="91373" y="0"/>
                </a:lnTo>
                <a:lnTo>
                  <a:pt x="94096" y="662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86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86250" y="721388"/>
            <a:ext cx="47715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79250" y="3631050"/>
            <a:ext cx="2785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-121550" y="-151950"/>
            <a:ext cx="1245975" cy="4322975"/>
          </a:xfrm>
          <a:custGeom>
            <a:avLst/>
            <a:gdLst/>
            <a:ahLst/>
            <a:cxnLst/>
            <a:rect l="l" t="t" r="r" b="b"/>
            <a:pathLst>
              <a:path w="49839" h="172919" extrusionOk="0">
                <a:moveTo>
                  <a:pt x="49839" y="0"/>
                </a:moveTo>
                <a:lnTo>
                  <a:pt x="304" y="172919"/>
                </a:lnTo>
                <a:lnTo>
                  <a:pt x="0" y="3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61" name="Google Shape;161;p23"/>
          <p:cNvSpPr/>
          <p:nvPr/>
        </p:nvSpPr>
        <p:spPr>
          <a:xfrm>
            <a:off x="5652525" y="4011475"/>
            <a:ext cx="3707575" cy="1276375"/>
          </a:xfrm>
          <a:custGeom>
            <a:avLst/>
            <a:gdLst/>
            <a:ahLst/>
            <a:cxnLst/>
            <a:rect l="l" t="t" r="r" b="b"/>
            <a:pathLst>
              <a:path w="148303" h="51055" extrusionOk="0">
                <a:moveTo>
                  <a:pt x="146176" y="0"/>
                </a:moveTo>
                <a:lnTo>
                  <a:pt x="148303" y="51055"/>
                </a:lnTo>
                <a:lnTo>
                  <a:pt x="0" y="48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6000"/>
              </a:srgbClr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6450275" y="-75975"/>
            <a:ext cx="2894625" cy="1489100"/>
          </a:xfrm>
          <a:custGeom>
            <a:avLst/>
            <a:gdLst/>
            <a:ahLst/>
            <a:cxnLst/>
            <a:rect l="l" t="t" r="r" b="b"/>
            <a:pathLst>
              <a:path w="115785" h="59564" extrusionOk="0">
                <a:moveTo>
                  <a:pt x="0" y="304"/>
                </a:moveTo>
                <a:lnTo>
                  <a:pt x="114266" y="0"/>
                </a:lnTo>
                <a:lnTo>
                  <a:pt x="115785" y="595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4" name="Google Shape;164;p24"/>
          <p:cNvSpPr/>
          <p:nvPr/>
        </p:nvSpPr>
        <p:spPr>
          <a:xfrm>
            <a:off x="8212875" y="-121575"/>
            <a:ext cx="1132025" cy="3206150"/>
          </a:xfrm>
          <a:custGeom>
            <a:avLst/>
            <a:gdLst/>
            <a:ahLst/>
            <a:cxnLst/>
            <a:rect l="l" t="t" r="r" b="b"/>
            <a:pathLst>
              <a:path w="45281" h="128246" extrusionOk="0">
                <a:moveTo>
                  <a:pt x="0" y="608"/>
                </a:moveTo>
                <a:lnTo>
                  <a:pt x="45281" y="0"/>
                </a:lnTo>
                <a:lnTo>
                  <a:pt x="42242" y="1282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68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5" name="Google Shape;165;p24"/>
          <p:cNvSpPr/>
          <p:nvPr/>
        </p:nvSpPr>
        <p:spPr>
          <a:xfrm>
            <a:off x="-68375" y="2013325"/>
            <a:ext cx="1755025" cy="3221350"/>
          </a:xfrm>
          <a:custGeom>
            <a:avLst/>
            <a:gdLst/>
            <a:ahLst/>
            <a:cxnLst/>
            <a:rect l="l" t="t" r="r" b="b"/>
            <a:pathLst>
              <a:path w="70201" h="128854" extrusionOk="0">
                <a:moveTo>
                  <a:pt x="912" y="0"/>
                </a:moveTo>
                <a:lnTo>
                  <a:pt x="0" y="128854"/>
                </a:lnTo>
                <a:lnTo>
                  <a:pt x="70201" y="12824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00025" dist="76200" dir="360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8312800" y="-90775"/>
            <a:ext cx="1021125" cy="4319025"/>
          </a:xfrm>
          <a:custGeom>
            <a:avLst/>
            <a:gdLst/>
            <a:ahLst/>
            <a:cxnLst/>
            <a:rect l="l" t="t" r="r" b="b"/>
            <a:pathLst>
              <a:path w="40845" h="172761" extrusionOk="0">
                <a:moveTo>
                  <a:pt x="40845" y="0"/>
                </a:moveTo>
                <a:lnTo>
                  <a:pt x="0" y="303"/>
                </a:lnTo>
                <a:lnTo>
                  <a:pt x="35702" y="1727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8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37" name="Google Shape;37;p6"/>
          <p:cNvSpPr/>
          <p:nvPr/>
        </p:nvSpPr>
        <p:spPr>
          <a:xfrm>
            <a:off x="7828700" y="-60500"/>
            <a:ext cx="1397700" cy="1646000"/>
          </a:xfrm>
          <a:custGeom>
            <a:avLst/>
            <a:gdLst/>
            <a:ahLst/>
            <a:cxnLst/>
            <a:rect l="l" t="t" r="r" b="b"/>
            <a:pathLst>
              <a:path w="55908" h="65840" extrusionOk="0">
                <a:moveTo>
                  <a:pt x="55908" y="854"/>
                </a:moveTo>
                <a:lnTo>
                  <a:pt x="55908" y="6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5000"/>
              </a:scheme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211800" y="-83200"/>
            <a:ext cx="3456750" cy="1263175"/>
          </a:xfrm>
          <a:custGeom>
            <a:avLst/>
            <a:gdLst/>
            <a:ahLst/>
            <a:cxnLst/>
            <a:rect l="l" t="t" r="r" b="b"/>
            <a:pathLst>
              <a:path w="138270" h="50527" extrusionOk="0">
                <a:moveTo>
                  <a:pt x="0" y="0"/>
                </a:moveTo>
                <a:lnTo>
                  <a:pt x="138270" y="908"/>
                </a:lnTo>
                <a:lnTo>
                  <a:pt x="605" y="505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  <p:sp>
        <p:nvSpPr>
          <p:cNvPr id="40" name="Google Shape;40;p7"/>
          <p:cNvSpPr/>
          <p:nvPr/>
        </p:nvSpPr>
        <p:spPr>
          <a:xfrm>
            <a:off x="-181525" y="-37825"/>
            <a:ext cx="1535475" cy="2254075"/>
          </a:xfrm>
          <a:custGeom>
            <a:avLst/>
            <a:gdLst/>
            <a:ahLst/>
            <a:cxnLst/>
            <a:rect l="l" t="t" r="r" b="b"/>
            <a:pathLst>
              <a:path w="61419" h="90163" extrusionOk="0">
                <a:moveTo>
                  <a:pt x="61419" y="0"/>
                </a:moveTo>
                <a:lnTo>
                  <a:pt x="302" y="0"/>
                </a:lnTo>
                <a:lnTo>
                  <a:pt x="0" y="901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780000" algn="bl" rotWithShape="0">
              <a:srgbClr val="000000">
                <a:alpha val="35000"/>
              </a:srgbClr>
            </a:outerShdw>
          </a:effectLst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61800" y="1669350"/>
            <a:ext cx="361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961800" y="2242050"/>
            <a:ext cx="36102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 flipH="1">
            <a:off x="5287150" y="0"/>
            <a:ext cx="3856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081650"/>
            <a:ext cx="6367800" cy="29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14625" y="-105375"/>
            <a:ext cx="1168450" cy="2104025"/>
          </a:xfrm>
          <a:custGeom>
            <a:avLst/>
            <a:gdLst/>
            <a:ahLst/>
            <a:cxnLst/>
            <a:rect l="l" t="t" r="r" b="b"/>
            <a:pathLst>
              <a:path w="46738" h="84161" extrusionOk="0">
                <a:moveTo>
                  <a:pt x="46738" y="0"/>
                </a:moveTo>
                <a:lnTo>
                  <a:pt x="0" y="490"/>
                </a:lnTo>
                <a:lnTo>
                  <a:pt x="1146" y="84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47" name="Google Shape;47;p8"/>
          <p:cNvSpPr/>
          <p:nvPr/>
        </p:nvSpPr>
        <p:spPr>
          <a:xfrm>
            <a:off x="6185175" y="3810000"/>
            <a:ext cx="3072325" cy="1426725"/>
          </a:xfrm>
          <a:custGeom>
            <a:avLst/>
            <a:gdLst/>
            <a:ahLst/>
            <a:cxnLst/>
            <a:rect l="l" t="t" r="r" b="b"/>
            <a:pathLst>
              <a:path w="122893" h="57069" extrusionOk="0">
                <a:moveTo>
                  <a:pt x="0" y="56745"/>
                </a:moveTo>
                <a:lnTo>
                  <a:pt x="121596" y="0"/>
                </a:lnTo>
                <a:lnTo>
                  <a:pt x="122893" y="570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110600" y="-93125"/>
            <a:ext cx="3323925" cy="1289450"/>
          </a:xfrm>
          <a:custGeom>
            <a:avLst/>
            <a:gdLst/>
            <a:ahLst/>
            <a:cxnLst/>
            <a:rect l="l" t="t" r="r" b="b"/>
            <a:pathLst>
              <a:path w="132957" h="51578" extrusionOk="0">
                <a:moveTo>
                  <a:pt x="0" y="286"/>
                </a:moveTo>
                <a:lnTo>
                  <a:pt x="130378" y="0"/>
                </a:lnTo>
                <a:lnTo>
                  <a:pt x="132957" y="515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6375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6375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7743900" y="-93125"/>
            <a:ext cx="1583175" cy="2270875"/>
          </a:xfrm>
          <a:custGeom>
            <a:avLst/>
            <a:gdLst/>
            <a:ahLst/>
            <a:cxnLst/>
            <a:rect l="l" t="t" r="r" b="b"/>
            <a:pathLst>
              <a:path w="63327" h="90835" extrusionOk="0">
                <a:moveTo>
                  <a:pt x="0" y="286"/>
                </a:moveTo>
                <a:lnTo>
                  <a:pt x="4871" y="0"/>
                </a:lnTo>
                <a:lnTo>
                  <a:pt x="63327" y="860"/>
                </a:lnTo>
                <a:lnTo>
                  <a:pt x="61608" y="908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76200" dir="10860000" algn="bl" rotWithShape="0">
              <a:srgbClr val="000000">
                <a:alpha val="36000"/>
              </a:srgbClr>
            </a:outerShdw>
          </a:effectLst>
        </p:spPr>
      </p:sp>
      <p:sp>
        <p:nvSpPr>
          <p:cNvPr id="54" name="Google Shape;54;p9"/>
          <p:cNvSpPr/>
          <p:nvPr/>
        </p:nvSpPr>
        <p:spPr>
          <a:xfrm>
            <a:off x="-100300" y="2564575"/>
            <a:ext cx="1504375" cy="2664900"/>
          </a:xfrm>
          <a:custGeom>
            <a:avLst/>
            <a:gdLst/>
            <a:ahLst/>
            <a:cxnLst/>
            <a:rect l="l" t="t" r="r" b="b"/>
            <a:pathLst>
              <a:path w="60175" h="106596" extrusionOk="0">
                <a:moveTo>
                  <a:pt x="573" y="0"/>
                </a:moveTo>
                <a:lnTo>
                  <a:pt x="0" y="106309"/>
                </a:lnTo>
                <a:lnTo>
                  <a:pt x="60175" y="1065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7352175" y="-83225"/>
            <a:ext cx="1913700" cy="2957525"/>
          </a:xfrm>
          <a:custGeom>
            <a:avLst/>
            <a:gdLst/>
            <a:ahLst/>
            <a:cxnLst/>
            <a:rect l="l" t="t" r="r" b="b"/>
            <a:pathLst>
              <a:path w="76548" h="118301" extrusionOk="0">
                <a:moveTo>
                  <a:pt x="76548" y="0"/>
                </a:moveTo>
                <a:lnTo>
                  <a:pt x="75640" y="118301"/>
                </a:lnTo>
                <a:lnTo>
                  <a:pt x="0" y="3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54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57" name="Google Shape;57;p10"/>
          <p:cNvSpPr/>
          <p:nvPr/>
        </p:nvSpPr>
        <p:spPr>
          <a:xfrm>
            <a:off x="-186250" y="3553175"/>
            <a:ext cx="2379800" cy="1688650"/>
          </a:xfrm>
          <a:custGeom>
            <a:avLst/>
            <a:gdLst/>
            <a:ahLst/>
            <a:cxnLst/>
            <a:rect l="l" t="t" r="r" b="b"/>
            <a:pathLst>
              <a:path w="95192" h="67546" extrusionOk="0">
                <a:moveTo>
                  <a:pt x="95192" y="65428"/>
                </a:moveTo>
                <a:lnTo>
                  <a:pt x="0" y="0"/>
                </a:lnTo>
                <a:lnTo>
                  <a:pt x="1096" y="675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algn="bl" rotWithShape="0">
              <a:schemeClr val="dk1">
                <a:alpha val="35000"/>
              </a:schemeClr>
            </a:outerShdw>
          </a:effectLst>
        </p:spPr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50100" y="38891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945350" y="1807650"/>
            <a:ext cx="52533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945350" y="2914350"/>
            <a:ext cx="5253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733707" y="1402400"/>
            <a:ext cx="1626250" cy="3854550"/>
          </a:xfrm>
          <a:custGeom>
            <a:avLst/>
            <a:gdLst/>
            <a:ahLst/>
            <a:cxnLst/>
            <a:rect l="l" t="t" r="r" b="b"/>
            <a:pathLst>
              <a:path w="65050" h="154182" extrusionOk="0">
                <a:moveTo>
                  <a:pt x="3457" y="0"/>
                </a:moveTo>
                <a:lnTo>
                  <a:pt x="0" y="154182"/>
                </a:lnTo>
                <a:lnTo>
                  <a:pt x="65050" y="154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5000"/>
              </a:srgbClr>
            </a:outerShdw>
          </a:effectLst>
        </p:spPr>
      </p:sp>
      <p:sp>
        <p:nvSpPr>
          <p:cNvPr id="63" name="Google Shape;63;p11"/>
          <p:cNvSpPr/>
          <p:nvPr/>
        </p:nvSpPr>
        <p:spPr>
          <a:xfrm flipH="1">
            <a:off x="7249636" y="3294816"/>
            <a:ext cx="2110321" cy="1954557"/>
          </a:xfrm>
          <a:custGeom>
            <a:avLst/>
            <a:gdLst/>
            <a:ahLst/>
            <a:cxnLst/>
            <a:rect l="l" t="t" r="r" b="b"/>
            <a:pathLst>
              <a:path w="81994" h="75942" extrusionOk="0">
                <a:moveTo>
                  <a:pt x="1816" y="0"/>
                </a:moveTo>
                <a:lnTo>
                  <a:pt x="0" y="75942"/>
                </a:lnTo>
                <a:lnTo>
                  <a:pt x="81994" y="753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5000"/>
              </a:srgbClr>
            </a:outerShdw>
          </a:effectLst>
        </p:spPr>
      </p:sp>
      <p:sp>
        <p:nvSpPr>
          <p:cNvPr id="64" name="Google Shape;64;p11"/>
          <p:cNvSpPr/>
          <p:nvPr/>
        </p:nvSpPr>
        <p:spPr>
          <a:xfrm flipH="1">
            <a:off x="-49724" y="-90775"/>
            <a:ext cx="3139480" cy="1951566"/>
          </a:xfrm>
          <a:custGeom>
            <a:avLst/>
            <a:gdLst/>
            <a:ahLst/>
            <a:cxnLst/>
            <a:rect l="l" t="t" r="r" b="b"/>
            <a:pathLst>
              <a:path w="123141" h="76547" extrusionOk="0">
                <a:moveTo>
                  <a:pt x="0" y="303"/>
                </a:moveTo>
                <a:lnTo>
                  <a:pt x="121628" y="0"/>
                </a:lnTo>
                <a:lnTo>
                  <a:pt x="123141" y="76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65" name="Google Shape;65;p11"/>
          <p:cNvSpPr/>
          <p:nvPr/>
        </p:nvSpPr>
        <p:spPr>
          <a:xfrm flipH="1">
            <a:off x="-215963" y="-90775"/>
            <a:ext cx="1762344" cy="3687139"/>
          </a:xfrm>
          <a:custGeom>
            <a:avLst/>
            <a:gdLst/>
            <a:ahLst/>
            <a:cxnLst/>
            <a:rect l="l" t="t" r="r" b="b"/>
            <a:pathLst>
              <a:path w="65655" h="137362" extrusionOk="0">
                <a:moveTo>
                  <a:pt x="0" y="605"/>
                </a:moveTo>
                <a:lnTo>
                  <a:pt x="65655" y="0"/>
                </a:lnTo>
                <a:lnTo>
                  <a:pt x="62327" y="1373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-151275" y="-157775"/>
            <a:ext cx="3736547" cy="1216717"/>
          </a:xfrm>
          <a:custGeom>
            <a:avLst/>
            <a:gdLst/>
            <a:ahLst/>
            <a:cxnLst/>
            <a:rect l="l" t="t" r="r" b="b"/>
            <a:pathLst>
              <a:path w="144018" h="46896" extrusionOk="0">
                <a:moveTo>
                  <a:pt x="144018" y="2118"/>
                </a:moveTo>
                <a:lnTo>
                  <a:pt x="0" y="46896"/>
                </a:lnTo>
                <a:lnTo>
                  <a:pt x="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54" name="Google Shape;154;p22"/>
          <p:cNvSpPr/>
          <p:nvPr/>
        </p:nvSpPr>
        <p:spPr>
          <a:xfrm>
            <a:off x="-98325" y="-68075"/>
            <a:ext cx="1535475" cy="3108800"/>
          </a:xfrm>
          <a:custGeom>
            <a:avLst/>
            <a:gdLst/>
            <a:ahLst/>
            <a:cxnLst/>
            <a:rect l="l" t="t" r="r" b="b"/>
            <a:pathLst>
              <a:path w="61419" h="124352" extrusionOk="0">
                <a:moveTo>
                  <a:pt x="61419" y="605"/>
                </a:moveTo>
                <a:lnTo>
                  <a:pt x="0" y="124352"/>
                </a:lnTo>
                <a:lnTo>
                  <a:pt x="12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55" name="Google Shape;155;p22"/>
          <p:cNvSpPr/>
          <p:nvPr/>
        </p:nvSpPr>
        <p:spPr>
          <a:xfrm>
            <a:off x="7284100" y="2004450"/>
            <a:ext cx="2045469" cy="3260218"/>
          </a:xfrm>
          <a:custGeom>
            <a:avLst/>
            <a:gdLst/>
            <a:ahLst/>
            <a:cxnLst/>
            <a:rect l="l" t="t" r="r" b="b"/>
            <a:pathLst>
              <a:path w="78968" h="125865" extrusionOk="0">
                <a:moveTo>
                  <a:pt x="77758" y="0"/>
                </a:moveTo>
                <a:lnTo>
                  <a:pt x="78968" y="125865"/>
                </a:lnTo>
                <a:lnTo>
                  <a:pt x="0" y="1243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10680000" algn="bl" rotWithShape="0">
              <a:srgbClr val="000000">
                <a:alpha val="35000"/>
              </a:srgbClr>
            </a:outerShdw>
          </a:effectLst>
        </p:spPr>
      </p:sp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2186250" y="639234"/>
            <a:ext cx="4771500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2186250" y="1644541"/>
            <a:ext cx="4771500" cy="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2056800" y="3990666"/>
            <a:ext cx="50304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2186250" y="721388"/>
            <a:ext cx="4771500" cy="1621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 CHATBOT EMOTION DETECTION MODEL FOR MENTAL HEALTH SUPPORT</a:t>
            </a:r>
            <a:endParaRPr sz="3200"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2286000" y="3105150"/>
            <a:ext cx="49530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dvent Pro" charset="0"/>
              </a:rPr>
              <a:t>135861 NICOLE AKINYI OCHIENG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dvent Pro" charset="0"/>
            </a:endParaRPr>
          </a:p>
          <a:p>
            <a:pPr marL="0" lvl="0" indent="0"/>
            <a:r>
              <a:rPr lang="en" dirty="0" smtClean="0">
                <a:latin typeface="Advent Pro" charset="0"/>
              </a:rPr>
              <a:t>SUPERVISOR : STEPHEN OBONYO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01260" y="895350"/>
            <a:ext cx="5042339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Background and Problem </a:t>
            </a:r>
            <a:endParaRPr b="1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990600" y="1504950"/>
            <a:ext cx="7315200" cy="315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>
                <a:latin typeface="Advent Pro Medium" charset="0"/>
                <a:ea typeface="Calibri" panose="020F0502020204030204" pitchFamily="34" charset="0"/>
              </a:rPr>
              <a:t>Mental health constitutes a critical aspect of overall well-being, impacting the lives of millions globally. However, despite increased awareness and advocacy, numerous challenges persist in ensuring widespread access to timely and personalized mental health </a:t>
            </a:r>
            <a:r>
              <a:rPr lang="en-US" sz="1400" dirty="0" smtClean="0">
                <a:latin typeface="Advent Pro Medium" charset="0"/>
                <a:ea typeface="Calibri" panose="020F0502020204030204" pitchFamily="34" charset="0"/>
              </a:rPr>
              <a:t>support</a:t>
            </a:r>
          </a:p>
          <a:p>
            <a:pPr marL="0" indent="0"/>
            <a:r>
              <a:rPr lang="en-US" sz="1400" dirty="0" smtClean="0">
                <a:latin typeface="Advent Pro Medium" charset="0"/>
                <a:ea typeface="Calibri" panose="020F0502020204030204" pitchFamily="34" charset="0"/>
              </a:rPr>
              <a:t>. </a:t>
            </a:r>
          </a:p>
          <a:p>
            <a:pPr marL="0" indent="0"/>
            <a:r>
              <a:rPr lang="en-US" sz="1400" dirty="0" smtClean="0">
                <a:latin typeface="Advent Pro Medium" charset="0"/>
                <a:ea typeface="Calibri" panose="020F0502020204030204" pitchFamily="34" charset="0"/>
              </a:rPr>
              <a:t>Individuals </a:t>
            </a:r>
            <a:r>
              <a:rPr lang="en-US" sz="1400" dirty="0">
                <a:latin typeface="Advent Pro Medium" charset="0"/>
                <a:ea typeface="Calibri" panose="020F0502020204030204" pitchFamily="34" charset="0"/>
              </a:rPr>
              <a:t>often feel more comfortable using </a:t>
            </a:r>
            <a:r>
              <a:rPr lang="en-US" sz="1400" dirty="0" err="1">
                <a:latin typeface="Advent Pro Medium" charset="0"/>
                <a:ea typeface="Calibri" panose="020F0502020204030204" pitchFamily="34" charset="0"/>
              </a:rPr>
              <a:t>chatbots</a:t>
            </a:r>
            <a:r>
              <a:rPr lang="en-US" sz="1400" dirty="0">
                <a:latin typeface="Advent Pro Medium" charset="0"/>
                <a:ea typeface="Calibri" panose="020F0502020204030204" pitchFamily="34" charset="0"/>
              </a:rPr>
              <a:t> as a support option due to factors such as anonymity, reduced stigma, convenience, and the availability of immediate </a:t>
            </a:r>
            <a:r>
              <a:rPr lang="en-US" sz="1400" dirty="0" smtClean="0">
                <a:latin typeface="Advent Pro Medium" charset="0"/>
                <a:ea typeface="Calibri" panose="020F0502020204030204" pitchFamily="34" charset="0"/>
              </a:rPr>
              <a:t>assistance.</a:t>
            </a:r>
          </a:p>
          <a:p>
            <a:pPr marL="0" indent="0"/>
            <a:endParaRPr lang="en-US" sz="1400" dirty="0" smtClean="0">
              <a:latin typeface="Advent Pro Medium" charset="0"/>
              <a:ea typeface="Calibri" panose="020F0502020204030204" pitchFamily="34" charset="0"/>
            </a:endParaRPr>
          </a:p>
          <a:p>
            <a:pPr marL="0" indent="0"/>
            <a:r>
              <a:rPr lang="en-US" sz="1400" dirty="0" smtClean="0">
                <a:latin typeface="Advent Pro Medium" charset="0"/>
                <a:ea typeface="Calibri" panose="020F0502020204030204" pitchFamily="34" charset="0"/>
              </a:rPr>
              <a:t>The absence of robust emotion detection capabilities in mental health support </a:t>
            </a:r>
            <a:r>
              <a:rPr lang="en-US" sz="1400" dirty="0" err="1" smtClean="0">
                <a:latin typeface="Advent Pro Medium" charset="0"/>
                <a:ea typeface="Calibri" panose="020F0502020204030204" pitchFamily="34" charset="0"/>
              </a:rPr>
              <a:t>chatbots</a:t>
            </a:r>
            <a:r>
              <a:rPr lang="en-US" sz="1400" dirty="0" smtClean="0">
                <a:latin typeface="Advent Pro Medium" charset="0"/>
                <a:ea typeface="Calibri" panose="020F0502020204030204" pitchFamily="34" charset="0"/>
              </a:rPr>
              <a:t> not only hinders the provision of personalized assistance but also risks overlooking crucial emotional cues, potentially impacting users' mental well-being. </a:t>
            </a:r>
          </a:p>
          <a:p>
            <a:pPr marL="0" indent="0"/>
            <a:endParaRPr lang="en-US" sz="1400" dirty="0" smtClean="0">
              <a:latin typeface="Advent Pro Medium" charset="0"/>
              <a:ea typeface="Calibri" panose="020F0502020204030204" pitchFamily="34" charset="0"/>
            </a:endParaRPr>
          </a:p>
          <a:p>
            <a:pPr marL="0" indent="0"/>
            <a:r>
              <a:rPr lang="en-US" sz="1400" dirty="0" smtClean="0">
                <a:latin typeface="Advent Pro Medium" charset="0"/>
                <a:ea typeface="Calibri" panose="020F0502020204030204" pitchFamily="34" charset="0"/>
                <a:cs typeface="Times New Roman" panose="02020603050405020304" pitchFamily="18" charset="0"/>
              </a:rPr>
              <a:t>Therefore</a:t>
            </a:r>
            <a:r>
              <a:rPr lang="en-US" sz="1400" dirty="0">
                <a:latin typeface="Advent Pro Medium" charset="0"/>
                <a:ea typeface="Calibri" panose="020F0502020204030204" pitchFamily="34" charset="0"/>
                <a:cs typeface="Times New Roman" panose="02020603050405020304" pitchFamily="18" charset="0"/>
              </a:rPr>
              <a:t>, the proposed solution aims to bridge this gap by developing an advanced </a:t>
            </a:r>
            <a:r>
              <a:rPr lang="en-US" sz="1400" dirty="0" err="1">
                <a:latin typeface="Advent Pro Medium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en-US" sz="1400" dirty="0">
                <a:latin typeface="Advent Pro Medium" charset="0"/>
                <a:ea typeface="Calibri" panose="020F0502020204030204" pitchFamily="34" charset="0"/>
                <a:cs typeface="Times New Roman" panose="02020603050405020304" pitchFamily="18" charset="0"/>
              </a:rPr>
              <a:t> with integrated emotion detection, providing a more responsive and empathetic mental health support experience.</a:t>
            </a:r>
            <a:endParaRPr dirty="0">
              <a:latin typeface="Advent Pro" charset="0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4500575" y="4122375"/>
            <a:ext cx="4727475" cy="1066500"/>
          </a:xfrm>
          <a:custGeom>
            <a:avLst/>
            <a:gdLst/>
            <a:ahLst/>
            <a:cxnLst/>
            <a:rect l="l" t="t" r="r" b="b"/>
            <a:pathLst>
              <a:path w="189099" h="42660" extrusionOk="0">
                <a:moveTo>
                  <a:pt x="189099" y="42660"/>
                </a:moveTo>
                <a:lnTo>
                  <a:pt x="189099" y="0"/>
                </a:lnTo>
                <a:lnTo>
                  <a:pt x="0" y="426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320000" algn="bl" rotWithShape="0">
              <a:schemeClr val="dk1">
                <a:alpha val="35000"/>
              </a:schemeClr>
            </a:outerShdw>
          </a:effectLst>
        </p:spPr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>
          <a:xfrm flipH="1">
            <a:off x="7467600" y="-4057650"/>
            <a:ext cx="2790000" cy="3276600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01261" y="895350"/>
            <a:ext cx="361020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Motivation</a:t>
            </a:r>
            <a:endParaRPr b="1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990600" y="1733549"/>
            <a:ext cx="7315200" cy="292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sz="1400" dirty="0" smtClean="0">
                <a:latin typeface="Advent Pro" charset="0"/>
              </a:rPr>
              <a:t>Improving </a:t>
            </a:r>
            <a:r>
              <a:rPr lang="en-US" sz="1400" dirty="0">
                <a:latin typeface="Advent Pro" charset="0"/>
              </a:rPr>
              <a:t>access and availability of mental health </a:t>
            </a:r>
            <a:r>
              <a:rPr lang="en-US" sz="1400" dirty="0" smtClean="0">
                <a:latin typeface="Advent Pro" charset="0"/>
              </a:rPr>
              <a:t>support- Provides timely and prompt interventions </a:t>
            </a:r>
            <a:endParaRPr lang="en-US" sz="1400" dirty="0" smtClean="0">
              <a:latin typeface="Advent Pro" charset="0"/>
            </a:endParaRPr>
          </a:p>
          <a:p>
            <a:pPr marL="342900" lvl="0">
              <a:buAutoNum type="arabicPeriod"/>
            </a:pPr>
            <a:r>
              <a:rPr lang="en-US" sz="1400" dirty="0">
                <a:latin typeface="Advent Pro" charset="0"/>
              </a:rPr>
              <a:t>Enabling personalized and empathetic </a:t>
            </a:r>
            <a:r>
              <a:rPr lang="en-US" sz="1400" dirty="0" err="1">
                <a:latin typeface="Advent Pro" charset="0"/>
              </a:rPr>
              <a:t>chatbot</a:t>
            </a:r>
            <a:r>
              <a:rPr lang="en-US" sz="1400" dirty="0">
                <a:latin typeface="Advent Pro" charset="0"/>
              </a:rPr>
              <a:t> </a:t>
            </a:r>
            <a:r>
              <a:rPr lang="en-US" sz="1400" dirty="0" smtClean="0">
                <a:latin typeface="Advent Pro" charset="0"/>
              </a:rPr>
              <a:t>interactions - </a:t>
            </a:r>
            <a:r>
              <a:rPr lang="en-US" sz="1400" dirty="0" err="1">
                <a:latin typeface="Advent Pro" charset="0"/>
              </a:rPr>
              <a:t>Chatbots</a:t>
            </a:r>
            <a:r>
              <a:rPr lang="en-US" sz="1400" dirty="0">
                <a:latin typeface="Advent Pro" charset="0"/>
              </a:rPr>
              <a:t> equipped with emotion detection can tailor responses based on the inferred emotional state, rather than a one-size-fits-all approach</a:t>
            </a:r>
            <a:endParaRPr lang="en-US" sz="1400" dirty="0" smtClean="0">
              <a:latin typeface="Advent Pro" charset="0"/>
            </a:endParaRPr>
          </a:p>
          <a:p>
            <a:pPr marL="342900" lvl="0">
              <a:buAutoNum type="arabicPeriod"/>
            </a:pPr>
            <a:r>
              <a:rPr lang="en-US" sz="1400" dirty="0">
                <a:latin typeface="Advent Pro" charset="0"/>
              </a:rPr>
              <a:t>Timely identification of users struggling with mental </a:t>
            </a:r>
            <a:r>
              <a:rPr lang="en-US" sz="1400" dirty="0" smtClean="0">
                <a:latin typeface="Advent Pro" charset="0"/>
              </a:rPr>
              <a:t>health: </a:t>
            </a:r>
            <a:r>
              <a:rPr lang="en-US" sz="1400" dirty="0">
                <a:latin typeface="Advent Pro" charset="0"/>
              </a:rPr>
              <a:t>Emotion detection provides early clues into users who may be experiencing psychological distress or mental health issues.</a:t>
            </a:r>
            <a:endParaRPr lang="en-US" sz="1400" dirty="0" smtClean="0">
              <a:latin typeface="Advent Pro" charset="0"/>
            </a:endParaRPr>
          </a:p>
          <a:p>
            <a:pPr marL="342900" lvl="0">
              <a:buAutoNum type="arabicPeriod"/>
            </a:pPr>
            <a:r>
              <a:rPr lang="en-US" sz="1400" dirty="0">
                <a:latin typeface="Advent Pro" charset="0"/>
              </a:rPr>
              <a:t>Promoting self-monitoring and awareness for mental </a:t>
            </a:r>
            <a:r>
              <a:rPr lang="en-US" sz="1400" dirty="0" smtClean="0">
                <a:latin typeface="Advent Pro" charset="0"/>
              </a:rPr>
              <a:t>wellness- </a:t>
            </a:r>
            <a:r>
              <a:rPr lang="en-US" sz="1400" dirty="0"/>
              <a:t>: </a:t>
            </a:r>
            <a:r>
              <a:rPr lang="en-US" sz="1400" dirty="0">
                <a:latin typeface="Advent Pro" charset="0"/>
              </a:rPr>
              <a:t>When </a:t>
            </a:r>
            <a:r>
              <a:rPr lang="en-US" sz="1400" dirty="0" err="1">
                <a:latin typeface="Advent Pro" charset="0"/>
              </a:rPr>
              <a:t>chatbots</a:t>
            </a:r>
            <a:r>
              <a:rPr lang="en-US" sz="1400" dirty="0">
                <a:latin typeface="Advent Pro" charset="0"/>
              </a:rPr>
              <a:t> reflect and validate user emotions, it can promote self-reflection and awareness for users to manage their own mental health. </a:t>
            </a:r>
            <a:endParaRPr sz="1400" dirty="0">
              <a:latin typeface="Advent Pro" charset="0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4500575" y="4122375"/>
            <a:ext cx="4727475" cy="1066500"/>
          </a:xfrm>
          <a:custGeom>
            <a:avLst/>
            <a:gdLst/>
            <a:ahLst/>
            <a:cxnLst/>
            <a:rect l="l" t="t" r="r" b="b"/>
            <a:pathLst>
              <a:path w="189099" h="42660" extrusionOk="0">
                <a:moveTo>
                  <a:pt x="189099" y="42660"/>
                </a:moveTo>
                <a:lnTo>
                  <a:pt x="189099" y="0"/>
                </a:lnTo>
                <a:lnTo>
                  <a:pt x="0" y="426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320000" algn="bl" rotWithShape="0">
              <a:schemeClr val="dk1">
                <a:alpha val="35000"/>
              </a:schemeClr>
            </a:outerShdw>
          </a:effectLst>
        </p:spPr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>
          <a:xfrm flipH="1">
            <a:off x="7467600" y="-4057650"/>
            <a:ext cx="2790000" cy="3276600"/>
          </a:xfrm>
        </p:spPr>
      </p:sp>
    </p:spTree>
    <p:extLst>
      <p:ext uri="{BB962C8B-B14F-4D97-AF65-F5344CB8AC3E}">
        <p14:creationId xmlns:p14="http://schemas.microsoft.com/office/powerpoint/2010/main" val="4308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01261" y="895350"/>
            <a:ext cx="361020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Overview</a:t>
            </a:r>
            <a:endParaRPr b="1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990600" y="1352550"/>
            <a:ext cx="7315200" cy="330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Advent Pro" charset="0"/>
              </a:rPr>
              <a:t>Dataset </a:t>
            </a:r>
            <a:r>
              <a:rPr lang="en-US" sz="1400" dirty="0" smtClean="0">
                <a:latin typeface="Advent Pro" charset="0"/>
              </a:rPr>
              <a:t>Overview – The dataset was derived from hugging face and it constituted of a text with corresponding emotion label. The emotions label were encoded with 0 representing sadness, 1 representing joy, 2 representing love, 3 representing anger, 4 representing fear and 5 representing surprise.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1400" dirty="0" smtClean="0">
              <a:latin typeface="Advent Pro" charset="0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4500575" y="4122375"/>
            <a:ext cx="4727475" cy="1066500"/>
          </a:xfrm>
          <a:custGeom>
            <a:avLst/>
            <a:gdLst/>
            <a:ahLst/>
            <a:cxnLst/>
            <a:rect l="l" t="t" r="r" b="b"/>
            <a:pathLst>
              <a:path w="189099" h="42660" extrusionOk="0">
                <a:moveTo>
                  <a:pt x="189099" y="42660"/>
                </a:moveTo>
                <a:lnTo>
                  <a:pt x="189099" y="0"/>
                </a:lnTo>
                <a:lnTo>
                  <a:pt x="0" y="426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320000" algn="bl" rotWithShape="0">
              <a:schemeClr val="dk1">
                <a:alpha val="35000"/>
              </a:schemeClr>
            </a:outerShdw>
          </a:effectLst>
        </p:spPr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>
          <a:xfrm flipH="1">
            <a:off x="7467600" y="-4057650"/>
            <a:ext cx="2790000" cy="3276600"/>
          </a:xfrm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50" y="2419350"/>
            <a:ext cx="6191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01261" y="895350"/>
            <a:ext cx="361020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Overview</a:t>
            </a:r>
            <a:endParaRPr b="1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990600" y="1733549"/>
            <a:ext cx="7315200" cy="292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Advent Pro" charset="0"/>
              </a:rPr>
              <a:t>Data Preprocessing – There was tokenization whereby the data was tokenized and encoded using the Bert </a:t>
            </a:r>
            <a:r>
              <a:rPr lang="en-US" sz="1400" dirty="0" err="1" smtClean="0">
                <a:latin typeface="Advent Pro" charset="0"/>
              </a:rPr>
              <a:t>tokenizer</a:t>
            </a:r>
            <a:r>
              <a:rPr lang="en-US" sz="1400" dirty="0" smtClean="0">
                <a:latin typeface="Advent Pro" charset="0"/>
              </a:rPr>
              <a:t>. The texts were also padded to have the same length . The texts were then converted into Bert input format which consists of attention masks and type ids.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1400" dirty="0" smtClean="0">
              <a:latin typeface="Advent Pro" charset="0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4500575" y="4122375"/>
            <a:ext cx="4727475" cy="1066500"/>
          </a:xfrm>
          <a:custGeom>
            <a:avLst/>
            <a:gdLst/>
            <a:ahLst/>
            <a:cxnLst/>
            <a:rect l="l" t="t" r="r" b="b"/>
            <a:pathLst>
              <a:path w="189099" h="42660" extrusionOk="0">
                <a:moveTo>
                  <a:pt x="189099" y="42660"/>
                </a:moveTo>
                <a:lnTo>
                  <a:pt x="189099" y="0"/>
                </a:lnTo>
                <a:lnTo>
                  <a:pt x="0" y="426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320000" algn="bl" rotWithShape="0">
              <a:schemeClr val="dk1">
                <a:alpha val="35000"/>
              </a:schemeClr>
            </a:outerShdw>
          </a:effectLst>
        </p:spPr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>
          <a:xfrm flipH="1">
            <a:off x="7467600" y="-4057650"/>
            <a:ext cx="2790000" cy="3276600"/>
          </a:xfrm>
        </p:spPr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00350"/>
            <a:ext cx="6629400" cy="10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6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901261" y="895350"/>
            <a:ext cx="361020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Overview</a:t>
            </a:r>
            <a:endParaRPr b="1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subTitle" idx="1"/>
          </p:nvPr>
        </p:nvSpPr>
        <p:spPr>
          <a:xfrm>
            <a:off x="990600" y="1733549"/>
            <a:ext cx="7315200" cy="292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400" dirty="0" smtClean="0">
              <a:latin typeface="Advent Pro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Advent Pro" charset="0"/>
              </a:rPr>
              <a:t>Model </a:t>
            </a:r>
            <a:r>
              <a:rPr lang="en-US" sz="1400" dirty="0" smtClean="0">
                <a:latin typeface="Advent Pro" charset="0"/>
              </a:rPr>
              <a:t>Training- </a:t>
            </a:r>
            <a:r>
              <a:rPr lang="en-US" sz="1400" dirty="0">
                <a:latin typeface="Advent Pro" charset="0"/>
              </a:rPr>
              <a:t>The </a:t>
            </a:r>
            <a:r>
              <a:rPr lang="en-US" sz="1400" dirty="0" err="1" smtClean="0">
                <a:latin typeface="Advent Pro" charset="0"/>
              </a:rPr>
              <a:t>fitonecycle</a:t>
            </a:r>
            <a:r>
              <a:rPr lang="en-US" sz="1400" dirty="0" smtClean="0">
                <a:latin typeface="Advent Pro" charset="0"/>
              </a:rPr>
              <a:t> </a:t>
            </a:r>
            <a:r>
              <a:rPr lang="en-US" sz="1400" dirty="0">
                <a:latin typeface="Advent Pro" charset="0"/>
              </a:rPr>
              <a:t>method </a:t>
            </a:r>
            <a:r>
              <a:rPr lang="en-US" sz="1400" dirty="0" smtClean="0">
                <a:latin typeface="Advent Pro" charset="0"/>
              </a:rPr>
              <a:t>trained </a:t>
            </a:r>
            <a:r>
              <a:rPr lang="en-US" sz="1400" dirty="0">
                <a:latin typeface="Advent Pro" charset="0"/>
              </a:rPr>
              <a:t>the model for 2 epochs with early stopping checks to prevent </a:t>
            </a:r>
            <a:r>
              <a:rPr lang="en-US" sz="1400" dirty="0" err="1">
                <a:latin typeface="Advent Pro" charset="0"/>
              </a:rPr>
              <a:t>overfitting</a:t>
            </a:r>
            <a:r>
              <a:rPr lang="en-US" sz="1400" dirty="0" smtClean="0">
                <a:latin typeface="Advent Pro" charset="0"/>
              </a:rPr>
              <a:t>.</a:t>
            </a:r>
            <a:endParaRPr lang="en-US" sz="1400" dirty="0" smtClean="0">
              <a:latin typeface="Advent Pro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400" dirty="0" smtClean="0">
                <a:latin typeface="Advent Pro" charset="0"/>
              </a:rPr>
              <a:t>Validation – The model was validated on test data. This enabled to assess how well the model </a:t>
            </a:r>
            <a:r>
              <a:rPr lang="en-US" sz="1400" dirty="0" err="1" smtClean="0">
                <a:latin typeface="Advent Pro" charset="0"/>
              </a:rPr>
              <a:t>generalised</a:t>
            </a:r>
            <a:r>
              <a:rPr lang="en-US" sz="1400" dirty="0" smtClean="0">
                <a:latin typeface="Advent Pro" charset="0"/>
              </a:rPr>
              <a:t> to unseen data</a:t>
            </a:r>
            <a:r>
              <a:rPr lang="en-US" sz="1400" dirty="0" smtClean="0">
                <a:latin typeface="Advent Pro" charset="0"/>
              </a:rPr>
              <a:t>. The model achieved a validation accuracy of 0.85</a:t>
            </a:r>
            <a:endParaRPr lang="en-US" sz="1400" dirty="0" smtClean="0">
              <a:latin typeface="Advent Pro" charset="0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4500575" y="4122375"/>
            <a:ext cx="4727475" cy="1066500"/>
          </a:xfrm>
          <a:custGeom>
            <a:avLst/>
            <a:gdLst/>
            <a:ahLst/>
            <a:cxnLst/>
            <a:rect l="l" t="t" r="r" b="b"/>
            <a:pathLst>
              <a:path w="189099" h="42660" extrusionOk="0">
                <a:moveTo>
                  <a:pt x="189099" y="42660"/>
                </a:moveTo>
                <a:lnTo>
                  <a:pt x="189099" y="0"/>
                </a:lnTo>
                <a:lnTo>
                  <a:pt x="0" y="426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320000" algn="bl" rotWithShape="0">
              <a:schemeClr val="dk1">
                <a:alpha val="35000"/>
              </a:schemeClr>
            </a:outerShdw>
          </a:effectLst>
        </p:spPr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>
          <a:xfrm flipH="1">
            <a:off x="7467600" y="-4057650"/>
            <a:ext cx="2790000" cy="3276600"/>
          </a:xfrm>
        </p:spPr>
      </p:sp>
    </p:spTree>
    <p:extLst>
      <p:ext uri="{BB962C8B-B14F-4D97-AF65-F5344CB8AC3E}">
        <p14:creationId xmlns:p14="http://schemas.microsoft.com/office/powerpoint/2010/main" val="654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9E8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Designed Solution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7562621" cy="37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1066800" y="1657350"/>
            <a:ext cx="67818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>
            <a:spLocks noGrp="1"/>
          </p:cNvSpPr>
          <p:nvPr>
            <p:ph type="ctrTitle"/>
          </p:nvPr>
        </p:nvSpPr>
        <p:spPr>
          <a:xfrm>
            <a:off x="2186250" y="1657350"/>
            <a:ext cx="4771500" cy="10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Papercut Style Marketing Plan by Slidesgo">
  <a:themeElements>
    <a:clrScheme name="Simple Light">
      <a:dk1>
        <a:srgbClr val="000000"/>
      </a:dk1>
      <a:lt1>
        <a:srgbClr val="F3E9E8"/>
      </a:lt1>
      <a:dk2>
        <a:srgbClr val="D7D2CC"/>
      </a:dk2>
      <a:lt2>
        <a:srgbClr val="F5E2E1"/>
      </a:lt2>
      <a:accent1>
        <a:srgbClr val="EADCD9"/>
      </a:accent1>
      <a:accent2>
        <a:srgbClr val="E3D0C9"/>
      </a:accent2>
      <a:accent3>
        <a:srgbClr val="D5D2CB"/>
      </a:accent3>
      <a:accent4>
        <a:srgbClr val="CCD1CA"/>
      </a:accent4>
      <a:accent5>
        <a:srgbClr val="B1CCC3"/>
      </a:accent5>
      <a:accent6>
        <a:srgbClr val="9CC5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12156</TotalTime>
  <Words>411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Advent Pro Medium</vt:lpstr>
      <vt:lpstr>Calibri</vt:lpstr>
      <vt:lpstr>Advent Pro</vt:lpstr>
      <vt:lpstr>Times New Roman</vt:lpstr>
      <vt:lpstr>Albert Sans</vt:lpstr>
      <vt:lpstr>Geometric Papercut Style Marketing Plan by Slidesgo</vt:lpstr>
      <vt:lpstr>A CHATBOT EMOTION DETECTION MODEL FOR MENTAL HEALTH SUPPORT</vt:lpstr>
      <vt:lpstr>Background and Problem </vt:lpstr>
      <vt:lpstr>Motivation</vt:lpstr>
      <vt:lpstr>Overview</vt:lpstr>
      <vt:lpstr>Overview</vt:lpstr>
      <vt:lpstr>Overview</vt:lpstr>
      <vt:lpstr>Designed Solution</vt:lpstr>
      <vt:lpstr>DEMO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CHATBOT EMOTION DETECTION MODEL FOR MENTAL HEALTH SUPPORT</dc:title>
  <dc:creator>ADMIN</dc:creator>
  <cp:lastModifiedBy>ADMIN</cp:lastModifiedBy>
  <cp:revision>41</cp:revision>
  <dcterms:modified xsi:type="dcterms:W3CDTF">2024-01-11T07:46:41Z</dcterms:modified>
</cp:coreProperties>
</file>