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2" r:id="rId5"/>
    <p:sldId id="263"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178" y="-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01DA-BEBD-434C-BA12-C45BC42702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7B1E83-0D9B-4964-8E9D-C5833E1EDD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A9835F-82CA-4334-8DE0-7934B7831F6E}"/>
              </a:ext>
            </a:extLst>
          </p:cNvPr>
          <p:cNvSpPr>
            <a:spLocks noGrp="1"/>
          </p:cNvSpPr>
          <p:nvPr>
            <p:ph type="dt" sz="half" idx="10"/>
          </p:nvPr>
        </p:nvSpPr>
        <p:spPr/>
        <p:txBody>
          <a:bodyPr/>
          <a:lstStyle/>
          <a:p>
            <a:fld id="{D005B8B8-DE2D-4737-9EC4-8F43F94294B7}" type="datetimeFigureOut">
              <a:rPr lang="en-US" smtClean="0"/>
              <a:t>1/26/2022</a:t>
            </a:fld>
            <a:endParaRPr lang="en-US"/>
          </a:p>
        </p:txBody>
      </p:sp>
      <p:sp>
        <p:nvSpPr>
          <p:cNvPr id="5" name="Footer Placeholder 4">
            <a:extLst>
              <a:ext uri="{FF2B5EF4-FFF2-40B4-BE49-F238E27FC236}">
                <a16:creationId xmlns:a16="http://schemas.microsoft.com/office/drawing/2014/main" id="{2855DC3B-6F89-4909-A56E-B83071BBC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B15BD-B4C8-45CE-A836-45398574AD49}"/>
              </a:ext>
            </a:extLst>
          </p:cNvPr>
          <p:cNvSpPr>
            <a:spLocks noGrp="1"/>
          </p:cNvSpPr>
          <p:nvPr>
            <p:ph type="sldNum" sz="quarter" idx="12"/>
          </p:nvPr>
        </p:nvSpPr>
        <p:spPr/>
        <p:txBody>
          <a:bodyPr/>
          <a:lstStyle/>
          <a:p>
            <a:fld id="{6B6EAF54-2456-4F65-A28C-7DBA18178FFE}" type="slidenum">
              <a:rPr lang="en-US" smtClean="0"/>
              <a:t>‹#›</a:t>
            </a:fld>
            <a:endParaRPr lang="en-US"/>
          </a:p>
        </p:txBody>
      </p:sp>
    </p:spTree>
    <p:extLst>
      <p:ext uri="{BB962C8B-B14F-4D97-AF65-F5344CB8AC3E}">
        <p14:creationId xmlns:p14="http://schemas.microsoft.com/office/powerpoint/2010/main" val="4237263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FD3D-8C58-40B4-818A-9C5C1E8236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4B12FC-00BE-4FA9-8562-F237C84103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BAE05-16D3-4A85-B081-3079A6FF6192}"/>
              </a:ext>
            </a:extLst>
          </p:cNvPr>
          <p:cNvSpPr>
            <a:spLocks noGrp="1"/>
          </p:cNvSpPr>
          <p:nvPr>
            <p:ph type="dt" sz="half" idx="10"/>
          </p:nvPr>
        </p:nvSpPr>
        <p:spPr/>
        <p:txBody>
          <a:bodyPr/>
          <a:lstStyle/>
          <a:p>
            <a:fld id="{D005B8B8-DE2D-4737-9EC4-8F43F94294B7}" type="datetimeFigureOut">
              <a:rPr lang="en-US" smtClean="0"/>
              <a:t>1/26/2022</a:t>
            </a:fld>
            <a:endParaRPr lang="en-US"/>
          </a:p>
        </p:txBody>
      </p:sp>
      <p:sp>
        <p:nvSpPr>
          <p:cNvPr id="5" name="Footer Placeholder 4">
            <a:extLst>
              <a:ext uri="{FF2B5EF4-FFF2-40B4-BE49-F238E27FC236}">
                <a16:creationId xmlns:a16="http://schemas.microsoft.com/office/drawing/2014/main" id="{ABB76919-6A1A-42EE-81FB-AF313150E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B9C56-E48F-4C65-85E1-648C14A2EF2D}"/>
              </a:ext>
            </a:extLst>
          </p:cNvPr>
          <p:cNvSpPr>
            <a:spLocks noGrp="1"/>
          </p:cNvSpPr>
          <p:nvPr>
            <p:ph type="sldNum" sz="quarter" idx="12"/>
          </p:nvPr>
        </p:nvSpPr>
        <p:spPr/>
        <p:txBody>
          <a:bodyPr/>
          <a:lstStyle/>
          <a:p>
            <a:fld id="{6B6EAF54-2456-4F65-A28C-7DBA18178FFE}" type="slidenum">
              <a:rPr lang="en-US" smtClean="0"/>
              <a:t>‹#›</a:t>
            </a:fld>
            <a:endParaRPr lang="en-US"/>
          </a:p>
        </p:txBody>
      </p:sp>
    </p:spTree>
    <p:extLst>
      <p:ext uri="{BB962C8B-B14F-4D97-AF65-F5344CB8AC3E}">
        <p14:creationId xmlns:p14="http://schemas.microsoft.com/office/powerpoint/2010/main" val="357844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F3299E-4768-45BD-BE40-2E0334B7C3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CE83D9-EA3E-4E0B-881A-F5796EFC13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A36F7-F11A-44F1-B008-03BB20AA785F}"/>
              </a:ext>
            </a:extLst>
          </p:cNvPr>
          <p:cNvSpPr>
            <a:spLocks noGrp="1"/>
          </p:cNvSpPr>
          <p:nvPr>
            <p:ph type="dt" sz="half" idx="10"/>
          </p:nvPr>
        </p:nvSpPr>
        <p:spPr/>
        <p:txBody>
          <a:bodyPr/>
          <a:lstStyle/>
          <a:p>
            <a:fld id="{D005B8B8-DE2D-4737-9EC4-8F43F94294B7}" type="datetimeFigureOut">
              <a:rPr lang="en-US" smtClean="0"/>
              <a:t>1/26/2022</a:t>
            </a:fld>
            <a:endParaRPr lang="en-US"/>
          </a:p>
        </p:txBody>
      </p:sp>
      <p:sp>
        <p:nvSpPr>
          <p:cNvPr id="5" name="Footer Placeholder 4">
            <a:extLst>
              <a:ext uri="{FF2B5EF4-FFF2-40B4-BE49-F238E27FC236}">
                <a16:creationId xmlns:a16="http://schemas.microsoft.com/office/drawing/2014/main" id="{720D50D6-F697-42E9-AFC9-E76D4DC70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F554C-3B86-4A70-9270-0009D02345AC}"/>
              </a:ext>
            </a:extLst>
          </p:cNvPr>
          <p:cNvSpPr>
            <a:spLocks noGrp="1"/>
          </p:cNvSpPr>
          <p:nvPr>
            <p:ph type="sldNum" sz="quarter" idx="12"/>
          </p:nvPr>
        </p:nvSpPr>
        <p:spPr/>
        <p:txBody>
          <a:bodyPr/>
          <a:lstStyle/>
          <a:p>
            <a:fld id="{6B6EAF54-2456-4F65-A28C-7DBA18178FFE}" type="slidenum">
              <a:rPr lang="en-US" smtClean="0"/>
              <a:t>‹#›</a:t>
            </a:fld>
            <a:endParaRPr lang="en-US"/>
          </a:p>
        </p:txBody>
      </p:sp>
    </p:spTree>
    <p:extLst>
      <p:ext uri="{BB962C8B-B14F-4D97-AF65-F5344CB8AC3E}">
        <p14:creationId xmlns:p14="http://schemas.microsoft.com/office/powerpoint/2010/main" val="658193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3924D-8D5B-4485-9D21-F8DA4AF3DB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141FB7-4E44-4719-8935-894D389593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20B8B-BC0F-4C5B-B045-A09738EC09E4}"/>
              </a:ext>
            </a:extLst>
          </p:cNvPr>
          <p:cNvSpPr>
            <a:spLocks noGrp="1"/>
          </p:cNvSpPr>
          <p:nvPr>
            <p:ph type="dt" sz="half" idx="10"/>
          </p:nvPr>
        </p:nvSpPr>
        <p:spPr/>
        <p:txBody>
          <a:bodyPr/>
          <a:lstStyle/>
          <a:p>
            <a:fld id="{D005B8B8-DE2D-4737-9EC4-8F43F94294B7}" type="datetimeFigureOut">
              <a:rPr lang="en-US" smtClean="0"/>
              <a:t>1/26/2022</a:t>
            </a:fld>
            <a:endParaRPr lang="en-US"/>
          </a:p>
        </p:txBody>
      </p:sp>
      <p:sp>
        <p:nvSpPr>
          <p:cNvPr id="5" name="Footer Placeholder 4">
            <a:extLst>
              <a:ext uri="{FF2B5EF4-FFF2-40B4-BE49-F238E27FC236}">
                <a16:creationId xmlns:a16="http://schemas.microsoft.com/office/drawing/2014/main" id="{3CA3F327-346A-47A9-9657-EFA834C83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5E60C-66A2-4C18-A8D5-6D8AF2F4B0FE}"/>
              </a:ext>
            </a:extLst>
          </p:cNvPr>
          <p:cNvSpPr>
            <a:spLocks noGrp="1"/>
          </p:cNvSpPr>
          <p:nvPr>
            <p:ph type="sldNum" sz="quarter" idx="12"/>
          </p:nvPr>
        </p:nvSpPr>
        <p:spPr/>
        <p:txBody>
          <a:bodyPr/>
          <a:lstStyle/>
          <a:p>
            <a:fld id="{6B6EAF54-2456-4F65-A28C-7DBA18178FFE}" type="slidenum">
              <a:rPr lang="en-US" smtClean="0"/>
              <a:t>‹#›</a:t>
            </a:fld>
            <a:endParaRPr lang="en-US"/>
          </a:p>
        </p:txBody>
      </p:sp>
    </p:spTree>
    <p:extLst>
      <p:ext uri="{BB962C8B-B14F-4D97-AF65-F5344CB8AC3E}">
        <p14:creationId xmlns:p14="http://schemas.microsoft.com/office/powerpoint/2010/main" val="111994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0A3D-8864-4786-8925-A4ED018255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1AAC7D-7323-490E-A5BB-05CE430264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70A317-CE55-4F7A-B9BE-6753F4A0EBF0}"/>
              </a:ext>
            </a:extLst>
          </p:cNvPr>
          <p:cNvSpPr>
            <a:spLocks noGrp="1"/>
          </p:cNvSpPr>
          <p:nvPr>
            <p:ph type="dt" sz="half" idx="10"/>
          </p:nvPr>
        </p:nvSpPr>
        <p:spPr/>
        <p:txBody>
          <a:bodyPr/>
          <a:lstStyle/>
          <a:p>
            <a:fld id="{D005B8B8-DE2D-4737-9EC4-8F43F94294B7}" type="datetimeFigureOut">
              <a:rPr lang="en-US" smtClean="0"/>
              <a:t>1/26/2022</a:t>
            </a:fld>
            <a:endParaRPr lang="en-US"/>
          </a:p>
        </p:txBody>
      </p:sp>
      <p:sp>
        <p:nvSpPr>
          <p:cNvPr id="5" name="Footer Placeholder 4">
            <a:extLst>
              <a:ext uri="{FF2B5EF4-FFF2-40B4-BE49-F238E27FC236}">
                <a16:creationId xmlns:a16="http://schemas.microsoft.com/office/drawing/2014/main" id="{9A08AFD2-C701-4153-B2F5-D9B66399C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827C5-55A1-4F16-BF3F-F658815C5F03}"/>
              </a:ext>
            </a:extLst>
          </p:cNvPr>
          <p:cNvSpPr>
            <a:spLocks noGrp="1"/>
          </p:cNvSpPr>
          <p:nvPr>
            <p:ph type="sldNum" sz="quarter" idx="12"/>
          </p:nvPr>
        </p:nvSpPr>
        <p:spPr/>
        <p:txBody>
          <a:bodyPr/>
          <a:lstStyle/>
          <a:p>
            <a:fld id="{6B6EAF54-2456-4F65-A28C-7DBA18178FFE}" type="slidenum">
              <a:rPr lang="en-US" smtClean="0"/>
              <a:t>‹#›</a:t>
            </a:fld>
            <a:endParaRPr lang="en-US"/>
          </a:p>
        </p:txBody>
      </p:sp>
    </p:spTree>
    <p:extLst>
      <p:ext uri="{BB962C8B-B14F-4D97-AF65-F5344CB8AC3E}">
        <p14:creationId xmlns:p14="http://schemas.microsoft.com/office/powerpoint/2010/main" val="327697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1ABE-9514-41AF-89A6-66406BB7B5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664408-69B6-4A44-A7D6-F3F25056CF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3CBD0-B03D-435C-9471-F5C72882DD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DE3440-71D9-4BEA-800B-BEBA2E986A1A}"/>
              </a:ext>
            </a:extLst>
          </p:cNvPr>
          <p:cNvSpPr>
            <a:spLocks noGrp="1"/>
          </p:cNvSpPr>
          <p:nvPr>
            <p:ph type="dt" sz="half" idx="10"/>
          </p:nvPr>
        </p:nvSpPr>
        <p:spPr/>
        <p:txBody>
          <a:bodyPr/>
          <a:lstStyle/>
          <a:p>
            <a:fld id="{D005B8B8-DE2D-4737-9EC4-8F43F94294B7}" type="datetimeFigureOut">
              <a:rPr lang="en-US" smtClean="0"/>
              <a:t>1/26/2022</a:t>
            </a:fld>
            <a:endParaRPr lang="en-US"/>
          </a:p>
        </p:txBody>
      </p:sp>
      <p:sp>
        <p:nvSpPr>
          <p:cNvPr id="6" name="Footer Placeholder 5">
            <a:extLst>
              <a:ext uri="{FF2B5EF4-FFF2-40B4-BE49-F238E27FC236}">
                <a16:creationId xmlns:a16="http://schemas.microsoft.com/office/drawing/2014/main" id="{E773F7CD-DD81-46FC-B65E-5789FF80B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8E7395-7011-4D3B-88C9-DDBE220A3374}"/>
              </a:ext>
            </a:extLst>
          </p:cNvPr>
          <p:cNvSpPr>
            <a:spLocks noGrp="1"/>
          </p:cNvSpPr>
          <p:nvPr>
            <p:ph type="sldNum" sz="quarter" idx="12"/>
          </p:nvPr>
        </p:nvSpPr>
        <p:spPr/>
        <p:txBody>
          <a:bodyPr/>
          <a:lstStyle/>
          <a:p>
            <a:fld id="{6B6EAF54-2456-4F65-A28C-7DBA18178FFE}" type="slidenum">
              <a:rPr lang="en-US" smtClean="0"/>
              <a:t>‹#›</a:t>
            </a:fld>
            <a:endParaRPr lang="en-US"/>
          </a:p>
        </p:txBody>
      </p:sp>
    </p:spTree>
    <p:extLst>
      <p:ext uri="{BB962C8B-B14F-4D97-AF65-F5344CB8AC3E}">
        <p14:creationId xmlns:p14="http://schemas.microsoft.com/office/powerpoint/2010/main" val="4154401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A9B0-016D-43FB-B455-118B22D634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B3A714-9656-4927-B0AA-5557361958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0DA653-7CA1-43B8-B2C6-00A61706D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C85F5F-6F9F-42FA-A6B3-5CAF2B8E68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7A66DA-BF47-4D3C-A6C8-34EF5BE7CE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61A67E-37F9-499A-B84D-8F14E208C322}"/>
              </a:ext>
            </a:extLst>
          </p:cNvPr>
          <p:cNvSpPr>
            <a:spLocks noGrp="1"/>
          </p:cNvSpPr>
          <p:nvPr>
            <p:ph type="dt" sz="half" idx="10"/>
          </p:nvPr>
        </p:nvSpPr>
        <p:spPr/>
        <p:txBody>
          <a:bodyPr/>
          <a:lstStyle/>
          <a:p>
            <a:fld id="{D005B8B8-DE2D-4737-9EC4-8F43F94294B7}" type="datetimeFigureOut">
              <a:rPr lang="en-US" smtClean="0"/>
              <a:t>1/26/2022</a:t>
            </a:fld>
            <a:endParaRPr lang="en-US"/>
          </a:p>
        </p:txBody>
      </p:sp>
      <p:sp>
        <p:nvSpPr>
          <p:cNvPr id="8" name="Footer Placeholder 7">
            <a:extLst>
              <a:ext uri="{FF2B5EF4-FFF2-40B4-BE49-F238E27FC236}">
                <a16:creationId xmlns:a16="http://schemas.microsoft.com/office/drawing/2014/main" id="{58A6212C-36F1-46AD-9C1C-6990DF5407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06FD3D-662E-45F1-83C9-E4E361EBB224}"/>
              </a:ext>
            </a:extLst>
          </p:cNvPr>
          <p:cNvSpPr>
            <a:spLocks noGrp="1"/>
          </p:cNvSpPr>
          <p:nvPr>
            <p:ph type="sldNum" sz="quarter" idx="12"/>
          </p:nvPr>
        </p:nvSpPr>
        <p:spPr/>
        <p:txBody>
          <a:bodyPr/>
          <a:lstStyle/>
          <a:p>
            <a:fld id="{6B6EAF54-2456-4F65-A28C-7DBA18178FFE}" type="slidenum">
              <a:rPr lang="en-US" smtClean="0"/>
              <a:t>‹#›</a:t>
            </a:fld>
            <a:endParaRPr lang="en-US"/>
          </a:p>
        </p:txBody>
      </p:sp>
    </p:spTree>
    <p:extLst>
      <p:ext uri="{BB962C8B-B14F-4D97-AF65-F5344CB8AC3E}">
        <p14:creationId xmlns:p14="http://schemas.microsoft.com/office/powerpoint/2010/main" val="240493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0E8E-DF2E-405B-A49A-68531BEDD0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B1030E-5C89-4653-BCE9-33B4109007D5}"/>
              </a:ext>
            </a:extLst>
          </p:cNvPr>
          <p:cNvSpPr>
            <a:spLocks noGrp="1"/>
          </p:cNvSpPr>
          <p:nvPr>
            <p:ph type="dt" sz="half" idx="10"/>
          </p:nvPr>
        </p:nvSpPr>
        <p:spPr/>
        <p:txBody>
          <a:bodyPr/>
          <a:lstStyle/>
          <a:p>
            <a:fld id="{D005B8B8-DE2D-4737-9EC4-8F43F94294B7}" type="datetimeFigureOut">
              <a:rPr lang="en-US" smtClean="0"/>
              <a:t>1/26/2022</a:t>
            </a:fld>
            <a:endParaRPr lang="en-US"/>
          </a:p>
        </p:txBody>
      </p:sp>
      <p:sp>
        <p:nvSpPr>
          <p:cNvPr id="4" name="Footer Placeholder 3">
            <a:extLst>
              <a:ext uri="{FF2B5EF4-FFF2-40B4-BE49-F238E27FC236}">
                <a16:creationId xmlns:a16="http://schemas.microsoft.com/office/drawing/2014/main" id="{5F032892-3147-46B4-A9B0-FD96F1D412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D0CDBC-1E2E-4059-8A7C-FF72C37B26F8}"/>
              </a:ext>
            </a:extLst>
          </p:cNvPr>
          <p:cNvSpPr>
            <a:spLocks noGrp="1"/>
          </p:cNvSpPr>
          <p:nvPr>
            <p:ph type="sldNum" sz="quarter" idx="12"/>
          </p:nvPr>
        </p:nvSpPr>
        <p:spPr/>
        <p:txBody>
          <a:bodyPr/>
          <a:lstStyle/>
          <a:p>
            <a:fld id="{6B6EAF54-2456-4F65-A28C-7DBA18178FFE}" type="slidenum">
              <a:rPr lang="en-US" smtClean="0"/>
              <a:t>‹#›</a:t>
            </a:fld>
            <a:endParaRPr lang="en-US"/>
          </a:p>
        </p:txBody>
      </p:sp>
    </p:spTree>
    <p:extLst>
      <p:ext uri="{BB962C8B-B14F-4D97-AF65-F5344CB8AC3E}">
        <p14:creationId xmlns:p14="http://schemas.microsoft.com/office/powerpoint/2010/main" val="1668006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8FCD8D-A2E7-4478-BE5F-4DC5AE737DE6}"/>
              </a:ext>
            </a:extLst>
          </p:cNvPr>
          <p:cNvSpPr>
            <a:spLocks noGrp="1"/>
          </p:cNvSpPr>
          <p:nvPr>
            <p:ph type="dt" sz="half" idx="10"/>
          </p:nvPr>
        </p:nvSpPr>
        <p:spPr/>
        <p:txBody>
          <a:bodyPr/>
          <a:lstStyle/>
          <a:p>
            <a:fld id="{D005B8B8-DE2D-4737-9EC4-8F43F94294B7}" type="datetimeFigureOut">
              <a:rPr lang="en-US" smtClean="0"/>
              <a:t>1/26/2022</a:t>
            </a:fld>
            <a:endParaRPr lang="en-US"/>
          </a:p>
        </p:txBody>
      </p:sp>
      <p:sp>
        <p:nvSpPr>
          <p:cNvPr id="3" name="Footer Placeholder 2">
            <a:extLst>
              <a:ext uri="{FF2B5EF4-FFF2-40B4-BE49-F238E27FC236}">
                <a16:creationId xmlns:a16="http://schemas.microsoft.com/office/drawing/2014/main" id="{9198DFE5-C670-4482-9302-A8F2318CBA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BF142B-9B4A-42AE-822A-DD0AEC0CF931}"/>
              </a:ext>
            </a:extLst>
          </p:cNvPr>
          <p:cNvSpPr>
            <a:spLocks noGrp="1"/>
          </p:cNvSpPr>
          <p:nvPr>
            <p:ph type="sldNum" sz="quarter" idx="12"/>
          </p:nvPr>
        </p:nvSpPr>
        <p:spPr/>
        <p:txBody>
          <a:bodyPr/>
          <a:lstStyle/>
          <a:p>
            <a:fld id="{6B6EAF54-2456-4F65-A28C-7DBA18178FFE}" type="slidenum">
              <a:rPr lang="en-US" smtClean="0"/>
              <a:t>‹#›</a:t>
            </a:fld>
            <a:endParaRPr lang="en-US"/>
          </a:p>
        </p:txBody>
      </p:sp>
    </p:spTree>
    <p:extLst>
      <p:ext uri="{BB962C8B-B14F-4D97-AF65-F5344CB8AC3E}">
        <p14:creationId xmlns:p14="http://schemas.microsoft.com/office/powerpoint/2010/main" val="424035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0353-9B6C-4F12-A8B3-89092B947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AAD750-B777-48AE-BF50-3D9900373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45E017-186B-48F2-9019-16B2A80675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2AA0E8-1E33-4B73-BBE2-E7F28764B1AD}"/>
              </a:ext>
            </a:extLst>
          </p:cNvPr>
          <p:cNvSpPr>
            <a:spLocks noGrp="1"/>
          </p:cNvSpPr>
          <p:nvPr>
            <p:ph type="dt" sz="half" idx="10"/>
          </p:nvPr>
        </p:nvSpPr>
        <p:spPr/>
        <p:txBody>
          <a:bodyPr/>
          <a:lstStyle/>
          <a:p>
            <a:fld id="{D005B8B8-DE2D-4737-9EC4-8F43F94294B7}" type="datetimeFigureOut">
              <a:rPr lang="en-US" smtClean="0"/>
              <a:t>1/26/2022</a:t>
            </a:fld>
            <a:endParaRPr lang="en-US"/>
          </a:p>
        </p:txBody>
      </p:sp>
      <p:sp>
        <p:nvSpPr>
          <p:cNvPr id="6" name="Footer Placeholder 5">
            <a:extLst>
              <a:ext uri="{FF2B5EF4-FFF2-40B4-BE49-F238E27FC236}">
                <a16:creationId xmlns:a16="http://schemas.microsoft.com/office/drawing/2014/main" id="{E3483A33-40FD-476B-9649-0A909869FA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848A67-16EC-4271-A325-A5A00F8263F3}"/>
              </a:ext>
            </a:extLst>
          </p:cNvPr>
          <p:cNvSpPr>
            <a:spLocks noGrp="1"/>
          </p:cNvSpPr>
          <p:nvPr>
            <p:ph type="sldNum" sz="quarter" idx="12"/>
          </p:nvPr>
        </p:nvSpPr>
        <p:spPr/>
        <p:txBody>
          <a:bodyPr/>
          <a:lstStyle/>
          <a:p>
            <a:fld id="{6B6EAF54-2456-4F65-A28C-7DBA18178FFE}" type="slidenum">
              <a:rPr lang="en-US" smtClean="0"/>
              <a:t>‹#›</a:t>
            </a:fld>
            <a:endParaRPr lang="en-US"/>
          </a:p>
        </p:txBody>
      </p:sp>
    </p:spTree>
    <p:extLst>
      <p:ext uri="{BB962C8B-B14F-4D97-AF65-F5344CB8AC3E}">
        <p14:creationId xmlns:p14="http://schemas.microsoft.com/office/powerpoint/2010/main" val="80988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863A-E8EA-456A-B3FE-38FB179368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8C3A86-A9E8-4EF6-A226-39E890D05D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F62657-90AB-49CE-B78D-7761065E8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5AC90-E0F8-4C9F-B667-39469289CE86}"/>
              </a:ext>
            </a:extLst>
          </p:cNvPr>
          <p:cNvSpPr>
            <a:spLocks noGrp="1"/>
          </p:cNvSpPr>
          <p:nvPr>
            <p:ph type="dt" sz="half" idx="10"/>
          </p:nvPr>
        </p:nvSpPr>
        <p:spPr/>
        <p:txBody>
          <a:bodyPr/>
          <a:lstStyle/>
          <a:p>
            <a:fld id="{D005B8B8-DE2D-4737-9EC4-8F43F94294B7}" type="datetimeFigureOut">
              <a:rPr lang="en-US" smtClean="0"/>
              <a:t>1/26/2022</a:t>
            </a:fld>
            <a:endParaRPr lang="en-US"/>
          </a:p>
        </p:txBody>
      </p:sp>
      <p:sp>
        <p:nvSpPr>
          <p:cNvPr id="6" name="Footer Placeholder 5">
            <a:extLst>
              <a:ext uri="{FF2B5EF4-FFF2-40B4-BE49-F238E27FC236}">
                <a16:creationId xmlns:a16="http://schemas.microsoft.com/office/drawing/2014/main" id="{0DD1D77F-0A0D-46FE-8BB7-86CD572D4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F7EC1-88B1-4EB6-AE30-3A7DC56E56FC}"/>
              </a:ext>
            </a:extLst>
          </p:cNvPr>
          <p:cNvSpPr>
            <a:spLocks noGrp="1"/>
          </p:cNvSpPr>
          <p:nvPr>
            <p:ph type="sldNum" sz="quarter" idx="12"/>
          </p:nvPr>
        </p:nvSpPr>
        <p:spPr/>
        <p:txBody>
          <a:bodyPr/>
          <a:lstStyle/>
          <a:p>
            <a:fld id="{6B6EAF54-2456-4F65-A28C-7DBA18178FFE}" type="slidenum">
              <a:rPr lang="en-US" smtClean="0"/>
              <a:t>‹#›</a:t>
            </a:fld>
            <a:endParaRPr lang="en-US"/>
          </a:p>
        </p:txBody>
      </p:sp>
    </p:spTree>
    <p:extLst>
      <p:ext uri="{BB962C8B-B14F-4D97-AF65-F5344CB8AC3E}">
        <p14:creationId xmlns:p14="http://schemas.microsoft.com/office/powerpoint/2010/main" val="164303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D31C41-D3E0-4FC5-9D4D-65F9C1D8F8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B120BA-6E02-4CAE-8F92-A8690A4180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E141C-3DF2-483F-B016-EDB0E1FC10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5B8B8-DE2D-4737-9EC4-8F43F94294B7}" type="datetimeFigureOut">
              <a:rPr lang="en-US" smtClean="0"/>
              <a:t>1/26/2022</a:t>
            </a:fld>
            <a:endParaRPr lang="en-US"/>
          </a:p>
        </p:txBody>
      </p:sp>
      <p:sp>
        <p:nvSpPr>
          <p:cNvPr id="5" name="Footer Placeholder 4">
            <a:extLst>
              <a:ext uri="{FF2B5EF4-FFF2-40B4-BE49-F238E27FC236}">
                <a16:creationId xmlns:a16="http://schemas.microsoft.com/office/drawing/2014/main" id="{A5A46C2A-0879-4B54-AE96-33BE3908AB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AE75C0-66D0-47A4-8734-7AE8D0A64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EAF54-2456-4F65-A28C-7DBA18178FFE}" type="slidenum">
              <a:rPr lang="en-US" smtClean="0"/>
              <a:t>‹#›</a:t>
            </a:fld>
            <a:endParaRPr lang="en-US"/>
          </a:p>
        </p:txBody>
      </p:sp>
    </p:spTree>
    <p:extLst>
      <p:ext uri="{BB962C8B-B14F-4D97-AF65-F5344CB8AC3E}">
        <p14:creationId xmlns:p14="http://schemas.microsoft.com/office/powerpoint/2010/main" val="3263027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DFDA-5A1B-4C8E-A45A-4E172DF1243B}"/>
              </a:ext>
            </a:extLst>
          </p:cNvPr>
          <p:cNvSpPr>
            <a:spLocks noGrp="1"/>
          </p:cNvSpPr>
          <p:nvPr>
            <p:ph type="title"/>
          </p:nvPr>
        </p:nvSpPr>
        <p:spPr>
          <a:xfrm>
            <a:off x="838200" y="365126"/>
            <a:ext cx="10515600" cy="1025520"/>
          </a:xfrm>
        </p:spPr>
        <p:txBody>
          <a:bodyPr>
            <a:normAutofit/>
          </a:bodyPr>
          <a:lstStyle/>
          <a:p>
            <a:r>
              <a:rPr lang="en-US" sz="3200" b="1" dirty="0"/>
              <a:t>Summary</a:t>
            </a:r>
          </a:p>
        </p:txBody>
      </p:sp>
      <p:cxnSp>
        <p:nvCxnSpPr>
          <p:cNvPr id="5" name="Straight Connector 4">
            <a:extLst>
              <a:ext uri="{FF2B5EF4-FFF2-40B4-BE49-F238E27FC236}">
                <a16:creationId xmlns:a16="http://schemas.microsoft.com/office/drawing/2014/main" id="{4E1E006E-E521-4718-B98F-A16B0A30FFA9}"/>
              </a:ext>
            </a:extLst>
          </p:cNvPr>
          <p:cNvCxnSpPr/>
          <p:nvPr/>
        </p:nvCxnSpPr>
        <p:spPr>
          <a:xfrm>
            <a:off x="614082" y="3428995"/>
            <a:ext cx="10963835" cy="0"/>
          </a:xfrm>
          <a:prstGeom prst="line">
            <a:avLst/>
          </a:prstGeom>
          <a:ln w="31750" cmpd="sng">
            <a:solidFill>
              <a:schemeClr val="accent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A455BB-CCD0-47FB-BDDB-16DCC4406595}"/>
              </a:ext>
            </a:extLst>
          </p:cNvPr>
          <p:cNvCxnSpPr>
            <a:cxnSpLocks/>
          </p:cNvCxnSpPr>
          <p:nvPr/>
        </p:nvCxnSpPr>
        <p:spPr>
          <a:xfrm>
            <a:off x="6096000" y="3428995"/>
            <a:ext cx="0" cy="3455007"/>
          </a:xfrm>
          <a:prstGeom prst="line">
            <a:avLst/>
          </a:prstGeom>
          <a:ln w="31750">
            <a:solidFill>
              <a:schemeClr val="accent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53F11F1E-8140-42BC-A97B-4172E79E0232}"/>
              </a:ext>
            </a:extLst>
          </p:cNvPr>
          <p:cNvSpPr>
            <a:spLocks noGrp="1"/>
          </p:cNvSpPr>
          <p:nvPr>
            <p:ph idx="1"/>
          </p:nvPr>
        </p:nvSpPr>
        <p:spPr>
          <a:xfrm>
            <a:off x="950258" y="1390646"/>
            <a:ext cx="10515600" cy="2038345"/>
          </a:xfrm>
        </p:spPr>
        <p:txBody>
          <a:bodyPr>
            <a:normAutofit/>
          </a:bodyPr>
          <a:lstStyle/>
          <a:p>
            <a:pPr marL="0" indent="0">
              <a:buNone/>
            </a:pPr>
            <a:r>
              <a:rPr lang="en-US" sz="1200" dirty="0"/>
              <a:t>The purpose of this analysis is to estimate a model to determine the factors that influence an employee at a multinational corporation receiving a promotion. I will use a synthesized data set to demonstrate how to perform logistic regression and interpret the regression coefficients. These coefficients communicate the strength and direction of the relationships between the explanatory variables and the outcome variable, promotion, to explain which holds the most weight.</a:t>
            </a:r>
          </a:p>
          <a:p>
            <a:pPr marL="0" indent="0">
              <a:buNone/>
            </a:pPr>
            <a:r>
              <a:rPr lang="en-US" sz="1200" dirty="0"/>
              <a:t>The promotion rate for the organization is 9% but we’re observing fewer promotions than expected in HR, Legal, and Sales &amp; Marketing, Additionally, there are more than expected in Technology and Procurement. All other departments fall within a normal range.</a:t>
            </a:r>
          </a:p>
          <a:p>
            <a:pPr marL="0" indent="0">
              <a:buNone/>
            </a:pPr>
            <a:r>
              <a:rPr lang="en-US" sz="1200" b="0" i="0" dirty="0">
                <a:solidFill>
                  <a:srgbClr val="000000"/>
                </a:solidFill>
                <a:effectLst/>
              </a:rPr>
              <a:t>I am going to be build separate models for three departments - HR, Technology, and Operations so we can isolate the key influences for promotions in each unit. For the initial variable selection, I used generation, gender, region, awards won, variables related to performance. </a:t>
            </a:r>
            <a:endParaRPr lang="en-US" sz="1200" dirty="0"/>
          </a:p>
        </p:txBody>
      </p:sp>
      <p:pic>
        <p:nvPicPr>
          <p:cNvPr id="21" name="Picture 8">
            <a:extLst>
              <a:ext uri="{FF2B5EF4-FFF2-40B4-BE49-F238E27FC236}">
                <a16:creationId xmlns:a16="http://schemas.microsoft.com/office/drawing/2014/main" id="{C95C60D9-ADBB-4862-8E03-16F3924F9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8057" y="3738725"/>
            <a:ext cx="4908673" cy="31002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90B17795-C658-40C5-92FB-613D1F6FE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082" y="3661190"/>
            <a:ext cx="5031437" cy="317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061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53F11F1E-8140-42BC-A97B-4172E79E0232}"/>
              </a:ext>
            </a:extLst>
          </p:cNvPr>
          <p:cNvSpPr>
            <a:spLocks noGrp="1"/>
          </p:cNvSpPr>
          <p:nvPr>
            <p:ph idx="1"/>
          </p:nvPr>
        </p:nvSpPr>
        <p:spPr>
          <a:xfrm>
            <a:off x="838201" y="1199583"/>
            <a:ext cx="10715624" cy="1025519"/>
          </a:xfrm>
        </p:spPr>
        <p:txBody>
          <a:bodyPr>
            <a:noAutofit/>
          </a:bodyPr>
          <a:lstStyle/>
          <a:p>
            <a:pPr marL="0" indent="0">
              <a:buNone/>
            </a:pPr>
            <a:r>
              <a:rPr lang="en-US" sz="1400" dirty="0"/>
              <a:t>The organization promotion rate for HR is 6% which is 3 percentage points lower than the company overall.</a:t>
            </a:r>
          </a:p>
          <a:p>
            <a:pPr marL="0" indent="0">
              <a:buNone/>
            </a:pPr>
            <a:r>
              <a:rPr lang="en-US" sz="1400" dirty="0"/>
              <a:t>We considered the impact that gender, awards won, performance, generation and region had on whether someone got promoted.</a:t>
            </a:r>
          </a:p>
          <a:p>
            <a:pPr marL="0" indent="0">
              <a:buNone/>
            </a:pPr>
            <a:r>
              <a:rPr lang="en-US" sz="1400" dirty="0"/>
              <a:t>Winning an award had the biggest effect followed by high performance. However, only 2% of the employees in this department (n = 45) received an award.</a:t>
            </a:r>
          </a:p>
          <a:p>
            <a:pPr marL="0" indent="0">
              <a:buNone/>
            </a:pPr>
            <a:endParaRPr lang="en-US" sz="1400" dirty="0"/>
          </a:p>
          <a:p>
            <a:pPr marL="0" indent="0">
              <a:buNone/>
            </a:pPr>
            <a:endParaRPr lang="en-US" sz="1400" dirty="0"/>
          </a:p>
          <a:p>
            <a:pPr marL="0" indent="0">
              <a:buNone/>
            </a:pPr>
            <a:endParaRPr lang="en-US" sz="1400" dirty="0"/>
          </a:p>
        </p:txBody>
      </p:sp>
      <p:sp>
        <p:nvSpPr>
          <p:cNvPr id="2" name="Title 1">
            <a:extLst>
              <a:ext uri="{FF2B5EF4-FFF2-40B4-BE49-F238E27FC236}">
                <a16:creationId xmlns:a16="http://schemas.microsoft.com/office/drawing/2014/main" id="{9399DFDA-5A1B-4C8E-A45A-4E172DF1243B}"/>
              </a:ext>
            </a:extLst>
          </p:cNvPr>
          <p:cNvSpPr>
            <a:spLocks noGrp="1"/>
          </p:cNvSpPr>
          <p:nvPr>
            <p:ph type="title"/>
          </p:nvPr>
        </p:nvSpPr>
        <p:spPr>
          <a:xfrm>
            <a:off x="838200" y="365126"/>
            <a:ext cx="10515600" cy="1025520"/>
          </a:xfrm>
        </p:spPr>
        <p:txBody>
          <a:bodyPr>
            <a:normAutofit/>
          </a:bodyPr>
          <a:lstStyle/>
          <a:p>
            <a:r>
              <a:rPr lang="en-US" sz="3200" b="1" dirty="0"/>
              <a:t>HR Promotions: Overview</a:t>
            </a:r>
          </a:p>
        </p:txBody>
      </p:sp>
      <p:cxnSp>
        <p:nvCxnSpPr>
          <p:cNvPr id="7" name="Straight Connector 6">
            <a:extLst>
              <a:ext uri="{FF2B5EF4-FFF2-40B4-BE49-F238E27FC236}">
                <a16:creationId xmlns:a16="http://schemas.microsoft.com/office/drawing/2014/main" id="{2AA455BB-CCD0-47FB-BDDB-16DCC4406595}"/>
              </a:ext>
            </a:extLst>
          </p:cNvPr>
          <p:cNvCxnSpPr>
            <a:cxnSpLocks/>
          </p:cNvCxnSpPr>
          <p:nvPr/>
        </p:nvCxnSpPr>
        <p:spPr>
          <a:xfrm flipH="1">
            <a:off x="619126" y="2297938"/>
            <a:ext cx="11010899" cy="0"/>
          </a:xfrm>
          <a:prstGeom prst="line">
            <a:avLst/>
          </a:prstGeom>
          <a:ln w="31750">
            <a:solidFill>
              <a:schemeClr val="accent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F5EECCC0-AF52-4A63-A8DC-E3FC994577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2800350"/>
            <a:ext cx="1028700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54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DFDA-5A1B-4C8E-A45A-4E172DF1243B}"/>
              </a:ext>
            </a:extLst>
          </p:cNvPr>
          <p:cNvSpPr>
            <a:spLocks noGrp="1"/>
          </p:cNvSpPr>
          <p:nvPr>
            <p:ph type="title"/>
          </p:nvPr>
        </p:nvSpPr>
        <p:spPr>
          <a:xfrm>
            <a:off x="838200" y="365126"/>
            <a:ext cx="10515600" cy="1025520"/>
          </a:xfrm>
        </p:spPr>
        <p:txBody>
          <a:bodyPr>
            <a:normAutofit/>
          </a:bodyPr>
          <a:lstStyle/>
          <a:p>
            <a:r>
              <a:rPr lang="en-US" sz="3200" b="1" dirty="0"/>
              <a:t>HR Promotions: Drivers</a:t>
            </a:r>
          </a:p>
        </p:txBody>
      </p:sp>
      <p:cxnSp>
        <p:nvCxnSpPr>
          <p:cNvPr id="7" name="Straight Connector 6">
            <a:extLst>
              <a:ext uri="{FF2B5EF4-FFF2-40B4-BE49-F238E27FC236}">
                <a16:creationId xmlns:a16="http://schemas.microsoft.com/office/drawing/2014/main" id="{2AA455BB-CCD0-47FB-BDDB-16DCC4406595}"/>
              </a:ext>
            </a:extLst>
          </p:cNvPr>
          <p:cNvCxnSpPr>
            <a:cxnSpLocks/>
          </p:cNvCxnSpPr>
          <p:nvPr/>
        </p:nvCxnSpPr>
        <p:spPr>
          <a:xfrm flipH="1">
            <a:off x="4746207" y="1390646"/>
            <a:ext cx="9529" cy="4498709"/>
          </a:xfrm>
          <a:prstGeom prst="line">
            <a:avLst/>
          </a:prstGeom>
          <a:ln w="31750">
            <a:solidFill>
              <a:schemeClr val="accent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53F11F1E-8140-42BC-A97B-4172E79E0232}"/>
              </a:ext>
            </a:extLst>
          </p:cNvPr>
          <p:cNvSpPr>
            <a:spLocks noGrp="1"/>
          </p:cNvSpPr>
          <p:nvPr>
            <p:ph idx="1"/>
          </p:nvPr>
        </p:nvSpPr>
        <p:spPr>
          <a:xfrm>
            <a:off x="838200" y="1390646"/>
            <a:ext cx="3612214" cy="4249275"/>
          </a:xfrm>
        </p:spPr>
        <p:txBody>
          <a:bodyPr>
            <a:noAutofit/>
          </a:bodyPr>
          <a:lstStyle/>
          <a:p>
            <a:pPr marL="0" indent="0">
              <a:buNone/>
            </a:pPr>
            <a:r>
              <a:rPr lang="en-US" sz="1400" dirty="0"/>
              <a:t>High performers are 2X as likely to get promoted as the baseline group - low to mid performers who haven’t won an award.</a:t>
            </a:r>
          </a:p>
          <a:p>
            <a:pPr marL="0" indent="0">
              <a:buNone/>
            </a:pPr>
            <a:r>
              <a:rPr lang="en-US" sz="1400" dirty="0"/>
              <a:t>Employees who’ve won awards are 12X as likely to earn a promotion than the baseline group regardless of performance status. </a:t>
            </a:r>
          </a:p>
        </p:txBody>
      </p:sp>
      <p:pic>
        <p:nvPicPr>
          <p:cNvPr id="8" name="Picture 2">
            <a:extLst>
              <a:ext uri="{FF2B5EF4-FFF2-40B4-BE49-F238E27FC236}">
                <a16:creationId xmlns:a16="http://schemas.microsoft.com/office/drawing/2014/main" id="{FBCA335D-4CF5-45FC-AB20-97AF389AE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1686" y="1390646"/>
            <a:ext cx="6488895" cy="3916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484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53F11F1E-8140-42BC-A97B-4172E79E0232}"/>
              </a:ext>
            </a:extLst>
          </p:cNvPr>
          <p:cNvSpPr>
            <a:spLocks noGrp="1"/>
          </p:cNvSpPr>
          <p:nvPr>
            <p:ph idx="1"/>
          </p:nvPr>
        </p:nvSpPr>
        <p:spPr>
          <a:xfrm>
            <a:off x="838201" y="1199583"/>
            <a:ext cx="10715624" cy="1025519"/>
          </a:xfrm>
        </p:spPr>
        <p:txBody>
          <a:bodyPr>
            <a:noAutofit/>
          </a:bodyPr>
          <a:lstStyle/>
          <a:p>
            <a:pPr marL="0" indent="0">
              <a:buNone/>
            </a:pPr>
            <a:r>
              <a:rPr lang="en-US" sz="1400" dirty="0"/>
              <a:t>The organization promotion rate for Operations is 9% which is the same as the organization’s average. As observed with the HR department, employees who’ve won awards and high performers have increased odds of receiving a promotion. Gender didn’t play a role in an employee’s odds of promotion.</a:t>
            </a:r>
          </a:p>
          <a:p>
            <a:pPr marL="0" indent="0">
              <a:buNone/>
            </a:pPr>
            <a:r>
              <a:rPr lang="en-US" sz="1400" dirty="0"/>
              <a:t>Additionally, there was an association between high performance and region, and high performance ant tenure</a:t>
            </a:r>
          </a:p>
          <a:p>
            <a:pPr marL="0" indent="0">
              <a:buNone/>
            </a:pPr>
            <a:endParaRPr lang="en-US" sz="1400" dirty="0"/>
          </a:p>
          <a:p>
            <a:pPr marL="0" indent="0">
              <a:buNone/>
            </a:pPr>
            <a:endParaRPr lang="en-US" sz="1400" dirty="0"/>
          </a:p>
        </p:txBody>
      </p:sp>
      <p:sp>
        <p:nvSpPr>
          <p:cNvPr id="2" name="Title 1">
            <a:extLst>
              <a:ext uri="{FF2B5EF4-FFF2-40B4-BE49-F238E27FC236}">
                <a16:creationId xmlns:a16="http://schemas.microsoft.com/office/drawing/2014/main" id="{9399DFDA-5A1B-4C8E-A45A-4E172DF1243B}"/>
              </a:ext>
            </a:extLst>
          </p:cNvPr>
          <p:cNvSpPr>
            <a:spLocks noGrp="1"/>
          </p:cNvSpPr>
          <p:nvPr>
            <p:ph type="title"/>
          </p:nvPr>
        </p:nvSpPr>
        <p:spPr>
          <a:xfrm>
            <a:off x="838200" y="365126"/>
            <a:ext cx="10515600" cy="1025520"/>
          </a:xfrm>
        </p:spPr>
        <p:txBody>
          <a:bodyPr>
            <a:normAutofit/>
          </a:bodyPr>
          <a:lstStyle/>
          <a:p>
            <a:r>
              <a:rPr lang="en-US" sz="3200" b="1" dirty="0"/>
              <a:t>Operations Promotions: Overview</a:t>
            </a:r>
          </a:p>
        </p:txBody>
      </p:sp>
      <p:cxnSp>
        <p:nvCxnSpPr>
          <p:cNvPr id="7" name="Straight Connector 6">
            <a:extLst>
              <a:ext uri="{FF2B5EF4-FFF2-40B4-BE49-F238E27FC236}">
                <a16:creationId xmlns:a16="http://schemas.microsoft.com/office/drawing/2014/main" id="{2AA455BB-CCD0-47FB-BDDB-16DCC4406595}"/>
              </a:ext>
            </a:extLst>
          </p:cNvPr>
          <p:cNvCxnSpPr>
            <a:cxnSpLocks/>
          </p:cNvCxnSpPr>
          <p:nvPr/>
        </p:nvCxnSpPr>
        <p:spPr>
          <a:xfrm flipH="1">
            <a:off x="619126" y="2297938"/>
            <a:ext cx="11010899" cy="0"/>
          </a:xfrm>
          <a:prstGeom prst="line">
            <a:avLst/>
          </a:prstGeom>
          <a:ln w="31750">
            <a:solidFill>
              <a:schemeClr val="accent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0" name="Picture 6">
            <a:extLst>
              <a:ext uri="{FF2B5EF4-FFF2-40B4-BE49-F238E27FC236}">
                <a16:creationId xmlns:a16="http://schemas.microsoft.com/office/drawing/2014/main" id="{2032754F-7976-4B0E-9D71-ADD64107C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2" y="2800350"/>
            <a:ext cx="10258425"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28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DFDA-5A1B-4C8E-A45A-4E172DF1243B}"/>
              </a:ext>
            </a:extLst>
          </p:cNvPr>
          <p:cNvSpPr>
            <a:spLocks noGrp="1"/>
          </p:cNvSpPr>
          <p:nvPr>
            <p:ph type="title"/>
          </p:nvPr>
        </p:nvSpPr>
        <p:spPr>
          <a:xfrm>
            <a:off x="838200" y="365126"/>
            <a:ext cx="10515600" cy="1025520"/>
          </a:xfrm>
        </p:spPr>
        <p:txBody>
          <a:bodyPr>
            <a:normAutofit/>
          </a:bodyPr>
          <a:lstStyle/>
          <a:p>
            <a:r>
              <a:rPr lang="en-US" sz="3200" b="1" dirty="0"/>
              <a:t>Operations Promotions: Drivers</a:t>
            </a:r>
          </a:p>
        </p:txBody>
      </p:sp>
      <p:cxnSp>
        <p:nvCxnSpPr>
          <p:cNvPr id="7" name="Straight Connector 6">
            <a:extLst>
              <a:ext uri="{FF2B5EF4-FFF2-40B4-BE49-F238E27FC236}">
                <a16:creationId xmlns:a16="http://schemas.microsoft.com/office/drawing/2014/main" id="{2AA455BB-CCD0-47FB-BDDB-16DCC4406595}"/>
              </a:ext>
            </a:extLst>
          </p:cNvPr>
          <p:cNvCxnSpPr>
            <a:cxnSpLocks/>
          </p:cNvCxnSpPr>
          <p:nvPr/>
        </p:nvCxnSpPr>
        <p:spPr>
          <a:xfrm flipH="1">
            <a:off x="4746207" y="1390646"/>
            <a:ext cx="9529" cy="4498709"/>
          </a:xfrm>
          <a:prstGeom prst="line">
            <a:avLst/>
          </a:prstGeom>
          <a:ln w="31750">
            <a:solidFill>
              <a:schemeClr val="accent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53F11F1E-8140-42BC-A97B-4172E79E0232}"/>
              </a:ext>
            </a:extLst>
          </p:cNvPr>
          <p:cNvSpPr>
            <a:spLocks noGrp="1"/>
          </p:cNvSpPr>
          <p:nvPr>
            <p:ph idx="1"/>
          </p:nvPr>
        </p:nvSpPr>
        <p:spPr>
          <a:xfrm>
            <a:off x="838200" y="1390646"/>
            <a:ext cx="3612214" cy="4249275"/>
          </a:xfrm>
        </p:spPr>
        <p:txBody>
          <a:bodyPr>
            <a:noAutofit/>
          </a:bodyPr>
          <a:lstStyle/>
          <a:p>
            <a:pPr marL="0" indent="0">
              <a:buNone/>
            </a:pPr>
            <a:r>
              <a:rPr lang="en-US" sz="1400" dirty="0"/>
              <a:t>High performers are 1.5X as likely to get promoted as the baseline group - low to mid performers who haven’t won an award.</a:t>
            </a:r>
          </a:p>
          <a:p>
            <a:pPr marL="0" indent="0">
              <a:buNone/>
            </a:pPr>
            <a:r>
              <a:rPr lang="en-US" sz="1400" dirty="0"/>
              <a:t>Employees who’ve won awards are 10X as likely to earn a promotion than the baseline group regardless of performance status. </a:t>
            </a:r>
          </a:p>
          <a:p>
            <a:pPr marL="0" indent="0">
              <a:buNone/>
            </a:pPr>
            <a:endParaRPr lang="en-US" sz="1400" dirty="0"/>
          </a:p>
          <a:p>
            <a:pPr marL="0" indent="0">
              <a:buNone/>
            </a:pPr>
            <a:endParaRPr lang="en-US" sz="1400" dirty="0"/>
          </a:p>
        </p:txBody>
      </p:sp>
      <p:pic>
        <p:nvPicPr>
          <p:cNvPr id="6" name="Picture 4">
            <a:extLst>
              <a:ext uri="{FF2B5EF4-FFF2-40B4-BE49-F238E27FC236}">
                <a16:creationId xmlns:a16="http://schemas.microsoft.com/office/drawing/2014/main" id="{4F091310-219A-42BF-8757-9A5EBADE5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1529" y="1390646"/>
            <a:ext cx="6803695" cy="4106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475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53F11F1E-8140-42BC-A97B-4172E79E0232}"/>
              </a:ext>
            </a:extLst>
          </p:cNvPr>
          <p:cNvSpPr>
            <a:spLocks noGrp="1"/>
          </p:cNvSpPr>
          <p:nvPr>
            <p:ph idx="1"/>
          </p:nvPr>
        </p:nvSpPr>
        <p:spPr>
          <a:xfrm>
            <a:off x="838201" y="1199583"/>
            <a:ext cx="10715624" cy="1025519"/>
          </a:xfrm>
        </p:spPr>
        <p:txBody>
          <a:bodyPr>
            <a:noAutofit/>
          </a:bodyPr>
          <a:lstStyle/>
          <a:p>
            <a:pPr marL="0" indent="0">
              <a:buNone/>
            </a:pPr>
            <a:r>
              <a:rPr lang="en-US" sz="1400"/>
              <a:t>TBD</a:t>
            </a:r>
            <a:endParaRPr lang="en-US" sz="1400" dirty="0"/>
          </a:p>
          <a:p>
            <a:pPr marL="0" indent="0">
              <a:buNone/>
            </a:pPr>
            <a:endParaRPr lang="en-US" sz="1400" dirty="0"/>
          </a:p>
          <a:p>
            <a:pPr marL="0" indent="0">
              <a:buNone/>
            </a:pPr>
            <a:endParaRPr lang="en-US" sz="1400" dirty="0"/>
          </a:p>
          <a:p>
            <a:pPr marL="0" indent="0">
              <a:buNone/>
            </a:pPr>
            <a:endParaRPr lang="en-US" sz="1400" dirty="0"/>
          </a:p>
        </p:txBody>
      </p:sp>
      <p:sp>
        <p:nvSpPr>
          <p:cNvPr id="2" name="Title 1">
            <a:extLst>
              <a:ext uri="{FF2B5EF4-FFF2-40B4-BE49-F238E27FC236}">
                <a16:creationId xmlns:a16="http://schemas.microsoft.com/office/drawing/2014/main" id="{9399DFDA-5A1B-4C8E-A45A-4E172DF1243B}"/>
              </a:ext>
            </a:extLst>
          </p:cNvPr>
          <p:cNvSpPr>
            <a:spLocks noGrp="1"/>
          </p:cNvSpPr>
          <p:nvPr>
            <p:ph type="title"/>
          </p:nvPr>
        </p:nvSpPr>
        <p:spPr>
          <a:xfrm>
            <a:off x="838200" y="365126"/>
            <a:ext cx="10515600" cy="1025520"/>
          </a:xfrm>
        </p:spPr>
        <p:txBody>
          <a:bodyPr>
            <a:normAutofit/>
          </a:bodyPr>
          <a:lstStyle/>
          <a:p>
            <a:r>
              <a:rPr lang="en-US" sz="3200" b="1" dirty="0"/>
              <a:t>Tech Promotions: Overview</a:t>
            </a:r>
          </a:p>
        </p:txBody>
      </p:sp>
      <p:cxnSp>
        <p:nvCxnSpPr>
          <p:cNvPr id="7" name="Straight Connector 6">
            <a:extLst>
              <a:ext uri="{FF2B5EF4-FFF2-40B4-BE49-F238E27FC236}">
                <a16:creationId xmlns:a16="http://schemas.microsoft.com/office/drawing/2014/main" id="{2AA455BB-CCD0-47FB-BDDB-16DCC4406595}"/>
              </a:ext>
            </a:extLst>
          </p:cNvPr>
          <p:cNvCxnSpPr>
            <a:cxnSpLocks/>
          </p:cNvCxnSpPr>
          <p:nvPr/>
        </p:nvCxnSpPr>
        <p:spPr>
          <a:xfrm flipH="1">
            <a:off x="619126" y="2297938"/>
            <a:ext cx="11010899" cy="0"/>
          </a:xfrm>
          <a:prstGeom prst="line">
            <a:avLst/>
          </a:prstGeom>
          <a:ln w="31750">
            <a:solidFill>
              <a:schemeClr val="accent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100" name="Picture 4">
            <a:extLst>
              <a:ext uri="{FF2B5EF4-FFF2-40B4-BE49-F238E27FC236}">
                <a16:creationId xmlns:a16="http://schemas.microsoft.com/office/drawing/2014/main" id="{F01AF272-DBB7-4995-8EB5-A2A41C73B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761" y="2457454"/>
            <a:ext cx="9658478" cy="4400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869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2724</TotalTime>
  <Words>430</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Summary</vt:lpstr>
      <vt:lpstr>HR Promotions: Overview</vt:lpstr>
      <vt:lpstr>HR Promotions: Drivers</vt:lpstr>
      <vt:lpstr>Operations Promotions: Overview</vt:lpstr>
      <vt:lpstr>Operations Promotions: Drivers</vt:lpstr>
      <vt:lpstr>Tech Promotions: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Nicole Lettich</dc:creator>
  <cp:lastModifiedBy>Nicole Lettich</cp:lastModifiedBy>
  <cp:revision>22</cp:revision>
  <dcterms:created xsi:type="dcterms:W3CDTF">2022-01-15T18:21:45Z</dcterms:created>
  <dcterms:modified xsi:type="dcterms:W3CDTF">2022-01-26T22:14:32Z</dcterms:modified>
</cp:coreProperties>
</file>