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1"/>
  </p:sldMasterIdLst>
  <p:notesMasterIdLst>
    <p:notesMasterId r:id="rId48"/>
  </p:notesMasterIdLst>
  <p:handoutMasterIdLst>
    <p:handoutMasterId r:id="rId49"/>
  </p:handoutMasterIdLst>
  <p:sldIdLst>
    <p:sldId id="281" r:id="rId2"/>
    <p:sldId id="355" r:id="rId3"/>
    <p:sldId id="354" r:id="rId4"/>
    <p:sldId id="361" r:id="rId5"/>
    <p:sldId id="409" r:id="rId6"/>
    <p:sldId id="412" r:id="rId7"/>
    <p:sldId id="413" r:id="rId8"/>
    <p:sldId id="365" r:id="rId9"/>
    <p:sldId id="364" r:id="rId10"/>
    <p:sldId id="366" r:id="rId11"/>
    <p:sldId id="369" r:id="rId12"/>
    <p:sldId id="370" r:id="rId13"/>
    <p:sldId id="371" r:id="rId14"/>
    <p:sldId id="414" r:id="rId15"/>
    <p:sldId id="372" r:id="rId16"/>
    <p:sldId id="373" r:id="rId17"/>
    <p:sldId id="376" r:id="rId18"/>
    <p:sldId id="415" r:id="rId19"/>
    <p:sldId id="378" r:id="rId20"/>
    <p:sldId id="379" r:id="rId21"/>
    <p:sldId id="380" r:id="rId22"/>
    <p:sldId id="381" r:id="rId23"/>
    <p:sldId id="383" r:id="rId24"/>
    <p:sldId id="384" r:id="rId25"/>
    <p:sldId id="385" r:id="rId26"/>
    <p:sldId id="386" r:id="rId27"/>
    <p:sldId id="387" r:id="rId28"/>
    <p:sldId id="416" r:id="rId29"/>
    <p:sldId id="389" r:id="rId30"/>
    <p:sldId id="391" r:id="rId31"/>
    <p:sldId id="390" r:id="rId32"/>
    <p:sldId id="392" r:id="rId33"/>
    <p:sldId id="393" r:id="rId34"/>
    <p:sldId id="394" r:id="rId35"/>
    <p:sldId id="395" r:id="rId36"/>
    <p:sldId id="396" r:id="rId37"/>
    <p:sldId id="398" r:id="rId38"/>
    <p:sldId id="399" r:id="rId39"/>
    <p:sldId id="400" r:id="rId40"/>
    <p:sldId id="401" r:id="rId41"/>
    <p:sldId id="417" r:id="rId42"/>
    <p:sldId id="403" r:id="rId43"/>
    <p:sldId id="418" r:id="rId44"/>
    <p:sldId id="404" r:id="rId45"/>
    <p:sldId id="405" r:id="rId46"/>
    <p:sldId id="35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4" d="100"/>
          <a:sy n="64" d="100"/>
        </p:scale>
        <p:origin x="91" y="274"/>
      </p:cViewPr>
      <p:guideLst>
        <p:guide pos="360"/>
        <p:guide pos="7392"/>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80"/>
    </p:cViewPr>
  </p:sorterViewPr>
  <p:notesViewPr>
    <p:cSldViewPr snapToGrid="0">
      <p:cViewPr>
        <p:scale>
          <a:sx n="107" d="100"/>
          <a:sy n="107" d="100"/>
        </p:scale>
        <p:origin x="2256" y="-1229"/>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a:solidFill>
          <a:schemeClr val="bg1">
            <a:lumMod val="65000"/>
          </a:schemeClr>
        </a:solidFill>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a:solidFill>
          <a:schemeClr val="bg1">
            <a:lumMod val="65000"/>
          </a:schemeClr>
        </a:solidFill>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a:solidFill>
          <a:schemeClr val="bg1">
            <a:lumMod val="65000"/>
          </a:schemeClr>
        </a:solidFill>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a:solidFill>
          <a:schemeClr val="bg1">
            <a:lumMod val="65000"/>
          </a:schemeClr>
        </a:solidFill>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a:solidFill>
          <a:schemeClr val="bg1">
            <a:lumMod val="65000"/>
          </a:schemeClr>
        </a:solidFill>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a:solidFill>
          <a:schemeClr val="bg1">
            <a:lumMod val="65000"/>
          </a:schemeClr>
        </a:solidFill>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a:solidFill>
          <a:schemeClr val="bg1">
            <a:lumMod val="65000"/>
          </a:schemeClr>
        </a:solidFill>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a:solidFill>
          <a:schemeClr val="bg1">
            <a:lumMod val="65000"/>
          </a:schemeClr>
        </a:solidFill>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a:solidFill>
          <a:schemeClr val="bg1">
            <a:lumMod val="65000"/>
          </a:schemeClr>
        </a:solidFill>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a:solidFill>
          <a:schemeClr val="bg1">
            <a:lumMod val="65000"/>
          </a:schemeClr>
        </a:solidFill>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a:solidFill>
          <a:schemeClr val="bg1">
            <a:lumMod val="65000"/>
          </a:schemeClr>
        </a:solidFill>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a:solidFill>
          <a:schemeClr val="bg1">
            <a:lumMod val="65000"/>
          </a:schemeClr>
        </a:solidFill>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a:solidFill>
          <a:schemeClr val="bg1">
            <a:lumMod val="65000"/>
          </a:schemeClr>
        </a:solidFill>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a:solidFill>
          <a:schemeClr val="bg1">
            <a:lumMod val="65000"/>
          </a:schemeClr>
        </a:solidFill>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a:solidFill>
          <a:schemeClr val="bg1">
            <a:lumMod val="65000"/>
          </a:schemeClr>
        </a:solidFill>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a:solidFill>
          <a:schemeClr val="bg1">
            <a:lumMod val="65000"/>
          </a:schemeClr>
        </a:solidFill>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a:solidFill>
          <a:schemeClr val="bg1">
            <a:lumMod val="65000"/>
          </a:schemeClr>
        </a:solidFill>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a:solidFill>
          <a:schemeClr val="bg1">
            <a:lumMod val="65000"/>
          </a:schemeClr>
        </a:solidFill>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a:solidFill>
          <a:schemeClr val="bg1">
            <a:lumMod val="65000"/>
          </a:schemeClr>
        </a:solidFill>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a:solidFill>
          <a:schemeClr val="bg1">
            <a:lumMod val="65000"/>
          </a:schemeClr>
        </a:solidFill>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39E4CF-0F97-4E7C-8856-86B802DF422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7F073FC-330B-49B9-BD9C-2C1245A2B55B}">
      <dgm:prSet/>
      <dgm:spPr>
        <a:solidFill>
          <a:schemeClr val="bg1">
            <a:lumMod val="65000"/>
          </a:schemeClr>
        </a:solidFill>
      </dgm:spPr>
      <dgm:t>
        <a:bodyPr/>
        <a:lstStyle/>
        <a:p>
          <a:r>
            <a:rPr lang="en-US"/>
            <a:t>Introduction</a:t>
          </a:r>
        </a:p>
      </dgm:t>
    </dgm:pt>
    <dgm:pt modelId="{3A0C7D28-0054-45CD-80B2-EEA9C698D0D6}" type="parTrans" cxnId="{410EB12C-BC6E-405F-989A-6DEBA2C6E1EE}">
      <dgm:prSet/>
      <dgm:spPr/>
      <dgm:t>
        <a:bodyPr/>
        <a:lstStyle/>
        <a:p>
          <a:endParaRPr lang="en-US"/>
        </a:p>
      </dgm:t>
    </dgm:pt>
    <dgm:pt modelId="{EB3D8906-1DCF-479E-BA8F-5870E560F4DD}" type="sibTrans" cxnId="{410EB12C-BC6E-405F-989A-6DEBA2C6E1EE}">
      <dgm:prSet/>
      <dgm:spPr/>
      <dgm:t>
        <a:bodyPr/>
        <a:lstStyle/>
        <a:p>
          <a:endParaRPr lang="en-US"/>
        </a:p>
      </dgm:t>
    </dgm:pt>
    <dgm:pt modelId="{43A09A54-5819-4187-BF3D-9B76BCBE6631}">
      <dgm:prSet/>
      <dgm:spPr>
        <a:solidFill>
          <a:schemeClr val="bg1">
            <a:lumMod val="65000"/>
          </a:schemeClr>
        </a:solidFill>
      </dgm:spPr>
      <dgm:t>
        <a:bodyPr/>
        <a:lstStyle/>
        <a:p>
          <a:r>
            <a:rPr lang="en-US" dirty="0"/>
            <a:t>Navigating a Data Frame</a:t>
          </a:r>
        </a:p>
      </dgm:t>
    </dgm:pt>
    <dgm:pt modelId="{FEF1F680-69BB-49F5-B246-EFA1FBA2192B}" type="parTrans" cxnId="{B53CB313-1F4C-417E-956B-891CB049CC15}">
      <dgm:prSet/>
      <dgm:spPr/>
      <dgm:t>
        <a:bodyPr/>
        <a:lstStyle/>
        <a:p>
          <a:endParaRPr lang="en-US"/>
        </a:p>
      </dgm:t>
    </dgm:pt>
    <dgm:pt modelId="{C8389C1E-2807-4999-A089-25A6057A9F05}" type="sibTrans" cxnId="{B53CB313-1F4C-417E-956B-891CB049CC15}">
      <dgm:prSet/>
      <dgm:spPr/>
      <dgm:t>
        <a:bodyPr/>
        <a:lstStyle/>
        <a:p>
          <a:endParaRPr lang="en-US"/>
        </a:p>
      </dgm:t>
    </dgm:pt>
    <dgm:pt modelId="{8BD4BFB8-C78E-4B24-8BD0-34A4AC114C39}">
      <dgm:prSet/>
      <dgm:spPr>
        <a:solidFill>
          <a:schemeClr val="bg1">
            <a:lumMod val="65000"/>
          </a:schemeClr>
        </a:solidFill>
      </dgm:spPr>
      <dgm:t>
        <a:bodyPr/>
        <a:lstStyle/>
        <a:p>
          <a:r>
            <a:rPr lang="en-US"/>
            <a:t>Exploring Your Data</a:t>
          </a:r>
        </a:p>
      </dgm:t>
    </dgm:pt>
    <dgm:pt modelId="{A7DE3F4D-6091-4FC1-A7ED-AD61CDF473B3}" type="parTrans" cxnId="{79CBFE94-DB67-47D3-99B0-29F60228D9DC}">
      <dgm:prSet/>
      <dgm:spPr/>
      <dgm:t>
        <a:bodyPr/>
        <a:lstStyle/>
        <a:p>
          <a:endParaRPr lang="en-US"/>
        </a:p>
      </dgm:t>
    </dgm:pt>
    <dgm:pt modelId="{AB4B7AF9-1E8A-4F15-A0CA-3AED0B22BDCA}" type="sibTrans" cxnId="{79CBFE94-DB67-47D3-99B0-29F60228D9DC}">
      <dgm:prSet/>
      <dgm:spPr/>
      <dgm:t>
        <a:bodyPr/>
        <a:lstStyle/>
        <a:p>
          <a:endParaRPr lang="en-US"/>
        </a:p>
      </dgm:t>
    </dgm:pt>
    <dgm:pt modelId="{06B95D78-AE59-48A7-8ACA-AB9AAA7B7EA3}">
      <dgm:prSet/>
      <dgm:spPr>
        <a:solidFill>
          <a:schemeClr val="bg1">
            <a:lumMod val="65000"/>
          </a:schemeClr>
        </a:solidFill>
      </dgm:spPr>
      <dgm:t>
        <a:bodyPr/>
        <a:lstStyle/>
        <a:p>
          <a:r>
            <a:rPr lang="en-US"/>
            <a:t>Selecting Data</a:t>
          </a:r>
        </a:p>
      </dgm:t>
    </dgm:pt>
    <dgm:pt modelId="{237C898B-F40D-4CF5-9B95-3A8DBB192203}" type="parTrans" cxnId="{4145BF55-A63A-4A96-B0D4-24BAA3C45BC8}">
      <dgm:prSet/>
      <dgm:spPr/>
      <dgm:t>
        <a:bodyPr/>
        <a:lstStyle/>
        <a:p>
          <a:endParaRPr lang="en-US"/>
        </a:p>
      </dgm:t>
    </dgm:pt>
    <dgm:pt modelId="{AC8F1D21-2ED6-4D5D-927F-878EF1E52C9E}" type="sibTrans" cxnId="{4145BF55-A63A-4A96-B0D4-24BAA3C45BC8}">
      <dgm:prSet/>
      <dgm:spPr/>
      <dgm:t>
        <a:bodyPr/>
        <a:lstStyle/>
        <a:p>
          <a:endParaRPr lang="en-US"/>
        </a:p>
      </dgm:t>
    </dgm:pt>
    <dgm:pt modelId="{0D7D9FB9-671A-4841-9F22-D70283BACDAB}">
      <dgm:prSet/>
      <dgm:spPr>
        <a:solidFill>
          <a:schemeClr val="bg1">
            <a:lumMod val="65000"/>
          </a:schemeClr>
        </a:solidFill>
      </dgm:spPr>
      <dgm:t>
        <a:bodyPr/>
        <a:lstStyle/>
        <a:p>
          <a:r>
            <a:rPr lang="en-US"/>
            <a:t>Cleaning Data</a:t>
          </a:r>
        </a:p>
      </dgm:t>
    </dgm:pt>
    <dgm:pt modelId="{1B15A0B9-75D8-449D-B419-329E36455233}" type="parTrans" cxnId="{6342452D-CE0F-4015-AC62-7C5BF141509F}">
      <dgm:prSet/>
      <dgm:spPr/>
      <dgm:t>
        <a:bodyPr/>
        <a:lstStyle/>
        <a:p>
          <a:endParaRPr lang="en-US"/>
        </a:p>
      </dgm:t>
    </dgm:pt>
    <dgm:pt modelId="{4BDDA198-DD6E-4624-88A8-1EA65C4E26A0}" type="sibTrans" cxnId="{6342452D-CE0F-4015-AC62-7C5BF141509F}">
      <dgm:prSet/>
      <dgm:spPr/>
      <dgm:t>
        <a:bodyPr/>
        <a:lstStyle/>
        <a:p>
          <a:endParaRPr lang="en-US"/>
        </a:p>
      </dgm:t>
    </dgm:pt>
    <dgm:pt modelId="{04F33ACC-60EC-4318-97C0-096E8A64A99E}">
      <dgm:prSet/>
      <dgm:spPr/>
      <dgm:t>
        <a:bodyPr/>
        <a:lstStyle/>
        <a:p>
          <a:r>
            <a:rPr lang="en-US"/>
            <a:t>Data Visualizations</a:t>
          </a:r>
        </a:p>
      </dgm:t>
    </dgm:pt>
    <dgm:pt modelId="{CB760478-B448-4803-B1C7-BBBB160D2DB5}" type="parTrans" cxnId="{43FDE4F5-2BF3-452B-B1C1-9F119B36C8D6}">
      <dgm:prSet/>
      <dgm:spPr/>
      <dgm:t>
        <a:bodyPr/>
        <a:lstStyle/>
        <a:p>
          <a:endParaRPr lang="en-US"/>
        </a:p>
      </dgm:t>
    </dgm:pt>
    <dgm:pt modelId="{3DED447F-7D80-457F-A126-28D9FFFA4DF0}" type="sibTrans" cxnId="{43FDE4F5-2BF3-452B-B1C1-9F119B36C8D6}">
      <dgm:prSet/>
      <dgm:spPr/>
      <dgm:t>
        <a:bodyPr/>
        <a:lstStyle/>
        <a:p>
          <a:endParaRPr lang="en-US"/>
        </a:p>
      </dgm:t>
    </dgm:pt>
    <dgm:pt modelId="{2230890E-1087-4D9A-9405-61BEC997CF76}" type="pres">
      <dgm:prSet presAssocID="{0739E4CF-0F97-4E7C-8856-86B802DF4221}" presName="diagram" presStyleCnt="0">
        <dgm:presLayoutVars>
          <dgm:dir/>
          <dgm:resizeHandles val="exact"/>
        </dgm:presLayoutVars>
      </dgm:prSet>
      <dgm:spPr/>
    </dgm:pt>
    <dgm:pt modelId="{04BAE7A4-233B-4EE8-9D5B-FD3340F99F5B}" type="pres">
      <dgm:prSet presAssocID="{77F073FC-330B-49B9-BD9C-2C1245A2B55B}" presName="node" presStyleLbl="node1" presStyleIdx="0" presStyleCnt="6">
        <dgm:presLayoutVars>
          <dgm:bulletEnabled val="1"/>
        </dgm:presLayoutVars>
      </dgm:prSet>
      <dgm:spPr/>
    </dgm:pt>
    <dgm:pt modelId="{8C3AF6A3-6938-4829-B16C-17CE3342763A}" type="pres">
      <dgm:prSet presAssocID="{EB3D8906-1DCF-479E-BA8F-5870E560F4DD}" presName="sibTrans" presStyleCnt="0"/>
      <dgm:spPr/>
    </dgm:pt>
    <dgm:pt modelId="{4026F843-2EF6-4208-9666-1DBAE0D5AF19}" type="pres">
      <dgm:prSet presAssocID="{43A09A54-5819-4187-BF3D-9B76BCBE6631}" presName="node" presStyleLbl="node1" presStyleIdx="1" presStyleCnt="6">
        <dgm:presLayoutVars>
          <dgm:bulletEnabled val="1"/>
        </dgm:presLayoutVars>
      </dgm:prSet>
      <dgm:spPr/>
    </dgm:pt>
    <dgm:pt modelId="{CBDD0367-BAC6-4763-9358-25BE948B43CC}" type="pres">
      <dgm:prSet presAssocID="{C8389C1E-2807-4999-A089-25A6057A9F05}" presName="sibTrans" presStyleCnt="0"/>
      <dgm:spPr/>
    </dgm:pt>
    <dgm:pt modelId="{52782B5C-BF87-415B-AAC6-75B473DFFBA6}" type="pres">
      <dgm:prSet presAssocID="{8BD4BFB8-C78E-4B24-8BD0-34A4AC114C39}" presName="node" presStyleLbl="node1" presStyleIdx="2" presStyleCnt="6">
        <dgm:presLayoutVars>
          <dgm:bulletEnabled val="1"/>
        </dgm:presLayoutVars>
      </dgm:prSet>
      <dgm:spPr/>
    </dgm:pt>
    <dgm:pt modelId="{2612951D-C853-4EE6-B63D-8CB5011CC9EB}" type="pres">
      <dgm:prSet presAssocID="{AB4B7AF9-1E8A-4F15-A0CA-3AED0B22BDCA}" presName="sibTrans" presStyleCnt="0"/>
      <dgm:spPr/>
    </dgm:pt>
    <dgm:pt modelId="{7A6231EE-9D2D-462E-A2E8-C36B1EA78FC7}" type="pres">
      <dgm:prSet presAssocID="{06B95D78-AE59-48A7-8ACA-AB9AAA7B7EA3}" presName="node" presStyleLbl="node1" presStyleIdx="3" presStyleCnt="6">
        <dgm:presLayoutVars>
          <dgm:bulletEnabled val="1"/>
        </dgm:presLayoutVars>
      </dgm:prSet>
      <dgm:spPr/>
    </dgm:pt>
    <dgm:pt modelId="{6BB34E99-D8AA-4B32-9EF1-BC9CFB7735C2}" type="pres">
      <dgm:prSet presAssocID="{AC8F1D21-2ED6-4D5D-927F-878EF1E52C9E}" presName="sibTrans" presStyleCnt="0"/>
      <dgm:spPr/>
    </dgm:pt>
    <dgm:pt modelId="{73ED6C04-BF1E-43AD-BFF0-E98FDFBA982A}" type="pres">
      <dgm:prSet presAssocID="{0D7D9FB9-671A-4841-9F22-D70283BACDAB}" presName="node" presStyleLbl="node1" presStyleIdx="4" presStyleCnt="6">
        <dgm:presLayoutVars>
          <dgm:bulletEnabled val="1"/>
        </dgm:presLayoutVars>
      </dgm:prSet>
      <dgm:spPr/>
    </dgm:pt>
    <dgm:pt modelId="{918C85D3-519C-47CC-9F24-3003B5E81DDE}" type="pres">
      <dgm:prSet presAssocID="{4BDDA198-DD6E-4624-88A8-1EA65C4E26A0}" presName="sibTrans" presStyleCnt="0"/>
      <dgm:spPr/>
    </dgm:pt>
    <dgm:pt modelId="{1B71AC8B-5CC8-445C-8E82-1B7B56A91B33}" type="pres">
      <dgm:prSet presAssocID="{04F33ACC-60EC-4318-97C0-096E8A64A99E}" presName="node" presStyleLbl="node1" presStyleIdx="5" presStyleCnt="6">
        <dgm:presLayoutVars>
          <dgm:bulletEnabled val="1"/>
        </dgm:presLayoutVars>
      </dgm:prSet>
      <dgm:spPr/>
    </dgm:pt>
  </dgm:ptLst>
  <dgm:cxnLst>
    <dgm:cxn modelId="{16BF7D05-3435-4FE8-B809-F82C10F1B4FD}" type="presOf" srcId="{0739E4CF-0F97-4E7C-8856-86B802DF4221}" destId="{2230890E-1087-4D9A-9405-61BEC997CF76}" srcOrd="0" destOrd="0" presId="urn:microsoft.com/office/officeart/2005/8/layout/default"/>
    <dgm:cxn modelId="{B53CB313-1F4C-417E-956B-891CB049CC15}" srcId="{0739E4CF-0F97-4E7C-8856-86B802DF4221}" destId="{43A09A54-5819-4187-BF3D-9B76BCBE6631}" srcOrd="1" destOrd="0" parTransId="{FEF1F680-69BB-49F5-B246-EFA1FBA2192B}" sibTransId="{C8389C1E-2807-4999-A089-25A6057A9F05}"/>
    <dgm:cxn modelId="{410EB12C-BC6E-405F-989A-6DEBA2C6E1EE}" srcId="{0739E4CF-0F97-4E7C-8856-86B802DF4221}" destId="{77F073FC-330B-49B9-BD9C-2C1245A2B55B}" srcOrd="0" destOrd="0" parTransId="{3A0C7D28-0054-45CD-80B2-EEA9C698D0D6}" sibTransId="{EB3D8906-1DCF-479E-BA8F-5870E560F4DD}"/>
    <dgm:cxn modelId="{6342452D-CE0F-4015-AC62-7C5BF141509F}" srcId="{0739E4CF-0F97-4E7C-8856-86B802DF4221}" destId="{0D7D9FB9-671A-4841-9F22-D70283BACDAB}" srcOrd="4" destOrd="0" parTransId="{1B15A0B9-75D8-449D-B419-329E36455233}" sibTransId="{4BDDA198-DD6E-4624-88A8-1EA65C4E26A0}"/>
    <dgm:cxn modelId="{6237313A-5D6A-49DF-B235-2FFACE18CF66}" type="presOf" srcId="{8BD4BFB8-C78E-4B24-8BD0-34A4AC114C39}" destId="{52782B5C-BF87-415B-AAC6-75B473DFFBA6}" srcOrd="0" destOrd="0" presId="urn:microsoft.com/office/officeart/2005/8/layout/default"/>
    <dgm:cxn modelId="{45CC925D-FC4D-4C81-82D1-50890BDC194E}" type="presOf" srcId="{04F33ACC-60EC-4318-97C0-096E8A64A99E}" destId="{1B71AC8B-5CC8-445C-8E82-1B7B56A91B33}" srcOrd="0" destOrd="0" presId="urn:microsoft.com/office/officeart/2005/8/layout/default"/>
    <dgm:cxn modelId="{548DDD64-AC01-486B-9B5E-18448B82AA01}" type="presOf" srcId="{0D7D9FB9-671A-4841-9F22-D70283BACDAB}" destId="{73ED6C04-BF1E-43AD-BFF0-E98FDFBA982A}" srcOrd="0" destOrd="0" presId="urn:microsoft.com/office/officeart/2005/8/layout/default"/>
    <dgm:cxn modelId="{58450367-D404-4431-A010-796304F3504C}" type="presOf" srcId="{77F073FC-330B-49B9-BD9C-2C1245A2B55B}" destId="{04BAE7A4-233B-4EE8-9D5B-FD3340F99F5B}" srcOrd="0" destOrd="0" presId="urn:microsoft.com/office/officeart/2005/8/layout/default"/>
    <dgm:cxn modelId="{D48E4A6B-6084-4D72-A82E-EA27B1496DC3}" type="presOf" srcId="{06B95D78-AE59-48A7-8ACA-AB9AAA7B7EA3}" destId="{7A6231EE-9D2D-462E-A2E8-C36B1EA78FC7}" srcOrd="0" destOrd="0" presId="urn:microsoft.com/office/officeart/2005/8/layout/default"/>
    <dgm:cxn modelId="{4145BF55-A63A-4A96-B0D4-24BAA3C45BC8}" srcId="{0739E4CF-0F97-4E7C-8856-86B802DF4221}" destId="{06B95D78-AE59-48A7-8ACA-AB9AAA7B7EA3}" srcOrd="3" destOrd="0" parTransId="{237C898B-F40D-4CF5-9B95-3A8DBB192203}" sibTransId="{AC8F1D21-2ED6-4D5D-927F-878EF1E52C9E}"/>
    <dgm:cxn modelId="{79CBFE94-DB67-47D3-99B0-29F60228D9DC}" srcId="{0739E4CF-0F97-4E7C-8856-86B802DF4221}" destId="{8BD4BFB8-C78E-4B24-8BD0-34A4AC114C39}" srcOrd="2" destOrd="0" parTransId="{A7DE3F4D-6091-4FC1-A7ED-AD61CDF473B3}" sibTransId="{AB4B7AF9-1E8A-4F15-A0CA-3AED0B22BDCA}"/>
    <dgm:cxn modelId="{43FDE4F5-2BF3-452B-B1C1-9F119B36C8D6}" srcId="{0739E4CF-0F97-4E7C-8856-86B802DF4221}" destId="{04F33ACC-60EC-4318-97C0-096E8A64A99E}" srcOrd="5" destOrd="0" parTransId="{CB760478-B448-4803-B1C7-BBBB160D2DB5}" sibTransId="{3DED447F-7D80-457F-A126-28D9FFFA4DF0}"/>
    <dgm:cxn modelId="{53153AF6-87EE-49A7-84EC-8150E24B024A}" type="presOf" srcId="{43A09A54-5819-4187-BF3D-9B76BCBE6631}" destId="{4026F843-2EF6-4208-9666-1DBAE0D5AF19}" srcOrd="0" destOrd="0" presId="urn:microsoft.com/office/officeart/2005/8/layout/default"/>
    <dgm:cxn modelId="{BFEAEAC4-0BCB-442D-8BE4-2276EA35D84E}" type="presParOf" srcId="{2230890E-1087-4D9A-9405-61BEC997CF76}" destId="{04BAE7A4-233B-4EE8-9D5B-FD3340F99F5B}" srcOrd="0" destOrd="0" presId="urn:microsoft.com/office/officeart/2005/8/layout/default"/>
    <dgm:cxn modelId="{A5AC3BB4-15E9-427F-B90C-D1EC4FEBB699}" type="presParOf" srcId="{2230890E-1087-4D9A-9405-61BEC997CF76}" destId="{8C3AF6A3-6938-4829-B16C-17CE3342763A}" srcOrd="1" destOrd="0" presId="urn:microsoft.com/office/officeart/2005/8/layout/default"/>
    <dgm:cxn modelId="{FBAE7C7F-6DDC-4B07-86FA-AB7A4D68B448}" type="presParOf" srcId="{2230890E-1087-4D9A-9405-61BEC997CF76}" destId="{4026F843-2EF6-4208-9666-1DBAE0D5AF19}" srcOrd="2" destOrd="0" presId="urn:microsoft.com/office/officeart/2005/8/layout/default"/>
    <dgm:cxn modelId="{D4C4C83E-619D-4715-99D6-3878CEB3663F}" type="presParOf" srcId="{2230890E-1087-4D9A-9405-61BEC997CF76}" destId="{CBDD0367-BAC6-4763-9358-25BE948B43CC}" srcOrd="3" destOrd="0" presId="urn:microsoft.com/office/officeart/2005/8/layout/default"/>
    <dgm:cxn modelId="{AE6F58A1-390C-42C5-847A-6D0A7EFABA94}" type="presParOf" srcId="{2230890E-1087-4D9A-9405-61BEC997CF76}" destId="{52782B5C-BF87-415B-AAC6-75B473DFFBA6}" srcOrd="4" destOrd="0" presId="urn:microsoft.com/office/officeart/2005/8/layout/default"/>
    <dgm:cxn modelId="{CB01F0D4-7ED4-4991-BCA5-57D67C070952}" type="presParOf" srcId="{2230890E-1087-4D9A-9405-61BEC997CF76}" destId="{2612951D-C853-4EE6-B63D-8CB5011CC9EB}" srcOrd="5" destOrd="0" presId="urn:microsoft.com/office/officeart/2005/8/layout/default"/>
    <dgm:cxn modelId="{2E712033-CE96-4BF1-A5B5-52C09EE419A7}" type="presParOf" srcId="{2230890E-1087-4D9A-9405-61BEC997CF76}" destId="{7A6231EE-9D2D-462E-A2E8-C36B1EA78FC7}" srcOrd="6" destOrd="0" presId="urn:microsoft.com/office/officeart/2005/8/layout/default"/>
    <dgm:cxn modelId="{80C3D7B3-8681-4886-9B70-B1D917E191D5}" type="presParOf" srcId="{2230890E-1087-4D9A-9405-61BEC997CF76}" destId="{6BB34E99-D8AA-4B32-9EF1-BC9CFB7735C2}" srcOrd="7" destOrd="0" presId="urn:microsoft.com/office/officeart/2005/8/layout/default"/>
    <dgm:cxn modelId="{6F388F22-A362-47EB-A1A5-9856EAE81E79}" type="presParOf" srcId="{2230890E-1087-4D9A-9405-61BEC997CF76}" destId="{73ED6C04-BF1E-43AD-BFF0-E98FDFBA982A}" srcOrd="8" destOrd="0" presId="urn:microsoft.com/office/officeart/2005/8/layout/default"/>
    <dgm:cxn modelId="{52EB441A-4B81-4736-A3E8-C0DEAAEF0ED1}" type="presParOf" srcId="{2230890E-1087-4D9A-9405-61BEC997CF76}" destId="{918C85D3-519C-47CC-9F24-3003B5E81DDE}" srcOrd="9" destOrd="0" presId="urn:microsoft.com/office/officeart/2005/8/layout/default"/>
    <dgm:cxn modelId="{5ED947CD-0D3C-47AA-AF8B-510AABB416B7}" type="presParOf" srcId="{2230890E-1087-4D9A-9405-61BEC997CF76}" destId="{1B71AC8B-5CC8-445C-8E82-1B7B56A91B33}" srcOrd="10"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AE7A4-233B-4EE8-9D5B-FD3340F99F5B}">
      <dsp:nvSpPr>
        <dsp:cNvPr id="0" name=""/>
        <dsp:cNvSpPr/>
      </dsp:nvSpPr>
      <dsp:spPr>
        <a:xfrm>
          <a:off x="0"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0" y="138588"/>
        <a:ext cx="1960244" cy="1176147"/>
      </dsp:txXfrm>
    </dsp:sp>
    <dsp:sp modelId="{4026F843-2EF6-4208-9666-1DBAE0D5AF19}">
      <dsp:nvSpPr>
        <dsp:cNvPr id="0" name=""/>
        <dsp:cNvSpPr/>
      </dsp:nvSpPr>
      <dsp:spPr>
        <a:xfrm>
          <a:off x="215626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Navigating a Data Frame</a:t>
          </a:r>
        </a:p>
      </dsp:txBody>
      <dsp:txXfrm>
        <a:off x="2156269" y="138588"/>
        <a:ext cx="1960244" cy="1176147"/>
      </dsp:txXfrm>
    </dsp:sp>
    <dsp:sp modelId="{52782B5C-BF87-415B-AAC6-75B473DFFBA6}">
      <dsp:nvSpPr>
        <dsp:cNvPr id="0" name=""/>
        <dsp:cNvSpPr/>
      </dsp:nvSpPr>
      <dsp:spPr>
        <a:xfrm>
          <a:off x="4312539" y="138588"/>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Exploring Your Data</a:t>
          </a:r>
        </a:p>
      </dsp:txBody>
      <dsp:txXfrm>
        <a:off x="4312539" y="138588"/>
        <a:ext cx="1960244" cy="1176147"/>
      </dsp:txXfrm>
    </dsp:sp>
    <dsp:sp modelId="{7A6231EE-9D2D-462E-A2E8-C36B1EA78FC7}">
      <dsp:nvSpPr>
        <dsp:cNvPr id="0" name=""/>
        <dsp:cNvSpPr/>
      </dsp:nvSpPr>
      <dsp:spPr>
        <a:xfrm>
          <a:off x="0"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Selecting Data</a:t>
          </a:r>
        </a:p>
      </dsp:txBody>
      <dsp:txXfrm>
        <a:off x="0" y="1510760"/>
        <a:ext cx="1960244" cy="1176147"/>
      </dsp:txXfrm>
    </dsp:sp>
    <dsp:sp modelId="{73ED6C04-BF1E-43AD-BFF0-E98FDFBA982A}">
      <dsp:nvSpPr>
        <dsp:cNvPr id="0" name=""/>
        <dsp:cNvSpPr/>
      </dsp:nvSpPr>
      <dsp:spPr>
        <a:xfrm>
          <a:off x="2156269" y="1510760"/>
          <a:ext cx="1960244" cy="1176147"/>
        </a:xfrm>
        <a:prstGeom prst="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Cleaning Data</a:t>
          </a:r>
        </a:p>
      </dsp:txBody>
      <dsp:txXfrm>
        <a:off x="2156269" y="1510760"/>
        <a:ext cx="1960244" cy="1176147"/>
      </dsp:txXfrm>
    </dsp:sp>
    <dsp:sp modelId="{1B71AC8B-5CC8-445C-8E82-1B7B56A91B33}">
      <dsp:nvSpPr>
        <dsp:cNvPr id="0" name=""/>
        <dsp:cNvSpPr/>
      </dsp:nvSpPr>
      <dsp:spPr>
        <a:xfrm>
          <a:off x="4312539" y="1510760"/>
          <a:ext cx="1960244" cy="117614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Visualizations</a:t>
          </a:r>
        </a:p>
      </dsp:txBody>
      <dsp:txXfrm>
        <a:off x="4312539" y="1510760"/>
        <a:ext cx="1960244" cy="117614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3/30/2022</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3/30/2022</a:t>
            </a:fld>
            <a:endParaRPr lang="en-US" dirty="0"/>
          </a:p>
        </p:txBody>
      </p:sp>
      <p:sp>
        <p:nvSpPr>
          <p:cNvPr id="4" name="Slide Image Placeholder 3"/>
          <p:cNvSpPr>
            <a:spLocks noGrp="1" noRot="1" noChangeAspect="1"/>
          </p:cNvSpPr>
          <p:nvPr>
            <p:ph type="sldImg" idx="2"/>
          </p:nvPr>
        </p:nvSpPr>
        <p:spPr>
          <a:xfrm>
            <a:off x="685800" y="1143000"/>
            <a:ext cx="5880100" cy="33075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800600"/>
            <a:ext cx="5900738" cy="3630179"/>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11</a:t>
            </a:fld>
            <a:endParaRPr lang="en-US" dirty="0"/>
          </a:p>
        </p:txBody>
      </p:sp>
    </p:spTree>
    <p:extLst>
      <p:ext uri="{BB962C8B-B14F-4D97-AF65-F5344CB8AC3E}">
        <p14:creationId xmlns:p14="http://schemas.microsoft.com/office/powerpoint/2010/main" val="2618183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12</a:t>
            </a:fld>
            <a:endParaRPr lang="en-US" dirty="0"/>
          </a:p>
        </p:txBody>
      </p:sp>
    </p:spTree>
    <p:extLst>
      <p:ext uri="{BB962C8B-B14F-4D97-AF65-F5344CB8AC3E}">
        <p14:creationId xmlns:p14="http://schemas.microsoft.com/office/powerpoint/2010/main" val="3274609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13</a:t>
            </a:fld>
            <a:endParaRPr lang="en-US" dirty="0"/>
          </a:p>
        </p:txBody>
      </p:sp>
    </p:spTree>
    <p:extLst>
      <p:ext uri="{BB962C8B-B14F-4D97-AF65-F5344CB8AC3E}">
        <p14:creationId xmlns:p14="http://schemas.microsoft.com/office/powerpoint/2010/main" val="3865577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14</a:t>
            </a:fld>
            <a:endParaRPr lang="en-US" dirty="0"/>
          </a:p>
        </p:txBody>
      </p:sp>
    </p:spTree>
    <p:extLst>
      <p:ext uri="{BB962C8B-B14F-4D97-AF65-F5344CB8AC3E}">
        <p14:creationId xmlns:p14="http://schemas.microsoft.com/office/powerpoint/2010/main" val="1483328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15</a:t>
            </a:fld>
            <a:endParaRPr lang="en-US" dirty="0"/>
          </a:p>
        </p:txBody>
      </p:sp>
    </p:spTree>
    <p:extLst>
      <p:ext uri="{BB962C8B-B14F-4D97-AF65-F5344CB8AC3E}">
        <p14:creationId xmlns:p14="http://schemas.microsoft.com/office/powerpoint/2010/main" val="2741197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16</a:t>
            </a:fld>
            <a:endParaRPr lang="en-US" dirty="0"/>
          </a:p>
        </p:txBody>
      </p:sp>
    </p:spTree>
    <p:extLst>
      <p:ext uri="{BB962C8B-B14F-4D97-AF65-F5344CB8AC3E}">
        <p14:creationId xmlns:p14="http://schemas.microsoft.com/office/powerpoint/2010/main" val="3130214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17</a:t>
            </a:fld>
            <a:endParaRPr lang="en-US" dirty="0"/>
          </a:p>
        </p:txBody>
      </p:sp>
    </p:spTree>
    <p:extLst>
      <p:ext uri="{BB962C8B-B14F-4D97-AF65-F5344CB8AC3E}">
        <p14:creationId xmlns:p14="http://schemas.microsoft.com/office/powerpoint/2010/main" val="2553739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18</a:t>
            </a:fld>
            <a:endParaRPr lang="en-US" dirty="0"/>
          </a:p>
        </p:txBody>
      </p:sp>
    </p:spTree>
    <p:extLst>
      <p:ext uri="{BB962C8B-B14F-4D97-AF65-F5344CB8AC3E}">
        <p14:creationId xmlns:p14="http://schemas.microsoft.com/office/powerpoint/2010/main" val="2319854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19</a:t>
            </a:fld>
            <a:endParaRPr lang="en-US" dirty="0"/>
          </a:p>
        </p:txBody>
      </p:sp>
    </p:spTree>
    <p:extLst>
      <p:ext uri="{BB962C8B-B14F-4D97-AF65-F5344CB8AC3E}">
        <p14:creationId xmlns:p14="http://schemas.microsoft.com/office/powerpoint/2010/main" val="2837267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20</a:t>
            </a:fld>
            <a:endParaRPr lang="en-US" dirty="0"/>
          </a:p>
        </p:txBody>
      </p:sp>
    </p:spTree>
    <p:extLst>
      <p:ext uri="{BB962C8B-B14F-4D97-AF65-F5344CB8AC3E}">
        <p14:creationId xmlns:p14="http://schemas.microsoft.com/office/powerpoint/2010/main" val="2670325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a:t>
            </a:fld>
            <a:endParaRPr lang="en-US" dirty="0"/>
          </a:p>
        </p:txBody>
      </p:sp>
    </p:spTree>
    <p:extLst>
      <p:ext uri="{BB962C8B-B14F-4D97-AF65-F5344CB8AC3E}">
        <p14:creationId xmlns:p14="http://schemas.microsoft.com/office/powerpoint/2010/main" val="650544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21</a:t>
            </a:fld>
            <a:endParaRPr lang="en-US" dirty="0"/>
          </a:p>
        </p:txBody>
      </p:sp>
    </p:spTree>
    <p:extLst>
      <p:ext uri="{BB962C8B-B14F-4D97-AF65-F5344CB8AC3E}">
        <p14:creationId xmlns:p14="http://schemas.microsoft.com/office/powerpoint/2010/main" val="419054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22</a:t>
            </a:fld>
            <a:endParaRPr lang="en-US" dirty="0"/>
          </a:p>
        </p:txBody>
      </p:sp>
    </p:spTree>
    <p:extLst>
      <p:ext uri="{BB962C8B-B14F-4D97-AF65-F5344CB8AC3E}">
        <p14:creationId xmlns:p14="http://schemas.microsoft.com/office/powerpoint/2010/main" val="1490304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23</a:t>
            </a:fld>
            <a:endParaRPr lang="en-US" dirty="0"/>
          </a:p>
        </p:txBody>
      </p:sp>
    </p:spTree>
    <p:extLst>
      <p:ext uri="{BB962C8B-B14F-4D97-AF65-F5344CB8AC3E}">
        <p14:creationId xmlns:p14="http://schemas.microsoft.com/office/powerpoint/2010/main" val="33323089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24</a:t>
            </a:fld>
            <a:endParaRPr lang="en-US" dirty="0"/>
          </a:p>
        </p:txBody>
      </p:sp>
    </p:spTree>
    <p:extLst>
      <p:ext uri="{BB962C8B-B14F-4D97-AF65-F5344CB8AC3E}">
        <p14:creationId xmlns:p14="http://schemas.microsoft.com/office/powerpoint/2010/main" val="4113645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25</a:t>
            </a:fld>
            <a:endParaRPr lang="en-US" dirty="0"/>
          </a:p>
        </p:txBody>
      </p:sp>
    </p:spTree>
    <p:extLst>
      <p:ext uri="{BB962C8B-B14F-4D97-AF65-F5344CB8AC3E}">
        <p14:creationId xmlns:p14="http://schemas.microsoft.com/office/powerpoint/2010/main" val="1431662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26</a:t>
            </a:fld>
            <a:endParaRPr lang="en-US" dirty="0"/>
          </a:p>
        </p:txBody>
      </p:sp>
    </p:spTree>
    <p:extLst>
      <p:ext uri="{BB962C8B-B14F-4D97-AF65-F5344CB8AC3E}">
        <p14:creationId xmlns:p14="http://schemas.microsoft.com/office/powerpoint/2010/main" val="33380924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27</a:t>
            </a:fld>
            <a:endParaRPr lang="en-US" dirty="0"/>
          </a:p>
        </p:txBody>
      </p:sp>
    </p:spTree>
    <p:extLst>
      <p:ext uri="{BB962C8B-B14F-4D97-AF65-F5344CB8AC3E}">
        <p14:creationId xmlns:p14="http://schemas.microsoft.com/office/powerpoint/2010/main" val="42226665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28</a:t>
            </a:fld>
            <a:endParaRPr lang="en-US" dirty="0"/>
          </a:p>
        </p:txBody>
      </p:sp>
    </p:spTree>
    <p:extLst>
      <p:ext uri="{BB962C8B-B14F-4D97-AF65-F5344CB8AC3E}">
        <p14:creationId xmlns:p14="http://schemas.microsoft.com/office/powerpoint/2010/main" val="42930890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29</a:t>
            </a:fld>
            <a:endParaRPr lang="en-US" dirty="0"/>
          </a:p>
        </p:txBody>
      </p:sp>
    </p:spTree>
    <p:extLst>
      <p:ext uri="{BB962C8B-B14F-4D97-AF65-F5344CB8AC3E}">
        <p14:creationId xmlns:p14="http://schemas.microsoft.com/office/powerpoint/2010/main" val="2057411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30</a:t>
            </a:fld>
            <a:endParaRPr lang="en-US" dirty="0"/>
          </a:p>
        </p:txBody>
      </p:sp>
    </p:spTree>
    <p:extLst>
      <p:ext uri="{BB962C8B-B14F-4D97-AF65-F5344CB8AC3E}">
        <p14:creationId xmlns:p14="http://schemas.microsoft.com/office/powerpoint/2010/main" val="3798122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a:t>
            </a:fld>
            <a:endParaRPr lang="en-US" dirty="0"/>
          </a:p>
        </p:txBody>
      </p:sp>
    </p:spTree>
    <p:extLst>
      <p:ext uri="{BB962C8B-B14F-4D97-AF65-F5344CB8AC3E}">
        <p14:creationId xmlns:p14="http://schemas.microsoft.com/office/powerpoint/2010/main" val="969160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31</a:t>
            </a:fld>
            <a:endParaRPr lang="en-US" dirty="0"/>
          </a:p>
        </p:txBody>
      </p:sp>
    </p:spTree>
    <p:extLst>
      <p:ext uri="{BB962C8B-B14F-4D97-AF65-F5344CB8AC3E}">
        <p14:creationId xmlns:p14="http://schemas.microsoft.com/office/powerpoint/2010/main" val="36228699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32</a:t>
            </a:fld>
            <a:endParaRPr lang="en-US" dirty="0"/>
          </a:p>
        </p:txBody>
      </p:sp>
    </p:spTree>
    <p:extLst>
      <p:ext uri="{BB962C8B-B14F-4D97-AF65-F5344CB8AC3E}">
        <p14:creationId xmlns:p14="http://schemas.microsoft.com/office/powerpoint/2010/main" val="26793589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33</a:t>
            </a:fld>
            <a:endParaRPr lang="en-US" dirty="0"/>
          </a:p>
        </p:txBody>
      </p:sp>
    </p:spTree>
    <p:extLst>
      <p:ext uri="{BB962C8B-B14F-4D97-AF65-F5344CB8AC3E}">
        <p14:creationId xmlns:p14="http://schemas.microsoft.com/office/powerpoint/2010/main" val="2779967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34</a:t>
            </a:fld>
            <a:endParaRPr lang="en-US" dirty="0"/>
          </a:p>
        </p:txBody>
      </p:sp>
    </p:spTree>
    <p:extLst>
      <p:ext uri="{BB962C8B-B14F-4D97-AF65-F5344CB8AC3E}">
        <p14:creationId xmlns:p14="http://schemas.microsoft.com/office/powerpoint/2010/main" val="21363053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35</a:t>
            </a:fld>
            <a:endParaRPr lang="en-US" dirty="0"/>
          </a:p>
        </p:txBody>
      </p:sp>
    </p:spTree>
    <p:extLst>
      <p:ext uri="{BB962C8B-B14F-4D97-AF65-F5344CB8AC3E}">
        <p14:creationId xmlns:p14="http://schemas.microsoft.com/office/powerpoint/2010/main" val="24790690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36</a:t>
            </a:fld>
            <a:endParaRPr lang="en-US" dirty="0"/>
          </a:p>
        </p:txBody>
      </p:sp>
    </p:spTree>
    <p:extLst>
      <p:ext uri="{BB962C8B-B14F-4D97-AF65-F5344CB8AC3E}">
        <p14:creationId xmlns:p14="http://schemas.microsoft.com/office/powerpoint/2010/main" val="3176329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37</a:t>
            </a:fld>
            <a:endParaRPr lang="en-US" dirty="0"/>
          </a:p>
        </p:txBody>
      </p:sp>
    </p:spTree>
    <p:extLst>
      <p:ext uri="{BB962C8B-B14F-4D97-AF65-F5344CB8AC3E}">
        <p14:creationId xmlns:p14="http://schemas.microsoft.com/office/powerpoint/2010/main" val="36700836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38</a:t>
            </a:fld>
            <a:endParaRPr lang="en-US" dirty="0"/>
          </a:p>
        </p:txBody>
      </p:sp>
    </p:spTree>
    <p:extLst>
      <p:ext uri="{BB962C8B-B14F-4D97-AF65-F5344CB8AC3E}">
        <p14:creationId xmlns:p14="http://schemas.microsoft.com/office/powerpoint/2010/main" val="23326731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39</a:t>
            </a:fld>
            <a:endParaRPr lang="en-US" dirty="0"/>
          </a:p>
        </p:txBody>
      </p:sp>
    </p:spTree>
    <p:extLst>
      <p:ext uri="{BB962C8B-B14F-4D97-AF65-F5344CB8AC3E}">
        <p14:creationId xmlns:p14="http://schemas.microsoft.com/office/powerpoint/2010/main" val="810580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40</a:t>
            </a:fld>
            <a:endParaRPr lang="en-US" dirty="0"/>
          </a:p>
        </p:txBody>
      </p:sp>
    </p:spTree>
    <p:extLst>
      <p:ext uri="{BB962C8B-B14F-4D97-AF65-F5344CB8AC3E}">
        <p14:creationId xmlns:p14="http://schemas.microsoft.com/office/powerpoint/2010/main" val="672354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a:t>
            </a:fld>
            <a:endParaRPr lang="en-US" dirty="0"/>
          </a:p>
        </p:txBody>
      </p:sp>
    </p:spTree>
    <p:extLst>
      <p:ext uri="{BB962C8B-B14F-4D97-AF65-F5344CB8AC3E}">
        <p14:creationId xmlns:p14="http://schemas.microsoft.com/office/powerpoint/2010/main" val="361936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41</a:t>
            </a:fld>
            <a:endParaRPr lang="en-US" dirty="0"/>
          </a:p>
        </p:txBody>
      </p:sp>
    </p:spTree>
    <p:extLst>
      <p:ext uri="{BB962C8B-B14F-4D97-AF65-F5344CB8AC3E}">
        <p14:creationId xmlns:p14="http://schemas.microsoft.com/office/powerpoint/2010/main" val="3713875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42</a:t>
            </a:fld>
            <a:endParaRPr lang="en-US" dirty="0"/>
          </a:p>
        </p:txBody>
      </p:sp>
    </p:spTree>
    <p:extLst>
      <p:ext uri="{BB962C8B-B14F-4D97-AF65-F5344CB8AC3E}">
        <p14:creationId xmlns:p14="http://schemas.microsoft.com/office/powerpoint/2010/main" val="2169644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43</a:t>
            </a:fld>
            <a:endParaRPr lang="en-US" dirty="0"/>
          </a:p>
        </p:txBody>
      </p:sp>
    </p:spTree>
    <p:extLst>
      <p:ext uri="{BB962C8B-B14F-4D97-AF65-F5344CB8AC3E}">
        <p14:creationId xmlns:p14="http://schemas.microsoft.com/office/powerpoint/2010/main" val="3764979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44</a:t>
            </a:fld>
            <a:endParaRPr lang="en-US" dirty="0"/>
          </a:p>
        </p:txBody>
      </p:sp>
    </p:spTree>
    <p:extLst>
      <p:ext uri="{BB962C8B-B14F-4D97-AF65-F5344CB8AC3E}">
        <p14:creationId xmlns:p14="http://schemas.microsoft.com/office/powerpoint/2010/main" val="712962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45</a:t>
            </a:fld>
            <a:endParaRPr lang="en-US" dirty="0"/>
          </a:p>
        </p:txBody>
      </p:sp>
    </p:spTree>
    <p:extLst>
      <p:ext uri="{BB962C8B-B14F-4D97-AF65-F5344CB8AC3E}">
        <p14:creationId xmlns:p14="http://schemas.microsoft.com/office/powerpoint/2010/main" val="926000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1441450" cy="8112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46</a:t>
            </a:fld>
            <a:endParaRPr lang="en-US" dirty="0"/>
          </a:p>
        </p:txBody>
      </p:sp>
    </p:spTree>
    <p:extLst>
      <p:ext uri="{BB962C8B-B14F-4D97-AF65-F5344CB8AC3E}">
        <p14:creationId xmlns:p14="http://schemas.microsoft.com/office/powerpoint/2010/main" val="342192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5</a:t>
            </a:fld>
            <a:endParaRPr lang="en-US" dirty="0"/>
          </a:p>
        </p:txBody>
      </p:sp>
    </p:spTree>
    <p:extLst>
      <p:ext uri="{BB962C8B-B14F-4D97-AF65-F5344CB8AC3E}">
        <p14:creationId xmlns:p14="http://schemas.microsoft.com/office/powerpoint/2010/main" val="4253172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4213" y="1143000"/>
            <a:ext cx="5903912" cy="3321050"/>
          </a:xfrm>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BCFAAAB6-A2C6-4A85-A3A1-98EFBA61C967}" type="slidenum">
              <a:rPr lang="en-US" smtClean="0"/>
              <a:t>7</a:t>
            </a:fld>
            <a:endParaRPr lang="en-US" dirty="0"/>
          </a:p>
        </p:txBody>
      </p:sp>
    </p:spTree>
    <p:extLst>
      <p:ext uri="{BB962C8B-B14F-4D97-AF65-F5344CB8AC3E}">
        <p14:creationId xmlns:p14="http://schemas.microsoft.com/office/powerpoint/2010/main" val="3986524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pPr rtl="0">
              <a:spcBef>
                <a:spcPts val="1100"/>
              </a:spcBef>
              <a:spcAft>
                <a:spcPts val="0"/>
              </a:spcAft>
            </a:pPr>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8</a:t>
            </a:fld>
            <a:endParaRPr lang="en-US" dirty="0"/>
          </a:p>
        </p:txBody>
      </p:sp>
    </p:spTree>
    <p:extLst>
      <p:ext uri="{BB962C8B-B14F-4D97-AF65-F5344CB8AC3E}">
        <p14:creationId xmlns:p14="http://schemas.microsoft.com/office/powerpoint/2010/main" val="1990079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9</a:t>
            </a:fld>
            <a:endParaRPr lang="en-US" dirty="0"/>
          </a:p>
        </p:txBody>
      </p:sp>
    </p:spTree>
    <p:extLst>
      <p:ext uri="{BB962C8B-B14F-4D97-AF65-F5344CB8AC3E}">
        <p14:creationId xmlns:p14="http://schemas.microsoft.com/office/powerpoint/2010/main" val="983132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880100" cy="3306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FAAAB6-A2C6-4A85-A3A1-98EFBA61C967}" type="slidenum">
              <a:rPr lang="en-US" smtClean="0"/>
              <a:t>10</a:t>
            </a:fld>
            <a:endParaRPr lang="en-US" dirty="0"/>
          </a:p>
        </p:txBody>
      </p:sp>
    </p:spTree>
    <p:extLst>
      <p:ext uri="{BB962C8B-B14F-4D97-AF65-F5344CB8AC3E}">
        <p14:creationId xmlns:p14="http://schemas.microsoft.com/office/powerpoint/2010/main" val="48694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dirty="0"/>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dirty="0"/>
              <a:t>Click to edit Master title style</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endParaRPr lang="en-US" dirty="0"/>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dirty="0"/>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dirty="0"/>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dirty="0"/>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dirty="0"/>
              <a:t>Click to edit Master text styles</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dirty="0"/>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png"/><Relationship Id="rId7" Type="http://schemas.openxmlformats.org/officeDocument/2006/relationships/diagramQuickStyle" Target="../diagrams/quickStyle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png"/><Relationship Id="rId7" Type="http://schemas.openxmlformats.org/officeDocument/2006/relationships/diagramQuickStyle" Target="../diagrams/quickStyle4.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44.png"/><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png"/><Relationship Id="rId7" Type="http://schemas.openxmlformats.org/officeDocument/2006/relationships/diagramQuickStyle" Target="../diagrams/quickStyle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5.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56.png"/></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9.png"/></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1.png"/><Relationship Id="rId7" Type="http://schemas.openxmlformats.org/officeDocument/2006/relationships/diagramQuickStyle" Target="../diagrams/quickStyle6.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Layout" Target="../diagrams/layout6.xml"/><Relationship Id="rId5" Type="http://schemas.openxmlformats.org/officeDocument/2006/relationships/diagramData" Target="../diagrams/data6.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6.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45.xml"/><Relationship Id="rId1" Type="http://schemas.openxmlformats.org/officeDocument/2006/relationships/slideLayout" Target="../slideLayouts/slideLayout12.xml"/><Relationship Id="rId6" Type="http://schemas.openxmlformats.org/officeDocument/2006/relationships/image" Target="../media/image73.svg"/><Relationship Id="rId5" Type="http://schemas.openxmlformats.org/officeDocument/2006/relationships/image" Target="../media/image72.png"/><Relationship Id="rId4" Type="http://schemas.openxmlformats.org/officeDocument/2006/relationships/image" Target="../media/image71.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NicoleRL25/python_for_excel_users/main/data/input/WA_Fn-UseC_-HR-Employee-Attrition.csv" TargetMode="External"/><Relationship Id="rId2" Type="http://schemas.openxmlformats.org/officeDocument/2006/relationships/hyperlink" Target="https://github.com/NicoleRL25/python_for_excel_users/blob/main/code/intro_to_pandas.ipyn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hyperlink" Target="https://creativecommons.org/licenses/by-sa/3.0/" TargetMode="External"/><Relationship Id="rId4" Type="http://schemas.openxmlformats.org/officeDocument/2006/relationships/hyperlink" Target="https://commons.wikimedia.org/wiki/File:Python-logo-notext.svg" TargetMode="External"/><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C4E306-BC28-4A7B-871B-1926F6FA6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C3ECC9B4-989C-4F71-A6BC-DEBC1D9FD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52322" cy="6858000"/>
          </a:xfrm>
          <a:custGeom>
            <a:avLst/>
            <a:gdLst>
              <a:gd name="connsiteX0" fmla="*/ 0 w 8452322"/>
              <a:gd name="connsiteY0" fmla="*/ 0 h 6858000"/>
              <a:gd name="connsiteX1" fmla="*/ 7447992 w 8452322"/>
              <a:gd name="connsiteY1" fmla="*/ 0 h 6858000"/>
              <a:gd name="connsiteX2" fmla="*/ 7501089 w 8452322"/>
              <a:gd name="connsiteY2" fmla="*/ 79009 h 6858000"/>
              <a:gd name="connsiteX3" fmla="*/ 8452322 w 8452322"/>
              <a:gd name="connsiteY3" fmla="*/ 3429001 h 6858000"/>
              <a:gd name="connsiteX4" fmla="*/ 7501089 w 8452322"/>
              <a:gd name="connsiteY4" fmla="*/ 6778993 h 6858000"/>
              <a:gd name="connsiteX5" fmla="*/ 7447994 w 8452322"/>
              <a:gd name="connsiteY5" fmla="*/ 6858000 h 6858000"/>
              <a:gd name="connsiteX6" fmla="*/ 0 w 845232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52322" h="6858000">
                <a:moveTo>
                  <a:pt x="0" y="0"/>
                </a:moveTo>
                <a:lnTo>
                  <a:pt x="7447992" y="0"/>
                </a:lnTo>
                <a:lnTo>
                  <a:pt x="7501089" y="79009"/>
                </a:lnTo>
                <a:cubicBezTo>
                  <a:pt x="8098524" y="1013167"/>
                  <a:pt x="8452322" y="2172770"/>
                  <a:pt x="8452322" y="3429001"/>
                </a:cubicBezTo>
                <a:cubicBezTo>
                  <a:pt x="8452322" y="4685233"/>
                  <a:pt x="8098524" y="5844836"/>
                  <a:pt x="7501089" y="6778993"/>
                </a:cubicBezTo>
                <a:lnTo>
                  <a:pt x="7447994"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7948E8DE-A931-4EF0-BE1D-F1027474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443572" cy="6858000"/>
          </a:xfrm>
          <a:custGeom>
            <a:avLst/>
            <a:gdLst>
              <a:gd name="connsiteX0" fmla="*/ 0 w 8443572"/>
              <a:gd name="connsiteY0" fmla="*/ 0 h 6858000"/>
              <a:gd name="connsiteX1" fmla="*/ 7439242 w 8443572"/>
              <a:gd name="connsiteY1" fmla="*/ 0 h 6858000"/>
              <a:gd name="connsiteX2" fmla="*/ 7492339 w 8443572"/>
              <a:gd name="connsiteY2" fmla="*/ 79009 h 6858000"/>
              <a:gd name="connsiteX3" fmla="*/ 8443572 w 8443572"/>
              <a:gd name="connsiteY3" fmla="*/ 3429001 h 6858000"/>
              <a:gd name="connsiteX4" fmla="*/ 7492339 w 8443572"/>
              <a:gd name="connsiteY4" fmla="*/ 6778993 h 6858000"/>
              <a:gd name="connsiteX5" fmla="*/ 7439244 w 8443572"/>
              <a:gd name="connsiteY5" fmla="*/ 6858000 h 6858000"/>
              <a:gd name="connsiteX6" fmla="*/ 0 w 84435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43572" h="6858000">
                <a:moveTo>
                  <a:pt x="0" y="0"/>
                </a:moveTo>
                <a:lnTo>
                  <a:pt x="7439242" y="0"/>
                </a:lnTo>
                <a:lnTo>
                  <a:pt x="7492339" y="79009"/>
                </a:lnTo>
                <a:cubicBezTo>
                  <a:pt x="8089774" y="1013167"/>
                  <a:pt x="8443572" y="2172770"/>
                  <a:pt x="8443572" y="3429001"/>
                </a:cubicBezTo>
                <a:cubicBezTo>
                  <a:pt x="8443572" y="4685233"/>
                  <a:pt x="8089774" y="5844836"/>
                  <a:pt x="7492339" y="6778993"/>
                </a:cubicBezTo>
                <a:lnTo>
                  <a:pt x="743924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616893" y="1238250"/>
            <a:ext cx="7003107" cy="4381500"/>
          </a:xfrm>
        </p:spPr>
        <p:txBody>
          <a:bodyPr anchor="ctr">
            <a:normAutofit/>
          </a:bodyPr>
          <a:lstStyle/>
          <a:p>
            <a:pPr algn="l"/>
            <a:r>
              <a:rPr lang="en-US" sz="7200"/>
              <a:t>Python for Excel Users</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xfrm>
            <a:off x="8791575" y="1238250"/>
            <a:ext cx="3000375" cy="4381500"/>
          </a:xfrm>
        </p:spPr>
        <p:txBody>
          <a:bodyPr anchor="ctr">
            <a:normAutofit/>
          </a:bodyPr>
          <a:lstStyle/>
          <a:p>
            <a:pPr algn="l">
              <a:spcBef>
                <a:spcPts val="0"/>
              </a:spcBef>
              <a:spcAft>
                <a:spcPts val="600"/>
              </a:spcAft>
            </a:pPr>
            <a:r>
              <a:rPr lang="en-US" dirty="0"/>
              <a:t>Nicole Lettich</a:t>
            </a:r>
            <a:endParaRPr lang="en-US"/>
          </a:p>
          <a:p>
            <a:pPr algn="l">
              <a:spcBef>
                <a:spcPts val="0"/>
              </a:spcBef>
              <a:spcAft>
                <a:spcPts val="600"/>
              </a:spcAft>
            </a:pPr>
            <a:r>
              <a:rPr lang="en-US" dirty="0"/>
              <a:t>People Analytics World |April 2022</a:t>
            </a:r>
            <a:endParaRPr lang="en-US"/>
          </a:p>
        </p:txBody>
      </p:sp>
      <p:sp>
        <p:nvSpPr>
          <p:cNvPr id="14" name="Rectangle 13">
            <a:extLst>
              <a:ext uri="{FF2B5EF4-FFF2-40B4-BE49-F238E27FC236}">
                <a16:creationId xmlns:a16="http://schemas.microsoft.com/office/drawing/2014/main" id="{B0E4BB4F-99AB-4C4E-A763-C5AC5273D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27916"/>
            <a:ext cx="12801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110BF39-DB53-43B6-A04C-09223672E3EA}"/>
              </a:ext>
            </a:extLst>
          </p:cNvPr>
          <p:cNvSpPr>
            <a:spLocks noGrp="1"/>
          </p:cNvSpPr>
          <p:nvPr>
            <p:ph type="title"/>
          </p:nvPr>
        </p:nvSpPr>
        <p:spPr/>
        <p:txBody>
          <a:bodyPr/>
          <a:lstStyle/>
          <a:p>
            <a:r>
              <a:rPr lang="en-US" dirty="0"/>
              <a:t>DataFrame Attributes</a:t>
            </a:r>
          </a:p>
        </p:txBody>
      </p:sp>
      <p:sp>
        <p:nvSpPr>
          <p:cNvPr id="13" name="Text Placeholder 12">
            <a:extLst>
              <a:ext uri="{FF2B5EF4-FFF2-40B4-BE49-F238E27FC236}">
                <a16:creationId xmlns:a16="http://schemas.microsoft.com/office/drawing/2014/main" id="{CB8CBEF9-8F81-47BC-A8C1-2A9A6008C832}"/>
              </a:ext>
            </a:extLst>
          </p:cNvPr>
          <p:cNvSpPr>
            <a:spLocks noGrp="1"/>
          </p:cNvSpPr>
          <p:nvPr>
            <p:ph type="body" sz="half" idx="2"/>
          </p:nvPr>
        </p:nvSpPr>
        <p:spPr/>
        <p:txBody>
          <a:bodyPr/>
          <a:lstStyle/>
          <a:p>
            <a:r>
              <a:rPr lang="en-US" dirty="0"/>
              <a:t>With pandas, you can access information about the rows and columns using attributes</a:t>
            </a:r>
          </a:p>
        </p:txBody>
      </p:sp>
      <p:sp>
        <p:nvSpPr>
          <p:cNvPr id="4" name="Footer Placeholder 3">
            <a:extLst>
              <a:ext uri="{FF2B5EF4-FFF2-40B4-BE49-F238E27FC236}">
                <a16:creationId xmlns:a16="http://schemas.microsoft.com/office/drawing/2014/main" id="{86FD793D-17DA-4637-A887-333B14A35A0E}"/>
              </a:ext>
            </a:extLst>
          </p:cNvPr>
          <p:cNvSpPr>
            <a:spLocks noGrp="1"/>
          </p:cNvSpPr>
          <p:nvPr>
            <p:ph type="ftr" sz="quarter" idx="11"/>
          </p:nvPr>
        </p:nvSpPr>
        <p:spPr/>
        <p:txBody>
          <a:bodyPr/>
          <a:lstStyle/>
          <a:p>
            <a:r>
              <a:rPr lang="en-US" dirty="0"/>
              <a:t>Python for Excel Users</a:t>
            </a:r>
          </a:p>
        </p:txBody>
      </p:sp>
      <p:sp>
        <p:nvSpPr>
          <p:cNvPr id="5" name="Slide Number Placeholder 4">
            <a:extLst>
              <a:ext uri="{FF2B5EF4-FFF2-40B4-BE49-F238E27FC236}">
                <a16:creationId xmlns:a16="http://schemas.microsoft.com/office/drawing/2014/main" id="{37748140-EB76-465C-BC73-4336D4235E47}"/>
              </a:ext>
            </a:extLst>
          </p:cNvPr>
          <p:cNvSpPr>
            <a:spLocks noGrp="1"/>
          </p:cNvSpPr>
          <p:nvPr>
            <p:ph type="sldNum" sz="quarter" idx="12"/>
          </p:nvPr>
        </p:nvSpPr>
        <p:spPr/>
        <p:txBody>
          <a:bodyPr/>
          <a:lstStyle/>
          <a:p>
            <a:fld id="{A65A5C87-DF58-40C8-B092-1DE63DB4547E}" type="slidenum">
              <a:rPr lang="en-US" smtClean="0"/>
              <a:t>10</a:t>
            </a:fld>
            <a:endParaRPr lang="en-US" dirty="0"/>
          </a:p>
        </p:txBody>
      </p:sp>
      <p:pic>
        <p:nvPicPr>
          <p:cNvPr id="19" name="Picture Placeholder 18">
            <a:extLst>
              <a:ext uri="{FF2B5EF4-FFF2-40B4-BE49-F238E27FC236}">
                <a16:creationId xmlns:a16="http://schemas.microsoft.com/office/drawing/2014/main" id="{7697F949-8CB1-4C9B-8D47-BEFB44A36352}"/>
              </a:ext>
            </a:extLst>
          </p:cNvPr>
          <p:cNvPicPr>
            <a:picLocks noGrp="1" noChangeAspect="1"/>
          </p:cNvPicPr>
          <p:nvPr>
            <p:ph type="pic" idx="1"/>
          </p:nvPr>
        </p:nvPicPr>
        <p:blipFill rotWithShape="1">
          <a:blip r:embed="rId3"/>
          <a:srcRect t="-117246" b="-117246"/>
          <a:stretch/>
        </p:blipFill>
        <p:spPr/>
      </p:pic>
      <p:pic>
        <p:nvPicPr>
          <p:cNvPr id="7" name="Picture 6">
            <a:extLst>
              <a:ext uri="{FF2B5EF4-FFF2-40B4-BE49-F238E27FC236}">
                <a16:creationId xmlns:a16="http://schemas.microsoft.com/office/drawing/2014/main" id="{D937DE95-4161-486B-9487-BB61431F354D}"/>
              </a:ext>
            </a:extLst>
          </p:cNvPr>
          <p:cNvPicPr>
            <a:picLocks noChangeAspect="1"/>
          </p:cNvPicPr>
          <p:nvPr/>
        </p:nvPicPr>
        <p:blipFill rotWithShape="1">
          <a:blip r:embed="rId4"/>
          <a:srcRect t="-3463" b="-3463"/>
          <a:stretch/>
        </p:blipFill>
        <p:spPr>
          <a:xfrm>
            <a:off x="4965192" y="2793908"/>
            <a:ext cx="7067481" cy="1288472"/>
          </a:xfrm>
          <a:prstGeom prst="rect">
            <a:avLst/>
          </a:prstGeom>
        </p:spPr>
      </p:pic>
      <p:pic>
        <p:nvPicPr>
          <p:cNvPr id="12" name="Picture Placeholder 11">
            <a:extLst>
              <a:ext uri="{FF2B5EF4-FFF2-40B4-BE49-F238E27FC236}">
                <a16:creationId xmlns:a16="http://schemas.microsoft.com/office/drawing/2014/main" id="{327CD88D-0771-465C-BDE9-0D6327096EC2}"/>
              </a:ext>
            </a:extLst>
          </p:cNvPr>
          <p:cNvPicPr>
            <a:picLocks noChangeAspect="1"/>
          </p:cNvPicPr>
          <p:nvPr/>
        </p:nvPicPr>
        <p:blipFill rotWithShape="1">
          <a:blip r:embed="rId5"/>
          <a:srcRect t="-42237" b="-42237"/>
          <a:stretch/>
        </p:blipFill>
        <p:spPr>
          <a:xfrm>
            <a:off x="4965700" y="1162050"/>
            <a:ext cx="6729413" cy="4645025"/>
          </a:xfrm>
          <a:prstGeom prst="rect">
            <a:avLst/>
          </a:prstGeom>
        </p:spPr>
      </p:pic>
    </p:spTree>
    <p:extLst>
      <p:ext uri="{BB962C8B-B14F-4D97-AF65-F5344CB8AC3E}">
        <p14:creationId xmlns:p14="http://schemas.microsoft.com/office/powerpoint/2010/main" val="264743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.info()</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11</a:t>
            </a:fld>
            <a:endParaRPr lang="en-US" dirty="0"/>
          </a:p>
        </p:txBody>
      </p:sp>
      <p:pic>
        <p:nvPicPr>
          <p:cNvPr id="20" name="Picture Placeholder 19">
            <a:extLst>
              <a:ext uri="{FF2B5EF4-FFF2-40B4-BE49-F238E27FC236}">
                <a16:creationId xmlns:a16="http://schemas.microsoft.com/office/drawing/2014/main" id="{2596F97F-96BD-416A-B608-D607D13C25E1}"/>
              </a:ext>
            </a:extLst>
          </p:cNvPr>
          <p:cNvPicPr>
            <a:picLocks noGrp="1" noChangeAspect="1"/>
          </p:cNvPicPr>
          <p:nvPr>
            <p:ph type="pic" sz="quarter" idx="14"/>
          </p:nvPr>
        </p:nvPicPr>
        <p:blipFill rotWithShape="1">
          <a:blip r:embed="rId3"/>
          <a:srcRect l="-8672" r="-8672"/>
          <a:stretch/>
        </p:blipFill>
        <p:spPr>
          <a:xfrm>
            <a:off x="7680325" y="0"/>
            <a:ext cx="4508500" cy="6721475"/>
          </a:xfrm>
        </p:spPr>
      </p:pic>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4294967295"/>
          </p:nvPr>
        </p:nvSpPr>
        <p:spPr>
          <a:xfrm>
            <a:off x="0" y="6356350"/>
            <a:ext cx="4114800" cy="365125"/>
          </a:xfrm>
        </p:spPr>
        <p:txBody>
          <a:bodyPr/>
          <a:lstStyle/>
          <a:p>
            <a:r>
              <a:rPr lang="en-US" dirty="0"/>
              <a:t>Python for Excel Users</a:t>
            </a:r>
          </a:p>
        </p:txBody>
      </p:sp>
      <p:sp>
        <p:nvSpPr>
          <p:cNvPr id="16" name="Content Placeholder 15">
            <a:extLst>
              <a:ext uri="{FF2B5EF4-FFF2-40B4-BE49-F238E27FC236}">
                <a16:creationId xmlns:a16="http://schemas.microsoft.com/office/drawing/2014/main" id="{DCD2E9EC-B684-4360-B3A8-152EFD70F858}"/>
              </a:ext>
            </a:extLst>
          </p:cNvPr>
          <p:cNvSpPr>
            <a:spLocks noGrp="1"/>
          </p:cNvSpPr>
          <p:nvPr>
            <p:ph idx="1"/>
          </p:nvPr>
        </p:nvSpPr>
        <p:spPr/>
        <p:txBody>
          <a:bodyPr/>
          <a:lstStyle/>
          <a:p>
            <a:r>
              <a:rPr lang="en-US" dirty="0"/>
              <a:t>The .info() method returns the same information you saw with those attributes plus some additional information about the fields</a:t>
            </a:r>
          </a:p>
        </p:txBody>
      </p:sp>
    </p:spTree>
    <p:extLst>
      <p:ext uri="{BB962C8B-B14F-4D97-AF65-F5344CB8AC3E}">
        <p14:creationId xmlns:p14="http://schemas.microsoft.com/office/powerpoint/2010/main" val="842767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Finding Null Values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12</a:t>
            </a:fld>
            <a:endParaRPr lang="en-US" dirty="0"/>
          </a:p>
        </p:txBody>
      </p:sp>
      <p:pic>
        <p:nvPicPr>
          <p:cNvPr id="17" name="Picture Placeholder 16">
            <a:extLst>
              <a:ext uri="{FF2B5EF4-FFF2-40B4-BE49-F238E27FC236}">
                <a16:creationId xmlns:a16="http://schemas.microsoft.com/office/drawing/2014/main" id="{3BD09AE9-5593-41F1-B917-584ACF997414}"/>
              </a:ext>
            </a:extLst>
          </p:cNvPr>
          <p:cNvPicPr>
            <a:picLocks noGrp="1" noChangeAspect="1"/>
          </p:cNvPicPr>
          <p:nvPr>
            <p:ph type="pic" sz="quarter" idx="14"/>
          </p:nvPr>
        </p:nvPicPr>
        <p:blipFill rotWithShape="1">
          <a:blip r:embed="rId3"/>
          <a:srcRect t="-65602" b="-65602"/>
          <a:stretch/>
        </p:blipFill>
        <p:spPr/>
      </p:pic>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4294967295"/>
          </p:nvPr>
        </p:nvSpPr>
        <p:spPr>
          <a:xfrm>
            <a:off x="0" y="6356350"/>
            <a:ext cx="4114800" cy="365125"/>
          </a:xfrm>
        </p:spPr>
        <p:txBody>
          <a:bodyPr/>
          <a:lstStyle/>
          <a:p>
            <a:r>
              <a:rPr lang="en-US" dirty="0"/>
              <a:t>Python for Excel Users</a:t>
            </a:r>
          </a:p>
        </p:txBody>
      </p:sp>
      <p:pic>
        <p:nvPicPr>
          <p:cNvPr id="19" name="Picture Placeholder 18">
            <a:extLst>
              <a:ext uri="{FF2B5EF4-FFF2-40B4-BE49-F238E27FC236}">
                <a16:creationId xmlns:a16="http://schemas.microsoft.com/office/drawing/2014/main" id="{E75166A0-14DB-4C4D-89D0-2528B6AF048B}"/>
              </a:ext>
            </a:extLst>
          </p:cNvPr>
          <p:cNvPicPr>
            <a:picLocks noGrp="1" noChangeAspect="1"/>
          </p:cNvPicPr>
          <p:nvPr>
            <p:ph type="pic" sz="quarter" idx="13"/>
          </p:nvPr>
        </p:nvPicPr>
        <p:blipFill rotWithShape="1">
          <a:blip r:embed="rId4"/>
          <a:srcRect l="-1378" r="-1378"/>
          <a:stretch/>
        </p:blipFill>
        <p:spPr/>
      </p:pic>
      <p:sp>
        <p:nvSpPr>
          <p:cNvPr id="11" name="Content Placeholder 10">
            <a:extLst>
              <a:ext uri="{FF2B5EF4-FFF2-40B4-BE49-F238E27FC236}">
                <a16:creationId xmlns:a16="http://schemas.microsoft.com/office/drawing/2014/main" id="{D9A94A14-DED9-4E21-B8A1-D3ECBFB08798}"/>
              </a:ext>
            </a:extLst>
          </p:cNvPr>
          <p:cNvSpPr>
            <a:spLocks noGrp="1"/>
          </p:cNvSpPr>
          <p:nvPr>
            <p:ph idx="1"/>
          </p:nvPr>
        </p:nvSpPr>
        <p:spPr/>
        <p:txBody>
          <a:bodyPr/>
          <a:lstStyle/>
          <a:p>
            <a:pPr marL="285750" indent="-285750">
              <a:buFont typeface="Arial" panose="020B0604020202020204" pitchFamily="34" charset="0"/>
              <a:buChar char="•"/>
            </a:pPr>
            <a:r>
              <a:rPr lang="en-US" dirty="0"/>
              <a:t>A large number of missing values is a sign of poor data quality</a:t>
            </a:r>
          </a:p>
          <a:p>
            <a:pPr marL="285750" indent="-285750">
              <a:buFont typeface="Arial" panose="020B0604020202020204" pitchFamily="34" charset="0"/>
              <a:buChar char="•"/>
            </a:pPr>
            <a:r>
              <a:rPr lang="en-US" dirty="0"/>
              <a:t>It’s important to check and address null values before performing your analysis</a:t>
            </a:r>
          </a:p>
          <a:p>
            <a:pPr marL="285750" indent="-285750">
              <a:buFont typeface="Arial" panose="020B0604020202020204" pitchFamily="34" charset="0"/>
              <a:buChar char="•"/>
            </a:pPr>
            <a:r>
              <a:rPr lang="en-US" dirty="0"/>
              <a:t>With method chaining, you can combine the .</a:t>
            </a:r>
            <a:r>
              <a:rPr lang="en-US" dirty="0" err="1"/>
              <a:t>isna</a:t>
            </a:r>
            <a:r>
              <a:rPr lang="en-US" dirty="0"/>
              <a:t>() method and the .sum() method </a:t>
            </a:r>
          </a:p>
        </p:txBody>
      </p:sp>
    </p:spTree>
    <p:extLst>
      <p:ext uri="{BB962C8B-B14F-4D97-AF65-F5344CB8AC3E}">
        <p14:creationId xmlns:p14="http://schemas.microsoft.com/office/powerpoint/2010/main" val="50315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110BF39-DB53-43B6-A04C-09223672E3EA}"/>
              </a:ext>
            </a:extLst>
          </p:cNvPr>
          <p:cNvSpPr>
            <a:spLocks noGrp="1"/>
          </p:cNvSpPr>
          <p:nvPr>
            <p:ph type="title"/>
          </p:nvPr>
        </p:nvSpPr>
        <p:spPr/>
        <p:txBody>
          <a:bodyPr/>
          <a:lstStyle/>
          <a:p>
            <a:r>
              <a:rPr lang="en-US" dirty="0"/>
              <a:t>DataTypes</a:t>
            </a:r>
          </a:p>
        </p:txBody>
      </p:sp>
      <p:sp>
        <p:nvSpPr>
          <p:cNvPr id="13" name="Text Placeholder 12">
            <a:extLst>
              <a:ext uri="{FF2B5EF4-FFF2-40B4-BE49-F238E27FC236}">
                <a16:creationId xmlns:a16="http://schemas.microsoft.com/office/drawing/2014/main" id="{CB8CBEF9-8F81-47BC-A8C1-2A9A6008C832}"/>
              </a:ext>
            </a:extLst>
          </p:cNvPr>
          <p:cNvSpPr>
            <a:spLocks noGrp="1"/>
          </p:cNvSpPr>
          <p:nvPr>
            <p:ph type="body" sz="half" idx="2"/>
          </p:nvPr>
        </p:nvSpPr>
        <p:spPr/>
        <p:txBody>
          <a:bodyPr/>
          <a:lstStyle/>
          <a:p>
            <a:r>
              <a:rPr lang="en-US" dirty="0"/>
              <a:t>DataTypes are a way of classifying the type of information that a variable holds.</a:t>
            </a:r>
          </a:p>
        </p:txBody>
      </p:sp>
      <p:sp>
        <p:nvSpPr>
          <p:cNvPr id="4" name="Footer Placeholder 3">
            <a:extLst>
              <a:ext uri="{FF2B5EF4-FFF2-40B4-BE49-F238E27FC236}">
                <a16:creationId xmlns:a16="http://schemas.microsoft.com/office/drawing/2014/main" id="{86FD793D-17DA-4637-A887-333B14A35A0E}"/>
              </a:ext>
            </a:extLst>
          </p:cNvPr>
          <p:cNvSpPr>
            <a:spLocks noGrp="1"/>
          </p:cNvSpPr>
          <p:nvPr>
            <p:ph type="ftr" sz="quarter" idx="11"/>
          </p:nvPr>
        </p:nvSpPr>
        <p:spPr/>
        <p:txBody>
          <a:bodyPr/>
          <a:lstStyle/>
          <a:p>
            <a:r>
              <a:rPr lang="en-US" dirty="0"/>
              <a:t>Python for Excel Users</a:t>
            </a:r>
          </a:p>
        </p:txBody>
      </p:sp>
      <p:sp>
        <p:nvSpPr>
          <p:cNvPr id="5" name="Slide Number Placeholder 4">
            <a:extLst>
              <a:ext uri="{FF2B5EF4-FFF2-40B4-BE49-F238E27FC236}">
                <a16:creationId xmlns:a16="http://schemas.microsoft.com/office/drawing/2014/main" id="{37748140-EB76-465C-BC73-4336D4235E47}"/>
              </a:ext>
            </a:extLst>
          </p:cNvPr>
          <p:cNvSpPr>
            <a:spLocks noGrp="1"/>
          </p:cNvSpPr>
          <p:nvPr>
            <p:ph type="sldNum" sz="quarter" idx="12"/>
          </p:nvPr>
        </p:nvSpPr>
        <p:spPr/>
        <p:txBody>
          <a:bodyPr/>
          <a:lstStyle/>
          <a:p>
            <a:fld id="{A65A5C87-DF58-40C8-B092-1DE63DB4547E}" type="slidenum">
              <a:rPr lang="en-US" smtClean="0"/>
              <a:t>13</a:t>
            </a:fld>
            <a:endParaRPr lang="en-US" dirty="0"/>
          </a:p>
        </p:txBody>
      </p:sp>
      <p:pic>
        <p:nvPicPr>
          <p:cNvPr id="14" name="Picture Placeholder 13">
            <a:extLst>
              <a:ext uri="{FF2B5EF4-FFF2-40B4-BE49-F238E27FC236}">
                <a16:creationId xmlns:a16="http://schemas.microsoft.com/office/drawing/2014/main" id="{9E155497-0794-4D23-840A-C541DD090E62}"/>
              </a:ext>
            </a:extLst>
          </p:cNvPr>
          <p:cNvPicPr>
            <a:picLocks noGrp="1" noChangeAspect="1"/>
          </p:cNvPicPr>
          <p:nvPr>
            <p:ph type="pic" idx="1"/>
          </p:nvPr>
        </p:nvPicPr>
        <p:blipFill rotWithShape="1">
          <a:blip r:embed="rId3"/>
          <a:srcRect t="-1296" b="-1296"/>
          <a:stretch/>
        </p:blipFill>
        <p:spPr>
          <a:xfrm>
            <a:off x="4965700" y="1162050"/>
            <a:ext cx="6729413" cy="4645025"/>
          </a:xfrm>
          <a:prstGeom prst="rect">
            <a:avLst/>
          </a:prstGeom>
        </p:spPr>
      </p:pic>
    </p:spTree>
    <p:extLst>
      <p:ext uri="{BB962C8B-B14F-4D97-AF65-F5344CB8AC3E}">
        <p14:creationId xmlns:p14="http://schemas.microsoft.com/office/powerpoint/2010/main" val="168487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165183217"/>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14</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293629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Viewing Your Data</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p:txBody>
          <a:bodyPr/>
          <a:lstStyle/>
          <a:p>
            <a:r>
              <a:rPr lang="en-US" dirty="0"/>
              <a:t>.head()</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p:txBody>
          <a:bodyPr/>
          <a:lstStyle/>
          <a:p>
            <a:r>
              <a:rPr lang="en-US" dirty="0"/>
              <a:t>.tail()</a:t>
            </a:r>
          </a:p>
        </p:txBody>
      </p:sp>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11"/>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15</a:t>
            </a:fld>
            <a:endParaRPr lang="en-US" dirty="0"/>
          </a:p>
        </p:txBody>
      </p:sp>
      <p:sp>
        <p:nvSpPr>
          <p:cNvPr id="4" name="Text Placeholder 3">
            <a:extLst>
              <a:ext uri="{FF2B5EF4-FFF2-40B4-BE49-F238E27FC236}">
                <a16:creationId xmlns:a16="http://schemas.microsoft.com/office/drawing/2014/main" id="{EB52E25B-2829-4A99-A301-804B4664C479}"/>
              </a:ext>
            </a:extLst>
          </p:cNvPr>
          <p:cNvSpPr>
            <a:spLocks noGrp="1"/>
          </p:cNvSpPr>
          <p:nvPr>
            <p:ph type="body" sz="quarter" idx="13"/>
          </p:nvPr>
        </p:nvSpPr>
        <p:spPr/>
        <p:txBody>
          <a:bodyPr/>
          <a:lstStyle/>
          <a:p>
            <a:r>
              <a:rPr lang="en-US" dirty="0"/>
              <a:t>.sample()</a:t>
            </a:r>
          </a:p>
        </p:txBody>
      </p:sp>
      <p:pic>
        <p:nvPicPr>
          <p:cNvPr id="28" name="Content Placeholder 27">
            <a:extLst>
              <a:ext uri="{FF2B5EF4-FFF2-40B4-BE49-F238E27FC236}">
                <a16:creationId xmlns:a16="http://schemas.microsoft.com/office/drawing/2014/main" id="{1FF15251-7070-4FC4-BE93-F82217B3CEB9}"/>
              </a:ext>
            </a:extLst>
          </p:cNvPr>
          <p:cNvPicPr>
            <a:picLocks noGrp="1" noChangeAspect="1"/>
          </p:cNvPicPr>
          <p:nvPr>
            <p:ph sz="quarter" idx="14"/>
          </p:nvPr>
        </p:nvPicPr>
        <p:blipFill rotWithShape="1">
          <a:blip r:embed="rId3"/>
          <a:srcRect/>
          <a:stretch/>
        </p:blipFill>
        <p:spPr>
          <a:xfrm>
            <a:off x="8439912" y="3429000"/>
            <a:ext cx="3292475" cy="2171077"/>
          </a:xfrm>
        </p:spPr>
      </p:pic>
      <p:pic>
        <p:nvPicPr>
          <p:cNvPr id="21" name="Content Placeholder 20">
            <a:extLst>
              <a:ext uri="{FF2B5EF4-FFF2-40B4-BE49-F238E27FC236}">
                <a16:creationId xmlns:a16="http://schemas.microsoft.com/office/drawing/2014/main" id="{F99F8943-5DCF-4188-8DBB-4B0AFB74C106}"/>
              </a:ext>
            </a:extLst>
          </p:cNvPr>
          <p:cNvPicPr>
            <a:picLocks noGrp="1" noChangeAspect="1"/>
          </p:cNvPicPr>
          <p:nvPr>
            <p:ph sz="half" idx="2"/>
          </p:nvPr>
        </p:nvPicPr>
        <p:blipFill rotWithShape="1">
          <a:blip r:embed="rId4"/>
          <a:srcRect/>
          <a:stretch/>
        </p:blipFill>
        <p:spPr>
          <a:xfrm>
            <a:off x="576263" y="3529467"/>
            <a:ext cx="3290887" cy="2316840"/>
          </a:xfrm>
        </p:spPr>
      </p:pic>
      <p:pic>
        <p:nvPicPr>
          <p:cNvPr id="27" name="Content Placeholder 26">
            <a:extLst>
              <a:ext uri="{FF2B5EF4-FFF2-40B4-BE49-F238E27FC236}">
                <a16:creationId xmlns:a16="http://schemas.microsoft.com/office/drawing/2014/main" id="{712002B2-2047-4314-A8FB-B1B002147897}"/>
              </a:ext>
            </a:extLst>
          </p:cNvPr>
          <p:cNvPicPr>
            <a:picLocks noGrp="1" noChangeAspect="1"/>
          </p:cNvPicPr>
          <p:nvPr>
            <p:ph sz="quarter" idx="4"/>
          </p:nvPr>
        </p:nvPicPr>
        <p:blipFill rotWithShape="1">
          <a:blip r:embed="rId5"/>
          <a:srcRect/>
          <a:stretch/>
        </p:blipFill>
        <p:spPr>
          <a:xfrm>
            <a:off x="4508468" y="3529467"/>
            <a:ext cx="3290888" cy="2196123"/>
          </a:xfrm>
          <a:prstGeom prst="rect">
            <a:avLst/>
          </a:prstGeom>
        </p:spPr>
      </p:pic>
    </p:spTree>
    <p:extLst>
      <p:ext uri="{BB962C8B-B14F-4D97-AF65-F5344CB8AC3E}">
        <p14:creationId xmlns:p14="http://schemas.microsoft.com/office/powerpoint/2010/main" val="225908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Summary Statistics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.describe() method calculates statistics for all of the numerical values</a:t>
            </a:r>
          </a:p>
          <a:p>
            <a:pPr indent="-22860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D50D5156-DAE2-457D-9818-3093F2AF4E93}"/>
              </a:ext>
            </a:extLst>
          </p:cNvPr>
          <p:cNvSpPr>
            <a:spLocks noGrp="1"/>
          </p:cNvSpPr>
          <p:nvPr>
            <p:ph type="dt" sz="half" idx="4294967295"/>
          </p:nvPr>
        </p:nvSpPr>
        <p:spPr>
          <a:xfrm>
            <a:off x="1046746" y="6356350"/>
            <a:ext cx="2534654" cy="365125"/>
          </a:xfrm>
        </p:spPr>
        <p:txBody>
          <a:bodyPr vert="horz" lIns="91440" tIns="45720" rIns="91440" bIns="45720" rtlCol="0" anchor="ctr">
            <a:normAutofit/>
          </a:bodyPr>
          <a:lstStyle/>
          <a:p>
            <a:pPr>
              <a:spcAft>
                <a:spcPts val="600"/>
              </a:spcAft>
            </a:pPr>
            <a:r>
              <a:rPr lang="en-US" dirty="0"/>
              <a:t>April 2022</a:t>
            </a:r>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1236364"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16</a:t>
            </a:fld>
            <a:endParaRPr lang="en-US"/>
          </a:p>
        </p:txBody>
      </p:sp>
      <p:pic>
        <p:nvPicPr>
          <p:cNvPr id="29" name="Picture 28">
            <a:extLst>
              <a:ext uri="{FF2B5EF4-FFF2-40B4-BE49-F238E27FC236}">
                <a16:creationId xmlns:a16="http://schemas.microsoft.com/office/drawing/2014/main" id="{93522E25-5BC6-45C3-B3FC-7F9FE9DC8511}"/>
              </a:ext>
            </a:extLst>
          </p:cNvPr>
          <p:cNvPicPr>
            <a:picLocks noChangeAspect="1"/>
          </p:cNvPicPr>
          <p:nvPr/>
        </p:nvPicPr>
        <p:blipFill>
          <a:blip r:embed="rId3"/>
          <a:stretch>
            <a:fillRect/>
          </a:stretch>
        </p:blipFill>
        <p:spPr>
          <a:xfrm>
            <a:off x="1442820" y="3051476"/>
            <a:ext cx="9403895" cy="2575783"/>
          </a:xfrm>
          <a:prstGeom prst="rect">
            <a:avLst/>
          </a:prstGeom>
        </p:spPr>
      </p:pic>
      <p:pic>
        <p:nvPicPr>
          <p:cNvPr id="19" name="Picture 18">
            <a:extLst>
              <a:ext uri="{FF2B5EF4-FFF2-40B4-BE49-F238E27FC236}">
                <a16:creationId xmlns:a16="http://schemas.microsoft.com/office/drawing/2014/main" id="{C33CEB93-5CF7-4576-8151-645832A782D2}"/>
              </a:ext>
            </a:extLst>
          </p:cNvPr>
          <p:cNvPicPr>
            <a:picLocks noChangeAspect="1"/>
          </p:cNvPicPr>
          <p:nvPr/>
        </p:nvPicPr>
        <p:blipFill>
          <a:blip r:embed="rId4"/>
          <a:stretch>
            <a:fillRect/>
          </a:stretch>
        </p:blipFill>
        <p:spPr>
          <a:xfrm>
            <a:off x="1442820" y="2640959"/>
            <a:ext cx="9472481" cy="3726503"/>
          </a:xfrm>
          <a:prstGeom prst="rect">
            <a:avLst/>
          </a:prstGeom>
        </p:spPr>
      </p:pic>
    </p:spTree>
    <p:extLst>
      <p:ext uri="{BB962C8B-B14F-4D97-AF65-F5344CB8AC3E}">
        <p14:creationId xmlns:p14="http://schemas.microsoft.com/office/powerpoint/2010/main" val="320890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5">
            <a:extLst>
              <a:ext uri="{FF2B5EF4-FFF2-40B4-BE49-F238E27FC236}">
                <a16:creationId xmlns:a16="http://schemas.microsoft.com/office/drawing/2014/main" id="{6C8D2622-D218-4A78-89C8-CF5AC8DA3BF3}"/>
              </a:ext>
            </a:extLst>
          </p:cNvPr>
          <p:cNvPicPr>
            <a:picLocks noGrp="1" noChangeAspect="1"/>
          </p:cNvPicPr>
          <p:nvPr>
            <p:ph type="pic" sz="quarter" idx="13"/>
          </p:nvPr>
        </p:nvPicPr>
        <p:blipFill rotWithShape="1">
          <a:blip r:embed="rId3"/>
          <a:srcRect t="-121145" b="-121145"/>
          <a:stretch/>
        </p:blipFill>
        <p:spPr>
          <a:xfrm>
            <a:off x="3767138" y="630238"/>
            <a:ext cx="3246437" cy="2689225"/>
          </a:xfrm>
          <a:prstGeom prst="rect">
            <a:avLst/>
          </a:prstGeom>
        </p:spPr>
      </p:pic>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Counts of Categorical Data</a:t>
            </a:r>
          </a:p>
        </p:txBody>
      </p:sp>
      <p:pic>
        <p:nvPicPr>
          <p:cNvPr id="25" name="Picture Placeholder 24">
            <a:extLst>
              <a:ext uri="{FF2B5EF4-FFF2-40B4-BE49-F238E27FC236}">
                <a16:creationId xmlns:a16="http://schemas.microsoft.com/office/drawing/2014/main" id="{BB81ABBA-1602-442F-8A3F-9A36C57F7980}"/>
              </a:ext>
            </a:extLst>
          </p:cNvPr>
          <p:cNvPicPr>
            <a:picLocks noGrp="1" noChangeAspect="1"/>
          </p:cNvPicPr>
          <p:nvPr>
            <p:ph type="pic" sz="quarter" idx="17"/>
          </p:nvPr>
        </p:nvPicPr>
        <p:blipFill rotWithShape="1">
          <a:blip r:embed="rId4"/>
          <a:srcRect t="6105" r="5999" b="3930"/>
          <a:stretch/>
        </p:blipFill>
        <p:spPr>
          <a:xfrm>
            <a:off x="411480" y="4385732"/>
            <a:ext cx="3051387" cy="812801"/>
          </a:xfrm>
        </p:spPr>
      </p:pic>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19"/>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20"/>
          </p:nvPr>
        </p:nvSpPr>
        <p:spPr/>
        <p:txBody>
          <a:bodyPr/>
          <a:lstStyle/>
          <a:p>
            <a:fld id="{A65A5C87-DF58-40C8-B092-1DE63DB4547E}" type="slidenum">
              <a:rPr lang="en-US" smtClean="0"/>
              <a:t>17</a:t>
            </a:fld>
            <a:endParaRPr lang="en-US" dirty="0"/>
          </a:p>
        </p:txBody>
      </p:sp>
      <p:pic>
        <p:nvPicPr>
          <p:cNvPr id="28" name="Picture Placeholder 27">
            <a:extLst>
              <a:ext uri="{FF2B5EF4-FFF2-40B4-BE49-F238E27FC236}">
                <a16:creationId xmlns:a16="http://schemas.microsoft.com/office/drawing/2014/main" id="{97A864E7-ECF3-4A3F-A7D9-A47ABB6D4273}"/>
              </a:ext>
            </a:extLst>
          </p:cNvPr>
          <p:cNvPicPr>
            <a:picLocks noGrp="1" noChangeAspect="1"/>
          </p:cNvPicPr>
          <p:nvPr>
            <p:ph type="pic" sz="quarter" idx="21"/>
          </p:nvPr>
        </p:nvPicPr>
        <p:blipFill rotWithShape="1">
          <a:blip r:embed="rId5"/>
          <a:srcRect t="-131422" b="-131422"/>
          <a:stretch/>
        </p:blipFill>
        <p:spPr/>
      </p:pic>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23"/>
          </p:nvPr>
        </p:nvSpPr>
        <p:spPr>
          <a:xfrm>
            <a:off x="3869267" y="978408"/>
            <a:ext cx="3144181" cy="447675"/>
          </a:xfrm>
        </p:spPr>
        <p:txBody>
          <a:bodyPr/>
          <a:lstStyle/>
          <a:p>
            <a:pPr algn="ctr"/>
            <a:r>
              <a:rPr lang="en-US" dirty="0"/>
              <a:t>.value_counts(normalize = True)</a:t>
            </a:r>
          </a:p>
        </p:txBody>
      </p:sp>
      <p:sp>
        <p:nvSpPr>
          <p:cNvPr id="9" name="Text Placeholder 8">
            <a:extLst>
              <a:ext uri="{FF2B5EF4-FFF2-40B4-BE49-F238E27FC236}">
                <a16:creationId xmlns:a16="http://schemas.microsoft.com/office/drawing/2014/main" id="{A2838CEE-EBCE-4CF4-9915-D6867A6CA0BE}"/>
              </a:ext>
            </a:extLst>
          </p:cNvPr>
          <p:cNvSpPr>
            <a:spLocks noGrp="1"/>
          </p:cNvSpPr>
          <p:nvPr>
            <p:ph type="body" sz="quarter" idx="24"/>
          </p:nvPr>
        </p:nvSpPr>
        <p:spPr>
          <a:xfrm>
            <a:off x="3767138" y="3450294"/>
            <a:ext cx="3246120" cy="447675"/>
          </a:xfrm>
        </p:spPr>
        <p:txBody>
          <a:bodyPr/>
          <a:lstStyle/>
          <a:p>
            <a:pPr algn="ctr"/>
            <a:r>
              <a:rPr lang="en-US" dirty="0"/>
              <a:t>.unique()</a:t>
            </a:r>
          </a:p>
        </p:txBody>
      </p:sp>
      <p:pic>
        <p:nvPicPr>
          <p:cNvPr id="20" name="Content Placeholder 22">
            <a:extLst>
              <a:ext uri="{FF2B5EF4-FFF2-40B4-BE49-F238E27FC236}">
                <a16:creationId xmlns:a16="http://schemas.microsoft.com/office/drawing/2014/main" id="{1BDF5DD6-58D8-4D73-B6E2-E3460BA5230B}"/>
              </a:ext>
            </a:extLst>
          </p:cNvPr>
          <p:cNvPicPr>
            <a:picLocks noGrp="1" noChangeAspect="1"/>
          </p:cNvPicPr>
          <p:nvPr>
            <p:ph type="pic" sz="quarter" idx="14"/>
          </p:nvPr>
        </p:nvPicPr>
        <p:blipFill rotWithShape="1">
          <a:blip r:embed="rId6"/>
          <a:srcRect t="-93914" b="-93914"/>
          <a:stretch/>
        </p:blipFill>
        <p:spPr>
          <a:xfrm>
            <a:off x="411163" y="630238"/>
            <a:ext cx="3246437" cy="2689225"/>
          </a:xfrm>
          <a:prstGeom prst="rect">
            <a:avLst/>
          </a:prstGeom>
        </p:spPr>
      </p:pic>
      <p:sp>
        <p:nvSpPr>
          <p:cNvPr id="19" name="Text Placeholder 18">
            <a:extLst>
              <a:ext uri="{FF2B5EF4-FFF2-40B4-BE49-F238E27FC236}">
                <a16:creationId xmlns:a16="http://schemas.microsoft.com/office/drawing/2014/main" id="{ADF83FAE-6B9C-4F9D-B910-0A5E075FDF48}"/>
              </a:ext>
            </a:extLst>
          </p:cNvPr>
          <p:cNvSpPr>
            <a:spLocks noGrp="1"/>
          </p:cNvSpPr>
          <p:nvPr>
            <p:ph type="body" sz="quarter" idx="22"/>
          </p:nvPr>
        </p:nvSpPr>
        <p:spPr>
          <a:xfrm>
            <a:off x="411163" y="3430016"/>
            <a:ext cx="3246120" cy="447675"/>
          </a:xfrm>
        </p:spPr>
        <p:txBody>
          <a:bodyPr/>
          <a:lstStyle/>
          <a:p>
            <a:pPr algn="ctr"/>
            <a:r>
              <a:rPr lang="en-US" dirty="0"/>
              <a:t>.nunique()</a:t>
            </a:r>
          </a:p>
        </p:txBody>
      </p:sp>
      <p:sp>
        <p:nvSpPr>
          <p:cNvPr id="24" name="Text Placeholder 2">
            <a:extLst>
              <a:ext uri="{FF2B5EF4-FFF2-40B4-BE49-F238E27FC236}">
                <a16:creationId xmlns:a16="http://schemas.microsoft.com/office/drawing/2014/main" id="{FA530AED-DF48-429B-9E83-FEE3F3DBB74A}"/>
              </a:ext>
            </a:extLst>
          </p:cNvPr>
          <p:cNvSpPr txBox="1">
            <a:spLocks/>
          </p:cNvSpPr>
          <p:nvPr/>
        </p:nvSpPr>
        <p:spPr>
          <a:xfrm>
            <a:off x="411163" y="978408"/>
            <a:ext cx="3246437" cy="44767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.value_counts()</a:t>
            </a:r>
          </a:p>
        </p:txBody>
      </p:sp>
      <p:sp>
        <p:nvSpPr>
          <p:cNvPr id="29" name="TextBox 28">
            <a:extLst>
              <a:ext uri="{FF2B5EF4-FFF2-40B4-BE49-F238E27FC236}">
                <a16:creationId xmlns:a16="http://schemas.microsoft.com/office/drawing/2014/main" id="{54C26FC9-90BC-4F68-9BDB-8885E6E6FC44}"/>
              </a:ext>
            </a:extLst>
          </p:cNvPr>
          <p:cNvSpPr txBox="1"/>
          <p:nvPr/>
        </p:nvSpPr>
        <p:spPr>
          <a:xfrm>
            <a:off x="7772400" y="2531533"/>
            <a:ext cx="3810000" cy="1200329"/>
          </a:xfrm>
          <a:prstGeom prst="rect">
            <a:avLst/>
          </a:prstGeom>
          <a:noFill/>
        </p:spPr>
        <p:txBody>
          <a:bodyPr wrap="square" rtlCol="0">
            <a:spAutoFit/>
          </a:bodyPr>
          <a:lstStyle/>
          <a:p>
            <a:r>
              <a:rPr lang="en-US" dirty="0"/>
              <a:t>pandas has a number of functions for working with categorical data that help you explore your series in more depth</a:t>
            </a:r>
          </a:p>
        </p:txBody>
      </p:sp>
    </p:spTree>
    <p:extLst>
      <p:ext uri="{BB962C8B-B14F-4D97-AF65-F5344CB8AC3E}">
        <p14:creationId xmlns:p14="http://schemas.microsoft.com/office/powerpoint/2010/main" val="400098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P spid="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195050776"/>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18</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629437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110BF39-DB53-43B6-A04C-09223672E3EA}"/>
              </a:ext>
            </a:extLst>
          </p:cNvPr>
          <p:cNvSpPr>
            <a:spLocks noGrp="1"/>
          </p:cNvSpPr>
          <p:nvPr>
            <p:ph type="title"/>
          </p:nvPr>
        </p:nvSpPr>
        <p:spPr/>
        <p:txBody>
          <a:bodyPr/>
          <a:lstStyle/>
          <a:p>
            <a:r>
              <a:rPr lang="en-US" dirty="0"/>
              <a:t>Selecting Columns </a:t>
            </a:r>
          </a:p>
        </p:txBody>
      </p:sp>
      <p:sp>
        <p:nvSpPr>
          <p:cNvPr id="6" name="Content Placeholder 5">
            <a:extLst>
              <a:ext uri="{FF2B5EF4-FFF2-40B4-BE49-F238E27FC236}">
                <a16:creationId xmlns:a16="http://schemas.microsoft.com/office/drawing/2014/main" id="{034B5D8A-0CF8-4E5D-9CB3-3809E08AD4BC}"/>
              </a:ext>
            </a:extLst>
          </p:cNvPr>
          <p:cNvSpPr>
            <a:spLocks noGrp="1"/>
          </p:cNvSpPr>
          <p:nvPr>
            <p:ph idx="1"/>
          </p:nvPr>
        </p:nvSpPr>
        <p:spPr/>
        <p:txBody>
          <a:bodyPr>
            <a:normAutofit fontScale="70000" lnSpcReduction="20000"/>
          </a:bodyPr>
          <a:lstStyle/>
          <a:p>
            <a:pPr marL="0" indent="0">
              <a:buNone/>
            </a:pPr>
            <a:r>
              <a:rPr lang="en-US" dirty="0"/>
              <a:t>You must use bracket notation when the column name:</a:t>
            </a:r>
          </a:p>
          <a:p>
            <a:pPr marL="514350" indent="-514350">
              <a:buAutoNum type="arabicPeriod"/>
            </a:pPr>
            <a:r>
              <a:rPr lang="en-US" dirty="0"/>
              <a:t>Includes a space</a:t>
            </a:r>
          </a:p>
          <a:p>
            <a:pPr marL="514350" indent="-514350">
              <a:buFont typeface="Arial" panose="020B0604020202020204" pitchFamily="34" charset="0"/>
              <a:buAutoNum type="arabicPeriod"/>
            </a:pPr>
            <a:r>
              <a:rPr lang="en-US" dirty="0"/>
              <a:t>Matches a pandas DataFrame method (ex. count)</a:t>
            </a:r>
          </a:p>
          <a:p>
            <a:pPr marL="514350" indent="-514350">
              <a:buFont typeface="Arial" panose="020B0604020202020204" pitchFamily="34" charset="0"/>
              <a:buAutoNum type="arabicPeriod"/>
            </a:pPr>
            <a:r>
              <a:rPr lang="en-US" dirty="0"/>
              <a:t>Matches a restricted python word (ex. class)</a:t>
            </a:r>
          </a:p>
          <a:p>
            <a:pPr marL="514350" indent="-514350">
              <a:buFont typeface="Arial" panose="020B0604020202020204" pitchFamily="34" charset="0"/>
              <a:buAutoNum type="arabicPeriod"/>
            </a:pPr>
            <a:r>
              <a:rPr lang="en-US" dirty="0"/>
              <a:t>Is stored in a variable</a:t>
            </a:r>
          </a:p>
          <a:p>
            <a:pPr marL="514350" indent="-514350">
              <a:buAutoNum type="arabicPeriod"/>
            </a:pPr>
            <a:r>
              <a:rPr lang="en-US" dirty="0"/>
              <a:t>Is an integer</a:t>
            </a:r>
          </a:p>
          <a:p>
            <a:pPr marL="514350" indent="-514350">
              <a:buAutoNum type="arabicPeriod"/>
            </a:pPr>
            <a:endParaRPr lang="en-US" dirty="0"/>
          </a:p>
          <a:p>
            <a:pPr marL="0" indent="0">
              <a:buNone/>
            </a:pPr>
            <a:r>
              <a:rPr lang="en-US" dirty="0"/>
              <a:t>And:</a:t>
            </a:r>
          </a:p>
          <a:p>
            <a:r>
              <a:rPr lang="en-US" dirty="0"/>
              <a:t>When creating new columns</a:t>
            </a:r>
          </a:p>
          <a:p>
            <a:r>
              <a:rPr lang="en-US" dirty="0"/>
              <a:t>When selecting multiple columns</a:t>
            </a:r>
          </a:p>
          <a:p>
            <a:pPr marL="514350" indent="-514350">
              <a:buAutoNum type="arabicPeriod"/>
            </a:pPr>
            <a:endParaRPr lang="en-US" dirty="0"/>
          </a:p>
        </p:txBody>
      </p:sp>
      <p:sp>
        <p:nvSpPr>
          <p:cNvPr id="13" name="Text Placeholder 12">
            <a:extLst>
              <a:ext uri="{FF2B5EF4-FFF2-40B4-BE49-F238E27FC236}">
                <a16:creationId xmlns:a16="http://schemas.microsoft.com/office/drawing/2014/main" id="{CB8CBEF9-8F81-47BC-A8C1-2A9A6008C83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Bracket notation </a:t>
            </a:r>
          </a:p>
          <a:p>
            <a:endParaRPr lang="en-US" dirty="0"/>
          </a:p>
          <a:p>
            <a:endParaRPr lang="en-US" dirty="0"/>
          </a:p>
        </p:txBody>
      </p:sp>
      <p:sp>
        <p:nvSpPr>
          <p:cNvPr id="4" name="Footer Placeholder 3">
            <a:extLst>
              <a:ext uri="{FF2B5EF4-FFF2-40B4-BE49-F238E27FC236}">
                <a16:creationId xmlns:a16="http://schemas.microsoft.com/office/drawing/2014/main" id="{86FD793D-17DA-4637-A887-333B14A35A0E}"/>
              </a:ext>
            </a:extLst>
          </p:cNvPr>
          <p:cNvSpPr>
            <a:spLocks noGrp="1"/>
          </p:cNvSpPr>
          <p:nvPr>
            <p:ph type="ftr" sz="quarter" idx="11"/>
          </p:nvPr>
        </p:nvSpPr>
        <p:spPr/>
        <p:txBody>
          <a:bodyPr/>
          <a:lstStyle/>
          <a:p>
            <a:r>
              <a:rPr lang="en-US" dirty="0"/>
              <a:t>Python for Excel Users</a:t>
            </a:r>
          </a:p>
        </p:txBody>
      </p:sp>
      <p:sp>
        <p:nvSpPr>
          <p:cNvPr id="5" name="Slide Number Placeholder 4">
            <a:extLst>
              <a:ext uri="{FF2B5EF4-FFF2-40B4-BE49-F238E27FC236}">
                <a16:creationId xmlns:a16="http://schemas.microsoft.com/office/drawing/2014/main" id="{37748140-EB76-465C-BC73-4336D4235E47}"/>
              </a:ext>
            </a:extLst>
          </p:cNvPr>
          <p:cNvSpPr>
            <a:spLocks noGrp="1"/>
          </p:cNvSpPr>
          <p:nvPr>
            <p:ph type="sldNum" sz="quarter" idx="12"/>
          </p:nvPr>
        </p:nvSpPr>
        <p:spPr/>
        <p:txBody>
          <a:bodyPr/>
          <a:lstStyle/>
          <a:p>
            <a:fld id="{A65A5C87-DF58-40C8-B092-1DE63DB4547E}" type="slidenum">
              <a:rPr lang="en-US" smtClean="0"/>
              <a:t>19</a:t>
            </a:fld>
            <a:endParaRPr lang="en-US" dirty="0"/>
          </a:p>
        </p:txBody>
      </p:sp>
      <p:pic>
        <p:nvPicPr>
          <p:cNvPr id="8" name="Picture 7">
            <a:extLst>
              <a:ext uri="{FF2B5EF4-FFF2-40B4-BE49-F238E27FC236}">
                <a16:creationId xmlns:a16="http://schemas.microsoft.com/office/drawing/2014/main" id="{BA033554-BD48-48F7-AE98-048D58445854}"/>
              </a:ext>
            </a:extLst>
          </p:cNvPr>
          <p:cNvPicPr>
            <a:picLocks noChangeAspect="1"/>
          </p:cNvPicPr>
          <p:nvPr/>
        </p:nvPicPr>
        <p:blipFill>
          <a:blip r:embed="rId3"/>
          <a:stretch>
            <a:fillRect/>
          </a:stretch>
        </p:blipFill>
        <p:spPr>
          <a:xfrm>
            <a:off x="616302" y="3996796"/>
            <a:ext cx="2743438" cy="373412"/>
          </a:xfrm>
          <a:prstGeom prst="rect">
            <a:avLst/>
          </a:prstGeom>
        </p:spPr>
      </p:pic>
      <p:pic>
        <p:nvPicPr>
          <p:cNvPr id="3" name="Picture 2">
            <a:extLst>
              <a:ext uri="{FF2B5EF4-FFF2-40B4-BE49-F238E27FC236}">
                <a16:creationId xmlns:a16="http://schemas.microsoft.com/office/drawing/2014/main" id="{C0C1820E-ABB3-4381-98F2-8900A729E0CA}"/>
              </a:ext>
            </a:extLst>
          </p:cNvPr>
          <p:cNvPicPr>
            <a:picLocks noChangeAspect="1"/>
          </p:cNvPicPr>
          <p:nvPr/>
        </p:nvPicPr>
        <p:blipFill>
          <a:blip r:embed="rId4"/>
          <a:stretch>
            <a:fillRect/>
          </a:stretch>
        </p:blipFill>
        <p:spPr>
          <a:xfrm>
            <a:off x="616302" y="4923262"/>
            <a:ext cx="3604572" cy="449619"/>
          </a:xfrm>
          <a:prstGeom prst="rect">
            <a:avLst/>
          </a:prstGeom>
        </p:spPr>
      </p:pic>
    </p:spTree>
    <p:extLst>
      <p:ext uri="{BB962C8B-B14F-4D97-AF65-F5344CB8AC3E}">
        <p14:creationId xmlns:p14="http://schemas.microsoft.com/office/powerpoint/2010/main" val="1413825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2902503184"/>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2</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41678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110BF39-DB53-43B6-A04C-09223672E3EA}"/>
              </a:ext>
            </a:extLst>
          </p:cNvPr>
          <p:cNvSpPr>
            <a:spLocks noGrp="1"/>
          </p:cNvSpPr>
          <p:nvPr>
            <p:ph type="title"/>
          </p:nvPr>
        </p:nvSpPr>
        <p:spPr/>
        <p:txBody>
          <a:bodyPr/>
          <a:lstStyle/>
          <a:p>
            <a:r>
              <a:rPr lang="en-US" dirty="0"/>
              <a:t>Selecting Columns </a:t>
            </a:r>
          </a:p>
        </p:txBody>
      </p:sp>
      <p:pic>
        <p:nvPicPr>
          <p:cNvPr id="9" name="Content Placeholder 8">
            <a:extLst>
              <a:ext uri="{FF2B5EF4-FFF2-40B4-BE49-F238E27FC236}">
                <a16:creationId xmlns:a16="http://schemas.microsoft.com/office/drawing/2014/main" id="{44A30BD9-9855-40F0-8469-27605DAEA279}"/>
              </a:ext>
            </a:extLst>
          </p:cNvPr>
          <p:cNvPicPr>
            <a:picLocks noGrp="1" noChangeAspect="1"/>
          </p:cNvPicPr>
          <p:nvPr>
            <p:ph idx="1"/>
          </p:nvPr>
        </p:nvPicPr>
        <p:blipFill rotWithShape="1">
          <a:blip r:embed="rId3"/>
          <a:srcRect/>
          <a:stretch/>
        </p:blipFill>
        <p:spPr>
          <a:xfrm>
            <a:off x="6346379" y="2564892"/>
            <a:ext cx="3383573" cy="2545301"/>
          </a:xfrm>
        </p:spPr>
      </p:pic>
      <p:sp>
        <p:nvSpPr>
          <p:cNvPr id="4" name="Footer Placeholder 3">
            <a:extLst>
              <a:ext uri="{FF2B5EF4-FFF2-40B4-BE49-F238E27FC236}">
                <a16:creationId xmlns:a16="http://schemas.microsoft.com/office/drawing/2014/main" id="{86FD793D-17DA-4637-A887-333B14A35A0E}"/>
              </a:ext>
            </a:extLst>
          </p:cNvPr>
          <p:cNvSpPr>
            <a:spLocks noGrp="1"/>
          </p:cNvSpPr>
          <p:nvPr>
            <p:ph type="ftr" sz="quarter" idx="11"/>
          </p:nvPr>
        </p:nvSpPr>
        <p:spPr/>
        <p:txBody>
          <a:bodyPr/>
          <a:lstStyle/>
          <a:p>
            <a:r>
              <a:rPr lang="en-US" dirty="0"/>
              <a:t>Python for Excel Users</a:t>
            </a:r>
          </a:p>
        </p:txBody>
      </p:sp>
      <p:sp>
        <p:nvSpPr>
          <p:cNvPr id="5" name="Slide Number Placeholder 4">
            <a:extLst>
              <a:ext uri="{FF2B5EF4-FFF2-40B4-BE49-F238E27FC236}">
                <a16:creationId xmlns:a16="http://schemas.microsoft.com/office/drawing/2014/main" id="{37748140-EB76-465C-BC73-4336D4235E47}"/>
              </a:ext>
            </a:extLst>
          </p:cNvPr>
          <p:cNvSpPr>
            <a:spLocks noGrp="1"/>
          </p:cNvSpPr>
          <p:nvPr>
            <p:ph type="sldNum" sz="quarter" idx="12"/>
          </p:nvPr>
        </p:nvSpPr>
        <p:spPr/>
        <p:txBody>
          <a:bodyPr/>
          <a:lstStyle/>
          <a:p>
            <a:fld id="{A65A5C87-DF58-40C8-B092-1DE63DB4547E}" type="slidenum">
              <a:rPr lang="en-US" smtClean="0"/>
              <a:t>20</a:t>
            </a:fld>
            <a:endParaRPr lang="en-US" dirty="0"/>
          </a:p>
        </p:txBody>
      </p:sp>
      <p:sp>
        <p:nvSpPr>
          <p:cNvPr id="13" name="Text Placeholder 12">
            <a:extLst>
              <a:ext uri="{FF2B5EF4-FFF2-40B4-BE49-F238E27FC236}">
                <a16:creationId xmlns:a16="http://schemas.microsoft.com/office/drawing/2014/main" id="{CB8CBEF9-8F81-47BC-A8C1-2A9A6008C832}"/>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Dot notation </a:t>
            </a:r>
          </a:p>
          <a:p>
            <a:endParaRPr lang="en-US" dirty="0"/>
          </a:p>
          <a:p>
            <a:endParaRPr lang="en-US" dirty="0"/>
          </a:p>
        </p:txBody>
      </p:sp>
      <p:sp>
        <p:nvSpPr>
          <p:cNvPr id="15" name="TextBox 14">
            <a:extLst>
              <a:ext uri="{FF2B5EF4-FFF2-40B4-BE49-F238E27FC236}">
                <a16:creationId xmlns:a16="http://schemas.microsoft.com/office/drawing/2014/main" id="{A75EAD5C-9F56-45F9-AF25-69CAB9D067AC}"/>
              </a:ext>
            </a:extLst>
          </p:cNvPr>
          <p:cNvSpPr txBox="1"/>
          <p:nvPr/>
        </p:nvSpPr>
        <p:spPr>
          <a:xfrm>
            <a:off x="5244662" y="1303283"/>
            <a:ext cx="6109138" cy="646331"/>
          </a:xfrm>
          <a:prstGeom prst="rect">
            <a:avLst/>
          </a:prstGeom>
          <a:noFill/>
        </p:spPr>
        <p:txBody>
          <a:bodyPr wrap="square" rtlCol="0">
            <a:spAutoFit/>
          </a:bodyPr>
          <a:lstStyle/>
          <a:p>
            <a:r>
              <a:rPr lang="en-US" dirty="0"/>
              <a:t>Dot notation treats the column like an attribute of the DataFrame</a:t>
            </a:r>
          </a:p>
        </p:txBody>
      </p:sp>
    </p:spTree>
    <p:extLst>
      <p:ext uri="{BB962C8B-B14F-4D97-AF65-F5344CB8AC3E}">
        <p14:creationId xmlns:p14="http://schemas.microsoft.com/office/powerpoint/2010/main" val="3830350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Content Placeholder 19">
            <a:extLst>
              <a:ext uri="{FF2B5EF4-FFF2-40B4-BE49-F238E27FC236}">
                <a16:creationId xmlns:a16="http://schemas.microsoft.com/office/drawing/2014/main" id="{68B52953-1FE9-44C1-8FBC-22F5AD23728B}"/>
              </a:ext>
            </a:extLst>
          </p:cNvPr>
          <p:cNvPicPr>
            <a:picLocks noGrp="1" noChangeAspect="1"/>
          </p:cNvPicPr>
          <p:nvPr>
            <p:ph sz="quarter" idx="14"/>
          </p:nvPr>
        </p:nvPicPr>
        <p:blipFill rotWithShape="1">
          <a:blip r:embed="rId3"/>
          <a:srcRect/>
          <a:stretch/>
        </p:blipFill>
        <p:spPr>
          <a:xfrm>
            <a:off x="8607738" y="3889375"/>
            <a:ext cx="2796622" cy="2968625"/>
          </a:xfrm>
        </p:spPr>
      </p:pic>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Selecting Rows</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a:xfrm>
            <a:off x="565976" y="3108374"/>
            <a:ext cx="3291840" cy="823912"/>
          </a:xfrm>
        </p:spPr>
        <p:txBody>
          <a:bodyPr>
            <a:normAutofit/>
          </a:bodyPr>
          <a:lstStyle/>
          <a:p>
            <a:r>
              <a:rPr lang="en-US" dirty="0"/>
              <a:t>A Single Row</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a:xfrm>
            <a:off x="4553236" y="3108374"/>
            <a:ext cx="3291840" cy="823912"/>
          </a:xfrm>
        </p:spPr>
        <p:txBody>
          <a:bodyPr/>
          <a:lstStyle/>
          <a:p>
            <a:r>
              <a:rPr lang="en-US" dirty="0"/>
              <a:t>A Range of Rows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21</a:t>
            </a:fld>
            <a:endParaRPr lang="en-US" dirty="0"/>
          </a:p>
        </p:txBody>
      </p:sp>
      <p:sp>
        <p:nvSpPr>
          <p:cNvPr id="4" name="Text Placeholder 3">
            <a:extLst>
              <a:ext uri="{FF2B5EF4-FFF2-40B4-BE49-F238E27FC236}">
                <a16:creationId xmlns:a16="http://schemas.microsoft.com/office/drawing/2014/main" id="{EB52E25B-2829-4A99-A301-804B4664C479}"/>
              </a:ext>
            </a:extLst>
          </p:cNvPr>
          <p:cNvSpPr>
            <a:spLocks noGrp="1"/>
          </p:cNvSpPr>
          <p:nvPr>
            <p:ph type="body" sz="quarter" idx="13"/>
          </p:nvPr>
        </p:nvSpPr>
        <p:spPr>
          <a:xfrm>
            <a:off x="8540496" y="3108374"/>
            <a:ext cx="3291840" cy="823912"/>
          </a:xfrm>
        </p:spPr>
        <p:txBody>
          <a:bodyPr>
            <a:normAutofit/>
          </a:bodyPr>
          <a:lstStyle/>
          <a:p>
            <a:r>
              <a:rPr lang="en-US" dirty="0"/>
              <a:t>All Rows from 50</a:t>
            </a:r>
          </a:p>
        </p:txBody>
      </p:sp>
      <p:sp>
        <p:nvSpPr>
          <p:cNvPr id="6" name="TextBox 5">
            <a:extLst>
              <a:ext uri="{FF2B5EF4-FFF2-40B4-BE49-F238E27FC236}">
                <a16:creationId xmlns:a16="http://schemas.microsoft.com/office/drawing/2014/main" id="{4A77E1DD-8365-44C6-9AAF-702AA70556B0}"/>
              </a:ext>
            </a:extLst>
          </p:cNvPr>
          <p:cNvSpPr txBox="1"/>
          <p:nvPr/>
        </p:nvSpPr>
        <p:spPr>
          <a:xfrm>
            <a:off x="565976" y="2102069"/>
            <a:ext cx="11166411" cy="1200329"/>
          </a:xfrm>
          <a:prstGeom prst="rect">
            <a:avLst/>
          </a:prstGeom>
          <a:noFill/>
        </p:spPr>
        <p:txBody>
          <a:bodyPr wrap="square" rtlCol="0">
            <a:spAutoFit/>
          </a:bodyPr>
          <a:lstStyle/>
          <a:p>
            <a:r>
              <a:rPr lang="en-US" dirty="0"/>
              <a:t>DataFrame rows can be sliced using bracket notation: DataFrame[start : stop : step]</a:t>
            </a:r>
          </a:p>
          <a:p>
            <a:pPr marL="285750" indent="-285750">
              <a:buFont typeface="Arial" panose="020B0604020202020204" pitchFamily="34" charset="0"/>
              <a:buChar char="•"/>
            </a:pPr>
            <a:r>
              <a:rPr lang="en-US" dirty="0"/>
              <a:t>The stop value is excluded</a:t>
            </a:r>
          </a:p>
          <a:p>
            <a:pPr marL="285750" indent="-285750">
              <a:buFont typeface="Arial" panose="020B0604020202020204" pitchFamily="34" charset="0"/>
              <a:buChar char="•"/>
            </a:pPr>
            <a:r>
              <a:rPr lang="en-US" dirty="0"/>
              <a:t>The default step is one</a:t>
            </a:r>
          </a:p>
          <a:p>
            <a:pPr marL="285750" indent="-285750">
              <a:buFont typeface="Arial" panose="020B0604020202020204" pitchFamily="34" charset="0"/>
              <a:buChar char="•"/>
            </a:pPr>
            <a:r>
              <a:rPr lang="en-US" dirty="0"/>
              <a:t>Can specify start or stop</a:t>
            </a:r>
          </a:p>
        </p:txBody>
      </p:sp>
      <p:pic>
        <p:nvPicPr>
          <p:cNvPr id="29" name="Content Placeholder 28">
            <a:extLst>
              <a:ext uri="{FF2B5EF4-FFF2-40B4-BE49-F238E27FC236}">
                <a16:creationId xmlns:a16="http://schemas.microsoft.com/office/drawing/2014/main" id="{189315E5-44A8-4B39-8A63-6923AEA741EA}"/>
              </a:ext>
            </a:extLst>
          </p:cNvPr>
          <p:cNvPicPr>
            <a:picLocks noGrp="1" noChangeAspect="1"/>
          </p:cNvPicPr>
          <p:nvPr>
            <p:ph sz="quarter" idx="4"/>
          </p:nvPr>
        </p:nvPicPr>
        <p:blipFill rotWithShape="1">
          <a:blip r:embed="rId4"/>
          <a:srcRect/>
          <a:stretch/>
        </p:blipFill>
        <p:spPr>
          <a:xfrm>
            <a:off x="4629812" y="3932286"/>
            <a:ext cx="2557452" cy="2834640"/>
          </a:xfrm>
          <a:prstGeom prst="rect">
            <a:avLst/>
          </a:prstGeom>
        </p:spPr>
      </p:pic>
      <p:pic>
        <p:nvPicPr>
          <p:cNvPr id="34" name="Content Placeholder 33">
            <a:extLst>
              <a:ext uri="{FF2B5EF4-FFF2-40B4-BE49-F238E27FC236}">
                <a16:creationId xmlns:a16="http://schemas.microsoft.com/office/drawing/2014/main" id="{2855D00E-39F4-4844-B521-F260244120B9}"/>
              </a:ext>
            </a:extLst>
          </p:cNvPr>
          <p:cNvPicPr>
            <a:picLocks noGrp="1" noChangeAspect="1"/>
          </p:cNvPicPr>
          <p:nvPr>
            <p:ph sz="half" idx="2"/>
          </p:nvPr>
        </p:nvPicPr>
        <p:blipFill>
          <a:blip r:embed="rId5"/>
          <a:stretch>
            <a:fillRect/>
          </a:stretch>
        </p:blipFill>
        <p:spPr>
          <a:xfrm>
            <a:off x="576263" y="3933873"/>
            <a:ext cx="3290887" cy="1508029"/>
          </a:xfrm>
          <a:prstGeom prst="rect">
            <a:avLst/>
          </a:prstGeom>
        </p:spPr>
      </p:pic>
    </p:spTree>
    <p:extLst>
      <p:ext uri="{BB962C8B-B14F-4D97-AF65-F5344CB8AC3E}">
        <p14:creationId xmlns:p14="http://schemas.microsoft.com/office/powerpoint/2010/main" val="2395209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p:txBody>
          <a:bodyPr vert="horz" lIns="91440" tIns="45720" rIns="91440" bIns="45720" rtlCol="0" anchor="ctr">
            <a:normAutofit/>
          </a:bodyPr>
          <a:lstStyle/>
          <a:p>
            <a:r>
              <a:rPr lang="en-US" sz="3200" dirty="0"/>
              <a:t>Boolean Indexing</a:t>
            </a: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type="body" sz="half" idx="2"/>
          </p:nvPr>
        </p:nvSpPr>
        <p:spPr/>
        <p:txBody>
          <a:bodyPr vert="horz" lIns="91440" tIns="45720" rIns="91440" bIns="45720" rtlCol="0" anchor="ctr">
            <a:normAutofit lnSpcReduction="10000"/>
          </a:bodyPr>
          <a:lstStyle/>
          <a:p>
            <a:pPr indent="-228600">
              <a:buFont typeface="Arial" panose="020B0604020202020204" pitchFamily="34" charset="0"/>
              <a:buChar char="•"/>
            </a:pPr>
            <a:r>
              <a:rPr lang="en-US" dirty="0"/>
              <a:t>Finds all the rows that meet a given condition</a:t>
            </a:r>
          </a:p>
          <a:p>
            <a:pPr indent="-228600">
              <a:buFont typeface="Arial" panose="020B0604020202020204" pitchFamily="34" charset="0"/>
              <a:buChar char="•"/>
            </a:pPr>
            <a:r>
              <a:rPr lang="en-US" dirty="0"/>
              <a:t>Similar to filtering in Excel</a:t>
            </a:r>
          </a:p>
          <a:p>
            <a:pPr indent="-228600">
              <a:buFont typeface="Arial" panose="020B0604020202020204" pitchFamily="34" charset="0"/>
              <a:buChar char="•"/>
            </a:pPr>
            <a:r>
              <a:rPr lang="en-US" dirty="0"/>
              <a:t>Uses logical operators to build conditional statements</a:t>
            </a:r>
          </a:p>
          <a:p>
            <a:pPr indent="-22860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D50D5156-DAE2-457D-9818-3093F2AF4E93}"/>
              </a:ext>
            </a:extLst>
          </p:cNvPr>
          <p:cNvSpPr>
            <a:spLocks noGrp="1"/>
          </p:cNvSpPr>
          <p:nvPr>
            <p:ph type="dt" sz="half" idx="10"/>
          </p:nvPr>
        </p:nvSpPr>
        <p:spPr/>
        <p:txBody>
          <a:bodyPr vert="horz" lIns="91440" tIns="45720" rIns="91440" bIns="45720" rtlCol="0" anchor="ctr">
            <a:normAutofit/>
          </a:bodyPr>
          <a:lstStyle/>
          <a:p>
            <a:pPr>
              <a:spcAft>
                <a:spcPts val="600"/>
              </a:spcAft>
            </a:pPr>
            <a:r>
              <a:rPr lang="en-US" dirty="0"/>
              <a:t>April 2022</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22</a:t>
            </a:fld>
            <a:endParaRPr lang="en-US"/>
          </a:p>
        </p:txBody>
      </p:sp>
      <p:pic>
        <p:nvPicPr>
          <p:cNvPr id="12" name="Picture Placeholder 11">
            <a:extLst>
              <a:ext uri="{FF2B5EF4-FFF2-40B4-BE49-F238E27FC236}">
                <a16:creationId xmlns:a16="http://schemas.microsoft.com/office/drawing/2014/main" id="{C8C5F428-5677-4BD7-B1E8-96350DE752BA}"/>
              </a:ext>
            </a:extLst>
          </p:cNvPr>
          <p:cNvPicPr>
            <a:picLocks noGrp="1" noChangeAspect="1"/>
          </p:cNvPicPr>
          <p:nvPr>
            <p:ph type="pic" idx="1"/>
          </p:nvPr>
        </p:nvPicPr>
        <p:blipFill rotWithShape="1">
          <a:blip r:embed="rId3"/>
          <a:srcRect t="-12413" b="-12413"/>
          <a:stretch/>
        </p:blipFill>
        <p:spPr>
          <a:xfrm>
            <a:off x="4965700" y="1162050"/>
            <a:ext cx="6729413" cy="4645025"/>
          </a:xfrm>
          <a:prstGeom prst="rect">
            <a:avLst/>
          </a:prstGeom>
        </p:spPr>
      </p:pic>
    </p:spTree>
    <p:extLst>
      <p:ext uri="{BB962C8B-B14F-4D97-AF65-F5344CB8AC3E}">
        <p14:creationId xmlns:p14="http://schemas.microsoft.com/office/powerpoint/2010/main" val="2668831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Selecting Sales Employees</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a:xfrm>
            <a:off x="565976" y="3184765"/>
            <a:ext cx="4294975" cy="481666"/>
          </a:xfrm>
        </p:spPr>
        <p:txBody>
          <a:bodyPr>
            <a:normAutofit/>
          </a:bodyPr>
          <a:lstStyle/>
          <a:p>
            <a:r>
              <a:rPr lang="en-US" dirty="0"/>
              <a:t>Using Boolean Indexing</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a:xfrm>
            <a:off x="6741445" y="3209830"/>
            <a:ext cx="4294974" cy="481667"/>
          </a:xfrm>
        </p:spPr>
        <p:txBody>
          <a:bodyPr>
            <a:normAutofit/>
          </a:bodyPr>
          <a:lstStyle/>
          <a:p>
            <a:r>
              <a:rPr lang="en-US" dirty="0"/>
              <a:t>Adding Bracket Notation</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23</a:t>
            </a:fld>
            <a:endParaRPr lang="en-US" dirty="0"/>
          </a:p>
        </p:txBody>
      </p:sp>
      <p:sp>
        <p:nvSpPr>
          <p:cNvPr id="6" name="TextBox 5">
            <a:extLst>
              <a:ext uri="{FF2B5EF4-FFF2-40B4-BE49-F238E27FC236}">
                <a16:creationId xmlns:a16="http://schemas.microsoft.com/office/drawing/2014/main" id="{4A77E1DD-8365-44C6-9AAF-702AA70556B0}"/>
              </a:ext>
            </a:extLst>
          </p:cNvPr>
          <p:cNvSpPr txBox="1"/>
          <p:nvPr/>
        </p:nvSpPr>
        <p:spPr>
          <a:xfrm>
            <a:off x="512794" y="2057243"/>
            <a:ext cx="11166411" cy="1064394"/>
          </a:xfrm>
          <a:prstGeom prst="rect">
            <a:avLst/>
          </a:prstGeom>
          <a:noFill/>
        </p:spPr>
        <p:txBody>
          <a:bodyPr wrap="square" rtlCol="0">
            <a:spAutoFit/>
          </a:bodyPr>
          <a:lstStyle/>
          <a:p>
            <a:pPr rtl="0">
              <a:spcBef>
                <a:spcPts val="1100"/>
              </a:spcBef>
              <a:spcAft>
                <a:spcPts val="0"/>
              </a:spcAft>
            </a:pPr>
            <a:r>
              <a:rPr lang="en-US" sz="1800" b="0" i="0" u="none" strike="noStrike" dirty="0">
                <a:solidFill>
                  <a:srgbClr val="000000"/>
                </a:solidFill>
                <a:effectLst/>
                <a:latin typeface="Arial" panose="020B0604020202020204" pitchFamily="34" charset="0"/>
              </a:rPr>
              <a:t>For example, if you want to find all of the employees who work in the Sales Department you will need to:</a:t>
            </a:r>
            <a:endParaRPr lang="en-US" b="0" dirty="0">
              <a:effectLst/>
            </a:endParaRPr>
          </a:p>
          <a:p>
            <a:pPr rtl="0" fontAlgn="base">
              <a:spcBef>
                <a:spcPts val="110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Write the condition</a:t>
            </a:r>
          </a:p>
          <a:p>
            <a:pPr rtl="0" fontAlgn="base">
              <a:spcBef>
                <a:spcPts val="0"/>
              </a:spcBef>
              <a:spcAft>
                <a:spcPts val="700"/>
              </a:spcAft>
              <a:buFont typeface="+mj-lt"/>
              <a:buAutoNum type="arabicPeriod"/>
            </a:pPr>
            <a:r>
              <a:rPr lang="en-US" sz="1800" b="0" i="0" u="none" strike="noStrike" dirty="0">
                <a:solidFill>
                  <a:srgbClr val="000000"/>
                </a:solidFill>
                <a:effectLst/>
                <a:latin typeface="Arial" panose="020B0604020202020204" pitchFamily="34" charset="0"/>
              </a:rPr>
              <a:t>Include the condition in your selection brackets</a:t>
            </a:r>
          </a:p>
        </p:txBody>
      </p:sp>
      <p:pic>
        <p:nvPicPr>
          <p:cNvPr id="15" name="Content Placeholder 14">
            <a:extLst>
              <a:ext uri="{FF2B5EF4-FFF2-40B4-BE49-F238E27FC236}">
                <a16:creationId xmlns:a16="http://schemas.microsoft.com/office/drawing/2014/main" id="{6D253F99-E8D9-41D3-A0DC-1130896A81A7}"/>
              </a:ext>
            </a:extLst>
          </p:cNvPr>
          <p:cNvPicPr>
            <a:picLocks noGrp="1" noChangeAspect="1"/>
          </p:cNvPicPr>
          <p:nvPr>
            <p:ph sz="half" idx="2"/>
          </p:nvPr>
        </p:nvPicPr>
        <p:blipFill>
          <a:blip r:embed="rId3"/>
          <a:stretch>
            <a:fillRect/>
          </a:stretch>
        </p:blipFill>
        <p:spPr>
          <a:xfrm>
            <a:off x="730553" y="3889375"/>
            <a:ext cx="4130398" cy="2415749"/>
          </a:xfrm>
          <a:prstGeom prst="rect">
            <a:avLst/>
          </a:prstGeom>
        </p:spPr>
      </p:pic>
      <p:pic>
        <p:nvPicPr>
          <p:cNvPr id="16" name="Content Placeholder 15">
            <a:extLst>
              <a:ext uri="{FF2B5EF4-FFF2-40B4-BE49-F238E27FC236}">
                <a16:creationId xmlns:a16="http://schemas.microsoft.com/office/drawing/2014/main" id="{5CCA0569-1476-42C5-9031-90D0893D0499}"/>
              </a:ext>
            </a:extLst>
          </p:cNvPr>
          <p:cNvPicPr>
            <a:picLocks noGrp="1" noChangeAspect="1"/>
          </p:cNvPicPr>
          <p:nvPr>
            <p:ph sz="quarter" idx="4"/>
          </p:nvPr>
        </p:nvPicPr>
        <p:blipFill>
          <a:blip r:embed="rId4"/>
          <a:stretch>
            <a:fillRect/>
          </a:stretch>
        </p:blipFill>
        <p:spPr>
          <a:xfrm>
            <a:off x="7037652" y="3763443"/>
            <a:ext cx="3196531" cy="2968625"/>
          </a:xfrm>
        </p:spPr>
      </p:pic>
    </p:spTree>
    <p:extLst>
      <p:ext uri="{BB962C8B-B14F-4D97-AF65-F5344CB8AC3E}">
        <p14:creationId xmlns:p14="http://schemas.microsoft.com/office/powerpoint/2010/main" val="280355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39">
            <a:extLst>
              <a:ext uri="{FF2B5EF4-FFF2-40B4-BE49-F238E27FC236}">
                <a16:creationId xmlns:a16="http://schemas.microsoft.com/office/drawing/2014/main" id="{FC9F363A-9532-4F1F-AD29-5C3A1D38FD74}"/>
              </a:ext>
            </a:extLst>
          </p:cNvPr>
          <p:cNvPicPr>
            <a:picLocks noGrp="1" noChangeAspect="1"/>
          </p:cNvPicPr>
          <p:nvPr>
            <p:ph type="pic" sz="quarter" idx="21"/>
          </p:nvPr>
        </p:nvPicPr>
        <p:blipFill rotWithShape="1">
          <a:blip r:embed="rId3"/>
          <a:srcRect t="-452968" b="-452968"/>
          <a:stretch/>
        </p:blipFill>
        <p:spPr/>
      </p:pic>
      <p:pic>
        <p:nvPicPr>
          <p:cNvPr id="27" name="Content Placeholder 14">
            <a:extLst>
              <a:ext uri="{FF2B5EF4-FFF2-40B4-BE49-F238E27FC236}">
                <a16:creationId xmlns:a16="http://schemas.microsoft.com/office/drawing/2014/main" id="{98B601E1-24FE-4360-B0FE-8F22ED19EE53}"/>
              </a:ext>
            </a:extLst>
          </p:cNvPr>
          <p:cNvPicPr>
            <a:picLocks noGrp="1" noChangeAspect="1"/>
          </p:cNvPicPr>
          <p:nvPr>
            <p:ph type="pic" sz="quarter" idx="14"/>
          </p:nvPr>
        </p:nvPicPr>
        <p:blipFill rotWithShape="1">
          <a:blip r:embed="rId4"/>
          <a:srcRect t="-331155" b="-331155"/>
          <a:stretch/>
        </p:blipFill>
        <p:spPr>
          <a:xfrm>
            <a:off x="411163" y="630238"/>
            <a:ext cx="3246437" cy="2689225"/>
          </a:xfrm>
        </p:spPr>
      </p:pic>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p:txBody>
          <a:bodyPr vert="horz" lIns="91440" tIns="45720" rIns="91440" bIns="45720" rtlCol="0" anchor="ctr">
            <a:normAutofit/>
          </a:bodyPr>
          <a:lstStyle/>
          <a:p>
            <a:r>
              <a:rPr lang="en-US" sz="3200" dirty="0"/>
              <a:t>Boolean Indexing</a:t>
            </a:r>
          </a:p>
        </p:txBody>
      </p:sp>
      <p:pic>
        <p:nvPicPr>
          <p:cNvPr id="33" name="Picture Placeholder 32">
            <a:extLst>
              <a:ext uri="{FF2B5EF4-FFF2-40B4-BE49-F238E27FC236}">
                <a16:creationId xmlns:a16="http://schemas.microsoft.com/office/drawing/2014/main" id="{74C231F6-F3A1-49DA-907C-6A803781E074}"/>
              </a:ext>
            </a:extLst>
          </p:cNvPr>
          <p:cNvPicPr>
            <a:picLocks noGrp="1" noChangeAspect="1"/>
          </p:cNvPicPr>
          <p:nvPr>
            <p:ph type="pic" sz="quarter" idx="17"/>
          </p:nvPr>
        </p:nvPicPr>
        <p:blipFill rotWithShape="1">
          <a:blip r:embed="rId5"/>
          <a:srcRect t="-686268" b="-686268"/>
          <a:stretch/>
        </p:blipFill>
        <p:spPr/>
      </p:pic>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20"/>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24</a:t>
            </a:fld>
            <a:endParaRPr lang="en-US"/>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type="body" sz="quarter" idx="22"/>
          </p:nvPr>
        </p:nvSpPr>
        <p:spPr>
          <a:xfrm>
            <a:off x="7856482" y="2489973"/>
            <a:ext cx="3721100" cy="2755113"/>
          </a:xfrm>
        </p:spPr>
        <p:txBody>
          <a:bodyPr vert="horz" lIns="91440" tIns="45720" rIns="91440" bIns="45720" rtlCol="0" anchor="ctr">
            <a:spAutoFit/>
          </a:bodyPr>
          <a:lstStyle/>
          <a:p>
            <a:pPr indent="-228600">
              <a:buFont typeface="Arial" panose="020B0604020202020204" pitchFamily="34" charset="0"/>
              <a:buChar char="•"/>
            </a:pPr>
            <a:r>
              <a:rPr lang="en-US" sz="1600" b="0" dirty="0"/>
              <a:t>Can be used with multiple conditions</a:t>
            </a:r>
          </a:p>
          <a:p>
            <a:pPr indent="-228600">
              <a:buFont typeface="Arial" panose="020B0604020202020204" pitchFamily="34" charset="0"/>
              <a:buChar char="•"/>
            </a:pPr>
            <a:r>
              <a:rPr lang="en-US" sz="1600" b="0" dirty="0"/>
              <a:t>&amp; is used when both conditions must be bet</a:t>
            </a:r>
          </a:p>
          <a:p>
            <a:pPr indent="-228600">
              <a:buFont typeface="Arial" panose="020B0604020202020204" pitchFamily="34" charset="0"/>
              <a:buChar char="•"/>
            </a:pPr>
            <a:r>
              <a:rPr lang="en-US" sz="1600" b="0" dirty="0"/>
              <a:t>| is used when either condition must be met</a:t>
            </a:r>
          </a:p>
          <a:p>
            <a:pPr indent="-228600">
              <a:buFont typeface="Arial" panose="020B0604020202020204" pitchFamily="34" charset="0"/>
              <a:buChar char="•"/>
            </a:pPr>
            <a:r>
              <a:rPr lang="en-US" dirty="0"/>
              <a:t>~ is used to negate a condition</a:t>
            </a:r>
            <a:endParaRPr lang="en-US" sz="1600" b="0" dirty="0"/>
          </a:p>
          <a:p>
            <a:pPr indent="-228600">
              <a:buFont typeface="Arial" panose="020B0604020202020204" pitchFamily="34" charset="0"/>
              <a:buChar char="•"/>
            </a:pPr>
            <a:endParaRPr lang="en-US" sz="1600" b="0" dirty="0"/>
          </a:p>
        </p:txBody>
      </p:sp>
      <p:sp>
        <p:nvSpPr>
          <p:cNvPr id="19" name="Text Placeholder 18">
            <a:extLst>
              <a:ext uri="{FF2B5EF4-FFF2-40B4-BE49-F238E27FC236}">
                <a16:creationId xmlns:a16="http://schemas.microsoft.com/office/drawing/2014/main" id="{6C9AD689-8B8C-4EB2-9F47-FE96A00786B8}"/>
              </a:ext>
            </a:extLst>
          </p:cNvPr>
          <p:cNvSpPr>
            <a:spLocks noGrp="1"/>
          </p:cNvSpPr>
          <p:nvPr>
            <p:ph type="body" sz="quarter" idx="23"/>
          </p:nvPr>
        </p:nvSpPr>
        <p:spPr>
          <a:xfrm>
            <a:off x="411163" y="978408"/>
            <a:ext cx="3246120" cy="447675"/>
          </a:xfrm>
        </p:spPr>
        <p:txBody>
          <a:bodyPr>
            <a:noAutofit/>
          </a:bodyPr>
          <a:lstStyle/>
          <a:p>
            <a:pPr algn="ctr"/>
            <a:r>
              <a:rPr lang="en-US" sz="1400" b="1" dirty="0"/>
              <a:t>Sales Employees AND Job Satisfaction</a:t>
            </a:r>
          </a:p>
        </p:txBody>
      </p:sp>
      <p:sp>
        <p:nvSpPr>
          <p:cNvPr id="5" name="Date Placeholder 4">
            <a:extLst>
              <a:ext uri="{FF2B5EF4-FFF2-40B4-BE49-F238E27FC236}">
                <a16:creationId xmlns:a16="http://schemas.microsoft.com/office/drawing/2014/main" id="{D50D5156-DAE2-457D-9818-3093F2AF4E93}"/>
              </a:ext>
            </a:extLst>
          </p:cNvPr>
          <p:cNvSpPr>
            <a:spLocks noGrp="1"/>
          </p:cNvSpPr>
          <p:nvPr>
            <p:ph type="dt" sz="half" idx="4294967295"/>
          </p:nvPr>
        </p:nvSpPr>
        <p:spPr>
          <a:xfrm>
            <a:off x="0" y="6356350"/>
            <a:ext cx="2743200" cy="365125"/>
          </a:xfrm>
        </p:spPr>
        <p:txBody>
          <a:bodyPr vert="horz" lIns="91440" tIns="45720" rIns="91440" bIns="45720" rtlCol="0" anchor="ctr">
            <a:normAutofit/>
          </a:bodyPr>
          <a:lstStyle/>
          <a:p>
            <a:pPr>
              <a:spcAft>
                <a:spcPts val="600"/>
              </a:spcAft>
            </a:pPr>
            <a:r>
              <a:rPr lang="en-US" dirty="0"/>
              <a:t>April 2022</a:t>
            </a:r>
          </a:p>
        </p:txBody>
      </p:sp>
      <p:pic>
        <p:nvPicPr>
          <p:cNvPr id="28" name="Picture Placeholder 27">
            <a:extLst>
              <a:ext uri="{FF2B5EF4-FFF2-40B4-BE49-F238E27FC236}">
                <a16:creationId xmlns:a16="http://schemas.microsoft.com/office/drawing/2014/main" id="{06B5C577-0E5C-4C96-B558-B269DEAADA1A}"/>
              </a:ext>
            </a:extLst>
          </p:cNvPr>
          <p:cNvPicPr>
            <a:picLocks noGrp="1" noChangeAspect="1"/>
          </p:cNvPicPr>
          <p:nvPr>
            <p:ph type="pic" sz="quarter" idx="13"/>
          </p:nvPr>
        </p:nvPicPr>
        <p:blipFill rotWithShape="1">
          <a:blip r:embed="rId6"/>
          <a:srcRect t="-544954" b="-544954"/>
          <a:stretch/>
        </p:blipFill>
        <p:spPr/>
      </p:pic>
      <p:sp>
        <p:nvSpPr>
          <p:cNvPr id="30" name="Text Placeholder 18">
            <a:extLst>
              <a:ext uri="{FF2B5EF4-FFF2-40B4-BE49-F238E27FC236}">
                <a16:creationId xmlns:a16="http://schemas.microsoft.com/office/drawing/2014/main" id="{11DC3A6F-8753-423B-A2A3-DFFEEF634540}"/>
              </a:ext>
            </a:extLst>
          </p:cNvPr>
          <p:cNvSpPr txBox="1">
            <a:spLocks/>
          </p:cNvSpPr>
          <p:nvPr/>
        </p:nvSpPr>
        <p:spPr>
          <a:xfrm>
            <a:off x="3861499" y="978407"/>
            <a:ext cx="3246120" cy="44767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1" dirty="0"/>
              <a:t>HR Department OR Sales</a:t>
            </a:r>
          </a:p>
        </p:txBody>
      </p:sp>
      <p:sp>
        <p:nvSpPr>
          <p:cNvPr id="37" name="Text Placeholder 18">
            <a:extLst>
              <a:ext uri="{FF2B5EF4-FFF2-40B4-BE49-F238E27FC236}">
                <a16:creationId xmlns:a16="http://schemas.microsoft.com/office/drawing/2014/main" id="{8EA868E6-9437-4AC4-ABD4-F263466A7147}"/>
              </a:ext>
            </a:extLst>
          </p:cNvPr>
          <p:cNvSpPr txBox="1">
            <a:spLocks/>
          </p:cNvSpPr>
          <p:nvPr/>
        </p:nvSpPr>
        <p:spPr>
          <a:xfrm>
            <a:off x="301752" y="3419856"/>
            <a:ext cx="3246120" cy="447675"/>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1" dirty="0"/>
              <a:t>NOT in the R&amp;D Department</a:t>
            </a:r>
          </a:p>
        </p:txBody>
      </p:sp>
      <p:sp>
        <p:nvSpPr>
          <p:cNvPr id="38" name="Text Placeholder 18">
            <a:extLst>
              <a:ext uri="{FF2B5EF4-FFF2-40B4-BE49-F238E27FC236}">
                <a16:creationId xmlns:a16="http://schemas.microsoft.com/office/drawing/2014/main" id="{75AC9373-471A-4464-A6DE-D31B13764659}"/>
              </a:ext>
            </a:extLst>
          </p:cNvPr>
          <p:cNvSpPr txBox="1">
            <a:spLocks/>
          </p:cNvSpPr>
          <p:nvPr/>
        </p:nvSpPr>
        <p:spPr>
          <a:xfrm>
            <a:off x="3767328" y="3419855"/>
            <a:ext cx="3246120" cy="447675"/>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16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b="1" dirty="0"/>
              <a:t>Sales Department or Travel Frequently</a:t>
            </a:r>
          </a:p>
        </p:txBody>
      </p:sp>
    </p:spTree>
    <p:extLst>
      <p:ext uri="{BB962C8B-B14F-4D97-AF65-F5344CB8AC3E}">
        <p14:creationId xmlns:p14="http://schemas.microsoft.com/office/powerpoint/2010/main" val="2105443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Advanced Filtering with .iloc[] and .loc[]</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fontScale="77500" lnSpcReduction="20000"/>
          </a:bodyPr>
          <a:lstStyle/>
          <a:p>
            <a:pPr indent="-228600">
              <a:buFont typeface="Arial" panose="020B0604020202020204" pitchFamily="34" charset="0"/>
              <a:buChar char="•"/>
            </a:pPr>
            <a:r>
              <a:rPr lang="en-US" dirty="0"/>
              <a:t>.iloc[] and .loc[] are used to filter DataFrame rows and columns at the same time</a:t>
            </a:r>
          </a:p>
          <a:p>
            <a:pPr indent="-228600">
              <a:buFont typeface="Arial" panose="020B0604020202020204" pitchFamily="34" charset="0"/>
              <a:buChar char="•"/>
            </a:pPr>
            <a:r>
              <a:rPr lang="en-US" dirty="0"/>
              <a:t>Can be used to filter a range of rows/columns or individual rows/columns</a:t>
            </a:r>
          </a:p>
          <a:p>
            <a:pPr indent="-228600">
              <a:buFont typeface="Arial" panose="020B0604020202020204" pitchFamily="34" charset="0"/>
              <a:buChar char="•"/>
            </a:pPr>
            <a:r>
              <a:rPr lang="en-US" dirty="0"/>
              <a:t> Rows and columns can be sliced using [start : stop : step] or python lists</a:t>
            </a:r>
          </a:p>
          <a:p>
            <a:pPr indent="-22860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D50D5156-DAE2-457D-9818-3093F2AF4E93}"/>
              </a:ext>
            </a:extLst>
          </p:cNvPr>
          <p:cNvSpPr>
            <a:spLocks noGrp="1"/>
          </p:cNvSpPr>
          <p:nvPr>
            <p:ph type="dt" sz="half" idx="4294967295"/>
          </p:nvPr>
        </p:nvSpPr>
        <p:spPr>
          <a:xfrm>
            <a:off x="1046746" y="6356350"/>
            <a:ext cx="2534654" cy="365125"/>
          </a:xfrm>
        </p:spPr>
        <p:txBody>
          <a:bodyPr vert="horz" lIns="91440" tIns="45720" rIns="91440" bIns="45720" rtlCol="0" anchor="ctr">
            <a:normAutofit/>
          </a:bodyPr>
          <a:lstStyle/>
          <a:p>
            <a:pPr>
              <a:spcAft>
                <a:spcPts val="600"/>
              </a:spcAft>
            </a:pPr>
            <a:r>
              <a:rPr lang="en-US" dirty="0"/>
              <a:t>April 2022</a:t>
            </a:r>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1236364"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25</a:t>
            </a:fld>
            <a:endParaRPr lang="en-US"/>
          </a:p>
        </p:txBody>
      </p:sp>
      <p:sp>
        <p:nvSpPr>
          <p:cNvPr id="9" name="TextBox 8">
            <a:extLst>
              <a:ext uri="{FF2B5EF4-FFF2-40B4-BE49-F238E27FC236}">
                <a16:creationId xmlns:a16="http://schemas.microsoft.com/office/drawing/2014/main" id="{F7A39942-D04A-420A-8431-F444BC96E46B}"/>
              </a:ext>
            </a:extLst>
          </p:cNvPr>
          <p:cNvSpPr txBox="1"/>
          <p:nvPr/>
        </p:nvSpPr>
        <p:spPr>
          <a:xfrm>
            <a:off x="566928" y="2762250"/>
            <a:ext cx="11167447" cy="3139321"/>
          </a:xfrm>
          <a:prstGeom prst="rect">
            <a:avLst/>
          </a:prstGeom>
          <a:noFill/>
        </p:spPr>
        <p:txBody>
          <a:bodyPr wrap="square" rtlCol="0">
            <a:spAutoFit/>
          </a:bodyPr>
          <a:lstStyle/>
          <a:p>
            <a:r>
              <a:rPr lang="en-US" dirty="0"/>
              <a:t>The syntax for using .iloc[] and .loc[] is the same:</a:t>
            </a:r>
          </a:p>
          <a:p>
            <a:endParaRPr lang="en-US" dirty="0"/>
          </a:p>
          <a:p>
            <a:pPr algn="ctr"/>
            <a:endParaRPr lang="en-US" dirty="0"/>
          </a:p>
          <a:p>
            <a:pPr algn="ctr"/>
            <a:r>
              <a:rPr lang="en-US" dirty="0"/>
              <a:t>DataFrame.loc[[start : stop : step], [start : stop : step]]</a:t>
            </a:r>
          </a:p>
          <a:p>
            <a:pPr algn="ctr"/>
            <a:endParaRPr lang="en-US" dirty="0"/>
          </a:p>
          <a:p>
            <a:pPr algn="ctr"/>
            <a:r>
              <a:rPr lang="en-US" b="1" dirty="0"/>
              <a:t>                    OR</a:t>
            </a:r>
          </a:p>
          <a:p>
            <a:pPr algn="ctr"/>
            <a:endParaRPr lang="en-US" dirty="0"/>
          </a:p>
          <a:p>
            <a:pPr algn="ctr"/>
            <a:endParaRPr lang="en-US" dirty="0"/>
          </a:p>
          <a:p>
            <a:pPr algn="ctr"/>
            <a:endParaRPr lang="en-US" dirty="0"/>
          </a:p>
          <a:p>
            <a:pPr algn="ctr"/>
            <a:endParaRPr lang="en-US" dirty="0"/>
          </a:p>
          <a:p>
            <a:pPr algn="ctr"/>
            <a:r>
              <a:rPr lang="en-US" dirty="0"/>
              <a:t>DataFrame.iloc[[list of rows], [list of columns]]</a:t>
            </a:r>
          </a:p>
        </p:txBody>
      </p:sp>
      <p:sp>
        <p:nvSpPr>
          <p:cNvPr id="10" name="TextBox 9">
            <a:extLst>
              <a:ext uri="{FF2B5EF4-FFF2-40B4-BE49-F238E27FC236}">
                <a16:creationId xmlns:a16="http://schemas.microsoft.com/office/drawing/2014/main" id="{AB82A391-B949-4D86-AFE7-0D38BDA7BF64}"/>
              </a:ext>
            </a:extLst>
          </p:cNvPr>
          <p:cNvSpPr txBox="1"/>
          <p:nvPr/>
        </p:nvSpPr>
        <p:spPr>
          <a:xfrm>
            <a:off x="4810125" y="3274724"/>
            <a:ext cx="1847850" cy="369332"/>
          </a:xfrm>
          <a:prstGeom prst="rect">
            <a:avLst/>
          </a:prstGeom>
          <a:noFill/>
          <a:ln w="38100">
            <a:solidFill>
              <a:schemeClr val="accent1"/>
            </a:solidFill>
          </a:ln>
        </p:spPr>
        <p:txBody>
          <a:bodyPr wrap="square" rtlCol="0">
            <a:spAutoFit/>
          </a:bodyPr>
          <a:lstStyle/>
          <a:p>
            <a:pPr algn="ctr"/>
            <a:r>
              <a:rPr lang="en-US" b="1" dirty="0"/>
              <a:t>Row Slice</a:t>
            </a:r>
          </a:p>
        </p:txBody>
      </p:sp>
      <p:sp>
        <p:nvSpPr>
          <p:cNvPr id="21" name="TextBox 20">
            <a:extLst>
              <a:ext uri="{FF2B5EF4-FFF2-40B4-BE49-F238E27FC236}">
                <a16:creationId xmlns:a16="http://schemas.microsoft.com/office/drawing/2014/main" id="{7815B635-8D72-498C-9EAE-85FF2F99A63B}"/>
              </a:ext>
            </a:extLst>
          </p:cNvPr>
          <p:cNvSpPr txBox="1"/>
          <p:nvPr/>
        </p:nvSpPr>
        <p:spPr>
          <a:xfrm>
            <a:off x="6800850" y="3274724"/>
            <a:ext cx="1847850" cy="369332"/>
          </a:xfrm>
          <a:prstGeom prst="rect">
            <a:avLst/>
          </a:prstGeom>
          <a:noFill/>
          <a:ln w="38100">
            <a:solidFill>
              <a:schemeClr val="accent1"/>
            </a:solidFill>
          </a:ln>
        </p:spPr>
        <p:txBody>
          <a:bodyPr wrap="square" rtlCol="0">
            <a:spAutoFit/>
          </a:bodyPr>
          <a:lstStyle/>
          <a:p>
            <a:pPr algn="ctr"/>
            <a:r>
              <a:rPr lang="en-US" b="1" dirty="0"/>
              <a:t>Column Slice</a:t>
            </a:r>
          </a:p>
        </p:txBody>
      </p:sp>
      <p:sp>
        <p:nvSpPr>
          <p:cNvPr id="23" name="TextBox 22">
            <a:extLst>
              <a:ext uri="{FF2B5EF4-FFF2-40B4-BE49-F238E27FC236}">
                <a16:creationId xmlns:a16="http://schemas.microsoft.com/office/drawing/2014/main" id="{B2743431-12F6-41DE-9B39-45E45C398E91}"/>
              </a:ext>
            </a:extLst>
          </p:cNvPr>
          <p:cNvSpPr txBox="1"/>
          <p:nvPr/>
        </p:nvSpPr>
        <p:spPr>
          <a:xfrm>
            <a:off x="4810125" y="4781056"/>
            <a:ext cx="1847850" cy="369332"/>
          </a:xfrm>
          <a:prstGeom prst="rect">
            <a:avLst/>
          </a:prstGeom>
          <a:noFill/>
          <a:ln w="38100">
            <a:solidFill>
              <a:schemeClr val="accent1"/>
            </a:solidFill>
          </a:ln>
        </p:spPr>
        <p:txBody>
          <a:bodyPr wrap="square" rtlCol="0">
            <a:spAutoFit/>
          </a:bodyPr>
          <a:lstStyle/>
          <a:p>
            <a:pPr algn="ctr"/>
            <a:r>
              <a:rPr lang="en-US" b="1" dirty="0"/>
              <a:t>Row Index/List</a:t>
            </a:r>
          </a:p>
        </p:txBody>
      </p:sp>
      <p:sp>
        <p:nvSpPr>
          <p:cNvPr id="25" name="TextBox 24">
            <a:extLst>
              <a:ext uri="{FF2B5EF4-FFF2-40B4-BE49-F238E27FC236}">
                <a16:creationId xmlns:a16="http://schemas.microsoft.com/office/drawing/2014/main" id="{33EC9393-AAEE-492F-9119-5C0AA2F816AC}"/>
              </a:ext>
            </a:extLst>
          </p:cNvPr>
          <p:cNvSpPr txBox="1"/>
          <p:nvPr/>
        </p:nvSpPr>
        <p:spPr>
          <a:xfrm>
            <a:off x="6800850" y="4781056"/>
            <a:ext cx="2482850" cy="369332"/>
          </a:xfrm>
          <a:prstGeom prst="rect">
            <a:avLst/>
          </a:prstGeom>
          <a:noFill/>
          <a:ln w="38100">
            <a:solidFill>
              <a:schemeClr val="accent1"/>
            </a:solidFill>
          </a:ln>
        </p:spPr>
        <p:txBody>
          <a:bodyPr wrap="square" rtlCol="0">
            <a:spAutoFit/>
          </a:bodyPr>
          <a:lstStyle/>
          <a:p>
            <a:pPr algn="ctr"/>
            <a:r>
              <a:rPr lang="en-US" b="1" dirty="0"/>
              <a:t>Column Index/List</a:t>
            </a:r>
          </a:p>
        </p:txBody>
      </p:sp>
    </p:spTree>
    <p:extLst>
      <p:ext uri="{BB962C8B-B14F-4D97-AF65-F5344CB8AC3E}">
        <p14:creationId xmlns:p14="http://schemas.microsoft.com/office/powerpoint/2010/main" val="179458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.iloc[]</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p:txBody>
          <a:bodyPr anchor="ctr">
            <a:normAutofit/>
          </a:bodyPr>
          <a:lstStyle/>
          <a:p>
            <a:pPr algn="ctr"/>
            <a:r>
              <a:rPr lang="en-US" dirty="0"/>
              <a:t>A Single Value</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p:txBody>
          <a:bodyPr anchor="ctr">
            <a:normAutofit/>
          </a:bodyPr>
          <a:lstStyle/>
          <a:p>
            <a:pPr algn="ctr"/>
            <a:r>
              <a:rPr lang="en-US" dirty="0"/>
              <a:t>Using Slice Notation</a:t>
            </a:r>
          </a:p>
        </p:txBody>
      </p:sp>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11"/>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26</a:t>
            </a:fld>
            <a:endParaRPr lang="en-US" dirty="0"/>
          </a:p>
        </p:txBody>
      </p:sp>
      <p:sp>
        <p:nvSpPr>
          <p:cNvPr id="4" name="Text Placeholder 3">
            <a:extLst>
              <a:ext uri="{FF2B5EF4-FFF2-40B4-BE49-F238E27FC236}">
                <a16:creationId xmlns:a16="http://schemas.microsoft.com/office/drawing/2014/main" id="{EB52E25B-2829-4A99-A301-804B4664C479}"/>
              </a:ext>
            </a:extLst>
          </p:cNvPr>
          <p:cNvSpPr>
            <a:spLocks noGrp="1"/>
          </p:cNvSpPr>
          <p:nvPr>
            <p:ph type="body" sz="quarter" idx="13"/>
          </p:nvPr>
        </p:nvSpPr>
        <p:spPr/>
        <p:txBody>
          <a:bodyPr anchor="ctr"/>
          <a:lstStyle/>
          <a:p>
            <a:pPr algn="ctr"/>
            <a:r>
              <a:rPr lang="en-US" dirty="0"/>
              <a:t>Using Lists</a:t>
            </a:r>
          </a:p>
        </p:txBody>
      </p:sp>
      <p:pic>
        <p:nvPicPr>
          <p:cNvPr id="31" name="Content Placeholder 15">
            <a:extLst>
              <a:ext uri="{FF2B5EF4-FFF2-40B4-BE49-F238E27FC236}">
                <a16:creationId xmlns:a16="http://schemas.microsoft.com/office/drawing/2014/main" id="{B315E4D0-BA74-405C-B246-6B473F163843}"/>
              </a:ext>
            </a:extLst>
          </p:cNvPr>
          <p:cNvPicPr>
            <a:picLocks noGrp="1" noChangeAspect="1"/>
          </p:cNvPicPr>
          <p:nvPr>
            <p:ph sz="half" idx="2"/>
          </p:nvPr>
        </p:nvPicPr>
        <p:blipFill>
          <a:blip r:embed="rId3"/>
          <a:stretch>
            <a:fillRect/>
          </a:stretch>
        </p:blipFill>
        <p:spPr>
          <a:xfrm>
            <a:off x="636894" y="3498456"/>
            <a:ext cx="3170195" cy="723963"/>
          </a:xfrm>
          <a:prstGeom prst="rect">
            <a:avLst/>
          </a:prstGeom>
        </p:spPr>
      </p:pic>
      <p:pic>
        <p:nvPicPr>
          <p:cNvPr id="36" name="Content Placeholder 35">
            <a:extLst>
              <a:ext uri="{FF2B5EF4-FFF2-40B4-BE49-F238E27FC236}">
                <a16:creationId xmlns:a16="http://schemas.microsoft.com/office/drawing/2014/main" id="{D93391EE-769F-44F3-BB5C-1874A164EACC}"/>
              </a:ext>
            </a:extLst>
          </p:cNvPr>
          <p:cNvPicPr>
            <a:picLocks noGrp="1" noChangeAspect="1"/>
          </p:cNvPicPr>
          <p:nvPr>
            <p:ph sz="quarter" idx="4"/>
          </p:nvPr>
        </p:nvPicPr>
        <p:blipFill>
          <a:blip r:embed="rId4"/>
          <a:stretch>
            <a:fillRect/>
          </a:stretch>
        </p:blipFill>
        <p:spPr>
          <a:xfrm>
            <a:off x="4554188" y="3498456"/>
            <a:ext cx="3290888" cy="2269059"/>
          </a:xfrm>
          <a:prstGeom prst="rect">
            <a:avLst/>
          </a:prstGeom>
        </p:spPr>
      </p:pic>
      <p:pic>
        <p:nvPicPr>
          <p:cNvPr id="41" name="Content Placeholder 40">
            <a:extLst>
              <a:ext uri="{FF2B5EF4-FFF2-40B4-BE49-F238E27FC236}">
                <a16:creationId xmlns:a16="http://schemas.microsoft.com/office/drawing/2014/main" id="{C6570CA8-6DEF-4D52-AF39-453C9145BDA5}"/>
              </a:ext>
            </a:extLst>
          </p:cNvPr>
          <p:cNvPicPr>
            <a:picLocks noGrp="1" noChangeAspect="1"/>
          </p:cNvPicPr>
          <p:nvPr>
            <p:ph sz="quarter" idx="14"/>
          </p:nvPr>
        </p:nvPicPr>
        <p:blipFill>
          <a:blip r:embed="rId5"/>
          <a:stretch>
            <a:fillRect/>
          </a:stretch>
        </p:blipFill>
        <p:spPr>
          <a:xfrm>
            <a:off x="8439150" y="3542838"/>
            <a:ext cx="3292475" cy="2290099"/>
          </a:xfrm>
          <a:prstGeom prst="rect">
            <a:avLst/>
          </a:prstGeom>
        </p:spPr>
      </p:pic>
    </p:spTree>
    <p:extLst>
      <p:ext uri="{BB962C8B-B14F-4D97-AF65-F5344CB8AC3E}">
        <p14:creationId xmlns:p14="http://schemas.microsoft.com/office/powerpoint/2010/main" val="2172676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.loc[]</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p:txBody>
          <a:bodyPr anchor="ctr">
            <a:normAutofit/>
          </a:bodyPr>
          <a:lstStyle/>
          <a:p>
            <a:pPr algn="ctr"/>
            <a:r>
              <a:rPr lang="en-US" dirty="0"/>
              <a:t>A Single Value</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p:txBody>
          <a:bodyPr anchor="ctr">
            <a:normAutofit/>
          </a:bodyPr>
          <a:lstStyle/>
          <a:p>
            <a:pPr algn="ctr"/>
            <a:r>
              <a:rPr lang="en-US" dirty="0"/>
              <a:t>Using Slice Notation</a:t>
            </a:r>
          </a:p>
        </p:txBody>
      </p:sp>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11"/>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27</a:t>
            </a:fld>
            <a:endParaRPr lang="en-US" dirty="0"/>
          </a:p>
        </p:txBody>
      </p:sp>
      <p:sp>
        <p:nvSpPr>
          <p:cNvPr id="4" name="Text Placeholder 3">
            <a:extLst>
              <a:ext uri="{FF2B5EF4-FFF2-40B4-BE49-F238E27FC236}">
                <a16:creationId xmlns:a16="http://schemas.microsoft.com/office/drawing/2014/main" id="{EB52E25B-2829-4A99-A301-804B4664C479}"/>
              </a:ext>
            </a:extLst>
          </p:cNvPr>
          <p:cNvSpPr>
            <a:spLocks noGrp="1"/>
          </p:cNvSpPr>
          <p:nvPr>
            <p:ph type="body" sz="quarter" idx="13"/>
          </p:nvPr>
        </p:nvSpPr>
        <p:spPr/>
        <p:txBody>
          <a:bodyPr anchor="ctr"/>
          <a:lstStyle/>
          <a:p>
            <a:pPr algn="ctr"/>
            <a:r>
              <a:rPr lang="en-US" dirty="0"/>
              <a:t>Using Lists</a:t>
            </a:r>
          </a:p>
        </p:txBody>
      </p:sp>
      <p:pic>
        <p:nvPicPr>
          <p:cNvPr id="17" name="Content Placeholder 16">
            <a:extLst>
              <a:ext uri="{FF2B5EF4-FFF2-40B4-BE49-F238E27FC236}">
                <a16:creationId xmlns:a16="http://schemas.microsoft.com/office/drawing/2014/main" id="{AF841FF0-585D-4A83-8E94-AEA1E2EDF979}"/>
              </a:ext>
            </a:extLst>
          </p:cNvPr>
          <p:cNvPicPr>
            <a:picLocks noGrp="1" noChangeAspect="1"/>
          </p:cNvPicPr>
          <p:nvPr>
            <p:ph sz="half" idx="2"/>
          </p:nvPr>
        </p:nvPicPr>
        <p:blipFill>
          <a:blip r:embed="rId3"/>
          <a:stretch>
            <a:fillRect/>
          </a:stretch>
        </p:blipFill>
        <p:spPr>
          <a:xfrm>
            <a:off x="640705" y="3498456"/>
            <a:ext cx="3162574" cy="914479"/>
          </a:xfrm>
        </p:spPr>
      </p:pic>
      <p:pic>
        <p:nvPicPr>
          <p:cNvPr id="26" name="Content Placeholder 25">
            <a:extLst>
              <a:ext uri="{FF2B5EF4-FFF2-40B4-BE49-F238E27FC236}">
                <a16:creationId xmlns:a16="http://schemas.microsoft.com/office/drawing/2014/main" id="{4B61879F-0288-4F4A-82B9-8EA809D28AF2}"/>
              </a:ext>
            </a:extLst>
          </p:cNvPr>
          <p:cNvPicPr>
            <a:picLocks noGrp="1" noChangeAspect="1"/>
          </p:cNvPicPr>
          <p:nvPr>
            <p:ph sz="quarter" idx="4"/>
          </p:nvPr>
        </p:nvPicPr>
        <p:blipFill>
          <a:blip r:embed="rId4"/>
          <a:stretch>
            <a:fillRect/>
          </a:stretch>
        </p:blipFill>
        <p:spPr>
          <a:xfrm>
            <a:off x="4476151" y="3498456"/>
            <a:ext cx="3290888" cy="2094753"/>
          </a:xfrm>
          <a:prstGeom prst="rect">
            <a:avLst/>
          </a:prstGeom>
        </p:spPr>
      </p:pic>
      <p:pic>
        <p:nvPicPr>
          <p:cNvPr id="31" name="Content Placeholder 30">
            <a:extLst>
              <a:ext uri="{FF2B5EF4-FFF2-40B4-BE49-F238E27FC236}">
                <a16:creationId xmlns:a16="http://schemas.microsoft.com/office/drawing/2014/main" id="{63E796E8-135D-48F9-8D53-7FA31AE3DD91}"/>
              </a:ext>
            </a:extLst>
          </p:cNvPr>
          <p:cNvPicPr>
            <a:picLocks noGrp="1" noChangeAspect="1"/>
          </p:cNvPicPr>
          <p:nvPr>
            <p:ph sz="quarter" idx="14"/>
          </p:nvPr>
        </p:nvPicPr>
        <p:blipFill>
          <a:blip r:embed="rId5"/>
          <a:stretch>
            <a:fillRect/>
          </a:stretch>
        </p:blipFill>
        <p:spPr>
          <a:xfrm>
            <a:off x="8439277" y="3501927"/>
            <a:ext cx="3292475" cy="2104646"/>
          </a:xfrm>
          <a:prstGeom prst="rect">
            <a:avLst/>
          </a:prstGeom>
        </p:spPr>
      </p:pic>
    </p:spTree>
    <p:extLst>
      <p:ext uri="{BB962C8B-B14F-4D97-AF65-F5344CB8AC3E}">
        <p14:creationId xmlns:p14="http://schemas.microsoft.com/office/powerpoint/2010/main" val="234436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4007046643"/>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28</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722256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.rename()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Can rename columns and indices using a python dictionary</a:t>
            </a:r>
          </a:p>
          <a:p>
            <a:pPr indent="-228600">
              <a:buFont typeface="Arial" panose="020B0604020202020204" pitchFamily="34" charset="0"/>
              <a:buChar char="•"/>
            </a:pPr>
            <a:r>
              <a:rPr lang="en-US" dirty="0"/>
              <a:t>Use the columns parameter to rename columns and the index parameter to rename index values</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29</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python Dictionaries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6627144" y="2804998"/>
            <a:ext cx="4682963"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Using Dictionaries to Rename Columns</a:t>
            </a:r>
          </a:p>
        </p:txBody>
      </p:sp>
      <p:sp>
        <p:nvSpPr>
          <p:cNvPr id="15" name="TextBox 14">
            <a:extLst>
              <a:ext uri="{FF2B5EF4-FFF2-40B4-BE49-F238E27FC236}">
                <a16:creationId xmlns:a16="http://schemas.microsoft.com/office/drawing/2014/main" id="{E967EDAF-1BF6-4DC0-89AA-78F1E4B91658}"/>
              </a:ext>
            </a:extLst>
          </p:cNvPr>
          <p:cNvSpPr txBox="1"/>
          <p:nvPr/>
        </p:nvSpPr>
        <p:spPr>
          <a:xfrm>
            <a:off x="551638" y="3412598"/>
            <a:ext cx="4527499" cy="646331"/>
          </a:xfrm>
          <a:prstGeom prst="rect">
            <a:avLst/>
          </a:prstGeom>
          <a:noFill/>
        </p:spPr>
        <p:txBody>
          <a:bodyPr wrap="square" rtlCol="0">
            <a:spAutoFit/>
          </a:bodyPr>
          <a:lstStyle/>
          <a:p>
            <a:r>
              <a:rPr lang="en-US" dirty="0"/>
              <a:t>The syntax for a python dictionary is: </a:t>
            </a:r>
          </a:p>
          <a:p>
            <a:pPr algn="ctr"/>
            <a:r>
              <a:rPr lang="en-US" dirty="0"/>
              <a:t>{key : value}</a:t>
            </a:r>
          </a:p>
        </p:txBody>
      </p:sp>
      <p:pic>
        <p:nvPicPr>
          <p:cNvPr id="17" name="Picture 16">
            <a:extLst>
              <a:ext uri="{FF2B5EF4-FFF2-40B4-BE49-F238E27FC236}">
                <a16:creationId xmlns:a16="http://schemas.microsoft.com/office/drawing/2014/main" id="{56517DA9-03B5-4D1C-8F74-DEF4872F3DDD}"/>
              </a:ext>
            </a:extLst>
          </p:cNvPr>
          <p:cNvPicPr>
            <a:picLocks noChangeAspect="1"/>
          </p:cNvPicPr>
          <p:nvPr/>
        </p:nvPicPr>
        <p:blipFill>
          <a:blip r:embed="rId3"/>
          <a:stretch>
            <a:fillRect/>
          </a:stretch>
        </p:blipFill>
        <p:spPr>
          <a:xfrm>
            <a:off x="881892" y="4623018"/>
            <a:ext cx="2827265" cy="441998"/>
          </a:xfrm>
          <a:prstGeom prst="rect">
            <a:avLst/>
          </a:prstGeom>
        </p:spPr>
      </p:pic>
      <p:pic>
        <p:nvPicPr>
          <p:cNvPr id="19" name="Picture 18">
            <a:extLst>
              <a:ext uri="{FF2B5EF4-FFF2-40B4-BE49-F238E27FC236}">
                <a16:creationId xmlns:a16="http://schemas.microsoft.com/office/drawing/2014/main" id="{AF1CF4BD-E85D-4239-AFDB-B3C42E0573F8}"/>
              </a:ext>
            </a:extLst>
          </p:cNvPr>
          <p:cNvPicPr>
            <a:picLocks noChangeAspect="1"/>
          </p:cNvPicPr>
          <p:nvPr/>
        </p:nvPicPr>
        <p:blipFill>
          <a:blip r:embed="rId4"/>
          <a:stretch>
            <a:fillRect/>
          </a:stretch>
        </p:blipFill>
        <p:spPr>
          <a:xfrm>
            <a:off x="6448127" y="4167907"/>
            <a:ext cx="4861981" cy="2690093"/>
          </a:xfrm>
          <a:prstGeom prst="rect">
            <a:avLst/>
          </a:prstGeom>
        </p:spPr>
      </p:pic>
      <p:sp>
        <p:nvSpPr>
          <p:cNvPr id="35" name="TextBox 34">
            <a:extLst>
              <a:ext uri="{FF2B5EF4-FFF2-40B4-BE49-F238E27FC236}">
                <a16:creationId xmlns:a16="http://schemas.microsoft.com/office/drawing/2014/main" id="{BB6E8282-DAB5-41BC-B3C3-F83C5C595317}"/>
              </a:ext>
            </a:extLst>
          </p:cNvPr>
          <p:cNvSpPr txBox="1"/>
          <p:nvPr/>
        </p:nvSpPr>
        <p:spPr>
          <a:xfrm>
            <a:off x="6448127" y="3412598"/>
            <a:ext cx="4861981" cy="646331"/>
          </a:xfrm>
          <a:prstGeom prst="rect">
            <a:avLst/>
          </a:prstGeom>
          <a:noFill/>
        </p:spPr>
        <p:txBody>
          <a:bodyPr wrap="square" rtlCol="0">
            <a:spAutoFit/>
          </a:bodyPr>
          <a:lstStyle/>
          <a:p>
            <a:r>
              <a:rPr lang="en-US" dirty="0"/>
              <a:t>.rename() uses the dictionary to map the original value to the new value using the key</a:t>
            </a:r>
          </a:p>
        </p:txBody>
      </p:sp>
    </p:spTree>
    <p:extLst>
      <p:ext uri="{BB962C8B-B14F-4D97-AF65-F5344CB8AC3E}">
        <p14:creationId xmlns:p14="http://schemas.microsoft.com/office/powerpoint/2010/main" val="794834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4">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4" name="Rectangle 16">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Rectangle 18">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6" name="Rectangle 20">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01C14-7F4D-4D43-AB31-14E1B4AA1C63}"/>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dirty="0"/>
              <a:t>BIO</a:t>
            </a:r>
          </a:p>
        </p:txBody>
      </p:sp>
      <p:sp>
        <p:nvSpPr>
          <p:cNvPr id="47" name="Rectangle 22">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 name="Rectangle 24">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4141C1E-7FB9-4FD0-9195-B9ADFD18ADC1}"/>
              </a:ext>
            </a:extLst>
          </p:cNvPr>
          <p:cNvSpPr>
            <a:spLocks noGrp="1"/>
          </p:cNvSpPr>
          <p:nvPr>
            <p:ph idx="1"/>
          </p:nvPr>
        </p:nvSpPr>
        <p:spPr>
          <a:xfrm>
            <a:off x="411479" y="2688336"/>
            <a:ext cx="4498848" cy="3584448"/>
          </a:xfrm>
        </p:spPr>
        <p:txBody>
          <a:bodyPr vert="horz" lIns="91440" tIns="45720" rIns="91440" bIns="45720" rtlCol="0" anchor="t">
            <a:normAutofit lnSpcReduction="10000"/>
          </a:bodyPr>
          <a:lstStyle/>
          <a:p>
            <a:r>
              <a:rPr lang="en-US" sz="1700" dirty="0"/>
              <a:t>As an Organization Insights and Analytics Leader in Nasdaq's People@Nasdaq organization, Nicole Lettich is responsible for transforming data to generate insights and inform business decisions. She is an avid Python coder who is dedicated to using data and analytics to positively impact the employee career journey. Prior to joining Nasdaq, she has held roles in Human Resources, Operations and Marketing Analytics for companies including NRG Energy, US Construction Inc., and JPMorgan Chase</a:t>
            </a:r>
          </a:p>
        </p:txBody>
      </p:sp>
      <p:pic>
        <p:nvPicPr>
          <p:cNvPr id="8" name="Picture 8">
            <a:extLst>
              <a:ext uri="{FF2B5EF4-FFF2-40B4-BE49-F238E27FC236}">
                <a16:creationId xmlns:a16="http://schemas.microsoft.com/office/drawing/2014/main" id="{7D897DF3-93E1-49EA-8ED4-8DD1BFD26B58}"/>
              </a:ext>
            </a:extLst>
          </p:cNvPr>
          <p:cNvPicPr>
            <a:picLocks noGrp="1" noChangeAspect="1"/>
          </p:cNvPicPr>
          <p:nvPr>
            <p:ph type="pic" sz="quarter" idx="13"/>
          </p:nvPr>
        </p:nvPicPr>
        <p:blipFill rotWithShape="1">
          <a:blip r:embed="rId3"/>
          <a:srcRect l="-12737" r="-12737"/>
          <a:stretch/>
        </p:blipFill>
        <p:spPr>
          <a:xfrm>
            <a:off x="5221033" y="57505"/>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
        <p:nvSpPr>
          <p:cNvPr id="4" name="Slide Number Placeholder 3">
            <a:extLst>
              <a:ext uri="{FF2B5EF4-FFF2-40B4-BE49-F238E27FC236}">
                <a16:creationId xmlns:a16="http://schemas.microsoft.com/office/drawing/2014/main" id="{30C59246-61F9-4344-994B-CAC75B954C24}"/>
              </a:ext>
            </a:extLst>
          </p:cNvPr>
          <p:cNvSpPr>
            <a:spLocks noGrp="1"/>
          </p:cNvSpPr>
          <p:nvPr>
            <p:ph type="sldNum" sz="quarter" idx="12"/>
          </p:nvPr>
        </p:nvSpPr>
        <p:spPr>
          <a:xfrm>
            <a:off x="9037321"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14713846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Renaming All Columns</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a:xfrm>
            <a:off x="565976" y="3184765"/>
            <a:ext cx="4294975" cy="481666"/>
          </a:xfrm>
        </p:spPr>
        <p:txBody>
          <a:bodyPr>
            <a:normAutofit fontScale="92500"/>
          </a:bodyPr>
          <a:lstStyle/>
          <a:p>
            <a:r>
              <a:rPr lang="en-US" dirty="0"/>
              <a:t>Python Lists</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a:xfrm>
            <a:off x="6741445" y="3209830"/>
            <a:ext cx="4294974" cy="481667"/>
          </a:xfrm>
        </p:spPr>
        <p:txBody>
          <a:bodyPr>
            <a:normAutofit fontScale="92500"/>
          </a:bodyPr>
          <a:lstStyle/>
          <a:p>
            <a:r>
              <a:rPr lang="en-US" dirty="0"/>
              <a:t>Replacing All Column Names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30</a:t>
            </a:fld>
            <a:endParaRPr lang="en-US" dirty="0"/>
          </a:p>
        </p:txBody>
      </p:sp>
      <p:sp>
        <p:nvSpPr>
          <p:cNvPr id="6" name="TextBox 5">
            <a:extLst>
              <a:ext uri="{FF2B5EF4-FFF2-40B4-BE49-F238E27FC236}">
                <a16:creationId xmlns:a16="http://schemas.microsoft.com/office/drawing/2014/main" id="{4A77E1DD-8365-44C6-9AAF-702AA70556B0}"/>
              </a:ext>
            </a:extLst>
          </p:cNvPr>
          <p:cNvSpPr txBox="1"/>
          <p:nvPr/>
        </p:nvSpPr>
        <p:spPr>
          <a:xfrm>
            <a:off x="512794" y="2057243"/>
            <a:ext cx="11166411" cy="369332"/>
          </a:xfrm>
          <a:prstGeom prst="rect">
            <a:avLst/>
          </a:prstGeom>
          <a:noFill/>
        </p:spPr>
        <p:txBody>
          <a:bodyPr wrap="square" rtlCol="0">
            <a:spAutoFit/>
          </a:bodyPr>
          <a:lstStyle/>
          <a:p>
            <a:pPr rtl="0">
              <a:spcBef>
                <a:spcPts val="1100"/>
              </a:spcBef>
              <a:spcAft>
                <a:spcPts val="0"/>
              </a:spcAft>
            </a:pPr>
            <a:r>
              <a:rPr lang="en-US" b="0" dirty="0">
                <a:effectLst/>
              </a:rPr>
              <a:t>You can replace the names of all columns using a Python list</a:t>
            </a:r>
          </a:p>
        </p:txBody>
      </p:sp>
      <p:sp>
        <p:nvSpPr>
          <p:cNvPr id="7" name="Content Placeholder 6">
            <a:extLst>
              <a:ext uri="{FF2B5EF4-FFF2-40B4-BE49-F238E27FC236}">
                <a16:creationId xmlns:a16="http://schemas.microsoft.com/office/drawing/2014/main" id="{CBC1612B-3D88-4D79-9562-849D429B27A8}"/>
              </a:ext>
            </a:extLst>
          </p:cNvPr>
          <p:cNvSpPr>
            <a:spLocks noGrp="1"/>
          </p:cNvSpPr>
          <p:nvPr>
            <p:ph sz="half" idx="2"/>
          </p:nvPr>
        </p:nvSpPr>
        <p:spPr>
          <a:xfrm>
            <a:off x="512794" y="3769692"/>
            <a:ext cx="4937760" cy="2968512"/>
          </a:xfrm>
        </p:spPr>
        <p:txBody>
          <a:bodyPr/>
          <a:lstStyle/>
          <a:p>
            <a:pPr marL="0" indent="0">
              <a:buNone/>
            </a:pPr>
            <a:r>
              <a:rPr lang="en-US" dirty="0"/>
              <a:t>The syntax for a python list is: </a:t>
            </a:r>
          </a:p>
          <a:p>
            <a:pPr algn="ctr"/>
            <a:r>
              <a:rPr lang="en-US" dirty="0"/>
              <a:t>[value1, value2, value3]</a:t>
            </a:r>
          </a:p>
          <a:p>
            <a:endParaRPr lang="en-US" dirty="0"/>
          </a:p>
        </p:txBody>
      </p:sp>
      <p:pic>
        <p:nvPicPr>
          <p:cNvPr id="12" name="Picture 11">
            <a:extLst>
              <a:ext uri="{FF2B5EF4-FFF2-40B4-BE49-F238E27FC236}">
                <a16:creationId xmlns:a16="http://schemas.microsoft.com/office/drawing/2014/main" id="{F2677E58-D438-41F5-BCE3-8C8026945F0A}"/>
              </a:ext>
            </a:extLst>
          </p:cNvPr>
          <p:cNvPicPr>
            <a:picLocks noChangeAspect="1"/>
          </p:cNvPicPr>
          <p:nvPr/>
        </p:nvPicPr>
        <p:blipFill>
          <a:blip r:embed="rId3"/>
          <a:stretch>
            <a:fillRect/>
          </a:stretch>
        </p:blipFill>
        <p:spPr>
          <a:xfrm>
            <a:off x="359953" y="4609905"/>
            <a:ext cx="5090601" cy="2248095"/>
          </a:xfrm>
          <a:prstGeom prst="rect">
            <a:avLst/>
          </a:prstGeom>
        </p:spPr>
      </p:pic>
      <p:pic>
        <p:nvPicPr>
          <p:cNvPr id="19" name="Content Placeholder 18">
            <a:extLst>
              <a:ext uri="{FF2B5EF4-FFF2-40B4-BE49-F238E27FC236}">
                <a16:creationId xmlns:a16="http://schemas.microsoft.com/office/drawing/2014/main" id="{1163423C-99CB-4456-8206-4AE60BD3902C}"/>
              </a:ext>
            </a:extLst>
          </p:cNvPr>
          <p:cNvPicPr>
            <a:picLocks noGrp="1" noChangeAspect="1"/>
          </p:cNvPicPr>
          <p:nvPr>
            <p:ph sz="quarter" idx="4"/>
          </p:nvPr>
        </p:nvPicPr>
        <p:blipFill>
          <a:blip r:embed="rId4"/>
          <a:stretch>
            <a:fillRect/>
          </a:stretch>
        </p:blipFill>
        <p:spPr>
          <a:xfrm>
            <a:off x="6928480" y="4459267"/>
            <a:ext cx="3772227" cy="457240"/>
          </a:xfrm>
          <a:prstGeom prst="rect">
            <a:avLst/>
          </a:prstGeom>
        </p:spPr>
      </p:pic>
    </p:spTree>
    <p:extLst>
      <p:ext uri="{BB962C8B-B14F-4D97-AF65-F5344CB8AC3E}">
        <p14:creationId xmlns:p14="http://schemas.microsoft.com/office/powerpoint/2010/main" val="1268675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.drop()</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fontScale="92500"/>
          </a:bodyPr>
          <a:lstStyle/>
          <a:p>
            <a:pPr indent="-228600">
              <a:buFont typeface="Arial" panose="020B0604020202020204" pitchFamily="34" charset="0"/>
              <a:buChar char="•"/>
            </a:pPr>
            <a:r>
              <a:rPr lang="en-US" dirty="0"/>
              <a:t>Removes any unnecessary columns or rows</a:t>
            </a:r>
          </a:p>
          <a:p>
            <a:pPr indent="-228600">
              <a:buFont typeface="Arial" panose="020B0604020202020204" pitchFamily="34" charset="0"/>
              <a:buChar char="•"/>
            </a:pPr>
            <a:r>
              <a:rPr lang="en-US" dirty="0"/>
              <a:t>Can be used to remove a single column/row or a list of columns/rows</a:t>
            </a:r>
          </a:p>
          <a:p>
            <a:pPr indent="-228600">
              <a:buFont typeface="Arial" panose="020B0604020202020204" pitchFamily="34" charset="0"/>
              <a:buChar char="•"/>
            </a:pPr>
            <a:r>
              <a:rPr lang="en-US" dirty="0"/>
              <a:t>Use one line of code to remove both rows and columns</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31</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Dropping One Value</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6627144" y="2804998"/>
            <a:ext cx="4682963"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Dropping a List of Values</a:t>
            </a:r>
          </a:p>
        </p:txBody>
      </p:sp>
      <p:pic>
        <p:nvPicPr>
          <p:cNvPr id="4" name="Picture 3">
            <a:extLst>
              <a:ext uri="{FF2B5EF4-FFF2-40B4-BE49-F238E27FC236}">
                <a16:creationId xmlns:a16="http://schemas.microsoft.com/office/drawing/2014/main" id="{4E67D2E8-013E-4EAD-95A1-871ABE88B992}"/>
              </a:ext>
            </a:extLst>
          </p:cNvPr>
          <p:cNvPicPr>
            <a:picLocks noChangeAspect="1"/>
          </p:cNvPicPr>
          <p:nvPr/>
        </p:nvPicPr>
        <p:blipFill>
          <a:blip r:embed="rId3"/>
          <a:stretch>
            <a:fillRect/>
          </a:stretch>
        </p:blipFill>
        <p:spPr>
          <a:xfrm>
            <a:off x="858471" y="3378519"/>
            <a:ext cx="3558848" cy="2011854"/>
          </a:xfrm>
          <a:prstGeom prst="rect">
            <a:avLst/>
          </a:prstGeom>
        </p:spPr>
      </p:pic>
      <p:pic>
        <p:nvPicPr>
          <p:cNvPr id="10" name="Picture 9">
            <a:extLst>
              <a:ext uri="{FF2B5EF4-FFF2-40B4-BE49-F238E27FC236}">
                <a16:creationId xmlns:a16="http://schemas.microsoft.com/office/drawing/2014/main" id="{4B1D5BE3-FBBF-4D38-82C8-EC7C86EE316C}"/>
              </a:ext>
            </a:extLst>
          </p:cNvPr>
          <p:cNvPicPr>
            <a:picLocks noChangeAspect="1"/>
          </p:cNvPicPr>
          <p:nvPr/>
        </p:nvPicPr>
        <p:blipFill>
          <a:blip r:embed="rId4"/>
          <a:stretch>
            <a:fillRect/>
          </a:stretch>
        </p:blipFill>
        <p:spPr>
          <a:xfrm>
            <a:off x="6427135" y="3378519"/>
            <a:ext cx="5082980" cy="1958510"/>
          </a:xfrm>
          <a:prstGeom prst="rect">
            <a:avLst/>
          </a:prstGeom>
        </p:spPr>
      </p:pic>
    </p:spTree>
    <p:extLst>
      <p:ext uri="{BB962C8B-B14F-4D97-AF65-F5344CB8AC3E}">
        <p14:creationId xmlns:p14="http://schemas.microsoft.com/office/powerpoint/2010/main" val="3819259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.astype()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Can convert the DataType of a pandas column to another type</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32</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9" y="2804999"/>
            <a:ext cx="3199946"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b="1" dirty="0"/>
              <a:t>Change Integer to a String</a:t>
            </a:r>
          </a:p>
        </p:txBody>
      </p:sp>
      <p:pic>
        <p:nvPicPr>
          <p:cNvPr id="19" name="Picture 18">
            <a:extLst>
              <a:ext uri="{FF2B5EF4-FFF2-40B4-BE49-F238E27FC236}">
                <a16:creationId xmlns:a16="http://schemas.microsoft.com/office/drawing/2014/main" id="{A65C03F4-E526-4ABF-916D-DD79EDAA0FF6}"/>
              </a:ext>
            </a:extLst>
          </p:cNvPr>
          <p:cNvPicPr>
            <a:picLocks noChangeAspect="1"/>
          </p:cNvPicPr>
          <p:nvPr/>
        </p:nvPicPr>
        <p:blipFill>
          <a:blip r:embed="rId3"/>
          <a:stretch>
            <a:fillRect/>
          </a:stretch>
        </p:blipFill>
        <p:spPr>
          <a:xfrm>
            <a:off x="626850" y="3209354"/>
            <a:ext cx="3063505" cy="723963"/>
          </a:xfrm>
          <a:prstGeom prst="rect">
            <a:avLst/>
          </a:prstGeom>
        </p:spPr>
      </p:pic>
      <p:pic>
        <p:nvPicPr>
          <p:cNvPr id="10" name="Picture 9">
            <a:extLst>
              <a:ext uri="{FF2B5EF4-FFF2-40B4-BE49-F238E27FC236}">
                <a16:creationId xmlns:a16="http://schemas.microsoft.com/office/drawing/2014/main" id="{46F0FD58-08A3-47D5-BBF5-3BC9AFC22619}"/>
              </a:ext>
            </a:extLst>
          </p:cNvPr>
          <p:cNvPicPr>
            <a:picLocks noChangeAspect="1"/>
          </p:cNvPicPr>
          <p:nvPr/>
        </p:nvPicPr>
        <p:blipFill>
          <a:blip r:embed="rId4"/>
          <a:stretch>
            <a:fillRect/>
          </a:stretch>
        </p:blipFill>
        <p:spPr>
          <a:xfrm>
            <a:off x="578909" y="4207085"/>
            <a:ext cx="3756986" cy="2476715"/>
          </a:xfrm>
          <a:prstGeom prst="rect">
            <a:avLst/>
          </a:prstGeom>
        </p:spPr>
      </p:pic>
      <p:sp>
        <p:nvSpPr>
          <p:cNvPr id="12" name="Rectangle 11">
            <a:extLst>
              <a:ext uri="{FF2B5EF4-FFF2-40B4-BE49-F238E27FC236}">
                <a16:creationId xmlns:a16="http://schemas.microsoft.com/office/drawing/2014/main" id="{DFA45C32-ACDD-4C31-A2D2-C7179C77EFFD}"/>
              </a:ext>
            </a:extLst>
          </p:cNvPr>
          <p:cNvSpPr/>
          <p:nvPr/>
        </p:nvSpPr>
        <p:spPr>
          <a:xfrm>
            <a:off x="3803693" y="6435179"/>
            <a:ext cx="630530" cy="3085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4">
            <a:extLst>
              <a:ext uri="{FF2B5EF4-FFF2-40B4-BE49-F238E27FC236}">
                <a16:creationId xmlns:a16="http://schemas.microsoft.com/office/drawing/2014/main" id="{D3C9ADCC-45D8-4EAE-9EA2-FBAF6225C64E}"/>
              </a:ext>
            </a:extLst>
          </p:cNvPr>
          <p:cNvSpPr txBox="1">
            <a:spLocks/>
          </p:cNvSpPr>
          <p:nvPr/>
        </p:nvSpPr>
        <p:spPr>
          <a:xfrm>
            <a:off x="4902665" y="2860400"/>
            <a:ext cx="2386669"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Store Changes</a:t>
            </a:r>
          </a:p>
        </p:txBody>
      </p:sp>
      <p:pic>
        <p:nvPicPr>
          <p:cNvPr id="14" name="Picture 13">
            <a:extLst>
              <a:ext uri="{FF2B5EF4-FFF2-40B4-BE49-F238E27FC236}">
                <a16:creationId xmlns:a16="http://schemas.microsoft.com/office/drawing/2014/main" id="{6C7C51F2-91FD-4C38-9F5C-B406B1C26A06}"/>
              </a:ext>
            </a:extLst>
          </p:cNvPr>
          <p:cNvPicPr>
            <a:picLocks noChangeAspect="1"/>
          </p:cNvPicPr>
          <p:nvPr/>
        </p:nvPicPr>
        <p:blipFill>
          <a:blip r:embed="rId5"/>
          <a:stretch>
            <a:fillRect/>
          </a:stretch>
        </p:blipFill>
        <p:spPr>
          <a:xfrm>
            <a:off x="5148604" y="3254361"/>
            <a:ext cx="5197290" cy="579170"/>
          </a:xfrm>
          <a:prstGeom prst="rect">
            <a:avLst/>
          </a:prstGeom>
        </p:spPr>
      </p:pic>
      <p:sp>
        <p:nvSpPr>
          <p:cNvPr id="18" name="TextBox 17">
            <a:extLst>
              <a:ext uri="{FF2B5EF4-FFF2-40B4-BE49-F238E27FC236}">
                <a16:creationId xmlns:a16="http://schemas.microsoft.com/office/drawing/2014/main" id="{507FB512-5F36-4E51-9DD6-F9B02AC18B8C}"/>
              </a:ext>
            </a:extLst>
          </p:cNvPr>
          <p:cNvSpPr txBox="1"/>
          <p:nvPr/>
        </p:nvSpPr>
        <p:spPr>
          <a:xfrm>
            <a:off x="7043058" y="3933317"/>
            <a:ext cx="645540" cy="369332"/>
          </a:xfrm>
          <a:prstGeom prst="rect">
            <a:avLst/>
          </a:prstGeom>
          <a:noFill/>
        </p:spPr>
        <p:txBody>
          <a:bodyPr wrap="square" rtlCol="0">
            <a:spAutoFit/>
          </a:bodyPr>
          <a:lstStyle/>
          <a:p>
            <a:r>
              <a:rPr lang="en-US" b="1" dirty="0"/>
              <a:t>OR</a:t>
            </a:r>
          </a:p>
        </p:txBody>
      </p:sp>
      <p:pic>
        <p:nvPicPr>
          <p:cNvPr id="25" name="Picture 24">
            <a:extLst>
              <a:ext uri="{FF2B5EF4-FFF2-40B4-BE49-F238E27FC236}">
                <a16:creationId xmlns:a16="http://schemas.microsoft.com/office/drawing/2014/main" id="{8E631C3E-7053-4952-862E-E7F7A956924F}"/>
              </a:ext>
            </a:extLst>
          </p:cNvPr>
          <p:cNvPicPr>
            <a:picLocks noChangeAspect="1"/>
          </p:cNvPicPr>
          <p:nvPr/>
        </p:nvPicPr>
        <p:blipFill>
          <a:blip r:embed="rId6"/>
          <a:stretch>
            <a:fillRect/>
          </a:stretch>
        </p:blipFill>
        <p:spPr>
          <a:xfrm>
            <a:off x="5148604" y="4357683"/>
            <a:ext cx="5471634" cy="487722"/>
          </a:xfrm>
          <a:prstGeom prst="rect">
            <a:avLst/>
          </a:prstGeom>
        </p:spPr>
      </p:pic>
    </p:spTree>
    <p:extLst>
      <p:ext uri="{BB962C8B-B14F-4D97-AF65-F5344CB8AC3E}">
        <p14:creationId xmlns:p14="http://schemas.microsoft.com/office/powerpoint/2010/main" val="319078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Modifying the Index</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a:xfrm>
            <a:off x="565976" y="3184765"/>
            <a:ext cx="4588373" cy="481666"/>
          </a:xfrm>
        </p:spPr>
        <p:txBody>
          <a:bodyPr>
            <a:normAutofit/>
          </a:bodyPr>
          <a:lstStyle/>
          <a:p>
            <a:pPr algn="ctr"/>
            <a:r>
              <a:rPr lang="en-US" dirty="0"/>
              <a:t>Setting the Index</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a:xfrm>
            <a:off x="6406473" y="3209830"/>
            <a:ext cx="4877222" cy="481667"/>
          </a:xfrm>
        </p:spPr>
        <p:txBody>
          <a:bodyPr>
            <a:normAutofit/>
          </a:bodyPr>
          <a:lstStyle/>
          <a:p>
            <a:r>
              <a:rPr lang="en-US" dirty="0"/>
              <a:t>Resetting the Index</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33</a:t>
            </a:fld>
            <a:endParaRPr lang="en-US" dirty="0"/>
          </a:p>
        </p:txBody>
      </p:sp>
      <p:sp>
        <p:nvSpPr>
          <p:cNvPr id="6" name="TextBox 5">
            <a:extLst>
              <a:ext uri="{FF2B5EF4-FFF2-40B4-BE49-F238E27FC236}">
                <a16:creationId xmlns:a16="http://schemas.microsoft.com/office/drawing/2014/main" id="{4A77E1DD-8365-44C6-9AAF-702AA70556B0}"/>
              </a:ext>
            </a:extLst>
          </p:cNvPr>
          <p:cNvSpPr txBox="1"/>
          <p:nvPr/>
        </p:nvSpPr>
        <p:spPr>
          <a:xfrm>
            <a:off x="512794" y="2057243"/>
            <a:ext cx="11166411" cy="787395"/>
          </a:xfrm>
          <a:prstGeom prst="rect">
            <a:avLst/>
          </a:prstGeom>
          <a:noFill/>
        </p:spPr>
        <p:txBody>
          <a:bodyPr wrap="square" rtlCol="0">
            <a:spAutoFit/>
          </a:bodyPr>
          <a:lstStyle/>
          <a:p>
            <a:pPr rtl="0">
              <a:spcBef>
                <a:spcPts val="1100"/>
              </a:spcBef>
              <a:spcAft>
                <a:spcPts val="0"/>
              </a:spcAft>
            </a:pPr>
            <a:r>
              <a:rPr lang="en-US" dirty="0">
                <a:solidFill>
                  <a:srgbClr val="000000"/>
                </a:solidFill>
                <a:latin typeface="Arial" panose="020B0604020202020204" pitchFamily="34" charset="0"/>
              </a:rPr>
              <a:t>.set_index() lets you convert any column to the index</a:t>
            </a:r>
          </a:p>
          <a:p>
            <a:pPr rtl="0">
              <a:spcBef>
                <a:spcPts val="1100"/>
              </a:spcBef>
              <a:spcAft>
                <a:spcPts val="0"/>
              </a:spcAft>
            </a:pP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reset_index</a:t>
            </a:r>
            <a:r>
              <a:rPr lang="en-US" sz="1800" b="0" i="0" u="none" strike="noStrike" dirty="0">
                <a:solidFill>
                  <a:srgbClr val="000000"/>
                </a:solidFill>
                <a:effectLst/>
                <a:latin typeface="Arial" panose="020B0604020202020204" pitchFamily="34" charset="0"/>
              </a:rPr>
              <a:t>() reverts the index back to a numerical range index</a:t>
            </a:r>
          </a:p>
        </p:txBody>
      </p:sp>
      <p:pic>
        <p:nvPicPr>
          <p:cNvPr id="13" name="Content Placeholder 12">
            <a:extLst>
              <a:ext uri="{FF2B5EF4-FFF2-40B4-BE49-F238E27FC236}">
                <a16:creationId xmlns:a16="http://schemas.microsoft.com/office/drawing/2014/main" id="{8E1B62E5-674B-47DA-980B-DF8E9268EEF9}"/>
              </a:ext>
            </a:extLst>
          </p:cNvPr>
          <p:cNvPicPr>
            <a:picLocks noGrp="1" noChangeAspect="1"/>
          </p:cNvPicPr>
          <p:nvPr>
            <p:ph sz="half" idx="2"/>
          </p:nvPr>
        </p:nvPicPr>
        <p:blipFill>
          <a:blip r:embed="rId3"/>
          <a:stretch>
            <a:fillRect/>
          </a:stretch>
        </p:blipFill>
        <p:spPr>
          <a:xfrm>
            <a:off x="589573" y="3691497"/>
            <a:ext cx="4564776" cy="2888230"/>
          </a:xfrm>
          <a:prstGeom prst="rect">
            <a:avLst/>
          </a:prstGeom>
        </p:spPr>
      </p:pic>
      <p:pic>
        <p:nvPicPr>
          <p:cNvPr id="18" name="Content Placeholder 17">
            <a:extLst>
              <a:ext uri="{FF2B5EF4-FFF2-40B4-BE49-F238E27FC236}">
                <a16:creationId xmlns:a16="http://schemas.microsoft.com/office/drawing/2014/main" id="{3555FA1E-9035-4597-A4CB-4E888053F1EE}"/>
              </a:ext>
            </a:extLst>
          </p:cNvPr>
          <p:cNvPicPr>
            <a:picLocks noGrp="1" noChangeAspect="1"/>
          </p:cNvPicPr>
          <p:nvPr>
            <p:ph sz="quarter" idx="4"/>
          </p:nvPr>
        </p:nvPicPr>
        <p:blipFill>
          <a:blip r:embed="rId4"/>
          <a:stretch>
            <a:fillRect/>
          </a:stretch>
        </p:blipFill>
        <p:spPr>
          <a:xfrm>
            <a:off x="6406473" y="3691497"/>
            <a:ext cx="4877223" cy="2804403"/>
          </a:xfrm>
          <a:prstGeom prst="rect">
            <a:avLst/>
          </a:prstGeom>
        </p:spPr>
      </p:pic>
    </p:spTree>
    <p:extLst>
      <p:ext uri="{BB962C8B-B14F-4D97-AF65-F5344CB8AC3E}">
        <p14:creationId xmlns:p14="http://schemas.microsoft.com/office/powerpoint/2010/main" val="30045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BFE766-4BA9-4906-BEA9-286759A78DBD}"/>
              </a:ext>
            </a:extLst>
          </p:cNvPr>
          <p:cNvSpPr>
            <a:spLocks noGrp="1"/>
          </p:cNvSpPr>
          <p:nvPr>
            <p:ph type="title"/>
          </p:nvPr>
        </p:nvSpPr>
        <p:spPr/>
        <p:txBody>
          <a:bodyPr/>
          <a:lstStyle/>
          <a:p>
            <a:r>
              <a:rPr lang="en-US" dirty="0"/>
              <a:t>Duplicate Values</a:t>
            </a:r>
          </a:p>
        </p:txBody>
      </p:sp>
      <p:pic>
        <p:nvPicPr>
          <p:cNvPr id="11" name="Content Placeholder 10">
            <a:extLst>
              <a:ext uri="{FF2B5EF4-FFF2-40B4-BE49-F238E27FC236}">
                <a16:creationId xmlns:a16="http://schemas.microsoft.com/office/drawing/2014/main" id="{F145DD94-D59E-4830-9CFA-08EECAF2FE09}"/>
              </a:ext>
            </a:extLst>
          </p:cNvPr>
          <p:cNvPicPr>
            <a:picLocks noGrp="1" noChangeAspect="1"/>
          </p:cNvPicPr>
          <p:nvPr>
            <p:ph idx="1"/>
          </p:nvPr>
        </p:nvPicPr>
        <p:blipFill rotWithShape="1">
          <a:blip r:embed="rId3"/>
          <a:srcRect l="-426" r="-426"/>
          <a:stretch/>
        </p:blipFill>
        <p:spPr>
          <a:xfrm>
            <a:off x="6761935" y="1709928"/>
            <a:ext cx="3697330" cy="3589241"/>
          </a:xfrm>
        </p:spPr>
      </p:pic>
      <p:sp>
        <p:nvSpPr>
          <p:cNvPr id="9" name="Text Placeholder 8">
            <a:extLst>
              <a:ext uri="{FF2B5EF4-FFF2-40B4-BE49-F238E27FC236}">
                <a16:creationId xmlns:a16="http://schemas.microsoft.com/office/drawing/2014/main" id="{4B62D941-3621-4CDA-ADCA-0C970A111C40}"/>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.duplicated() is used to find duplicate values</a:t>
            </a:r>
          </a:p>
          <a:p>
            <a:pPr marL="285750" indent="-285750">
              <a:buFont typeface="Arial" panose="020B0604020202020204" pitchFamily="34" charset="0"/>
              <a:buChar char="•"/>
            </a:pPr>
            <a:r>
              <a:rPr lang="en-US" dirty="0"/>
              <a:t>.drop_duplicates() is used to remove duplicate values</a:t>
            </a:r>
          </a:p>
        </p:txBody>
      </p:sp>
      <p:sp>
        <p:nvSpPr>
          <p:cNvPr id="4" name="Footer Placeholder 3">
            <a:extLst>
              <a:ext uri="{FF2B5EF4-FFF2-40B4-BE49-F238E27FC236}">
                <a16:creationId xmlns:a16="http://schemas.microsoft.com/office/drawing/2014/main" id="{851C2650-662C-4220-8F93-9E5A4EAE0FFA}"/>
              </a:ext>
            </a:extLst>
          </p:cNvPr>
          <p:cNvSpPr>
            <a:spLocks noGrp="1"/>
          </p:cNvSpPr>
          <p:nvPr>
            <p:ph type="ftr" sz="quarter" idx="11"/>
          </p:nvPr>
        </p:nvSpPr>
        <p:spPr/>
        <p:txBody>
          <a:bodyPr/>
          <a:lstStyle/>
          <a:p>
            <a:r>
              <a:rPr lang="en-US" dirty="0"/>
              <a:t>Python for Excel Users</a:t>
            </a:r>
          </a:p>
        </p:txBody>
      </p:sp>
      <p:sp>
        <p:nvSpPr>
          <p:cNvPr id="5" name="Slide Number Placeholder 4">
            <a:extLst>
              <a:ext uri="{FF2B5EF4-FFF2-40B4-BE49-F238E27FC236}">
                <a16:creationId xmlns:a16="http://schemas.microsoft.com/office/drawing/2014/main" id="{8423835E-74A1-46AA-863D-AC054A86C4C4}"/>
              </a:ext>
            </a:extLst>
          </p:cNvPr>
          <p:cNvSpPr>
            <a:spLocks noGrp="1"/>
          </p:cNvSpPr>
          <p:nvPr>
            <p:ph type="sldNum" sz="quarter" idx="12"/>
          </p:nvPr>
        </p:nvSpPr>
        <p:spPr/>
        <p:txBody>
          <a:bodyPr/>
          <a:lstStyle/>
          <a:p>
            <a:fld id="{A65A5C87-DF58-40C8-B092-1DE63DB4547E}" type="slidenum">
              <a:rPr lang="en-US" smtClean="0"/>
              <a:t>34</a:t>
            </a:fld>
            <a:endParaRPr lang="en-US" dirty="0"/>
          </a:p>
        </p:txBody>
      </p:sp>
    </p:spTree>
    <p:extLst>
      <p:ext uri="{BB962C8B-B14F-4D97-AF65-F5344CB8AC3E}">
        <p14:creationId xmlns:p14="http://schemas.microsoft.com/office/powerpoint/2010/main" val="652936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.duplicated()</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fontScale="92500" lnSpcReduction="20000"/>
          </a:bodyPr>
          <a:lstStyle/>
          <a:p>
            <a:pPr indent="-228600">
              <a:buFont typeface="Arial" panose="020B0604020202020204" pitchFamily="34" charset="0"/>
              <a:buChar char="•"/>
            </a:pPr>
            <a:r>
              <a:rPr lang="en-US" dirty="0"/>
              <a:t>Finds duplicated values in a DataFrame</a:t>
            </a:r>
          </a:p>
          <a:p>
            <a:pPr indent="-228600">
              <a:buFont typeface="Arial" panose="020B0604020202020204" pitchFamily="34" charset="0"/>
              <a:buChar char="•"/>
            </a:pPr>
            <a:r>
              <a:rPr lang="en-US" dirty="0"/>
              <a:t>The subset parameter looks for duplicates in a single column or list of columns</a:t>
            </a:r>
          </a:p>
          <a:p>
            <a:pPr indent="-228600">
              <a:buFont typeface="Arial" panose="020B0604020202020204" pitchFamily="34" charset="0"/>
              <a:buChar char="•"/>
            </a:pPr>
            <a:r>
              <a:rPr lang="en-US" dirty="0"/>
              <a:t>Without subset, the method returns rows that are duplicated</a:t>
            </a:r>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35</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5318551"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Finding Duplicates in a Single Column</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6627144" y="2804998"/>
            <a:ext cx="4682963"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Finding Duplicate Rows</a:t>
            </a:r>
          </a:p>
        </p:txBody>
      </p:sp>
      <p:pic>
        <p:nvPicPr>
          <p:cNvPr id="19" name="Picture 18">
            <a:extLst>
              <a:ext uri="{FF2B5EF4-FFF2-40B4-BE49-F238E27FC236}">
                <a16:creationId xmlns:a16="http://schemas.microsoft.com/office/drawing/2014/main" id="{86E62AE2-A5E4-4CA0-AEB5-6C33701D04C2}"/>
              </a:ext>
            </a:extLst>
          </p:cNvPr>
          <p:cNvPicPr>
            <a:picLocks noChangeAspect="1"/>
          </p:cNvPicPr>
          <p:nvPr/>
        </p:nvPicPr>
        <p:blipFill>
          <a:blip r:embed="rId3"/>
          <a:stretch>
            <a:fillRect/>
          </a:stretch>
        </p:blipFill>
        <p:spPr>
          <a:xfrm>
            <a:off x="436393" y="3347054"/>
            <a:ext cx="5372566" cy="2316681"/>
          </a:xfrm>
          <a:prstGeom prst="rect">
            <a:avLst/>
          </a:prstGeom>
        </p:spPr>
      </p:pic>
      <p:pic>
        <p:nvPicPr>
          <p:cNvPr id="10" name="Picture 9">
            <a:extLst>
              <a:ext uri="{FF2B5EF4-FFF2-40B4-BE49-F238E27FC236}">
                <a16:creationId xmlns:a16="http://schemas.microsoft.com/office/drawing/2014/main" id="{7684E3FD-1D04-46C9-B2DE-BD2334F4DCA7}"/>
              </a:ext>
            </a:extLst>
          </p:cNvPr>
          <p:cNvPicPr>
            <a:picLocks noChangeAspect="1"/>
          </p:cNvPicPr>
          <p:nvPr/>
        </p:nvPicPr>
        <p:blipFill>
          <a:blip r:embed="rId4"/>
          <a:stretch>
            <a:fillRect/>
          </a:stretch>
        </p:blipFill>
        <p:spPr>
          <a:xfrm>
            <a:off x="7657871" y="3664023"/>
            <a:ext cx="2621507" cy="1478408"/>
          </a:xfrm>
          <a:prstGeom prst="rect">
            <a:avLst/>
          </a:prstGeom>
        </p:spPr>
      </p:pic>
    </p:spTree>
    <p:extLst>
      <p:ext uri="{BB962C8B-B14F-4D97-AF65-F5344CB8AC3E}">
        <p14:creationId xmlns:p14="http://schemas.microsoft.com/office/powerpoint/2010/main" val="1971010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993810" y="641850"/>
            <a:ext cx="3590222" cy="1535865"/>
          </a:xfrm>
        </p:spPr>
        <p:txBody>
          <a:bodyPr vert="horz" lIns="91440" tIns="45720" rIns="91440" bIns="45720" rtlCol="0" anchor="ctr">
            <a:normAutofit/>
          </a:bodyPr>
          <a:lstStyle/>
          <a:p>
            <a:r>
              <a:rPr lang="en-US" sz="3200" dirty="0"/>
              <a:t>.drop_duplicates()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fontScale="92500" lnSpcReduction="20000"/>
          </a:bodyPr>
          <a:lstStyle/>
          <a:p>
            <a:pPr indent="-228600">
              <a:buFont typeface="Arial" panose="020B0604020202020204" pitchFamily="34" charset="0"/>
              <a:buChar char="•"/>
            </a:pPr>
            <a:r>
              <a:rPr lang="en-US" dirty="0"/>
              <a:t>Drops duplicate values from a DataFrame</a:t>
            </a:r>
          </a:p>
          <a:p>
            <a:pPr indent="-228600">
              <a:buFont typeface="Arial" panose="020B0604020202020204" pitchFamily="34" charset="0"/>
              <a:buChar char="•"/>
            </a:pPr>
            <a:r>
              <a:rPr lang="en-US" dirty="0"/>
              <a:t>Also has a subset parameter to drop_duplicates based on a single column or the entire row</a:t>
            </a:r>
          </a:p>
          <a:p>
            <a:pPr indent="-228600">
              <a:buFont typeface="Arial" panose="020B0604020202020204" pitchFamily="34" charset="0"/>
              <a:buChar char="•"/>
            </a:pPr>
            <a:r>
              <a:rPr lang="en-US" dirty="0"/>
              <a:t>The keep parameter defaults to keeping the first value; False removes all duplicated values</a:t>
            </a:r>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36</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5318551"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Drop Duplicates Based on a Single Column</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6627144" y="2804998"/>
            <a:ext cx="4682963"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Drop Duplicate Rows</a:t>
            </a:r>
          </a:p>
        </p:txBody>
      </p:sp>
      <p:pic>
        <p:nvPicPr>
          <p:cNvPr id="21" name="Picture 20">
            <a:extLst>
              <a:ext uri="{FF2B5EF4-FFF2-40B4-BE49-F238E27FC236}">
                <a16:creationId xmlns:a16="http://schemas.microsoft.com/office/drawing/2014/main" id="{2CC78EBC-5A32-47CD-9CED-E1F6FE91A2B5}"/>
              </a:ext>
            </a:extLst>
          </p:cNvPr>
          <p:cNvPicPr>
            <a:picLocks noChangeAspect="1"/>
          </p:cNvPicPr>
          <p:nvPr/>
        </p:nvPicPr>
        <p:blipFill>
          <a:blip r:embed="rId3"/>
          <a:stretch>
            <a:fillRect/>
          </a:stretch>
        </p:blipFill>
        <p:spPr>
          <a:xfrm>
            <a:off x="1423426" y="3429000"/>
            <a:ext cx="2430991" cy="2423370"/>
          </a:xfrm>
          <a:prstGeom prst="rect">
            <a:avLst/>
          </a:prstGeom>
        </p:spPr>
      </p:pic>
      <p:pic>
        <p:nvPicPr>
          <p:cNvPr id="8" name="Picture 7">
            <a:extLst>
              <a:ext uri="{FF2B5EF4-FFF2-40B4-BE49-F238E27FC236}">
                <a16:creationId xmlns:a16="http://schemas.microsoft.com/office/drawing/2014/main" id="{35E394AD-5017-435F-8683-7908B41A5455}"/>
              </a:ext>
            </a:extLst>
          </p:cNvPr>
          <p:cNvPicPr>
            <a:picLocks noChangeAspect="1"/>
          </p:cNvPicPr>
          <p:nvPr/>
        </p:nvPicPr>
        <p:blipFill>
          <a:blip r:embed="rId4"/>
          <a:stretch>
            <a:fillRect/>
          </a:stretch>
        </p:blipFill>
        <p:spPr>
          <a:xfrm>
            <a:off x="8337584" y="3429000"/>
            <a:ext cx="2141406" cy="2865368"/>
          </a:xfrm>
          <a:prstGeom prst="rect">
            <a:avLst/>
          </a:prstGeom>
        </p:spPr>
      </p:pic>
    </p:spTree>
    <p:extLst>
      <p:ext uri="{BB962C8B-B14F-4D97-AF65-F5344CB8AC3E}">
        <p14:creationId xmlns:p14="http://schemas.microsoft.com/office/powerpoint/2010/main" val="38183803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.pivot_table()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Creates an Excel style pivot table</a:t>
            </a:r>
          </a:p>
          <a:p>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37</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.pivot_table()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Calculates the Median Daily Rate by Attrition Status and Gender</a:t>
            </a:r>
          </a:p>
        </p:txBody>
      </p:sp>
      <p:sp>
        <p:nvSpPr>
          <p:cNvPr id="3" name="TextBox 2">
            <a:extLst>
              <a:ext uri="{FF2B5EF4-FFF2-40B4-BE49-F238E27FC236}">
                <a16:creationId xmlns:a16="http://schemas.microsoft.com/office/drawing/2014/main" id="{28CA8645-646C-475D-8C96-EADEB9433AE8}"/>
              </a:ext>
            </a:extLst>
          </p:cNvPr>
          <p:cNvSpPr txBox="1"/>
          <p:nvPr/>
        </p:nvSpPr>
        <p:spPr>
          <a:xfrm>
            <a:off x="618424" y="3429000"/>
            <a:ext cx="436578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values</a:t>
            </a:r>
            <a:r>
              <a:rPr lang="en-US" dirty="0"/>
              <a:t> = columns to aggregate</a:t>
            </a:r>
          </a:p>
          <a:p>
            <a:pPr marL="285750" indent="-285750">
              <a:buFont typeface="Arial" panose="020B0604020202020204" pitchFamily="34" charset="0"/>
              <a:buChar char="•"/>
            </a:pPr>
            <a:r>
              <a:rPr lang="en-US" b="1" dirty="0"/>
              <a:t>index</a:t>
            </a:r>
            <a:r>
              <a:rPr lang="en-US" dirty="0"/>
              <a:t> = a column or columns which will be the pivot tables index</a:t>
            </a:r>
          </a:p>
          <a:p>
            <a:pPr marL="285750" indent="-285750">
              <a:buFont typeface="Arial" panose="020B0604020202020204" pitchFamily="34" charset="0"/>
              <a:buChar char="•"/>
            </a:pPr>
            <a:r>
              <a:rPr lang="en-US" b="1" dirty="0"/>
              <a:t>columns</a:t>
            </a:r>
            <a:r>
              <a:rPr lang="en-US" dirty="0"/>
              <a:t> = a column or columns which will be the pivot tables columns</a:t>
            </a:r>
          </a:p>
          <a:p>
            <a:pPr marL="285750" indent="-285750">
              <a:buFont typeface="Arial" panose="020B0604020202020204" pitchFamily="34" charset="0"/>
              <a:buChar char="•"/>
            </a:pPr>
            <a:r>
              <a:rPr lang="en-US" b="1" dirty="0"/>
              <a:t>aggfunc</a:t>
            </a:r>
            <a:r>
              <a:rPr lang="en-US" dirty="0"/>
              <a:t> = function to use for aggregating the values</a:t>
            </a:r>
          </a:p>
          <a:p>
            <a:endParaRPr lang="en-US" dirty="0"/>
          </a:p>
          <a:p>
            <a:endParaRPr lang="en-US" dirty="0"/>
          </a:p>
        </p:txBody>
      </p:sp>
      <p:pic>
        <p:nvPicPr>
          <p:cNvPr id="12" name="Picture 11">
            <a:extLst>
              <a:ext uri="{FF2B5EF4-FFF2-40B4-BE49-F238E27FC236}">
                <a16:creationId xmlns:a16="http://schemas.microsoft.com/office/drawing/2014/main" id="{3FEE8762-3D51-4F35-AC77-B7F0CE9A2F62}"/>
              </a:ext>
            </a:extLst>
          </p:cNvPr>
          <p:cNvPicPr>
            <a:picLocks noChangeAspect="1"/>
          </p:cNvPicPr>
          <p:nvPr/>
        </p:nvPicPr>
        <p:blipFill>
          <a:blip r:embed="rId3"/>
          <a:stretch>
            <a:fillRect/>
          </a:stretch>
        </p:blipFill>
        <p:spPr>
          <a:xfrm>
            <a:off x="6380337" y="3770406"/>
            <a:ext cx="4564776" cy="2179509"/>
          </a:xfrm>
          <a:prstGeom prst="rect">
            <a:avLst/>
          </a:prstGeom>
        </p:spPr>
      </p:pic>
    </p:spTree>
    <p:extLst>
      <p:ext uri="{BB962C8B-B14F-4D97-AF65-F5344CB8AC3E}">
        <p14:creationId xmlns:p14="http://schemas.microsoft.com/office/powerpoint/2010/main" val="1250011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.pivot_table()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Can use python lists to get the same information by Department</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38</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.pivot_table()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Calculates the Median Daily Rate by Department, Attrition Status and Gender</a:t>
            </a:r>
          </a:p>
        </p:txBody>
      </p:sp>
      <p:sp>
        <p:nvSpPr>
          <p:cNvPr id="3" name="TextBox 2">
            <a:extLst>
              <a:ext uri="{FF2B5EF4-FFF2-40B4-BE49-F238E27FC236}">
                <a16:creationId xmlns:a16="http://schemas.microsoft.com/office/drawing/2014/main" id="{28CA8645-646C-475D-8C96-EADEB9433AE8}"/>
              </a:ext>
            </a:extLst>
          </p:cNvPr>
          <p:cNvSpPr txBox="1"/>
          <p:nvPr/>
        </p:nvSpPr>
        <p:spPr>
          <a:xfrm>
            <a:off x="618424" y="3429000"/>
            <a:ext cx="436578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values</a:t>
            </a:r>
            <a:r>
              <a:rPr lang="en-US" dirty="0"/>
              <a:t> = columns to aggregate</a:t>
            </a:r>
          </a:p>
          <a:p>
            <a:pPr marL="285750" indent="-285750">
              <a:buFont typeface="Arial" panose="020B0604020202020204" pitchFamily="34" charset="0"/>
              <a:buChar char="•"/>
            </a:pPr>
            <a:r>
              <a:rPr lang="en-US" b="1" dirty="0"/>
              <a:t>index</a:t>
            </a:r>
            <a:r>
              <a:rPr lang="en-US" dirty="0"/>
              <a:t> = a column or columns which will be the pivot tables index</a:t>
            </a:r>
          </a:p>
          <a:p>
            <a:pPr marL="285750" indent="-285750">
              <a:buFont typeface="Arial" panose="020B0604020202020204" pitchFamily="34" charset="0"/>
              <a:buChar char="•"/>
            </a:pPr>
            <a:r>
              <a:rPr lang="en-US" b="1" dirty="0"/>
              <a:t>columns</a:t>
            </a:r>
            <a:r>
              <a:rPr lang="en-US" dirty="0"/>
              <a:t> = a column or columns which will be the pivot tables columns</a:t>
            </a:r>
          </a:p>
          <a:p>
            <a:pPr marL="285750" indent="-285750">
              <a:buFont typeface="Arial" panose="020B0604020202020204" pitchFamily="34" charset="0"/>
              <a:buChar char="•"/>
            </a:pPr>
            <a:r>
              <a:rPr lang="en-US" b="1" dirty="0"/>
              <a:t>aggfunc</a:t>
            </a:r>
            <a:r>
              <a:rPr lang="en-US" dirty="0"/>
              <a:t> = function to use for aggregating the values</a:t>
            </a:r>
          </a:p>
          <a:p>
            <a:endParaRPr lang="en-US" dirty="0"/>
          </a:p>
          <a:p>
            <a:endParaRPr lang="en-US" dirty="0"/>
          </a:p>
        </p:txBody>
      </p:sp>
      <p:pic>
        <p:nvPicPr>
          <p:cNvPr id="5" name="Picture 4">
            <a:extLst>
              <a:ext uri="{FF2B5EF4-FFF2-40B4-BE49-F238E27FC236}">
                <a16:creationId xmlns:a16="http://schemas.microsoft.com/office/drawing/2014/main" id="{E2281FA4-7DFA-4999-841C-706DEA7222D3}"/>
              </a:ext>
            </a:extLst>
          </p:cNvPr>
          <p:cNvPicPr>
            <a:picLocks noChangeAspect="1"/>
          </p:cNvPicPr>
          <p:nvPr/>
        </p:nvPicPr>
        <p:blipFill>
          <a:blip r:embed="rId3"/>
          <a:stretch>
            <a:fillRect/>
          </a:stretch>
        </p:blipFill>
        <p:spPr>
          <a:xfrm>
            <a:off x="5904046" y="3571336"/>
            <a:ext cx="5517358" cy="3200677"/>
          </a:xfrm>
          <a:prstGeom prst="rect">
            <a:avLst/>
          </a:prstGeom>
        </p:spPr>
      </p:pic>
    </p:spTree>
    <p:extLst>
      <p:ext uri="{BB962C8B-B14F-4D97-AF65-F5344CB8AC3E}">
        <p14:creationId xmlns:p14="http://schemas.microsoft.com/office/powerpoint/2010/main" val="546433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.pivot_table()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Can aggregate the same field multiple ways</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39</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.pivot_table()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Calculates the Min, Max, and Median Daily Rate by Attrition Status and Gender</a:t>
            </a:r>
          </a:p>
        </p:txBody>
      </p:sp>
      <p:sp>
        <p:nvSpPr>
          <p:cNvPr id="3" name="TextBox 2">
            <a:extLst>
              <a:ext uri="{FF2B5EF4-FFF2-40B4-BE49-F238E27FC236}">
                <a16:creationId xmlns:a16="http://schemas.microsoft.com/office/drawing/2014/main" id="{28CA8645-646C-475D-8C96-EADEB9433AE8}"/>
              </a:ext>
            </a:extLst>
          </p:cNvPr>
          <p:cNvSpPr txBox="1"/>
          <p:nvPr/>
        </p:nvSpPr>
        <p:spPr>
          <a:xfrm>
            <a:off x="618424" y="3429000"/>
            <a:ext cx="436578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values</a:t>
            </a:r>
            <a:r>
              <a:rPr lang="en-US" dirty="0"/>
              <a:t> = columns to aggregate</a:t>
            </a:r>
          </a:p>
          <a:p>
            <a:pPr marL="285750" indent="-285750">
              <a:buFont typeface="Arial" panose="020B0604020202020204" pitchFamily="34" charset="0"/>
              <a:buChar char="•"/>
            </a:pPr>
            <a:r>
              <a:rPr lang="en-US" b="1" dirty="0"/>
              <a:t>index</a:t>
            </a:r>
            <a:r>
              <a:rPr lang="en-US" dirty="0"/>
              <a:t> = a column or columns which will be the pivot tables index</a:t>
            </a:r>
          </a:p>
          <a:p>
            <a:pPr marL="285750" indent="-285750">
              <a:buFont typeface="Arial" panose="020B0604020202020204" pitchFamily="34" charset="0"/>
              <a:buChar char="•"/>
            </a:pPr>
            <a:r>
              <a:rPr lang="en-US" b="1" dirty="0"/>
              <a:t>columns</a:t>
            </a:r>
            <a:r>
              <a:rPr lang="en-US" dirty="0"/>
              <a:t> = a column or columns which will be the pivot tables columns</a:t>
            </a:r>
          </a:p>
          <a:p>
            <a:pPr marL="285750" indent="-285750">
              <a:buFont typeface="Arial" panose="020B0604020202020204" pitchFamily="34" charset="0"/>
              <a:buChar char="•"/>
            </a:pPr>
            <a:r>
              <a:rPr lang="en-US" b="1" dirty="0"/>
              <a:t>aggfunc</a:t>
            </a:r>
            <a:r>
              <a:rPr lang="en-US" dirty="0"/>
              <a:t> = function to use for aggregating the values</a:t>
            </a:r>
          </a:p>
          <a:p>
            <a:endParaRPr lang="en-US" dirty="0"/>
          </a:p>
          <a:p>
            <a:endParaRPr lang="en-US" dirty="0"/>
          </a:p>
        </p:txBody>
      </p:sp>
      <p:pic>
        <p:nvPicPr>
          <p:cNvPr id="8" name="Picture 7">
            <a:extLst>
              <a:ext uri="{FF2B5EF4-FFF2-40B4-BE49-F238E27FC236}">
                <a16:creationId xmlns:a16="http://schemas.microsoft.com/office/drawing/2014/main" id="{44056391-7138-4D1A-BDE5-B82C03586A72}"/>
              </a:ext>
            </a:extLst>
          </p:cNvPr>
          <p:cNvPicPr>
            <a:picLocks noChangeAspect="1"/>
          </p:cNvPicPr>
          <p:nvPr/>
        </p:nvPicPr>
        <p:blipFill>
          <a:blip r:embed="rId3"/>
          <a:stretch>
            <a:fillRect/>
          </a:stretch>
        </p:blipFill>
        <p:spPr>
          <a:xfrm>
            <a:off x="5865942" y="3932343"/>
            <a:ext cx="5593565" cy="2446232"/>
          </a:xfrm>
          <a:prstGeom prst="rect">
            <a:avLst/>
          </a:prstGeom>
        </p:spPr>
      </p:pic>
    </p:spTree>
    <p:extLst>
      <p:ext uri="{BB962C8B-B14F-4D97-AF65-F5344CB8AC3E}">
        <p14:creationId xmlns:p14="http://schemas.microsoft.com/office/powerpoint/2010/main" val="2194788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Rectangle 4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4B6833F-0A7C-49F0-B1E8-9AF5691A89C8}"/>
              </a:ext>
            </a:extLst>
          </p:cNvPr>
          <p:cNvSpPr>
            <a:spLocks noGrp="1"/>
          </p:cNvSpPr>
          <p:nvPr>
            <p:ph type="title"/>
          </p:nvPr>
        </p:nvSpPr>
        <p:spPr>
          <a:xfrm>
            <a:off x="1046746" y="586822"/>
            <a:ext cx="3537285" cy="1645920"/>
          </a:xfrm>
        </p:spPr>
        <p:txBody>
          <a:bodyPr>
            <a:normAutofit/>
          </a:bodyPr>
          <a:lstStyle/>
          <a:p>
            <a:r>
              <a:rPr lang="en-US" sz="3200"/>
              <a:t>About pandas</a:t>
            </a:r>
          </a:p>
        </p:txBody>
      </p:sp>
      <p:sp>
        <p:nvSpPr>
          <p:cNvPr id="48" name="Rectangle 4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0" name="Rectangle 4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Content Placeholder 22">
            <a:extLst>
              <a:ext uri="{FF2B5EF4-FFF2-40B4-BE49-F238E27FC236}">
                <a16:creationId xmlns:a16="http://schemas.microsoft.com/office/drawing/2014/main" id="{E9592AC0-D56F-D818-D97F-561897C58718}"/>
              </a:ext>
            </a:extLst>
          </p:cNvPr>
          <p:cNvSpPr>
            <a:spLocks noGrp="1"/>
          </p:cNvSpPr>
          <p:nvPr>
            <p:ph idx="1"/>
          </p:nvPr>
        </p:nvSpPr>
        <p:spPr>
          <a:xfrm>
            <a:off x="5351164" y="586822"/>
            <a:ext cx="6002636" cy="1645920"/>
          </a:xfrm>
        </p:spPr>
        <p:txBody>
          <a:bodyPr anchor="ctr">
            <a:normAutofit lnSpcReduction="10000"/>
          </a:bodyPr>
          <a:lstStyle/>
          <a:p>
            <a:r>
              <a:rPr lang="en-US" sz="1800" dirty="0"/>
              <a:t>The easiest way to install pandas is using the Anaconda package manager -includes python, pandas and key data viz packages</a:t>
            </a:r>
          </a:p>
          <a:p>
            <a:r>
              <a:rPr lang="en-US" sz="1800" dirty="0"/>
              <a:t>pandas can import a variety of file formats including Excel and CSV</a:t>
            </a:r>
          </a:p>
        </p:txBody>
      </p:sp>
      <p:pic>
        <p:nvPicPr>
          <p:cNvPr id="19" name="Picture 19" descr="Graphical user interface, text, application&#10;&#10;Description automatically generated">
            <a:extLst>
              <a:ext uri="{FF2B5EF4-FFF2-40B4-BE49-F238E27FC236}">
                <a16:creationId xmlns:a16="http://schemas.microsoft.com/office/drawing/2014/main" id="{BC2B4535-53C8-49B0-B507-7F4E02434631}"/>
              </a:ext>
            </a:extLst>
          </p:cNvPr>
          <p:cNvPicPr>
            <a:picLocks noChangeAspect="1"/>
          </p:cNvPicPr>
          <p:nvPr/>
        </p:nvPicPr>
        <p:blipFill>
          <a:blip r:embed="rId3"/>
          <a:stretch>
            <a:fillRect/>
          </a:stretch>
        </p:blipFill>
        <p:spPr>
          <a:xfrm>
            <a:off x="557784" y="2954781"/>
            <a:ext cx="11164824" cy="3042414"/>
          </a:xfrm>
          <a:prstGeom prst="rect">
            <a:avLst/>
          </a:prstGeom>
        </p:spPr>
      </p:pic>
      <p:sp>
        <p:nvSpPr>
          <p:cNvPr id="4" name="Slide Number Placeholder 3">
            <a:extLst>
              <a:ext uri="{FF2B5EF4-FFF2-40B4-BE49-F238E27FC236}">
                <a16:creationId xmlns:a16="http://schemas.microsoft.com/office/drawing/2014/main" id="{F2B7B85E-335D-4A24-BBF8-822737D09835}"/>
              </a:ext>
            </a:extLst>
          </p:cNvPr>
          <p:cNvSpPr>
            <a:spLocks noGrp="1"/>
          </p:cNvSpPr>
          <p:nvPr>
            <p:ph type="sldNum" sz="quarter" idx="12"/>
          </p:nvPr>
        </p:nvSpPr>
        <p:spPr>
          <a:xfrm>
            <a:off x="8540496" y="6356350"/>
            <a:ext cx="2743200" cy="365125"/>
          </a:xfrm>
        </p:spPr>
        <p:txBody>
          <a:bodyPr>
            <a:normAutofit/>
          </a:bodyPr>
          <a:lstStyle/>
          <a:p>
            <a:pPr>
              <a:spcAft>
                <a:spcPts val="600"/>
              </a:spcAft>
            </a:pPr>
            <a:fld id="{A65A5C87-DF58-40C8-B092-1DE63DB4547E}" type="slidenum">
              <a:rPr lang="en-US">
                <a:solidFill>
                  <a:schemeClr val="tx2">
                    <a:lumMod val="50000"/>
                    <a:lumOff val="50000"/>
                  </a:schemeClr>
                </a:solidFill>
              </a:rPr>
              <a:pPr>
                <a:spcAft>
                  <a:spcPts val="600"/>
                </a:spcAft>
              </a:pPr>
              <a:t>4</a:t>
            </a:fld>
            <a:endParaRPr lang="en-US">
              <a:solidFill>
                <a:schemeClr val="tx2">
                  <a:lumMod val="50000"/>
                  <a:lumOff val="50000"/>
                </a:schemeClr>
              </a:solidFill>
            </a:endParaRPr>
          </a:p>
        </p:txBody>
      </p:sp>
    </p:spTree>
    <p:extLst>
      <p:ext uri="{BB962C8B-B14F-4D97-AF65-F5344CB8AC3E}">
        <p14:creationId xmlns:p14="http://schemas.microsoft.com/office/powerpoint/2010/main" val="79818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.pivot_table()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Can perform multiple aggregations on different values</a:t>
            </a:r>
          </a:p>
          <a:p>
            <a:pPr indent="-228600">
              <a:buFont typeface="Arial" panose="020B0604020202020204" pitchFamily="34" charset="0"/>
              <a:buChar char="•"/>
            </a:pPr>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40</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.pivot_table()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Calculates the Median Daily Rate and Average Tenure by</a:t>
            </a:r>
            <a:br>
              <a:rPr lang="en-US" sz="1800" b="1" dirty="0"/>
            </a:br>
            <a:r>
              <a:rPr lang="en-US" sz="1800" b="1" dirty="0"/>
              <a:t> Attrition Status and Gender</a:t>
            </a:r>
          </a:p>
        </p:txBody>
      </p:sp>
      <p:sp>
        <p:nvSpPr>
          <p:cNvPr id="3" name="TextBox 2">
            <a:extLst>
              <a:ext uri="{FF2B5EF4-FFF2-40B4-BE49-F238E27FC236}">
                <a16:creationId xmlns:a16="http://schemas.microsoft.com/office/drawing/2014/main" id="{28CA8645-646C-475D-8C96-EADEB9433AE8}"/>
              </a:ext>
            </a:extLst>
          </p:cNvPr>
          <p:cNvSpPr txBox="1"/>
          <p:nvPr/>
        </p:nvSpPr>
        <p:spPr>
          <a:xfrm>
            <a:off x="618424" y="3429000"/>
            <a:ext cx="4365781"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values</a:t>
            </a:r>
            <a:r>
              <a:rPr lang="en-US" dirty="0"/>
              <a:t> = columns to aggregate</a:t>
            </a:r>
          </a:p>
          <a:p>
            <a:pPr marL="285750" indent="-285750">
              <a:buFont typeface="Arial" panose="020B0604020202020204" pitchFamily="34" charset="0"/>
              <a:buChar char="•"/>
            </a:pPr>
            <a:r>
              <a:rPr lang="en-US" b="1" dirty="0"/>
              <a:t>index</a:t>
            </a:r>
            <a:r>
              <a:rPr lang="en-US" dirty="0"/>
              <a:t> = a column or columns which will be the pivot tables index</a:t>
            </a:r>
          </a:p>
          <a:p>
            <a:pPr marL="285750" indent="-285750">
              <a:buFont typeface="Arial" panose="020B0604020202020204" pitchFamily="34" charset="0"/>
              <a:buChar char="•"/>
            </a:pPr>
            <a:r>
              <a:rPr lang="en-US" b="1" dirty="0"/>
              <a:t>columns</a:t>
            </a:r>
            <a:r>
              <a:rPr lang="en-US" dirty="0"/>
              <a:t> = a column or columns which will be the pivot tables columns</a:t>
            </a:r>
          </a:p>
          <a:p>
            <a:pPr marL="285750" indent="-285750">
              <a:buFont typeface="Arial" panose="020B0604020202020204" pitchFamily="34" charset="0"/>
              <a:buChar char="•"/>
            </a:pPr>
            <a:r>
              <a:rPr lang="en-US" b="1" dirty="0"/>
              <a:t>aggfunc</a:t>
            </a:r>
            <a:r>
              <a:rPr lang="en-US" dirty="0"/>
              <a:t> = function to use for aggregating the values</a:t>
            </a:r>
          </a:p>
          <a:p>
            <a:endParaRPr lang="en-US" dirty="0"/>
          </a:p>
          <a:p>
            <a:endParaRPr lang="en-US" dirty="0"/>
          </a:p>
        </p:txBody>
      </p:sp>
      <p:pic>
        <p:nvPicPr>
          <p:cNvPr id="5" name="Picture 4">
            <a:extLst>
              <a:ext uri="{FF2B5EF4-FFF2-40B4-BE49-F238E27FC236}">
                <a16:creationId xmlns:a16="http://schemas.microsoft.com/office/drawing/2014/main" id="{FDD11288-EF97-49B7-A683-1A3E85C404D6}"/>
              </a:ext>
            </a:extLst>
          </p:cNvPr>
          <p:cNvPicPr>
            <a:picLocks noChangeAspect="1"/>
          </p:cNvPicPr>
          <p:nvPr/>
        </p:nvPicPr>
        <p:blipFill>
          <a:blip r:embed="rId3"/>
          <a:stretch>
            <a:fillRect/>
          </a:stretch>
        </p:blipFill>
        <p:spPr>
          <a:xfrm>
            <a:off x="5763448" y="3903204"/>
            <a:ext cx="6210838" cy="2621507"/>
          </a:xfrm>
          <a:prstGeom prst="rect">
            <a:avLst/>
          </a:prstGeom>
        </p:spPr>
      </p:pic>
    </p:spTree>
    <p:extLst>
      <p:ext uri="{BB962C8B-B14F-4D97-AF65-F5344CB8AC3E}">
        <p14:creationId xmlns:p14="http://schemas.microsoft.com/office/powerpoint/2010/main" val="3178549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2313743247"/>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41</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393192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.plot()</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Creates a line chart</a:t>
            </a:r>
          </a:p>
          <a:p>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42</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.plot()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Chain the pivot_table() Method with plot() to Create a Line Chart</a:t>
            </a:r>
          </a:p>
        </p:txBody>
      </p:sp>
      <p:sp>
        <p:nvSpPr>
          <p:cNvPr id="3" name="TextBox 2">
            <a:extLst>
              <a:ext uri="{FF2B5EF4-FFF2-40B4-BE49-F238E27FC236}">
                <a16:creationId xmlns:a16="http://schemas.microsoft.com/office/drawing/2014/main" id="{28CA8645-646C-475D-8C96-EADEB9433AE8}"/>
              </a:ext>
            </a:extLst>
          </p:cNvPr>
          <p:cNvSpPr txBox="1"/>
          <p:nvPr/>
        </p:nvSpPr>
        <p:spPr>
          <a:xfrm>
            <a:off x="632497" y="3559568"/>
            <a:ext cx="4365781"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x</a:t>
            </a:r>
            <a:r>
              <a:rPr lang="en-US" dirty="0"/>
              <a:t> = values for the x-axis</a:t>
            </a:r>
          </a:p>
          <a:p>
            <a:pPr marL="285750" indent="-285750">
              <a:buFont typeface="Arial" panose="020B0604020202020204" pitchFamily="34" charset="0"/>
              <a:buChar char="•"/>
            </a:pPr>
            <a:r>
              <a:rPr lang="en-US" b="1" dirty="0"/>
              <a:t>y</a:t>
            </a:r>
            <a:r>
              <a:rPr lang="en-US" dirty="0"/>
              <a:t> = values for the y-axis</a:t>
            </a:r>
          </a:p>
          <a:p>
            <a:pPr marL="285750" indent="-285750">
              <a:buFont typeface="Arial" panose="020B0604020202020204" pitchFamily="34" charset="0"/>
              <a:buChar char="•"/>
            </a:pPr>
            <a:r>
              <a:rPr lang="en-US" b="1" dirty="0"/>
              <a:t>title</a:t>
            </a:r>
            <a:r>
              <a:rPr lang="en-US" dirty="0"/>
              <a:t> = plot titles</a:t>
            </a:r>
          </a:p>
          <a:p>
            <a:pPr marL="285750" indent="-285750">
              <a:buFont typeface="Arial" panose="020B0604020202020204" pitchFamily="34" charset="0"/>
              <a:buChar char="•"/>
            </a:pPr>
            <a:r>
              <a:rPr lang="en-US" b="1" dirty="0"/>
              <a:t>xlabel</a:t>
            </a:r>
            <a:r>
              <a:rPr lang="en-US" dirty="0"/>
              <a:t> = label for the x-axis</a:t>
            </a:r>
          </a:p>
          <a:p>
            <a:pPr marL="285750" indent="-285750">
              <a:buFont typeface="Arial" panose="020B0604020202020204" pitchFamily="34" charset="0"/>
              <a:buChar char="•"/>
            </a:pPr>
            <a:r>
              <a:rPr lang="en-US" b="1" dirty="0"/>
              <a:t>ylabel</a:t>
            </a:r>
            <a:r>
              <a:rPr lang="en-US" dirty="0"/>
              <a:t> = label for the y-axis</a:t>
            </a:r>
          </a:p>
          <a:p>
            <a:pPr marL="285750" indent="-285750">
              <a:buFont typeface="Arial" panose="020B0604020202020204" pitchFamily="34" charset="0"/>
              <a:buChar char="•"/>
            </a:pPr>
            <a:r>
              <a:rPr lang="en-US" b="1" dirty="0"/>
              <a:t>marker</a:t>
            </a:r>
            <a:r>
              <a:rPr lang="en-US" dirty="0"/>
              <a:t> = marker style ex. Circle, stars, etc.</a:t>
            </a:r>
          </a:p>
          <a:p>
            <a:pPr marL="285750" indent="-285750">
              <a:buFont typeface="Arial" panose="020B0604020202020204" pitchFamily="34" charset="0"/>
              <a:buChar char="•"/>
            </a:pPr>
            <a:r>
              <a:rPr lang="en-US" b="1" dirty="0"/>
              <a:t>markerfacecolor </a:t>
            </a:r>
            <a:r>
              <a:rPr lang="en-US" dirty="0"/>
              <a:t>= can set the marker color</a:t>
            </a:r>
            <a:endParaRPr lang="en-US" b="1" dirty="0"/>
          </a:p>
          <a:p>
            <a:endParaRPr lang="en-US" dirty="0"/>
          </a:p>
          <a:p>
            <a:endParaRPr lang="en-US" dirty="0"/>
          </a:p>
        </p:txBody>
      </p:sp>
      <p:pic>
        <p:nvPicPr>
          <p:cNvPr id="13" name="Picture 12">
            <a:extLst>
              <a:ext uri="{FF2B5EF4-FFF2-40B4-BE49-F238E27FC236}">
                <a16:creationId xmlns:a16="http://schemas.microsoft.com/office/drawing/2014/main" id="{FB065D42-EB8D-4422-AAD3-9E065441971E}"/>
              </a:ext>
            </a:extLst>
          </p:cNvPr>
          <p:cNvPicPr>
            <a:picLocks noChangeAspect="1"/>
          </p:cNvPicPr>
          <p:nvPr/>
        </p:nvPicPr>
        <p:blipFill>
          <a:blip r:embed="rId3"/>
          <a:stretch>
            <a:fillRect/>
          </a:stretch>
        </p:blipFill>
        <p:spPr>
          <a:xfrm>
            <a:off x="5945960" y="3525484"/>
            <a:ext cx="4860586" cy="3122227"/>
          </a:xfrm>
          <a:prstGeom prst="rect">
            <a:avLst/>
          </a:prstGeom>
        </p:spPr>
      </p:pic>
    </p:spTree>
    <p:extLst>
      <p:ext uri="{BB962C8B-B14F-4D97-AF65-F5344CB8AC3E}">
        <p14:creationId xmlns:p14="http://schemas.microsoft.com/office/powerpoint/2010/main" val="2697877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.plot.pie()</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Creates a pie chart</a:t>
            </a:r>
          </a:p>
          <a:p>
            <a:pPr indent="-228600">
              <a:buFont typeface="Arial" panose="020B0604020202020204" pitchFamily="34" charset="0"/>
              <a:buChar char="•"/>
            </a:pPr>
            <a:r>
              <a:rPr lang="en-US" dirty="0"/>
              <a:t>Use the autopct parameter to label your chart with the percentages</a:t>
            </a:r>
          </a:p>
          <a:p>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43</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.plot()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Chain the value_counts() Method with plot.pie() to Create a Pie Chart</a:t>
            </a:r>
          </a:p>
        </p:txBody>
      </p:sp>
      <p:sp>
        <p:nvSpPr>
          <p:cNvPr id="3" name="TextBox 2">
            <a:extLst>
              <a:ext uri="{FF2B5EF4-FFF2-40B4-BE49-F238E27FC236}">
                <a16:creationId xmlns:a16="http://schemas.microsoft.com/office/drawing/2014/main" id="{28CA8645-646C-475D-8C96-EADEB9433AE8}"/>
              </a:ext>
            </a:extLst>
          </p:cNvPr>
          <p:cNvSpPr txBox="1"/>
          <p:nvPr/>
        </p:nvSpPr>
        <p:spPr>
          <a:xfrm>
            <a:off x="632497" y="3559568"/>
            <a:ext cx="4365781"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x</a:t>
            </a:r>
            <a:r>
              <a:rPr lang="en-US" dirty="0"/>
              <a:t> = values for the x-axis</a:t>
            </a:r>
          </a:p>
          <a:p>
            <a:pPr marL="285750" indent="-285750">
              <a:buFont typeface="Arial" panose="020B0604020202020204" pitchFamily="34" charset="0"/>
              <a:buChar char="•"/>
            </a:pPr>
            <a:r>
              <a:rPr lang="en-US" b="1" dirty="0"/>
              <a:t>y</a:t>
            </a:r>
            <a:r>
              <a:rPr lang="en-US" dirty="0"/>
              <a:t> = values for the y-axis</a:t>
            </a:r>
          </a:p>
          <a:p>
            <a:pPr marL="285750" indent="-285750">
              <a:buFont typeface="Arial" panose="020B0604020202020204" pitchFamily="34" charset="0"/>
              <a:buChar char="•"/>
            </a:pPr>
            <a:r>
              <a:rPr lang="en-US" b="1" dirty="0"/>
              <a:t>title</a:t>
            </a:r>
            <a:r>
              <a:rPr lang="en-US" dirty="0"/>
              <a:t> = plot titles</a:t>
            </a:r>
          </a:p>
          <a:p>
            <a:pPr marL="285750" indent="-285750">
              <a:buFont typeface="Arial" panose="020B0604020202020204" pitchFamily="34" charset="0"/>
              <a:buChar char="•"/>
            </a:pPr>
            <a:r>
              <a:rPr lang="en-US" b="1" dirty="0"/>
              <a:t>xlabel</a:t>
            </a:r>
            <a:r>
              <a:rPr lang="en-US" dirty="0"/>
              <a:t> = label for the x-axis</a:t>
            </a:r>
          </a:p>
          <a:p>
            <a:pPr marL="285750" indent="-285750">
              <a:buFont typeface="Arial" panose="020B0604020202020204" pitchFamily="34" charset="0"/>
              <a:buChar char="•"/>
            </a:pPr>
            <a:r>
              <a:rPr lang="en-US" b="1" dirty="0"/>
              <a:t>ylabel</a:t>
            </a:r>
            <a:r>
              <a:rPr lang="en-US" dirty="0"/>
              <a:t> = label for the y-axis</a:t>
            </a:r>
          </a:p>
          <a:p>
            <a:pPr marL="285750" indent="-285750">
              <a:buFont typeface="Arial" panose="020B0604020202020204" pitchFamily="34" charset="0"/>
              <a:buChar char="•"/>
            </a:pPr>
            <a:r>
              <a:rPr lang="en-US" b="1" dirty="0"/>
              <a:t>autopct</a:t>
            </a:r>
            <a:r>
              <a:rPr lang="en-US" dirty="0"/>
              <a:t> = labels chart using percentages</a:t>
            </a:r>
          </a:p>
          <a:p>
            <a:endParaRPr lang="en-US" dirty="0"/>
          </a:p>
          <a:p>
            <a:endParaRPr lang="en-US" dirty="0"/>
          </a:p>
        </p:txBody>
      </p:sp>
      <p:pic>
        <p:nvPicPr>
          <p:cNvPr id="9" name="Picture 8">
            <a:extLst>
              <a:ext uri="{FF2B5EF4-FFF2-40B4-BE49-F238E27FC236}">
                <a16:creationId xmlns:a16="http://schemas.microsoft.com/office/drawing/2014/main" id="{62EA8E9D-2971-411F-96D5-49FC94490274}"/>
              </a:ext>
            </a:extLst>
          </p:cNvPr>
          <p:cNvPicPr>
            <a:picLocks noChangeAspect="1"/>
          </p:cNvPicPr>
          <p:nvPr/>
        </p:nvPicPr>
        <p:blipFill>
          <a:blip r:embed="rId3"/>
          <a:stretch>
            <a:fillRect/>
          </a:stretch>
        </p:blipFill>
        <p:spPr>
          <a:xfrm>
            <a:off x="5630775" y="3637221"/>
            <a:ext cx="6348010" cy="3139712"/>
          </a:xfrm>
          <a:prstGeom prst="rect">
            <a:avLst/>
          </a:prstGeom>
        </p:spPr>
      </p:pic>
    </p:spTree>
    <p:extLst>
      <p:ext uri="{BB962C8B-B14F-4D97-AF65-F5344CB8AC3E}">
        <p14:creationId xmlns:p14="http://schemas.microsoft.com/office/powerpoint/2010/main" val="23391482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.plot.bar()</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Creates a bar chart</a:t>
            </a:r>
          </a:p>
          <a:p>
            <a:pPr indent="-228600">
              <a:buFont typeface="Arial" panose="020B0604020202020204" pitchFamily="34" charset="0"/>
              <a:buChar char="•"/>
            </a:pPr>
            <a:r>
              <a:rPr lang="en-US" dirty="0"/>
              <a:t>Use the color parameter to change the color of the bars</a:t>
            </a:r>
          </a:p>
          <a:p>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44</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.plot()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Chain the pivot_table() Method with plot.bar() to Create a Bar Chart</a:t>
            </a:r>
          </a:p>
        </p:txBody>
      </p:sp>
      <p:sp>
        <p:nvSpPr>
          <p:cNvPr id="3" name="TextBox 2">
            <a:extLst>
              <a:ext uri="{FF2B5EF4-FFF2-40B4-BE49-F238E27FC236}">
                <a16:creationId xmlns:a16="http://schemas.microsoft.com/office/drawing/2014/main" id="{28CA8645-646C-475D-8C96-EADEB9433AE8}"/>
              </a:ext>
            </a:extLst>
          </p:cNvPr>
          <p:cNvSpPr txBox="1"/>
          <p:nvPr/>
        </p:nvSpPr>
        <p:spPr>
          <a:xfrm>
            <a:off x="632497" y="3559568"/>
            <a:ext cx="4365781" cy="2585323"/>
          </a:xfrm>
          <a:prstGeom prst="rect">
            <a:avLst/>
          </a:prstGeom>
          <a:noFill/>
        </p:spPr>
        <p:txBody>
          <a:bodyPr wrap="square" rtlCol="0">
            <a:spAutoFit/>
          </a:bodyPr>
          <a:lstStyle/>
          <a:p>
            <a:pPr marL="285750" indent="-285750">
              <a:buFont typeface="Arial" panose="020B0604020202020204" pitchFamily="34" charset="0"/>
              <a:buChar char="•"/>
            </a:pPr>
            <a:r>
              <a:rPr lang="en-US" b="1" dirty="0"/>
              <a:t>x</a:t>
            </a:r>
            <a:r>
              <a:rPr lang="en-US" dirty="0"/>
              <a:t> = values for the x-axis</a:t>
            </a:r>
          </a:p>
          <a:p>
            <a:pPr marL="285750" indent="-285750">
              <a:buFont typeface="Arial" panose="020B0604020202020204" pitchFamily="34" charset="0"/>
              <a:buChar char="•"/>
            </a:pPr>
            <a:r>
              <a:rPr lang="en-US" b="1" dirty="0"/>
              <a:t>y</a:t>
            </a:r>
            <a:r>
              <a:rPr lang="en-US" dirty="0"/>
              <a:t> = values for the y-axis</a:t>
            </a:r>
          </a:p>
          <a:p>
            <a:pPr marL="285750" indent="-285750">
              <a:buFont typeface="Arial" panose="020B0604020202020204" pitchFamily="34" charset="0"/>
              <a:buChar char="•"/>
            </a:pPr>
            <a:r>
              <a:rPr lang="en-US" b="1" dirty="0"/>
              <a:t>title</a:t>
            </a:r>
            <a:r>
              <a:rPr lang="en-US" dirty="0"/>
              <a:t> = plot titles</a:t>
            </a:r>
          </a:p>
          <a:p>
            <a:pPr marL="285750" indent="-285750">
              <a:buFont typeface="Arial" panose="020B0604020202020204" pitchFamily="34" charset="0"/>
              <a:buChar char="•"/>
            </a:pPr>
            <a:r>
              <a:rPr lang="en-US" b="1" dirty="0"/>
              <a:t>xlabel</a:t>
            </a:r>
            <a:r>
              <a:rPr lang="en-US" dirty="0"/>
              <a:t> = label for the x-axis</a:t>
            </a:r>
          </a:p>
          <a:p>
            <a:pPr marL="285750" indent="-285750">
              <a:buFont typeface="Arial" panose="020B0604020202020204" pitchFamily="34" charset="0"/>
              <a:buChar char="•"/>
            </a:pPr>
            <a:r>
              <a:rPr lang="en-US" b="1" dirty="0"/>
              <a:t>ylabel</a:t>
            </a:r>
            <a:r>
              <a:rPr lang="en-US" dirty="0"/>
              <a:t> = label for the y-axis</a:t>
            </a:r>
          </a:p>
          <a:p>
            <a:pPr marL="285750" indent="-285750">
              <a:buFont typeface="Arial" panose="020B0604020202020204" pitchFamily="34" charset="0"/>
              <a:buChar char="•"/>
            </a:pPr>
            <a:r>
              <a:rPr lang="en-US" b="1" dirty="0"/>
              <a:t>color</a:t>
            </a:r>
            <a:r>
              <a:rPr lang="en-US" dirty="0"/>
              <a:t> = color of bars</a:t>
            </a:r>
          </a:p>
          <a:p>
            <a:pPr marL="285750" indent="-285750">
              <a:buFont typeface="Arial" panose="020B0604020202020204" pitchFamily="34" charset="0"/>
              <a:buChar char="•"/>
            </a:pPr>
            <a:r>
              <a:rPr lang="en-US" b="1" dirty="0"/>
              <a:t>rot</a:t>
            </a:r>
            <a:r>
              <a:rPr lang="en-US" dirty="0"/>
              <a:t> = rotation of the x-axis labels</a:t>
            </a:r>
          </a:p>
          <a:p>
            <a:endParaRPr lang="en-US" dirty="0"/>
          </a:p>
          <a:p>
            <a:endParaRPr lang="en-US" dirty="0"/>
          </a:p>
        </p:txBody>
      </p:sp>
      <p:pic>
        <p:nvPicPr>
          <p:cNvPr id="5" name="Picture 4">
            <a:extLst>
              <a:ext uri="{FF2B5EF4-FFF2-40B4-BE49-F238E27FC236}">
                <a16:creationId xmlns:a16="http://schemas.microsoft.com/office/drawing/2014/main" id="{71404E35-DFB5-40DA-87D8-B0EF8CF8B006}"/>
              </a:ext>
            </a:extLst>
          </p:cNvPr>
          <p:cNvPicPr>
            <a:picLocks noChangeAspect="1"/>
          </p:cNvPicPr>
          <p:nvPr/>
        </p:nvPicPr>
        <p:blipFill>
          <a:blip r:embed="rId3"/>
          <a:stretch>
            <a:fillRect/>
          </a:stretch>
        </p:blipFill>
        <p:spPr>
          <a:xfrm>
            <a:off x="5351164" y="3637221"/>
            <a:ext cx="5798149" cy="3212569"/>
          </a:xfrm>
          <a:prstGeom prst="rect">
            <a:avLst/>
          </a:prstGeom>
        </p:spPr>
      </p:pic>
    </p:spTree>
    <p:extLst>
      <p:ext uri="{BB962C8B-B14F-4D97-AF65-F5344CB8AC3E}">
        <p14:creationId xmlns:p14="http://schemas.microsoft.com/office/powerpoint/2010/main" val="3501393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dirty="0"/>
              <a:t>.plot.bar()</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a:bodyPr>
          <a:lstStyle/>
          <a:p>
            <a:pPr indent="-228600">
              <a:buFont typeface="Arial" panose="020B0604020202020204" pitchFamily="34" charset="0"/>
              <a:buChar char="•"/>
            </a:pPr>
            <a:r>
              <a:rPr lang="en-US" dirty="0"/>
              <a:t>Creates a stacked bar chart</a:t>
            </a:r>
          </a:p>
          <a:p>
            <a:pPr indent="-228600">
              <a:buFont typeface="Arial" panose="020B0604020202020204" pitchFamily="34" charset="0"/>
              <a:buChar char="•"/>
            </a:pPr>
            <a:r>
              <a:rPr lang="en-US" dirty="0"/>
              <a:t>Use the color parameter to change the color of the bars</a:t>
            </a:r>
          </a:p>
          <a:p>
            <a:endParaRPr lang="en-US" dirty="0"/>
          </a:p>
        </p:txBody>
      </p:sp>
      <p:sp>
        <p:nvSpPr>
          <p:cNvPr id="6" name="Footer Placeholder 5">
            <a:extLst>
              <a:ext uri="{FF2B5EF4-FFF2-40B4-BE49-F238E27FC236}">
                <a16:creationId xmlns:a16="http://schemas.microsoft.com/office/drawing/2014/main" id="{5D319687-458B-4290-9E31-FA992F4A6F59}"/>
              </a:ext>
            </a:extLst>
          </p:cNvPr>
          <p:cNvSpPr>
            <a:spLocks noGrp="1"/>
          </p:cNvSpPr>
          <p:nvPr>
            <p:ph type="ftr" sz="quarter" idx="4294967295"/>
          </p:nvPr>
        </p:nvSpPr>
        <p:spPr>
          <a:xfrm>
            <a:off x="0" y="6378575"/>
            <a:ext cx="4114800" cy="365125"/>
          </a:xfrm>
        </p:spPr>
        <p:txBody>
          <a:bodyPr vert="horz" lIns="91440" tIns="45720" rIns="91440" bIns="45720" rtlCol="0" anchor="ctr">
            <a:normAutofit/>
          </a:bodyPr>
          <a:lstStyle/>
          <a:p>
            <a:pPr>
              <a:spcAft>
                <a:spcPts val="600"/>
              </a:spcAft>
            </a:pPr>
            <a:r>
              <a:rPr lang="en-US" kern="1200" dirty="0">
                <a:solidFill>
                  <a:schemeClr val="tx1">
                    <a:tint val="75000"/>
                  </a:schemeClr>
                </a:solidFill>
                <a:latin typeface="+mn-lt"/>
                <a:ea typeface="+mn-ea"/>
                <a:cs typeface="+mn-cs"/>
              </a:rPr>
              <a:t>Python for Excel Users</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45</a:t>
            </a:fld>
            <a:endParaRPr lang="en-US"/>
          </a:p>
        </p:txBody>
      </p:sp>
      <p:sp>
        <p:nvSpPr>
          <p:cNvPr id="27" name="Text Placeholder 2">
            <a:extLst>
              <a:ext uri="{FF2B5EF4-FFF2-40B4-BE49-F238E27FC236}">
                <a16:creationId xmlns:a16="http://schemas.microsoft.com/office/drawing/2014/main" id="{BEF8FE33-7D19-4CD8-9F40-39472279E9C5}"/>
              </a:ext>
            </a:extLst>
          </p:cNvPr>
          <p:cNvSpPr txBox="1">
            <a:spLocks/>
          </p:cNvSpPr>
          <p:nvPr/>
        </p:nvSpPr>
        <p:spPr>
          <a:xfrm>
            <a:off x="490408" y="2804999"/>
            <a:ext cx="4294975" cy="48166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dirty="0"/>
              <a:t>.plot() arguments</a:t>
            </a:r>
          </a:p>
        </p:txBody>
      </p:sp>
      <p:sp>
        <p:nvSpPr>
          <p:cNvPr id="29" name="Text Placeholder 4">
            <a:extLst>
              <a:ext uri="{FF2B5EF4-FFF2-40B4-BE49-F238E27FC236}">
                <a16:creationId xmlns:a16="http://schemas.microsoft.com/office/drawing/2014/main" id="{17727819-5824-4C16-B093-9D51E17535F2}"/>
              </a:ext>
            </a:extLst>
          </p:cNvPr>
          <p:cNvSpPr txBox="1">
            <a:spLocks/>
          </p:cNvSpPr>
          <p:nvPr/>
        </p:nvSpPr>
        <p:spPr>
          <a:xfrm>
            <a:off x="5351164" y="2804998"/>
            <a:ext cx="6623122" cy="481667"/>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800" b="1" dirty="0"/>
              <a:t>Chain the pivot_table() Method with plot.bar() to Create a Stacked Bar Chart</a:t>
            </a:r>
          </a:p>
        </p:txBody>
      </p:sp>
      <p:sp>
        <p:nvSpPr>
          <p:cNvPr id="3" name="TextBox 2">
            <a:extLst>
              <a:ext uri="{FF2B5EF4-FFF2-40B4-BE49-F238E27FC236}">
                <a16:creationId xmlns:a16="http://schemas.microsoft.com/office/drawing/2014/main" id="{28CA8645-646C-475D-8C96-EADEB9433AE8}"/>
              </a:ext>
            </a:extLst>
          </p:cNvPr>
          <p:cNvSpPr txBox="1"/>
          <p:nvPr/>
        </p:nvSpPr>
        <p:spPr>
          <a:xfrm>
            <a:off x="632497" y="3559568"/>
            <a:ext cx="4365781"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x</a:t>
            </a:r>
            <a:r>
              <a:rPr lang="en-US" dirty="0"/>
              <a:t> = values for the x-axis</a:t>
            </a:r>
          </a:p>
          <a:p>
            <a:pPr marL="285750" indent="-285750">
              <a:buFont typeface="Arial" panose="020B0604020202020204" pitchFamily="34" charset="0"/>
              <a:buChar char="•"/>
            </a:pPr>
            <a:r>
              <a:rPr lang="en-US" b="1" dirty="0"/>
              <a:t>y</a:t>
            </a:r>
            <a:r>
              <a:rPr lang="en-US" dirty="0"/>
              <a:t> = values for the y-axis</a:t>
            </a:r>
          </a:p>
          <a:p>
            <a:pPr marL="285750" indent="-285750">
              <a:buFont typeface="Arial" panose="020B0604020202020204" pitchFamily="34" charset="0"/>
              <a:buChar char="•"/>
            </a:pPr>
            <a:r>
              <a:rPr lang="en-US" b="1" dirty="0"/>
              <a:t>title</a:t>
            </a:r>
            <a:r>
              <a:rPr lang="en-US" dirty="0"/>
              <a:t> = plot titles</a:t>
            </a:r>
          </a:p>
          <a:p>
            <a:pPr marL="285750" indent="-285750">
              <a:buFont typeface="Arial" panose="020B0604020202020204" pitchFamily="34" charset="0"/>
              <a:buChar char="•"/>
            </a:pPr>
            <a:r>
              <a:rPr lang="en-US" b="1" dirty="0"/>
              <a:t>xlabel</a:t>
            </a:r>
            <a:r>
              <a:rPr lang="en-US" dirty="0"/>
              <a:t> = label for the x-axis</a:t>
            </a:r>
          </a:p>
          <a:p>
            <a:pPr marL="285750" indent="-285750">
              <a:buFont typeface="Arial" panose="020B0604020202020204" pitchFamily="34" charset="0"/>
              <a:buChar char="•"/>
            </a:pPr>
            <a:r>
              <a:rPr lang="en-US" b="1" dirty="0"/>
              <a:t>ylabel</a:t>
            </a:r>
            <a:r>
              <a:rPr lang="en-US" dirty="0"/>
              <a:t> = label for the y-axis</a:t>
            </a:r>
          </a:p>
          <a:p>
            <a:pPr marL="285750" indent="-285750">
              <a:buFont typeface="Arial" panose="020B0604020202020204" pitchFamily="34" charset="0"/>
              <a:buChar char="•"/>
            </a:pPr>
            <a:r>
              <a:rPr lang="en-US" b="1" dirty="0"/>
              <a:t>color</a:t>
            </a:r>
            <a:r>
              <a:rPr lang="en-US" dirty="0"/>
              <a:t> = color of bars</a:t>
            </a:r>
          </a:p>
          <a:p>
            <a:pPr marL="285750" indent="-285750">
              <a:buFont typeface="Arial" panose="020B0604020202020204" pitchFamily="34" charset="0"/>
              <a:buChar char="•"/>
            </a:pPr>
            <a:r>
              <a:rPr lang="en-US" b="1" dirty="0"/>
              <a:t>rot</a:t>
            </a:r>
            <a:r>
              <a:rPr lang="en-US" dirty="0"/>
              <a:t> = rotation of the x-axis labels</a:t>
            </a:r>
          </a:p>
          <a:p>
            <a:pPr marL="285750" indent="-285750">
              <a:buFont typeface="Arial" panose="020B0604020202020204" pitchFamily="34" charset="0"/>
              <a:buChar char="•"/>
            </a:pPr>
            <a:r>
              <a:rPr lang="en-US" b="1" dirty="0"/>
              <a:t>stacked</a:t>
            </a:r>
            <a:r>
              <a:rPr lang="en-US" dirty="0"/>
              <a:t> = True creates a stacked bar chart</a:t>
            </a:r>
          </a:p>
          <a:p>
            <a:endParaRPr lang="en-US" dirty="0"/>
          </a:p>
          <a:p>
            <a:endParaRPr lang="en-US" dirty="0"/>
          </a:p>
        </p:txBody>
      </p:sp>
      <p:pic>
        <p:nvPicPr>
          <p:cNvPr id="8" name="Picture 7">
            <a:extLst>
              <a:ext uri="{FF2B5EF4-FFF2-40B4-BE49-F238E27FC236}">
                <a16:creationId xmlns:a16="http://schemas.microsoft.com/office/drawing/2014/main" id="{232D5B47-B4E8-44C7-A4CB-69AE1194064B}"/>
              </a:ext>
            </a:extLst>
          </p:cNvPr>
          <p:cNvPicPr>
            <a:picLocks noChangeAspect="1"/>
          </p:cNvPicPr>
          <p:nvPr/>
        </p:nvPicPr>
        <p:blipFill>
          <a:blip r:embed="rId3"/>
          <a:stretch>
            <a:fillRect/>
          </a:stretch>
        </p:blipFill>
        <p:spPr>
          <a:xfrm>
            <a:off x="5504265" y="3411712"/>
            <a:ext cx="5696434" cy="3487970"/>
          </a:xfrm>
          <a:prstGeom prst="rect">
            <a:avLst/>
          </a:prstGeom>
        </p:spPr>
      </p:pic>
    </p:spTree>
    <p:extLst>
      <p:ext uri="{BB962C8B-B14F-4D97-AF65-F5344CB8AC3E}">
        <p14:creationId xmlns:p14="http://schemas.microsoft.com/office/powerpoint/2010/main" val="2789353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2E3A-DB80-46C8-A227-EE0F7E87D747}"/>
              </a:ext>
            </a:extLst>
          </p:cNvPr>
          <p:cNvSpPr>
            <a:spLocks noGrp="1"/>
          </p:cNvSpPr>
          <p:nvPr>
            <p:ph type="title"/>
          </p:nvPr>
        </p:nvSpPr>
        <p:spPr/>
        <p:txBody>
          <a:bodyPr anchor="t"/>
          <a:lstStyle/>
          <a:p>
            <a:r>
              <a:rPr lang="en-US" dirty="0"/>
              <a:t>Thank you</a:t>
            </a:r>
          </a:p>
        </p:txBody>
      </p:sp>
      <p:sp>
        <p:nvSpPr>
          <p:cNvPr id="7" name="Footer Placeholder 6">
            <a:extLst>
              <a:ext uri="{FF2B5EF4-FFF2-40B4-BE49-F238E27FC236}">
                <a16:creationId xmlns:a16="http://schemas.microsoft.com/office/drawing/2014/main" id="{E1241EFF-1DFD-4B6D-BFDE-8E8B18833441}"/>
              </a:ext>
            </a:extLst>
          </p:cNvPr>
          <p:cNvSpPr>
            <a:spLocks noGrp="1"/>
          </p:cNvSpPr>
          <p:nvPr>
            <p:ph type="ftr" sz="quarter" idx="11"/>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A3BB8335-F249-4F37-8C3F-A672116EB876}"/>
              </a:ext>
            </a:extLst>
          </p:cNvPr>
          <p:cNvSpPr>
            <a:spLocks noGrp="1"/>
          </p:cNvSpPr>
          <p:nvPr>
            <p:ph type="sldNum" sz="quarter" idx="12"/>
          </p:nvPr>
        </p:nvSpPr>
        <p:spPr/>
        <p:txBody>
          <a:bodyPr/>
          <a:lstStyle/>
          <a:p>
            <a:fld id="{A65A5C87-DF58-40C8-B092-1DE63DB4547E}" type="slidenum">
              <a:rPr lang="en-US" smtClean="0"/>
              <a:pPr/>
              <a:t>46</a:t>
            </a:fld>
            <a:endParaRPr lang="en-US" dirty="0"/>
          </a:p>
        </p:txBody>
      </p:sp>
      <p:pic>
        <p:nvPicPr>
          <p:cNvPr id="25" name="Online Image Placeholder 23" descr="User">
            <a:extLst>
              <a:ext uri="{FF2B5EF4-FFF2-40B4-BE49-F238E27FC236}">
                <a16:creationId xmlns:a16="http://schemas.microsoft.com/office/drawing/2014/main" id="{DD136AFE-38B3-4FAE-907B-277600FBDED5}"/>
              </a:ext>
            </a:extLst>
          </p:cNvPr>
          <p:cNvPicPr>
            <a:picLocks noGrp="1" noChangeAspect="1"/>
          </p:cNvPicPr>
          <p:nvPr>
            <p:ph type="pic" sz="quarter" idx="4294967295"/>
          </p:nvPr>
        </p:nvPicPr>
        <p:blipFill rotWithShape="1">
          <a:blip r:embed="rId3">
            <a:extLst>
              <a:ext uri="{96DAC541-7B7A-43D3-8B79-37D633B846F1}">
                <asvg:svgBlip xmlns:asvg="http://schemas.microsoft.com/office/drawing/2016/SVG/main" r:embed="rId4"/>
              </a:ext>
            </a:extLst>
          </a:blip>
          <a:srcRect/>
          <a:stretch/>
        </p:blipFill>
        <p:spPr>
          <a:xfrm>
            <a:off x="1078992" y="2971800"/>
            <a:ext cx="457200" cy="457200"/>
          </a:xfrm>
        </p:spPr>
      </p:pic>
      <p:sp>
        <p:nvSpPr>
          <p:cNvPr id="10" name="Text Placeholder 9">
            <a:extLst>
              <a:ext uri="{FF2B5EF4-FFF2-40B4-BE49-F238E27FC236}">
                <a16:creationId xmlns:a16="http://schemas.microsoft.com/office/drawing/2014/main" id="{82977D1C-657B-4FA7-B4A1-CD08EC61D37B}"/>
              </a:ext>
            </a:extLst>
          </p:cNvPr>
          <p:cNvSpPr>
            <a:spLocks noGrp="1"/>
          </p:cNvSpPr>
          <p:nvPr>
            <p:ph type="body" idx="4294967295"/>
          </p:nvPr>
        </p:nvSpPr>
        <p:spPr>
          <a:xfrm>
            <a:off x="1725839" y="2971800"/>
            <a:ext cx="10607675" cy="585788"/>
          </a:xfrm>
        </p:spPr>
        <p:txBody>
          <a:bodyPr vert="horz" lIns="91440" tIns="45720" rIns="91440" bIns="45720" rtlCol="0" anchor="t">
            <a:normAutofit/>
          </a:bodyPr>
          <a:lstStyle/>
          <a:p>
            <a:pPr marL="0" indent="0">
              <a:buNone/>
            </a:pPr>
            <a:r>
              <a:rPr lang="en-US" dirty="0"/>
              <a:t>Nicole Lettich</a:t>
            </a:r>
          </a:p>
        </p:txBody>
      </p:sp>
      <p:pic>
        <p:nvPicPr>
          <p:cNvPr id="29" name="Online Image Placeholder 11" descr="Monitor">
            <a:extLst>
              <a:ext uri="{FF2B5EF4-FFF2-40B4-BE49-F238E27FC236}">
                <a16:creationId xmlns:a16="http://schemas.microsoft.com/office/drawing/2014/main" id="{247D95FD-08A2-4831-BB6A-A0FCA300459A}"/>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078992" y="3914267"/>
            <a:ext cx="457200" cy="457200"/>
          </a:xfrm>
        </p:spPr>
      </p:pic>
      <p:sp>
        <p:nvSpPr>
          <p:cNvPr id="12" name="Text Placeholder 11">
            <a:extLst>
              <a:ext uri="{FF2B5EF4-FFF2-40B4-BE49-F238E27FC236}">
                <a16:creationId xmlns:a16="http://schemas.microsoft.com/office/drawing/2014/main" id="{A3CE7679-6065-4440-BCF7-BAFF752B013D}"/>
              </a:ext>
            </a:extLst>
          </p:cNvPr>
          <p:cNvSpPr>
            <a:spLocks noGrp="1"/>
          </p:cNvSpPr>
          <p:nvPr>
            <p:ph type="body" sz="quarter" idx="4294967295"/>
          </p:nvPr>
        </p:nvSpPr>
        <p:spPr>
          <a:xfrm>
            <a:off x="1725838" y="3846484"/>
            <a:ext cx="9530425" cy="1138838"/>
          </a:xfrm>
        </p:spPr>
        <p:txBody>
          <a:bodyPr wrap="square">
            <a:spAutoFit/>
          </a:bodyPr>
          <a:lstStyle/>
          <a:p>
            <a:pPr marL="0" indent="0">
              <a:buNone/>
            </a:pPr>
            <a:r>
              <a:rPr lang="en-US" dirty="0"/>
              <a:t>https://github.com/NicoleRL25/python_for_excel_users</a:t>
            </a:r>
          </a:p>
          <a:p>
            <a:pPr marL="0" indent="0">
              <a:buNone/>
            </a:pPr>
            <a:r>
              <a:rPr lang="en-US" dirty="0"/>
              <a:t>https://www.linkedin.com/in/nicole-lettich/</a:t>
            </a:r>
          </a:p>
        </p:txBody>
      </p:sp>
    </p:spTree>
    <p:extLst>
      <p:ext uri="{BB962C8B-B14F-4D97-AF65-F5344CB8AC3E}">
        <p14:creationId xmlns:p14="http://schemas.microsoft.com/office/powerpoint/2010/main" val="125775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770086F-105C-41B2-806B-2C7CAA8E2622}"/>
              </a:ext>
            </a:extLst>
          </p:cNvPr>
          <p:cNvSpPr>
            <a:spLocks noGrp="1"/>
          </p:cNvSpPr>
          <p:nvPr>
            <p:ph type="title"/>
          </p:nvPr>
        </p:nvSpPr>
        <p:spPr/>
        <p:txBody>
          <a:bodyPr/>
          <a:lstStyle/>
          <a:p>
            <a:r>
              <a:rPr lang="en-US" dirty="0"/>
              <a:t>Jupyter Notebook</a:t>
            </a:r>
          </a:p>
        </p:txBody>
      </p:sp>
      <p:sp>
        <p:nvSpPr>
          <p:cNvPr id="9" name="Text Placeholder 8">
            <a:extLst>
              <a:ext uri="{FF2B5EF4-FFF2-40B4-BE49-F238E27FC236}">
                <a16:creationId xmlns:a16="http://schemas.microsoft.com/office/drawing/2014/main" id="{7EABB227-ACAD-4E7D-B0EA-8AB87735F170}"/>
              </a:ext>
            </a:extLst>
          </p:cNvPr>
          <p:cNvSpPr>
            <a:spLocks noGrp="1"/>
          </p:cNvSpPr>
          <p:nvPr>
            <p:ph type="body" sz="half" idx="2"/>
          </p:nvPr>
        </p:nvSpPr>
        <p:spPr/>
        <p:txBody>
          <a:bodyPr/>
          <a:lstStyle/>
          <a:p>
            <a:r>
              <a:rPr lang="en-US" dirty="0"/>
              <a:t>Web application for sharing code, notes and data visualization</a:t>
            </a:r>
          </a:p>
        </p:txBody>
      </p:sp>
      <p:sp>
        <p:nvSpPr>
          <p:cNvPr id="2" name="Date Placeholder 1">
            <a:extLst>
              <a:ext uri="{FF2B5EF4-FFF2-40B4-BE49-F238E27FC236}">
                <a16:creationId xmlns:a16="http://schemas.microsoft.com/office/drawing/2014/main" id="{8C845211-6998-4D72-B35B-575C9CC9EDB1}"/>
              </a:ext>
            </a:extLst>
          </p:cNvPr>
          <p:cNvSpPr>
            <a:spLocks noGrp="1"/>
          </p:cNvSpPr>
          <p:nvPr>
            <p:ph type="dt" sz="half" idx="10"/>
          </p:nvPr>
        </p:nvSpPr>
        <p:spPr/>
        <p:txBody>
          <a:bodyPr/>
          <a:lstStyle/>
          <a:p>
            <a:r>
              <a:rPr lang="en-US" dirty="0"/>
              <a:t>April 2022</a:t>
            </a:r>
          </a:p>
        </p:txBody>
      </p:sp>
      <p:sp>
        <p:nvSpPr>
          <p:cNvPr id="3" name="Footer Placeholder 2">
            <a:extLst>
              <a:ext uri="{FF2B5EF4-FFF2-40B4-BE49-F238E27FC236}">
                <a16:creationId xmlns:a16="http://schemas.microsoft.com/office/drawing/2014/main" id="{FEE719C5-48A1-481A-8F2E-366A6B5F2070}"/>
              </a:ext>
            </a:extLst>
          </p:cNvPr>
          <p:cNvSpPr>
            <a:spLocks noGrp="1"/>
          </p:cNvSpPr>
          <p:nvPr>
            <p:ph type="ftr" sz="quarter" idx="11"/>
          </p:nvPr>
        </p:nvSpPr>
        <p:spPr/>
        <p:txBody>
          <a:bodyPr/>
          <a:lstStyle/>
          <a:p>
            <a:r>
              <a:rPr lang="en-US" dirty="0"/>
              <a:t>Python for Excel Users</a:t>
            </a:r>
          </a:p>
        </p:txBody>
      </p:sp>
      <p:sp>
        <p:nvSpPr>
          <p:cNvPr id="4" name="Slide Number Placeholder 3">
            <a:extLst>
              <a:ext uri="{FF2B5EF4-FFF2-40B4-BE49-F238E27FC236}">
                <a16:creationId xmlns:a16="http://schemas.microsoft.com/office/drawing/2014/main" id="{D791A7EF-9E02-4B25-9DDE-BA50C2ED6665}"/>
              </a:ext>
            </a:extLst>
          </p:cNvPr>
          <p:cNvSpPr>
            <a:spLocks noGrp="1"/>
          </p:cNvSpPr>
          <p:nvPr>
            <p:ph type="sldNum" sz="quarter" idx="12"/>
          </p:nvPr>
        </p:nvSpPr>
        <p:spPr/>
        <p:txBody>
          <a:bodyPr/>
          <a:lstStyle/>
          <a:p>
            <a:fld id="{A65A5C87-DF58-40C8-B092-1DE63DB4547E}" type="slidenum">
              <a:rPr lang="en-US" smtClean="0"/>
              <a:t>5</a:t>
            </a:fld>
            <a:endParaRPr lang="en-US" dirty="0"/>
          </a:p>
        </p:txBody>
      </p:sp>
      <p:pic>
        <p:nvPicPr>
          <p:cNvPr id="10" name="Picture Placeholder 9">
            <a:extLst>
              <a:ext uri="{FF2B5EF4-FFF2-40B4-BE49-F238E27FC236}">
                <a16:creationId xmlns:a16="http://schemas.microsoft.com/office/drawing/2014/main" id="{157D5D8B-E08D-47C3-9C48-1557E541D1C9}"/>
              </a:ext>
            </a:extLst>
          </p:cNvPr>
          <p:cNvPicPr>
            <a:picLocks noGrp="1" noChangeAspect="1"/>
          </p:cNvPicPr>
          <p:nvPr>
            <p:ph type="pic" idx="1"/>
          </p:nvPr>
        </p:nvPicPr>
        <p:blipFill rotWithShape="1">
          <a:blip r:embed="rId3"/>
          <a:srcRect l="-6580" r="-6580"/>
          <a:stretch/>
        </p:blipFill>
        <p:spPr>
          <a:xfrm>
            <a:off x="4965700" y="1162050"/>
            <a:ext cx="6729413" cy="4645025"/>
          </a:xfrm>
          <a:prstGeom prst="rect">
            <a:avLst/>
          </a:prstGeom>
        </p:spPr>
      </p:pic>
    </p:spTree>
    <p:extLst>
      <p:ext uri="{BB962C8B-B14F-4D97-AF65-F5344CB8AC3E}">
        <p14:creationId xmlns:p14="http://schemas.microsoft.com/office/powerpoint/2010/main" val="55967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E23366-57AD-4390-A034-4EE2753F8347}"/>
              </a:ext>
            </a:extLst>
          </p:cNvPr>
          <p:cNvSpPr>
            <a:spLocks noGrp="1"/>
          </p:cNvSpPr>
          <p:nvPr>
            <p:ph type="title"/>
          </p:nvPr>
        </p:nvSpPr>
        <p:spPr>
          <a:xfrm>
            <a:off x="841247" y="978619"/>
            <a:ext cx="3410712" cy="1106424"/>
          </a:xfrm>
        </p:spPr>
        <p:txBody>
          <a:bodyPr vert="horz" lIns="91440" tIns="45720" rIns="91440" bIns="45720" rtlCol="0" anchor="ctr">
            <a:normAutofit/>
          </a:bodyPr>
          <a:lstStyle/>
          <a:p>
            <a:r>
              <a:rPr lang="en-US" sz="2800"/>
              <a:t>GitHub</a:t>
            </a:r>
          </a:p>
        </p:txBody>
      </p:sp>
      <p:sp>
        <p:nvSpPr>
          <p:cNvPr id="24" name="Rectangle 2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64F2E8AC-80A8-495F-DD85-B8A3BDD7F9C4}"/>
              </a:ext>
            </a:extLst>
          </p:cNvPr>
          <p:cNvSpPr>
            <a:spLocks noGrp="1"/>
          </p:cNvSpPr>
          <p:nvPr>
            <p:ph idx="1"/>
          </p:nvPr>
        </p:nvSpPr>
        <p:spPr>
          <a:xfrm>
            <a:off x="841248" y="2252870"/>
            <a:ext cx="3412219" cy="3560251"/>
          </a:xfrm>
        </p:spPr>
        <p:txBody>
          <a:bodyPr vert="horz" lIns="91440" tIns="45720" rIns="91440" bIns="45720" rtlCol="0" anchor="t">
            <a:normAutofit/>
          </a:bodyPr>
          <a:lstStyle/>
          <a:p>
            <a:r>
              <a:rPr lang="en-US" sz="1200" dirty="0"/>
              <a:t>GitHub.com is an online code repository that works with git version tracking software</a:t>
            </a:r>
          </a:p>
          <a:p>
            <a:r>
              <a:rPr lang="en-US" sz="1200" dirty="0"/>
              <a:t>Download Jupyter Notebook </a:t>
            </a:r>
            <a:r>
              <a:rPr lang="en-US" sz="1200" dirty="0">
                <a:hlinkClick r:id="rId2"/>
              </a:rPr>
              <a:t>here:</a:t>
            </a:r>
          </a:p>
          <a:p>
            <a:pPr marL="342900" indent="-342900">
              <a:buAutoNum type="arabicPeriod"/>
            </a:pPr>
            <a:r>
              <a:rPr lang="en-US" sz="1200" dirty="0"/>
              <a:t>Click Raw</a:t>
            </a:r>
          </a:p>
          <a:p>
            <a:pPr marL="342900" indent="-342900">
              <a:buAutoNum type="arabicPeriod"/>
            </a:pPr>
            <a:r>
              <a:rPr lang="en-US" sz="1200" dirty="0"/>
              <a:t>Ctrl + S to Save</a:t>
            </a:r>
          </a:p>
          <a:p>
            <a:pPr marL="342900" indent="-342900">
              <a:buAutoNum type="arabicPeriod"/>
            </a:pPr>
            <a:r>
              <a:rPr lang="en-US" sz="1200" dirty="0"/>
              <a:t>Save file name with .</a:t>
            </a:r>
            <a:r>
              <a:rPr lang="en-US" sz="1200" dirty="0" err="1"/>
              <a:t>ipynb</a:t>
            </a:r>
            <a:r>
              <a:rPr lang="en-US" sz="1200" dirty="0"/>
              <a:t> suffix as Type All Files</a:t>
            </a:r>
          </a:p>
          <a:p>
            <a:pPr marL="342900" indent="-342900">
              <a:buAutoNum type="arabicPeriod"/>
            </a:pPr>
            <a:endParaRPr lang="en-US" sz="1200" dirty="0"/>
          </a:p>
          <a:p>
            <a:pPr marL="342900" indent="-342900">
              <a:buAutoNum type="arabicPeriod"/>
            </a:pPr>
            <a:endParaRPr lang="en-US" sz="1200" dirty="0"/>
          </a:p>
          <a:p>
            <a:pPr marL="342900" indent="-342900">
              <a:buAutoNum type="arabicPeriod"/>
            </a:pPr>
            <a:endParaRPr lang="en-US" sz="1200" dirty="0"/>
          </a:p>
          <a:p>
            <a:r>
              <a:rPr lang="en-US" sz="1200" dirty="0"/>
              <a:t>Download the data </a:t>
            </a:r>
            <a:r>
              <a:rPr lang="en-US" sz="1200" dirty="0">
                <a:hlinkClick r:id="rId3"/>
              </a:rPr>
              <a:t>here</a:t>
            </a:r>
            <a:endParaRPr lang="en-US" sz="1200" dirty="0"/>
          </a:p>
          <a:p>
            <a:pPr marL="342900" indent="-342900">
              <a:buAutoNum type="arabicPeriod"/>
            </a:pPr>
            <a:endParaRPr lang="en-US" sz="1200" dirty="0"/>
          </a:p>
        </p:txBody>
      </p:sp>
      <p:pic>
        <p:nvPicPr>
          <p:cNvPr id="7" name="Content Placeholder 7">
            <a:extLst>
              <a:ext uri="{FF2B5EF4-FFF2-40B4-BE49-F238E27FC236}">
                <a16:creationId xmlns:a16="http://schemas.microsoft.com/office/drawing/2014/main" id="{7D766CA6-C69B-4A18-84DA-9047602398D2}"/>
              </a:ext>
            </a:extLst>
          </p:cNvPr>
          <p:cNvPicPr>
            <a:picLocks noChangeAspect="1"/>
          </p:cNvPicPr>
          <p:nvPr/>
        </p:nvPicPr>
        <p:blipFill rotWithShape="1">
          <a:blip r:embed="rId4"/>
          <a:srcRect t="-5723" b="-5723"/>
          <a:stretch/>
        </p:blipFill>
        <p:spPr>
          <a:xfrm>
            <a:off x="5120640" y="1830041"/>
            <a:ext cx="6656832" cy="3097333"/>
          </a:xfrm>
          <a:prstGeom prst="rect">
            <a:avLst/>
          </a:prstGeom>
        </p:spPr>
      </p:pic>
      <p:sp>
        <p:nvSpPr>
          <p:cNvPr id="4" name="Slide Number Placeholder 3">
            <a:extLst>
              <a:ext uri="{FF2B5EF4-FFF2-40B4-BE49-F238E27FC236}">
                <a16:creationId xmlns:a16="http://schemas.microsoft.com/office/drawing/2014/main" id="{30D97B69-9E15-4D81-9B2A-2A5B15573A25}"/>
              </a:ext>
            </a:extLst>
          </p:cNvPr>
          <p:cNvSpPr>
            <a:spLocks noGrp="1"/>
          </p:cNvSpPr>
          <p:nvPr>
            <p:ph type="sldNum" sz="quarter" idx="12"/>
          </p:nvPr>
        </p:nvSpPr>
        <p:spPr>
          <a:xfrm>
            <a:off x="8613648" y="6356350"/>
            <a:ext cx="2743200" cy="365125"/>
          </a:xfrm>
        </p:spPr>
        <p:txBody>
          <a:bodyPr vert="horz" lIns="91440" tIns="45720" rIns="91440" bIns="45720" rtlCol="0" anchor="ctr">
            <a:normAutofit/>
          </a:bodyPr>
          <a:lstStyle/>
          <a:p>
            <a:pPr>
              <a:spcAft>
                <a:spcPts val="600"/>
              </a:spcAft>
            </a:pPr>
            <a:fld id="{A65A5C87-DF58-40C8-B092-1DE63DB4547E}" type="slidenum">
              <a:rPr lang="en-US">
                <a:solidFill>
                  <a:schemeClr val="tx2">
                    <a:lumMod val="50000"/>
                    <a:lumOff val="50000"/>
                  </a:schemeClr>
                </a:solidFill>
              </a:rPr>
              <a:pPr>
                <a:spcAft>
                  <a:spcPts val="600"/>
                </a:spcAft>
              </a:pPr>
              <a:t>6</a:t>
            </a:fld>
            <a:endParaRPr lang="en-US">
              <a:solidFill>
                <a:schemeClr val="tx2">
                  <a:lumMod val="50000"/>
                  <a:lumOff val="50000"/>
                </a:schemeClr>
              </a:solidFill>
            </a:endParaRPr>
          </a:p>
        </p:txBody>
      </p:sp>
      <p:pic>
        <p:nvPicPr>
          <p:cNvPr id="3" name="Picture 7" descr="Graphical user interface, application&#10;&#10;Description automatically generated">
            <a:extLst>
              <a:ext uri="{FF2B5EF4-FFF2-40B4-BE49-F238E27FC236}">
                <a16:creationId xmlns:a16="http://schemas.microsoft.com/office/drawing/2014/main" id="{95F29413-E10E-EC3F-8BEE-85B08F6F9951}"/>
              </a:ext>
            </a:extLst>
          </p:cNvPr>
          <p:cNvPicPr>
            <a:picLocks noChangeAspect="1"/>
          </p:cNvPicPr>
          <p:nvPr/>
        </p:nvPicPr>
        <p:blipFill>
          <a:blip r:embed="rId5"/>
          <a:stretch>
            <a:fillRect/>
          </a:stretch>
        </p:blipFill>
        <p:spPr>
          <a:xfrm>
            <a:off x="1152383" y="4348776"/>
            <a:ext cx="2619375" cy="733425"/>
          </a:xfrm>
          <a:prstGeom prst="rect">
            <a:avLst/>
          </a:prstGeom>
        </p:spPr>
      </p:pic>
      <p:sp>
        <p:nvSpPr>
          <p:cNvPr id="5" name="Rectangle 4">
            <a:extLst>
              <a:ext uri="{FF2B5EF4-FFF2-40B4-BE49-F238E27FC236}">
                <a16:creationId xmlns:a16="http://schemas.microsoft.com/office/drawing/2014/main" id="{C6500970-3301-2D73-F7FA-0FFA2FC9522B}"/>
              </a:ext>
            </a:extLst>
          </p:cNvPr>
          <p:cNvSpPr/>
          <p:nvPr/>
        </p:nvSpPr>
        <p:spPr>
          <a:xfrm>
            <a:off x="10334064" y="2949387"/>
            <a:ext cx="302560" cy="2241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609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4A85B-2AC6-4E29-B074-AB92F8FA9BB1}"/>
              </a:ext>
            </a:extLst>
          </p:cNvPr>
          <p:cNvSpPr>
            <a:spLocks noGrp="1"/>
          </p:cNvSpPr>
          <p:nvPr>
            <p:ph type="title"/>
          </p:nvPr>
        </p:nvSpPr>
        <p:spPr/>
        <p:txBody>
          <a:bodyPr/>
          <a:lstStyle/>
          <a:p>
            <a:r>
              <a:rPr lang="en-US" dirty="0"/>
              <a:t>Agenda</a:t>
            </a:r>
          </a:p>
        </p:txBody>
      </p:sp>
      <p:pic>
        <p:nvPicPr>
          <p:cNvPr id="11" name="Picture Placeholder 10" descr="Icon&#10;&#10;Description automatically generated">
            <a:extLst>
              <a:ext uri="{FF2B5EF4-FFF2-40B4-BE49-F238E27FC236}">
                <a16:creationId xmlns:a16="http://schemas.microsoft.com/office/drawing/2014/main" id="{41749033-B92E-4E63-82DE-801849DA2B1E}"/>
              </a:ext>
            </a:extLst>
          </p:cNvPr>
          <p:cNvPicPr>
            <a:picLocks noGrp="1" noChangeAspect="1"/>
          </p:cNvPicPr>
          <p:nvPr>
            <p:ph type="pic" sz="quarter" idx="13"/>
          </p:nvPr>
        </p:nvPicPr>
        <p:blipFill rotWithShape="1">
          <a:blip r:embed="rId3">
            <a:extLst>
              <a:ext uri="{837473B0-CC2E-450A-ABE3-18F120FF3D39}">
                <a1611:picAttrSrcUrl xmlns:a1611="http://schemas.microsoft.com/office/drawing/2016/11/main" r:id="rId4"/>
              </a:ext>
            </a:extLst>
          </a:blip>
          <a:srcRect l="-526" t="-1751" r="-702" b="1788"/>
          <a:stretch/>
        </p:blipFill>
        <p:spPr>
          <a:xfrm>
            <a:off x="828431" y="2909041"/>
            <a:ext cx="2989057" cy="2947861"/>
          </a:xfrm>
          <a:prstGeom prst="rect">
            <a:avLst/>
          </a:prstGeom>
        </p:spPr>
      </p:pic>
      <p:graphicFrame>
        <p:nvGraphicFramePr>
          <p:cNvPr id="15" name="Content Placeholder 2">
            <a:extLst>
              <a:ext uri="{FF2B5EF4-FFF2-40B4-BE49-F238E27FC236}">
                <a16:creationId xmlns:a16="http://schemas.microsoft.com/office/drawing/2014/main" id="{D5E793B2-DD37-8EE3-1F62-D6F0B8604C1D}"/>
              </a:ext>
            </a:extLst>
          </p:cNvPr>
          <p:cNvGraphicFramePr>
            <a:graphicFrameLocks noGrp="1"/>
          </p:cNvGraphicFramePr>
          <p:nvPr>
            <p:ph idx="1"/>
            <p:extLst>
              <p:ext uri="{D42A27DB-BD31-4B8C-83A1-F6EECF244321}">
                <p14:modId xmlns:p14="http://schemas.microsoft.com/office/powerpoint/2010/main" val="3112382020"/>
              </p:ext>
            </p:extLst>
          </p:nvPr>
        </p:nvGraphicFramePr>
        <p:xfrm>
          <a:off x="5084064" y="3355848"/>
          <a:ext cx="6272784" cy="282549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5" name="Footer Placeholder 4">
            <a:extLst>
              <a:ext uri="{FF2B5EF4-FFF2-40B4-BE49-F238E27FC236}">
                <a16:creationId xmlns:a16="http://schemas.microsoft.com/office/drawing/2014/main" id="{3714E39E-D8A0-4428-97D8-FE545232279C}"/>
              </a:ext>
            </a:extLst>
          </p:cNvPr>
          <p:cNvSpPr>
            <a:spLocks noGrp="1"/>
          </p:cNvSpPr>
          <p:nvPr>
            <p:ph type="ftr" sz="quarter" idx="11"/>
          </p:nvPr>
        </p:nvSpPr>
        <p:spPr/>
        <p:txBody>
          <a:bodyPr/>
          <a:lstStyle/>
          <a:p>
            <a:r>
              <a:rPr lang="en-US" dirty="0"/>
              <a:t>Python for Excel Users</a:t>
            </a:r>
          </a:p>
        </p:txBody>
      </p:sp>
      <p:sp>
        <p:nvSpPr>
          <p:cNvPr id="6" name="Slide Number Placeholder 5">
            <a:extLst>
              <a:ext uri="{FF2B5EF4-FFF2-40B4-BE49-F238E27FC236}">
                <a16:creationId xmlns:a16="http://schemas.microsoft.com/office/drawing/2014/main" id="{B49FA539-2DA6-4197-AA13-56E0C33955F2}"/>
              </a:ext>
            </a:extLst>
          </p:cNvPr>
          <p:cNvSpPr>
            <a:spLocks noGrp="1"/>
          </p:cNvSpPr>
          <p:nvPr>
            <p:ph type="sldNum" sz="quarter" idx="12"/>
          </p:nvPr>
        </p:nvSpPr>
        <p:spPr/>
        <p:txBody>
          <a:bodyPr/>
          <a:lstStyle/>
          <a:p>
            <a:fld id="{A65A5C87-DF58-40C8-B092-1DE63DB4547E}" type="slidenum">
              <a:rPr lang="en-US" smtClean="0"/>
              <a:pPr/>
              <a:t>7</a:t>
            </a:fld>
            <a:endParaRPr lang="en-US" dirty="0"/>
          </a:p>
        </p:txBody>
      </p:sp>
      <p:sp>
        <p:nvSpPr>
          <p:cNvPr id="8" name="TextBox 7">
            <a:extLst>
              <a:ext uri="{FF2B5EF4-FFF2-40B4-BE49-F238E27FC236}">
                <a16:creationId xmlns:a16="http://schemas.microsoft.com/office/drawing/2014/main" id="{6CB98F94-4A16-46CC-A8A7-336CDE7CA266}"/>
              </a:ext>
            </a:extLst>
          </p:cNvPr>
          <p:cNvSpPr txBox="1"/>
          <p:nvPr/>
        </p:nvSpPr>
        <p:spPr>
          <a:xfrm>
            <a:off x="457200" y="6181725"/>
            <a:ext cx="3933825" cy="317500"/>
          </a:xfrm>
          <a:prstGeom prst="rect">
            <a:avLst/>
          </a:prstGeom>
        </p:spPr>
        <p:txBody>
          <a:bodyPr>
            <a:normAutofit fontScale="55000" lnSpcReduction="20000"/>
          </a:bodyPr>
          <a:lstStyle/>
          <a:p>
            <a:r>
              <a:rPr lang="en-US">
                <a:hlinkClick r:id="rId4"/>
              </a:rPr>
              <a:t>This Photo</a:t>
            </a:r>
            <a:r>
              <a:rPr lang="en-US"/>
              <a:t> by Unknown author is licensed under </a:t>
            </a:r>
            <a:r>
              <a:rPr lang="en-US">
                <a:hlinkClick r:id="rId10"/>
              </a:rPr>
              <a:t>CC BY-SA</a:t>
            </a:r>
            <a:r>
              <a:rPr lang="en-US"/>
              <a:t>.</a:t>
            </a:r>
          </a:p>
        </p:txBody>
      </p:sp>
    </p:spTree>
    <p:extLst>
      <p:ext uri="{BB962C8B-B14F-4D97-AF65-F5344CB8AC3E}">
        <p14:creationId xmlns:p14="http://schemas.microsoft.com/office/powerpoint/2010/main" val="2017859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EC4C-2980-4C3A-AE6F-1DE957032EED}"/>
              </a:ext>
            </a:extLst>
          </p:cNvPr>
          <p:cNvSpPr>
            <a:spLocks noGrp="1"/>
          </p:cNvSpPr>
          <p:nvPr>
            <p:ph type="title"/>
          </p:nvPr>
        </p:nvSpPr>
        <p:spPr/>
        <p:txBody>
          <a:bodyPr>
            <a:normAutofit/>
          </a:bodyPr>
          <a:lstStyle/>
          <a:p>
            <a:r>
              <a:rPr lang="en-US" dirty="0"/>
              <a:t>Pandas Data Structures vs Excel Tables</a:t>
            </a:r>
          </a:p>
        </p:txBody>
      </p:sp>
      <p:sp>
        <p:nvSpPr>
          <p:cNvPr id="3" name="Text Placeholder 2">
            <a:extLst>
              <a:ext uri="{FF2B5EF4-FFF2-40B4-BE49-F238E27FC236}">
                <a16:creationId xmlns:a16="http://schemas.microsoft.com/office/drawing/2014/main" id="{F4D90AA5-5E98-428B-9FCF-D26B07FEC8F3}"/>
              </a:ext>
            </a:extLst>
          </p:cNvPr>
          <p:cNvSpPr>
            <a:spLocks noGrp="1"/>
          </p:cNvSpPr>
          <p:nvPr>
            <p:ph type="body" idx="1"/>
          </p:nvPr>
        </p:nvSpPr>
        <p:spPr/>
        <p:txBody>
          <a:bodyPr/>
          <a:lstStyle/>
          <a:p>
            <a:r>
              <a:rPr lang="en-US" dirty="0"/>
              <a:t>Excel Worksheet</a:t>
            </a:r>
          </a:p>
        </p:txBody>
      </p:sp>
      <p:sp>
        <p:nvSpPr>
          <p:cNvPr id="5" name="Text Placeholder 4">
            <a:extLst>
              <a:ext uri="{FF2B5EF4-FFF2-40B4-BE49-F238E27FC236}">
                <a16:creationId xmlns:a16="http://schemas.microsoft.com/office/drawing/2014/main" id="{FBDA97F1-FA57-4765-9BE0-77BD0E25B23B}"/>
              </a:ext>
            </a:extLst>
          </p:cNvPr>
          <p:cNvSpPr>
            <a:spLocks noGrp="1"/>
          </p:cNvSpPr>
          <p:nvPr>
            <p:ph type="body" sz="quarter" idx="3"/>
          </p:nvPr>
        </p:nvSpPr>
        <p:spPr/>
        <p:txBody>
          <a:bodyPr/>
          <a:lstStyle/>
          <a:p>
            <a:r>
              <a:rPr lang="en-US" dirty="0"/>
              <a:t>Pandas DataFrame</a:t>
            </a:r>
          </a:p>
        </p:txBody>
      </p:sp>
      <p:pic>
        <p:nvPicPr>
          <p:cNvPr id="10" name="Content Placeholder 9">
            <a:extLst>
              <a:ext uri="{FF2B5EF4-FFF2-40B4-BE49-F238E27FC236}">
                <a16:creationId xmlns:a16="http://schemas.microsoft.com/office/drawing/2014/main" id="{F7E04BB8-F38C-4A28-B33A-1A60A8841FA1}"/>
              </a:ext>
            </a:extLst>
          </p:cNvPr>
          <p:cNvPicPr>
            <a:picLocks noGrp="1" noChangeAspect="1"/>
          </p:cNvPicPr>
          <p:nvPr>
            <p:ph sz="quarter" idx="4"/>
          </p:nvPr>
        </p:nvPicPr>
        <p:blipFill>
          <a:blip r:embed="rId3"/>
          <a:stretch>
            <a:fillRect/>
          </a:stretch>
        </p:blipFill>
        <p:spPr>
          <a:xfrm>
            <a:off x="6669378" y="3925821"/>
            <a:ext cx="4290432" cy="1524132"/>
          </a:xfrm>
        </p:spPr>
      </p:pic>
      <p:sp>
        <p:nvSpPr>
          <p:cNvPr id="7" name="Footer Placeholder 6">
            <a:extLst>
              <a:ext uri="{FF2B5EF4-FFF2-40B4-BE49-F238E27FC236}">
                <a16:creationId xmlns:a16="http://schemas.microsoft.com/office/drawing/2014/main" id="{EA976BE4-0137-4C3A-9E18-9D3B3ABD66AC}"/>
              </a:ext>
            </a:extLst>
          </p:cNvPr>
          <p:cNvSpPr>
            <a:spLocks noGrp="1"/>
          </p:cNvSpPr>
          <p:nvPr>
            <p:ph type="ftr" sz="quarter" idx="11"/>
          </p:nvPr>
        </p:nvSpPr>
        <p:spPr/>
        <p:txBody>
          <a:bodyPr/>
          <a:lstStyle/>
          <a:p>
            <a:r>
              <a:rPr lang="en-US" dirty="0"/>
              <a:t>Python for Excel Users</a:t>
            </a:r>
          </a:p>
        </p:txBody>
      </p:sp>
      <p:sp>
        <p:nvSpPr>
          <p:cNvPr id="8" name="Slide Number Placeholder 7">
            <a:extLst>
              <a:ext uri="{FF2B5EF4-FFF2-40B4-BE49-F238E27FC236}">
                <a16:creationId xmlns:a16="http://schemas.microsoft.com/office/drawing/2014/main" id="{F0B134D0-81A5-49B2-B3B3-2DA3606490DA}"/>
              </a:ext>
            </a:extLst>
          </p:cNvPr>
          <p:cNvSpPr>
            <a:spLocks noGrp="1"/>
          </p:cNvSpPr>
          <p:nvPr>
            <p:ph type="sldNum" sz="quarter" idx="12"/>
          </p:nvPr>
        </p:nvSpPr>
        <p:spPr/>
        <p:txBody>
          <a:bodyPr/>
          <a:lstStyle/>
          <a:p>
            <a:fld id="{A65A5C87-DF58-40C8-B092-1DE63DB4547E}" type="slidenum">
              <a:rPr lang="en-US" smtClean="0"/>
              <a:t>8</a:t>
            </a:fld>
            <a:endParaRPr lang="en-US" dirty="0"/>
          </a:p>
        </p:txBody>
      </p:sp>
      <p:pic>
        <p:nvPicPr>
          <p:cNvPr id="1026" name="Picture 2">
            <a:extLst>
              <a:ext uri="{FF2B5EF4-FFF2-40B4-BE49-F238E27FC236}">
                <a16:creationId xmlns:a16="http://schemas.microsoft.com/office/drawing/2014/main" id="{1FE7BB9F-5E72-4080-9577-C5DC00CF3815}"/>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294567" y="4051562"/>
            <a:ext cx="4580017" cy="12726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E4CC9D6-A910-48BA-96C0-A7745E3DE6B2}"/>
              </a:ext>
            </a:extLst>
          </p:cNvPr>
          <p:cNvSpPr/>
          <p:nvPr/>
        </p:nvSpPr>
        <p:spPr>
          <a:xfrm>
            <a:off x="6600824" y="4177303"/>
            <a:ext cx="419101" cy="1272650"/>
          </a:xfrm>
          <a:prstGeom prst="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
        <p:nvSpPr>
          <p:cNvPr id="13" name="Rectangle 12">
            <a:extLst>
              <a:ext uri="{FF2B5EF4-FFF2-40B4-BE49-F238E27FC236}">
                <a16:creationId xmlns:a16="http://schemas.microsoft.com/office/drawing/2014/main" id="{99BD4EF1-18F0-4720-88F3-73B8DCED3225}"/>
              </a:ext>
            </a:extLst>
          </p:cNvPr>
          <p:cNvSpPr/>
          <p:nvPr/>
        </p:nvSpPr>
        <p:spPr>
          <a:xfrm>
            <a:off x="9492995" y="3938783"/>
            <a:ext cx="1670305" cy="1511170"/>
          </a:xfrm>
          <a:prstGeom prst="rect">
            <a:avLst/>
          </a:prstGeom>
          <a:no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2640763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D6FBB9D-1CAA-4D05-AB33-BABDFE17B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Rectangle 21">
            <a:extLst>
              <a:ext uri="{FF2B5EF4-FFF2-40B4-BE49-F238E27FC236}">
                <a16:creationId xmlns:a16="http://schemas.microsoft.com/office/drawing/2014/main" id="{04727B71-B4B6-4823-80A1-68C40B475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79A6DB05-9FB5-4B07-8675-74C23D4FD8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Rectangle 25">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DA4FB3E-D4FB-4120-91E9-D7E996A6AB7C}"/>
              </a:ext>
            </a:extLst>
          </p:cNvPr>
          <p:cNvSpPr>
            <a:spLocks noGrp="1"/>
          </p:cNvSpPr>
          <p:nvPr>
            <p:ph type="title"/>
          </p:nvPr>
        </p:nvSpPr>
        <p:spPr>
          <a:xfrm>
            <a:off x="1046746" y="641850"/>
            <a:ext cx="3537285" cy="1535865"/>
          </a:xfrm>
        </p:spPr>
        <p:txBody>
          <a:bodyPr vert="horz" lIns="91440" tIns="45720" rIns="91440" bIns="45720" rtlCol="0" anchor="ctr">
            <a:normAutofit/>
          </a:bodyPr>
          <a:lstStyle/>
          <a:p>
            <a:r>
              <a:rPr lang="en-US" sz="3200"/>
              <a:t>Creating DataFrames</a:t>
            </a:r>
          </a:p>
        </p:txBody>
      </p:sp>
      <p:sp>
        <p:nvSpPr>
          <p:cNvPr id="30" name="Rectangle 2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8113" y="1405210"/>
            <a:ext cx="146304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215BC80B-5811-4969-9D7E-A1334FFBC1C6}"/>
              </a:ext>
            </a:extLst>
          </p:cNvPr>
          <p:cNvSpPr>
            <a:spLocks noGrp="1"/>
          </p:cNvSpPr>
          <p:nvPr>
            <p:ph idx="1"/>
          </p:nvPr>
        </p:nvSpPr>
        <p:spPr>
          <a:xfrm>
            <a:off x="5351164" y="641850"/>
            <a:ext cx="6002636" cy="1535865"/>
          </a:xfrm>
        </p:spPr>
        <p:txBody>
          <a:bodyPr vert="horz" lIns="91440" tIns="45720" rIns="91440" bIns="45720" rtlCol="0" anchor="ctr">
            <a:normAutofit lnSpcReduction="10000"/>
          </a:bodyPr>
          <a:lstStyle/>
          <a:p>
            <a:pPr indent="-228600">
              <a:buFont typeface="Arial" panose="020B0604020202020204" pitchFamily="34" charset="0"/>
              <a:buChar char="•"/>
            </a:pPr>
            <a:r>
              <a:rPr lang="en-US" dirty="0"/>
              <a:t>pandas works with all different file types</a:t>
            </a:r>
          </a:p>
          <a:p>
            <a:pPr indent="-228600">
              <a:buFont typeface="Arial" panose="020B0604020202020204" pitchFamily="34" charset="0"/>
              <a:buChar char="•"/>
            </a:pPr>
            <a:r>
              <a:rPr lang="en-US" dirty="0"/>
              <a:t>It only takes one line of code to read data into a pandas DataFrame</a:t>
            </a:r>
          </a:p>
          <a:p>
            <a:pPr indent="-228600">
              <a:buFont typeface="Arial" panose="020B0604020202020204" pitchFamily="34" charset="0"/>
              <a:buChar char="•"/>
            </a:pPr>
            <a:r>
              <a:rPr lang="en-US" dirty="0"/>
              <a:t>File imports can be customized</a:t>
            </a:r>
          </a:p>
          <a:p>
            <a:pPr indent="-228600">
              <a:buFont typeface="Arial" panose="020B0604020202020204" pitchFamily="34" charset="0"/>
              <a:buChar char="•"/>
            </a:pPr>
            <a:endParaRPr lang="en-US" dirty="0"/>
          </a:p>
        </p:txBody>
      </p:sp>
      <p:pic>
        <p:nvPicPr>
          <p:cNvPr id="15" name="Picture Placeholder 8">
            <a:extLst>
              <a:ext uri="{FF2B5EF4-FFF2-40B4-BE49-F238E27FC236}">
                <a16:creationId xmlns:a16="http://schemas.microsoft.com/office/drawing/2014/main" id="{9E12B77B-5B94-49EE-8C87-4BF706A2504F}"/>
              </a:ext>
            </a:extLst>
          </p:cNvPr>
          <p:cNvPicPr>
            <a:picLocks noGrp="1" noChangeAspect="1"/>
          </p:cNvPicPr>
          <p:nvPr>
            <p:ph type="pic" sz="quarter" idx="14"/>
          </p:nvPr>
        </p:nvPicPr>
        <p:blipFill rotWithShape="1">
          <a:blip r:embed="rId3"/>
          <a:srcRect t="-64826" b="-64826"/>
          <a:stretch/>
        </p:blipFill>
        <p:spPr>
          <a:xfrm>
            <a:off x="554416" y="2731167"/>
            <a:ext cx="11167447" cy="3484983"/>
          </a:xfrm>
          <a:prstGeom prst="rect">
            <a:avLst/>
          </a:prstGeom>
        </p:spPr>
      </p:pic>
      <p:sp>
        <p:nvSpPr>
          <p:cNvPr id="5" name="Date Placeholder 4">
            <a:extLst>
              <a:ext uri="{FF2B5EF4-FFF2-40B4-BE49-F238E27FC236}">
                <a16:creationId xmlns:a16="http://schemas.microsoft.com/office/drawing/2014/main" id="{D50D5156-DAE2-457D-9818-3093F2AF4E93}"/>
              </a:ext>
            </a:extLst>
          </p:cNvPr>
          <p:cNvSpPr>
            <a:spLocks noGrp="1"/>
          </p:cNvSpPr>
          <p:nvPr>
            <p:ph type="dt" sz="half" idx="4294967295"/>
          </p:nvPr>
        </p:nvSpPr>
        <p:spPr>
          <a:xfrm>
            <a:off x="1046746" y="6356350"/>
            <a:ext cx="2534654" cy="365125"/>
          </a:xfrm>
        </p:spPr>
        <p:txBody>
          <a:bodyPr vert="horz" lIns="91440" tIns="45720" rIns="91440" bIns="45720" rtlCol="0" anchor="ctr">
            <a:normAutofit/>
          </a:bodyPr>
          <a:lstStyle/>
          <a:p>
            <a:pPr>
              <a:spcAft>
                <a:spcPts val="600"/>
              </a:spcAft>
            </a:pPr>
            <a:r>
              <a:rPr lang="en-US" dirty="0"/>
              <a:t>April 2022</a:t>
            </a:r>
          </a:p>
        </p:txBody>
      </p:sp>
      <p:sp>
        <p:nvSpPr>
          <p:cNvPr id="7" name="Slide Number Placeholder 6">
            <a:extLst>
              <a:ext uri="{FF2B5EF4-FFF2-40B4-BE49-F238E27FC236}">
                <a16:creationId xmlns:a16="http://schemas.microsoft.com/office/drawing/2014/main" id="{339454E6-1337-4061-82F4-809D80A80C77}"/>
              </a:ext>
            </a:extLst>
          </p:cNvPr>
          <p:cNvSpPr>
            <a:spLocks noGrp="1"/>
          </p:cNvSpPr>
          <p:nvPr>
            <p:ph type="sldNum" sz="quarter" idx="12"/>
          </p:nvPr>
        </p:nvSpPr>
        <p:spPr/>
        <p:txBody>
          <a:bodyPr vert="horz" lIns="91440" tIns="45720" rIns="91440" bIns="45720" rtlCol="0" anchor="ctr">
            <a:normAutofit/>
          </a:bodyPr>
          <a:lstStyle/>
          <a:p>
            <a:pPr>
              <a:spcAft>
                <a:spcPts val="600"/>
              </a:spcAft>
            </a:pPr>
            <a:fld id="{A65A5C87-DF58-40C8-B092-1DE63DB4547E}" type="slidenum">
              <a:rPr lang="en-US" smtClean="0"/>
              <a:pPr>
                <a:spcAft>
                  <a:spcPts val="600"/>
                </a:spcAft>
              </a:pPr>
              <a:t>9</a:t>
            </a:fld>
            <a:endParaRPr lang="en-US"/>
          </a:p>
        </p:txBody>
      </p:sp>
    </p:spTree>
    <p:extLst>
      <p:ext uri="{BB962C8B-B14F-4D97-AF65-F5344CB8AC3E}">
        <p14:creationId xmlns:p14="http://schemas.microsoft.com/office/powerpoint/2010/main" val="3421241537"/>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TM89213316</Template>
  <TotalTime>0</TotalTime>
  <Words>2131</Words>
  <Application>Microsoft Office PowerPoint</Application>
  <PresentationFormat>Widescreen</PresentationFormat>
  <Paragraphs>425</Paragraphs>
  <Slides>46</Slides>
  <Notes>45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Avenir Next LT Pro</vt:lpstr>
      <vt:lpstr>Calibri</vt:lpstr>
      <vt:lpstr>AccentBoxVTI</vt:lpstr>
      <vt:lpstr>Python for Excel Users</vt:lpstr>
      <vt:lpstr>Agenda</vt:lpstr>
      <vt:lpstr>BIO</vt:lpstr>
      <vt:lpstr>About pandas</vt:lpstr>
      <vt:lpstr>Jupyter Notebook</vt:lpstr>
      <vt:lpstr>GitHub</vt:lpstr>
      <vt:lpstr>Agenda</vt:lpstr>
      <vt:lpstr>Pandas Data Structures vs Excel Tables</vt:lpstr>
      <vt:lpstr>Creating DataFrames</vt:lpstr>
      <vt:lpstr>DataFrame Attributes</vt:lpstr>
      <vt:lpstr>.info()</vt:lpstr>
      <vt:lpstr>Finding Null Values</vt:lpstr>
      <vt:lpstr>DataTypes</vt:lpstr>
      <vt:lpstr>Agenda</vt:lpstr>
      <vt:lpstr>Viewing Your Data</vt:lpstr>
      <vt:lpstr>Summary Statistics</vt:lpstr>
      <vt:lpstr>Counts of Categorical Data</vt:lpstr>
      <vt:lpstr>Agenda</vt:lpstr>
      <vt:lpstr>Selecting Columns </vt:lpstr>
      <vt:lpstr>Selecting Columns </vt:lpstr>
      <vt:lpstr>Selecting Rows</vt:lpstr>
      <vt:lpstr>Boolean Indexing</vt:lpstr>
      <vt:lpstr>Selecting Sales Employees</vt:lpstr>
      <vt:lpstr>Boolean Indexing</vt:lpstr>
      <vt:lpstr>Advanced Filtering with .iloc[] and .loc[]</vt:lpstr>
      <vt:lpstr>.iloc[]</vt:lpstr>
      <vt:lpstr>.loc[]</vt:lpstr>
      <vt:lpstr>Agenda</vt:lpstr>
      <vt:lpstr>.rename()</vt:lpstr>
      <vt:lpstr>Renaming All Columns</vt:lpstr>
      <vt:lpstr>.drop()</vt:lpstr>
      <vt:lpstr>.astype()</vt:lpstr>
      <vt:lpstr>Modifying the Index</vt:lpstr>
      <vt:lpstr>Duplicate Values</vt:lpstr>
      <vt:lpstr>.duplicated()</vt:lpstr>
      <vt:lpstr>.drop_duplicates()</vt:lpstr>
      <vt:lpstr>.pivot_table()</vt:lpstr>
      <vt:lpstr>.pivot_table()</vt:lpstr>
      <vt:lpstr>.pivot_table()</vt:lpstr>
      <vt:lpstr>.pivot_table()</vt:lpstr>
      <vt:lpstr>Agenda</vt:lpstr>
      <vt:lpstr>.plot()</vt:lpstr>
      <vt:lpstr>.plot.pie()</vt:lpstr>
      <vt:lpstr>.plot.bar()</vt:lpstr>
      <vt:lpstr>.plot.bar()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2022-03-30T22:44:59Z</dcterms:created>
  <dcterms:modified xsi:type="dcterms:W3CDTF">2022-03-30T22:45:14Z</dcterms:modified>
</cp:coreProperties>
</file>