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6" r:id="rId2"/>
    <p:sldId id="460" r:id="rId3"/>
    <p:sldId id="461" r:id="rId4"/>
    <p:sldId id="448" r:id="rId5"/>
    <p:sldId id="449" r:id="rId6"/>
    <p:sldId id="464" r:id="rId7"/>
    <p:sldId id="463" r:id="rId8"/>
    <p:sldId id="459" r:id="rId9"/>
    <p:sldId id="462" r:id="rId10"/>
    <p:sldId id="450" r:id="rId11"/>
    <p:sldId id="447" r:id="rId12"/>
    <p:sldId id="456" r:id="rId13"/>
    <p:sldId id="472" r:id="rId14"/>
    <p:sldId id="469" r:id="rId15"/>
    <p:sldId id="453" r:id="rId16"/>
    <p:sldId id="466" r:id="rId17"/>
    <p:sldId id="465" r:id="rId18"/>
    <p:sldId id="470" r:id="rId19"/>
    <p:sldId id="455" r:id="rId20"/>
    <p:sldId id="457" r:id="rId21"/>
    <p:sldId id="467" r:id="rId22"/>
    <p:sldId id="468" r:id="rId23"/>
    <p:sldId id="471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EE0000"/>
    <a:srgbClr val="F60000"/>
    <a:srgbClr val="009A46"/>
    <a:srgbClr val="E20000"/>
    <a:srgbClr val="D2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3" autoAdjust="0"/>
    <p:restoredTop sz="89244" autoAdjust="0"/>
  </p:normalViewPr>
  <p:slideViewPr>
    <p:cSldViewPr>
      <p:cViewPr varScale="1">
        <p:scale>
          <a:sx n="65" d="100"/>
          <a:sy n="65" d="100"/>
        </p:scale>
        <p:origin x="-133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5FC4C-9EE1-4746-A368-724F618FC790}" type="datetimeFigureOut">
              <a:rPr lang="es-PE" smtClean="0"/>
              <a:t>30/09/2011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E5A63-0F1F-4DC0-ADE0-CC17EBA6F2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108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PE" sz="1200" i="1" dirty="0" smtClean="0"/>
              <a:t>Existe un gran catálogo de </a:t>
            </a:r>
            <a:r>
              <a:rPr lang="es-PE" sz="1200" i="1" dirty="0" err="1" smtClean="0"/>
              <a:t>refactorings</a:t>
            </a:r>
            <a:r>
              <a:rPr lang="es-PE" sz="1200" i="1" baseline="0" dirty="0" smtClean="0"/>
              <a:t> y la meta es tratar de practicar la mayor cantidad </a:t>
            </a:r>
            <a:endParaRPr lang="es-PE" sz="1200" i="1" dirty="0" smtClean="0"/>
          </a:p>
          <a:p>
            <a:pPr algn="l"/>
            <a:r>
              <a:rPr lang="es-PE" sz="1200" i="1" dirty="0" smtClean="0"/>
              <a:t>(</a:t>
            </a:r>
            <a:r>
              <a:rPr lang="es-PE" sz="1200" i="1" dirty="0" err="1" smtClean="0"/>
              <a:t>Move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Inline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Extract</a:t>
            </a:r>
            <a:r>
              <a:rPr lang="es-PE" sz="1200" i="1" dirty="0" smtClean="0"/>
              <a:t> Interface, </a:t>
            </a:r>
          </a:p>
          <a:p>
            <a:pPr algn="l"/>
            <a:r>
              <a:rPr lang="es-PE" sz="1200" i="1" dirty="0" err="1" smtClean="0"/>
              <a:t>Replace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Conditional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with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Polymorphism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etc</a:t>
            </a:r>
            <a:r>
              <a:rPr lang="es-PE" sz="1200" i="1" dirty="0" smtClean="0"/>
              <a:t>)</a:t>
            </a:r>
          </a:p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PE" sz="1200" i="1" dirty="0" smtClean="0"/>
              <a:t>Existe un gran catálogo de </a:t>
            </a:r>
            <a:r>
              <a:rPr lang="es-PE" sz="1200" i="1" dirty="0" err="1" smtClean="0"/>
              <a:t>refactorings</a:t>
            </a:r>
            <a:r>
              <a:rPr lang="es-PE" sz="1200" i="1" baseline="0" dirty="0" smtClean="0"/>
              <a:t> y la meta es tratar de practicar la mayor cantidad </a:t>
            </a:r>
            <a:endParaRPr lang="es-PE" sz="1200" i="1" dirty="0" smtClean="0"/>
          </a:p>
          <a:p>
            <a:pPr algn="l"/>
            <a:r>
              <a:rPr lang="es-PE" sz="1200" i="1" dirty="0" smtClean="0"/>
              <a:t>(</a:t>
            </a:r>
            <a:r>
              <a:rPr lang="es-PE" sz="1200" i="1" dirty="0" err="1" smtClean="0"/>
              <a:t>Move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Inline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Extract</a:t>
            </a:r>
            <a:r>
              <a:rPr lang="es-PE" sz="1200" i="1" dirty="0" smtClean="0"/>
              <a:t> Interface, </a:t>
            </a:r>
          </a:p>
          <a:p>
            <a:pPr algn="l"/>
            <a:r>
              <a:rPr lang="es-PE" sz="1200" i="1" dirty="0" err="1" smtClean="0"/>
              <a:t>Replace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Conditional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with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Polymorphism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etc</a:t>
            </a:r>
            <a:r>
              <a:rPr lang="es-PE" sz="1200" i="1" dirty="0" smtClean="0"/>
              <a:t>)</a:t>
            </a:r>
          </a:p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noProof="0" dirty="0" smtClean="0"/>
              <a:t>Strategies for larger design changes.</a:t>
            </a:r>
            <a:endParaRPr lang="en-US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baseline="0" dirty="0" smtClean="0"/>
              <a:t>- Explicar todos los movimientos realizados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baseline="0" dirty="0" smtClean="0"/>
              <a:t>- De manera adicional todas las actividades del </a:t>
            </a:r>
            <a:r>
              <a:rPr lang="es-PE" baseline="0" dirty="0" err="1" smtClean="0"/>
              <a:t>navigator</a:t>
            </a:r>
            <a:r>
              <a:rPr lang="es-PE" baseline="0" dirty="0" smtClean="0"/>
              <a:t> ( aconsejar sobre el siguiente movimiento o jugada)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Manejar las hojas con el inicio y el fin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Asegurarse que los test se están ejecutando de manera muy continua (podría ser una regla)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Asegurarse que las reglas y roles se </a:t>
            </a:r>
            <a:r>
              <a:rPr lang="es-PE" baseline="0" smtClean="0"/>
              <a:t>están cumpliendo.</a:t>
            </a: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30/09/2011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30/09/2011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30/09/2011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30/09/2011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30/09/2011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30/09/2011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30/09/2011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30/09/2011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30/09/2011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30/09/2011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30/09/2011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07CB568-C05F-482F-9F26-AA302B8892DF}" type="datetimeFigureOut">
              <a:rPr lang="es-ES" smtClean="0"/>
              <a:pPr/>
              <a:t>30/09/2011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14348" y="2132705"/>
            <a:ext cx="7772400" cy="1584327"/>
          </a:xfrm>
        </p:spPr>
        <p:txBody>
          <a:bodyPr/>
          <a:lstStyle/>
          <a:p>
            <a:r>
              <a:rPr lang="es-PE" sz="11500" b="1" dirty="0">
                <a:solidFill>
                  <a:srgbClr val="FF0000"/>
                </a:solidFill>
              </a:rPr>
              <a:t>Refactoring</a:t>
            </a:r>
            <a:r>
              <a:rPr lang="es-PE" sz="5400" b="1" dirty="0" smtClean="0"/>
              <a:t> </a:t>
            </a:r>
            <a:r>
              <a:rPr lang="es-PE" sz="9600" b="1" spc="600" dirty="0" smtClean="0"/>
              <a:t>GOLF</a:t>
            </a:r>
            <a:endParaRPr lang="es-ES" sz="9600" b="1" spc="600" dirty="0"/>
          </a:p>
        </p:txBody>
      </p:sp>
      <p:sp>
        <p:nvSpPr>
          <p:cNvPr id="5" name="2 Subtítulo"/>
          <p:cNvSpPr txBox="1">
            <a:spLocks/>
          </p:cNvSpPr>
          <p:nvPr/>
        </p:nvSpPr>
        <p:spPr bwMode="auto">
          <a:xfrm>
            <a:off x="179512" y="5407164"/>
            <a:ext cx="3214709" cy="5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Angel Núñez Salazar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15072" y="5157192"/>
            <a:ext cx="5105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Email: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asnahider@gmail.com</a:t>
            </a:r>
            <a:endParaRPr lang="en-US" sz="2000" dirty="0">
              <a:solidFill>
                <a:srgbClr val="FFC000"/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Blog: </a:t>
            </a:r>
            <a:r>
              <a:rPr lang="en-US" sz="2000" dirty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http://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snahider.blogspot.com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Twitter: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@</a:t>
            </a:r>
            <a:r>
              <a:rPr lang="en-US" sz="2000" dirty="0" err="1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Premios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547427" y="1700808"/>
            <a:ext cx="52565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 smtClean="0"/>
              <a:t>El equipo ganador de cada juego se llevará 2 licencias de </a:t>
            </a:r>
            <a:r>
              <a:rPr lang="es-PE" sz="3200" i="1" dirty="0" err="1" smtClean="0"/>
              <a:t>JetBrains</a:t>
            </a:r>
            <a:r>
              <a:rPr lang="es-PE" sz="3200" i="1" dirty="0" smtClean="0"/>
              <a:t>.</a:t>
            </a:r>
          </a:p>
          <a:p>
            <a:pPr algn="ctr"/>
            <a:endParaRPr lang="es-PE" sz="3200" dirty="0"/>
          </a:p>
          <a:p>
            <a:pPr algn="ctr"/>
            <a:r>
              <a:rPr lang="es-PE" sz="3200" dirty="0" smtClean="0"/>
              <a:t>Cada licencia será válida para </a:t>
            </a:r>
            <a:r>
              <a:rPr lang="es-PE" sz="3200" i="1" dirty="0" err="1" smtClean="0"/>
              <a:t>Resharper</a:t>
            </a:r>
            <a:r>
              <a:rPr lang="es-PE" sz="3200" dirty="0" smtClean="0"/>
              <a:t> o </a:t>
            </a:r>
            <a:r>
              <a:rPr lang="es-PE" sz="3200" i="1" dirty="0" err="1" smtClean="0"/>
              <a:t>IntelliJ</a:t>
            </a:r>
            <a:r>
              <a:rPr lang="es-PE" sz="3200" dirty="0" smtClean="0"/>
              <a:t> según elección.</a:t>
            </a:r>
            <a:endParaRPr lang="es-PE" sz="28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64" t="5322" r="29719" b="6045"/>
          <a:stretch/>
        </p:blipFill>
        <p:spPr>
          <a:xfrm>
            <a:off x="467544" y="836712"/>
            <a:ext cx="2952328" cy="57484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239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Etiqueta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20877" y="5230941"/>
            <a:ext cx="8568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No criticar el código durante el juego</a:t>
            </a:r>
            <a:endParaRPr lang="es-PE" sz="32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132" y="1048582"/>
            <a:ext cx="5430439" cy="40764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810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804" y="13016"/>
            <a:ext cx="9913822" cy="717341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20748" y="87136"/>
            <a:ext cx="9144000" cy="1093136"/>
          </a:xfrm>
        </p:spPr>
        <p:txBody>
          <a:bodyPr/>
          <a:lstStyle/>
          <a:p>
            <a:r>
              <a:rPr lang="es-PE" sz="11500" b="1" spc="300" dirty="0" smtClean="0"/>
              <a:t>DEMO</a:t>
            </a:r>
            <a:endParaRPr lang="es-ES" sz="9600" b="1" spc="300" dirty="0"/>
          </a:p>
        </p:txBody>
      </p:sp>
    </p:spTree>
    <p:extLst>
      <p:ext uri="{BB962C8B-B14F-4D97-AF65-F5344CB8AC3E}">
        <p14:creationId xmlns:p14="http://schemas.microsoft.com/office/powerpoint/2010/main" val="314936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2000"/>
            <a:ext cx="8229600" cy="792088"/>
          </a:xfrm>
        </p:spPr>
        <p:txBody>
          <a:bodyPr/>
          <a:lstStyle/>
          <a:p>
            <a:r>
              <a:rPr lang="es-PE" sz="4800" dirty="0" err="1" smtClean="0">
                <a:solidFill>
                  <a:srgbClr val="FF0000"/>
                </a:solidFill>
              </a:rPr>
              <a:t>Feedback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347864" y="1208941"/>
            <a:ext cx="5400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 smtClean="0"/>
              <a:t>Nadie puede pasar por la puerta sin dejar algún tipo de idea, comentario o </a:t>
            </a:r>
            <a:r>
              <a:rPr lang="es-PE" sz="3200" dirty="0" err="1" smtClean="0"/>
              <a:t>feedkback</a:t>
            </a:r>
            <a:r>
              <a:rPr lang="es-PE" sz="3200" dirty="0" smtClean="0"/>
              <a:t>.</a:t>
            </a:r>
          </a:p>
          <a:p>
            <a:pPr algn="ctr"/>
            <a:endParaRPr lang="es-PE" sz="3200" dirty="0"/>
          </a:p>
          <a:p>
            <a:pPr algn="ctr"/>
            <a:r>
              <a:rPr lang="es-PE" sz="3200" dirty="0" smtClean="0"/>
              <a:t>No importa que sea un problema elemental o una carita feliz, deben poner algo en la puerta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40" y="1556792"/>
            <a:ext cx="25400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30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282" y="-2112"/>
            <a:ext cx="9717826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04264" y="5517232"/>
            <a:ext cx="7810734" cy="1093136"/>
          </a:xfrm>
        </p:spPr>
        <p:txBody>
          <a:bodyPr/>
          <a:lstStyle/>
          <a:p>
            <a:r>
              <a:rPr lang="es-PE" sz="11500" b="1" spc="300" dirty="0" smtClean="0"/>
              <a:t>1st COURSE</a:t>
            </a:r>
            <a:endParaRPr lang="es-ES" sz="9600" b="1" spc="300" dirty="0"/>
          </a:p>
        </p:txBody>
      </p:sp>
    </p:spTree>
    <p:extLst>
      <p:ext uri="{BB962C8B-B14F-4D97-AF65-F5344CB8AC3E}">
        <p14:creationId xmlns:p14="http://schemas.microsoft.com/office/powerpoint/2010/main" val="266151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589389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Objetivo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11560" y="2507644"/>
            <a:ext cx="8064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 smtClean="0"/>
              <a:t>Aprender y practicar diversos refactorizaciones tanto simples como complejos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42697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589389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Descripción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11560" y="2507644"/>
            <a:ext cx="8064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/>
              <a:t>El código </a:t>
            </a:r>
            <a:r>
              <a:rPr lang="es-PE" sz="4000" dirty="0" smtClean="0"/>
              <a:t>representa el dominio de </a:t>
            </a:r>
            <a:r>
              <a:rPr lang="es-PE" sz="4000" dirty="0"/>
              <a:t>una tienda online de bicicletas.</a:t>
            </a:r>
          </a:p>
        </p:txBody>
      </p:sp>
    </p:spTree>
    <p:extLst>
      <p:ext uri="{BB962C8B-B14F-4D97-AF65-F5344CB8AC3E}">
        <p14:creationId xmlns:p14="http://schemas.microsoft.com/office/powerpoint/2010/main" val="286475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2000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Reglas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51520" y="908720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 smtClean="0"/>
              <a:t>Es un juego de 4 hoyos, todos los equipos comenzarán en el </a:t>
            </a:r>
            <a:r>
              <a:rPr lang="es-PE" sz="3200" dirty="0" err="1" smtClean="0"/>
              <a:t>tee</a:t>
            </a:r>
            <a:r>
              <a:rPr lang="es-PE" sz="3200" dirty="0" smtClean="0"/>
              <a:t> y en los siguientes hoyos de manera simultanea.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413" y="2564904"/>
            <a:ext cx="3096344" cy="275004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251520" y="5373216"/>
            <a:ext cx="86409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200" dirty="0" smtClean="0"/>
              <a:t>El tiempo por hoyo es 10 minutos, al finalizar cada hoyo el mejor equipo mostrará sus resultados.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353918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2000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Listos </a:t>
            </a:r>
            <a:r>
              <a:rPr lang="es-PE" sz="4800" dirty="0">
                <a:solidFill>
                  <a:srgbClr val="FF0000"/>
                </a:solidFill>
              </a:rPr>
              <a:t>P</a:t>
            </a:r>
            <a:r>
              <a:rPr lang="es-PE" sz="4800" dirty="0" smtClean="0">
                <a:solidFill>
                  <a:srgbClr val="FF0000"/>
                </a:solidFill>
              </a:rPr>
              <a:t>ara Comenzar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51520" y="1208941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Abrir el código inicial en el IDE.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Asegurarse que compile y todos los test se pasen.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No se olviden las actividades de cada rol del equipo.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Tienen 10 minutos por hoyo.</a:t>
            </a:r>
          </a:p>
        </p:txBody>
      </p:sp>
    </p:spTree>
    <p:extLst>
      <p:ext uri="{BB962C8B-B14F-4D97-AF65-F5344CB8AC3E}">
        <p14:creationId xmlns:p14="http://schemas.microsoft.com/office/powerpoint/2010/main" val="261678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59532" y="5445224"/>
            <a:ext cx="8424936" cy="1093136"/>
          </a:xfrm>
        </p:spPr>
        <p:txBody>
          <a:bodyPr/>
          <a:lstStyle/>
          <a:p>
            <a:r>
              <a:rPr lang="es-PE" sz="11500" b="1" spc="300" dirty="0" smtClean="0"/>
              <a:t>2nd COURSE</a:t>
            </a:r>
            <a:endParaRPr lang="es-ES" sz="9600" b="1" spc="300" dirty="0"/>
          </a:p>
        </p:txBody>
      </p:sp>
    </p:spTree>
    <p:extLst>
      <p:ext uri="{BB962C8B-B14F-4D97-AF65-F5344CB8AC3E}">
        <p14:creationId xmlns:p14="http://schemas.microsoft.com/office/powerpoint/2010/main" val="399111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Descripción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94033" y="980728"/>
            <a:ext cx="856895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 smtClean="0">
                <a:solidFill>
                  <a:srgbClr val="FFC000"/>
                </a:solidFill>
              </a:rPr>
              <a:t>Es un juego en el cual se utilizan ejercicios de refactorización.</a:t>
            </a:r>
          </a:p>
          <a:p>
            <a:pPr algn="ctr"/>
            <a:endParaRPr lang="es-PE" sz="3000" dirty="0"/>
          </a:p>
          <a:p>
            <a:pPr algn="ctr"/>
            <a:r>
              <a:rPr lang="es-PE" sz="3000" dirty="0" smtClean="0"/>
              <a:t>Se formarán equipos y a cada uno se le dará un código inicial y uno final. </a:t>
            </a:r>
          </a:p>
          <a:p>
            <a:pPr algn="ctr"/>
            <a:endParaRPr lang="es-PE" sz="3000" dirty="0"/>
          </a:p>
          <a:p>
            <a:pPr algn="ctr"/>
            <a:r>
              <a:rPr lang="es-PE" sz="3000" dirty="0" smtClean="0"/>
              <a:t>De </a:t>
            </a:r>
            <a:r>
              <a:rPr lang="es-PE" sz="3000" dirty="0"/>
              <a:t>manera similar al golf, la meta es utilizar la menor cantidad de movimientos </a:t>
            </a:r>
            <a:r>
              <a:rPr lang="es-PE" sz="3000" dirty="0" smtClean="0"/>
              <a:t>para </a:t>
            </a:r>
            <a:r>
              <a:rPr lang="es-PE" sz="3000" dirty="0"/>
              <a:t>llegar del punto inicial al final. </a:t>
            </a:r>
            <a:endParaRPr lang="es-PE" sz="3000" dirty="0" smtClean="0"/>
          </a:p>
          <a:p>
            <a:pPr algn="ctr"/>
            <a:endParaRPr lang="es-PE" sz="3000" dirty="0"/>
          </a:p>
          <a:p>
            <a:pPr algn="ctr"/>
            <a:r>
              <a:rPr lang="es-PE" sz="3000" dirty="0" smtClean="0"/>
              <a:t>Las </a:t>
            </a:r>
            <a:r>
              <a:rPr lang="es-PE" sz="3000" dirty="0"/>
              <a:t>mejores soluciones serán presentadas al resto de los asistentes.</a:t>
            </a:r>
          </a:p>
        </p:txBody>
      </p:sp>
    </p:spTree>
    <p:extLst>
      <p:ext uri="{BB962C8B-B14F-4D97-AF65-F5344CB8AC3E}">
        <p14:creationId xmlns:p14="http://schemas.microsoft.com/office/powerpoint/2010/main" val="296136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589389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Objetivo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11560" y="2507644"/>
            <a:ext cx="8064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 smtClean="0"/>
              <a:t>Aprender y practicar diversas estratégicas de refactorización</a:t>
            </a:r>
          </a:p>
          <a:p>
            <a:pPr algn="ctr"/>
            <a:r>
              <a:rPr lang="es-PE" sz="4000" dirty="0" smtClean="0"/>
              <a:t>(</a:t>
            </a:r>
            <a:r>
              <a:rPr lang="es-PE" sz="4000" dirty="0" err="1" smtClean="0"/>
              <a:t>Parallel</a:t>
            </a:r>
            <a:r>
              <a:rPr lang="es-PE" sz="4000" dirty="0" smtClean="0"/>
              <a:t> </a:t>
            </a:r>
            <a:r>
              <a:rPr lang="es-PE" sz="4000" dirty="0" err="1" smtClean="0"/>
              <a:t>Change</a:t>
            </a:r>
            <a:r>
              <a:rPr lang="es-PE" sz="4000" dirty="0" smtClean="0"/>
              <a:t> y </a:t>
            </a:r>
            <a:r>
              <a:rPr lang="es-PE" sz="4000" dirty="0" err="1" smtClean="0"/>
              <a:t>Narrowed</a:t>
            </a:r>
            <a:r>
              <a:rPr lang="es-PE" sz="4000" dirty="0" smtClean="0"/>
              <a:t> </a:t>
            </a:r>
            <a:r>
              <a:rPr lang="es-PE" sz="4000" dirty="0" err="1" smtClean="0"/>
              <a:t>Change</a:t>
            </a:r>
            <a:r>
              <a:rPr lang="es-PE" sz="4000" dirty="0" smtClean="0"/>
              <a:t>)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229351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589389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Descripción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11560" y="2507644"/>
            <a:ext cx="8064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/>
              <a:t>El código </a:t>
            </a:r>
            <a:r>
              <a:rPr lang="es-PE" sz="4000" dirty="0" smtClean="0"/>
              <a:t>es de una clase que representa a un </a:t>
            </a:r>
            <a:r>
              <a:rPr lang="es-PE" sz="4000" dirty="0" err="1" smtClean="0"/>
              <a:t>Stack</a:t>
            </a:r>
            <a:r>
              <a:rPr lang="es-PE" sz="4000" dirty="0" smtClean="0"/>
              <a:t> (Pila) 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99775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2000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Reglas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51520" y="908720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 smtClean="0"/>
              <a:t>Es un recorrido de un único hoyo</a:t>
            </a:r>
          </a:p>
        </p:txBody>
      </p:sp>
      <p:sp>
        <p:nvSpPr>
          <p:cNvPr id="3" name="2 Rectángulo"/>
          <p:cNvSpPr/>
          <p:nvPr/>
        </p:nvSpPr>
        <p:spPr>
          <a:xfrm>
            <a:off x="251520" y="3515524"/>
            <a:ext cx="8640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200" dirty="0" smtClean="0"/>
              <a:t>El tiempo de todo el recorrido es de 15 minutos, al finalizar el tiempo el mejor equipo mostrará sus resultados.</a:t>
            </a:r>
            <a:endParaRPr lang="es-PE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984" y="1628800"/>
            <a:ext cx="3736031" cy="1800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59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2000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Listos </a:t>
            </a:r>
            <a:r>
              <a:rPr lang="es-PE" sz="4800" dirty="0">
                <a:solidFill>
                  <a:srgbClr val="FF0000"/>
                </a:solidFill>
              </a:rPr>
              <a:t>P</a:t>
            </a:r>
            <a:r>
              <a:rPr lang="es-PE" sz="4800" dirty="0" smtClean="0">
                <a:solidFill>
                  <a:srgbClr val="FF0000"/>
                </a:solidFill>
              </a:rPr>
              <a:t>ara Comenzar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51520" y="1208941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Abrir el código inicial en el IDE.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Asegurarse que compile y todos los test se pasen.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No se olviden las actividades de cada rol del equipo.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Tienen 15 minutos para todo el recorrido.</a:t>
            </a:r>
          </a:p>
        </p:txBody>
      </p:sp>
    </p:spTree>
    <p:extLst>
      <p:ext uri="{BB962C8B-B14F-4D97-AF65-F5344CB8AC3E}">
        <p14:creationId xmlns:p14="http://schemas.microsoft.com/office/powerpoint/2010/main" val="168724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Equipo</a:t>
            </a:r>
            <a:endParaRPr lang="es-PE" dirty="0">
              <a:solidFill>
                <a:srgbClr val="FF0000"/>
              </a:solidFill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1274399" y="964684"/>
            <a:ext cx="6661905" cy="4387685"/>
            <a:chOff x="1489586" y="980728"/>
            <a:chExt cx="6661905" cy="4387685"/>
          </a:xfrm>
        </p:grpSpPr>
        <p:pic>
          <p:nvPicPr>
            <p:cNvPr id="5" name="4 Imagen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30" r="6068"/>
            <a:stretch/>
          </p:blipFill>
          <p:spPr>
            <a:xfrm flipH="1">
              <a:off x="1489586" y="980728"/>
              <a:ext cx="6661905" cy="438768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6" name="5 CuadroTexto"/>
            <p:cNvSpPr txBox="1"/>
            <p:nvPr/>
          </p:nvSpPr>
          <p:spPr>
            <a:xfrm>
              <a:off x="1852257" y="1696006"/>
              <a:ext cx="12402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3200" b="1" dirty="0" smtClean="0">
                  <a:solidFill>
                    <a:srgbClr val="FFC000"/>
                  </a:solidFill>
                </a:rPr>
                <a:t>Player</a:t>
              </a:r>
              <a:endParaRPr lang="es-PE" sz="3200" b="1" dirty="0">
                <a:solidFill>
                  <a:srgbClr val="FFC000"/>
                </a:solidFill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6702744" y="1696006"/>
              <a:ext cx="13516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3200" b="1" dirty="0" smtClean="0">
                  <a:solidFill>
                    <a:srgbClr val="FFC000"/>
                  </a:solidFill>
                </a:rPr>
                <a:t>Caddie</a:t>
              </a:r>
              <a:endParaRPr lang="es-PE" sz="3200" b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9" name="8 CuadroTexto"/>
          <p:cNvSpPr txBox="1"/>
          <p:nvPr/>
        </p:nvSpPr>
        <p:spPr>
          <a:xfrm>
            <a:off x="320877" y="5373216"/>
            <a:ext cx="8568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Cada equipo estará conformado por 2 personas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1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Player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067944" y="2322746"/>
            <a:ext cx="48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Realizar las refactorizaciones utilizando el computador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71" t="4411" r="6650"/>
          <a:stretch/>
        </p:blipFill>
        <p:spPr>
          <a:xfrm flipH="1">
            <a:off x="323527" y="1124744"/>
            <a:ext cx="3708541" cy="48965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5431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Caddie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923928" y="2322746"/>
            <a:ext cx="48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Registrar el número de movimientos y penalidades cometidas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t="4411" r="52097"/>
          <a:stretch/>
        </p:blipFill>
        <p:spPr>
          <a:xfrm flipH="1">
            <a:off x="539552" y="980728"/>
            <a:ext cx="3383598" cy="53492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7317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Campo de Juego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851920" y="1109996"/>
            <a:ext cx="50405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600" dirty="0" smtClean="0"/>
              <a:t>Realizaremos 2 juegos diferentes y en cada juego se podrá utilizar C# o Java.</a:t>
            </a:r>
          </a:p>
          <a:p>
            <a:pPr algn="ctr"/>
            <a:endParaRPr lang="es-PE" sz="3600" dirty="0"/>
          </a:p>
          <a:p>
            <a:pPr algn="ctr"/>
            <a:r>
              <a:rPr lang="es-PE" sz="3600" dirty="0" smtClean="0"/>
              <a:t>Cada juego tiene un punto de partida (</a:t>
            </a:r>
            <a:r>
              <a:rPr lang="es-PE" sz="3600" dirty="0" err="1" smtClean="0"/>
              <a:t>Tee</a:t>
            </a:r>
            <a:r>
              <a:rPr lang="es-PE" sz="3600" dirty="0" smtClean="0"/>
              <a:t>) y el objetivo es llegar al punto final (</a:t>
            </a:r>
            <a:r>
              <a:rPr lang="es-PE" sz="3600" dirty="0" err="1" smtClean="0"/>
              <a:t>Hole</a:t>
            </a:r>
            <a:r>
              <a:rPr lang="es-PE" sz="3600" dirty="0" smtClean="0"/>
              <a:t>).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55264"/>
            <a:ext cx="3571875" cy="50673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441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Equipamiento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203847" y="993506"/>
            <a:ext cx="5760641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r>
              <a:rPr lang="es-PE" sz="3600" dirty="0" smtClean="0"/>
              <a:t>Un IDE de su preferencia. </a:t>
            </a:r>
            <a:br>
              <a:rPr lang="es-PE" sz="3600" dirty="0" smtClean="0"/>
            </a:br>
            <a:r>
              <a:rPr lang="es-PE" sz="2800" dirty="0" smtClean="0"/>
              <a:t>(El código se encuentra en VS2010 y Eclipse pero se puede importar)</a:t>
            </a:r>
          </a:p>
          <a:p>
            <a:pPr marL="439738" indent="-439738" algn="ctr">
              <a:tabLst>
                <a:tab pos="442913" algn="l"/>
              </a:tabLst>
            </a:pPr>
            <a:r>
              <a:rPr lang="es-PE" sz="2800" dirty="0">
                <a:solidFill>
                  <a:srgbClr val="FFC000"/>
                </a:solidFill>
              </a:rPr>
              <a:t>*Recomendación*</a:t>
            </a:r>
            <a:br>
              <a:rPr lang="es-PE" sz="2800" dirty="0">
                <a:solidFill>
                  <a:srgbClr val="FFC000"/>
                </a:solidFill>
              </a:rPr>
            </a:br>
            <a:r>
              <a:rPr lang="es-PE" sz="2800" dirty="0">
                <a:solidFill>
                  <a:srgbClr val="FFC000"/>
                </a:solidFill>
              </a:rPr>
              <a:t>Si usan VS instalar </a:t>
            </a:r>
            <a:r>
              <a:rPr lang="es-PE" sz="2800" dirty="0" err="1" smtClean="0">
                <a:solidFill>
                  <a:srgbClr val="FFC000"/>
                </a:solidFill>
              </a:rPr>
              <a:t>Resharper</a:t>
            </a:r>
            <a:endParaRPr lang="es-PE" sz="2800" dirty="0"/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endParaRPr lang="es-PE" sz="2800" dirty="0" smtClean="0"/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r>
              <a:rPr lang="es-PE" sz="3600" dirty="0"/>
              <a:t>Una hoja donde anotar los puntajes.</a:t>
            </a:r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endParaRPr lang="es-PE" sz="3600" dirty="0"/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r>
              <a:rPr lang="es-PE" sz="3600" dirty="0"/>
              <a:t>El código </a:t>
            </a:r>
            <a:r>
              <a:rPr lang="es-PE" sz="3600" dirty="0" smtClean="0"/>
              <a:t>final (</a:t>
            </a:r>
            <a:r>
              <a:rPr lang="es-PE" sz="3600" dirty="0" err="1" smtClean="0"/>
              <a:t>Hole</a:t>
            </a:r>
            <a:r>
              <a:rPr lang="es-PE" sz="3600" dirty="0" smtClean="0"/>
              <a:t>) </a:t>
            </a:r>
            <a:r>
              <a:rPr lang="es-PE" sz="3600" dirty="0"/>
              <a:t>de cada juego en papel.</a:t>
            </a:r>
          </a:p>
        </p:txBody>
      </p:sp>
      <p:pic>
        <p:nvPicPr>
          <p:cNvPr id="17" name="1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85924"/>
            <a:ext cx="2693786" cy="558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7101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Puntaje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51520" y="879224"/>
            <a:ext cx="87129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solidFill>
                  <a:srgbClr val="FFC000"/>
                </a:solidFill>
              </a:rPr>
              <a:t>General</a:t>
            </a:r>
            <a:endParaRPr lang="es-PE" sz="3500" dirty="0" smtClean="0"/>
          </a:p>
          <a:p>
            <a:r>
              <a:rPr lang="es-PE" sz="3500" dirty="0" smtClean="0"/>
              <a:t>+</a:t>
            </a:r>
            <a:r>
              <a:rPr lang="es-PE" sz="3500" dirty="0"/>
              <a:t>1 </a:t>
            </a:r>
            <a:r>
              <a:rPr lang="es-PE" sz="3500" dirty="0" smtClean="0"/>
              <a:t>Cada refactorización</a:t>
            </a:r>
          </a:p>
          <a:p>
            <a:r>
              <a:rPr lang="es-PE" sz="3500" dirty="0" smtClean="0"/>
              <a:t>+</a:t>
            </a:r>
            <a:r>
              <a:rPr lang="es-PE" sz="3500" dirty="0"/>
              <a:t>1 Copiar + </a:t>
            </a:r>
            <a:r>
              <a:rPr lang="es-PE" sz="3500" dirty="0" smtClean="0"/>
              <a:t>Pegar</a:t>
            </a:r>
          </a:p>
          <a:p>
            <a:r>
              <a:rPr lang="es-PE" sz="3500" dirty="0"/>
              <a:t>+1 </a:t>
            </a:r>
            <a:r>
              <a:rPr lang="es-PE" sz="3500" dirty="0" smtClean="0"/>
              <a:t>Cualquier </a:t>
            </a:r>
            <a:r>
              <a:rPr lang="es-PE" sz="3500" dirty="0" err="1" smtClean="0"/>
              <a:t>shortcut</a:t>
            </a:r>
            <a:r>
              <a:rPr lang="es-PE" sz="3500" dirty="0" smtClean="0"/>
              <a:t> </a:t>
            </a:r>
            <a:r>
              <a:rPr lang="es-PE" sz="3500" dirty="0"/>
              <a:t>de edición </a:t>
            </a:r>
            <a:r>
              <a:rPr lang="es-PE" sz="3500" dirty="0" smtClean="0"/>
              <a:t>código</a:t>
            </a:r>
          </a:p>
          <a:p>
            <a:pPr marL="633413" indent="-633413"/>
            <a:r>
              <a:rPr lang="es-PE" sz="3500" dirty="0" smtClean="0"/>
              <a:t>+</a:t>
            </a:r>
            <a:r>
              <a:rPr lang="es-PE" sz="3500" dirty="0"/>
              <a:t>0 </a:t>
            </a:r>
            <a:r>
              <a:rPr lang="es-PE" sz="3500" dirty="0" smtClean="0"/>
              <a:t>Organizar, dar </a:t>
            </a:r>
            <a:r>
              <a:rPr lang="es-PE" sz="3500" dirty="0"/>
              <a:t>formato al </a:t>
            </a:r>
            <a:r>
              <a:rPr lang="es-PE" sz="3500" dirty="0" smtClean="0"/>
              <a:t>código o eliminar líneas en blanco</a:t>
            </a:r>
          </a:p>
          <a:p>
            <a:pPr marL="633413" indent="-633413"/>
            <a:r>
              <a:rPr lang="es-PE" sz="3500" dirty="0" smtClean="0"/>
              <a:t>+0 Cambiar el acceso de los métodos o clases</a:t>
            </a:r>
            <a:endParaRPr lang="es-PE" sz="3500" dirty="0" smtClean="0"/>
          </a:p>
        </p:txBody>
      </p:sp>
      <p:sp>
        <p:nvSpPr>
          <p:cNvPr id="3" name="2 Rectángulo"/>
          <p:cNvSpPr/>
          <p:nvPr/>
        </p:nvSpPr>
        <p:spPr>
          <a:xfrm>
            <a:off x="251520" y="4680900"/>
            <a:ext cx="87129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500" dirty="0">
                <a:solidFill>
                  <a:srgbClr val="FFC000"/>
                </a:solidFill>
              </a:rPr>
              <a:t>Penalidades</a:t>
            </a:r>
          </a:p>
          <a:p>
            <a:r>
              <a:rPr lang="es-PE" sz="3500" dirty="0"/>
              <a:t>+2 Cada línea modificada </a:t>
            </a:r>
            <a:r>
              <a:rPr lang="es-PE" sz="3500" dirty="0" smtClean="0"/>
              <a:t>manualmente</a:t>
            </a:r>
          </a:p>
          <a:p>
            <a:r>
              <a:rPr lang="es-PE" sz="3500" dirty="0" smtClean="0"/>
              <a:t>x2 Cada cambio mientras </a:t>
            </a:r>
            <a:r>
              <a:rPr lang="es-PE" sz="3500" dirty="0"/>
              <a:t>no </a:t>
            </a:r>
            <a:r>
              <a:rPr lang="es-PE" sz="3500" dirty="0" smtClean="0"/>
              <a:t>compile</a:t>
            </a:r>
            <a:endParaRPr lang="es-PE" sz="3500" dirty="0"/>
          </a:p>
        </p:txBody>
      </p:sp>
    </p:spTree>
    <p:extLst>
      <p:ext uri="{BB962C8B-B14F-4D97-AF65-F5344CB8AC3E}">
        <p14:creationId xmlns:p14="http://schemas.microsoft.com/office/powerpoint/2010/main" val="98859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Equipo Ganador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610315" y="1668864"/>
            <a:ext cx="78748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600" dirty="0" smtClean="0"/>
              <a:t>El equipo que logre el menor puntaje será el ganador.</a:t>
            </a:r>
          </a:p>
          <a:p>
            <a:pPr algn="ctr"/>
            <a:endParaRPr lang="es-PE" sz="3600" dirty="0"/>
          </a:p>
          <a:p>
            <a:pPr algn="ctr"/>
            <a:r>
              <a:rPr lang="es-PE" sz="3600" dirty="0" smtClean="0"/>
              <a:t>Al finalizar el juego, el equipo ganador mostrará como realizó el juego al resto de asistentes.</a:t>
            </a:r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176254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23483</TotalTime>
  <Words>690</Words>
  <Application>Microsoft Office PowerPoint</Application>
  <PresentationFormat>Presentación en pantalla (4:3)</PresentationFormat>
  <Paragraphs>127</Paragraphs>
  <Slides>23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BlackTheme</vt:lpstr>
      <vt:lpstr>Refactoring GOLF</vt:lpstr>
      <vt:lpstr>Descripción</vt:lpstr>
      <vt:lpstr>Equipo</vt:lpstr>
      <vt:lpstr>Player</vt:lpstr>
      <vt:lpstr>Caddie</vt:lpstr>
      <vt:lpstr>Campo de Juego</vt:lpstr>
      <vt:lpstr>Equipamiento</vt:lpstr>
      <vt:lpstr>Puntaje</vt:lpstr>
      <vt:lpstr>Equipo Ganador</vt:lpstr>
      <vt:lpstr>Premios</vt:lpstr>
      <vt:lpstr>Etiqueta</vt:lpstr>
      <vt:lpstr>DEMO</vt:lpstr>
      <vt:lpstr>Feedback</vt:lpstr>
      <vt:lpstr>1st COURSE</vt:lpstr>
      <vt:lpstr>Objetivo</vt:lpstr>
      <vt:lpstr>Descripción</vt:lpstr>
      <vt:lpstr>Reglas</vt:lpstr>
      <vt:lpstr>Listos Para Comenzar</vt:lpstr>
      <vt:lpstr>2nd COURSE</vt:lpstr>
      <vt:lpstr>Objetivo</vt:lpstr>
      <vt:lpstr>Descripción</vt:lpstr>
      <vt:lpstr>Reglas</vt:lpstr>
      <vt:lpstr>Listos Para Comenzar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Angelito</dc:creator>
  <cp:lastModifiedBy>Snahider</cp:lastModifiedBy>
  <cp:revision>786</cp:revision>
  <dcterms:created xsi:type="dcterms:W3CDTF">2010-05-16T05:09:58Z</dcterms:created>
  <dcterms:modified xsi:type="dcterms:W3CDTF">2011-09-30T23:11:30Z</dcterms:modified>
</cp:coreProperties>
</file>