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0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4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5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7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8.xml" ContentType="application/vnd.openxmlformats-officedocument.presentationml.notesSlide+xml"/>
  <Override PartName="/ppt/tags/tag65.xml" ContentType="application/vnd.openxmlformats-officedocument.presentationml.tags+xml"/>
  <Override PartName="/ppt/notesSlides/notesSlide19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0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476" r:id="rId3"/>
    <p:sldId id="460" r:id="rId4"/>
    <p:sldId id="461" r:id="rId5"/>
    <p:sldId id="448" r:id="rId6"/>
    <p:sldId id="449" r:id="rId7"/>
    <p:sldId id="464" r:id="rId8"/>
    <p:sldId id="463" r:id="rId9"/>
    <p:sldId id="473" r:id="rId10"/>
    <p:sldId id="478" r:id="rId11"/>
    <p:sldId id="479" r:id="rId12"/>
    <p:sldId id="462" r:id="rId13"/>
    <p:sldId id="450" r:id="rId14"/>
    <p:sldId id="456" r:id="rId15"/>
    <p:sldId id="469" r:id="rId16"/>
    <p:sldId id="453" r:id="rId17"/>
    <p:sldId id="466" r:id="rId18"/>
    <p:sldId id="465" r:id="rId19"/>
    <p:sldId id="470" r:id="rId20"/>
    <p:sldId id="477" r:id="rId21"/>
    <p:sldId id="475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 autoAdjust="0"/>
    <p:restoredTop sz="89244" autoAdjust="0"/>
  </p:normalViewPr>
  <p:slideViewPr>
    <p:cSldViewPr>
      <p:cViewPr varScale="1">
        <p:scale>
          <a:sx n="107" d="100"/>
          <a:sy n="107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EE3232-E623-4145-BBED-908D5BAA2D1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29F91B0-BD21-4B07-9B4F-8D60DFC914D8}">
      <dgm:prSet phldrT="[Texto]" custT="1"/>
      <dgm:spPr/>
      <dgm:t>
        <a:bodyPr/>
        <a:lstStyle/>
        <a:p>
          <a:r>
            <a:rPr lang="es-PE" sz="2000" b="1" dirty="0" smtClean="0"/>
            <a:t>Small </a:t>
          </a:r>
          <a:br>
            <a:rPr lang="es-PE" sz="2000" b="1" dirty="0" smtClean="0"/>
          </a:br>
          <a:r>
            <a:rPr lang="es-PE" sz="2000" b="1" dirty="0" smtClean="0"/>
            <a:t>Reversible Step</a:t>
          </a:r>
          <a:endParaRPr lang="es-PE" sz="2000" b="1" dirty="0"/>
        </a:p>
      </dgm:t>
    </dgm:pt>
    <dgm:pt modelId="{CA2F08B3-CF01-4986-8152-3624A4F2AC4E}" type="parTrans" cxnId="{82B7E5CA-A4C8-4692-A1B5-7ADF4AB07726}">
      <dgm:prSet/>
      <dgm:spPr/>
      <dgm:t>
        <a:bodyPr/>
        <a:lstStyle/>
        <a:p>
          <a:endParaRPr lang="es-PE" sz="2000" b="1"/>
        </a:p>
      </dgm:t>
    </dgm:pt>
    <dgm:pt modelId="{79600B01-B4F8-4175-8A7B-E3425018CA38}" type="sibTrans" cxnId="{82B7E5CA-A4C8-4692-A1B5-7ADF4AB07726}">
      <dgm:prSet/>
      <dgm:spPr/>
      <dgm:t>
        <a:bodyPr/>
        <a:lstStyle/>
        <a:p>
          <a:endParaRPr lang="es-PE" sz="2000" b="1"/>
        </a:p>
      </dgm:t>
    </dgm:pt>
    <dgm:pt modelId="{C83B2C2A-AB5F-4A5B-9910-56760C9E7CDD}">
      <dgm:prSet phldrT="[Texto]" custT="1"/>
      <dgm:spPr/>
      <dgm:t>
        <a:bodyPr/>
        <a:lstStyle/>
        <a:p>
          <a:r>
            <a:rPr lang="es-PE" sz="2000" b="1" dirty="0" err="1" smtClean="0"/>
            <a:t>Run</a:t>
          </a:r>
          <a:r>
            <a:rPr lang="es-PE" sz="2000" b="1" dirty="0" smtClean="0"/>
            <a:t> Test</a:t>
          </a:r>
          <a:endParaRPr lang="es-PE" sz="2000" b="1" dirty="0"/>
        </a:p>
      </dgm:t>
    </dgm:pt>
    <dgm:pt modelId="{24067175-C57A-4DE8-8085-B912BDF64348}" type="parTrans" cxnId="{5F199D80-7813-4348-A254-575ABFC41F61}">
      <dgm:prSet/>
      <dgm:spPr/>
      <dgm:t>
        <a:bodyPr/>
        <a:lstStyle/>
        <a:p>
          <a:endParaRPr lang="es-PE" sz="2000" b="1"/>
        </a:p>
      </dgm:t>
    </dgm:pt>
    <dgm:pt modelId="{A1D11034-E459-4563-B98D-5CE0F87FF764}" type="sibTrans" cxnId="{5F199D80-7813-4348-A254-575ABFC41F61}">
      <dgm:prSet/>
      <dgm:spPr/>
      <dgm:t>
        <a:bodyPr/>
        <a:lstStyle/>
        <a:p>
          <a:endParaRPr lang="es-PE" sz="2000" b="1"/>
        </a:p>
      </dgm:t>
    </dgm:pt>
    <dgm:pt modelId="{C24911E4-DA2A-43E2-AB6B-BD2857E2E05A}">
      <dgm:prSet phldrT="[Texto]" custT="1"/>
      <dgm:spPr/>
      <dgm:t>
        <a:bodyPr/>
        <a:lstStyle/>
        <a:p>
          <a:r>
            <a:rPr lang="es-PE" sz="2000" b="1" dirty="0" smtClean="0"/>
            <a:t>Small </a:t>
          </a:r>
          <a:br>
            <a:rPr lang="es-PE" sz="2000" b="1" dirty="0" smtClean="0"/>
          </a:br>
          <a:r>
            <a:rPr lang="es-PE" sz="2000" b="1" dirty="0" smtClean="0"/>
            <a:t>Reversible Step</a:t>
          </a:r>
          <a:endParaRPr lang="es-PE" sz="2000" b="1" dirty="0"/>
        </a:p>
      </dgm:t>
    </dgm:pt>
    <dgm:pt modelId="{BC869E05-7E5D-44DB-AC97-B74361BC9A49}" type="parTrans" cxnId="{E2C6C5B3-AA43-4746-95E8-9C7F34C49ADA}">
      <dgm:prSet/>
      <dgm:spPr/>
      <dgm:t>
        <a:bodyPr/>
        <a:lstStyle/>
        <a:p>
          <a:endParaRPr lang="es-PE" sz="2000" b="1"/>
        </a:p>
      </dgm:t>
    </dgm:pt>
    <dgm:pt modelId="{0ACBF11A-80E8-4C62-A3BE-10CDA4C34FBF}" type="sibTrans" cxnId="{E2C6C5B3-AA43-4746-95E8-9C7F34C49ADA}">
      <dgm:prSet/>
      <dgm:spPr/>
      <dgm:t>
        <a:bodyPr/>
        <a:lstStyle/>
        <a:p>
          <a:endParaRPr lang="es-PE" sz="2000" b="1"/>
        </a:p>
      </dgm:t>
    </dgm:pt>
    <dgm:pt modelId="{1EAB427B-E6B9-44BA-9CDC-A7759AFB5BDF}">
      <dgm:prSet phldrT="[Texto]" custT="1"/>
      <dgm:spPr/>
      <dgm:t>
        <a:bodyPr/>
        <a:lstStyle/>
        <a:p>
          <a:r>
            <a:rPr lang="es-PE" sz="2000" b="1" dirty="0" err="1" smtClean="0"/>
            <a:t>Run</a:t>
          </a:r>
          <a:r>
            <a:rPr lang="es-PE" sz="2000" b="1" dirty="0" smtClean="0"/>
            <a:t> Test</a:t>
          </a:r>
          <a:endParaRPr lang="es-PE" sz="2000" b="1" dirty="0"/>
        </a:p>
      </dgm:t>
    </dgm:pt>
    <dgm:pt modelId="{B3CBBC0B-244C-4849-9D6E-FD3D02FD3FB2}" type="parTrans" cxnId="{D59B5E5E-5C25-46A9-A6A9-8D2E0B11F5DB}">
      <dgm:prSet/>
      <dgm:spPr/>
      <dgm:t>
        <a:bodyPr/>
        <a:lstStyle/>
        <a:p>
          <a:endParaRPr lang="es-PE" sz="2000" b="1"/>
        </a:p>
      </dgm:t>
    </dgm:pt>
    <dgm:pt modelId="{644F676C-8046-435F-9D9E-A633D6F0DD72}" type="sibTrans" cxnId="{D59B5E5E-5C25-46A9-A6A9-8D2E0B11F5DB}">
      <dgm:prSet/>
      <dgm:spPr/>
      <dgm:t>
        <a:bodyPr/>
        <a:lstStyle/>
        <a:p>
          <a:endParaRPr lang="es-PE" sz="2000" b="1"/>
        </a:p>
      </dgm:t>
    </dgm:pt>
    <dgm:pt modelId="{758B9A48-0883-48CD-A004-3F90C49BECF0}">
      <dgm:prSet phldrT="[Texto]" custT="1"/>
      <dgm:spPr/>
      <dgm:t>
        <a:bodyPr/>
        <a:lstStyle/>
        <a:p>
          <a:r>
            <a:rPr lang="es-PE" sz="2000" b="1" dirty="0" smtClean="0"/>
            <a:t>….</a:t>
          </a:r>
          <a:endParaRPr lang="es-PE" sz="2000" b="1" dirty="0"/>
        </a:p>
      </dgm:t>
    </dgm:pt>
    <dgm:pt modelId="{9449CB00-C9F2-4E56-9E13-F1DCE5930CBB}" type="parTrans" cxnId="{C3796DD3-968C-423E-B43B-1BAABE63F1C2}">
      <dgm:prSet/>
      <dgm:spPr/>
      <dgm:t>
        <a:bodyPr/>
        <a:lstStyle/>
        <a:p>
          <a:endParaRPr lang="es-PE" sz="2000" b="1"/>
        </a:p>
      </dgm:t>
    </dgm:pt>
    <dgm:pt modelId="{6E7D9170-6EEB-421C-A1F1-1D428F083DFE}" type="sibTrans" cxnId="{C3796DD3-968C-423E-B43B-1BAABE63F1C2}">
      <dgm:prSet/>
      <dgm:spPr/>
      <dgm:t>
        <a:bodyPr/>
        <a:lstStyle/>
        <a:p>
          <a:endParaRPr lang="es-PE" sz="2000" b="1"/>
        </a:p>
      </dgm:t>
    </dgm:pt>
    <dgm:pt modelId="{BB2A4E98-5A33-4021-AC51-12AF1205649D}" type="pres">
      <dgm:prSet presAssocID="{96EE3232-E623-4145-BBED-908D5BAA2D1D}" presName="Name0" presStyleCnt="0">
        <dgm:presLayoutVars>
          <dgm:dir/>
          <dgm:resizeHandles val="exact"/>
        </dgm:presLayoutVars>
      </dgm:prSet>
      <dgm:spPr/>
    </dgm:pt>
    <dgm:pt modelId="{24CAC893-EE9B-4D01-BB90-0CB36FFE22ED}" type="pres">
      <dgm:prSet presAssocID="{929F91B0-BD21-4B07-9B4F-8D60DFC914D8}" presName="parTxOnly" presStyleLbl="node1" presStyleIdx="0" presStyleCnt="5" custScaleY="13412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BE3886E-3425-438B-B611-116416A2FC63}" type="pres">
      <dgm:prSet presAssocID="{79600B01-B4F8-4175-8A7B-E3425018CA38}" presName="parSpace" presStyleCnt="0"/>
      <dgm:spPr/>
    </dgm:pt>
    <dgm:pt modelId="{B5F9542A-6098-4FB8-BB83-B5125E571D9D}" type="pres">
      <dgm:prSet presAssocID="{C83B2C2A-AB5F-4A5B-9910-56760C9E7CDD}" presName="parTxOnly" presStyleLbl="node1" presStyleIdx="1" presStyleCnt="5" custScaleY="13412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81CEC35-BBCB-4CCB-8DE9-7BC6F424B69D}" type="pres">
      <dgm:prSet presAssocID="{A1D11034-E459-4563-B98D-5CE0F87FF764}" presName="parSpace" presStyleCnt="0"/>
      <dgm:spPr/>
    </dgm:pt>
    <dgm:pt modelId="{601A0D37-4256-4B03-929F-B3C0F426A913}" type="pres">
      <dgm:prSet presAssocID="{C24911E4-DA2A-43E2-AB6B-BD2857E2E05A}" presName="parTxOnly" presStyleLbl="node1" presStyleIdx="2" presStyleCnt="5" custScaleX="119604" custScaleY="13412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88BFD18-0D6A-43FE-9B8E-7C7E8E59E907}" type="pres">
      <dgm:prSet presAssocID="{0ACBF11A-80E8-4C62-A3BE-10CDA4C34FBF}" presName="parSpace" presStyleCnt="0"/>
      <dgm:spPr/>
    </dgm:pt>
    <dgm:pt modelId="{28010DC8-3136-49BC-9983-7489D855A8B1}" type="pres">
      <dgm:prSet presAssocID="{1EAB427B-E6B9-44BA-9CDC-A7759AFB5BDF}" presName="parTxOnly" presStyleLbl="node1" presStyleIdx="3" presStyleCnt="5" custScaleY="13412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3184AEF-A2E2-40E3-B552-69390D815681}" type="pres">
      <dgm:prSet presAssocID="{644F676C-8046-435F-9D9E-A633D6F0DD72}" presName="parSpace" presStyleCnt="0"/>
      <dgm:spPr/>
    </dgm:pt>
    <dgm:pt modelId="{1DD64DFB-8EE0-41B5-B8F9-3F2D3C1A3C58}" type="pres">
      <dgm:prSet presAssocID="{758B9A48-0883-48CD-A004-3F90C49BECF0}" presName="parTxOnly" presStyleLbl="node1" presStyleIdx="4" presStyleCnt="5" custScaleY="13412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82E606AF-3931-524D-8E23-20052D692DA6}" type="presOf" srcId="{1EAB427B-E6B9-44BA-9CDC-A7759AFB5BDF}" destId="{28010DC8-3136-49BC-9983-7489D855A8B1}" srcOrd="0" destOrd="0" presId="urn:microsoft.com/office/officeart/2005/8/layout/hChevron3"/>
    <dgm:cxn modelId="{832DA429-7B8D-8842-9C5E-B175197267FA}" type="presOf" srcId="{C24911E4-DA2A-43E2-AB6B-BD2857E2E05A}" destId="{601A0D37-4256-4B03-929F-B3C0F426A913}" srcOrd="0" destOrd="0" presId="urn:microsoft.com/office/officeart/2005/8/layout/hChevron3"/>
    <dgm:cxn modelId="{5F199D80-7813-4348-A254-575ABFC41F61}" srcId="{96EE3232-E623-4145-BBED-908D5BAA2D1D}" destId="{C83B2C2A-AB5F-4A5B-9910-56760C9E7CDD}" srcOrd="1" destOrd="0" parTransId="{24067175-C57A-4DE8-8085-B912BDF64348}" sibTransId="{A1D11034-E459-4563-B98D-5CE0F87FF764}"/>
    <dgm:cxn modelId="{E2C6C5B3-AA43-4746-95E8-9C7F34C49ADA}" srcId="{96EE3232-E623-4145-BBED-908D5BAA2D1D}" destId="{C24911E4-DA2A-43E2-AB6B-BD2857E2E05A}" srcOrd="2" destOrd="0" parTransId="{BC869E05-7E5D-44DB-AC97-B74361BC9A49}" sibTransId="{0ACBF11A-80E8-4C62-A3BE-10CDA4C34FBF}"/>
    <dgm:cxn modelId="{A9441541-571F-9446-B850-68A0B3F51AA4}" type="presOf" srcId="{C83B2C2A-AB5F-4A5B-9910-56760C9E7CDD}" destId="{B5F9542A-6098-4FB8-BB83-B5125E571D9D}" srcOrd="0" destOrd="0" presId="urn:microsoft.com/office/officeart/2005/8/layout/hChevron3"/>
    <dgm:cxn modelId="{59C362C0-7E73-4B4F-A867-5093C30BA437}" type="presOf" srcId="{96EE3232-E623-4145-BBED-908D5BAA2D1D}" destId="{BB2A4E98-5A33-4021-AC51-12AF1205649D}" srcOrd="0" destOrd="0" presId="urn:microsoft.com/office/officeart/2005/8/layout/hChevron3"/>
    <dgm:cxn modelId="{19844C96-6DD3-4A4B-8D35-8B97BAC2729A}" type="presOf" srcId="{758B9A48-0883-48CD-A004-3F90C49BECF0}" destId="{1DD64DFB-8EE0-41B5-B8F9-3F2D3C1A3C58}" srcOrd="0" destOrd="0" presId="urn:microsoft.com/office/officeart/2005/8/layout/hChevron3"/>
    <dgm:cxn modelId="{D59B5E5E-5C25-46A9-A6A9-8D2E0B11F5DB}" srcId="{96EE3232-E623-4145-BBED-908D5BAA2D1D}" destId="{1EAB427B-E6B9-44BA-9CDC-A7759AFB5BDF}" srcOrd="3" destOrd="0" parTransId="{B3CBBC0B-244C-4849-9D6E-FD3D02FD3FB2}" sibTransId="{644F676C-8046-435F-9D9E-A633D6F0DD72}"/>
    <dgm:cxn modelId="{0D3ECD7B-047E-7845-8523-BC01877AC5FB}" type="presOf" srcId="{929F91B0-BD21-4B07-9B4F-8D60DFC914D8}" destId="{24CAC893-EE9B-4D01-BB90-0CB36FFE22ED}" srcOrd="0" destOrd="0" presId="urn:microsoft.com/office/officeart/2005/8/layout/hChevron3"/>
    <dgm:cxn modelId="{C3796DD3-968C-423E-B43B-1BAABE63F1C2}" srcId="{96EE3232-E623-4145-BBED-908D5BAA2D1D}" destId="{758B9A48-0883-48CD-A004-3F90C49BECF0}" srcOrd="4" destOrd="0" parTransId="{9449CB00-C9F2-4E56-9E13-F1DCE5930CBB}" sibTransId="{6E7D9170-6EEB-421C-A1F1-1D428F083DFE}"/>
    <dgm:cxn modelId="{82B7E5CA-A4C8-4692-A1B5-7ADF4AB07726}" srcId="{96EE3232-E623-4145-BBED-908D5BAA2D1D}" destId="{929F91B0-BD21-4B07-9B4F-8D60DFC914D8}" srcOrd="0" destOrd="0" parTransId="{CA2F08B3-CF01-4986-8152-3624A4F2AC4E}" sibTransId="{79600B01-B4F8-4175-8A7B-E3425018CA38}"/>
    <dgm:cxn modelId="{D1235A0E-FDB6-E44B-ABDA-C15043615844}" type="presParOf" srcId="{BB2A4E98-5A33-4021-AC51-12AF1205649D}" destId="{24CAC893-EE9B-4D01-BB90-0CB36FFE22ED}" srcOrd="0" destOrd="0" presId="urn:microsoft.com/office/officeart/2005/8/layout/hChevron3"/>
    <dgm:cxn modelId="{A1C0AC96-179A-5B41-85CC-7D1EED06F654}" type="presParOf" srcId="{BB2A4E98-5A33-4021-AC51-12AF1205649D}" destId="{ABE3886E-3425-438B-B611-116416A2FC63}" srcOrd="1" destOrd="0" presId="urn:microsoft.com/office/officeart/2005/8/layout/hChevron3"/>
    <dgm:cxn modelId="{6CB73168-7F4F-7A47-BF32-0FCF44F5D0A1}" type="presParOf" srcId="{BB2A4E98-5A33-4021-AC51-12AF1205649D}" destId="{B5F9542A-6098-4FB8-BB83-B5125E571D9D}" srcOrd="2" destOrd="0" presId="urn:microsoft.com/office/officeart/2005/8/layout/hChevron3"/>
    <dgm:cxn modelId="{1AB71F69-6E80-0D40-9AF5-296E37B6A691}" type="presParOf" srcId="{BB2A4E98-5A33-4021-AC51-12AF1205649D}" destId="{581CEC35-BBCB-4CCB-8DE9-7BC6F424B69D}" srcOrd="3" destOrd="0" presId="urn:microsoft.com/office/officeart/2005/8/layout/hChevron3"/>
    <dgm:cxn modelId="{87DCC6A9-284B-2D45-8C0A-2CFFEFA0D59A}" type="presParOf" srcId="{BB2A4E98-5A33-4021-AC51-12AF1205649D}" destId="{601A0D37-4256-4B03-929F-B3C0F426A913}" srcOrd="4" destOrd="0" presId="urn:microsoft.com/office/officeart/2005/8/layout/hChevron3"/>
    <dgm:cxn modelId="{44BFDCBC-8B34-8F47-81C3-9A65E50FE9F1}" type="presParOf" srcId="{BB2A4E98-5A33-4021-AC51-12AF1205649D}" destId="{288BFD18-0D6A-43FE-9B8E-7C7E8E59E907}" srcOrd="5" destOrd="0" presId="urn:microsoft.com/office/officeart/2005/8/layout/hChevron3"/>
    <dgm:cxn modelId="{AA0045B4-32C0-CC49-A463-938FE704F453}" type="presParOf" srcId="{BB2A4E98-5A33-4021-AC51-12AF1205649D}" destId="{28010DC8-3136-49BC-9983-7489D855A8B1}" srcOrd="6" destOrd="0" presId="urn:microsoft.com/office/officeart/2005/8/layout/hChevron3"/>
    <dgm:cxn modelId="{6968DBC1-A72B-734C-B8E9-A4F015562D9B}" type="presParOf" srcId="{BB2A4E98-5A33-4021-AC51-12AF1205649D}" destId="{53184AEF-A2E2-40E3-B552-69390D815681}" srcOrd="7" destOrd="0" presId="urn:microsoft.com/office/officeart/2005/8/layout/hChevron3"/>
    <dgm:cxn modelId="{64DC96D8-46A0-C14E-984A-DE5AEEF6A3FF}" type="presParOf" srcId="{BB2A4E98-5A33-4021-AC51-12AF1205649D}" destId="{1DD64DFB-8EE0-41B5-B8F9-3F2D3C1A3C58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AC893-EE9B-4D01-BB90-0CB36FFE22ED}">
      <dsp:nvSpPr>
        <dsp:cNvPr id="0" name=""/>
        <dsp:cNvSpPr/>
      </dsp:nvSpPr>
      <dsp:spPr>
        <a:xfrm>
          <a:off x="3275" y="12569"/>
          <a:ext cx="1855622" cy="9955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Small </a:t>
          </a:r>
          <a:br>
            <a:rPr lang="es-PE" sz="2000" b="1" kern="1200" dirty="0" smtClean="0"/>
          </a:br>
          <a:r>
            <a:rPr lang="es-PE" sz="2000" b="1" kern="1200" dirty="0" smtClean="0"/>
            <a:t>Reversible Step</a:t>
          </a:r>
          <a:endParaRPr lang="es-PE" sz="2000" b="1" kern="1200" dirty="0"/>
        </a:p>
      </dsp:txBody>
      <dsp:txXfrm>
        <a:off x="3275" y="12569"/>
        <a:ext cx="1606737" cy="995541"/>
      </dsp:txXfrm>
    </dsp:sp>
    <dsp:sp modelId="{B5F9542A-6098-4FB8-BB83-B5125E571D9D}">
      <dsp:nvSpPr>
        <dsp:cNvPr id="0" name=""/>
        <dsp:cNvSpPr/>
      </dsp:nvSpPr>
      <dsp:spPr>
        <a:xfrm>
          <a:off x="1487773" y="12569"/>
          <a:ext cx="1855622" cy="995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err="1" smtClean="0"/>
            <a:t>Run</a:t>
          </a:r>
          <a:r>
            <a:rPr lang="es-PE" sz="2000" b="1" kern="1200" dirty="0" smtClean="0"/>
            <a:t> Test</a:t>
          </a:r>
          <a:endParaRPr lang="es-PE" sz="2000" b="1" kern="1200" dirty="0"/>
        </a:p>
      </dsp:txBody>
      <dsp:txXfrm>
        <a:off x="1985544" y="12569"/>
        <a:ext cx="860081" cy="995541"/>
      </dsp:txXfrm>
    </dsp:sp>
    <dsp:sp modelId="{601A0D37-4256-4B03-929F-B3C0F426A913}">
      <dsp:nvSpPr>
        <dsp:cNvPr id="0" name=""/>
        <dsp:cNvSpPr/>
      </dsp:nvSpPr>
      <dsp:spPr>
        <a:xfrm>
          <a:off x="2972271" y="12569"/>
          <a:ext cx="2219398" cy="995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Small </a:t>
          </a:r>
          <a:br>
            <a:rPr lang="es-PE" sz="2000" b="1" kern="1200" dirty="0" smtClean="0"/>
          </a:br>
          <a:r>
            <a:rPr lang="es-PE" sz="2000" b="1" kern="1200" dirty="0" smtClean="0"/>
            <a:t>Reversible Step</a:t>
          </a:r>
          <a:endParaRPr lang="es-PE" sz="2000" b="1" kern="1200" dirty="0"/>
        </a:p>
      </dsp:txBody>
      <dsp:txXfrm>
        <a:off x="3470042" y="12569"/>
        <a:ext cx="1223857" cy="995541"/>
      </dsp:txXfrm>
    </dsp:sp>
    <dsp:sp modelId="{28010DC8-3136-49BC-9983-7489D855A8B1}">
      <dsp:nvSpPr>
        <dsp:cNvPr id="0" name=""/>
        <dsp:cNvSpPr/>
      </dsp:nvSpPr>
      <dsp:spPr>
        <a:xfrm>
          <a:off x="4820545" y="12569"/>
          <a:ext cx="1855622" cy="995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err="1" smtClean="0"/>
            <a:t>Run</a:t>
          </a:r>
          <a:r>
            <a:rPr lang="es-PE" sz="2000" b="1" kern="1200" dirty="0" smtClean="0"/>
            <a:t> Test</a:t>
          </a:r>
          <a:endParaRPr lang="es-PE" sz="2000" b="1" kern="1200" dirty="0"/>
        </a:p>
      </dsp:txBody>
      <dsp:txXfrm>
        <a:off x="5318316" y="12569"/>
        <a:ext cx="860081" cy="995541"/>
      </dsp:txXfrm>
    </dsp:sp>
    <dsp:sp modelId="{1DD64DFB-8EE0-41B5-B8F9-3F2D3C1A3C58}">
      <dsp:nvSpPr>
        <dsp:cNvPr id="0" name=""/>
        <dsp:cNvSpPr/>
      </dsp:nvSpPr>
      <dsp:spPr>
        <a:xfrm>
          <a:off x="6305043" y="12569"/>
          <a:ext cx="1855622" cy="995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….</a:t>
          </a:r>
          <a:endParaRPr lang="es-PE" sz="2000" b="1" kern="1200" dirty="0"/>
        </a:p>
      </dsp:txBody>
      <dsp:txXfrm>
        <a:off x="6802814" y="12569"/>
        <a:ext cx="860081" cy="995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10/22/14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mtClean="0"/>
              <a:t>http://sweetclipart.com/multisite/sweetclipart/files/question_mark_blue.png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dirty="0" smtClean="0"/>
              <a:t>- De manera adicional todas las actividades del </a:t>
            </a:r>
            <a:r>
              <a:rPr lang="es-PE" baseline="0" dirty="0" err="1" smtClean="0"/>
              <a:t>navigator</a:t>
            </a:r>
            <a:r>
              <a:rPr lang="es-PE" baseline="0" dirty="0" smtClean="0"/>
              <a:t> ( aconsejar sobre el siguiente movimiento o jugada)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Manejar las hojas con el inicio y el fin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los test se están ejecutando de manera muy continua (podría ser una regla)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las reglas y roles se están cumpliendo.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10/22/14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04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10/22/14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29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10/22/14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7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10/22/14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16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10/22/14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37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10/22/14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99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10/22/14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62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10/22/14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70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10/22/14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41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10/22/14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86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B568-C05F-482F-9F26-AA302B8892DF}" type="datetimeFigureOut">
              <a:rPr lang="es-ES" smtClean="0"/>
              <a:pPr/>
              <a:t>10/22/14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19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CB568-C05F-482F-9F26-AA302B8892DF}" type="datetimeFigureOut">
              <a:rPr lang="es-ES" smtClean="0"/>
              <a:pPr/>
              <a:t>10/22/14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88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0.xml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1.xml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Relationship Id="rId9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1" Type="http://schemas.openxmlformats.org/officeDocument/2006/relationships/tags" Target="../tags/tag39.xml"/><Relationship Id="rId2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2.xml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3.xml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1" Type="http://schemas.openxmlformats.org/officeDocument/2006/relationships/tags" Target="../tags/tag45.xml"/><Relationship Id="rId2" Type="http://schemas.openxmlformats.org/officeDocument/2006/relationships/tags" Target="../tags/tag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<Relationship Id="rId6" Type="http://schemas.openxmlformats.org/officeDocument/2006/relationships/image" Target="../media/image8.jpg"/><Relationship Id="rId1" Type="http://schemas.openxmlformats.org/officeDocument/2006/relationships/tags" Target="../tags/tag48.xml"/><Relationship Id="rId2" Type="http://schemas.openxmlformats.org/officeDocument/2006/relationships/tags" Target="../tags/tag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<Relationship Id="rId6" Type="http://schemas.openxmlformats.org/officeDocument/2006/relationships/image" Target="../media/image9.jpg"/><Relationship Id="rId1" Type="http://schemas.openxmlformats.org/officeDocument/2006/relationships/tags" Target="../tags/tag51.xml"/><Relationship Id="rId2" Type="http://schemas.openxmlformats.org/officeDocument/2006/relationships/tags" Target="../tags/tag5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6.xml"/><Relationship Id="rId1" Type="http://schemas.openxmlformats.org/officeDocument/2006/relationships/tags" Target="../tags/tag54.xml"/><Relationship Id="rId2" Type="http://schemas.openxmlformats.org/officeDocument/2006/relationships/tags" Target="../tags/tag5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7.xml"/><Relationship Id="rId1" Type="http://schemas.openxmlformats.org/officeDocument/2006/relationships/tags" Target="../tags/tag57.xml"/><Relationship Id="rId2" Type="http://schemas.openxmlformats.org/officeDocument/2006/relationships/tags" Target="../tags/tag5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4" Type="http://schemas.openxmlformats.org/officeDocument/2006/relationships/tags" Target="../tags/tag63.xml"/><Relationship Id="rId5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8.xml"/><Relationship Id="rId8" Type="http://schemas.openxmlformats.org/officeDocument/2006/relationships/image" Target="../media/image10.png"/><Relationship Id="rId1" Type="http://schemas.openxmlformats.org/officeDocument/2006/relationships/tags" Target="../tags/tag60.xml"/><Relationship Id="rId2" Type="http://schemas.openxmlformats.org/officeDocument/2006/relationships/tags" Target="../tags/tag6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0.xml"/><Relationship Id="rId5" Type="http://schemas.openxmlformats.org/officeDocument/2006/relationships/hyperlink" Target="https://github.com/snahider/Refactoring-Golf" TargetMode="External"/><Relationship Id="rId6" Type="http://schemas.openxmlformats.org/officeDocument/2006/relationships/hyperlink" Target="http://vimeo.com/15941247" TargetMode="External"/><Relationship Id="rId7" Type="http://schemas.openxmlformats.org/officeDocument/2006/relationships/hyperlink" Target="https://github.com/snahider/Head-First-Design-Patterns" TargetMode="External"/><Relationship Id="rId8" Type="http://schemas.openxmlformats.org/officeDocument/2006/relationships/hyperlink" Target="http://vimeo.com/31058355" TargetMode="External"/><Relationship Id="rId1" Type="http://schemas.openxmlformats.org/officeDocument/2006/relationships/tags" Target="../tags/tag66.xml"/><Relationship Id="rId2" Type="http://schemas.openxmlformats.org/officeDocument/2006/relationships/tags" Target="../tags/tag6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4" Type="http://schemas.openxmlformats.org/officeDocument/2006/relationships/tags" Target="../tags/tag71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1.xml"/><Relationship Id="rId7" Type="http://schemas.openxmlformats.org/officeDocument/2006/relationships/image" Target="../media/image11.jpg"/><Relationship Id="rId1" Type="http://schemas.openxmlformats.org/officeDocument/2006/relationships/tags" Target="../tags/tag68.xml"/><Relationship Id="rId2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.xml"/><Relationship Id="rId7" Type="http://schemas.openxmlformats.org/officeDocument/2006/relationships/image" Target="../media/image1.jpeg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5.xml"/><Relationship Id="rId8" Type="http://schemas.openxmlformats.org/officeDocument/2006/relationships/image" Target="../media/image2.jpeg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6.xml"/><Relationship Id="rId8" Type="http://schemas.openxmlformats.org/officeDocument/2006/relationships/image" Target="../media/image3.jpeg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7.xml"/><Relationship Id="rId7" Type="http://schemas.openxmlformats.org/officeDocument/2006/relationships/image" Target="../media/image4.png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8.xml"/><Relationship Id="rId7" Type="http://schemas.openxmlformats.org/officeDocument/2006/relationships/image" Target="../media/image5.png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9.xml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14348" y="2132705"/>
            <a:ext cx="7772400" cy="1584327"/>
          </a:xfrm>
        </p:spPr>
        <p:txBody>
          <a:bodyPr>
            <a:normAutofit fontScale="90000"/>
          </a:bodyPr>
          <a:lstStyle/>
          <a:p>
            <a:r>
              <a:rPr lang="es-PE" sz="11500" b="1" dirty="0">
                <a:solidFill>
                  <a:srgbClr val="FF0000"/>
                </a:solidFill>
              </a:rPr>
              <a:t>Refactoring</a:t>
            </a:r>
            <a:r>
              <a:rPr lang="es-PE" sz="5400" b="1" dirty="0" smtClean="0"/>
              <a:t> </a:t>
            </a:r>
            <a:r>
              <a:rPr lang="es-PE" sz="9600" b="1" spc="600" dirty="0" smtClean="0"/>
              <a:t>GOLF</a:t>
            </a:r>
            <a:endParaRPr lang="es-ES" sz="9600" b="1" spc="600" dirty="0"/>
          </a:p>
        </p:txBody>
      </p:sp>
      <p:sp>
        <p:nvSpPr>
          <p:cNvPr id="5" name="2 Subtítulo"/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493195" y="584153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15072" y="5745450"/>
            <a:ext cx="5105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Puntaje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251520" y="1052736"/>
            <a:ext cx="87129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500" dirty="0">
                <a:solidFill>
                  <a:srgbClr val="00823B"/>
                </a:solidFill>
              </a:rPr>
              <a:t>Penalidades</a:t>
            </a:r>
          </a:p>
          <a:p>
            <a:r>
              <a:rPr lang="es-PE" sz="3500" dirty="0"/>
              <a:t>+2 Cada línea modificada </a:t>
            </a:r>
            <a:r>
              <a:rPr lang="es-PE" sz="3500" dirty="0" smtClean="0"/>
              <a:t>manualmente</a:t>
            </a:r>
          </a:p>
          <a:p>
            <a:r>
              <a:rPr lang="es-PE" sz="3500" dirty="0" smtClean="0"/>
              <a:t>x2 Cada cambio mientras </a:t>
            </a:r>
            <a:r>
              <a:rPr lang="es-PE" sz="3500" dirty="0"/>
              <a:t>no </a:t>
            </a:r>
            <a:r>
              <a:rPr lang="es-PE" sz="3500" dirty="0" smtClean="0"/>
              <a:t>compile</a:t>
            </a:r>
          </a:p>
          <a:p>
            <a:r>
              <a:rPr lang="es-PE" sz="3500" dirty="0" smtClean="0"/>
              <a:t>X3 Cada cambio mientras no pasen las pruebas</a:t>
            </a:r>
          </a:p>
          <a:p>
            <a:r>
              <a:rPr lang="es-PE" sz="3500" dirty="0" smtClean="0"/>
              <a:t>+999 Si las pruebas no pasan al terminar el hoyo</a:t>
            </a:r>
            <a:endParaRPr lang="es-PE" sz="35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4733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332656"/>
            <a:ext cx="8229600" cy="1224136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C</a:t>
            </a:r>
            <a:r>
              <a:rPr lang="es-PE" dirty="0" smtClean="0">
                <a:solidFill>
                  <a:srgbClr val="FF0000"/>
                </a:solidFill>
              </a:rPr>
              <a:t>ómo triunfar en este desafío </a:t>
            </a:r>
            <a:br>
              <a:rPr lang="es-PE" dirty="0" smtClean="0">
                <a:solidFill>
                  <a:srgbClr val="FF0000"/>
                </a:solidFill>
              </a:rPr>
            </a:br>
            <a:r>
              <a:rPr lang="es-PE" dirty="0" smtClean="0">
                <a:solidFill>
                  <a:srgbClr val="FF0000"/>
                </a:solidFill>
              </a:rPr>
              <a:t>(y en Refactoring)?</a:t>
            </a:r>
            <a:endParaRPr lang="es-PE" dirty="0">
              <a:solidFill>
                <a:srgbClr val="FF0000"/>
              </a:solidFill>
            </a:endParaRPr>
          </a:p>
        </p:txBody>
      </p:sp>
      <p:graphicFrame>
        <p:nvGraphicFramePr>
          <p:cNvPr id="4" name="12 Diagrama"/>
          <p:cNvGraphicFramePr/>
          <p:nvPr>
            <p:extLst>
              <p:ext uri="{D42A27DB-BD31-4B8C-83A1-F6EECF244321}">
                <p14:modId xmlns:p14="http://schemas.microsoft.com/office/powerpoint/2010/main" val="469313183"/>
              </p:ext>
            </p:extLst>
          </p:nvPr>
        </p:nvGraphicFramePr>
        <p:xfrm>
          <a:off x="656531" y="3861048"/>
          <a:ext cx="8163941" cy="10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2 Rectángulo"/>
          <p:cNvSpPr/>
          <p:nvPr>
            <p:custDataLst>
              <p:tags r:id="rId3"/>
            </p:custDataLst>
          </p:nvPr>
        </p:nvSpPr>
        <p:spPr>
          <a:xfrm>
            <a:off x="395536" y="2187441"/>
            <a:ext cx="82809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s-PE" sz="3500" dirty="0" smtClean="0"/>
              <a:t>Baby Steps</a:t>
            </a:r>
            <a:endParaRPr lang="es-PE" sz="3500" dirty="0" smtClean="0"/>
          </a:p>
          <a:p>
            <a:pPr marL="457200" indent="-457200">
              <a:buFont typeface="Arial"/>
              <a:buChar char="•"/>
            </a:pPr>
            <a:r>
              <a:rPr lang="es-PE" sz="3500" dirty="0" smtClean="0"/>
              <a:t>Ejecutar las pruebas constantemente</a:t>
            </a:r>
            <a:endParaRPr lang="es-PE" sz="35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206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 Ganador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610315" y="1668864"/>
            <a:ext cx="7874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El equipo que logre el menor puntaje será el ganador.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Al finalizar el juego, el equipo ganador mostrará como realizó el juego al resto de asistentes.</a:t>
            </a:r>
            <a:endParaRPr lang="es-PE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54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Premios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544" y="836712"/>
            <a:ext cx="2952328" cy="5748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048" y="1628800"/>
            <a:ext cx="2376264" cy="4143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3983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81804" y="13016"/>
            <a:ext cx="9913822" cy="717341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-20748" y="87136"/>
            <a:ext cx="9144000" cy="1093136"/>
          </a:xfrm>
        </p:spPr>
        <p:txBody>
          <a:bodyPr>
            <a:normAutofit fontScale="90000"/>
          </a:bodyPr>
          <a:lstStyle/>
          <a:p>
            <a:r>
              <a:rPr lang="es-PE" sz="11500" b="1" spc="300" dirty="0" smtClean="0">
                <a:solidFill>
                  <a:srgbClr val="FFFFFF"/>
                </a:solidFill>
              </a:rPr>
              <a:t>DEMO</a:t>
            </a:r>
            <a:endParaRPr lang="es-ES" sz="9600" b="1" spc="3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365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9282" y="-2112"/>
            <a:ext cx="9717826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704264" y="5517232"/>
            <a:ext cx="7810734" cy="1093136"/>
          </a:xfrm>
        </p:spPr>
        <p:txBody>
          <a:bodyPr>
            <a:normAutofit fontScale="90000"/>
          </a:bodyPr>
          <a:lstStyle/>
          <a:p>
            <a:r>
              <a:rPr lang="es-PE" sz="11500" b="1" spc="300" dirty="0" smtClean="0">
                <a:solidFill>
                  <a:schemeClr val="bg1"/>
                </a:solidFill>
              </a:rPr>
              <a:t>1st COURSE</a:t>
            </a:r>
            <a:endParaRPr lang="es-ES" sz="9600" b="1" spc="3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151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89389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practicar refactorizaciones atómicas y complejas.</a:t>
            </a:r>
            <a:endParaRPr lang="es-PE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97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589389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Descripción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611560" y="250764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/>
              <a:t>El código </a:t>
            </a:r>
            <a:r>
              <a:rPr lang="es-PE" sz="4000" dirty="0" smtClean="0"/>
              <a:t>representa el dominio de </a:t>
            </a:r>
            <a:r>
              <a:rPr lang="es-PE" sz="4000" dirty="0"/>
              <a:t>una tienda online de bicicletas.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475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Reglas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908720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Es un juego de 3 hoyos, todos los equipos comenzarán en el </a:t>
            </a:r>
            <a:r>
              <a:rPr lang="es-PE" sz="3200" dirty="0" err="1" smtClean="0"/>
              <a:t>tee</a:t>
            </a:r>
            <a:r>
              <a:rPr lang="es-PE" sz="3200" dirty="0" smtClean="0"/>
              <a:t> y en los siguientes hoyos de manera simultanea.</a:t>
            </a:r>
          </a:p>
        </p:txBody>
      </p:sp>
      <p:sp>
        <p:nvSpPr>
          <p:cNvPr id="3" name="2 Rectángulo"/>
          <p:cNvSpPr/>
          <p:nvPr>
            <p:custDataLst>
              <p:tags r:id="rId4"/>
            </p:custDataLst>
          </p:nvPr>
        </p:nvSpPr>
        <p:spPr>
          <a:xfrm>
            <a:off x="251520" y="5229200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dirty="0" smtClean="0"/>
              <a:t>El tiempo por hoyo es 12 minutos, al finalizar cada hoyo el mejor equipo mostrará sus resultados.</a:t>
            </a:r>
            <a:endParaRPr lang="es-PE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7609" y="2564904"/>
            <a:ext cx="3306599" cy="25767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918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503220" y="332656"/>
            <a:ext cx="8229600" cy="72008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PE" sz="4800" dirty="0">
                <a:solidFill>
                  <a:srgbClr val="FF0000"/>
                </a:solidFill>
              </a:rPr>
              <a:t>Próximos Pasos</a:t>
            </a:r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627641" y="1556792"/>
            <a:ext cx="7980759" cy="4154984"/>
          </a:xfrm>
          <a:noFill/>
        </p:spPr>
        <p:txBody>
          <a:bodyPr wrap="square" rtlCol="0">
            <a:spAutoFit/>
          </a:bodyPr>
          <a:lstStyle/>
          <a:p>
            <a:pPr marL="0" algn="ctr" defTabSz="914400"/>
            <a:r>
              <a:rPr lang="es-PE" sz="4000" dirty="0"/>
              <a:t>Practiquen este u otro Kata en su casa.</a:t>
            </a:r>
          </a:p>
          <a:p>
            <a:pPr marL="0" indent="0" algn="ctr" defTabSz="914400">
              <a:buNone/>
            </a:pPr>
            <a:endParaRPr lang="es-PE" sz="4000" dirty="0"/>
          </a:p>
          <a:p>
            <a:pPr marL="0" algn="ctr" defTabSz="914400"/>
            <a:r>
              <a:rPr lang="es-PE" sz="4000" dirty="0"/>
              <a:t>Organicen sus propios </a:t>
            </a:r>
            <a:r>
              <a:rPr lang="es-PE" sz="4000" dirty="0" smtClean="0"/>
              <a:t>Dojos en </a:t>
            </a:r>
            <a:r>
              <a:rPr lang="es-PE" sz="4000" dirty="0"/>
              <a:t>su trabajo o comunidad. </a:t>
            </a:r>
          </a:p>
          <a:p>
            <a:pPr marL="0" indent="0" algn="ctr" defTabSz="914400">
              <a:buNone/>
            </a:pPr>
            <a:r>
              <a:rPr lang="es-PE" sz="4000" dirty="0"/>
              <a:t>(pueden utilizar esta presentación)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678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Objetivos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294033" y="1155516"/>
            <a:ext cx="85689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s-PE" sz="3000" dirty="0" smtClean="0"/>
              <a:t>Aprender </a:t>
            </a:r>
            <a:r>
              <a:rPr lang="es-PE" sz="3000" dirty="0"/>
              <a:t>y compartir diversas técnicas de refactorización</a:t>
            </a:r>
            <a:r>
              <a:rPr lang="es-PE" sz="3000" dirty="0" smtClean="0"/>
              <a:t>.</a:t>
            </a:r>
          </a:p>
          <a:p>
            <a:pPr marL="457200" indent="-457200">
              <a:buFont typeface="Arial"/>
              <a:buChar char="•"/>
            </a:pPr>
            <a:endParaRPr lang="es-PE" sz="3000" dirty="0"/>
          </a:p>
          <a:p>
            <a:pPr marL="457200" indent="-457200">
              <a:buFont typeface="Arial"/>
              <a:buChar char="•"/>
            </a:pPr>
            <a:r>
              <a:rPr lang="es-PE" sz="3000" dirty="0" smtClean="0"/>
              <a:t>Experimentar </a:t>
            </a:r>
            <a:r>
              <a:rPr lang="es-PE" sz="3000" dirty="0"/>
              <a:t>la refactorización mientras se aplica de forma correcta y disciplinada</a:t>
            </a:r>
            <a:r>
              <a:rPr lang="es-PE" sz="3000" dirty="0" smtClean="0"/>
              <a:t>.</a:t>
            </a:r>
          </a:p>
          <a:p>
            <a:pPr marL="457200" indent="-457200">
              <a:buFont typeface="Arial"/>
              <a:buChar char="•"/>
            </a:pPr>
            <a:endParaRPr lang="es-PE" sz="3000" dirty="0"/>
          </a:p>
          <a:p>
            <a:pPr marL="457200" indent="-457200">
              <a:buFont typeface="Arial"/>
              <a:buChar char="•"/>
            </a:pPr>
            <a:r>
              <a:rPr lang="es-PE" sz="3000" dirty="0" smtClean="0"/>
              <a:t>Familiarizarse </a:t>
            </a:r>
            <a:r>
              <a:rPr lang="es-PE" sz="3000" dirty="0"/>
              <a:t>y ver los beneficios de los refactorings automatizados que proveen los IDES.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458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smtClean="0">
                <a:solidFill>
                  <a:srgbClr val="FF0000"/>
                </a:solidFill>
              </a:rPr>
              <a:t>Katas (Courses)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539552" y="1268760"/>
            <a:ext cx="8192831" cy="4659737"/>
          </a:xfrm>
          <a:noFill/>
        </p:spPr>
        <p:txBody>
          <a:bodyPr wrap="square" rtlCol="0">
            <a:spAutoFit/>
          </a:bodyPr>
          <a:lstStyle/>
          <a:p>
            <a:pPr marL="0" defTabSz="914400"/>
            <a:r>
              <a:rPr lang="es-PE" sz="2800" dirty="0" smtClean="0"/>
              <a:t>Shopping Store (básico)</a:t>
            </a:r>
          </a:p>
          <a:p>
            <a:pPr marL="0" indent="0" defTabSz="914400">
              <a:buNone/>
            </a:pPr>
            <a:r>
              <a:rPr lang="es-PE" sz="2400" dirty="0" smtClean="0"/>
              <a:t>Código: </a:t>
            </a:r>
            <a:r>
              <a:rPr lang="es-PE" sz="2400" dirty="0" smtClean="0">
                <a:hlinkClick r:id="rId5"/>
              </a:rPr>
              <a:t>https</a:t>
            </a:r>
            <a:r>
              <a:rPr lang="es-PE" sz="2400" dirty="0">
                <a:hlinkClick r:id="rId5"/>
              </a:rPr>
              <a:t>://github.com/snahider/Refactoring-</a:t>
            </a:r>
            <a:r>
              <a:rPr lang="es-PE" sz="2400" dirty="0" smtClean="0">
                <a:hlinkClick r:id="rId5"/>
              </a:rPr>
              <a:t>Golf</a:t>
            </a:r>
            <a:endParaRPr lang="es-PE" sz="2400" dirty="0" smtClean="0"/>
          </a:p>
          <a:p>
            <a:pPr marL="0" indent="0" defTabSz="914400">
              <a:buNone/>
            </a:pPr>
            <a:endParaRPr lang="es-PE" sz="2400" dirty="0"/>
          </a:p>
          <a:p>
            <a:pPr marL="0" defTabSz="914400"/>
            <a:r>
              <a:rPr lang="es-PE" sz="2800" dirty="0" smtClean="0"/>
              <a:t>Stack (intermedio)</a:t>
            </a:r>
          </a:p>
          <a:p>
            <a:pPr marL="0" indent="0" defTabSz="914400">
              <a:buNone/>
            </a:pPr>
            <a:r>
              <a:rPr lang="es-PE" sz="2400" dirty="0" smtClean="0"/>
              <a:t>Código: </a:t>
            </a:r>
            <a:r>
              <a:rPr lang="es-PE" sz="2400" dirty="0" smtClean="0">
                <a:hlinkClick r:id="rId5"/>
              </a:rPr>
              <a:t>https</a:t>
            </a:r>
            <a:r>
              <a:rPr lang="es-PE" sz="2400" dirty="0">
                <a:hlinkClick r:id="rId5"/>
              </a:rPr>
              <a:t>://github.com/snahider/Refactoring-</a:t>
            </a:r>
            <a:r>
              <a:rPr lang="es-PE" sz="2400" dirty="0" smtClean="0">
                <a:hlinkClick r:id="rId5"/>
              </a:rPr>
              <a:t>Golf</a:t>
            </a:r>
            <a:endParaRPr lang="es-PE" sz="2400" dirty="0" smtClean="0"/>
          </a:p>
          <a:p>
            <a:pPr marL="0" indent="0" defTabSz="914400">
              <a:buNone/>
            </a:pPr>
            <a:r>
              <a:rPr lang="es-PE" sz="2400" dirty="0" smtClean="0"/>
              <a:t>Video: </a:t>
            </a:r>
            <a:r>
              <a:rPr lang="pt-BR" sz="2400" dirty="0">
                <a:hlinkClick r:id="rId6"/>
              </a:rPr>
              <a:t>http://vimeo.com/</a:t>
            </a:r>
            <a:r>
              <a:rPr lang="pt-BR" sz="2400" dirty="0" smtClean="0">
                <a:hlinkClick r:id="rId6"/>
              </a:rPr>
              <a:t>15941247</a:t>
            </a:r>
            <a:endParaRPr lang="pt-BR" sz="2400" dirty="0" smtClean="0"/>
          </a:p>
          <a:p>
            <a:pPr marL="0" indent="0" defTabSz="914400">
              <a:buNone/>
            </a:pPr>
            <a:endParaRPr lang="es-PE" sz="2400" dirty="0"/>
          </a:p>
          <a:p>
            <a:pPr marL="0" defTabSz="914400"/>
            <a:r>
              <a:rPr lang="es-PE" sz="2800" dirty="0" smtClean="0"/>
              <a:t>Gunball Machine (avanzado)</a:t>
            </a:r>
          </a:p>
          <a:p>
            <a:pPr marL="0" indent="0" defTabSz="914400">
              <a:buNone/>
            </a:pPr>
            <a:r>
              <a:rPr lang="es-PE" sz="2400" dirty="0" smtClean="0"/>
              <a:t>Código:</a:t>
            </a:r>
            <a:r>
              <a:rPr lang="es-PE" sz="2400" dirty="0" smtClean="0">
                <a:hlinkClick r:id="rId7"/>
              </a:rPr>
              <a:t>https</a:t>
            </a:r>
            <a:r>
              <a:rPr lang="es-PE" sz="2400" dirty="0">
                <a:hlinkClick r:id="rId7"/>
              </a:rPr>
              <a:t>://github.com/snahider/Head-First-Design-</a:t>
            </a:r>
            <a:r>
              <a:rPr lang="es-PE" sz="2400" dirty="0" smtClean="0">
                <a:hlinkClick r:id="rId7"/>
              </a:rPr>
              <a:t>Patterns</a:t>
            </a:r>
            <a:endParaRPr lang="es-PE" sz="2400" dirty="0" smtClean="0"/>
          </a:p>
          <a:p>
            <a:pPr marL="0" indent="0" defTabSz="914400">
              <a:buNone/>
            </a:pPr>
            <a:r>
              <a:rPr lang="es-PE" sz="2400" dirty="0" smtClean="0"/>
              <a:t>Video: </a:t>
            </a:r>
            <a:r>
              <a:rPr lang="pt-BR" sz="2400" dirty="0">
                <a:hlinkClick r:id="rId8"/>
              </a:rPr>
              <a:t>http://vimeo.com/</a:t>
            </a:r>
            <a:r>
              <a:rPr lang="pt-BR" sz="2400" dirty="0" smtClean="0">
                <a:hlinkClick r:id="rId8"/>
              </a:rPr>
              <a:t>31058355</a:t>
            </a:r>
            <a:endParaRPr lang="pt-BR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519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200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PE" sz="4800" dirty="0" err="1" smtClean="0">
                <a:solidFill>
                  <a:srgbClr val="FF0000"/>
                </a:solidFill>
              </a:rPr>
              <a:t>Feedback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3347864" y="1208941"/>
            <a:ext cx="5400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Nadie puede pasar por la puerta sin dejar algún tipo de idea, comentario o </a:t>
            </a:r>
            <a:r>
              <a:rPr lang="es-PE" sz="3200" dirty="0" err="1" smtClean="0"/>
              <a:t>feedkback</a:t>
            </a:r>
            <a:r>
              <a:rPr lang="es-PE" sz="3200" dirty="0" smtClean="0"/>
              <a:t>.</a:t>
            </a:r>
          </a:p>
          <a:p>
            <a:pPr algn="ctr"/>
            <a:endParaRPr lang="es-PE" sz="3200" dirty="0"/>
          </a:p>
          <a:p>
            <a:pPr algn="ctr"/>
            <a:r>
              <a:rPr lang="es-PE" sz="3200" dirty="0" smtClean="0"/>
              <a:t>No importa que sea un problema elemental o una carita feliz, deben poner algo en la puerta.</a:t>
            </a:r>
          </a:p>
        </p:txBody>
      </p:sp>
      <p:pic>
        <p:nvPicPr>
          <p:cNvPr id="4" name="3 Image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840" y="1556792"/>
            <a:ext cx="2540000" cy="339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932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Descripción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294033" y="980728"/>
            <a:ext cx="85689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>
                <a:solidFill>
                  <a:srgbClr val="00823B"/>
                </a:solidFill>
              </a:rPr>
              <a:t>Es un juego en el cual se utilizan ejercicios de refactorización.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Se formarán equipos y a cada uno se le dará un código inicial y uno final. 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De </a:t>
            </a:r>
            <a:r>
              <a:rPr lang="es-PE" sz="3000" dirty="0"/>
              <a:t>manera similar al golf, la meta es utilizar la menor cantidad de movimientos </a:t>
            </a:r>
            <a:r>
              <a:rPr lang="es-PE" sz="3000" dirty="0" smtClean="0"/>
              <a:t>para </a:t>
            </a:r>
            <a:r>
              <a:rPr lang="es-PE" sz="3000" dirty="0"/>
              <a:t>llegar del punto inicial al final. </a:t>
            </a:r>
            <a:endParaRPr lang="es-PE" sz="3000" dirty="0" smtClean="0"/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Las </a:t>
            </a:r>
            <a:r>
              <a:rPr lang="es-PE" sz="3000" dirty="0"/>
              <a:t>mejores soluciones serán presentadas al resto de los asistentes.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136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</a:t>
            </a:r>
            <a:endParaRPr lang="es-PE" dirty="0">
              <a:solidFill>
                <a:srgbClr val="FF0000"/>
              </a:solidFill>
            </a:endParaRPr>
          </a:p>
        </p:txBody>
      </p:sp>
      <p:grpSp>
        <p:nvGrpSpPr>
          <p:cNvPr id="7" name="6 Grupo"/>
          <p:cNvGrpSpPr/>
          <p:nvPr>
            <p:custDataLst>
              <p:tags r:id="rId3"/>
            </p:custDataLst>
          </p:nvPr>
        </p:nvGrpSpPr>
        <p:grpSpPr>
          <a:xfrm>
            <a:off x="1274399" y="964684"/>
            <a:ext cx="6661905" cy="4387685"/>
            <a:chOff x="1489586" y="980728"/>
            <a:chExt cx="6661905" cy="4387685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489586" y="980728"/>
              <a:ext cx="6661905" cy="438768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5 CuadroTexto"/>
            <p:cNvSpPr txBox="1"/>
            <p:nvPr/>
          </p:nvSpPr>
          <p:spPr>
            <a:xfrm>
              <a:off x="1852257" y="1696006"/>
              <a:ext cx="12402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Player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6702744" y="1696006"/>
              <a:ext cx="13516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Caddie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9" name="8 CuadroTexto"/>
          <p:cNvSpPr txBox="1"/>
          <p:nvPr>
            <p:custDataLst>
              <p:tags r:id="rId4"/>
            </p:custDataLst>
          </p:nvPr>
        </p:nvSpPr>
        <p:spPr>
          <a:xfrm>
            <a:off x="320877" y="5373216"/>
            <a:ext cx="856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Cada equipo estará conformado por 2 personas</a:t>
            </a:r>
            <a:endParaRPr lang="es-PE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629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Player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4067944" y="2322746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Realizar las refactorizaciones utilizando el computador</a:t>
            </a:r>
          </a:p>
        </p:txBody>
      </p:sp>
      <p:pic>
        <p:nvPicPr>
          <p:cNvPr id="2" name="1 Imagen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23527" y="1124744"/>
            <a:ext cx="3708541" cy="4896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2 Rectángulo"/>
          <p:cNvSpPr/>
          <p:nvPr>
            <p:custDataLst>
              <p:tags r:id="rId5"/>
            </p:custDataLst>
          </p:nvPr>
        </p:nvSpPr>
        <p:spPr>
          <a:xfrm>
            <a:off x="4194212" y="506718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 smtClean="0">
                <a:solidFill>
                  <a:srgbClr val="00823B"/>
                </a:solidFill>
              </a:rPr>
              <a:t>Además ser el </a:t>
            </a:r>
            <a:r>
              <a:rPr lang="es-PE" sz="2800" i="1" dirty="0" smtClean="0">
                <a:solidFill>
                  <a:srgbClr val="00823B"/>
                </a:solidFill>
              </a:rPr>
              <a:t>DRIVER</a:t>
            </a:r>
            <a:r>
              <a:rPr lang="es-PE" sz="2800" dirty="0" smtClean="0">
                <a:solidFill>
                  <a:srgbClr val="00823B"/>
                </a:solidFill>
              </a:rPr>
              <a:t> del equipo</a:t>
            </a:r>
            <a:endParaRPr lang="es-PE" sz="2800" dirty="0">
              <a:solidFill>
                <a:srgbClr val="00823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431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Caddie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>
            <p:custDataLst>
              <p:tags r:id="rId3"/>
            </p:custDataLst>
          </p:nvPr>
        </p:nvSpPr>
        <p:spPr>
          <a:xfrm>
            <a:off x="3953424" y="1052736"/>
            <a:ext cx="4824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Registrar el número de movimientos y penalidades cometidas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Asegurarse que los </a:t>
            </a:r>
            <a:r>
              <a:rPr lang="es-PE" sz="3600" dirty="0" err="1" smtClean="0"/>
              <a:t>tests</a:t>
            </a:r>
            <a:r>
              <a:rPr lang="es-PE" sz="3600" dirty="0" smtClean="0"/>
              <a:t> se ejecuten constantemente</a:t>
            </a:r>
          </a:p>
        </p:txBody>
      </p:sp>
      <p:pic>
        <p:nvPicPr>
          <p:cNvPr id="2" name="1 Imagen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39552" y="980728"/>
            <a:ext cx="3383598" cy="5349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Rectángulo"/>
          <p:cNvSpPr/>
          <p:nvPr>
            <p:custDataLst>
              <p:tags r:id="rId5"/>
            </p:custDataLst>
          </p:nvPr>
        </p:nvSpPr>
        <p:spPr>
          <a:xfrm>
            <a:off x="4079692" y="524394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PE" sz="2800" dirty="0" smtClean="0">
                <a:solidFill>
                  <a:srgbClr val="00823B"/>
                </a:solidFill>
              </a:rPr>
              <a:t>Además ser el </a:t>
            </a:r>
            <a:r>
              <a:rPr lang="es-PE" sz="2800" i="1" dirty="0" smtClean="0">
                <a:solidFill>
                  <a:srgbClr val="00823B"/>
                </a:solidFill>
              </a:rPr>
              <a:t>NAVIGATOR </a:t>
            </a:r>
            <a:r>
              <a:rPr lang="es-PE" sz="2800" dirty="0" smtClean="0">
                <a:solidFill>
                  <a:srgbClr val="00823B"/>
                </a:solidFill>
              </a:rPr>
              <a:t>del equipo</a:t>
            </a:r>
            <a:endParaRPr lang="es-PE" sz="2800" dirty="0">
              <a:solidFill>
                <a:srgbClr val="00823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317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Campo de Juego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3851920" y="1109996"/>
            <a:ext cx="50405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Realizaremos 2 juegos diferentes y en cada juego se podrá utilizar C# o Java.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Cada juego tiene un punto de partida (</a:t>
            </a:r>
            <a:r>
              <a:rPr lang="es-PE" sz="3600" dirty="0" err="1" smtClean="0"/>
              <a:t>Tee</a:t>
            </a:r>
            <a:r>
              <a:rPr lang="es-PE" sz="3600" dirty="0" smtClean="0"/>
              <a:t>) y el objetivo es llegar al punto final (</a:t>
            </a:r>
            <a:r>
              <a:rPr lang="es-PE" sz="3600" dirty="0" err="1" smtClean="0"/>
              <a:t>Hole</a:t>
            </a:r>
            <a:r>
              <a:rPr lang="es-PE" sz="3600" dirty="0" smtClean="0"/>
              <a:t>).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1155264"/>
            <a:ext cx="3571875" cy="5067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441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Equipamiento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>
            <p:custDataLst>
              <p:tags r:id="rId3"/>
            </p:custDataLst>
          </p:nvPr>
        </p:nvSpPr>
        <p:spPr>
          <a:xfrm>
            <a:off x="3203847" y="993506"/>
            <a:ext cx="576064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 smtClean="0"/>
              <a:t>Un IDE de su preferencia. </a:t>
            </a:r>
            <a:br>
              <a:rPr lang="es-PE" sz="3600" dirty="0" smtClean="0"/>
            </a:br>
            <a:r>
              <a:rPr lang="es-PE" sz="2800" dirty="0" smtClean="0"/>
              <a:t>(El código se encuentra en VS2010 y Eclipse)</a:t>
            </a:r>
          </a:p>
          <a:p>
            <a:pPr marL="439738" indent="-439738" algn="ctr">
              <a:tabLst>
                <a:tab pos="442913" algn="l"/>
              </a:tabLst>
            </a:pPr>
            <a:r>
              <a:rPr lang="es-PE" sz="2800" dirty="0">
                <a:solidFill>
                  <a:srgbClr val="00823B"/>
                </a:solidFill>
              </a:rPr>
              <a:t>*Recomendación*</a:t>
            </a:r>
            <a:br>
              <a:rPr lang="es-PE" sz="2800" dirty="0">
                <a:solidFill>
                  <a:srgbClr val="00823B"/>
                </a:solidFill>
              </a:rPr>
            </a:br>
            <a:r>
              <a:rPr lang="es-PE" sz="2800" dirty="0">
                <a:solidFill>
                  <a:srgbClr val="00823B"/>
                </a:solidFill>
              </a:rPr>
              <a:t>Si usan VS instalar </a:t>
            </a:r>
            <a:r>
              <a:rPr lang="es-PE" sz="2800" dirty="0" err="1" smtClean="0">
                <a:solidFill>
                  <a:srgbClr val="00823B"/>
                </a:solidFill>
              </a:rPr>
              <a:t>Resharper</a:t>
            </a:r>
            <a:endParaRPr lang="es-PE" sz="2800" dirty="0">
              <a:solidFill>
                <a:srgbClr val="00823B"/>
              </a:solidFill>
            </a:endParaRPr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2800" dirty="0" smtClean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Una hoja donde anotar los puntajes.</a:t>
            </a:r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endParaRPr lang="es-PE" sz="3600" dirty="0"/>
          </a:p>
          <a:p>
            <a:pPr marL="439738" indent="-439738">
              <a:buFont typeface="Arial" pitchFamily="34" charset="0"/>
              <a:buChar char="•"/>
              <a:tabLst>
                <a:tab pos="442913" algn="l"/>
              </a:tabLst>
            </a:pPr>
            <a:r>
              <a:rPr lang="es-PE" sz="3600" dirty="0"/>
              <a:t>El código </a:t>
            </a:r>
            <a:r>
              <a:rPr lang="es-PE" sz="3600" dirty="0" smtClean="0"/>
              <a:t>de </a:t>
            </a:r>
            <a:r>
              <a:rPr lang="es-PE" sz="3600" dirty="0"/>
              <a:t>cada juego en papel.</a:t>
            </a:r>
          </a:p>
        </p:txBody>
      </p:sp>
      <p:pic>
        <p:nvPicPr>
          <p:cNvPr id="17" name="16 Image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985924"/>
            <a:ext cx="2693786" cy="55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1014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Puntaje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>
            <p:custDataLst>
              <p:tags r:id="rId3"/>
            </p:custDataLst>
          </p:nvPr>
        </p:nvSpPr>
        <p:spPr>
          <a:xfrm>
            <a:off x="251520" y="879224"/>
            <a:ext cx="871296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solidFill>
                  <a:srgbClr val="00823B"/>
                </a:solidFill>
              </a:rPr>
              <a:t>General</a:t>
            </a:r>
          </a:p>
          <a:p>
            <a:r>
              <a:rPr lang="es-PE" sz="3500" dirty="0" smtClean="0"/>
              <a:t>+</a:t>
            </a:r>
            <a:r>
              <a:rPr lang="es-PE" sz="3500" dirty="0"/>
              <a:t>1 </a:t>
            </a:r>
            <a:r>
              <a:rPr lang="es-PE" sz="3500" dirty="0" smtClean="0"/>
              <a:t>Cada refactorización</a:t>
            </a:r>
          </a:p>
          <a:p>
            <a:r>
              <a:rPr lang="es-PE" sz="3500" dirty="0" smtClean="0"/>
              <a:t>+</a:t>
            </a:r>
            <a:r>
              <a:rPr lang="es-PE" sz="3500" dirty="0"/>
              <a:t>1 Copiar + </a:t>
            </a:r>
            <a:r>
              <a:rPr lang="es-PE" sz="3500" dirty="0" smtClean="0"/>
              <a:t>Pegar</a:t>
            </a:r>
          </a:p>
          <a:p>
            <a:r>
              <a:rPr lang="es-PE" sz="3500" dirty="0"/>
              <a:t>+1 </a:t>
            </a:r>
            <a:r>
              <a:rPr lang="es-PE" sz="3500" dirty="0" smtClean="0"/>
              <a:t>Cualquier shortcut </a:t>
            </a:r>
            <a:r>
              <a:rPr lang="es-PE" sz="3500" dirty="0"/>
              <a:t>de edición </a:t>
            </a:r>
            <a:r>
              <a:rPr lang="es-PE" sz="3500" dirty="0" smtClean="0"/>
              <a:t>código</a:t>
            </a:r>
          </a:p>
          <a:p>
            <a:r>
              <a:rPr lang="es-PE" sz="3500" dirty="0" smtClean="0"/>
              <a:t>+1 Eliminar una l</a:t>
            </a:r>
            <a:r>
              <a:rPr lang="es-PE" sz="3500" dirty="0" smtClean="0"/>
              <a:t>ínea con código</a:t>
            </a:r>
            <a:endParaRPr lang="es-PE" sz="3500" dirty="0" smtClean="0"/>
          </a:p>
          <a:p>
            <a:r>
              <a:rPr lang="es-PE" sz="3500" dirty="0" smtClean="0"/>
              <a:t>+1 Crear clases, interfaces o variables</a:t>
            </a:r>
            <a:endParaRPr lang="es-PE" sz="3500" dirty="0" smtClean="0"/>
          </a:p>
          <a:p>
            <a:pPr marL="633413" indent="-633413"/>
            <a:r>
              <a:rPr lang="es-PE" sz="3500" dirty="0" smtClean="0"/>
              <a:t>+</a:t>
            </a:r>
            <a:r>
              <a:rPr lang="es-PE" sz="3500" dirty="0"/>
              <a:t>0 </a:t>
            </a:r>
            <a:r>
              <a:rPr lang="es-PE" sz="3500" dirty="0" smtClean="0"/>
              <a:t>Dar formato o eliminar líneas en blanco</a:t>
            </a:r>
          </a:p>
          <a:p>
            <a:pPr marL="633413" indent="-633413"/>
            <a:r>
              <a:rPr lang="es-PE" sz="3500" dirty="0" smtClean="0"/>
              <a:t>+0 Cambiar el acceso de los métodos o </a:t>
            </a:r>
            <a:r>
              <a:rPr lang="es-PE" sz="3500" dirty="0" smtClean="0"/>
              <a:t>clases</a:t>
            </a:r>
          </a:p>
          <a:p>
            <a:pPr marL="633413" indent="-633413"/>
            <a:r>
              <a:rPr lang="es-PE" sz="3500" dirty="0" smtClean="0"/>
              <a:t>+0 Cambiar un m</a:t>
            </a:r>
            <a:r>
              <a:rPr lang="es-PE" sz="3500" dirty="0" smtClean="0"/>
              <a:t>étodo a estático y viceversa</a:t>
            </a:r>
            <a:endParaRPr lang="es-PE" sz="35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8309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XWr3HSZJfLugYrDJ068A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c3oBoAnxWoX42IRwqBf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qhQqL9txX1WI3J1OWdG9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swchU5s1ECePv26aqRq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r2FQ1nCcHgAxzASo6Fh5U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PcdOpgbndrq1txqTIPO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Wgapm2iuGnq7iJ2v1TCe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DiWseLkb9ViHIPENzdWw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58zoQFMzf6MYbThmbuQb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8jLHM59CRqthcNTPUEpz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JEKwc1sFHhy0fD8THp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NvbgY3RMHBOfyZrhBBkx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LzaDWZHG1EKRlzgmNrfs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UHttmzcMuRWn131yWAp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ZDNDbMLI92XAeJ32JFStU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4RC5S8t1OzJU3GPaNr3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YNNjYvcVwiQcWJMzGSAG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hVriMrcMxMBEvBfJ6iNZ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0uPZmUu51RrS53OLUCh6h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I7X2B6ytEOPMiuY9hrr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3DIKVYXpURJB6RpRTZt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nrnsfE6bYvWchebDdguf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vOyKu5dU44sIH6pruNo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4ghwgVsZEQ1TX4jkQazv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3Hn6KpxsMBXZmreF3up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HI9N5x3OTRxaidPSOIz7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fG4E73kWElduy0UjbxFm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04WSBvw0QEXlYejESuD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O4dpMeMP8Ctq8I8Erin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fG4E73kWElduy0UjbxFm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04WSBvw0QEXlYejESuDS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lSQDv3HCKlxAgSFcJie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fG4E73kWElduy0UjbxFm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tCdVPwLtImaPGrqinHu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04WSBvw0QEXlYejESuDS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lSQDv3HCKlxAgSFcJie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Hij0xt5xu6EobHoAx3Q1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Sy6Awd3lvSIiIly8JJ8v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7SysfZez5CH00ZixVxuz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ZMFbIT4XzLbaYLl6vRQ7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SXajEAyvRZsKFy7gdPL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0yfDZOghJDppRFrYnYLid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aPdUBZCvLe6jwlmKcsx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ZrrSBbxeMU7bha5DBZVm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NNPDIc0KOBXyNb6c5Jv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c0IDerxZaJLSWvmvYtXWf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GohSKmLnQQazD4MxP1L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jBhruNQDHXnv7rmPsDZ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VSrOL96EEiAWXOuhmy5w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7ney2pxUt5mZ64FAjSYwd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cb7WkbZz8aQPcd3TsniI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rzQ0fdZzADN4QbpFoSw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0w1mGf9L0VwYb2q55mVTX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8hSswppBdvUlaAVXuKqm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i0xx0H6oQJPrw0fV8RqEI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d20tmiVNkTOoKudIJloH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4QRPa7RbtB2dYEpvW2jhI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mcath1G0Kdg8c9Dcb4C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LaLQOcNj5qjvpvCZDA9M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iaJE5WSHD4oT8zisfwTaJ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iaJE5WSHD4oT8zisfwTaJ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0HwdmiQ8d6H8A1pCsPTHF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qvciFpyFbEikJbcn77mO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sGxqE1KUmyP1bgNKSvL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Zc3oBoAnxWoX42IRwqBf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y5qPJr1ZPISEOMzwMSb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VvCMAYCeCbu18sZOiiT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SI1SWM36LVjHhdmXNDUI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PH6uLOrNx8P0JTKe8Dj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28923</TotalTime>
  <Words>741</Words>
  <Application>Microsoft Macintosh PowerPoint</Application>
  <PresentationFormat>On-screen Show (4:3)</PresentationFormat>
  <Paragraphs>134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Refactoring GOLF</vt:lpstr>
      <vt:lpstr>Objetivos</vt:lpstr>
      <vt:lpstr>Descripción</vt:lpstr>
      <vt:lpstr>Equipo</vt:lpstr>
      <vt:lpstr>Player</vt:lpstr>
      <vt:lpstr>Caddie</vt:lpstr>
      <vt:lpstr>Campo de Juego</vt:lpstr>
      <vt:lpstr>Equipamiento</vt:lpstr>
      <vt:lpstr>Puntaje</vt:lpstr>
      <vt:lpstr>Puntaje</vt:lpstr>
      <vt:lpstr>Cómo triunfar en este desafío  (y en Refactoring)?</vt:lpstr>
      <vt:lpstr>Equipo Ganador</vt:lpstr>
      <vt:lpstr>Premios</vt:lpstr>
      <vt:lpstr>DEMO</vt:lpstr>
      <vt:lpstr>1st COURSE</vt:lpstr>
      <vt:lpstr>Objetivo</vt:lpstr>
      <vt:lpstr>Descripción</vt:lpstr>
      <vt:lpstr>Reglas</vt:lpstr>
      <vt:lpstr>Próximos Pasos</vt:lpstr>
      <vt:lpstr>Katas (Courses)</vt:lpstr>
      <vt:lpstr>Feedback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Angel Nuñez</cp:lastModifiedBy>
  <cp:revision>840</cp:revision>
  <dcterms:created xsi:type="dcterms:W3CDTF">2010-05-16T05:09:58Z</dcterms:created>
  <dcterms:modified xsi:type="dcterms:W3CDTF">2014-10-23T13:21:13Z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</Properties>
</file>