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973192B-CED4-4C36-B9B4-8D79238209D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4/29/19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D46C2A6-CE68-4D82-90AD-A4DAEA24350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959B2A2-515E-4A0E-9830-B89848E2895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4/29/19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3C7CDFC-42B9-483C-B3CD-F7345CFBB96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47440" y="495000"/>
            <a:ext cx="7457400" cy="35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2"/>
          <p:cNvSpPr/>
          <p:nvPr/>
        </p:nvSpPr>
        <p:spPr>
          <a:xfrm>
            <a:off x="1097280" y="771840"/>
            <a:ext cx="57308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Requirement #10:</a:t>
            </a: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System</a:t>
            </a: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Front-end</a:t>
            </a: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 </a:t>
            </a: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Use case: Choose set of imprecise labels</a:t>
            </a:r>
            <a:endParaRPr b="0" i="1" lang="en-US" sz="1800" spc="-1" strike="noStrike">
              <a:latin typeface="Z003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1048680" y="1451160"/>
            <a:ext cx="692064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badi"/>
                <a:ea typeface="Droid Sans Fallback"/>
              </a:rPr>
              <a:t>Description: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 Select imprecise labels from the uploaded file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.</a:t>
            </a: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badi"/>
              </a:rPr>
              <a:t>Details: 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 Possibility to select imprecise labels for the algorithm.</a:t>
            </a: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badi"/>
              </a:rPr>
              <a:t>Fit Criterion: 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Only selected labels will be considered</a:t>
            </a:r>
            <a:endParaRPr b="0" i="1" lang="en-US" sz="1800" spc="-1" strike="noStrike">
              <a:latin typeface="Z003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47440" y="495000"/>
            <a:ext cx="7457400" cy="35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2"/>
          <p:cNvSpPr/>
          <p:nvPr/>
        </p:nvSpPr>
        <p:spPr>
          <a:xfrm>
            <a:off x="1097280" y="771840"/>
            <a:ext cx="57308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Requirement #9:</a:t>
            </a: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System</a:t>
            </a: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Front-end</a:t>
            </a: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 </a:t>
            </a: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Use case: Customize vertical threshold</a:t>
            </a:r>
            <a:endParaRPr b="0" i="1" lang="en-US" sz="1800" spc="-1" strike="noStrike">
              <a:latin typeface="Z003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1048680" y="1451160"/>
            <a:ext cx="692064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badi"/>
                <a:ea typeface="Droid Sans Fallback"/>
              </a:rPr>
              <a:t>Description: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Set thresholds for the vertical clustering.</a:t>
            </a: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badi"/>
              </a:rPr>
              <a:t>Details: 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 The selected threshold appears on the screen.</a:t>
            </a: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badi"/>
              </a:rPr>
              <a:t>Fit Criterion: 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Thresholds within right range are accepted successfully. Otherwise, return error message.</a:t>
            </a:r>
            <a:endParaRPr b="0" i="1" lang="en-US" sz="1800" spc="-1" strike="noStrike">
              <a:latin typeface="Z003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47440" y="495000"/>
            <a:ext cx="7457400" cy="35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1097280" y="771840"/>
            <a:ext cx="57308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Requirement #10:</a:t>
            </a: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System</a:t>
            </a: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Front End</a:t>
            </a: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Use case: Download XES Event Log file</a:t>
            </a: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 </a:t>
            </a:r>
            <a:endParaRPr b="0" i="1" lang="en-US" sz="1800" spc="-1" strike="noStrike">
              <a:latin typeface="Z003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1048680" y="1451160"/>
            <a:ext cx="692064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badi"/>
              </a:rPr>
              <a:t>Description: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Download refined log in XES format.</a:t>
            </a: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badi"/>
              </a:rPr>
              <a:t>Details: 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 The user chooses to download the refined log through a click.</a:t>
            </a: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badi"/>
              </a:rPr>
              <a:t>Fit Criterion: 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 Download is successful and the refined log has XES format.</a:t>
            </a:r>
            <a:endParaRPr b="0" i="1" lang="en-US" sz="1800" spc="-1" strike="noStrike">
              <a:latin typeface="Z003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47440" y="495000"/>
            <a:ext cx="7457400" cy="35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1035000" y="771840"/>
            <a:ext cx="5687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Requirement #1:</a:t>
            </a: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System</a:t>
            </a: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Back End</a:t>
            </a: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 </a:t>
            </a: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Use Case: Calculate costs </a:t>
            </a:r>
            <a:endParaRPr b="0" i="1" lang="en-US" sz="1800" spc="-1" strike="noStrike">
              <a:latin typeface="Z003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048680" y="1451160"/>
            <a:ext cx="692064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badi"/>
              </a:rPr>
              <a:t>Description: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Implement distance function between all pairs of traces.</a:t>
            </a: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badi"/>
              </a:rPr>
              <a:t>Details: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Given a pair of traces, calculate a cost function with three weighted  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components. </a:t>
            </a: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badi"/>
              </a:rPr>
              <a:t>Fit Criterion: 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n^(n-1) values in range [0,1].</a:t>
            </a:r>
            <a:endParaRPr b="0" i="1" lang="en-US" sz="1800" spc="-1" strike="noStrike">
              <a:latin typeface="Z003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47440" y="495000"/>
            <a:ext cx="7457400" cy="35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1005840" y="771840"/>
            <a:ext cx="57787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Requirement #2:</a:t>
            </a: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System</a:t>
            </a: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Back-end</a:t>
            </a: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Use Case: Clustering of traces</a:t>
            </a: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 </a:t>
            </a:r>
            <a:endParaRPr b="0" i="1" lang="en-US" sz="1800" spc="-1" strike="noStrike">
              <a:latin typeface="Z003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048680" y="1451160"/>
            <a:ext cx="692064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badi"/>
              </a:rPr>
              <a:t>Description: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Cluster the traces.</a:t>
            </a: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badi"/>
              </a:rPr>
              <a:t>Details: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A threshold  for the cost function decides which traces are clustered  together.</a:t>
            </a: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badi"/>
              </a:rPr>
              <a:t>Fit Criterion: 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A partitioning of the traces into sets.</a:t>
            </a:r>
            <a:endParaRPr b="0" i="1" lang="en-US" sz="1800" spc="-1" strike="noStrike">
              <a:latin typeface="Z003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47440" y="495000"/>
            <a:ext cx="7457400" cy="35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1097280" y="771840"/>
            <a:ext cx="69494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Requirement #3:</a:t>
            </a: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System</a:t>
            </a: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Back-end</a:t>
            </a: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Use Case: Refine labels horizontally accross traces  </a:t>
            </a:r>
            <a:endParaRPr b="0" i="1" lang="en-US" sz="1800" spc="-1" strike="noStrike">
              <a:latin typeface="Z003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048680" y="1451160"/>
            <a:ext cx="692064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badi"/>
              </a:rPr>
              <a:t>Description: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Refining labels horizontally accross traces</a:t>
            </a: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badi"/>
              </a:rPr>
              <a:t>Details: 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Each imprecise label has the same identifier in traces of the same cluster and different identifiers in traces of different clusters.</a:t>
            </a: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badi"/>
              </a:rPr>
              <a:t>Fit Criterion: 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Precise labels remain unchanged, relabeling equivalent to variants of traces.</a:t>
            </a:r>
            <a:endParaRPr b="0" i="1" lang="en-US" sz="1800" spc="-1" strike="noStrike">
              <a:latin typeface="Z003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47440" y="495000"/>
            <a:ext cx="7457400" cy="35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2"/>
          <p:cNvSpPr/>
          <p:nvPr/>
        </p:nvSpPr>
        <p:spPr>
          <a:xfrm>
            <a:off x="1097280" y="771840"/>
            <a:ext cx="69494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Requirement #4:</a:t>
            </a: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System</a:t>
            </a: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Back-end</a:t>
            </a: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Use Case: Refine labels vertically within traces  </a:t>
            </a:r>
            <a:endParaRPr b="0" i="1" lang="en-US" sz="1800" spc="-1" strike="noStrike">
              <a:latin typeface="Z003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048680" y="1451160"/>
            <a:ext cx="692064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badi"/>
              </a:rPr>
              <a:t>Description: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Refining labels vertically within traces</a:t>
            </a: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badi"/>
              </a:rPr>
              <a:t>Details: 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Each imprecise label has the same identifier in traces of the same cluster and different identifiers in traces of different clusters.</a:t>
            </a: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badi"/>
              </a:rPr>
              <a:t>Fit Criterion: 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Precise labels remain unchanged, relabeling equivalent to variants of traces.</a:t>
            </a:r>
            <a:endParaRPr b="0" i="1" lang="en-US" sz="1800" spc="-1" strike="noStrike">
              <a:latin typeface="Z003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47440" y="495000"/>
            <a:ext cx="7457400" cy="35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1097280" y="771840"/>
            <a:ext cx="57308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Requirement #5:</a:t>
            </a: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System</a:t>
            </a: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Front-end</a:t>
            </a: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Use Case: Upload CSV Event Log file </a:t>
            </a:r>
            <a:endParaRPr b="0" i="1" lang="en-US" sz="1800" spc="-1" strike="noStrike">
              <a:latin typeface="Z003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1048680" y="1451160"/>
            <a:ext cx="692064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badi"/>
              </a:rPr>
              <a:t>Description: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Upload event log in CSV format.</a:t>
            </a: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badi"/>
              </a:rPr>
              <a:t>Details: 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 A clear sign showing where the user should click for upload.</a:t>
            </a: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badi"/>
              </a:rPr>
              <a:t>Fit Criterion: 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Files with the right format are loaded successfully, otherwise return error message.</a:t>
            </a:r>
            <a:endParaRPr b="0" i="1" lang="en-US" sz="1800" spc="-1" strike="noStrike">
              <a:latin typeface="Z003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47440" y="495000"/>
            <a:ext cx="7457400" cy="35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>
            <a:off x="1097280" y="771840"/>
            <a:ext cx="57308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Requirement #6:</a:t>
            </a: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System</a:t>
            </a: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Front-end</a:t>
            </a: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Use Case: Upload XES Event Log file </a:t>
            </a:r>
            <a:endParaRPr b="0" i="1" lang="en-US" sz="1800" spc="-1" strike="noStrike">
              <a:latin typeface="Z003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1048680" y="1451160"/>
            <a:ext cx="692064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badi"/>
              </a:rPr>
              <a:t>Description: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Upload event log in XES format.</a:t>
            </a: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badi"/>
                <a:ea typeface="Droid Sans Fallback"/>
              </a:rPr>
              <a:t>Details: </a:t>
            </a:r>
            <a:r>
              <a:rPr b="0" lang="en-US" sz="1800" spc="-1" strike="noStrike">
                <a:solidFill>
                  <a:srgbClr val="000000"/>
                </a:solidFill>
                <a:latin typeface="Abadi"/>
              </a:rPr>
              <a:t>Upload function for extracting Event Log data from a XES file.</a:t>
            </a: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badi"/>
              </a:rPr>
              <a:t>Fit Criterion: 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Files with the right format are loaded successfully, otherwise return error message.</a:t>
            </a:r>
            <a:endParaRPr b="0" i="1" lang="en-US" sz="1800" spc="-1" strike="noStrike">
              <a:latin typeface="Z003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47440" y="495000"/>
            <a:ext cx="7457400" cy="35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2"/>
          <p:cNvSpPr/>
          <p:nvPr/>
        </p:nvSpPr>
        <p:spPr>
          <a:xfrm>
            <a:off x="1097280" y="771840"/>
            <a:ext cx="57308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Requirement #7:</a:t>
            </a: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System</a:t>
            </a: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Front-end</a:t>
            </a: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 </a:t>
            </a: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Use case: Customize threshold for cost function</a:t>
            </a:r>
            <a:endParaRPr b="0" i="1" lang="en-US" sz="1800" spc="-1" strike="noStrike">
              <a:latin typeface="Z003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1048680" y="1451160"/>
            <a:ext cx="692064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badi"/>
              </a:rPr>
              <a:t>Description: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Set thresholds for the cost function.</a:t>
            </a: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badi"/>
              </a:rPr>
              <a:t>Details: 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 The selected threshold appears on the screen.</a:t>
            </a: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badi"/>
              </a:rPr>
              <a:t>Fit Criterion: 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Thresholds within right range are accepted successfully. Otherwise, return error message.</a:t>
            </a:r>
            <a:endParaRPr b="0" i="1" lang="en-US" sz="1800" spc="-1" strike="noStrike">
              <a:latin typeface="Z003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47440" y="495000"/>
            <a:ext cx="7457400" cy="35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1097280" y="771840"/>
            <a:ext cx="57308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Requirement #8:</a:t>
            </a: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System</a:t>
            </a: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Front-end</a:t>
            </a: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 </a:t>
            </a: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gency FB"/>
              </a:rPr>
              <a:t>Use case: Customize horizontal threshold</a:t>
            </a:r>
            <a:endParaRPr b="0" i="1" lang="en-US" sz="1800" spc="-1" strike="noStrike">
              <a:latin typeface="Z003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048680" y="1451160"/>
            <a:ext cx="692064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badi"/>
              </a:rPr>
              <a:t>Description: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Set thresholds for the horizontal clustering.</a:t>
            </a: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badi"/>
              </a:rPr>
              <a:t>Details: 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 The selected threshold appears on the screen.</a:t>
            </a: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endParaRPr b="0" i="1" lang="en-US" sz="1800" spc="-1" strike="noStrike">
              <a:latin typeface="Z003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badi"/>
              </a:rPr>
              <a:t>Fit Criterion: </a:t>
            </a:r>
            <a:r>
              <a:rPr b="0" lang="en-US" sz="1800" spc="-1" strike="noStrike">
                <a:solidFill>
                  <a:srgbClr val="000000"/>
                </a:solidFill>
                <a:latin typeface="Monotype Corsiva"/>
              </a:rPr>
              <a:t>Thresholds within right range are accepted successfully. Otherwise, return error message.</a:t>
            </a:r>
            <a:endParaRPr b="0" i="1" lang="en-US" sz="1800" spc="-1" strike="noStrike">
              <a:latin typeface="Z003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LibreOffice/6.2.2.2$Linux_X86_64 LibreOffice_project/20$Build-2</Application>
  <Words>284</Words>
  <Paragraphs>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2019-04-27T11:47:55Z</dcterms:created>
  <dc:creator>Bianka Bakullari</dc:creator>
  <dc:description/>
  <dc:language>en-US</dc:language>
  <cp:lastModifiedBy/>
  <dcterms:modified xsi:type="dcterms:W3CDTF">2019-04-29T08:31:49Z</dcterms:modified>
  <cp:revision>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