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A53"/>
    <a:srgbClr val="F9B76C"/>
    <a:srgbClr val="F5BF7C"/>
    <a:srgbClr val="EAD0AE"/>
    <a:srgbClr val="DBD8CF"/>
    <a:srgbClr val="E5CBA9"/>
    <a:srgbClr val="DAD7CE"/>
    <a:srgbClr val="FAC481"/>
    <a:srgbClr val="F9C079"/>
    <a:srgbClr val="F4A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10" d="100"/>
          <a:sy n="110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ole%20Wittlin.000\Documents\Classes\APRA%20Data%20Viz%20Challenge\github\APRA-DataViz-Challenge\year%20by%20month%20cumulativ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F97-4330-B6B9-B3D972135989}"/>
                </c:ext>
              </c:extLst>
            </c:dLbl>
            <c:dLbl>
              <c:idx val="1"/>
              <c:layout>
                <c:manualLayout>
                  <c:x val="0"/>
                  <c:y val="2.56197353461165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F97-4330-B6B9-B3D972135989}"/>
                </c:ext>
              </c:extLst>
            </c:dLbl>
            <c:dLbl>
              <c:idx val="2"/>
              <c:layout>
                <c:manualLayout>
                  <c:x val="0"/>
                  <c:y val="3.074368241533988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F97-4330-B6B9-B3D972135989}"/>
                </c:ext>
              </c:extLst>
            </c:dLbl>
            <c:dLbl>
              <c:idx val="3"/>
              <c:layout>
                <c:manualLayout>
                  <c:x val="-2.9786650186284379E-3"/>
                  <c:y val="3.074368241533988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F97-4330-B6B9-B3D972135989}"/>
                </c:ext>
              </c:extLst>
            </c:dLbl>
            <c:dLbl>
              <c:idx val="4"/>
              <c:layout>
                <c:manualLayout>
                  <c:x val="1.0082898358333401E-3"/>
                  <c:y val="2.446341784214852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30-42FF-91DF-70EDA6418278}"/>
                </c:ext>
              </c:extLst>
            </c:dLbl>
            <c:dLbl>
              <c:idx val="5"/>
              <c:layout>
                <c:manualLayout>
                  <c:x val="2.978665018628274E-3"/>
                  <c:y val="3.074368241533988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30-42FF-91DF-70EDA6418278}"/>
                </c:ext>
              </c:extLst>
            </c:dLbl>
            <c:dLbl>
              <c:idx val="6"/>
              <c:layout>
                <c:manualLayout>
                  <c:x val="-1.0570273626735746E-2"/>
                  <c:y val="2.56197353461165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30-42FF-91DF-70EDA64182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Sheet1!$A$1:$A$7</c:f>
              <c:strCach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None</c:v>
                </c:pt>
              </c:strCache>
            </c:strRef>
          </c:cat>
          <c:val>
            <c:numRef>
              <c:f>Sheet1!$C$1:$C$7</c:f>
              <c:numCache>
                <c:formatCode>0.00%</c:formatCode>
                <c:ptCount val="7"/>
                <c:pt idx="0">
                  <c:v>0</c:v>
                </c:pt>
                <c:pt idx="1">
                  <c:v>0.18627145085803432</c:v>
                </c:pt>
                <c:pt idx="2">
                  <c:v>0.61029641185647421</c:v>
                </c:pt>
                <c:pt idx="3">
                  <c:v>0.62433697347893913</c:v>
                </c:pt>
                <c:pt idx="4">
                  <c:v>0.60904836193447742</c:v>
                </c:pt>
                <c:pt idx="5">
                  <c:v>0.52012480499219971</c:v>
                </c:pt>
                <c:pt idx="6">
                  <c:v>0.11762870514820593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3-7B30-42FF-91DF-70EDA6418278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2.04957882768932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F97-4330-B6B9-B3D972135989}"/>
                </c:ext>
              </c:extLst>
            </c:dLbl>
            <c:dLbl>
              <c:idx val="1"/>
              <c:layout>
                <c:manualLayout>
                  <c:x val="8.9359950558851493E-3"/>
                  <c:y val="2.04957882768932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F97-4330-B6B9-B3D972135989}"/>
                </c:ext>
              </c:extLst>
            </c:dLbl>
            <c:dLbl>
              <c:idx val="2"/>
              <c:layout>
                <c:manualLayout>
                  <c:x val="1.1914660074513479E-2"/>
                  <c:y val="2.56197353461164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F97-4330-B6B9-B3D972135989}"/>
                </c:ext>
              </c:extLst>
            </c:dLbl>
            <c:dLbl>
              <c:idx val="3"/>
              <c:layout>
                <c:manualLayout>
                  <c:x val="8.9359950558851493E-3"/>
                  <c:y val="2.56197353461165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F97-4330-B6B9-B3D972135989}"/>
                </c:ext>
              </c:extLst>
            </c:dLbl>
            <c:dLbl>
              <c:idx val="4"/>
              <c:layout>
                <c:manualLayout>
                  <c:x val="8.9359950558851493E-3"/>
                  <c:y val="2.04959900070928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9240803958106366E-2"/>
                      <c:h val="6.5407386068835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F97-4330-B6B9-B3D972135989}"/>
                </c:ext>
              </c:extLst>
            </c:dLbl>
            <c:dLbl>
              <c:idx val="5"/>
              <c:layout>
                <c:manualLayout>
                  <c:x val="4.9490402014234266E-3"/>
                  <c:y val="2.049578827689316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B30-42FF-91DF-70EDA6418278}"/>
                </c:ext>
              </c:extLst>
            </c:dLbl>
            <c:dLbl>
              <c:idx val="6"/>
              <c:layout>
                <c:manualLayout>
                  <c:x val="5.9573300372566572E-3"/>
                  <c:y val="2.38852590901645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30-42FF-91DF-70EDA64182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Sheet1!$A$1:$A$7</c:f>
              <c:strCach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None</c:v>
                </c:pt>
              </c:strCache>
            </c:strRef>
          </c:cat>
          <c:val>
            <c:numRef>
              <c:f>Sheet1!$E$1:$E$7</c:f>
              <c:numCache>
                <c:formatCode>0.00%</c:formatCode>
                <c:ptCount val="7"/>
                <c:pt idx="0">
                  <c:v>2.6521060842433698E-2</c:v>
                </c:pt>
                <c:pt idx="1">
                  <c:v>0.10452418096723869</c:v>
                </c:pt>
                <c:pt idx="2">
                  <c:v>0.16006240249609985</c:v>
                </c:pt>
                <c:pt idx="3">
                  <c:v>0.18970358814352575</c:v>
                </c:pt>
                <c:pt idx="4">
                  <c:v>0.18564742589703589</c:v>
                </c:pt>
                <c:pt idx="5">
                  <c:v>3.6193447737909515E-2</c:v>
                </c:pt>
                <c:pt idx="6">
                  <c:v>0.29734789391575661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6-7B30-42FF-91DF-70EDA64182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594427960"/>
        <c:axId val="59442992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Sheet1!$A$1:$A$7</c15:sqref>
                        </c15:formulaRef>
                      </c:ext>
                    </c:extLst>
                    <c:strCache>
                      <c:ptCount val="7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  <c:pt idx="5">
                        <c:v>2020</c:v>
                      </c:pt>
                      <c:pt idx="6">
                        <c:v>None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Sheet1!$B$1:$B$7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597</c:v>
                      </c:pt>
                      <c:pt idx="2">
                        <c:v>1956</c:v>
                      </c:pt>
                      <c:pt idx="3">
                        <c:v>2001</c:v>
                      </c:pt>
                      <c:pt idx="4">
                        <c:v>1952</c:v>
                      </c:pt>
                      <c:pt idx="5">
                        <c:v>1667</c:v>
                      </c:pt>
                      <c:pt idx="6">
                        <c:v>377</c:v>
                      </c:pt>
                    </c:numCache>
                  </c:numRef>
                </c:val>
                <c:extLst>
                  <c:ext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Sheet1!#REF!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#REF!</c:v>
                            </c:pt>
                          </c:strCache>
                        </c:strRef>
                      </c15:tx>
                    </c15:filteredSeriesTitle>
                  </c:ext>
                  <c:ext xmlns:c16="http://schemas.microsoft.com/office/drawing/2014/chart" uri="{C3380CC4-5D6E-409C-BE32-E72D297353CC}">
                    <c16:uniqueId val="{00000007-7B30-42FF-91DF-70EDA6418278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Sheet1!$A$1:$A$7</c15:sqref>
                        </c15:formulaRef>
                      </c:ext>
                    </c:extLst>
                    <c:strCache>
                      <c:ptCount val="7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  <c:pt idx="5">
                        <c:v>2020</c:v>
                      </c:pt>
                      <c:pt idx="6">
                        <c:v>None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Sheet1!$D$1:$D$7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85</c:v>
                      </c:pt>
                      <c:pt idx="1">
                        <c:v>335</c:v>
                      </c:pt>
                      <c:pt idx="2">
                        <c:v>513</c:v>
                      </c:pt>
                      <c:pt idx="3">
                        <c:v>608</c:v>
                      </c:pt>
                      <c:pt idx="4">
                        <c:v>595</c:v>
                      </c:pt>
                      <c:pt idx="5">
                        <c:v>116</c:v>
                      </c:pt>
                      <c:pt idx="6">
                        <c:v>953</c:v>
                      </c:pt>
                    </c:numCache>
                  </c:numRef>
                </c:val>
                <c:extLst xmlns:c15="http://schemas.microsoft.com/office/drawing/2012/chart">
                  <c:ext xmlns:c15="http://schemas.microsoft.com/office/drawing/2012/chart"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Sheet1!#REF!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#REF!</c:v>
                            </c:pt>
                          </c:strCache>
                        </c:strRef>
                      </c15:tx>
                    </c15:filteredSeriesTitle>
                  </c:ext>
                  <c:ext xmlns:c16="http://schemas.microsoft.com/office/drawing/2014/chart" uri="{C3380CC4-5D6E-409C-BE32-E72D297353CC}">
                    <c16:uniqueId val="{00000008-7B30-42FF-91DF-70EDA6418278}"/>
                  </c:ext>
                </c:extLst>
              </c15:ser>
            </c15:filteredBarSeries>
          </c:ext>
        </c:extLst>
      </c:barChart>
      <c:catAx>
        <c:axId val="594427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429928"/>
        <c:crosses val="autoZero"/>
        <c:auto val="1"/>
        <c:lblAlgn val="ctr"/>
        <c:lblOffset val="100"/>
        <c:noMultiLvlLbl val="0"/>
      </c:catAx>
      <c:valAx>
        <c:axId val="59442992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9442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243385997081036"/>
          <c:y val="0.1233865412314822"/>
          <c:w val="0.86404348688932364"/>
          <c:h val="0.81607362702416686"/>
        </c:manualLayout>
      </c:layout>
      <c:lineChart>
        <c:grouping val="standard"/>
        <c:varyColors val="0"/>
        <c:ser>
          <c:idx val="0"/>
          <c:order val="0"/>
          <c:tx>
            <c:strRef>
              <c:f>Cumulative!$B$1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Cumulative!$A$2:$A$13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Cumulative!$B$2:$B$13</c:f>
              <c:numCache>
                <c:formatCode>"$"#,##0</c:formatCode>
                <c:ptCount val="12"/>
                <c:pt idx="0">
                  <c:v>98964715</c:v>
                </c:pt>
                <c:pt idx="1">
                  <c:v>182490179</c:v>
                </c:pt>
                <c:pt idx="2">
                  <c:v>279041483</c:v>
                </c:pt>
                <c:pt idx="3">
                  <c:v>375009666</c:v>
                </c:pt>
                <c:pt idx="4">
                  <c:v>461062335</c:v>
                </c:pt>
                <c:pt idx="5">
                  <c:v>552639763</c:v>
                </c:pt>
                <c:pt idx="6">
                  <c:v>651849654</c:v>
                </c:pt>
                <c:pt idx="7">
                  <c:v>745905393</c:v>
                </c:pt>
                <c:pt idx="8">
                  <c:v>843435890</c:v>
                </c:pt>
                <c:pt idx="9">
                  <c:v>939351132</c:v>
                </c:pt>
                <c:pt idx="10">
                  <c:v>1037051413</c:v>
                </c:pt>
                <c:pt idx="11">
                  <c:v>1132311060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0E-4575-8DE8-4A40A3DA5FA2}"/>
            </c:ext>
          </c:extLst>
        </c:ser>
        <c:ser>
          <c:idx val="1"/>
          <c:order val="1"/>
          <c:tx>
            <c:strRef>
              <c:f>Cumulative!$C$1</c:f>
              <c:strCache>
                <c:ptCount val="1"/>
                <c:pt idx="0">
                  <c:v>2018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Cumulative!$A$2:$A$13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Cumulative!$C$2:$C$13</c:f>
              <c:numCache>
                <c:formatCode>"$"#,##0</c:formatCode>
                <c:ptCount val="12"/>
                <c:pt idx="0">
                  <c:v>96971274</c:v>
                </c:pt>
                <c:pt idx="1">
                  <c:v>178948852</c:v>
                </c:pt>
                <c:pt idx="2">
                  <c:v>283920426</c:v>
                </c:pt>
                <c:pt idx="3">
                  <c:v>370596307</c:v>
                </c:pt>
                <c:pt idx="4">
                  <c:v>472584769</c:v>
                </c:pt>
                <c:pt idx="5">
                  <c:v>557219775</c:v>
                </c:pt>
                <c:pt idx="6">
                  <c:v>655677358</c:v>
                </c:pt>
                <c:pt idx="7">
                  <c:v>745836237</c:v>
                </c:pt>
                <c:pt idx="8">
                  <c:v>839131517</c:v>
                </c:pt>
                <c:pt idx="9">
                  <c:v>940184379</c:v>
                </c:pt>
                <c:pt idx="10">
                  <c:v>1044689139</c:v>
                </c:pt>
                <c:pt idx="11">
                  <c:v>1138879626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0E-4575-8DE8-4A40A3DA5FA2}"/>
            </c:ext>
          </c:extLst>
        </c:ser>
        <c:ser>
          <c:idx val="2"/>
          <c:order val="2"/>
          <c:tx>
            <c:strRef>
              <c:f>Cumulative!$D$1</c:f>
              <c:strCache>
                <c:ptCount val="1"/>
                <c:pt idx="0">
                  <c:v>2019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Cumulative!$A$2:$A$13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Cumulative!$D$2:$D$13</c:f>
              <c:numCache>
                <c:formatCode>"$"#,##0</c:formatCode>
                <c:ptCount val="12"/>
                <c:pt idx="0">
                  <c:v>99098610</c:v>
                </c:pt>
                <c:pt idx="1">
                  <c:v>187958861</c:v>
                </c:pt>
                <c:pt idx="2">
                  <c:v>274083230</c:v>
                </c:pt>
                <c:pt idx="3">
                  <c:v>369422497</c:v>
                </c:pt>
                <c:pt idx="4">
                  <c:v>458673115</c:v>
                </c:pt>
                <c:pt idx="5">
                  <c:v>537378347</c:v>
                </c:pt>
                <c:pt idx="6">
                  <c:v>618235115</c:v>
                </c:pt>
                <c:pt idx="7">
                  <c:v>703714976</c:v>
                </c:pt>
                <c:pt idx="8">
                  <c:v>792793590</c:v>
                </c:pt>
                <c:pt idx="9">
                  <c:v>870735477</c:v>
                </c:pt>
                <c:pt idx="10">
                  <c:v>976723726</c:v>
                </c:pt>
                <c:pt idx="11">
                  <c:v>1070206486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0E-4575-8DE8-4A40A3DA5FA2}"/>
            </c:ext>
          </c:extLst>
        </c:ser>
        <c:ser>
          <c:idx val="3"/>
          <c:order val="3"/>
          <c:tx>
            <c:strRef>
              <c:f>Cumulative!$E$1</c:f>
              <c:strCache>
                <c:ptCount val="1"/>
                <c:pt idx="0">
                  <c:v>2020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Cumulative!$A$2:$A$13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Cumulative!$E$2:$E$13</c:f>
              <c:numCache>
                <c:formatCode>"$"#,##0</c:formatCode>
                <c:ptCount val="12"/>
                <c:pt idx="0">
                  <c:v>98470438</c:v>
                </c:pt>
                <c:pt idx="1">
                  <c:v>182570981</c:v>
                </c:pt>
                <c:pt idx="2">
                  <c:v>288257112</c:v>
                </c:pt>
                <c:pt idx="3">
                  <c:v>391148497</c:v>
                </c:pt>
                <c:pt idx="4">
                  <c:v>485900034</c:v>
                </c:pt>
                <c:pt idx="5">
                  <c:v>583255510</c:v>
                </c:pt>
                <c:pt idx="6">
                  <c:v>686982291</c:v>
                </c:pt>
                <c:pt idx="7">
                  <c:v>790588252</c:v>
                </c:pt>
                <c:pt idx="8">
                  <c:v>870689822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0E-4575-8DE8-4A40A3DA5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740920"/>
        <c:axId val="604738624"/>
      </c:lineChart>
      <c:catAx>
        <c:axId val="604740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38624"/>
        <c:crosses val="autoZero"/>
        <c:auto val="1"/>
        <c:lblAlgn val="ctr"/>
        <c:lblOffset val="100"/>
        <c:noMultiLvlLbl val="0"/>
      </c:catAx>
      <c:valAx>
        <c:axId val="604738624"/>
        <c:scaling>
          <c:orientation val="minMax"/>
        </c:scaling>
        <c:delete val="0"/>
        <c:axPos val="l"/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0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0.18322</cdr:x>
      <cdr:y>0.75747</cdr:y>
    </cdr:from>
    <cdr:to>
      <cdr:x>0.28837</cdr:x>
      <cdr:y>0.83439</cdr:y>
    </cdr:to>
    <cdr:grpSp>
      <cdr:nvGrpSpPr>
        <cdr:cNvPr id="7" name="Group 6">
          <a:extLst xmlns:a="http://schemas.openxmlformats.org/drawingml/2006/main">
            <a:ext uri="{FF2B5EF4-FFF2-40B4-BE49-F238E27FC236}">
              <a16:creationId xmlns:a16="http://schemas.microsoft.com/office/drawing/2014/main" id="{A7F269A3-D4C5-42FF-86B7-39FBF5933389}"/>
            </a:ext>
          </a:extLst>
        </cdr:cNvPr>
        <cdr:cNvGrpSpPr/>
      </cdr:nvGrpSpPr>
      <cdr:grpSpPr>
        <a:xfrm xmlns:a="http://schemas.openxmlformats.org/drawingml/2006/main">
          <a:off x="781175" y="1877427"/>
          <a:ext cx="448317" cy="190651"/>
          <a:chOff x="1154594" y="3057021"/>
          <a:chExt cx="680851" cy="289547"/>
        </a:xfrm>
      </cdr:grpSpPr>
      <cdr:pic>
        <cdr:nvPicPr>
          <cdr:cNvPr id="3" name="Graphic 2">
            <a:extLst xmlns:a="http://schemas.openxmlformats.org/drawingml/2006/main">
              <a:ext uri="{FF2B5EF4-FFF2-40B4-BE49-F238E27FC236}">
                <a16:creationId xmlns:a16="http://schemas.microsoft.com/office/drawing/2014/main" id="{F0040F3C-D8B1-4FCB-8CA3-0831F796DACA}"/>
              </a:ext>
            </a:extLst>
          </cdr:cNvPr>
          <cdr:cNvPicPr>
            <a:picLocks xmlns:a="http://schemas.openxmlformats.org/drawingml/2006/main" noChangeAspect="1"/>
          </cdr:cNvPicPr>
        </cdr:nvPicPr>
        <cdr:blipFill rotWithShape="1">
          <a:blip xmlns:a="http://schemas.openxmlformats.org/drawingml/2006/main"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xmlns:a="http://schemas.openxmlformats.org/drawingml/2006/main" t="12254" b="27913"/>
          <a:stretch xmlns:a="http://schemas.openxmlformats.org/drawingml/2006/main"/>
        </cdr:blipFill>
        <cdr:spPr>
          <a:xfrm xmlns:a="http://schemas.openxmlformats.org/drawingml/2006/main">
            <a:off x="1491603" y="3075027"/>
            <a:ext cx="343842" cy="251817"/>
          </a:xfrm>
          <a:prstGeom xmlns:a="http://schemas.openxmlformats.org/drawingml/2006/main" prst="rect">
            <a:avLst/>
          </a:prstGeom>
        </cdr:spPr>
      </cdr:pic>
      <cdr:pic>
        <cdr:nvPicPr>
          <cdr:cNvPr id="5" name="Graphic 4">
            <a:extLst xmlns:a="http://schemas.openxmlformats.org/drawingml/2006/main">
              <a:ext uri="{FF2B5EF4-FFF2-40B4-BE49-F238E27FC236}">
                <a16:creationId xmlns:a16="http://schemas.microsoft.com/office/drawing/2014/main" id="{3EEEBCCE-2414-40F1-9F53-37363B9A2399}"/>
              </a:ext>
            </a:extLst>
          </cdr:cNvPr>
          <cdr:cNvPicPr>
            <a:picLocks xmlns:a="http://schemas.openxmlformats.org/drawingml/2006/main" noChangeAspect="1"/>
          </cdr:cNvPicPr>
        </cdr:nvPicPr>
        <cdr:blipFill rotWithShape="1">
          <a:blip xmlns:a="http://schemas.openxmlformats.org/drawingml/2006/main"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xmlns:a="http://schemas.openxmlformats.org/drawingml/2006/main" t="-1" b="21663"/>
          <a:stretch xmlns:a="http://schemas.openxmlformats.org/drawingml/2006/main"/>
        </cdr:blipFill>
        <cdr:spPr>
          <a:xfrm xmlns:a="http://schemas.openxmlformats.org/drawingml/2006/main">
            <a:off x="1154594" y="3057021"/>
            <a:ext cx="299934" cy="289547"/>
          </a:xfrm>
          <a:prstGeom xmlns:a="http://schemas.openxmlformats.org/drawingml/2006/main" prst="rect">
            <a:avLst/>
          </a:prstGeom>
        </cdr:spPr>
      </cdr:pic>
    </cdr:grpSp>
  </cdr:relSizeAnchor>
  <cdr:relSizeAnchor xmlns:cdr="http://schemas.openxmlformats.org/drawingml/2006/chartDrawing">
    <cdr:from>
      <cdr:x>0.05451</cdr:x>
      <cdr:y>0.23861</cdr:y>
    </cdr:from>
    <cdr:to>
      <cdr:x>0.10083</cdr:x>
      <cdr:y>0.31553</cdr:y>
    </cdr:to>
    <cdr:pic>
      <cdr:nvPicPr>
        <cdr:cNvPr id="6" name="Graphic 1">
          <a:extLst xmlns:a="http://schemas.openxmlformats.org/drawingml/2006/main">
            <a:ext uri="{FF2B5EF4-FFF2-40B4-BE49-F238E27FC236}">
              <a16:creationId xmlns:a16="http://schemas.microsoft.com/office/drawing/2014/main" id="{7DAB396A-D273-46CA-A82E-1B356F8A7A1A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5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6"/>
            </a:ext>
          </a:extLst>
        </a:blip>
        <a:srcRect xmlns:a="http://schemas.openxmlformats.org/drawingml/2006/main" t="-1" b="21663"/>
        <a:stretch xmlns:a="http://schemas.openxmlformats.org/drawingml/2006/main"/>
      </cdr:blipFill>
      <cdr:spPr>
        <a:xfrm xmlns:a="http://schemas.openxmlformats.org/drawingml/2006/main">
          <a:off x="232403" y="591411"/>
          <a:ext cx="197496" cy="19065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0.05451</cdr:x>
      <cdr:y>0.3372</cdr:y>
    </cdr:from>
    <cdr:to>
      <cdr:x>0.10761</cdr:x>
      <cdr:y>0.4041</cdr:y>
    </cdr:to>
    <cdr:pic>
      <cdr:nvPicPr>
        <cdr:cNvPr id="8" name="Graphic 1">
          <a:extLst xmlns:a="http://schemas.openxmlformats.org/drawingml/2006/main">
            <a:ext uri="{FF2B5EF4-FFF2-40B4-BE49-F238E27FC236}">
              <a16:creationId xmlns:a16="http://schemas.microsoft.com/office/drawing/2014/main" id="{890D7D94-8D07-4000-8E31-2F5320C63169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7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8"/>
            </a:ext>
          </a:extLst>
        </a:blip>
        <a:srcRect xmlns:a="http://schemas.openxmlformats.org/drawingml/2006/main" t="12254" b="27913"/>
        <a:stretch xmlns:a="http://schemas.openxmlformats.org/drawingml/2006/main"/>
      </cdr:blipFill>
      <cdr:spPr>
        <a:xfrm xmlns:a="http://schemas.openxmlformats.org/drawingml/2006/main">
          <a:off x="232403" y="835765"/>
          <a:ext cx="226408" cy="16580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0.11362</cdr:x>
      <cdr:y>0.26588</cdr:y>
    </cdr:from>
    <cdr:to>
      <cdr:x>0.25988</cdr:x>
      <cdr:y>0.47864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B8C260-5A97-424E-968F-65DCA8CCA095}"/>
            </a:ext>
          </a:extLst>
        </cdr:cNvPr>
        <cdr:cNvSpPr txBox="1"/>
      </cdr:nvSpPr>
      <cdr:spPr>
        <a:xfrm xmlns:a="http://schemas.openxmlformats.org/drawingml/2006/main">
          <a:off x="484429" y="659003"/>
          <a:ext cx="623590" cy="5273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0.12798</cdr:x>
      <cdr:y>0.33985</cdr:y>
    </cdr:from>
    <cdr:to>
      <cdr:x>0.1387</cdr:x>
      <cdr:y>0.3738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E0454BB8-A6FC-483B-A325-86008DAE0858}"/>
            </a:ext>
          </a:extLst>
        </cdr:cNvPr>
        <cdr:cNvSpPr txBox="1"/>
      </cdr:nvSpPr>
      <cdr:spPr>
        <a:xfrm xmlns:a="http://schemas.openxmlformats.org/drawingml/2006/main">
          <a:off x="545653" y="842344"/>
          <a:ext cx="45719" cy="841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9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5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5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2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9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5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CC5A-D8D8-42B2-94CB-C23598CD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" y="2476816"/>
            <a:ext cx="8675370" cy="45969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We, the Scattered Plotters, are pleased to present our data visualization dashboard as part of the 2020 Challenge. Please note the following assumptions we made as part of reporting fundraising progress.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This is intended to be a high-level </a:t>
            </a:r>
            <a:r>
              <a:rPr lang="en-US" sz="1800" b="1" dirty="0"/>
              <a:t>Quarterly Dashboard </a:t>
            </a:r>
            <a:r>
              <a:rPr lang="en-US" sz="1800" dirty="0"/>
              <a:t>for the college president to quickly understand fundraising progress and upcoming quarter priorities for all fundraising programs (major donors and annual fund).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This report is rarely presented in person. Typical presentation is by email (likely, printed by president’s support team and included in materials to review).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The development team leadership would follow-up with president’s office to schedule donor calls and provide information. Also, travel plans coordinated through development team leadership and president’s office.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We assumed the Fiscal Year was concurrent with the Calendar Year.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We look forward to seeing you at Data Science Now next week and are excited to compare data viz best practices with our colleagues. Thank you!!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8DCF8-188A-47E3-9E61-DDDC4753EAA4}"/>
              </a:ext>
            </a:extLst>
          </p:cNvPr>
          <p:cNvSpPr txBox="1"/>
          <p:nvPr/>
        </p:nvSpPr>
        <p:spPr>
          <a:xfrm>
            <a:off x="6592389" y="7312521"/>
            <a:ext cx="3570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2920" lvl="1" indent="0" algn="ctr">
              <a:buNone/>
            </a:pPr>
            <a:r>
              <a:rPr lang="en-US" sz="1000" dirty="0"/>
              <a:t>Dollar Icon by Alice Design from the Noun Project</a:t>
            </a:r>
          </a:p>
          <a:p>
            <a:pPr marL="502920" lvl="1" indent="0" algn="ctr">
              <a:buNone/>
            </a:pPr>
            <a:r>
              <a:rPr lang="en-US" sz="1000" dirty="0"/>
              <a:t>Contacts Icon by </a:t>
            </a:r>
            <a:r>
              <a:rPr lang="en-US" sz="1000" dirty="0" err="1"/>
              <a:t>AliWijaya</a:t>
            </a:r>
            <a:r>
              <a:rPr lang="en-US" sz="1000" dirty="0"/>
              <a:t> from the Noun Project</a:t>
            </a:r>
          </a:p>
          <a:p>
            <a:pPr algn="ctr"/>
            <a:endParaRPr lang="en-US" sz="10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E9BBBA-C1AC-4FF5-905B-206BB25C5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43" t="34982" r="47360" b="26537"/>
          <a:stretch/>
        </p:blipFill>
        <p:spPr>
          <a:xfrm>
            <a:off x="6328035" y="182880"/>
            <a:ext cx="3442982" cy="205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9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E3F0332C-CA5B-4D43-A92B-0D0C125EC922}"/>
              </a:ext>
            </a:extLst>
          </p:cNvPr>
          <p:cNvSpPr txBox="1"/>
          <p:nvPr/>
        </p:nvSpPr>
        <p:spPr>
          <a:xfrm>
            <a:off x="5029200" y="5223999"/>
            <a:ext cx="5029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High Capacity Non-Managed Donors for Presidential Contact in Q4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5B9DFC-7FE1-45DA-A241-239B6B1923F1}"/>
              </a:ext>
            </a:extLst>
          </p:cNvPr>
          <p:cNvCxnSpPr>
            <a:cxnSpLocks/>
          </p:cNvCxnSpPr>
          <p:nvPr/>
        </p:nvCxnSpPr>
        <p:spPr>
          <a:xfrm flipV="1">
            <a:off x="5029200" y="0"/>
            <a:ext cx="0" cy="7772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AB487-BDE4-4A88-A28D-0EFD3975C289}"/>
              </a:ext>
            </a:extLst>
          </p:cNvPr>
          <p:cNvCxnSpPr>
            <a:cxnSpLocks/>
          </p:cNvCxnSpPr>
          <p:nvPr/>
        </p:nvCxnSpPr>
        <p:spPr>
          <a:xfrm flipV="1">
            <a:off x="0" y="2587752"/>
            <a:ext cx="10058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451B02-EF99-47C0-9E1E-433F5E2F4B6B}"/>
              </a:ext>
            </a:extLst>
          </p:cNvPr>
          <p:cNvCxnSpPr>
            <a:cxnSpLocks/>
          </p:cNvCxnSpPr>
          <p:nvPr/>
        </p:nvCxnSpPr>
        <p:spPr>
          <a:xfrm flipV="1">
            <a:off x="0" y="5175136"/>
            <a:ext cx="10058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AD65C00-CCBA-4029-BCFB-D66B1CCAFA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8" t="21468" r="26115" b="19755"/>
          <a:stretch/>
        </p:blipFill>
        <p:spPr>
          <a:xfrm>
            <a:off x="567356" y="2903008"/>
            <a:ext cx="4019550" cy="2152650"/>
          </a:xfrm>
          <a:prstGeom prst="rect">
            <a:avLst/>
          </a:prstGeom>
          <a:gradFill>
            <a:gsLst>
              <a:gs pos="0">
                <a:srgbClr val="F4A75C"/>
              </a:gs>
              <a:gs pos="25000">
                <a:srgbClr val="F9C079"/>
              </a:gs>
              <a:gs pos="50000">
                <a:srgbClr val="FAC481"/>
              </a:gs>
              <a:gs pos="100000">
                <a:srgbClr val="DAD7CE"/>
              </a:gs>
              <a:gs pos="75000">
                <a:srgbClr val="E5CBA9"/>
              </a:gs>
            </a:gsLst>
            <a:lin ang="0" scaled="0"/>
          </a:gradFill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4E0397C-86BD-4098-A5BF-4BF66165291C}"/>
              </a:ext>
            </a:extLst>
          </p:cNvPr>
          <p:cNvGrpSpPr/>
          <p:nvPr/>
        </p:nvGrpSpPr>
        <p:grpSpPr>
          <a:xfrm>
            <a:off x="85868" y="4924295"/>
            <a:ext cx="1504394" cy="200817"/>
            <a:chOff x="-2385393" y="2369489"/>
            <a:chExt cx="2274074" cy="3035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C3D822-26C3-4F4F-BBDC-58C6CC82351A}"/>
                </a:ext>
              </a:extLst>
            </p:cNvPr>
            <p:cNvSpPr/>
            <p:nvPr/>
          </p:nvSpPr>
          <p:spPr>
            <a:xfrm>
              <a:off x="-1248356" y="2369489"/>
              <a:ext cx="1137037" cy="303560"/>
            </a:xfrm>
            <a:prstGeom prst="rect">
              <a:avLst/>
            </a:prstGeom>
            <a:gradFill>
              <a:gsLst>
                <a:gs pos="0">
                  <a:srgbClr val="D7D4CB"/>
                </a:gs>
                <a:gs pos="25000">
                  <a:srgbClr val="C3CED8"/>
                </a:gs>
                <a:gs pos="50000">
                  <a:srgbClr val="B7C7D5"/>
                </a:gs>
                <a:gs pos="100000">
                  <a:srgbClr val="6195C4"/>
                </a:gs>
                <a:gs pos="75000">
                  <a:srgbClr val="89ABC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/>
                <a:t>ahead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6CD786-AF18-42F7-870D-CE6E0977BD0E}"/>
                </a:ext>
              </a:extLst>
            </p:cNvPr>
            <p:cNvSpPr/>
            <p:nvPr/>
          </p:nvSpPr>
          <p:spPr>
            <a:xfrm>
              <a:off x="-2385393" y="2369489"/>
              <a:ext cx="1137037" cy="303560"/>
            </a:xfrm>
            <a:prstGeom prst="rect">
              <a:avLst/>
            </a:prstGeom>
            <a:gradFill>
              <a:gsLst>
                <a:gs pos="0">
                  <a:srgbClr val="F19A53"/>
                </a:gs>
                <a:gs pos="25000">
                  <a:srgbClr val="F9B76C"/>
                </a:gs>
                <a:gs pos="50000">
                  <a:srgbClr val="F5BF7C"/>
                </a:gs>
                <a:gs pos="100000">
                  <a:srgbClr val="DBD8CF"/>
                </a:gs>
                <a:gs pos="75000">
                  <a:srgbClr val="EAD0A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behind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DF28BE4-4A52-4EDC-A38B-E3A17B38B6A8}"/>
              </a:ext>
            </a:extLst>
          </p:cNvPr>
          <p:cNvSpPr txBox="1"/>
          <p:nvPr/>
        </p:nvSpPr>
        <p:spPr>
          <a:xfrm>
            <a:off x="992252" y="2604603"/>
            <a:ext cx="31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2020 Dollars Raised vs 2019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AD3DD67-8B8A-40D8-BD5E-B591FFE55BFD}"/>
              </a:ext>
            </a:extLst>
          </p:cNvPr>
          <p:cNvSpPr/>
          <p:nvPr/>
        </p:nvSpPr>
        <p:spPr>
          <a:xfrm>
            <a:off x="1590262" y="2962404"/>
            <a:ext cx="1357435" cy="1148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7000-AA05-43B9-9729-59A8E406E38C}"/>
              </a:ext>
            </a:extLst>
          </p:cNvPr>
          <p:cNvSpPr txBox="1"/>
          <p:nvPr/>
        </p:nvSpPr>
        <p:spPr>
          <a:xfrm>
            <a:off x="3965956" y="4101551"/>
            <a:ext cx="1241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Opportunity in </a:t>
            </a:r>
            <a:r>
              <a:rPr lang="en-US" sz="1400" b="1" dirty="0">
                <a:solidFill>
                  <a:srgbClr val="FF0000"/>
                </a:solidFill>
              </a:rPr>
              <a:t>Midwest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to Renew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2019 Gifts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AA8C23-4A0F-4D24-BF5E-2373310D5E73}"/>
              </a:ext>
            </a:extLst>
          </p:cNvPr>
          <p:cNvSpPr txBox="1"/>
          <p:nvPr/>
        </p:nvSpPr>
        <p:spPr>
          <a:xfrm>
            <a:off x="533660" y="5303272"/>
            <a:ext cx="40612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Non-Managed Donors to Renew By Capacity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7BEA9B-F591-46C0-8A99-B1CA31B77026}"/>
              </a:ext>
            </a:extLst>
          </p:cNvPr>
          <p:cNvSpPr txBox="1"/>
          <p:nvPr/>
        </p:nvSpPr>
        <p:spPr>
          <a:xfrm>
            <a:off x="3281363" y="5719383"/>
            <a:ext cx="140100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Q4 Focus:</a:t>
            </a:r>
          </a:p>
          <a:p>
            <a:pPr algn="ctr"/>
            <a:endParaRPr lang="en-US" sz="1400" u="sng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Leadership Attention</a:t>
            </a:r>
            <a:endParaRPr lang="en-US" dirty="0"/>
          </a:p>
          <a:p>
            <a:pPr algn="ctr"/>
            <a:endParaRPr lang="en-US" sz="14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Annual</a:t>
            </a:r>
            <a:r>
              <a:rPr lang="en-US" dirty="0">
                <a:solidFill>
                  <a:srgbClr val="F19A53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Fund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Outreach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20726C-F480-4490-A1D9-796B65FD339B}"/>
              </a:ext>
            </a:extLst>
          </p:cNvPr>
          <p:cNvCxnSpPr>
            <a:cxnSpLocks/>
          </p:cNvCxnSpPr>
          <p:nvPr/>
        </p:nvCxnSpPr>
        <p:spPr>
          <a:xfrm flipH="1" flipV="1">
            <a:off x="3077873" y="6285951"/>
            <a:ext cx="357808" cy="108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98B2B2-3C26-4CDF-89DA-45438C67A208}"/>
              </a:ext>
            </a:extLst>
          </p:cNvPr>
          <p:cNvGrpSpPr/>
          <p:nvPr/>
        </p:nvGrpSpPr>
        <p:grpSpPr>
          <a:xfrm>
            <a:off x="400097" y="5768241"/>
            <a:ext cx="2676453" cy="1924458"/>
            <a:chOff x="400097" y="5768241"/>
            <a:chExt cx="2676453" cy="19244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67A6AC-7CF4-4A97-80E0-0532F667B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35"/>
            <a:stretch/>
          </p:blipFill>
          <p:spPr>
            <a:xfrm>
              <a:off x="400097" y="5768241"/>
              <a:ext cx="2616869" cy="1924458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F128FB-CCFC-435B-B990-EEFC06E22902}"/>
                </a:ext>
              </a:extLst>
            </p:cNvPr>
            <p:cNvSpPr/>
            <p:nvPr/>
          </p:nvSpPr>
          <p:spPr>
            <a:xfrm>
              <a:off x="2066734" y="5997802"/>
              <a:ext cx="1009816" cy="466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0260FB-A380-493C-87BA-9D4270EAF419}"/>
                </a:ext>
              </a:extLst>
            </p:cNvPr>
            <p:cNvSpPr/>
            <p:nvPr/>
          </p:nvSpPr>
          <p:spPr>
            <a:xfrm>
              <a:off x="1893394" y="6830510"/>
              <a:ext cx="492980" cy="68381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DD8023-4EFF-4A68-A2F7-3CC5BD04EC84}"/>
              </a:ext>
            </a:extLst>
          </p:cNvPr>
          <p:cNvCxnSpPr>
            <a:cxnSpLocks/>
          </p:cNvCxnSpPr>
          <p:nvPr/>
        </p:nvCxnSpPr>
        <p:spPr>
          <a:xfrm flipH="1">
            <a:off x="2406662" y="7201235"/>
            <a:ext cx="93825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2554CD-1EA1-4220-8A56-CC57156D06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0"/>
          <a:stretch/>
        </p:blipFill>
        <p:spPr>
          <a:xfrm>
            <a:off x="5299925" y="5515874"/>
            <a:ext cx="3213070" cy="223246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1929519-D27C-4CCD-A8B7-CC0E85DF74A4}"/>
              </a:ext>
            </a:extLst>
          </p:cNvPr>
          <p:cNvSpPr/>
          <p:nvPr/>
        </p:nvSpPr>
        <p:spPr>
          <a:xfrm>
            <a:off x="6519991" y="5634029"/>
            <a:ext cx="1993004" cy="249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68C6A6-C6C9-431D-A77A-7E2E2D215A6F}"/>
              </a:ext>
            </a:extLst>
          </p:cNvPr>
          <p:cNvSpPr/>
          <p:nvPr/>
        </p:nvSpPr>
        <p:spPr>
          <a:xfrm>
            <a:off x="6519991" y="6246439"/>
            <a:ext cx="1993004" cy="148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9E572E-CA45-447B-A583-0508778AA8AD}"/>
              </a:ext>
            </a:extLst>
          </p:cNvPr>
          <p:cNvSpPr/>
          <p:nvPr/>
        </p:nvSpPr>
        <p:spPr>
          <a:xfrm>
            <a:off x="6519992" y="7111989"/>
            <a:ext cx="1993004" cy="148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67CD6-2486-42DD-87C7-1665CF97BDEB}"/>
              </a:ext>
            </a:extLst>
          </p:cNvPr>
          <p:cNvSpPr/>
          <p:nvPr/>
        </p:nvSpPr>
        <p:spPr>
          <a:xfrm>
            <a:off x="6519991" y="7608453"/>
            <a:ext cx="1993004" cy="136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4B38E4-F64E-4E83-B207-3527D074B165}"/>
              </a:ext>
            </a:extLst>
          </p:cNvPr>
          <p:cNvSpPr/>
          <p:nvPr/>
        </p:nvSpPr>
        <p:spPr>
          <a:xfrm>
            <a:off x="6529268" y="6494252"/>
            <a:ext cx="1993004" cy="148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5B099A-C516-438D-B173-6B275792353D}"/>
              </a:ext>
            </a:extLst>
          </p:cNvPr>
          <p:cNvSpPr/>
          <p:nvPr/>
        </p:nvSpPr>
        <p:spPr>
          <a:xfrm>
            <a:off x="6521314" y="6867963"/>
            <a:ext cx="1993004" cy="148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E1E204-287C-4489-A24E-BE5F91A227AA}"/>
              </a:ext>
            </a:extLst>
          </p:cNvPr>
          <p:cNvSpPr txBox="1"/>
          <p:nvPr/>
        </p:nvSpPr>
        <p:spPr>
          <a:xfrm>
            <a:off x="8714630" y="5809934"/>
            <a:ext cx="111318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Development to provide talking points and contact info.</a:t>
            </a:r>
          </a:p>
          <a:p>
            <a:endParaRPr lang="en-US" sz="1100" dirty="0"/>
          </a:p>
          <a:p>
            <a:r>
              <a:rPr lang="en-US" sz="1100" dirty="0"/>
              <a:t>Development leadership to contact remaining list.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32AF6895-C838-426C-8663-D37486B8F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371592"/>
              </p:ext>
            </p:extLst>
          </p:nvPr>
        </p:nvGraphicFramePr>
        <p:xfrm>
          <a:off x="5411972" y="2759158"/>
          <a:ext cx="4263655" cy="2478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4118ECB-3E7F-4821-B214-D4A64C0A5EC4}"/>
              </a:ext>
            </a:extLst>
          </p:cNvPr>
          <p:cNvSpPr txBox="1"/>
          <p:nvPr/>
        </p:nvSpPr>
        <p:spPr>
          <a:xfrm>
            <a:off x="5406839" y="2656541"/>
            <a:ext cx="441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Portfolio Metrics: % of Donor HH Giving and Contacted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95F617-C93D-4157-B665-2A162BABC522}"/>
              </a:ext>
            </a:extLst>
          </p:cNvPr>
          <p:cNvSpPr txBox="1"/>
          <p:nvPr/>
        </p:nvSpPr>
        <p:spPr>
          <a:xfrm>
            <a:off x="5811770" y="3558278"/>
            <a:ext cx="6114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Contacted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DD6C9-238E-411C-BC87-233EEFA5BF79}"/>
              </a:ext>
            </a:extLst>
          </p:cNvPr>
          <p:cNvSpPr txBox="1"/>
          <p:nvPr/>
        </p:nvSpPr>
        <p:spPr>
          <a:xfrm>
            <a:off x="5815079" y="3341859"/>
            <a:ext cx="608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Donated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20A84F-E7F9-433C-8FED-98CD3B0B3D7C}"/>
              </a:ext>
            </a:extLst>
          </p:cNvPr>
          <p:cNvSpPr txBox="1"/>
          <p:nvPr/>
        </p:nvSpPr>
        <p:spPr>
          <a:xfrm>
            <a:off x="6029880" y="38862"/>
            <a:ext cx="31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Fundraising Year to Date: Jan - Sept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CB1AB4A-5FAC-4979-BF76-90C7508AFBE2}"/>
              </a:ext>
            </a:extLst>
          </p:cNvPr>
          <p:cNvGrpSpPr/>
          <p:nvPr/>
        </p:nvGrpSpPr>
        <p:grpSpPr>
          <a:xfrm>
            <a:off x="5680997" y="299867"/>
            <a:ext cx="3725604" cy="2252994"/>
            <a:chOff x="219075" y="4657060"/>
            <a:chExt cx="4306490" cy="2667664"/>
          </a:xfrm>
        </p:grpSpPr>
        <p:graphicFrame>
          <p:nvGraphicFramePr>
            <p:cNvPr id="102" name="Chart 101">
              <a:extLst>
                <a:ext uri="{FF2B5EF4-FFF2-40B4-BE49-F238E27FC236}">
                  <a16:creationId xmlns:a16="http://schemas.microsoft.com/office/drawing/2014/main" id="{82B4CA9C-12C6-4C28-9A96-8FBCA1112E3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23489652"/>
                </p:ext>
              </p:extLst>
            </p:nvPr>
          </p:nvGraphicFramePr>
          <p:xfrm>
            <a:off x="219075" y="4657060"/>
            <a:ext cx="4306490" cy="26676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1736EFF-69E2-476C-BCA7-DBCC818B2E9D}"/>
                </a:ext>
              </a:extLst>
            </p:cNvPr>
            <p:cNvCxnSpPr>
              <a:cxnSpLocks/>
            </p:cNvCxnSpPr>
            <p:nvPr/>
          </p:nvCxnSpPr>
          <p:spPr>
            <a:xfrm>
              <a:off x="1310353" y="5028695"/>
              <a:ext cx="3058695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1BD38AB-0AAE-4A79-AD0A-ACE8D2363DA1}"/>
                </a:ext>
              </a:extLst>
            </p:cNvPr>
            <p:cNvCxnSpPr>
              <a:cxnSpLocks/>
            </p:cNvCxnSpPr>
            <p:nvPr/>
          </p:nvCxnSpPr>
          <p:spPr>
            <a:xfrm>
              <a:off x="1348982" y="5466308"/>
              <a:ext cx="3057876" cy="9152"/>
            </a:xfrm>
            <a:prstGeom prst="line">
              <a:avLst/>
            </a:prstGeom>
            <a:ln w="12700">
              <a:solidFill>
                <a:schemeClr val="accent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ight Brace 104">
              <a:extLst>
                <a:ext uri="{FF2B5EF4-FFF2-40B4-BE49-F238E27FC236}">
                  <a16:creationId xmlns:a16="http://schemas.microsoft.com/office/drawing/2014/main" id="{8121B3A6-27AD-4341-AE65-14D337180A28}"/>
                </a:ext>
              </a:extLst>
            </p:cNvPr>
            <p:cNvSpPr/>
            <p:nvPr/>
          </p:nvSpPr>
          <p:spPr>
            <a:xfrm>
              <a:off x="1608946" y="5026576"/>
              <a:ext cx="110293" cy="442338"/>
            </a:xfrm>
            <a:prstGeom prst="rightBrace">
              <a:avLst>
                <a:gd name="adj1" fmla="val 46348"/>
                <a:gd name="adj2" fmla="val 5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CD6BBDBC-EFA3-4179-A652-601809278379}"/>
              </a:ext>
            </a:extLst>
          </p:cNvPr>
          <p:cNvSpPr txBox="1"/>
          <p:nvPr/>
        </p:nvSpPr>
        <p:spPr>
          <a:xfrm>
            <a:off x="6553518" y="379072"/>
            <a:ext cx="142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2020 Goal: $1.15B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DD6994-2E74-44E1-931F-8AEF4CE840DB}"/>
              </a:ext>
            </a:extLst>
          </p:cNvPr>
          <p:cNvSpPr txBox="1"/>
          <p:nvPr/>
        </p:nvSpPr>
        <p:spPr>
          <a:xfrm>
            <a:off x="8276623" y="791641"/>
            <a:ext cx="65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</a:rPr>
              <a:t>2020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6DC2C53-6722-4919-9348-D1A8FD714A98}"/>
              </a:ext>
            </a:extLst>
          </p:cNvPr>
          <p:cNvSpPr txBox="1"/>
          <p:nvPr/>
        </p:nvSpPr>
        <p:spPr>
          <a:xfrm>
            <a:off x="9173988" y="662597"/>
            <a:ext cx="54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2019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16356D7-D850-4973-8ED6-1023CAD53738}"/>
              </a:ext>
            </a:extLst>
          </p:cNvPr>
          <p:cNvSpPr txBox="1"/>
          <p:nvPr/>
        </p:nvSpPr>
        <p:spPr>
          <a:xfrm>
            <a:off x="9188895" y="433413"/>
            <a:ext cx="54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2018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29EB9E-EA81-4454-ADFC-EBD3356D02D9}"/>
              </a:ext>
            </a:extLst>
          </p:cNvPr>
          <p:cNvSpPr txBox="1"/>
          <p:nvPr/>
        </p:nvSpPr>
        <p:spPr>
          <a:xfrm>
            <a:off x="9248364" y="53925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2C7126B-3630-46BD-BD38-1A3BA30E8806}"/>
              </a:ext>
            </a:extLst>
          </p:cNvPr>
          <p:cNvSpPr txBox="1"/>
          <p:nvPr/>
        </p:nvSpPr>
        <p:spPr>
          <a:xfrm>
            <a:off x="6575333" y="934191"/>
            <a:ext cx="1400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2020 YTD: $870M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8756085-F320-4018-ADF4-376D310A15B0}"/>
              </a:ext>
            </a:extLst>
          </p:cNvPr>
          <p:cNvSpPr txBox="1"/>
          <p:nvPr/>
        </p:nvSpPr>
        <p:spPr>
          <a:xfrm>
            <a:off x="6924787" y="655198"/>
            <a:ext cx="152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$280M to raise in Q4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6FC324-301A-4B86-B209-647D326E2353}"/>
              </a:ext>
            </a:extLst>
          </p:cNvPr>
          <p:cNvSpPr txBox="1"/>
          <p:nvPr/>
        </p:nvSpPr>
        <p:spPr>
          <a:xfrm>
            <a:off x="101320" y="216907"/>
            <a:ext cx="48430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Quarter 4 Priorities</a:t>
            </a:r>
          </a:p>
          <a:p>
            <a:pPr algn="l"/>
            <a:endParaRPr lang="en-US" sz="1400" b="0" i="0" u="sng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$280M to raise by December 31, 2020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Target attention and travel to Midwest to renew 2019 gifts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Increase gift officer outreach by 15%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: from 3.62% to 4.16%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Continue to decrease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non-contacted portfolio %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Annual Fund focus on 2019 LYBUNT renewals for year ends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Leadership focus on high-capacity LYBUNT, SYBUNT renewals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Begin planning for portfolio redistribution in early 2021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829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356</Words>
  <Application>Microsoft Office PowerPoint</Application>
  <PresentationFormat>Custom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Wittlin</dc:creator>
  <cp:lastModifiedBy>Nicole Wittlin</cp:lastModifiedBy>
  <cp:revision>33</cp:revision>
  <dcterms:created xsi:type="dcterms:W3CDTF">2020-09-25T18:43:19Z</dcterms:created>
  <dcterms:modified xsi:type="dcterms:W3CDTF">2020-10-01T20:44:48Z</dcterms:modified>
</cp:coreProperties>
</file>