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8" r:id="rId2"/>
    <p:sldId id="257" r:id="rId3"/>
    <p:sldId id="341" r:id="rId4"/>
    <p:sldId id="597" r:id="rId5"/>
    <p:sldId id="598" r:id="rId6"/>
    <p:sldId id="612" r:id="rId7"/>
    <p:sldId id="599" r:id="rId8"/>
    <p:sldId id="600" r:id="rId9"/>
    <p:sldId id="613" r:id="rId10"/>
    <p:sldId id="614" r:id="rId11"/>
    <p:sldId id="601" r:id="rId12"/>
    <p:sldId id="615" r:id="rId13"/>
    <p:sldId id="616" r:id="rId14"/>
    <p:sldId id="617" r:id="rId15"/>
    <p:sldId id="602" r:id="rId16"/>
    <p:sldId id="618" r:id="rId17"/>
    <p:sldId id="603" r:id="rId18"/>
    <p:sldId id="300" r:id="rId19"/>
    <p:sldId id="301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ED3D4-8307-48A6-B560-9DFA2714B087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25A6-697E-474D-800E-C97BD6F2E7F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04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55715-A2C2-45E7-8FD3-A7A196057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90C91-7005-4E12-83D6-F69889C69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ECFFA-A3B3-4DEE-96A6-B46960E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50322-7BDE-4C9F-AC4E-BD425E2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F3866-0F49-448A-B053-F92733E9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07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238E3-4BF4-4EAC-AB22-8545DABE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9C33D-FB9B-4F45-8B6E-1E7ED9A9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F4542-445B-452F-B495-4AD5E04F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D0451-6E90-4CB1-A715-5F6F9A2C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67947-B2C4-4EE9-93BF-2CA6A3D0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72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7628B1-ED46-4B35-8DB0-A33385A8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BBE450-81CE-4DA1-BF73-75FF73384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3CFB9-1F15-46D2-BBA8-7039FCE7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1A38E-A292-4B73-AEBD-2232D8CF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B9622-B109-4C88-8625-42E3AA3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49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64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46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077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63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05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339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BE6BE-54F1-4285-9C44-96F09ACE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8B6BA-4806-4A06-95B3-B7FE83AE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4B08B-6EA7-450E-95E8-4D7BDD22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44461-4993-487B-8A0A-D5DEDA7E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E983A7-AF89-4909-82ED-A0DE98C2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69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BC9B2-4303-4586-9C46-8BD8B73B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5F85C6-1C7C-41B8-8417-AB30B26E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60186-6EB8-4651-9C72-77AA9E50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DFA04-3F58-4745-AC11-3681C5B2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80BC3-E1D8-4759-9C96-A0F1FB3C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8E3C0-8028-492B-8820-A5CEA56E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843ED-65B7-40D9-9F36-556CA6A37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C2AC3E-9286-43A2-8334-2B6A09F4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A36E4-DB4C-4ACE-BEB6-17A4A33A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FFF0B6-691F-4116-ACFA-D6819A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97D6F-59CA-456F-8C1A-ECD523D5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43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A48D-8B27-45D1-9A56-22213FA7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B7C31-6348-4DFA-9A80-053FDFA8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A63333-0433-4747-8912-28CF39C1A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D81AAA-9A9F-4019-AFEA-AC70E1547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5F5B21-C9F4-4D22-91A0-FE4F6F25C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442A4B-6604-457E-A7FF-2536C9C9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59FB29-E7BD-4DB3-9F4C-A48B7AE4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61A745-CA14-4E96-9F2B-D6817D8D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8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FCA62-EDD0-4F0E-94A8-3372291C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D736B1-6026-40C7-B685-9F1A700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D2DBAA-D661-494C-B1E1-735EE9F5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E7BF12-24CD-4090-B782-8F279382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7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D099C6-7A89-45BF-AF36-E771942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EABA2B-6A71-477F-91E3-5E84703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ED8D7-312F-4D4B-A470-7102A4B0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84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5F1D-3BA2-45B0-881F-BE1AB35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40A8A-1E05-4A5A-B4A6-62E2B741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F48FDB-21A8-49C6-AC1D-6558B58B4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A06D58-123B-4953-9B0E-881F28C4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674AA-2E75-4807-8400-384BB2C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E35D3-4B98-4C6D-B22C-0E42AAC6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868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18B89-47FB-4F60-A894-9D32A4E4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535F08-429D-4201-969E-1DDB00DE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D1BA8-EC9E-4FD7-8A83-AFFE0976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F0199A-07F8-4944-AB3A-19D15611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E1FCB-C9DD-49F1-BCB7-1527ED08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28D7E-E6BA-40C8-875D-DE8BBE1A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1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613F1-8170-41CB-ACA3-997E50C9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EC4E0-DED3-4796-9F53-F9E6912F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56DA7-2906-4EDB-9596-3DFEF35C4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75AA-2F7D-403A-9C99-E829169CEC5E}" type="datetimeFigureOut">
              <a:rPr lang="es-PE" smtClean="0"/>
              <a:t>10/09/2023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22B4B-ADAE-458B-AD61-81DFF34F4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4DC78-84FC-4BA1-85F1-8A401C992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8877-EEAC-4BB2-AA23-AA5CAAC0E79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40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221347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jcastanedaa@tecsup.edu.pe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502291" y="4764402"/>
            <a:ext cx="123671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5400" b="1" dirty="0">
                <a:solidFill>
                  <a:schemeClr val="bg1"/>
                </a:solidFill>
                <a:latin typeface="+mj-lt"/>
              </a:rPr>
              <a:t>Desarrollo Aplicaciones Web Avanzadas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68720" y="5773116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i="1" dirty="0">
                <a:solidFill>
                  <a:schemeClr val="bg1"/>
                </a:solidFill>
                <a:cs typeface="Arial" pitchFamily="34" charset="0"/>
              </a:rPr>
              <a:t>Mg. Jorge Eduardo Castañeda Alban </a:t>
            </a:r>
            <a:endParaRPr lang="ko-KR" altLang="en-US" sz="1867" i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D0D7ECE-6914-4442-BCA7-E7B0B11CF392}"/>
              </a:ext>
            </a:extLst>
          </p:cNvPr>
          <p:cNvGrpSpPr/>
          <p:nvPr/>
        </p:nvGrpSpPr>
        <p:grpSpPr>
          <a:xfrm>
            <a:off x="524069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8EC3FD-C87C-488F-B0D2-218B54F2F971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B948D009-2B30-4C20-AC5B-AE052CC6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778B7A46-CFED-4DE8-88A9-6710AE6C3F87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43157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Ejemplos de Métodos HTTP - 3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10007174" y="-23671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1DF2E-06F2-FA79-CA8E-4901A5A1FD05}"/>
              </a:ext>
            </a:extLst>
          </p:cNvPr>
          <p:cNvSpPr txBox="1"/>
          <p:nvPr/>
        </p:nvSpPr>
        <p:spPr>
          <a:xfrm>
            <a:off x="980775" y="157772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DELETE</a:t>
            </a:r>
            <a:endParaRPr lang="en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4454E2-447A-7A3D-5523-C21B9CC4F084}"/>
              </a:ext>
            </a:extLst>
          </p:cNvPr>
          <p:cNvSpPr txBox="1"/>
          <p:nvPr/>
        </p:nvSpPr>
        <p:spPr>
          <a:xfrm>
            <a:off x="980775" y="4056524"/>
            <a:ext cx="79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PATCH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3D7FE1-8304-0203-46D7-33BB8539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75" y="2016658"/>
            <a:ext cx="10329938" cy="14123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9D64E24-5120-439A-F79B-B01D6CA9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75" y="4592330"/>
            <a:ext cx="10329938" cy="141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4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Response en Express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742458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E71F530-5E2E-C429-A19A-3580D67CD5C0}"/>
              </a:ext>
            </a:extLst>
          </p:cNvPr>
          <p:cNvGrpSpPr/>
          <p:nvPr/>
        </p:nvGrpSpPr>
        <p:grpSpPr>
          <a:xfrm>
            <a:off x="1049091" y="1755874"/>
            <a:ext cx="9962792" cy="4598212"/>
            <a:chOff x="1049091" y="1755874"/>
            <a:chExt cx="9962792" cy="459821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D30FC1B-C37B-5399-1434-5E6E13A77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091" y="1755874"/>
              <a:ext cx="9962792" cy="4598212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74EE5A3-2DF0-CBB3-2CE0-87038B18F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6775" y="2705197"/>
              <a:ext cx="2838450" cy="98107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BE2BEF5-39EB-DEF7-B08A-1A2C09C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1262" y="2089376"/>
              <a:ext cx="2838450" cy="98107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99B9689-9B20-2096-AA9A-EF24243EC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6818" y="5235691"/>
              <a:ext cx="1188823" cy="906859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C01FF1-7503-F20D-CC02-814C1433B8CC}"/>
              </a:ext>
            </a:extLst>
          </p:cNvPr>
          <p:cNvSpPr txBox="1"/>
          <p:nvPr/>
        </p:nvSpPr>
        <p:spPr>
          <a:xfrm>
            <a:off x="5505261" y="5140950"/>
            <a:ext cx="1181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Texto</a:t>
            </a:r>
          </a:p>
          <a:p>
            <a:r>
              <a:rPr lang="es-PE" sz="1400" dirty="0">
                <a:solidFill>
                  <a:schemeClr val="bg1"/>
                </a:solidFill>
              </a:rPr>
              <a:t>{ }</a:t>
            </a:r>
          </a:p>
          <a:p>
            <a:r>
              <a:rPr lang="es-PE" sz="1400" dirty="0">
                <a:solidFill>
                  <a:schemeClr val="bg1"/>
                </a:solidFill>
              </a:rPr>
              <a:t>Código Status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6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Ejemplo de Response en Express - 1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742458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C01FF1-7503-F20D-CC02-814C1433B8CC}"/>
              </a:ext>
            </a:extLst>
          </p:cNvPr>
          <p:cNvSpPr txBox="1"/>
          <p:nvPr/>
        </p:nvSpPr>
        <p:spPr>
          <a:xfrm>
            <a:off x="5505261" y="5140950"/>
            <a:ext cx="1181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Texto</a:t>
            </a:r>
          </a:p>
          <a:p>
            <a:r>
              <a:rPr lang="es-PE" sz="1400" dirty="0">
                <a:solidFill>
                  <a:schemeClr val="bg1"/>
                </a:solidFill>
              </a:rPr>
              <a:t>{ }</a:t>
            </a:r>
          </a:p>
          <a:p>
            <a:r>
              <a:rPr lang="es-PE" sz="1400" dirty="0">
                <a:solidFill>
                  <a:schemeClr val="bg1"/>
                </a:solidFill>
              </a:rPr>
              <a:t>Código Status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B27E91-1F36-A4A8-1557-81573DFF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15" y="2637618"/>
            <a:ext cx="10219304" cy="35125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F9533CF-450C-DAA4-BFD5-608EF7E0CA3E}"/>
              </a:ext>
            </a:extLst>
          </p:cNvPr>
          <p:cNvSpPr txBox="1"/>
          <p:nvPr/>
        </p:nvSpPr>
        <p:spPr>
          <a:xfrm>
            <a:off x="979715" y="1957233"/>
            <a:ext cx="20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Response con JSON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279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Ejemplo de Response en Express - 2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742458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C01FF1-7503-F20D-CC02-814C1433B8CC}"/>
              </a:ext>
            </a:extLst>
          </p:cNvPr>
          <p:cNvSpPr txBox="1"/>
          <p:nvPr/>
        </p:nvSpPr>
        <p:spPr>
          <a:xfrm>
            <a:off x="5505261" y="5140950"/>
            <a:ext cx="1181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Texto</a:t>
            </a:r>
          </a:p>
          <a:p>
            <a:r>
              <a:rPr lang="es-PE" sz="1400" dirty="0">
                <a:solidFill>
                  <a:schemeClr val="bg1"/>
                </a:solidFill>
              </a:rPr>
              <a:t>{ }</a:t>
            </a:r>
          </a:p>
          <a:p>
            <a:r>
              <a:rPr lang="es-PE" sz="1400" dirty="0">
                <a:solidFill>
                  <a:schemeClr val="bg1"/>
                </a:solidFill>
              </a:rPr>
              <a:t>Código Status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9533CF-450C-DAA4-BFD5-608EF7E0CA3E}"/>
              </a:ext>
            </a:extLst>
          </p:cNvPr>
          <p:cNvSpPr txBox="1"/>
          <p:nvPr/>
        </p:nvSpPr>
        <p:spPr>
          <a:xfrm>
            <a:off x="979715" y="1957233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Response con Archivo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DCC29-6281-1E56-AE43-FB9DEDBA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2472077"/>
            <a:ext cx="10563613" cy="25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Ejemplo de Response en Express - 2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742458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BC01FF1-7503-F20D-CC02-814C1433B8CC}"/>
              </a:ext>
            </a:extLst>
          </p:cNvPr>
          <p:cNvSpPr txBox="1"/>
          <p:nvPr/>
        </p:nvSpPr>
        <p:spPr>
          <a:xfrm>
            <a:off x="5505261" y="5140950"/>
            <a:ext cx="1181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Texto</a:t>
            </a:r>
          </a:p>
          <a:p>
            <a:r>
              <a:rPr lang="es-PE" sz="1400" dirty="0">
                <a:solidFill>
                  <a:schemeClr val="bg1"/>
                </a:solidFill>
              </a:rPr>
              <a:t>{ }</a:t>
            </a:r>
          </a:p>
          <a:p>
            <a:r>
              <a:rPr lang="es-PE" sz="1400" dirty="0">
                <a:solidFill>
                  <a:schemeClr val="bg1"/>
                </a:solidFill>
              </a:rPr>
              <a:t>Código Status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9533CF-450C-DAA4-BFD5-608EF7E0CA3E}"/>
              </a:ext>
            </a:extLst>
          </p:cNvPr>
          <p:cNvSpPr txBox="1"/>
          <p:nvPr/>
        </p:nvSpPr>
        <p:spPr>
          <a:xfrm>
            <a:off x="942392" y="1744904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Response con Archivo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DCC29-6281-1E56-AE43-FB9DEDBA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0" y="2309596"/>
            <a:ext cx="10563613" cy="17173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A7EA11-E931-B0EC-5A99-FBD90F872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90" y="4949893"/>
            <a:ext cx="10572965" cy="13016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1C78CC-794D-0FF2-F01D-3F4A4D8662B8}"/>
              </a:ext>
            </a:extLst>
          </p:cNvPr>
          <p:cNvSpPr txBox="1"/>
          <p:nvPr/>
        </p:nvSpPr>
        <p:spPr>
          <a:xfrm>
            <a:off x="942390" y="4314833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Response con Texto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965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Request Params en Express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10007174" y="-23671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B5F99DA-AE91-569C-BC7A-EAA6BA2E740B}"/>
              </a:ext>
            </a:extLst>
          </p:cNvPr>
          <p:cNvGrpSpPr/>
          <p:nvPr/>
        </p:nvGrpSpPr>
        <p:grpSpPr>
          <a:xfrm>
            <a:off x="769173" y="1737213"/>
            <a:ext cx="9962792" cy="4598212"/>
            <a:chOff x="769173" y="1737213"/>
            <a:chExt cx="9962792" cy="459821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E3B6E3-950E-D758-D388-26204E4E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173" y="1737213"/>
              <a:ext cx="9962792" cy="4598212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57F182A-0A95-2D7B-CE61-4FCF53C5BA67}"/>
                </a:ext>
              </a:extLst>
            </p:cNvPr>
            <p:cNvSpPr txBox="1"/>
            <p:nvPr/>
          </p:nvSpPr>
          <p:spPr>
            <a:xfrm>
              <a:off x="5327980" y="5168941"/>
              <a:ext cx="11814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solidFill>
                    <a:schemeClr val="bg1"/>
                  </a:solidFill>
                </a:rPr>
                <a:t>Texto</a:t>
              </a:r>
            </a:p>
            <a:p>
              <a:r>
                <a:rPr lang="es-PE" sz="1400" dirty="0">
                  <a:solidFill>
                    <a:schemeClr val="bg1"/>
                  </a:solidFill>
                </a:rPr>
                <a:t>{ }</a:t>
              </a:r>
            </a:p>
            <a:p>
              <a:r>
                <a:rPr lang="es-PE" sz="1400" dirty="0">
                  <a:solidFill>
                    <a:schemeClr val="bg1"/>
                  </a:solidFill>
                </a:rPr>
                <a:t>Código Status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C33BFBA-AC56-2AA6-A9CC-2BA611859077}"/>
                </a:ext>
              </a:extLst>
            </p:cNvPr>
            <p:cNvSpPr txBox="1"/>
            <p:nvPr/>
          </p:nvSpPr>
          <p:spPr>
            <a:xfrm>
              <a:off x="2006082" y="1970478"/>
              <a:ext cx="66428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400" dirty="0">
                  <a:solidFill>
                    <a:schemeClr val="bg1"/>
                  </a:solidFill>
                </a:rPr>
                <a:t>Get</a:t>
              </a:r>
            </a:p>
            <a:p>
              <a:r>
                <a:rPr lang="es-PE" sz="1400" dirty="0">
                  <a:solidFill>
                    <a:schemeClr val="bg1"/>
                  </a:solidFill>
                </a:rPr>
                <a:t>Post</a:t>
              </a:r>
            </a:p>
            <a:p>
              <a:r>
                <a:rPr lang="es-PE" sz="1400" dirty="0">
                  <a:solidFill>
                    <a:schemeClr val="bg1"/>
                  </a:solidFill>
                </a:rPr>
                <a:t>Put</a:t>
              </a:r>
            </a:p>
            <a:p>
              <a:r>
                <a:rPr lang="es-PE" sz="1400" dirty="0">
                  <a:solidFill>
                    <a:schemeClr val="bg1"/>
                  </a:solidFill>
                </a:rPr>
                <a:t>Patch</a:t>
              </a:r>
            </a:p>
            <a:p>
              <a:r>
                <a:rPr lang="es-PE" sz="1400" dirty="0">
                  <a:solidFill>
                    <a:schemeClr val="bg1"/>
                  </a:solidFill>
                </a:rPr>
                <a:t>Delete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E74888-5760-3D7B-F2EC-317DE508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6818" y="5235691"/>
              <a:ext cx="1188823" cy="9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28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Ejemplo de Request Params en Express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10007174" y="-23671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A6FE706-CB3B-94D2-A36F-989C31173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50" y="2209195"/>
            <a:ext cx="10423157" cy="16761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FC3D30-53F3-4ED6-B1CB-511E62638D06}"/>
              </a:ext>
            </a:extLst>
          </p:cNvPr>
          <p:cNvSpPr txBox="1"/>
          <p:nvPr/>
        </p:nvSpPr>
        <p:spPr>
          <a:xfrm>
            <a:off x="919551" y="1652373"/>
            <a:ext cx="175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Parámetro Texto</a:t>
            </a:r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AF83B1-0BF0-19A9-1710-9D373E837F5E}"/>
              </a:ext>
            </a:extLst>
          </p:cNvPr>
          <p:cNvSpPr txBox="1"/>
          <p:nvPr/>
        </p:nvSpPr>
        <p:spPr>
          <a:xfrm>
            <a:off x="919550" y="4257548"/>
            <a:ext cx="217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Parámetro Numérico</a:t>
            </a:r>
            <a:endParaRPr lang="en-US" b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60481A2-816D-CD80-6542-C75B40F5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0" y="4733293"/>
            <a:ext cx="10423157" cy="14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Aquitectura MEAN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669017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98269D97-0258-F3EA-FC41-13C4E593DBA7}"/>
              </a:ext>
            </a:extLst>
          </p:cNvPr>
          <p:cNvSpPr/>
          <p:nvPr/>
        </p:nvSpPr>
        <p:spPr>
          <a:xfrm>
            <a:off x="858705" y="1855953"/>
            <a:ext cx="10169514" cy="429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23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C3082-E18A-43B0-AEEB-23E85DCF14F6}"/>
              </a:ext>
            </a:extLst>
          </p:cNvPr>
          <p:cNvSpPr/>
          <p:nvPr/>
        </p:nvSpPr>
        <p:spPr>
          <a:xfrm>
            <a:off x="0" y="209550"/>
            <a:ext cx="12192000" cy="64389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17941C-78CC-42E4-B3FF-52AFE2013F4A}"/>
              </a:ext>
            </a:extLst>
          </p:cNvPr>
          <p:cNvSpPr txBox="1">
            <a:spLocks/>
          </p:cNvSpPr>
          <p:nvPr/>
        </p:nvSpPr>
        <p:spPr>
          <a:xfrm>
            <a:off x="8326758" y="267538"/>
            <a:ext cx="3284063" cy="106560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u="sng" dirty="0">
                <a:solidFill>
                  <a:schemeClr val="bg1"/>
                </a:solidFill>
                <a:latin typeface="+mj-lt"/>
                <a:cs typeface="Arial" pitchFamily="34" charset="0"/>
              </a:rPr>
              <a:t>Bibliografía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BC80045-F86D-4A2B-A4A4-1B8F011757C2}"/>
              </a:ext>
            </a:extLst>
          </p:cNvPr>
          <p:cNvGrpSpPr/>
          <p:nvPr/>
        </p:nvGrpSpPr>
        <p:grpSpPr>
          <a:xfrm>
            <a:off x="546997" y="0"/>
            <a:ext cx="1624615" cy="1676044"/>
            <a:chOff x="10203679" y="-1068"/>
            <a:chExt cx="1624615" cy="167604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CFF73F6-8D82-47C2-84C4-5D5801B19F3C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AC4F03B9-881E-4EAB-9CE1-0F215B60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DD85503B-C7ED-4622-9CA4-B1CACD61FCD2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E73639F-0D1A-0FFC-477D-74927CE4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38" y="800341"/>
            <a:ext cx="3024062" cy="41359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1B4A66-9BC8-C53D-826D-170383577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18" y="2008908"/>
            <a:ext cx="3284063" cy="42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Para la Próxima Clase: </a:t>
            </a:r>
            <a:r>
              <a:rPr lang="en-US" dirty="0"/>
              <a:t>Revisar </a:t>
            </a:r>
            <a:r>
              <a:rPr lang="en-US"/>
              <a:t>la Plataforma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55189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Muchas Gracias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71090" y="422246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JavaScript con Node.js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D70DD5F-9A24-4093-A346-4B1D4E01918E}"/>
              </a:ext>
            </a:extLst>
          </p:cNvPr>
          <p:cNvGrpSpPr/>
          <p:nvPr/>
        </p:nvGrpSpPr>
        <p:grpSpPr>
          <a:xfrm>
            <a:off x="9489165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36BFC73-0AF2-48DC-9453-4002DDF3683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53A19CB-7F0A-4C71-A152-91B29907C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7" name="Triángulo isósceles 6">
              <a:extLst>
                <a:ext uri="{FF2B5EF4-FFF2-40B4-BE49-F238E27FC236}">
                  <a16:creationId xmlns:a16="http://schemas.microsoft.com/office/drawing/2014/main" id="{4A0EE4BC-BE21-4D87-8D97-4BE33F61FDAF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F67CBC-CC5E-4D50-9C50-3CCF68E0A3A8}"/>
              </a:ext>
            </a:extLst>
          </p:cNvPr>
          <p:cNvSpPr txBox="1"/>
          <p:nvPr/>
        </p:nvSpPr>
        <p:spPr>
          <a:xfrm>
            <a:off x="2454333" y="4920124"/>
            <a:ext cx="72833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Semana 03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3920990" y="1468313"/>
            <a:ext cx="6197796" cy="958096"/>
            <a:chOff x="4753009" y="790578"/>
            <a:chExt cx="5530806" cy="9580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855027" y="1047074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Conocer el uso de los métodos HTTP en Express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853201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853201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4418820" y="2262311"/>
            <a:ext cx="6614365" cy="958096"/>
            <a:chOff x="5276743" y="2230161"/>
            <a:chExt cx="5626193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303844" y="2440728"/>
              <a:ext cx="45990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Conocer el uso de Request y Response en Express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813255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814959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4877083" y="3070944"/>
            <a:ext cx="5822794" cy="958096"/>
            <a:chOff x="5800477" y="3669744"/>
            <a:chExt cx="5822794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09737" y="3877417"/>
              <a:ext cx="471353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Conocer el uso de Request Params en Express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873537" y="5687732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Indice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4404950-2AFB-82BF-D2EF-247C0B926104}"/>
              </a:ext>
            </a:extLst>
          </p:cNvPr>
          <p:cNvGrpSpPr/>
          <p:nvPr/>
        </p:nvGrpSpPr>
        <p:grpSpPr>
          <a:xfrm>
            <a:off x="377438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54D9244B-ED25-86B2-5E93-1F3B392EB434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455706A6-8469-C86D-552F-F11A01AF1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37" name="Triángulo isósceles 36">
              <a:extLst>
                <a:ext uri="{FF2B5EF4-FFF2-40B4-BE49-F238E27FC236}">
                  <a16:creationId xmlns:a16="http://schemas.microsoft.com/office/drawing/2014/main" id="{F146974E-5037-5E4A-3F9D-E20DD91CD67C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Los métodos HTTP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990611D-9848-316B-E6D8-B4B139F525C3}"/>
              </a:ext>
            </a:extLst>
          </p:cNvPr>
          <p:cNvSpPr txBox="1"/>
          <p:nvPr/>
        </p:nvSpPr>
        <p:spPr>
          <a:xfrm>
            <a:off x="5823517" y="2630124"/>
            <a:ext cx="5616010" cy="6226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s-ES" sz="2000" dirty="0">
                <a:cs typeface="Calibri"/>
              </a:rPr>
              <a:t>Son formas mediante las cuales el cliente solicita alguna acción al servidor</a:t>
            </a:r>
            <a:r>
              <a:rPr lang="es-ES" sz="2000" spc="-45" dirty="0">
                <a:cs typeface="Calibri"/>
              </a:rPr>
              <a:t>.</a:t>
            </a:r>
            <a:endParaRPr lang="es-ES" sz="2000" dirty="0">
              <a:cs typeface="Calibri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798625" y="-3470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" name="object 5">
            <a:extLst>
              <a:ext uri="{FF2B5EF4-FFF2-40B4-BE49-F238E27FC236}">
                <a16:creationId xmlns:a16="http://schemas.microsoft.com/office/drawing/2014/main" id="{2D82CE22-7567-D52F-7EE8-B15D2F547822}"/>
              </a:ext>
            </a:extLst>
          </p:cNvPr>
          <p:cNvSpPr txBox="1"/>
          <p:nvPr/>
        </p:nvSpPr>
        <p:spPr>
          <a:xfrm>
            <a:off x="5823517" y="3605271"/>
            <a:ext cx="5616010" cy="9303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s-ES" sz="2000" dirty="0">
                <a:cs typeface="Calibri"/>
              </a:rPr>
              <a:t>Entenderlos es fundamental para comprender la forma en que funciona la metodología REST (Representational State Transfer)</a:t>
            </a:r>
            <a:r>
              <a:rPr lang="es-ES" sz="2000" spc="-45" dirty="0">
                <a:cs typeface="Calibri"/>
              </a:rPr>
              <a:t>.</a:t>
            </a:r>
            <a:endParaRPr lang="es-ES" sz="2000" dirty="0"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011F387-D027-D20E-BDF5-1FA973FD7269}"/>
              </a:ext>
            </a:extLst>
          </p:cNvPr>
          <p:cNvSpPr txBox="1"/>
          <p:nvPr/>
        </p:nvSpPr>
        <p:spPr>
          <a:xfrm>
            <a:off x="5823517" y="4844645"/>
            <a:ext cx="5616010" cy="6226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s-ES" sz="2000" dirty="0">
                <a:cs typeface="Calibri"/>
              </a:rPr>
              <a:t>HTTP define una gran cantidad de métodos que son utilizados para diferentes circunstancias</a:t>
            </a:r>
            <a:r>
              <a:rPr lang="es-ES" sz="2000" spc="-45" dirty="0">
                <a:cs typeface="Calibri"/>
              </a:rPr>
              <a:t>.</a:t>
            </a:r>
            <a:endParaRPr lang="es-ES" sz="2000" dirty="0">
              <a:cs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91E9DB1-B372-6768-3BB9-84040D04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8" y="2643109"/>
            <a:ext cx="4185293" cy="26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0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¿</a:t>
            </a:r>
            <a:r>
              <a:rPr lang="en-US" sz="2800" b="1" dirty="0" err="1"/>
              <a:t>Cuáles</a:t>
            </a:r>
            <a:r>
              <a:rPr lang="en-US" sz="2800" b="1" dirty="0"/>
              <a:t> son los métodos mas empleados?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990611D-9848-316B-E6D8-B4B139F525C3}"/>
              </a:ext>
            </a:extLst>
          </p:cNvPr>
          <p:cNvSpPr txBox="1"/>
          <p:nvPr/>
        </p:nvSpPr>
        <p:spPr>
          <a:xfrm>
            <a:off x="587204" y="1487128"/>
            <a:ext cx="6217453" cy="6226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150" indent="-28702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lang="es-ES" sz="2000" b="1" spc="-5" dirty="0">
                <a:cs typeface="Calibri"/>
              </a:rPr>
              <a:t>GET: </a:t>
            </a:r>
            <a:r>
              <a:rPr lang="es-ES" sz="2000" spc="-5" dirty="0">
                <a:cs typeface="Calibri"/>
              </a:rPr>
              <a:t>Es utilizado para </a:t>
            </a:r>
            <a:r>
              <a:rPr lang="es-ES" sz="2000" b="1" i="1" spc="-5" dirty="0">
                <a:cs typeface="Calibri"/>
              </a:rPr>
              <a:t>consultar</a:t>
            </a:r>
            <a:r>
              <a:rPr lang="es-ES" sz="2000" spc="-5" dirty="0">
                <a:cs typeface="Calibri"/>
              </a:rPr>
              <a:t> información al servidor, son muy parecidos a los SELECT de BD.</a:t>
            </a:r>
            <a:endParaRPr lang="es-ES" sz="2000" dirty="0">
              <a:cs typeface="Calibri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9708853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" name="object 5">
            <a:extLst>
              <a:ext uri="{FF2B5EF4-FFF2-40B4-BE49-F238E27FC236}">
                <a16:creationId xmlns:a16="http://schemas.microsoft.com/office/drawing/2014/main" id="{D4F03AFD-C5F6-C593-A061-151458DCEC59}"/>
              </a:ext>
            </a:extLst>
          </p:cNvPr>
          <p:cNvSpPr txBox="1"/>
          <p:nvPr/>
        </p:nvSpPr>
        <p:spPr>
          <a:xfrm>
            <a:off x="587204" y="2403971"/>
            <a:ext cx="6217453" cy="9303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150" indent="-28702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lang="es-ES" sz="2000" b="1" spc="-5" dirty="0">
                <a:cs typeface="Calibri"/>
              </a:rPr>
              <a:t>POST: </a:t>
            </a:r>
            <a:r>
              <a:rPr lang="es-ES" sz="2000" spc="-5" dirty="0">
                <a:cs typeface="Calibri"/>
              </a:rPr>
              <a:t>Es utilizado para solicitar la </a:t>
            </a:r>
            <a:r>
              <a:rPr lang="es-ES" sz="2000" b="1" i="1" spc="-5" dirty="0">
                <a:cs typeface="Calibri"/>
              </a:rPr>
              <a:t>creación de un nuevo registro</a:t>
            </a:r>
            <a:r>
              <a:rPr lang="es-ES" sz="2000" spc="-5" dirty="0">
                <a:cs typeface="Calibri"/>
              </a:rPr>
              <a:t>, es decir, algo que no existía previamente. Equivale al INSERT en BD.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9B771D-AD60-0C5C-9AD5-C01305EC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71" y="2446745"/>
            <a:ext cx="4185293" cy="26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8A48A2D2-D44B-6259-3DA9-9883B8025279}"/>
              </a:ext>
            </a:extLst>
          </p:cNvPr>
          <p:cNvSpPr txBox="1"/>
          <p:nvPr/>
        </p:nvSpPr>
        <p:spPr>
          <a:xfrm>
            <a:off x="587204" y="3628591"/>
            <a:ext cx="6217453" cy="6226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150" indent="-28702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lang="es-ES" sz="2000" b="1" spc="-5" dirty="0">
                <a:cs typeface="Calibri"/>
              </a:rPr>
              <a:t>PUT: </a:t>
            </a:r>
            <a:r>
              <a:rPr lang="es-ES" sz="2000" spc="-5" dirty="0">
                <a:cs typeface="Calibri"/>
              </a:rPr>
              <a:t>Se utiliza para </a:t>
            </a:r>
            <a:r>
              <a:rPr lang="es-ES" sz="2000" b="1" i="1" spc="-5" dirty="0">
                <a:cs typeface="Calibri"/>
              </a:rPr>
              <a:t>actualizar por completo un registro existente </a:t>
            </a:r>
            <a:r>
              <a:rPr lang="es-ES" sz="2000" spc="-5" dirty="0">
                <a:cs typeface="Calibri"/>
              </a:rPr>
              <a:t>es decir, realizar un UPDATE en BD.</a:t>
            </a:r>
            <a:r>
              <a:rPr lang="es-ES" sz="2000" i="1" spc="-5" dirty="0">
                <a:cs typeface="Calibri"/>
              </a:rPr>
              <a:t> </a:t>
            </a:r>
            <a:endParaRPr lang="es-ES" sz="2000" b="1" i="1" spc="-5" dirty="0"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3039E38-B311-4324-1711-E1C7AA368D96}"/>
              </a:ext>
            </a:extLst>
          </p:cNvPr>
          <p:cNvSpPr txBox="1"/>
          <p:nvPr/>
        </p:nvSpPr>
        <p:spPr>
          <a:xfrm>
            <a:off x="587203" y="4630077"/>
            <a:ext cx="6217453" cy="9303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150" indent="-28702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lang="es-ES" sz="2000" b="1" spc="-5" dirty="0">
                <a:cs typeface="Calibri"/>
              </a:rPr>
              <a:t>PATCH: </a:t>
            </a:r>
            <a:r>
              <a:rPr lang="es-ES" sz="2000" spc="-5" dirty="0">
                <a:cs typeface="Calibri"/>
              </a:rPr>
              <a:t>Este método es similar al método PUT, pues permite actualizar un registro, sin embargo, este se utiliza cuando se requiere actualizar solo </a:t>
            </a:r>
            <a:r>
              <a:rPr lang="es-ES" sz="2000" b="1" i="1" spc="-5" dirty="0">
                <a:cs typeface="Calibri"/>
              </a:rPr>
              <a:t>parte de registro</a:t>
            </a:r>
            <a:r>
              <a:rPr lang="es-ES" sz="2000" spc="-5" dirty="0">
                <a:cs typeface="Calibri"/>
              </a:rPr>
              <a:t>.</a:t>
            </a:r>
            <a:r>
              <a:rPr lang="es-ES" sz="2000" i="1" spc="-5" dirty="0">
                <a:cs typeface="Calibri"/>
              </a:rPr>
              <a:t> </a:t>
            </a:r>
            <a:endParaRPr lang="es-ES" sz="2000" b="1" i="1" spc="-5" dirty="0">
              <a:cs typeface="Calibri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C259830B-951C-F45C-AB6B-BE830894782C}"/>
              </a:ext>
            </a:extLst>
          </p:cNvPr>
          <p:cNvSpPr txBox="1"/>
          <p:nvPr/>
        </p:nvSpPr>
        <p:spPr>
          <a:xfrm>
            <a:off x="587202" y="5744151"/>
            <a:ext cx="6217453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150" indent="-28702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lang="es-ES" sz="2000" b="1" spc="-5" dirty="0">
                <a:cs typeface="Calibri"/>
              </a:rPr>
              <a:t>DELETE: </a:t>
            </a:r>
            <a:r>
              <a:rPr lang="es-ES" sz="2000" spc="-5" dirty="0">
                <a:cs typeface="Calibri"/>
              </a:rPr>
              <a:t>Este método es usado para </a:t>
            </a:r>
            <a:r>
              <a:rPr lang="es-ES" sz="2000" b="1" i="1" spc="-5" dirty="0">
                <a:cs typeface="Calibri"/>
              </a:rPr>
              <a:t>Eliminar un registro</a:t>
            </a:r>
            <a:r>
              <a:rPr lang="es-ES" sz="2000" spc="-5" dirty="0">
                <a:cs typeface="Calibri"/>
              </a:rPr>
              <a:t>.</a:t>
            </a:r>
            <a:r>
              <a:rPr lang="es-ES" sz="2000" i="1" spc="-5" dirty="0">
                <a:cs typeface="Calibri"/>
              </a:rPr>
              <a:t> </a:t>
            </a:r>
            <a:endParaRPr lang="es-ES" sz="2000" b="1" i="1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27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¿Cómo </a:t>
            </a:r>
            <a:r>
              <a:rPr lang="en-US" sz="2800" b="1" dirty="0" err="1"/>
              <a:t>trabajan</a:t>
            </a:r>
            <a:r>
              <a:rPr lang="en-US" sz="2800" b="1" dirty="0"/>
              <a:t> los métodos HTTP?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9708853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1C1C54F3-3969-2DBF-22A0-B802DDD2E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42" y="1737213"/>
            <a:ext cx="9962792" cy="459821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DF5D299-7088-6B59-BFBA-DC7EBB54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818" y="5235691"/>
            <a:ext cx="1188823" cy="90685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CAD6BD-8317-4CC2-EF96-749182268BBA}"/>
              </a:ext>
            </a:extLst>
          </p:cNvPr>
          <p:cNvSpPr txBox="1"/>
          <p:nvPr/>
        </p:nvSpPr>
        <p:spPr>
          <a:xfrm>
            <a:off x="2006082" y="1970478"/>
            <a:ext cx="6642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Get</a:t>
            </a:r>
          </a:p>
          <a:p>
            <a:r>
              <a:rPr lang="es-PE" sz="1400" dirty="0">
                <a:solidFill>
                  <a:schemeClr val="bg1"/>
                </a:solidFill>
              </a:rPr>
              <a:t>Post</a:t>
            </a:r>
          </a:p>
          <a:p>
            <a:r>
              <a:rPr lang="es-PE" sz="1400" dirty="0">
                <a:solidFill>
                  <a:schemeClr val="bg1"/>
                </a:solidFill>
              </a:rPr>
              <a:t>Put</a:t>
            </a:r>
          </a:p>
          <a:p>
            <a:r>
              <a:rPr lang="es-PE" sz="1400" dirty="0">
                <a:solidFill>
                  <a:schemeClr val="bg1"/>
                </a:solidFill>
              </a:rPr>
              <a:t>Patch</a:t>
            </a:r>
          </a:p>
          <a:p>
            <a:r>
              <a:rPr lang="es-PE" sz="1400" dirty="0">
                <a:solidFill>
                  <a:schemeClr val="bg1"/>
                </a:solidFill>
              </a:rPr>
              <a:t>Delete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B50509-C5BB-D9C1-3586-6FECC93AF5CC}"/>
              </a:ext>
            </a:extLst>
          </p:cNvPr>
          <p:cNvSpPr txBox="1"/>
          <p:nvPr/>
        </p:nvSpPr>
        <p:spPr>
          <a:xfrm>
            <a:off x="5299732" y="5084966"/>
            <a:ext cx="11814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Texto</a:t>
            </a:r>
          </a:p>
          <a:p>
            <a:r>
              <a:rPr lang="es-PE" sz="1400" dirty="0">
                <a:solidFill>
                  <a:schemeClr val="bg1"/>
                </a:solidFill>
              </a:rPr>
              <a:t>{ }</a:t>
            </a:r>
          </a:p>
          <a:p>
            <a:r>
              <a:rPr lang="es-PE" sz="1400" dirty="0">
                <a:solidFill>
                  <a:schemeClr val="bg1"/>
                </a:solidFill>
              </a:rPr>
              <a:t>Código Status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6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¿Qué es JSON?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563371" y="0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" name="object 5">
            <a:extLst>
              <a:ext uri="{FF2B5EF4-FFF2-40B4-BE49-F238E27FC236}">
                <a16:creationId xmlns:a16="http://schemas.microsoft.com/office/drawing/2014/main" id="{7D98581F-B24D-947E-CD59-FED7CF5307A8}"/>
              </a:ext>
            </a:extLst>
          </p:cNvPr>
          <p:cNvSpPr txBox="1"/>
          <p:nvPr/>
        </p:nvSpPr>
        <p:spPr>
          <a:xfrm>
            <a:off x="5231095" y="2773258"/>
            <a:ext cx="6151677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lang="es-ES" sz="2000" spc="-5" dirty="0">
                <a:solidFill>
                  <a:srgbClr val="001F5F"/>
                </a:solidFill>
                <a:cs typeface="Calibri"/>
              </a:rPr>
              <a:t>Sus iniciales provienen de JavaScript Object Nation.</a:t>
            </a:r>
            <a:endParaRPr lang="es-ES" sz="2000" dirty="0">
              <a:cs typeface="Calibri"/>
            </a:endParaRPr>
          </a:p>
        </p:txBody>
      </p:sp>
      <p:pic>
        <p:nvPicPr>
          <p:cNvPr id="2050" name="Picture 2" descr="Cómo abrir los archivos json - Blog InfoComputer">
            <a:extLst>
              <a:ext uri="{FF2B5EF4-FFF2-40B4-BE49-F238E27FC236}">
                <a16:creationId xmlns:a16="http://schemas.microsoft.com/office/drawing/2014/main" id="{D18B067A-3EDE-4C75-DAE4-BBF0E3CF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" y="2132045"/>
            <a:ext cx="3666931" cy="36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15CCC81-2A69-C1DF-9907-97B7B7CD5672}"/>
              </a:ext>
            </a:extLst>
          </p:cNvPr>
          <p:cNvSpPr txBox="1"/>
          <p:nvPr/>
        </p:nvSpPr>
        <p:spPr>
          <a:xfrm>
            <a:off x="5231095" y="3431411"/>
            <a:ext cx="6151677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lang="es-ES" sz="2000" spc="-5" dirty="0">
                <a:solidFill>
                  <a:srgbClr val="001F5F"/>
                </a:solidFill>
                <a:cs typeface="Calibri"/>
              </a:rPr>
              <a:t>Es un formato ligero de intercambio de datos.</a:t>
            </a:r>
            <a:endParaRPr lang="es-ES" sz="2000" dirty="0"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D853DA3-BCDC-56E0-6C49-C0A00DF4A0A7}"/>
              </a:ext>
            </a:extLst>
          </p:cNvPr>
          <p:cNvSpPr txBox="1"/>
          <p:nvPr/>
        </p:nvSpPr>
        <p:spPr>
          <a:xfrm>
            <a:off x="5231095" y="4125336"/>
            <a:ext cx="6151677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lang="es-ES" sz="2000" spc="-5" dirty="0">
                <a:solidFill>
                  <a:srgbClr val="001F5F"/>
                </a:solidFill>
                <a:cs typeface="Calibri"/>
              </a:rPr>
              <a:t>Se basa en indeterminados subconjunto de datos.</a:t>
            </a:r>
            <a:endParaRPr lang="es-ES" sz="2000" dirty="0"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85332B6-C34C-C317-A188-4F53BBB110F7}"/>
              </a:ext>
            </a:extLst>
          </p:cNvPr>
          <p:cNvSpPr txBox="1"/>
          <p:nvPr/>
        </p:nvSpPr>
        <p:spPr>
          <a:xfrm>
            <a:off x="5231095" y="4819261"/>
            <a:ext cx="6151677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  <a:tab pos="300355" algn="l"/>
              </a:tabLst>
            </a:pPr>
            <a:r>
              <a:rPr lang="es-ES" sz="2000" spc="-5" dirty="0">
                <a:solidFill>
                  <a:srgbClr val="001F5F"/>
                </a:solidFill>
                <a:cs typeface="Calibri"/>
              </a:rPr>
              <a:t>Es una alternativa mas sencilla de manejar que el XML.</a:t>
            </a:r>
            <a:endParaRPr lang="es-E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47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Ejemplos de Métodos HTTP - 1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10007174" y="-23671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2E205DDB-8953-EA7D-E5D0-CF510A34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75" y="2295792"/>
            <a:ext cx="10230450" cy="33123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F1DF2E-06F2-FA79-CA8E-4901A5A1FD05}"/>
              </a:ext>
            </a:extLst>
          </p:cNvPr>
          <p:cNvSpPr txBox="1"/>
          <p:nvPr/>
        </p:nvSpPr>
        <p:spPr>
          <a:xfrm>
            <a:off x="980775" y="16523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GET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951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Ejemplos de Métodos HTTP - 2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D9C10A2-1088-E025-2463-966C9578E638}"/>
              </a:ext>
            </a:extLst>
          </p:cNvPr>
          <p:cNvGrpSpPr/>
          <p:nvPr/>
        </p:nvGrpSpPr>
        <p:grpSpPr>
          <a:xfrm>
            <a:off x="10007174" y="-23671"/>
            <a:ext cx="1624615" cy="1676044"/>
            <a:chOff x="10203679" y="-1068"/>
            <a:chExt cx="1624615" cy="16760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1134FBF-4936-7B13-FD2E-38878311FA0A}"/>
                </a:ext>
              </a:extLst>
            </p:cNvPr>
            <p:cNvSpPr/>
            <p:nvPr/>
          </p:nvSpPr>
          <p:spPr>
            <a:xfrm>
              <a:off x="10203679" y="-1068"/>
              <a:ext cx="1624615" cy="11612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AEC08CB-CA88-35A5-3AFE-3A779B8F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61" y="266470"/>
              <a:ext cx="1547703" cy="613747"/>
            </a:xfrm>
            <a:prstGeom prst="rect">
              <a:avLst/>
            </a:prstGeom>
          </p:spPr>
        </p:pic>
        <p:sp>
          <p:nvSpPr>
            <p:cNvPr id="13" name="Triángulo isósceles 12">
              <a:extLst>
                <a:ext uri="{FF2B5EF4-FFF2-40B4-BE49-F238E27FC236}">
                  <a16:creationId xmlns:a16="http://schemas.microsoft.com/office/drawing/2014/main" id="{9C07591E-B344-5FC6-0119-DA7B860AF245}"/>
                </a:ext>
              </a:extLst>
            </p:cNvPr>
            <p:cNvSpPr/>
            <p:nvPr/>
          </p:nvSpPr>
          <p:spPr>
            <a:xfrm rot="10800000">
              <a:off x="10220766" y="1169200"/>
              <a:ext cx="1607527" cy="505776"/>
            </a:xfrm>
            <a:prstGeom prst="triangle">
              <a:avLst>
                <a:gd name="adj" fmla="val 2475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1DF2E-06F2-FA79-CA8E-4901A5A1FD05}"/>
              </a:ext>
            </a:extLst>
          </p:cNvPr>
          <p:cNvSpPr txBox="1"/>
          <p:nvPr/>
        </p:nvSpPr>
        <p:spPr>
          <a:xfrm>
            <a:off x="980775" y="1577728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POST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F647AB-767A-2BBA-2E7B-01744A2B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76" y="2021705"/>
            <a:ext cx="10182849" cy="16654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4454E2-447A-7A3D-5523-C21B9CC4F084}"/>
              </a:ext>
            </a:extLst>
          </p:cNvPr>
          <p:cNvSpPr txBox="1"/>
          <p:nvPr/>
        </p:nvSpPr>
        <p:spPr>
          <a:xfrm>
            <a:off x="980775" y="405652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PUT</a:t>
            </a:r>
            <a:endParaRPr lang="en-U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1CDB7F-9377-67D8-04EA-8AFDC0BAC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376" y="4601075"/>
            <a:ext cx="10182849" cy="148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393</Words>
  <Application>Microsoft Office PowerPoint</Application>
  <PresentationFormat>Panorámica</PresentationFormat>
  <Paragraphs>83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Jorge Eduardo Castaneda Alban</cp:lastModifiedBy>
  <cp:revision>38</cp:revision>
  <dcterms:created xsi:type="dcterms:W3CDTF">2022-03-17T00:17:56Z</dcterms:created>
  <dcterms:modified xsi:type="dcterms:W3CDTF">2023-09-10T18:17:56Z</dcterms:modified>
</cp:coreProperties>
</file>