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19E87FCE-9660-4A50-AFA7-D922191ABAD4}">
          <p14:sldIdLst/>
        </p14:section>
        <p14:section name="Secțiune fără titlu" id="{C98E6A4D-958F-4BA4-9AE1-37E13DDF89BF}">
          <p14:sldIdLst>
            <p14:sldId id="256"/>
            <p14:sldId id="265"/>
          </p14:sldIdLst>
        </p14:section>
        <p14:section name="Partea 1" id="{C82BBE42-67AC-41D3-8638-FA5E478C21AF}">
          <p14:sldIdLst>
            <p14:sldId id="257"/>
            <p14:sldId id="258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eta-24/proiect_testar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C36A65-7D00-E39B-C2D0-2E70F15B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Proiect</a:t>
            </a:r>
            <a:r>
              <a:rPr lang="en-US" sz="3600" dirty="0"/>
              <a:t> final</a:t>
            </a:r>
            <a:r>
              <a:rPr lang="en-US" dirty="0"/>
              <a:t>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ECABD13-BEA2-D8FD-5812-B7BD7A56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Dima Ioana Nicoleta</a:t>
            </a:r>
          </a:p>
          <a:p>
            <a:r>
              <a:rPr lang="en-US" sz="1800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352248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5F87A374-3734-C2F1-94B4-8594E878106D}"/>
              </a:ext>
            </a:extLst>
          </p:cNvPr>
          <p:cNvSpPr txBox="1"/>
          <p:nvPr/>
        </p:nvSpPr>
        <p:spPr>
          <a:xfrm>
            <a:off x="846090" y="1167618"/>
            <a:ext cx="524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instructiunea</a:t>
            </a:r>
            <a:r>
              <a:rPr lang="en-US" sz="1600" dirty="0"/>
              <a:t> “select”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afisarea</a:t>
            </a:r>
            <a:r>
              <a:rPr lang="en-US" sz="1600" dirty="0"/>
              <a:t>  </a:t>
            </a:r>
            <a:r>
              <a:rPr lang="en-US" sz="1600" dirty="0" err="1"/>
              <a:t>tabelelor</a:t>
            </a:r>
            <a:r>
              <a:rPr lang="en-US" sz="1600" dirty="0"/>
              <a:t> create.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77ED0933-16F6-2A89-D46C-5FA6B858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7" y="591479"/>
            <a:ext cx="4484933" cy="2686293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37CEEFD9-1645-6497-D476-5D021A6E12CF}"/>
              </a:ext>
            </a:extLst>
          </p:cNvPr>
          <p:cNvSpPr txBox="1"/>
          <p:nvPr/>
        </p:nvSpPr>
        <p:spPr>
          <a:xfrm>
            <a:off x="846090" y="3429000"/>
            <a:ext cx="4065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afisat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total de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Eminescu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9AD5D1D-5990-BCD8-BDEC-9DF0D17E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02" y="4529923"/>
            <a:ext cx="9042024" cy="20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F710C66-C657-92C8-D1AE-DC4E5A44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49" y="3635451"/>
            <a:ext cx="4221525" cy="3018567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96B1F3BE-BBE5-321A-21F8-748C0AB84D8A}"/>
              </a:ext>
            </a:extLst>
          </p:cNvPr>
          <p:cNvSpPr txBox="1"/>
          <p:nvPr/>
        </p:nvSpPr>
        <p:spPr>
          <a:xfrm>
            <a:off x="1195754" y="4178105"/>
            <a:ext cx="40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tabela</a:t>
            </a:r>
            <a:r>
              <a:rPr lang="en-US" dirty="0"/>
              <a:t> “</a:t>
            </a:r>
            <a:r>
              <a:rPr lang="en-US" dirty="0" err="1"/>
              <a:t>autor</a:t>
            </a:r>
            <a:r>
              <a:rPr lang="en-US" dirty="0"/>
              <a:t>” am </a:t>
            </a:r>
            <a:r>
              <a:rPr lang="en-US" dirty="0" err="1"/>
              <a:t>afisat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descrescatoare</a:t>
            </a:r>
            <a:r>
              <a:rPr lang="en-US" dirty="0"/>
              <a:t> </a:t>
            </a:r>
            <a:r>
              <a:rPr lang="en-US" dirty="0" err="1"/>
              <a:t>autorii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id.</a:t>
            </a: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423F65D-797B-4BCB-632F-637DF0BA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8" y="339991"/>
            <a:ext cx="5744692" cy="300079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242AA05-8143-03BB-EF29-6080465CAF72}"/>
              </a:ext>
            </a:extLst>
          </p:cNvPr>
          <p:cNvSpPr txBox="1"/>
          <p:nvPr/>
        </p:nvSpPr>
        <p:spPr>
          <a:xfrm>
            <a:off x="773723" y="1125415"/>
            <a:ext cx="354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afisat</a:t>
            </a:r>
            <a:r>
              <a:rPr lang="en-US" dirty="0"/>
              <a:t> cate </a:t>
            </a:r>
            <a:r>
              <a:rPr lang="en-US" dirty="0" err="1"/>
              <a:t>carti</a:t>
            </a:r>
            <a:r>
              <a:rPr lang="en-US" dirty="0"/>
              <a:t> are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alfabetica</a:t>
            </a:r>
            <a:r>
              <a:rPr lang="en-US" dirty="0"/>
              <a:t>.,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sintaxele</a:t>
            </a:r>
            <a:r>
              <a:rPr lang="en-US" dirty="0"/>
              <a:t> “inner join”, “group by”, “order by”.</a:t>
            </a:r>
          </a:p>
        </p:txBody>
      </p:sp>
    </p:spTree>
    <p:extLst>
      <p:ext uri="{BB962C8B-B14F-4D97-AF65-F5344CB8AC3E}">
        <p14:creationId xmlns:p14="http://schemas.microsoft.com/office/powerpoint/2010/main" val="344770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D9F2E54B-3217-661E-17C7-1769140B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1" y="1927275"/>
            <a:ext cx="8581292" cy="3518973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7EC036E2-FCB2-3C55-99D4-C9FF8660A03A}"/>
              </a:ext>
            </a:extLst>
          </p:cNvPr>
          <p:cNvSpPr txBox="1"/>
          <p:nvPr/>
        </p:nvSpPr>
        <p:spPr>
          <a:xfrm>
            <a:off x="1547446" y="872196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“inner join” ,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cartilor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editurilor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849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0E0E1FF-0F60-081A-B69A-7E3A477E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7" y="2478900"/>
            <a:ext cx="10078857" cy="339137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E7D75DF7-0246-DF4D-8E63-B5EA463A28CC}"/>
              </a:ext>
            </a:extLst>
          </p:cNvPr>
          <p:cNvSpPr txBox="1"/>
          <p:nvPr/>
        </p:nvSpPr>
        <p:spPr>
          <a:xfrm>
            <a:off x="1350498" y="1012874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“right join”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autorilor</a:t>
            </a:r>
            <a:r>
              <a:rPr lang="en-US" dirty="0"/>
              <a:t>, </a:t>
            </a:r>
            <a:r>
              <a:rPr lang="en-US" dirty="0" err="1"/>
              <a:t>cartilor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editurilor</a:t>
            </a:r>
            <a:r>
              <a:rPr lang="en-US" dirty="0"/>
              <a:t> ,din </a:t>
            </a:r>
            <a:r>
              <a:rPr lang="en-US" dirty="0" err="1"/>
              <a:t>tabela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celor</a:t>
            </a:r>
            <a:r>
              <a:rPr lang="en-US" dirty="0"/>
              <a:t> commune din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2208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66AA1805-2C67-3AE5-E371-CEF12591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378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A48FA9-FFC8-3BFE-739A-EE0D8B69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34F2715-75FB-5E49-9FD4-25D17659EC39}"/>
              </a:ext>
            </a:extLst>
          </p:cNvPr>
          <p:cNvSpPr txBox="1"/>
          <p:nvPr/>
        </p:nvSpPr>
        <p:spPr>
          <a:xfrm>
            <a:off x="1053875" y="2489704"/>
            <a:ext cx="9776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teoretica</a:t>
            </a:r>
            <a:r>
              <a:rPr lang="en-US" dirty="0"/>
              <a:t>. </a:t>
            </a:r>
            <a:r>
              <a:rPr lang="en-US" dirty="0" err="1"/>
              <a:t>Raspuns</a:t>
            </a:r>
            <a:r>
              <a:rPr lang="en-US" dirty="0"/>
              <a:t> la </a:t>
            </a:r>
            <a:r>
              <a:rPr lang="en-US" dirty="0" err="1"/>
              <a:t>intrebari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II.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.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date. 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Link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>
                <a:hlinkClick r:id="rId2"/>
              </a:rPr>
              <a:t>Nicoleta-24/proiect_testare (github.com)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F54B42-0B3A-982D-DA44-677DBFCD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830032-2116-0E1A-9700-F5A5872035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0321" y="2199992"/>
            <a:ext cx="10187822" cy="44258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/>
              <a:t>   1. </a:t>
            </a:r>
            <a:r>
              <a:rPr lang="en-US" sz="2200" dirty="0" err="1"/>
              <a:t>Explicati</a:t>
            </a:r>
            <a:r>
              <a:rPr lang="en-US" sz="2200" dirty="0"/>
              <a:t> pe </a:t>
            </a:r>
            <a:r>
              <a:rPr lang="en-US" sz="2200" dirty="0" err="1"/>
              <a:t>scurt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sunt </a:t>
            </a:r>
            <a:r>
              <a:rPr lang="en-US" sz="2200" dirty="0" err="1"/>
              <a:t>cerintele</a:t>
            </a:r>
            <a:r>
              <a:rPr lang="en-US" sz="2200" dirty="0"/>
              <a:t> de business, la </a:t>
            </a:r>
            <a:r>
              <a:rPr lang="en-US" sz="2200" dirty="0" err="1"/>
              <a:t>ce</a:t>
            </a:r>
            <a:r>
              <a:rPr lang="en-US" sz="2200" dirty="0"/>
              <a:t> ne </a:t>
            </a:r>
            <a:r>
              <a:rPr lang="en-US" sz="2200" dirty="0" err="1"/>
              <a:t>folosesc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cine le </a:t>
            </a:r>
            <a:r>
              <a:rPr lang="en-US" sz="2200" dirty="0" err="1"/>
              <a:t>creeaza</a:t>
            </a:r>
            <a:r>
              <a:rPr lang="en-US" sz="22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  </a:t>
            </a:r>
            <a:r>
              <a:rPr lang="en-US" sz="2200" u="sng" dirty="0" err="1"/>
              <a:t>Cerintele</a:t>
            </a:r>
            <a:r>
              <a:rPr lang="en-US" sz="2200" u="sng" dirty="0"/>
              <a:t> de business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documente</a:t>
            </a:r>
            <a:r>
              <a:rPr lang="en-US" sz="2200" dirty="0"/>
              <a:t> care </a:t>
            </a:r>
            <a:r>
              <a:rPr lang="en-US" sz="2200" dirty="0" err="1"/>
              <a:t>cuprind</a:t>
            </a:r>
            <a:r>
              <a:rPr lang="en-US" sz="2200" dirty="0"/>
              <a:t> </a:t>
            </a:r>
            <a:r>
              <a:rPr lang="en-US" sz="2200" dirty="0" err="1"/>
              <a:t>felul</a:t>
            </a:r>
            <a:r>
              <a:rPr lang="en-US" sz="2200" dirty="0"/>
              <a:t> in care  </a:t>
            </a:r>
            <a:r>
              <a:rPr lang="en-US" sz="2200" dirty="0" err="1"/>
              <a:t>produsul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functioeneze</a:t>
            </a:r>
            <a:r>
              <a:rPr lang="en-US" sz="2200" dirty="0"/>
              <a:t> conform </a:t>
            </a:r>
            <a:r>
              <a:rPr lang="en-US" sz="2200" dirty="0" err="1"/>
              <a:t>cerintelor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clientului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folosesc</a:t>
            </a:r>
            <a:r>
              <a:rPr lang="en-US" sz="2200" dirty="0"/>
              <a:t> la </a:t>
            </a:r>
            <a:r>
              <a:rPr lang="en-US" sz="2200" dirty="0" err="1"/>
              <a:t>dezvoltarea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implementarea</a:t>
            </a:r>
            <a:r>
              <a:rPr lang="en-US" sz="2200" dirty="0"/>
              <a:t> </a:t>
            </a:r>
            <a:r>
              <a:rPr lang="en-US" sz="2200" dirty="0" err="1"/>
              <a:t>produsului</a:t>
            </a:r>
            <a:r>
              <a:rPr lang="en-US" sz="2200" dirty="0"/>
              <a:t>,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fiind</a:t>
            </a:r>
            <a:r>
              <a:rPr lang="en-US" sz="2200" dirty="0"/>
              <a:t> create de </a:t>
            </a:r>
            <a:r>
              <a:rPr lang="en-US" sz="2200" dirty="0" err="1"/>
              <a:t>echipa</a:t>
            </a:r>
            <a:r>
              <a:rPr lang="en-US" sz="2200" dirty="0"/>
              <a:t> de business. 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 2. </a:t>
            </a:r>
            <a:r>
              <a:rPr lang="en-US" sz="2200" dirty="0" err="1"/>
              <a:t>Explicati</a:t>
            </a:r>
            <a:r>
              <a:rPr lang="en-US" sz="2200" dirty="0"/>
              <a:t> </a:t>
            </a: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un test condition </a:t>
            </a:r>
            <a:r>
              <a:rPr lang="en-US" sz="2200" dirty="0" err="1"/>
              <a:t>si</a:t>
            </a:r>
            <a:r>
              <a:rPr lang="en-US" sz="2200" dirty="0"/>
              <a:t> un test case.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test condition </a:t>
            </a:r>
            <a:r>
              <a:rPr lang="en-US" sz="2200" dirty="0" err="1"/>
              <a:t>si</a:t>
            </a:r>
            <a:r>
              <a:rPr lang="en-US" sz="2200" dirty="0"/>
              <a:t> test case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aceea</a:t>
            </a:r>
            <a:r>
              <a:rPr lang="en-US" sz="2200" dirty="0"/>
              <a:t> ca test condition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ceea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testam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test </a:t>
            </a:r>
          </a:p>
          <a:p>
            <a:pPr marL="0" indent="0">
              <a:buNone/>
            </a:pPr>
            <a:r>
              <a:rPr lang="en-US" sz="2200" dirty="0"/>
              <a:t>      case </a:t>
            </a:r>
            <a:r>
              <a:rPr lang="en-US" sz="2200" dirty="0" err="1"/>
              <a:t>uri</a:t>
            </a:r>
            <a:r>
              <a:rPr lang="en-US" sz="2200" dirty="0"/>
              <a:t> , </a:t>
            </a:r>
            <a:r>
              <a:rPr lang="en-US" sz="2200" dirty="0" err="1"/>
              <a:t>iar</a:t>
            </a:r>
            <a:r>
              <a:rPr lang="en-US" sz="2200" dirty="0"/>
              <a:t> test case-</a:t>
            </a:r>
            <a:r>
              <a:rPr lang="en-US" sz="2200" dirty="0" err="1"/>
              <a:t>ul</a:t>
            </a:r>
            <a:r>
              <a:rPr lang="en-US" sz="2200" dirty="0"/>
              <a:t> se </a:t>
            </a:r>
            <a:r>
              <a:rPr lang="en-US" sz="2200" dirty="0" err="1"/>
              <a:t>scrie</a:t>
            </a:r>
            <a:r>
              <a:rPr lang="en-US" sz="2200" dirty="0"/>
              <a:t> in </a:t>
            </a:r>
            <a:r>
              <a:rPr lang="en-US" sz="2200" dirty="0" err="1"/>
              <a:t>functie</a:t>
            </a:r>
            <a:r>
              <a:rPr lang="en-US" sz="2200" dirty="0"/>
              <a:t> de </a:t>
            </a:r>
            <a:r>
              <a:rPr lang="en-US" sz="2200" dirty="0" err="1"/>
              <a:t>cerintele</a:t>
            </a:r>
            <a:r>
              <a:rPr lang="en-US" sz="2200" dirty="0"/>
              <a:t> din test condition.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 3. </a:t>
            </a:r>
            <a:r>
              <a:rPr lang="en-US" sz="2200" b="1" dirty="0" err="1"/>
              <a:t>Enumerati</a:t>
            </a:r>
            <a:r>
              <a:rPr lang="en-US" sz="2200" b="1" dirty="0"/>
              <a:t> </a:t>
            </a:r>
            <a:r>
              <a:rPr lang="en-US" sz="2200" b="1" dirty="0" err="1"/>
              <a:t>si</a:t>
            </a:r>
            <a:r>
              <a:rPr lang="en-US" sz="2200" b="1" dirty="0"/>
              <a:t> </a:t>
            </a:r>
            <a:r>
              <a:rPr lang="en-US" sz="2200" b="1" dirty="0" err="1"/>
              <a:t>explicati</a:t>
            </a:r>
            <a:r>
              <a:rPr lang="en-US" sz="2200" b="1" dirty="0"/>
              <a:t> pe </a:t>
            </a:r>
            <a:r>
              <a:rPr lang="en-US" sz="2200" b="1" dirty="0" err="1"/>
              <a:t>scurt</a:t>
            </a: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sunt :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u="sng" dirty="0" err="1"/>
              <a:t>etapa</a:t>
            </a:r>
            <a:r>
              <a:rPr lang="en-US" sz="2200" b="1" u="sng" dirty="0"/>
              <a:t> de </a:t>
            </a:r>
            <a:r>
              <a:rPr lang="en-US" sz="2200" b="1" u="sng" dirty="0" err="1"/>
              <a:t>planificare</a:t>
            </a:r>
            <a:r>
              <a:rPr lang="en-US" sz="2200" b="1" u="sng" dirty="0"/>
              <a:t> </a:t>
            </a:r>
            <a:r>
              <a:rPr lang="en-US" sz="2200" dirty="0" err="1"/>
              <a:t>cuprinde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parte</a:t>
            </a:r>
            <a:r>
              <a:rPr lang="en-US" sz="2200" dirty="0"/>
              <a:t> a </a:t>
            </a:r>
            <a:r>
              <a:rPr lang="en-US" sz="2200" dirty="0" err="1"/>
              <a:t>aplicației</a:t>
            </a:r>
            <a:r>
              <a:rPr lang="en-US" sz="2200" dirty="0"/>
              <a:t> se </a:t>
            </a:r>
            <a:r>
              <a:rPr lang="en-US" sz="2200" dirty="0" err="1"/>
              <a:t>dorește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testata;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alocă</a:t>
            </a:r>
            <a:r>
              <a:rPr lang="en-US" sz="2200" dirty="0"/>
              <a:t> </a:t>
            </a:r>
            <a:r>
              <a:rPr lang="en-US" sz="2200" dirty="0" err="1"/>
              <a:t>roluri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persoanele</a:t>
            </a:r>
            <a:r>
              <a:rPr lang="en-US" sz="2200" dirty="0"/>
              <a:t> care </a:t>
            </a:r>
            <a:r>
              <a:rPr lang="en-US" sz="2200" dirty="0" err="1"/>
              <a:t>vor</a:t>
            </a:r>
            <a:r>
              <a:rPr lang="en-US" sz="2200" dirty="0"/>
              <a:t> fi implicate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definesc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ieșire</a:t>
            </a:r>
            <a:r>
              <a:rPr lang="en-US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identifică</a:t>
            </a:r>
            <a:r>
              <a:rPr lang="en-US" sz="2200" dirty="0"/>
              <a:t> </a:t>
            </a:r>
            <a:r>
              <a:rPr lang="en-US" sz="2200" dirty="0" err="1"/>
              <a:t>riscurile</a:t>
            </a:r>
            <a:r>
              <a:rPr lang="en-US" sz="2200" dirty="0"/>
              <a:t> de </a:t>
            </a:r>
            <a:r>
              <a:rPr lang="en-US" sz="2200" dirty="0" err="1"/>
              <a:t>proiect</a:t>
            </a:r>
            <a:r>
              <a:rPr lang="en-US" sz="2200" dirty="0"/>
              <a:t> </a:t>
            </a:r>
            <a:r>
              <a:rPr lang="en-US" sz="2200" dirty="0" err="1"/>
              <a:t>inițiale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</a:t>
            </a:r>
            <a:r>
              <a:rPr lang="en-US" sz="2200" dirty="0" err="1"/>
              <a:t>necesare</a:t>
            </a:r>
            <a:r>
              <a:rPr lang="en-US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creează</a:t>
            </a:r>
            <a:r>
              <a:rPr lang="en-US" sz="2200" dirty="0"/>
              <a:t> un plan de </a:t>
            </a:r>
            <a:r>
              <a:rPr lang="en-US" sz="2200" dirty="0" err="1"/>
              <a:t>testare</a:t>
            </a:r>
            <a:r>
              <a:rPr lang="en-US" sz="2200" dirty="0"/>
              <a:t> care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conține</a:t>
            </a:r>
            <a:r>
              <a:rPr lang="en-US" sz="2200" dirty="0"/>
              <a:t> </a:t>
            </a:r>
            <a:r>
              <a:rPr lang="en-US" sz="2200" dirty="0" err="1"/>
              <a:t>informații</a:t>
            </a:r>
            <a:r>
              <a:rPr lang="en-US" sz="2200" dirty="0"/>
              <a:t> </a:t>
            </a:r>
            <a:r>
              <a:rPr lang="en-US" sz="2200" dirty="0" err="1"/>
              <a:t>generale</a:t>
            </a:r>
            <a:r>
              <a:rPr lang="en-US" sz="2200" dirty="0"/>
              <a:t>  legate de cum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desfășura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evaluează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( </a:t>
            </a:r>
            <a:r>
              <a:rPr lang="en-US" sz="2200" dirty="0" err="1"/>
              <a:t>conditii</a:t>
            </a:r>
            <a:r>
              <a:rPr lang="en-US" sz="2200" dirty="0"/>
              <a:t> care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indeplinite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putea</a:t>
            </a:r>
            <a:r>
              <a:rPr lang="en-US" sz="2200" dirty="0"/>
              <a:t> </a:t>
            </a:r>
            <a:r>
              <a:rPr lang="en-US" sz="2200" dirty="0" err="1"/>
              <a:t>incepe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2781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EBAE9DE9-09A3-86AF-BF20-7A2A0EA0B2BD}"/>
              </a:ext>
            </a:extLst>
          </p:cNvPr>
          <p:cNvSpPr txBox="1"/>
          <p:nvPr/>
        </p:nvSpPr>
        <p:spPr>
          <a:xfrm>
            <a:off x="814812" y="464559"/>
            <a:ext cx="9764796" cy="575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       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analiza</a:t>
            </a:r>
            <a:r>
              <a:rPr lang="en-US" sz="1200" b="1" u="sng" dirty="0"/>
              <a:t> </a:t>
            </a:r>
            <a:r>
              <a:rPr lang="en-US" sz="1200" dirty="0" err="1"/>
              <a:t>cuprinde</a:t>
            </a:r>
            <a:r>
              <a:rPr lang="en-US" sz="1200" dirty="0"/>
              <a:t> : - Ce </a:t>
            </a:r>
            <a:r>
              <a:rPr lang="en-US" sz="1200" dirty="0" err="1"/>
              <a:t>urmeaza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se </a:t>
            </a:r>
            <a:r>
              <a:rPr lang="en-US" sz="1200" dirty="0" err="1"/>
              <a:t>testeze</a:t>
            </a:r>
            <a:r>
              <a:rPr lang="en-US" sz="1200" dirty="0"/>
              <a:t>;(test condition)</a:t>
            </a:r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analizează</a:t>
            </a:r>
            <a:r>
              <a:rPr lang="en-US" sz="1200" dirty="0"/>
              <a:t> </a:t>
            </a:r>
            <a:r>
              <a:rPr lang="en-US" sz="1200" dirty="0" err="1"/>
              <a:t>documentația</a:t>
            </a:r>
            <a:r>
              <a:rPr lang="en-US" sz="1200" dirty="0"/>
              <a:t> </a:t>
            </a:r>
            <a:r>
              <a:rPr lang="en-US" sz="1200" dirty="0" err="1"/>
              <a:t>primită</a:t>
            </a:r>
            <a:r>
              <a:rPr lang="en-US" sz="1200" dirty="0"/>
              <a:t> de la client (</a:t>
            </a:r>
            <a:r>
              <a:rPr lang="en-US" sz="1200" dirty="0" err="1"/>
              <a:t>cerinte</a:t>
            </a:r>
            <a:r>
              <a:rPr lang="en-US" sz="1200" dirty="0"/>
              <a:t> de </a:t>
            </a:r>
            <a:r>
              <a:rPr lang="en-US" sz="1200" dirty="0" err="1"/>
              <a:t>bussines</a:t>
            </a:r>
            <a:r>
              <a:rPr lang="en-US" sz="1200" dirty="0"/>
              <a:t>, </a:t>
            </a:r>
            <a:r>
              <a:rPr lang="en-US" sz="1200" dirty="0" err="1"/>
              <a:t>specificații</a:t>
            </a:r>
            <a:r>
              <a:rPr lang="en-US" sz="1200" dirty="0"/>
              <a:t> de design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le </a:t>
            </a:r>
            <a:r>
              <a:rPr lang="en-US" sz="1200" dirty="0" err="1"/>
              <a:t>înțelegem</a:t>
            </a:r>
            <a:r>
              <a:rPr lang="en-US" sz="1200" dirty="0"/>
              <a:t>,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exista</a:t>
            </a:r>
            <a:r>
              <a:rPr lang="en-US" sz="1200" dirty="0"/>
              <a:t> </a:t>
            </a:r>
            <a:r>
              <a:rPr lang="en-US" sz="1200" dirty="0" err="1"/>
              <a:t>greșeli</a:t>
            </a:r>
            <a:r>
              <a:rPr lang="en-US" sz="1200" dirty="0"/>
              <a:t>, </a:t>
            </a:r>
            <a:r>
              <a:rPr lang="en-US" sz="1200" dirty="0" err="1"/>
              <a:t>ambiguități</a:t>
            </a:r>
            <a:r>
              <a:rPr lang="en-US" sz="1200" dirty="0"/>
              <a:t>,  </a:t>
            </a:r>
            <a:r>
              <a:rPr lang="en-US" sz="1200" dirty="0" err="1"/>
              <a:t>neconcordanțe</a:t>
            </a:r>
            <a:r>
              <a:rPr lang="en-US" sz="1200" dirty="0"/>
              <a:t>, </a:t>
            </a:r>
            <a:r>
              <a:rPr lang="en-US" sz="1200" dirty="0" err="1"/>
              <a:t>contradicții</a:t>
            </a:r>
            <a:r>
              <a:rPr lang="en-US" sz="1200" dirty="0"/>
              <a:t>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 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design</a:t>
            </a:r>
            <a:r>
              <a:rPr lang="en-US" sz="12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informațiile</a:t>
            </a:r>
            <a:r>
              <a:rPr lang="en-US" sz="1200" dirty="0"/>
              <a:t> pe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pregătim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supuse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);test case-urile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implementare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identificate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etapa</a:t>
            </a:r>
            <a:r>
              <a:rPr lang="en-US" sz="1200" dirty="0"/>
              <a:t> </a:t>
            </a:r>
            <a:r>
              <a:rPr lang="en-US" sz="1200" dirty="0" err="1"/>
              <a:t>anterioara</a:t>
            </a:r>
            <a:r>
              <a:rPr lang="en-US" sz="1200" dirty="0"/>
              <a:t>;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validează</a:t>
            </a:r>
            <a:r>
              <a:rPr lang="en-US" sz="1200" dirty="0"/>
              <a:t> </a:t>
            </a:r>
            <a:r>
              <a:rPr lang="en-US" sz="1200" dirty="0" err="1"/>
              <a:t>mediul</a:t>
            </a:r>
            <a:r>
              <a:rPr lang="en-US" sz="1200" dirty="0"/>
              <a:t> de test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smoke testing (se face de </a:t>
            </a:r>
            <a:r>
              <a:rPr lang="en-US" sz="1200" dirty="0" err="1"/>
              <a:t>regulă</a:t>
            </a:r>
            <a:r>
              <a:rPr lang="en-US" sz="1200" dirty="0"/>
              <a:t> la </a:t>
            </a:r>
            <a:r>
              <a:rPr lang="en-US" sz="1200" dirty="0" err="1"/>
              <a:t>începutul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suficient</a:t>
            </a:r>
            <a:r>
              <a:rPr lang="en-US" sz="1200" dirty="0"/>
              <a:t> de </a:t>
            </a:r>
            <a:r>
              <a:rPr lang="en-US" sz="1200" dirty="0" err="1"/>
              <a:t>stabil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Se </a:t>
            </a:r>
            <a:r>
              <a:rPr lang="en-US" sz="1200" dirty="0" err="1"/>
              <a:t>prioritizeaza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(pe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importanței</a:t>
            </a:r>
            <a:r>
              <a:rPr lang="en-US" sz="1200" dirty="0"/>
              <a:t> de business </a:t>
            </a:r>
            <a:r>
              <a:rPr lang="en-US" sz="1200" dirty="0" err="1"/>
              <a:t>și</a:t>
            </a:r>
            <a:r>
              <a:rPr lang="en-US" sz="1200" dirty="0"/>
              <a:t> a </a:t>
            </a:r>
            <a:r>
              <a:rPr lang="en-US" sz="1200" dirty="0" err="1"/>
              <a:t>riscurilor</a:t>
            </a:r>
            <a:r>
              <a:rPr lang="en-US" sz="1200" dirty="0"/>
              <a:t>)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crează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;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grupează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lor (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funcțională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acceptanță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Ne </a:t>
            </a:r>
            <a:r>
              <a:rPr lang="en-US" sz="1200" dirty="0" err="1"/>
              <a:t>asigurăm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avem</a:t>
            </a:r>
            <a:r>
              <a:rPr lang="en-US" sz="1200" dirty="0"/>
              <a:t> tot </a:t>
            </a:r>
            <a:r>
              <a:rPr lang="en-US" sz="1200" dirty="0" err="1"/>
              <a:t>ce</a:t>
            </a:r>
            <a:r>
              <a:rPr lang="en-US" sz="1200" dirty="0"/>
              <a:t> ne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propriu-zisă</a:t>
            </a:r>
            <a:r>
              <a:rPr lang="en-US" sz="1200" dirty="0"/>
              <a:t> (</a:t>
            </a:r>
            <a:r>
              <a:rPr lang="en-US" sz="1200" dirty="0" err="1"/>
              <a:t>mediu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permisiuni</a:t>
            </a:r>
            <a:r>
              <a:rPr lang="en-US" sz="1200" dirty="0"/>
              <a:t>, date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documentație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endParaRPr lang="en-US" sz="1400" b="1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executie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</a:t>
            </a:r>
            <a:r>
              <a:rPr lang="en-US" sz="1200" dirty="0" err="1"/>
              <a:t>executate</a:t>
            </a:r>
            <a:r>
              <a:rPr lang="en-US" sz="1200" dirty="0"/>
              <a:t> (</a:t>
            </a:r>
            <a:r>
              <a:rPr lang="en-US" sz="1200" dirty="0" err="1"/>
              <a:t>adică</a:t>
            </a:r>
            <a:r>
              <a:rPr lang="en-US" sz="1200" dirty="0"/>
              <a:t>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produsului</a:t>
            </a:r>
            <a:r>
              <a:rPr lang="en-US" sz="1200" dirty="0"/>
              <a:t> software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instrucțiunilor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);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 err="1"/>
              <a:t>rezultatele</a:t>
            </a:r>
            <a:r>
              <a:rPr lang="en-US" sz="1200" dirty="0"/>
              <a:t> 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tool-</a:t>
            </a:r>
            <a:r>
              <a:rPr lang="en-US" sz="1200" dirty="0" err="1"/>
              <a:t>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(Passed/Failed/Blocked </a:t>
            </a:r>
            <a:r>
              <a:rPr lang="en-US" sz="1200" dirty="0" err="1"/>
              <a:t>etc</a:t>
            </a:r>
            <a:r>
              <a:rPr lang="en-US" sz="1200" dirty="0"/>
              <a:t>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bug-urile / </a:t>
            </a:r>
            <a:r>
              <a:rPr lang="en-US" sz="1200" dirty="0" err="1"/>
              <a:t>Defectele</a:t>
            </a:r>
            <a:r>
              <a:rPr lang="en-US" sz="1200" dirty="0"/>
              <a:t> / Fault-urile ,sunt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așteptate</a:t>
            </a:r>
            <a:r>
              <a:rPr lang="en-US" sz="1200" dirty="0"/>
              <a:t> nu </a:t>
            </a:r>
            <a:r>
              <a:rPr lang="en-US" sz="1200" dirty="0" err="1"/>
              <a:t>coincid</a:t>
            </a:r>
            <a:r>
              <a:rPr lang="en-US" sz="1200" dirty="0"/>
              <a:t> cu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bug-urile sunt fixate, se face </a:t>
            </a:r>
            <a:r>
              <a:rPr lang="en-US" sz="1200" dirty="0" err="1"/>
              <a:t>retestarea</a:t>
            </a:r>
            <a:r>
              <a:rPr lang="en-US" sz="1200" dirty="0"/>
              <a:t> lor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într-adevăr</a:t>
            </a:r>
            <a:r>
              <a:rPr lang="en-US" sz="1200" dirty="0"/>
              <a:t> fixate;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codul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schimbat</a:t>
            </a:r>
            <a:r>
              <a:rPr lang="en-US" sz="1200" dirty="0"/>
              <a:t> (fie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fixarea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bug 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introducerea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noi</a:t>
            </a:r>
            <a:r>
              <a:rPr lang="en-US" sz="1200" dirty="0"/>
              <a:t> </a:t>
            </a:r>
            <a:r>
              <a:rPr lang="en-US" sz="1200" dirty="0" err="1"/>
              <a:t>funcționalități</a:t>
            </a:r>
            <a:r>
              <a:rPr lang="en-US" sz="1200" dirty="0"/>
              <a:t>), se </a:t>
            </a:r>
            <a:r>
              <a:rPr lang="en-US" sz="1200" dirty="0" err="1"/>
              <a:t>va</a:t>
            </a:r>
            <a:r>
              <a:rPr lang="en-US" sz="1200" dirty="0"/>
              <a:t> face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schimbările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nu au </a:t>
            </a:r>
            <a:r>
              <a:rPr lang="en-US" sz="1200" dirty="0" err="1"/>
              <a:t>avut</a:t>
            </a:r>
            <a:r>
              <a:rPr lang="en-US" sz="1200" dirty="0"/>
              <a:t> un impact  </a:t>
            </a:r>
            <a:r>
              <a:rPr lang="en-US" sz="1200" dirty="0" err="1"/>
              <a:t>negativ</a:t>
            </a:r>
            <a:r>
              <a:rPr lang="en-US" sz="1200" dirty="0"/>
              <a:t> 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funcționalităților</a:t>
            </a:r>
            <a:r>
              <a:rPr lang="en-US" sz="1200" dirty="0"/>
              <a:t> </a:t>
            </a:r>
            <a:r>
              <a:rPr lang="en-US" sz="1200" dirty="0" err="1"/>
              <a:t>existente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FC2F702F-7657-E3AA-CD17-2356C338DF35}"/>
              </a:ext>
            </a:extLst>
          </p:cNvPr>
          <p:cNvSpPr txBox="1"/>
          <p:nvPr/>
        </p:nvSpPr>
        <p:spPr>
          <a:xfrm>
            <a:off x="697117" y="633743"/>
            <a:ext cx="9769246" cy="642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inchidere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criteriile</a:t>
            </a:r>
            <a:r>
              <a:rPr lang="en-US" sz="1200" dirty="0"/>
              <a:t> de </a:t>
            </a:r>
            <a:r>
              <a:rPr lang="en-US" sz="1200" dirty="0" err="1"/>
              <a:t>ieșire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 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închidem</a:t>
            </a:r>
            <a:r>
              <a:rPr lang="en-US" sz="1200" dirty="0"/>
              <a:t> </a:t>
            </a:r>
            <a:r>
              <a:rPr lang="en-US" sz="1200" dirty="0" err="1"/>
              <a:t>procesul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siguranță</a:t>
            </a:r>
            <a:r>
              <a:rPr lang="en-US" sz="1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</a:t>
            </a:r>
            <a:r>
              <a:rPr lang="en-US" sz="1200" dirty="0" err="1"/>
              <a:t>taskuri</a:t>
            </a:r>
            <a:r>
              <a:rPr lang="en-US" sz="1200" dirty="0"/>
              <a:t> </a:t>
            </a:r>
            <a:r>
              <a:rPr lang="en-US" sz="1200" dirty="0" err="1"/>
              <a:t>rămase</a:t>
            </a:r>
            <a:r>
              <a:rPr lang="en-US" sz="1200" dirty="0"/>
              <a:t> </a:t>
            </a:r>
            <a:r>
              <a:rPr lang="en-US" sz="1200" dirty="0" err="1"/>
              <a:t>deschise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buguri</a:t>
            </a:r>
            <a:r>
              <a:rPr lang="en-US" sz="1200" dirty="0"/>
              <a:t> sunt reevaluate </a:t>
            </a:r>
            <a:r>
              <a:rPr lang="en-US" sz="1200" dirty="0" err="1"/>
              <a:t>și</a:t>
            </a:r>
            <a:r>
              <a:rPr lang="en-US" sz="1200" dirty="0"/>
              <a:t> ulterior </a:t>
            </a:r>
            <a:r>
              <a:rPr lang="en-US" sz="1200" dirty="0" err="1"/>
              <a:t>închise</a:t>
            </a:r>
            <a:r>
              <a:rPr lang="en-US" sz="1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predate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arhivate</a:t>
            </a:r>
            <a:r>
              <a:rPr lang="en-US" sz="1200" dirty="0"/>
              <a:t> 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Este </a:t>
            </a:r>
            <a:r>
              <a:rPr lang="en-US" sz="1200" dirty="0" err="1"/>
              <a:t>generat</a:t>
            </a:r>
            <a:r>
              <a:rPr lang="en-US" sz="1200" dirty="0"/>
              <a:t> un </a:t>
            </a:r>
            <a:r>
              <a:rPr lang="en-US" sz="1200" dirty="0" err="1"/>
              <a:t>raport</a:t>
            </a:r>
            <a:r>
              <a:rPr lang="en-US" sz="1200" dirty="0"/>
              <a:t> de </a:t>
            </a:r>
            <a:r>
              <a:rPr lang="en-US" sz="1200" dirty="0" err="1"/>
              <a:t>închidere</a:t>
            </a:r>
            <a:r>
              <a:rPr lang="en-US" sz="1200" dirty="0"/>
              <a:t> a </a:t>
            </a:r>
            <a:r>
              <a:rPr lang="en-US" sz="1200" dirty="0" err="1"/>
              <a:t>testării</a:t>
            </a:r>
            <a:r>
              <a:rPr lang="en-US" sz="1200" dirty="0"/>
              <a:t>;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riscurile</a:t>
            </a:r>
            <a:r>
              <a:rPr lang="en-US" sz="1200" dirty="0"/>
              <a:t> de </a:t>
            </a:r>
            <a:r>
              <a:rPr lang="en-US" sz="1200" dirty="0" err="1"/>
              <a:t>produs</a:t>
            </a:r>
            <a:r>
              <a:rPr lang="en-US" sz="1200" dirty="0"/>
              <a:t> (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există</a:t>
            </a:r>
            <a:r>
              <a:rPr lang="en-US" sz="1200" dirty="0"/>
              <a:t>)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raporteaza</a:t>
            </a:r>
            <a:r>
              <a:rPr lang="en-US" sz="1200" dirty="0"/>
              <a:t> </a:t>
            </a:r>
            <a:r>
              <a:rPr lang="en-US" sz="1200" dirty="0" err="1"/>
              <a:t>către</a:t>
            </a:r>
            <a:r>
              <a:rPr lang="en-US" sz="1200" dirty="0"/>
              <a:t> client.</a:t>
            </a:r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monitorizare</a:t>
            </a:r>
            <a:r>
              <a:rPr lang="en-US" sz="1200" b="1" u="sng" dirty="0"/>
              <a:t> </a:t>
            </a:r>
            <a:r>
              <a:rPr lang="en-US" sz="1200" b="1" u="sng" dirty="0" err="1"/>
              <a:t>si</a:t>
            </a:r>
            <a:r>
              <a:rPr lang="en-US" sz="1200" b="1" u="sng" dirty="0"/>
              <a:t> control</a:t>
            </a:r>
            <a:r>
              <a:rPr lang="en-US" sz="1200" dirty="0"/>
              <a:t>, </a:t>
            </a:r>
            <a:r>
              <a:rPr lang="en-US" sz="1200" dirty="0" err="1"/>
              <a:t>incepe</a:t>
            </a:r>
            <a:r>
              <a:rPr lang="en-US" sz="1200" dirty="0"/>
              <a:t> </a:t>
            </a:r>
            <a:r>
              <a:rPr lang="en-US" sz="1200" dirty="0" err="1"/>
              <a:t>odata</a:t>
            </a:r>
            <a:r>
              <a:rPr lang="en-US" sz="1200" dirty="0"/>
              <a:t>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termina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inchidere</a:t>
            </a:r>
            <a:r>
              <a:rPr lang="en-US" sz="1200" dirty="0"/>
              <a:t>,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activitate</a:t>
            </a:r>
            <a:r>
              <a:rPr lang="en-US" sz="1200" dirty="0"/>
              <a:t> </a:t>
            </a:r>
            <a:r>
              <a:rPr lang="en-US" sz="1200" dirty="0" err="1"/>
              <a:t>continuă</a:t>
            </a:r>
            <a:r>
              <a:rPr lang="en-US" sz="1200" dirty="0"/>
              <a:t> care se </a:t>
            </a:r>
            <a:r>
              <a:rPr lang="en-US" sz="1200" dirty="0" err="1"/>
              <a:t>desfășoară</a:t>
            </a:r>
            <a:r>
              <a:rPr lang="en-US" sz="1200" dirty="0"/>
              <a:t>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compara</a:t>
            </a:r>
            <a:r>
              <a:rPr lang="en-US" sz="1200" dirty="0"/>
              <a:t> </a:t>
            </a:r>
            <a:r>
              <a:rPr lang="en-US" sz="1200" dirty="0" err="1"/>
              <a:t>progresul</a:t>
            </a:r>
            <a:r>
              <a:rPr lang="en-US" sz="1200" dirty="0"/>
              <a:t> actual cu </a:t>
            </a:r>
            <a:r>
              <a:rPr lang="en-US" sz="1200" dirty="0" err="1"/>
              <a:t>planul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monitorizare</a:t>
            </a:r>
            <a:r>
              <a:rPr lang="en-US" sz="1200" dirty="0"/>
              <a:t>),in </a:t>
            </a:r>
            <a:r>
              <a:rPr lang="en-US" sz="1200" dirty="0" err="1"/>
              <a:t>cazul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se </a:t>
            </a:r>
            <a:r>
              <a:rPr lang="en-US" sz="1200" dirty="0" err="1"/>
              <a:t>observă</a:t>
            </a:r>
            <a:r>
              <a:rPr lang="en-US" sz="1200" dirty="0"/>
              <a:t> </a:t>
            </a:r>
            <a:r>
              <a:rPr lang="en-US" sz="1200" dirty="0" err="1"/>
              <a:t>riscul</a:t>
            </a:r>
            <a:r>
              <a:rPr lang="en-US" sz="1200" dirty="0"/>
              <a:t> de a nu ne </a:t>
            </a:r>
            <a:r>
              <a:rPr lang="en-US" sz="1200" dirty="0" err="1"/>
              <a:t>îndeplini</a:t>
            </a:r>
            <a:r>
              <a:rPr lang="en-US" sz="1200" dirty="0"/>
              <a:t> </a:t>
            </a:r>
            <a:r>
              <a:rPr lang="en-US" sz="1200" dirty="0" err="1"/>
              <a:t>obiectivele</a:t>
            </a:r>
            <a:r>
              <a:rPr lang="en-US" sz="1200" dirty="0"/>
              <a:t>, se </a:t>
            </a:r>
            <a:r>
              <a:rPr lang="en-US" sz="1200" dirty="0" err="1"/>
              <a:t>iau</a:t>
            </a:r>
            <a:r>
              <a:rPr lang="en-US" sz="1200" dirty="0"/>
              <a:t> </a:t>
            </a:r>
            <a:r>
              <a:rPr lang="en-US" sz="1200" dirty="0" err="1"/>
              <a:t>măsuri</a:t>
            </a:r>
            <a:r>
              <a:rPr lang="en-US" sz="1200" dirty="0"/>
              <a:t> de control.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r>
              <a:rPr lang="en-US" sz="1200" b="1" dirty="0"/>
              <a:t>4.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retesting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regresion</a:t>
            </a:r>
            <a:r>
              <a:rPr lang="en-US" sz="1200" b="1" dirty="0"/>
              <a:t> testing.</a:t>
            </a:r>
          </a:p>
          <a:p>
            <a:r>
              <a:rPr lang="en-US" sz="1200" b="1" dirty="0"/>
              <a:t>Retesting</a:t>
            </a:r>
            <a:r>
              <a:rPr lang="en-US" sz="1200" dirty="0"/>
              <a:t> se </a:t>
            </a:r>
            <a:r>
              <a:rPr lang="en-US" sz="1200" dirty="0" err="1"/>
              <a:t>refera</a:t>
            </a:r>
            <a:r>
              <a:rPr lang="en-US" sz="1200" dirty="0"/>
              <a:t>, la a </a:t>
            </a:r>
            <a:r>
              <a:rPr lang="en-US" sz="1200" dirty="0" err="1"/>
              <a:t>retesta</a:t>
            </a:r>
            <a:r>
              <a:rPr lang="en-US" sz="1200" dirty="0"/>
              <a:t> o </a:t>
            </a:r>
            <a:r>
              <a:rPr lang="en-US" sz="1200" dirty="0" err="1"/>
              <a:t>functionalitate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evaluata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incorecta</a:t>
            </a:r>
            <a:r>
              <a:rPr lang="en-US" sz="1200" dirty="0"/>
              <a:t> 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ca </a:t>
            </a:r>
            <a:r>
              <a:rPr lang="en-US" sz="1200" dirty="0" err="1"/>
              <a:t>acum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b="1" dirty="0" err="1"/>
              <a:t>testarea</a:t>
            </a:r>
            <a:r>
              <a:rPr lang="en-US" sz="1200" b="1" dirty="0"/>
              <a:t> de </a:t>
            </a:r>
            <a:r>
              <a:rPr lang="en-US" sz="1200" b="1" dirty="0" err="1"/>
              <a:t>regresie</a:t>
            </a:r>
            <a:r>
              <a:rPr lang="en-US" sz="1200" b="1" dirty="0"/>
              <a:t> </a:t>
            </a:r>
            <a:r>
              <a:rPr lang="en-US" sz="1200" dirty="0"/>
              <a:t>se </a:t>
            </a:r>
            <a:r>
              <a:rPr lang="en-US" sz="1200" dirty="0" err="1"/>
              <a:t>refera</a:t>
            </a:r>
            <a:r>
              <a:rPr lang="en-US" sz="1200" dirty="0"/>
              <a:t> la a </a:t>
            </a:r>
            <a:r>
              <a:rPr lang="en-US" sz="1200" dirty="0" err="1"/>
              <a:t>revalida</a:t>
            </a:r>
            <a:r>
              <a:rPr lang="en-US" sz="1200" dirty="0"/>
              <a:t> </a:t>
            </a:r>
            <a:r>
              <a:rPr lang="en-US" sz="1200" dirty="0" err="1"/>
              <a:t>functionalitatea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validata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corecta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in </a:t>
            </a:r>
            <a:r>
              <a:rPr lang="en-US" sz="1200" dirty="0" err="1"/>
              <a:t>continuare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.</a:t>
            </a:r>
          </a:p>
          <a:p>
            <a:endParaRPr lang="en-US" sz="1800" dirty="0"/>
          </a:p>
          <a:p>
            <a:r>
              <a:rPr lang="en-US" sz="1200" b="1" dirty="0"/>
              <a:t>5.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functional testing </a:t>
            </a:r>
            <a:r>
              <a:rPr lang="en-US" sz="1200" b="1" dirty="0" err="1"/>
              <a:t>si</a:t>
            </a:r>
            <a:r>
              <a:rPr lang="en-US" sz="1200" b="1" dirty="0"/>
              <a:t> nonfunctional testing.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funcțională</a:t>
            </a:r>
            <a:r>
              <a:rPr lang="en-US" sz="1200" dirty="0"/>
              <a:t> : </a:t>
            </a:r>
            <a:r>
              <a:rPr lang="en-US" sz="1200" dirty="0" err="1"/>
              <a:t>Testele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sunt teste </a:t>
            </a:r>
            <a:r>
              <a:rPr lang="en-US" sz="1200" dirty="0" err="1"/>
              <a:t>scrise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specificațiilor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arată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facă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, </a:t>
            </a:r>
            <a:r>
              <a:rPr lang="en-US" sz="1200" dirty="0" err="1"/>
              <a:t>reprezentand</a:t>
            </a:r>
            <a:r>
              <a:rPr lang="en-US" sz="1200" dirty="0"/>
              <a:t> </a:t>
            </a:r>
            <a:r>
              <a:rPr lang="en-US" sz="1200" dirty="0" err="1"/>
              <a:t>acțiuni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de </a:t>
            </a:r>
            <a:r>
              <a:rPr lang="en-US" sz="1200" dirty="0" err="1"/>
              <a:t>către</a:t>
            </a:r>
            <a:r>
              <a:rPr lang="en-US" sz="1200" dirty="0"/>
              <a:t> system.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 err="1"/>
              <a:t>Testarea</a:t>
            </a:r>
            <a:r>
              <a:rPr lang="en-US" sz="1200" dirty="0"/>
              <a:t> non-</a:t>
            </a:r>
            <a:r>
              <a:rPr lang="en-US" sz="1200" dirty="0" err="1"/>
              <a:t>funcțională</a:t>
            </a:r>
            <a:r>
              <a:rPr lang="en-US" sz="1200" dirty="0"/>
              <a:t> –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atribute</a:t>
            </a:r>
            <a:r>
              <a:rPr lang="en-US" sz="1200" dirty="0"/>
              <a:t> care </a:t>
            </a:r>
            <a:r>
              <a:rPr lang="en-US" sz="1200" dirty="0" err="1"/>
              <a:t>descriu</a:t>
            </a:r>
            <a:r>
              <a:rPr lang="en-US" sz="1200" dirty="0"/>
              <a:t> </a:t>
            </a:r>
            <a:r>
              <a:rPr lang="en-US" sz="1200" dirty="0" err="1"/>
              <a:t>cât</a:t>
            </a:r>
            <a:r>
              <a:rPr lang="en-US" sz="1200" dirty="0"/>
              <a:t> de bine </a:t>
            </a:r>
            <a:r>
              <a:rPr lang="en-US" sz="1200" dirty="0" err="1"/>
              <a:t>își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funcțiile</a:t>
            </a:r>
            <a:r>
              <a:rPr lang="en-US" sz="1200" dirty="0"/>
              <a:t>. e.g. reliability, </a:t>
            </a:r>
            <a:r>
              <a:rPr lang="en-US" sz="1200" dirty="0" err="1"/>
              <a:t>eficiență</a:t>
            </a:r>
            <a:r>
              <a:rPr lang="en-US" sz="1200" dirty="0"/>
              <a:t>, </a:t>
            </a:r>
            <a:r>
              <a:rPr lang="en-US" sz="1200" dirty="0" err="1"/>
              <a:t>mentenabilitate</a:t>
            </a:r>
            <a:r>
              <a:rPr lang="en-US" sz="1200" dirty="0"/>
              <a:t>, </a:t>
            </a:r>
            <a:r>
              <a:rPr lang="en-US" sz="1200" dirty="0" err="1"/>
              <a:t>transferabilitate</a:t>
            </a:r>
            <a:r>
              <a:rPr lang="en-US" sz="1200" dirty="0"/>
              <a:t>, </a:t>
            </a:r>
            <a:r>
              <a:rPr lang="en-US" sz="1200" dirty="0" err="1"/>
              <a:t>performanță</a:t>
            </a:r>
            <a:r>
              <a:rPr lang="en-US" sz="1200" dirty="0"/>
              <a:t>, </a:t>
            </a:r>
            <a:r>
              <a:rPr lang="en-US" sz="1200" dirty="0" err="1"/>
              <a:t>recuperare</a:t>
            </a:r>
            <a:r>
              <a:rPr lang="en-US" sz="1200" dirty="0"/>
              <a:t>, </a:t>
            </a:r>
            <a:r>
              <a:rPr lang="en-US" sz="1200" dirty="0" err="1"/>
              <a:t>localizare</a:t>
            </a:r>
            <a:r>
              <a:rPr lang="en-US" sz="1200" dirty="0"/>
              <a:t>, </a:t>
            </a:r>
            <a:r>
              <a:rPr lang="en-US" sz="1200" dirty="0" err="1"/>
              <a:t>conformitate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endParaRPr lang="en-US" sz="1200" dirty="0"/>
          </a:p>
          <a:p>
            <a:endParaRPr lang="en-US" dirty="0"/>
          </a:p>
          <a:p>
            <a:r>
              <a:rPr lang="en-US" sz="1200" b="1" dirty="0"/>
              <a:t>6.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whitebox</a:t>
            </a:r>
            <a:r>
              <a:rPr lang="en-US" sz="1200" b="1" dirty="0"/>
              <a:t> testing</a:t>
            </a:r>
            <a:r>
              <a:rPr lang="en-US" sz="1200" dirty="0"/>
              <a:t>.</a:t>
            </a:r>
          </a:p>
          <a:p>
            <a:r>
              <a:rPr lang="en-US" sz="1200" i="1" u="sng" dirty="0"/>
              <a:t>Blackbox t</a:t>
            </a:r>
            <a:r>
              <a:rPr lang="en-US" sz="1200" dirty="0"/>
              <a:t>esting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fara</a:t>
            </a:r>
            <a:r>
              <a:rPr lang="en-US" sz="1200" dirty="0"/>
              <a:t> </a:t>
            </a:r>
            <a:r>
              <a:rPr lang="en-US" sz="1200" dirty="0" err="1"/>
              <a:t>acces</a:t>
            </a:r>
            <a:r>
              <a:rPr lang="en-US" sz="1200" dirty="0"/>
              <a:t> la cod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i="1" u="sng" dirty="0" err="1"/>
              <a:t>whitebox</a:t>
            </a:r>
            <a:r>
              <a:rPr lang="en-US" sz="1200" dirty="0"/>
              <a:t>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acces</a:t>
            </a:r>
            <a:r>
              <a:rPr lang="en-US" sz="1200" dirty="0"/>
              <a:t> la cod.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2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DB21E6C-750E-8BFE-17F2-3D21989D5277}"/>
              </a:ext>
            </a:extLst>
          </p:cNvPr>
          <p:cNvSpPr txBox="1"/>
          <p:nvPr/>
        </p:nvSpPr>
        <p:spPr>
          <a:xfrm>
            <a:off x="642797" y="425513"/>
            <a:ext cx="9795432" cy="752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7.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tehnicile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grupatile</a:t>
            </a:r>
            <a:r>
              <a:rPr lang="en-US" sz="1200" b="1" dirty="0"/>
              <a:t> in </a:t>
            </a:r>
            <a:r>
              <a:rPr lang="en-US" sz="1200" b="1" dirty="0" err="1"/>
              <a:t>functie</a:t>
            </a:r>
            <a:r>
              <a:rPr lang="en-US" sz="1200" b="1" dirty="0"/>
              <a:t> de </a:t>
            </a:r>
            <a:r>
              <a:rPr lang="en-US" sz="1200" b="1" dirty="0" err="1"/>
              <a:t>categorie</a:t>
            </a:r>
            <a:r>
              <a:rPr lang="en-US" sz="1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i="1" u="sng" dirty="0" err="1"/>
              <a:t>Tehnici</a:t>
            </a:r>
            <a:r>
              <a:rPr lang="en-US" sz="1200" i="1" u="sng" dirty="0"/>
              <a:t> de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statica</a:t>
            </a:r>
            <a:r>
              <a:rPr lang="en-US" sz="1200" dirty="0"/>
              <a:t> (</a:t>
            </a:r>
            <a:r>
              <a:rPr lang="en-US" sz="1200" dirty="0" err="1"/>
              <a:t>cea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cunoscuta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review- formal </a:t>
            </a:r>
            <a:r>
              <a:rPr lang="en-US" sz="1200" dirty="0" err="1"/>
              <a:t>sau</a:t>
            </a:r>
            <a:r>
              <a:rPr lang="en-US" sz="1200" dirty="0"/>
              <a:t> informal);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dinamica</a:t>
            </a:r>
            <a:r>
              <a:rPr lang="en-US" sz="1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  - </a:t>
            </a:r>
            <a:r>
              <a:rPr lang="en-US" sz="1200" dirty="0" err="1"/>
              <a:t>whitebox</a:t>
            </a:r>
            <a:r>
              <a:rPr lang="en-US" sz="1200" dirty="0"/>
              <a:t> testing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  - </a:t>
            </a:r>
            <a:r>
              <a:rPr lang="en-US" sz="1200" dirty="0" err="1"/>
              <a:t>blackbox</a:t>
            </a:r>
            <a:r>
              <a:rPr lang="en-US" sz="1200" dirty="0"/>
              <a:t> testing ( equivalence partitioning, BVA (boundary value analysis), state transition testing, decision table);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    - experience based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/>
            <a:r>
              <a:rPr lang="en-US" sz="1200" b="1" dirty="0"/>
              <a:t>8.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verification testing </a:t>
            </a:r>
            <a:r>
              <a:rPr lang="en-US" sz="1200" b="1" dirty="0" err="1"/>
              <a:t>si</a:t>
            </a:r>
            <a:r>
              <a:rPr lang="en-US" sz="1200" b="1" dirty="0"/>
              <a:t> validation testing.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i="1" u="sng" dirty="0"/>
              <a:t>Verification </a:t>
            </a:r>
            <a:r>
              <a:rPr lang="en-US" sz="1200" dirty="0"/>
              <a:t>- 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cum </a:t>
            </a:r>
            <a:r>
              <a:rPr lang="en-US" sz="1200" dirty="0" err="1"/>
              <a:t>trebuie</a:t>
            </a:r>
            <a:r>
              <a:rPr lang="en-US" sz="1200" dirty="0"/>
              <a:t>?(se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care </a:t>
            </a:r>
            <a:r>
              <a:rPr lang="en-US" sz="1200" dirty="0" err="1"/>
              <a:t>stau</a:t>
            </a:r>
            <a:r>
              <a:rPr lang="en-US" sz="1200" dirty="0"/>
              <a:t> la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i="1" u="sng" dirty="0"/>
              <a:t>Validation</a:t>
            </a:r>
            <a:r>
              <a:rPr lang="en-US" sz="1200" dirty="0"/>
              <a:t> -  Este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? </a:t>
            </a:r>
            <a:r>
              <a:rPr lang="en-US" sz="1200" dirty="0" err="1"/>
              <a:t>Construiesc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? ( 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finit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cerintele</a:t>
            </a:r>
            <a:r>
              <a:rPr lang="en-US" sz="1200" dirty="0"/>
              <a:t> de business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).</a:t>
            </a:r>
          </a:p>
          <a:p>
            <a:endParaRPr lang="en-US" sz="1200" dirty="0"/>
          </a:p>
          <a:p>
            <a:r>
              <a:rPr lang="en-US" sz="1200" b="1" dirty="0"/>
              <a:t>9.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positive testing </a:t>
            </a:r>
            <a:r>
              <a:rPr lang="en-US" sz="1200" b="1" dirty="0" err="1"/>
              <a:t>si</a:t>
            </a:r>
            <a:r>
              <a:rPr lang="en-US" sz="1200" b="1" dirty="0"/>
              <a:t> negative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dati</a:t>
            </a:r>
            <a:r>
              <a:rPr lang="en-US" sz="1200" b="1" dirty="0"/>
              <a:t> cate un </a:t>
            </a:r>
            <a:r>
              <a:rPr lang="en-US" sz="1200" b="1" dirty="0" err="1"/>
              <a:t>exemplu</a:t>
            </a:r>
            <a:r>
              <a:rPr lang="en-US" sz="1200" b="1" dirty="0"/>
              <a:t> din </a:t>
            </a:r>
            <a:r>
              <a:rPr lang="en-US" sz="1200" b="1" dirty="0" err="1"/>
              <a:t>fiecare</a:t>
            </a:r>
            <a:r>
              <a:rPr lang="en-US" sz="1200" b="1" dirty="0"/>
              <a:t> .</a:t>
            </a:r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pozitivă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introduce </a:t>
            </a:r>
            <a:r>
              <a:rPr lang="en-US" sz="1200" dirty="0" err="1"/>
              <a:t>valori</a:t>
            </a:r>
            <a:r>
              <a:rPr lang="en-US" sz="1200" dirty="0"/>
              <a:t> tip </a:t>
            </a:r>
            <a:r>
              <a:rPr lang="en-US" sz="1200" dirty="0" err="1"/>
              <a:t>litere</a:t>
            </a:r>
            <a:r>
              <a:rPr lang="en-US" sz="1200" dirty="0"/>
              <a:t>, </a:t>
            </a:r>
            <a:r>
              <a:rPr lang="en-US" sz="1200" dirty="0" err="1"/>
              <a:t>numere</a:t>
            </a:r>
            <a:r>
              <a:rPr lang="en-US" sz="1200" dirty="0"/>
              <a:t>,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speciale</a:t>
            </a:r>
            <a:r>
              <a:rPr lang="en-US" sz="1200" dirty="0"/>
              <a:t> pe </a:t>
            </a:r>
            <a:r>
              <a:rPr lang="en-US" sz="1200" dirty="0" err="1"/>
              <a:t>campul</a:t>
            </a:r>
            <a:r>
              <a:rPr lang="en-US" sz="1200" dirty="0"/>
              <a:t> de </a:t>
            </a:r>
            <a:r>
              <a:rPr lang="en-US" sz="1200" dirty="0" err="1"/>
              <a:t>creare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Negativă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sistemul</a:t>
            </a:r>
            <a:r>
              <a:rPr lang="en-US" sz="1200" dirty="0"/>
              <a:t> nu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mod normal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aceste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sunt </a:t>
            </a:r>
            <a:r>
              <a:rPr lang="en-US" sz="1200" dirty="0" err="1"/>
              <a:t>într-adevăr</a:t>
            </a:r>
            <a:r>
              <a:rPr lang="en-US" sz="1200" dirty="0"/>
              <a:t> </a:t>
            </a:r>
            <a:r>
              <a:rPr lang="en-US" sz="1200" dirty="0" err="1"/>
              <a:t>respinse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cauzează</a:t>
            </a:r>
            <a:r>
              <a:rPr lang="en-US" sz="1200" dirty="0"/>
              <a:t> un crash al </a:t>
            </a:r>
            <a:r>
              <a:rPr lang="en-US" sz="1200" dirty="0" err="1"/>
              <a:t>sistemului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ca nu </a:t>
            </a:r>
            <a:r>
              <a:rPr lang="en-US" sz="1200" dirty="0" err="1"/>
              <a:t>putem</a:t>
            </a:r>
            <a:r>
              <a:rPr lang="en-US" sz="1200" dirty="0"/>
              <a:t> introduce un </a:t>
            </a:r>
            <a:r>
              <a:rPr lang="en-US" sz="1200" dirty="0" err="1"/>
              <a:t>numar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de x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sz="1200" b="1" dirty="0"/>
              <a:t>10.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explicati</a:t>
            </a:r>
            <a:r>
              <a:rPr lang="en-US" sz="1200" b="1" dirty="0"/>
              <a:t> pe </a:t>
            </a:r>
            <a:r>
              <a:rPr lang="en-US" sz="1200" b="1" dirty="0" err="1"/>
              <a:t>scurt</a:t>
            </a:r>
            <a:r>
              <a:rPr lang="en-US" sz="1200" b="1" dirty="0"/>
              <a:t> </a:t>
            </a:r>
            <a:r>
              <a:rPr lang="en-US" sz="1200" b="1" dirty="0" err="1"/>
              <a:t>nivelurile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 err="1"/>
              <a:t>Niveluri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    </a:t>
            </a:r>
            <a:r>
              <a:rPr lang="en-US" sz="1200" i="1" dirty="0"/>
              <a:t>-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i="1" u="sng" dirty="0" err="1"/>
              <a:t>unitară</a:t>
            </a:r>
            <a:r>
              <a:rPr lang="en-US" sz="1200" i="1" u="sng" dirty="0"/>
              <a:t> </a:t>
            </a:r>
            <a:r>
              <a:rPr lang="en-US" sz="1200" dirty="0"/>
              <a:t>- Un test </a:t>
            </a:r>
            <a:r>
              <a:rPr lang="en-US" sz="1200" dirty="0" err="1"/>
              <a:t>unitar</a:t>
            </a:r>
            <a:r>
              <a:rPr lang="en-US" sz="1200" dirty="0"/>
              <a:t> </a:t>
            </a:r>
            <a:r>
              <a:rPr lang="en-US" sz="1200" dirty="0" err="1"/>
              <a:t>reprezintă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mici</a:t>
            </a:r>
            <a:r>
              <a:rPr lang="en-US" sz="1200" dirty="0"/>
              <a:t> </a:t>
            </a:r>
            <a:r>
              <a:rPr lang="en-US" sz="1200" dirty="0" err="1"/>
              <a:t>bucăți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</a:t>
            </a:r>
            <a:r>
              <a:rPr lang="en-US" sz="1200" dirty="0" err="1"/>
              <a:t>dintr</a:t>
            </a:r>
            <a:r>
              <a:rPr lang="en-US" sz="1200" dirty="0"/>
              <a:t>-o </a:t>
            </a:r>
            <a:r>
              <a:rPr lang="en-US" sz="1200" dirty="0" err="1"/>
              <a:t>aplicație</a:t>
            </a:r>
            <a:r>
              <a:rPr lang="en-US" sz="1200" dirty="0"/>
              <a:t> 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Integrare</a:t>
            </a:r>
            <a:r>
              <a:rPr lang="en-US" sz="1200" i="1" u="sng" dirty="0"/>
              <a:t> </a:t>
            </a:r>
            <a:r>
              <a:rPr lang="en-US" sz="1200" dirty="0"/>
              <a:t>- Se </a:t>
            </a:r>
            <a:r>
              <a:rPr lang="en-US" sz="1200" dirty="0" err="1"/>
              <a:t>concentrează</a:t>
            </a:r>
            <a:r>
              <a:rPr lang="en-US" sz="1200" dirty="0"/>
              <a:t> pe </a:t>
            </a:r>
            <a:r>
              <a:rPr lang="en-US" sz="1200" dirty="0" err="1"/>
              <a:t>interacțiunile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componente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.</a:t>
            </a:r>
          </a:p>
          <a:p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componente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module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sisteme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sistem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capabilitatea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ca un tot </a:t>
            </a:r>
            <a:r>
              <a:rPr lang="en-US" sz="1200" dirty="0" err="1"/>
              <a:t>unitar</a:t>
            </a:r>
            <a:r>
              <a:rPr lang="en-US" sz="1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/>
              <a:t>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acceptanta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felul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/ </a:t>
            </a:r>
            <a:r>
              <a:rPr lang="en-US" sz="1200" dirty="0" err="1"/>
              <a:t>utilizatorului</a:t>
            </a:r>
            <a:r>
              <a:rPr lang="en-US" sz="1200" dirty="0"/>
              <a:t> )-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- </a:t>
            </a:r>
            <a:r>
              <a:rPr lang="en-US" sz="1200" u="sng" dirty="0"/>
              <a:t>alpha testing </a:t>
            </a:r>
            <a:r>
              <a:rPr lang="en-US" sz="1200" dirty="0"/>
              <a:t>( </a:t>
            </a:r>
            <a:r>
              <a:rPr lang="en-US" sz="1200" dirty="0" err="1"/>
              <a:t>reprezintă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aplicații</a:t>
            </a: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dezvoltarea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completă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aproape</a:t>
            </a:r>
            <a:r>
              <a:rPr lang="en-US" sz="1200" dirty="0"/>
              <a:t> </a:t>
            </a:r>
            <a:r>
              <a:rPr lang="en-US" sz="1200" dirty="0" err="1"/>
              <a:t>completa</a:t>
            </a:r>
            <a:r>
              <a:rPr lang="en-US" sz="1200" dirty="0"/>
              <a:t> );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- </a:t>
            </a:r>
            <a:r>
              <a:rPr lang="en-US" sz="1200" u="sng" dirty="0"/>
              <a:t>beta testing </a:t>
            </a:r>
            <a:r>
              <a:rPr lang="en-US" sz="1200" dirty="0"/>
              <a:t>( </a:t>
            </a:r>
            <a:r>
              <a:rPr lang="en-US" sz="1200" dirty="0" err="1"/>
              <a:t>Scopul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beta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pună</a:t>
            </a:r>
            <a:r>
              <a:rPr lang="en-US" sz="1200" dirty="0"/>
              <a:t> </a:t>
            </a:r>
            <a:r>
              <a:rPr lang="en-US" sz="1200" dirty="0" err="1"/>
              <a:t>aplicația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mâinile</a:t>
            </a:r>
            <a:r>
              <a:rPr lang="en-US" sz="1200" dirty="0"/>
              <a:t> </a:t>
            </a:r>
            <a:r>
              <a:rPr lang="en-US" sz="1200" dirty="0" err="1"/>
              <a:t>unor</a:t>
            </a:r>
            <a:r>
              <a:rPr lang="en-US" sz="1200" dirty="0"/>
              <a:t> </a:t>
            </a:r>
            <a:r>
              <a:rPr lang="en-US" sz="1200" dirty="0" err="1"/>
              <a:t>utilizatori</a:t>
            </a:r>
            <a:r>
              <a:rPr lang="en-US" sz="1200" dirty="0"/>
              <a:t> </a:t>
            </a:r>
            <a:r>
              <a:rPr lang="en-US" sz="1200" dirty="0" err="1"/>
              <a:t>reali</a:t>
            </a:r>
            <a:r>
              <a:rPr lang="en-US" sz="1200" dirty="0"/>
              <a:t>, </a:t>
            </a:r>
            <a:r>
              <a:rPr lang="en-US" sz="1200" dirty="0" err="1"/>
              <a:t>oameni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nu fac </a:t>
            </a:r>
            <a:r>
              <a:rPr lang="en-US" sz="1200" dirty="0" err="1"/>
              <a:t>parte</a:t>
            </a:r>
            <a:r>
              <a:rPr lang="en-US" sz="1200" dirty="0"/>
              <a:t> din </a:t>
            </a:r>
            <a:r>
              <a:rPr lang="en-US" sz="1200" dirty="0" err="1"/>
              <a:t>echipa</a:t>
            </a:r>
            <a:r>
              <a:rPr lang="en-US" sz="1200" dirty="0"/>
              <a:t> de </a:t>
            </a:r>
            <a:r>
              <a:rPr lang="en-US" sz="1200" dirty="0" err="1"/>
              <a:t>dezvoltatori</a:t>
            </a:r>
            <a:r>
              <a:rPr lang="en-US" sz="1200" dirty="0"/>
              <a:t>,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descoperi</a:t>
            </a:r>
            <a:r>
              <a:rPr lang="en-US" sz="1200" dirty="0"/>
              <a:t> </a:t>
            </a:r>
            <a:r>
              <a:rPr lang="en-US" sz="1200" dirty="0" err="1"/>
              <a:t>defecte</a:t>
            </a:r>
            <a:r>
              <a:rPr lang="en-US" sz="1200" dirty="0"/>
              <a:t> din </a:t>
            </a:r>
            <a:r>
              <a:rPr lang="en-US" sz="1200" dirty="0" err="1"/>
              <a:t>perspectiva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C6C6F2-12C4-A566-7AFF-42522DD3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II. </a:t>
            </a:r>
            <a:r>
              <a:rPr lang="en-US" dirty="0" err="1"/>
              <a:t>Baze</a:t>
            </a:r>
            <a:r>
              <a:rPr lang="en-US" dirty="0"/>
              <a:t> de date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32361948-8746-16CA-A8AB-49AFB621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96" y="2083399"/>
            <a:ext cx="6035876" cy="4471310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4E6FF0DD-FB61-5756-DE79-007EEA07CCAD}"/>
              </a:ext>
            </a:extLst>
          </p:cNvPr>
          <p:cNvSpPr txBox="1"/>
          <p:nvPr/>
        </p:nvSpPr>
        <p:spPr>
          <a:xfrm>
            <a:off x="362139" y="3259248"/>
            <a:ext cx="376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Creare</a:t>
            </a:r>
            <a:r>
              <a:rPr lang="en-US" sz="1200" dirty="0"/>
              <a:t> </a:t>
            </a:r>
            <a:r>
              <a:rPr lang="en-US" sz="1200" dirty="0" err="1"/>
              <a:t>baze</a:t>
            </a:r>
            <a:r>
              <a:rPr lang="en-US" sz="1200" dirty="0"/>
              <a:t> de date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legaturi</a:t>
            </a:r>
            <a:r>
              <a:rPr lang="en-US" sz="1200" dirty="0"/>
              <a:t> </a:t>
            </a:r>
            <a:r>
              <a:rPr lang="en-US" sz="1200" dirty="0" err="1"/>
              <a:t>intr</a:t>
            </a:r>
            <a:r>
              <a:rPr lang="en-US" sz="1200" dirty="0"/>
              <a:t>-e </a:t>
            </a:r>
            <a:r>
              <a:rPr lang="en-US" sz="1200" dirty="0" err="1"/>
              <a:t>tabele</a:t>
            </a:r>
            <a:r>
              <a:rPr lang="en-US" sz="1200" dirty="0"/>
              <a:t> .</a:t>
            </a:r>
          </a:p>
          <a:p>
            <a:r>
              <a:rPr lang="en-US" sz="1200" dirty="0" err="1"/>
              <a:t>Tabele</a:t>
            </a:r>
            <a:r>
              <a:rPr lang="en-US" sz="1200" dirty="0"/>
              <a:t> de </a:t>
            </a:r>
            <a:r>
              <a:rPr lang="en-US" sz="1200" dirty="0" err="1"/>
              <a:t>autori,carte</a:t>
            </a:r>
            <a:r>
              <a:rPr lang="en-US" sz="1200" dirty="0"/>
              <a:t>, </a:t>
            </a:r>
            <a:r>
              <a:rPr lang="en-US" sz="1200" dirty="0" err="1"/>
              <a:t>editura</a:t>
            </a:r>
            <a:r>
              <a:rPr lang="en-US" sz="1200" dirty="0"/>
              <a:t>, </a:t>
            </a:r>
            <a:r>
              <a:rPr lang="en-US" sz="1200" dirty="0" err="1"/>
              <a:t>cititor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8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9DAEFAD2-3B64-6FBF-C7D1-D0C72FF4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60" y="921431"/>
            <a:ext cx="3934374" cy="1267002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84CDB54-D279-2782-BB05-A05D5AB39DB3}"/>
              </a:ext>
            </a:extLst>
          </p:cNvPr>
          <p:cNvSpPr txBox="1"/>
          <p:nvPr/>
        </p:nvSpPr>
        <p:spPr>
          <a:xfrm>
            <a:off x="751438" y="921431"/>
            <a:ext cx="461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sintaxele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Use;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658D92B-5D61-78A2-F9E9-E00CA330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" y="3164775"/>
            <a:ext cx="2585311" cy="277179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A5CF559-BFF6-0751-F136-F10D9E55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18" y="3235262"/>
            <a:ext cx="3134973" cy="286861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9E5C428-3670-2CAB-3108-115679F9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447" y="3328984"/>
            <a:ext cx="3820058" cy="201005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B1F75113-273D-8C90-6CF9-693F23FE74C2}"/>
              </a:ext>
            </a:extLst>
          </p:cNvPr>
          <p:cNvSpPr txBox="1"/>
          <p:nvPr/>
        </p:nvSpPr>
        <p:spPr>
          <a:xfrm>
            <a:off x="853014" y="2091350"/>
            <a:ext cx="433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( </a:t>
            </a:r>
            <a:r>
              <a:rPr lang="en-US" sz="1200" dirty="0" err="1"/>
              <a:t>autor</a:t>
            </a:r>
            <a:r>
              <a:rPr lang="en-US" sz="1200" dirty="0"/>
              <a:t>, </a:t>
            </a:r>
            <a:r>
              <a:rPr lang="en-US" sz="1200" dirty="0" err="1"/>
              <a:t>editura</a:t>
            </a:r>
            <a:r>
              <a:rPr lang="en-US" sz="1200" dirty="0"/>
              <a:t>, carte, citator, 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378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10258C0-C9C8-F220-4CED-7BDC61A3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96" y="1669183"/>
            <a:ext cx="8278380" cy="1095528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51E5BF7F-BE74-840B-4365-8DEAC116A209}"/>
              </a:ext>
            </a:extLst>
          </p:cNvPr>
          <p:cNvSpPr txBox="1"/>
          <p:nvPr/>
        </p:nvSpPr>
        <p:spPr>
          <a:xfrm>
            <a:off x="915661" y="697118"/>
            <a:ext cx="626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tabele</a:t>
            </a:r>
            <a:r>
              <a:rPr lang="en-US" sz="1400" dirty="0"/>
              <a:t>,  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instructiunea</a:t>
            </a:r>
            <a:r>
              <a:rPr lang="en-US" sz="1400" dirty="0"/>
              <a:t> “insert” </a:t>
            </a:r>
            <a:r>
              <a:rPr lang="en-US" sz="1400" dirty="0" err="1"/>
              <a:t>pentru</a:t>
            </a:r>
            <a:r>
              <a:rPr lang="en-US" sz="1400" dirty="0"/>
              <a:t> a introduce date. 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AAE2FAFB-EF52-EB71-E75A-7BA0DBA3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04" y="3429000"/>
            <a:ext cx="853559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0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1484</Words>
  <Application>Microsoft Office PowerPoint</Application>
  <PresentationFormat>Ecran lat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Proiect final </vt:lpstr>
      <vt:lpstr>Cuprins</vt:lpstr>
      <vt:lpstr>Partea I</vt:lpstr>
      <vt:lpstr>Prezentare PowerPoint</vt:lpstr>
      <vt:lpstr>Prezentare PowerPoint</vt:lpstr>
      <vt:lpstr>Prezentare PowerPoint</vt:lpstr>
      <vt:lpstr>Partea II. Baze de date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romi mihai</dc:creator>
  <cp:lastModifiedBy>romi mihai</cp:lastModifiedBy>
  <cp:revision>33</cp:revision>
  <dcterms:created xsi:type="dcterms:W3CDTF">2024-07-28T11:28:21Z</dcterms:created>
  <dcterms:modified xsi:type="dcterms:W3CDTF">2024-08-02T17:31:13Z</dcterms:modified>
</cp:coreProperties>
</file>