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19E87FCE-9660-4A50-AFA7-D922191ABAD4}">
          <p14:sldIdLst/>
        </p14:section>
        <p14:section name="Secțiune fără titlu" id="{C98E6A4D-958F-4BA4-9AE1-37E13DDF89BF}">
          <p14:sldIdLst>
            <p14:sldId id="256"/>
            <p14:sldId id="265"/>
          </p14:sldIdLst>
        </p14:section>
        <p14:section name="Partea 1" id="{C82BBE42-67AC-41D3-8638-FA5E478C21AF}">
          <p14:sldIdLst>
            <p14:sldId id="257"/>
            <p14:sldId id="258"/>
            <p14:sldId id="261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 medi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oleta-24/proiect_testar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5C36A65-7D00-E39B-C2D0-2E70F15BC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/>
              <a:t>Proiect</a:t>
            </a:r>
            <a:r>
              <a:rPr lang="en-US" sz="3600" dirty="0"/>
              <a:t> final</a:t>
            </a:r>
            <a:r>
              <a:rPr lang="en-US" dirty="0"/>
              <a:t> 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ECABD13-BEA2-D8FD-5812-B7BD7A564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Dima Ioana Nicoleta</a:t>
            </a:r>
          </a:p>
          <a:p>
            <a:r>
              <a:rPr lang="en-US" sz="1800" dirty="0"/>
              <a:t>04.09.2024</a:t>
            </a:r>
          </a:p>
        </p:txBody>
      </p:sp>
    </p:spTree>
    <p:extLst>
      <p:ext uri="{BB962C8B-B14F-4D97-AF65-F5344CB8AC3E}">
        <p14:creationId xmlns:p14="http://schemas.microsoft.com/office/powerpoint/2010/main" val="3522481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5F87A374-3734-C2F1-94B4-8594E878106D}"/>
              </a:ext>
            </a:extLst>
          </p:cNvPr>
          <p:cNvSpPr txBox="1"/>
          <p:nvPr/>
        </p:nvSpPr>
        <p:spPr>
          <a:xfrm>
            <a:off x="1054320" y="1630564"/>
            <a:ext cx="427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</a:t>
            </a:r>
            <a:r>
              <a:rPr lang="en-US" sz="1400" dirty="0" err="1"/>
              <a:t>folosit</a:t>
            </a:r>
            <a:r>
              <a:rPr lang="en-US" sz="1400" dirty="0"/>
              <a:t> </a:t>
            </a:r>
            <a:r>
              <a:rPr lang="en-US" sz="1400" dirty="0" err="1"/>
              <a:t>instructiunea</a:t>
            </a:r>
            <a:r>
              <a:rPr lang="en-US" sz="1400" dirty="0"/>
              <a:t> “select”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afisarea</a:t>
            </a:r>
            <a:r>
              <a:rPr lang="en-US" sz="1400" dirty="0"/>
              <a:t>  </a:t>
            </a:r>
            <a:r>
              <a:rPr lang="en-US" sz="1400" dirty="0" err="1"/>
              <a:t>tabelelor</a:t>
            </a:r>
            <a:r>
              <a:rPr lang="en-US" sz="1400" dirty="0"/>
              <a:t> create.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77ED0933-16F6-2A89-D46C-5FA6B8587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48" y="896293"/>
            <a:ext cx="3460080" cy="2227152"/>
          </a:xfrm>
          <a:prstGeom prst="rect">
            <a:avLst/>
          </a:prstGeom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37CEEFD9-1645-6497-D476-5D021A6E12CF}"/>
              </a:ext>
            </a:extLst>
          </p:cNvPr>
          <p:cNvSpPr txBox="1"/>
          <p:nvPr/>
        </p:nvSpPr>
        <p:spPr>
          <a:xfrm>
            <a:off x="1054320" y="4259351"/>
            <a:ext cx="40655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</a:t>
            </a:r>
            <a:r>
              <a:rPr lang="en-US" sz="1400" dirty="0" err="1"/>
              <a:t>afisat</a:t>
            </a:r>
            <a:r>
              <a:rPr lang="en-US" sz="1400" dirty="0"/>
              <a:t> </a:t>
            </a:r>
            <a:r>
              <a:rPr lang="en-US" sz="1400" dirty="0" err="1"/>
              <a:t>numarul</a:t>
            </a:r>
            <a:r>
              <a:rPr lang="en-US" sz="1400" dirty="0"/>
              <a:t> total de </a:t>
            </a:r>
            <a:r>
              <a:rPr lang="en-US" sz="1400" dirty="0" err="1"/>
              <a:t>carti</a:t>
            </a:r>
            <a:r>
              <a:rPr lang="en-US" sz="1400" dirty="0"/>
              <a:t> al </a:t>
            </a:r>
            <a:r>
              <a:rPr lang="en-US" sz="1400" dirty="0" err="1"/>
              <a:t>autorului</a:t>
            </a:r>
            <a:r>
              <a:rPr lang="en-US" sz="1400" dirty="0"/>
              <a:t> Eminescu, din </a:t>
            </a:r>
            <a:r>
              <a:rPr lang="en-US" sz="1400" dirty="0" err="1"/>
              <a:t>biblioteca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D9AD5D1D-5990-BCD8-BDEC-9DF0D17E7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546" y="3734555"/>
            <a:ext cx="4193410" cy="222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1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5F710C66-C657-92C8-D1AE-DC4E5A446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97" y="3916109"/>
            <a:ext cx="3751858" cy="2104446"/>
          </a:xfrm>
          <a:prstGeom prst="rect">
            <a:avLst/>
          </a:prstGeom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96B1F3BE-BBE5-321A-21F8-748C0AB84D8A}"/>
              </a:ext>
            </a:extLst>
          </p:cNvPr>
          <p:cNvSpPr txBox="1"/>
          <p:nvPr/>
        </p:nvSpPr>
        <p:spPr>
          <a:xfrm>
            <a:off x="1195754" y="4178105"/>
            <a:ext cx="4093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tabela</a:t>
            </a:r>
            <a:r>
              <a:rPr lang="en-US" sz="1400" dirty="0"/>
              <a:t> “</a:t>
            </a:r>
            <a:r>
              <a:rPr lang="en-US" sz="1400" dirty="0" err="1"/>
              <a:t>autor</a:t>
            </a:r>
            <a:r>
              <a:rPr lang="en-US" sz="1400" dirty="0"/>
              <a:t>” am </a:t>
            </a:r>
            <a:r>
              <a:rPr lang="en-US" sz="1400" dirty="0" err="1"/>
              <a:t>afisat</a:t>
            </a:r>
            <a:r>
              <a:rPr lang="en-US" sz="1400" dirty="0"/>
              <a:t> in </a:t>
            </a:r>
            <a:r>
              <a:rPr lang="en-US" sz="1400" dirty="0" err="1"/>
              <a:t>ordine</a:t>
            </a:r>
            <a:r>
              <a:rPr lang="en-US" sz="1400" dirty="0"/>
              <a:t> </a:t>
            </a:r>
            <a:r>
              <a:rPr lang="en-US" sz="1400" dirty="0" err="1"/>
              <a:t>descrescatoare</a:t>
            </a:r>
            <a:r>
              <a:rPr lang="en-US" sz="1400" dirty="0"/>
              <a:t> </a:t>
            </a:r>
            <a:r>
              <a:rPr lang="en-US" sz="1400" dirty="0" err="1"/>
              <a:t>autorii</a:t>
            </a:r>
            <a:r>
              <a:rPr lang="en-US" sz="1400" dirty="0"/>
              <a:t>, </a:t>
            </a:r>
            <a:r>
              <a:rPr lang="en-US" sz="1400" dirty="0" err="1"/>
              <a:t>dupa</a:t>
            </a:r>
            <a:r>
              <a:rPr lang="en-US" sz="1400" dirty="0"/>
              <a:t> id, </a:t>
            </a:r>
            <a:r>
              <a:rPr lang="en-US" sz="1400" dirty="0" err="1"/>
              <a:t>eliminand</a:t>
            </a:r>
            <a:r>
              <a:rPr lang="en-US" sz="1400" dirty="0"/>
              <a:t> </a:t>
            </a:r>
            <a:r>
              <a:rPr lang="en-US" sz="1400" dirty="0" err="1"/>
              <a:t>primul</a:t>
            </a:r>
            <a:r>
              <a:rPr lang="en-US" sz="1400" dirty="0"/>
              <a:t> rand.</a:t>
            </a:r>
            <a:endParaRPr lang="en-US" dirty="0"/>
          </a:p>
          <a:p>
            <a:endParaRPr lang="en-US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9423F65D-797B-4BCB-632F-637DF0BA2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753" y="959667"/>
            <a:ext cx="4562946" cy="2544024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C242AA05-8143-03BB-EF29-6080465CAF72}"/>
              </a:ext>
            </a:extLst>
          </p:cNvPr>
          <p:cNvSpPr txBox="1"/>
          <p:nvPr/>
        </p:nvSpPr>
        <p:spPr>
          <a:xfrm>
            <a:off x="1195754" y="1347219"/>
            <a:ext cx="3545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</a:t>
            </a:r>
            <a:r>
              <a:rPr lang="en-US" sz="1400" dirty="0" err="1"/>
              <a:t>afisat</a:t>
            </a:r>
            <a:r>
              <a:rPr lang="en-US" sz="1400" dirty="0"/>
              <a:t> </a:t>
            </a:r>
            <a:r>
              <a:rPr lang="en-US" sz="1400" dirty="0" err="1"/>
              <a:t>numarul</a:t>
            </a:r>
            <a:r>
              <a:rPr lang="en-US" sz="1400" dirty="0"/>
              <a:t> total de </a:t>
            </a:r>
            <a:r>
              <a:rPr lang="en-US" sz="1400" dirty="0" err="1"/>
              <a:t>exemplare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autor</a:t>
            </a:r>
            <a:r>
              <a:rPr lang="en-US" sz="1400" dirty="0"/>
              <a:t>, in </a:t>
            </a:r>
            <a:r>
              <a:rPr lang="en-US" sz="1400" dirty="0" err="1"/>
              <a:t>ordine</a:t>
            </a:r>
            <a:r>
              <a:rPr lang="en-US" sz="1400" dirty="0"/>
              <a:t> </a:t>
            </a:r>
            <a:r>
              <a:rPr lang="en-US" sz="1400" dirty="0" err="1"/>
              <a:t>alfabetica</a:t>
            </a:r>
            <a:r>
              <a:rPr lang="en-US" sz="1400" dirty="0"/>
              <a:t>., </a:t>
            </a:r>
            <a:r>
              <a:rPr lang="en-US" sz="1400" dirty="0" err="1"/>
              <a:t>folosind</a:t>
            </a:r>
            <a:r>
              <a:rPr lang="en-US" sz="1400" dirty="0"/>
              <a:t> </a:t>
            </a:r>
            <a:r>
              <a:rPr lang="en-US" sz="1400" dirty="0" err="1"/>
              <a:t>sintaxele</a:t>
            </a:r>
            <a:r>
              <a:rPr lang="en-US" sz="1400" dirty="0"/>
              <a:t> “inner join”, “group by”, “order by”.</a:t>
            </a:r>
          </a:p>
        </p:txBody>
      </p:sp>
    </p:spTree>
    <p:extLst>
      <p:ext uri="{BB962C8B-B14F-4D97-AF65-F5344CB8AC3E}">
        <p14:creationId xmlns:p14="http://schemas.microsoft.com/office/powerpoint/2010/main" val="344770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D9F2E54B-3217-661E-17C7-1769140B8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84" y="615636"/>
            <a:ext cx="6111090" cy="2813363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7E2008CC-94F6-DBE9-9E36-EFC01DE41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984" y="3941540"/>
            <a:ext cx="6111090" cy="1600423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59567CFA-99BE-08D4-E6BF-950B2AFD10E8}"/>
              </a:ext>
            </a:extLst>
          </p:cNvPr>
          <p:cNvSpPr txBox="1"/>
          <p:nvPr/>
        </p:nvSpPr>
        <p:spPr>
          <a:xfrm>
            <a:off x="1068309" y="1760707"/>
            <a:ext cx="28608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Listarea</a:t>
            </a:r>
            <a:r>
              <a:rPr lang="en-US" sz="1400" dirty="0"/>
              <a:t> </a:t>
            </a:r>
            <a:r>
              <a:rPr lang="en-US" sz="1400" dirty="0" err="1"/>
              <a:t>cartilor</a:t>
            </a:r>
            <a:r>
              <a:rPr lang="en-US" sz="1400" dirty="0"/>
              <a:t>, </a:t>
            </a:r>
            <a:r>
              <a:rPr lang="en-US" sz="1400" dirty="0" err="1"/>
              <a:t>editurilor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autorilor</a:t>
            </a:r>
            <a:endParaRPr lang="en-US" sz="1400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439AD8FD-AD96-AC13-3A0A-0B268E5D5ABE}"/>
              </a:ext>
            </a:extLst>
          </p:cNvPr>
          <p:cNvSpPr txBox="1"/>
          <p:nvPr/>
        </p:nvSpPr>
        <p:spPr>
          <a:xfrm>
            <a:off x="1068309" y="4312464"/>
            <a:ext cx="2924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Listarea</a:t>
            </a:r>
            <a:r>
              <a:rPr lang="en-US" sz="1400" dirty="0"/>
              <a:t> </a:t>
            </a:r>
            <a:r>
              <a:rPr lang="en-US" sz="1400" dirty="0" err="1"/>
              <a:t>autorilor</a:t>
            </a:r>
            <a:r>
              <a:rPr lang="en-US" sz="1400" dirty="0"/>
              <a:t> </a:t>
            </a:r>
            <a:r>
              <a:rPr lang="en-US" sz="1400" dirty="0" err="1"/>
              <a:t>dupa</a:t>
            </a:r>
            <a:r>
              <a:rPr lang="en-US" sz="1400" dirty="0"/>
              <a:t> </a:t>
            </a:r>
            <a:r>
              <a:rPr lang="en-US" sz="1400" dirty="0" err="1"/>
              <a:t>nume</a:t>
            </a:r>
            <a:r>
              <a:rPr lang="en-US" sz="1400" dirty="0"/>
              <a:t>,  </a:t>
            </a:r>
            <a:r>
              <a:rPr lang="en-US" sz="1400" dirty="0" err="1"/>
              <a:t>prenume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49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E7D75DF7-0246-DF4D-8E63-B5EA463A28CC}"/>
              </a:ext>
            </a:extLst>
          </p:cNvPr>
          <p:cNvSpPr txBox="1"/>
          <p:nvPr/>
        </p:nvSpPr>
        <p:spPr>
          <a:xfrm>
            <a:off x="932507" y="1836932"/>
            <a:ext cx="311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Listarea</a:t>
            </a:r>
            <a:r>
              <a:rPr lang="en-US" sz="1400" dirty="0"/>
              <a:t> </a:t>
            </a:r>
            <a:r>
              <a:rPr lang="en-US" sz="1400" dirty="0" err="1"/>
              <a:t>cartilor</a:t>
            </a:r>
            <a:r>
              <a:rPr lang="en-US" sz="1400" dirty="0"/>
              <a:t>, </a:t>
            </a:r>
            <a:r>
              <a:rPr lang="en-US" sz="1400" dirty="0" err="1"/>
              <a:t>autorilor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editurilor</a:t>
            </a:r>
            <a:r>
              <a:rPr lang="en-US" sz="1400" dirty="0"/>
              <a:t> </a:t>
            </a:r>
            <a:r>
              <a:rPr lang="en-US" sz="1400" dirty="0" err="1"/>
              <a:t>folosind</a:t>
            </a:r>
            <a:r>
              <a:rPr lang="en-US" sz="1400" dirty="0"/>
              <a:t> “left join”</a:t>
            </a:r>
            <a:endParaRPr lang="en-US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3784CC6E-C32D-D6F8-A128-72DA47544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098" y="4361075"/>
            <a:ext cx="5242722" cy="1191302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E3C9A5B5-C93B-BD25-10E6-0FB156EFE4CC}"/>
              </a:ext>
            </a:extLst>
          </p:cNvPr>
          <p:cNvSpPr txBox="1"/>
          <p:nvPr/>
        </p:nvSpPr>
        <p:spPr>
          <a:xfrm>
            <a:off x="932507" y="4335271"/>
            <a:ext cx="3114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Listarea</a:t>
            </a:r>
            <a:r>
              <a:rPr lang="en-US" sz="1400" dirty="0"/>
              <a:t> </a:t>
            </a:r>
            <a:r>
              <a:rPr lang="en-US" sz="1400" dirty="0" err="1"/>
              <a:t>cartilor</a:t>
            </a:r>
            <a:r>
              <a:rPr lang="en-US" sz="1400" dirty="0"/>
              <a:t>, </a:t>
            </a:r>
            <a:r>
              <a:rPr lang="en-US" sz="1400" dirty="0" err="1"/>
              <a:t>editurilor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autorilor</a:t>
            </a:r>
            <a:r>
              <a:rPr lang="en-US" sz="1400" dirty="0"/>
              <a:t>, cu </a:t>
            </a:r>
            <a:r>
              <a:rPr lang="en-US" sz="1400" dirty="0" err="1"/>
              <a:t>numarul</a:t>
            </a:r>
            <a:r>
              <a:rPr lang="en-US" sz="1400" dirty="0"/>
              <a:t> de </a:t>
            </a:r>
            <a:r>
              <a:rPr lang="en-US" sz="1400" dirty="0" err="1"/>
              <a:t>exemplare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mare de 5.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B1A93904-A815-B118-BBAF-49F7812B0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679" y="863529"/>
            <a:ext cx="5513561" cy="29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5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u 4">
            <a:extLst>
              <a:ext uri="{FF2B5EF4-FFF2-40B4-BE49-F238E27FC236}">
                <a16:creationId xmlns:a16="http://schemas.microsoft.com/office/drawing/2014/main" id="{66AA1805-2C67-3AE5-E371-CEF12591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 </a:t>
            </a:r>
            <a:r>
              <a:rPr lang="en-US" sz="2800" dirty="0" err="1"/>
              <a:t>multumesc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atentie</a:t>
            </a:r>
            <a:r>
              <a:rPr lang="en-US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0378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BA48FA9-FFC8-3BFE-739A-EE0D8B69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834F2715-75FB-5E49-9FD4-25D17659EC39}"/>
              </a:ext>
            </a:extLst>
          </p:cNvPr>
          <p:cNvSpPr txBox="1"/>
          <p:nvPr/>
        </p:nvSpPr>
        <p:spPr>
          <a:xfrm>
            <a:off x="1053875" y="2489704"/>
            <a:ext cx="97764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Partea</a:t>
            </a:r>
            <a:r>
              <a:rPr lang="en-US" dirty="0"/>
              <a:t> I.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teoretica</a:t>
            </a:r>
            <a:r>
              <a:rPr lang="en-US" dirty="0"/>
              <a:t>. </a:t>
            </a:r>
            <a:r>
              <a:rPr lang="en-US" dirty="0" err="1"/>
              <a:t>Raspuns</a:t>
            </a:r>
            <a:r>
              <a:rPr lang="en-US" dirty="0"/>
              <a:t> la </a:t>
            </a:r>
            <a:r>
              <a:rPr lang="en-US" dirty="0" err="1"/>
              <a:t>intrebari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Partea</a:t>
            </a:r>
            <a:r>
              <a:rPr lang="en-US" dirty="0"/>
              <a:t> II.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practica</a:t>
            </a:r>
            <a:r>
              <a:rPr lang="en-US" dirty="0"/>
              <a:t>. </a:t>
            </a:r>
            <a:r>
              <a:rPr lang="en-US" dirty="0" err="1"/>
              <a:t>Interogare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de date. 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Link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/>
              <a:t>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hlinkClick r:id="rId2"/>
              </a:rPr>
              <a:t>Nicoleta-24/proiect_testare (github.com)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8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3F54B42-0B3A-982D-DA44-677DBFCD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8830032-2116-0E1A-9700-F5A5872035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0321" y="2199992"/>
            <a:ext cx="10187822" cy="4425891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sz="2200" dirty="0"/>
              <a:t>   1. </a:t>
            </a:r>
            <a:r>
              <a:rPr lang="en-US" sz="2200" dirty="0" err="1"/>
              <a:t>Explicati</a:t>
            </a:r>
            <a:r>
              <a:rPr lang="en-US" sz="2200" dirty="0"/>
              <a:t> pe </a:t>
            </a:r>
            <a:r>
              <a:rPr lang="en-US" sz="2200" dirty="0" err="1"/>
              <a:t>scurt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sunt </a:t>
            </a:r>
            <a:r>
              <a:rPr lang="en-US" sz="2200" dirty="0" err="1"/>
              <a:t>cerintele</a:t>
            </a:r>
            <a:r>
              <a:rPr lang="en-US" sz="2200" dirty="0"/>
              <a:t> de business, la </a:t>
            </a:r>
            <a:r>
              <a:rPr lang="en-US" sz="2200" dirty="0" err="1"/>
              <a:t>ce</a:t>
            </a:r>
            <a:r>
              <a:rPr lang="en-US" sz="2200" dirty="0"/>
              <a:t> ne </a:t>
            </a:r>
            <a:r>
              <a:rPr lang="en-US" sz="2200" dirty="0" err="1"/>
              <a:t>folosesc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cine le </a:t>
            </a:r>
            <a:r>
              <a:rPr lang="en-US" sz="2200" dirty="0" err="1"/>
              <a:t>creeaza</a:t>
            </a:r>
            <a:r>
              <a:rPr lang="en-US" sz="2200" dirty="0"/>
              <a:t>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   </a:t>
            </a:r>
            <a:r>
              <a:rPr lang="en-US" sz="2200" u="sng" dirty="0" err="1"/>
              <a:t>Cerintele</a:t>
            </a:r>
            <a:r>
              <a:rPr lang="en-US" sz="2200" u="sng" dirty="0"/>
              <a:t> de business </a:t>
            </a:r>
            <a:r>
              <a:rPr lang="en-US" sz="2200" dirty="0" err="1"/>
              <a:t>reprezinta</a:t>
            </a:r>
            <a:r>
              <a:rPr lang="en-US" sz="2200" dirty="0"/>
              <a:t> </a:t>
            </a:r>
            <a:r>
              <a:rPr lang="en-US" sz="2200" dirty="0" err="1"/>
              <a:t>documente</a:t>
            </a:r>
            <a:r>
              <a:rPr lang="en-US" sz="2200" dirty="0"/>
              <a:t> care </a:t>
            </a:r>
            <a:r>
              <a:rPr lang="en-US" sz="2200" dirty="0" err="1"/>
              <a:t>cuprind</a:t>
            </a:r>
            <a:r>
              <a:rPr lang="en-US" sz="2200" dirty="0"/>
              <a:t> </a:t>
            </a:r>
            <a:r>
              <a:rPr lang="en-US" sz="2200" dirty="0" err="1"/>
              <a:t>felul</a:t>
            </a:r>
            <a:r>
              <a:rPr lang="en-US" sz="2200" dirty="0"/>
              <a:t> in care  </a:t>
            </a:r>
            <a:r>
              <a:rPr lang="en-US" sz="2200" dirty="0" err="1"/>
              <a:t>produsul</a:t>
            </a:r>
            <a:r>
              <a:rPr lang="en-US" sz="2200" dirty="0"/>
              <a:t> </a:t>
            </a:r>
            <a:r>
              <a:rPr lang="en-US" sz="2200" dirty="0" err="1"/>
              <a:t>trebuie</a:t>
            </a:r>
            <a:r>
              <a:rPr lang="en-US" sz="2200" dirty="0"/>
              <a:t> </a:t>
            </a:r>
            <a:r>
              <a:rPr lang="en-US" sz="2200" dirty="0" err="1"/>
              <a:t>sa</a:t>
            </a:r>
            <a:r>
              <a:rPr lang="en-US" sz="2200" dirty="0"/>
              <a:t> </a:t>
            </a:r>
            <a:r>
              <a:rPr lang="en-US" sz="2200" dirty="0" err="1"/>
              <a:t>functioeneze</a:t>
            </a:r>
            <a:r>
              <a:rPr lang="en-US" sz="2200" dirty="0"/>
              <a:t> conform </a:t>
            </a:r>
            <a:r>
              <a:rPr lang="en-US" sz="2200" dirty="0" err="1"/>
              <a:t>cerintelor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 </a:t>
            </a:r>
            <a:r>
              <a:rPr lang="en-US" sz="2200" dirty="0" err="1"/>
              <a:t>clientului</a:t>
            </a:r>
            <a:r>
              <a:rPr lang="en-US" sz="2200" dirty="0"/>
              <a:t>,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folosesc</a:t>
            </a:r>
            <a:r>
              <a:rPr lang="en-US" sz="2200" dirty="0"/>
              <a:t> la </a:t>
            </a:r>
            <a:r>
              <a:rPr lang="en-US" sz="2200" dirty="0" err="1"/>
              <a:t>dezvoltarea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implementarea</a:t>
            </a:r>
            <a:r>
              <a:rPr lang="en-US" sz="2200" dirty="0"/>
              <a:t> </a:t>
            </a:r>
            <a:r>
              <a:rPr lang="en-US" sz="2200" dirty="0" err="1"/>
              <a:t>produsului</a:t>
            </a:r>
            <a:r>
              <a:rPr lang="en-US" sz="2200" dirty="0"/>
              <a:t>, </a:t>
            </a:r>
            <a:r>
              <a:rPr lang="en-US" sz="2200" dirty="0" err="1"/>
              <a:t>ele</a:t>
            </a:r>
            <a:r>
              <a:rPr lang="en-US" sz="2200" dirty="0"/>
              <a:t> </a:t>
            </a:r>
            <a:r>
              <a:rPr lang="en-US" sz="2200" dirty="0" err="1"/>
              <a:t>fiind</a:t>
            </a:r>
            <a:r>
              <a:rPr lang="en-US" sz="2200" dirty="0"/>
              <a:t> create de </a:t>
            </a:r>
            <a:r>
              <a:rPr lang="en-US" sz="2200" dirty="0" err="1"/>
              <a:t>echipa</a:t>
            </a:r>
            <a:r>
              <a:rPr lang="en-US" sz="2200" dirty="0"/>
              <a:t> de business.  </a:t>
            </a:r>
          </a:p>
          <a:p>
            <a:pPr algn="just"/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  2. </a:t>
            </a:r>
            <a:r>
              <a:rPr lang="en-US" sz="2200" dirty="0" err="1"/>
              <a:t>Explicati</a:t>
            </a:r>
            <a:r>
              <a:rPr lang="en-US" sz="2200" dirty="0"/>
              <a:t> </a:t>
            </a:r>
            <a:r>
              <a:rPr lang="en-US" sz="2200" dirty="0" err="1"/>
              <a:t>diferenta</a:t>
            </a:r>
            <a:r>
              <a:rPr lang="en-US" sz="2200" dirty="0"/>
              <a:t> </a:t>
            </a:r>
            <a:r>
              <a:rPr lang="en-US" sz="2200" dirty="0" err="1"/>
              <a:t>intre</a:t>
            </a:r>
            <a:r>
              <a:rPr lang="en-US" sz="2200" dirty="0"/>
              <a:t> un test condition </a:t>
            </a:r>
            <a:r>
              <a:rPr lang="en-US" sz="2200" dirty="0" err="1"/>
              <a:t>si</a:t>
            </a:r>
            <a:r>
              <a:rPr lang="en-US" sz="2200" dirty="0"/>
              <a:t> un test case.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200" dirty="0" err="1"/>
              <a:t>Diferenta</a:t>
            </a:r>
            <a:r>
              <a:rPr lang="en-US" sz="2200" dirty="0"/>
              <a:t> </a:t>
            </a:r>
            <a:r>
              <a:rPr lang="en-US" sz="2200" dirty="0" err="1"/>
              <a:t>intre</a:t>
            </a:r>
            <a:r>
              <a:rPr lang="en-US" sz="2200" dirty="0"/>
              <a:t> test condition </a:t>
            </a:r>
            <a:r>
              <a:rPr lang="en-US" sz="2200" dirty="0" err="1"/>
              <a:t>si</a:t>
            </a:r>
            <a:r>
              <a:rPr lang="en-US" sz="2200" dirty="0"/>
              <a:t> test case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aceea</a:t>
            </a:r>
            <a:r>
              <a:rPr lang="en-US" sz="2200" dirty="0"/>
              <a:t> ca test condition </a:t>
            </a:r>
            <a:r>
              <a:rPr lang="en-US" sz="2200" dirty="0" err="1"/>
              <a:t>reprezinta</a:t>
            </a:r>
            <a:r>
              <a:rPr lang="en-US" sz="2200" dirty="0"/>
              <a:t> </a:t>
            </a:r>
            <a:r>
              <a:rPr lang="en-US" sz="2200" dirty="0" err="1"/>
              <a:t>ceea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testam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contine</a:t>
            </a:r>
            <a:r>
              <a:rPr lang="en-US" sz="2200" dirty="0"/>
              <a:t>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multe</a:t>
            </a:r>
            <a:r>
              <a:rPr lang="en-US" sz="2200" dirty="0"/>
              <a:t> test </a:t>
            </a:r>
          </a:p>
          <a:p>
            <a:pPr marL="0" indent="0" algn="just">
              <a:buNone/>
            </a:pPr>
            <a:r>
              <a:rPr lang="en-US" sz="2200" dirty="0"/>
              <a:t>      case </a:t>
            </a:r>
            <a:r>
              <a:rPr lang="en-US" sz="2200" dirty="0" err="1"/>
              <a:t>uri</a:t>
            </a:r>
            <a:r>
              <a:rPr lang="en-US" sz="2200" dirty="0"/>
              <a:t> , </a:t>
            </a:r>
            <a:r>
              <a:rPr lang="en-US" sz="2200" dirty="0" err="1"/>
              <a:t>iar</a:t>
            </a:r>
            <a:r>
              <a:rPr lang="en-US" sz="2200" dirty="0"/>
              <a:t> test case-</a:t>
            </a:r>
            <a:r>
              <a:rPr lang="en-US" sz="2200" dirty="0" err="1"/>
              <a:t>ul</a:t>
            </a:r>
            <a:r>
              <a:rPr lang="en-US" sz="2200" dirty="0"/>
              <a:t> se </a:t>
            </a:r>
            <a:r>
              <a:rPr lang="en-US" sz="2200" dirty="0" err="1"/>
              <a:t>scrie</a:t>
            </a:r>
            <a:r>
              <a:rPr lang="en-US" sz="2200" dirty="0"/>
              <a:t> in </a:t>
            </a:r>
            <a:r>
              <a:rPr lang="en-US" sz="2200" dirty="0" err="1"/>
              <a:t>functie</a:t>
            </a:r>
            <a:r>
              <a:rPr lang="en-US" sz="2200" dirty="0"/>
              <a:t> de </a:t>
            </a:r>
            <a:r>
              <a:rPr lang="en-US" sz="2200" dirty="0" err="1"/>
              <a:t>cerintele</a:t>
            </a:r>
            <a:r>
              <a:rPr lang="en-US" sz="2200" dirty="0"/>
              <a:t> din test condition.</a:t>
            </a:r>
          </a:p>
          <a:p>
            <a:pPr algn="just"/>
            <a:endParaRPr lang="en-US" sz="2200" dirty="0"/>
          </a:p>
          <a:p>
            <a:pPr marL="0" indent="0" algn="just">
              <a:buNone/>
            </a:pPr>
            <a:r>
              <a:rPr lang="en-US" sz="2200" b="1" dirty="0"/>
              <a:t> 3. </a:t>
            </a:r>
            <a:r>
              <a:rPr lang="en-US" sz="2200" b="1" dirty="0" err="1"/>
              <a:t>Enumerati</a:t>
            </a:r>
            <a:r>
              <a:rPr lang="en-US" sz="2200" b="1" dirty="0"/>
              <a:t> </a:t>
            </a:r>
            <a:r>
              <a:rPr lang="en-US" sz="2200" b="1" dirty="0" err="1"/>
              <a:t>si</a:t>
            </a:r>
            <a:r>
              <a:rPr lang="en-US" sz="2200" b="1" dirty="0"/>
              <a:t> </a:t>
            </a:r>
            <a:r>
              <a:rPr lang="en-US" sz="2200" b="1" dirty="0" err="1"/>
              <a:t>explicati</a:t>
            </a:r>
            <a:r>
              <a:rPr lang="en-US" sz="2200" b="1" dirty="0"/>
              <a:t> pe </a:t>
            </a:r>
            <a:r>
              <a:rPr lang="en-US" sz="2200" b="1" dirty="0" err="1"/>
              <a:t>scurt</a:t>
            </a:r>
            <a:r>
              <a:rPr lang="en-US" sz="2200" b="1" dirty="0"/>
              <a:t> </a:t>
            </a:r>
            <a:r>
              <a:rPr lang="en-US" sz="2200" b="1" dirty="0" err="1"/>
              <a:t>etapele</a:t>
            </a:r>
            <a:r>
              <a:rPr lang="en-US" sz="2200" b="1" dirty="0"/>
              <a:t> </a:t>
            </a:r>
            <a:r>
              <a:rPr lang="en-US" sz="2200" b="1" dirty="0" err="1"/>
              <a:t>procesului</a:t>
            </a:r>
            <a:r>
              <a:rPr lang="en-US" sz="2200" b="1" dirty="0"/>
              <a:t> de </a:t>
            </a:r>
            <a:r>
              <a:rPr lang="en-US" sz="2200" b="1" dirty="0" err="1"/>
              <a:t>testare</a:t>
            </a:r>
            <a:r>
              <a:rPr lang="en-US" sz="2200" b="1" dirty="0"/>
              <a:t> 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b="1" dirty="0"/>
              <a:t> </a:t>
            </a:r>
            <a:r>
              <a:rPr lang="en-US" sz="2200" b="1" dirty="0" err="1"/>
              <a:t>Etapele</a:t>
            </a:r>
            <a:r>
              <a:rPr lang="en-US" sz="2200" b="1" dirty="0"/>
              <a:t> </a:t>
            </a:r>
            <a:r>
              <a:rPr lang="en-US" sz="2200" b="1" dirty="0" err="1"/>
              <a:t>procesului</a:t>
            </a:r>
            <a:r>
              <a:rPr lang="en-US" sz="2200" b="1" dirty="0"/>
              <a:t> de </a:t>
            </a:r>
            <a:r>
              <a:rPr lang="en-US" sz="2200" b="1" dirty="0" err="1"/>
              <a:t>testare</a:t>
            </a:r>
            <a:r>
              <a:rPr lang="en-US" sz="2200" b="1" dirty="0"/>
              <a:t> sunt :</a:t>
            </a:r>
            <a:endParaRPr lang="en-US" sz="22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200" b="1" u="sng" dirty="0" err="1"/>
              <a:t>etapa</a:t>
            </a:r>
            <a:r>
              <a:rPr lang="en-US" sz="2200" b="1" u="sng" dirty="0"/>
              <a:t> de </a:t>
            </a:r>
            <a:r>
              <a:rPr lang="en-US" sz="2200" b="1" u="sng" dirty="0" err="1"/>
              <a:t>planificare</a:t>
            </a:r>
            <a:r>
              <a:rPr lang="en-US" sz="2200" b="1" u="sng" dirty="0"/>
              <a:t> </a:t>
            </a:r>
            <a:r>
              <a:rPr lang="en-US" sz="2200" dirty="0" err="1"/>
              <a:t>cuprinde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parte</a:t>
            </a:r>
            <a:r>
              <a:rPr lang="en-US" sz="2200" dirty="0"/>
              <a:t> a </a:t>
            </a:r>
            <a:r>
              <a:rPr lang="en-US" sz="2200" dirty="0" err="1"/>
              <a:t>aplicației</a:t>
            </a:r>
            <a:r>
              <a:rPr lang="en-US" sz="2200" dirty="0"/>
              <a:t> se </a:t>
            </a:r>
            <a:r>
              <a:rPr lang="en-US" sz="2200" dirty="0" err="1"/>
              <a:t>dorește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fie testata;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/>
              <a:t> se </a:t>
            </a:r>
            <a:r>
              <a:rPr lang="en-US" sz="2200" dirty="0" err="1"/>
              <a:t>alocă</a:t>
            </a:r>
            <a:r>
              <a:rPr lang="en-US" sz="2200" dirty="0"/>
              <a:t> </a:t>
            </a:r>
            <a:r>
              <a:rPr lang="en-US" sz="2200" dirty="0" err="1"/>
              <a:t>roluri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persoanele</a:t>
            </a:r>
            <a:r>
              <a:rPr lang="en-US" sz="2200" dirty="0"/>
              <a:t> care </a:t>
            </a:r>
            <a:r>
              <a:rPr lang="en-US" sz="2200" dirty="0" err="1"/>
              <a:t>vor</a:t>
            </a:r>
            <a:r>
              <a:rPr lang="en-US" sz="2200" dirty="0"/>
              <a:t> fi implicate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proiect</a:t>
            </a:r>
            <a:r>
              <a:rPr lang="en-US" sz="2200" dirty="0"/>
              <a:t>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/>
              <a:t> se </a:t>
            </a:r>
            <a:r>
              <a:rPr lang="en-US" sz="2200" dirty="0" err="1"/>
              <a:t>definesc</a:t>
            </a:r>
            <a:r>
              <a:rPr lang="en-US" sz="2200" dirty="0"/>
              <a:t> </a:t>
            </a:r>
            <a:r>
              <a:rPr lang="en-US" sz="2200" dirty="0" err="1"/>
              <a:t>criteriile</a:t>
            </a:r>
            <a:r>
              <a:rPr lang="en-US" sz="2200" dirty="0"/>
              <a:t> de </a:t>
            </a:r>
            <a:r>
              <a:rPr lang="en-US" sz="2200" dirty="0" err="1"/>
              <a:t>intrare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criteriile</a:t>
            </a:r>
            <a:r>
              <a:rPr lang="en-US" sz="2200" dirty="0"/>
              <a:t> de </a:t>
            </a:r>
            <a:r>
              <a:rPr lang="en-US" sz="2200" dirty="0" err="1"/>
              <a:t>ieșire</a:t>
            </a:r>
            <a:r>
              <a:rPr lang="en-US" sz="2200" dirty="0"/>
              <a:t>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/>
              <a:t> se </a:t>
            </a:r>
            <a:r>
              <a:rPr lang="en-US" sz="2200" dirty="0" err="1"/>
              <a:t>identifică</a:t>
            </a:r>
            <a:r>
              <a:rPr lang="en-US" sz="2200" dirty="0"/>
              <a:t> </a:t>
            </a:r>
            <a:r>
              <a:rPr lang="en-US" sz="2200" dirty="0" err="1"/>
              <a:t>riscurile</a:t>
            </a:r>
            <a:r>
              <a:rPr lang="en-US" sz="2200" dirty="0"/>
              <a:t> de </a:t>
            </a:r>
            <a:r>
              <a:rPr lang="en-US" sz="2200" dirty="0" err="1"/>
              <a:t>proiect</a:t>
            </a:r>
            <a:r>
              <a:rPr lang="en-US" sz="2200" dirty="0"/>
              <a:t> </a:t>
            </a:r>
            <a:r>
              <a:rPr lang="en-US" sz="2200" dirty="0" err="1"/>
              <a:t>inițiale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resursele</a:t>
            </a:r>
            <a:r>
              <a:rPr lang="en-US" sz="2200" dirty="0"/>
              <a:t> </a:t>
            </a:r>
            <a:r>
              <a:rPr lang="en-US" sz="2200" dirty="0" err="1"/>
              <a:t>necesare</a:t>
            </a:r>
            <a:r>
              <a:rPr lang="en-US" sz="2200" dirty="0"/>
              <a:t>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/>
              <a:t> se </a:t>
            </a:r>
            <a:r>
              <a:rPr lang="en-US" sz="2200" dirty="0" err="1"/>
              <a:t>creează</a:t>
            </a:r>
            <a:r>
              <a:rPr lang="en-US" sz="2200" dirty="0"/>
              <a:t> un plan de </a:t>
            </a:r>
            <a:r>
              <a:rPr lang="en-US" sz="2200" dirty="0" err="1"/>
              <a:t>testare</a:t>
            </a:r>
            <a:r>
              <a:rPr lang="en-US" sz="2200" dirty="0"/>
              <a:t> care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conține</a:t>
            </a:r>
            <a:r>
              <a:rPr lang="en-US" sz="2200" dirty="0"/>
              <a:t> </a:t>
            </a:r>
            <a:r>
              <a:rPr lang="en-US" sz="2200" dirty="0" err="1"/>
              <a:t>informații</a:t>
            </a:r>
            <a:r>
              <a:rPr lang="en-US" sz="2200" dirty="0"/>
              <a:t> </a:t>
            </a:r>
            <a:r>
              <a:rPr lang="en-US" sz="2200" dirty="0" err="1"/>
              <a:t>generale</a:t>
            </a:r>
            <a:r>
              <a:rPr lang="en-US" sz="2200" dirty="0"/>
              <a:t>  legate de cum se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desfășura</a:t>
            </a:r>
            <a:r>
              <a:rPr lang="en-US" sz="2200" dirty="0"/>
              <a:t> </a:t>
            </a:r>
            <a:r>
              <a:rPr lang="en-US" sz="2200" dirty="0" err="1"/>
              <a:t>procesul</a:t>
            </a:r>
            <a:r>
              <a:rPr lang="en-US" sz="2200" dirty="0"/>
              <a:t> de </a:t>
            </a:r>
            <a:r>
              <a:rPr lang="en-US" sz="2200" dirty="0" err="1"/>
              <a:t>testare</a:t>
            </a:r>
            <a:r>
              <a:rPr lang="en-US" sz="2200" dirty="0"/>
              <a:t>                           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/>
              <a:t> se </a:t>
            </a:r>
            <a:r>
              <a:rPr lang="en-US" sz="2200" dirty="0" err="1"/>
              <a:t>evaluează</a:t>
            </a:r>
            <a:r>
              <a:rPr lang="en-US" sz="2200" dirty="0"/>
              <a:t> </a:t>
            </a:r>
            <a:r>
              <a:rPr lang="en-US" sz="2200" dirty="0" err="1"/>
              <a:t>criteriile</a:t>
            </a:r>
            <a:r>
              <a:rPr lang="en-US" sz="2200" dirty="0"/>
              <a:t> de </a:t>
            </a:r>
            <a:r>
              <a:rPr lang="en-US" sz="2200" dirty="0" err="1"/>
              <a:t>intrare</a:t>
            </a:r>
            <a:r>
              <a:rPr lang="en-US" sz="2200" dirty="0"/>
              <a:t> ( </a:t>
            </a:r>
            <a:r>
              <a:rPr lang="en-US" sz="2200" dirty="0" err="1"/>
              <a:t>conditii</a:t>
            </a:r>
            <a:r>
              <a:rPr lang="en-US" sz="2200" dirty="0"/>
              <a:t> care </a:t>
            </a:r>
            <a:r>
              <a:rPr lang="en-US" sz="2200" dirty="0" err="1"/>
              <a:t>trebuie</a:t>
            </a:r>
            <a:r>
              <a:rPr lang="en-US" sz="2200" dirty="0"/>
              <a:t> </a:t>
            </a:r>
            <a:r>
              <a:rPr lang="en-US" sz="2200" dirty="0" err="1"/>
              <a:t>indeplinite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a </a:t>
            </a:r>
            <a:r>
              <a:rPr lang="en-US" sz="2200" dirty="0" err="1"/>
              <a:t>putea</a:t>
            </a:r>
            <a:r>
              <a:rPr lang="en-US" sz="2200" dirty="0"/>
              <a:t> </a:t>
            </a:r>
            <a:r>
              <a:rPr lang="en-US" sz="2200" dirty="0" err="1"/>
              <a:t>incepe</a:t>
            </a:r>
            <a:r>
              <a:rPr lang="en-US" sz="2200" dirty="0"/>
              <a:t> </a:t>
            </a:r>
            <a:r>
              <a:rPr lang="en-US" sz="2200" dirty="0" err="1"/>
              <a:t>procesul</a:t>
            </a:r>
            <a:r>
              <a:rPr lang="en-US" sz="2200" dirty="0"/>
              <a:t> de </a:t>
            </a:r>
            <a:r>
              <a:rPr lang="en-US" sz="2200" dirty="0" err="1"/>
              <a:t>testare</a:t>
            </a:r>
            <a:r>
              <a:rPr lang="en-US" sz="2200" dirty="0"/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227814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EBAE9DE9-09A3-86AF-BF20-7A2A0EA0B2BD}"/>
              </a:ext>
            </a:extLst>
          </p:cNvPr>
          <p:cNvSpPr txBox="1"/>
          <p:nvPr/>
        </p:nvSpPr>
        <p:spPr>
          <a:xfrm>
            <a:off x="814812" y="464559"/>
            <a:ext cx="9764796" cy="57554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                                                                                                                                                                                   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b="1" dirty="0"/>
              <a:t>     - </a:t>
            </a:r>
            <a:r>
              <a:rPr lang="en-US" sz="1200" b="1" u="sng" dirty="0" err="1"/>
              <a:t>etapa</a:t>
            </a:r>
            <a:r>
              <a:rPr lang="en-US" sz="1200" b="1" u="sng" dirty="0"/>
              <a:t> de </a:t>
            </a:r>
            <a:r>
              <a:rPr lang="en-US" sz="1200" b="1" u="sng" dirty="0" err="1"/>
              <a:t>analiza</a:t>
            </a:r>
            <a:r>
              <a:rPr lang="en-US" sz="1200" b="1" u="sng" dirty="0"/>
              <a:t> </a:t>
            </a:r>
            <a:r>
              <a:rPr lang="en-US" sz="1200" dirty="0" err="1"/>
              <a:t>cuprinde</a:t>
            </a:r>
            <a:r>
              <a:rPr lang="en-US" sz="1200" dirty="0"/>
              <a:t> : - Ce </a:t>
            </a:r>
            <a:r>
              <a:rPr lang="en-US" sz="1200" dirty="0" err="1"/>
              <a:t>urmeaza</a:t>
            </a:r>
            <a:r>
              <a:rPr lang="en-US" sz="1200" dirty="0"/>
              <a:t> </a:t>
            </a:r>
            <a:r>
              <a:rPr lang="en-US" sz="1200" dirty="0" err="1"/>
              <a:t>sa</a:t>
            </a:r>
            <a:r>
              <a:rPr lang="en-US" sz="1200" dirty="0"/>
              <a:t> se </a:t>
            </a:r>
            <a:r>
              <a:rPr lang="en-US" sz="1200" dirty="0" err="1"/>
              <a:t>testeze</a:t>
            </a:r>
            <a:r>
              <a:rPr lang="en-US" sz="1200" dirty="0"/>
              <a:t>;(test condition)</a:t>
            </a:r>
          </a:p>
          <a:p>
            <a:pPr algn="just"/>
            <a:endParaRPr lang="en-US" sz="12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Se </a:t>
            </a:r>
            <a:r>
              <a:rPr lang="en-US" sz="1200" dirty="0" err="1"/>
              <a:t>analizează</a:t>
            </a:r>
            <a:r>
              <a:rPr lang="en-US" sz="1200" dirty="0"/>
              <a:t> </a:t>
            </a:r>
            <a:r>
              <a:rPr lang="en-US" sz="1200" dirty="0" err="1"/>
              <a:t>documentația</a:t>
            </a:r>
            <a:r>
              <a:rPr lang="en-US" sz="1200" dirty="0"/>
              <a:t> </a:t>
            </a:r>
            <a:r>
              <a:rPr lang="en-US" sz="1200" dirty="0" err="1"/>
              <a:t>primită</a:t>
            </a:r>
            <a:r>
              <a:rPr lang="en-US" sz="1200" dirty="0"/>
              <a:t> de la client (</a:t>
            </a:r>
            <a:r>
              <a:rPr lang="en-US" sz="1200" dirty="0" err="1"/>
              <a:t>cerinte</a:t>
            </a:r>
            <a:r>
              <a:rPr lang="en-US" sz="1200" dirty="0"/>
              <a:t> de </a:t>
            </a:r>
            <a:r>
              <a:rPr lang="en-US" sz="1200" dirty="0" err="1"/>
              <a:t>bussines</a:t>
            </a:r>
            <a:r>
              <a:rPr lang="en-US" sz="1200" dirty="0"/>
              <a:t>, </a:t>
            </a:r>
            <a:r>
              <a:rPr lang="en-US" sz="1200" dirty="0" err="1"/>
              <a:t>specificații</a:t>
            </a:r>
            <a:r>
              <a:rPr lang="en-US" sz="1200" dirty="0"/>
              <a:t> de design </a:t>
            </a:r>
            <a:r>
              <a:rPr lang="en-US" sz="1200" dirty="0" err="1"/>
              <a:t>etc</a:t>
            </a:r>
            <a:r>
              <a:rPr lang="en-US" sz="1200" dirty="0"/>
              <a:t>) </a:t>
            </a:r>
            <a:r>
              <a:rPr lang="en-US" sz="1200" dirty="0" err="1"/>
              <a:t>pentru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le </a:t>
            </a:r>
            <a:r>
              <a:rPr lang="en-US" sz="1200" dirty="0" err="1"/>
              <a:t>înțelegem</a:t>
            </a:r>
            <a:r>
              <a:rPr lang="en-US" sz="1200" dirty="0"/>
              <a:t>, </a:t>
            </a:r>
            <a:r>
              <a:rPr lang="en-US" sz="1200" dirty="0" err="1"/>
              <a:t>că</a:t>
            </a:r>
            <a:r>
              <a:rPr lang="en-US" sz="1200" dirty="0"/>
              <a:t> nu </a:t>
            </a:r>
            <a:r>
              <a:rPr lang="en-US" sz="1200" dirty="0" err="1"/>
              <a:t>exista</a:t>
            </a:r>
            <a:r>
              <a:rPr lang="en-US" sz="1200" dirty="0"/>
              <a:t> </a:t>
            </a:r>
            <a:r>
              <a:rPr lang="en-US" sz="1200" dirty="0" err="1"/>
              <a:t>greșeli</a:t>
            </a:r>
            <a:r>
              <a:rPr lang="en-US" sz="1200" dirty="0"/>
              <a:t>, </a:t>
            </a:r>
            <a:r>
              <a:rPr lang="en-US" sz="1200" dirty="0" err="1"/>
              <a:t>ambiguități</a:t>
            </a:r>
            <a:r>
              <a:rPr lang="en-US" sz="1200" dirty="0"/>
              <a:t>,  </a:t>
            </a:r>
            <a:r>
              <a:rPr lang="en-US" sz="1200" dirty="0" err="1"/>
              <a:t>neconcordanțe</a:t>
            </a:r>
            <a:r>
              <a:rPr lang="en-US" sz="1200" dirty="0"/>
              <a:t>, </a:t>
            </a:r>
            <a:r>
              <a:rPr lang="en-US" sz="1200" dirty="0" err="1"/>
              <a:t>contradicții</a:t>
            </a:r>
            <a:r>
              <a:rPr lang="en-US" sz="1200" dirty="0"/>
              <a:t> etc.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b="1" dirty="0"/>
              <a:t>      - </a:t>
            </a:r>
            <a:r>
              <a:rPr lang="en-US" sz="1200" b="1" u="sng" dirty="0" err="1"/>
              <a:t>etapa</a:t>
            </a:r>
            <a:r>
              <a:rPr lang="en-US" sz="1200" b="1" u="sng" dirty="0"/>
              <a:t> de design</a:t>
            </a:r>
            <a:r>
              <a:rPr lang="en-US" sz="1200" dirty="0"/>
              <a:t>: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Se </a:t>
            </a:r>
            <a:r>
              <a:rPr lang="en-US" sz="1200" dirty="0" err="1"/>
              <a:t>creează</a:t>
            </a:r>
            <a:r>
              <a:rPr lang="en-US" sz="1200" dirty="0"/>
              <a:t> </a:t>
            </a:r>
            <a:r>
              <a:rPr lang="en-US" sz="1200" dirty="0" err="1"/>
              <a:t>cazurile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se </a:t>
            </a:r>
            <a:r>
              <a:rPr lang="en-US" sz="1200" dirty="0" err="1"/>
              <a:t>identifică</a:t>
            </a:r>
            <a:r>
              <a:rPr lang="en-US" sz="1200" dirty="0"/>
              <a:t> </a:t>
            </a:r>
            <a:r>
              <a:rPr lang="en-US" sz="1200" dirty="0" err="1"/>
              <a:t>datele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(</a:t>
            </a:r>
            <a:r>
              <a:rPr lang="en-US" sz="1200" dirty="0" err="1"/>
              <a:t>informațiile</a:t>
            </a:r>
            <a:r>
              <a:rPr lang="en-US" sz="1200" dirty="0"/>
              <a:t> pe care </a:t>
            </a:r>
            <a:r>
              <a:rPr lang="en-US" sz="1200" dirty="0" err="1"/>
              <a:t>trebuie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le </a:t>
            </a:r>
            <a:r>
              <a:rPr lang="en-US" sz="1200" dirty="0" err="1"/>
              <a:t>pregătim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care </a:t>
            </a:r>
            <a:r>
              <a:rPr lang="en-US" sz="1200" dirty="0" err="1"/>
              <a:t>trebuie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fie </a:t>
            </a:r>
            <a:r>
              <a:rPr lang="en-US" sz="1200" dirty="0" err="1"/>
              <a:t>supuse</a:t>
            </a:r>
            <a:r>
              <a:rPr lang="en-US" sz="1200" dirty="0"/>
              <a:t> </a:t>
            </a:r>
            <a:r>
              <a:rPr lang="en-US" sz="1200" dirty="0" err="1"/>
              <a:t>testării</a:t>
            </a:r>
            <a:r>
              <a:rPr lang="en-US" sz="1200" dirty="0"/>
              <a:t>);test case-urile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200" b="1" u="sng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      - </a:t>
            </a:r>
            <a:r>
              <a:rPr lang="en-US" sz="1200" b="1" u="sng" dirty="0" err="1"/>
              <a:t>etapa</a:t>
            </a:r>
            <a:r>
              <a:rPr lang="en-US" sz="1200" b="1" u="sng" dirty="0"/>
              <a:t> de </a:t>
            </a:r>
            <a:r>
              <a:rPr lang="en-US" sz="1200" b="1" u="sng" dirty="0" err="1"/>
              <a:t>implementare</a:t>
            </a:r>
            <a:r>
              <a:rPr lang="en-US" sz="1200" dirty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Se </a:t>
            </a:r>
            <a:r>
              <a:rPr lang="en-US" sz="1200" dirty="0" err="1"/>
              <a:t>validează</a:t>
            </a:r>
            <a:r>
              <a:rPr lang="en-US" sz="1200" dirty="0"/>
              <a:t> </a:t>
            </a:r>
            <a:r>
              <a:rPr lang="en-US" sz="1200" dirty="0" err="1"/>
              <a:t>mediul</a:t>
            </a:r>
            <a:r>
              <a:rPr lang="en-US" sz="1200" dirty="0"/>
              <a:t> de test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intermediul</a:t>
            </a:r>
            <a:r>
              <a:rPr lang="en-US" sz="1200" dirty="0"/>
              <a:t> smoke testing (se face de </a:t>
            </a:r>
            <a:r>
              <a:rPr lang="en-US" sz="1200" dirty="0" err="1"/>
              <a:t>regulă</a:t>
            </a:r>
            <a:r>
              <a:rPr lang="en-US" sz="1200" dirty="0"/>
              <a:t> la </a:t>
            </a:r>
            <a:r>
              <a:rPr lang="en-US" sz="1200" dirty="0" err="1"/>
              <a:t>începutul</a:t>
            </a:r>
            <a:r>
              <a:rPr lang="en-US" sz="1200" dirty="0"/>
              <a:t> </a:t>
            </a:r>
            <a:r>
              <a:rPr lang="en-US" sz="1200" dirty="0" err="1"/>
              <a:t>testării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verifica</a:t>
            </a:r>
            <a:r>
              <a:rPr lang="en-US" sz="1200" dirty="0"/>
              <a:t> </a:t>
            </a:r>
            <a:r>
              <a:rPr lang="en-US" sz="1200" dirty="0" err="1"/>
              <a:t>dacă</a:t>
            </a:r>
            <a:r>
              <a:rPr lang="en-US" sz="1200" dirty="0"/>
              <a:t> </a:t>
            </a:r>
            <a:r>
              <a:rPr lang="en-US" sz="1200" dirty="0" err="1"/>
              <a:t>sistemul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suficient</a:t>
            </a:r>
            <a:r>
              <a:rPr lang="en-US" sz="1200" dirty="0"/>
              <a:t> de </a:t>
            </a:r>
            <a:r>
              <a:rPr lang="en-US" sz="1200" dirty="0" err="1"/>
              <a:t>stabil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începe</a:t>
            </a:r>
            <a:r>
              <a:rPr lang="en-US" sz="1200" dirty="0"/>
              <a:t> </a:t>
            </a:r>
            <a:r>
              <a:rPr lang="en-US" sz="1200" dirty="0" err="1"/>
              <a:t>testarea</a:t>
            </a:r>
            <a:r>
              <a:rPr lang="en-US" sz="1200" dirty="0"/>
              <a:t>);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Se </a:t>
            </a:r>
            <a:r>
              <a:rPr lang="en-US" sz="1200" dirty="0" err="1"/>
              <a:t>grupează</a:t>
            </a:r>
            <a:r>
              <a:rPr lang="en-US" sz="1200" dirty="0"/>
              <a:t> </a:t>
            </a:r>
            <a:r>
              <a:rPr lang="en-US" sz="1200" dirty="0" err="1"/>
              <a:t>testele</a:t>
            </a:r>
            <a:r>
              <a:rPr lang="en-US" sz="1200" dirty="0"/>
              <a:t> pe </a:t>
            </a:r>
            <a:r>
              <a:rPr lang="en-US" sz="1200" dirty="0" err="1"/>
              <a:t>baza</a:t>
            </a:r>
            <a:r>
              <a:rPr lang="en-US" sz="1200" dirty="0"/>
              <a:t> </a:t>
            </a:r>
            <a:r>
              <a:rPr lang="en-US" sz="1200" dirty="0" err="1"/>
              <a:t>obiectivelor</a:t>
            </a:r>
            <a:r>
              <a:rPr lang="en-US" sz="1200" dirty="0"/>
              <a:t> lor (</a:t>
            </a:r>
            <a:r>
              <a:rPr lang="en-US" sz="1200" dirty="0" err="1"/>
              <a:t>testare</a:t>
            </a:r>
            <a:r>
              <a:rPr lang="en-US" sz="1200" dirty="0"/>
              <a:t> </a:t>
            </a:r>
            <a:r>
              <a:rPr lang="en-US" sz="1200" dirty="0" err="1"/>
              <a:t>funcțională</a:t>
            </a:r>
            <a:r>
              <a:rPr lang="en-US" sz="1200" dirty="0"/>
              <a:t>, </a:t>
            </a:r>
            <a:r>
              <a:rPr lang="en-US" sz="1200" dirty="0" err="1"/>
              <a:t>testare</a:t>
            </a:r>
            <a:r>
              <a:rPr lang="en-US" sz="1200" dirty="0"/>
              <a:t> de </a:t>
            </a:r>
            <a:r>
              <a:rPr lang="en-US" sz="1200" dirty="0" err="1"/>
              <a:t>regresie</a:t>
            </a:r>
            <a:r>
              <a:rPr lang="en-US" sz="1200" dirty="0"/>
              <a:t>, </a:t>
            </a:r>
            <a:r>
              <a:rPr lang="en-US" sz="1200" dirty="0" err="1"/>
              <a:t>testare</a:t>
            </a:r>
            <a:r>
              <a:rPr lang="en-US" sz="1200" dirty="0"/>
              <a:t> de </a:t>
            </a:r>
            <a:r>
              <a:rPr lang="en-US" sz="1200" dirty="0" err="1"/>
              <a:t>acceptanță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Ne </a:t>
            </a:r>
            <a:r>
              <a:rPr lang="en-US" sz="1200" dirty="0" err="1"/>
              <a:t>asigurăm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</a:t>
            </a:r>
            <a:r>
              <a:rPr lang="en-US" sz="1200" dirty="0" err="1"/>
              <a:t>avem</a:t>
            </a:r>
            <a:r>
              <a:rPr lang="en-US" sz="1200" dirty="0"/>
              <a:t> tot </a:t>
            </a:r>
            <a:r>
              <a:rPr lang="en-US" sz="1200" dirty="0" err="1"/>
              <a:t>ce</a:t>
            </a:r>
            <a:r>
              <a:rPr lang="en-US" sz="1200" dirty="0"/>
              <a:t> ne </a:t>
            </a:r>
            <a:r>
              <a:rPr lang="en-US" sz="1200" dirty="0" err="1"/>
              <a:t>trebuie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începe</a:t>
            </a:r>
            <a:r>
              <a:rPr lang="en-US" sz="1200" dirty="0"/>
              <a:t> </a:t>
            </a:r>
            <a:r>
              <a:rPr lang="en-US" sz="1200" dirty="0" err="1"/>
              <a:t>testarea</a:t>
            </a:r>
            <a:r>
              <a:rPr lang="en-US" sz="1200" dirty="0"/>
              <a:t> </a:t>
            </a:r>
            <a:r>
              <a:rPr lang="en-US" sz="1200" dirty="0" err="1"/>
              <a:t>propriu-zisă</a:t>
            </a:r>
            <a:r>
              <a:rPr lang="en-US" sz="1200" dirty="0"/>
              <a:t> (</a:t>
            </a:r>
            <a:r>
              <a:rPr lang="en-US" sz="1200" dirty="0" err="1"/>
              <a:t>mediu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, </a:t>
            </a:r>
            <a:r>
              <a:rPr lang="en-US" sz="1200" dirty="0" err="1"/>
              <a:t>permisiuni</a:t>
            </a:r>
            <a:r>
              <a:rPr lang="en-US" sz="1200" dirty="0"/>
              <a:t>, date de </a:t>
            </a:r>
            <a:r>
              <a:rPr lang="en-US" sz="1200" dirty="0" err="1"/>
              <a:t>testare</a:t>
            </a:r>
            <a:r>
              <a:rPr lang="en-US" sz="1200" dirty="0"/>
              <a:t>, </a:t>
            </a:r>
            <a:r>
              <a:rPr lang="en-US" sz="1200" dirty="0" err="1"/>
              <a:t>documentație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  <a:p>
            <a:pPr algn="just"/>
            <a:endParaRPr lang="en-US" sz="1400" b="1" u="sng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200" b="1" u="sng" dirty="0" err="1"/>
              <a:t>etapa</a:t>
            </a:r>
            <a:r>
              <a:rPr lang="en-US" sz="1200" b="1" u="sng" dirty="0"/>
              <a:t> de </a:t>
            </a:r>
            <a:r>
              <a:rPr lang="en-US" sz="1200" b="1" u="sng" dirty="0" err="1"/>
              <a:t>executie</a:t>
            </a:r>
            <a:r>
              <a:rPr lang="en-US" sz="1200" b="1" u="sng" dirty="0"/>
              <a:t> </a:t>
            </a:r>
            <a:r>
              <a:rPr lang="en-US" sz="1200" dirty="0"/>
              <a:t>: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</a:t>
            </a:r>
            <a:r>
              <a:rPr lang="en-US" sz="1200" dirty="0" err="1"/>
              <a:t>cazurile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sunt </a:t>
            </a:r>
            <a:r>
              <a:rPr lang="en-US" sz="1200" dirty="0" err="1"/>
              <a:t>executate</a:t>
            </a:r>
            <a:r>
              <a:rPr lang="en-US" sz="1200" dirty="0"/>
              <a:t> (</a:t>
            </a:r>
            <a:r>
              <a:rPr lang="en-US" sz="1200" dirty="0" err="1"/>
              <a:t>adică</a:t>
            </a:r>
            <a:r>
              <a:rPr lang="en-US" sz="1200" dirty="0"/>
              <a:t> </a:t>
            </a:r>
            <a:r>
              <a:rPr lang="en-US" sz="1200" dirty="0" err="1"/>
              <a:t>verificam</a:t>
            </a:r>
            <a:r>
              <a:rPr lang="en-US" sz="1200" dirty="0"/>
              <a:t> </a:t>
            </a:r>
            <a:r>
              <a:rPr lang="en-US" sz="1200" dirty="0" err="1"/>
              <a:t>comportamentul</a:t>
            </a:r>
            <a:r>
              <a:rPr lang="en-US" sz="1200" dirty="0"/>
              <a:t> </a:t>
            </a:r>
            <a:r>
              <a:rPr lang="en-US" sz="1200" dirty="0" err="1"/>
              <a:t>produsului</a:t>
            </a:r>
            <a:r>
              <a:rPr lang="en-US" sz="1200" dirty="0"/>
              <a:t> software pe </a:t>
            </a:r>
            <a:r>
              <a:rPr lang="en-US" sz="1200" dirty="0" err="1"/>
              <a:t>baza</a:t>
            </a:r>
            <a:r>
              <a:rPr lang="en-US" sz="1200" dirty="0"/>
              <a:t> </a:t>
            </a:r>
            <a:r>
              <a:rPr lang="en-US" sz="1200" dirty="0" err="1"/>
              <a:t>instrucțiunilor</a:t>
            </a:r>
            <a:r>
              <a:rPr lang="en-US" sz="1200" dirty="0"/>
              <a:t> </a:t>
            </a:r>
            <a:r>
              <a:rPr lang="en-US" sz="1200" dirty="0" err="1"/>
              <a:t>scrise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cazurile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);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 err="1"/>
              <a:t>rezultatele</a:t>
            </a:r>
            <a:r>
              <a:rPr lang="en-US" sz="1200" dirty="0"/>
              <a:t> sunt </a:t>
            </a:r>
            <a:r>
              <a:rPr lang="en-US" sz="1200" dirty="0" err="1"/>
              <a:t>raportate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tool-</a:t>
            </a:r>
            <a:r>
              <a:rPr lang="en-US" sz="1200" dirty="0" err="1"/>
              <a:t>ul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care au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scrise</a:t>
            </a:r>
            <a:r>
              <a:rPr lang="en-US" sz="1200" dirty="0"/>
              <a:t> </a:t>
            </a:r>
            <a:r>
              <a:rPr lang="en-US" sz="1200" dirty="0" err="1"/>
              <a:t>testele</a:t>
            </a:r>
            <a:r>
              <a:rPr lang="en-US" sz="1200" dirty="0"/>
              <a:t> (Passed/Failed/Blocked </a:t>
            </a:r>
            <a:r>
              <a:rPr lang="en-US" sz="1200" dirty="0" err="1"/>
              <a:t>etc</a:t>
            </a:r>
            <a:r>
              <a:rPr lang="en-US" sz="1200" dirty="0"/>
              <a:t>);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bug-urile / </a:t>
            </a:r>
            <a:r>
              <a:rPr lang="en-US" sz="1200" dirty="0" err="1"/>
              <a:t>Defectele</a:t>
            </a:r>
            <a:r>
              <a:rPr lang="en-US" sz="1200" dirty="0"/>
              <a:t> / Fault-urile ,sunt </a:t>
            </a:r>
            <a:r>
              <a:rPr lang="en-US" sz="1200" dirty="0" err="1"/>
              <a:t>raportate</a:t>
            </a:r>
            <a:r>
              <a:rPr lang="en-US" sz="1200" dirty="0"/>
              <a:t> </a:t>
            </a:r>
            <a:r>
              <a:rPr lang="en-US" sz="1200" dirty="0" err="1"/>
              <a:t>atunci</a:t>
            </a:r>
            <a:r>
              <a:rPr lang="en-US" sz="1200" dirty="0"/>
              <a:t> </a:t>
            </a:r>
            <a:r>
              <a:rPr lang="en-US" sz="1200" dirty="0" err="1"/>
              <a:t>când</a:t>
            </a:r>
            <a:r>
              <a:rPr lang="en-US" sz="1200" dirty="0"/>
              <a:t> </a:t>
            </a:r>
            <a:r>
              <a:rPr lang="en-US" sz="1200" dirty="0" err="1"/>
              <a:t>rezultatele</a:t>
            </a:r>
            <a:r>
              <a:rPr lang="en-US" sz="1200" dirty="0"/>
              <a:t> </a:t>
            </a:r>
            <a:r>
              <a:rPr lang="en-US" sz="1200" dirty="0" err="1"/>
              <a:t>așteptate</a:t>
            </a:r>
            <a:r>
              <a:rPr lang="en-US" sz="1200" dirty="0"/>
              <a:t> nu </a:t>
            </a:r>
            <a:r>
              <a:rPr lang="en-US" sz="1200" dirty="0" err="1"/>
              <a:t>coincid</a:t>
            </a:r>
            <a:r>
              <a:rPr lang="en-US" sz="1200" dirty="0"/>
              <a:t> cu </a:t>
            </a:r>
            <a:r>
              <a:rPr lang="en-US" sz="1200" dirty="0" err="1"/>
              <a:t>rezultatele</a:t>
            </a:r>
            <a:r>
              <a:rPr lang="en-US" sz="1200" dirty="0"/>
              <a:t> </a:t>
            </a:r>
            <a:r>
              <a:rPr lang="en-US" sz="1200" dirty="0" err="1"/>
              <a:t>actuale</a:t>
            </a:r>
            <a:r>
              <a:rPr lang="en-US" sz="1200" dirty="0"/>
              <a:t>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</a:t>
            </a:r>
            <a:r>
              <a:rPr lang="en-US" sz="1200" dirty="0" err="1"/>
              <a:t>atunci</a:t>
            </a:r>
            <a:r>
              <a:rPr lang="en-US" sz="1200" dirty="0"/>
              <a:t> </a:t>
            </a:r>
            <a:r>
              <a:rPr lang="en-US" sz="1200" dirty="0" err="1"/>
              <a:t>când</a:t>
            </a:r>
            <a:r>
              <a:rPr lang="en-US" sz="1200" dirty="0"/>
              <a:t> bug-urile sunt fixate, se face </a:t>
            </a:r>
            <a:r>
              <a:rPr lang="en-US" sz="1200" dirty="0" err="1"/>
              <a:t>retestarea</a:t>
            </a:r>
            <a:r>
              <a:rPr lang="en-US" sz="1200" dirty="0"/>
              <a:t> lor </a:t>
            </a:r>
            <a:r>
              <a:rPr lang="en-US" sz="1200" dirty="0" err="1"/>
              <a:t>pentru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au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într-adevăr</a:t>
            </a:r>
            <a:r>
              <a:rPr lang="en-US" sz="1200" dirty="0"/>
              <a:t> fixate;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</a:t>
            </a:r>
            <a:r>
              <a:rPr lang="en-US" sz="1200" dirty="0" err="1"/>
              <a:t>atunci</a:t>
            </a:r>
            <a:r>
              <a:rPr lang="en-US" sz="1200" dirty="0"/>
              <a:t> </a:t>
            </a:r>
            <a:r>
              <a:rPr lang="en-US" sz="1200" dirty="0" err="1"/>
              <a:t>când</a:t>
            </a:r>
            <a:r>
              <a:rPr lang="en-US" sz="1200" dirty="0"/>
              <a:t> </a:t>
            </a:r>
            <a:r>
              <a:rPr lang="en-US" sz="1200" dirty="0" err="1"/>
              <a:t>codul</a:t>
            </a:r>
            <a:r>
              <a:rPr lang="en-US" sz="1200" dirty="0"/>
              <a:t> a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schimbat</a:t>
            </a:r>
            <a:r>
              <a:rPr lang="en-US" sz="1200" dirty="0"/>
              <a:t> (fie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fixarea</a:t>
            </a:r>
            <a:r>
              <a:rPr lang="en-US" sz="1200" dirty="0"/>
              <a:t> </a:t>
            </a:r>
            <a:r>
              <a:rPr lang="en-US" sz="1200" dirty="0" err="1"/>
              <a:t>unui</a:t>
            </a:r>
            <a:r>
              <a:rPr lang="en-US" sz="1200" dirty="0"/>
              <a:t> bug fie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introducerea</a:t>
            </a:r>
            <a:r>
              <a:rPr lang="en-US" sz="1200" dirty="0"/>
              <a:t> </a:t>
            </a:r>
            <a:r>
              <a:rPr lang="en-US" sz="1200" dirty="0" err="1"/>
              <a:t>unei</a:t>
            </a:r>
            <a:r>
              <a:rPr lang="en-US" sz="1200" dirty="0"/>
              <a:t> </a:t>
            </a:r>
            <a:r>
              <a:rPr lang="en-US" sz="1200" dirty="0" err="1"/>
              <a:t>noi</a:t>
            </a:r>
            <a:r>
              <a:rPr lang="en-US" sz="1200" dirty="0"/>
              <a:t> </a:t>
            </a:r>
            <a:r>
              <a:rPr lang="en-US" sz="1200" dirty="0" err="1"/>
              <a:t>funcționalități</a:t>
            </a:r>
            <a:r>
              <a:rPr lang="en-US" sz="1200" dirty="0"/>
              <a:t>), se </a:t>
            </a:r>
            <a:r>
              <a:rPr lang="en-US" sz="1200" dirty="0" err="1"/>
              <a:t>va</a:t>
            </a:r>
            <a:r>
              <a:rPr lang="en-US" sz="1200" dirty="0"/>
              <a:t> face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testare</a:t>
            </a:r>
            <a:r>
              <a:rPr lang="en-US" sz="1200" dirty="0"/>
              <a:t> de </a:t>
            </a:r>
            <a:r>
              <a:rPr lang="en-US" sz="1200" dirty="0" err="1"/>
              <a:t>regresie</a:t>
            </a:r>
            <a:r>
              <a:rPr lang="en-US" sz="1200" dirty="0"/>
              <a:t>, </a:t>
            </a:r>
            <a:r>
              <a:rPr lang="en-US" sz="1200" dirty="0" err="1"/>
              <a:t>pentru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</a:t>
            </a:r>
            <a:r>
              <a:rPr lang="en-US" sz="1200" dirty="0" err="1"/>
              <a:t>schimbările</a:t>
            </a:r>
            <a:r>
              <a:rPr lang="en-US" sz="1200" dirty="0"/>
              <a:t> </a:t>
            </a:r>
            <a:r>
              <a:rPr lang="en-US" sz="1200" dirty="0" err="1"/>
              <a:t>făcute</a:t>
            </a:r>
            <a:r>
              <a:rPr lang="en-US" sz="1200" dirty="0"/>
              <a:t> nu au </a:t>
            </a:r>
            <a:r>
              <a:rPr lang="en-US" sz="1200" dirty="0" err="1"/>
              <a:t>avut</a:t>
            </a:r>
            <a:r>
              <a:rPr lang="en-US" sz="1200" dirty="0"/>
              <a:t> un impact  </a:t>
            </a:r>
            <a:r>
              <a:rPr lang="en-US" sz="1200" dirty="0" err="1"/>
              <a:t>negativ</a:t>
            </a:r>
            <a:r>
              <a:rPr lang="en-US" sz="1200" dirty="0"/>
              <a:t> </a:t>
            </a:r>
            <a:r>
              <a:rPr lang="en-US" sz="1200" dirty="0" err="1"/>
              <a:t>asupra</a:t>
            </a:r>
            <a:r>
              <a:rPr lang="en-US" sz="1200" dirty="0"/>
              <a:t> </a:t>
            </a:r>
            <a:r>
              <a:rPr lang="en-US" sz="1200" dirty="0" err="1"/>
              <a:t>funcționalităților</a:t>
            </a:r>
            <a:r>
              <a:rPr lang="en-US" sz="1200" dirty="0"/>
              <a:t> </a:t>
            </a:r>
            <a:r>
              <a:rPr lang="en-US" sz="1200" dirty="0" err="1"/>
              <a:t>existente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9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FC2F702F-7657-E3AA-CD17-2356C338DF35}"/>
              </a:ext>
            </a:extLst>
          </p:cNvPr>
          <p:cNvSpPr txBox="1"/>
          <p:nvPr/>
        </p:nvSpPr>
        <p:spPr>
          <a:xfrm>
            <a:off x="697117" y="633743"/>
            <a:ext cx="9769246" cy="642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US" sz="12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200" b="1" u="sng" dirty="0" err="1"/>
              <a:t>etapa</a:t>
            </a:r>
            <a:r>
              <a:rPr lang="en-US" sz="1200" b="1" u="sng" dirty="0"/>
              <a:t> de </a:t>
            </a:r>
            <a:r>
              <a:rPr lang="en-US" sz="1200" b="1" u="sng" dirty="0" err="1"/>
              <a:t>inchidere</a:t>
            </a:r>
            <a:r>
              <a:rPr lang="en-US" sz="1200" b="1" u="sng" dirty="0"/>
              <a:t> </a:t>
            </a:r>
            <a:r>
              <a:rPr lang="en-US" sz="1200" dirty="0"/>
              <a:t>: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Se </a:t>
            </a:r>
            <a:r>
              <a:rPr lang="en-US" sz="1200" dirty="0" err="1"/>
              <a:t>evaluează</a:t>
            </a:r>
            <a:r>
              <a:rPr lang="en-US" sz="1200" dirty="0"/>
              <a:t> </a:t>
            </a:r>
            <a:r>
              <a:rPr lang="en-US" sz="1200" dirty="0" err="1"/>
              <a:t>criteriile</a:t>
            </a:r>
            <a:r>
              <a:rPr lang="en-US" sz="1200" dirty="0"/>
              <a:t> de </a:t>
            </a:r>
            <a:r>
              <a:rPr lang="en-US" sz="1200" dirty="0" err="1"/>
              <a:t>ieșire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</a:t>
            </a:r>
            <a:r>
              <a:rPr lang="en-US" sz="1200" dirty="0" err="1"/>
              <a:t>putem</a:t>
            </a:r>
            <a:r>
              <a:rPr lang="en-US" sz="1200" dirty="0"/>
              <a:t>   </a:t>
            </a:r>
            <a:r>
              <a:rPr lang="en-US" sz="1200" dirty="0" err="1"/>
              <a:t>sa</a:t>
            </a:r>
            <a:r>
              <a:rPr lang="en-US" sz="1200" dirty="0"/>
              <a:t> </a:t>
            </a:r>
            <a:r>
              <a:rPr lang="en-US" sz="1200" dirty="0" err="1"/>
              <a:t>închidem</a:t>
            </a:r>
            <a:r>
              <a:rPr lang="en-US" sz="1200" dirty="0"/>
              <a:t> </a:t>
            </a:r>
            <a:r>
              <a:rPr lang="en-US" sz="1200" dirty="0" err="1"/>
              <a:t>procesul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siguranță</a:t>
            </a:r>
            <a:r>
              <a:rPr lang="en-US" sz="1200" dirty="0"/>
              <a:t>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</a:t>
            </a:r>
            <a:r>
              <a:rPr lang="en-US" sz="1200" dirty="0" err="1"/>
              <a:t>Orice</a:t>
            </a:r>
            <a:r>
              <a:rPr lang="en-US" sz="1200" dirty="0"/>
              <a:t> </a:t>
            </a:r>
            <a:r>
              <a:rPr lang="en-US" sz="1200" dirty="0" err="1"/>
              <a:t>taskuri</a:t>
            </a:r>
            <a:r>
              <a:rPr lang="en-US" sz="1200" dirty="0"/>
              <a:t> </a:t>
            </a:r>
            <a:r>
              <a:rPr lang="en-US" sz="1200" dirty="0" err="1"/>
              <a:t>rămase</a:t>
            </a:r>
            <a:r>
              <a:rPr lang="en-US" sz="1200" dirty="0"/>
              <a:t> </a:t>
            </a:r>
            <a:r>
              <a:rPr lang="en-US" sz="1200" dirty="0" err="1"/>
              <a:t>deschise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buguri</a:t>
            </a:r>
            <a:r>
              <a:rPr lang="en-US" sz="1200" dirty="0"/>
              <a:t> sunt reevaluate </a:t>
            </a:r>
            <a:r>
              <a:rPr lang="en-US" sz="1200" dirty="0" err="1"/>
              <a:t>și</a:t>
            </a:r>
            <a:r>
              <a:rPr lang="en-US" sz="1200" dirty="0"/>
              <a:t> ulterior </a:t>
            </a:r>
            <a:r>
              <a:rPr lang="en-US" sz="1200" dirty="0" err="1"/>
              <a:t>închise</a:t>
            </a:r>
            <a:r>
              <a:rPr lang="en-US" sz="1200" dirty="0"/>
              <a:t>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</a:t>
            </a:r>
            <a:r>
              <a:rPr lang="en-US" sz="1200" dirty="0" err="1"/>
              <a:t>Materialele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sunt predate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arhivate</a:t>
            </a:r>
            <a:r>
              <a:rPr lang="en-US" sz="1200" dirty="0"/>
              <a:t> 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Este </a:t>
            </a:r>
            <a:r>
              <a:rPr lang="en-US" sz="1200" dirty="0" err="1"/>
              <a:t>generat</a:t>
            </a:r>
            <a:r>
              <a:rPr lang="en-US" sz="1200" dirty="0"/>
              <a:t> un </a:t>
            </a:r>
            <a:r>
              <a:rPr lang="en-US" sz="1200" dirty="0" err="1"/>
              <a:t>raport</a:t>
            </a:r>
            <a:r>
              <a:rPr lang="en-US" sz="1200" dirty="0"/>
              <a:t> de </a:t>
            </a:r>
            <a:r>
              <a:rPr lang="en-US" sz="1200" dirty="0" err="1"/>
              <a:t>închidere</a:t>
            </a:r>
            <a:r>
              <a:rPr lang="en-US" sz="1200" dirty="0"/>
              <a:t> a </a:t>
            </a:r>
            <a:r>
              <a:rPr lang="en-US" sz="1200" dirty="0" err="1"/>
              <a:t>testării</a:t>
            </a:r>
            <a:r>
              <a:rPr lang="en-US" sz="1200" dirty="0"/>
              <a:t>;                     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Se </a:t>
            </a:r>
            <a:r>
              <a:rPr lang="en-US" sz="1200" dirty="0" err="1"/>
              <a:t>identifică</a:t>
            </a:r>
            <a:r>
              <a:rPr lang="en-US" sz="1200" dirty="0"/>
              <a:t> </a:t>
            </a:r>
            <a:r>
              <a:rPr lang="en-US" sz="1200" dirty="0" err="1"/>
              <a:t>riscurile</a:t>
            </a:r>
            <a:r>
              <a:rPr lang="en-US" sz="1200" dirty="0"/>
              <a:t> de </a:t>
            </a:r>
            <a:r>
              <a:rPr lang="en-US" sz="1200" dirty="0" err="1"/>
              <a:t>produs</a:t>
            </a:r>
            <a:r>
              <a:rPr lang="en-US" sz="1200" dirty="0"/>
              <a:t> (</a:t>
            </a:r>
            <a:r>
              <a:rPr lang="en-US" sz="1200" dirty="0" err="1"/>
              <a:t>dacă</a:t>
            </a:r>
            <a:r>
              <a:rPr lang="en-US" sz="1200" dirty="0"/>
              <a:t> </a:t>
            </a:r>
            <a:r>
              <a:rPr lang="en-US" sz="1200" dirty="0" err="1"/>
              <a:t>există</a:t>
            </a:r>
            <a:r>
              <a:rPr lang="en-US" sz="1200" dirty="0"/>
              <a:t>) </a:t>
            </a:r>
            <a:r>
              <a:rPr lang="en-US" sz="1200" dirty="0" err="1"/>
              <a:t>și</a:t>
            </a:r>
            <a:r>
              <a:rPr lang="en-US" sz="1200" dirty="0"/>
              <a:t> se </a:t>
            </a:r>
            <a:r>
              <a:rPr lang="en-US" sz="1200" dirty="0" err="1"/>
              <a:t>raporteaza</a:t>
            </a:r>
            <a:r>
              <a:rPr lang="en-US" sz="1200" dirty="0"/>
              <a:t> </a:t>
            </a:r>
            <a:r>
              <a:rPr lang="en-US" sz="1200" dirty="0" err="1"/>
              <a:t>către</a:t>
            </a:r>
            <a:r>
              <a:rPr lang="en-US" sz="1200" dirty="0"/>
              <a:t> client.</a:t>
            </a:r>
          </a:p>
          <a:p>
            <a:pPr algn="just"/>
            <a:endParaRPr lang="en-US" sz="12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200" b="1" u="sng" dirty="0" err="1"/>
              <a:t>monitorizare</a:t>
            </a:r>
            <a:r>
              <a:rPr lang="en-US" sz="1200" b="1" u="sng" dirty="0"/>
              <a:t> </a:t>
            </a:r>
            <a:r>
              <a:rPr lang="en-US" sz="1200" b="1" u="sng" dirty="0" err="1"/>
              <a:t>si</a:t>
            </a:r>
            <a:r>
              <a:rPr lang="en-US" sz="1200" b="1" u="sng" dirty="0"/>
              <a:t> control</a:t>
            </a:r>
            <a:r>
              <a:rPr lang="en-US" sz="1200" dirty="0"/>
              <a:t>, </a:t>
            </a:r>
            <a:r>
              <a:rPr lang="en-US" sz="1200" dirty="0" err="1"/>
              <a:t>incepe</a:t>
            </a:r>
            <a:r>
              <a:rPr lang="en-US" sz="1200" dirty="0"/>
              <a:t> </a:t>
            </a:r>
            <a:r>
              <a:rPr lang="en-US" sz="1200" dirty="0" err="1"/>
              <a:t>odata</a:t>
            </a:r>
            <a:r>
              <a:rPr lang="en-US" sz="1200" dirty="0"/>
              <a:t> cu </a:t>
            </a:r>
            <a:r>
              <a:rPr lang="en-US" sz="1200" dirty="0" err="1"/>
              <a:t>etapa</a:t>
            </a:r>
            <a:r>
              <a:rPr lang="en-US" sz="1200" dirty="0"/>
              <a:t> de </a:t>
            </a:r>
            <a:r>
              <a:rPr lang="en-US" sz="1200" dirty="0" err="1"/>
              <a:t>planificare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se termina cu </a:t>
            </a:r>
            <a:r>
              <a:rPr lang="en-US" sz="1200" dirty="0" err="1"/>
              <a:t>etapa</a:t>
            </a:r>
            <a:r>
              <a:rPr lang="en-US" sz="1200" dirty="0"/>
              <a:t> de </a:t>
            </a:r>
            <a:r>
              <a:rPr lang="en-US" sz="1200" dirty="0" err="1"/>
              <a:t>inchidere</a:t>
            </a:r>
            <a:r>
              <a:rPr lang="en-US" sz="1200" dirty="0"/>
              <a:t>, </a:t>
            </a:r>
            <a:r>
              <a:rPr lang="en-US" sz="1200" dirty="0" err="1"/>
              <a:t>este</a:t>
            </a:r>
            <a:r>
              <a:rPr lang="en-US" sz="1200" dirty="0"/>
              <a:t> o </a:t>
            </a:r>
            <a:r>
              <a:rPr lang="en-US" sz="1200" dirty="0" err="1"/>
              <a:t>activitate</a:t>
            </a:r>
            <a:r>
              <a:rPr lang="en-US" sz="1200" dirty="0"/>
              <a:t> </a:t>
            </a:r>
            <a:r>
              <a:rPr lang="en-US" sz="1200" dirty="0" err="1"/>
              <a:t>continuă</a:t>
            </a:r>
            <a:r>
              <a:rPr lang="en-US" sz="1200" dirty="0"/>
              <a:t> care se </a:t>
            </a:r>
            <a:r>
              <a:rPr lang="en-US" sz="1200" dirty="0" err="1"/>
              <a:t>desfășoară</a:t>
            </a:r>
            <a:r>
              <a:rPr lang="en-US" sz="1200" dirty="0"/>
              <a:t> cu </a:t>
            </a:r>
            <a:r>
              <a:rPr lang="en-US" sz="1200" dirty="0" err="1"/>
              <a:t>scopul</a:t>
            </a:r>
            <a:r>
              <a:rPr lang="en-US" sz="1200" dirty="0"/>
              <a:t> de a </a:t>
            </a:r>
            <a:r>
              <a:rPr lang="en-US" sz="1200" dirty="0" err="1"/>
              <a:t>compara</a:t>
            </a:r>
            <a:r>
              <a:rPr lang="en-US" sz="1200" dirty="0"/>
              <a:t> </a:t>
            </a:r>
            <a:r>
              <a:rPr lang="en-US" sz="1200" dirty="0" err="1"/>
              <a:t>progresul</a:t>
            </a:r>
            <a:r>
              <a:rPr lang="en-US" sz="1200" dirty="0"/>
              <a:t> actual cu </a:t>
            </a:r>
            <a:r>
              <a:rPr lang="en-US" sz="1200" dirty="0" err="1"/>
              <a:t>planul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(</a:t>
            </a:r>
            <a:r>
              <a:rPr lang="en-US" sz="1200" dirty="0" err="1"/>
              <a:t>monitorizare</a:t>
            </a:r>
            <a:r>
              <a:rPr lang="en-US" sz="1200" dirty="0"/>
              <a:t>),in </a:t>
            </a:r>
            <a:r>
              <a:rPr lang="en-US" sz="1200" dirty="0" err="1"/>
              <a:t>cazul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care se </a:t>
            </a:r>
            <a:r>
              <a:rPr lang="en-US" sz="1200" dirty="0" err="1"/>
              <a:t>observă</a:t>
            </a:r>
            <a:r>
              <a:rPr lang="en-US" sz="1200" dirty="0"/>
              <a:t> </a:t>
            </a:r>
            <a:r>
              <a:rPr lang="en-US" sz="1200" dirty="0" err="1"/>
              <a:t>riscul</a:t>
            </a:r>
            <a:r>
              <a:rPr lang="en-US" sz="1200" dirty="0"/>
              <a:t> de a nu ne </a:t>
            </a:r>
            <a:r>
              <a:rPr lang="en-US" sz="1200" dirty="0" err="1"/>
              <a:t>îndeplini</a:t>
            </a:r>
            <a:r>
              <a:rPr lang="en-US" sz="1200" dirty="0"/>
              <a:t> </a:t>
            </a:r>
            <a:r>
              <a:rPr lang="en-US" sz="1200" dirty="0" err="1"/>
              <a:t>obiectivele</a:t>
            </a:r>
            <a:r>
              <a:rPr lang="en-US" sz="1200" dirty="0"/>
              <a:t>, se </a:t>
            </a:r>
            <a:r>
              <a:rPr lang="en-US" sz="1200" dirty="0" err="1"/>
              <a:t>iau</a:t>
            </a:r>
            <a:r>
              <a:rPr lang="en-US" sz="1200" dirty="0"/>
              <a:t> </a:t>
            </a:r>
            <a:r>
              <a:rPr lang="en-US" sz="1200" dirty="0" err="1"/>
              <a:t>măsuri</a:t>
            </a:r>
            <a:r>
              <a:rPr lang="en-US" sz="1200" dirty="0"/>
              <a:t> de control.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algn="just"/>
            <a:r>
              <a:rPr lang="en-US" sz="1200" b="1" dirty="0"/>
              <a:t>4. </a:t>
            </a:r>
            <a:r>
              <a:rPr lang="en-US" sz="1200" b="1" dirty="0" err="1"/>
              <a:t>Explicati</a:t>
            </a:r>
            <a:r>
              <a:rPr lang="en-US" sz="1200" b="1" dirty="0"/>
              <a:t> </a:t>
            </a:r>
            <a:r>
              <a:rPr lang="en-US" sz="1200" b="1" dirty="0" err="1"/>
              <a:t>diferenta</a:t>
            </a:r>
            <a:r>
              <a:rPr lang="en-US" sz="1200" b="1" dirty="0"/>
              <a:t> </a:t>
            </a:r>
            <a:r>
              <a:rPr lang="en-US" sz="1200" b="1" dirty="0" err="1"/>
              <a:t>intre</a:t>
            </a:r>
            <a:r>
              <a:rPr lang="en-US" sz="1200" b="1" dirty="0"/>
              <a:t> retesting </a:t>
            </a:r>
            <a:r>
              <a:rPr lang="en-US" sz="1200" b="1" dirty="0" err="1"/>
              <a:t>si</a:t>
            </a:r>
            <a:r>
              <a:rPr lang="en-US" sz="1200" b="1" dirty="0"/>
              <a:t> </a:t>
            </a:r>
            <a:r>
              <a:rPr lang="en-US" sz="1200" b="1" dirty="0" err="1"/>
              <a:t>regresion</a:t>
            </a:r>
            <a:r>
              <a:rPr lang="en-US" sz="1200" b="1" dirty="0"/>
              <a:t> testing.</a:t>
            </a:r>
          </a:p>
          <a:p>
            <a:pPr algn="just"/>
            <a:r>
              <a:rPr lang="en-US" sz="1200" b="1" dirty="0"/>
              <a:t>Retesting</a:t>
            </a:r>
            <a:r>
              <a:rPr lang="en-US" sz="1200" dirty="0"/>
              <a:t> se </a:t>
            </a:r>
            <a:r>
              <a:rPr lang="en-US" sz="1200" dirty="0" err="1"/>
              <a:t>refera</a:t>
            </a:r>
            <a:r>
              <a:rPr lang="en-US" sz="1200" dirty="0"/>
              <a:t>, la a </a:t>
            </a:r>
            <a:r>
              <a:rPr lang="en-US" sz="1200" dirty="0" err="1"/>
              <a:t>retesta</a:t>
            </a:r>
            <a:r>
              <a:rPr lang="en-US" sz="1200" dirty="0"/>
              <a:t> o </a:t>
            </a:r>
            <a:r>
              <a:rPr lang="en-US" sz="1200" dirty="0" err="1"/>
              <a:t>functionalitate</a:t>
            </a:r>
            <a:r>
              <a:rPr lang="en-US" sz="1200" dirty="0"/>
              <a:t> care anterior a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evaluata</a:t>
            </a:r>
            <a:r>
              <a:rPr lang="en-US" sz="1200" dirty="0"/>
              <a:t> ca </a:t>
            </a:r>
            <a:r>
              <a:rPr lang="en-US" sz="1200" dirty="0" err="1"/>
              <a:t>fiind</a:t>
            </a:r>
            <a:r>
              <a:rPr lang="en-US" sz="1200" dirty="0"/>
              <a:t> </a:t>
            </a:r>
            <a:r>
              <a:rPr lang="en-US" sz="1200" dirty="0" err="1"/>
              <a:t>incorecta</a:t>
            </a:r>
            <a:r>
              <a:rPr lang="en-US" sz="1200" dirty="0"/>
              <a:t> , </a:t>
            </a:r>
            <a:r>
              <a:rPr lang="en-US" sz="1200" dirty="0" err="1"/>
              <a:t>pentru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ca </a:t>
            </a:r>
            <a:r>
              <a:rPr lang="en-US" sz="1200" dirty="0" err="1"/>
              <a:t>acum</a:t>
            </a:r>
            <a:r>
              <a:rPr lang="en-US" sz="1200" dirty="0"/>
              <a:t> </a:t>
            </a:r>
            <a:r>
              <a:rPr lang="en-US" sz="1200" dirty="0" err="1"/>
              <a:t>functioneaza</a:t>
            </a:r>
            <a:r>
              <a:rPr lang="en-US" sz="1200" dirty="0"/>
              <a:t> </a:t>
            </a:r>
            <a:r>
              <a:rPr lang="en-US" sz="1200" dirty="0" err="1"/>
              <a:t>corect</a:t>
            </a:r>
            <a:r>
              <a:rPr lang="en-US" sz="1200" dirty="0"/>
              <a:t>, </a:t>
            </a:r>
            <a:r>
              <a:rPr lang="en-US" sz="1200" dirty="0" err="1"/>
              <a:t>iar</a:t>
            </a:r>
            <a:r>
              <a:rPr lang="en-US" sz="1200" dirty="0"/>
              <a:t> </a:t>
            </a:r>
            <a:r>
              <a:rPr lang="en-US" sz="1200" b="1" dirty="0" err="1"/>
              <a:t>testarea</a:t>
            </a:r>
            <a:r>
              <a:rPr lang="en-US" sz="1200" b="1" dirty="0"/>
              <a:t> de </a:t>
            </a:r>
            <a:r>
              <a:rPr lang="en-US" sz="1200" b="1" dirty="0" err="1"/>
              <a:t>regresie</a:t>
            </a:r>
            <a:r>
              <a:rPr lang="en-US" sz="1200" b="1" dirty="0"/>
              <a:t> </a:t>
            </a:r>
            <a:r>
              <a:rPr lang="en-US" sz="1200" dirty="0"/>
              <a:t>se </a:t>
            </a:r>
            <a:r>
              <a:rPr lang="en-US" sz="1200" dirty="0" err="1"/>
              <a:t>refera</a:t>
            </a:r>
            <a:r>
              <a:rPr lang="en-US" sz="1200" dirty="0"/>
              <a:t> la a </a:t>
            </a:r>
            <a:r>
              <a:rPr lang="en-US" sz="1200" dirty="0" err="1"/>
              <a:t>revalida</a:t>
            </a:r>
            <a:r>
              <a:rPr lang="en-US" sz="1200" dirty="0"/>
              <a:t> </a:t>
            </a:r>
            <a:r>
              <a:rPr lang="en-US" sz="1200" dirty="0" err="1"/>
              <a:t>functionalitatea</a:t>
            </a:r>
            <a:r>
              <a:rPr lang="en-US" sz="1200" dirty="0"/>
              <a:t> care anterior a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validata</a:t>
            </a:r>
            <a:r>
              <a:rPr lang="en-US" sz="1200" dirty="0"/>
              <a:t> ca </a:t>
            </a:r>
            <a:r>
              <a:rPr lang="en-US" sz="1200" dirty="0" err="1"/>
              <a:t>fiind</a:t>
            </a:r>
            <a:r>
              <a:rPr lang="en-US" sz="1200" dirty="0"/>
              <a:t> </a:t>
            </a:r>
            <a:r>
              <a:rPr lang="en-US" sz="1200" dirty="0" err="1"/>
              <a:t>corecta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in </a:t>
            </a:r>
            <a:r>
              <a:rPr lang="en-US" sz="1200" dirty="0" err="1"/>
              <a:t>continuare</a:t>
            </a:r>
            <a:r>
              <a:rPr lang="en-US" sz="1200" dirty="0"/>
              <a:t> </a:t>
            </a:r>
            <a:r>
              <a:rPr lang="en-US" sz="1200" dirty="0" err="1"/>
              <a:t>functioneaza</a:t>
            </a:r>
            <a:r>
              <a:rPr lang="en-US" sz="1200" dirty="0"/>
              <a:t> </a:t>
            </a:r>
            <a:r>
              <a:rPr lang="en-US" sz="1200" dirty="0" err="1"/>
              <a:t>corect</a:t>
            </a:r>
            <a:r>
              <a:rPr lang="en-US" sz="1200" dirty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200" b="1" dirty="0"/>
              <a:t>5. </a:t>
            </a:r>
            <a:r>
              <a:rPr lang="en-US" sz="1200" b="1" dirty="0" err="1"/>
              <a:t>Explicati</a:t>
            </a:r>
            <a:r>
              <a:rPr lang="en-US" sz="1200" b="1" dirty="0"/>
              <a:t> </a:t>
            </a:r>
            <a:r>
              <a:rPr lang="en-US" sz="1200" b="1" dirty="0" err="1"/>
              <a:t>diferentele</a:t>
            </a:r>
            <a:r>
              <a:rPr lang="en-US" sz="1200" b="1" dirty="0"/>
              <a:t> </a:t>
            </a:r>
            <a:r>
              <a:rPr lang="en-US" sz="1200" b="1" dirty="0" err="1"/>
              <a:t>intre</a:t>
            </a:r>
            <a:r>
              <a:rPr lang="en-US" sz="1200" b="1" dirty="0"/>
              <a:t> functional testing </a:t>
            </a:r>
            <a:r>
              <a:rPr lang="en-US" sz="1200" b="1" dirty="0" err="1"/>
              <a:t>si</a:t>
            </a:r>
            <a:r>
              <a:rPr lang="en-US" sz="1200" b="1" dirty="0"/>
              <a:t> nonfunctional testing.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u="sng" dirty="0" err="1"/>
              <a:t>Testare</a:t>
            </a:r>
            <a:r>
              <a:rPr lang="en-US" sz="1200" u="sng" dirty="0"/>
              <a:t> </a:t>
            </a:r>
            <a:r>
              <a:rPr lang="en-US" sz="1200" u="sng" dirty="0" err="1"/>
              <a:t>funcțională</a:t>
            </a:r>
            <a:r>
              <a:rPr lang="en-US" sz="1200" u="sng" dirty="0"/>
              <a:t> </a:t>
            </a:r>
            <a:r>
              <a:rPr lang="en-US" sz="1200" dirty="0"/>
              <a:t>: </a:t>
            </a:r>
            <a:r>
              <a:rPr lang="en-US" sz="1200" dirty="0" err="1"/>
              <a:t>Testele</a:t>
            </a:r>
            <a:r>
              <a:rPr lang="en-US" sz="1200" dirty="0"/>
              <a:t> </a:t>
            </a:r>
            <a:r>
              <a:rPr lang="en-US" sz="1200" dirty="0" err="1"/>
              <a:t>funcționale</a:t>
            </a:r>
            <a:r>
              <a:rPr lang="en-US" sz="1200" dirty="0"/>
              <a:t> sunt teste </a:t>
            </a:r>
            <a:r>
              <a:rPr lang="en-US" sz="1200" dirty="0" err="1"/>
              <a:t>scrise</a:t>
            </a:r>
            <a:r>
              <a:rPr lang="en-US" sz="1200" dirty="0"/>
              <a:t> pe </a:t>
            </a:r>
            <a:r>
              <a:rPr lang="en-US" sz="1200" dirty="0" err="1"/>
              <a:t>baza</a:t>
            </a:r>
            <a:r>
              <a:rPr lang="en-US" sz="1200" dirty="0"/>
              <a:t> </a:t>
            </a:r>
            <a:r>
              <a:rPr lang="en-US" sz="1200" dirty="0" err="1"/>
              <a:t>specificațiilor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arată</a:t>
            </a:r>
            <a:r>
              <a:rPr lang="en-US" sz="1200" dirty="0"/>
              <a:t> </a:t>
            </a:r>
            <a:r>
              <a:rPr lang="en-US" sz="1200" dirty="0" err="1"/>
              <a:t>ce</a:t>
            </a:r>
            <a:r>
              <a:rPr lang="en-US" sz="1200" dirty="0"/>
              <a:t> </a:t>
            </a:r>
            <a:r>
              <a:rPr lang="en-US" sz="1200" dirty="0" err="1"/>
              <a:t>trebuie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</a:t>
            </a:r>
            <a:r>
              <a:rPr lang="en-US" sz="1200" dirty="0" err="1"/>
              <a:t>facă</a:t>
            </a:r>
            <a:r>
              <a:rPr lang="en-US" sz="1200" dirty="0"/>
              <a:t> </a:t>
            </a:r>
            <a:r>
              <a:rPr lang="en-US" sz="1200" dirty="0" err="1"/>
              <a:t>produsul</a:t>
            </a:r>
            <a:r>
              <a:rPr lang="en-US" sz="1200" dirty="0"/>
              <a:t>, </a:t>
            </a:r>
            <a:r>
              <a:rPr lang="en-US" sz="1200" dirty="0" err="1"/>
              <a:t>reprezentand</a:t>
            </a:r>
            <a:r>
              <a:rPr lang="en-US" sz="1200" dirty="0"/>
              <a:t> </a:t>
            </a:r>
            <a:r>
              <a:rPr lang="en-US" sz="1200" dirty="0" err="1"/>
              <a:t>acțiuni</a:t>
            </a:r>
            <a:r>
              <a:rPr lang="en-US" sz="1200" dirty="0"/>
              <a:t> </a:t>
            </a:r>
            <a:r>
              <a:rPr lang="en-US" sz="1200" dirty="0" err="1"/>
              <a:t>făcute</a:t>
            </a:r>
            <a:r>
              <a:rPr lang="en-US" sz="1200" dirty="0"/>
              <a:t> de </a:t>
            </a:r>
            <a:r>
              <a:rPr lang="en-US" sz="1200" dirty="0" err="1"/>
              <a:t>către</a:t>
            </a:r>
            <a:r>
              <a:rPr lang="en-US" sz="1200" dirty="0"/>
              <a:t> system.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u="sng" dirty="0" err="1"/>
              <a:t>Testarea</a:t>
            </a:r>
            <a:r>
              <a:rPr lang="en-US" sz="1200" u="sng" dirty="0"/>
              <a:t> non-</a:t>
            </a:r>
            <a:r>
              <a:rPr lang="en-US" sz="1200" u="sng" dirty="0" err="1"/>
              <a:t>funcțională</a:t>
            </a:r>
            <a:r>
              <a:rPr lang="en-US" sz="1200" u="sng" dirty="0"/>
              <a:t> </a:t>
            </a:r>
            <a:r>
              <a:rPr lang="en-US" sz="1200" dirty="0"/>
              <a:t>– </a:t>
            </a:r>
            <a:r>
              <a:rPr lang="en-US" sz="1200" dirty="0" err="1"/>
              <a:t>Verifică</a:t>
            </a:r>
            <a:r>
              <a:rPr lang="en-US" sz="1200" dirty="0"/>
              <a:t> </a:t>
            </a:r>
            <a:r>
              <a:rPr lang="en-US" sz="1200" dirty="0" err="1"/>
              <a:t>atribute</a:t>
            </a:r>
            <a:r>
              <a:rPr lang="en-US" sz="1200" dirty="0"/>
              <a:t> care </a:t>
            </a:r>
            <a:r>
              <a:rPr lang="en-US" sz="1200" dirty="0" err="1"/>
              <a:t>descriu</a:t>
            </a:r>
            <a:r>
              <a:rPr lang="en-US" sz="1200" dirty="0"/>
              <a:t> </a:t>
            </a:r>
            <a:r>
              <a:rPr lang="en-US" sz="1200" dirty="0" err="1"/>
              <a:t>cât</a:t>
            </a:r>
            <a:r>
              <a:rPr lang="en-US" sz="1200" dirty="0"/>
              <a:t> de bine </a:t>
            </a:r>
            <a:r>
              <a:rPr lang="en-US" sz="1200" dirty="0" err="1"/>
              <a:t>își</a:t>
            </a:r>
            <a:r>
              <a:rPr lang="en-US" sz="1200" dirty="0"/>
              <a:t> </a:t>
            </a:r>
            <a:r>
              <a:rPr lang="en-US" sz="1200" dirty="0" err="1"/>
              <a:t>îndeplinește</a:t>
            </a:r>
            <a:r>
              <a:rPr lang="en-US" sz="1200" dirty="0"/>
              <a:t> </a:t>
            </a:r>
            <a:r>
              <a:rPr lang="en-US" sz="1200" dirty="0" err="1"/>
              <a:t>sistemul</a:t>
            </a:r>
            <a:r>
              <a:rPr lang="en-US" sz="1200" dirty="0"/>
              <a:t> </a:t>
            </a:r>
            <a:r>
              <a:rPr lang="en-US" sz="1200" dirty="0" err="1"/>
              <a:t>funcțiile</a:t>
            </a:r>
            <a:r>
              <a:rPr lang="en-US" sz="1200" dirty="0"/>
              <a:t>. e.g. reliability, </a:t>
            </a:r>
            <a:r>
              <a:rPr lang="en-US" sz="1200" dirty="0" err="1"/>
              <a:t>eficiență</a:t>
            </a:r>
            <a:r>
              <a:rPr lang="en-US" sz="1200" dirty="0"/>
              <a:t>, </a:t>
            </a:r>
            <a:r>
              <a:rPr lang="en-US" sz="1200" dirty="0" err="1"/>
              <a:t>mentenabilitate</a:t>
            </a:r>
            <a:r>
              <a:rPr lang="en-US" sz="1200" dirty="0"/>
              <a:t>, </a:t>
            </a:r>
            <a:r>
              <a:rPr lang="en-US" sz="1200" dirty="0" err="1"/>
              <a:t>transferabilitate</a:t>
            </a:r>
            <a:r>
              <a:rPr lang="en-US" sz="1200" dirty="0"/>
              <a:t>, </a:t>
            </a:r>
            <a:r>
              <a:rPr lang="en-US" sz="1200" dirty="0" err="1"/>
              <a:t>performanță</a:t>
            </a:r>
            <a:r>
              <a:rPr lang="en-US" sz="1200" dirty="0"/>
              <a:t>, </a:t>
            </a:r>
            <a:r>
              <a:rPr lang="en-US" sz="1200" dirty="0" err="1"/>
              <a:t>recuperare</a:t>
            </a:r>
            <a:r>
              <a:rPr lang="en-US" sz="1200" dirty="0"/>
              <a:t>, </a:t>
            </a:r>
            <a:r>
              <a:rPr lang="en-US" sz="1200" dirty="0" err="1"/>
              <a:t>localizare</a:t>
            </a:r>
            <a:r>
              <a:rPr lang="en-US" sz="1200" dirty="0"/>
              <a:t>, </a:t>
            </a:r>
            <a:r>
              <a:rPr lang="en-US" sz="1200" dirty="0" err="1"/>
              <a:t>conformitate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endParaRPr lang="en-US" sz="1200" dirty="0"/>
          </a:p>
          <a:p>
            <a:pPr algn="just"/>
            <a:endParaRPr lang="en-US" dirty="0"/>
          </a:p>
          <a:p>
            <a:pPr algn="just"/>
            <a:r>
              <a:rPr lang="en-US" sz="1200" b="1" dirty="0"/>
              <a:t>6. </a:t>
            </a:r>
            <a:r>
              <a:rPr lang="en-US" sz="1200" b="1" dirty="0" err="1"/>
              <a:t>Explicati</a:t>
            </a:r>
            <a:r>
              <a:rPr lang="en-US" sz="1200" b="1" dirty="0"/>
              <a:t> </a:t>
            </a:r>
            <a:r>
              <a:rPr lang="en-US" sz="1200" b="1" dirty="0" err="1"/>
              <a:t>diferentele</a:t>
            </a:r>
            <a:r>
              <a:rPr lang="en-US" sz="1200" b="1" dirty="0"/>
              <a:t> </a:t>
            </a:r>
            <a:r>
              <a:rPr lang="en-US" sz="1200" b="1" dirty="0" err="1"/>
              <a:t>intre</a:t>
            </a:r>
            <a:r>
              <a:rPr lang="en-US" sz="1200" b="1" dirty="0"/>
              <a:t> </a:t>
            </a:r>
            <a:r>
              <a:rPr lang="en-US" sz="1200" b="1" dirty="0" err="1"/>
              <a:t>blackbox</a:t>
            </a:r>
            <a:r>
              <a:rPr lang="en-US" sz="1200" b="1" dirty="0"/>
              <a:t> testing </a:t>
            </a:r>
            <a:r>
              <a:rPr lang="en-US" sz="1200" b="1" dirty="0" err="1"/>
              <a:t>si</a:t>
            </a:r>
            <a:r>
              <a:rPr lang="en-US" sz="1200" b="1" dirty="0"/>
              <a:t> </a:t>
            </a:r>
            <a:r>
              <a:rPr lang="en-US" sz="1200" b="1" dirty="0" err="1"/>
              <a:t>whitebox</a:t>
            </a:r>
            <a:r>
              <a:rPr lang="en-US" sz="1200" b="1" dirty="0"/>
              <a:t> testing</a:t>
            </a:r>
            <a:r>
              <a:rPr lang="en-US" sz="1200" dirty="0"/>
              <a:t>.</a:t>
            </a:r>
          </a:p>
          <a:p>
            <a:pPr algn="just"/>
            <a:r>
              <a:rPr lang="en-US" sz="1200" i="1" u="sng" dirty="0"/>
              <a:t>Blackbox t</a:t>
            </a:r>
            <a:r>
              <a:rPr lang="en-US" sz="1200" dirty="0"/>
              <a:t>esting </a:t>
            </a:r>
            <a:r>
              <a:rPr lang="en-US" sz="1200" dirty="0" err="1"/>
              <a:t>inseamna</a:t>
            </a:r>
            <a:r>
              <a:rPr lang="en-US" sz="1200" dirty="0"/>
              <a:t> </a:t>
            </a:r>
            <a:r>
              <a:rPr lang="en-US" sz="1200" dirty="0" err="1"/>
              <a:t>testare</a:t>
            </a:r>
            <a:r>
              <a:rPr lang="en-US" sz="1200" dirty="0"/>
              <a:t> </a:t>
            </a:r>
            <a:r>
              <a:rPr lang="en-US" sz="1200" dirty="0" err="1"/>
              <a:t>fara</a:t>
            </a:r>
            <a:r>
              <a:rPr lang="en-US" sz="1200" dirty="0"/>
              <a:t> </a:t>
            </a:r>
            <a:r>
              <a:rPr lang="en-US" sz="1200" dirty="0" err="1"/>
              <a:t>acces</a:t>
            </a:r>
            <a:r>
              <a:rPr lang="en-US" sz="1200" dirty="0"/>
              <a:t> la cod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i="1" u="sng" dirty="0" err="1"/>
              <a:t>whitebox</a:t>
            </a:r>
            <a:r>
              <a:rPr lang="en-US" sz="1200" dirty="0"/>
              <a:t> </a:t>
            </a:r>
            <a:r>
              <a:rPr lang="en-US" sz="1200" dirty="0" err="1"/>
              <a:t>inseamna</a:t>
            </a:r>
            <a:r>
              <a:rPr lang="en-US" sz="1200" dirty="0"/>
              <a:t> </a:t>
            </a:r>
            <a:r>
              <a:rPr lang="en-US" sz="1200" dirty="0" err="1"/>
              <a:t>testare</a:t>
            </a:r>
            <a:r>
              <a:rPr lang="en-US" sz="1200" dirty="0"/>
              <a:t> cu </a:t>
            </a:r>
            <a:r>
              <a:rPr lang="en-US" sz="1200" dirty="0" err="1"/>
              <a:t>acces</a:t>
            </a:r>
            <a:r>
              <a:rPr lang="en-US" sz="1200" dirty="0"/>
              <a:t> la cod.</a:t>
            </a:r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2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9DB21E6C-750E-8BFE-17F2-3D21989D5277}"/>
              </a:ext>
            </a:extLst>
          </p:cNvPr>
          <p:cNvSpPr txBox="1"/>
          <p:nvPr/>
        </p:nvSpPr>
        <p:spPr>
          <a:xfrm>
            <a:off x="642797" y="425513"/>
            <a:ext cx="9795432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algn="just"/>
            <a:r>
              <a:rPr lang="en-US" sz="1200" b="1" dirty="0"/>
              <a:t>7. </a:t>
            </a:r>
            <a:r>
              <a:rPr lang="en-US" sz="1200" b="1" dirty="0" err="1"/>
              <a:t>Enumerati</a:t>
            </a:r>
            <a:r>
              <a:rPr lang="en-US" sz="1200" b="1" dirty="0"/>
              <a:t> </a:t>
            </a:r>
            <a:r>
              <a:rPr lang="en-US" sz="1200" b="1" dirty="0" err="1"/>
              <a:t>tehnicile</a:t>
            </a:r>
            <a:r>
              <a:rPr lang="en-US" sz="1200" b="1" dirty="0"/>
              <a:t> de </a:t>
            </a:r>
            <a:r>
              <a:rPr lang="en-US" sz="1200" b="1" dirty="0" err="1"/>
              <a:t>testare</a:t>
            </a:r>
            <a:r>
              <a:rPr lang="en-US" sz="1200" b="1" dirty="0"/>
              <a:t> </a:t>
            </a:r>
            <a:r>
              <a:rPr lang="en-US" sz="1200" b="1" dirty="0" err="1"/>
              <a:t>si</a:t>
            </a:r>
            <a:r>
              <a:rPr lang="en-US" sz="1200" b="1" dirty="0"/>
              <a:t> </a:t>
            </a:r>
            <a:r>
              <a:rPr lang="en-US" sz="1200" b="1" dirty="0" err="1"/>
              <a:t>grupatile</a:t>
            </a:r>
            <a:r>
              <a:rPr lang="en-US" sz="1200" b="1" dirty="0"/>
              <a:t> in </a:t>
            </a:r>
            <a:r>
              <a:rPr lang="en-US" sz="1200" b="1" dirty="0" err="1"/>
              <a:t>functie</a:t>
            </a:r>
            <a:r>
              <a:rPr lang="en-US" sz="1200" b="1" dirty="0"/>
              <a:t> de </a:t>
            </a:r>
            <a:r>
              <a:rPr lang="en-US" sz="1200" b="1" dirty="0" err="1"/>
              <a:t>categorie</a:t>
            </a:r>
            <a:r>
              <a:rPr lang="en-US" sz="1200" b="1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200" i="1" u="sng" dirty="0" err="1"/>
              <a:t>Tehnici</a:t>
            </a:r>
            <a:r>
              <a:rPr lang="en-US" sz="1200" i="1" u="sng" dirty="0"/>
              <a:t> de </a:t>
            </a:r>
            <a:r>
              <a:rPr lang="en-US" sz="1200" i="1" u="sng" dirty="0" err="1"/>
              <a:t>testare</a:t>
            </a:r>
            <a:r>
              <a:rPr lang="en-US" sz="1200" i="1" u="sng" dirty="0"/>
              <a:t> </a:t>
            </a:r>
            <a:r>
              <a:rPr lang="en-US" sz="1200" dirty="0"/>
              <a:t>: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   -</a:t>
            </a:r>
            <a:r>
              <a:rPr lang="en-US" sz="1200" i="1" dirty="0" err="1"/>
              <a:t>testare</a:t>
            </a:r>
            <a:r>
              <a:rPr lang="en-US" sz="1200" i="1" dirty="0"/>
              <a:t> </a:t>
            </a:r>
            <a:r>
              <a:rPr lang="en-US" sz="1200" i="1" dirty="0" err="1"/>
              <a:t>statica</a:t>
            </a:r>
            <a:r>
              <a:rPr lang="en-US" sz="1200" i="1" dirty="0"/>
              <a:t> </a:t>
            </a:r>
            <a:r>
              <a:rPr lang="en-US" sz="1200" dirty="0"/>
              <a:t>(</a:t>
            </a:r>
            <a:r>
              <a:rPr lang="en-US" sz="1200" dirty="0" err="1"/>
              <a:t>cea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</a:t>
            </a:r>
            <a:r>
              <a:rPr lang="en-US" sz="1200" dirty="0" err="1"/>
              <a:t>cunoscuta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testarea</a:t>
            </a:r>
            <a:r>
              <a:rPr lang="en-US" sz="1200" dirty="0"/>
              <a:t> </a:t>
            </a:r>
            <a:r>
              <a:rPr lang="en-US" sz="1200" dirty="0" err="1"/>
              <a:t>prin</a:t>
            </a:r>
            <a:r>
              <a:rPr lang="en-US" sz="1200" dirty="0"/>
              <a:t> review- formal </a:t>
            </a:r>
            <a:r>
              <a:rPr lang="en-US" sz="1200" dirty="0" err="1"/>
              <a:t>sau</a:t>
            </a:r>
            <a:r>
              <a:rPr lang="en-US" sz="1200" dirty="0"/>
              <a:t> informal);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    -</a:t>
            </a:r>
            <a:r>
              <a:rPr lang="en-US" sz="1200" i="1" dirty="0" err="1"/>
              <a:t>testare</a:t>
            </a:r>
            <a:r>
              <a:rPr lang="en-US" sz="1200" i="1" dirty="0"/>
              <a:t> </a:t>
            </a:r>
            <a:r>
              <a:rPr lang="en-US" sz="1200" i="1" dirty="0" err="1"/>
              <a:t>dinamica</a:t>
            </a:r>
            <a:r>
              <a:rPr lang="en-US" sz="1200" i="1" dirty="0"/>
              <a:t> </a:t>
            </a:r>
            <a:r>
              <a:rPr lang="en-US" sz="1200" dirty="0"/>
              <a:t>: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/>
              <a:t>                           - </a:t>
            </a:r>
            <a:r>
              <a:rPr lang="en-US" sz="1200" dirty="0" err="1"/>
              <a:t>whitebox</a:t>
            </a:r>
            <a:r>
              <a:rPr lang="en-US" sz="1200" dirty="0"/>
              <a:t> testing 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/>
              <a:t>                           - </a:t>
            </a:r>
            <a:r>
              <a:rPr lang="en-US" sz="1200" dirty="0" err="1"/>
              <a:t>blackbox</a:t>
            </a:r>
            <a:r>
              <a:rPr lang="en-US" sz="1200" dirty="0"/>
              <a:t> testing ( equivalence partitioning, BVA (boundary value analysis), state transition testing, decision table);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/>
              <a:t>                           - experience based testing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200" dirty="0"/>
          </a:p>
          <a:p>
            <a:pPr algn="just"/>
            <a:r>
              <a:rPr lang="en-US" sz="1200" b="1" dirty="0"/>
              <a:t>8. </a:t>
            </a:r>
            <a:r>
              <a:rPr lang="en-US" sz="1200" b="1" dirty="0" err="1"/>
              <a:t>Explicati</a:t>
            </a:r>
            <a:r>
              <a:rPr lang="en-US" sz="1200" b="1" dirty="0"/>
              <a:t> </a:t>
            </a:r>
            <a:r>
              <a:rPr lang="en-US" sz="1200" b="1" dirty="0" err="1"/>
              <a:t>diferenta</a:t>
            </a:r>
            <a:r>
              <a:rPr lang="en-US" sz="1200" b="1" dirty="0"/>
              <a:t> </a:t>
            </a:r>
            <a:r>
              <a:rPr lang="en-US" sz="1200" b="1" dirty="0" err="1"/>
              <a:t>intre</a:t>
            </a:r>
            <a:r>
              <a:rPr lang="en-US" sz="1200" b="1" dirty="0"/>
              <a:t> verification testing </a:t>
            </a:r>
            <a:r>
              <a:rPr lang="en-US" sz="1200" b="1" dirty="0" err="1"/>
              <a:t>si</a:t>
            </a:r>
            <a:r>
              <a:rPr lang="en-US" sz="1200" b="1" dirty="0"/>
              <a:t> validation testing.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i="1" u="sng" dirty="0"/>
              <a:t>Verification </a:t>
            </a:r>
            <a:r>
              <a:rPr lang="en-US" sz="1200" dirty="0"/>
              <a:t>- Se </a:t>
            </a:r>
            <a:r>
              <a:rPr lang="en-US" sz="1200" dirty="0" err="1"/>
              <a:t>creează</a:t>
            </a:r>
            <a:r>
              <a:rPr lang="en-US" sz="1200" dirty="0"/>
              <a:t> </a:t>
            </a:r>
            <a:r>
              <a:rPr lang="en-US" sz="1200" dirty="0" err="1"/>
              <a:t>produsul</a:t>
            </a:r>
            <a:r>
              <a:rPr lang="en-US" sz="1200" dirty="0"/>
              <a:t> cum </a:t>
            </a:r>
            <a:r>
              <a:rPr lang="en-US" sz="1200" dirty="0" err="1"/>
              <a:t>trebuie</a:t>
            </a:r>
            <a:r>
              <a:rPr lang="en-US" sz="1200" dirty="0"/>
              <a:t>?(se face cu </a:t>
            </a:r>
            <a:r>
              <a:rPr lang="en-US" sz="1200" dirty="0" err="1"/>
              <a:t>scopul</a:t>
            </a:r>
            <a:r>
              <a:rPr lang="en-US" sz="1200" dirty="0"/>
              <a:t> de a </a:t>
            </a:r>
            <a:r>
              <a:rPr lang="en-US" sz="1200" dirty="0" err="1"/>
              <a:t>evalua</a:t>
            </a:r>
            <a:r>
              <a:rPr lang="en-US" sz="1200" dirty="0"/>
              <a:t> </a:t>
            </a:r>
            <a:r>
              <a:rPr lang="en-US" sz="1200" dirty="0" err="1"/>
              <a:t>materialele</a:t>
            </a:r>
            <a:r>
              <a:rPr lang="en-US" sz="1200" dirty="0"/>
              <a:t> care </a:t>
            </a:r>
            <a:r>
              <a:rPr lang="en-US" sz="1200" dirty="0" err="1"/>
              <a:t>stau</a:t>
            </a:r>
            <a:r>
              <a:rPr lang="en-US" sz="1200" dirty="0"/>
              <a:t> la </a:t>
            </a:r>
            <a:r>
              <a:rPr lang="en-US" sz="1200" dirty="0" err="1"/>
              <a:t>baza</a:t>
            </a:r>
            <a:r>
              <a:rPr lang="en-US" sz="1200" dirty="0"/>
              <a:t> </a:t>
            </a:r>
            <a:r>
              <a:rPr lang="en-US" sz="1200" dirty="0" err="1"/>
              <a:t>testării</a:t>
            </a:r>
            <a:r>
              <a:rPr lang="en-US" sz="1200" dirty="0"/>
              <a:t> );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i="1" u="sng" dirty="0"/>
              <a:t>Validation</a:t>
            </a:r>
            <a:r>
              <a:rPr lang="en-US" sz="1200" dirty="0"/>
              <a:t> -  Este </a:t>
            </a:r>
            <a:r>
              <a:rPr lang="en-US" sz="1200" dirty="0" err="1"/>
              <a:t>produsul</a:t>
            </a:r>
            <a:r>
              <a:rPr lang="en-US" sz="1200" dirty="0"/>
              <a:t> </a:t>
            </a:r>
            <a:r>
              <a:rPr lang="en-US" sz="1200" dirty="0" err="1"/>
              <a:t>corect</a:t>
            </a:r>
            <a:r>
              <a:rPr lang="en-US" sz="1200" dirty="0"/>
              <a:t>? </a:t>
            </a:r>
            <a:r>
              <a:rPr lang="en-US" sz="1200" dirty="0" err="1"/>
              <a:t>Construiesc</a:t>
            </a:r>
            <a:r>
              <a:rPr lang="en-US" sz="1200" dirty="0"/>
              <a:t> </a:t>
            </a:r>
            <a:r>
              <a:rPr lang="en-US" sz="1200" dirty="0" err="1"/>
              <a:t>produsul</a:t>
            </a:r>
            <a:r>
              <a:rPr lang="en-US" sz="1200" dirty="0"/>
              <a:t> care </a:t>
            </a:r>
            <a:r>
              <a:rPr lang="en-US" sz="1200" dirty="0" err="1"/>
              <a:t>trebuie</a:t>
            </a:r>
            <a:r>
              <a:rPr lang="en-US" sz="1200" dirty="0"/>
              <a:t>? ( se face cu </a:t>
            </a:r>
            <a:r>
              <a:rPr lang="en-US" sz="1200" dirty="0" err="1"/>
              <a:t>scopul</a:t>
            </a:r>
            <a:r>
              <a:rPr lang="en-US" sz="1200" dirty="0"/>
              <a:t> de a </a:t>
            </a:r>
            <a:r>
              <a:rPr lang="en-US" sz="1200" dirty="0" err="1"/>
              <a:t>evalua</a:t>
            </a:r>
            <a:r>
              <a:rPr lang="en-US" sz="1200" dirty="0"/>
              <a:t> </a:t>
            </a:r>
            <a:r>
              <a:rPr lang="en-US" sz="1200" dirty="0" err="1"/>
              <a:t>produsul</a:t>
            </a:r>
            <a:r>
              <a:rPr lang="en-US" sz="1200" dirty="0"/>
              <a:t> </a:t>
            </a:r>
            <a:r>
              <a:rPr lang="en-US" sz="1200" dirty="0" err="1"/>
              <a:t>finit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</a:t>
            </a:r>
            <a:r>
              <a:rPr lang="en-US" sz="1200" dirty="0" err="1"/>
              <a:t>acesta</a:t>
            </a:r>
            <a:r>
              <a:rPr lang="en-US" sz="1200" dirty="0"/>
              <a:t> </a:t>
            </a:r>
            <a:r>
              <a:rPr lang="en-US" sz="1200" dirty="0" err="1"/>
              <a:t>îndeplinește</a:t>
            </a:r>
            <a:r>
              <a:rPr lang="en-US" sz="1200" dirty="0"/>
              <a:t> </a:t>
            </a:r>
            <a:r>
              <a:rPr lang="en-US" sz="1200" dirty="0" err="1"/>
              <a:t>cerintele</a:t>
            </a:r>
            <a:r>
              <a:rPr lang="en-US" sz="1200" dirty="0"/>
              <a:t> de business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nevoile</a:t>
            </a:r>
            <a:r>
              <a:rPr lang="en-US" sz="1200" dirty="0"/>
              <a:t> </a:t>
            </a:r>
            <a:r>
              <a:rPr lang="en-US" sz="1200" dirty="0" err="1"/>
              <a:t>clientului</a:t>
            </a:r>
            <a:r>
              <a:rPr lang="en-US" sz="1200" dirty="0"/>
              <a:t> ).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b="1" dirty="0"/>
              <a:t>9. </a:t>
            </a:r>
            <a:r>
              <a:rPr lang="en-US" sz="1200" b="1" dirty="0" err="1"/>
              <a:t>Explicati</a:t>
            </a:r>
            <a:r>
              <a:rPr lang="en-US" sz="1200" b="1" dirty="0"/>
              <a:t> </a:t>
            </a:r>
            <a:r>
              <a:rPr lang="en-US" sz="1200" b="1" dirty="0" err="1"/>
              <a:t>diferenta</a:t>
            </a:r>
            <a:r>
              <a:rPr lang="en-US" sz="1200" b="1" dirty="0"/>
              <a:t> </a:t>
            </a:r>
            <a:r>
              <a:rPr lang="en-US" sz="1200" b="1" dirty="0" err="1"/>
              <a:t>intre</a:t>
            </a:r>
            <a:r>
              <a:rPr lang="en-US" sz="1200" b="1" dirty="0"/>
              <a:t> positive testing </a:t>
            </a:r>
            <a:r>
              <a:rPr lang="en-US" sz="1200" b="1" dirty="0" err="1"/>
              <a:t>si</a:t>
            </a:r>
            <a:r>
              <a:rPr lang="en-US" sz="1200" b="1" dirty="0"/>
              <a:t> negative testing </a:t>
            </a:r>
            <a:r>
              <a:rPr lang="en-US" sz="1200" b="1" dirty="0" err="1"/>
              <a:t>si</a:t>
            </a:r>
            <a:r>
              <a:rPr lang="en-US" sz="1200" b="1" dirty="0"/>
              <a:t> </a:t>
            </a:r>
            <a:r>
              <a:rPr lang="en-US" sz="1200" b="1" dirty="0" err="1"/>
              <a:t>dati</a:t>
            </a:r>
            <a:r>
              <a:rPr lang="en-US" sz="1200" b="1" dirty="0"/>
              <a:t> cate un </a:t>
            </a:r>
            <a:r>
              <a:rPr lang="en-US" sz="1200" b="1" dirty="0" err="1"/>
              <a:t>exemplu</a:t>
            </a:r>
            <a:r>
              <a:rPr lang="en-US" sz="1200" b="1" dirty="0"/>
              <a:t> din </a:t>
            </a:r>
            <a:r>
              <a:rPr lang="en-US" sz="1200" b="1" dirty="0" err="1"/>
              <a:t>fiecare</a:t>
            </a:r>
            <a:r>
              <a:rPr lang="en-US" sz="1200" b="1" dirty="0"/>
              <a:t> .</a:t>
            </a:r>
          </a:p>
          <a:p>
            <a:pPr algn="just"/>
            <a:endParaRPr lang="en-US" sz="12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u="sng" dirty="0" err="1"/>
              <a:t>Testare</a:t>
            </a:r>
            <a:r>
              <a:rPr lang="en-US" sz="1200" u="sng" dirty="0"/>
              <a:t> </a:t>
            </a:r>
            <a:r>
              <a:rPr lang="en-US" sz="1200" u="sng" dirty="0" err="1"/>
              <a:t>pozitivă</a:t>
            </a:r>
            <a:r>
              <a:rPr lang="en-US" sz="1200" u="sng" dirty="0"/>
              <a:t> </a:t>
            </a:r>
            <a:r>
              <a:rPr lang="en-US" sz="1200" dirty="0" err="1"/>
              <a:t>înseamnă</a:t>
            </a:r>
            <a:r>
              <a:rPr lang="en-US" sz="1200" dirty="0"/>
              <a:t> </a:t>
            </a:r>
            <a:r>
              <a:rPr lang="en-US" sz="1200" dirty="0" err="1"/>
              <a:t>testarea</a:t>
            </a:r>
            <a:r>
              <a:rPr lang="en-US" sz="1200" dirty="0"/>
              <a:t> </a:t>
            </a:r>
            <a:r>
              <a:rPr lang="en-US" sz="1200" dirty="0" err="1"/>
              <a:t>sistemului</a:t>
            </a:r>
            <a:r>
              <a:rPr lang="en-US" sz="1200" dirty="0"/>
              <a:t> cu </a:t>
            </a:r>
            <a:r>
              <a:rPr lang="en-US" sz="1200" dirty="0" err="1"/>
              <a:t>valori</a:t>
            </a:r>
            <a:r>
              <a:rPr lang="en-US" sz="1200" dirty="0"/>
              <a:t> pe care </a:t>
            </a:r>
            <a:r>
              <a:rPr lang="en-US" sz="1200" dirty="0" err="1"/>
              <a:t>ar</a:t>
            </a:r>
            <a:r>
              <a:rPr lang="en-US" sz="1200" dirty="0"/>
              <a:t> </a:t>
            </a:r>
            <a:r>
              <a:rPr lang="en-US" sz="1200" dirty="0" err="1"/>
              <a:t>trebui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le </a:t>
            </a:r>
            <a:r>
              <a:rPr lang="en-US" sz="1200" dirty="0" err="1"/>
              <a:t>poată</a:t>
            </a:r>
            <a:r>
              <a:rPr lang="en-US" sz="1200" dirty="0"/>
              <a:t> </a:t>
            </a:r>
            <a:r>
              <a:rPr lang="en-US" sz="1200" dirty="0" err="1"/>
              <a:t>procesa</a:t>
            </a:r>
            <a:r>
              <a:rPr lang="en-US" sz="1200" dirty="0"/>
              <a:t>.( </a:t>
            </a:r>
            <a:r>
              <a:rPr lang="en-US" sz="1200" dirty="0" err="1"/>
              <a:t>Verificam</a:t>
            </a:r>
            <a:r>
              <a:rPr lang="en-US" sz="1200" dirty="0"/>
              <a:t> </a:t>
            </a:r>
            <a:r>
              <a:rPr lang="en-US" sz="1200" dirty="0" err="1"/>
              <a:t>daca</a:t>
            </a:r>
            <a:r>
              <a:rPr lang="en-US" sz="1200" dirty="0"/>
              <a:t> </a:t>
            </a:r>
            <a:r>
              <a:rPr lang="en-US" sz="1200" dirty="0" err="1"/>
              <a:t>putem</a:t>
            </a:r>
            <a:r>
              <a:rPr lang="en-US" sz="1200" dirty="0"/>
              <a:t> introduce </a:t>
            </a:r>
            <a:r>
              <a:rPr lang="en-US" sz="1200" dirty="0" err="1"/>
              <a:t>valori</a:t>
            </a:r>
            <a:r>
              <a:rPr lang="en-US" sz="1200" dirty="0"/>
              <a:t> tip </a:t>
            </a:r>
            <a:r>
              <a:rPr lang="en-US" sz="1200" dirty="0" err="1"/>
              <a:t>litere</a:t>
            </a:r>
            <a:r>
              <a:rPr lang="en-US" sz="1200" dirty="0"/>
              <a:t>, </a:t>
            </a:r>
            <a:r>
              <a:rPr lang="en-US" sz="1200" dirty="0" err="1"/>
              <a:t>numere</a:t>
            </a:r>
            <a:r>
              <a:rPr lang="en-US" sz="1200" dirty="0"/>
              <a:t>, </a:t>
            </a:r>
            <a:r>
              <a:rPr lang="en-US" sz="1200" dirty="0" err="1"/>
              <a:t>caractere</a:t>
            </a:r>
            <a:r>
              <a:rPr lang="en-US" sz="1200" dirty="0"/>
              <a:t> </a:t>
            </a:r>
            <a:r>
              <a:rPr lang="en-US" sz="1200" dirty="0" err="1"/>
              <a:t>speciale</a:t>
            </a:r>
            <a:r>
              <a:rPr lang="en-US" sz="1200" dirty="0"/>
              <a:t> pe </a:t>
            </a:r>
            <a:r>
              <a:rPr lang="en-US" sz="1200" dirty="0" err="1"/>
              <a:t>campul</a:t>
            </a:r>
            <a:r>
              <a:rPr lang="en-US" sz="1200" dirty="0"/>
              <a:t> de </a:t>
            </a:r>
            <a:r>
              <a:rPr lang="en-US" sz="1200" dirty="0" err="1"/>
              <a:t>creare</a:t>
            </a:r>
            <a:r>
              <a:rPr lang="en-US" sz="1200" dirty="0"/>
              <a:t> </a:t>
            </a:r>
            <a:r>
              <a:rPr lang="en-US" sz="1200" dirty="0" err="1"/>
              <a:t>cont</a:t>
            </a:r>
            <a:r>
              <a:rPr lang="en-US" sz="1200" dirty="0"/>
              <a:t> 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u="sng" dirty="0" err="1"/>
              <a:t>Testare</a:t>
            </a:r>
            <a:r>
              <a:rPr lang="en-US" sz="1200" u="sng" dirty="0"/>
              <a:t> </a:t>
            </a:r>
            <a:r>
              <a:rPr lang="en-US" sz="1200" u="sng" dirty="0" err="1"/>
              <a:t>Negativă</a:t>
            </a:r>
            <a:r>
              <a:rPr lang="en-US" sz="1200" u="sng" dirty="0"/>
              <a:t> </a:t>
            </a:r>
            <a:r>
              <a:rPr lang="en-US" sz="1200" dirty="0" err="1"/>
              <a:t>înseamnă</a:t>
            </a:r>
            <a:r>
              <a:rPr lang="en-US" sz="1200" dirty="0"/>
              <a:t> </a:t>
            </a:r>
            <a:r>
              <a:rPr lang="en-US" sz="1200" dirty="0" err="1"/>
              <a:t>testare</a:t>
            </a:r>
            <a:r>
              <a:rPr lang="en-US" sz="1200" dirty="0"/>
              <a:t> cu </a:t>
            </a:r>
            <a:r>
              <a:rPr lang="en-US" sz="1200" dirty="0" err="1"/>
              <a:t>valori</a:t>
            </a:r>
            <a:r>
              <a:rPr lang="en-US" sz="1200" dirty="0"/>
              <a:t> pe care </a:t>
            </a:r>
            <a:r>
              <a:rPr lang="en-US" sz="1200" dirty="0" err="1"/>
              <a:t>sistemul</a:t>
            </a:r>
            <a:r>
              <a:rPr lang="en-US" sz="1200" dirty="0"/>
              <a:t> nu </a:t>
            </a:r>
            <a:r>
              <a:rPr lang="en-US" sz="1200" dirty="0" err="1"/>
              <a:t>ar</a:t>
            </a:r>
            <a:r>
              <a:rPr lang="en-US" sz="1200" dirty="0"/>
              <a:t> </a:t>
            </a:r>
            <a:r>
              <a:rPr lang="en-US" sz="1200" dirty="0" err="1"/>
              <a:t>trebui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le </a:t>
            </a:r>
            <a:r>
              <a:rPr lang="en-US" sz="1200" dirty="0" err="1"/>
              <a:t>poată</a:t>
            </a:r>
            <a:r>
              <a:rPr lang="en-US" sz="1200" dirty="0"/>
              <a:t> </a:t>
            </a:r>
            <a:r>
              <a:rPr lang="en-US" sz="1200" dirty="0" err="1"/>
              <a:t>procesa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mod normal </a:t>
            </a:r>
            <a:r>
              <a:rPr lang="en-US" sz="1200" dirty="0" err="1"/>
              <a:t>pentru</a:t>
            </a:r>
            <a:r>
              <a:rPr lang="en-US" sz="1200" dirty="0"/>
              <a:t> a ne </a:t>
            </a:r>
            <a:r>
              <a:rPr lang="en-US" sz="1200" dirty="0" err="1"/>
              <a:t>asigura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</a:t>
            </a:r>
            <a:r>
              <a:rPr lang="en-US" sz="1200" dirty="0" err="1"/>
              <a:t>aceste</a:t>
            </a:r>
            <a:r>
              <a:rPr lang="en-US" sz="1200" dirty="0"/>
              <a:t> </a:t>
            </a:r>
            <a:r>
              <a:rPr lang="en-US" sz="1200" dirty="0" err="1"/>
              <a:t>valori</a:t>
            </a:r>
            <a:r>
              <a:rPr lang="en-US" sz="1200" dirty="0"/>
              <a:t> sunt </a:t>
            </a:r>
            <a:r>
              <a:rPr lang="en-US" sz="1200" dirty="0" err="1"/>
              <a:t>într-adevăr</a:t>
            </a:r>
            <a:r>
              <a:rPr lang="en-US" sz="1200" dirty="0"/>
              <a:t> </a:t>
            </a:r>
            <a:r>
              <a:rPr lang="en-US" sz="1200" dirty="0" err="1"/>
              <a:t>respinse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că</a:t>
            </a:r>
            <a:r>
              <a:rPr lang="en-US" sz="1200" dirty="0"/>
              <a:t> nu </a:t>
            </a:r>
            <a:r>
              <a:rPr lang="en-US" sz="1200" dirty="0" err="1"/>
              <a:t>cauzează</a:t>
            </a:r>
            <a:r>
              <a:rPr lang="en-US" sz="1200" dirty="0"/>
              <a:t> un crash al </a:t>
            </a:r>
            <a:r>
              <a:rPr lang="en-US" sz="1200" dirty="0" err="1"/>
              <a:t>sistemului</a:t>
            </a:r>
            <a:r>
              <a:rPr lang="en-US" sz="1200" dirty="0"/>
              <a:t>.( </a:t>
            </a:r>
            <a:r>
              <a:rPr lang="en-US" sz="1200" dirty="0" err="1"/>
              <a:t>verificam</a:t>
            </a:r>
            <a:r>
              <a:rPr lang="en-US" sz="1200" dirty="0"/>
              <a:t> ca nu </a:t>
            </a:r>
            <a:r>
              <a:rPr lang="en-US" sz="1200" dirty="0" err="1"/>
              <a:t>putem</a:t>
            </a:r>
            <a:r>
              <a:rPr lang="en-US" sz="1200" dirty="0"/>
              <a:t> introduce un </a:t>
            </a:r>
            <a:r>
              <a:rPr lang="en-US" sz="1200" dirty="0" err="1"/>
              <a:t>numar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mare de x </a:t>
            </a:r>
            <a:r>
              <a:rPr lang="en-US" sz="1200" dirty="0" err="1"/>
              <a:t>caractere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crearea</a:t>
            </a:r>
            <a:r>
              <a:rPr lang="en-US" sz="1200" dirty="0"/>
              <a:t> </a:t>
            </a:r>
            <a:r>
              <a:rPr lang="en-US" sz="1200" dirty="0" err="1"/>
              <a:t>unui</a:t>
            </a:r>
            <a:r>
              <a:rPr lang="en-US" sz="1200" dirty="0"/>
              <a:t> </a:t>
            </a:r>
            <a:r>
              <a:rPr lang="en-US" sz="1200" dirty="0" err="1"/>
              <a:t>cont</a:t>
            </a:r>
            <a:r>
              <a:rPr lang="en-US" sz="1200" dirty="0"/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200" dirty="0"/>
          </a:p>
          <a:p>
            <a:pPr algn="just"/>
            <a:r>
              <a:rPr lang="en-US" sz="1200" b="1" dirty="0"/>
              <a:t>10. </a:t>
            </a:r>
            <a:r>
              <a:rPr lang="en-US" sz="1200" b="1" dirty="0" err="1"/>
              <a:t>Enumerati</a:t>
            </a:r>
            <a:r>
              <a:rPr lang="en-US" sz="1200" b="1" dirty="0"/>
              <a:t> </a:t>
            </a:r>
            <a:r>
              <a:rPr lang="en-US" sz="1200" b="1" dirty="0" err="1"/>
              <a:t>si</a:t>
            </a:r>
            <a:r>
              <a:rPr lang="en-US" sz="1200" b="1" dirty="0"/>
              <a:t> </a:t>
            </a:r>
            <a:r>
              <a:rPr lang="en-US" sz="1200" b="1" dirty="0" err="1"/>
              <a:t>explicati</a:t>
            </a:r>
            <a:r>
              <a:rPr lang="en-US" sz="1200" b="1" dirty="0"/>
              <a:t> pe </a:t>
            </a:r>
            <a:r>
              <a:rPr lang="en-US" sz="1200" b="1" dirty="0" err="1"/>
              <a:t>scurt</a:t>
            </a:r>
            <a:r>
              <a:rPr lang="en-US" sz="1200" b="1" dirty="0"/>
              <a:t> </a:t>
            </a:r>
            <a:r>
              <a:rPr lang="en-US" sz="1200" b="1" dirty="0" err="1"/>
              <a:t>nivelurile</a:t>
            </a:r>
            <a:r>
              <a:rPr lang="en-US" sz="1200" b="1" dirty="0"/>
              <a:t> de </a:t>
            </a:r>
            <a:r>
              <a:rPr lang="en-US" sz="1200" b="1" dirty="0" err="1"/>
              <a:t>testare</a:t>
            </a:r>
            <a:r>
              <a:rPr lang="en-US" sz="1200" b="1" dirty="0"/>
              <a:t> 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200" dirty="0" err="1"/>
              <a:t>Niveluri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 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200" dirty="0"/>
              <a:t>    </a:t>
            </a:r>
            <a:r>
              <a:rPr lang="en-US" sz="1200" i="1" dirty="0"/>
              <a:t>- </a:t>
            </a:r>
            <a:r>
              <a:rPr lang="en-US" sz="1200" i="1" u="sng" dirty="0" err="1"/>
              <a:t>Testare</a:t>
            </a:r>
            <a:r>
              <a:rPr lang="en-US" sz="1200" i="1" u="sng" dirty="0"/>
              <a:t> </a:t>
            </a:r>
            <a:r>
              <a:rPr lang="en-US" sz="1200" i="1" u="sng" dirty="0" err="1"/>
              <a:t>unitară</a:t>
            </a:r>
            <a:r>
              <a:rPr lang="en-US" sz="1200" i="1" u="sng" dirty="0"/>
              <a:t> </a:t>
            </a:r>
            <a:r>
              <a:rPr lang="en-US" sz="1200" dirty="0"/>
              <a:t>- Un test </a:t>
            </a:r>
            <a:r>
              <a:rPr lang="en-US" sz="1200" dirty="0" err="1"/>
              <a:t>unitar</a:t>
            </a:r>
            <a:r>
              <a:rPr lang="en-US" sz="1200" dirty="0"/>
              <a:t> </a:t>
            </a:r>
            <a:r>
              <a:rPr lang="en-US" sz="1200" dirty="0" err="1"/>
              <a:t>reprezintă</a:t>
            </a:r>
            <a:r>
              <a:rPr lang="en-US" sz="1200" dirty="0"/>
              <a:t> </a:t>
            </a:r>
            <a:r>
              <a:rPr lang="en-US" sz="1200" dirty="0" err="1"/>
              <a:t>testarea</a:t>
            </a:r>
            <a:r>
              <a:rPr lang="en-US" sz="1200" dirty="0"/>
              <a:t> </a:t>
            </a:r>
            <a:r>
              <a:rPr lang="en-US" sz="1200" dirty="0" err="1"/>
              <a:t>celei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</a:t>
            </a:r>
            <a:r>
              <a:rPr lang="en-US" sz="1200" dirty="0" err="1"/>
              <a:t>mici</a:t>
            </a:r>
            <a:r>
              <a:rPr lang="en-US" sz="1200" dirty="0"/>
              <a:t> </a:t>
            </a:r>
            <a:r>
              <a:rPr lang="en-US" sz="1200" dirty="0" err="1"/>
              <a:t>bucăți</a:t>
            </a:r>
            <a:r>
              <a:rPr lang="en-US" sz="1200" dirty="0"/>
              <a:t> </a:t>
            </a:r>
            <a:r>
              <a:rPr lang="en-US" sz="1200" dirty="0" err="1"/>
              <a:t>funcționale</a:t>
            </a:r>
            <a:r>
              <a:rPr lang="en-US" sz="1200" dirty="0"/>
              <a:t> </a:t>
            </a:r>
            <a:r>
              <a:rPr lang="en-US" sz="1200" dirty="0" err="1"/>
              <a:t>dintr</a:t>
            </a:r>
            <a:r>
              <a:rPr lang="en-US" sz="1200" dirty="0"/>
              <a:t>-o </a:t>
            </a:r>
            <a:r>
              <a:rPr lang="en-US" sz="1200" dirty="0" err="1"/>
              <a:t>aplicație</a:t>
            </a:r>
            <a:r>
              <a:rPr lang="en-US" sz="1200" dirty="0"/>
              <a:t> ;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200" dirty="0"/>
              <a:t>    - </a:t>
            </a:r>
            <a:r>
              <a:rPr lang="en-US" sz="1200" i="1" u="sng" dirty="0" err="1"/>
              <a:t>Testarea</a:t>
            </a:r>
            <a:r>
              <a:rPr lang="en-US" sz="1200" i="1" u="sng" dirty="0"/>
              <a:t> de </a:t>
            </a:r>
            <a:r>
              <a:rPr lang="en-US" sz="1200" i="1" u="sng" dirty="0" err="1"/>
              <a:t>Integrare</a:t>
            </a:r>
            <a:r>
              <a:rPr lang="en-US" sz="1200" i="1" u="sng" dirty="0"/>
              <a:t> </a:t>
            </a:r>
            <a:r>
              <a:rPr lang="en-US" sz="1200" dirty="0"/>
              <a:t>- Se </a:t>
            </a:r>
            <a:r>
              <a:rPr lang="en-US" sz="1200" dirty="0" err="1"/>
              <a:t>concentrează</a:t>
            </a:r>
            <a:r>
              <a:rPr lang="en-US" sz="1200" dirty="0"/>
              <a:t> pe </a:t>
            </a:r>
            <a:r>
              <a:rPr lang="en-US" sz="1200" dirty="0" err="1"/>
              <a:t>interacțiunile</a:t>
            </a:r>
            <a:r>
              <a:rPr lang="en-US" sz="1200" dirty="0"/>
              <a:t> </a:t>
            </a:r>
            <a:r>
              <a:rPr lang="en-US" sz="1200" dirty="0" err="1"/>
              <a:t>dintre</a:t>
            </a:r>
            <a:r>
              <a:rPr lang="en-US" sz="1200" dirty="0"/>
              <a:t> </a:t>
            </a:r>
            <a:r>
              <a:rPr lang="en-US" sz="1200" dirty="0" err="1"/>
              <a:t>componente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sisteme</a:t>
            </a:r>
            <a:r>
              <a:rPr lang="en-US" sz="1200" dirty="0"/>
              <a:t>.</a:t>
            </a:r>
          </a:p>
          <a:p>
            <a:pPr algn="just"/>
            <a:r>
              <a:rPr lang="en-US" sz="1200" dirty="0"/>
              <a:t>                 - </a:t>
            </a:r>
            <a:r>
              <a:rPr lang="en-US" sz="1200" u="sng" dirty="0" err="1"/>
              <a:t>Integrare</a:t>
            </a:r>
            <a:r>
              <a:rPr lang="en-US" sz="1200" u="sng" dirty="0"/>
              <a:t> </a:t>
            </a:r>
            <a:r>
              <a:rPr lang="en-US" sz="1200" u="sng" dirty="0" err="1"/>
              <a:t>între</a:t>
            </a:r>
            <a:r>
              <a:rPr lang="en-US" sz="1200" u="sng" dirty="0"/>
              <a:t> </a:t>
            </a:r>
            <a:r>
              <a:rPr lang="en-US" sz="1200" u="sng" dirty="0" err="1"/>
              <a:t>componente</a:t>
            </a:r>
            <a:r>
              <a:rPr lang="en-US" sz="1200" u="sng" dirty="0"/>
              <a:t> </a:t>
            </a:r>
            <a:r>
              <a:rPr lang="en-US" sz="1200" dirty="0"/>
              <a:t>(</a:t>
            </a:r>
            <a:r>
              <a:rPr lang="en-US" sz="1200" dirty="0" err="1"/>
              <a:t>când</a:t>
            </a:r>
            <a:r>
              <a:rPr lang="en-US" sz="1200" dirty="0"/>
              <a:t> </a:t>
            </a:r>
            <a:r>
              <a:rPr lang="en-US" sz="1200" dirty="0" err="1"/>
              <a:t>două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</a:t>
            </a:r>
            <a:r>
              <a:rPr lang="en-US" sz="1200" dirty="0" err="1"/>
              <a:t>multe</a:t>
            </a:r>
            <a:r>
              <a:rPr lang="en-US" sz="1200" dirty="0"/>
              <a:t> module sunt legate </a:t>
            </a:r>
            <a:r>
              <a:rPr lang="en-US" sz="1200" dirty="0" err="1"/>
              <a:t>între</a:t>
            </a:r>
            <a:r>
              <a:rPr lang="en-US" sz="1200" dirty="0"/>
              <a:t> </a:t>
            </a:r>
            <a:r>
              <a:rPr lang="en-US" sz="1200" dirty="0" err="1"/>
              <a:t>ele</a:t>
            </a:r>
            <a:r>
              <a:rPr lang="en-US" sz="1200" dirty="0"/>
              <a:t>);</a:t>
            </a:r>
          </a:p>
          <a:p>
            <a:pPr algn="just"/>
            <a:r>
              <a:rPr lang="en-US" sz="1200" dirty="0"/>
              <a:t>                 - </a:t>
            </a:r>
            <a:r>
              <a:rPr lang="en-US" sz="1200" u="sng" dirty="0" err="1"/>
              <a:t>Integrare</a:t>
            </a:r>
            <a:r>
              <a:rPr lang="en-US" sz="1200" u="sng" dirty="0"/>
              <a:t> </a:t>
            </a:r>
            <a:r>
              <a:rPr lang="en-US" sz="1200" u="sng" dirty="0" err="1"/>
              <a:t>între</a:t>
            </a:r>
            <a:r>
              <a:rPr lang="en-US" sz="1200" u="sng" dirty="0"/>
              <a:t> </a:t>
            </a:r>
            <a:r>
              <a:rPr lang="en-US" sz="1200" u="sng" dirty="0" err="1"/>
              <a:t>sisteme</a:t>
            </a:r>
            <a:r>
              <a:rPr lang="en-US" sz="1200" u="sng" dirty="0"/>
              <a:t> </a:t>
            </a:r>
            <a:r>
              <a:rPr lang="en-US" sz="1200" dirty="0"/>
              <a:t>(</a:t>
            </a:r>
            <a:r>
              <a:rPr lang="en-US" sz="1200" dirty="0" err="1"/>
              <a:t>când</a:t>
            </a:r>
            <a:r>
              <a:rPr lang="en-US" sz="1200" dirty="0"/>
              <a:t> </a:t>
            </a:r>
            <a:r>
              <a:rPr lang="en-US" sz="1200" dirty="0" err="1"/>
              <a:t>două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</a:t>
            </a:r>
            <a:r>
              <a:rPr lang="en-US" sz="1200" dirty="0" err="1"/>
              <a:t>multe</a:t>
            </a:r>
            <a:r>
              <a:rPr lang="en-US" sz="1200" dirty="0"/>
              <a:t> </a:t>
            </a:r>
            <a:r>
              <a:rPr lang="en-US" sz="1200" dirty="0" err="1"/>
              <a:t>sisteme</a:t>
            </a:r>
            <a:r>
              <a:rPr lang="en-US" sz="1200" dirty="0"/>
              <a:t> sunt legate </a:t>
            </a:r>
            <a:r>
              <a:rPr lang="en-US" sz="1200" dirty="0" err="1"/>
              <a:t>între</a:t>
            </a:r>
            <a:r>
              <a:rPr lang="en-US" sz="1200" dirty="0"/>
              <a:t> </a:t>
            </a:r>
            <a:r>
              <a:rPr lang="en-US" sz="1200" dirty="0" err="1"/>
              <a:t>ele</a:t>
            </a:r>
            <a:r>
              <a:rPr lang="en-US" sz="1200" dirty="0"/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200" dirty="0"/>
              <a:t>    - </a:t>
            </a:r>
            <a:r>
              <a:rPr lang="en-US" sz="1200" i="1" u="sng" dirty="0" err="1"/>
              <a:t>Testarea</a:t>
            </a:r>
            <a:r>
              <a:rPr lang="en-US" sz="1200" i="1" u="sng" dirty="0"/>
              <a:t> de </a:t>
            </a:r>
            <a:r>
              <a:rPr lang="en-US" sz="1200" i="1" u="sng" dirty="0" err="1"/>
              <a:t>sistem</a:t>
            </a:r>
            <a:r>
              <a:rPr lang="en-US" sz="1200" i="1" u="sng" dirty="0"/>
              <a:t> </a:t>
            </a:r>
            <a:r>
              <a:rPr lang="en-US" sz="1200" dirty="0"/>
              <a:t>( </a:t>
            </a:r>
            <a:r>
              <a:rPr lang="en-US" sz="1200" dirty="0" err="1"/>
              <a:t>Evaluează</a:t>
            </a:r>
            <a:r>
              <a:rPr lang="en-US" sz="1200" dirty="0"/>
              <a:t> </a:t>
            </a:r>
            <a:r>
              <a:rPr lang="en-US" sz="1200" dirty="0" err="1"/>
              <a:t>comportamentul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capabilitatea</a:t>
            </a:r>
            <a:r>
              <a:rPr lang="en-US" sz="1200" dirty="0"/>
              <a:t> </a:t>
            </a:r>
            <a:r>
              <a:rPr lang="en-US" sz="1200" dirty="0" err="1"/>
              <a:t>sistemului</a:t>
            </a:r>
            <a:r>
              <a:rPr lang="en-US" sz="1200" dirty="0"/>
              <a:t> ca un tot </a:t>
            </a:r>
            <a:r>
              <a:rPr lang="en-US" sz="1200" dirty="0" err="1"/>
              <a:t>unitar</a:t>
            </a:r>
            <a:r>
              <a:rPr lang="en-US" sz="1200" dirty="0"/>
              <a:t>)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200" dirty="0"/>
              <a:t>    - </a:t>
            </a:r>
            <a:r>
              <a:rPr lang="en-US" sz="1200" i="1" u="sng" dirty="0" err="1"/>
              <a:t>Testarea</a:t>
            </a:r>
            <a:r>
              <a:rPr lang="en-US" sz="1200" i="1" u="sng" dirty="0"/>
              <a:t> de </a:t>
            </a:r>
            <a:r>
              <a:rPr lang="en-US" sz="1200" i="1" u="sng" dirty="0" err="1"/>
              <a:t>acceptanta</a:t>
            </a:r>
            <a:r>
              <a:rPr lang="en-US" sz="1200" i="1" u="sng" dirty="0"/>
              <a:t> </a:t>
            </a:r>
            <a:r>
              <a:rPr lang="en-US" sz="1200" dirty="0"/>
              <a:t>( </a:t>
            </a:r>
            <a:r>
              <a:rPr lang="en-US" sz="1200" dirty="0" err="1"/>
              <a:t>verifică</a:t>
            </a:r>
            <a:r>
              <a:rPr lang="en-US" sz="1200" dirty="0"/>
              <a:t> </a:t>
            </a:r>
            <a:r>
              <a:rPr lang="en-US" sz="1200" dirty="0" err="1"/>
              <a:t>felul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care </a:t>
            </a:r>
            <a:r>
              <a:rPr lang="en-US" sz="1200" dirty="0" err="1"/>
              <a:t>acesta</a:t>
            </a:r>
            <a:r>
              <a:rPr lang="en-US" sz="1200" dirty="0"/>
              <a:t> </a:t>
            </a:r>
            <a:r>
              <a:rPr lang="en-US" sz="1200" dirty="0" err="1"/>
              <a:t>îndeplinește</a:t>
            </a:r>
            <a:r>
              <a:rPr lang="en-US" sz="1200" dirty="0"/>
              <a:t> </a:t>
            </a:r>
            <a:r>
              <a:rPr lang="en-US" sz="1200" dirty="0" err="1"/>
              <a:t>nevoile</a:t>
            </a:r>
            <a:r>
              <a:rPr lang="en-US" sz="1200" dirty="0"/>
              <a:t> </a:t>
            </a:r>
            <a:r>
              <a:rPr lang="en-US" sz="1200" dirty="0" err="1"/>
              <a:t>clientului</a:t>
            </a:r>
            <a:r>
              <a:rPr lang="en-US" sz="1200" dirty="0"/>
              <a:t> / </a:t>
            </a:r>
            <a:r>
              <a:rPr lang="en-US" sz="1200" dirty="0" err="1"/>
              <a:t>utilizatorului</a:t>
            </a:r>
            <a:r>
              <a:rPr lang="en-US" sz="1200" dirty="0"/>
              <a:t> )-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200" dirty="0"/>
              <a:t>- </a:t>
            </a:r>
            <a:r>
              <a:rPr lang="en-US" sz="1200" u="sng" dirty="0"/>
              <a:t>alpha testing </a:t>
            </a:r>
            <a:r>
              <a:rPr lang="en-US" sz="1200" dirty="0"/>
              <a:t>( </a:t>
            </a:r>
            <a:r>
              <a:rPr lang="en-US" sz="1200" dirty="0" err="1"/>
              <a:t>testarea</a:t>
            </a:r>
            <a:r>
              <a:rPr lang="en-US" sz="1200" dirty="0"/>
              <a:t> are loc la </a:t>
            </a:r>
            <a:r>
              <a:rPr lang="en-US" sz="1200" dirty="0" err="1"/>
              <a:t>sediul</a:t>
            </a:r>
            <a:r>
              <a:rPr lang="en-US" sz="1200" dirty="0"/>
              <a:t> </a:t>
            </a:r>
            <a:r>
              <a:rPr lang="en-US" sz="1200" dirty="0" err="1"/>
              <a:t>dezvoltatprului</a:t>
            </a:r>
            <a:r>
              <a:rPr lang="en-US" sz="1200" dirty="0"/>
              <a:t>); - </a:t>
            </a:r>
            <a:r>
              <a:rPr lang="en-US" sz="1200" u="sng" dirty="0"/>
              <a:t>beta testing </a:t>
            </a:r>
            <a:r>
              <a:rPr lang="en-US" sz="1200" dirty="0"/>
              <a:t>( are loc la </a:t>
            </a:r>
            <a:r>
              <a:rPr lang="en-US" sz="1200" dirty="0" err="1"/>
              <a:t>sediu</a:t>
            </a:r>
            <a:r>
              <a:rPr lang="en-US" sz="1200" dirty="0"/>
              <a:t> </a:t>
            </a:r>
            <a:r>
              <a:rPr lang="en-US" sz="1200" dirty="0" err="1"/>
              <a:t>clientului</a:t>
            </a:r>
            <a:r>
              <a:rPr lang="en-US" sz="1200" dirty="0"/>
              <a:t>).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0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DC6C6F2-12C4-A566-7AFF-42522DD3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II. </a:t>
            </a:r>
            <a:r>
              <a:rPr lang="en-US" dirty="0" err="1"/>
              <a:t>Baze</a:t>
            </a:r>
            <a:r>
              <a:rPr lang="en-US" dirty="0"/>
              <a:t> de date</a:t>
            </a:r>
            <a:br>
              <a:rPr lang="en-US" dirty="0"/>
            </a:br>
            <a:endParaRPr lang="en-US" dirty="0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32361948-8746-16CA-A8AB-49AFB621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396" y="2083399"/>
            <a:ext cx="6035876" cy="3900942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4E6FF0DD-FB61-5756-DE79-007EEA07CCAD}"/>
              </a:ext>
            </a:extLst>
          </p:cNvPr>
          <p:cNvSpPr txBox="1"/>
          <p:nvPr/>
        </p:nvSpPr>
        <p:spPr>
          <a:xfrm>
            <a:off x="334978" y="2190939"/>
            <a:ext cx="3793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 err="1"/>
              <a:t>Baza</a:t>
            </a:r>
            <a:r>
              <a:rPr lang="en-US" sz="1200" dirty="0"/>
              <a:t> de date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legaturi</a:t>
            </a:r>
            <a:r>
              <a:rPr lang="en-US" sz="1200" dirty="0"/>
              <a:t> </a:t>
            </a:r>
            <a:r>
              <a:rPr lang="en-US" sz="1200" dirty="0" err="1"/>
              <a:t>intre</a:t>
            </a:r>
            <a:r>
              <a:rPr lang="en-US" sz="1200" dirty="0"/>
              <a:t> </a:t>
            </a:r>
            <a:r>
              <a:rPr lang="en-US" sz="1200" dirty="0" err="1"/>
              <a:t>tabele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o </a:t>
            </a:r>
            <a:r>
              <a:rPr lang="en-US" sz="1200" dirty="0" err="1"/>
              <a:t>biblioteca</a:t>
            </a:r>
            <a:r>
              <a:rPr lang="en-US" sz="1200" dirty="0"/>
              <a:t>, </a:t>
            </a:r>
            <a:r>
              <a:rPr lang="en-US" sz="1200" dirty="0" err="1"/>
              <a:t>avem</a:t>
            </a:r>
            <a:r>
              <a:rPr lang="en-US" sz="1200" dirty="0"/>
              <a:t> </a:t>
            </a:r>
            <a:r>
              <a:rPr lang="en-US" sz="1200" dirty="0" err="1"/>
              <a:t>tabelele</a:t>
            </a:r>
            <a:r>
              <a:rPr lang="en-US" sz="1200" dirty="0"/>
              <a:t>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err="1"/>
              <a:t>Tabela</a:t>
            </a:r>
            <a:r>
              <a:rPr lang="en-US" sz="1200" dirty="0"/>
              <a:t> de “</a:t>
            </a:r>
            <a:r>
              <a:rPr lang="en-US" sz="1200" b="1" dirty="0" err="1"/>
              <a:t>autor</a:t>
            </a:r>
            <a:r>
              <a:rPr lang="en-US" sz="1200" dirty="0"/>
              <a:t>” </a:t>
            </a:r>
            <a:r>
              <a:rPr lang="en-US" sz="1200" dirty="0" err="1"/>
              <a:t>contine</a:t>
            </a:r>
            <a:r>
              <a:rPr lang="en-US" sz="1200" dirty="0"/>
              <a:t> </a:t>
            </a:r>
            <a:r>
              <a:rPr lang="en-US" sz="1200" dirty="0" err="1"/>
              <a:t>lista</a:t>
            </a:r>
            <a:r>
              <a:rPr lang="en-US" sz="1200" dirty="0"/>
              <a:t> de </a:t>
            </a:r>
            <a:r>
              <a:rPr lang="en-US" sz="1200" dirty="0" err="1"/>
              <a:t>autori</a:t>
            </a:r>
            <a:r>
              <a:rPr lang="en-US" sz="1200" dirty="0"/>
              <a:t>, cu </a:t>
            </a:r>
            <a:r>
              <a:rPr lang="en-US" sz="1200" dirty="0" err="1"/>
              <a:t>cheie</a:t>
            </a:r>
            <a:r>
              <a:rPr lang="en-US" sz="1200" dirty="0"/>
              <a:t> </a:t>
            </a:r>
            <a:r>
              <a:rPr lang="en-US" sz="1200" dirty="0" err="1"/>
              <a:t>primara</a:t>
            </a:r>
            <a:r>
              <a:rPr lang="en-US" sz="1200" dirty="0"/>
              <a:t> “id”,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legata</a:t>
            </a:r>
            <a:r>
              <a:rPr lang="en-US" sz="1200" dirty="0"/>
              <a:t> de </a:t>
            </a:r>
            <a:r>
              <a:rPr lang="en-US" sz="1200" dirty="0" err="1"/>
              <a:t>tabela</a:t>
            </a:r>
            <a:r>
              <a:rPr lang="en-US" sz="1200" dirty="0"/>
              <a:t> “</a:t>
            </a:r>
            <a:r>
              <a:rPr lang="en-US" sz="1200" dirty="0" err="1"/>
              <a:t>carte”prin</a:t>
            </a:r>
            <a:r>
              <a:rPr lang="en-US" sz="1200" dirty="0"/>
              <a:t> </a:t>
            </a:r>
            <a:r>
              <a:rPr lang="en-US" sz="1200" dirty="0" err="1"/>
              <a:t>cheie</a:t>
            </a:r>
            <a:r>
              <a:rPr lang="en-US" sz="1200" dirty="0"/>
              <a:t> </a:t>
            </a:r>
            <a:r>
              <a:rPr lang="en-US" sz="1200" dirty="0" err="1"/>
              <a:t>secundara</a:t>
            </a:r>
            <a:r>
              <a:rPr lang="en-US" sz="1200" dirty="0"/>
              <a:t> “</a:t>
            </a:r>
            <a:r>
              <a:rPr lang="en-US" sz="1200" dirty="0" err="1"/>
              <a:t>id_carte</a:t>
            </a:r>
            <a:r>
              <a:rPr lang="en-US" sz="1200" dirty="0"/>
              <a:t>”(1 to N) 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err="1"/>
              <a:t>Tabela</a:t>
            </a:r>
            <a:r>
              <a:rPr lang="en-US" sz="1200" dirty="0"/>
              <a:t> “</a:t>
            </a:r>
            <a:r>
              <a:rPr lang="en-US" sz="1200" b="1" dirty="0"/>
              <a:t>carte</a:t>
            </a:r>
            <a:r>
              <a:rPr lang="en-US" sz="1200" dirty="0"/>
              <a:t>” (</a:t>
            </a:r>
            <a:r>
              <a:rPr lang="en-US" sz="1200" dirty="0" err="1"/>
              <a:t>contine</a:t>
            </a:r>
            <a:r>
              <a:rPr lang="en-US" sz="1200" dirty="0"/>
              <a:t> </a:t>
            </a:r>
            <a:r>
              <a:rPr lang="en-US" sz="1200" dirty="0" err="1"/>
              <a:t>lista</a:t>
            </a:r>
            <a:r>
              <a:rPr lang="en-US" sz="1200" dirty="0"/>
              <a:t> de </a:t>
            </a:r>
            <a:r>
              <a:rPr lang="en-US" sz="1200" dirty="0" err="1"/>
              <a:t>carti</a:t>
            </a:r>
            <a:r>
              <a:rPr lang="en-US" sz="1200" dirty="0"/>
              <a:t> </a:t>
            </a:r>
            <a:r>
              <a:rPr lang="en-US" sz="1200" dirty="0" err="1"/>
              <a:t>prezente</a:t>
            </a:r>
            <a:r>
              <a:rPr lang="en-US" sz="1200" dirty="0"/>
              <a:t> in </a:t>
            </a:r>
            <a:r>
              <a:rPr lang="en-US" sz="1200" dirty="0" err="1"/>
              <a:t>biblioteca</a:t>
            </a:r>
            <a:r>
              <a:rPr lang="en-US" sz="1200" dirty="0"/>
              <a:t>), cu </a:t>
            </a:r>
            <a:r>
              <a:rPr lang="en-US" sz="1200" dirty="0" err="1"/>
              <a:t>cheie</a:t>
            </a:r>
            <a:r>
              <a:rPr lang="en-US" sz="1200" dirty="0"/>
              <a:t> </a:t>
            </a:r>
            <a:r>
              <a:rPr lang="en-US" sz="1200" dirty="0" err="1"/>
              <a:t>primara</a:t>
            </a:r>
            <a:r>
              <a:rPr lang="en-US" sz="1200" dirty="0"/>
              <a:t> “id”,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legata</a:t>
            </a:r>
            <a:r>
              <a:rPr lang="en-US" sz="1200" dirty="0"/>
              <a:t> de </a:t>
            </a:r>
            <a:r>
              <a:rPr lang="en-US" sz="1200" dirty="0" err="1"/>
              <a:t>tabela</a:t>
            </a:r>
            <a:r>
              <a:rPr lang="en-US" sz="1200" dirty="0"/>
              <a:t> “</a:t>
            </a:r>
            <a:r>
              <a:rPr lang="en-US" sz="1200" dirty="0" err="1"/>
              <a:t>editura</a:t>
            </a:r>
            <a:r>
              <a:rPr lang="en-US" sz="1200" dirty="0"/>
              <a:t>”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cheie</a:t>
            </a:r>
            <a:r>
              <a:rPr lang="en-US" sz="1200" dirty="0"/>
              <a:t> </a:t>
            </a:r>
            <a:r>
              <a:rPr lang="en-US" sz="1200" dirty="0" err="1"/>
              <a:t>secundara</a:t>
            </a:r>
            <a:r>
              <a:rPr lang="en-US" sz="1200" dirty="0"/>
              <a:t> “</a:t>
            </a:r>
            <a:r>
              <a:rPr lang="en-US" sz="1200" dirty="0" err="1"/>
              <a:t>id_editura</a:t>
            </a:r>
            <a:r>
              <a:rPr lang="en-US" sz="1200" dirty="0"/>
              <a:t>”(1 to N) </a:t>
            </a:r>
            <a:r>
              <a:rPr lang="en-US" sz="1200" dirty="0" err="1"/>
              <a:t>si</a:t>
            </a:r>
            <a:r>
              <a:rPr lang="en-US" sz="1200" dirty="0"/>
              <a:t> la </a:t>
            </a:r>
            <a:r>
              <a:rPr lang="en-US" sz="1200" dirty="0" err="1"/>
              <a:t>tabela</a:t>
            </a:r>
            <a:r>
              <a:rPr lang="en-US" sz="1200" dirty="0"/>
              <a:t> “</a:t>
            </a:r>
            <a:r>
              <a:rPr lang="en-US" sz="1200" dirty="0" err="1"/>
              <a:t>autor</a:t>
            </a:r>
            <a:r>
              <a:rPr lang="en-US" sz="1200" dirty="0"/>
              <a:t>” (N to 1);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err="1"/>
              <a:t>Tabela</a:t>
            </a:r>
            <a:r>
              <a:rPr lang="en-US" sz="1200" dirty="0"/>
              <a:t> “</a:t>
            </a:r>
            <a:r>
              <a:rPr lang="en-US" sz="1200" b="1" dirty="0" err="1"/>
              <a:t>citito</a:t>
            </a:r>
            <a:r>
              <a:rPr lang="en-US" sz="1200" dirty="0" err="1"/>
              <a:t>r</a:t>
            </a:r>
            <a:r>
              <a:rPr lang="en-US" sz="1200" dirty="0"/>
              <a:t>”(</a:t>
            </a:r>
            <a:r>
              <a:rPr lang="en-US" sz="1200" dirty="0" err="1"/>
              <a:t>contine</a:t>
            </a:r>
            <a:r>
              <a:rPr lang="en-US" sz="1200" dirty="0"/>
              <a:t> </a:t>
            </a:r>
            <a:r>
              <a:rPr lang="en-US" sz="1200" dirty="0" err="1"/>
              <a:t>lista</a:t>
            </a:r>
            <a:r>
              <a:rPr lang="en-US" sz="1200" dirty="0"/>
              <a:t> </a:t>
            </a:r>
            <a:r>
              <a:rPr lang="en-US" sz="1200" dirty="0" err="1"/>
              <a:t>persoanelor</a:t>
            </a:r>
            <a:r>
              <a:rPr lang="en-US" sz="1200" dirty="0"/>
              <a:t> care au </a:t>
            </a:r>
            <a:r>
              <a:rPr lang="en-US" sz="1200" dirty="0" err="1"/>
              <a:t>imprumutat</a:t>
            </a:r>
            <a:r>
              <a:rPr lang="en-US" sz="1200" dirty="0"/>
              <a:t> </a:t>
            </a:r>
            <a:r>
              <a:rPr lang="en-US" sz="1200" dirty="0" err="1"/>
              <a:t>carti</a:t>
            </a:r>
            <a:r>
              <a:rPr lang="en-US" sz="1200" dirty="0"/>
              <a:t> de la </a:t>
            </a:r>
            <a:r>
              <a:rPr lang="en-US" sz="1200" dirty="0" err="1"/>
              <a:t>biblioteca</a:t>
            </a:r>
            <a:r>
              <a:rPr lang="en-US" sz="1200" dirty="0"/>
              <a:t>) cu </a:t>
            </a:r>
            <a:r>
              <a:rPr lang="en-US" sz="1200" dirty="0" err="1"/>
              <a:t>cheie</a:t>
            </a:r>
            <a:r>
              <a:rPr lang="en-US" sz="1200" dirty="0"/>
              <a:t> </a:t>
            </a:r>
            <a:r>
              <a:rPr lang="en-US" sz="1200" dirty="0" err="1"/>
              <a:t>primara</a:t>
            </a:r>
            <a:r>
              <a:rPr lang="en-US" sz="1200" dirty="0"/>
              <a:t> “id”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legata</a:t>
            </a:r>
            <a:r>
              <a:rPr lang="en-US" sz="1200" dirty="0"/>
              <a:t> la </a:t>
            </a:r>
            <a:r>
              <a:rPr lang="en-US" sz="1200" dirty="0" err="1"/>
              <a:t>tabela</a:t>
            </a:r>
            <a:r>
              <a:rPr lang="en-US" sz="1200" dirty="0"/>
              <a:t> “</a:t>
            </a:r>
            <a:r>
              <a:rPr lang="en-US" sz="1200" dirty="0" err="1"/>
              <a:t>fisa</a:t>
            </a:r>
            <a:r>
              <a:rPr lang="en-US" sz="1200" dirty="0"/>
              <a:t> de </a:t>
            </a:r>
            <a:r>
              <a:rPr lang="en-US" sz="1200" dirty="0" err="1"/>
              <a:t>lectura</a:t>
            </a:r>
            <a:r>
              <a:rPr lang="en-US" sz="1200" dirty="0"/>
              <a:t>”( 1 to N);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err="1"/>
              <a:t>Tabela</a:t>
            </a:r>
            <a:r>
              <a:rPr lang="en-US" sz="1200" dirty="0"/>
              <a:t> “</a:t>
            </a:r>
            <a:r>
              <a:rPr lang="en-US" sz="1200" b="1" dirty="0" err="1"/>
              <a:t>fisa_lectura</a:t>
            </a:r>
            <a:r>
              <a:rPr lang="en-US" sz="1200" dirty="0"/>
              <a:t>” cu </a:t>
            </a:r>
            <a:r>
              <a:rPr lang="en-US" sz="1200" dirty="0" err="1"/>
              <a:t>cheie</a:t>
            </a:r>
            <a:r>
              <a:rPr lang="en-US" sz="1200" dirty="0"/>
              <a:t> </a:t>
            </a:r>
            <a:r>
              <a:rPr lang="en-US" sz="1200" dirty="0" err="1"/>
              <a:t>primara</a:t>
            </a:r>
            <a:r>
              <a:rPr lang="en-US" sz="1200" dirty="0"/>
              <a:t> “id”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legata</a:t>
            </a:r>
            <a:r>
              <a:rPr lang="en-US" sz="1200" dirty="0"/>
              <a:t> de </a:t>
            </a:r>
            <a:r>
              <a:rPr lang="en-US" sz="1200" dirty="0" err="1"/>
              <a:t>tabela</a:t>
            </a:r>
            <a:r>
              <a:rPr lang="en-US" sz="1200" dirty="0"/>
              <a:t> “carte”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cheie</a:t>
            </a:r>
            <a:r>
              <a:rPr lang="en-US" sz="1200" dirty="0"/>
              <a:t> </a:t>
            </a:r>
            <a:r>
              <a:rPr lang="en-US" sz="1200" dirty="0" err="1"/>
              <a:t>secundara</a:t>
            </a:r>
            <a:r>
              <a:rPr lang="en-US" sz="1200" dirty="0"/>
              <a:t> “</a:t>
            </a:r>
            <a:r>
              <a:rPr lang="en-US" sz="1200" dirty="0" err="1"/>
              <a:t>id_carte</a:t>
            </a:r>
            <a:r>
              <a:rPr lang="en-US" sz="1200" dirty="0"/>
              <a:t>”(N to 1) </a:t>
            </a:r>
            <a:r>
              <a:rPr lang="en-US" sz="1200" dirty="0" err="1"/>
              <a:t>si</a:t>
            </a:r>
            <a:r>
              <a:rPr lang="en-US" sz="1200" dirty="0"/>
              <a:t> cu </a:t>
            </a:r>
            <a:r>
              <a:rPr lang="en-US" sz="1200" dirty="0" err="1"/>
              <a:t>tabela</a:t>
            </a:r>
            <a:r>
              <a:rPr lang="en-US" sz="1200" dirty="0"/>
              <a:t> “</a:t>
            </a:r>
            <a:r>
              <a:rPr lang="en-US" sz="1200" dirty="0" err="1"/>
              <a:t>cititor</a:t>
            </a:r>
            <a:r>
              <a:rPr lang="en-US" sz="1200" dirty="0"/>
              <a:t>“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cheie</a:t>
            </a:r>
            <a:r>
              <a:rPr lang="en-US" sz="1200" dirty="0"/>
              <a:t> </a:t>
            </a:r>
            <a:r>
              <a:rPr lang="en-US" sz="1200" dirty="0" err="1"/>
              <a:t>secundara</a:t>
            </a:r>
            <a:r>
              <a:rPr lang="en-US" sz="1200" dirty="0"/>
              <a:t> “</a:t>
            </a:r>
            <a:r>
              <a:rPr lang="en-US" sz="1200" dirty="0" err="1"/>
              <a:t>id_cititor</a:t>
            </a:r>
            <a:r>
              <a:rPr lang="en-US" sz="1200" dirty="0"/>
              <a:t>”( N to 1);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err="1"/>
              <a:t>Tabela</a:t>
            </a:r>
            <a:r>
              <a:rPr lang="en-US" sz="1200" dirty="0"/>
              <a:t> “</a:t>
            </a:r>
            <a:r>
              <a:rPr lang="en-US" sz="1200" b="1" dirty="0" err="1"/>
              <a:t>editura</a:t>
            </a:r>
            <a:r>
              <a:rPr lang="en-US" sz="1200" dirty="0"/>
              <a:t>” cu </a:t>
            </a:r>
            <a:r>
              <a:rPr lang="en-US" sz="1200" dirty="0" err="1"/>
              <a:t>cheie</a:t>
            </a:r>
            <a:r>
              <a:rPr lang="en-US" sz="1200" dirty="0"/>
              <a:t> </a:t>
            </a:r>
            <a:r>
              <a:rPr lang="en-US" sz="1200" dirty="0" err="1"/>
              <a:t>primara</a:t>
            </a:r>
            <a:r>
              <a:rPr lang="en-US" sz="1200" dirty="0"/>
              <a:t> “id”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legata</a:t>
            </a:r>
            <a:r>
              <a:rPr lang="en-US" sz="1200" dirty="0"/>
              <a:t> de </a:t>
            </a:r>
            <a:r>
              <a:rPr lang="en-US" sz="1200" dirty="0" err="1"/>
              <a:t>tabela</a:t>
            </a:r>
            <a:r>
              <a:rPr lang="en-US" sz="1200" dirty="0"/>
              <a:t> “carte”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cheie</a:t>
            </a:r>
            <a:r>
              <a:rPr lang="en-US" sz="1200" dirty="0"/>
              <a:t> </a:t>
            </a:r>
            <a:r>
              <a:rPr lang="en-US" sz="1200" dirty="0" err="1"/>
              <a:t>secundara</a:t>
            </a:r>
            <a:r>
              <a:rPr lang="en-US" sz="1200" dirty="0"/>
              <a:t> “</a:t>
            </a:r>
            <a:r>
              <a:rPr lang="en-US" sz="1200" dirty="0" err="1"/>
              <a:t>id_carte</a:t>
            </a:r>
            <a:r>
              <a:rPr lang="en-US" sz="1200" dirty="0"/>
              <a:t>”(1 to 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786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9DAEFAD2-3B64-6FBF-C7D1-D0C72FF45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260" y="921431"/>
            <a:ext cx="3934374" cy="1267002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884CDB54-D279-2782-BB05-A05D5AB39DB3}"/>
              </a:ext>
            </a:extLst>
          </p:cNvPr>
          <p:cNvSpPr txBox="1"/>
          <p:nvPr/>
        </p:nvSpPr>
        <p:spPr>
          <a:xfrm>
            <a:off x="751438" y="921431"/>
            <a:ext cx="46172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Am </a:t>
            </a:r>
            <a:r>
              <a:rPr lang="en-US" sz="1200" dirty="0" err="1"/>
              <a:t>creat</a:t>
            </a:r>
            <a:r>
              <a:rPr lang="en-US" sz="1200" dirty="0"/>
              <a:t> </a:t>
            </a:r>
            <a:r>
              <a:rPr lang="en-US" sz="1200" dirty="0" err="1"/>
              <a:t>baza</a:t>
            </a:r>
            <a:r>
              <a:rPr lang="en-US" sz="1200" dirty="0"/>
              <a:t> de date </a:t>
            </a:r>
            <a:r>
              <a:rPr lang="en-US" sz="1200" dirty="0" err="1"/>
              <a:t>folosind</a:t>
            </a:r>
            <a:r>
              <a:rPr lang="en-US" sz="1200" dirty="0"/>
              <a:t> </a:t>
            </a:r>
            <a:r>
              <a:rPr lang="en-US" sz="1200" dirty="0" err="1"/>
              <a:t>sintaxele</a:t>
            </a:r>
            <a:r>
              <a:rPr lang="en-US" sz="1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Create database;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Am </a:t>
            </a:r>
            <a:r>
              <a:rPr lang="en-US" sz="1200" dirty="0" err="1"/>
              <a:t>sters</a:t>
            </a:r>
            <a:r>
              <a:rPr lang="en-US" sz="1200" dirty="0"/>
              <a:t> </a:t>
            </a:r>
            <a:r>
              <a:rPr lang="en-US" sz="1200" dirty="0" err="1"/>
              <a:t>baza</a:t>
            </a:r>
            <a:r>
              <a:rPr lang="en-US" sz="1200" dirty="0"/>
              <a:t> de date cu </a:t>
            </a:r>
            <a:r>
              <a:rPr lang="en-US" sz="1200" dirty="0" err="1"/>
              <a:t>instructiunea</a:t>
            </a:r>
            <a:r>
              <a:rPr lang="en-US" sz="1200" dirty="0"/>
              <a:t> “drop”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B658D92B-5D61-78A2-F9E9-E00CA330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" y="3164775"/>
            <a:ext cx="2585311" cy="2771794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1A5CF559-BFF6-0751-F136-F10D9E55F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218" y="3235262"/>
            <a:ext cx="3134973" cy="2868612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59E5C428-3670-2CAB-3108-115679F95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6447" y="3328984"/>
            <a:ext cx="3820058" cy="2010056"/>
          </a:xfrm>
          <a:prstGeom prst="rect">
            <a:avLst/>
          </a:prstGeom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B1F75113-273D-8C90-6CF9-693F23FE74C2}"/>
              </a:ext>
            </a:extLst>
          </p:cNvPr>
          <p:cNvSpPr txBox="1"/>
          <p:nvPr/>
        </p:nvSpPr>
        <p:spPr>
          <a:xfrm>
            <a:off x="751438" y="2091350"/>
            <a:ext cx="4436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Am </a:t>
            </a:r>
            <a:r>
              <a:rPr lang="en-US" sz="1200" dirty="0" err="1"/>
              <a:t>creat</a:t>
            </a:r>
            <a:r>
              <a:rPr lang="en-US" sz="1200" dirty="0"/>
              <a:t> </a:t>
            </a:r>
            <a:r>
              <a:rPr lang="en-US" sz="1200" dirty="0" err="1"/>
              <a:t>tabele</a:t>
            </a:r>
            <a:r>
              <a:rPr lang="en-US" sz="1200" dirty="0"/>
              <a:t> ( </a:t>
            </a:r>
            <a:r>
              <a:rPr lang="en-US" sz="1200" dirty="0" err="1"/>
              <a:t>autor</a:t>
            </a:r>
            <a:r>
              <a:rPr lang="en-US" sz="1200" dirty="0"/>
              <a:t>, </a:t>
            </a:r>
            <a:r>
              <a:rPr lang="en-US" sz="1200" dirty="0" err="1"/>
              <a:t>editura</a:t>
            </a:r>
            <a:r>
              <a:rPr lang="en-US" sz="1200" dirty="0"/>
              <a:t>, carte, citator, </a:t>
            </a:r>
            <a:r>
              <a:rPr lang="en-US" sz="1200" dirty="0" err="1"/>
              <a:t>fisa</a:t>
            </a:r>
            <a:r>
              <a:rPr lang="en-US" sz="1200" dirty="0"/>
              <a:t> de </a:t>
            </a:r>
            <a:r>
              <a:rPr lang="en-US" sz="1200" dirty="0" err="1"/>
              <a:t>lectura</a:t>
            </a:r>
            <a:r>
              <a:rPr lang="en-US" sz="12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93789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A10258C0-C9C8-F220-4CED-7BDC61A3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29" y="1252722"/>
            <a:ext cx="4780228" cy="1318461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51E5BF7F-BE74-840B-4365-8DEAC116A209}"/>
              </a:ext>
            </a:extLst>
          </p:cNvPr>
          <p:cNvSpPr txBox="1"/>
          <p:nvPr/>
        </p:nvSpPr>
        <p:spPr>
          <a:xfrm>
            <a:off x="1140737" y="1642208"/>
            <a:ext cx="2860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Am </a:t>
            </a:r>
            <a:r>
              <a:rPr lang="en-US" sz="1400" dirty="0" err="1"/>
              <a:t>folosit</a:t>
            </a:r>
            <a:r>
              <a:rPr lang="en-US" sz="1400" dirty="0"/>
              <a:t> </a:t>
            </a:r>
            <a:r>
              <a:rPr lang="en-US" sz="1400" dirty="0" err="1"/>
              <a:t>instructiunea</a:t>
            </a:r>
            <a:r>
              <a:rPr lang="en-US" sz="1400" dirty="0"/>
              <a:t> “insert” </a:t>
            </a:r>
            <a:r>
              <a:rPr lang="en-US" sz="1400" dirty="0" err="1"/>
              <a:t>pentru</a:t>
            </a:r>
            <a:r>
              <a:rPr lang="en-US" sz="1400" dirty="0"/>
              <a:t> a introduce date in </a:t>
            </a:r>
            <a:r>
              <a:rPr lang="en-US" sz="1400" dirty="0" err="1"/>
              <a:t>tabele</a:t>
            </a:r>
            <a:r>
              <a:rPr lang="en-US" sz="1400" dirty="0"/>
              <a:t>.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14471D66-A4AF-97B6-2DDD-5849F2461E2E}"/>
              </a:ext>
            </a:extLst>
          </p:cNvPr>
          <p:cNvSpPr txBox="1"/>
          <p:nvPr/>
        </p:nvSpPr>
        <p:spPr>
          <a:xfrm>
            <a:off x="1140737" y="3657600"/>
            <a:ext cx="3277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Listarea</a:t>
            </a:r>
            <a:r>
              <a:rPr lang="en-US" sz="1400" dirty="0"/>
              <a:t> </a:t>
            </a:r>
            <a:r>
              <a:rPr lang="en-US" sz="1400" dirty="0" err="1"/>
              <a:t>tuturor</a:t>
            </a:r>
            <a:r>
              <a:rPr lang="en-US" sz="1400" dirty="0"/>
              <a:t> </a:t>
            </a:r>
            <a:r>
              <a:rPr lang="en-US" sz="1400" dirty="0" err="1"/>
              <a:t>cartilor</a:t>
            </a:r>
            <a:r>
              <a:rPr lang="en-US" sz="1400" dirty="0"/>
              <a:t> din </a:t>
            </a:r>
            <a:r>
              <a:rPr lang="en-US" sz="1400" dirty="0" err="1"/>
              <a:t>biblioteca</a:t>
            </a:r>
            <a:r>
              <a:rPr lang="en-US" sz="1400" dirty="0"/>
              <a:t>, ale </a:t>
            </a:r>
            <a:r>
              <a:rPr lang="en-US" sz="1400" dirty="0" err="1"/>
              <a:t>autorului</a:t>
            </a:r>
            <a:r>
              <a:rPr lang="en-US" sz="1400" dirty="0"/>
              <a:t> Mihai Eminescu.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A1B12527-A71A-49EB-6481-AB465459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890" y="3294837"/>
            <a:ext cx="4736768" cy="198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309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1636</Words>
  <Application>Microsoft Office PowerPoint</Application>
  <PresentationFormat>Ecran lat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</vt:lpstr>
      <vt:lpstr>Berlin</vt:lpstr>
      <vt:lpstr>Proiect final </vt:lpstr>
      <vt:lpstr>Cuprins</vt:lpstr>
      <vt:lpstr>Partea I</vt:lpstr>
      <vt:lpstr>Prezentare PowerPoint</vt:lpstr>
      <vt:lpstr>Prezentare PowerPoint</vt:lpstr>
      <vt:lpstr>Prezentare PowerPoint</vt:lpstr>
      <vt:lpstr>Partea II. Baze de date 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Va multumesc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romi mihai</dc:creator>
  <cp:lastModifiedBy>romi mihai</cp:lastModifiedBy>
  <cp:revision>59</cp:revision>
  <dcterms:created xsi:type="dcterms:W3CDTF">2024-07-28T11:28:21Z</dcterms:created>
  <dcterms:modified xsi:type="dcterms:W3CDTF">2024-08-03T10:04:35Z</dcterms:modified>
</cp:coreProperties>
</file>