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Test 1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test 12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Sheet1!$A$2:$A$9</c:f>
              <c:numCache>
                <c:formatCode>General</c:formatCode>
                <c:ptCount val="8"/>
                <c:pt idx="0">
                  <c:v>0.435</c:v>
                </c:pt>
                <c:pt idx="1">
                  <c:v>0.40500000000000003</c:v>
                </c:pt>
                <c:pt idx="2">
                  <c:v>0.41599999999999998</c:v>
                </c:pt>
                <c:pt idx="3">
                  <c:v>0.42399999999999999</c:v>
                </c:pt>
                <c:pt idx="4">
                  <c:v>0.45700000000000002</c:v>
                </c:pt>
                <c:pt idx="5">
                  <c:v>0.46100000000000002</c:v>
                </c:pt>
                <c:pt idx="6">
                  <c:v>0.432</c:v>
                </c:pt>
                <c:pt idx="7">
                  <c:v>0.45900000000000002</c:v>
                </c:pt>
              </c:numCache>
            </c:numRef>
          </c:xVal>
          <c:yVal>
            <c:numRef>
              <c:f>Sheet1!$B$2:$B$9</c:f>
              <c:numCache>
                <c:formatCode>General</c:formatCode>
                <c:ptCount val="8"/>
                <c:pt idx="0">
                  <c:v>0.435</c:v>
                </c:pt>
                <c:pt idx="1">
                  <c:v>0.40500000000000003</c:v>
                </c:pt>
                <c:pt idx="2">
                  <c:v>0.41599999999999998</c:v>
                </c:pt>
                <c:pt idx="3">
                  <c:v>0.42399999999999999</c:v>
                </c:pt>
                <c:pt idx="4">
                  <c:v>0.45700000000000002</c:v>
                </c:pt>
                <c:pt idx="5">
                  <c:v>0.46100000000000002</c:v>
                </c:pt>
                <c:pt idx="6">
                  <c:v>0.432</c:v>
                </c:pt>
                <c:pt idx="7">
                  <c:v>0.45900000000000002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EA48-4C69-99F5-ABB0F52B4BA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08411648"/>
        <c:axId val="1008415392"/>
      </c:scatterChart>
      <c:valAx>
        <c:axId val="100841164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8415392"/>
        <c:crosses val="autoZero"/>
        <c:crossBetween val="midCat"/>
      </c:valAx>
      <c:valAx>
        <c:axId val="10084153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841164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test1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Sheet1!$A$2:$A$9</c:f>
              <c:strCache>
                <c:ptCount val="8"/>
                <c:pt idx="0">
                  <c:v>Megre Sort</c:v>
                </c:pt>
                <c:pt idx="1">
                  <c:v>Shell Sort</c:v>
                </c:pt>
                <c:pt idx="2">
                  <c:v>Count Sort</c:v>
                </c:pt>
                <c:pt idx="3">
                  <c:v>Bubble Sort</c:v>
                </c:pt>
                <c:pt idx="4">
                  <c:v>Radix Sort 2^4</c:v>
                </c:pt>
                <c:pt idx="5">
                  <c:v>Radix Sort 2^8</c:v>
                </c:pt>
                <c:pt idx="6">
                  <c:v>Radix Sort 2^12</c:v>
                </c:pt>
                <c:pt idx="7">
                  <c:v>Radix Sort 2^16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0.04</c:v>
                </c:pt>
                <c:pt idx="1">
                  <c:v>1.7000000000000001E-2</c:v>
                </c:pt>
                <c:pt idx="2">
                  <c:v>1E-3</c:v>
                </c:pt>
                <c:pt idx="3">
                  <c:v>7.63</c:v>
                </c:pt>
                <c:pt idx="4">
                  <c:v>4.0000000000000001E-3</c:v>
                </c:pt>
                <c:pt idx="5">
                  <c:v>4.0000000000000001E-3</c:v>
                </c:pt>
                <c:pt idx="6">
                  <c:v>3.0000000000000001E-3</c:v>
                </c:pt>
                <c:pt idx="7">
                  <c:v>1.7000000000000001E-2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183-498B-A292-35BF74BC79C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test2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Sheet1!$A$2:$A$9</c:f>
              <c:strCache>
                <c:ptCount val="8"/>
                <c:pt idx="0">
                  <c:v>Megre Sort</c:v>
                </c:pt>
                <c:pt idx="1">
                  <c:v>Shell Sort</c:v>
                </c:pt>
                <c:pt idx="2">
                  <c:v>Count Sort</c:v>
                </c:pt>
                <c:pt idx="3">
                  <c:v>Bubble Sort</c:v>
                </c:pt>
                <c:pt idx="4">
                  <c:v>Radix Sort 2^4</c:v>
                </c:pt>
                <c:pt idx="5">
                  <c:v>Radix Sort 2^8</c:v>
                </c:pt>
                <c:pt idx="6">
                  <c:v>Radix Sort 2^12</c:v>
                </c:pt>
                <c:pt idx="7">
                  <c:v>Radix Sort 2^16</c:v>
                </c:pt>
              </c:strCache>
            </c:strRef>
          </c:cat>
          <c:val>
            <c:numRef>
              <c:f>Sheet1!$C$2:$C$9</c:f>
              <c:numCache>
                <c:formatCode>General</c:formatCode>
                <c:ptCount val="8"/>
                <c:pt idx="0">
                  <c:v>4.1000000000000002E-2</c:v>
                </c:pt>
                <c:pt idx="1">
                  <c:v>2.1999999999999999E-2</c:v>
                </c:pt>
                <c:pt idx="2">
                  <c:v>2E-3</c:v>
                </c:pt>
                <c:pt idx="3">
                  <c:v>12.82</c:v>
                </c:pt>
                <c:pt idx="4">
                  <c:v>1.2999999999999999E-3</c:v>
                </c:pt>
                <c:pt idx="5">
                  <c:v>7.0000000000000001E-3</c:v>
                </c:pt>
                <c:pt idx="6">
                  <c:v>8.0000000000000002E-3</c:v>
                </c:pt>
                <c:pt idx="7">
                  <c:v>2.4E-2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183-498B-A292-35BF74BC79C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test3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Sheet1!$A$2:$A$9</c:f>
              <c:strCache>
                <c:ptCount val="8"/>
                <c:pt idx="0">
                  <c:v>Megre Sort</c:v>
                </c:pt>
                <c:pt idx="1">
                  <c:v>Shell Sort</c:v>
                </c:pt>
                <c:pt idx="2">
                  <c:v>Count Sort</c:v>
                </c:pt>
                <c:pt idx="3">
                  <c:v>Bubble Sort</c:v>
                </c:pt>
                <c:pt idx="4">
                  <c:v>Radix Sort 2^4</c:v>
                </c:pt>
                <c:pt idx="5">
                  <c:v>Radix Sort 2^8</c:v>
                </c:pt>
                <c:pt idx="6">
                  <c:v>Radix Sort 2^12</c:v>
                </c:pt>
                <c:pt idx="7">
                  <c:v>Radix Sort 2^16</c:v>
                </c:pt>
              </c:strCache>
            </c:strRef>
          </c:cat>
          <c:val>
            <c:numRef>
              <c:f>Sheet1!$D$2:$D$9</c:f>
              <c:numCache>
                <c:formatCode>General</c:formatCode>
                <c:ptCount val="8"/>
                <c:pt idx="0">
                  <c:v>6.4000000000000001E-2</c:v>
                </c:pt>
                <c:pt idx="1">
                  <c:v>3.6999999999999998E-2</c:v>
                </c:pt>
                <c:pt idx="2">
                  <c:v>6.0000000000000001E-3</c:v>
                </c:pt>
                <c:pt idx="3">
                  <c:v>14.16</c:v>
                </c:pt>
                <c:pt idx="4">
                  <c:v>1.1999999999999999E-3</c:v>
                </c:pt>
                <c:pt idx="5">
                  <c:v>7.0000000000000001E-3</c:v>
                </c:pt>
                <c:pt idx="6">
                  <c:v>0.01</c:v>
                </c:pt>
                <c:pt idx="7">
                  <c:v>2.7E-2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183-498B-A292-35BF74BC79C6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test4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Sheet1!$A$2:$A$9</c:f>
              <c:strCache>
                <c:ptCount val="8"/>
                <c:pt idx="0">
                  <c:v>Megre Sort</c:v>
                </c:pt>
                <c:pt idx="1">
                  <c:v>Shell Sort</c:v>
                </c:pt>
                <c:pt idx="2">
                  <c:v>Count Sort</c:v>
                </c:pt>
                <c:pt idx="3">
                  <c:v>Bubble Sort</c:v>
                </c:pt>
                <c:pt idx="4">
                  <c:v>Radix Sort 2^4</c:v>
                </c:pt>
                <c:pt idx="5">
                  <c:v>Radix Sort 2^8</c:v>
                </c:pt>
                <c:pt idx="6">
                  <c:v>Radix Sort 2^12</c:v>
                </c:pt>
                <c:pt idx="7">
                  <c:v>Radix Sort 2^16</c:v>
                </c:pt>
              </c:strCache>
            </c:strRef>
          </c:cat>
          <c:val>
            <c:numRef>
              <c:f>Sheet1!$E$2:$E$9</c:f>
              <c:numCache>
                <c:formatCode>General</c:formatCode>
                <c:ptCount val="8"/>
                <c:pt idx="0">
                  <c:v>4.3999999999999997E-2</c:v>
                </c:pt>
                <c:pt idx="1">
                  <c:v>2.4E-2</c:v>
                </c:pt>
                <c:pt idx="2">
                  <c:v>2.8000000000000001E-2</c:v>
                </c:pt>
                <c:pt idx="3">
                  <c:v>13.35</c:v>
                </c:pt>
                <c:pt idx="4">
                  <c:v>1E-3</c:v>
                </c:pt>
                <c:pt idx="5">
                  <c:v>6.0000000000000001E-3</c:v>
                </c:pt>
                <c:pt idx="6">
                  <c:v>4.0000000000000001E-3</c:v>
                </c:pt>
                <c:pt idx="7">
                  <c:v>2.7E-2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C183-498B-A292-35BF74BC79C6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test5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Sheet1!$A$2:$A$9</c:f>
              <c:strCache>
                <c:ptCount val="8"/>
                <c:pt idx="0">
                  <c:v>Megre Sort</c:v>
                </c:pt>
                <c:pt idx="1">
                  <c:v>Shell Sort</c:v>
                </c:pt>
                <c:pt idx="2">
                  <c:v>Count Sort</c:v>
                </c:pt>
                <c:pt idx="3">
                  <c:v>Bubble Sort</c:v>
                </c:pt>
                <c:pt idx="4">
                  <c:v>Radix Sort 2^4</c:v>
                </c:pt>
                <c:pt idx="5">
                  <c:v>Radix Sort 2^8</c:v>
                </c:pt>
                <c:pt idx="6">
                  <c:v>Radix Sort 2^12</c:v>
                </c:pt>
                <c:pt idx="7">
                  <c:v>Radix Sort 2^16</c:v>
                </c:pt>
              </c:strCache>
            </c:strRef>
          </c:cat>
          <c:val>
            <c:numRef>
              <c:f>Sheet1!$F$2:$F$9</c:f>
              <c:numCache>
                <c:formatCode>General</c:formatCode>
                <c:ptCount val="8"/>
                <c:pt idx="0">
                  <c:v>0.03</c:v>
                </c:pt>
                <c:pt idx="1">
                  <c:v>1.4999999999999999E-2</c:v>
                </c:pt>
                <c:pt idx="2">
                  <c:v>0.14799999999999999</c:v>
                </c:pt>
                <c:pt idx="3">
                  <c:v>7.6379999999999999</c:v>
                </c:pt>
                <c:pt idx="4">
                  <c:v>0.01</c:v>
                </c:pt>
                <c:pt idx="5">
                  <c:v>4.0000000000000001E-3</c:v>
                </c:pt>
                <c:pt idx="6">
                  <c:v>4.0000000000000001E-3</c:v>
                </c:pt>
                <c:pt idx="7">
                  <c:v>0.04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183-498B-A292-35BF74BC79C6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test6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Sheet1!$A$2:$A$9</c:f>
              <c:strCache>
                <c:ptCount val="8"/>
                <c:pt idx="0">
                  <c:v>Megre Sort</c:v>
                </c:pt>
                <c:pt idx="1">
                  <c:v>Shell Sort</c:v>
                </c:pt>
                <c:pt idx="2">
                  <c:v>Count Sort</c:v>
                </c:pt>
                <c:pt idx="3">
                  <c:v>Bubble Sort</c:v>
                </c:pt>
                <c:pt idx="4">
                  <c:v>Radix Sort 2^4</c:v>
                </c:pt>
                <c:pt idx="5">
                  <c:v>Radix Sort 2^8</c:v>
                </c:pt>
                <c:pt idx="6">
                  <c:v>Radix Sort 2^12</c:v>
                </c:pt>
                <c:pt idx="7">
                  <c:v>Radix Sort 2^16</c:v>
                </c:pt>
              </c:strCache>
            </c:strRef>
          </c:cat>
          <c:val>
            <c:numRef>
              <c:f>Sheet1!$G$2:$G$9</c:f>
              <c:numCache>
                <c:formatCode>General</c:formatCode>
                <c:ptCount val="8"/>
                <c:pt idx="0">
                  <c:v>3.1E-2</c:v>
                </c:pt>
                <c:pt idx="1">
                  <c:v>2.5999999999999999E-2</c:v>
                </c:pt>
                <c:pt idx="2">
                  <c:v>1.39</c:v>
                </c:pt>
                <c:pt idx="3">
                  <c:v>13.754</c:v>
                </c:pt>
                <c:pt idx="4">
                  <c:v>2.7E-2</c:v>
                </c:pt>
                <c:pt idx="5">
                  <c:v>7.0000000000000001E-3</c:v>
                </c:pt>
                <c:pt idx="6">
                  <c:v>3.0000000000000001E-3</c:v>
                </c:pt>
                <c:pt idx="7">
                  <c:v>0.04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C183-498B-A292-35BF74BC79C6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test7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Sheet1!$A$2:$A$9</c:f>
              <c:strCache>
                <c:ptCount val="8"/>
                <c:pt idx="0">
                  <c:v>Megre Sort</c:v>
                </c:pt>
                <c:pt idx="1">
                  <c:v>Shell Sort</c:v>
                </c:pt>
                <c:pt idx="2">
                  <c:v>Count Sort</c:v>
                </c:pt>
                <c:pt idx="3">
                  <c:v>Bubble Sort</c:v>
                </c:pt>
                <c:pt idx="4">
                  <c:v>Radix Sort 2^4</c:v>
                </c:pt>
                <c:pt idx="5">
                  <c:v>Radix Sort 2^8</c:v>
                </c:pt>
                <c:pt idx="6">
                  <c:v>Radix Sort 2^12</c:v>
                </c:pt>
                <c:pt idx="7">
                  <c:v>Radix Sort 2^16</c:v>
                </c:pt>
              </c:strCache>
            </c:strRef>
          </c:cat>
          <c:val>
            <c:numRef>
              <c:f>Sheet1!$H$2:$H$9</c:f>
              <c:numCache>
                <c:formatCode>General</c:formatCode>
                <c:ptCount val="8"/>
                <c:pt idx="0">
                  <c:v>6.2E-2</c:v>
                </c:pt>
                <c:pt idx="1">
                  <c:v>3.5000000000000003E-2</c:v>
                </c:pt>
                <c:pt idx="2">
                  <c:v>25.04</c:v>
                </c:pt>
                <c:pt idx="3">
                  <c:v>15.65</c:v>
                </c:pt>
                <c:pt idx="4">
                  <c:v>3.5999999999999997E-2</c:v>
                </c:pt>
                <c:pt idx="5">
                  <c:v>1.4999999999999999E-2</c:v>
                </c:pt>
                <c:pt idx="6">
                  <c:v>1.4999999999999999E-2</c:v>
                </c:pt>
                <c:pt idx="7">
                  <c:v>6.3E-2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C183-498B-A292-35BF74BC79C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146395440"/>
        <c:axId val="1367261744"/>
      </c:barChart>
      <c:catAx>
        <c:axId val="11463954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67261744"/>
        <c:crosses val="autoZero"/>
        <c:auto val="1"/>
        <c:lblAlgn val="ctr"/>
        <c:lblOffset val="100"/>
        <c:noMultiLvlLbl val="0"/>
      </c:catAx>
      <c:valAx>
        <c:axId val="13672617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463954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3809659250733745E-2"/>
          <c:y val="2.3355660305414527E-2"/>
          <c:w val="0.95402426978754395"/>
          <c:h val="0.7802366070270342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test1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Merge Sort</c:v>
                </c:pt>
                <c:pt idx="1">
                  <c:v>Shell Sort</c:v>
                </c:pt>
                <c:pt idx="2">
                  <c:v>Radix 2^4</c:v>
                </c:pt>
                <c:pt idx="3">
                  <c:v>Radix 2^8</c:v>
                </c:pt>
                <c:pt idx="4">
                  <c:v>Radix 2^12</c:v>
                </c:pt>
                <c:pt idx="5">
                  <c:v>Radix 2^16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3.7999999999999999E-2</c:v>
                </c:pt>
                <c:pt idx="1">
                  <c:v>2.4E-2</c:v>
                </c:pt>
                <c:pt idx="2">
                  <c:v>1.4999999999999999E-2</c:v>
                </c:pt>
                <c:pt idx="3">
                  <c:v>6.0000000000000001E-3</c:v>
                </c:pt>
                <c:pt idx="4">
                  <c:v>8.0000000000000002E-3</c:v>
                </c:pt>
                <c:pt idx="5">
                  <c:v>4.2999999999999997E-2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3E9-43B9-B9A9-CB98E0825AA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test2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Merge Sort</c:v>
                </c:pt>
                <c:pt idx="1">
                  <c:v>Shell Sort</c:v>
                </c:pt>
                <c:pt idx="2">
                  <c:v>Radix 2^4</c:v>
                </c:pt>
                <c:pt idx="3">
                  <c:v>Radix 2^8</c:v>
                </c:pt>
                <c:pt idx="4">
                  <c:v>Radix 2^12</c:v>
                </c:pt>
                <c:pt idx="5">
                  <c:v>Radix 2^16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0.36</c:v>
                </c:pt>
                <c:pt idx="1">
                  <c:v>0.25</c:v>
                </c:pt>
                <c:pt idx="2">
                  <c:v>0.27</c:v>
                </c:pt>
                <c:pt idx="3">
                  <c:v>0.13</c:v>
                </c:pt>
                <c:pt idx="4">
                  <c:v>0.11</c:v>
                </c:pt>
                <c:pt idx="5">
                  <c:v>0.14000000000000001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3E9-43B9-B9A9-CB98E0825AA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test3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Merge Sort</c:v>
                </c:pt>
                <c:pt idx="1">
                  <c:v>Shell Sort</c:v>
                </c:pt>
                <c:pt idx="2">
                  <c:v>Radix 2^4</c:v>
                </c:pt>
                <c:pt idx="3">
                  <c:v>Radix 2^8</c:v>
                </c:pt>
                <c:pt idx="4">
                  <c:v>Radix 2^12</c:v>
                </c:pt>
                <c:pt idx="5">
                  <c:v>Radix 2^16</c:v>
                </c:pt>
              </c:strCache>
            </c:strRef>
          </c:cat>
          <c:val>
            <c:numRef>
              <c:f>Sheet1!$D$2:$D$7</c:f>
              <c:numCache>
                <c:formatCode>General</c:formatCode>
                <c:ptCount val="6"/>
                <c:pt idx="0">
                  <c:v>4.33</c:v>
                </c:pt>
                <c:pt idx="1">
                  <c:v>4.63</c:v>
                </c:pt>
                <c:pt idx="2">
                  <c:v>3.44</c:v>
                </c:pt>
                <c:pt idx="3">
                  <c:v>1.69</c:v>
                </c:pt>
                <c:pt idx="4">
                  <c:v>1.62</c:v>
                </c:pt>
                <c:pt idx="5">
                  <c:v>1.48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3E9-43B9-B9A9-CB98E0825AA5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test4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Merge Sort</c:v>
                </c:pt>
                <c:pt idx="1">
                  <c:v>Shell Sort</c:v>
                </c:pt>
                <c:pt idx="2">
                  <c:v>Radix 2^4</c:v>
                </c:pt>
                <c:pt idx="3">
                  <c:v>Radix 2^8</c:v>
                </c:pt>
                <c:pt idx="4">
                  <c:v>Radix 2^12</c:v>
                </c:pt>
                <c:pt idx="5">
                  <c:v>Radix 2^16</c:v>
                </c:pt>
              </c:strCache>
            </c:strRef>
          </c:cat>
          <c:val>
            <c:numRef>
              <c:f>Sheet1!$E$2:$E$7</c:f>
              <c:numCache>
                <c:formatCode>General</c:formatCode>
                <c:ptCount val="6"/>
                <c:pt idx="0">
                  <c:v>58.24</c:v>
                </c:pt>
                <c:pt idx="1">
                  <c:v>79.67</c:v>
                </c:pt>
                <c:pt idx="2">
                  <c:v>37.43</c:v>
                </c:pt>
                <c:pt idx="3">
                  <c:v>18</c:v>
                </c:pt>
                <c:pt idx="4">
                  <c:v>20</c:v>
                </c:pt>
                <c:pt idx="5">
                  <c:v>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3E9-43B9-B9A9-CB98E0825AA5}"/>
            </c:ext>
          </c:extLst>
        </c:ser>
        <c:ser>
          <c:idx val="4"/>
          <c:order val="4"/>
          <c:tx>
            <c:strRef>
              <c:f>Sheet1!#REF!</c:f>
              <c:strCache>
                <c:ptCount val="1"/>
                <c:pt idx="0">
                  <c:v>#REF!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Merge Sort</c:v>
                </c:pt>
                <c:pt idx="1">
                  <c:v>Shell Sort</c:v>
                </c:pt>
                <c:pt idx="2">
                  <c:v>Radix 2^4</c:v>
                </c:pt>
                <c:pt idx="3">
                  <c:v>Radix 2^8</c:v>
                </c:pt>
                <c:pt idx="4">
                  <c:v>Radix 2^12</c:v>
                </c:pt>
                <c:pt idx="5">
                  <c:v>Radix 2^16</c:v>
                </c:pt>
              </c:strCache>
            </c:strRef>
          </c:cat>
          <c:val>
            <c:numRef>
              <c:f>Sheet1!#REF!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3E9-43B9-B9A9-CB98E0825AA5}"/>
            </c:ext>
          </c:extLst>
        </c:ser>
        <c:ser>
          <c:idx val="5"/>
          <c:order val="5"/>
          <c:tx>
            <c:strRef>
              <c:f>Sheet1!#REF!</c:f>
              <c:strCache>
                <c:ptCount val="1"/>
                <c:pt idx="0">
                  <c:v>#REF!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Merge Sort</c:v>
                </c:pt>
                <c:pt idx="1">
                  <c:v>Shell Sort</c:v>
                </c:pt>
                <c:pt idx="2">
                  <c:v>Radix 2^4</c:v>
                </c:pt>
                <c:pt idx="3">
                  <c:v>Radix 2^8</c:v>
                </c:pt>
                <c:pt idx="4">
                  <c:v>Radix 2^12</c:v>
                </c:pt>
                <c:pt idx="5">
                  <c:v>Radix 2^16</c:v>
                </c:pt>
              </c:strCache>
            </c:strRef>
          </c:cat>
          <c:val>
            <c:numRef>
              <c:f>Sheet1!#REF!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33E9-43B9-B9A9-CB98E0825AA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72513392"/>
        <c:axId val="1372515472"/>
      </c:barChart>
      <c:catAx>
        <c:axId val="13725133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72515472"/>
        <c:crosses val="autoZero"/>
        <c:auto val="1"/>
        <c:lblAlgn val="ctr"/>
        <c:lblOffset val="100"/>
        <c:noMultiLvlLbl val="0"/>
      </c:catAx>
      <c:valAx>
        <c:axId val="13725154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725133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4"/>
        <c:delete val="1"/>
      </c:legendEntry>
      <c:legendEntry>
        <c:idx val="5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3F32E-8AF0-44E7-923E-4268FE26749A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2FB44-71BF-4FB1-8998-96AAA37E8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890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3F32E-8AF0-44E7-923E-4268FE26749A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2FB44-71BF-4FB1-8998-96AAA37E8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353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3F32E-8AF0-44E7-923E-4268FE26749A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2FB44-71BF-4FB1-8998-96AAA37E8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082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3F32E-8AF0-44E7-923E-4268FE26749A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2FB44-71BF-4FB1-8998-96AAA37E8200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479804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3F32E-8AF0-44E7-923E-4268FE26749A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2FB44-71BF-4FB1-8998-96AAA37E8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22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3F32E-8AF0-44E7-923E-4268FE26749A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2FB44-71BF-4FB1-8998-96AAA37E8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650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3F32E-8AF0-44E7-923E-4268FE26749A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2FB44-71BF-4FB1-8998-96AAA37E8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3790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3F32E-8AF0-44E7-923E-4268FE26749A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2FB44-71BF-4FB1-8998-96AAA37E8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2446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3F32E-8AF0-44E7-923E-4268FE26749A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2FB44-71BF-4FB1-8998-96AAA37E8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761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3F32E-8AF0-44E7-923E-4268FE26749A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2FB44-71BF-4FB1-8998-96AAA37E8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922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3F32E-8AF0-44E7-923E-4268FE26749A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2FB44-71BF-4FB1-8998-96AAA37E8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999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3F32E-8AF0-44E7-923E-4268FE26749A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2FB44-71BF-4FB1-8998-96AAA37E8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552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3F32E-8AF0-44E7-923E-4268FE26749A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2FB44-71BF-4FB1-8998-96AAA37E8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551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3F32E-8AF0-44E7-923E-4268FE26749A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2FB44-71BF-4FB1-8998-96AAA37E8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853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3F32E-8AF0-44E7-923E-4268FE26749A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2FB44-71BF-4FB1-8998-96AAA37E8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084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3F32E-8AF0-44E7-923E-4268FE26749A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2FB44-71BF-4FB1-8998-96AAA37E8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260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3F32E-8AF0-44E7-923E-4268FE26749A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2FB44-71BF-4FB1-8998-96AAA37E8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592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27D3F32E-8AF0-44E7-923E-4268FE26749A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9002FB44-71BF-4FB1-8998-96AAA37E8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1100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Tema</a:t>
            </a:r>
            <a:r>
              <a:rPr lang="en-US" dirty="0" smtClean="0"/>
              <a:t> 1 </a:t>
            </a:r>
            <a:r>
              <a:rPr lang="en-US" dirty="0" err="1" smtClean="0"/>
              <a:t>Laborator</a:t>
            </a:r>
            <a:r>
              <a:rPr lang="en-US" dirty="0" smtClean="0"/>
              <a:t> SD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4301723"/>
            <a:ext cx="9440034" cy="1049867"/>
          </a:xfrm>
        </p:spPr>
        <p:txBody>
          <a:bodyPr/>
          <a:lstStyle/>
          <a:p>
            <a:r>
              <a:rPr lang="en-US" dirty="0" err="1" smtClean="0"/>
              <a:t>Compararea</a:t>
            </a:r>
            <a:r>
              <a:rPr lang="en-US" dirty="0" smtClean="0"/>
              <a:t> </a:t>
            </a:r>
            <a:r>
              <a:rPr lang="en-US" dirty="0" err="1" smtClean="0"/>
              <a:t>timpilor</a:t>
            </a:r>
            <a:r>
              <a:rPr lang="en-US" dirty="0" smtClean="0"/>
              <a:t> de </a:t>
            </a:r>
            <a:r>
              <a:rPr lang="en-US" dirty="0" err="1" smtClean="0"/>
              <a:t>rulare</a:t>
            </a:r>
            <a:r>
              <a:rPr lang="en-US" dirty="0" smtClean="0"/>
              <a:t> </a:t>
            </a:r>
            <a:r>
              <a:rPr lang="en-US" dirty="0" err="1" smtClean="0"/>
              <a:t>ai</a:t>
            </a:r>
            <a:r>
              <a:rPr lang="en-US" dirty="0" smtClean="0"/>
              <a:t> </a:t>
            </a:r>
            <a:r>
              <a:rPr lang="en-US" dirty="0" err="1" smtClean="0"/>
              <a:t>algoritmilor</a:t>
            </a:r>
            <a:r>
              <a:rPr lang="en-US" dirty="0" smtClean="0"/>
              <a:t> de </a:t>
            </a:r>
            <a:r>
              <a:rPr lang="en-US" dirty="0" err="1" smtClean="0"/>
              <a:t>sortare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1692" y="175846"/>
            <a:ext cx="2822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Caramal</a:t>
            </a:r>
            <a:r>
              <a:rPr lang="ro-RO" dirty="0" smtClean="0"/>
              <a:t>îu Nicoleta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64989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480" y="0"/>
            <a:ext cx="10779974" cy="1037492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Compararea</a:t>
            </a:r>
            <a:r>
              <a:rPr lang="en-US" dirty="0" smtClean="0"/>
              <a:t> </a:t>
            </a:r>
            <a:r>
              <a:rPr lang="en-US" dirty="0" err="1" smtClean="0"/>
              <a:t>timpilor</a:t>
            </a:r>
            <a:r>
              <a:rPr lang="en-US" dirty="0" smtClean="0"/>
              <a:t> de </a:t>
            </a:r>
            <a:r>
              <a:rPr lang="en-US" dirty="0" err="1" smtClean="0"/>
              <a:t>rulare</a:t>
            </a:r>
            <a:r>
              <a:rPr lang="en-US" dirty="0" smtClean="0"/>
              <a:t> </a:t>
            </a:r>
            <a:r>
              <a:rPr lang="en-US" dirty="0" err="1" smtClean="0"/>
              <a:t>intre</a:t>
            </a:r>
            <a:r>
              <a:rPr lang="en-US" dirty="0" smtClean="0"/>
              <a:t> </a:t>
            </a:r>
            <a:r>
              <a:rPr lang="en-US" dirty="0" err="1" smtClean="0"/>
              <a:t>algoritmii</a:t>
            </a:r>
            <a:r>
              <a:rPr lang="en-US" dirty="0" smtClean="0"/>
              <a:t> </a:t>
            </a:r>
            <a:r>
              <a:rPr lang="en-US" dirty="0" err="1" smtClean="0"/>
              <a:t>alesi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+</a:t>
            </a:r>
            <a:r>
              <a:rPr lang="en-US" dirty="0" err="1" smtClean="0"/>
              <a:t>timpil</a:t>
            </a:r>
            <a:r>
              <a:rPr lang="en-US" dirty="0" smtClean="0"/>
              <a:t> de </a:t>
            </a:r>
            <a:r>
              <a:rPr lang="en-US" dirty="0" err="1" smtClean="0"/>
              <a:t>rulare</a:t>
            </a:r>
            <a:r>
              <a:rPr lang="en-US" dirty="0" smtClean="0"/>
              <a:t> </a:t>
            </a:r>
            <a:r>
              <a:rPr lang="en-US" dirty="0" err="1" smtClean="0"/>
              <a:t>nativ</a:t>
            </a:r>
            <a:r>
              <a:rPr lang="en-US" dirty="0" smtClean="0"/>
              <a:t> al </a:t>
            </a:r>
            <a:r>
              <a:rPr lang="en-US" dirty="0" err="1" smtClean="0"/>
              <a:t>limbajului</a:t>
            </a:r>
            <a:r>
              <a:rPr lang="en-US" dirty="0" smtClean="0"/>
              <a:t>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36639"/>
            <a:ext cx="11966027" cy="4404737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/>
              <a:t>Pentru</a:t>
            </a:r>
            <a:r>
              <a:rPr lang="en-US" dirty="0" smtClean="0"/>
              <a:t> a </a:t>
            </a:r>
            <a:r>
              <a:rPr lang="en-US" dirty="0" err="1" smtClean="0"/>
              <a:t>putea</a:t>
            </a:r>
            <a:r>
              <a:rPr lang="en-US" dirty="0" smtClean="0"/>
              <a:t> </a:t>
            </a:r>
            <a:r>
              <a:rPr lang="en-US" dirty="0" err="1" smtClean="0"/>
              <a:t>compara</a:t>
            </a:r>
            <a:r>
              <a:rPr lang="en-US" dirty="0" smtClean="0"/>
              <a:t> </a:t>
            </a:r>
            <a:r>
              <a:rPr lang="en-US" dirty="0" err="1" smtClean="0"/>
              <a:t>timpii</a:t>
            </a:r>
            <a:r>
              <a:rPr lang="en-US" dirty="0" smtClean="0"/>
              <a:t> de </a:t>
            </a:r>
            <a:r>
              <a:rPr lang="en-US" dirty="0" err="1" smtClean="0"/>
              <a:t>rulare</a:t>
            </a:r>
            <a:r>
              <a:rPr lang="en-US" dirty="0" smtClean="0"/>
              <a:t> </a:t>
            </a:r>
            <a:r>
              <a:rPr lang="en-US" dirty="0" err="1" smtClean="0"/>
              <a:t>ai</a:t>
            </a:r>
            <a:r>
              <a:rPr lang="en-US" dirty="0" smtClean="0"/>
              <a:t> </a:t>
            </a:r>
            <a:r>
              <a:rPr lang="en-US" dirty="0" err="1" smtClean="0"/>
              <a:t>tuturor</a:t>
            </a:r>
            <a:r>
              <a:rPr lang="en-US" dirty="0" smtClean="0"/>
              <a:t> </a:t>
            </a:r>
            <a:r>
              <a:rPr lang="en-US" dirty="0" err="1" smtClean="0"/>
              <a:t>algoritmulor</a:t>
            </a:r>
            <a:r>
              <a:rPr lang="en-US" dirty="0" smtClean="0"/>
              <a:t> </a:t>
            </a:r>
            <a:r>
              <a:rPr lang="en-US" dirty="0" err="1" smtClean="0"/>
              <a:t>intre</a:t>
            </a:r>
            <a:r>
              <a:rPr lang="en-US" dirty="0" smtClean="0"/>
              <a:t> </a:t>
            </a:r>
            <a:r>
              <a:rPr lang="en-US" dirty="0" err="1" smtClean="0"/>
              <a:t>ei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pentru</a:t>
            </a:r>
            <a:r>
              <a:rPr lang="en-US" dirty="0" smtClean="0"/>
              <a:t> a </a:t>
            </a:r>
            <a:r>
              <a:rPr lang="en-US" dirty="0" err="1" smtClean="0"/>
              <a:t>observa</a:t>
            </a:r>
            <a:r>
              <a:rPr lang="en-US" dirty="0" smtClean="0"/>
              <a:t> care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mai</a:t>
            </a:r>
            <a:r>
              <a:rPr lang="en-US" dirty="0" smtClean="0"/>
              <a:t> rapid in </a:t>
            </a:r>
            <a:r>
              <a:rPr lang="en-US" dirty="0" err="1" smtClean="0"/>
              <a:t>diferite</a:t>
            </a:r>
            <a:r>
              <a:rPr lang="en-US" dirty="0" smtClean="0"/>
              <a:t> </a:t>
            </a:r>
            <a:r>
              <a:rPr lang="en-US" dirty="0" err="1" smtClean="0"/>
              <a:t>situatii</a:t>
            </a:r>
            <a:r>
              <a:rPr lang="en-US" dirty="0" smtClean="0"/>
              <a:t> am ales </a:t>
            </a:r>
            <a:r>
              <a:rPr lang="en-US" dirty="0" err="1" smtClean="0"/>
              <a:t>mai</a:t>
            </a:r>
            <a:r>
              <a:rPr lang="en-US" dirty="0" smtClean="0"/>
              <a:t> </a:t>
            </a:r>
            <a:r>
              <a:rPr lang="en-US" dirty="0" err="1" smtClean="0"/>
              <a:t>intai</a:t>
            </a:r>
            <a:r>
              <a:rPr lang="en-US" dirty="0" smtClean="0"/>
              <a:t> un </a:t>
            </a:r>
            <a:r>
              <a:rPr lang="en-US" dirty="0" err="1" smtClean="0"/>
              <a:t>numar</a:t>
            </a:r>
            <a:r>
              <a:rPr lang="en-US" dirty="0" smtClean="0"/>
              <a:t> </a:t>
            </a:r>
            <a:r>
              <a:rPr lang="en-US" dirty="0" err="1" smtClean="0"/>
              <a:t>relativ</a:t>
            </a:r>
            <a:r>
              <a:rPr lang="en-US" dirty="0" smtClean="0"/>
              <a:t> mic de </a:t>
            </a:r>
            <a:r>
              <a:rPr lang="en-US" dirty="0" err="1" smtClean="0"/>
              <a:t>numere</a:t>
            </a:r>
            <a:r>
              <a:rPr lang="en-US" dirty="0" smtClean="0"/>
              <a:t> care </a:t>
            </a:r>
            <a:r>
              <a:rPr lang="en-US" dirty="0" err="1" smtClean="0"/>
              <a:t>trebuiesc</a:t>
            </a:r>
            <a:r>
              <a:rPr lang="en-US" dirty="0" smtClean="0"/>
              <a:t> </a:t>
            </a:r>
            <a:r>
              <a:rPr lang="en-US" dirty="0" err="1" smtClean="0"/>
              <a:t>sortate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diferite</a:t>
            </a:r>
            <a:r>
              <a:rPr lang="en-US" dirty="0" smtClean="0"/>
              <a:t>, </a:t>
            </a:r>
            <a:r>
              <a:rPr lang="en-US" dirty="0" err="1" smtClean="0"/>
              <a:t>apoi</a:t>
            </a:r>
            <a:r>
              <a:rPr lang="en-US" dirty="0" smtClean="0"/>
              <a:t> </a:t>
            </a:r>
            <a:r>
              <a:rPr lang="en-US" dirty="0" err="1" smtClean="0"/>
              <a:t>acelasi</a:t>
            </a:r>
            <a:r>
              <a:rPr lang="en-US" dirty="0" smtClean="0"/>
              <a:t> maxim, </a:t>
            </a:r>
            <a:r>
              <a:rPr lang="en-US" dirty="0" err="1" smtClean="0"/>
              <a:t>dar</a:t>
            </a:r>
            <a:r>
              <a:rPr lang="en-US" dirty="0" smtClean="0"/>
              <a:t> </a:t>
            </a:r>
            <a:r>
              <a:rPr lang="en-US" dirty="0" err="1" smtClean="0"/>
              <a:t>numere</a:t>
            </a:r>
            <a:r>
              <a:rPr lang="en-US" dirty="0"/>
              <a:t> </a:t>
            </a:r>
            <a:r>
              <a:rPr lang="en-US" dirty="0" err="1" smtClean="0"/>
              <a:t>diferite</a:t>
            </a:r>
            <a:r>
              <a:rPr lang="en-US" dirty="0" smtClean="0"/>
              <a:t> de </a:t>
            </a:r>
            <a:r>
              <a:rPr lang="en-US" dirty="0" err="1" smtClean="0"/>
              <a:t>valori</a:t>
            </a:r>
            <a:r>
              <a:rPr lang="en-US" dirty="0" smtClean="0"/>
              <a:t> care </a:t>
            </a:r>
            <a:r>
              <a:rPr lang="en-US" dirty="0" err="1" smtClean="0"/>
              <a:t>trebuiesc</a:t>
            </a:r>
            <a:r>
              <a:rPr lang="en-US" dirty="0" smtClean="0"/>
              <a:t> </a:t>
            </a:r>
            <a:r>
              <a:rPr lang="en-US" dirty="0" err="1" smtClean="0"/>
              <a:t>sortate</a:t>
            </a:r>
            <a:r>
              <a:rPr lang="en-US" dirty="0" smtClean="0"/>
              <a:t>.</a:t>
            </a:r>
          </a:p>
          <a:p>
            <a:pPr marL="36900" indent="0">
              <a:buNone/>
            </a:pPr>
            <a:endParaRPr lang="en-US" dirty="0" smtClean="0"/>
          </a:p>
          <a:p>
            <a:pPr marL="36900" indent="0">
              <a:buNone/>
            </a:pPr>
            <a:r>
              <a:rPr lang="en-US" dirty="0" smtClean="0"/>
              <a:t>T=7            MAX</a:t>
            </a:r>
            <a:endParaRPr lang="en-US" dirty="0"/>
          </a:p>
          <a:p>
            <a:pPr marL="36900" indent="0">
              <a:buNone/>
            </a:pPr>
            <a:r>
              <a:rPr lang="en-US" dirty="0" smtClean="0"/>
              <a:t>N=10000 100</a:t>
            </a:r>
            <a:endParaRPr lang="en-US" dirty="0"/>
          </a:p>
          <a:p>
            <a:pPr marL="36900" indent="0">
              <a:buNone/>
            </a:pPr>
            <a:r>
              <a:rPr lang="en-US" dirty="0" smtClean="0"/>
              <a:t>N=10000 1000</a:t>
            </a:r>
            <a:endParaRPr lang="en-US" dirty="0"/>
          </a:p>
          <a:p>
            <a:pPr marL="36900" indent="0">
              <a:buNone/>
            </a:pPr>
            <a:r>
              <a:rPr lang="en-US" dirty="0" smtClean="0"/>
              <a:t>N=10000 10000</a:t>
            </a:r>
            <a:endParaRPr lang="en-US" dirty="0"/>
          </a:p>
          <a:p>
            <a:pPr marL="36900" indent="0">
              <a:buNone/>
            </a:pPr>
            <a:r>
              <a:rPr lang="en-US" dirty="0" smtClean="0"/>
              <a:t>N=10000 </a:t>
            </a:r>
            <a:r>
              <a:rPr lang="en-US" dirty="0"/>
              <a:t>100000</a:t>
            </a:r>
          </a:p>
          <a:p>
            <a:pPr marL="36900" indent="0">
              <a:buNone/>
            </a:pPr>
            <a:r>
              <a:rPr lang="en-US" dirty="0" smtClean="0"/>
              <a:t>N=10000 </a:t>
            </a:r>
            <a:r>
              <a:rPr lang="en-US" dirty="0"/>
              <a:t>1000000</a:t>
            </a:r>
          </a:p>
          <a:p>
            <a:pPr marL="36900" indent="0">
              <a:buNone/>
            </a:pPr>
            <a:r>
              <a:rPr lang="en-US" dirty="0" smtClean="0"/>
              <a:t>N=10000 </a:t>
            </a:r>
            <a:r>
              <a:rPr lang="en-US" dirty="0"/>
              <a:t>10000000</a:t>
            </a:r>
          </a:p>
          <a:p>
            <a:pPr marL="36900" indent="0">
              <a:buNone/>
            </a:pPr>
            <a:r>
              <a:rPr lang="en-US" dirty="0" smtClean="0"/>
              <a:t>N=10000 </a:t>
            </a:r>
            <a:r>
              <a:rPr lang="en-US" dirty="0"/>
              <a:t>100000000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2042459"/>
              </p:ext>
            </p:extLst>
          </p:nvPr>
        </p:nvGraphicFramePr>
        <p:xfrm>
          <a:off x="2488895" y="2373704"/>
          <a:ext cx="9477132" cy="311295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53014">
                  <a:extLst>
                    <a:ext uri="{9D8B030D-6E8A-4147-A177-3AD203B41FA5}">
                      <a16:colId xmlns:a16="http://schemas.microsoft.com/office/drawing/2014/main" val="2829721369"/>
                    </a:ext>
                  </a:extLst>
                </a:gridCol>
                <a:gridCol w="1054219">
                  <a:extLst>
                    <a:ext uri="{9D8B030D-6E8A-4147-A177-3AD203B41FA5}">
                      <a16:colId xmlns:a16="http://schemas.microsoft.com/office/drawing/2014/main" val="2065132166"/>
                    </a:ext>
                  </a:extLst>
                </a:gridCol>
                <a:gridCol w="1062966">
                  <a:extLst>
                    <a:ext uri="{9D8B030D-6E8A-4147-A177-3AD203B41FA5}">
                      <a16:colId xmlns:a16="http://schemas.microsoft.com/office/drawing/2014/main" val="1378491056"/>
                    </a:ext>
                  </a:extLst>
                </a:gridCol>
                <a:gridCol w="1089541">
                  <a:extLst>
                    <a:ext uri="{9D8B030D-6E8A-4147-A177-3AD203B41FA5}">
                      <a16:colId xmlns:a16="http://schemas.microsoft.com/office/drawing/2014/main" val="4196560767"/>
                    </a:ext>
                  </a:extLst>
                </a:gridCol>
                <a:gridCol w="1142688">
                  <a:extLst>
                    <a:ext uri="{9D8B030D-6E8A-4147-A177-3AD203B41FA5}">
                      <a16:colId xmlns:a16="http://schemas.microsoft.com/office/drawing/2014/main" val="2459227801"/>
                    </a:ext>
                  </a:extLst>
                </a:gridCol>
                <a:gridCol w="965528">
                  <a:extLst>
                    <a:ext uri="{9D8B030D-6E8A-4147-A177-3AD203B41FA5}">
                      <a16:colId xmlns:a16="http://schemas.microsoft.com/office/drawing/2014/main" val="1409184800"/>
                    </a:ext>
                  </a:extLst>
                </a:gridCol>
                <a:gridCol w="946269">
                  <a:extLst>
                    <a:ext uri="{9D8B030D-6E8A-4147-A177-3AD203B41FA5}">
                      <a16:colId xmlns:a16="http://schemas.microsoft.com/office/drawing/2014/main" val="4262790438"/>
                    </a:ext>
                  </a:extLst>
                </a:gridCol>
                <a:gridCol w="1081454">
                  <a:extLst>
                    <a:ext uri="{9D8B030D-6E8A-4147-A177-3AD203B41FA5}">
                      <a16:colId xmlns:a16="http://schemas.microsoft.com/office/drawing/2014/main" val="4105060143"/>
                    </a:ext>
                  </a:extLst>
                </a:gridCol>
                <a:gridCol w="1081453">
                  <a:extLst>
                    <a:ext uri="{9D8B030D-6E8A-4147-A177-3AD203B41FA5}">
                      <a16:colId xmlns:a16="http://schemas.microsoft.com/office/drawing/2014/main" val="3029647715"/>
                    </a:ext>
                  </a:extLst>
                </a:gridCol>
              </a:tblGrid>
              <a:tr h="517943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Nr.Test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Time</a:t>
                      </a:r>
                    </a:p>
                    <a:p>
                      <a:pPr algn="ctr"/>
                      <a:r>
                        <a:rPr lang="en-US" sz="1400" dirty="0" smtClean="0"/>
                        <a:t>Merge</a:t>
                      </a:r>
                      <a:r>
                        <a:rPr lang="en-US" sz="1400" baseline="0" dirty="0" smtClean="0"/>
                        <a:t> Sort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Time</a:t>
                      </a:r>
                    </a:p>
                    <a:p>
                      <a:pPr algn="ctr"/>
                      <a:r>
                        <a:rPr lang="en-US" sz="1400" dirty="0" smtClean="0"/>
                        <a:t>Shell Sort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Time</a:t>
                      </a:r>
                    </a:p>
                    <a:p>
                      <a:pPr algn="ctr"/>
                      <a:r>
                        <a:rPr lang="en-US" sz="1400" dirty="0" smtClean="0"/>
                        <a:t>Count Sort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Time</a:t>
                      </a:r>
                    </a:p>
                    <a:p>
                      <a:pPr algn="ctr"/>
                      <a:r>
                        <a:rPr lang="en-US" sz="1400" dirty="0" smtClean="0"/>
                        <a:t>Bubble Sort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Time</a:t>
                      </a:r>
                    </a:p>
                    <a:p>
                      <a:pPr algn="ctr"/>
                      <a:r>
                        <a:rPr lang="en-US" sz="1400" dirty="0" smtClean="0"/>
                        <a:t>Radix 2^4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Time</a:t>
                      </a:r>
                    </a:p>
                    <a:p>
                      <a:pPr algn="ctr"/>
                      <a:r>
                        <a:rPr lang="en-US" sz="1400" dirty="0" smtClean="0"/>
                        <a:t>Radix</a:t>
                      </a:r>
                      <a:r>
                        <a:rPr lang="en-US" sz="1400" baseline="0" dirty="0" smtClean="0"/>
                        <a:t> 2^8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Time</a:t>
                      </a:r>
                    </a:p>
                    <a:p>
                      <a:pPr algn="ctr"/>
                      <a:r>
                        <a:rPr lang="en-US" sz="1400" dirty="0" smtClean="0"/>
                        <a:t>Radix 2^12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Time </a:t>
                      </a:r>
                    </a:p>
                    <a:p>
                      <a:pPr algn="ctr"/>
                      <a:r>
                        <a:rPr lang="en-US" sz="1400" dirty="0" smtClean="0"/>
                        <a:t>Radix 2^16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3099131"/>
                  </a:ext>
                </a:extLst>
              </a:tr>
              <a:tr h="37068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0.017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0.001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7.63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0.004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0.004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0.003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0.017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84482004"/>
                  </a:ext>
                </a:extLst>
              </a:tr>
              <a:tr h="37068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0.041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0.022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0.002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12.82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0.013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0.007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0.008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0.024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3219441"/>
                  </a:ext>
                </a:extLst>
              </a:tr>
              <a:tr h="37068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0.064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0.037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0.006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14.16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0.012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0.007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0.010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0.027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3618728"/>
                  </a:ext>
                </a:extLst>
              </a:tr>
              <a:tr h="37068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0.044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0.024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0.028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13.35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0.011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0.006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0.004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0.027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9271271"/>
                  </a:ext>
                </a:extLst>
              </a:tr>
              <a:tr h="37068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0.030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0.015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0.148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7.638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0.010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0.004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0.004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0.040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0521917"/>
                  </a:ext>
                </a:extLst>
              </a:tr>
              <a:tr h="37068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0.031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0.026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1.398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13.754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0.027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0.007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0.003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0.040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83850858"/>
                  </a:ext>
                </a:extLst>
              </a:tr>
              <a:tr h="37068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0.062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0.035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25.04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15.65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0.036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0.015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0.015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0.063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152011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63769" y="5583115"/>
            <a:ext cx="1157946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Timpul</a:t>
            </a:r>
            <a:r>
              <a:rPr lang="en-US" sz="1600" dirty="0" smtClean="0"/>
              <a:t> de </a:t>
            </a:r>
            <a:r>
              <a:rPr lang="en-US" sz="1600" dirty="0" err="1" smtClean="0"/>
              <a:t>rulare</a:t>
            </a:r>
            <a:r>
              <a:rPr lang="en-US" sz="1600" dirty="0" smtClean="0"/>
              <a:t> </a:t>
            </a:r>
            <a:r>
              <a:rPr lang="en-US" sz="1600" dirty="0" err="1" smtClean="0"/>
              <a:t>nativ</a:t>
            </a:r>
            <a:r>
              <a:rPr lang="en-US" sz="1600" dirty="0" smtClean="0"/>
              <a:t> al </a:t>
            </a:r>
            <a:r>
              <a:rPr lang="en-US" sz="1600" dirty="0" err="1" smtClean="0"/>
              <a:t>limbajului</a:t>
            </a:r>
            <a:r>
              <a:rPr lang="en-US" sz="1600" dirty="0" smtClean="0"/>
              <a:t> de </a:t>
            </a:r>
            <a:r>
              <a:rPr lang="en-US" sz="1600" dirty="0" err="1" smtClean="0"/>
              <a:t>programare</a:t>
            </a:r>
            <a:r>
              <a:rPr lang="en-US" sz="1600" dirty="0" smtClean="0"/>
              <a:t> </a:t>
            </a:r>
            <a:r>
              <a:rPr lang="en-US" sz="1600" dirty="0" err="1" smtClean="0"/>
              <a:t>variaza</a:t>
            </a:r>
            <a:r>
              <a:rPr lang="en-US" sz="1600" dirty="0" smtClean="0"/>
              <a:t> </a:t>
            </a:r>
            <a:r>
              <a:rPr lang="en-US" sz="1600" dirty="0" err="1" smtClean="0"/>
              <a:t>intre</a:t>
            </a:r>
            <a:r>
              <a:rPr lang="en-US" sz="1600" dirty="0" smtClean="0"/>
              <a:t> 0.002 </a:t>
            </a:r>
            <a:r>
              <a:rPr lang="en-US" sz="1600" dirty="0" err="1" smtClean="0"/>
              <a:t>si</a:t>
            </a:r>
            <a:r>
              <a:rPr lang="en-US" sz="1600" dirty="0" smtClean="0"/>
              <a:t> 0.007, </a:t>
            </a:r>
            <a:r>
              <a:rPr lang="en-US" sz="1600" dirty="0" err="1" smtClean="0"/>
              <a:t>fiind</a:t>
            </a:r>
            <a:r>
              <a:rPr lang="en-US" sz="1600" dirty="0" smtClean="0"/>
              <a:t> </a:t>
            </a:r>
            <a:r>
              <a:rPr lang="en-US" sz="1600" dirty="0" err="1" smtClean="0"/>
              <a:t>foarte</a:t>
            </a:r>
            <a:r>
              <a:rPr lang="en-US" sz="1600" dirty="0" smtClean="0"/>
              <a:t> rapid.</a:t>
            </a:r>
          </a:p>
          <a:p>
            <a:r>
              <a:rPr lang="en-US" sz="1600" dirty="0" err="1" smtClean="0"/>
              <a:t>Analizand</a:t>
            </a:r>
            <a:r>
              <a:rPr lang="en-US" sz="1600" dirty="0" smtClean="0"/>
              <a:t> </a:t>
            </a:r>
            <a:r>
              <a:rPr lang="en-US" sz="1600" dirty="0" err="1" smtClean="0"/>
              <a:t>tabelul</a:t>
            </a:r>
            <a:r>
              <a:rPr lang="en-US" sz="1600" dirty="0" smtClean="0"/>
              <a:t> </a:t>
            </a:r>
            <a:r>
              <a:rPr lang="en-US" sz="1600" dirty="0" err="1" smtClean="0"/>
              <a:t>putem</a:t>
            </a:r>
            <a:r>
              <a:rPr lang="en-US" sz="1600" dirty="0" smtClean="0"/>
              <a:t> </a:t>
            </a:r>
            <a:r>
              <a:rPr lang="en-US" sz="1600" dirty="0" err="1" smtClean="0"/>
              <a:t>concluziona</a:t>
            </a:r>
            <a:r>
              <a:rPr lang="en-US" sz="1600" dirty="0" smtClean="0"/>
              <a:t> ca, </a:t>
            </a:r>
            <a:r>
              <a:rPr lang="en-US" sz="1600" dirty="0" err="1" smtClean="0"/>
              <a:t>daca</a:t>
            </a:r>
            <a:r>
              <a:rPr lang="en-US" sz="1600" dirty="0" smtClean="0"/>
              <a:t> </a:t>
            </a:r>
            <a:r>
              <a:rPr lang="en-US" sz="1600" dirty="0" err="1" smtClean="0"/>
              <a:t>avem</a:t>
            </a:r>
            <a:r>
              <a:rPr lang="en-US" sz="1600" dirty="0" smtClean="0"/>
              <a:t> un </a:t>
            </a:r>
            <a:r>
              <a:rPr lang="en-US" sz="1600" dirty="0" err="1" smtClean="0"/>
              <a:t>numar</a:t>
            </a:r>
            <a:r>
              <a:rPr lang="en-US" sz="1600" dirty="0" smtClean="0"/>
              <a:t>  &lt;=10^4 </a:t>
            </a:r>
            <a:r>
              <a:rPr lang="en-US" sz="1600" dirty="0" err="1" smtClean="0"/>
              <a:t>elemente</a:t>
            </a:r>
            <a:r>
              <a:rPr lang="en-US" sz="1600" dirty="0" smtClean="0"/>
              <a:t> </a:t>
            </a:r>
            <a:r>
              <a:rPr lang="en-US" sz="1600" dirty="0" err="1" smtClean="0"/>
              <a:t>metoda</a:t>
            </a:r>
            <a:r>
              <a:rPr lang="en-US" sz="1600" dirty="0" smtClean="0"/>
              <a:t> </a:t>
            </a:r>
            <a:r>
              <a:rPr lang="en-US" sz="1600" dirty="0" err="1" smtClean="0"/>
              <a:t>cea</a:t>
            </a:r>
            <a:r>
              <a:rPr lang="en-US" sz="1600" dirty="0" smtClean="0"/>
              <a:t> </a:t>
            </a:r>
            <a:r>
              <a:rPr lang="en-US" sz="1600" dirty="0" err="1" smtClean="0"/>
              <a:t>mai</a:t>
            </a:r>
            <a:r>
              <a:rPr lang="en-US" sz="1600" dirty="0" smtClean="0"/>
              <a:t> </a:t>
            </a:r>
            <a:r>
              <a:rPr lang="en-US" sz="1600" dirty="0" err="1" smtClean="0"/>
              <a:t>ineficienta</a:t>
            </a:r>
            <a:r>
              <a:rPr lang="en-US" sz="1600" dirty="0" smtClean="0"/>
              <a:t> </a:t>
            </a:r>
            <a:r>
              <a:rPr lang="en-US" sz="1600" dirty="0" err="1" smtClean="0"/>
              <a:t>este</a:t>
            </a:r>
            <a:r>
              <a:rPr lang="en-US" sz="1600" dirty="0" smtClean="0"/>
              <a:t> Bubble Sort, </a:t>
            </a:r>
            <a:r>
              <a:rPr lang="en-US" sz="1600" dirty="0" err="1" smtClean="0"/>
              <a:t>iar</a:t>
            </a:r>
            <a:r>
              <a:rPr lang="en-US" sz="1600" dirty="0" smtClean="0"/>
              <a:t> </a:t>
            </a:r>
            <a:r>
              <a:rPr lang="en-US" sz="1600" dirty="0" err="1" smtClean="0"/>
              <a:t>pe</a:t>
            </a:r>
            <a:r>
              <a:rPr lang="en-US" sz="1600" dirty="0" smtClean="0"/>
              <a:t> </a:t>
            </a:r>
            <a:r>
              <a:rPr lang="en-US" sz="1600" dirty="0" err="1" smtClean="0"/>
              <a:t>masura</a:t>
            </a:r>
            <a:r>
              <a:rPr lang="en-US" sz="1600" dirty="0" smtClean="0"/>
              <a:t> </a:t>
            </a:r>
            <a:r>
              <a:rPr lang="en-US" sz="1600" dirty="0" err="1" smtClean="0"/>
              <a:t>ce</a:t>
            </a:r>
            <a:r>
              <a:rPr lang="en-US" sz="1600" dirty="0" smtClean="0"/>
              <a:t> </a:t>
            </a:r>
            <a:r>
              <a:rPr lang="en-US" sz="1600" dirty="0" err="1" smtClean="0"/>
              <a:t>maximul</a:t>
            </a:r>
            <a:r>
              <a:rPr lang="en-US" sz="1600" dirty="0" smtClean="0"/>
              <a:t> </a:t>
            </a:r>
            <a:r>
              <a:rPr lang="en-US" sz="1600" dirty="0" err="1" smtClean="0"/>
              <a:t>creste</a:t>
            </a:r>
            <a:r>
              <a:rPr lang="en-US" sz="1600" dirty="0" smtClean="0"/>
              <a:t>, Counting Sort </a:t>
            </a:r>
            <a:r>
              <a:rPr lang="en-US" sz="1600" dirty="0" err="1" smtClean="0"/>
              <a:t>devine</a:t>
            </a:r>
            <a:r>
              <a:rPr lang="en-US" sz="1600" dirty="0" smtClean="0"/>
              <a:t> </a:t>
            </a:r>
            <a:r>
              <a:rPr lang="en-US" sz="1600" dirty="0" err="1" smtClean="0"/>
              <a:t>mai</a:t>
            </a:r>
            <a:r>
              <a:rPr lang="en-US" sz="1600" dirty="0" smtClean="0"/>
              <a:t> </a:t>
            </a:r>
            <a:r>
              <a:rPr lang="en-US" sz="1600" dirty="0" err="1" smtClean="0"/>
              <a:t>putin</a:t>
            </a:r>
            <a:r>
              <a:rPr lang="en-US" sz="1600" dirty="0" smtClean="0"/>
              <a:t> </a:t>
            </a:r>
            <a:r>
              <a:rPr lang="en-US" sz="1600" dirty="0" err="1" smtClean="0"/>
              <a:t>eficient</a:t>
            </a:r>
            <a:r>
              <a:rPr lang="en-US" sz="1600" dirty="0" smtClean="0"/>
              <a:t>, </a:t>
            </a:r>
            <a:r>
              <a:rPr lang="en-US" sz="1600" dirty="0" err="1" smtClean="0"/>
              <a:t>ajungand</a:t>
            </a:r>
            <a:r>
              <a:rPr lang="en-US" sz="1600" dirty="0" smtClean="0"/>
              <a:t> </a:t>
            </a:r>
            <a:r>
              <a:rPr lang="en-US" sz="1600" dirty="0" err="1" smtClean="0"/>
              <a:t>sa</a:t>
            </a:r>
            <a:r>
              <a:rPr lang="en-US" sz="1600" dirty="0" smtClean="0"/>
              <a:t> fie </a:t>
            </a:r>
            <a:r>
              <a:rPr lang="en-US" sz="1600" dirty="0" err="1" smtClean="0"/>
              <a:t>mai</a:t>
            </a:r>
            <a:r>
              <a:rPr lang="en-US" sz="1600" dirty="0" smtClean="0"/>
              <a:t> lent </a:t>
            </a:r>
            <a:r>
              <a:rPr lang="en-US" sz="1600" dirty="0" err="1" smtClean="0"/>
              <a:t>decat</a:t>
            </a:r>
            <a:r>
              <a:rPr lang="en-US" sz="1600" dirty="0" smtClean="0"/>
              <a:t> Bubble Sort. </a:t>
            </a:r>
          </a:p>
          <a:p>
            <a:r>
              <a:rPr lang="en-US" sz="1600" dirty="0" err="1" smtClean="0"/>
              <a:t>Celelalte</a:t>
            </a:r>
            <a:r>
              <a:rPr lang="en-US" sz="1600" dirty="0" smtClean="0"/>
              <a:t> </a:t>
            </a:r>
            <a:r>
              <a:rPr lang="en-US" sz="1600" dirty="0" err="1" smtClean="0"/>
              <a:t>metode</a:t>
            </a:r>
            <a:r>
              <a:rPr lang="en-US" sz="1600" dirty="0" smtClean="0"/>
              <a:t> </a:t>
            </a:r>
            <a:r>
              <a:rPr lang="en-US" sz="1600" dirty="0" err="1" smtClean="0"/>
              <a:t>sunt</a:t>
            </a:r>
            <a:r>
              <a:rPr lang="en-US" sz="1600" dirty="0" smtClean="0"/>
              <a:t> </a:t>
            </a:r>
            <a:r>
              <a:rPr lang="en-US" sz="1600" dirty="0" err="1" smtClean="0"/>
              <a:t>destul</a:t>
            </a:r>
            <a:r>
              <a:rPr lang="en-US" sz="1600" dirty="0" smtClean="0"/>
              <a:t> de </a:t>
            </a:r>
            <a:r>
              <a:rPr lang="en-US" sz="1600" dirty="0" err="1" smtClean="0"/>
              <a:t>rapide</a:t>
            </a:r>
            <a:r>
              <a:rPr lang="en-US" sz="1600" dirty="0" smtClean="0"/>
              <a:t>, </a:t>
            </a:r>
            <a:r>
              <a:rPr lang="en-US" sz="1600" dirty="0" err="1" smtClean="0"/>
              <a:t>indiferent</a:t>
            </a:r>
            <a:r>
              <a:rPr lang="en-US" sz="1600" dirty="0" smtClean="0"/>
              <a:t> de maxim, </a:t>
            </a:r>
            <a:r>
              <a:rPr lang="en-US" sz="1600" dirty="0" err="1" smtClean="0"/>
              <a:t>cele</a:t>
            </a:r>
            <a:r>
              <a:rPr lang="en-US" sz="1600" dirty="0" smtClean="0"/>
              <a:t> </a:t>
            </a:r>
            <a:r>
              <a:rPr lang="en-US" sz="1600" dirty="0" err="1" smtClean="0"/>
              <a:t>mai</a:t>
            </a:r>
            <a:r>
              <a:rPr lang="en-US" sz="1600" dirty="0" smtClean="0"/>
              <a:t> </a:t>
            </a:r>
            <a:r>
              <a:rPr lang="en-US" sz="1600" dirty="0" err="1" smtClean="0"/>
              <a:t>rapide</a:t>
            </a:r>
            <a:r>
              <a:rPr lang="en-US" sz="1600" dirty="0" smtClean="0"/>
              <a:t> </a:t>
            </a:r>
            <a:r>
              <a:rPr lang="en-US" sz="1600" dirty="0" err="1" smtClean="0"/>
              <a:t>fiind</a:t>
            </a:r>
            <a:r>
              <a:rPr lang="en-US" sz="1600" dirty="0" smtClean="0"/>
              <a:t> Radix, </a:t>
            </a:r>
            <a:r>
              <a:rPr lang="en-US" sz="1600" dirty="0" err="1" smtClean="0"/>
              <a:t>urmate</a:t>
            </a:r>
            <a:r>
              <a:rPr lang="en-US" sz="1600" dirty="0" smtClean="0"/>
              <a:t> de Shell </a:t>
            </a:r>
            <a:r>
              <a:rPr lang="en-US" sz="1600" dirty="0" err="1" smtClean="0"/>
              <a:t>si</a:t>
            </a:r>
            <a:r>
              <a:rPr lang="en-US" sz="1600" dirty="0" smtClean="0"/>
              <a:t> Merge Sort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575854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4529160"/>
              </p:ext>
            </p:extLst>
          </p:nvPr>
        </p:nvGraphicFramePr>
        <p:xfrm>
          <a:off x="404446" y="334108"/>
          <a:ext cx="11368453" cy="63304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262345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9808" y="-1"/>
            <a:ext cx="11491547" cy="6611815"/>
          </a:xfrm>
        </p:spPr>
        <p:txBody>
          <a:bodyPr>
            <a:normAutofit/>
          </a:bodyPr>
          <a:lstStyle/>
          <a:p>
            <a:r>
              <a:rPr lang="en-US" sz="1800" dirty="0" err="1" smtClean="0"/>
              <a:t>Pentru</a:t>
            </a:r>
            <a:r>
              <a:rPr lang="en-US" sz="1800" dirty="0" smtClean="0"/>
              <a:t> a </a:t>
            </a:r>
            <a:r>
              <a:rPr lang="en-US" sz="1800" dirty="0" err="1" smtClean="0"/>
              <a:t>vedea</a:t>
            </a:r>
            <a:r>
              <a:rPr lang="en-US" sz="1800" dirty="0" smtClean="0"/>
              <a:t> care </a:t>
            </a:r>
            <a:r>
              <a:rPr lang="en-US" sz="1800" dirty="0" err="1" smtClean="0"/>
              <a:t>algoritm</a:t>
            </a:r>
            <a:r>
              <a:rPr lang="en-US" sz="1800" dirty="0" smtClean="0"/>
              <a:t> </a:t>
            </a:r>
            <a:r>
              <a:rPr lang="en-US" sz="1800" dirty="0" err="1" smtClean="0"/>
              <a:t>este</a:t>
            </a:r>
            <a:r>
              <a:rPr lang="en-US" sz="1800" dirty="0" smtClean="0"/>
              <a:t> </a:t>
            </a:r>
            <a:r>
              <a:rPr lang="en-US" sz="1800" dirty="0" err="1" smtClean="0"/>
              <a:t>mai</a:t>
            </a:r>
            <a:r>
              <a:rPr lang="en-US" sz="1800" dirty="0" smtClean="0"/>
              <a:t> </a:t>
            </a:r>
            <a:r>
              <a:rPr lang="en-US" sz="1800" dirty="0" err="1" smtClean="0"/>
              <a:t>eficient</a:t>
            </a:r>
            <a:r>
              <a:rPr lang="en-US" sz="1800" dirty="0" smtClean="0"/>
              <a:t> </a:t>
            </a:r>
            <a:r>
              <a:rPr lang="en-US" sz="1800" dirty="0" err="1" smtClean="0"/>
              <a:t>atunci</a:t>
            </a:r>
            <a:r>
              <a:rPr lang="en-US" sz="1800" dirty="0" smtClean="0"/>
              <a:t> </a:t>
            </a:r>
            <a:r>
              <a:rPr lang="en-US" sz="1800" dirty="0" err="1" smtClean="0"/>
              <a:t>cand</a:t>
            </a:r>
            <a:r>
              <a:rPr lang="en-US" sz="1800" dirty="0" smtClean="0"/>
              <a:t> </a:t>
            </a:r>
            <a:r>
              <a:rPr lang="en-US" sz="1800" dirty="0" err="1" smtClean="0"/>
              <a:t>avem</a:t>
            </a:r>
            <a:r>
              <a:rPr lang="en-US" sz="1800" dirty="0" smtClean="0"/>
              <a:t> </a:t>
            </a:r>
            <a:r>
              <a:rPr lang="en-US" sz="1800" dirty="0" err="1" smtClean="0"/>
              <a:t>foarte</a:t>
            </a:r>
            <a:r>
              <a:rPr lang="en-US" sz="1800" dirty="0" smtClean="0"/>
              <a:t> </a:t>
            </a:r>
            <a:r>
              <a:rPr lang="en-US" sz="1800" dirty="0" err="1" smtClean="0"/>
              <a:t>multe</a:t>
            </a:r>
            <a:r>
              <a:rPr lang="en-US" sz="1800" dirty="0" smtClean="0"/>
              <a:t> </a:t>
            </a:r>
            <a:r>
              <a:rPr lang="en-US" sz="1800" dirty="0" err="1" smtClean="0"/>
              <a:t>numere</a:t>
            </a:r>
            <a:r>
              <a:rPr lang="en-US" sz="1800" dirty="0" smtClean="0"/>
              <a:t> de </a:t>
            </a:r>
            <a:r>
              <a:rPr lang="en-US" sz="1800" dirty="0" err="1" smtClean="0"/>
              <a:t>sortat</a:t>
            </a:r>
            <a:r>
              <a:rPr lang="en-US" sz="1800" dirty="0" smtClean="0"/>
              <a:t> cu </a:t>
            </a:r>
            <a:r>
              <a:rPr lang="en-US" sz="1800" dirty="0" err="1" smtClean="0"/>
              <a:t>valori</a:t>
            </a:r>
            <a:r>
              <a:rPr lang="en-US" sz="1800" dirty="0" smtClean="0"/>
              <a:t> </a:t>
            </a:r>
            <a:r>
              <a:rPr lang="en-US" sz="1800" dirty="0" err="1" smtClean="0"/>
              <a:t>mari</a:t>
            </a:r>
            <a:r>
              <a:rPr lang="en-US" sz="1800" dirty="0" smtClean="0"/>
              <a:t>, am ales </a:t>
            </a:r>
            <a:r>
              <a:rPr lang="en-US" sz="1800" dirty="0" err="1" smtClean="0"/>
              <a:t>sa</a:t>
            </a:r>
            <a:r>
              <a:rPr lang="en-US" sz="1800" dirty="0" smtClean="0"/>
              <a:t> </a:t>
            </a:r>
            <a:r>
              <a:rPr lang="en-US" sz="1800" dirty="0" err="1" smtClean="0"/>
              <a:t>cresc</a:t>
            </a:r>
            <a:r>
              <a:rPr lang="en-US" sz="1800" dirty="0" smtClean="0"/>
              <a:t> n-</a:t>
            </a:r>
            <a:r>
              <a:rPr lang="en-US" sz="1800" dirty="0" err="1" smtClean="0"/>
              <a:t>ul</a:t>
            </a:r>
            <a:r>
              <a:rPr lang="en-US" sz="1800" dirty="0" smtClean="0"/>
              <a:t> la </a:t>
            </a:r>
            <a:r>
              <a:rPr lang="en-US" sz="1800" dirty="0" err="1" smtClean="0"/>
              <a:t>fiecare</a:t>
            </a:r>
            <a:r>
              <a:rPr lang="en-US" sz="1800" dirty="0" smtClean="0"/>
              <a:t> test, </a:t>
            </a:r>
            <a:r>
              <a:rPr lang="en-US" sz="1800" dirty="0" err="1" smtClean="0"/>
              <a:t>iar</a:t>
            </a:r>
            <a:r>
              <a:rPr lang="en-US" sz="1800" dirty="0" smtClean="0"/>
              <a:t> </a:t>
            </a:r>
            <a:r>
              <a:rPr lang="en-US" sz="1800" dirty="0" err="1" smtClean="0"/>
              <a:t>maximul</a:t>
            </a:r>
            <a:r>
              <a:rPr lang="en-US" sz="1800" dirty="0" smtClean="0"/>
              <a:t> </a:t>
            </a:r>
            <a:r>
              <a:rPr lang="en-US" sz="1800" dirty="0" err="1" smtClean="0"/>
              <a:t>sa</a:t>
            </a:r>
            <a:r>
              <a:rPr lang="en-US" sz="1800" dirty="0" smtClean="0"/>
              <a:t> </a:t>
            </a:r>
            <a:r>
              <a:rPr lang="en-US" sz="1800" dirty="0" err="1" smtClean="0"/>
              <a:t>ramana</a:t>
            </a:r>
            <a:r>
              <a:rPr lang="en-US" sz="1800" dirty="0" smtClean="0"/>
              <a:t> la </a:t>
            </a:r>
            <a:r>
              <a:rPr lang="en-US" sz="1800" dirty="0" err="1" smtClean="0"/>
              <a:t>fel</a:t>
            </a:r>
            <a:r>
              <a:rPr lang="en-US" sz="1800" dirty="0" smtClean="0"/>
              <a:t>.</a:t>
            </a:r>
          </a:p>
          <a:p>
            <a:r>
              <a:rPr lang="en-US" sz="1800" dirty="0" smtClean="0"/>
              <a:t>Am ales un maxim de 10^11, </a:t>
            </a:r>
            <a:r>
              <a:rPr lang="en-US" sz="1800" dirty="0" err="1" smtClean="0"/>
              <a:t>asadar</a:t>
            </a:r>
            <a:r>
              <a:rPr lang="en-US" sz="1800" dirty="0" smtClean="0"/>
              <a:t> nu </a:t>
            </a:r>
            <a:r>
              <a:rPr lang="en-US" sz="1800" dirty="0" err="1" smtClean="0"/>
              <a:t>exista</a:t>
            </a:r>
            <a:r>
              <a:rPr lang="en-US" sz="1800" dirty="0" smtClean="0"/>
              <a:t> </a:t>
            </a:r>
            <a:r>
              <a:rPr lang="en-US" sz="1800" dirty="0" err="1" smtClean="0"/>
              <a:t>memorie</a:t>
            </a:r>
            <a:r>
              <a:rPr lang="en-US" sz="1800" dirty="0" smtClean="0"/>
              <a:t> </a:t>
            </a:r>
            <a:r>
              <a:rPr lang="en-US" sz="1800" dirty="0" err="1" smtClean="0"/>
              <a:t>suficienta</a:t>
            </a:r>
            <a:r>
              <a:rPr lang="en-US" sz="1800" dirty="0" smtClean="0"/>
              <a:t> </a:t>
            </a:r>
            <a:r>
              <a:rPr lang="en-US" sz="1800" dirty="0" err="1" smtClean="0"/>
              <a:t>pentru</a:t>
            </a:r>
            <a:r>
              <a:rPr lang="en-US" sz="1800" dirty="0" smtClean="0"/>
              <a:t> a </a:t>
            </a:r>
            <a:r>
              <a:rPr lang="en-US" sz="1800" dirty="0" err="1" smtClean="0"/>
              <a:t>utiliza</a:t>
            </a:r>
            <a:r>
              <a:rPr lang="en-US" sz="1800" dirty="0" smtClean="0"/>
              <a:t> Counting Sort, </a:t>
            </a:r>
            <a:r>
              <a:rPr lang="en-US" sz="1800" dirty="0" err="1" smtClean="0"/>
              <a:t>iar</a:t>
            </a:r>
            <a:r>
              <a:rPr lang="en-US" sz="1800" dirty="0" smtClean="0"/>
              <a:t> n-</a:t>
            </a:r>
            <a:r>
              <a:rPr lang="en-US" sz="1800" dirty="0" err="1" smtClean="0"/>
              <a:t>ul</a:t>
            </a:r>
            <a:r>
              <a:rPr lang="en-US" sz="1800" dirty="0" smtClean="0"/>
              <a:t> </a:t>
            </a:r>
            <a:r>
              <a:rPr lang="en-US" sz="1800" dirty="0" err="1" smtClean="0"/>
              <a:t>porneste</a:t>
            </a:r>
            <a:r>
              <a:rPr lang="en-US" sz="1800" dirty="0" smtClean="0"/>
              <a:t> de la 10^4, </a:t>
            </a:r>
            <a:r>
              <a:rPr lang="en-US" sz="1800" dirty="0" err="1" smtClean="0"/>
              <a:t>asadar</a:t>
            </a:r>
            <a:r>
              <a:rPr lang="en-US" sz="1800" dirty="0" smtClean="0"/>
              <a:t> Bubble Sort </a:t>
            </a:r>
            <a:r>
              <a:rPr lang="en-US" sz="1800" dirty="0" err="1" smtClean="0"/>
              <a:t>este</a:t>
            </a:r>
            <a:r>
              <a:rPr lang="en-US" sz="1800" dirty="0" smtClean="0"/>
              <a:t> </a:t>
            </a:r>
            <a:r>
              <a:rPr lang="en-US" sz="1800" dirty="0" err="1" smtClean="0"/>
              <a:t>extrem</a:t>
            </a:r>
            <a:r>
              <a:rPr lang="en-US" sz="1800" dirty="0" smtClean="0"/>
              <a:t> de inefficient </a:t>
            </a:r>
            <a:r>
              <a:rPr lang="en-US" sz="1800" dirty="0" err="1" smtClean="0"/>
              <a:t>si</a:t>
            </a:r>
            <a:r>
              <a:rPr lang="en-US" sz="1800" dirty="0" smtClean="0"/>
              <a:t> </a:t>
            </a:r>
            <a:r>
              <a:rPr lang="en-US" sz="1800" dirty="0" err="1" smtClean="0"/>
              <a:t>dureaza</a:t>
            </a:r>
            <a:r>
              <a:rPr lang="en-US" sz="1800" dirty="0" smtClean="0"/>
              <a:t> </a:t>
            </a:r>
            <a:r>
              <a:rPr lang="en-US" sz="1800" dirty="0" err="1" smtClean="0"/>
              <a:t>prea</a:t>
            </a:r>
            <a:r>
              <a:rPr lang="en-US" sz="1800" dirty="0" smtClean="0"/>
              <a:t> </a:t>
            </a:r>
            <a:r>
              <a:rPr lang="en-US" sz="1800" dirty="0" err="1" smtClean="0"/>
              <a:t>mult</a:t>
            </a:r>
            <a:r>
              <a:rPr lang="en-US" sz="1800" dirty="0" smtClean="0"/>
              <a:t> </a:t>
            </a:r>
            <a:r>
              <a:rPr lang="en-US" sz="1800" dirty="0" err="1" smtClean="0"/>
              <a:t>pentru</a:t>
            </a:r>
            <a:r>
              <a:rPr lang="en-US" sz="1800" dirty="0" smtClean="0"/>
              <a:t> o fi </a:t>
            </a:r>
            <a:r>
              <a:rPr lang="en-US" sz="1800" dirty="0" err="1" smtClean="0"/>
              <a:t>rulat</a:t>
            </a:r>
            <a:r>
              <a:rPr lang="en-US" sz="1800" dirty="0" smtClean="0"/>
              <a:t>, </a:t>
            </a:r>
            <a:r>
              <a:rPr lang="en-US" sz="1800" dirty="0" err="1" smtClean="0"/>
              <a:t>dupa</a:t>
            </a:r>
            <a:r>
              <a:rPr lang="en-US" sz="1800" dirty="0" smtClean="0"/>
              <a:t> cum am observant in slide-</a:t>
            </a:r>
            <a:r>
              <a:rPr lang="en-US" sz="1800" dirty="0" err="1" smtClean="0"/>
              <a:t>urile</a:t>
            </a:r>
            <a:r>
              <a:rPr lang="en-US" sz="1800" dirty="0" smtClean="0"/>
              <a:t> </a:t>
            </a:r>
            <a:r>
              <a:rPr lang="en-US" sz="1800" dirty="0" err="1" smtClean="0"/>
              <a:t>destinate</a:t>
            </a:r>
            <a:r>
              <a:rPr lang="en-US" sz="1800" dirty="0" smtClean="0"/>
              <a:t> </a:t>
            </a:r>
            <a:r>
              <a:rPr lang="en-US" sz="1800" dirty="0" err="1" smtClean="0"/>
              <a:t>acestei</a:t>
            </a:r>
            <a:r>
              <a:rPr lang="en-US" sz="1800" dirty="0"/>
              <a:t> </a:t>
            </a:r>
            <a:r>
              <a:rPr lang="en-US" sz="1800" dirty="0" err="1" smtClean="0"/>
              <a:t>modalitati</a:t>
            </a:r>
            <a:r>
              <a:rPr lang="en-US" sz="1800" dirty="0" smtClean="0"/>
              <a:t> de </a:t>
            </a:r>
            <a:r>
              <a:rPr lang="en-US" sz="1800" dirty="0" err="1" smtClean="0"/>
              <a:t>sortare</a:t>
            </a:r>
            <a:r>
              <a:rPr lang="en-US" sz="1800" dirty="0" smtClean="0"/>
              <a:t>. </a:t>
            </a:r>
            <a:r>
              <a:rPr lang="en-US" sz="1800" dirty="0" err="1" smtClean="0"/>
              <a:t>Astfel</a:t>
            </a:r>
            <a:r>
              <a:rPr lang="en-US" sz="1800" dirty="0" smtClean="0"/>
              <a:t>, </a:t>
            </a:r>
            <a:r>
              <a:rPr lang="en-US" sz="1800" dirty="0" err="1" smtClean="0"/>
              <a:t>aceste</a:t>
            </a:r>
            <a:r>
              <a:rPr lang="en-US" sz="1800" dirty="0" smtClean="0"/>
              <a:t> 2 </a:t>
            </a:r>
            <a:r>
              <a:rPr lang="en-US" sz="1800" dirty="0" err="1" smtClean="0"/>
              <a:t>metode</a:t>
            </a:r>
            <a:r>
              <a:rPr lang="en-US" sz="1800" dirty="0" smtClean="0"/>
              <a:t> nu se </a:t>
            </a:r>
            <a:r>
              <a:rPr lang="en-US" sz="1800" dirty="0" err="1" smtClean="0"/>
              <a:t>vor</a:t>
            </a:r>
            <a:r>
              <a:rPr lang="en-US" sz="1800" dirty="0" smtClean="0"/>
              <a:t> </a:t>
            </a:r>
            <a:r>
              <a:rPr lang="en-US" sz="1800" dirty="0" err="1" smtClean="0"/>
              <a:t>afla</a:t>
            </a:r>
            <a:r>
              <a:rPr lang="en-US" sz="1800" dirty="0" smtClean="0"/>
              <a:t> in </a:t>
            </a:r>
            <a:r>
              <a:rPr lang="en-US" sz="1800" dirty="0" err="1" smtClean="0"/>
              <a:t>tablul</a:t>
            </a:r>
            <a:r>
              <a:rPr lang="en-US" sz="1800" dirty="0" smtClean="0"/>
              <a:t> </a:t>
            </a:r>
            <a:r>
              <a:rPr lang="en-US" sz="1800" dirty="0" err="1" smtClean="0"/>
              <a:t>si</a:t>
            </a:r>
            <a:r>
              <a:rPr lang="en-US" sz="1800" dirty="0" smtClean="0"/>
              <a:t> </a:t>
            </a:r>
            <a:r>
              <a:rPr lang="en-US" sz="1800" dirty="0" err="1" smtClean="0"/>
              <a:t>graficul</a:t>
            </a:r>
            <a:r>
              <a:rPr lang="en-US" sz="1800" dirty="0" smtClean="0"/>
              <a:t> </a:t>
            </a:r>
            <a:r>
              <a:rPr lang="en-US" sz="1800" dirty="0" err="1" smtClean="0"/>
              <a:t>urmator</a:t>
            </a:r>
            <a:r>
              <a:rPr lang="en-US" sz="1800" dirty="0" smtClean="0"/>
              <a:t>, </a:t>
            </a:r>
            <a:r>
              <a:rPr lang="en-US" sz="1800" dirty="0" err="1" smtClean="0"/>
              <a:t>dar</a:t>
            </a:r>
            <a:r>
              <a:rPr lang="en-US" sz="1800" dirty="0" smtClean="0"/>
              <a:t> stim </a:t>
            </a:r>
            <a:r>
              <a:rPr lang="en-US" sz="1800" dirty="0" err="1" smtClean="0"/>
              <a:t>deja</a:t>
            </a:r>
            <a:r>
              <a:rPr lang="en-US" sz="1800" dirty="0" smtClean="0"/>
              <a:t> </a:t>
            </a:r>
            <a:r>
              <a:rPr lang="en-US" sz="1800" dirty="0" err="1" smtClean="0"/>
              <a:t>timpii</a:t>
            </a:r>
            <a:r>
              <a:rPr lang="en-US" sz="1800" dirty="0" smtClean="0"/>
              <a:t> </a:t>
            </a:r>
            <a:r>
              <a:rPr lang="en-US" sz="1800" dirty="0" err="1" smtClean="0"/>
              <a:t>lor</a:t>
            </a:r>
            <a:r>
              <a:rPr lang="en-US" sz="1800" dirty="0" smtClean="0"/>
              <a:t> de </a:t>
            </a:r>
            <a:r>
              <a:rPr lang="en-US" sz="1800" dirty="0" err="1" smtClean="0"/>
              <a:t>executie</a:t>
            </a:r>
            <a:r>
              <a:rPr lang="en-US" sz="1800" dirty="0" smtClean="0"/>
              <a:t> in </a:t>
            </a:r>
            <a:r>
              <a:rPr lang="en-US" sz="1800" dirty="0" err="1" smtClean="0"/>
              <a:t>aceste</a:t>
            </a:r>
            <a:r>
              <a:rPr lang="en-US" sz="1800" dirty="0" smtClean="0"/>
              <a:t> </a:t>
            </a:r>
            <a:r>
              <a:rPr lang="en-US" sz="1800" dirty="0" err="1" smtClean="0"/>
              <a:t>cazuri</a:t>
            </a:r>
            <a:r>
              <a:rPr lang="en-US" sz="1800" dirty="0" smtClean="0"/>
              <a:t> </a:t>
            </a:r>
            <a:r>
              <a:rPr lang="en-US" sz="1800" dirty="0" err="1" smtClean="0"/>
              <a:t>si</a:t>
            </a:r>
            <a:r>
              <a:rPr lang="en-US" sz="1800" dirty="0" smtClean="0"/>
              <a:t> nu pot fi </a:t>
            </a:r>
            <a:r>
              <a:rPr lang="en-US" sz="1800" dirty="0" err="1" smtClean="0"/>
              <a:t>mai</a:t>
            </a:r>
            <a:r>
              <a:rPr lang="en-US" sz="1800" dirty="0" smtClean="0"/>
              <a:t> </a:t>
            </a:r>
            <a:r>
              <a:rPr lang="en-US" sz="1800" dirty="0" err="1" smtClean="0"/>
              <a:t>mici</a:t>
            </a:r>
            <a:r>
              <a:rPr lang="en-US" sz="1800" dirty="0" smtClean="0"/>
              <a:t> </a:t>
            </a:r>
            <a:r>
              <a:rPr lang="en-US" sz="1800" dirty="0" err="1" smtClean="0"/>
              <a:t>decat</a:t>
            </a:r>
            <a:r>
              <a:rPr lang="en-US" sz="1800" dirty="0" smtClean="0"/>
              <a:t> </a:t>
            </a:r>
            <a:r>
              <a:rPr lang="en-US" sz="1800" dirty="0" err="1" smtClean="0"/>
              <a:t>ai</a:t>
            </a:r>
            <a:r>
              <a:rPr lang="en-US" sz="1800" dirty="0" smtClean="0"/>
              <a:t> </a:t>
            </a:r>
            <a:r>
              <a:rPr lang="en-US" sz="1800" dirty="0" err="1" smtClean="0"/>
              <a:t>celorlalti</a:t>
            </a:r>
            <a:r>
              <a:rPr lang="en-US" sz="1800" dirty="0" smtClean="0"/>
              <a:t> </a:t>
            </a:r>
            <a:r>
              <a:rPr lang="en-US" sz="1800" dirty="0" err="1" smtClean="0"/>
              <a:t>algoritmi</a:t>
            </a:r>
            <a:r>
              <a:rPr lang="en-US" sz="1800" dirty="0" smtClean="0"/>
              <a:t>.</a:t>
            </a:r>
          </a:p>
          <a:p>
            <a:pPr marL="36900" indent="0">
              <a:buNone/>
            </a:pPr>
            <a:endParaRPr lang="en-US" sz="1800" dirty="0" smtClean="0"/>
          </a:p>
          <a:p>
            <a:pPr marL="36900" indent="0">
              <a:buNone/>
            </a:pPr>
            <a:r>
              <a:rPr lang="en-US" sz="1800" dirty="0" smtClean="0"/>
              <a:t>T=4</a:t>
            </a:r>
            <a:endParaRPr lang="en-US" sz="1800" dirty="0"/>
          </a:p>
          <a:p>
            <a:pPr marL="36900" indent="0">
              <a:buNone/>
            </a:pPr>
            <a:endParaRPr lang="en-US" sz="1800" dirty="0" smtClean="0"/>
          </a:p>
          <a:p>
            <a:pPr marL="36900" indent="0">
              <a:buNone/>
            </a:pPr>
            <a:r>
              <a:rPr lang="en-US" sz="1800" dirty="0" smtClean="0"/>
              <a:t>N=10000 MAX=100000000000</a:t>
            </a:r>
            <a:endParaRPr lang="en-US" sz="1800" dirty="0"/>
          </a:p>
          <a:p>
            <a:pPr marL="36900" indent="0">
              <a:buNone/>
            </a:pPr>
            <a:endParaRPr lang="en-US" sz="1800" dirty="0" smtClean="0"/>
          </a:p>
          <a:p>
            <a:pPr marL="36900" indent="0">
              <a:buNone/>
            </a:pPr>
            <a:r>
              <a:rPr lang="en-US" sz="1800" dirty="0" smtClean="0"/>
              <a:t>N=100000 MAX=100000000000</a:t>
            </a:r>
            <a:endParaRPr lang="en-US" sz="1800" dirty="0"/>
          </a:p>
          <a:p>
            <a:pPr marL="36900" indent="0">
              <a:buNone/>
            </a:pPr>
            <a:endParaRPr lang="en-US" sz="1800" dirty="0" smtClean="0"/>
          </a:p>
          <a:p>
            <a:pPr marL="36900" indent="0">
              <a:buNone/>
            </a:pPr>
            <a:r>
              <a:rPr lang="en-US" sz="1800" dirty="0" smtClean="0"/>
              <a:t>N=1000000 MAX=100000000000</a:t>
            </a:r>
            <a:endParaRPr lang="en-US" sz="1800" dirty="0"/>
          </a:p>
          <a:p>
            <a:pPr marL="36900" indent="0">
              <a:buNone/>
            </a:pPr>
            <a:endParaRPr lang="en-US" sz="1800" dirty="0" smtClean="0"/>
          </a:p>
          <a:p>
            <a:pPr marL="36900" indent="0">
              <a:buNone/>
            </a:pPr>
            <a:r>
              <a:rPr lang="en-US" sz="1800" dirty="0" smtClean="0"/>
              <a:t>N=10000000 MAX=100000000000</a:t>
            </a:r>
          </a:p>
          <a:p>
            <a:pPr marL="36900" indent="0">
              <a:buNone/>
            </a:pPr>
            <a:endParaRPr lang="en-US" sz="18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6836856"/>
              </p:ext>
            </p:extLst>
          </p:nvPr>
        </p:nvGraphicFramePr>
        <p:xfrm>
          <a:off x="3930161" y="1950589"/>
          <a:ext cx="7997094" cy="466122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42442">
                  <a:extLst>
                    <a:ext uri="{9D8B030D-6E8A-4147-A177-3AD203B41FA5}">
                      <a16:colId xmlns:a16="http://schemas.microsoft.com/office/drawing/2014/main" val="255523053"/>
                    </a:ext>
                  </a:extLst>
                </a:gridCol>
                <a:gridCol w="1142442">
                  <a:extLst>
                    <a:ext uri="{9D8B030D-6E8A-4147-A177-3AD203B41FA5}">
                      <a16:colId xmlns:a16="http://schemas.microsoft.com/office/drawing/2014/main" val="2770075396"/>
                    </a:ext>
                  </a:extLst>
                </a:gridCol>
                <a:gridCol w="1142442">
                  <a:extLst>
                    <a:ext uri="{9D8B030D-6E8A-4147-A177-3AD203B41FA5}">
                      <a16:colId xmlns:a16="http://schemas.microsoft.com/office/drawing/2014/main" val="3845788234"/>
                    </a:ext>
                  </a:extLst>
                </a:gridCol>
                <a:gridCol w="1142442">
                  <a:extLst>
                    <a:ext uri="{9D8B030D-6E8A-4147-A177-3AD203B41FA5}">
                      <a16:colId xmlns:a16="http://schemas.microsoft.com/office/drawing/2014/main" val="3056536434"/>
                    </a:ext>
                  </a:extLst>
                </a:gridCol>
                <a:gridCol w="1142442">
                  <a:extLst>
                    <a:ext uri="{9D8B030D-6E8A-4147-A177-3AD203B41FA5}">
                      <a16:colId xmlns:a16="http://schemas.microsoft.com/office/drawing/2014/main" val="2414733021"/>
                    </a:ext>
                  </a:extLst>
                </a:gridCol>
                <a:gridCol w="1142442">
                  <a:extLst>
                    <a:ext uri="{9D8B030D-6E8A-4147-A177-3AD203B41FA5}">
                      <a16:colId xmlns:a16="http://schemas.microsoft.com/office/drawing/2014/main" val="938824802"/>
                    </a:ext>
                  </a:extLst>
                </a:gridCol>
                <a:gridCol w="1142442">
                  <a:extLst>
                    <a:ext uri="{9D8B030D-6E8A-4147-A177-3AD203B41FA5}">
                      <a16:colId xmlns:a16="http://schemas.microsoft.com/office/drawing/2014/main" val="1089722802"/>
                    </a:ext>
                  </a:extLst>
                </a:gridCol>
              </a:tblGrid>
              <a:tr h="93224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Test</a:t>
                      </a:r>
                      <a:r>
                        <a:rPr lang="en-US" baseline="0" dirty="0" smtClean="0"/>
                        <a:t> number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Time </a:t>
                      </a:r>
                    </a:p>
                    <a:p>
                      <a:pPr algn="ctr"/>
                      <a:r>
                        <a:rPr lang="en-US" dirty="0" smtClean="0"/>
                        <a:t>Merge Sort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Time </a:t>
                      </a:r>
                    </a:p>
                    <a:p>
                      <a:pPr algn="ctr"/>
                      <a:r>
                        <a:rPr lang="en-US" dirty="0" smtClean="0"/>
                        <a:t>Shell</a:t>
                      </a:r>
                      <a:r>
                        <a:rPr lang="en-US" baseline="0" dirty="0" smtClean="0"/>
                        <a:t> Sort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Time</a:t>
                      </a:r>
                    </a:p>
                    <a:p>
                      <a:pPr algn="ctr"/>
                      <a:r>
                        <a:rPr lang="en-US" dirty="0" smtClean="0"/>
                        <a:t>Radix 2^4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Time </a:t>
                      </a:r>
                    </a:p>
                    <a:p>
                      <a:pPr algn="ctr"/>
                      <a:r>
                        <a:rPr lang="en-US" dirty="0" smtClean="0"/>
                        <a:t>Radix</a:t>
                      </a:r>
                      <a:r>
                        <a:rPr lang="en-US" baseline="0" dirty="0" smtClean="0"/>
                        <a:t> 2^8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Time </a:t>
                      </a:r>
                    </a:p>
                    <a:p>
                      <a:pPr algn="ctr"/>
                      <a:r>
                        <a:rPr lang="en-US" dirty="0" smtClean="0"/>
                        <a:t>Radix</a:t>
                      </a:r>
                      <a:r>
                        <a:rPr lang="en-US" baseline="0" dirty="0" smtClean="0"/>
                        <a:t> 2^12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Time Radix 2^16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24740379"/>
                  </a:ext>
                </a:extLst>
              </a:tr>
              <a:tr h="93224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0.038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0.024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0.015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0.006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0.008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0.043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4551600"/>
                  </a:ext>
                </a:extLst>
              </a:tr>
              <a:tr h="93224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0.362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0.257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0.274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0.132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0.112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0.149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8992646"/>
                  </a:ext>
                </a:extLst>
              </a:tr>
              <a:tr h="93224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4.336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4.631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3.443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1.694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1.624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1.484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5936728"/>
                  </a:ext>
                </a:extLst>
              </a:tr>
              <a:tr h="93224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58.249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79.676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37.436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18.002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20.44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17.191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443453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05897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408916219"/>
              </p:ext>
            </p:extLst>
          </p:nvPr>
        </p:nvGraphicFramePr>
        <p:xfrm>
          <a:off x="325317" y="105507"/>
          <a:ext cx="11482754" cy="38158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19808" y="3851031"/>
            <a:ext cx="1182565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Dupa</a:t>
            </a:r>
            <a:r>
              <a:rPr lang="en-US" sz="1600" dirty="0" smtClean="0"/>
              <a:t> cum se </a:t>
            </a:r>
            <a:r>
              <a:rPr lang="en-US" sz="1600" dirty="0" err="1" smtClean="0"/>
              <a:t>poate</a:t>
            </a:r>
            <a:r>
              <a:rPr lang="en-US" sz="1600" dirty="0" smtClean="0"/>
              <a:t> </a:t>
            </a:r>
            <a:r>
              <a:rPr lang="en-US" sz="1600" dirty="0" err="1" smtClean="0"/>
              <a:t>observa</a:t>
            </a:r>
            <a:r>
              <a:rPr lang="en-US" sz="1600" dirty="0" smtClean="0"/>
              <a:t>, in </a:t>
            </a:r>
            <a:r>
              <a:rPr lang="en-US" sz="1600" dirty="0" err="1" smtClean="0"/>
              <a:t>cazul</a:t>
            </a:r>
            <a:r>
              <a:rPr lang="en-US" sz="1600" dirty="0" smtClean="0"/>
              <a:t> in care N-</a:t>
            </a:r>
            <a:r>
              <a:rPr lang="en-US" sz="1600" dirty="0" err="1" smtClean="0"/>
              <a:t>ul</a:t>
            </a:r>
            <a:r>
              <a:rPr lang="en-US" sz="1600" dirty="0" smtClean="0"/>
              <a:t> </a:t>
            </a:r>
            <a:r>
              <a:rPr lang="en-US" sz="1600" dirty="0" err="1" smtClean="0"/>
              <a:t>este</a:t>
            </a:r>
            <a:r>
              <a:rPr lang="en-US" sz="1600" dirty="0" smtClean="0"/>
              <a:t> mic, </a:t>
            </a:r>
            <a:r>
              <a:rPr lang="en-US" sz="1600" dirty="0" err="1" smtClean="0"/>
              <a:t>toate</a:t>
            </a:r>
            <a:r>
              <a:rPr lang="en-US" sz="1600" dirty="0" smtClean="0"/>
              <a:t> </a:t>
            </a:r>
            <a:r>
              <a:rPr lang="en-US" sz="1600" dirty="0" err="1" smtClean="0"/>
              <a:t>metodele</a:t>
            </a:r>
            <a:r>
              <a:rPr lang="en-US" sz="1600" dirty="0" smtClean="0"/>
              <a:t> de </a:t>
            </a:r>
            <a:r>
              <a:rPr lang="en-US" sz="1600" dirty="0" err="1" smtClean="0"/>
              <a:t>sortare</a:t>
            </a:r>
            <a:r>
              <a:rPr lang="en-US" sz="1600" dirty="0" smtClean="0"/>
              <a:t> </a:t>
            </a:r>
            <a:r>
              <a:rPr lang="en-US" sz="1600" dirty="0" err="1" smtClean="0"/>
              <a:t>sunt</a:t>
            </a:r>
            <a:r>
              <a:rPr lang="en-US" sz="1600" dirty="0" smtClean="0"/>
              <a:t> </a:t>
            </a:r>
            <a:r>
              <a:rPr lang="en-US" sz="1600" dirty="0" err="1" smtClean="0"/>
              <a:t>eficiente</a:t>
            </a:r>
            <a:r>
              <a:rPr lang="en-US" sz="1600" dirty="0" smtClean="0"/>
              <a:t> </a:t>
            </a:r>
            <a:r>
              <a:rPr lang="en-US" sz="1600" dirty="0" err="1" smtClean="0"/>
              <a:t>pentru</a:t>
            </a:r>
            <a:r>
              <a:rPr lang="en-US" sz="1600" dirty="0" smtClean="0"/>
              <a:t> un maxim de 10^11. In </a:t>
            </a:r>
            <a:r>
              <a:rPr lang="en-US" sz="1600" dirty="0" err="1" smtClean="0"/>
              <a:t>cazul</a:t>
            </a:r>
            <a:r>
              <a:rPr lang="en-US" sz="1600" dirty="0" smtClean="0"/>
              <a:t> in care </a:t>
            </a:r>
            <a:r>
              <a:rPr lang="en-US" sz="1600" dirty="0" err="1" smtClean="0"/>
              <a:t>avem</a:t>
            </a:r>
            <a:r>
              <a:rPr lang="en-US" sz="1600" dirty="0" smtClean="0"/>
              <a:t> un N </a:t>
            </a:r>
            <a:r>
              <a:rPr lang="en-US" sz="1600" dirty="0" err="1" smtClean="0"/>
              <a:t>mai</a:t>
            </a:r>
            <a:r>
              <a:rPr lang="en-US" sz="1600" dirty="0" smtClean="0"/>
              <a:t> mare, Merge Sort </a:t>
            </a:r>
            <a:r>
              <a:rPr lang="en-US" sz="1600" dirty="0" err="1" smtClean="0"/>
              <a:t>si</a:t>
            </a:r>
            <a:r>
              <a:rPr lang="en-US" sz="1600" dirty="0" smtClean="0"/>
              <a:t> Shell Sort </a:t>
            </a:r>
            <a:r>
              <a:rPr lang="en-US" sz="1600" dirty="0" err="1" smtClean="0"/>
              <a:t>devin</a:t>
            </a:r>
            <a:r>
              <a:rPr lang="en-US" sz="1600" dirty="0" smtClean="0"/>
              <a:t> </a:t>
            </a:r>
            <a:r>
              <a:rPr lang="en-US" sz="1600" dirty="0" err="1" smtClean="0"/>
              <a:t>foarte</a:t>
            </a:r>
            <a:r>
              <a:rPr lang="en-US" sz="1600" dirty="0" smtClean="0"/>
              <a:t> </a:t>
            </a:r>
            <a:r>
              <a:rPr lang="en-US" sz="1600" dirty="0" err="1" smtClean="0"/>
              <a:t>lente</a:t>
            </a:r>
            <a:r>
              <a:rPr lang="en-US" sz="1600" dirty="0" smtClean="0"/>
              <a:t>, </a:t>
            </a:r>
            <a:r>
              <a:rPr lang="en-US" sz="1600" dirty="0" err="1" smtClean="0"/>
              <a:t>mult</a:t>
            </a:r>
            <a:r>
              <a:rPr lang="en-US" sz="1600" dirty="0" smtClean="0"/>
              <a:t> </a:t>
            </a:r>
            <a:r>
              <a:rPr lang="en-US" sz="1600" dirty="0" err="1" smtClean="0"/>
              <a:t>mai</a:t>
            </a:r>
            <a:r>
              <a:rPr lang="en-US" sz="1600" dirty="0" smtClean="0"/>
              <a:t> </a:t>
            </a:r>
            <a:r>
              <a:rPr lang="en-US" sz="1600" dirty="0" err="1" smtClean="0"/>
              <a:t>lente</a:t>
            </a:r>
            <a:r>
              <a:rPr lang="en-US" sz="1600" dirty="0" smtClean="0"/>
              <a:t> </a:t>
            </a:r>
            <a:r>
              <a:rPr lang="en-US" sz="1600" dirty="0" err="1" smtClean="0"/>
              <a:t>decat</a:t>
            </a:r>
            <a:r>
              <a:rPr lang="en-US" sz="1600" dirty="0" smtClean="0"/>
              <a:t> Radix Sort, </a:t>
            </a:r>
            <a:r>
              <a:rPr lang="en-US" sz="1600" dirty="0" err="1" smtClean="0"/>
              <a:t>indiferent</a:t>
            </a:r>
            <a:r>
              <a:rPr lang="en-US" sz="1600" dirty="0" smtClean="0"/>
              <a:t> de </a:t>
            </a:r>
            <a:r>
              <a:rPr lang="en-US" sz="1600" dirty="0" err="1" smtClean="0"/>
              <a:t>baza</a:t>
            </a:r>
            <a:r>
              <a:rPr lang="en-US" sz="1600" dirty="0" smtClean="0"/>
              <a:t>.</a:t>
            </a:r>
          </a:p>
          <a:p>
            <a:r>
              <a:rPr lang="en-US" sz="1600" dirty="0" err="1" smtClean="0"/>
              <a:t>Asa</a:t>
            </a:r>
            <a:r>
              <a:rPr lang="en-US" sz="1600" dirty="0" smtClean="0"/>
              <a:t> cum am </a:t>
            </a:r>
            <a:r>
              <a:rPr lang="en-US" sz="1600" dirty="0" err="1" smtClean="0"/>
              <a:t>evidentiat</a:t>
            </a:r>
            <a:r>
              <a:rPr lang="en-US" sz="1600" dirty="0" smtClean="0"/>
              <a:t> </a:t>
            </a:r>
            <a:r>
              <a:rPr lang="en-US" sz="1600" dirty="0" err="1" smtClean="0"/>
              <a:t>si</a:t>
            </a:r>
            <a:r>
              <a:rPr lang="en-US" sz="1600" dirty="0" smtClean="0"/>
              <a:t> in </a:t>
            </a:r>
            <a:r>
              <a:rPr lang="en-US" sz="1600" dirty="0" err="1" smtClean="0"/>
              <a:t>compararea</a:t>
            </a:r>
            <a:r>
              <a:rPr lang="en-US" sz="1600" dirty="0" smtClean="0"/>
              <a:t> </a:t>
            </a:r>
            <a:r>
              <a:rPr lang="en-US" sz="1600" dirty="0" err="1" smtClean="0"/>
              <a:t>celor</a:t>
            </a:r>
            <a:r>
              <a:rPr lang="en-US" sz="1600" dirty="0" smtClean="0"/>
              <a:t> 4 </a:t>
            </a:r>
            <a:r>
              <a:rPr lang="en-US" sz="1600" dirty="0" err="1" smtClean="0"/>
              <a:t>algoritmi</a:t>
            </a:r>
            <a:r>
              <a:rPr lang="en-US" sz="1600" dirty="0" smtClean="0"/>
              <a:t> de Radix Sort, cu cat </a:t>
            </a:r>
            <a:r>
              <a:rPr lang="en-US" sz="1600" dirty="0" err="1" smtClean="0"/>
              <a:t>avem</a:t>
            </a:r>
            <a:r>
              <a:rPr lang="en-US" sz="1600" dirty="0" smtClean="0"/>
              <a:t> un </a:t>
            </a:r>
            <a:r>
              <a:rPr lang="en-US" sz="1600" dirty="0" err="1" smtClean="0"/>
              <a:t>numar</a:t>
            </a:r>
            <a:r>
              <a:rPr lang="en-US" sz="1600" dirty="0" smtClean="0"/>
              <a:t> </a:t>
            </a:r>
            <a:r>
              <a:rPr lang="en-US" sz="1600" dirty="0" err="1" smtClean="0"/>
              <a:t>mai</a:t>
            </a:r>
            <a:r>
              <a:rPr lang="en-US" sz="1600" dirty="0" smtClean="0"/>
              <a:t> mare de </a:t>
            </a:r>
            <a:r>
              <a:rPr lang="en-US" sz="1600" dirty="0" err="1" smtClean="0"/>
              <a:t>numere</a:t>
            </a:r>
            <a:r>
              <a:rPr lang="en-US" sz="1600" dirty="0" smtClean="0"/>
              <a:t> care </a:t>
            </a:r>
            <a:r>
              <a:rPr lang="en-US" sz="1600" dirty="0" err="1" smtClean="0"/>
              <a:t>trebuiesc</a:t>
            </a:r>
            <a:r>
              <a:rPr lang="en-US" sz="1600" dirty="0" smtClean="0"/>
              <a:t> </a:t>
            </a:r>
            <a:r>
              <a:rPr lang="en-US" sz="1600" dirty="0" err="1" smtClean="0"/>
              <a:t>sortate</a:t>
            </a:r>
            <a:r>
              <a:rPr lang="en-US" sz="1600" dirty="0" smtClean="0"/>
              <a:t>, care au la </a:t>
            </a:r>
            <a:r>
              <a:rPr lang="en-US" sz="1600" dirty="0" err="1" smtClean="0"/>
              <a:t>randul</a:t>
            </a:r>
            <a:r>
              <a:rPr lang="en-US" sz="1600" dirty="0" smtClean="0"/>
              <a:t> </a:t>
            </a:r>
            <a:r>
              <a:rPr lang="en-US" sz="1600" dirty="0" err="1" smtClean="0"/>
              <a:t>lor</a:t>
            </a:r>
            <a:r>
              <a:rPr lang="en-US" sz="1600" dirty="0" smtClean="0"/>
              <a:t> </a:t>
            </a:r>
            <a:r>
              <a:rPr lang="en-US" sz="1600" dirty="0" err="1" smtClean="0"/>
              <a:t>valori</a:t>
            </a:r>
            <a:r>
              <a:rPr lang="en-US" sz="1600" dirty="0" smtClean="0"/>
              <a:t> </a:t>
            </a:r>
            <a:r>
              <a:rPr lang="en-US" sz="1600" dirty="0" err="1" smtClean="0"/>
              <a:t>foarte</a:t>
            </a:r>
            <a:r>
              <a:rPr lang="en-US" sz="1600" dirty="0" smtClean="0"/>
              <a:t> </a:t>
            </a:r>
            <a:r>
              <a:rPr lang="en-US" sz="1600" dirty="0" err="1" smtClean="0"/>
              <a:t>mari</a:t>
            </a:r>
            <a:r>
              <a:rPr lang="en-US" sz="1600" dirty="0" smtClean="0"/>
              <a:t>, </a:t>
            </a:r>
            <a:r>
              <a:rPr lang="en-US" sz="1600" dirty="0" err="1" smtClean="0"/>
              <a:t>este</a:t>
            </a:r>
            <a:r>
              <a:rPr lang="en-US" sz="1600" dirty="0" smtClean="0"/>
              <a:t> </a:t>
            </a:r>
            <a:r>
              <a:rPr lang="en-US" sz="1600" dirty="0" err="1" smtClean="0"/>
              <a:t>indicat</a:t>
            </a:r>
            <a:r>
              <a:rPr lang="en-US" sz="1600" dirty="0" smtClean="0"/>
              <a:t> </a:t>
            </a:r>
            <a:r>
              <a:rPr lang="en-US" sz="1600" dirty="0" err="1" smtClean="0"/>
              <a:t>sa</a:t>
            </a:r>
            <a:r>
              <a:rPr lang="en-US" sz="1600" dirty="0" smtClean="0"/>
              <a:t> </a:t>
            </a:r>
            <a:r>
              <a:rPr lang="en-US" sz="1600" dirty="0" err="1" smtClean="0"/>
              <a:t>folosim</a:t>
            </a:r>
            <a:r>
              <a:rPr lang="en-US" sz="1600" dirty="0" smtClean="0"/>
              <a:t> Radix Sort </a:t>
            </a:r>
            <a:r>
              <a:rPr lang="en-US" sz="1600" dirty="0" err="1" smtClean="0"/>
              <a:t>intr</a:t>
            </a:r>
            <a:r>
              <a:rPr lang="en-US" sz="1600" dirty="0" smtClean="0"/>
              <a:t>-o </a:t>
            </a:r>
            <a:r>
              <a:rPr lang="en-US" sz="1600" dirty="0" err="1" smtClean="0"/>
              <a:t>baza</a:t>
            </a:r>
            <a:r>
              <a:rPr lang="en-US" sz="1600" dirty="0" smtClean="0"/>
              <a:t> </a:t>
            </a:r>
            <a:r>
              <a:rPr lang="en-US" sz="1600" dirty="0" err="1" smtClean="0"/>
              <a:t>mai</a:t>
            </a:r>
            <a:r>
              <a:rPr lang="en-US" sz="1600" dirty="0" smtClean="0"/>
              <a:t> mare. </a:t>
            </a:r>
          </a:p>
          <a:p>
            <a:endParaRPr lang="en-US" sz="1600" dirty="0"/>
          </a:p>
          <a:p>
            <a:r>
              <a:rPr lang="en-US" sz="1600" dirty="0" smtClean="0"/>
              <a:t>In </a:t>
            </a:r>
            <a:r>
              <a:rPr lang="en-US" sz="1600" dirty="0" err="1" smtClean="0"/>
              <a:t>concluzie</a:t>
            </a:r>
            <a:r>
              <a:rPr lang="en-US" sz="1600" dirty="0" smtClean="0"/>
              <a:t>, </a:t>
            </a:r>
            <a:r>
              <a:rPr lang="en-US" sz="1600" dirty="0" err="1" smtClean="0"/>
              <a:t>daca</a:t>
            </a:r>
            <a:r>
              <a:rPr lang="en-US" sz="1600" dirty="0" smtClean="0"/>
              <a:t> </a:t>
            </a:r>
            <a:r>
              <a:rPr lang="en-US" sz="1600" dirty="0" err="1" smtClean="0"/>
              <a:t>vrem</a:t>
            </a:r>
            <a:r>
              <a:rPr lang="en-US" sz="1600" dirty="0" smtClean="0"/>
              <a:t> </a:t>
            </a:r>
            <a:r>
              <a:rPr lang="en-US" sz="1600" dirty="0" err="1" smtClean="0"/>
              <a:t>sa</a:t>
            </a:r>
            <a:r>
              <a:rPr lang="en-US" sz="1600" dirty="0" smtClean="0"/>
              <a:t> </a:t>
            </a:r>
            <a:r>
              <a:rPr lang="en-US" sz="1600" dirty="0" err="1" smtClean="0"/>
              <a:t>sortam</a:t>
            </a:r>
            <a:r>
              <a:rPr lang="en-US" sz="1600" dirty="0" smtClean="0"/>
              <a:t> un </a:t>
            </a:r>
            <a:r>
              <a:rPr lang="en-US" sz="1600" dirty="0" err="1" smtClean="0"/>
              <a:t>numar</a:t>
            </a:r>
            <a:r>
              <a:rPr lang="en-US" sz="1600" dirty="0" smtClean="0"/>
              <a:t> relative mic de </a:t>
            </a:r>
            <a:r>
              <a:rPr lang="en-US" sz="1600" dirty="0" err="1" smtClean="0"/>
              <a:t>valori</a:t>
            </a:r>
            <a:r>
              <a:rPr lang="en-US" sz="1600" dirty="0" smtClean="0"/>
              <a:t> </a:t>
            </a:r>
            <a:r>
              <a:rPr lang="en-US" sz="1600" dirty="0" err="1" smtClean="0"/>
              <a:t>putem</a:t>
            </a:r>
            <a:r>
              <a:rPr lang="en-US" sz="1600" dirty="0" smtClean="0"/>
              <a:t> </a:t>
            </a:r>
            <a:r>
              <a:rPr lang="en-US" sz="1600" dirty="0" err="1" smtClean="0"/>
              <a:t>folosi</a:t>
            </a:r>
            <a:r>
              <a:rPr lang="en-US" sz="1600" dirty="0" smtClean="0"/>
              <a:t> Merge Sort, Shell Sort </a:t>
            </a:r>
            <a:r>
              <a:rPr lang="en-US" sz="1600" dirty="0" err="1" smtClean="0"/>
              <a:t>si</a:t>
            </a:r>
            <a:r>
              <a:rPr lang="en-US" sz="1600" dirty="0" smtClean="0"/>
              <a:t> Bubble Sort. </a:t>
            </a:r>
            <a:r>
              <a:rPr lang="en-US" sz="1600" dirty="0" err="1" smtClean="0"/>
              <a:t>Daca</a:t>
            </a:r>
            <a:r>
              <a:rPr lang="en-US" sz="1600" dirty="0" smtClean="0"/>
              <a:t> </a:t>
            </a:r>
            <a:r>
              <a:rPr lang="en-US" sz="1600" dirty="0" err="1" smtClean="0"/>
              <a:t>avem</a:t>
            </a:r>
            <a:r>
              <a:rPr lang="en-US" sz="1600" dirty="0" smtClean="0"/>
              <a:t> un maxim mic, Count Sort </a:t>
            </a:r>
            <a:r>
              <a:rPr lang="en-US" sz="1600" dirty="0" err="1" smtClean="0"/>
              <a:t>este</a:t>
            </a:r>
            <a:r>
              <a:rPr lang="en-US" sz="1600" dirty="0" smtClean="0"/>
              <a:t> </a:t>
            </a:r>
            <a:r>
              <a:rPr lang="en-US" sz="1600" dirty="0" err="1" smtClean="0"/>
              <a:t>foarte</a:t>
            </a:r>
            <a:r>
              <a:rPr lang="en-US" sz="1600" dirty="0" smtClean="0"/>
              <a:t> rapid. </a:t>
            </a:r>
            <a:r>
              <a:rPr lang="en-US" sz="1600" dirty="0" err="1" smtClean="0"/>
              <a:t>Daca</a:t>
            </a:r>
            <a:r>
              <a:rPr lang="en-US" sz="1600" dirty="0" smtClean="0"/>
              <a:t> N-</a:t>
            </a:r>
            <a:r>
              <a:rPr lang="en-US" sz="1600" dirty="0" err="1" smtClean="0"/>
              <a:t>ul</a:t>
            </a:r>
            <a:r>
              <a:rPr lang="en-US" sz="1600" dirty="0" smtClean="0"/>
              <a:t> </a:t>
            </a:r>
            <a:r>
              <a:rPr lang="en-US" sz="1600" dirty="0" err="1" smtClean="0"/>
              <a:t>creste</a:t>
            </a:r>
            <a:r>
              <a:rPr lang="en-US" sz="1600" dirty="0" smtClean="0"/>
              <a:t>, </a:t>
            </a:r>
            <a:r>
              <a:rPr lang="en-US" sz="1600" dirty="0" err="1" smtClean="0"/>
              <a:t>cel</a:t>
            </a:r>
            <a:r>
              <a:rPr lang="en-US" sz="1600" dirty="0" smtClean="0"/>
              <a:t> </a:t>
            </a:r>
            <a:r>
              <a:rPr lang="en-US" sz="1600" dirty="0" err="1" smtClean="0"/>
              <a:t>mai</a:t>
            </a:r>
            <a:r>
              <a:rPr lang="en-US" sz="1600" dirty="0" smtClean="0"/>
              <a:t> rapid </a:t>
            </a:r>
            <a:r>
              <a:rPr lang="en-US" sz="1600" dirty="0" err="1" smtClean="0"/>
              <a:t>dintre</a:t>
            </a:r>
            <a:r>
              <a:rPr lang="en-US" sz="1600" dirty="0" smtClean="0"/>
              <a:t> </a:t>
            </a:r>
            <a:r>
              <a:rPr lang="en-US" sz="1600" dirty="0" err="1" smtClean="0"/>
              <a:t>acestea</a:t>
            </a:r>
            <a:r>
              <a:rPr lang="en-US" sz="1600" dirty="0" smtClean="0"/>
              <a:t> </a:t>
            </a:r>
            <a:r>
              <a:rPr lang="en-US" sz="1600" dirty="0" err="1" smtClean="0"/>
              <a:t>este</a:t>
            </a:r>
            <a:r>
              <a:rPr lang="en-US" sz="1600" dirty="0" smtClean="0"/>
              <a:t> Merge Sort.</a:t>
            </a:r>
          </a:p>
          <a:p>
            <a:r>
              <a:rPr lang="en-US" sz="1600" dirty="0" smtClean="0"/>
              <a:t>In </a:t>
            </a:r>
            <a:r>
              <a:rPr lang="en-US" sz="1600" dirty="0" err="1" smtClean="0"/>
              <a:t>cazul</a:t>
            </a:r>
            <a:r>
              <a:rPr lang="en-US" sz="1600" dirty="0" smtClean="0"/>
              <a:t> in care </a:t>
            </a:r>
            <a:r>
              <a:rPr lang="en-US" sz="1600" dirty="0" err="1" smtClean="0"/>
              <a:t>avem</a:t>
            </a:r>
            <a:r>
              <a:rPr lang="en-US" sz="1600" dirty="0" smtClean="0"/>
              <a:t> </a:t>
            </a:r>
            <a:r>
              <a:rPr lang="en-US" sz="1600" dirty="0" err="1" smtClean="0"/>
              <a:t>si</a:t>
            </a:r>
            <a:r>
              <a:rPr lang="en-US" sz="1600" dirty="0" smtClean="0"/>
              <a:t> un N mare </a:t>
            </a:r>
            <a:r>
              <a:rPr lang="en-US" sz="1600" dirty="0" err="1" smtClean="0"/>
              <a:t>si</a:t>
            </a:r>
            <a:r>
              <a:rPr lang="en-US" sz="1600" dirty="0" smtClean="0"/>
              <a:t> </a:t>
            </a:r>
            <a:r>
              <a:rPr lang="en-US" sz="1600" dirty="0" err="1" smtClean="0"/>
              <a:t>maximul</a:t>
            </a:r>
            <a:r>
              <a:rPr lang="en-US" sz="1600" dirty="0" smtClean="0"/>
              <a:t> </a:t>
            </a:r>
            <a:r>
              <a:rPr lang="en-US" sz="1600" dirty="0" err="1" smtClean="0"/>
              <a:t>foarte</a:t>
            </a:r>
            <a:r>
              <a:rPr lang="en-US" sz="1600" dirty="0" smtClean="0"/>
              <a:t> mare, am </a:t>
            </a:r>
            <a:r>
              <a:rPr lang="en-US" sz="1600" dirty="0" err="1" smtClean="0"/>
              <a:t>observat</a:t>
            </a:r>
            <a:r>
              <a:rPr lang="en-US" sz="1600" dirty="0" smtClean="0"/>
              <a:t> ca Radix Sort-</a:t>
            </a:r>
            <a:r>
              <a:rPr lang="en-US" sz="1600" dirty="0" err="1" smtClean="0"/>
              <a:t>ul</a:t>
            </a:r>
            <a:r>
              <a:rPr lang="en-US" sz="1600" dirty="0" smtClean="0"/>
              <a:t> </a:t>
            </a:r>
            <a:r>
              <a:rPr lang="en-US" sz="1600" dirty="0" err="1" smtClean="0"/>
              <a:t>intr</a:t>
            </a:r>
            <a:r>
              <a:rPr lang="en-US" sz="1600" dirty="0" smtClean="0"/>
              <a:t>-o </a:t>
            </a:r>
            <a:r>
              <a:rPr lang="en-US" sz="1600" dirty="0" err="1" smtClean="0"/>
              <a:t>baza</a:t>
            </a:r>
            <a:r>
              <a:rPr lang="en-US" sz="1600" dirty="0" smtClean="0"/>
              <a:t> mare </a:t>
            </a:r>
            <a:r>
              <a:rPr lang="en-US" sz="1600" dirty="0" err="1" smtClean="0"/>
              <a:t>este</a:t>
            </a:r>
            <a:r>
              <a:rPr lang="en-US" sz="1600" dirty="0" smtClean="0"/>
              <a:t> </a:t>
            </a:r>
            <a:r>
              <a:rPr lang="en-US" sz="1600" dirty="0" err="1" smtClean="0"/>
              <a:t>cea</a:t>
            </a:r>
            <a:r>
              <a:rPr lang="en-US" sz="1600" dirty="0" smtClean="0"/>
              <a:t> </a:t>
            </a:r>
            <a:r>
              <a:rPr lang="en-US" sz="1600" dirty="0" err="1" smtClean="0"/>
              <a:t>mai</a:t>
            </a:r>
            <a:r>
              <a:rPr lang="en-US" sz="1600" dirty="0" smtClean="0"/>
              <a:t> </a:t>
            </a:r>
            <a:r>
              <a:rPr lang="en-US" sz="1600" dirty="0" err="1" smtClean="0"/>
              <a:t>buna</a:t>
            </a:r>
            <a:r>
              <a:rPr lang="en-US" sz="1600" dirty="0" smtClean="0"/>
              <a:t> </a:t>
            </a:r>
            <a:r>
              <a:rPr lang="en-US" sz="1600" dirty="0" err="1" smtClean="0"/>
              <a:t>solutie</a:t>
            </a:r>
            <a:r>
              <a:rPr lang="en-US" sz="1600" dirty="0" smtClean="0"/>
              <a:t>.</a:t>
            </a:r>
          </a:p>
          <a:p>
            <a:endParaRPr lang="en-US" sz="1600" dirty="0"/>
          </a:p>
          <a:p>
            <a:r>
              <a:rPr lang="en-US" sz="1600" dirty="0" smtClean="0"/>
              <a:t>In </a:t>
            </a:r>
            <a:r>
              <a:rPr lang="en-US" sz="1600" dirty="0" err="1" smtClean="0"/>
              <a:t>ceea</a:t>
            </a:r>
            <a:r>
              <a:rPr lang="en-US" sz="1600" dirty="0" smtClean="0"/>
              <a:t> </a:t>
            </a:r>
            <a:r>
              <a:rPr lang="en-US" sz="1600" dirty="0" err="1" smtClean="0"/>
              <a:t>ce</a:t>
            </a:r>
            <a:r>
              <a:rPr lang="en-US" sz="1600" dirty="0" smtClean="0"/>
              <a:t> </a:t>
            </a:r>
            <a:r>
              <a:rPr lang="en-US" sz="1600" dirty="0" err="1" smtClean="0"/>
              <a:t>priveste</a:t>
            </a:r>
            <a:r>
              <a:rPr lang="en-US" sz="1600" dirty="0" smtClean="0"/>
              <a:t> </a:t>
            </a:r>
            <a:r>
              <a:rPr lang="en-US" sz="1600" dirty="0" err="1" smtClean="0"/>
              <a:t>timpul</a:t>
            </a:r>
            <a:r>
              <a:rPr lang="en-US" sz="1600" dirty="0" smtClean="0"/>
              <a:t> native al </a:t>
            </a:r>
            <a:r>
              <a:rPr lang="en-US" sz="1600" dirty="0" err="1" smtClean="0"/>
              <a:t>limbajului</a:t>
            </a:r>
            <a:r>
              <a:rPr lang="en-US" sz="1600" dirty="0" smtClean="0"/>
              <a:t> de </a:t>
            </a:r>
            <a:r>
              <a:rPr lang="en-US" sz="1600" dirty="0" err="1" smtClean="0"/>
              <a:t>programare</a:t>
            </a:r>
            <a:r>
              <a:rPr lang="en-US" sz="1600" dirty="0" smtClean="0"/>
              <a:t> </a:t>
            </a:r>
            <a:r>
              <a:rPr lang="en-US" sz="1600" dirty="0" err="1" smtClean="0"/>
              <a:t>pe</a:t>
            </a:r>
            <a:r>
              <a:rPr lang="en-US" sz="1600" dirty="0" smtClean="0"/>
              <a:t> al </a:t>
            </a:r>
            <a:r>
              <a:rPr lang="en-US" sz="1600" dirty="0" err="1" smtClean="0"/>
              <a:t>doilea</a:t>
            </a:r>
            <a:r>
              <a:rPr lang="en-US" sz="1600" dirty="0" smtClean="0"/>
              <a:t> set de teste, </a:t>
            </a:r>
            <a:r>
              <a:rPr lang="en-US" sz="1600" dirty="0" err="1" smtClean="0"/>
              <a:t>acesta</a:t>
            </a:r>
            <a:r>
              <a:rPr lang="en-US" sz="1600" dirty="0" smtClean="0"/>
              <a:t> </a:t>
            </a:r>
            <a:r>
              <a:rPr lang="en-US" sz="1600" dirty="0" err="1" smtClean="0"/>
              <a:t>creste</a:t>
            </a:r>
            <a:r>
              <a:rPr lang="en-US" sz="1600" dirty="0" smtClean="0"/>
              <a:t> </a:t>
            </a:r>
            <a:r>
              <a:rPr lang="en-US" sz="1600" dirty="0" err="1" smtClean="0"/>
              <a:t>odata</a:t>
            </a:r>
            <a:r>
              <a:rPr lang="en-US" sz="1600" dirty="0" smtClean="0"/>
              <a:t> cu </a:t>
            </a:r>
            <a:r>
              <a:rPr lang="en-US" sz="1600" dirty="0" err="1" smtClean="0"/>
              <a:t>cresterea</a:t>
            </a:r>
            <a:r>
              <a:rPr lang="en-US" sz="1600" dirty="0" smtClean="0"/>
              <a:t> </a:t>
            </a:r>
            <a:r>
              <a:rPr lang="en-US" sz="1600" dirty="0" err="1" smtClean="0"/>
              <a:t>numaruki</a:t>
            </a:r>
            <a:r>
              <a:rPr lang="en-US" sz="1600" dirty="0" smtClean="0"/>
              <a:t> de </a:t>
            </a:r>
            <a:r>
              <a:rPr lang="en-US" sz="1600" dirty="0" err="1" smtClean="0"/>
              <a:t>valori</a:t>
            </a:r>
            <a:r>
              <a:rPr lang="en-US" sz="1600" dirty="0" smtClean="0"/>
              <a:t>, </a:t>
            </a:r>
            <a:r>
              <a:rPr lang="en-US" sz="1600" dirty="0" err="1" smtClean="0"/>
              <a:t>insa</a:t>
            </a:r>
            <a:r>
              <a:rPr lang="en-US" sz="1600" dirty="0" smtClean="0"/>
              <a:t> </a:t>
            </a:r>
            <a:r>
              <a:rPr lang="en-US" sz="1600" dirty="0" err="1" smtClean="0"/>
              <a:t>este</a:t>
            </a:r>
            <a:r>
              <a:rPr lang="en-US" sz="1600" dirty="0" smtClean="0"/>
              <a:t> </a:t>
            </a:r>
            <a:r>
              <a:rPr lang="en-US" sz="1600" dirty="0" err="1" smtClean="0"/>
              <a:t>considerabil</a:t>
            </a:r>
            <a:r>
              <a:rPr lang="en-US" sz="1600" dirty="0" smtClean="0"/>
              <a:t> </a:t>
            </a:r>
            <a:r>
              <a:rPr lang="en-US" sz="1600" dirty="0" err="1" smtClean="0"/>
              <a:t>mai</a:t>
            </a:r>
            <a:r>
              <a:rPr lang="en-US" sz="1600" dirty="0" smtClean="0"/>
              <a:t> mic </a:t>
            </a:r>
            <a:r>
              <a:rPr lang="en-US" sz="1600" dirty="0" err="1" smtClean="0"/>
              <a:t>decat</a:t>
            </a:r>
            <a:r>
              <a:rPr lang="en-US" sz="1600" dirty="0" smtClean="0"/>
              <a:t> </a:t>
            </a:r>
            <a:r>
              <a:rPr lang="en-US" sz="1600" dirty="0" err="1" smtClean="0"/>
              <a:t>timpul</a:t>
            </a:r>
            <a:r>
              <a:rPr lang="en-US" sz="1600" dirty="0" smtClean="0"/>
              <a:t> dedicate </a:t>
            </a:r>
            <a:r>
              <a:rPr lang="en-US" sz="1600" dirty="0" err="1" smtClean="0"/>
              <a:t>celorlalte</a:t>
            </a:r>
            <a:r>
              <a:rPr lang="en-US" sz="1600" dirty="0" smtClean="0"/>
              <a:t> </a:t>
            </a:r>
            <a:r>
              <a:rPr lang="en-US" sz="1600" dirty="0" err="1" smtClean="0"/>
              <a:t>sortari</a:t>
            </a:r>
            <a:r>
              <a:rPr lang="en-US" sz="1600" dirty="0" smtClean="0"/>
              <a:t>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402031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354623"/>
            <a:ext cx="10353762" cy="970450"/>
          </a:xfrm>
        </p:spPr>
        <p:txBody>
          <a:bodyPr/>
          <a:lstStyle/>
          <a:p>
            <a:r>
              <a:rPr lang="ro-RO" dirty="0" smtClean="0"/>
              <a:t>Merge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err="1"/>
              <a:t>Timpul</a:t>
            </a:r>
            <a:r>
              <a:rPr lang="en-US" sz="1800" dirty="0"/>
              <a:t> de </a:t>
            </a:r>
            <a:r>
              <a:rPr lang="en-US" sz="1800" dirty="0" err="1"/>
              <a:t>rulare</a:t>
            </a:r>
            <a:r>
              <a:rPr lang="en-US" sz="1800" dirty="0"/>
              <a:t> al </a:t>
            </a:r>
            <a:r>
              <a:rPr lang="en-US" sz="1800" dirty="0" err="1"/>
              <a:t>algoritmului</a:t>
            </a:r>
            <a:r>
              <a:rPr lang="en-US" sz="1800" dirty="0"/>
              <a:t> Merge Sort </a:t>
            </a:r>
            <a:r>
              <a:rPr lang="en-US" sz="1800" dirty="0" err="1"/>
              <a:t>este</a:t>
            </a:r>
            <a:r>
              <a:rPr lang="en-US" sz="1800" dirty="0"/>
              <a:t> O(n log n), </a:t>
            </a:r>
            <a:r>
              <a:rPr lang="en-US" sz="1800" dirty="0" err="1"/>
              <a:t>unde</a:t>
            </a:r>
            <a:r>
              <a:rPr lang="en-US" sz="1800" dirty="0"/>
              <a:t> n </a:t>
            </a:r>
            <a:r>
              <a:rPr lang="en-US" sz="1800" dirty="0" err="1"/>
              <a:t>reprezintă</a:t>
            </a:r>
            <a:r>
              <a:rPr lang="en-US" sz="1800" dirty="0"/>
              <a:t> </a:t>
            </a:r>
            <a:r>
              <a:rPr lang="en-US" sz="1800" dirty="0" err="1"/>
              <a:t>dimensiunea</a:t>
            </a:r>
            <a:r>
              <a:rPr lang="en-US" sz="1800" dirty="0"/>
              <a:t> </a:t>
            </a:r>
            <a:r>
              <a:rPr lang="en-US" sz="1800" dirty="0" err="1"/>
              <a:t>setului</a:t>
            </a:r>
            <a:r>
              <a:rPr lang="en-US" sz="1800" dirty="0"/>
              <a:t> de date care </a:t>
            </a:r>
            <a:r>
              <a:rPr lang="en-US" sz="1800" dirty="0" err="1"/>
              <a:t>trebuie</a:t>
            </a:r>
            <a:r>
              <a:rPr lang="en-US" sz="1800" dirty="0"/>
              <a:t> </a:t>
            </a:r>
            <a:r>
              <a:rPr lang="en-US" sz="1800" dirty="0" err="1"/>
              <a:t>sortat</a:t>
            </a:r>
            <a:r>
              <a:rPr lang="en-US" sz="1800" dirty="0" smtClean="0"/>
              <a:t>.</a:t>
            </a:r>
            <a:endParaRPr lang="ro-RO" sz="1800" dirty="0" smtClean="0"/>
          </a:p>
          <a:p>
            <a:r>
              <a:rPr lang="en-US" sz="1800" dirty="0" err="1"/>
              <a:t>Algoritmul</a:t>
            </a:r>
            <a:r>
              <a:rPr lang="en-US" sz="1800" dirty="0"/>
              <a:t> Merge Sort </a:t>
            </a:r>
            <a:r>
              <a:rPr lang="en-US" sz="1800" dirty="0" err="1"/>
              <a:t>utilizează</a:t>
            </a:r>
            <a:r>
              <a:rPr lang="en-US" sz="1800" dirty="0"/>
              <a:t> o </a:t>
            </a:r>
            <a:r>
              <a:rPr lang="en-US" sz="1800" dirty="0" err="1"/>
              <a:t>abordare</a:t>
            </a:r>
            <a:r>
              <a:rPr lang="en-US" sz="1800" dirty="0"/>
              <a:t> de tip divide-et-</a:t>
            </a:r>
            <a:r>
              <a:rPr lang="en-US" sz="1800" dirty="0" err="1"/>
              <a:t>impera</a:t>
            </a:r>
            <a:r>
              <a:rPr lang="en-US" sz="1800" dirty="0"/>
              <a:t>, care </a:t>
            </a:r>
            <a:r>
              <a:rPr lang="en-US" sz="1800" dirty="0" err="1"/>
              <a:t>constă</a:t>
            </a:r>
            <a:r>
              <a:rPr lang="en-US" sz="1800" dirty="0"/>
              <a:t> </a:t>
            </a:r>
            <a:r>
              <a:rPr lang="en-US" sz="1800" dirty="0" err="1"/>
              <a:t>în</a:t>
            </a:r>
            <a:r>
              <a:rPr lang="en-US" sz="1800" dirty="0"/>
              <a:t> </a:t>
            </a:r>
            <a:r>
              <a:rPr lang="en-US" sz="1800" dirty="0" err="1"/>
              <a:t>împărțirea</a:t>
            </a:r>
            <a:r>
              <a:rPr lang="en-US" sz="1800" dirty="0"/>
              <a:t> </a:t>
            </a:r>
            <a:r>
              <a:rPr lang="en-US" sz="1800" dirty="0" err="1"/>
              <a:t>setului</a:t>
            </a:r>
            <a:r>
              <a:rPr lang="en-US" sz="1800" dirty="0"/>
              <a:t> de date </a:t>
            </a:r>
            <a:r>
              <a:rPr lang="en-US" sz="1800" dirty="0" err="1"/>
              <a:t>inițial</a:t>
            </a:r>
            <a:r>
              <a:rPr lang="en-US" sz="1800" dirty="0"/>
              <a:t> </a:t>
            </a:r>
            <a:r>
              <a:rPr lang="en-US" sz="1800" dirty="0" err="1"/>
              <a:t>în</a:t>
            </a:r>
            <a:r>
              <a:rPr lang="en-US" sz="1800" dirty="0"/>
              <a:t> </a:t>
            </a:r>
            <a:r>
              <a:rPr lang="en-US" sz="1800" dirty="0" err="1"/>
              <a:t>jumătate</a:t>
            </a:r>
            <a:r>
              <a:rPr lang="en-US" sz="1800" dirty="0"/>
              <a:t>, </a:t>
            </a:r>
            <a:r>
              <a:rPr lang="en-US" sz="1800" dirty="0" err="1"/>
              <a:t>sortarea</a:t>
            </a:r>
            <a:r>
              <a:rPr lang="en-US" sz="1800" dirty="0"/>
              <a:t> </a:t>
            </a:r>
            <a:r>
              <a:rPr lang="en-US" sz="1800" dirty="0" err="1"/>
              <a:t>fiecărei</a:t>
            </a:r>
            <a:r>
              <a:rPr lang="en-US" sz="1800" dirty="0"/>
              <a:t> </a:t>
            </a:r>
            <a:r>
              <a:rPr lang="en-US" sz="1800" dirty="0" err="1"/>
              <a:t>jumătăți</a:t>
            </a:r>
            <a:r>
              <a:rPr lang="en-US" sz="1800" dirty="0"/>
              <a:t> </a:t>
            </a:r>
            <a:r>
              <a:rPr lang="en-US" sz="1800" dirty="0" err="1"/>
              <a:t>separat</a:t>
            </a:r>
            <a:r>
              <a:rPr lang="en-US" sz="1800" dirty="0"/>
              <a:t>, </a:t>
            </a:r>
            <a:r>
              <a:rPr lang="en-US" sz="1800" dirty="0" err="1"/>
              <a:t>apoi</a:t>
            </a:r>
            <a:r>
              <a:rPr lang="en-US" sz="1800" dirty="0"/>
              <a:t> </a:t>
            </a:r>
            <a:r>
              <a:rPr lang="en-US" sz="1800" dirty="0" err="1"/>
              <a:t>combinarea</a:t>
            </a:r>
            <a:r>
              <a:rPr lang="en-US" sz="1800" dirty="0"/>
              <a:t> </a:t>
            </a:r>
            <a:r>
              <a:rPr lang="en-US" sz="1800" dirty="0" err="1"/>
              <a:t>acestor</a:t>
            </a:r>
            <a:r>
              <a:rPr lang="en-US" sz="1800" dirty="0"/>
              <a:t> </a:t>
            </a:r>
            <a:r>
              <a:rPr lang="en-US" sz="1800" dirty="0" err="1"/>
              <a:t>jumătăți</a:t>
            </a:r>
            <a:r>
              <a:rPr lang="en-US" sz="1800" dirty="0"/>
              <a:t> </a:t>
            </a:r>
            <a:r>
              <a:rPr lang="en-US" sz="1800" dirty="0" err="1"/>
              <a:t>sortate</a:t>
            </a:r>
            <a:r>
              <a:rPr lang="en-US" sz="1800" dirty="0"/>
              <a:t> </a:t>
            </a:r>
            <a:r>
              <a:rPr lang="en-US" sz="1800" dirty="0" err="1"/>
              <a:t>într</a:t>
            </a:r>
            <a:r>
              <a:rPr lang="en-US" sz="1800" dirty="0"/>
              <a:t>-un set de date final </a:t>
            </a:r>
            <a:r>
              <a:rPr lang="en-US" sz="1800" dirty="0" err="1"/>
              <a:t>sortat</a:t>
            </a:r>
            <a:r>
              <a:rPr lang="en-US" sz="1800" dirty="0" smtClean="0"/>
              <a:t>. Merge Sort </a:t>
            </a:r>
            <a:r>
              <a:rPr lang="en-US" sz="1800" dirty="0" err="1" smtClean="0"/>
              <a:t>este</a:t>
            </a:r>
            <a:r>
              <a:rPr lang="en-US" sz="1800" dirty="0" smtClean="0"/>
              <a:t> o </a:t>
            </a:r>
            <a:r>
              <a:rPr lang="en-US" sz="1800" dirty="0" err="1" smtClean="0"/>
              <a:t>metoda</a:t>
            </a:r>
            <a:r>
              <a:rPr lang="en-US" sz="1800" dirty="0" smtClean="0"/>
              <a:t> de </a:t>
            </a:r>
            <a:r>
              <a:rPr lang="en-US" sz="1800" dirty="0" err="1" smtClean="0"/>
              <a:t>sortare</a:t>
            </a:r>
            <a:r>
              <a:rPr lang="en-US" sz="1800" dirty="0" smtClean="0"/>
              <a:t> </a:t>
            </a:r>
            <a:r>
              <a:rPr lang="en-US" sz="1800" dirty="0" err="1" smtClean="0"/>
              <a:t>stabila</a:t>
            </a:r>
            <a:r>
              <a:rPr lang="en-US" sz="1800" dirty="0" smtClean="0"/>
              <a:t>.</a:t>
            </a:r>
            <a:endParaRPr lang="ro-RO" sz="1800" dirty="0" smtClean="0"/>
          </a:p>
          <a:p>
            <a:r>
              <a:rPr lang="ro-RO" sz="1800" dirty="0" smtClean="0"/>
              <a:t>Ruland algoritmul pe mai multe teste am observat ca acesta se comporta diferit in functie de dimensiunea datelor de intrare</a:t>
            </a:r>
            <a:r>
              <a:rPr lang="en-US" sz="1800" dirty="0" smtClean="0"/>
              <a:t>: </a:t>
            </a:r>
            <a:r>
              <a:rPr lang="en-US" sz="1800" dirty="0" err="1" smtClean="0"/>
              <a:t>odata</a:t>
            </a:r>
            <a:r>
              <a:rPr lang="en-US" sz="1800" dirty="0" smtClean="0"/>
              <a:t> cu </a:t>
            </a:r>
            <a:r>
              <a:rPr lang="en-US" sz="1800" dirty="0" err="1" smtClean="0"/>
              <a:t>marirea</a:t>
            </a:r>
            <a:r>
              <a:rPr lang="en-US" sz="1800" dirty="0" smtClean="0"/>
              <a:t> </a:t>
            </a:r>
            <a:r>
              <a:rPr lang="en-US" sz="1800" dirty="0" err="1" smtClean="0"/>
              <a:t>numarului</a:t>
            </a:r>
            <a:r>
              <a:rPr lang="en-US" sz="1800" dirty="0" smtClean="0"/>
              <a:t> de </a:t>
            </a:r>
            <a:r>
              <a:rPr lang="en-US" sz="1800" dirty="0" err="1" smtClean="0"/>
              <a:t>valori</a:t>
            </a:r>
            <a:r>
              <a:rPr lang="en-US" sz="1800" dirty="0" smtClean="0"/>
              <a:t> care </a:t>
            </a:r>
            <a:r>
              <a:rPr lang="en-US" sz="1800" dirty="0" err="1" smtClean="0"/>
              <a:t>trebuiesc</a:t>
            </a:r>
            <a:r>
              <a:rPr lang="en-US" sz="1800" dirty="0" smtClean="0"/>
              <a:t> </a:t>
            </a:r>
            <a:r>
              <a:rPr lang="en-US" sz="1800" dirty="0" err="1" smtClean="0"/>
              <a:t>sortate</a:t>
            </a:r>
            <a:r>
              <a:rPr lang="en-US" sz="1800" dirty="0"/>
              <a:t> </a:t>
            </a:r>
            <a:r>
              <a:rPr lang="en-US" sz="1800" dirty="0" err="1" smtClean="0"/>
              <a:t>creste</a:t>
            </a:r>
            <a:r>
              <a:rPr lang="en-US" sz="1800" dirty="0" smtClean="0"/>
              <a:t> </a:t>
            </a:r>
            <a:r>
              <a:rPr lang="en-US" sz="1800" dirty="0" err="1" smtClean="0"/>
              <a:t>si</a:t>
            </a:r>
            <a:r>
              <a:rPr lang="en-US" sz="1800" dirty="0" smtClean="0"/>
              <a:t> </a:t>
            </a:r>
            <a:r>
              <a:rPr lang="en-US" sz="1800" dirty="0" err="1" smtClean="0"/>
              <a:t>timpul</a:t>
            </a:r>
            <a:r>
              <a:rPr lang="en-US" sz="1800" dirty="0" smtClean="0"/>
              <a:t> de </a:t>
            </a:r>
            <a:r>
              <a:rPr lang="en-US" sz="1800" dirty="0" err="1" smtClean="0"/>
              <a:t>rurale</a:t>
            </a:r>
            <a:r>
              <a:rPr lang="en-US" sz="1800" dirty="0" smtClean="0"/>
              <a:t> al </a:t>
            </a:r>
            <a:r>
              <a:rPr lang="en-US" sz="1800" dirty="0" err="1" smtClean="0"/>
              <a:t>algoritmului</a:t>
            </a:r>
            <a:r>
              <a:rPr lang="en-US" sz="1800" dirty="0" smtClean="0"/>
              <a:t> de </a:t>
            </a:r>
            <a:r>
              <a:rPr lang="en-US" sz="1800" dirty="0" err="1" smtClean="0"/>
              <a:t>sortare</a:t>
            </a:r>
            <a:r>
              <a:rPr lang="en-US" sz="1800" dirty="0" smtClean="0"/>
              <a:t>. </a:t>
            </a:r>
            <a:r>
              <a:rPr lang="en-US" sz="1800" dirty="0" err="1" smtClean="0"/>
              <a:t>Algoritmul</a:t>
            </a:r>
            <a:r>
              <a:rPr lang="en-US" sz="1800" dirty="0" smtClean="0"/>
              <a:t> </a:t>
            </a:r>
            <a:r>
              <a:rPr lang="en-US" sz="1800" dirty="0" err="1" smtClean="0"/>
              <a:t>este</a:t>
            </a:r>
            <a:r>
              <a:rPr lang="en-US" sz="1800" dirty="0" smtClean="0"/>
              <a:t> </a:t>
            </a:r>
            <a:r>
              <a:rPr lang="en-US" sz="1800" dirty="0" err="1" smtClean="0"/>
              <a:t>insa</a:t>
            </a:r>
            <a:r>
              <a:rPr lang="en-US" sz="1800" dirty="0" smtClean="0"/>
              <a:t> </a:t>
            </a:r>
            <a:r>
              <a:rPr lang="en-US" sz="1800" dirty="0" err="1" smtClean="0"/>
              <a:t>foarte</a:t>
            </a:r>
            <a:r>
              <a:rPr lang="en-US" sz="1800" dirty="0" smtClean="0"/>
              <a:t> rapid </a:t>
            </a:r>
            <a:r>
              <a:rPr lang="en-US" sz="1800" dirty="0" err="1" smtClean="0"/>
              <a:t>atunci</a:t>
            </a:r>
            <a:r>
              <a:rPr lang="en-US" sz="1800" dirty="0" smtClean="0"/>
              <a:t> </a:t>
            </a:r>
            <a:r>
              <a:rPr lang="en-US" sz="1800" dirty="0" err="1" smtClean="0"/>
              <a:t>cand</a:t>
            </a:r>
            <a:r>
              <a:rPr lang="en-US" sz="1800" dirty="0" smtClean="0"/>
              <a:t> </a:t>
            </a:r>
            <a:r>
              <a:rPr lang="en-US" sz="1800" dirty="0" err="1" smtClean="0"/>
              <a:t>avem</a:t>
            </a:r>
            <a:r>
              <a:rPr lang="en-US" sz="1800" dirty="0" smtClean="0"/>
              <a:t> un </a:t>
            </a:r>
            <a:r>
              <a:rPr lang="en-US" sz="1800" dirty="0" err="1" smtClean="0"/>
              <a:t>numar</a:t>
            </a:r>
            <a:r>
              <a:rPr lang="en-US" sz="1800" dirty="0" smtClean="0"/>
              <a:t> relative mic de </a:t>
            </a:r>
            <a:r>
              <a:rPr lang="en-US" sz="1800" dirty="0" err="1" smtClean="0"/>
              <a:t>numere</a:t>
            </a:r>
            <a:r>
              <a:rPr lang="en-US" sz="1800" dirty="0" smtClean="0"/>
              <a:t> care </a:t>
            </a:r>
            <a:r>
              <a:rPr lang="en-US" sz="1800" dirty="0" err="1" smtClean="0"/>
              <a:t>urmeaza</a:t>
            </a:r>
            <a:r>
              <a:rPr lang="en-US" sz="1800" dirty="0" smtClean="0"/>
              <a:t> a fi </a:t>
            </a:r>
            <a:r>
              <a:rPr lang="en-US" sz="1800" dirty="0" err="1" smtClean="0"/>
              <a:t>sortate</a:t>
            </a:r>
            <a:r>
              <a:rPr lang="en-US" sz="1800" dirty="0" smtClean="0"/>
              <a:t>. </a:t>
            </a:r>
          </a:p>
          <a:p>
            <a:r>
              <a:rPr lang="en-US" sz="1800" dirty="0" err="1" smtClean="0"/>
              <a:t>Timpul</a:t>
            </a:r>
            <a:r>
              <a:rPr lang="en-US" sz="1800" dirty="0" smtClean="0"/>
              <a:t> de </a:t>
            </a:r>
            <a:r>
              <a:rPr lang="en-US" sz="1800" dirty="0" err="1" smtClean="0"/>
              <a:t>rulare</a:t>
            </a:r>
            <a:r>
              <a:rPr lang="en-US" sz="1800" dirty="0" smtClean="0"/>
              <a:t> nu </a:t>
            </a:r>
            <a:r>
              <a:rPr lang="en-US" sz="1800" dirty="0" err="1" smtClean="0"/>
              <a:t>este</a:t>
            </a:r>
            <a:r>
              <a:rPr lang="en-US" sz="1800" dirty="0" smtClean="0"/>
              <a:t> </a:t>
            </a:r>
            <a:r>
              <a:rPr lang="en-US" sz="1800" dirty="0" err="1" smtClean="0"/>
              <a:t>infulentat</a:t>
            </a:r>
            <a:r>
              <a:rPr lang="en-US" sz="1800" dirty="0" smtClean="0"/>
              <a:t> de </a:t>
            </a:r>
            <a:r>
              <a:rPr lang="en-US" sz="1800" dirty="0" err="1" smtClean="0"/>
              <a:t>cresterea</a:t>
            </a:r>
            <a:r>
              <a:rPr lang="en-US" sz="1800" dirty="0" smtClean="0"/>
              <a:t> </a:t>
            </a:r>
            <a:r>
              <a:rPr lang="en-US" sz="1800" dirty="0" err="1" smtClean="0"/>
              <a:t>valorii</a:t>
            </a:r>
            <a:r>
              <a:rPr lang="en-US" sz="1800" dirty="0" smtClean="0"/>
              <a:t> </a:t>
            </a:r>
            <a:r>
              <a:rPr lang="en-US" sz="1800" dirty="0" err="1" smtClean="0"/>
              <a:t>numerelor</a:t>
            </a:r>
            <a:r>
              <a:rPr lang="en-US" sz="1800" dirty="0" smtClean="0"/>
              <a:t> care </a:t>
            </a:r>
            <a:r>
              <a:rPr lang="en-US" sz="1800" dirty="0" err="1" smtClean="0"/>
              <a:t>sunt</a:t>
            </a:r>
            <a:r>
              <a:rPr lang="en-US" sz="1800" dirty="0" smtClean="0"/>
              <a:t> </a:t>
            </a:r>
            <a:r>
              <a:rPr lang="en-US" sz="1800" dirty="0" err="1" smtClean="0"/>
              <a:t>sortate</a:t>
            </a:r>
            <a:r>
              <a:rPr lang="en-US" sz="1800" dirty="0" smtClean="0"/>
              <a:t>, ci de </a:t>
            </a:r>
            <a:r>
              <a:rPr lang="en-US" sz="1800" dirty="0" err="1" smtClean="0"/>
              <a:t>cresterea</a:t>
            </a:r>
            <a:r>
              <a:rPr lang="en-US" sz="1800" dirty="0" smtClean="0"/>
              <a:t> </a:t>
            </a:r>
            <a:r>
              <a:rPr lang="en-US" sz="1800" dirty="0" err="1" smtClean="0"/>
              <a:t>numarului</a:t>
            </a:r>
            <a:r>
              <a:rPr lang="en-US" sz="1800" dirty="0" smtClean="0"/>
              <a:t> de </a:t>
            </a:r>
            <a:r>
              <a:rPr lang="en-US" sz="1800" dirty="0" err="1" smtClean="0"/>
              <a:t>valori</a:t>
            </a:r>
            <a:r>
              <a:rPr lang="en-US" sz="1800" dirty="0" smtClean="0"/>
              <a:t> care se </a:t>
            </a:r>
            <a:r>
              <a:rPr lang="en-US" sz="1800" dirty="0" err="1" smtClean="0"/>
              <a:t>sorteaza</a:t>
            </a:r>
            <a:r>
              <a:rPr lang="en-US" sz="1800" dirty="0" smtClean="0"/>
              <a:t>. </a:t>
            </a:r>
            <a:r>
              <a:rPr lang="en-US" sz="1800" dirty="0" err="1" smtClean="0"/>
              <a:t>Astfel</a:t>
            </a:r>
            <a:r>
              <a:rPr lang="en-US" sz="1800" dirty="0" smtClean="0"/>
              <a:t>, </a:t>
            </a:r>
            <a:r>
              <a:rPr lang="en-US" sz="1800" dirty="0" err="1" smtClean="0"/>
              <a:t>algoritmul</a:t>
            </a:r>
            <a:r>
              <a:rPr lang="en-US" sz="1800" dirty="0" smtClean="0"/>
              <a:t> </a:t>
            </a:r>
            <a:r>
              <a:rPr lang="en-US" sz="1800" dirty="0" err="1" smtClean="0"/>
              <a:t>este</a:t>
            </a:r>
            <a:r>
              <a:rPr lang="en-US" sz="1800" dirty="0" smtClean="0"/>
              <a:t> efficient </a:t>
            </a:r>
            <a:r>
              <a:rPr lang="en-US" sz="1800" dirty="0" err="1" smtClean="0"/>
              <a:t>atunci</a:t>
            </a:r>
            <a:r>
              <a:rPr lang="en-US" sz="1800" dirty="0" smtClean="0"/>
              <a:t> </a:t>
            </a:r>
            <a:r>
              <a:rPr lang="en-US" sz="1800" dirty="0" err="1" smtClean="0"/>
              <a:t>cand</a:t>
            </a:r>
            <a:r>
              <a:rPr lang="en-US" sz="1800" dirty="0" smtClean="0"/>
              <a:t> </a:t>
            </a:r>
            <a:r>
              <a:rPr lang="en-US" sz="1800" dirty="0" err="1" smtClean="0"/>
              <a:t>vrem</a:t>
            </a:r>
            <a:r>
              <a:rPr lang="en-US" sz="1800" dirty="0" smtClean="0"/>
              <a:t> </a:t>
            </a:r>
            <a:r>
              <a:rPr lang="en-US" sz="1800" dirty="0" err="1" smtClean="0"/>
              <a:t>sa</a:t>
            </a:r>
            <a:r>
              <a:rPr lang="en-US" sz="1800" dirty="0" smtClean="0"/>
              <a:t> </a:t>
            </a:r>
            <a:r>
              <a:rPr lang="en-US" sz="1800" dirty="0" err="1" smtClean="0"/>
              <a:t>sortam</a:t>
            </a:r>
            <a:r>
              <a:rPr lang="en-US" sz="1800" dirty="0" smtClean="0"/>
              <a:t> un </a:t>
            </a:r>
            <a:r>
              <a:rPr lang="en-US" sz="1800" dirty="0" err="1" smtClean="0"/>
              <a:t>numar</a:t>
            </a:r>
            <a:r>
              <a:rPr lang="en-US" sz="1800" dirty="0" smtClean="0"/>
              <a:t> nu </a:t>
            </a:r>
            <a:r>
              <a:rPr lang="en-US" sz="1800" dirty="0" err="1" smtClean="0"/>
              <a:t>foarte</a:t>
            </a:r>
            <a:r>
              <a:rPr lang="en-US" sz="1800" dirty="0" smtClean="0"/>
              <a:t> mare de </a:t>
            </a:r>
            <a:r>
              <a:rPr lang="en-US" sz="1800" dirty="0" err="1" smtClean="0"/>
              <a:t>numere</a:t>
            </a:r>
            <a:r>
              <a:rPr lang="en-US" sz="1800" dirty="0" smtClean="0"/>
              <a:t> care au </a:t>
            </a:r>
            <a:r>
              <a:rPr lang="en-US" sz="1800" dirty="0" err="1" smtClean="0"/>
              <a:t>valori</a:t>
            </a:r>
            <a:r>
              <a:rPr lang="en-US" sz="1800" dirty="0" smtClean="0"/>
              <a:t> </a:t>
            </a:r>
            <a:r>
              <a:rPr lang="en-US" sz="1800" dirty="0" err="1" smtClean="0"/>
              <a:t>foarte</a:t>
            </a:r>
            <a:r>
              <a:rPr lang="en-US" sz="1800" dirty="0" smtClean="0"/>
              <a:t> </a:t>
            </a:r>
            <a:r>
              <a:rPr lang="en-US" sz="1800" dirty="0" err="1" smtClean="0"/>
              <a:t>mari</a:t>
            </a:r>
            <a:r>
              <a:rPr lang="en-US" sz="1800" dirty="0" smtClean="0"/>
              <a:t>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611515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21826" y="0"/>
            <a:ext cx="4625359" cy="56014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Merge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634" y="703749"/>
            <a:ext cx="10353762" cy="4058751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Teste care </a:t>
            </a:r>
            <a:r>
              <a:rPr lang="en-US" dirty="0" err="1" smtClean="0"/>
              <a:t>evidentiaza</a:t>
            </a:r>
            <a:r>
              <a:rPr lang="en-US" dirty="0" smtClean="0"/>
              <a:t> cum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influentat</a:t>
            </a:r>
            <a:r>
              <a:rPr lang="en-US" dirty="0" smtClean="0"/>
              <a:t> </a:t>
            </a:r>
            <a:r>
              <a:rPr lang="en-US" dirty="0" err="1" smtClean="0"/>
              <a:t>timpul</a:t>
            </a:r>
            <a:r>
              <a:rPr lang="en-US" dirty="0" smtClean="0"/>
              <a:t> de </a:t>
            </a:r>
            <a:r>
              <a:rPr lang="en-US" dirty="0" err="1" smtClean="0"/>
              <a:t>rulare</a:t>
            </a:r>
            <a:r>
              <a:rPr lang="en-US" dirty="0" smtClean="0"/>
              <a:t> de </a:t>
            </a:r>
            <a:r>
              <a:rPr lang="en-US" dirty="0" err="1" smtClean="0"/>
              <a:t>catre</a:t>
            </a:r>
            <a:r>
              <a:rPr lang="en-US" dirty="0" smtClean="0"/>
              <a:t> </a:t>
            </a:r>
            <a:r>
              <a:rPr lang="en-US" dirty="0" err="1" smtClean="0"/>
              <a:t>inputul</a:t>
            </a:r>
            <a:r>
              <a:rPr lang="en-US" dirty="0" smtClean="0"/>
              <a:t> </a:t>
            </a:r>
            <a:r>
              <a:rPr lang="en-US" dirty="0" err="1" smtClean="0"/>
              <a:t>dat</a:t>
            </a:r>
            <a:r>
              <a:rPr lang="en-US" dirty="0" smtClean="0"/>
              <a:t>:</a:t>
            </a:r>
          </a:p>
          <a:p>
            <a:pPr marL="36900" indent="0">
              <a:buNone/>
            </a:pPr>
            <a:r>
              <a:rPr lang="en-US" dirty="0" err="1" smtClean="0"/>
              <a:t>Inputurile</a:t>
            </a:r>
            <a:r>
              <a:rPr lang="en-US" dirty="0" smtClean="0"/>
              <a:t> </a:t>
            </a:r>
            <a:r>
              <a:rPr lang="en-US" dirty="0" err="1" smtClean="0"/>
              <a:t>pe</a:t>
            </a:r>
            <a:r>
              <a:rPr lang="en-US" dirty="0" smtClean="0"/>
              <a:t> care le-am </a:t>
            </a:r>
            <a:r>
              <a:rPr lang="en-US" dirty="0" err="1" smtClean="0"/>
              <a:t>folosit</a:t>
            </a:r>
            <a:r>
              <a:rPr lang="en-US" dirty="0" smtClean="0"/>
              <a:t> </a:t>
            </a:r>
            <a:r>
              <a:rPr lang="en-US" dirty="0" err="1" smtClean="0"/>
              <a:t>drept</a:t>
            </a:r>
            <a:r>
              <a:rPr lang="en-US" dirty="0" smtClean="0"/>
              <a:t> </a:t>
            </a:r>
            <a:r>
              <a:rPr lang="en-US" dirty="0" err="1" smtClean="0"/>
              <a:t>exemplu</a:t>
            </a:r>
            <a:r>
              <a:rPr lang="en-US" dirty="0" smtClean="0"/>
              <a:t>:</a:t>
            </a:r>
          </a:p>
          <a:p>
            <a:pPr marL="36900" indent="0">
              <a:buNone/>
            </a:pPr>
            <a:r>
              <a:rPr lang="en-US" dirty="0" smtClean="0"/>
              <a:t>T1=8 (</a:t>
            </a:r>
            <a:r>
              <a:rPr lang="en-US" dirty="0" err="1" smtClean="0"/>
              <a:t>numarul</a:t>
            </a:r>
            <a:r>
              <a:rPr lang="en-US" dirty="0" smtClean="0"/>
              <a:t> de teste)</a:t>
            </a:r>
          </a:p>
          <a:p>
            <a:pPr marL="36900" indent="0">
              <a:buNone/>
            </a:pPr>
            <a:r>
              <a:rPr lang="en-US" dirty="0" smtClean="0"/>
              <a:t>N=100000 </a:t>
            </a:r>
            <a:r>
              <a:rPr lang="en-US" dirty="0"/>
              <a:t>MAX=</a:t>
            </a:r>
            <a:r>
              <a:rPr lang="en-US" dirty="0" smtClean="0"/>
              <a:t>1000000</a:t>
            </a:r>
            <a:endParaRPr lang="en-US" dirty="0"/>
          </a:p>
          <a:p>
            <a:pPr marL="36900" indent="0">
              <a:buNone/>
            </a:pPr>
            <a:r>
              <a:rPr lang="en-US" dirty="0" smtClean="0"/>
              <a:t>N=100000 </a:t>
            </a:r>
            <a:r>
              <a:rPr lang="en-US" dirty="0"/>
              <a:t>MAX=</a:t>
            </a:r>
            <a:r>
              <a:rPr lang="en-US" dirty="0" smtClean="0"/>
              <a:t>10000000</a:t>
            </a:r>
            <a:endParaRPr lang="en-US" dirty="0"/>
          </a:p>
          <a:p>
            <a:pPr marL="36900" indent="0">
              <a:buNone/>
            </a:pPr>
            <a:r>
              <a:rPr lang="en-US" dirty="0" smtClean="0"/>
              <a:t>N=100000 </a:t>
            </a:r>
            <a:r>
              <a:rPr lang="en-US" dirty="0"/>
              <a:t>MAX=</a:t>
            </a:r>
            <a:r>
              <a:rPr lang="en-US" dirty="0" smtClean="0"/>
              <a:t>100000000</a:t>
            </a:r>
            <a:endParaRPr lang="en-US" dirty="0"/>
          </a:p>
          <a:p>
            <a:pPr marL="36900" indent="0">
              <a:buNone/>
            </a:pPr>
            <a:r>
              <a:rPr lang="en-US" dirty="0" smtClean="0"/>
              <a:t>N=100000 </a:t>
            </a:r>
            <a:r>
              <a:rPr lang="en-US" dirty="0"/>
              <a:t>MAX=</a:t>
            </a:r>
            <a:r>
              <a:rPr lang="en-US" dirty="0" smtClean="0"/>
              <a:t>1000000000</a:t>
            </a:r>
            <a:endParaRPr lang="en-US" dirty="0"/>
          </a:p>
          <a:p>
            <a:pPr marL="36900" indent="0">
              <a:buNone/>
            </a:pPr>
            <a:r>
              <a:rPr lang="en-US" dirty="0" smtClean="0"/>
              <a:t>N=100000 </a:t>
            </a:r>
            <a:r>
              <a:rPr lang="en-US" dirty="0"/>
              <a:t>MAX=</a:t>
            </a:r>
            <a:r>
              <a:rPr lang="en-US" dirty="0" smtClean="0"/>
              <a:t>10000000000</a:t>
            </a:r>
            <a:endParaRPr lang="en-US" dirty="0"/>
          </a:p>
          <a:p>
            <a:pPr marL="36900" indent="0">
              <a:buNone/>
            </a:pPr>
            <a:r>
              <a:rPr lang="en-US" dirty="0" smtClean="0"/>
              <a:t>N=100000 </a:t>
            </a:r>
            <a:r>
              <a:rPr lang="en-US" dirty="0"/>
              <a:t>MAX=</a:t>
            </a:r>
            <a:r>
              <a:rPr lang="en-US" dirty="0" smtClean="0"/>
              <a:t>100000000000</a:t>
            </a:r>
            <a:endParaRPr lang="en-US" dirty="0"/>
          </a:p>
          <a:p>
            <a:pPr marL="36900" indent="0">
              <a:buNone/>
            </a:pPr>
            <a:r>
              <a:rPr lang="en-US" dirty="0" smtClean="0"/>
              <a:t>N=100000 </a:t>
            </a:r>
            <a:r>
              <a:rPr lang="en-US" dirty="0"/>
              <a:t>MAX=</a:t>
            </a:r>
            <a:r>
              <a:rPr lang="en-US" dirty="0" smtClean="0"/>
              <a:t>1000000000000</a:t>
            </a:r>
            <a:endParaRPr lang="en-US" dirty="0"/>
          </a:p>
          <a:p>
            <a:pPr marL="36900" indent="0">
              <a:buNone/>
            </a:pPr>
            <a:r>
              <a:rPr lang="en-US" dirty="0" smtClean="0"/>
              <a:t>N=100000 MAX=10000000000000</a:t>
            </a:r>
          </a:p>
        </p:txBody>
      </p:sp>
      <p:graphicFrame>
        <p:nvGraphicFramePr>
          <p:cNvPr id="32" name="Chart 31"/>
          <p:cNvGraphicFramePr/>
          <p:nvPr>
            <p:extLst>
              <p:ext uri="{D42A27DB-BD31-4B8C-83A1-F6EECF244321}">
                <p14:modId xmlns:p14="http://schemas.microsoft.com/office/powerpoint/2010/main" val="3102589237"/>
              </p:ext>
            </p:extLst>
          </p:nvPr>
        </p:nvGraphicFramePr>
        <p:xfrm>
          <a:off x="5090746" y="1150489"/>
          <a:ext cx="6651869" cy="50832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4" name="TextBox 33"/>
          <p:cNvSpPr txBox="1"/>
          <p:nvPr/>
        </p:nvSpPr>
        <p:spPr>
          <a:xfrm>
            <a:off x="412634" y="4687033"/>
            <a:ext cx="381586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In </a:t>
            </a:r>
            <a:r>
              <a:rPr lang="en-US" sz="1600" dirty="0" err="1" smtClean="0"/>
              <a:t>graficul</a:t>
            </a:r>
            <a:r>
              <a:rPr lang="en-US" sz="1600" dirty="0" smtClean="0"/>
              <a:t> </a:t>
            </a:r>
            <a:r>
              <a:rPr lang="en-US" sz="1600" dirty="0" err="1" smtClean="0"/>
              <a:t>alaturat</a:t>
            </a:r>
            <a:r>
              <a:rPr lang="en-US" sz="1600" dirty="0" smtClean="0"/>
              <a:t> </a:t>
            </a:r>
            <a:r>
              <a:rPr lang="en-US" sz="1600" dirty="0" err="1" smtClean="0"/>
              <a:t>putem</a:t>
            </a:r>
            <a:r>
              <a:rPr lang="en-US" sz="1600" dirty="0" smtClean="0"/>
              <a:t> </a:t>
            </a:r>
            <a:r>
              <a:rPr lang="en-US" sz="1600" dirty="0" err="1" smtClean="0"/>
              <a:t>observa</a:t>
            </a:r>
            <a:r>
              <a:rPr lang="en-US" sz="1600" dirty="0" smtClean="0"/>
              <a:t> ca </a:t>
            </a:r>
            <a:r>
              <a:rPr lang="en-US" sz="1600" dirty="0" err="1" smtClean="0"/>
              <a:t>timpii</a:t>
            </a:r>
            <a:r>
              <a:rPr lang="en-US" sz="1600" dirty="0" smtClean="0"/>
              <a:t> de </a:t>
            </a:r>
            <a:r>
              <a:rPr lang="en-US" sz="1600" dirty="0" err="1" smtClean="0"/>
              <a:t>rulare</a:t>
            </a:r>
            <a:r>
              <a:rPr lang="en-US" sz="1600" dirty="0" smtClean="0"/>
              <a:t> </a:t>
            </a:r>
            <a:r>
              <a:rPr lang="en-US" sz="1600" dirty="0" err="1" smtClean="0"/>
              <a:t>sunt</a:t>
            </a:r>
            <a:r>
              <a:rPr lang="en-US" sz="1600" dirty="0" smtClean="0"/>
              <a:t> </a:t>
            </a:r>
            <a:r>
              <a:rPr lang="en-US" sz="1600" dirty="0" err="1" smtClean="0"/>
              <a:t>foarte</a:t>
            </a:r>
            <a:r>
              <a:rPr lang="en-US" sz="1600" dirty="0" smtClean="0"/>
              <a:t> </a:t>
            </a:r>
            <a:r>
              <a:rPr lang="en-US" sz="1600" dirty="0" err="1" smtClean="0"/>
              <a:t>apropiati</a:t>
            </a:r>
            <a:r>
              <a:rPr lang="en-US" sz="1600" dirty="0" smtClean="0"/>
              <a:t>, </a:t>
            </a:r>
            <a:r>
              <a:rPr lang="en-US" sz="1600" dirty="0" err="1" smtClean="0"/>
              <a:t>variaza</a:t>
            </a:r>
            <a:r>
              <a:rPr lang="en-US" sz="1600" dirty="0" smtClean="0"/>
              <a:t> </a:t>
            </a:r>
            <a:r>
              <a:rPr lang="en-US" sz="1600" dirty="0" err="1" smtClean="0"/>
              <a:t>intre</a:t>
            </a:r>
            <a:r>
              <a:rPr lang="en-US" sz="1600" dirty="0" smtClean="0"/>
              <a:t> 0,4 </a:t>
            </a:r>
            <a:r>
              <a:rPr lang="en-US" sz="1600" dirty="0" err="1" smtClean="0"/>
              <a:t>si</a:t>
            </a:r>
            <a:r>
              <a:rPr lang="en-US" sz="1600" dirty="0" smtClean="0"/>
              <a:t> 0,47. </a:t>
            </a:r>
            <a:r>
              <a:rPr lang="en-US" sz="1600" dirty="0" err="1" smtClean="0"/>
              <a:t>Astfel</a:t>
            </a:r>
            <a:r>
              <a:rPr lang="en-US" sz="1600" dirty="0" smtClean="0"/>
              <a:t> </a:t>
            </a:r>
            <a:r>
              <a:rPr lang="en-US" sz="1600" dirty="0" err="1" smtClean="0"/>
              <a:t>putem</a:t>
            </a:r>
            <a:r>
              <a:rPr lang="en-US" sz="1600" dirty="0" smtClean="0"/>
              <a:t> </a:t>
            </a:r>
            <a:r>
              <a:rPr lang="en-US" sz="1600" dirty="0" err="1" smtClean="0"/>
              <a:t>concluziona</a:t>
            </a:r>
            <a:r>
              <a:rPr lang="en-US" sz="1600" dirty="0" smtClean="0"/>
              <a:t> ca </a:t>
            </a:r>
            <a:r>
              <a:rPr lang="en-US" sz="1600" dirty="0" err="1" smtClean="0"/>
              <a:t>algoritmul</a:t>
            </a:r>
            <a:r>
              <a:rPr lang="en-US" sz="1600" dirty="0" smtClean="0"/>
              <a:t> nu </a:t>
            </a:r>
            <a:r>
              <a:rPr lang="en-US" sz="1600" dirty="0" err="1" smtClean="0"/>
              <a:t>este</a:t>
            </a:r>
            <a:r>
              <a:rPr lang="en-US" sz="1600" dirty="0" smtClean="0"/>
              <a:t> </a:t>
            </a:r>
            <a:r>
              <a:rPr lang="en-US" sz="1600" dirty="0" err="1" smtClean="0"/>
              <a:t>influentat</a:t>
            </a:r>
            <a:r>
              <a:rPr lang="en-US" sz="1600" dirty="0" smtClean="0"/>
              <a:t> de </a:t>
            </a:r>
            <a:r>
              <a:rPr lang="en-US" sz="1600" dirty="0" err="1" smtClean="0"/>
              <a:t>valoarea</a:t>
            </a:r>
            <a:r>
              <a:rPr lang="en-US" sz="1600" dirty="0" smtClean="0"/>
              <a:t> mare a </a:t>
            </a:r>
            <a:r>
              <a:rPr lang="en-US" sz="1600" dirty="0" err="1" smtClean="0"/>
              <a:t>numerelor</a:t>
            </a:r>
            <a:r>
              <a:rPr lang="en-US" sz="1600" dirty="0" smtClean="0"/>
              <a:t> </a:t>
            </a:r>
            <a:r>
              <a:rPr lang="en-US" sz="1600" dirty="0" err="1" smtClean="0"/>
              <a:t>sortate</a:t>
            </a:r>
            <a:r>
              <a:rPr lang="en-US" sz="1600" dirty="0" smtClean="0"/>
              <a:t>, </a:t>
            </a:r>
            <a:r>
              <a:rPr lang="en-US" sz="1600" dirty="0" err="1" smtClean="0"/>
              <a:t>avand</a:t>
            </a:r>
            <a:r>
              <a:rPr lang="en-US" sz="1600" dirty="0" smtClean="0"/>
              <a:t> </a:t>
            </a:r>
            <a:r>
              <a:rPr lang="en-US" sz="1600" dirty="0" err="1" smtClean="0"/>
              <a:t>pentru</a:t>
            </a:r>
            <a:r>
              <a:rPr lang="en-US" sz="1600" dirty="0" smtClean="0"/>
              <a:t> </a:t>
            </a:r>
            <a:r>
              <a:rPr lang="en-US" sz="1600" dirty="0" err="1" smtClean="0"/>
              <a:t>fiecare</a:t>
            </a:r>
            <a:r>
              <a:rPr lang="en-US" sz="1600" dirty="0" smtClean="0"/>
              <a:t> test </a:t>
            </a:r>
            <a:r>
              <a:rPr lang="en-US" sz="1600" dirty="0" err="1" smtClean="0"/>
              <a:t>acelasi</a:t>
            </a:r>
            <a:r>
              <a:rPr lang="en-US" sz="1600" dirty="0" smtClean="0"/>
              <a:t> </a:t>
            </a:r>
            <a:r>
              <a:rPr lang="en-US" sz="1600" dirty="0" err="1" smtClean="0"/>
              <a:t>numar</a:t>
            </a:r>
            <a:r>
              <a:rPr lang="en-US" sz="1600" dirty="0" smtClean="0"/>
              <a:t> de </a:t>
            </a:r>
            <a:r>
              <a:rPr lang="en-US" sz="1600" dirty="0" err="1" smtClean="0"/>
              <a:t>valori</a:t>
            </a:r>
            <a:r>
              <a:rPr lang="en-US" sz="1600" dirty="0" smtClean="0"/>
              <a:t> care </a:t>
            </a:r>
            <a:r>
              <a:rPr lang="en-US" sz="1600" dirty="0" err="1" smtClean="0"/>
              <a:t>urmeaza</a:t>
            </a:r>
            <a:r>
              <a:rPr lang="en-US" sz="1600" dirty="0" smtClean="0"/>
              <a:t> a fi </a:t>
            </a:r>
            <a:r>
              <a:rPr lang="en-US" sz="1600" dirty="0" err="1" smtClean="0"/>
              <a:t>sortate</a:t>
            </a:r>
            <a:r>
              <a:rPr lang="en-US" sz="1600" dirty="0" smtClean="0"/>
              <a:t>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737070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35112" y="189400"/>
            <a:ext cx="5911127" cy="4191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Merge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0870" y="608500"/>
            <a:ext cx="3982055" cy="3515826"/>
          </a:xfrm>
        </p:spPr>
        <p:txBody>
          <a:bodyPr/>
          <a:lstStyle/>
          <a:p>
            <a:r>
              <a:rPr lang="en-US" dirty="0" smtClean="0"/>
              <a:t>T2=6</a:t>
            </a:r>
          </a:p>
          <a:p>
            <a:pPr marL="36900" indent="0">
              <a:buNone/>
            </a:pPr>
            <a:r>
              <a:rPr lang="en-US" dirty="0" smtClean="0"/>
              <a:t>N=1000 </a:t>
            </a:r>
            <a:r>
              <a:rPr lang="en-US" dirty="0"/>
              <a:t>MAX=</a:t>
            </a:r>
            <a:r>
              <a:rPr lang="en-US" dirty="0" smtClean="0"/>
              <a:t>10000000</a:t>
            </a:r>
            <a:endParaRPr lang="en-US" dirty="0"/>
          </a:p>
          <a:p>
            <a:pPr marL="36900" indent="0">
              <a:buNone/>
            </a:pPr>
            <a:r>
              <a:rPr lang="en-US" dirty="0" smtClean="0"/>
              <a:t>N=10000 </a:t>
            </a:r>
            <a:r>
              <a:rPr lang="en-US" dirty="0"/>
              <a:t>MAX=</a:t>
            </a:r>
            <a:r>
              <a:rPr lang="en-US" dirty="0" smtClean="0"/>
              <a:t>10000000</a:t>
            </a:r>
            <a:endParaRPr lang="en-US" dirty="0"/>
          </a:p>
          <a:p>
            <a:pPr marL="36900" indent="0">
              <a:buNone/>
            </a:pPr>
            <a:r>
              <a:rPr lang="en-US" dirty="0" smtClean="0"/>
              <a:t>N=100000 </a:t>
            </a:r>
            <a:r>
              <a:rPr lang="en-US" dirty="0"/>
              <a:t>MAX=</a:t>
            </a:r>
            <a:r>
              <a:rPr lang="en-US" dirty="0" smtClean="0"/>
              <a:t>10000000</a:t>
            </a:r>
            <a:endParaRPr lang="en-US" dirty="0"/>
          </a:p>
          <a:p>
            <a:pPr marL="36900" indent="0">
              <a:buNone/>
            </a:pPr>
            <a:r>
              <a:rPr lang="en-US" dirty="0" smtClean="0"/>
              <a:t>N=1000000 </a:t>
            </a:r>
            <a:r>
              <a:rPr lang="en-US" dirty="0"/>
              <a:t>MAX=</a:t>
            </a:r>
            <a:r>
              <a:rPr lang="en-US" dirty="0" smtClean="0"/>
              <a:t>10000000</a:t>
            </a:r>
            <a:endParaRPr lang="en-US" dirty="0"/>
          </a:p>
          <a:p>
            <a:pPr marL="36900" indent="0">
              <a:buNone/>
            </a:pPr>
            <a:r>
              <a:rPr lang="en-US" dirty="0" smtClean="0"/>
              <a:t>N=10000000 </a:t>
            </a:r>
            <a:r>
              <a:rPr lang="en-US" dirty="0"/>
              <a:t>MAX=</a:t>
            </a:r>
            <a:r>
              <a:rPr lang="en-US" dirty="0" smtClean="0"/>
              <a:t>10000000</a:t>
            </a:r>
            <a:endParaRPr lang="en-US" dirty="0"/>
          </a:p>
          <a:p>
            <a:pPr marL="36900" indent="0">
              <a:buNone/>
            </a:pPr>
            <a:r>
              <a:rPr lang="en-US" dirty="0" smtClean="0"/>
              <a:t>N=100000000 MAX=10000000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70870" y="3774612"/>
            <a:ext cx="379094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</a:t>
            </a:r>
            <a:r>
              <a:rPr lang="en-US" dirty="0" err="1" smtClean="0"/>
              <a:t>cadrul</a:t>
            </a:r>
            <a:r>
              <a:rPr lang="en-US" dirty="0" smtClean="0"/>
              <a:t> </a:t>
            </a:r>
            <a:r>
              <a:rPr lang="en-US" dirty="0" err="1" smtClean="0"/>
              <a:t>acestor</a:t>
            </a:r>
            <a:r>
              <a:rPr lang="en-US" dirty="0" smtClean="0"/>
              <a:t> teste </a:t>
            </a:r>
            <a:r>
              <a:rPr lang="en-US" dirty="0" err="1" smtClean="0"/>
              <a:t>putem</a:t>
            </a:r>
            <a:r>
              <a:rPr lang="en-US" dirty="0" smtClean="0"/>
              <a:t> </a:t>
            </a:r>
            <a:r>
              <a:rPr lang="en-US" dirty="0" err="1" smtClean="0"/>
              <a:t>observa</a:t>
            </a:r>
            <a:r>
              <a:rPr lang="en-US" dirty="0" smtClean="0"/>
              <a:t> ca </a:t>
            </a:r>
            <a:r>
              <a:rPr lang="en-US" dirty="0" err="1" smtClean="0"/>
              <a:t>timpul</a:t>
            </a:r>
            <a:r>
              <a:rPr lang="en-US" dirty="0" smtClean="0"/>
              <a:t> de </a:t>
            </a:r>
            <a:r>
              <a:rPr lang="en-US" dirty="0" err="1" smtClean="0"/>
              <a:t>rulare</a:t>
            </a:r>
            <a:r>
              <a:rPr lang="en-US" dirty="0" smtClean="0"/>
              <a:t> </a:t>
            </a:r>
            <a:r>
              <a:rPr lang="en-US" dirty="0" err="1" smtClean="0"/>
              <a:t>creste</a:t>
            </a:r>
            <a:r>
              <a:rPr lang="en-US" dirty="0" smtClean="0"/>
              <a:t> </a:t>
            </a:r>
            <a:r>
              <a:rPr lang="en-US" dirty="0" err="1" smtClean="0"/>
              <a:t>semnificativ</a:t>
            </a:r>
            <a:r>
              <a:rPr lang="en-US" dirty="0" smtClean="0"/>
              <a:t> </a:t>
            </a:r>
            <a:r>
              <a:rPr lang="en-US" dirty="0" err="1" smtClean="0"/>
              <a:t>odata</a:t>
            </a:r>
            <a:r>
              <a:rPr lang="en-US" dirty="0" smtClean="0"/>
              <a:t> cu </a:t>
            </a:r>
            <a:r>
              <a:rPr lang="en-US" dirty="0" err="1" smtClean="0"/>
              <a:t>marirea</a:t>
            </a:r>
            <a:r>
              <a:rPr lang="en-US" dirty="0" smtClean="0"/>
              <a:t> </a:t>
            </a:r>
            <a:r>
              <a:rPr lang="en-US" dirty="0" err="1" smtClean="0"/>
              <a:t>numarului</a:t>
            </a:r>
            <a:r>
              <a:rPr lang="en-US" dirty="0" smtClean="0"/>
              <a:t> de </a:t>
            </a:r>
            <a:r>
              <a:rPr lang="en-US" dirty="0" err="1" smtClean="0"/>
              <a:t>valori</a:t>
            </a:r>
            <a:r>
              <a:rPr lang="en-US" dirty="0" smtClean="0"/>
              <a:t> care </a:t>
            </a:r>
            <a:r>
              <a:rPr lang="en-US" dirty="0" err="1" smtClean="0"/>
              <a:t>trebuiesc</a:t>
            </a:r>
            <a:r>
              <a:rPr lang="en-US" dirty="0" smtClean="0"/>
              <a:t> </a:t>
            </a:r>
            <a:r>
              <a:rPr lang="en-US" dirty="0" err="1" smtClean="0"/>
              <a:t>sortate</a:t>
            </a:r>
            <a:r>
              <a:rPr lang="en-US" dirty="0" smtClean="0"/>
              <a:t>, </a:t>
            </a:r>
            <a:r>
              <a:rPr lang="en-US" dirty="0" err="1" smtClean="0"/>
              <a:t>valoarea</a:t>
            </a:r>
            <a:r>
              <a:rPr lang="en-US" dirty="0" smtClean="0"/>
              <a:t> maxima </a:t>
            </a:r>
            <a:r>
              <a:rPr lang="en-US" dirty="0" err="1" smtClean="0"/>
              <a:t>fiind</a:t>
            </a:r>
            <a:r>
              <a:rPr lang="en-US" dirty="0" smtClean="0"/>
              <a:t> </a:t>
            </a:r>
            <a:r>
              <a:rPr lang="en-US" dirty="0" err="1" smtClean="0"/>
              <a:t>aceeasi</a:t>
            </a:r>
            <a:r>
              <a:rPr lang="en-US" dirty="0" smtClean="0"/>
              <a:t> </a:t>
            </a:r>
            <a:r>
              <a:rPr lang="en-US" dirty="0" err="1" smtClean="0"/>
              <a:t>pentru</a:t>
            </a:r>
            <a:r>
              <a:rPr lang="en-US" dirty="0" smtClean="0"/>
              <a:t> </a:t>
            </a:r>
            <a:r>
              <a:rPr lang="en-US" dirty="0" err="1" smtClean="0"/>
              <a:t>fiecare</a:t>
            </a:r>
            <a:r>
              <a:rPr lang="en-US" dirty="0" smtClean="0"/>
              <a:t> test.</a:t>
            </a:r>
          </a:p>
          <a:p>
            <a:r>
              <a:rPr lang="en-US" dirty="0" smtClean="0"/>
              <a:t>In </a:t>
            </a:r>
            <a:r>
              <a:rPr lang="en-US" dirty="0" err="1" smtClean="0"/>
              <a:t>concluzie</a:t>
            </a:r>
            <a:r>
              <a:rPr lang="en-US" dirty="0" smtClean="0"/>
              <a:t>, Merge Sort </a:t>
            </a:r>
            <a:r>
              <a:rPr lang="en-US" dirty="0" err="1" smtClean="0"/>
              <a:t>este</a:t>
            </a:r>
            <a:r>
              <a:rPr lang="en-US" dirty="0" smtClean="0"/>
              <a:t> efficient </a:t>
            </a:r>
            <a:r>
              <a:rPr lang="en-US" dirty="0" err="1" smtClean="0"/>
              <a:t>atunci</a:t>
            </a:r>
            <a:r>
              <a:rPr lang="en-US" dirty="0" smtClean="0"/>
              <a:t> </a:t>
            </a:r>
            <a:r>
              <a:rPr lang="en-US" dirty="0" err="1" smtClean="0"/>
              <a:t>cand</a:t>
            </a:r>
            <a:r>
              <a:rPr lang="en-US" dirty="0" smtClean="0"/>
              <a:t> </a:t>
            </a:r>
            <a:r>
              <a:rPr lang="en-US" dirty="0" err="1" smtClean="0"/>
              <a:t>dorim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</a:t>
            </a:r>
            <a:r>
              <a:rPr lang="en-US" dirty="0" err="1" smtClean="0"/>
              <a:t>sortam</a:t>
            </a:r>
            <a:r>
              <a:rPr lang="en-US" dirty="0" smtClean="0"/>
              <a:t> un </a:t>
            </a:r>
            <a:r>
              <a:rPr lang="en-US" dirty="0" err="1" smtClean="0"/>
              <a:t>numar</a:t>
            </a:r>
            <a:r>
              <a:rPr lang="en-US" dirty="0" smtClean="0"/>
              <a:t> nu </a:t>
            </a:r>
            <a:r>
              <a:rPr lang="en-US" dirty="0" err="1" smtClean="0"/>
              <a:t>foarte</a:t>
            </a:r>
            <a:r>
              <a:rPr lang="en-US" dirty="0" smtClean="0"/>
              <a:t> mare de </a:t>
            </a:r>
            <a:r>
              <a:rPr lang="en-US" dirty="0" err="1" smtClean="0"/>
              <a:t>valori</a:t>
            </a:r>
            <a:r>
              <a:rPr lang="en-US" dirty="0" smtClean="0"/>
              <a:t> </a:t>
            </a:r>
            <a:r>
              <a:rPr lang="en-US" dirty="0" err="1" smtClean="0"/>
              <a:t>foarte</a:t>
            </a:r>
            <a:r>
              <a:rPr lang="en-US" dirty="0" smtClean="0"/>
              <a:t> </a:t>
            </a:r>
            <a:r>
              <a:rPr lang="en-US" dirty="0" err="1" smtClean="0"/>
              <a:t>mari</a:t>
            </a:r>
            <a:r>
              <a:rPr lang="en-US" dirty="0" smtClean="0"/>
              <a:t>.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5339898"/>
              </p:ext>
            </p:extLst>
          </p:nvPr>
        </p:nvGraphicFramePr>
        <p:xfrm>
          <a:off x="4598376" y="861646"/>
          <a:ext cx="7350369" cy="577528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450123">
                  <a:extLst>
                    <a:ext uri="{9D8B030D-6E8A-4147-A177-3AD203B41FA5}">
                      <a16:colId xmlns:a16="http://schemas.microsoft.com/office/drawing/2014/main" val="2020632946"/>
                    </a:ext>
                  </a:extLst>
                </a:gridCol>
                <a:gridCol w="2450123">
                  <a:extLst>
                    <a:ext uri="{9D8B030D-6E8A-4147-A177-3AD203B41FA5}">
                      <a16:colId xmlns:a16="http://schemas.microsoft.com/office/drawing/2014/main" val="2652322352"/>
                    </a:ext>
                  </a:extLst>
                </a:gridCol>
                <a:gridCol w="2450123">
                  <a:extLst>
                    <a:ext uri="{9D8B030D-6E8A-4147-A177-3AD203B41FA5}">
                      <a16:colId xmlns:a16="http://schemas.microsoft.com/office/drawing/2014/main" val="3672258283"/>
                    </a:ext>
                  </a:extLst>
                </a:gridCol>
              </a:tblGrid>
              <a:tr h="81014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MAX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TIME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3509014"/>
                  </a:ext>
                </a:extLst>
              </a:tr>
              <a:tr h="81014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10000000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 0.003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00005329"/>
                  </a:ext>
                </a:extLst>
              </a:tr>
              <a:tr h="81014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10000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10000000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0.038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3072562"/>
                  </a:ext>
                </a:extLst>
              </a:tr>
              <a:tr h="81014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100000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10000000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0.438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9676268"/>
                  </a:ext>
                </a:extLst>
              </a:tr>
              <a:tr h="81014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1000000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10000000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5.368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3196885"/>
                  </a:ext>
                </a:extLst>
              </a:tr>
              <a:tr h="81014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10000000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10000000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107.874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5047117"/>
                  </a:ext>
                </a:extLst>
              </a:tr>
              <a:tr h="81014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100000000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10000000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949.175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42689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58693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0"/>
            <a:ext cx="10353762" cy="970450"/>
          </a:xfrm>
        </p:spPr>
        <p:txBody>
          <a:bodyPr/>
          <a:lstStyle/>
          <a:p>
            <a:r>
              <a:rPr lang="en-US" dirty="0" smtClean="0"/>
              <a:t>Shell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618" y="888388"/>
            <a:ext cx="10353762" cy="4058751"/>
          </a:xfrm>
        </p:spPr>
        <p:txBody>
          <a:bodyPr/>
          <a:lstStyle/>
          <a:p>
            <a:r>
              <a:rPr lang="en-US" dirty="0" err="1" smtClean="0"/>
              <a:t>Complexitatea</a:t>
            </a:r>
            <a:r>
              <a:rPr lang="en-US" dirty="0" smtClean="0"/>
              <a:t> </a:t>
            </a:r>
            <a:r>
              <a:rPr lang="en-US" dirty="0" err="1" smtClean="0"/>
              <a:t>acestui</a:t>
            </a:r>
            <a:r>
              <a:rPr lang="en-US" dirty="0" smtClean="0"/>
              <a:t> </a:t>
            </a:r>
            <a:r>
              <a:rPr lang="en-US" dirty="0" err="1" smtClean="0"/>
              <a:t>algoritm</a:t>
            </a:r>
            <a:r>
              <a:rPr lang="en-US" dirty="0" smtClean="0"/>
              <a:t>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mai</a:t>
            </a:r>
            <a:r>
              <a:rPr lang="en-US" dirty="0" smtClean="0"/>
              <a:t> mica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egala</a:t>
            </a:r>
            <a:r>
              <a:rPr lang="en-US" dirty="0" smtClean="0"/>
              <a:t> cu O(n^2).</a:t>
            </a:r>
          </a:p>
          <a:p>
            <a:r>
              <a:rPr lang="en-US" dirty="0" smtClean="0"/>
              <a:t>La </a:t>
            </a:r>
            <a:r>
              <a:rPr lang="en-US" dirty="0" err="1" smtClean="0"/>
              <a:t>fel</a:t>
            </a:r>
            <a:r>
              <a:rPr lang="en-US" dirty="0" smtClean="0"/>
              <a:t> ca la Merge Sort, </a:t>
            </a:r>
            <a:r>
              <a:rPr lang="en-US" dirty="0" err="1" smtClean="0"/>
              <a:t>timpul</a:t>
            </a:r>
            <a:r>
              <a:rPr lang="en-US" dirty="0" smtClean="0"/>
              <a:t> de </a:t>
            </a:r>
            <a:r>
              <a:rPr lang="en-US" dirty="0" err="1" smtClean="0"/>
              <a:t>rulare</a:t>
            </a:r>
            <a:r>
              <a:rPr lang="en-US" dirty="0" smtClean="0"/>
              <a:t>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foarte</a:t>
            </a:r>
            <a:r>
              <a:rPr lang="en-US" dirty="0" smtClean="0"/>
              <a:t> mic </a:t>
            </a:r>
            <a:r>
              <a:rPr lang="en-US" dirty="0" err="1" smtClean="0"/>
              <a:t>atunci</a:t>
            </a:r>
            <a:r>
              <a:rPr lang="en-US" dirty="0" smtClean="0"/>
              <a:t> </a:t>
            </a:r>
            <a:r>
              <a:rPr lang="en-US" dirty="0" err="1" smtClean="0"/>
              <a:t>cand</a:t>
            </a:r>
            <a:r>
              <a:rPr lang="en-US" dirty="0" smtClean="0"/>
              <a:t> </a:t>
            </a:r>
            <a:r>
              <a:rPr lang="en-US" dirty="0" err="1" smtClean="0"/>
              <a:t>avem</a:t>
            </a:r>
            <a:r>
              <a:rPr lang="en-US" dirty="0" smtClean="0"/>
              <a:t> </a:t>
            </a:r>
            <a:r>
              <a:rPr lang="en-US" dirty="0" err="1" smtClean="0"/>
              <a:t>putine</a:t>
            </a:r>
            <a:r>
              <a:rPr lang="en-US" dirty="0" smtClean="0"/>
              <a:t> </a:t>
            </a:r>
            <a:r>
              <a:rPr lang="en-US" dirty="0" err="1" smtClean="0"/>
              <a:t>numere</a:t>
            </a:r>
            <a:r>
              <a:rPr lang="en-US" dirty="0" smtClean="0"/>
              <a:t> de </a:t>
            </a:r>
            <a:r>
              <a:rPr lang="en-US" dirty="0" err="1" smtClean="0"/>
              <a:t>sortat</a:t>
            </a:r>
            <a:r>
              <a:rPr lang="en-US" dirty="0" smtClean="0"/>
              <a:t>, indifferent de </a:t>
            </a:r>
            <a:r>
              <a:rPr lang="en-US" dirty="0" err="1" smtClean="0"/>
              <a:t>valoarea</a:t>
            </a:r>
            <a:r>
              <a:rPr lang="en-US" dirty="0" smtClean="0"/>
              <a:t> </a:t>
            </a:r>
            <a:r>
              <a:rPr lang="en-US" dirty="0" err="1" smtClean="0"/>
              <a:t>lor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creste</a:t>
            </a:r>
            <a:r>
              <a:rPr lang="en-US" dirty="0" smtClean="0"/>
              <a:t> </a:t>
            </a:r>
            <a:r>
              <a:rPr lang="en-US" dirty="0" err="1" smtClean="0"/>
              <a:t>semnificativ</a:t>
            </a:r>
            <a:r>
              <a:rPr lang="en-US" dirty="0" smtClean="0"/>
              <a:t> </a:t>
            </a:r>
            <a:r>
              <a:rPr lang="en-US" dirty="0" err="1" smtClean="0"/>
              <a:t>atunci</a:t>
            </a:r>
            <a:r>
              <a:rPr lang="en-US" dirty="0" smtClean="0"/>
              <a:t> </a:t>
            </a:r>
            <a:r>
              <a:rPr lang="en-US" dirty="0" err="1" smtClean="0"/>
              <a:t>cand</a:t>
            </a:r>
            <a:r>
              <a:rPr lang="en-US" dirty="0" smtClean="0"/>
              <a:t> </a:t>
            </a:r>
            <a:r>
              <a:rPr lang="en-US" dirty="0" err="1" smtClean="0"/>
              <a:t>avem</a:t>
            </a:r>
            <a:r>
              <a:rPr lang="en-US" dirty="0" smtClean="0"/>
              <a:t> </a:t>
            </a:r>
            <a:r>
              <a:rPr lang="en-US" dirty="0" err="1" smtClean="0"/>
              <a:t>liste</a:t>
            </a:r>
            <a:r>
              <a:rPr lang="en-US" dirty="0" smtClean="0"/>
              <a:t> </a:t>
            </a:r>
            <a:r>
              <a:rPr lang="en-US" dirty="0" err="1" smtClean="0"/>
              <a:t>foarte</a:t>
            </a:r>
            <a:r>
              <a:rPr lang="en-US" dirty="0" smtClean="0"/>
              <a:t> </a:t>
            </a:r>
            <a:r>
              <a:rPr lang="en-US" dirty="0" err="1" smtClean="0"/>
              <a:t>mari</a:t>
            </a:r>
            <a:r>
              <a:rPr lang="en-US" dirty="0" smtClean="0"/>
              <a:t> de </a:t>
            </a:r>
            <a:r>
              <a:rPr lang="en-US" dirty="0" err="1" smtClean="0"/>
              <a:t>numere</a:t>
            </a:r>
            <a:r>
              <a:rPr lang="en-US" dirty="0" smtClean="0"/>
              <a:t>, </a:t>
            </a:r>
            <a:r>
              <a:rPr lang="en-US" dirty="0" err="1" smtClean="0"/>
              <a:t>fiind</a:t>
            </a:r>
            <a:r>
              <a:rPr lang="en-US" dirty="0" smtClean="0"/>
              <a:t> </a:t>
            </a:r>
            <a:r>
              <a:rPr lang="en-US" dirty="0" err="1" smtClean="0"/>
              <a:t>mai</a:t>
            </a:r>
            <a:r>
              <a:rPr lang="en-US" dirty="0" smtClean="0"/>
              <a:t> lent </a:t>
            </a:r>
            <a:r>
              <a:rPr lang="en-US" dirty="0" err="1" smtClean="0"/>
              <a:t>decat</a:t>
            </a:r>
            <a:r>
              <a:rPr lang="en-US" dirty="0" smtClean="0"/>
              <a:t> Merge Sort in </a:t>
            </a:r>
            <a:r>
              <a:rPr lang="en-US" dirty="0" err="1" smtClean="0"/>
              <a:t>acest</a:t>
            </a:r>
            <a:r>
              <a:rPr lang="en-US" dirty="0" smtClean="0"/>
              <a:t> </a:t>
            </a:r>
            <a:r>
              <a:rPr lang="en-US" dirty="0" err="1" smtClean="0"/>
              <a:t>caz</a:t>
            </a:r>
            <a:r>
              <a:rPr lang="en-US" dirty="0" smtClean="0"/>
              <a:t>. </a:t>
            </a:r>
            <a:r>
              <a:rPr lang="en-US" dirty="0" err="1" smtClean="0"/>
              <a:t>Testand</a:t>
            </a:r>
            <a:r>
              <a:rPr lang="en-US" dirty="0" smtClean="0"/>
              <a:t> </a:t>
            </a:r>
            <a:r>
              <a:rPr lang="en-US" dirty="0" err="1" smtClean="0"/>
              <a:t>algoritmul</a:t>
            </a:r>
            <a:r>
              <a:rPr lang="en-US" dirty="0" smtClean="0"/>
              <a:t> cu </a:t>
            </a:r>
            <a:r>
              <a:rPr lang="en-US" dirty="0" err="1" smtClean="0"/>
              <a:t>aceleasi</a:t>
            </a:r>
            <a:r>
              <a:rPr lang="en-US" dirty="0" smtClean="0"/>
              <a:t> </a:t>
            </a:r>
            <a:r>
              <a:rPr lang="en-US" dirty="0" err="1" smtClean="0"/>
              <a:t>valori</a:t>
            </a:r>
            <a:r>
              <a:rPr lang="en-US" dirty="0" smtClean="0"/>
              <a:t> ca in slide-</a:t>
            </a:r>
            <a:r>
              <a:rPr lang="en-US" dirty="0" err="1" smtClean="0"/>
              <a:t>ul</a:t>
            </a:r>
            <a:r>
              <a:rPr lang="en-US" dirty="0" smtClean="0"/>
              <a:t> anterior </a:t>
            </a:r>
            <a:r>
              <a:rPr lang="en-US" dirty="0" err="1" smtClean="0"/>
              <a:t>putem</a:t>
            </a:r>
            <a:r>
              <a:rPr lang="en-US" dirty="0" smtClean="0"/>
              <a:t> </a:t>
            </a:r>
            <a:r>
              <a:rPr lang="en-US" dirty="0" err="1" smtClean="0"/>
              <a:t>observa</a:t>
            </a:r>
            <a:r>
              <a:rPr lang="en-US" dirty="0" smtClean="0"/>
              <a:t> </a:t>
            </a:r>
            <a:r>
              <a:rPr lang="en-US" dirty="0" err="1" smtClean="0"/>
              <a:t>cele</a:t>
            </a:r>
            <a:r>
              <a:rPr lang="en-US" dirty="0" smtClean="0"/>
              <a:t> </a:t>
            </a:r>
            <a:r>
              <a:rPr lang="en-US" dirty="0" err="1" smtClean="0"/>
              <a:t>afirmate</a:t>
            </a:r>
            <a:r>
              <a:rPr lang="en-US" dirty="0" smtClean="0"/>
              <a:t>.</a:t>
            </a:r>
          </a:p>
          <a:p>
            <a:pPr marL="36900" indent="0">
              <a:buNone/>
            </a:pPr>
            <a:endParaRPr lang="en-US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9002683"/>
              </p:ext>
            </p:extLst>
          </p:nvPr>
        </p:nvGraphicFramePr>
        <p:xfrm>
          <a:off x="783492" y="2794651"/>
          <a:ext cx="6558084" cy="377320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86028">
                  <a:extLst>
                    <a:ext uri="{9D8B030D-6E8A-4147-A177-3AD203B41FA5}">
                      <a16:colId xmlns:a16="http://schemas.microsoft.com/office/drawing/2014/main" val="689362799"/>
                    </a:ext>
                  </a:extLst>
                </a:gridCol>
                <a:gridCol w="2186028">
                  <a:extLst>
                    <a:ext uri="{9D8B030D-6E8A-4147-A177-3AD203B41FA5}">
                      <a16:colId xmlns:a16="http://schemas.microsoft.com/office/drawing/2014/main" val="306005349"/>
                    </a:ext>
                  </a:extLst>
                </a:gridCol>
                <a:gridCol w="2186028">
                  <a:extLst>
                    <a:ext uri="{9D8B030D-6E8A-4147-A177-3AD203B41FA5}">
                      <a16:colId xmlns:a16="http://schemas.microsoft.com/office/drawing/2014/main" val="250676142"/>
                    </a:ext>
                  </a:extLst>
                </a:gridCol>
              </a:tblGrid>
              <a:tr h="62886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MAX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TIME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6677"/>
                  </a:ext>
                </a:extLst>
              </a:tr>
              <a:tr h="62886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10000000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0.002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0210730"/>
                  </a:ext>
                </a:extLst>
              </a:tr>
              <a:tr h="62886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10000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100000000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0.051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5319044"/>
                  </a:ext>
                </a:extLst>
              </a:tr>
              <a:tr h="62886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100000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100000000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0.97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1080080"/>
                  </a:ext>
                </a:extLst>
              </a:tr>
              <a:tr h="62886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1000000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100000000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15.78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2682836"/>
                  </a:ext>
                </a:extLst>
              </a:tr>
              <a:tr h="62886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10000000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100000000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342.18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32677404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429500" y="2794651"/>
            <a:ext cx="39741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</a:t>
            </a:r>
            <a:r>
              <a:rPr lang="en-US" dirty="0" err="1" smtClean="0"/>
              <a:t>concluzie</a:t>
            </a:r>
            <a:r>
              <a:rPr lang="en-US" dirty="0" smtClean="0"/>
              <a:t>, </a:t>
            </a:r>
            <a:r>
              <a:rPr lang="en-US" dirty="0" err="1" smtClean="0"/>
              <a:t>daca</a:t>
            </a:r>
            <a:r>
              <a:rPr lang="en-US" dirty="0" smtClean="0"/>
              <a:t> </a:t>
            </a:r>
            <a:r>
              <a:rPr lang="en-US" dirty="0" err="1" smtClean="0"/>
              <a:t>vrem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</a:t>
            </a:r>
            <a:r>
              <a:rPr lang="en-US" dirty="0" err="1" smtClean="0"/>
              <a:t>sortam</a:t>
            </a:r>
            <a:r>
              <a:rPr lang="en-US" dirty="0" smtClean="0"/>
              <a:t> </a:t>
            </a:r>
            <a:r>
              <a:rPr lang="en-US" dirty="0" err="1" smtClean="0"/>
              <a:t>liste</a:t>
            </a:r>
            <a:r>
              <a:rPr lang="en-US" dirty="0" smtClean="0"/>
              <a:t> </a:t>
            </a:r>
            <a:r>
              <a:rPr lang="en-US" dirty="0" err="1" smtClean="0"/>
              <a:t>mai</a:t>
            </a:r>
            <a:r>
              <a:rPr lang="en-US" dirty="0" smtClean="0"/>
              <a:t> </a:t>
            </a:r>
            <a:r>
              <a:rPr lang="en-US" dirty="0" err="1" smtClean="0"/>
              <a:t>mari</a:t>
            </a:r>
            <a:r>
              <a:rPr lang="en-US" dirty="0" smtClean="0"/>
              <a:t>, Merge Sort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mai</a:t>
            </a:r>
            <a:r>
              <a:rPr lang="en-US" dirty="0" smtClean="0"/>
              <a:t> rapid.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9759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4168" y="149469"/>
            <a:ext cx="5704508" cy="1160585"/>
          </a:xfrm>
        </p:spPr>
        <p:txBody>
          <a:bodyPr>
            <a:normAutofit/>
          </a:bodyPr>
          <a:lstStyle/>
          <a:p>
            <a:r>
              <a:rPr lang="en-US" dirty="0" smtClean="0"/>
              <a:t>Count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9541" y="1706072"/>
            <a:ext cx="10353762" cy="4058751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 smtClean="0"/>
              <a:t>Acest</a:t>
            </a:r>
            <a:r>
              <a:rPr lang="en-US" dirty="0" smtClean="0"/>
              <a:t> </a:t>
            </a:r>
            <a:r>
              <a:rPr lang="en-US" dirty="0" err="1" smtClean="0"/>
              <a:t>algoritm</a:t>
            </a:r>
            <a:r>
              <a:rPr lang="en-US" dirty="0" smtClean="0"/>
              <a:t> </a:t>
            </a:r>
            <a:r>
              <a:rPr lang="en-US" dirty="0" err="1" smtClean="0"/>
              <a:t>bazat</a:t>
            </a:r>
            <a:r>
              <a:rPr lang="en-US" dirty="0" smtClean="0"/>
              <a:t> </a:t>
            </a:r>
            <a:r>
              <a:rPr lang="en-US" dirty="0" err="1" smtClean="0"/>
              <a:t>pe</a:t>
            </a:r>
            <a:r>
              <a:rPr lang="en-US" dirty="0" smtClean="0"/>
              <a:t> </a:t>
            </a:r>
            <a:r>
              <a:rPr lang="en-US" dirty="0" err="1" smtClean="0"/>
              <a:t>numarare</a:t>
            </a:r>
            <a:r>
              <a:rPr lang="en-US" dirty="0" smtClean="0"/>
              <a:t>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eficient</a:t>
            </a:r>
            <a:r>
              <a:rPr lang="en-US" dirty="0" smtClean="0"/>
              <a:t> </a:t>
            </a:r>
            <a:r>
              <a:rPr lang="en-US" dirty="0" err="1" smtClean="0"/>
              <a:t>pentru</a:t>
            </a:r>
            <a:r>
              <a:rPr lang="en-US" dirty="0" smtClean="0"/>
              <a:t> </a:t>
            </a:r>
            <a:r>
              <a:rPr lang="en-US" dirty="0" err="1" smtClean="0"/>
              <a:t>numere</a:t>
            </a:r>
            <a:r>
              <a:rPr lang="en-US" dirty="0" smtClean="0"/>
              <a:t> </a:t>
            </a:r>
            <a:r>
              <a:rPr lang="en-US" dirty="0" err="1" smtClean="0"/>
              <a:t>mici</a:t>
            </a:r>
            <a:r>
              <a:rPr lang="en-US" dirty="0" smtClean="0"/>
              <a:t> </a:t>
            </a:r>
            <a:r>
              <a:rPr lang="en-US" dirty="0" err="1" smtClean="0"/>
              <a:t>deoarece</a:t>
            </a:r>
            <a:r>
              <a:rPr lang="en-US" dirty="0" smtClean="0"/>
              <a:t> la </a:t>
            </a:r>
            <a:r>
              <a:rPr lang="en-US" dirty="0" err="1" smtClean="0"/>
              <a:t>fiecare</a:t>
            </a:r>
            <a:r>
              <a:rPr lang="en-US" dirty="0" smtClean="0"/>
              <a:t> </a:t>
            </a:r>
            <a:r>
              <a:rPr lang="en-US" dirty="0" err="1" smtClean="0"/>
              <a:t>executare</a:t>
            </a:r>
            <a:r>
              <a:rPr lang="en-US" dirty="0" smtClean="0"/>
              <a:t> a </a:t>
            </a:r>
            <a:r>
              <a:rPr lang="en-US" dirty="0" err="1" smtClean="0"/>
              <a:t>programului</a:t>
            </a:r>
            <a:r>
              <a:rPr lang="en-US" dirty="0" smtClean="0"/>
              <a:t>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nevoie</a:t>
            </a:r>
            <a:r>
              <a:rPr lang="en-US" dirty="0" smtClean="0"/>
              <a:t> de </a:t>
            </a:r>
            <a:r>
              <a:rPr lang="en-US" dirty="0" err="1" smtClean="0"/>
              <a:t>memorie</a:t>
            </a:r>
            <a:r>
              <a:rPr lang="en-US" dirty="0" smtClean="0"/>
              <a:t> </a:t>
            </a:r>
            <a:r>
              <a:rPr lang="en-US" dirty="0" err="1" smtClean="0"/>
              <a:t>suplimentara</a:t>
            </a:r>
            <a:r>
              <a:rPr lang="en-US" dirty="0" smtClean="0"/>
              <a:t> </a:t>
            </a:r>
            <a:r>
              <a:rPr lang="en-US" dirty="0" err="1" smtClean="0"/>
              <a:t>pentru</a:t>
            </a:r>
            <a:r>
              <a:rPr lang="en-US" dirty="0" smtClean="0"/>
              <a:t> a </a:t>
            </a:r>
            <a:r>
              <a:rPr lang="en-US" dirty="0" err="1" smtClean="0"/>
              <a:t>numara</a:t>
            </a:r>
            <a:r>
              <a:rPr lang="en-US" dirty="0" smtClean="0"/>
              <a:t> </a:t>
            </a:r>
            <a:r>
              <a:rPr lang="en-US" dirty="0" err="1" smtClean="0"/>
              <a:t>fiecare</a:t>
            </a:r>
            <a:r>
              <a:rPr lang="en-US" dirty="0" smtClean="0"/>
              <a:t> </a:t>
            </a:r>
            <a:r>
              <a:rPr lang="en-US" dirty="0" err="1" smtClean="0"/>
              <a:t>aparitie</a:t>
            </a:r>
            <a:r>
              <a:rPr lang="en-US" dirty="0" smtClean="0"/>
              <a:t> in vector a </a:t>
            </a:r>
            <a:r>
              <a:rPr lang="en-US" dirty="0" err="1" smtClean="0"/>
              <a:t>elementelor</a:t>
            </a:r>
            <a:r>
              <a:rPr lang="en-US" dirty="0" smtClean="0"/>
              <a:t> din </a:t>
            </a:r>
            <a:r>
              <a:rPr lang="en-US" dirty="0" err="1" smtClean="0"/>
              <a:t>intervalul</a:t>
            </a:r>
            <a:r>
              <a:rPr lang="en-US" dirty="0" smtClean="0"/>
              <a:t> (0,maxim). Cu cat </a:t>
            </a:r>
            <a:r>
              <a:rPr lang="en-US" dirty="0" err="1" smtClean="0"/>
              <a:t>maximul</a:t>
            </a:r>
            <a:r>
              <a:rPr lang="en-US" dirty="0" smtClean="0"/>
              <a:t>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mai</a:t>
            </a:r>
            <a:r>
              <a:rPr lang="en-US" dirty="0" smtClean="0"/>
              <a:t> mare, cu </a:t>
            </a:r>
            <a:r>
              <a:rPr lang="en-US" dirty="0" err="1" smtClean="0"/>
              <a:t>atat</a:t>
            </a:r>
            <a:r>
              <a:rPr lang="en-US" dirty="0" smtClean="0"/>
              <a:t> </a:t>
            </a:r>
            <a:r>
              <a:rPr lang="en-US" dirty="0" err="1" smtClean="0"/>
              <a:t>algoritmul</a:t>
            </a:r>
            <a:r>
              <a:rPr lang="en-US" dirty="0" smtClean="0"/>
              <a:t>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mai</a:t>
            </a:r>
            <a:r>
              <a:rPr lang="en-US" dirty="0" smtClean="0"/>
              <a:t> lent.</a:t>
            </a:r>
          </a:p>
          <a:p>
            <a:r>
              <a:rPr lang="en-US" dirty="0" err="1" smtClean="0"/>
              <a:t>Ruland</a:t>
            </a:r>
            <a:r>
              <a:rPr lang="en-US" dirty="0" smtClean="0"/>
              <a:t> </a:t>
            </a:r>
            <a:r>
              <a:rPr lang="en-US" dirty="0" err="1" smtClean="0"/>
              <a:t>mai</a:t>
            </a:r>
            <a:r>
              <a:rPr lang="en-US" dirty="0" smtClean="0"/>
              <a:t> </a:t>
            </a:r>
            <a:r>
              <a:rPr lang="en-US" dirty="0" err="1" smtClean="0"/>
              <a:t>multe</a:t>
            </a:r>
            <a:r>
              <a:rPr lang="en-US" dirty="0" smtClean="0"/>
              <a:t> teste am </a:t>
            </a:r>
            <a:r>
              <a:rPr lang="en-US" dirty="0" err="1" smtClean="0"/>
              <a:t>observat</a:t>
            </a:r>
            <a:r>
              <a:rPr lang="en-US" dirty="0" smtClean="0"/>
              <a:t> ca </a:t>
            </a:r>
            <a:r>
              <a:rPr lang="en-US" dirty="0" err="1" smtClean="0"/>
              <a:t>timpul</a:t>
            </a:r>
            <a:r>
              <a:rPr lang="en-US" dirty="0" smtClean="0"/>
              <a:t> de </a:t>
            </a:r>
            <a:r>
              <a:rPr lang="en-US" dirty="0" err="1" smtClean="0"/>
              <a:t>rulare</a:t>
            </a:r>
            <a:r>
              <a:rPr lang="en-US" dirty="0" smtClean="0"/>
              <a:t> </a:t>
            </a:r>
            <a:r>
              <a:rPr lang="en-US" dirty="0" err="1" smtClean="0"/>
              <a:t>creste</a:t>
            </a:r>
            <a:r>
              <a:rPr lang="en-US" dirty="0" smtClean="0"/>
              <a:t> </a:t>
            </a:r>
            <a:r>
              <a:rPr lang="en-US" dirty="0" err="1" smtClean="0"/>
              <a:t>foarte</a:t>
            </a:r>
            <a:r>
              <a:rPr lang="en-US" dirty="0" smtClean="0"/>
              <a:t> </a:t>
            </a:r>
            <a:r>
              <a:rPr lang="en-US" dirty="0" err="1" smtClean="0"/>
              <a:t>mult</a:t>
            </a:r>
            <a:r>
              <a:rPr lang="en-US" dirty="0" smtClean="0"/>
              <a:t> </a:t>
            </a:r>
            <a:r>
              <a:rPr lang="en-US" dirty="0" err="1" smtClean="0"/>
              <a:t>odata</a:t>
            </a:r>
            <a:r>
              <a:rPr lang="en-US" dirty="0" smtClean="0"/>
              <a:t> cu </a:t>
            </a:r>
            <a:r>
              <a:rPr lang="en-US" dirty="0" err="1" smtClean="0"/>
              <a:t>marirea</a:t>
            </a:r>
            <a:r>
              <a:rPr lang="en-US" dirty="0" smtClean="0"/>
              <a:t> </a:t>
            </a:r>
            <a:r>
              <a:rPr lang="en-US" dirty="0" err="1" smtClean="0"/>
              <a:t>maximului</a:t>
            </a:r>
            <a:r>
              <a:rPr lang="en-US" dirty="0" smtClean="0"/>
              <a:t>. </a:t>
            </a:r>
            <a:r>
              <a:rPr lang="en-US" dirty="0" err="1" smtClean="0"/>
              <a:t>Totodata</a:t>
            </a:r>
            <a:r>
              <a:rPr lang="en-US" dirty="0" smtClean="0"/>
              <a:t>, </a:t>
            </a:r>
            <a:r>
              <a:rPr lang="en-US" dirty="0" err="1" smtClean="0"/>
              <a:t>cea</a:t>
            </a:r>
            <a:r>
              <a:rPr lang="en-US" dirty="0" smtClean="0"/>
              <a:t> </a:t>
            </a:r>
            <a:r>
              <a:rPr lang="en-US" dirty="0" err="1" smtClean="0"/>
              <a:t>mai</a:t>
            </a:r>
            <a:r>
              <a:rPr lang="en-US" dirty="0" smtClean="0"/>
              <a:t> mare </a:t>
            </a:r>
            <a:r>
              <a:rPr lang="en-US" dirty="0" err="1" smtClean="0"/>
              <a:t>valoare</a:t>
            </a:r>
            <a:r>
              <a:rPr lang="en-US" dirty="0" smtClean="0"/>
              <a:t> </a:t>
            </a:r>
            <a:r>
              <a:rPr lang="en-US" dirty="0" err="1" smtClean="0"/>
              <a:t>pe</a:t>
            </a:r>
            <a:r>
              <a:rPr lang="en-US" dirty="0" smtClean="0"/>
              <a:t> care am </a:t>
            </a:r>
            <a:r>
              <a:rPr lang="en-US" dirty="0" err="1" smtClean="0"/>
              <a:t>folosit</a:t>
            </a:r>
            <a:r>
              <a:rPr lang="en-US" dirty="0" smtClean="0"/>
              <a:t>-o </a:t>
            </a:r>
            <a:r>
              <a:rPr lang="en-US" dirty="0" err="1" smtClean="0"/>
              <a:t>pentru</a:t>
            </a:r>
            <a:r>
              <a:rPr lang="en-US" dirty="0" smtClean="0"/>
              <a:t> maxim, </a:t>
            </a:r>
            <a:r>
              <a:rPr lang="en-US" dirty="0" err="1" smtClean="0"/>
              <a:t>fara</a:t>
            </a:r>
            <a:r>
              <a:rPr lang="en-US" dirty="0" smtClean="0"/>
              <a:t> </a:t>
            </a:r>
            <a:r>
              <a:rPr lang="en-US" dirty="0" err="1" smtClean="0"/>
              <a:t>eroare</a:t>
            </a:r>
            <a:r>
              <a:rPr lang="en-US" dirty="0" smtClean="0"/>
              <a:t> de </a:t>
            </a:r>
            <a:r>
              <a:rPr lang="en-US" dirty="0" err="1" smtClean="0"/>
              <a:t>memorie</a:t>
            </a:r>
            <a:r>
              <a:rPr lang="en-US" dirty="0" smtClean="0"/>
              <a:t>, </a:t>
            </a:r>
            <a:r>
              <a:rPr lang="en-US" dirty="0" err="1" smtClean="0"/>
              <a:t>este</a:t>
            </a:r>
            <a:r>
              <a:rPr lang="en-US" dirty="0" smtClean="0"/>
              <a:t> 10^8.</a:t>
            </a:r>
          </a:p>
          <a:p>
            <a:r>
              <a:rPr lang="en-US" dirty="0" smtClean="0"/>
              <a:t>Count Sort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totusi</a:t>
            </a:r>
            <a:r>
              <a:rPr lang="en-US" dirty="0" smtClean="0"/>
              <a:t> </a:t>
            </a:r>
            <a:r>
              <a:rPr lang="en-US" dirty="0" err="1" smtClean="0"/>
              <a:t>foarte</a:t>
            </a:r>
            <a:r>
              <a:rPr lang="en-US" dirty="0" smtClean="0"/>
              <a:t> </a:t>
            </a:r>
            <a:r>
              <a:rPr lang="en-US" dirty="0" err="1" smtClean="0"/>
              <a:t>eficient</a:t>
            </a:r>
            <a:r>
              <a:rPr lang="en-US" dirty="0" smtClean="0"/>
              <a:t> </a:t>
            </a:r>
            <a:r>
              <a:rPr lang="en-US" dirty="0" err="1" smtClean="0"/>
              <a:t>atunci</a:t>
            </a:r>
            <a:r>
              <a:rPr lang="en-US" dirty="0" smtClean="0"/>
              <a:t> </a:t>
            </a:r>
            <a:r>
              <a:rPr lang="en-US" dirty="0" err="1" smtClean="0"/>
              <a:t>cand</a:t>
            </a:r>
            <a:r>
              <a:rPr lang="en-US" dirty="0" smtClean="0"/>
              <a:t> </a:t>
            </a:r>
            <a:r>
              <a:rPr lang="en-US" dirty="0" err="1" smtClean="0"/>
              <a:t>avem</a:t>
            </a:r>
            <a:r>
              <a:rPr lang="en-US" dirty="0" smtClean="0"/>
              <a:t> </a:t>
            </a:r>
            <a:r>
              <a:rPr lang="en-US" dirty="0" err="1" smtClean="0"/>
              <a:t>valori</a:t>
            </a:r>
            <a:r>
              <a:rPr lang="en-US" dirty="0" smtClean="0"/>
              <a:t> </a:t>
            </a:r>
            <a:r>
              <a:rPr lang="en-US" dirty="0" err="1" smtClean="0"/>
              <a:t>mici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distince</a:t>
            </a:r>
            <a:r>
              <a:rPr lang="en-US" dirty="0" smtClean="0"/>
              <a:t> in </a:t>
            </a:r>
            <a:r>
              <a:rPr lang="en-US" dirty="0" err="1" smtClean="0"/>
              <a:t>lista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Complexitatea</a:t>
            </a:r>
            <a:r>
              <a:rPr lang="en-US" dirty="0" smtClean="0"/>
              <a:t> </a:t>
            </a:r>
            <a:r>
              <a:rPr lang="en-US" dirty="0" err="1" smtClean="0"/>
              <a:t>acestuia</a:t>
            </a:r>
            <a:r>
              <a:rPr lang="en-US" dirty="0" smtClean="0"/>
              <a:t> </a:t>
            </a:r>
            <a:r>
              <a:rPr lang="en-US" dirty="0" err="1" smtClean="0"/>
              <a:t>este</a:t>
            </a:r>
            <a:r>
              <a:rPr lang="en-US" dirty="0" smtClean="0"/>
              <a:t> O(</a:t>
            </a:r>
            <a:r>
              <a:rPr lang="en-US" dirty="0" err="1" smtClean="0"/>
              <a:t>n+m</a:t>
            </a:r>
            <a:r>
              <a:rPr lang="en-US" dirty="0" smtClean="0"/>
              <a:t>), </a:t>
            </a:r>
            <a:r>
              <a:rPr lang="en-US" dirty="0" err="1" smtClean="0"/>
              <a:t>unde</a:t>
            </a:r>
            <a:r>
              <a:rPr lang="en-US" dirty="0" smtClean="0"/>
              <a:t> n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numarul</a:t>
            </a:r>
            <a:r>
              <a:rPr lang="en-US" dirty="0" smtClean="0"/>
              <a:t> de </a:t>
            </a:r>
            <a:r>
              <a:rPr lang="en-US" dirty="0" err="1" smtClean="0"/>
              <a:t>elemente</a:t>
            </a:r>
            <a:r>
              <a:rPr lang="en-US" dirty="0" smtClean="0"/>
              <a:t> din </a:t>
            </a:r>
            <a:r>
              <a:rPr lang="en-US" dirty="0" err="1" smtClean="0"/>
              <a:t>lista</a:t>
            </a:r>
            <a:r>
              <a:rPr lang="en-US" dirty="0" smtClean="0"/>
              <a:t>, </a:t>
            </a:r>
            <a:r>
              <a:rPr lang="en-US" dirty="0" err="1" smtClean="0"/>
              <a:t>iar</a:t>
            </a:r>
            <a:r>
              <a:rPr lang="en-US" dirty="0" smtClean="0"/>
              <a:t> m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maximul</a:t>
            </a:r>
            <a:r>
              <a:rPr lang="en-US" dirty="0" smtClean="0"/>
              <a:t> </a:t>
            </a:r>
            <a:r>
              <a:rPr lang="en-US" dirty="0" err="1" smtClean="0"/>
              <a:t>posibil</a:t>
            </a:r>
            <a:r>
              <a:rPr lang="en-US" dirty="0" smtClean="0"/>
              <a:t>.</a:t>
            </a:r>
          </a:p>
          <a:p>
            <a:r>
              <a:rPr lang="en-US" dirty="0" smtClean="0"/>
              <a:t>Cum se </a:t>
            </a:r>
            <a:r>
              <a:rPr lang="en-US" dirty="0" err="1" smtClean="0"/>
              <a:t>comporta</a:t>
            </a:r>
            <a:r>
              <a:rPr lang="en-US" dirty="0" smtClean="0"/>
              <a:t> </a:t>
            </a:r>
            <a:r>
              <a:rPr lang="en-US" dirty="0" err="1" smtClean="0"/>
              <a:t>algoritmul</a:t>
            </a:r>
            <a:r>
              <a:rPr lang="en-US" dirty="0" smtClean="0"/>
              <a:t> la </a:t>
            </a:r>
            <a:r>
              <a:rPr lang="en-US" dirty="0" err="1" smtClean="0"/>
              <a:t>executarea</a:t>
            </a:r>
            <a:r>
              <a:rPr lang="en-US" dirty="0" smtClean="0"/>
              <a:t> </a:t>
            </a:r>
            <a:r>
              <a:rPr lang="en-US" dirty="0" err="1" smtClean="0"/>
              <a:t>unor</a:t>
            </a:r>
            <a:r>
              <a:rPr lang="en-US" dirty="0" smtClean="0"/>
              <a:t> teste diverse </a:t>
            </a:r>
            <a:r>
              <a:rPr lang="en-US" dirty="0" err="1" smtClean="0"/>
              <a:t>putem</a:t>
            </a:r>
            <a:r>
              <a:rPr lang="en-US" dirty="0" smtClean="0"/>
              <a:t> </a:t>
            </a:r>
            <a:r>
              <a:rPr lang="en-US" dirty="0" err="1" smtClean="0"/>
              <a:t>vedea</a:t>
            </a:r>
            <a:r>
              <a:rPr lang="en-US" dirty="0" smtClean="0"/>
              <a:t> in slide-</a:t>
            </a:r>
            <a:r>
              <a:rPr lang="en-US" dirty="0" err="1" smtClean="0"/>
              <a:t>urile</a:t>
            </a:r>
            <a:r>
              <a:rPr lang="en-US" dirty="0" smtClean="0"/>
              <a:t> </a:t>
            </a:r>
            <a:r>
              <a:rPr lang="en-US" dirty="0" err="1" smtClean="0"/>
              <a:t>viitoare</a:t>
            </a:r>
            <a:r>
              <a:rPr lang="en-US" dirty="0" smtClean="0"/>
              <a:t> in care </a:t>
            </a:r>
            <a:r>
              <a:rPr lang="en-US" dirty="0" err="1" smtClean="0"/>
              <a:t>voi</a:t>
            </a:r>
            <a:r>
              <a:rPr lang="en-US" dirty="0"/>
              <a:t> </a:t>
            </a:r>
            <a:r>
              <a:rPr lang="en-US" dirty="0" err="1" smtClean="0"/>
              <a:t>prezenta</a:t>
            </a:r>
            <a:r>
              <a:rPr lang="en-US" dirty="0" smtClean="0"/>
              <a:t> </a:t>
            </a:r>
            <a:r>
              <a:rPr lang="en-US" dirty="0" err="1" smtClean="0"/>
              <a:t>timpii</a:t>
            </a:r>
            <a:r>
              <a:rPr lang="en-US" dirty="0"/>
              <a:t> </a:t>
            </a:r>
            <a:r>
              <a:rPr lang="en-US" dirty="0" err="1" smtClean="0"/>
              <a:t>tuturor</a:t>
            </a:r>
            <a:r>
              <a:rPr lang="en-US" dirty="0" smtClean="0"/>
              <a:t> </a:t>
            </a:r>
            <a:r>
              <a:rPr lang="en-US" dirty="0" err="1" smtClean="0"/>
              <a:t>algoritmilor</a:t>
            </a:r>
            <a:r>
              <a:rPr lang="en-US" dirty="0" smtClean="0"/>
              <a:t> </a:t>
            </a:r>
            <a:r>
              <a:rPr lang="en-US" dirty="0" err="1" smtClean="0"/>
              <a:t>rezultati</a:t>
            </a:r>
            <a:r>
              <a:rPr lang="en-US" dirty="0" smtClean="0"/>
              <a:t> in </a:t>
            </a:r>
            <a:r>
              <a:rPr lang="en-US" dirty="0" err="1" smtClean="0"/>
              <a:t>urma</a:t>
            </a:r>
            <a:r>
              <a:rPr lang="en-US" dirty="0" smtClean="0"/>
              <a:t> </a:t>
            </a:r>
            <a:r>
              <a:rPr lang="en-US" dirty="0" err="1" smtClean="0"/>
              <a:t>unor</a:t>
            </a:r>
            <a:r>
              <a:rPr lang="en-US" dirty="0" smtClean="0"/>
              <a:t> teste </a:t>
            </a:r>
            <a:r>
              <a:rPr lang="en-US" dirty="0" err="1" smtClean="0"/>
              <a:t>identice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488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205154"/>
            <a:ext cx="10353762" cy="970450"/>
          </a:xfrm>
        </p:spPr>
        <p:txBody>
          <a:bodyPr/>
          <a:lstStyle/>
          <a:p>
            <a:r>
              <a:rPr lang="en-US" dirty="0" smtClean="0"/>
              <a:t>Bubble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256" y="1175604"/>
            <a:ext cx="5469420" cy="5362943"/>
          </a:xfrm>
        </p:spPr>
        <p:txBody>
          <a:bodyPr>
            <a:normAutofit/>
          </a:bodyPr>
          <a:lstStyle/>
          <a:p>
            <a:r>
              <a:rPr lang="en-US" dirty="0" err="1" smtClean="0"/>
              <a:t>Acest</a:t>
            </a:r>
            <a:r>
              <a:rPr lang="en-US" dirty="0" smtClean="0"/>
              <a:t> </a:t>
            </a:r>
            <a:r>
              <a:rPr lang="en-US" dirty="0" err="1" smtClean="0"/>
              <a:t>algoritm</a:t>
            </a:r>
            <a:r>
              <a:rPr lang="en-US" dirty="0" smtClean="0"/>
              <a:t> are </a:t>
            </a:r>
            <a:r>
              <a:rPr lang="en-US" dirty="0" err="1" smtClean="0"/>
              <a:t>complexitatea</a:t>
            </a:r>
            <a:r>
              <a:rPr lang="en-US" dirty="0" smtClean="0"/>
              <a:t> maxima O(n^2), n </a:t>
            </a:r>
            <a:r>
              <a:rPr lang="en-US" dirty="0" err="1" smtClean="0"/>
              <a:t>fiind</a:t>
            </a:r>
            <a:r>
              <a:rPr lang="en-US" dirty="0" smtClean="0"/>
              <a:t> </a:t>
            </a:r>
            <a:r>
              <a:rPr lang="en-US" dirty="0" err="1" smtClean="0"/>
              <a:t>numarul</a:t>
            </a:r>
            <a:r>
              <a:rPr lang="en-US" dirty="0" smtClean="0"/>
              <a:t> de </a:t>
            </a:r>
            <a:r>
              <a:rPr lang="en-US" dirty="0" err="1" smtClean="0"/>
              <a:t>elemente</a:t>
            </a:r>
            <a:r>
              <a:rPr lang="en-US" dirty="0" smtClean="0"/>
              <a:t> din </a:t>
            </a:r>
            <a:r>
              <a:rPr lang="en-US" dirty="0" err="1" smtClean="0"/>
              <a:t>lista</a:t>
            </a:r>
            <a:r>
              <a:rPr lang="en-US" dirty="0" smtClean="0"/>
              <a:t> care </a:t>
            </a:r>
            <a:r>
              <a:rPr lang="en-US" dirty="0" err="1" smtClean="0"/>
              <a:t>urmeaza</a:t>
            </a:r>
            <a:r>
              <a:rPr lang="en-US" dirty="0" smtClean="0"/>
              <a:t> a fi </a:t>
            </a:r>
            <a:r>
              <a:rPr lang="en-US" dirty="0" err="1" smtClean="0"/>
              <a:t>sortate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Astfel</a:t>
            </a:r>
            <a:r>
              <a:rPr lang="en-US" dirty="0" smtClean="0"/>
              <a:t>, </a:t>
            </a:r>
            <a:r>
              <a:rPr lang="en-US" dirty="0" err="1" smtClean="0"/>
              <a:t>complexitatea</a:t>
            </a:r>
            <a:r>
              <a:rPr lang="en-US" dirty="0" smtClean="0"/>
              <a:t> </a:t>
            </a:r>
            <a:r>
              <a:rPr lang="en-US" dirty="0" err="1" smtClean="0"/>
              <a:t>creste</a:t>
            </a:r>
            <a:r>
              <a:rPr lang="en-US" dirty="0" smtClean="0"/>
              <a:t> </a:t>
            </a:r>
            <a:r>
              <a:rPr lang="en-US" dirty="0" err="1" smtClean="0"/>
              <a:t>odata</a:t>
            </a:r>
            <a:r>
              <a:rPr lang="en-US" dirty="0" smtClean="0"/>
              <a:t> cu </a:t>
            </a:r>
            <a:r>
              <a:rPr lang="en-US" dirty="0" err="1" smtClean="0"/>
              <a:t>marirea</a:t>
            </a:r>
            <a:r>
              <a:rPr lang="en-US" dirty="0" smtClean="0"/>
              <a:t> </a:t>
            </a:r>
            <a:r>
              <a:rPr lang="en-US" dirty="0" err="1" smtClean="0"/>
              <a:t>numarului</a:t>
            </a:r>
            <a:r>
              <a:rPr lang="en-US" dirty="0" smtClean="0"/>
              <a:t> de </a:t>
            </a:r>
            <a:r>
              <a:rPr lang="en-US" dirty="0" err="1" smtClean="0"/>
              <a:t>elemente</a:t>
            </a:r>
            <a:r>
              <a:rPr lang="en-US" dirty="0" smtClean="0"/>
              <a:t> din </a:t>
            </a:r>
            <a:r>
              <a:rPr lang="en-US" dirty="0" err="1" smtClean="0"/>
              <a:t>lista</a:t>
            </a:r>
            <a:r>
              <a:rPr lang="en-US" dirty="0" smtClean="0"/>
              <a:t>.</a:t>
            </a:r>
          </a:p>
          <a:p>
            <a:r>
              <a:rPr lang="en-US" dirty="0" smtClean="0"/>
              <a:t>La </a:t>
            </a:r>
            <a:r>
              <a:rPr lang="en-US" dirty="0" err="1" smtClean="0"/>
              <a:t>fel</a:t>
            </a:r>
            <a:r>
              <a:rPr lang="en-US" dirty="0" smtClean="0"/>
              <a:t> ca Merge Sort </a:t>
            </a:r>
            <a:r>
              <a:rPr lang="en-US" dirty="0" err="1" smtClean="0"/>
              <a:t>si</a:t>
            </a:r>
            <a:r>
              <a:rPr lang="en-US" dirty="0" smtClean="0"/>
              <a:t> Shell Sort, Bubble sort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eficient</a:t>
            </a:r>
            <a:r>
              <a:rPr lang="en-US" dirty="0" smtClean="0"/>
              <a:t> </a:t>
            </a:r>
            <a:r>
              <a:rPr lang="en-US" dirty="0" err="1" smtClean="0"/>
              <a:t>pentru</a:t>
            </a:r>
            <a:r>
              <a:rPr lang="en-US" dirty="0" smtClean="0"/>
              <a:t> </a:t>
            </a:r>
            <a:r>
              <a:rPr lang="en-US" dirty="0" err="1" smtClean="0"/>
              <a:t>liste</a:t>
            </a:r>
            <a:r>
              <a:rPr lang="en-US" dirty="0" smtClean="0"/>
              <a:t> </a:t>
            </a:r>
            <a:r>
              <a:rPr lang="en-US" dirty="0" err="1" smtClean="0"/>
              <a:t>mici</a:t>
            </a:r>
            <a:r>
              <a:rPr lang="en-US" dirty="0" smtClean="0"/>
              <a:t> de </a:t>
            </a:r>
            <a:r>
              <a:rPr lang="en-US" dirty="0" err="1" smtClean="0"/>
              <a:t>numere</a:t>
            </a:r>
            <a:r>
              <a:rPr lang="en-US" dirty="0" smtClean="0"/>
              <a:t>.</a:t>
            </a:r>
          </a:p>
          <a:p>
            <a:r>
              <a:rPr lang="en-US" dirty="0" smtClean="0"/>
              <a:t>In </a:t>
            </a:r>
            <a:r>
              <a:rPr lang="en-US" dirty="0" err="1" smtClean="0"/>
              <a:t>cazul</a:t>
            </a:r>
            <a:r>
              <a:rPr lang="en-US" dirty="0" smtClean="0"/>
              <a:t> </a:t>
            </a:r>
            <a:r>
              <a:rPr lang="en-US" dirty="0" err="1" smtClean="0"/>
              <a:t>listelor</a:t>
            </a:r>
            <a:r>
              <a:rPr lang="en-US" dirty="0" smtClean="0"/>
              <a:t> </a:t>
            </a:r>
            <a:r>
              <a:rPr lang="en-US" dirty="0" err="1" smtClean="0"/>
              <a:t>mari</a:t>
            </a:r>
            <a:r>
              <a:rPr lang="en-US" dirty="0" smtClean="0"/>
              <a:t>, </a:t>
            </a:r>
            <a:r>
              <a:rPr lang="en-US" dirty="0" err="1" smtClean="0"/>
              <a:t>acesta</a:t>
            </a:r>
            <a:r>
              <a:rPr lang="en-US" dirty="0" smtClean="0"/>
              <a:t>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mult</a:t>
            </a:r>
            <a:r>
              <a:rPr lang="en-US" dirty="0" smtClean="0"/>
              <a:t> </a:t>
            </a:r>
            <a:r>
              <a:rPr lang="en-US" dirty="0" err="1" smtClean="0"/>
              <a:t>mai</a:t>
            </a:r>
            <a:r>
              <a:rPr lang="en-US" dirty="0" smtClean="0"/>
              <a:t> </a:t>
            </a:r>
            <a:r>
              <a:rPr lang="en-US" dirty="0" err="1" smtClean="0"/>
              <a:t>ineficient</a:t>
            </a:r>
            <a:r>
              <a:rPr lang="en-US" dirty="0" smtClean="0"/>
              <a:t> </a:t>
            </a:r>
            <a:r>
              <a:rPr lang="en-US" dirty="0" err="1" smtClean="0"/>
              <a:t>decat</a:t>
            </a:r>
            <a:r>
              <a:rPr lang="en-US" dirty="0" smtClean="0"/>
              <a:t> Merge Sort, </a:t>
            </a:r>
            <a:r>
              <a:rPr lang="en-US" dirty="0" err="1" smtClean="0"/>
              <a:t>lucru</a:t>
            </a:r>
            <a:r>
              <a:rPr lang="en-US" dirty="0" smtClean="0"/>
              <a:t> </a:t>
            </a:r>
            <a:r>
              <a:rPr lang="en-US" dirty="0" err="1" smtClean="0"/>
              <a:t>observat</a:t>
            </a:r>
            <a:r>
              <a:rPr lang="en-US" dirty="0" smtClean="0"/>
              <a:t> </a:t>
            </a:r>
            <a:r>
              <a:rPr lang="en-US" dirty="0" err="1" smtClean="0"/>
              <a:t>comparand</a:t>
            </a:r>
            <a:r>
              <a:rPr lang="en-US" dirty="0" smtClean="0"/>
              <a:t> </a:t>
            </a:r>
            <a:r>
              <a:rPr lang="en-US" dirty="0" err="1" smtClean="0"/>
              <a:t>timpii</a:t>
            </a:r>
            <a:r>
              <a:rPr lang="en-US" dirty="0" smtClean="0"/>
              <a:t> de </a:t>
            </a:r>
            <a:r>
              <a:rPr lang="en-US" dirty="0" err="1" smtClean="0"/>
              <a:t>rulare</a:t>
            </a:r>
            <a:r>
              <a:rPr lang="en-US" dirty="0" smtClean="0"/>
              <a:t> </a:t>
            </a:r>
            <a:r>
              <a:rPr lang="en-US" dirty="0" err="1" smtClean="0"/>
              <a:t>pe</a:t>
            </a:r>
            <a:r>
              <a:rPr lang="en-US" dirty="0" smtClean="0"/>
              <a:t> </a:t>
            </a:r>
            <a:r>
              <a:rPr lang="en-US" dirty="0" err="1" smtClean="0"/>
              <a:t>aceleasi</a:t>
            </a:r>
            <a:r>
              <a:rPr lang="en-US" dirty="0" smtClean="0"/>
              <a:t> teste</a:t>
            </a:r>
          </a:p>
          <a:p>
            <a:r>
              <a:rPr lang="en-US" dirty="0" err="1" smtClean="0"/>
              <a:t>Totodata</a:t>
            </a:r>
            <a:r>
              <a:rPr lang="en-US" dirty="0"/>
              <a:t> </a:t>
            </a:r>
            <a:r>
              <a:rPr lang="en-US" dirty="0" smtClean="0"/>
              <a:t>am </a:t>
            </a:r>
            <a:r>
              <a:rPr lang="en-US" dirty="0" err="1" smtClean="0"/>
              <a:t>observat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ca, </a:t>
            </a:r>
            <a:r>
              <a:rPr lang="en-US" dirty="0" err="1" smtClean="0"/>
              <a:t>daca</a:t>
            </a:r>
            <a:r>
              <a:rPr lang="en-US" dirty="0" smtClean="0"/>
              <a:t> input-</a:t>
            </a:r>
            <a:r>
              <a:rPr lang="en-US" dirty="0" err="1" smtClean="0"/>
              <a:t>ul</a:t>
            </a:r>
            <a:r>
              <a:rPr lang="en-US" dirty="0" smtClean="0"/>
              <a:t> </a:t>
            </a:r>
            <a:r>
              <a:rPr lang="en-US" dirty="0" err="1" smtClean="0"/>
              <a:t>este</a:t>
            </a:r>
            <a:r>
              <a:rPr lang="en-US" dirty="0" smtClean="0"/>
              <a:t> &gt;=10^5, </a:t>
            </a:r>
            <a:r>
              <a:rPr lang="en-US" dirty="0" err="1" smtClean="0"/>
              <a:t>va</a:t>
            </a:r>
            <a:r>
              <a:rPr lang="en-US" dirty="0" smtClean="0"/>
              <a:t> dura </a:t>
            </a:r>
            <a:r>
              <a:rPr lang="en-US" dirty="0" err="1" smtClean="0"/>
              <a:t>extrem</a:t>
            </a:r>
            <a:r>
              <a:rPr lang="en-US" dirty="0" smtClean="0"/>
              <a:t> de </a:t>
            </a:r>
            <a:r>
              <a:rPr lang="en-US" dirty="0" err="1" smtClean="0"/>
              <a:t>mult</a:t>
            </a:r>
            <a:r>
              <a:rPr lang="en-US" dirty="0" smtClean="0"/>
              <a:t> ca </a:t>
            </a:r>
            <a:r>
              <a:rPr lang="en-US" dirty="0" err="1" smtClean="0"/>
              <a:t>lista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fie </a:t>
            </a:r>
            <a:r>
              <a:rPr lang="en-US" dirty="0" err="1" smtClean="0"/>
              <a:t>sortata</a:t>
            </a:r>
            <a:r>
              <a:rPr lang="en-US" dirty="0" smtClean="0"/>
              <a:t>, </a:t>
            </a:r>
            <a:r>
              <a:rPr lang="en-US" dirty="0" err="1" smtClean="0"/>
              <a:t>avand</a:t>
            </a:r>
            <a:r>
              <a:rPr lang="en-US" dirty="0" smtClean="0"/>
              <a:t> </a:t>
            </a:r>
            <a:r>
              <a:rPr lang="en-US" dirty="0" err="1" smtClean="0"/>
              <a:t>drept</a:t>
            </a:r>
            <a:r>
              <a:rPr lang="en-US" dirty="0" smtClean="0"/>
              <a:t> </a:t>
            </a:r>
            <a:r>
              <a:rPr lang="en-US" dirty="0" err="1" smtClean="0"/>
              <a:t>exemplu</a:t>
            </a:r>
            <a:r>
              <a:rPr lang="en-US" dirty="0" smtClean="0"/>
              <a:t> </a:t>
            </a:r>
            <a:r>
              <a:rPr lang="en-US" dirty="0" err="1" smtClean="0"/>
              <a:t>timpul</a:t>
            </a:r>
            <a:r>
              <a:rPr lang="en-US" dirty="0" smtClean="0"/>
              <a:t> </a:t>
            </a:r>
            <a:r>
              <a:rPr lang="en-US" dirty="0" err="1" smtClean="0"/>
              <a:t>pentru</a:t>
            </a:r>
            <a:r>
              <a:rPr lang="en-US" dirty="0" smtClean="0"/>
              <a:t> un maxim de 10**5 in </a:t>
            </a:r>
            <a:r>
              <a:rPr lang="en-US" dirty="0" err="1" smtClean="0"/>
              <a:t>tabelul</a:t>
            </a:r>
            <a:r>
              <a:rPr lang="en-US" dirty="0" smtClean="0"/>
              <a:t> </a:t>
            </a:r>
            <a:r>
              <a:rPr lang="en-US" dirty="0" err="1" smtClean="0"/>
              <a:t>alaturat</a:t>
            </a:r>
            <a:r>
              <a:rPr lang="en-US" dirty="0" smtClean="0"/>
              <a:t>.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0894715"/>
              </p:ext>
            </p:extLst>
          </p:nvPr>
        </p:nvGraphicFramePr>
        <p:xfrm>
          <a:off x="6268916" y="1178169"/>
          <a:ext cx="5662245" cy="524900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87415">
                  <a:extLst>
                    <a:ext uri="{9D8B030D-6E8A-4147-A177-3AD203B41FA5}">
                      <a16:colId xmlns:a16="http://schemas.microsoft.com/office/drawing/2014/main" val="2049711317"/>
                    </a:ext>
                  </a:extLst>
                </a:gridCol>
                <a:gridCol w="1887415">
                  <a:extLst>
                    <a:ext uri="{9D8B030D-6E8A-4147-A177-3AD203B41FA5}">
                      <a16:colId xmlns:a16="http://schemas.microsoft.com/office/drawing/2014/main" val="2750121367"/>
                    </a:ext>
                  </a:extLst>
                </a:gridCol>
                <a:gridCol w="1887415">
                  <a:extLst>
                    <a:ext uri="{9D8B030D-6E8A-4147-A177-3AD203B41FA5}">
                      <a16:colId xmlns:a16="http://schemas.microsoft.com/office/drawing/2014/main" val="303526311"/>
                    </a:ext>
                  </a:extLst>
                </a:gridCol>
              </a:tblGrid>
              <a:tr h="131225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MAX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TIME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25562205"/>
                  </a:ext>
                </a:extLst>
              </a:tr>
              <a:tr h="131225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10000000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0.073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5818607"/>
                  </a:ext>
                </a:extLst>
              </a:tr>
              <a:tr h="131225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10000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10000000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6.819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6004327"/>
                  </a:ext>
                </a:extLst>
              </a:tr>
              <a:tr h="131225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100000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10000000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1538.437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60674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60187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6254" y="158262"/>
            <a:ext cx="6128844" cy="112284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Radix Sort</a:t>
            </a:r>
            <a:br>
              <a:rPr lang="en-US" dirty="0" smtClean="0"/>
            </a:br>
            <a:r>
              <a:rPr lang="en-US" dirty="0" smtClean="0"/>
              <a:t> 2^4, 2^8, 2^12, 2^16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1837957"/>
            <a:ext cx="10353762" cy="4058751"/>
          </a:xfrm>
        </p:spPr>
        <p:txBody>
          <a:bodyPr/>
          <a:lstStyle/>
          <a:p>
            <a:r>
              <a:rPr lang="en-US" dirty="0" smtClean="0"/>
              <a:t>Am </a:t>
            </a:r>
            <a:r>
              <a:rPr lang="en-US" dirty="0" err="1" smtClean="0"/>
              <a:t>realizat</a:t>
            </a:r>
            <a:r>
              <a:rPr lang="en-US" dirty="0" smtClean="0"/>
              <a:t> </a:t>
            </a:r>
            <a:r>
              <a:rPr lang="en-US" dirty="0" err="1" smtClean="0"/>
              <a:t>sortarea</a:t>
            </a:r>
            <a:r>
              <a:rPr lang="en-US" dirty="0" smtClean="0"/>
              <a:t> </a:t>
            </a:r>
            <a:r>
              <a:rPr lang="en-US" dirty="0" err="1" smtClean="0"/>
              <a:t>numerelor</a:t>
            </a:r>
            <a:r>
              <a:rPr lang="en-US" dirty="0" smtClean="0"/>
              <a:t> </a:t>
            </a:r>
            <a:r>
              <a:rPr lang="en-US" dirty="0" err="1" smtClean="0"/>
              <a:t>folosind</a:t>
            </a:r>
            <a:r>
              <a:rPr lang="en-US" dirty="0" smtClean="0"/>
              <a:t> Radix Sort cu diverse </a:t>
            </a:r>
            <a:r>
              <a:rPr lang="en-US" dirty="0" err="1" smtClean="0"/>
              <a:t>baze</a:t>
            </a:r>
            <a:r>
              <a:rPr lang="en-US" dirty="0" smtClean="0"/>
              <a:t>, de la 2^4 la 2^16 </a:t>
            </a:r>
            <a:r>
              <a:rPr lang="en-US" dirty="0" err="1" smtClean="0"/>
              <a:t>pentru</a:t>
            </a:r>
            <a:r>
              <a:rPr lang="en-US" dirty="0" smtClean="0"/>
              <a:t> a </a:t>
            </a:r>
            <a:r>
              <a:rPr lang="en-US" dirty="0" err="1" smtClean="0"/>
              <a:t>vedea</a:t>
            </a:r>
            <a:r>
              <a:rPr lang="en-US" dirty="0" smtClean="0"/>
              <a:t> </a:t>
            </a:r>
            <a:r>
              <a:rPr lang="en-US" dirty="0" err="1" smtClean="0"/>
              <a:t>eficienta</a:t>
            </a:r>
            <a:r>
              <a:rPr lang="en-US" dirty="0" smtClean="0"/>
              <a:t> </a:t>
            </a:r>
            <a:r>
              <a:rPr lang="en-US" dirty="0" err="1" smtClean="0"/>
              <a:t>acestora</a:t>
            </a:r>
            <a:r>
              <a:rPr lang="en-US" dirty="0" smtClean="0"/>
              <a:t> in </a:t>
            </a:r>
            <a:r>
              <a:rPr lang="en-US" dirty="0" err="1" smtClean="0"/>
              <a:t>functie</a:t>
            </a:r>
            <a:r>
              <a:rPr lang="en-US" dirty="0" smtClean="0"/>
              <a:t> de </a:t>
            </a:r>
            <a:r>
              <a:rPr lang="en-US" dirty="0" err="1" smtClean="0"/>
              <a:t>datele</a:t>
            </a:r>
            <a:r>
              <a:rPr lang="en-US" dirty="0" smtClean="0"/>
              <a:t> de </a:t>
            </a:r>
            <a:r>
              <a:rPr lang="en-US" dirty="0" err="1" smtClean="0"/>
              <a:t>intrare</a:t>
            </a:r>
            <a:r>
              <a:rPr lang="en-US" dirty="0" smtClean="0"/>
              <a:t>. Inca din </a:t>
            </a:r>
            <a:r>
              <a:rPr lang="en-US" dirty="0" err="1" smtClean="0"/>
              <a:t>implementare</a:t>
            </a:r>
            <a:r>
              <a:rPr lang="en-US" dirty="0" smtClean="0"/>
              <a:t> se </a:t>
            </a:r>
            <a:r>
              <a:rPr lang="en-US" dirty="0" err="1" smtClean="0"/>
              <a:t>observa</a:t>
            </a:r>
            <a:r>
              <a:rPr lang="en-US" dirty="0" smtClean="0"/>
              <a:t> ca </a:t>
            </a:r>
            <a:r>
              <a:rPr lang="en-US" dirty="0" err="1" smtClean="0"/>
              <a:t>pentru</a:t>
            </a:r>
            <a:r>
              <a:rPr lang="en-US" dirty="0" smtClean="0"/>
              <a:t> </a:t>
            </a:r>
            <a:r>
              <a:rPr lang="en-US" dirty="0" err="1" smtClean="0"/>
              <a:t>baze</a:t>
            </a:r>
            <a:r>
              <a:rPr lang="en-US" dirty="0" smtClean="0"/>
              <a:t> </a:t>
            </a:r>
            <a:r>
              <a:rPr lang="en-US" dirty="0" err="1" smtClean="0"/>
              <a:t>mari</a:t>
            </a:r>
            <a:r>
              <a:rPr lang="en-US" dirty="0" smtClean="0"/>
              <a:t>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nevoie</a:t>
            </a:r>
            <a:r>
              <a:rPr lang="en-US" dirty="0" smtClean="0"/>
              <a:t> de </a:t>
            </a:r>
            <a:r>
              <a:rPr lang="en-US" dirty="0" err="1" smtClean="0"/>
              <a:t>multa</a:t>
            </a:r>
            <a:r>
              <a:rPr lang="en-US" dirty="0" smtClean="0"/>
              <a:t> </a:t>
            </a:r>
            <a:r>
              <a:rPr lang="en-US" dirty="0" err="1" smtClean="0"/>
              <a:t>memorie</a:t>
            </a:r>
            <a:r>
              <a:rPr lang="en-US" dirty="0" smtClean="0"/>
              <a:t> </a:t>
            </a:r>
            <a:r>
              <a:rPr lang="en-US" dirty="0" err="1" smtClean="0"/>
              <a:t>suplimentara</a:t>
            </a:r>
            <a:r>
              <a:rPr lang="en-US" dirty="0" smtClean="0"/>
              <a:t> </a:t>
            </a:r>
            <a:r>
              <a:rPr lang="en-US" dirty="0" err="1" smtClean="0"/>
              <a:t>pentru</a:t>
            </a:r>
            <a:r>
              <a:rPr lang="en-US" dirty="0" smtClean="0"/>
              <a:t> a </a:t>
            </a:r>
            <a:r>
              <a:rPr lang="en-US" dirty="0" err="1" smtClean="0"/>
              <a:t>crea</a:t>
            </a:r>
            <a:r>
              <a:rPr lang="en-US" dirty="0" smtClean="0"/>
              <a:t> bucket-</a:t>
            </a:r>
            <a:r>
              <a:rPr lang="en-US" dirty="0" err="1" smtClean="0"/>
              <a:t>urile</a:t>
            </a:r>
            <a:r>
              <a:rPr lang="en-US" dirty="0" smtClean="0"/>
              <a:t>.</a:t>
            </a:r>
          </a:p>
          <a:p>
            <a:r>
              <a:rPr lang="en-US" dirty="0" smtClean="0"/>
              <a:t>Din cate am observant, </a:t>
            </a:r>
            <a:r>
              <a:rPr lang="en-US" dirty="0" err="1" smtClean="0"/>
              <a:t>algoritmul</a:t>
            </a:r>
            <a:r>
              <a:rPr lang="en-US" dirty="0" smtClean="0"/>
              <a:t> </a:t>
            </a:r>
            <a:r>
              <a:rPr lang="en-US" dirty="0" err="1" smtClean="0"/>
              <a:t>ce</a:t>
            </a:r>
            <a:r>
              <a:rPr lang="en-US" dirty="0" smtClean="0"/>
              <a:t> </a:t>
            </a:r>
            <a:r>
              <a:rPr lang="en-US" dirty="0" err="1" smtClean="0"/>
              <a:t>foloseste</a:t>
            </a:r>
            <a:r>
              <a:rPr lang="en-US" dirty="0" smtClean="0"/>
              <a:t> </a:t>
            </a:r>
            <a:r>
              <a:rPr lang="en-US" dirty="0" err="1" smtClean="0"/>
              <a:t>bazele</a:t>
            </a:r>
            <a:r>
              <a:rPr lang="en-US" dirty="0" smtClean="0"/>
              <a:t> </a:t>
            </a:r>
            <a:r>
              <a:rPr lang="en-US" dirty="0" err="1" smtClean="0"/>
              <a:t>mari</a:t>
            </a:r>
            <a:r>
              <a:rPr lang="en-US" dirty="0" smtClean="0"/>
              <a:t>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mai</a:t>
            </a:r>
            <a:r>
              <a:rPr lang="en-US" dirty="0" smtClean="0"/>
              <a:t> rapid </a:t>
            </a:r>
            <a:r>
              <a:rPr lang="en-US" dirty="0" err="1" smtClean="0"/>
              <a:t>atunci</a:t>
            </a:r>
            <a:r>
              <a:rPr lang="en-US" dirty="0" smtClean="0"/>
              <a:t> </a:t>
            </a:r>
            <a:r>
              <a:rPr lang="en-US" dirty="0" err="1" smtClean="0"/>
              <a:t>cand</a:t>
            </a:r>
            <a:r>
              <a:rPr lang="en-US" dirty="0" smtClean="0"/>
              <a:t> </a:t>
            </a:r>
            <a:r>
              <a:rPr lang="en-US" dirty="0" err="1" smtClean="0"/>
              <a:t>avem</a:t>
            </a:r>
            <a:r>
              <a:rPr lang="en-US" dirty="0" smtClean="0"/>
              <a:t> </a:t>
            </a:r>
            <a:r>
              <a:rPr lang="en-US" dirty="0" err="1" smtClean="0"/>
              <a:t>multe</a:t>
            </a:r>
            <a:r>
              <a:rPr lang="en-US" dirty="0" smtClean="0"/>
              <a:t> </a:t>
            </a:r>
            <a:r>
              <a:rPr lang="en-US" dirty="0" err="1" smtClean="0"/>
              <a:t>numere</a:t>
            </a:r>
            <a:r>
              <a:rPr lang="en-US" dirty="0" smtClean="0"/>
              <a:t> </a:t>
            </a:r>
            <a:r>
              <a:rPr lang="en-US" dirty="0" err="1" smtClean="0"/>
              <a:t>foarte</a:t>
            </a:r>
            <a:r>
              <a:rPr lang="en-US" dirty="0" smtClean="0"/>
              <a:t> </a:t>
            </a:r>
            <a:r>
              <a:rPr lang="en-US" dirty="0" err="1" smtClean="0"/>
              <a:t>mari</a:t>
            </a:r>
            <a:r>
              <a:rPr lang="en-US" dirty="0" smtClean="0"/>
              <a:t> care </a:t>
            </a:r>
            <a:r>
              <a:rPr lang="en-US" dirty="0" err="1" smtClean="0"/>
              <a:t>urmeaza</a:t>
            </a:r>
            <a:r>
              <a:rPr lang="en-US" dirty="0" smtClean="0"/>
              <a:t> a fi </a:t>
            </a:r>
            <a:r>
              <a:rPr lang="en-US" dirty="0" err="1" smtClean="0"/>
              <a:t>sortate</a:t>
            </a:r>
            <a:r>
              <a:rPr lang="en-US" dirty="0" smtClean="0"/>
              <a:t>.</a:t>
            </a:r>
          </a:p>
          <a:p>
            <a:r>
              <a:rPr lang="en-US" dirty="0" smtClean="0"/>
              <a:t>Am </a:t>
            </a:r>
            <a:r>
              <a:rPr lang="en-US" dirty="0" err="1" smtClean="0"/>
              <a:t>luat</a:t>
            </a:r>
            <a:r>
              <a:rPr lang="en-US" dirty="0" smtClean="0"/>
              <a:t> </a:t>
            </a:r>
            <a:r>
              <a:rPr lang="en-US" dirty="0" err="1" smtClean="0"/>
              <a:t>cateva</a:t>
            </a:r>
            <a:r>
              <a:rPr lang="en-US" dirty="0" smtClean="0"/>
              <a:t> </a:t>
            </a:r>
            <a:r>
              <a:rPr lang="en-US" dirty="0" err="1" smtClean="0"/>
              <a:t>exemple</a:t>
            </a:r>
            <a:r>
              <a:rPr lang="en-US" dirty="0" smtClean="0"/>
              <a:t> </a:t>
            </a:r>
            <a:r>
              <a:rPr lang="en-US" dirty="0" err="1" smtClean="0"/>
              <a:t>pentru</a:t>
            </a:r>
            <a:r>
              <a:rPr lang="en-US" dirty="0" smtClean="0"/>
              <a:t> a </a:t>
            </a:r>
            <a:r>
              <a:rPr lang="en-US" dirty="0" err="1" smtClean="0"/>
              <a:t>evidentia</a:t>
            </a:r>
            <a:r>
              <a:rPr lang="en-US" dirty="0" smtClean="0"/>
              <a:t> </a:t>
            </a:r>
            <a:r>
              <a:rPr lang="en-US" dirty="0" err="1" smtClean="0"/>
              <a:t>faptul</a:t>
            </a:r>
            <a:r>
              <a:rPr lang="en-US" dirty="0" smtClean="0"/>
              <a:t> ca, cu cat </a:t>
            </a:r>
            <a:r>
              <a:rPr lang="en-US" dirty="0" err="1" smtClean="0"/>
              <a:t>avem</a:t>
            </a:r>
            <a:r>
              <a:rPr lang="en-US" dirty="0" smtClean="0"/>
              <a:t> </a:t>
            </a:r>
            <a:r>
              <a:rPr lang="en-US" dirty="0" err="1" smtClean="0"/>
              <a:t>mai</a:t>
            </a:r>
            <a:r>
              <a:rPr lang="en-US" dirty="0" smtClean="0"/>
              <a:t> </a:t>
            </a:r>
            <a:r>
              <a:rPr lang="en-US" dirty="0" err="1" smtClean="0"/>
              <a:t>multe</a:t>
            </a:r>
            <a:r>
              <a:rPr lang="en-US" dirty="0" smtClean="0"/>
              <a:t> </a:t>
            </a:r>
            <a:r>
              <a:rPr lang="en-US" dirty="0" err="1" smtClean="0"/>
              <a:t>numere</a:t>
            </a:r>
            <a:r>
              <a:rPr lang="en-US" dirty="0" smtClean="0"/>
              <a:t> cu </a:t>
            </a:r>
            <a:r>
              <a:rPr lang="en-US" dirty="0" err="1" smtClean="0"/>
              <a:t>valori</a:t>
            </a:r>
            <a:r>
              <a:rPr lang="en-US" dirty="0" smtClean="0"/>
              <a:t> </a:t>
            </a:r>
            <a:r>
              <a:rPr lang="en-US" dirty="0" err="1" smtClean="0"/>
              <a:t>foarte</a:t>
            </a:r>
            <a:r>
              <a:rPr lang="en-US" dirty="0" smtClean="0"/>
              <a:t> </a:t>
            </a:r>
            <a:r>
              <a:rPr lang="en-US" dirty="0" err="1" smtClean="0"/>
              <a:t>mari</a:t>
            </a:r>
            <a:r>
              <a:rPr lang="en-US" dirty="0" smtClean="0"/>
              <a:t> care </a:t>
            </a:r>
            <a:r>
              <a:rPr lang="en-US" dirty="0" err="1" smtClean="0"/>
              <a:t>trebuiesc</a:t>
            </a:r>
            <a:r>
              <a:rPr lang="en-US" dirty="0" smtClean="0"/>
              <a:t> </a:t>
            </a:r>
            <a:r>
              <a:rPr lang="en-US" dirty="0" err="1" smtClean="0"/>
              <a:t>sortate</a:t>
            </a:r>
            <a:r>
              <a:rPr lang="en-US" dirty="0" smtClean="0"/>
              <a:t>, cu </a:t>
            </a:r>
            <a:r>
              <a:rPr lang="en-US" dirty="0" err="1" smtClean="0"/>
              <a:t>atat</a:t>
            </a:r>
            <a:r>
              <a:rPr lang="en-US" dirty="0" smtClean="0"/>
              <a:t> </a:t>
            </a:r>
            <a:r>
              <a:rPr lang="en-US" dirty="0" err="1" smtClean="0"/>
              <a:t>scade</a:t>
            </a:r>
            <a:r>
              <a:rPr lang="en-US" dirty="0" smtClean="0"/>
              <a:t> </a:t>
            </a:r>
            <a:r>
              <a:rPr lang="en-US" dirty="0" err="1" smtClean="0"/>
              <a:t>timpul</a:t>
            </a:r>
            <a:r>
              <a:rPr lang="en-US" dirty="0" smtClean="0"/>
              <a:t> de </a:t>
            </a:r>
            <a:r>
              <a:rPr lang="en-US" dirty="0" err="1" smtClean="0"/>
              <a:t>executie</a:t>
            </a:r>
            <a:r>
              <a:rPr lang="en-US" dirty="0" smtClean="0"/>
              <a:t> </a:t>
            </a:r>
            <a:r>
              <a:rPr lang="en-US" dirty="0" err="1" smtClean="0"/>
              <a:t>odata</a:t>
            </a:r>
            <a:r>
              <a:rPr lang="en-US" dirty="0" smtClean="0"/>
              <a:t> </a:t>
            </a:r>
            <a:r>
              <a:rPr lang="en-US" dirty="0" err="1" smtClean="0"/>
              <a:t>ce</a:t>
            </a:r>
            <a:r>
              <a:rPr lang="en-US" dirty="0" smtClean="0"/>
              <a:t> </a:t>
            </a:r>
            <a:r>
              <a:rPr lang="en-US" dirty="0" err="1" smtClean="0"/>
              <a:t>baza</a:t>
            </a:r>
            <a:r>
              <a:rPr lang="en-US" dirty="0" smtClean="0"/>
              <a:t> </a:t>
            </a:r>
            <a:r>
              <a:rPr lang="en-US" dirty="0" err="1" smtClean="0"/>
              <a:t>creste</a:t>
            </a:r>
            <a:r>
              <a:rPr lang="en-US" dirty="0" smtClean="0"/>
              <a:t>. In </a:t>
            </a:r>
            <a:r>
              <a:rPr lang="en-US" dirty="0" err="1" smtClean="0"/>
              <a:t>concluzie</a:t>
            </a:r>
            <a:r>
              <a:rPr lang="en-US" dirty="0" smtClean="0"/>
              <a:t>, </a:t>
            </a:r>
            <a:r>
              <a:rPr lang="en-US" dirty="0" err="1" smtClean="0"/>
              <a:t>bazele</a:t>
            </a:r>
            <a:r>
              <a:rPr lang="en-US" dirty="0" smtClean="0"/>
              <a:t> </a:t>
            </a:r>
            <a:r>
              <a:rPr lang="en-US" dirty="0" err="1" smtClean="0"/>
              <a:t>mari</a:t>
            </a:r>
            <a:r>
              <a:rPr lang="en-US" dirty="0" smtClean="0"/>
              <a:t>(2^12,2^16) </a:t>
            </a:r>
            <a:r>
              <a:rPr lang="en-US" dirty="0" err="1" smtClean="0"/>
              <a:t>sunt</a:t>
            </a:r>
            <a:r>
              <a:rPr lang="en-US" dirty="0" smtClean="0"/>
              <a:t> </a:t>
            </a:r>
            <a:r>
              <a:rPr lang="en-US" dirty="0" err="1" smtClean="0"/>
              <a:t>mai</a:t>
            </a:r>
            <a:r>
              <a:rPr lang="en-US" dirty="0" smtClean="0"/>
              <a:t> </a:t>
            </a:r>
            <a:r>
              <a:rPr lang="en-US" dirty="0" err="1" smtClean="0"/>
              <a:t>eficiente</a:t>
            </a:r>
            <a:r>
              <a:rPr lang="en-US" dirty="0" smtClean="0"/>
              <a:t> </a:t>
            </a:r>
            <a:r>
              <a:rPr lang="en-US" dirty="0" err="1" smtClean="0"/>
              <a:t>atunci</a:t>
            </a:r>
            <a:r>
              <a:rPr lang="en-US" dirty="0" smtClean="0"/>
              <a:t> </a:t>
            </a:r>
            <a:r>
              <a:rPr lang="en-US" dirty="0" err="1" smtClean="0"/>
              <a:t>cand</a:t>
            </a:r>
            <a:r>
              <a:rPr lang="en-US" dirty="0" smtClean="0"/>
              <a:t> </a:t>
            </a:r>
            <a:r>
              <a:rPr lang="en-US" dirty="0" err="1" smtClean="0"/>
              <a:t>avem</a:t>
            </a:r>
            <a:r>
              <a:rPr lang="en-US" dirty="0" smtClean="0"/>
              <a:t> </a:t>
            </a:r>
            <a:r>
              <a:rPr lang="en-US" dirty="0" err="1" smtClean="0"/>
              <a:t>multe</a:t>
            </a:r>
            <a:r>
              <a:rPr lang="en-US" dirty="0" smtClean="0"/>
              <a:t> </a:t>
            </a:r>
            <a:r>
              <a:rPr lang="en-US" dirty="0" err="1" smtClean="0"/>
              <a:t>numere</a:t>
            </a:r>
            <a:r>
              <a:rPr lang="en-US" dirty="0" smtClean="0"/>
              <a:t> </a:t>
            </a:r>
            <a:r>
              <a:rPr lang="en-US" dirty="0" err="1" smtClean="0"/>
              <a:t>foarte</a:t>
            </a:r>
            <a:r>
              <a:rPr lang="en-US" dirty="0" smtClean="0"/>
              <a:t> </a:t>
            </a:r>
            <a:r>
              <a:rPr lang="en-US" dirty="0" err="1" smtClean="0"/>
              <a:t>mari</a:t>
            </a:r>
            <a:r>
              <a:rPr lang="en-US" dirty="0" smtClean="0"/>
              <a:t>. In </a:t>
            </a:r>
            <a:r>
              <a:rPr lang="en-US" dirty="0" err="1" smtClean="0"/>
              <a:t>cazul</a:t>
            </a:r>
            <a:r>
              <a:rPr lang="en-US" dirty="0" smtClean="0"/>
              <a:t> in care </a:t>
            </a:r>
            <a:r>
              <a:rPr lang="en-US" dirty="0" err="1" smtClean="0"/>
              <a:t>avem</a:t>
            </a:r>
            <a:r>
              <a:rPr lang="en-US" dirty="0" smtClean="0"/>
              <a:t> </a:t>
            </a:r>
            <a:r>
              <a:rPr lang="en-US" dirty="0" err="1" smtClean="0"/>
              <a:t>putine</a:t>
            </a:r>
            <a:r>
              <a:rPr lang="en-US" dirty="0" smtClean="0"/>
              <a:t> </a:t>
            </a:r>
            <a:r>
              <a:rPr lang="en-US" dirty="0" err="1" smtClean="0"/>
              <a:t>numere</a:t>
            </a:r>
            <a:r>
              <a:rPr lang="en-US" dirty="0" smtClean="0"/>
              <a:t>, </a:t>
            </a:r>
            <a:r>
              <a:rPr lang="en-US" dirty="0" err="1" smtClean="0"/>
              <a:t>indiferent</a:t>
            </a:r>
            <a:r>
              <a:rPr lang="en-US" dirty="0" smtClean="0"/>
              <a:t> de </a:t>
            </a:r>
            <a:r>
              <a:rPr lang="en-US" dirty="0" err="1" smtClean="0"/>
              <a:t>valoarea</a:t>
            </a:r>
            <a:r>
              <a:rPr lang="en-US" dirty="0" smtClean="0"/>
              <a:t> </a:t>
            </a:r>
            <a:r>
              <a:rPr lang="en-US" dirty="0" err="1" smtClean="0"/>
              <a:t>lor</a:t>
            </a:r>
            <a:r>
              <a:rPr lang="en-US" dirty="0" smtClean="0"/>
              <a:t>, </a:t>
            </a:r>
            <a:r>
              <a:rPr lang="en-US" dirty="0" err="1" smtClean="0"/>
              <a:t>este</a:t>
            </a:r>
            <a:r>
              <a:rPr lang="en-US" dirty="0"/>
              <a:t> </a:t>
            </a:r>
            <a:r>
              <a:rPr lang="en-US" dirty="0" err="1" smtClean="0"/>
              <a:t>mai</a:t>
            </a:r>
            <a:r>
              <a:rPr lang="en-US" dirty="0" smtClean="0"/>
              <a:t> </a:t>
            </a:r>
            <a:r>
              <a:rPr lang="en-US" dirty="0" err="1" smtClean="0"/>
              <a:t>util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</a:t>
            </a:r>
            <a:r>
              <a:rPr lang="en-US" dirty="0" err="1" smtClean="0"/>
              <a:t>folosim</a:t>
            </a:r>
            <a:r>
              <a:rPr lang="en-US" dirty="0" smtClean="0"/>
              <a:t> </a:t>
            </a:r>
            <a:r>
              <a:rPr lang="en-US" dirty="0" err="1" smtClean="0"/>
              <a:t>bazele</a:t>
            </a:r>
            <a:r>
              <a:rPr lang="en-US" dirty="0" smtClean="0"/>
              <a:t> </a:t>
            </a:r>
            <a:r>
              <a:rPr lang="en-US" dirty="0" err="1" smtClean="0"/>
              <a:t>mici</a:t>
            </a:r>
            <a:r>
              <a:rPr lang="en-US" dirty="0" smtClean="0"/>
              <a:t>(2^4,2^8) </a:t>
            </a:r>
            <a:r>
              <a:rPr lang="en-US" dirty="0" err="1" smtClean="0"/>
              <a:t>pentru</a:t>
            </a:r>
            <a:r>
              <a:rPr lang="en-US" dirty="0" smtClean="0"/>
              <a:t> a </a:t>
            </a:r>
            <a:r>
              <a:rPr lang="en-US" dirty="0" err="1" smtClean="0"/>
              <a:t>salva</a:t>
            </a:r>
            <a:r>
              <a:rPr lang="en-US" dirty="0" smtClean="0"/>
              <a:t> din </a:t>
            </a:r>
            <a:r>
              <a:rPr lang="en-US" dirty="0" err="1" smtClean="0"/>
              <a:t>timpul</a:t>
            </a:r>
            <a:r>
              <a:rPr lang="en-US" dirty="0" smtClean="0"/>
              <a:t> </a:t>
            </a:r>
            <a:r>
              <a:rPr lang="en-US" dirty="0" err="1" smtClean="0"/>
              <a:t>oferit</a:t>
            </a:r>
            <a:r>
              <a:rPr lang="en-US" dirty="0" smtClean="0"/>
              <a:t> </a:t>
            </a:r>
            <a:r>
              <a:rPr lang="en-US" dirty="0" err="1" smtClean="0"/>
              <a:t>crearii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parcurgerii</a:t>
            </a:r>
            <a:r>
              <a:rPr lang="en-US" dirty="0" smtClean="0"/>
              <a:t> bucket-</a:t>
            </a:r>
            <a:r>
              <a:rPr lang="en-US" dirty="0" err="1" smtClean="0"/>
              <a:t>urilor</a:t>
            </a:r>
            <a:r>
              <a:rPr lang="en-US" dirty="0" smtClean="0"/>
              <a:t> </a:t>
            </a:r>
            <a:r>
              <a:rPr lang="en-US" dirty="0" err="1" smtClean="0"/>
              <a:t>foarte</a:t>
            </a:r>
            <a:r>
              <a:rPr lang="en-US" dirty="0" smtClean="0"/>
              <a:t> </a:t>
            </a:r>
            <a:r>
              <a:rPr lang="en-US" dirty="0" err="1" smtClean="0"/>
              <a:t>mari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82698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162" y="108438"/>
            <a:ext cx="10942242" cy="9704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Radix Sort</a:t>
            </a:r>
            <a:br>
              <a:rPr lang="en-US" dirty="0" smtClean="0"/>
            </a:br>
            <a:r>
              <a:rPr lang="en-US" sz="2800" dirty="0" smtClean="0"/>
              <a:t>-</a:t>
            </a:r>
            <a:r>
              <a:rPr lang="en-US" sz="2800" dirty="0" err="1" smtClean="0"/>
              <a:t>exemple</a:t>
            </a:r>
            <a:r>
              <a:rPr lang="en-US" sz="2800" dirty="0" smtClean="0"/>
              <a:t> de </a:t>
            </a:r>
            <a:r>
              <a:rPr lang="en-US" sz="2800" dirty="0" err="1" smtClean="0"/>
              <a:t>inputuri</a:t>
            </a:r>
            <a:r>
              <a:rPr lang="en-US" sz="2800" dirty="0" smtClean="0"/>
              <a:t> care </a:t>
            </a:r>
            <a:r>
              <a:rPr lang="en-US" sz="2800" dirty="0" err="1" smtClean="0"/>
              <a:t>evidentiaza</a:t>
            </a:r>
            <a:r>
              <a:rPr lang="en-US" sz="2800" dirty="0" smtClean="0"/>
              <a:t> </a:t>
            </a:r>
            <a:r>
              <a:rPr lang="en-US" sz="2800" dirty="0" err="1" smtClean="0"/>
              <a:t>eficienta</a:t>
            </a:r>
            <a:r>
              <a:rPr lang="en-US" sz="2800" dirty="0" smtClean="0"/>
              <a:t> </a:t>
            </a:r>
            <a:r>
              <a:rPr lang="en-US" sz="2800" dirty="0" err="1" smtClean="0"/>
              <a:t>algoritmilor</a:t>
            </a:r>
            <a:r>
              <a:rPr lang="en-US" sz="2800" dirty="0" smtClean="0"/>
              <a:t> in </a:t>
            </a:r>
            <a:r>
              <a:rPr lang="en-US" sz="2800" dirty="0" err="1" smtClean="0"/>
              <a:t>mai</a:t>
            </a:r>
            <a:r>
              <a:rPr lang="en-US" sz="2800" dirty="0" smtClean="0"/>
              <a:t> </a:t>
            </a:r>
            <a:r>
              <a:rPr lang="en-US" sz="2800" dirty="0" err="1" smtClean="0"/>
              <a:t>multe</a:t>
            </a:r>
            <a:r>
              <a:rPr lang="en-US" sz="2800" dirty="0" smtClean="0"/>
              <a:t> </a:t>
            </a:r>
            <a:r>
              <a:rPr lang="en-US" sz="2800" dirty="0" err="1" smtClean="0"/>
              <a:t>baze</a:t>
            </a:r>
            <a:r>
              <a:rPr lang="en-US" sz="2800" dirty="0" smtClean="0"/>
              <a:t>-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01162" y="1186961"/>
            <a:ext cx="786032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dirty="0" smtClean="0">
                <a:latin typeface="JetBrains Mono"/>
              </a:rPr>
              <a:t>T=6</a:t>
            </a:r>
            <a:r>
              <a:rPr lang="en-US" altLang="en-US" dirty="0">
                <a:latin typeface="JetBrains Mono"/>
              </a:rPr>
              <a:t/>
            </a:r>
            <a:br>
              <a:rPr lang="en-US" altLang="en-US" dirty="0">
                <a:latin typeface="JetBrains Mono"/>
              </a:rPr>
            </a:br>
            <a:r>
              <a:rPr lang="en-US" altLang="en-US" dirty="0" smtClean="0">
                <a:latin typeface="JetBrains Mono"/>
              </a:rPr>
              <a:t>N=1000 MAX=100000000</a:t>
            </a:r>
            <a:r>
              <a:rPr lang="en-US" altLang="en-US" dirty="0">
                <a:latin typeface="JetBrains Mono"/>
              </a:rPr>
              <a:t/>
            </a:r>
            <a:br>
              <a:rPr lang="en-US" altLang="en-US" dirty="0">
                <a:latin typeface="JetBrains Mono"/>
              </a:rPr>
            </a:br>
            <a:r>
              <a:rPr lang="en-US" altLang="en-US" dirty="0" smtClean="0">
                <a:latin typeface="JetBrains Mono"/>
              </a:rPr>
              <a:t>N=1000 MAX=10000000000000000000000000000000</a:t>
            </a:r>
            <a:r>
              <a:rPr lang="en-US" altLang="en-US" dirty="0">
                <a:latin typeface="JetBrains Mono"/>
              </a:rPr>
              <a:t/>
            </a:r>
            <a:br>
              <a:rPr lang="en-US" altLang="en-US" dirty="0">
                <a:latin typeface="JetBrains Mono"/>
              </a:rPr>
            </a:br>
            <a:r>
              <a:rPr lang="en-US" altLang="en-US" dirty="0" smtClean="0">
                <a:latin typeface="JetBrains Mono"/>
              </a:rPr>
              <a:t>N=1000000 MAX=10000000</a:t>
            </a:r>
            <a:r>
              <a:rPr lang="en-US" altLang="en-US" dirty="0">
                <a:latin typeface="JetBrains Mono"/>
              </a:rPr>
              <a:t/>
            </a:r>
            <a:br>
              <a:rPr lang="en-US" altLang="en-US" dirty="0">
                <a:latin typeface="JetBrains Mono"/>
              </a:rPr>
            </a:br>
            <a:r>
              <a:rPr lang="en-US" altLang="en-US" dirty="0" smtClean="0">
                <a:latin typeface="JetBrains Mono"/>
              </a:rPr>
              <a:t>N=1000000 MAX=1000000000000000000000</a:t>
            </a:r>
            <a:r>
              <a:rPr lang="en-US" altLang="en-US" dirty="0">
                <a:latin typeface="JetBrains Mono"/>
              </a:rPr>
              <a:t/>
            </a:r>
            <a:br>
              <a:rPr lang="en-US" altLang="en-US" dirty="0">
                <a:latin typeface="JetBrains Mono"/>
              </a:rPr>
            </a:br>
            <a:r>
              <a:rPr lang="en-US" altLang="en-US" dirty="0" smtClean="0">
                <a:latin typeface="JetBrains Mono"/>
              </a:rPr>
              <a:t>N=10000000 MAX=100000000000000000</a:t>
            </a:r>
            <a:r>
              <a:rPr lang="en-US" altLang="en-US" dirty="0">
                <a:latin typeface="JetBrains Mono"/>
              </a:rPr>
              <a:t/>
            </a:r>
            <a:br>
              <a:rPr lang="en-US" altLang="en-US" dirty="0">
                <a:latin typeface="JetBrains Mono"/>
              </a:rPr>
            </a:br>
            <a:r>
              <a:rPr lang="en-US" altLang="en-US" dirty="0" smtClean="0">
                <a:latin typeface="JetBrains Mono"/>
              </a:rPr>
              <a:t>N=10000000 MAX=1000000000000000000000000000000000000</a:t>
            </a:r>
            <a:endParaRPr lang="en-US" altLang="en-US" sz="4400" dirty="0"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01162" y="3282726"/>
            <a:ext cx="11078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Pentru</a:t>
            </a:r>
            <a:r>
              <a:rPr lang="en-US" dirty="0" smtClean="0"/>
              <a:t> </a:t>
            </a:r>
            <a:r>
              <a:rPr lang="en-US" dirty="0" err="1" smtClean="0"/>
              <a:t>fiecare</a:t>
            </a:r>
            <a:r>
              <a:rPr lang="en-US" dirty="0" smtClean="0"/>
              <a:t> </a:t>
            </a:r>
            <a:r>
              <a:rPr lang="en-US" dirty="0" err="1" smtClean="0"/>
              <a:t>algoritm</a:t>
            </a:r>
            <a:r>
              <a:rPr lang="en-US" dirty="0" smtClean="0"/>
              <a:t> de </a:t>
            </a:r>
            <a:r>
              <a:rPr lang="en-US" dirty="0" err="1" smtClean="0"/>
              <a:t>sortare</a:t>
            </a:r>
            <a:r>
              <a:rPr lang="en-US" dirty="0" smtClean="0"/>
              <a:t> de tip Radix </a:t>
            </a:r>
            <a:r>
              <a:rPr lang="en-US" dirty="0" err="1" smtClean="0"/>
              <a:t>timpii</a:t>
            </a:r>
            <a:r>
              <a:rPr lang="en-US" dirty="0" smtClean="0"/>
              <a:t> de </a:t>
            </a:r>
            <a:r>
              <a:rPr lang="en-US" dirty="0" err="1" smtClean="0"/>
              <a:t>executie</a:t>
            </a:r>
            <a:r>
              <a:rPr lang="en-US" dirty="0" smtClean="0"/>
              <a:t> </a:t>
            </a:r>
            <a:r>
              <a:rPr lang="en-US" dirty="0" err="1" smtClean="0"/>
              <a:t>ruland</a:t>
            </a:r>
            <a:r>
              <a:rPr lang="en-US" dirty="0" smtClean="0"/>
              <a:t> input-</a:t>
            </a:r>
            <a:r>
              <a:rPr lang="en-US" dirty="0" err="1" smtClean="0"/>
              <a:t>urile</a:t>
            </a:r>
            <a:r>
              <a:rPr lang="en-US" dirty="0" smtClean="0"/>
              <a:t> de </a:t>
            </a:r>
            <a:r>
              <a:rPr lang="en-US" dirty="0" err="1" smtClean="0"/>
              <a:t>mai</a:t>
            </a:r>
            <a:r>
              <a:rPr lang="en-US" dirty="0" smtClean="0"/>
              <a:t> </a:t>
            </a:r>
            <a:r>
              <a:rPr lang="en-US" dirty="0" err="1" smtClean="0"/>
              <a:t>sus</a:t>
            </a:r>
            <a:r>
              <a:rPr lang="en-US" dirty="0" smtClean="0"/>
              <a:t> au </a:t>
            </a:r>
            <a:r>
              <a:rPr lang="en-US" dirty="0" err="1" smtClean="0"/>
              <a:t>fost</a:t>
            </a:r>
            <a:r>
              <a:rPr lang="en-US" dirty="0" smtClean="0"/>
              <a:t>:</a:t>
            </a:r>
            <a:endParaRPr lang="en-US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1016894"/>
              </p:ext>
            </p:extLst>
          </p:nvPr>
        </p:nvGraphicFramePr>
        <p:xfrm>
          <a:off x="528513" y="3652058"/>
          <a:ext cx="11050956" cy="301149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62739">
                  <a:extLst>
                    <a:ext uri="{9D8B030D-6E8A-4147-A177-3AD203B41FA5}">
                      <a16:colId xmlns:a16="http://schemas.microsoft.com/office/drawing/2014/main" val="1478097131"/>
                    </a:ext>
                  </a:extLst>
                </a:gridCol>
                <a:gridCol w="2762739">
                  <a:extLst>
                    <a:ext uri="{9D8B030D-6E8A-4147-A177-3AD203B41FA5}">
                      <a16:colId xmlns:a16="http://schemas.microsoft.com/office/drawing/2014/main" val="447198763"/>
                    </a:ext>
                  </a:extLst>
                </a:gridCol>
                <a:gridCol w="2762739">
                  <a:extLst>
                    <a:ext uri="{9D8B030D-6E8A-4147-A177-3AD203B41FA5}">
                      <a16:colId xmlns:a16="http://schemas.microsoft.com/office/drawing/2014/main" val="2615956693"/>
                    </a:ext>
                  </a:extLst>
                </a:gridCol>
                <a:gridCol w="2762739">
                  <a:extLst>
                    <a:ext uri="{9D8B030D-6E8A-4147-A177-3AD203B41FA5}">
                      <a16:colId xmlns:a16="http://schemas.microsoft.com/office/drawing/2014/main" val="2725915717"/>
                    </a:ext>
                  </a:extLst>
                </a:gridCol>
              </a:tblGrid>
              <a:tr h="43021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BAZA 2^4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BAZA 2^8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BAZA 2^12 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BAZA 2^16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4091871"/>
                  </a:ext>
                </a:extLst>
              </a:tr>
              <a:tr h="43021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0.001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0.0011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0.003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0.030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2199980"/>
                  </a:ext>
                </a:extLst>
              </a:tr>
              <a:tr h="43021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0.003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0.001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0.007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0.094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6950657"/>
                  </a:ext>
                </a:extLst>
              </a:tr>
              <a:tr h="43021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1.91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0.94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0.67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0.90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2744513"/>
                  </a:ext>
                </a:extLst>
              </a:tr>
              <a:tr h="43021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6.44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3.19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2.5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2.79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8980352"/>
                  </a:ext>
                </a:extLst>
              </a:tr>
              <a:tr h="43021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69.03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36.39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26.66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29.08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15762708"/>
                  </a:ext>
                </a:extLst>
              </a:tr>
              <a:tr h="43021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159.94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77.08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69.46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74.54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94260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40458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790</TotalTime>
  <Words>1633</Words>
  <Application>Microsoft Office PowerPoint</Application>
  <PresentationFormat>Widescreen</PresentationFormat>
  <Paragraphs>288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Calisto MT</vt:lpstr>
      <vt:lpstr>JetBrains Mono</vt:lpstr>
      <vt:lpstr>Trebuchet MS</vt:lpstr>
      <vt:lpstr>Wingdings 2</vt:lpstr>
      <vt:lpstr>Slate</vt:lpstr>
      <vt:lpstr>Tema 1 Laborator SD</vt:lpstr>
      <vt:lpstr>Merge Sort</vt:lpstr>
      <vt:lpstr>Merge Sort</vt:lpstr>
      <vt:lpstr>Merge Sort</vt:lpstr>
      <vt:lpstr>Shell Sort</vt:lpstr>
      <vt:lpstr>Count Sort</vt:lpstr>
      <vt:lpstr>Bubble Sort</vt:lpstr>
      <vt:lpstr>Radix Sort  2^4, 2^8, 2^12, 2^16</vt:lpstr>
      <vt:lpstr>Radix Sort -exemple de inputuri care evidentiaza eficienta algoritmilor in mai multe baze-</vt:lpstr>
      <vt:lpstr>Compararea timpilor de rulare intre algoritmii alesi +timpil de rulare nativ al limbajului Python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Tema 1 Laborator SD</dc:title>
  <dc:creator>Andrei Cala</dc:creator>
  <cp:lastModifiedBy>Andrei Cala</cp:lastModifiedBy>
  <cp:revision>52</cp:revision>
  <dcterms:created xsi:type="dcterms:W3CDTF">2023-03-18T17:24:46Z</dcterms:created>
  <dcterms:modified xsi:type="dcterms:W3CDTF">2023-03-19T20:11:42Z</dcterms:modified>
</cp:coreProperties>
</file>