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0.435</c:v>
                </c:pt>
                <c:pt idx="1">
                  <c:v>0.40500000000000003</c:v>
                </c:pt>
                <c:pt idx="2">
                  <c:v>0.41599999999999998</c:v>
                </c:pt>
                <c:pt idx="3">
                  <c:v>0.42399999999999999</c:v>
                </c:pt>
                <c:pt idx="4">
                  <c:v>0.45700000000000002</c:v>
                </c:pt>
                <c:pt idx="5">
                  <c:v>0.46100000000000002</c:v>
                </c:pt>
                <c:pt idx="6">
                  <c:v>0.432</c:v>
                </c:pt>
                <c:pt idx="7">
                  <c:v>0.45900000000000002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48-4C69-99F5-ABB0F52B4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411648"/>
        <c:axId val="1008415392"/>
      </c:scatterChart>
      <c:valAx>
        <c:axId val="100841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5392"/>
        <c:crosses val="autoZero"/>
        <c:crossBetween val="midCat"/>
      </c:valAx>
      <c:valAx>
        <c:axId val="100841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41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0.04</c:v>
                </c:pt>
                <c:pt idx="1">
                  <c:v>1.7000000000000001E-2</c:v>
                </c:pt>
                <c:pt idx="2">
                  <c:v>1E-3</c:v>
                </c:pt>
                <c:pt idx="3">
                  <c:v>7.63</c:v>
                </c:pt>
                <c:pt idx="4">
                  <c:v>4.0000000000000001E-3</c:v>
                </c:pt>
                <c:pt idx="5">
                  <c:v>4.0000000000000001E-3</c:v>
                </c:pt>
                <c:pt idx="6">
                  <c:v>3.0000000000000001E-3</c:v>
                </c:pt>
                <c:pt idx="7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3-498B-A292-35BF74BC7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4.1000000000000002E-2</c:v>
                </c:pt>
                <c:pt idx="1">
                  <c:v>2.1999999999999999E-2</c:v>
                </c:pt>
                <c:pt idx="2">
                  <c:v>2E-3</c:v>
                </c:pt>
                <c:pt idx="3">
                  <c:v>12.82</c:v>
                </c:pt>
                <c:pt idx="4">
                  <c:v>1.2999999999999999E-3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3-498B-A292-35BF74BC7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6.4000000000000001E-2</c:v>
                </c:pt>
                <c:pt idx="1">
                  <c:v>3.6999999999999998E-2</c:v>
                </c:pt>
                <c:pt idx="2">
                  <c:v>6.0000000000000001E-3</c:v>
                </c:pt>
                <c:pt idx="3">
                  <c:v>14.16</c:v>
                </c:pt>
                <c:pt idx="4">
                  <c:v>1.1999999999999999E-3</c:v>
                </c:pt>
                <c:pt idx="5">
                  <c:v>7.0000000000000001E-3</c:v>
                </c:pt>
                <c:pt idx="6">
                  <c:v>0.01</c:v>
                </c:pt>
                <c:pt idx="7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83-498B-A292-35BF74BC79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2.4E-2</c:v>
                </c:pt>
                <c:pt idx="2">
                  <c:v>2.8000000000000001E-2</c:v>
                </c:pt>
                <c:pt idx="3">
                  <c:v>13.35</c:v>
                </c:pt>
                <c:pt idx="4">
                  <c:v>1E-3</c:v>
                </c:pt>
                <c:pt idx="5">
                  <c:v>6.0000000000000001E-3</c:v>
                </c:pt>
                <c:pt idx="6">
                  <c:v>4.0000000000000001E-3</c:v>
                </c:pt>
                <c:pt idx="7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83-498B-A292-35BF74BC79C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0.03</c:v>
                </c:pt>
                <c:pt idx="1">
                  <c:v>1.4999999999999999E-2</c:v>
                </c:pt>
                <c:pt idx="2">
                  <c:v>0.14799999999999999</c:v>
                </c:pt>
                <c:pt idx="3">
                  <c:v>7.6379999999999999</c:v>
                </c:pt>
                <c:pt idx="4">
                  <c:v>0.01</c:v>
                </c:pt>
                <c:pt idx="5">
                  <c:v>4.0000000000000001E-3</c:v>
                </c:pt>
                <c:pt idx="6">
                  <c:v>4.0000000000000001E-3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83-498B-A292-35BF74BC79C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test6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3.1E-2</c:v>
                </c:pt>
                <c:pt idx="1">
                  <c:v>2.5999999999999999E-2</c:v>
                </c:pt>
                <c:pt idx="2">
                  <c:v>1.39</c:v>
                </c:pt>
                <c:pt idx="3">
                  <c:v>13.754</c:v>
                </c:pt>
                <c:pt idx="4">
                  <c:v>2.7E-2</c:v>
                </c:pt>
                <c:pt idx="5">
                  <c:v>7.0000000000000001E-3</c:v>
                </c:pt>
                <c:pt idx="6">
                  <c:v>3.0000000000000001E-3</c:v>
                </c:pt>
                <c:pt idx="7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83-498B-A292-35BF74BC79C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test7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Megre Sort</c:v>
                </c:pt>
                <c:pt idx="1">
                  <c:v>Shell Sort</c:v>
                </c:pt>
                <c:pt idx="2">
                  <c:v>Count Sort</c:v>
                </c:pt>
                <c:pt idx="3">
                  <c:v>Bubble Sort</c:v>
                </c:pt>
                <c:pt idx="4">
                  <c:v>Radix Sort 2^4</c:v>
                </c:pt>
                <c:pt idx="5">
                  <c:v>Radix Sort 2^8</c:v>
                </c:pt>
                <c:pt idx="6">
                  <c:v>Radix Sort 2^12</c:v>
                </c:pt>
                <c:pt idx="7">
                  <c:v>Radix Sort 2^16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6.2E-2</c:v>
                </c:pt>
                <c:pt idx="1">
                  <c:v>3.5000000000000003E-2</c:v>
                </c:pt>
                <c:pt idx="2">
                  <c:v>25.04</c:v>
                </c:pt>
                <c:pt idx="3">
                  <c:v>15.65</c:v>
                </c:pt>
                <c:pt idx="4">
                  <c:v>3.5999999999999997E-2</c:v>
                </c:pt>
                <c:pt idx="5">
                  <c:v>1.4999999999999999E-2</c:v>
                </c:pt>
                <c:pt idx="6">
                  <c:v>1.4999999999999999E-2</c:v>
                </c:pt>
                <c:pt idx="7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83-498B-A292-35BF74BC7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6395440"/>
        <c:axId val="1367261744"/>
      </c:barChart>
      <c:catAx>
        <c:axId val="11463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261744"/>
        <c:crosses val="autoZero"/>
        <c:auto val="1"/>
        <c:lblAlgn val="ctr"/>
        <c:lblOffset val="100"/>
        <c:noMultiLvlLbl val="0"/>
      </c:catAx>
      <c:valAx>
        <c:axId val="136726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3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809659250733745E-2"/>
          <c:y val="2.3355660305414527E-2"/>
          <c:w val="0.95402426978754395"/>
          <c:h val="0.780236607027034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3.7999999999999999E-2</c:v>
                </c:pt>
                <c:pt idx="1">
                  <c:v>2.4E-2</c:v>
                </c:pt>
                <c:pt idx="2">
                  <c:v>1.4999999999999999E-2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9-43B9-B9A9-CB98E0825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0.36</c:v>
                </c:pt>
                <c:pt idx="1">
                  <c:v>0.25</c:v>
                </c:pt>
                <c:pt idx="2">
                  <c:v>0.27</c:v>
                </c:pt>
                <c:pt idx="3">
                  <c:v>0.13</c:v>
                </c:pt>
                <c:pt idx="4">
                  <c:v>0.11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9-43B9-B9A9-CB98E0825A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4.33</c:v>
                </c:pt>
                <c:pt idx="1">
                  <c:v>4.63</c:v>
                </c:pt>
                <c:pt idx="2">
                  <c:v>3.44</c:v>
                </c:pt>
                <c:pt idx="3">
                  <c:v>1.69</c:v>
                </c:pt>
                <c:pt idx="4">
                  <c:v>1.62</c:v>
                </c:pt>
                <c:pt idx="5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E9-43B9-B9A9-CB98E0825AA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58.24</c:v>
                </c:pt>
                <c:pt idx="1">
                  <c:v>79.67</c:v>
                </c:pt>
                <c:pt idx="2">
                  <c:v>37.43</c:v>
                </c:pt>
                <c:pt idx="3">
                  <c:v>18</c:v>
                </c:pt>
                <c:pt idx="4">
                  <c:v>20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E9-43B9-B9A9-CB98E0825AA5}"/>
            </c:ext>
          </c:extLst>
        </c:ser>
        <c:ser>
          <c:idx val="4"/>
          <c:order val="4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E9-43B9-B9A9-CB98E0825AA5}"/>
            </c:ext>
          </c:extLst>
        </c:ser>
        <c:ser>
          <c:idx val="5"/>
          <c:order val="5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Merge Sort</c:v>
                </c:pt>
                <c:pt idx="1">
                  <c:v>Shell Sort</c:v>
                </c:pt>
                <c:pt idx="2">
                  <c:v>Radix 2^4</c:v>
                </c:pt>
                <c:pt idx="3">
                  <c:v>Radix 2^8</c:v>
                </c:pt>
                <c:pt idx="4">
                  <c:v>Radix 2^12</c:v>
                </c:pt>
                <c:pt idx="5">
                  <c:v>Radix 2^16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E9-43B9-B9A9-CB98E0825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513392"/>
        <c:axId val="1372515472"/>
      </c:barChart>
      <c:catAx>
        <c:axId val="13725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15472"/>
        <c:crosses val="autoZero"/>
        <c:auto val="1"/>
        <c:lblAlgn val="ctr"/>
        <c:lblOffset val="100"/>
        <c:noMultiLvlLbl val="0"/>
      </c:catAx>
      <c:valAx>
        <c:axId val="137251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1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980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9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4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8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D3F32E-8AF0-44E7-923E-4268FE26749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02FB44-71BF-4FB1-8998-96AAA37E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 1 </a:t>
            </a:r>
            <a:r>
              <a:rPr lang="en-US" dirty="0" err="1" smtClean="0"/>
              <a:t>Laborator</a:t>
            </a:r>
            <a:r>
              <a:rPr lang="en-US" dirty="0" smtClean="0"/>
              <a:t> 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301723"/>
            <a:ext cx="9440034" cy="1049867"/>
          </a:xfrm>
        </p:spPr>
        <p:txBody>
          <a:bodyPr/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692" y="175846"/>
            <a:ext cx="28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Caramal</a:t>
            </a:r>
            <a:r>
              <a:rPr lang="ro-RO" dirty="0" smtClean="0"/>
              <a:t>îu Nicoleta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9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80" y="0"/>
            <a:ext cx="10779974" cy="103749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timpilor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algoritmii</a:t>
            </a:r>
            <a:r>
              <a:rPr lang="en-US" dirty="0" smtClean="0"/>
              <a:t> </a:t>
            </a:r>
            <a:r>
              <a:rPr lang="en-US" dirty="0" err="1" smtClean="0"/>
              <a:t>alesi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 err="1" smtClean="0"/>
              <a:t>timpil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nativ</a:t>
            </a:r>
            <a:r>
              <a:rPr lang="en-US" dirty="0" smtClean="0"/>
              <a:t> al </a:t>
            </a:r>
            <a:r>
              <a:rPr lang="en-US" dirty="0" err="1" smtClean="0"/>
              <a:t>limbajului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6639"/>
            <a:ext cx="11966027" cy="440473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algoritmulor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observa</a:t>
            </a:r>
            <a:r>
              <a:rPr lang="en-US" dirty="0" smtClean="0"/>
              <a:t> care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in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 am ales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intai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mic de </a:t>
            </a:r>
            <a:r>
              <a:rPr lang="en-US" dirty="0" err="1" smtClean="0"/>
              <a:t>numere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,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maxim,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T=7            MAX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10000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10000000</a:t>
            </a:r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100000000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2459"/>
              </p:ext>
            </p:extLst>
          </p:nvPr>
        </p:nvGraphicFramePr>
        <p:xfrm>
          <a:off x="2488895" y="2373704"/>
          <a:ext cx="9477132" cy="31129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3014">
                  <a:extLst>
                    <a:ext uri="{9D8B030D-6E8A-4147-A177-3AD203B41FA5}">
                      <a16:colId xmlns:a16="http://schemas.microsoft.com/office/drawing/2014/main" val="2829721369"/>
                    </a:ext>
                  </a:extLst>
                </a:gridCol>
                <a:gridCol w="1054219">
                  <a:extLst>
                    <a:ext uri="{9D8B030D-6E8A-4147-A177-3AD203B41FA5}">
                      <a16:colId xmlns:a16="http://schemas.microsoft.com/office/drawing/2014/main" val="2065132166"/>
                    </a:ext>
                  </a:extLst>
                </a:gridCol>
                <a:gridCol w="1062966">
                  <a:extLst>
                    <a:ext uri="{9D8B030D-6E8A-4147-A177-3AD203B41FA5}">
                      <a16:colId xmlns:a16="http://schemas.microsoft.com/office/drawing/2014/main" val="1378491056"/>
                    </a:ext>
                  </a:extLst>
                </a:gridCol>
                <a:gridCol w="1089541">
                  <a:extLst>
                    <a:ext uri="{9D8B030D-6E8A-4147-A177-3AD203B41FA5}">
                      <a16:colId xmlns:a16="http://schemas.microsoft.com/office/drawing/2014/main" val="4196560767"/>
                    </a:ext>
                  </a:extLst>
                </a:gridCol>
                <a:gridCol w="1142688">
                  <a:extLst>
                    <a:ext uri="{9D8B030D-6E8A-4147-A177-3AD203B41FA5}">
                      <a16:colId xmlns:a16="http://schemas.microsoft.com/office/drawing/2014/main" val="2459227801"/>
                    </a:ext>
                  </a:extLst>
                </a:gridCol>
                <a:gridCol w="965528">
                  <a:extLst>
                    <a:ext uri="{9D8B030D-6E8A-4147-A177-3AD203B41FA5}">
                      <a16:colId xmlns:a16="http://schemas.microsoft.com/office/drawing/2014/main" val="1409184800"/>
                    </a:ext>
                  </a:extLst>
                </a:gridCol>
                <a:gridCol w="946269">
                  <a:extLst>
                    <a:ext uri="{9D8B030D-6E8A-4147-A177-3AD203B41FA5}">
                      <a16:colId xmlns:a16="http://schemas.microsoft.com/office/drawing/2014/main" val="4262790438"/>
                    </a:ext>
                  </a:extLst>
                </a:gridCol>
                <a:gridCol w="1081454">
                  <a:extLst>
                    <a:ext uri="{9D8B030D-6E8A-4147-A177-3AD203B41FA5}">
                      <a16:colId xmlns:a16="http://schemas.microsoft.com/office/drawing/2014/main" val="4105060143"/>
                    </a:ext>
                  </a:extLst>
                </a:gridCol>
                <a:gridCol w="1081453">
                  <a:extLst>
                    <a:ext uri="{9D8B030D-6E8A-4147-A177-3AD203B41FA5}">
                      <a16:colId xmlns:a16="http://schemas.microsoft.com/office/drawing/2014/main" val="3029647715"/>
                    </a:ext>
                  </a:extLst>
                </a:gridCol>
              </a:tblGrid>
              <a:tr h="51794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Nr.Test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Merge</a:t>
                      </a:r>
                      <a:r>
                        <a:rPr lang="en-US" sz="1400" baseline="0" dirty="0" smtClean="0"/>
                        <a:t>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Shell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Count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Bubble Sort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 2^4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</a:t>
                      </a:r>
                      <a:r>
                        <a:rPr lang="en-US" sz="1400" baseline="0" dirty="0" smtClean="0"/>
                        <a:t> 2^8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</a:t>
                      </a:r>
                    </a:p>
                    <a:p>
                      <a:pPr algn="ctr"/>
                      <a:r>
                        <a:rPr lang="en-US" sz="1400" dirty="0" smtClean="0"/>
                        <a:t>Radix 2^12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</a:t>
                      </a:r>
                    </a:p>
                    <a:p>
                      <a:pPr algn="ctr"/>
                      <a:r>
                        <a:rPr lang="en-US" sz="1400" dirty="0" smtClean="0"/>
                        <a:t>Radix 2^16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09913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82004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21944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618728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27127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7.638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521917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13.754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850858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5201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769" y="5583115"/>
            <a:ext cx="11579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Timpul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nativ</a:t>
            </a:r>
            <a:r>
              <a:rPr lang="en-US" sz="1600" dirty="0" smtClean="0"/>
              <a:t> al </a:t>
            </a:r>
            <a:r>
              <a:rPr lang="en-US" sz="1600" dirty="0" err="1" smtClean="0"/>
              <a:t>limbajului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programare</a:t>
            </a:r>
            <a:r>
              <a:rPr lang="en-US" sz="1600" dirty="0" smtClean="0"/>
              <a:t> </a:t>
            </a:r>
            <a:r>
              <a:rPr lang="en-US" sz="1600" dirty="0" err="1" smtClean="0"/>
              <a:t>variaza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0.002 </a:t>
            </a:r>
            <a:r>
              <a:rPr lang="en-US" sz="1600" dirty="0" err="1" smtClean="0"/>
              <a:t>si</a:t>
            </a:r>
            <a:r>
              <a:rPr lang="en-US" sz="1600" dirty="0" smtClean="0"/>
              <a:t> 0.007, </a:t>
            </a:r>
            <a:r>
              <a:rPr lang="en-US" sz="1600" dirty="0" err="1" smtClean="0"/>
              <a:t>fiind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rapid.</a:t>
            </a:r>
          </a:p>
          <a:p>
            <a:r>
              <a:rPr lang="en-US" sz="1600" dirty="0" err="1" smtClean="0"/>
              <a:t>Analizand</a:t>
            </a:r>
            <a:r>
              <a:rPr lang="en-US" sz="1600" dirty="0" smtClean="0"/>
              <a:t> </a:t>
            </a:r>
            <a:r>
              <a:rPr lang="en-US" sz="1600" dirty="0" err="1" smtClean="0"/>
              <a:t>tabelul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concluziona</a:t>
            </a:r>
            <a:r>
              <a:rPr lang="en-US" sz="1600" dirty="0" smtClean="0"/>
              <a:t> ca,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 &lt;=10^4 </a:t>
            </a:r>
            <a:r>
              <a:rPr lang="en-US" sz="1600" dirty="0" err="1" smtClean="0"/>
              <a:t>elemente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metoda</a:t>
            </a:r>
            <a:r>
              <a:rPr lang="en-US" sz="1600" dirty="0" smtClean="0"/>
              <a:t>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ineficienta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Bubble Sort,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masura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maximul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, Counting Sort </a:t>
            </a:r>
            <a:r>
              <a:rPr lang="en-US" sz="1600" dirty="0" err="1" smtClean="0"/>
              <a:t>devine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putin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, </a:t>
            </a:r>
            <a:r>
              <a:rPr lang="en-US" sz="1600" dirty="0" err="1" smtClean="0"/>
              <a:t>ajungand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fie </a:t>
            </a:r>
            <a:r>
              <a:rPr lang="en-US" sz="1600" dirty="0" err="1" smtClean="0"/>
              <a:t>mai</a:t>
            </a:r>
            <a:r>
              <a:rPr lang="en-US" sz="1600" dirty="0" smtClean="0"/>
              <a:t> lent </a:t>
            </a:r>
            <a:r>
              <a:rPr lang="en-US" sz="1600" dirty="0" err="1" smtClean="0"/>
              <a:t>decat</a:t>
            </a:r>
            <a:r>
              <a:rPr lang="en-US" sz="1600" dirty="0" smtClean="0"/>
              <a:t> Bubble Sort. </a:t>
            </a:r>
          </a:p>
          <a:p>
            <a:r>
              <a:rPr lang="en-US" sz="1600" dirty="0" err="1" smtClean="0"/>
              <a:t>Celelalte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destul</a:t>
            </a:r>
            <a:r>
              <a:rPr lang="en-US" sz="1600" dirty="0" smtClean="0"/>
              <a:t> de </a:t>
            </a:r>
            <a:r>
              <a:rPr lang="en-US" sz="1600" dirty="0" err="1" smtClean="0"/>
              <a:t>rapide</a:t>
            </a:r>
            <a:r>
              <a:rPr lang="en-US" sz="1600" dirty="0" smtClean="0"/>
              <a:t>,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maxim, </a:t>
            </a:r>
            <a:r>
              <a:rPr lang="en-US" sz="1600" dirty="0" err="1" smtClean="0"/>
              <a:t>cele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rapide</a:t>
            </a:r>
            <a:r>
              <a:rPr lang="en-US" sz="1600" dirty="0" smtClean="0"/>
              <a:t> </a:t>
            </a:r>
            <a:r>
              <a:rPr lang="en-US" sz="1600" dirty="0" err="1" smtClean="0"/>
              <a:t>fiind</a:t>
            </a:r>
            <a:r>
              <a:rPr lang="en-US" sz="1600" dirty="0" smtClean="0"/>
              <a:t> Radix, </a:t>
            </a:r>
            <a:r>
              <a:rPr lang="en-US" sz="1600" dirty="0" err="1" smtClean="0"/>
              <a:t>urmate</a:t>
            </a:r>
            <a:r>
              <a:rPr lang="en-US" sz="1600" dirty="0" smtClean="0"/>
              <a:t> de Shell </a:t>
            </a:r>
            <a:r>
              <a:rPr lang="en-US" sz="1600" dirty="0" err="1" smtClean="0"/>
              <a:t>si</a:t>
            </a:r>
            <a:r>
              <a:rPr lang="en-US" sz="1600" dirty="0" smtClean="0"/>
              <a:t> Merge Sort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58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529160"/>
              </p:ext>
            </p:extLst>
          </p:nvPr>
        </p:nvGraphicFramePr>
        <p:xfrm>
          <a:off x="404446" y="334108"/>
          <a:ext cx="11368453" cy="633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23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808" y="-1"/>
            <a:ext cx="11491547" cy="6611815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Pentru</a:t>
            </a:r>
            <a:r>
              <a:rPr lang="en-US" sz="1800" dirty="0" smtClean="0"/>
              <a:t> a </a:t>
            </a:r>
            <a:r>
              <a:rPr lang="en-US" sz="1800" dirty="0" err="1" smtClean="0"/>
              <a:t>vedea</a:t>
            </a:r>
            <a:r>
              <a:rPr lang="en-US" sz="1800" dirty="0" smtClean="0"/>
              <a:t> care </a:t>
            </a:r>
            <a:r>
              <a:rPr lang="en-US" sz="1800" dirty="0" err="1" smtClean="0"/>
              <a:t>algoritm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en-US" sz="1800" dirty="0" smtClean="0"/>
              <a:t>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avem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multe</a:t>
            </a:r>
            <a:r>
              <a:rPr lang="en-US" sz="1800" dirty="0" smtClean="0"/>
              <a:t>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sortat</a:t>
            </a:r>
            <a:r>
              <a:rPr lang="en-US" sz="1800" dirty="0" smtClean="0"/>
              <a:t> cu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, am ales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cresc</a:t>
            </a:r>
            <a:r>
              <a:rPr lang="en-US" sz="1800" dirty="0" smtClean="0"/>
              <a:t> n-</a:t>
            </a:r>
            <a:r>
              <a:rPr lang="en-US" sz="1800" dirty="0" err="1" smtClean="0"/>
              <a:t>ul</a:t>
            </a:r>
            <a:r>
              <a:rPr lang="en-US" sz="1800" dirty="0" smtClean="0"/>
              <a:t> la </a:t>
            </a:r>
            <a:r>
              <a:rPr lang="en-US" sz="1800" dirty="0" err="1" smtClean="0"/>
              <a:t>fiecare</a:t>
            </a:r>
            <a:r>
              <a:rPr lang="en-US" sz="1800" dirty="0" smtClean="0"/>
              <a:t> test, </a:t>
            </a:r>
            <a:r>
              <a:rPr lang="en-US" sz="1800" dirty="0" err="1" smtClean="0"/>
              <a:t>iar</a:t>
            </a:r>
            <a:r>
              <a:rPr lang="en-US" sz="1800" dirty="0" smtClean="0"/>
              <a:t> </a:t>
            </a:r>
            <a:r>
              <a:rPr lang="en-US" sz="1800" dirty="0" err="1" smtClean="0"/>
              <a:t>maximul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ramana</a:t>
            </a:r>
            <a:r>
              <a:rPr lang="en-US" sz="1800" dirty="0" smtClean="0"/>
              <a:t> la </a:t>
            </a:r>
            <a:r>
              <a:rPr lang="en-US" sz="1800" dirty="0" err="1" smtClean="0"/>
              <a:t>fel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Am ales un maxim de 10^11, </a:t>
            </a:r>
            <a:r>
              <a:rPr lang="en-US" sz="1800" dirty="0" err="1" smtClean="0"/>
              <a:t>asadar</a:t>
            </a:r>
            <a:r>
              <a:rPr lang="en-US" sz="1800" dirty="0" smtClean="0"/>
              <a:t> nu </a:t>
            </a:r>
            <a:r>
              <a:rPr lang="en-US" sz="1800" dirty="0" err="1" smtClean="0"/>
              <a:t>exista</a:t>
            </a:r>
            <a:r>
              <a:rPr lang="en-US" sz="1800" dirty="0" smtClean="0"/>
              <a:t> </a:t>
            </a:r>
            <a:r>
              <a:rPr lang="en-US" sz="1800" dirty="0" err="1" smtClean="0"/>
              <a:t>memorie</a:t>
            </a:r>
            <a:r>
              <a:rPr lang="en-US" sz="1800" dirty="0" smtClean="0"/>
              <a:t> </a:t>
            </a:r>
            <a:r>
              <a:rPr lang="en-US" sz="1800" dirty="0" err="1" smtClean="0"/>
              <a:t>suficienta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a </a:t>
            </a:r>
            <a:r>
              <a:rPr lang="en-US" sz="1800" dirty="0" err="1" smtClean="0"/>
              <a:t>utiliza</a:t>
            </a:r>
            <a:r>
              <a:rPr lang="en-US" sz="1800" dirty="0" smtClean="0"/>
              <a:t> Counting Sort, </a:t>
            </a:r>
            <a:r>
              <a:rPr lang="en-US" sz="1800" dirty="0" err="1" smtClean="0"/>
              <a:t>iar</a:t>
            </a:r>
            <a:r>
              <a:rPr lang="en-US" sz="1800" dirty="0" smtClean="0"/>
              <a:t> n-</a:t>
            </a:r>
            <a:r>
              <a:rPr lang="en-US" sz="1800" dirty="0" err="1" smtClean="0"/>
              <a:t>ul</a:t>
            </a:r>
            <a:r>
              <a:rPr lang="en-US" sz="1800" dirty="0" smtClean="0"/>
              <a:t> </a:t>
            </a:r>
            <a:r>
              <a:rPr lang="en-US" sz="1800" dirty="0" err="1" smtClean="0"/>
              <a:t>porneste</a:t>
            </a:r>
            <a:r>
              <a:rPr lang="en-US" sz="1800" dirty="0" smtClean="0"/>
              <a:t> de la 10^4, </a:t>
            </a:r>
            <a:r>
              <a:rPr lang="en-US" sz="1800" dirty="0" err="1" smtClean="0"/>
              <a:t>asadar</a:t>
            </a:r>
            <a:r>
              <a:rPr lang="en-US" sz="1800" dirty="0" smtClean="0"/>
              <a:t> Bubble Sort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extrem</a:t>
            </a:r>
            <a:r>
              <a:rPr lang="en-US" sz="1800" dirty="0" smtClean="0"/>
              <a:t> de inefficient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dureaza</a:t>
            </a:r>
            <a:r>
              <a:rPr lang="en-US" sz="1800" dirty="0" smtClean="0"/>
              <a:t> </a:t>
            </a:r>
            <a:r>
              <a:rPr lang="en-US" sz="1800" dirty="0" err="1" smtClean="0"/>
              <a:t>prea</a:t>
            </a:r>
            <a:r>
              <a:rPr lang="en-US" sz="1800" dirty="0" smtClean="0"/>
              <a:t> </a:t>
            </a:r>
            <a:r>
              <a:rPr lang="en-US" sz="1800" dirty="0" err="1" smtClean="0"/>
              <a:t>mult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o fi </a:t>
            </a:r>
            <a:r>
              <a:rPr lang="en-US" sz="1800" dirty="0" err="1" smtClean="0"/>
              <a:t>rulat</a:t>
            </a:r>
            <a:r>
              <a:rPr lang="en-US" sz="1800" dirty="0" smtClean="0"/>
              <a:t>, </a:t>
            </a:r>
            <a:r>
              <a:rPr lang="en-US" sz="1800" dirty="0" err="1" smtClean="0"/>
              <a:t>dupa</a:t>
            </a:r>
            <a:r>
              <a:rPr lang="en-US" sz="1800" dirty="0" smtClean="0"/>
              <a:t> cum am observant in slide-</a:t>
            </a:r>
            <a:r>
              <a:rPr lang="en-US" sz="1800" dirty="0" err="1" smtClean="0"/>
              <a:t>urile</a:t>
            </a:r>
            <a:r>
              <a:rPr lang="en-US" sz="1800" dirty="0" smtClean="0"/>
              <a:t> </a:t>
            </a:r>
            <a:r>
              <a:rPr lang="en-US" sz="1800" dirty="0" err="1" smtClean="0"/>
              <a:t>destinate</a:t>
            </a:r>
            <a:r>
              <a:rPr lang="en-US" sz="1800" dirty="0" smtClean="0"/>
              <a:t> </a:t>
            </a:r>
            <a:r>
              <a:rPr lang="en-US" sz="1800" dirty="0" err="1" smtClean="0"/>
              <a:t>acestei</a:t>
            </a:r>
            <a:r>
              <a:rPr lang="en-US" sz="1800" dirty="0"/>
              <a:t> </a:t>
            </a:r>
            <a:r>
              <a:rPr lang="en-US" sz="1800" dirty="0" err="1" smtClean="0"/>
              <a:t>modalitati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. </a:t>
            </a:r>
            <a:r>
              <a:rPr lang="en-US" sz="1800" dirty="0" err="1" smtClean="0"/>
              <a:t>Astfel</a:t>
            </a:r>
            <a:r>
              <a:rPr lang="en-US" sz="1800" dirty="0" smtClean="0"/>
              <a:t>,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2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nu se </a:t>
            </a:r>
            <a:r>
              <a:rPr lang="en-US" sz="1800" dirty="0" err="1" smtClean="0"/>
              <a:t>vor</a:t>
            </a:r>
            <a:r>
              <a:rPr lang="en-US" sz="1800" dirty="0" smtClean="0"/>
              <a:t> </a:t>
            </a:r>
            <a:r>
              <a:rPr lang="en-US" sz="1800" dirty="0" err="1" smtClean="0"/>
              <a:t>afla</a:t>
            </a:r>
            <a:r>
              <a:rPr lang="en-US" sz="1800" dirty="0" smtClean="0"/>
              <a:t> in </a:t>
            </a:r>
            <a:r>
              <a:rPr lang="en-US" sz="1800" dirty="0" err="1" smtClean="0"/>
              <a:t>tablul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graficul</a:t>
            </a:r>
            <a:r>
              <a:rPr lang="en-US" sz="1800" dirty="0" smtClean="0"/>
              <a:t> </a:t>
            </a:r>
            <a:r>
              <a:rPr lang="en-US" sz="1800" dirty="0" err="1" smtClean="0"/>
              <a:t>urmator</a:t>
            </a:r>
            <a:r>
              <a:rPr lang="en-US" sz="1800" dirty="0" smtClean="0"/>
              <a:t>, </a:t>
            </a:r>
            <a:r>
              <a:rPr lang="en-US" sz="1800" dirty="0" err="1" smtClean="0"/>
              <a:t>dar</a:t>
            </a:r>
            <a:r>
              <a:rPr lang="en-US" sz="1800" dirty="0" smtClean="0"/>
              <a:t> stim </a:t>
            </a:r>
            <a:r>
              <a:rPr lang="en-US" sz="1800" dirty="0" err="1" smtClean="0"/>
              <a:t>deja</a:t>
            </a:r>
            <a:r>
              <a:rPr lang="en-US" sz="1800" dirty="0" smtClean="0"/>
              <a:t> </a:t>
            </a:r>
            <a:r>
              <a:rPr lang="en-US" sz="1800" dirty="0" err="1" smtClean="0"/>
              <a:t>timpii</a:t>
            </a:r>
            <a:r>
              <a:rPr lang="en-US" sz="1800" dirty="0" smtClean="0"/>
              <a:t> </a:t>
            </a:r>
            <a:r>
              <a:rPr lang="en-US" sz="1800" dirty="0" err="1" smtClean="0"/>
              <a:t>lor</a:t>
            </a:r>
            <a:r>
              <a:rPr lang="en-US" sz="1800" dirty="0" smtClean="0"/>
              <a:t> de </a:t>
            </a:r>
            <a:r>
              <a:rPr lang="en-US" sz="1800" dirty="0" err="1" smtClean="0"/>
              <a:t>executie</a:t>
            </a:r>
            <a:r>
              <a:rPr lang="en-US" sz="1800" dirty="0" smtClean="0"/>
              <a:t> in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</a:t>
            </a:r>
            <a:r>
              <a:rPr lang="en-US" sz="1800" dirty="0" err="1" smtClean="0"/>
              <a:t>cazuri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nu pot fi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mici</a:t>
            </a:r>
            <a:r>
              <a:rPr lang="en-US" sz="1800" dirty="0" smtClean="0"/>
              <a:t> </a:t>
            </a:r>
            <a:r>
              <a:rPr lang="en-US" sz="1800" dirty="0" err="1" smtClean="0"/>
              <a:t>decat</a:t>
            </a:r>
            <a:r>
              <a:rPr lang="en-US" sz="1800" dirty="0" smtClean="0"/>
              <a:t> </a:t>
            </a:r>
            <a:r>
              <a:rPr lang="en-US" sz="1800" dirty="0" err="1" smtClean="0"/>
              <a:t>ai</a:t>
            </a:r>
            <a:r>
              <a:rPr lang="en-US" sz="1800" dirty="0" smtClean="0"/>
              <a:t> </a:t>
            </a:r>
            <a:r>
              <a:rPr lang="en-US" sz="1800" dirty="0" err="1" smtClean="0"/>
              <a:t>celorlalti</a:t>
            </a:r>
            <a:r>
              <a:rPr lang="en-US" sz="1800" dirty="0" smtClean="0"/>
              <a:t> </a:t>
            </a:r>
            <a:r>
              <a:rPr lang="en-US" sz="1800" dirty="0" err="1" smtClean="0"/>
              <a:t>algoritmi</a:t>
            </a:r>
            <a:r>
              <a:rPr lang="en-US" sz="1800" dirty="0" smtClean="0"/>
              <a:t>.</a:t>
            </a:r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T=4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N=1000000 MAX=100000000000</a:t>
            </a:r>
            <a:endParaRPr lang="en-US" sz="1800" dirty="0"/>
          </a:p>
          <a:p>
            <a:pPr marL="36900" indent="0">
              <a:buNone/>
            </a:pPr>
            <a:endParaRPr lang="en-US" sz="1800" dirty="0" smtClean="0"/>
          </a:p>
          <a:p>
            <a:pPr marL="36900" indent="0">
              <a:buNone/>
            </a:pPr>
            <a:r>
              <a:rPr lang="en-US" sz="1800" dirty="0" smtClean="0"/>
              <a:t>N=10000000 MAX=100000000000</a:t>
            </a:r>
          </a:p>
          <a:p>
            <a:pPr marL="36900" indent="0">
              <a:buNone/>
            </a:pP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36856"/>
              </p:ext>
            </p:extLst>
          </p:nvPr>
        </p:nvGraphicFramePr>
        <p:xfrm>
          <a:off x="3930161" y="1950589"/>
          <a:ext cx="7997094" cy="46612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2442">
                  <a:extLst>
                    <a:ext uri="{9D8B030D-6E8A-4147-A177-3AD203B41FA5}">
                      <a16:colId xmlns:a16="http://schemas.microsoft.com/office/drawing/2014/main" val="255523053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2770075396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3845788234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3056536434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2414733021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938824802"/>
                    </a:ext>
                  </a:extLst>
                </a:gridCol>
                <a:gridCol w="1142442">
                  <a:extLst>
                    <a:ext uri="{9D8B030D-6E8A-4147-A177-3AD203B41FA5}">
                      <a16:colId xmlns:a16="http://schemas.microsoft.com/office/drawing/2014/main" val="1089722802"/>
                    </a:ext>
                  </a:extLst>
                </a:gridCol>
              </a:tblGrid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Shell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</a:p>
                    <a:p>
                      <a:pPr algn="ctr"/>
                      <a:r>
                        <a:rPr lang="en-US" dirty="0" smtClean="0"/>
                        <a:t>Radix 2^4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2^8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</a:t>
                      </a:r>
                    </a:p>
                    <a:p>
                      <a:pPr algn="ctr"/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2^12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Radix 2^16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740379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551600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992646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1.484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36728"/>
                  </a:ext>
                </a:extLst>
              </a:tr>
              <a:tr h="93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58.249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79.676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17.191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34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5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08916219"/>
              </p:ext>
            </p:extLst>
          </p:nvPr>
        </p:nvGraphicFramePr>
        <p:xfrm>
          <a:off x="325317" y="105507"/>
          <a:ext cx="11482754" cy="381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808" y="3851031"/>
            <a:ext cx="11825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Dupa</a:t>
            </a:r>
            <a:r>
              <a:rPr lang="en-US" sz="1600" dirty="0" smtClean="0"/>
              <a:t> cum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</a:t>
            </a:r>
            <a:r>
              <a:rPr lang="en-US" sz="1600" dirty="0" smtClean="0"/>
              <a:t>,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N-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mic, </a:t>
            </a:r>
            <a:r>
              <a:rPr lang="en-US" sz="1600" dirty="0" err="1" smtClean="0"/>
              <a:t>toate</a:t>
            </a:r>
            <a:r>
              <a:rPr lang="en-US" sz="1600" dirty="0" smtClean="0"/>
              <a:t> </a:t>
            </a:r>
            <a:r>
              <a:rPr lang="en-US" sz="1600" dirty="0" err="1" smtClean="0"/>
              <a:t>metodele</a:t>
            </a:r>
            <a:r>
              <a:rPr lang="en-US" sz="1600" dirty="0" smtClean="0"/>
              <a:t> de </a:t>
            </a:r>
            <a:r>
              <a:rPr lang="en-US" sz="1600" dirty="0" err="1" smtClean="0"/>
              <a:t>sortare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un maxim de 10^11. 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N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mare, Merge Sort </a:t>
            </a:r>
            <a:r>
              <a:rPr lang="en-US" sz="1600" dirty="0" err="1" smtClean="0"/>
              <a:t>si</a:t>
            </a:r>
            <a:r>
              <a:rPr lang="en-US" sz="1600" dirty="0" smtClean="0"/>
              <a:t> Shell Sort </a:t>
            </a:r>
            <a:r>
              <a:rPr lang="en-US" sz="1600" dirty="0" err="1" smtClean="0"/>
              <a:t>devin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lente</a:t>
            </a:r>
            <a:r>
              <a:rPr lang="en-US" sz="1600" dirty="0" smtClean="0"/>
              <a:t>, </a:t>
            </a:r>
            <a:r>
              <a:rPr lang="en-US" sz="1600" dirty="0" err="1" smtClean="0"/>
              <a:t>mult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lente</a:t>
            </a:r>
            <a:r>
              <a:rPr lang="en-US" sz="1600" dirty="0" smtClean="0"/>
              <a:t> </a:t>
            </a:r>
            <a:r>
              <a:rPr lang="en-US" sz="1600" dirty="0" err="1" smtClean="0"/>
              <a:t>decat</a:t>
            </a:r>
            <a:r>
              <a:rPr lang="en-US" sz="1600" dirty="0" smtClean="0"/>
              <a:t> Radix Sort, </a:t>
            </a:r>
            <a:r>
              <a:rPr lang="en-US" sz="1600" dirty="0" err="1" smtClean="0"/>
              <a:t>indiferent</a:t>
            </a:r>
            <a:r>
              <a:rPr lang="en-US" sz="1600" dirty="0" smtClean="0"/>
              <a:t> de </a:t>
            </a:r>
            <a:r>
              <a:rPr lang="en-US" sz="1600" dirty="0" err="1" smtClean="0"/>
              <a:t>baza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Asa</a:t>
            </a:r>
            <a:r>
              <a:rPr lang="en-US" sz="1600" dirty="0" smtClean="0"/>
              <a:t> cum am </a:t>
            </a:r>
            <a:r>
              <a:rPr lang="en-US" sz="1600" dirty="0" err="1" smtClean="0"/>
              <a:t>evidentiat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in </a:t>
            </a:r>
            <a:r>
              <a:rPr lang="en-US" sz="1600" dirty="0" err="1" smtClean="0"/>
              <a:t>compararea</a:t>
            </a:r>
            <a:r>
              <a:rPr lang="en-US" sz="1600" dirty="0" smtClean="0"/>
              <a:t> </a:t>
            </a:r>
            <a:r>
              <a:rPr lang="en-US" sz="1600" dirty="0" err="1" smtClean="0"/>
              <a:t>celor</a:t>
            </a:r>
            <a:r>
              <a:rPr lang="en-US" sz="1600" dirty="0" smtClean="0"/>
              <a:t> 4 </a:t>
            </a:r>
            <a:r>
              <a:rPr lang="en-US" sz="1600" dirty="0" err="1" smtClean="0"/>
              <a:t>algoritmi</a:t>
            </a:r>
            <a:r>
              <a:rPr lang="en-US" sz="1600" dirty="0" smtClean="0"/>
              <a:t> de Radix Sort, cu cat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 de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care </a:t>
            </a:r>
            <a:r>
              <a:rPr lang="en-US" sz="1600" dirty="0" err="1" smtClean="0"/>
              <a:t>trebuiesc</a:t>
            </a:r>
            <a:r>
              <a:rPr lang="en-US" sz="1600" dirty="0" smtClean="0"/>
              <a:t>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, care au la </a:t>
            </a:r>
            <a:r>
              <a:rPr lang="en-US" sz="1600" dirty="0" err="1" smtClean="0"/>
              <a:t>randul</a:t>
            </a:r>
            <a:r>
              <a:rPr lang="en-US" sz="1600" dirty="0" smtClean="0"/>
              <a:t> </a:t>
            </a:r>
            <a:r>
              <a:rPr lang="en-US" sz="1600" dirty="0" err="1" smtClean="0"/>
              <a:t>lor</a:t>
            </a:r>
            <a:r>
              <a:rPr lang="en-US" sz="1600" dirty="0" smtClean="0"/>
              <a:t>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mari</a:t>
            </a:r>
            <a:r>
              <a:rPr lang="en-US" sz="1600" dirty="0" smtClean="0"/>
              <a:t>,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indicat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folosim</a:t>
            </a:r>
            <a:r>
              <a:rPr lang="en-US" sz="1600" dirty="0" smtClean="0"/>
              <a:t> Radix Sort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baza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mare. </a:t>
            </a:r>
          </a:p>
          <a:p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concluzie</a:t>
            </a:r>
            <a:r>
              <a:rPr lang="en-US" sz="1600" dirty="0" smtClean="0"/>
              <a:t>,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vrem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sortam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relative mic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folosi</a:t>
            </a:r>
            <a:r>
              <a:rPr lang="en-US" sz="1600" dirty="0" smtClean="0"/>
              <a:t> Merge Sort, Shell Sort </a:t>
            </a:r>
            <a:r>
              <a:rPr lang="en-US" sz="1600" dirty="0" err="1" smtClean="0"/>
              <a:t>si</a:t>
            </a:r>
            <a:r>
              <a:rPr lang="en-US" sz="1600" dirty="0" smtClean="0"/>
              <a:t> Bubble Sort.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maxim mic, Count Sort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rapid. </a:t>
            </a:r>
            <a:r>
              <a:rPr lang="en-US" sz="1600" dirty="0" err="1" smtClean="0"/>
              <a:t>Daca</a:t>
            </a:r>
            <a:r>
              <a:rPr lang="en-US" sz="1600" dirty="0" smtClean="0"/>
              <a:t> N-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, </a:t>
            </a:r>
            <a:r>
              <a:rPr lang="en-US" sz="1600" dirty="0" err="1" smtClean="0"/>
              <a:t>cel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rapid </a:t>
            </a:r>
            <a:r>
              <a:rPr lang="en-US" sz="1600" dirty="0" err="1" smtClean="0"/>
              <a:t>dintre</a:t>
            </a:r>
            <a:r>
              <a:rPr lang="en-US" sz="1600" dirty="0" smtClean="0"/>
              <a:t> </a:t>
            </a:r>
            <a:r>
              <a:rPr lang="en-US" sz="1600" dirty="0" err="1" smtClean="0"/>
              <a:t>acestea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Merge Sort.</a:t>
            </a:r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cazul</a:t>
            </a:r>
            <a:r>
              <a:rPr lang="en-US" sz="1600" dirty="0" smtClean="0"/>
              <a:t> in care </a:t>
            </a:r>
            <a:r>
              <a:rPr lang="en-US" sz="1600" dirty="0" err="1" smtClean="0"/>
              <a:t>avem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un N mare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maximul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mare, am </a:t>
            </a:r>
            <a:r>
              <a:rPr lang="en-US" sz="1600" dirty="0" err="1" smtClean="0"/>
              <a:t>observat</a:t>
            </a:r>
            <a:r>
              <a:rPr lang="en-US" sz="1600" dirty="0" smtClean="0"/>
              <a:t> ca Radix Sort-</a:t>
            </a:r>
            <a:r>
              <a:rPr lang="en-US" sz="1600" dirty="0" err="1" smtClean="0"/>
              <a:t>ul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baza</a:t>
            </a:r>
            <a:r>
              <a:rPr lang="en-US" sz="1600" dirty="0" smtClean="0"/>
              <a:t> mare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cea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buna</a:t>
            </a:r>
            <a:r>
              <a:rPr lang="en-US" sz="1600" dirty="0" smtClean="0"/>
              <a:t> </a:t>
            </a:r>
            <a:r>
              <a:rPr lang="en-US" sz="1600" dirty="0" err="1" smtClean="0"/>
              <a:t>solutie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In </a:t>
            </a:r>
            <a:r>
              <a:rPr lang="en-US" sz="1600" dirty="0" err="1" smtClean="0"/>
              <a:t>ceea</a:t>
            </a:r>
            <a:r>
              <a:rPr lang="en-US" sz="1600" dirty="0" smtClean="0"/>
              <a:t>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priveste</a:t>
            </a:r>
            <a:r>
              <a:rPr lang="en-US" sz="1600" dirty="0" smtClean="0"/>
              <a:t> </a:t>
            </a:r>
            <a:r>
              <a:rPr lang="en-US" sz="1600" dirty="0" err="1" smtClean="0"/>
              <a:t>timpul</a:t>
            </a:r>
            <a:r>
              <a:rPr lang="en-US" sz="1600" dirty="0" smtClean="0"/>
              <a:t> native al </a:t>
            </a:r>
            <a:r>
              <a:rPr lang="en-US" sz="1600" dirty="0" err="1" smtClean="0"/>
              <a:t>limbajului</a:t>
            </a:r>
            <a:r>
              <a:rPr lang="en-US" sz="1600" dirty="0" smtClean="0"/>
              <a:t> de </a:t>
            </a:r>
            <a:r>
              <a:rPr lang="en-US" sz="1600" dirty="0" err="1" smtClean="0"/>
              <a:t>programare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al </a:t>
            </a:r>
            <a:r>
              <a:rPr lang="en-US" sz="1600" dirty="0" err="1" smtClean="0"/>
              <a:t>doilea</a:t>
            </a:r>
            <a:r>
              <a:rPr lang="en-US" sz="1600" dirty="0" smtClean="0"/>
              <a:t> set de teste, </a:t>
            </a:r>
            <a:r>
              <a:rPr lang="en-US" sz="1600" dirty="0" err="1" smtClean="0"/>
              <a:t>acesta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 </a:t>
            </a:r>
            <a:r>
              <a:rPr lang="en-US" sz="1600" dirty="0" err="1" smtClean="0"/>
              <a:t>odata</a:t>
            </a:r>
            <a:r>
              <a:rPr lang="en-US" sz="1600" dirty="0" smtClean="0"/>
              <a:t> cu </a:t>
            </a:r>
            <a:r>
              <a:rPr lang="en-US" sz="1600" dirty="0" err="1" smtClean="0"/>
              <a:t>cresterea</a:t>
            </a:r>
            <a:r>
              <a:rPr lang="en-US" sz="1600" dirty="0" smtClean="0"/>
              <a:t> </a:t>
            </a:r>
            <a:r>
              <a:rPr lang="en-US" sz="1600" dirty="0" err="1" smtClean="0"/>
              <a:t>numaruki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, </a:t>
            </a:r>
            <a:r>
              <a:rPr lang="en-US" sz="1600" dirty="0" err="1" smtClean="0"/>
              <a:t>insa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considerabil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mic </a:t>
            </a:r>
            <a:r>
              <a:rPr lang="en-US" sz="1600" dirty="0" err="1" smtClean="0"/>
              <a:t>decat</a:t>
            </a:r>
            <a:r>
              <a:rPr lang="en-US" sz="1600" dirty="0" smtClean="0"/>
              <a:t> </a:t>
            </a:r>
            <a:r>
              <a:rPr lang="en-US" sz="1600" dirty="0" err="1" smtClean="0"/>
              <a:t>timpul</a:t>
            </a:r>
            <a:r>
              <a:rPr lang="en-US" sz="1600" dirty="0" smtClean="0"/>
              <a:t> dedicate </a:t>
            </a:r>
            <a:r>
              <a:rPr lang="en-US" sz="1600" dirty="0" err="1" smtClean="0"/>
              <a:t>celorlalte</a:t>
            </a:r>
            <a:r>
              <a:rPr lang="en-US" sz="1600" dirty="0" smtClean="0"/>
              <a:t> </a:t>
            </a:r>
            <a:r>
              <a:rPr lang="en-US" sz="1600" dirty="0" err="1" smtClean="0"/>
              <a:t>sortari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20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54623"/>
            <a:ext cx="10353762" cy="970450"/>
          </a:xfrm>
        </p:spPr>
        <p:txBody>
          <a:bodyPr/>
          <a:lstStyle/>
          <a:p>
            <a:r>
              <a:rPr lang="ro-RO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Timpul</a:t>
            </a:r>
            <a:r>
              <a:rPr lang="en-US" sz="1800" dirty="0"/>
              <a:t> de </a:t>
            </a:r>
            <a:r>
              <a:rPr lang="en-US" sz="1800" dirty="0" err="1"/>
              <a:t>rulare</a:t>
            </a:r>
            <a:r>
              <a:rPr lang="en-US" sz="1800" dirty="0"/>
              <a:t> al </a:t>
            </a:r>
            <a:r>
              <a:rPr lang="en-US" sz="1800" dirty="0" err="1"/>
              <a:t>algoritmului</a:t>
            </a:r>
            <a:r>
              <a:rPr lang="en-US" sz="1800" dirty="0"/>
              <a:t> Merge Sort </a:t>
            </a:r>
            <a:r>
              <a:rPr lang="en-US" sz="1800" dirty="0" err="1"/>
              <a:t>este</a:t>
            </a:r>
            <a:r>
              <a:rPr lang="en-US" sz="1800" dirty="0"/>
              <a:t> O(n log n), </a:t>
            </a:r>
            <a:r>
              <a:rPr lang="en-US" sz="1800" dirty="0" err="1"/>
              <a:t>unde</a:t>
            </a:r>
            <a:r>
              <a:rPr lang="en-US" sz="1800" dirty="0"/>
              <a:t> n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dimensiunea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care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sortat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en-US" sz="1800" dirty="0" err="1"/>
              <a:t>Algoritmul</a:t>
            </a:r>
            <a:r>
              <a:rPr lang="en-US" sz="1800" dirty="0"/>
              <a:t> Merge Sort </a:t>
            </a:r>
            <a:r>
              <a:rPr lang="en-US" sz="1800" dirty="0" err="1"/>
              <a:t>utilizează</a:t>
            </a:r>
            <a:r>
              <a:rPr lang="en-US" sz="1800" dirty="0"/>
              <a:t> o </a:t>
            </a:r>
            <a:r>
              <a:rPr lang="en-US" sz="1800" dirty="0" err="1"/>
              <a:t>abordare</a:t>
            </a:r>
            <a:r>
              <a:rPr lang="en-US" sz="1800" dirty="0"/>
              <a:t> de tip divide-et-</a:t>
            </a:r>
            <a:r>
              <a:rPr lang="en-US" sz="1800" dirty="0" err="1"/>
              <a:t>impera</a:t>
            </a:r>
            <a:r>
              <a:rPr lang="en-US" sz="1800" dirty="0"/>
              <a:t>, care </a:t>
            </a:r>
            <a:r>
              <a:rPr lang="en-US" sz="1800" dirty="0" err="1"/>
              <a:t>constă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împărțirea</a:t>
            </a:r>
            <a:r>
              <a:rPr lang="en-US" sz="1800" dirty="0"/>
              <a:t> </a:t>
            </a:r>
            <a:r>
              <a:rPr lang="en-US" sz="1800" dirty="0" err="1"/>
              <a:t>setului</a:t>
            </a:r>
            <a:r>
              <a:rPr lang="en-US" sz="1800" dirty="0"/>
              <a:t> de date </a:t>
            </a:r>
            <a:r>
              <a:rPr lang="en-US" sz="1800" dirty="0" err="1"/>
              <a:t>inițial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jumătate</a:t>
            </a:r>
            <a:r>
              <a:rPr lang="en-US" sz="1800" dirty="0"/>
              <a:t>, </a:t>
            </a:r>
            <a:r>
              <a:rPr lang="en-US" sz="1800" dirty="0" err="1"/>
              <a:t>sortarea</a:t>
            </a:r>
            <a:r>
              <a:rPr lang="en-US" sz="1800" dirty="0"/>
              <a:t> </a:t>
            </a:r>
            <a:r>
              <a:rPr lang="en-US" sz="1800" dirty="0" err="1"/>
              <a:t>fiecărei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separat</a:t>
            </a:r>
            <a:r>
              <a:rPr lang="en-US" sz="1800" dirty="0"/>
              <a:t>, </a:t>
            </a:r>
            <a:r>
              <a:rPr lang="en-US" sz="1800" dirty="0" err="1"/>
              <a:t>apoi</a:t>
            </a:r>
            <a:r>
              <a:rPr lang="en-US" sz="1800" dirty="0"/>
              <a:t> </a:t>
            </a:r>
            <a:r>
              <a:rPr lang="en-US" sz="1800" dirty="0" err="1"/>
              <a:t>combinarea</a:t>
            </a:r>
            <a:r>
              <a:rPr lang="en-US" sz="1800" dirty="0"/>
              <a:t> </a:t>
            </a:r>
            <a:r>
              <a:rPr lang="en-US" sz="1800" dirty="0" err="1"/>
              <a:t>acestor</a:t>
            </a:r>
            <a:r>
              <a:rPr lang="en-US" sz="1800" dirty="0"/>
              <a:t> </a:t>
            </a:r>
            <a:r>
              <a:rPr lang="en-US" sz="1800" dirty="0" err="1"/>
              <a:t>jumătăți</a:t>
            </a:r>
            <a:r>
              <a:rPr lang="en-US" sz="1800" dirty="0"/>
              <a:t> </a:t>
            </a:r>
            <a:r>
              <a:rPr lang="en-US" sz="1800" dirty="0" err="1"/>
              <a:t>sortate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-un set de date final </a:t>
            </a:r>
            <a:r>
              <a:rPr lang="en-US" sz="1800" dirty="0" err="1"/>
              <a:t>sortat</a:t>
            </a:r>
            <a:r>
              <a:rPr lang="en-US" sz="1800" dirty="0" smtClean="0"/>
              <a:t>. Merge Sort </a:t>
            </a:r>
            <a:r>
              <a:rPr lang="en-US" sz="1800" dirty="0" err="1" smtClean="0"/>
              <a:t>este</a:t>
            </a:r>
            <a:r>
              <a:rPr lang="en-US" sz="1800" dirty="0" smtClean="0"/>
              <a:t> o </a:t>
            </a:r>
            <a:r>
              <a:rPr lang="en-US" sz="1800" dirty="0" err="1" smtClean="0"/>
              <a:t>metoda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 </a:t>
            </a:r>
            <a:r>
              <a:rPr lang="en-US" sz="1800" dirty="0" err="1" smtClean="0"/>
              <a:t>stabila</a:t>
            </a:r>
            <a:r>
              <a:rPr lang="en-US" sz="1800" dirty="0" smtClean="0"/>
              <a:t>.</a:t>
            </a:r>
            <a:endParaRPr lang="ro-RO" sz="1800" dirty="0" smtClean="0"/>
          </a:p>
          <a:p>
            <a:r>
              <a:rPr lang="ro-RO" sz="1800" dirty="0" smtClean="0"/>
              <a:t>Ruland algoritmul pe mai multe teste am observat ca acesta se comporta diferit in functie de dimensiunea datelor de intrare</a:t>
            </a:r>
            <a:r>
              <a:rPr lang="en-US" sz="1800" dirty="0" smtClean="0"/>
              <a:t>: </a:t>
            </a:r>
            <a:r>
              <a:rPr lang="en-US" sz="1800" dirty="0" err="1" smtClean="0"/>
              <a:t>odata</a:t>
            </a:r>
            <a:r>
              <a:rPr lang="en-US" sz="1800" dirty="0" smtClean="0"/>
              <a:t> cu </a:t>
            </a:r>
            <a:r>
              <a:rPr lang="en-US" sz="1800" dirty="0" err="1" smtClean="0"/>
              <a:t>marirea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</a:t>
            </a:r>
            <a:r>
              <a:rPr lang="en-US" sz="1800" dirty="0" err="1" smtClean="0"/>
              <a:t>trebuiesc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/>
              <a:t> </a:t>
            </a:r>
            <a:r>
              <a:rPr lang="en-US" sz="1800" dirty="0" err="1" smtClean="0"/>
              <a:t>creste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rurale</a:t>
            </a:r>
            <a:r>
              <a:rPr lang="en-US" sz="1800" dirty="0" smtClean="0"/>
              <a:t> al </a:t>
            </a:r>
            <a:r>
              <a:rPr lang="en-US" sz="1800" dirty="0" err="1" smtClean="0"/>
              <a:t>algoritmului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sortare</a:t>
            </a:r>
            <a:r>
              <a:rPr lang="en-US" sz="1800" dirty="0" smtClean="0"/>
              <a:t>.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insa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rapid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avem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relative mic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</a:t>
            </a:r>
            <a:r>
              <a:rPr lang="en-US" sz="1800" dirty="0" err="1" smtClean="0"/>
              <a:t>urmeaza</a:t>
            </a:r>
            <a:r>
              <a:rPr lang="en-US" sz="1800" dirty="0" smtClean="0"/>
              <a:t> a fi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. </a:t>
            </a:r>
          </a:p>
          <a:p>
            <a:r>
              <a:rPr lang="en-US" sz="1800" dirty="0" err="1" smtClean="0"/>
              <a:t>Timpul</a:t>
            </a:r>
            <a:r>
              <a:rPr lang="en-US" sz="1800" dirty="0" smtClean="0"/>
              <a:t> de </a:t>
            </a:r>
            <a:r>
              <a:rPr lang="en-US" sz="1800" dirty="0" err="1" smtClean="0"/>
              <a:t>rulare</a:t>
            </a:r>
            <a:r>
              <a:rPr lang="en-US" sz="1800" dirty="0" smtClean="0"/>
              <a:t> nu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infulentat</a:t>
            </a:r>
            <a:r>
              <a:rPr lang="en-US" sz="1800" dirty="0" smtClean="0"/>
              <a:t>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valorii</a:t>
            </a:r>
            <a:r>
              <a:rPr lang="en-US" sz="1800" dirty="0" smtClean="0"/>
              <a:t> </a:t>
            </a:r>
            <a:r>
              <a:rPr lang="en-US" sz="1800" dirty="0" err="1" smtClean="0"/>
              <a:t>numerelor</a:t>
            </a:r>
            <a:r>
              <a:rPr lang="en-US" sz="1800" dirty="0" smtClean="0"/>
              <a:t> care </a:t>
            </a:r>
            <a:r>
              <a:rPr lang="en-US" sz="1800" dirty="0" err="1" smtClean="0"/>
              <a:t>sunt</a:t>
            </a:r>
            <a:r>
              <a:rPr lang="en-US" sz="1800" dirty="0" smtClean="0"/>
              <a:t> </a:t>
            </a:r>
            <a:r>
              <a:rPr lang="en-US" sz="1800" dirty="0" err="1" smtClean="0"/>
              <a:t>sortate</a:t>
            </a:r>
            <a:r>
              <a:rPr lang="en-US" sz="1800" dirty="0" smtClean="0"/>
              <a:t>, ci de </a:t>
            </a:r>
            <a:r>
              <a:rPr lang="en-US" sz="1800" dirty="0" err="1" smtClean="0"/>
              <a:t>cresterea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numarului</a:t>
            </a:r>
            <a:r>
              <a:rPr lang="en-US" sz="1800" dirty="0" smtClean="0"/>
              <a:t> de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care se </a:t>
            </a:r>
            <a:r>
              <a:rPr lang="en-US" sz="1800" dirty="0" err="1" smtClean="0"/>
              <a:t>sorteaza</a:t>
            </a:r>
            <a:r>
              <a:rPr lang="en-US" sz="1800" dirty="0" smtClean="0"/>
              <a:t>. </a:t>
            </a:r>
            <a:r>
              <a:rPr lang="en-US" sz="1800" dirty="0" err="1" smtClean="0"/>
              <a:t>Astfel</a:t>
            </a:r>
            <a:r>
              <a:rPr lang="en-US" sz="1800" dirty="0" smtClean="0"/>
              <a:t>, </a:t>
            </a:r>
            <a:r>
              <a:rPr lang="en-US" sz="1800" dirty="0" err="1" smtClean="0"/>
              <a:t>algoritmul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efficient </a:t>
            </a:r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</a:t>
            </a:r>
            <a:r>
              <a:rPr lang="en-US" sz="1800" dirty="0" err="1" smtClean="0"/>
              <a:t>vrem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sortam</a:t>
            </a:r>
            <a:r>
              <a:rPr lang="en-US" sz="1800" dirty="0" smtClean="0"/>
              <a:t> un </a:t>
            </a:r>
            <a:r>
              <a:rPr lang="en-US" sz="1800" dirty="0" err="1" smtClean="0"/>
              <a:t>numar</a:t>
            </a:r>
            <a:r>
              <a:rPr lang="en-US" sz="1800" dirty="0" smtClean="0"/>
              <a:t> nu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mare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care au </a:t>
            </a:r>
            <a:r>
              <a:rPr lang="en-US" sz="1800" dirty="0" err="1" smtClean="0"/>
              <a:t>valori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51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826" y="0"/>
            <a:ext cx="4625359" cy="5601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34" y="703749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Teste care </a:t>
            </a:r>
            <a:r>
              <a:rPr lang="en-US" dirty="0" err="1" smtClean="0"/>
              <a:t>evidentiaza</a:t>
            </a:r>
            <a:r>
              <a:rPr lang="en-US" dirty="0" smtClean="0"/>
              <a:t> cum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influentat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inputul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err="1" smtClean="0"/>
              <a:t>Inputurile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le-am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marL="36900" indent="0">
              <a:buNone/>
            </a:pPr>
            <a:r>
              <a:rPr lang="en-US" dirty="0" smtClean="0"/>
              <a:t>T1=8 (</a:t>
            </a:r>
            <a:r>
              <a:rPr lang="en-US" dirty="0" err="1" smtClean="0"/>
              <a:t>numarul</a:t>
            </a:r>
            <a:r>
              <a:rPr lang="en-US" dirty="0" smtClean="0"/>
              <a:t> de teste)</a:t>
            </a:r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MAX=10000000000000</a:t>
            </a: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3102589237"/>
              </p:ext>
            </p:extLst>
          </p:nvPr>
        </p:nvGraphicFramePr>
        <p:xfrm>
          <a:off x="5090746" y="1150489"/>
          <a:ext cx="6651869" cy="508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12634" y="4687033"/>
            <a:ext cx="38158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 err="1" smtClean="0"/>
              <a:t>graficul</a:t>
            </a:r>
            <a:r>
              <a:rPr lang="en-US" sz="1600" dirty="0" smtClean="0"/>
              <a:t> </a:t>
            </a:r>
            <a:r>
              <a:rPr lang="en-US" sz="1600" dirty="0" err="1" smtClean="0"/>
              <a:t>alaturat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observa</a:t>
            </a:r>
            <a:r>
              <a:rPr lang="en-US" sz="1600" dirty="0" smtClean="0"/>
              <a:t> ca </a:t>
            </a:r>
            <a:r>
              <a:rPr lang="en-US" sz="1600" dirty="0" err="1" smtClean="0"/>
              <a:t>timpii</a:t>
            </a:r>
            <a:r>
              <a:rPr lang="en-US" sz="1600" dirty="0" smtClean="0"/>
              <a:t> de </a:t>
            </a:r>
            <a:r>
              <a:rPr lang="en-US" sz="1600" dirty="0" err="1" smtClean="0"/>
              <a:t>rulare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apropiati</a:t>
            </a:r>
            <a:r>
              <a:rPr lang="en-US" sz="1600" dirty="0" smtClean="0"/>
              <a:t>, </a:t>
            </a:r>
            <a:r>
              <a:rPr lang="en-US" sz="1600" dirty="0" err="1" smtClean="0"/>
              <a:t>variaza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0,4 </a:t>
            </a:r>
            <a:r>
              <a:rPr lang="en-US" sz="1600" dirty="0" err="1" smtClean="0"/>
              <a:t>si</a:t>
            </a:r>
            <a:r>
              <a:rPr lang="en-US" sz="1600" dirty="0" smtClean="0"/>
              <a:t> 0,47. </a:t>
            </a:r>
            <a:r>
              <a:rPr lang="en-US" sz="1600" dirty="0" err="1" smtClean="0"/>
              <a:t>Astfel</a:t>
            </a:r>
            <a:r>
              <a:rPr lang="en-US" sz="1600" dirty="0" smtClean="0"/>
              <a:t> </a:t>
            </a:r>
            <a:r>
              <a:rPr lang="en-US" sz="1600" dirty="0" err="1" smtClean="0"/>
              <a:t>putem</a:t>
            </a:r>
            <a:r>
              <a:rPr lang="en-US" sz="1600" dirty="0" smtClean="0"/>
              <a:t> </a:t>
            </a:r>
            <a:r>
              <a:rPr lang="en-US" sz="1600" dirty="0" err="1" smtClean="0"/>
              <a:t>concluziona</a:t>
            </a:r>
            <a:r>
              <a:rPr lang="en-US" sz="1600" dirty="0" smtClean="0"/>
              <a:t> ca </a:t>
            </a:r>
            <a:r>
              <a:rPr lang="en-US" sz="1600" dirty="0" err="1" smtClean="0"/>
              <a:t>algoritmul</a:t>
            </a:r>
            <a:r>
              <a:rPr lang="en-US" sz="1600" dirty="0" smtClean="0"/>
              <a:t> nu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influentat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mare a </a:t>
            </a:r>
            <a:r>
              <a:rPr lang="en-US" sz="1600" dirty="0" err="1" smtClean="0"/>
              <a:t>numerelor</a:t>
            </a:r>
            <a:r>
              <a:rPr lang="en-US" sz="1600" dirty="0" smtClean="0"/>
              <a:t>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fiecare</a:t>
            </a:r>
            <a:r>
              <a:rPr lang="en-US" sz="1600" dirty="0" smtClean="0"/>
              <a:t> test </a:t>
            </a:r>
            <a:r>
              <a:rPr lang="en-US" sz="1600" dirty="0" err="1" smtClean="0"/>
              <a:t>acelasi</a:t>
            </a:r>
            <a:r>
              <a:rPr lang="en-US" sz="1600" dirty="0" smtClean="0"/>
              <a:t> </a:t>
            </a:r>
            <a:r>
              <a:rPr lang="en-US" sz="1600" dirty="0" err="1" smtClean="0"/>
              <a:t>numar</a:t>
            </a:r>
            <a:r>
              <a:rPr lang="en-US" sz="1600" dirty="0" smtClean="0"/>
              <a:t> de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care </a:t>
            </a:r>
            <a:r>
              <a:rPr lang="en-US" sz="1600" dirty="0" err="1" smtClean="0"/>
              <a:t>urmeaza</a:t>
            </a:r>
            <a:r>
              <a:rPr lang="en-US" sz="1600" dirty="0" smtClean="0"/>
              <a:t> a fi </a:t>
            </a:r>
            <a:r>
              <a:rPr lang="en-US" sz="1600" dirty="0" err="1" smtClean="0"/>
              <a:t>sortate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07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12" y="189400"/>
            <a:ext cx="5911127" cy="419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70" y="608500"/>
            <a:ext cx="3982055" cy="3515826"/>
          </a:xfrm>
        </p:spPr>
        <p:txBody>
          <a:bodyPr/>
          <a:lstStyle/>
          <a:p>
            <a:r>
              <a:rPr lang="en-US" dirty="0" smtClean="0"/>
              <a:t>T2=6</a:t>
            </a:r>
          </a:p>
          <a:p>
            <a:pPr marL="36900" indent="0">
              <a:buNone/>
            </a:pPr>
            <a:r>
              <a:rPr lang="en-US" dirty="0" smtClean="0"/>
              <a:t>N=1000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 </a:t>
            </a:r>
            <a:r>
              <a:rPr lang="en-US" dirty="0"/>
              <a:t>MAX=</a:t>
            </a:r>
            <a:r>
              <a:rPr lang="en-US" dirty="0" smtClean="0"/>
              <a:t>10000000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N=100000000 MAX=10000000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870" y="3774612"/>
            <a:ext cx="379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acestor</a:t>
            </a:r>
            <a:r>
              <a:rPr lang="en-US" dirty="0" smtClean="0"/>
              <a:t> teste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valori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</a:t>
            </a:r>
            <a:r>
              <a:rPr lang="en-US" dirty="0" err="1" smtClean="0"/>
              <a:t>valoarea</a:t>
            </a:r>
            <a:r>
              <a:rPr lang="en-US" dirty="0" smtClean="0"/>
              <a:t> maxima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test.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efficient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dorim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nu </a:t>
            </a:r>
            <a:r>
              <a:rPr lang="en-US" dirty="0" err="1" smtClean="0"/>
              <a:t>foarte</a:t>
            </a:r>
            <a:r>
              <a:rPr lang="en-US" dirty="0" smtClean="0"/>
              <a:t> mare de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9898"/>
              </p:ext>
            </p:extLst>
          </p:nvPr>
        </p:nvGraphicFramePr>
        <p:xfrm>
          <a:off x="4598376" y="861646"/>
          <a:ext cx="7350369" cy="5775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123">
                  <a:extLst>
                    <a:ext uri="{9D8B030D-6E8A-4147-A177-3AD203B41FA5}">
                      <a16:colId xmlns:a16="http://schemas.microsoft.com/office/drawing/2014/main" val="2020632946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2652322352"/>
                    </a:ext>
                  </a:extLst>
                </a:gridCol>
                <a:gridCol w="2450123">
                  <a:extLst>
                    <a:ext uri="{9D8B030D-6E8A-4147-A177-3AD203B41FA5}">
                      <a16:colId xmlns:a16="http://schemas.microsoft.com/office/drawing/2014/main" val="3672258283"/>
                    </a:ext>
                  </a:extLst>
                </a:gridCol>
              </a:tblGrid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509014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0.003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005329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072562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676268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96885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107.874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047117"/>
                  </a:ext>
                </a:extLst>
              </a:tr>
              <a:tr h="810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949.175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26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8" y="888388"/>
            <a:ext cx="10353762" cy="4058751"/>
          </a:xfrm>
        </p:spPr>
        <p:txBody>
          <a:bodyPr/>
          <a:lstStyle/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egala</a:t>
            </a:r>
            <a:r>
              <a:rPr lang="en-US" dirty="0" smtClean="0"/>
              <a:t> cu O(n^2).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la Merge Sort,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mic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de </a:t>
            </a:r>
            <a:r>
              <a:rPr lang="en-US" dirty="0" err="1" smtClean="0"/>
              <a:t>sortat</a:t>
            </a:r>
            <a:r>
              <a:rPr lang="en-US" dirty="0" smtClean="0"/>
              <a:t>, indifferent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semnificativ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 </a:t>
            </a:r>
            <a:r>
              <a:rPr lang="en-US" dirty="0" err="1" smtClean="0"/>
              <a:t>decat</a:t>
            </a:r>
            <a:r>
              <a:rPr lang="en-US" dirty="0" smtClean="0"/>
              <a:t> Merge Sort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caz</a:t>
            </a:r>
            <a:r>
              <a:rPr lang="en-US" dirty="0" smtClean="0"/>
              <a:t>. </a:t>
            </a:r>
            <a:r>
              <a:rPr lang="en-US" dirty="0" err="1" smtClean="0"/>
              <a:t>Testand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cu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ca in slide-</a:t>
            </a:r>
            <a:r>
              <a:rPr lang="en-US" dirty="0" err="1" smtClean="0"/>
              <a:t>ul</a:t>
            </a:r>
            <a:r>
              <a:rPr lang="en-US" dirty="0" smtClean="0"/>
              <a:t> anterior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afirmate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02683"/>
              </p:ext>
            </p:extLst>
          </p:nvPr>
        </p:nvGraphicFramePr>
        <p:xfrm>
          <a:off x="783492" y="2794651"/>
          <a:ext cx="6558084" cy="3773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6028">
                  <a:extLst>
                    <a:ext uri="{9D8B030D-6E8A-4147-A177-3AD203B41FA5}">
                      <a16:colId xmlns:a16="http://schemas.microsoft.com/office/drawing/2014/main" val="68936279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306005349"/>
                    </a:ext>
                  </a:extLst>
                </a:gridCol>
                <a:gridCol w="2186028">
                  <a:extLst>
                    <a:ext uri="{9D8B030D-6E8A-4147-A177-3AD203B41FA5}">
                      <a16:colId xmlns:a16="http://schemas.microsoft.com/office/drawing/2014/main" val="250676142"/>
                    </a:ext>
                  </a:extLst>
                </a:gridCol>
              </a:tblGrid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77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21073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319044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080080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15.78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682836"/>
                  </a:ext>
                </a:extLst>
              </a:tr>
              <a:tr h="628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342.18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774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500" y="2794651"/>
            <a:ext cx="397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vrem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sortam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Merge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168" y="149469"/>
            <a:ext cx="5704508" cy="1160585"/>
          </a:xfrm>
        </p:spPr>
        <p:txBody>
          <a:bodyPr>
            <a:normAutofit/>
          </a:bodyPr>
          <a:lstStyle/>
          <a:p>
            <a:r>
              <a:rPr lang="en-US" dirty="0" smtClean="0"/>
              <a:t>Count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41" y="1706072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numarare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executare</a:t>
            </a:r>
            <a:r>
              <a:rPr lang="en-US" dirty="0" smtClean="0"/>
              <a:t> a </a:t>
            </a:r>
            <a:r>
              <a:rPr lang="en-US" dirty="0" err="1" smtClean="0"/>
              <a:t>programului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numara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aparitie</a:t>
            </a:r>
            <a:r>
              <a:rPr lang="en-US" dirty="0" smtClean="0"/>
              <a:t> in vector a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en-US" dirty="0" err="1" smtClean="0"/>
              <a:t>intervalul</a:t>
            </a:r>
            <a:r>
              <a:rPr lang="en-US" dirty="0" smtClean="0"/>
              <a:t> (0,maxim). Cu cat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lent.</a:t>
            </a:r>
          </a:p>
          <a:p>
            <a:r>
              <a:rPr lang="en-US" dirty="0" err="1" smtClean="0"/>
              <a:t>Ruland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teste am </a:t>
            </a:r>
            <a:r>
              <a:rPr lang="en-US" dirty="0" err="1" smtClean="0"/>
              <a:t>observat</a:t>
            </a:r>
            <a:r>
              <a:rPr lang="en-US" dirty="0" smtClean="0"/>
              <a:t> ca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maximului</a:t>
            </a:r>
            <a:r>
              <a:rPr lang="en-US" dirty="0" smtClean="0"/>
              <a:t>. </a:t>
            </a:r>
            <a:r>
              <a:rPr lang="en-US" dirty="0" err="1" smtClean="0"/>
              <a:t>Totodata</a:t>
            </a:r>
            <a:r>
              <a:rPr lang="en-US" dirty="0" smtClean="0"/>
              <a:t>,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am </a:t>
            </a:r>
            <a:r>
              <a:rPr lang="en-US" dirty="0" err="1" smtClean="0"/>
              <a:t>folosit</a:t>
            </a:r>
            <a:r>
              <a:rPr lang="en-US" dirty="0" smtClean="0"/>
              <a:t>-o </a:t>
            </a:r>
            <a:r>
              <a:rPr lang="en-US" dirty="0" err="1" smtClean="0"/>
              <a:t>pentru</a:t>
            </a:r>
            <a:r>
              <a:rPr lang="en-US" dirty="0" smtClean="0"/>
              <a:t> maxim,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eroare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10^8.</a:t>
            </a:r>
          </a:p>
          <a:p>
            <a:r>
              <a:rPr lang="en-US" dirty="0" smtClean="0"/>
              <a:t>Count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totusi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distince</a:t>
            </a:r>
            <a:r>
              <a:rPr lang="en-US" dirty="0" smtClean="0"/>
              <a:t> 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</a:t>
            </a:r>
            <a:r>
              <a:rPr lang="en-US" dirty="0" err="1" smtClean="0"/>
              <a:t>n+m</a:t>
            </a:r>
            <a:r>
              <a:rPr lang="en-US" dirty="0" smtClean="0"/>
              <a:t>), </a:t>
            </a:r>
            <a:r>
              <a:rPr lang="en-US" dirty="0" err="1" smtClean="0"/>
              <a:t>unde</a:t>
            </a:r>
            <a:r>
              <a:rPr lang="en-US" dirty="0" smtClean="0"/>
              <a:t> 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maximul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Cum se </a:t>
            </a:r>
            <a:r>
              <a:rPr lang="en-US" dirty="0" err="1" smtClean="0"/>
              <a:t>comporta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la </a:t>
            </a:r>
            <a:r>
              <a:rPr lang="en-US" dirty="0" err="1" smtClean="0"/>
              <a:t>executarea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diverse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in slide-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viitoare</a:t>
            </a:r>
            <a:r>
              <a:rPr lang="en-US" dirty="0" smtClean="0"/>
              <a:t> in care </a:t>
            </a:r>
            <a:r>
              <a:rPr lang="en-US" dirty="0" err="1" smtClean="0"/>
              <a:t>voi</a:t>
            </a:r>
            <a:r>
              <a:rPr lang="en-US" dirty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in </a:t>
            </a:r>
            <a:r>
              <a:rPr lang="en-US" dirty="0" err="1" smtClean="0"/>
              <a:t>urma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teste </a:t>
            </a:r>
            <a:r>
              <a:rPr lang="en-US" dirty="0" err="1" smtClean="0"/>
              <a:t>identice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5154"/>
            <a:ext cx="10353762" cy="970450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56" y="1175604"/>
            <a:ext cx="5469420" cy="5362943"/>
          </a:xfrm>
        </p:spPr>
        <p:txBody>
          <a:bodyPr>
            <a:normAutofit/>
          </a:bodyPr>
          <a:lstStyle/>
          <a:p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are </a:t>
            </a:r>
            <a:r>
              <a:rPr lang="en-US" dirty="0" err="1" smtClean="0"/>
              <a:t>complexitatea</a:t>
            </a:r>
            <a:r>
              <a:rPr lang="en-US" dirty="0" smtClean="0"/>
              <a:t> maxima O(n^2), n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complexitatea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cu </a:t>
            </a:r>
            <a:r>
              <a:rPr lang="en-US" dirty="0" err="1" smtClean="0"/>
              <a:t>marirea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din </a:t>
            </a:r>
            <a:r>
              <a:rPr lang="en-US" dirty="0" err="1" smtClean="0"/>
              <a:t>lista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fel</a:t>
            </a:r>
            <a:r>
              <a:rPr lang="en-US" dirty="0" smtClean="0"/>
              <a:t> ca Merge Sort </a:t>
            </a:r>
            <a:r>
              <a:rPr lang="en-US" dirty="0" err="1" smtClean="0"/>
              <a:t>si</a:t>
            </a:r>
            <a:r>
              <a:rPr lang="en-US" dirty="0" smtClean="0"/>
              <a:t> Shell Sort, Bubble sort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listelor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,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ineficient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Merge Sort,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comparand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teste</a:t>
            </a:r>
          </a:p>
          <a:p>
            <a:r>
              <a:rPr lang="en-US" dirty="0" err="1" smtClean="0"/>
              <a:t>Totodata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observat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ca, </a:t>
            </a:r>
            <a:r>
              <a:rPr lang="en-US" dirty="0" err="1" smtClean="0"/>
              <a:t>daca</a:t>
            </a:r>
            <a:r>
              <a:rPr lang="en-US" dirty="0" smtClean="0"/>
              <a:t> input-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&gt;=10^5, </a:t>
            </a:r>
            <a:r>
              <a:rPr lang="en-US" dirty="0" err="1" smtClean="0"/>
              <a:t>va</a:t>
            </a:r>
            <a:r>
              <a:rPr lang="en-US" dirty="0" smtClean="0"/>
              <a:t> dura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mult</a:t>
            </a:r>
            <a:r>
              <a:rPr lang="en-US" dirty="0" smtClean="0"/>
              <a:t> ca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sortata</a:t>
            </a:r>
            <a:r>
              <a:rPr lang="en-US" dirty="0" smtClean="0"/>
              <a:t>, </a:t>
            </a:r>
            <a:r>
              <a:rPr lang="en-US" dirty="0" err="1" smtClean="0"/>
              <a:t>avand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maxim de 10**5 in </a:t>
            </a:r>
            <a:r>
              <a:rPr lang="en-US" dirty="0" err="1" smtClean="0"/>
              <a:t>tabelul</a:t>
            </a:r>
            <a:r>
              <a:rPr lang="en-US" dirty="0" smtClean="0"/>
              <a:t> </a:t>
            </a:r>
            <a:r>
              <a:rPr lang="en-US" dirty="0" err="1" smtClean="0"/>
              <a:t>alaturat</a:t>
            </a:r>
            <a:r>
              <a:rPr lang="en-US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94715"/>
              </p:ext>
            </p:extLst>
          </p:nvPr>
        </p:nvGraphicFramePr>
        <p:xfrm>
          <a:off x="6268916" y="1178169"/>
          <a:ext cx="5662245" cy="5249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415">
                  <a:extLst>
                    <a:ext uri="{9D8B030D-6E8A-4147-A177-3AD203B41FA5}">
                      <a16:colId xmlns:a16="http://schemas.microsoft.com/office/drawing/2014/main" val="204971131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2750121367"/>
                    </a:ext>
                  </a:extLst>
                </a:gridCol>
                <a:gridCol w="1887415">
                  <a:extLst>
                    <a:ext uri="{9D8B030D-6E8A-4147-A177-3AD203B41FA5}">
                      <a16:colId xmlns:a16="http://schemas.microsoft.com/office/drawing/2014/main" val="303526311"/>
                    </a:ext>
                  </a:extLst>
                </a:gridCol>
              </a:tblGrid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562205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1860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6.819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004327"/>
                  </a:ext>
                </a:extLst>
              </a:tr>
              <a:tr h="1312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1538.437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6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01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54" y="158262"/>
            <a:ext cx="6128844" cy="1122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dirty="0" smtClean="0"/>
              <a:t> 2^4, 2^8, 2^12, 2^16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37957"/>
            <a:ext cx="10353762" cy="4058751"/>
          </a:xfrm>
        </p:spPr>
        <p:txBody>
          <a:bodyPr/>
          <a:lstStyle/>
          <a:p>
            <a:r>
              <a:rPr lang="en-US" dirty="0" smtClean="0"/>
              <a:t>Am </a:t>
            </a:r>
            <a:r>
              <a:rPr lang="en-US" dirty="0" err="1" smtClean="0"/>
              <a:t>realizat</a:t>
            </a:r>
            <a:r>
              <a:rPr lang="en-US" dirty="0" smtClean="0"/>
              <a:t>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numerelor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Radix Sort cu diverse </a:t>
            </a:r>
            <a:r>
              <a:rPr lang="en-US" dirty="0" err="1" smtClean="0"/>
              <a:t>baze</a:t>
            </a:r>
            <a:r>
              <a:rPr lang="en-US" dirty="0" smtClean="0"/>
              <a:t>, de la 2^4 la 2^16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vedea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acestora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. Inca din </a:t>
            </a:r>
            <a:r>
              <a:rPr lang="en-US" dirty="0" err="1" smtClean="0"/>
              <a:t>implementare</a:t>
            </a:r>
            <a:r>
              <a:rPr lang="en-US" dirty="0" smtClean="0"/>
              <a:t> se </a:t>
            </a:r>
            <a:r>
              <a:rPr lang="en-US" dirty="0" err="1" smtClean="0"/>
              <a:t>observa</a:t>
            </a:r>
            <a:r>
              <a:rPr lang="en-US" dirty="0" smtClean="0"/>
              <a:t> ca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suplimentara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bucket-</a:t>
            </a:r>
            <a:r>
              <a:rPr lang="en-US" dirty="0" err="1" smtClean="0"/>
              <a:t>urile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Din cate am observant,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urmeaza</a:t>
            </a:r>
            <a:r>
              <a:rPr lang="en-US" dirty="0" smtClean="0"/>
              <a:t> a fi </a:t>
            </a:r>
            <a:r>
              <a:rPr lang="en-US" dirty="0" err="1" smtClean="0"/>
              <a:t>sortate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luat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evidentia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ca, cu cat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cu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care </a:t>
            </a:r>
            <a:r>
              <a:rPr lang="en-US" dirty="0" err="1" smtClean="0"/>
              <a:t>trebuiesc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, cu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scade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. In </a:t>
            </a:r>
            <a:r>
              <a:rPr lang="en-US" dirty="0" err="1" smtClean="0"/>
              <a:t>concluzie</a:t>
            </a:r>
            <a:r>
              <a:rPr lang="en-US" dirty="0" smtClean="0"/>
              <a:t>,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(2^12,2^16)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 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, </a:t>
            </a:r>
            <a:r>
              <a:rPr lang="en-US" dirty="0" err="1" smtClean="0"/>
              <a:t>indiferent</a:t>
            </a:r>
            <a:r>
              <a:rPr lang="en-US" dirty="0" smtClean="0"/>
              <a:t> de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folosim</a:t>
            </a:r>
            <a:r>
              <a:rPr lang="en-US" dirty="0" smtClean="0"/>
              <a:t> </a:t>
            </a:r>
            <a:r>
              <a:rPr lang="en-US" dirty="0" err="1" smtClean="0"/>
              <a:t>bazele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(2^4,2^8)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salva</a:t>
            </a:r>
            <a:r>
              <a:rPr lang="en-US" dirty="0" smtClean="0"/>
              <a:t> din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oferit</a:t>
            </a:r>
            <a:r>
              <a:rPr lang="en-US" dirty="0" smtClean="0"/>
              <a:t> </a:t>
            </a:r>
            <a:r>
              <a:rPr lang="en-US" dirty="0" err="1" smtClean="0"/>
              <a:t>crearii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parcurgerii</a:t>
            </a:r>
            <a:r>
              <a:rPr lang="en-US" dirty="0" smtClean="0"/>
              <a:t> bucket-</a:t>
            </a:r>
            <a:r>
              <a:rPr lang="en-US" dirty="0" err="1" smtClean="0"/>
              <a:t>urilor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6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2" y="108438"/>
            <a:ext cx="10942242" cy="970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800" dirty="0" smtClean="0"/>
              <a:t>-</a:t>
            </a:r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inputuri</a:t>
            </a:r>
            <a:r>
              <a:rPr lang="en-US" sz="2800" dirty="0" smtClean="0"/>
              <a:t> care </a:t>
            </a:r>
            <a:r>
              <a:rPr lang="en-US" sz="2800" dirty="0" err="1" smtClean="0"/>
              <a:t>evidentiaza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eficienta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algoritmilor</a:t>
            </a:r>
            <a:r>
              <a:rPr lang="en-US" sz="2800" dirty="0" smtClean="0"/>
              <a:t> in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baze</a:t>
            </a:r>
            <a:r>
              <a:rPr lang="en-US" sz="2800" dirty="0" smtClean="0"/>
              <a:t>-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1162" y="1186961"/>
            <a:ext cx="7860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latin typeface="JetBrains Mono"/>
              </a:rPr>
              <a:t>T=6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 MAX=10000000000000000000000000000000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 MAX=1000000000000000000000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</a:t>
            </a:r>
            <a:r>
              <a:rPr lang="en-US" altLang="en-US" dirty="0">
                <a:latin typeface="JetBrains Mono"/>
              </a:rPr>
              <a:t/>
            </a:r>
            <a:br>
              <a:rPr lang="en-US" altLang="en-US" dirty="0">
                <a:latin typeface="JetBrains Mono"/>
              </a:rPr>
            </a:br>
            <a:r>
              <a:rPr lang="en-US" altLang="en-US" dirty="0" smtClean="0">
                <a:latin typeface="JetBrains Mono"/>
              </a:rPr>
              <a:t>N=10000000 MAX=1000000000000000000000000000000000000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162" y="3282726"/>
            <a:ext cx="1107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de tip Radix </a:t>
            </a:r>
            <a:r>
              <a:rPr lang="en-US" dirty="0" err="1" smtClean="0"/>
              <a:t>timpii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ruland</a:t>
            </a:r>
            <a:r>
              <a:rPr lang="en-US" dirty="0" smtClean="0"/>
              <a:t> input-</a:t>
            </a:r>
            <a:r>
              <a:rPr lang="en-US" dirty="0" err="1" smtClean="0"/>
              <a:t>urile</a:t>
            </a:r>
            <a:r>
              <a:rPr lang="en-US" dirty="0" smtClean="0"/>
              <a:t> de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au </a:t>
            </a:r>
            <a:r>
              <a:rPr lang="en-US" dirty="0" err="1" smtClean="0"/>
              <a:t>fost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16894"/>
              </p:ext>
            </p:extLst>
          </p:nvPr>
        </p:nvGraphicFramePr>
        <p:xfrm>
          <a:off x="528513" y="3652058"/>
          <a:ext cx="11050956" cy="30114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739">
                  <a:extLst>
                    <a:ext uri="{9D8B030D-6E8A-4147-A177-3AD203B41FA5}">
                      <a16:colId xmlns:a16="http://schemas.microsoft.com/office/drawing/2014/main" val="1478097131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44719876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615956693"/>
                    </a:ext>
                  </a:extLst>
                </a:gridCol>
                <a:gridCol w="2762739">
                  <a:extLst>
                    <a:ext uri="{9D8B030D-6E8A-4147-A177-3AD203B41FA5}">
                      <a16:colId xmlns:a16="http://schemas.microsoft.com/office/drawing/2014/main" val="2725915717"/>
                    </a:ext>
                  </a:extLst>
                </a:gridCol>
              </a:tblGrid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2^12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BAZA 2^16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091871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199980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50657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44513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80352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762708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159.94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4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45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790</TotalTime>
  <Words>1633</Words>
  <Application>Microsoft Office PowerPoint</Application>
  <PresentationFormat>Widescreen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Calisto MT</vt:lpstr>
      <vt:lpstr>JetBrains Mono</vt:lpstr>
      <vt:lpstr>Trebuchet MS</vt:lpstr>
      <vt:lpstr>Wingdings 2</vt:lpstr>
      <vt:lpstr>Slate</vt:lpstr>
      <vt:lpstr>Tema 1 Laborator SD</vt:lpstr>
      <vt:lpstr>Merge Sort</vt:lpstr>
      <vt:lpstr>Merge Sort</vt:lpstr>
      <vt:lpstr>Merge Sort</vt:lpstr>
      <vt:lpstr>Shell Sort</vt:lpstr>
      <vt:lpstr>Count Sort</vt:lpstr>
      <vt:lpstr>Bubble Sort</vt:lpstr>
      <vt:lpstr>Radix Sort  2^4, 2^8, 2^12, 2^16</vt:lpstr>
      <vt:lpstr>Radix Sort -exemple de inputuri care evidentiaza eficienta algoritmilor in mai multe baze-</vt:lpstr>
      <vt:lpstr>Compararea timpilor de rulare intre algoritmii alesi +timpil de rulare nativ al limbajului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Laborator SD</dc:title>
  <dc:creator>Andrei Cala</dc:creator>
  <cp:lastModifiedBy>Andrei Cala</cp:lastModifiedBy>
  <cp:revision>52</cp:revision>
  <dcterms:created xsi:type="dcterms:W3CDTF">2023-03-18T17:24:46Z</dcterms:created>
  <dcterms:modified xsi:type="dcterms:W3CDTF">2023-03-19T20:14:00Z</dcterms:modified>
</cp:coreProperties>
</file>