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Test 1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 12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Sheet1!$A$2:$A$9</c:f>
              <c:numCache>
                <c:formatCode>General</c:formatCode>
                <c:ptCount val="8"/>
                <c:pt idx="0">
                  <c:v>0.435</c:v>
                </c:pt>
                <c:pt idx="1">
                  <c:v>0.40500000000000003</c:v>
                </c:pt>
                <c:pt idx="2">
                  <c:v>0.41599999999999998</c:v>
                </c:pt>
                <c:pt idx="3">
                  <c:v>0.42399999999999999</c:v>
                </c:pt>
                <c:pt idx="4">
                  <c:v>0.45700000000000002</c:v>
                </c:pt>
                <c:pt idx="5">
                  <c:v>0.46100000000000002</c:v>
                </c:pt>
                <c:pt idx="6">
                  <c:v>0.432</c:v>
                </c:pt>
                <c:pt idx="7">
                  <c:v>0.45900000000000002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0.435</c:v>
                </c:pt>
                <c:pt idx="1">
                  <c:v>0.40500000000000003</c:v>
                </c:pt>
                <c:pt idx="2">
                  <c:v>0.41599999999999998</c:v>
                </c:pt>
                <c:pt idx="3">
                  <c:v>0.42399999999999999</c:v>
                </c:pt>
                <c:pt idx="4">
                  <c:v>0.45700000000000002</c:v>
                </c:pt>
                <c:pt idx="5">
                  <c:v>0.46100000000000002</c:v>
                </c:pt>
                <c:pt idx="6">
                  <c:v>0.432</c:v>
                </c:pt>
                <c:pt idx="7">
                  <c:v>0.45900000000000002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A48-4C69-99F5-ABB0F52B4B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8411648"/>
        <c:axId val="1008415392"/>
      </c:scatterChart>
      <c:valAx>
        <c:axId val="1008411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415392"/>
        <c:crosses val="autoZero"/>
        <c:crossBetween val="midCat"/>
      </c:valAx>
      <c:valAx>
        <c:axId val="1008415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411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9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5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7980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5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79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44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2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9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5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5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5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8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6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9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10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Tema</a:t>
            </a:r>
            <a:r>
              <a:rPr lang="en-US" dirty="0" smtClean="0"/>
              <a:t> 1 </a:t>
            </a:r>
            <a:r>
              <a:rPr lang="en-US" dirty="0" err="1" smtClean="0"/>
              <a:t>Laborator</a:t>
            </a:r>
            <a:r>
              <a:rPr lang="en-US" dirty="0" smtClean="0"/>
              <a:t> SD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4301723"/>
            <a:ext cx="9440034" cy="1049867"/>
          </a:xfrm>
        </p:spPr>
        <p:txBody>
          <a:bodyPr/>
          <a:lstStyle/>
          <a:p>
            <a:r>
              <a:rPr lang="en-US" dirty="0" err="1" smtClean="0"/>
              <a:t>Compararea</a:t>
            </a:r>
            <a:r>
              <a:rPr lang="en-US" dirty="0" smtClean="0"/>
              <a:t> </a:t>
            </a:r>
            <a:r>
              <a:rPr lang="en-US" dirty="0" err="1" smtClean="0"/>
              <a:t>timpilor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algoritmilor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1692" y="175846"/>
            <a:ext cx="282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Caramal</a:t>
            </a:r>
            <a:r>
              <a:rPr lang="ro-RO" dirty="0" smtClean="0"/>
              <a:t>îu Nicoleta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498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80" y="0"/>
            <a:ext cx="10779974" cy="103749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Compararea</a:t>
            </a:r>
            <a:r>
              <a:rPr lang="en-US" dirty="0" smtClean="0"/>
              <a:t> </a:t>
            </a:r>
            <a:r>
              <a:rPr lang="en-US" dirty="0" err="1" smtClean="0"/>
              <a:t>timpilor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dirty="0" err="1" smtClean="0"/>
              <a:t>algoritmii</a:t>
            </a:r>
            <a:r>
              <a:rPr lang="en-US" dirty="0" smtClean="0"/>
              <a:t> </a:t>
            </a:r>
            <a:r>
              <a:rPr lang="en-US" dirty="0" err="1" smtClean="0"/>
              <a:t>alesi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+</a:t>
            </a:r>
            <a:r>
              <a:rPr lang="en-US" dirty="0" err="1" smtClean="0"/>
              <a:t>timpil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 </a:t>
            </a:r>
            <a:r>
              <a:rPr lang="en-US" dirty="0" err="1" smtClean="0"/>
              <a:t>nativ</a:t>
            </a:r>
            <a:r>
              <a:rPr lang="en-US" dirty="0" smtClean="0"/>
              <a:t> al </a:t>
            </a:r>
            <a:r>
              <a:rPr lang="en-US" dirty="0" err="1" smtClean="0"/>
              <a:t>limbajului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20" y="1354380"/>
            <a:ext cx="11781693" cy="3771535"/>
          </a:xfrm>
        </p:spPr>
        <p:txBody>
          <a:bodyPr>
            <a:normAutofit fontScale="85000" lnSpcReduction="10000"/>
          </a:bodyPr>
          <a:lstStyle/>
          <a:p>
            <a:r>
              <a:rPr lang="en-US" sz="1600" dirty="0" smtClean="0"/>
              <a:t>Am </a:t>
            </a:r>
            <a:r>
              <a:rPr lang="en-US" sz="1600" dirty="0" err="1" smtClean="0"/>
              <a:t>vazut</a:t>
            </a:r>
            <a:r>
              <a:rPr lang="en-US" sz="1600" dirty="0" smtClean="0"/>
              <a:t> anterior </a:t>
            </a:r>
            <a:r>
              <a:rPr lang="en-US" sz="1600" dirty="0" err="1" smtClean="0"/>
              <a:t>timpii</a:t>
            </a:r>
            <a:r>
              <a:rPr lang="en-US" sz="1600" dirty="0" smtClean="0"/>
              <a:t> de </a:t>
            </a:r>
            <a:r>
              <a:rPr lang="en-US" sz="1600" dirty="0" err="1" smtClean="0"/>
              <a:t>rulare</a:t>
            </a:r>
            <a:r>
              <a:rPr lang="en-US" sz="1600" dirty="0" smtClean="0"/>
              <a:t> </a:t>
            </a:r>
            <a:r>
              <a:rPr lang="en-US" sz="1600" dirty="0" err="1" smtClean="0"/>
              <a:t>ai</a:t>
            </a:r>
            <a:r>
              <a:rPr lang="en-US" sz="1600" dirty="0" smtClean="0"/>
              <a:t> </a:t>
            </a:r>
            <a:r>
              <a:rPr lang="en-US" sz="1600" dirty="0" err="1" smtClean="0"/>
              <a:t>fiecarui</a:t>
            </a:r>
            <a:r>
              <a:rPr lang="en-US" sz="1600" dirty="0" smtClean="0"/>
              <a:t> </a:t>
            </a:r>
            <a:r>
              <a:rPr lang="en-US" sz="1600" dirty="0" err="1" smtClean="0"/>
              <a:t>algoritm</a:t>
            </a:r>
            <a:r>
              <a:rPr lang="en-US" sz="1600" dirty="0" smtClean="0"/>
              <a:t> cu date de </a:t>
            </a:r>
            <a:r>
              <a:rPr lang="en-US" sz="1600" dirty="0" err="1" smtClean="0"/>
              <a:t>intrare</a:t>
            </a:r>
            <a:r>
              <a:rPr lang="en-US" sz="1600" dirty="0" smtClean="0"/>
              <a:t> </a:t>
            </a:r>
            <a:r>
              <a:rPr lang="en-US" sz="1600" dirty="0" err="1" smtClean="0"/>
              <a:t>relariv</a:t>
            </a:r>
            <a:r>
              <a:rPr lang="en-US" sz="1600" dirty="0" smtClean="0"/>
              <a:t> </a:t>
            </a:r>
            <a:r>
              <a:rPr lang="en-US" sz="1600" dirty="0" err="1" smtClean="0"/>
              <a:t>mici</a:t>
            </a:r>
            <a:r>
              <a:rPr lang="en-US" sz="1600" dirty="0" smtClean="0"/>
              <a:t>, </a:t>
            </a:r>
            <a:r>
              <a:rPr lang="en-US" sz="1600" dirty="0" err="1" smtClean="0"/>
              <a:t>dar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cu date de </a:t>
            </a:r>
            <a:r>
              <a:rPr lang="en-US" sz="1600" dirty="0" err="1" smtClean="0"/>
              <a:t>intrare</a:t>
            </a:r>
            <a:r>
              <a:rPr lang="en-US" sz="1600" dirty="0" smtClean="0"/>
              <a:t> </a:t>
            </a:r>
            <a:r>
              <a:rPr lang="en-US" sz="1600" dirty="0" err="1" smtClean="0"/>
              <a:t>foarte</a:t>
            </a:r>
            <a:r>
              <a:rPr lang="en-US" sz="1600" dirty="0" smtClean="0"/>
              <a:t> </a:t>
            </a:r>
            <a:r>
              <a:rPr lang="en-US" sz="1600" dirty="0" err="1" smtClean="0"/>
              <a:t>mari</a:t>
            </a:r>
            <a:r>
              <a:rPr lang="en-US" sz="1600" dirty="0" smtClean="0"/>
              <a:t>. </a:t>
            </a:r>
            <a:r>
              <a:rPr lang="en-US" sz="1600" dirty="0" err="1" smtClean="0"/>
              <a:t>Astfel</a:t>
            </a:r>
            <a:r>
              <a:rPr lang="en-US" sz="1600" dirty="0" smtClean="0"/>
              <a:t>,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a </a:t>
            </a:r>
            <a:r>
              <a:rPr lang="en-US" sz="1600" dirty="0" err="1" smtClean="0"/>
              <a:t>testa</a:t>
            </a:r>
            <a:r>
              <a:rPr lang="en-US" sz="1600" dirty="0" smtClean="0"/>
              <a:t> </a:t>
            </a:r>
            <a:r>
              <a:rPr lang="en-US" sz="1600" dirty="0" err="1" smtClean="0"/>
              <a:t>toti</a:t>
            </a:r>
            <a:r>
              <a:rPr lang="en-US" sz="1600" dirty="0" smtClean="0"/>
              <a:t> </a:t>
            </a:r>
            <a:r>
              <a:rPr lang="en-US" sz="1600" dirty="0" err="1" smtClean="0"/>
              <a:t>algoritmii</a:t>
            </a:r>
            <a:r>
              <a:rPr lang="en-US" sz="1600" dirty="0" smtClean="0"/>
              <a:t> </a:t>
            </a:r>
            <a:r>
              <a:rPr lang="en-US" sz="1600" dirty="0" err="1" smtClean="0"/>
              <a:t>simultan</a:t>
            </a:r>
            <a:r>
              <a:rPr lang="en-US" sz="1600" dirty="0" smtClean="0"/>
              <a:t> </a:t>
            </a:r>
            <a:r>
              <a:rPr lang="en-US" sz="1600" dirty="0" err="1" smtClean="0"/>
              <a:t>voi</a:t>
            </a:r>
            <a:r>
              <a:rPr lang="en-US" sz="1600" dirty="0" smtClean="0"/>
              <a:t> </a:t>
            </a:r>
            <a:r>
              <a:rPr lang="en-US" sz="1600" dirty="0" err="1" smtClean="0"/>
              <a:t>folosi</a:t>
            </a:r>
            <a:r>
              <a:rPr lang="en-US" sz="1600" dirty="0" smtClean="0"/>
              <a:t> teste cu </a:t>
            </a:r>
            <a:r>
              <a:rPr lang="en-US" sz="1600" dirty="0" err="1" smtClean="0"/>
              <a:t>inputuri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mici</a:t>
            </a:r>
            <a:r>
              <a:rPr lang="en-US" sz="1600" dirty="0" smtClean="0"/>
              <a:t>, </a:t>
            </a:r>
            <a:r>
              <a:rPr lang="en-US" sz="1600" dirty="0" err="1" smtClean="0"/>
              <a:t>suportate</a:t>
            </a:r>
            <a:r>
              <a:rPr lang="en-US" sz="1600" dirty="0" smtClean="0"/>
              <a:t> de </a:t>
            </a:r>
            <a:r>
              <a:rPr lang="en-US" sz="1600" dirty="0" err="1" smtClean="0"/>
              <a:t>toate</a:t>
            </a:r>
            <a:r>
              <a:rPr lang="en-US" sz="1600" dirty="0" smtClean="0"/>
              <a:t> </a:t>
            </a:r>
            <a:r>
              <a:rPr lang="en-US" sz="1600" dirty="0" err="1" smtClean="0"/>
              <a:t>metodele</a:t>
            </a:r>
            <a:r>
              <a:rPr lang="en-US" sz="1600" dirty="0" smtClean="0"/>
              <a:t> de </a:t>
            </a:r>
            <a:r>
              <a:rPr lang="en-US" sz="1600" dirty="0" err="1" smtClean="0"/>
              <a:t>sortare</a:t>
            </a:r>
            <a:r>
              <a:rPr lang="en-US" sz="1600" dirty="0" smtClean="0"/>
              <a:t>,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a </a:t>
            </a:r>
            <a:r>
              <a:rPr lang="en-US" sz="1600" dirty="0" err="1" smtClean="0"/>
              <a:t>obtine</a:t>
            </a:r>
            <a:r>
              <a:rPr lang="en-US" sz="1600" dirty="0" smtClean="0"/>
              <a:t> </a:t>
            </a:r>
            <a:r>
              <a:rPr lang="en-US" sz="1600" dirty="0" err="1" smtClean="0"/>
              <a:t>timpi</a:t>
            </a:r>
            <a:r>
              <a:rPr lang="en-US" sz="1600" dirty="0" smtClean="0"/>
              <a:t> </a:t>
            </a:r>
            <a:r>
              <a:rPr lang="en-US" sz="1600" dirty="0" err="1" smtClean="0"/>
              <a:t>utili</a:t>
            </a:r>
            <a:r>
              <a:rPr lang="en-US" sz="1600" dirty="0" smtClean="0"/>
              <a:t> </a:t>
            </a:r>
            <a:r>
              <a:rPr lang="en-US" sz="1600" dirty="0" err="1" smtClean="0"/>
              <a:t>pe</a:t>
            </a:r>
            <a:r>
              <a:rPr lang="en-US" sz="1600" dirty="0" smtClean="0"/>
              <a:t> care-I </a:t>
            </a:r>
            <a:r>
              <a:rPr lang="en-US" sz="1600" dirty="0" err="1" smtClean="0"/>
              <a:t>putem</a:t>
            </a:r>
            <a:r>
              <a:rPr lang="en-US" sz="1600" dirty="0" smtClean="0"/>
              <a:t> </a:t>
            </a:r>
            <a:r>
              <a:rPr lang="en-US" sz="1600" dirty="0" err="1" smtClean="0"/>
              <a:t>compara</a:t>
            </a:r>
            <a:r>
              <a:rPr lang="en-US" sz="1600" dirty="0" smtClean="0"/>
              <a:t>.</a:t>
            </a:r>
          </a:p>
          <a:p>
            <a:pPr marL="36900" indent="0">
              <a:buNone/>
            </a:pPr>
            <a:r>
              <a:rPr lang="en-US" dirty="0" smtClean="0"/>
              <a:t>T=8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 </a:t>
            </a:r>
            <a:r>
              <a:rPr lang="en-US" dirty="0"/>
              <a:t>MAX=</a:t>
            </a:r>
            <a:r>
              <a:rPr lang="en-US" dirty="0" smtClean="0"/>
              <a:t>1000000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 </a:t>
            </a:r>
            <a:r>
              <a:rPr lang="en-US" dirty="0"/>
              <a:t>MAX=</a:t>
            </a:r>
            <a:r>
              <a:rPr lang="en-US" dirty="0" smtClean="0"/>
              <a:t>10000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 </a:t>
            </a:r>
            <a:r>
              <a:rPr lang="en-US" dirty="0"/>
              <a:t>MAX=</a:t>
            </a:r>
            <a:r>
              <a:rPr lang="en-US" dirty="0" smtClean="0"/>
              <a:t>10000000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N=100000 </a:t>
            </a:r>
            <a:r>
              <a:rPr lang="en-US" dirty="0"/>
              <a:t>MAX=</a:t>
            </a:r>
            <a:r>
              <a:rPr lang="en-US" dirty="0" smtClean="0"/>
              <a:t>10000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 </a:t>
            </a:r>
            <a:r>
              <a:rPr lang="en-US" dirty="0"/>
              <a:t>MAX=</a:t>
            </a:r>
            <a:r>
              <a:rPr lang="en-US" dirty="0" smtClean="0"/>
              <a:t>1000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N=50000 </a:t>
            </a:r>
            <a:r>
              <a:rPr lang="en-US" dirty="0"/>
              <a:t>MAX=</a:t>
            </a:r>
            <a:r>
              <a:rPr lang="en-US" dirty="0" smtClean="0"/>
              <a:t>10000000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N=100000 </a:t>
            </a:r>
            <a:r>
              <a:rPr lang="en-US" dirty="0"/>
              <a:t>MAX=</a:t>
            </a:r>
            <a:r>
              <a:rPr lang="en-US" dirty="0" smtClean="0"/>
              <a:t>100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N=1000000 MAX=1000000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54623"/>
            <a:ext cx="10353762" cy="970450"/>
          </a:xfrm>
        </p:spPr>
        <p:txBody>
          <a:bodyPr/>
          <a:lstStyle/>
          <a:p>
            <a:r>
              <a:rPr lang="ro-RO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Timpul</a:t>
            </a:r>
            <a:r>
              <a:rPr lang="en-US" sz="1800" dirty="0"/>
              <a:t> de </a:t>
            </a:r>
            <a:r>
              <a:rPr lang="en-US" sz="1800" dirty="0" err="1"/>
              <a:t>rulare</a:t>
            </a:r>
            <a:r>
              <a:rPr lang="en-US" sz="1800" dirty="0"/>
              <a:t> al </a:t>
            </a:r>
            <a:r>
              <a:rPr lang="en-US" sz="1800" dirty="0" err="1"/>
              <a:t>algoritmului</a:t>
            </a:r>
            <a:r>
              <a:rPr lang="en-US" sz="1800" dirty="0"/>
              <a:t> Merge Sort </a:t>
            </a:r>
            <a:r>
              <a:rPr lang="en-US" sz="1800" dirty="0" err="1"/>
              <a:t>este</a:t>
            </a:r>
            <a:r>
              <a:rPr lang="en-US" sz="1800" dirty="0"/>
              <a:t> O(n log n), </a:t>
            </a:r>
            <a:r>
              <a:rPr lang="en-US" sz="1800" dirty="0" err="1"/>
              <a:t>unde</a:t>
            </a:r>
            <a:r>
              <a:rPr lang="en-US" sz="1800" dirty="0"/>
              <a:t> n </a:t>
            </a:r>
            <a:r>
              <a:rPr lang="en-US" sz="1800" dirty="0" err="1"/>
              <a:t>reprezintă</a:t>
            </a:r>
            <a:r>
              <a:rPr lang="en-US" sz="1800" dirty="0"/>
              <a:t> </a:t>
            </a:r>
            <a:r>
              <a:rPr lang="en-US" sz="1800" dirty="0" err="1"/>
              <a:t>dimensiunea</a:t>
            </a:r>
            <a:r>
              <a:rPr lang="en-US" sz="1800" dirty="0"/>
              <a:t> </a:t>
            </a:r>
            <a:r>
              <a:rPr lang="en-US" sz="1800" dirty="0" err="1"/>
              <a:t>setului</a:t>
            </a:r>
            <a:r>
              <a:rPr lang="en-US" sz="1800" dirty="0"/>
              <a:t> de date care </a:t>
            </a:r>
            <a:r>
              <a:rPr lang="en-US" sz="1800" dirty="0" err="1"/>
              <a:t>trebuie</a:t>
            </a:r>
            <a:r>
              <a:rPr lang="en-US" sz="1800" dirty="0"/>
              <a:t> </a:t>
            </a:r>
            <a:r>
              <a:rPr lang="en-US" sz="1800" dirty="0" err="1"/>
              <a:t>sortat</a:t>
            </a:r>
            <a:r>
              <a:rPr lang="en-US" sz="1800" dirty="0" smtClean="0"/>
              <a:t>.</a:t>
            </a:r>
            <a:endParaRPr lang="ro-RO" sz="1800" dirty="0" smtClean="0"/>
          </a:p>
          <a:p>
            <a:r>
              <a:rPr lang="en-US" sz="1800" dirty="0" err="1"/>
              <a:t>Algoritmul</a:t>
            </a:r>
            <a:r>
              <a:rPr lang="en-US" sz="1800" dirty="0"/>
              <a:t> Merge Sort </a:t>
            </a:r>
            <a:r>
              <a:rPr lang="en-US" sz="1800" dirty="0" err="1"/>
              <a:t>utilizează</a:t>
            </a:r>
            <a:r>
              <a:rPr lang="en-US" sz="1800" dirty="0"/>
              <a:t> o </a:t>
            </a:r>
            <a:r>
              <a:rPr lang="en-US" sz="1800" dirty="0" err="1"/>
              <a:t>abordare</a:t>
            </a:r>
            <a:r>
              <a:rPr lang="en-US" sz="1800" dirty="0"/>
              <a:t> de tip divide-et-</a:t>
            </a:r>
            <a:r>
              <a:rPr lang="en-US" sz="1800" dirty="0" err="1"/>
              <a:t>impera</a:t>
            </a:r>
            <a:r>
              <a:rPr lang="en-US" sz="1800" dirty="0"/>
              <a:t>, care </a:t>
            </a:r>
            <a:r>
              <a:rPr lang="en-US" sz="1800" dirty="0" err="1"/>
              <a:t>constă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împărțirea</a:t>
            </a:r>
            <a:r>
              <a:rPr lang="en-US" sz="1800" dirty="0"/>
              <a:t> </a:t>
            </a:r>
            <a:r>
              <a:rPr lang="en-US" sz="1800" dirty="0" err="1"/>
              <a:t>setului</a:t>
            </a:r>
            <a:r>
              <a:rPr lang="en-US" sz="1800" dirty="0"/>
              <a:t> de date </a:t>
            </a:r>
            <a:r>
              <a:rPr lang="en-US" sz="1800" dirty="0" err="1"/>
              <a:t>inițial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jumătate</a:t>
            </a:r>
            <a:r>
              <a:rPr lang="en-US" sz="1800" dirty="0"/>
              <a:t>, </a:t>
            </a:r>
            <a:r>
              <a:rPr lang="en-US" sz="1800" dirty="0" err="1"/>
              <a:t>sortarea</a:t>
            </a:r>
            <a:r>
              <a:rPr lang="en-US" sz="1800" dirty="0"/>
              <a:t> </a:t>
            </a:r>
            <a:r>
              <a:rPr lang="en-US" sz="1800" dirty="0" err="1"/>
              <a:t>fiecărei</a:t>
            </a:r>
            <a:r>
              <a:rPr lang="en-US" sz="1800" dirty="0"/>
              <a:t> </a:t>
            </a:r>
            <a:r>
              <a:rPr lang="en-US" sz="1800" dirty="0" err="1"/>
              <a:t>jumătăți</a:t>
            </a:r>
            <a:r>
              <a:rPr lang="en-US" sz="1800" dirty="0"/>
              <a:t> </a:t>
            </a:r>
            <a:r>
              <a:rPr lang="en-US" sz="1800" dirty="0" err="1"/>
              <a:t>separat</a:t>
            </a:r>
            <a:r>
              <a:rPr lang="en-US" sz="1800" dirty="0"/>
              <a:t>, </a:t>
            </a:r>
            <a:r>
              <a:rPr lang="en-US" sz="1800" dirty="0" err="1"/>
              <a:t>apoi</a:t>
            </a:r>
            <a:r>
              <a:rPr lang="en-US" sz="1800" dirty="0"/>
              <a:t> </a:t>
            </a:r>
            <a:r>
              <a:rPr lang="en-US" sz="1800" dirty="0" err="1"/>
              <a:t>combinarea</a:t>
            </a:r>
            <a:r>
              <a:rPr lang="en-US" sz="1800" dirty="0"/>
              <a:t> </a:t>
            </a:r>
            <a:r>
              <a:rPr lang="en-US" sz="1800" dirty="0" err="1"/>
              <a:t>acestor</a:t>
            </a:r>
            <a:r>
              <a:rPr lang="en-US" sz="1800" dirty="0"/>
              <a:t> </a:t>
            </a:r>
            <a:r>
              <a:rPr lang="en-US" sz="1800" dirty="0" err="1"/>
              <a:t>jumătăți</a:t>
            </a:r>
            <a:r>
              <a:rPr lang="en-US" sz="1800" dirty="0"/>
              <a:t> </a:t>
            </a:r>
            <a:r>
              <a:rPr lang="en-US" sz="1800" dirty="0" err="1"/>
              <a:t>sortate</a:t>
            </a:r>
            <a:r>
              <a:rPr lang="en-US" sz="1800" dirty="0"/>
              <a:t> </a:t>
            </a:r>
            <a:r>
              <a:rPr lang="en-US" sz="1800" dirty="0" err="1"/>
              <a:t>într</a:t>
            </a:r>
            <a:r>
              <a:rPr lang="en-US" sz="1800" dirty="0"/>
              <a:t>-un set de date final </a:t>
            </a:r>
            <a:r>
              <a:rPr lang="en-US" sz="1800" dirty="0" err="1"/>
              <a:t>sortat</a:t>
            </a:r>
            <a:r>
              <a:rPr lang="en-US" sz="1800" dirty="0" smtClean="0"/>
              <a:t>. Merge Sort </a:t>
            </a:r>
            <a:r>
              <a:rPr lang="en-US" sz="1800" dirty="0" err="1" smtClean="0"/>
              <a:t>este</a:t>
            </a:r>
            <a:r>
              <a:rPr lang="en-US" sz="1800" dirty="0" smtClean="0"/>
              <a:t> o </a:t>
            </a:r>
            <a:r>
              <a:rPr lang="en-US" sz="1800" dirty="0" err="1" smtClean="0"/>
              <a:t>metoda</a:t>
            </a:r>
            <a:r>
              <a:rPr lang="en-US" sz="1800" dirty="0" smtClean="0"/>
              <a:t> de </a:t>
            </a:r>
            <a:r>
              <a:rPr lang="en-US" sz="1800" dirty="0" err="1" smtClean="0"/>
              <a:t>sortare</a:t>
            </a:r>
            <a:r>
              <a:rPr lang="en-US" sz="1800" dirty="0" smtClean="0"/>
              <a:t> </a:t>
            </a:r>
            <a:r>
              <a:rPr lang="en-US" sz="1800" dirty="0" err="1" smtClean="0"/>
              <a:t>stabila</a:t>
            </a:r>
            <a:r>
              <a:rPr lang="en-US" sz="1800" dirty="0" smtClean="0"/>
              <a:t>.</a:t>
            </a:r>
            <a:endParaRPr lang="ro-RO" sz="1800" dirty="0" smtClean="0"/>
          </a:p>
          <a:p>
            <a:r>
              <a:rPr lang="ro-RO" sz="1800" dirty="0" smtClean="0"/>
              <a:t>Ruland algoritmul pe mai multe teste am observat ca acesta se comporta diferit in functie de dimensiunea datelor de intrare</a:t>
            </a:r>
            <a:r>
              <a:rPr lang="en-US" sz="1800" dirty="0" smtClean="0"/>
              <a:t>: </a:t>
            </a:r>
            <a:r>
              <a:rPr lang="en-US" sz="1800" dirty="0" err="1" smtClean="0"/>
              <a:t>odata</a:t>
            </a:r>
            <a:r>
              <a:rPr lang="en-US" sz="1800" dirty="0" smtClean="0"/>
              <a:t> cu </a:t>
            </a:r>
            <a:r>
              <a:rPr lang="en-US" sz="1800" dirty="0" err="1" smtClean="0"/>
              <a:t>marirea</a:t>
            </a:r>
            <a:r>
              <a:rPr lang="en-US" sz="1800" dirty="0" smtClean="0"/>
              <a:t> </a:t>
            </a:r>
            <a:r>
              <a:rPr lang="en-US" sz="1800" dirty="0" err="1" smtClean="0"/>
              <a:t>numarului</a:t>
            </a:r>
            <a:r>
              <a:rPr lang="en-US" sz="1800" dirty="0" smtClean="0"/>
              <a:t> de </a:t>
            </a:r>
            <a:r>
              <a:rPr lang="en-US" sz="1800" dirty="0" err="1" smtClean="0"/>
              <a:t>valori</a:t>
            </a:r>
            <a:r>
              <a:rPr lang="en-US" sz="1800" dirty="0" smtClean="0"/>
              <a:t> care </a:t>
            </a:r>
            <a:r>
              <a:rPr lang="en-US" sz="1800" dirty="0" err="1" smtClean="0"/>
              <a:t>trebuiesc</a:t>
            </a:r>
            <a:r>
              <a:rPr lang="en-US" sz="1800" dirty="0" smtClean="0"/>
              <a:t> </a:t>
            </a:r>
            <a:r>
              <a:rPr lang="en-US" sz="1800" dirty="0" err="1" smtClean="0"/>
              <a:t>sortate</a:t>
            </a:r>
            <a:r>
              <a:rPr lang="en-US" sz="1800" dirty="0"/>
              <a:t> </a:t>
            </a:r>
            <a:r>
              <a:rPr lang="en-US" sz="1800" dirty="0" err="1" smtClean="0"/>
              <a:t>creste</a:t>
            </a:r>
            <a:r>
              <a:rPr lang="en-US" sz="1800" dirty="0" smtClean="0"/>
              <a:t> </a:t>
            </a:r>
            <a:r>
              <a:rPr lang="en-US" sz="1800" dirty="0" err="1" smtClean="0"/>
              <a:t>si</a:t>
            </a:r>
            <a:r>
              <a:rPr lang="en-US" sz="1800" dirty="0" smtClean="0"/>
              <a:t> </a:t>
            </a:r>
            <a:r>
              <a:rPr lang="en-US" sz="1800" dirty="0" err="1" smtClean="0"/>
              <a:t>timpul</a:t>
            </a:r>
            <a:r>
              <a:rPr lang="en-US" sz="1800" dirty="0" smtClean="0"/>
              <a:t> de </a:t>
            </a:r>
            <a:r>
              <a:rPr lang="en-US" sz="1800" dirty="0" err="1" smtClean="0"/>
              <a:t>rurale</a:t>
            </a:r>
            <a:r>
              <a:rPr lang="en-US" sz="1800" dirty="0" smtClean="0"/>
              <a:t> al </a:t>
            </a:r>
            <a:r>
              <a:rPr lang="en-US" sz="1800" dirty="0" err="1" smtClean="0"/>
              <a:t>algoritmului</a:t>
            </a:r>
            <a:r>
              <a:rPr lang="en-US" sz="1800" dirty="0" smtClean="0"/>
              <a:t> de </a:t>
            </a:r>
            <a:r>
              <a:rPr lang="en-US" sz="1800" dirty="0" err="1" smtClean="0"/>
              <a:t>sortare</a:t>
            </a:r>
            <a:r>
              <a:rPr lang="en-US" sz="1800" dirty="0" smtClean="0"/>
              <a:t>. </a:t>
            </a:r>
            <a:r>
              <a:rPr lang="en-US" sz="1800" dirty="0" err="1" smtClean="0"/>
              <a:t>Algoritmul</a:t>
            </a:r>
            <a:r>
              <a:rPr lang="en-US" sz="1800" dirty="0" smtClean="0"/>
              <a:t> </a:t>
            </a:r>
            <a:r>
              <a:rPr lang="en-US" sz="1800" dirty="0" err="1" smtClean="0"/>
              <a:t>este</a:t>
            </a:r>
            <a:r>
              <a:rPr lang="en-US" sz="1800" dirty="0" smtClean="0"/>
              <a:t> </a:t>
            </a:r>
            <a:r>
              <a:rPr lang="en-US" sz="1800" dirty="0" err="1" smtClean="0"/>
              <a:t>insa</a:t>
            </a:r>
            <a:r>
              <a:rPr lang="en-US" sz="1800" dirty="0" smtClean="0"/>
              <a:t> </a:t>
            </a:r>
            <a:r>
              <a:rPr lang="en-US" sz="1800" dirty="0" err="1" smtClean="0"/>
              <a:t>foarte</a:t>
            </a:r>
            <a:r>
              <a:rPr lang="en-US" sz="1800" dirty="0" smtClean="0"/>
              <a:t> rapid </a:t>
            </a:r>
            <a:r>
              <a:rPr lang="en-US" sz="1800" dirty="0" err="1" smtClean="0"/>
              <a:t>atunci</a:t>
            </a:r>
            <a:r>
              <a:rPr lang="en-US" sz="1800" dirty="0" smtClean="0"/>
              <a:t> </a:t>
            </a:r>
            <a:r>
              <a:rPr lang="en-US" sz="1800" dirty="0" err="1" smtClean="0"/>
              <a:t>cand</a:t>
            </a:r>
            <a:r>
              <a:rPr lang="en-US" sz="1800" dirty="0" smtClean="0"/>
              <a:t> </a:t>
            </a:r>
            <a:r>
              <a:rPr lang="en-US" sz="1800" dirty="0" err="1" smtClean="0"/>
              <a:t>avem</a:t>
            </a:r>
            <a:r>
              <a:rPr lang="en-US" sz="1800" dirty="0" smtClean="0"/>
              <a:t> un </a:t>
            </a:r>
            <a:r>
              <a:rPr lang="en-US" sz="1800" dirty="0" err="1" smtClean="0"/>
              <a:t>numar</a:t>
            </a:r>
            <a:r>
              <a:rPr lang="en-US" sz="1800" dirty="0" smtClean="0"/>
              <a:t> relative mic de </a:t>
            </a:r>
            <a:r>
              <a:rPr lang="en-US" sz="1800" dirty="0" err="1" smtClean="0"/>
              <a:t>numere</a:t>
            </a:r>
            <a:r>
              <a:rPr lang="en-US" sz="1800" dirty="0" smtClean="0"/>
              <a:t> care </a:t>
            </a:r>
            <a:r>
              <a:rPr lang="en-US" sz="1800" dirty="0" err="1" smtClean="0"/>
              <a:t>urmeaza</a:t>
            </a:r>
            <a:r>
              <a:rPr lang="en-US" sz="1800" dirty="0" smtClean="0"/>
              <a:t> a fi </a:t>
            </a:r>
            <a:r>
              <a:rPr lang="en-US" sz="1800" dirty="0" err="1" smtClean="0"/>
              <a:t>sortate</a:t>
            </a:r>
            <a:r>
              <a:rPr lang="en-US" sz="1800" dirty="0" smtClean="0"/>
              <a:t>. </a:t>
            </a:r>
          </a:p>
          <a:p>
            <a:r>
              <a:rPr lang="en-US" sz="1800" dirty="0" err="1" smtClean="0"/>
              <a:t>Timpul</a:t>
            </a:r>
            <a:r>
              <a:rPr lang="en-US" sz="1800" dirty="0" smtClean="0"/>
              <a:t> de </a:t>
            </a:r>
            <a:r>
              <a:rPr lang="en-US" sz="1800" dirty="0" err="1" smtClean="0"/>
              <a:t>rulare</a:t>
            </a:r>
            <a:r>
              <a:rPr lang="en-US" sz="1800" dirty="0" smtClean="0"/>
              <a:t> nu </a:t>
            </a:r>
            <a:r>
              <a:rPr lang="en-US" sz="1800" dirty="0" err="1" smtClean="0"/>
              <a:t>este</a:t>
            </a:r>
            <a:r>
              <a:rPr lang="en-US" sz="1800" dirty="0" smtClean="0"/>
              <a:t> </a:t>
            </a:r>
            <a:r>
              <a:rPr lang="en-US" sz="1800" dirty="0" err="1" smtClean="0"/>
              <a:t>infulentat</a:t>
            </a:r>
            <a:r>
              <a:rPr lang="en-US" sz="1800" dirty="0" smtClean="0"/>
              <a:t> de </a:t>
            </a:r>
            <a:r>
              <a:rPr lang="en-US" sz="1800" dirty="0" err="1" smtClean="0"/>
              <a:t>cresterea</a:t>
            </a:r>
            <a:r>
              <a:rPr lang="en-US" sz="1800" dirty="0" smtClean="0"/>
              <a:t> </a:t>
            </a:r>
            <a:r>
              <a:rPr lang="en-US" sz="1800" dirty="0" err="1" smtClean="0"/>
              <a:t>valorii</a:t>
            </a:r>
            <a:r>
              <a:rPr lang="en-US" sz="1800" dirty="0" smtClean="0"/>
              <a:t> </a:t>
            </a:r>
            <a:r>
              <a:rPr lang="en-US" sz="1800" dirty="0" err="1" smtClean="0"/>
              <a:t>numerelor</a:t>
            </a:r>
            <a:r>
              <a:rPr lang="en-US" sz="1800" dirty="0" smtClean="0"/>
              <a:t> care </a:t>
            </a:r>
            <a:r>
              <a:rPr lang="en-US" sz="1800" dirty="0" err="1" smtClean="0"/>
              <a:t>sunt</a:t>
            </a:r>
            <a:r>
              <a:rPr lang="en-US" sz="1800" dirty="0" smtClean="0"/>
              <a:t> </a:t>
            </a:r>
            <a:r>
              <a:rPr lang="en-US" sz="1800" dirty="0" err="1" smtClean="0"/>
              <a:t>sortate</a:t>
            </a:r>
            <a:r>
              <a:rPr lang="en-US" sz="1800" dirty="0" smtClean="0"/>
              <a:t>, ci de </a:t>
            </a:r>
            <a:r>
              <a:rPr lang="en-US" sz="1800" dirty="0" err="1" smtClean="0"/>
              <a:t>cresterea</a:t>
            </a:r>
            <a:r>
              <a:rPr lang="en-US" sz="1800" dirty="0" smtClean="0"/>
              <a:t> </a:t>
            </a:r>
            <a:r>
              <a:rPr lang="en-US" sz="1800" dirty="0" err="1" smtClean="0"/>
              <a:t>numarului</a:t>
            </a:r>
            <a:r>
              <a:rPr lang="en-US" sz="1800" dirty="0" smtClean="0"/>
              <a:t> de </a:t>
            </a:r>
            <a:r>
              <a:rPr lang="en-US" sz="1800" dirty="0" err="1" smtClean="0"/>
              <a:t>valori</a:t>
            </a:r>
            <a:r>
              <a:rPr lang="en-US" sz="1800" dirty="0" smtClean="0"/>
              <a:t> care se </a:t>
            </a:r>
            <a:r>
              <a:rPr lang="en-US" sz="1800" dirty="0" err="1" smtClean="0"/>
              <a:t>sorteaza</a:t>
            </a:r>
            <a:r>
              <a:rPr lang="en-US" sz="1800" dirty="0" smtClean="0"/>
              <a:t>. </a:t>
            </a:r>
            <a:r>
              <a:rPr lang="en-US" sz="1800" dirty="0" err="1" smtClean="0"/>
              <a:t>Astfel</a:t>
            </a:r>
            <a:r>
              <a:rPr lang="en-US" sz="1800" dirty="0" smtClean="0"/>
              <a:t>, </a:t>
            </a:r>
            <a:r>
              <a:rPr lang="en-US" sz="1800" dirty="0" err="1" smtClean="0"/>
              <a:t>algoritmul</a:t>
            </a:r>
            <a:r>
              <a:rPr lang="en-US" sz="1800" dirty="0" smtClean="0"/>
              <a:t> </a:t>
            </a:r>
            <a:r>
              <a:rPr lang="en-US" sz="1800" dirty="0" err="1" smtClean="0"/>
              <a:t>este</a:t>
            </a:r>
            <a:r>
              <a:rPr lang="en-US" sz="1800" dirty="0" smtClean="0"/>
              <a:t> efficient </a:t>
            </a:r>
            <a:r>
              <a:rPr lang="en-US" sz="1800" dirty="0" err="1" smtClean="0"/>
              <a:t>atunci</a:t>
            </a:r>
            <a:r>
              <a:rPr lang="en-US" sz="1800" dirty="0" smtClean="0"/>
              <a:t> </a:t>
            </a:r>
            <a:r>
              <a:rPr lang="en-US" sz="1800" dirty="0" err="1" smtClean="0"/>
              <a:t>cand</a:t>
            </a:r>
            <a:r>
              <a:rPr lang="en-US" sz="1800" dirty="0" smtClean="0"/>
              <a:t> </a:t>
            </a:r>
            <a:r>
              <a:rPr lang="en-US" sz="1800" dirty="0" err="1" smtClean="0"/>
              <a:t>vrem</a:t>
            </a:r>
            <a:r>
              <a:rPr lang="en-US" sz="1800" dirty="0" smtClean="0"/>
              <a:t> </a:t>
            </a:r>
            <a:r>
              <a:rPr lang="en-US" sz="1800" dirty="0" err="1" smtClean="0"/>
              <a:t>sa</a:t>
            </a:r>
            <a:r>
              <a:rPr lang="en-US" sz="1800" dirty="0" smtClean="0"/>
              <a:t> </a:t>
            </a:r>
            <a:r>
              <a:rPr lang="en-US" sz="1800" dirty="0" err="1" smtClean="0"/>
              <a:t>sortam</a:t>
            </a:r>
            <a:r>
              <a:rPr lang="en-US" sz="1800" dirty="0" smtClean="0"/>
              <a:t> un </a:t>
            </a:r>
            <a:r>
              <a:rPr lang="en-US" sz="1800" dirty="0" err="1" smtClean="0"/>
              <a:t>numar</a:t>
            </a:r>
            <a:r>
              <a:rPr lang="en-US" sz="1800" dirty="0" smtClean="0"/>
              <a:t> nu </a:t>
            </a:r>
            <a:r>
              <a:rPr lang="en-US" sz="1800" dirty="0" err="1" smtClean="0"/>
              <a:t>foarte</a:t>
            </a:r>
            <a:r>
              <a:rPr lang="en-US" sz="1800" dirty="0" smtClean="0"/>
              <a:t> mare de </a:t>
            </a:r>
            <a:r>
              <a:rPr lang="en-US" sz="1800" dirty="0" err="1" smtClean="0"/>
              <a:t>numere</a:t>
            </a:r>
            <a:r>
              <a:rPr lang="en-US" sz="1800" dirty="0" smtClean="0"/>
              <a:t> care au </a:t>
            </a:r>
            <a:r>
              <a:rPr lang="en-US" sz="1800" dirty="0" err="1" smtClean="0"/>
              <a:t>valori</a:t>
            </a:r>
            <a:r>
              <a:rPr lang="en-US" sz="1800" dirty="0" smtClean="0"/>
              <a:t> </a:t>
            </a:r>
            <a:r>
              <a:rPr lang="en-US" sz="1800" dirty="0" err="1" smtClean="0"/>
              <a:t>foarte</a:t>
            </a:r>
            <a:r>
              <a:rPr lang="en-US" sz="1800" dirty="0" smtClean="0"/>
              <a:t> </a:t>
            </a:r>
            <a:r>
              <a:rPr lang="en-US" sz="1800" dirty="0" err="1" smtClean="0"/>
              <a:t>mari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151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826" y="0"/>
            <a:ext cx="4625359" cy="5601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634" y="703749"/>
            <a:ext cx="10353762" cy="405875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Teste care </a:t>
            </a:r>
            <a:r>
              <a:rPr lang="en-US" dirty="0" err="1" smtClean="0"/>
              <a:t>evidentiaza</a:t>
            </a:r>
            <a:r>
              <a:rPr lang="en-US" dirty="0" smtClean="0"/>
              <a:t> cum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influentat</a:t>
            </a:r>
            <a:r>
              <a:rPr lang="en-US" dirty="0" smtClean="0"/>
              <a:t> </a:t>
            </a:r>
            <a:r>
              <a:rPr lang="en-US" dirty="0" err="1" smtClean="0"/>
              <a:t>timpul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 de </a:t>
            </a:r>
            <a:r>
              <a:rPr lang="en-US" dirty="0" err="1" smtClean="0"/>
              <a:t>catre</a:t>
            </a:r>
            <a:r>
              <a:rPr lang="en-US" dirty="0" smtClean="0"/>
              <a:t> </a:t>
            </a:r>
            <a:r>
              <a:rPr lang="en-US" dirty="0" err="1" smtClean="0"/>
              <a:t>inputul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:</a:t>
            </a:r>
          </a:p>
          <a:p>
            <a:pPr marL="36900" indent="0">
              <a:buNone/>
            </a:pPr>
            <a:r>
              <a:rPr lang="en-US" dirty="0" err="1" smtClean="0"/>
              <a:t>Inputurile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care le-am </a:t>
            </a:r>
            <a:r>
              <a:rPr lang="en-US" dirty="0" err="1" smtClean="0"/>
              <a:t>folosit</a:t>
            </a:r>
            <a:r>
              <a:rPr lang="en-US" dirty="0" smtClean="0"/>
              <a:t> </a:t>
            </a:r>
            <a:r>
              <a:rPr lang="en-US" dirty="0" err="1" smtClean="0"/>
              <a:t>drept</a:t>
            </a:r>
            <a:r>
              <a:rPr lang="en-US" dirty="0" smtClean="0"/>
              <a:t> </a:t>
            </a:r>
            <a:r>
              <a:rPr lang="en-US" dirty="0" err="1" smtClean="0"/>
              <a:t>exemplu</a:t>
            </a:r>
            <a:r>
              <a:rPr lang="en-US" dirty="0" smtClean="0"/>
              <a:t>:</a:t>
            </a:r>
          </a:p>
          <a:p>
            <a:pPr marL="36900" indent="0">
              <a:buNone/>
            </a:pPr>
            <a:r>
              <a:rPr lang="en-US" dirty="0" smtClean="0"/>
              <a:t>T1=8 (</a:t>
            </a:r>
            <a:r>
              <a:rPr lang="en-US" dirty="0" err="1" smtClean="0"/>
              <a:t>numarul</a:t>
            </a:r>
            <a:r>
              <a:rPr lang="en-US" dirty="0" smtClean="0"/>
              <a:t> de teste)</a:t>
            </a:r>
          </a:p>
          <a:p>
            <a:pPr marL="36900" indent="0">
              <a:buNone/>
            </a:pPr>
            <a:r>
              <a:rPr lang="en-US" dirty="0" smtClean="0"/>
              <a:t>N=100000 </a:t>
            </a:r>
            <a:r>
              <a:rPr lang="en-US" dirty="0"/>
              <a:t>MAX=</a:t>
            </a:r>
            <a:r>
              <a:rPr lang="en-US" dirty="0" smtClean="0"/>
              <a:t>1000000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N=100000 </a:t>
            </a:r>
            <a:r>
              <a:rPr lang="en-US" dirty="0"/>
              <a:t>MAX=</a:t>
            </a:r>
            <a:r>
              <a:rPr lang="en-US" dirty="0" smtClean="0"/>
              <a:t>10000000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N=100000 </a:t>
            </a:r>
            <a:r>
              <a:rPr lang="en-US" dirty="0"/>
              <a:t>MAX=</a:t>
            </a:r>
            <a:r>
              <a:rPr lang="en-US" dirty="0" smtClean="0"/>
              <a:t>100000000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N=100000 </a:t>
            </a:r>
            <a:r>
              <a:rPr lang="en-US" dirty="0"/>
              <a:t>MAX=</a:t>
            </a:r>
            <a:r>
              <a:rPr lang="en-US" dirty="0" smtClean="0"/>
              <a:t>1000000000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N=100000 </a:t>
            </a:r>
            <a:r>
              <a:rPr lang="en-US" dirty="0"/>
              <a:t>MAX=</a:t>
            </a:r>
            <a:r>
              <a:rPr lang="en-US" dirty="0" smtClean="0"/>
              <a:t>10000000000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N=100000 </a:t>
            </a:r>
            <a:r>
              <a:rPr lang="en-US" dirty="0"/>
              <a:t>MAX=</a:t>
            </a:r>
            <a:r>
              <a:rPr lang="en-US" dirty="0" smtClean="0"/>
              <a:t>100000000000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N=100000 </a:t>
            </a:r>
            <a:r>
              <a:rPr lang="en-US" dirty="0"/>
              <a:t>MAX=</a:t>
            </a:r>
            <a:r>
              <a:rPr lang="en-US" dirty="0" smtClean="0"/>
              <a:t>1000000000000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N=100000 MAX=10000000000000</a:t>
            </a:r>
          </a:p>
        </p:txBody>
      </p:sp>
      <p:graphicFrame>
        <p:nvGraphicFramePr>
          <p:cNvPr id="32" name="Chart 31"/>
          <p:cNvGraphicFramePr/>
          <p:nvPr>
            <p:extLst>
              <p:ext uri="{D42A27DB-BD31-4B8C-83A1-F6EECF244321}">
                <p14:modId xmlns:p14="http://schemas.microsoft.com/office/powerpoint/2010/main" val="3102589237"/>
              </p:ext>
            </p:extLst>
          </p:nvPr>
        </p:nvGraphicFramePr>
        <p:xfrm>
          <a:off x="5090746" y="1150489"/>
          <a:ext cx="6651869" cy="5083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12634" y="4687033"/>
            <a:ext cx="38158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 </a:t>
            </a:r>
            <a:r>
              <a:rPr lang="en-US" sz="1600" dirty="0" err="1" smtClean="0"/>
              <a:t>graficul</a:t>
            </a:r>
            <a:r>
              <a:rPr lang="en-US" sz="1600" dirty="0" smtClean="0"/>
              <a:t> </a:t>
            </a:r>
            <a:r>
              <a:rPr lang="en-US" sz="1600" dirty="0" err="1" smtClean="0"/>
              <a:t>alaturat</a:t>
            </a:r>
            <a:r>
              <a:rPr lang="en-US" sz="1600" dirty="0" smtClean="0"/>
              <a:t> </a:t>
            </a:r>
            <a:r>
              <a:rPr lang="en-US" sz="1600" dirty="0" err="1" smtClean="0"/>
              <a:t>putem</a:t>
            </a:r>
            <a:r>
              <a:rPr lang="en-US" sz="1600" dirty="0" smtClean="0"/>
              <a:t> </a:t>
            </a:r>
            <a:r>
              <a:rPr lang="en-US" sz="1600" dirty="0" err="1" smtClean="0"/>
              <a:t>observa</a:t>
            </a:r>
            <a:r>
              <a:rPr lang="en-US" sz="1600" dirty="0" smtClean="0"/>
              <a:t> ca </a:t>
            </a:r>
            <a:r>
              <a:rPr lang="en-US" sz="1600" dirty="0" err="1" smtClean="0"/>
              <a:t>timpii</a:t>
            </a:r>
            <a:r>
              <a:rPr lang="en-US" sz="1600" dirty="0" smtClean="0"/>
              <a:t> de </a:t>
            </a:r>
            <a:r>
              <a:rPr lang="en-US" sz="1600" dirty="0" err="1" smtClean="0"/>
              <a:t>rulare</a:t>
            </a:r>
            <a:r>
              <a:rPr lang="en-US" sz="1600" dirty="0" smtClean="0"/>
              <a:t> </a:t>
            </a:r>
            <a:r>
              <a:rPr lang="en-US" sz="1600" dirty="0" err="1" smtClean="0"/>
              <a:t>sunt</a:t>
            </a:r>
            <a:r>
              <a:rPr lang="en-US" sz="1600" dirty="0" smtClean="0"/>
              <a:t> </a:t>
            </a:r>
            <a:r>
              <a:rPr lang="en-US" sz="1600" dirty="0" err="1" smtClean="0"/>
              <a:t>foarte</a:t>
            </a:r>
            <a:r>
              <a:rPr lang="en-US" sz="1600" dirty="0" smtClean="0"/>
              <a:t> </a:t>
            </a:r>
            <a:r>
              <a:rPr lang="en-US" sz="1600" dirty="0" err="1" smtClean="0"/>
              <a:t>apropiati</a:t>
            </a:r>
            <a:r>
              <a:rPr lang="en-US" sz="1600" dirty="0" smtClean="0"/>
              <a:t>, </a:t>
            </a:r>
            <a:r>
              <a:rPr lang="en-US" sz="1600" dirty="0" err="1" smtClean="0"/>
              <a:t>variaza</a:t>
            </a:r>
            <a:r>
              <a:rPr lang="en-US" sz="1600" dirty="0" smtClean="0"/>
              <a:t> </a:t>
            </a:r>
            <a:r>
              <a:rPr lang="en-US" sz="1600" dirty="0" err="1" smtClean="0"/>
              <a:t>intre</a:t>
            </a:r>
            <a:r>
              <a:rPr lang="en-US" sz="1600" dirty="0" smtClean="0"/>
              <a:t> 0,4 </a:t>
            </a:r>
            <a:r>
              <a:rPr lang="en-US" sz="1600" dirty="0" err="1" smtClean="0"/>
              <a:t>si</a:t>
            </a:r>
            <a:r>
              <a:rPr lang="en-US" sz="1600" dirty="0" smtClean="0"/>
              <a:t> 0,47. </a:t>
            </a:r>
            <a:r>
              <a:rPr lang="en-US" sz="1600" dirty="0" err="1" smtClean="0"/>
              <a:t>Astfel</a:t>
            </a:r>
            <a:r>
              <a:rPr lang="en-US" sz="1600" dirty="0" smtClean="0"/>
              <a:t> </a:t>
            </a:r>
            <a:r>
              <a:rPr lang="en-US" sz="1600" dirty="0" err="1" smtClean="0"/>
              <a:t>putem</a:t>
            </a:r>
            <a:r>
              <a:rPr lang="en-US" sz="1600" dirty="0" smtClean="0"/>
              <a:t> </a:t>
            </a:r>
            <a:r>
              <a:rPr lang="en-US" sz="1600" dirty="0" err="1" smtClean="0"/>
              <a:t>concluziona</a:t>
            </a:r>
            <a:r>
              <a:rPr lang="en-US" sz="1600" dirty="0" smtClean="0"/>
              <a:t> ca </a:t>
            </a:r>
            <a:r>
              <a:rPr lang="en-US" sz="1600" dirty="0" err="1" smtClean="0"/>
              <a:t>algoritmul</a:t>
            </a:r>
            <a:r>
              <a:rPr lang="en-US" sz="1600" dirty="0" smtClean="0"/>
              <a:t> nu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influentat</a:t>
            </a:r>
            <a:r>
              <a:rPr lang="en-US" sz="1600" dirty="0" smtClean="0"/>
              <a:t> de </a:t>
            </a:r>
            <a:r>
              <a:rPr lang="en-US" sz="1600" dirty="0" err="1" smtClean="0"/>
              <a:t>valoarea</a:t>
            </a:r>
            <a:r>
              <a:rPr lang="en-US" sz="1600" dirty="0" smtClean="0"/>
              <a:t> mare a </a:t>
            </a:r>
            <a:r>
              <a:rPr lang="en-US" sz="1600" dirty="0" err="1" smtClean="0"/>
              <a:t>numerelor</a:t>
            </a:r>
            <a:r>
              <a:rPr lang="en-US" sz="1600" dirty="0" smtClean="0"/>
              <a:t> </a:t>
            </a:r>
            <a:r>
              <a:rPr lang="en-US" sz="1600" dirty="0" err="1" smtClean="0"/>
              <a:t>sortate</a:t>
            </a:r>
            <a:r>
              <a:rPr lang="en-US" sz="1600" dirty="0" smtClean="0"/>
              <a:t>, </a:t>
            </a:r>
            <a:r>
              <a:rPr lang="en-US" sz="1600" dirty="0" err="1" smtClean="0"/>
              <a:t>avand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</a:t>
            </a:r>
            <a:r>
              <a:rPr lang="en-US" sz="1600" dirty="0" err="1" smtClean="0"/>
              <a:t>fiecare</a:t>
            </a:r>
            <a:r>
              <a:rPr lang="en-US" sz="1600" dirty="0" smtClean="0"/>
              <a:t> test </a:t>
            </a:r>
            <a:r>
              <a:rPr lang="en-US" sz="1600" dirty="0" err="1" smtClean="0"/>
              <a:t>acelasi</a:t>
            </a:r>
            <a:r>
              <a:rPr lang="en-US" sz="1600" dirty="0" smtClean="0"/>
              <a:t> </a:t>
            </a:r>
            <a:r>
              <a:rPr lang="en-US" sz="1600" dirty="0" err="1" smtClean="0"/>
              <a:t>numar</a:t>
            </a:r>
            <a:r>
              <a:rPr lang="en-US" sz="1600" dirty="0" smtClean="0"/>
              <a:t> de </a:t>
            </a:r>
            <a:r>
              <a:rPr lang="en-US" sz="1600" dirty="0" err="1" smtClean="0"/>
              <a:t>valori</a:t>
            </a:r>
            <a:r>
              <a:rPr lang="en-US" sz="1600" dirty="0" smtClean="0"/>
              <a:t> care </a:t>
            </a:r>
            <a:r>
              <a:rPr lang="en-US" sz="1600" dirty="0" err="1" smtClean="0"/>
              <a:t>urmeaza</a:t>
            </a:r>
            <a:r>
              <a:rPr lang="en-US" sz="1600" dirty="0" smtClean="0"/>
              <a:t> a fi </a:t>
            </a:r>
            <a:r>
              <a:rPr lang="en-US" sz="1600" dirty="0" err="1" smtClean="0"/>
              <a:t>sortate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707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112" y="189400"/>
            <a:ext cx="5911127" cy="419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870" y="608500"/>
            <a:ext cx="3982055" cy="3515826"/>
          </a:xfrm>
        </p:spPr>
        <p:txBody>
          <a:bodyPr/>
          <a:lstStyle/>
          <a:p>
            <a:r>
              <a:rPr lang="en-US" dirty="0" smtClean="0"/>
              <a:t>T2=6</a:t>
            </a:r>
          </a:p>
          <a:p>
            <a:pPr marL="36900" indent="0">
              <a:buNone/>
            </a:pPr>
            <a:r>
              <a:rPr lang="en-US" dirty="0" smtClean="0"/>
              <a:t>N=1000 </a:t>
            </a:r>
            <a:r>
              <a:rPr lang="en-US" dirty="0"/>
              <a:t>MAX=</a:t>
            </a:r>
            <a:r>
              <a:rPr lang="en-US" dirty="0" smtClean="0"/>
              <a:t>10000000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 </a:t>
            </a:r>
            <a:r>
              <a:rPr lang="en-US" dirty="0"/>
              <a:t>MAX=</a:t>
            </a:r>
            <a:r>
              <a:rPr lang="en-US" dirty="0" smtClean="0"/>
              <a:t>10000000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N=100000 </a:t>
            </a:r>
            <a:r>
              <a:rPr lang="en-US" dirty="0"/>
              <a:t>MAX=</a:t>
            </a:r>
            <a:r>
              <a:rPr lang="en-US" dirty="0" smtClean="0"/>
              <a:t>10000000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N=1000000 </a:t>
            </a:r>
            <a:r>
              <a:rPr lang="en-US" dirty="0"/>
              <a:t>MAX=</a:t>
            </a:r>
            <a:r>
              <a:rPr lang="en-US" dirty="0" smtClean="0"/>
              <a:t>10000000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N=10000000 </a:t>
            </a:r>
            <a:r>
              <a:rPr lang="en-US" dirty="0"/>
              <a:t>MAX=</a:t>
            </a:r>
            <a:r>
              <a:rPr lang="en-US" dirty="0" smtClean="0"/>
              <a:t>10000000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N=100000000 MAX=10000000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0870" y="3774612"/>
            <a:ext cx="37909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cadrul</a:t>
            </a:r>
            <a:r>
              <a:rPr lang="en-US" dirty="0" smtClean="0"/>
              <a:t> </a:t>
            </a:r>
            <a:r>
              <a:rPr lang="en-US" dirty="0" err="1" smtClean="0"/>
              <a:t>acestor</a:t>
            </a:r>
            <a:r>
              <a:rPr lang="en-US" dirty="0" smtClean="0"/>
              <a:t> teste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observa</a:t>
            </a:r>
            <a:r>
              <a:rPr lang="en-US" dirty="0" smtClean="0"/>
              <a:t> ca </a:t>
            </a:r>
            <a:r>
              <a:rPr lang="en-US" dirty="0" err="1" smtClean="0"/>
              <a:t>timpul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 </a:t>
            </a:r>
            <a:r>
              <a:rPr lang="en-US" dirty="0" err="1" smtClean="0"/>
              <a:t>creste</a:t>
            </a:r>
            <a:r>
              <a:rPr lang="en-US" dirty="0" smtClean="0"/>
              <a:t> </a:t>
            </a:r>
            <a:r>
              <a:rPr lang="en-US" dirty="0" err="1" smtClean="0"/>
              <a:t>semnificativ</a:t>
            </a:r>
            <a:r>
              <a:rPr lang="en-US" dirty="0" smtClean="0"/>
              <a:t> </a:t>
            </a:r>
            <a:r>
              <a:rPr lang="en-US" dirty="0" err="1" smtClean="0"/>
              <a:t>odata</a:t>
            </a:r>
            <a:r>
              <a:rPr lang="en-US" dirty="0" smtClean="0"/>
              <a:t> cu </a:t>
            </a:r>
            <a:r>
              <a:rPr lang="en-US" dirty="0" err="1" smtClean="0"/>
              <a:t>marirea</a:t>
            </a:r>
            <a:r>
              <a:rPr lang="en-US" dirty="0" smtClean="0"/>
              <a:t> </a:t>
            </a:r>
            <a:r>
              <a:rPr lang="en-US" dirty="0" err="1" smtClean="0"/>
              <a:t>numarului</a:t>
            </a:r>
            <a:r>
              <a:rPr lang="en-US" dirty="0" smtClean="0"/>
              <a:t> de </a:t>
            </a:r>
            <a:r>
              <a:rPr lang="en-US" dirty="0" err="1" smtClean="0"/>
              <a:t>valori</a:t>
            </a:r>
            <a:r>
              <a:rPr lang="en-US" dirty="0" smtClean="0"/>
              <a:t> care </a:t>
            </a:r>
            <a:r>
              <a:rPr lang="en-US" dirty="0" err="1" smtClean="0"/>
              <a:t>trebuiesc</a:t>
            </a:r>
            <a:r>
              <a:rPr lang="en-US" dirty="0" smtClean="0"/>
              <a:t> </a:t>
            </a:r>
            <a:r>
              <a:rPr lang="en-US" dirty="0" err="1" smtClean="0"/>
              <a:t>sortate</a:t>
            </a:r>
            <a:r>
              <a:rPr lang="en-US" dirty="0" smtClean="0"/>
              <a:t>, </a:t>
            </a:r>
            <a:r>
              <a:rPr lang="en-US" dirty="0" err="1" smtClean="0"/>
              <a:t>valoarea</a:t>
            </a:r>
            <a:r>
              <a:rPr lang="en-US" dirty="0" smtClean="0"/>
              <a:t> maxima </a:t>
            </a:r>
            <a:r>
              <a:rPr lang="en-US" dirty="0" err="1" smtClean="0"/>
              <a:t>fiind</a:t>
            </a:r>
            <a:r>
              <a:rPr lang="en-US" dirty="0" smtClean="0"/>
              <a:t> </a:t>
            </a:r>
            <a:r>
              <a:rPr lang="en-US" dirty="0" err="1" smtClean="0"/>
              <a:t>aceeasi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test.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concluzie</a:t>
            </a:r>
            <a:r>
              <a:rPr lang="en-US" dirty="0" smtClean="0"/>
              <a:t>, Merge Sort </a:t>
            </a:r>
            <a:r>
              <a:rPr lang="en-US" dirty="0" err="1" smtClean="0"/>
              <a:t>este</a:t>
            </a:r>
            <a:r>
              <a:rPr lang="en-US" dirty="0" smtClean="0"/>
              <a:t> efficient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dorim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sortam</a:t>
            </a:r>
            <a:r>
              <a:rPr lang="en-US" dirty="0" smtClean="0"/>
              <a:t> un </a:t>
            </a:r>
            <a:r>
              <a:rPr lang="en-US" dirty="0" err="1" smtClean="0"/>
              <a:t>numar</a:t>
            </a:r>
            <a:r>
              <a:rPr lang="en-US" dirty="0" smtClean="0"/>
              <a:t> nu </a:t>
            </a:r>
            <a:r>
              <a:rPr lang="en-US" dirty="0" err="1" smtClean="0"/>
              <a:t>foarte</a:t>
            </a:r>
            <a:r>
              <a:rPr lang="en-US" dirty="0" smtClean="0"/>
              <a:t> mare de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339898"/>
              </p:ext>
            </p:extLst>
          </p:nvPr>
        </p:nvGraphicFramePr>
        <p:xfrm>
          <a:off x="4598376" y="861646"/>
          <a:ext cx="7350369" cy="57752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50123">
                  <a:extLst>
                    <a:ext uri="{9D8B030D-6E8A-4147-A177-3AD203B41FA5}">
                      <a16:colId xmlns:a16="http://schemas.microsoft.com/office/drawing/2014/main" val="2020632946"/>
                    </a:ext>
                  </a:extLst>
                </a:gridCol>
                <a:gridCol w="2450123">
                  <a:extLst>
                    <a:ext uri="{9D8B030D-6E8A-4147-A177-3AD203B41FA5}">
                      <a16:colId xmlns:a16="http://schemas.microsoft.com/office/drawing/2014/main" val="2652322352"/>
                    </a:ext>
                  </a:extLst>
                </a:gridCol>
                <a:gridCol w="2450123">
                  <a:extLst>
                    <a:ext uri="{9D8B030D-6E8A-4147-A177-3AD203B41FA5}">
                      <a16:colId xmlns:a16="http://schemas.microsoft.com/office/drawing/2014/main" val="3672258283"/>
                    </a:ext>
                  </a:extLst>
                </a:gridCol>
              </a:tblGrid>
              <a:tr h="810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3509014"/>
                  </a:ext>
                </a:extLst>
              </a:tr>
              <a:tr h="810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10000000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0.003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005329"/>
                  </a:ext>
                </a:extLst>
              </a:tr>
              <a:tr h="810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10000000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3072562"/>
                  </a:ext>
                </a:extLst>
              </a:tr>
              <a:tr h="810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0.438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9676268"/>
                  </a:ext>
                </a:extLst>
              </a:tr>
              <a:tr h="810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5.368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196885"/>
                  </a:ext>
                </a:extLst>
              </a:tr>
              <a:tr h="810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107.874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5047117"/>
                  </a:ext>
                </a:extLst>
              </a:tr>
              <a:tr h="810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949.175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268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86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US" dirty="0" smtClean="0"/>
              <a:t>Shell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618" y="888388"/>
            <a:ext cx="10353762" cy="4058751"/>
          </a:xfrm>
        </p:spPr>
        <p:txBody>
          <a:bodyPr/>
          <a:lstStyle/>
          <a:p>
            <a:r>
              <a:rPr lang="en-US" dirty="0" err="1" smtClean="0"/>
              <a:t>Complexitatea</a:t>
            </a:r>
            <a:r>
              <a:rPr lang="en-US" dirty="0" smtClean="0"/>
              <a:t> </a:t>
            </a:r>
            <a:r>
              <a:rPr lang="en-US" dirty="0" err="1" smtClean="0"/>
              <a:t>acestui</a:t>
            </a:r>
            <a:r>
              <a:rPr lang="en-US" dirty="0" smtClean="0"/>
              <a:t> </a:t>
            </a:r>
            <a:r>
              <a:rPr lang="en-US" dirty="0" err="1" smtClean="0"/>
              <a:t>algoritm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mica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egala</a:t>
            </a:r>
            <a:r>
              <a:rPr lang="en-US" dirty="0" smtClean="0"/>
              <a:t> cu O(n^2).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fel</a:t>
            </a:r>
            <a:r>
              <a:rPr lang="en-US" dirty="0" smtClean="0"/>
              <a:t> ca la Merge Sort, </a:t>
            </a:r>
            <a:r>
              <a:rPr lang="en-US" dirty="0" err="1" smtClean="0"/>
              <a:t>timpul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mic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putine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 de </a:t>
            </a:r>
            <a:r>
              <a:rPr lang="en-US" dirty="0" err="1" smtClean="0"/>
              <a:t>sortat</a:t>
            </a:r>
            <a:r>
              <a:rPr lang="en-US" dirty="0" smtClean="0"/>
              <a:t>, indifferent de </a:t>
            </a:r>
            <a:r>
              <a:rPr lang="en-US" dirty="0" err="1" smtClean="0"/>
              <a:t>valoarea</a:t>
            </a:r>
            <a:r>
              <a:rPr lang="en-US" dirty="0" smtClean="0"/>
              <a:t> </a:t>
            </a:r>
            <a:r>
              <a:rPr lang="en-US" dirty="0" err="1" smtClean="0"/>
              <a:t>lor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creste</a:t>
            </a:r>
            <a:r>
              <a:rPr lang="en-US" dirty="0" smtClean="0"/>
              <a:t> </a:t>
            </a:r>
            <a:r>
              <a:rPr lang="en-US" dirty="0" err="1" smtClean="0"/>
              <a:t>semnificativ</a:t>
            </a:r>
            <a:r>
              <a:rPr lang="en-US" dirty="0" smtClean="0"/>
              <a:t>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de </a:t>
            </a:r>
            <a:r>
              <a:rPr lang="en-US" dirty="0" err="1" smtClean="0"/>
              <a:t>numere</a:t>
            </a:r>
            <a:r>
              <a:rPr lang="en-US" dirty="0" smtClean="0"/>
              <a:t>, </a:t>
            </a:r>
            <a:r>
              <a:rPr lang="en-US" dirty="0" err="1" smtClean="0"/>
              <a:t>fiind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lent </a:t>
            </a:r>
            <a:r>
              <a:rPr lang="en-US" dirty="0" err="1" smtClean="0"/>
              <a:t>decat</a:t>
            </a:r>
            <a:r>
              <a:rPr lang="en-US" dirty="0" smtClean="0"/>
              <a:t> Merge Sort in </a:t>
            </a:r>
            <a:r>
              <a:rPr lang="en-US" dirty="0" err="1" smtClean="0"/>
              <a:t>acest</a:t>
            </a:r>
            <a:r>
              <a:rPr lang="en-US" dirty="0" smtClean="0"/>
              <a:t> </a:t>
            </a:r>
            <a:r>
              <a:rPr lang="en-US" dirty="0" err="1" smtClean="0"/>
              <a:t>caz</a:t>
            </a:r>
            <a:r>
              <a:rPr lang="en-US" dirty="0" smtClean="0"/>
              <a:t>. </a:t>
            </a:r>
            <a:r>
              <a:rPr lang="en-US" dirty="0" err="1" smtClean="0"/>
              <a:t>Testand</a:t>
            </a:r>
            <a:r>
              <a:rPr lang="en-US" dirty="0" smtClean="0"/>
              <a:t> </a:t>
            </a:r>
            <a:r>
              <a:rPr lang="en-US" dirty="0" err="1" smtClean="0"/>
              <a:t>algoritmul</a:t>
            </a:r>
            <a:r>
              <a:rPr lang="en-US" dirty="0" smtClean="0"/>
              <a:t> cu </a:t>
            </a:r>
            <a:r>
              <a:rPr lang="en-US" dirty="0" err="1" smtClean="0"/>
              <a:t>aceleasi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ca in slide-</a:t>
            </a:r>
            <a:r>
              <a:rPr lang="en-US" dirty="0" err="1" smtClean="0"/>
              <a:t>ul</a:t>
            </a:r>
            <a:r>
              <a:rPr lang="en-US" dirty="0" smtClean="0"/>
              <a:t> anterior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observa</a:t>
            </a:r>
            <a:r>
              <a:rPr lang="en-US" dirty="0" smtClean="0"/>
              <a:t>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afirmate</a:t>
            </a:r>
            <a:r>
              <a:rPr lang="en-US" dirty="0" smtClean="0"/>
              <a:t>.</a:t>
            </a:r>
          </a:p>
          <a:p>
            <a:pPr marL="36900" indent="0"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002683"/>
              </p:ext>
            </p:extLst>
          </p:nvPr>
        </p:nvGraphicFramePr>
        <p:xfrm>
          <a:off x="783492" y="2794651"/>
          <a:ext cx="6558084" cy="37732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6028">
                  <a:extLst>
                    <a:ext uri="{9D8B030D-6E8A-4147-A177-3AD203B41FA5}">
                      <a16:colId xmlns:a16="http://schemas.microsoft.com/office/drawing/2014/main" val="689362799"/>
                    </a:ext>
                  </a:extLst>
                </a:gridCol>
                <a:gridCol w="2186028">
                  <a:extLst>
                    <a:ext uri="{9D8B030D-6E8A-4147-A177-3AD203B41FA5}">
                      <a16:colId xmlns:a16="http://schemas.microsoft.com/office/drawing/2014/main" val="306005349"/>
                    </a:ext>
                  </a:extLst>
                </a:gridCol>
                <a:gridCol w="2186028">
                  <a:extLst>
                    <a:ext uri="{9D8B030D-6E8A-4147-A177-3AD203B41FA5}">
                      <a16:colId xmlns:a16="http://schemas.microsoft.com/office/drawing/2014/main" val="250676142"/>
                    </a:ext>
                  </a:extLst>
                </a:gridCol>
              </a:tblGrid>
              <a:tr h="628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677"/>
                  </a:ext>
                </a:extLst>
              </a:tr>
              <a:tr h="628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210730"/>
                  </a:ext>
                </a:extLst>
              </a:tr>
              <a:tr h="628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319044"/>
                  </a:ext>
                </a:extLst>
              </a:tr>
              <a:tr h="628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1080080"/>
                  </a:ext>
                </a:extLst>
              </a:tr>
              <a:tr h="628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15.78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682836"/>
                  </a:ext>
                </a:extLst>
              </a:tr>
              <a:tr h="628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342.18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6774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9500" y="2794651"/>
            <a:ext cx="3974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concluzie</a:t>
            </a:r>
            <a:r>
              <a:rPr lang="en-US" dirty="0" smtClean="0"/>
              <a:t>,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vrem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sortam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, Merge Sort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rapid.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5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4168" y="149469"/>
            <a:ext cx="5704508" cy="1160585"/>
          </a:xfrm>
        </p:spPr>
        <p:txBody>
          <a:bodyPr>
            <a:normAutofit/>
          </a:bodyPr>
          <a:lstStyle/>
          <a:p>
            <a:r>
              <a:rPr lang="en-US" dirty="0" smtClean="0"/>
              <a:t>Count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41" y="1706072"/>
            <a:ext cx="10353762" cy="405875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Acest</a:t>
            </a:r>
            <a:r>
              <a:rPr lang="en-US" dirty="0" smtClean="0"/>
              <a:t> </a:t>
            </a:r>
            <a:r>
              <a:rPr lang="en-US" dirty="0" err="1" smtClean="0"/>
              <a:t>algoritm</a:t>
            </a:r>
            <a:r>
              <a:rPr lang="en-US" dirty="0" smtClean="0"/>
              <a:t> </a:t>
            </a:r>
            <a:r>
              <a:rPr lang="en-US" dirty="0" err="1" smtClean="0"/>
              <a:t>bazat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numarare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eficient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 </a:t>
            </a:r>
            <a:r>
              <a:rPr lang="en-US" dirty="0" err="1" smtClean="0"/>
              <a:t>mici</a:t>
            </a:r>
            <a:r>
              <a:rPr lang="en-US" dirty="0" smtClean="0"/>
              <a:t> </a:t>
            </a:r>
            <a:r>
              <a:rPr lang="en-US" dirty="0" err="1" smtClean="0"/>
              <a:t>deoarece</a:t>
            </a:r>
            <a:r>
              <a:rPr lang="en-US" dirty="0" smtClean="0"/>
              <a:t> la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executare</a:t>
            </a:r>
            <a:r>
              <a:rPr lang="en-US" dirty="0" smtClean="0"/>
              <a:t> a </a:t>
            </a:r>
            <a:r>
              <a:rPr lang="en-US" dirty="0" err="1" smtClean="0"/>
              <a:t>programului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nevoie</a:t>
            </a:r>
            <a:r>
              <a:rPr lang="en-US" dirty="0" smtClean="0"/>
              <a:t> de </a:t>
            </a:r>
            <a:r>
              <a:rPr lang="en-US" dirty="0" err="1" smtClean="0"/>
              <a:t>memorie</a:t>
            </a:r>
            <a:r>
              <a:rPr lang="en-US" dirty="0" smtClean="0"/>
              <a:t> </a:t>
            </a:r>
            <a:r>
              <a:rPr lang="en-US" dirty="0" err="1" smtClean="0"/>
              <a:t>suplimentara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numara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aparitie</a:t>
            </a:r>
            <a:r>
              <a:rPr lang="en-US" dirty="0" smtClean="0"/>
              <a:t> in vector a </a:t>
            </a:r>
            <a:r>
              <a:rPr lang="en-US" dirty="0" err="1" smtClean="0"/>
              <a:t>elementelor</a:t>
            </a:r>
            <a:r>
              <a:rPr lang="en-US" dirty="0" smtClean="0"/>
              <a:t> din </a:t>
            </a:r>
            <a:r>
              <a:rPr lang="en-US" dirty="0" err="1" smtClean="0"/>
              <a:t>intervalul</a:t>
            </a:r>
            <a:r>
              <a:rPr lang="en-US" dirty="0" smtClean="0"/>
              <a:t> (0,maxim). Cu cat </a:t>
            </a:r>
            <a:r>
              <a:rPr lang="en-US" dirty="0" err="1" smtClean="0"/>
              <a:t>maximul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mare, cu </a:t>
            </a:r>
            <a:r>
              <a:rPr lang="en-US" dirty="0" err="1" smtClean="0"/>
              <a:t>atat</a:t>
            </a:r>
            <a:r>
              <a:rPr lang="en-US" dirty="0" smtClean="0"/>
              <a:t> </a:t>
            </a:r>
            <a:r>
              <a:rPr lang="en-US" dirty="0" err="1" smtClean="0"/>
              <a:t>algoritmul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lent.</a:t>
            </a:r>
          </a:p>
          <a:p>
            <a:r>
              <a:rPr lang="en-US" dirty="0" err="1" smtClean="0"/>
              <a:t>Ruland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teste am </a:t>
            </a:r>
            <a:r>
              <a:rPr lang="en-US" dirty="0" err="1" smtClean="0"/>
              <a:t>observat</a:t>
            </a:r>
            <a:r>
              <a:rPr lang="en-US" dirty="0" smtClean="0"/>
              <a:t> ca </a:t>
            </a:r>
            <a:r>
              <a:rPr lang="en-US" dirty="0" err="1" smtClean="0"/>
              <a:t>timpul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 </a:t>
            </a:r>
            <a:r>
              <a:rPr lang="en-US" dirty="0" err="1" smtClean="0"/>
              <a:t>creste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 err="1" smtClean="0"/>
              <a:t>odata</a:t>
            </a:r>
            <a:r>
              <a:rPr lang="en-US" dirty="0" smtClean="0"/>
              <a:t> cu </a:t>
            </a:r>
            <a:r>
              <a:rPr lang="en-US" dirty="0" err="1" smtClean="0"/>
              <a:t>marirea</a:t>
            </a:r>
            <a:r>
              <a:rPr lang="en-US" dirty="0" smtClean="0"/>
              <a:t> </a:t>
            </a:r>
            <a:r>
              <a:rPr lang="en-US" dirty="0" err="1" smtClean="0"/>
              <a:t>maximului</a:t>
            </a:r>
            <a:r>
              <a:rPr lang="en-US" dirty="0" smtClean="0"/>
              <a:t>. </a:t>
            </a:r>
            <a:r>
              <a:rPr lang="en-US" dirty="0" err="1" smtClean="0"/>
              <a:t>Totodata</a:t>
            </a:r>
            <a:r>
              <a:rPr lang="en-US" dirty="0" smtClean="0"/>
              <a:t>, </a:t>
            </a:r>
            <a:r>
              <a:rPr lang="en-US" dirty="0" err="1" smtClean="0"/>
              <a:t>cea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mare </a:t>
            </a:r>
            <a:r>
              <a:rPr lang="en-US" dirty="0" err="1" smtClean="0"/>
              <a:t>valoare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care am </a:t>
            </a:r>
            <a:r>
              <a:rPr lang="en-US" dirty="0" err="1" smtClean="0"/>
              <a:t>folosit</a:t>
            </a:r>
            <a:r>
              <a:rPr lang="en-US" dirty="0" smtClean="0"/>
              <a:t>-o </a:t>
            </a:r>
            <a:r>
              <a:rPr lang="en-US" dirty="0" err="1" smtClean="0"/>
              <a:t>pentru</a:t>
            </a:r>
            <a:r>
              <a:rPr lang="en-US" dirty="0" smtClean="0"/>
              <a:t> maxim, </a:t>
            </a:r>
            <a:r>
              <a:rPr lang="en-US" dirty="0" err="1" smtClean="0"/>
              <a:t>fara</a:t>
            </a:r>
            <a:r>
              <a:rPr lang="en-US" dirty="0" smtClean="0"/>
              <a:t> </a:t>
            </a:r>
            <a:r>
              <a:rPr lang="en-US" dirty="0" err="1" smtClean="0"/>
              <a:t>eroare</a:t>
            </a:r>
            <a:r>
              <a:rPr lang="en-US" dirty="0" smtClean="0"/>
              <a:t> de </a:t>
            </a:r>
            <a:r>
              <a:rPr lang="en-US" dirty="0" err="1" smtClean="0"/>
              <a:t>memorie</a:t>
            </a:r>
            <a:r>
              <a:rPr lang="en-US" dirty="0" smtClean="0"/>
              <a:t>, </a:t>
            </a:r>
            <a:r>
              <a:rPr lang="en-US" dirty="0" err="1" smtClean="0"/>
              <a:t>este</a:t>
            </a:r>
            <a:r>
              <a:rPr lang="en-US" dirty="0" smtClean="0"/>
              <a:t> 10^8.</a:t>
            </a:r>
          </a:p>
          <a:p>
            <a:r>
              <a:rPr lang="en-US" dirty="0" smtClean="0"/>
              <a:t>Count Sort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totusi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eficient</a:t>
            </a:r>
            <a:r>
              <a:rPr lang="en-US" dirty="0" smtClean="0"/>
              <a:t>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mici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distince</a:t>
            </a:r>
            <a:r>
              <a:rPr lang="en-US" dirty="0" smtClean="0"/>
              <a:t> in </a:t>
            </a:r>
            <a:r>
              <a:rPr lang="en-US" dirty="0" err="1" smtClean="0"/>
              <a:t>lista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Complexitatea</a:t>
            </a:r>
            <a:r>
              <a:rPr lang="en-US" dirty="0" smtClean="0"/>
              <a:t> </a:t>
            </a:r>
            <a:r>
              <a:rPr lang="en-US" dirty="0" err="1" smtClean="0"/>
              <a:t>acestuia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O(</a:t>
            </a:r>
            <a:r>
              <a:rPr lang="en-US" dirty="0" err="1" smtClean="0"/>
              <a:t>n+m</a:t>
            </a:r>
            <a:r>
              <a:rPr lang="en-US" dirty="0" smtClean="0"/>
              <a:t>), </a:t>
            </a:r>
            <a:r>
              <a:rPr lang="en-US" dirty="0" err="1" smtClean="0"/>
              <a:t>unde</a:t>
            </a:r>
            <a:r>
              <a:rPr lang="en-US" dirty="0" smtClean="0"/>
              <a:t> 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elemente</a:t>
            </a:r>
            <a:r>
              <a:rPr lang="en-US" dirty="0" smtClean="0"/>
              <a:t> din </a:t>
            </a:r>
            <a:r>
              <a:rPr lang="en-US" dirty="0" err="1" smtClean="0"/>
              <a:t>lista</a:t>
            </a:r>
            <a:r>
              <a:rPr lang="en-US" dirty="0" smtClean="0"/>
              <a:t>, </a:t>
            </a:r>
            <a:r>
              <a:rPr lang="en-US" dirty="0" err="1" smtClean="0"/>
              <a:t>iar</a:t>
            </a:r>
            <a:r>
              <a:rPr lang="en-US" dirty="0" smtClean="0"/>
              <a:t> m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maximul</a:t>
            </a:r>
            <a:r>
              <a:rPr lang="en-US" dirty="0" smtClean="0"/>
              <a:t> </a:t>
            </a:r>
            <a:r>
              <a:rPr lang="en-US" dirty="0" err="1" smtClean="0"/>
              <a:t>posibil</a:t>
            </a:r>
            <a:r>
              <a:rPr lang="en-US" dirty="0" smtClean="0"/>
              <a:t>.</a:t>
            </a:r>
          </a:p>
          <a:p>
            <a:r>
              <a:rPr lang="en-US" dirty="0" smtClean="0"/>
              <a:t>Cum se </a:t>
            </a:r>
            <a:r>
              <a:rPr lang="en-US" dirty="0" err="1" smtClean="0"/>
              <a:t>comporta</a:t>
            </a:r>
            <a:r>
              <a:rPr lang="en-US" dirty="0" smtClean="0"/>
              <a:t> </a:t>
            </a:r>
            <a:r>
              <a:rPr lang="en-US" dirty="0" err="1" smtClean="0"/>
              <a:t>algoritmul</a:t>
            </a:r>
            <a:r>
              <a:rPr lang="en-US" dirty="0" smtClean="0"/>
              <a:t> la </a:t>
            </a:r>
            <a:r>
              <a:rPr lang="en-US" dirty="0" err="1" smtClean="0"/>
              <a:t>executarea</a:t>
            </a:r>
            <a:r>
              <a:rPr lang="en-US" dirty="0" smtClean="0"/>
              <a:t> </a:t>
            </a:r>
            <a:r>
              <a:rPr lang="en-US" dirty="0" err="1" smtClean="0"/>
              <a:t>unor</a:t>
            </a:r>
            <a:r>
              <a:rPr lang="en-US" dirty="0" smtClean="0"/>
              <a:t> teste diverse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vedea</a:t>
            </a:r>
            <a:r>
              <a:rPr lang="en-US" dirty="0" smtClean="0"/>
              <a:t> in slide-</a:t>
            </a:r>
            <a:r>
              <a:rPr lang="en-US" dirty="0" err="1" smtClean="0"/>
              <a:t>urile</a:t>
            </a:r>
            <a:r>
              <a:rPr lang="en-US" dirty="0" smtClean="0"/>
              <a:t> </a:t>
            </a:r>
            <a:r>
              <a:rPr lang="en-US" dirty="0" err="1" smtClean="0"/>
              <a:t>viitoare</a:t>
            </a:r>
            <a:r>
              <a:rPr lang="en-US" dirty="0" smtClean="0"/>
              <a:t> in care </a:t>
            </a:r>
            <a:r>
              <a:rPr lang="en-US" dirty="0" err="1" smtClean="0"/>
              <a:t>voi</a:t>
            </a:r>
            <a:r>
              <a:rPr lang="en-US" dirty="0"/>
              <a:t> </a:t>
            </a:r>
            <a:r>
              <a:rPr lang="en-US" dirty="0" err="1" smtClean="0"/>
              <a:t>prezenta</a:t>
            </a:r>
            <a:r>
              <a:rPr lang="en-US" dirty="0" smtClean="0"/>
              <a:t> </a:t>
            </a:r>
            <a:r>
              <a:rPr lang="en-US" dirty="0" err="1" smtClean="0"/>
              <a:t>timpii</a:t>
            </a:r>
            <a:r>
              <a:rPr lang="en-US" dirty="0"/>
              <a:t> </a:t>
            </a:r>
            <a:r>
              <a:rPr lang="en-US" dirty="0" err="1" smtClean="0"/>
              <a:t>tuturor</a:t>
            </a:r>
            <a:r>
              <a:rPr lang="en-US" dirty="0" smtClean="0"/>
              <a:t> </a:t>
            </a:r>
            <a:r>
              <a:rPr lang="en-US" dirty="0" err="1" smtClean="0"/>
              <a:t>algoritmilor</a:t>
            </a:r>
            <a:r>
              <a:rPr lang="en-US" dirty="0" smtClean="0"/>
              <a:t> </a:t>
            </a:r>
            <a:r>
              <a:rPr lang="en-US" dirty="0" err="1" smtClean="0"/>
              <a:t>rezultati</a:t>
            </a:r>
            <a:r>
              <a:rPr lang="en-US" dirty="0" smtClean="0"/>
              <a:t> in </a:t>
            </a:r>
            <a:r>
              <a:rPr lang="en-US" dirty="0" err="1" smtClean="0"/>
              <a:t>urma</a:t>
            </a:r>
            <a:r>
              <a:rPr lang="en-US" dirty="0" smtClean="0"/>
              <a:t> </a:t>
            </a:r>
            <a:r>
              <a:rPr lang="en-US" dirty="0" err="1" smtClean="0"/>
              <a:t>unor</a:t>
            </a:r>
            <a:r>
              <a:rPr lang="en-US" dirty="0" smtClean="0"/>
              <a:t> teste </a:t>
            </a:r>
            <a:r>
              <a:rPr lang="en-US" dirty="0" err="1" smtClean="0"/>
              <a:t>identice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05154"/>
            <a:ext cx="10353762" cy="970450"/>
          </a:xfrm>
        </p:spPr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56" y="1175604"/>
            <a:ext cx="5469420" cy="5362943"/>
          </a:xfrm>
        </p:spPr>
        <p:txBody>
          <a:bodyPr>
            <a:normAutofit/>
          </a:bodyPr>
          <a:lstStyle/>
          <a:p>
            <a:r>
              <a:rPr lang="en-US" dirty="0" err="1" smtClean="0"/>
              <a:t>Acest</a:t>
            </a:r>
            <a:r>
              <a:rPr lang="en-US" dirty="0" smtClean="0"/>
              <a:t> </a:t>
            </a:r>
            <a:r>
              <a:rPr lang="en-US" dirty="0" err="1" smtClean="0"/>
              <a:t>algoritm</a:t>
            </a:r>
            <a:r>
              <a:rPr lang="en-US" dirty="0" smtClean="0"/>
              <a:t> are </a:t>
            </a:r>
            <a:r>
              <a:rPr lang="en-US" dirty="0" err="1" smtClean="0"/>
              <a:t>complexitatea</a:t>
            </a:r>
            <a:r>
              <a:rPr lang="en-US" dirty="0" smtClean="0"/>
              <a:t> maxima O(n^2), n </a:t>
            </a:r>
            <a:r>
              <a:rPr lang="en-US" dirty="0" err="1" smtClean="0"/>
              <a:t>fiind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elemente</a:t>
            </a:r>
            <a:r>
              <a:rPr lang="en-US" dirty="0" smtClean="0"/>
              <a:t> din </a:t>
            </a:r>
            <a:r>
              <a:rPr lang="en-US" dirty="0" err="1" smtClean="0"/>
              <a:t>lista</a:t>
            </a:r>
            <a:r>
              <a:rPr lang="en-US" dirty="0" smtClean="0"/>
              <a:t> care </a:t>
            </a:r>
            <a:r>
              <a:rPr lang="en-US" dirty="0" err="1" smtClean="0"/>
              <a:t>urmeaza</a:t>
            </a:r>
            <a:r>
              <a:rPr lang="en-US" dirty="0" smtClean="0"/>
              <a:t> a fi </a:t>
            </a:r>
            <a:r>
              <a:rPr lang="en-US" dirty="0" err="1" smtClean="0"/>
              <a:t>sortate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Astfel</a:t>
            </a:r>
            <a:r>
              <a:rPr lang="en-US" dirty="0" smtClean="0"/>
              <a:t>, </a:t>
            </a:r>
            <a:r>
              <a:rPr lang="en-US" dirty="0" err="1" smtClean="0"/>
              <a:t>complexitatea</a:t>
            </a:r>
            <a:r>
              <a:rPr lang="en-US" dirty="0" smtClean="0"/>
              <a:t> </a:t>
            </a:r>
            <a:r>
              <a:rPr lang="en-US" dirty="0" err="1" smtClean="0"/>
              <a:t>creste</a:t>
            </a:r>
            <a:r>
              <a:rPr lang="en-US" dirty="0" smtClean="0"/>
              <a:t> </a:t>
            </a:r>
            <a:r>
              <a:rPr lang="en-US" dirty="0" err="1" smtClean="0"/>
              <a:t>odata</a:t>
            </a:r>
            <a:r>
              <a:rPr lang="en-US" dirty="0" smtClean="0"/>
              <a:t> cu </a:t>
            </a:r>
            <a:r>
              <a:rPr lang="en-US" dirty="0" err="1" smtClean="0"/>
              <a:t>marirea</a:t>
            </a:r>
            <a:r>
              <a:rPr lang="en-US" dirty="0" smtClean="0"/>
              <a:t> </a:t>
            </a:r>
            <a:r>
              <a:rPr lang="en-US" dirty="0" err="1" smtClean="0"/>
              <a:t>numarului</a:t>
            </a:r>
            <a:r>
              <a:rPr lang="en-US" dirty="0" smtClean="0"/>
              <a:t> de </a:t>
            </a:r>
            <a:r>
              <a:rPr lang="en-US" dirty="0" err="1" smtClean="0"/>
              <a:t>elemente</a:t>
            </a:r>
            <a:r>
              <a:rPr lang="en-US" dirty="0" smtClean="0"/>
              <a:t> din </a:t>
            </a:r>
            <a:r>
              <a:rPr lang="en-US" dirty="0" err="1" smtClean="0"/>
              <a:t>lista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fel</a:t>
            </a:r>
            <a:r>
              <a:rPr lang="en-US" dirty="0" smtClean="0"/>
              <a:t> ca Merge Sort </a:t>
            </a:r>
            <a:r>
              <a:rPr lang="en-US" dirty="0" err="1" smtClean="0"/>
              <a:t>si</a:t>
            </a:r>
            <a:r>
              <a:rPr lang="en-US" dirty="0" smtClean="0"/>
              <a:t> Shell Sort, Bubble sort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eficient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mici</a:t>
            </a:r>
            <a:r>
              <a:rPr lang="en-US" dirty="0" smtClean="0"/>
              <a:t> de </a:t>
            </a:r>
            <a:r>
              <a:rPr lang="en-US" dirty="0" err="1" smtClean="0"/>
              <a:t>numere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cazul</a:t>
            </a:r>
            <a:r>
              <a:rPr lang="en-US" dirty="0" smtClean="0"/>
              <a:t> </a:t>
            </a:r>
            <a:r>
              <a:rPr lang="en-US" dirty="0" err="1" smtClean="0"/>
              <a:t>listelor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, </a:t>
            </a:r>
            <a:r>
              <a:rPr lang="en-US" dirty="0" err="1" smtClean="0"/>
              <a:t>acesta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ineficient</a:t>
            </a:r>
            <a:r>
              <a:rPr lang="en-US" dirty="0" smtClean="0"/>
              <a:t> </a:t>
            </a:r>
            <a:r>
              <a:rPr lang="en-US" dirty="0" err="1" smtClean="0"/>
              <a:t>decat</a:t>
            </a:r>
            <a:r>
              <a:rPr lang="en-US" dirty="0" smtClean="0"/>
              <a:t> Merge Sort, </a:t>
            </a:r>
            <a:r>
              <a:rPr lang="en-US" dirty="0" err="1" smtClean="0"/>
              <a:t>lucru</a:t>
            </a:r>
            <a:r>
              <a:rPr lang="en-US" dirty="0" smtClean="0"/>
              <a:t> </a:t>
            </a:r>
            <a:r>
              <a:rPr lang="en-US" dirty="0" err="1" smtClean="0"/>
              <a:t>observat</a:t>
            </a:r>
            <a:r>
              <a:rPr lang="en-US" dirty="0" smtClean="0"/>
              <a:t> </a:t>
            </a:r>
            <a:r>
              <a:rPr lang="en-US" dirty="0" err="1" smtClean="0"/>
              <a:t>comparand</a:t>
            </a:r>
            <a:r>
              <a:rPr lang="en-US" dirty="0" smtClean="0"/>
              <a:t> </a:t>
            </a:r>
            <a:r>
              <a:rPr lang="en-US" dirty="0" err="1" smtClean="0"/>
              <a:t>timpii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aceleasi</a:t>
            </a:r>
            <a:r>
              <a:rPr lang="en-US" dirty="0" smtClean="0"/>
              <a:t> teste</a:t>
            </a:r>
          </a:p>
          <a:p>
            <a:r>
              <a:rPr lang="en-US" dirty="0" err="1" smtClean="0"/>
              <a:t>Totodata</a:t>
            </a:r>
            <a:r>
              <a:rPr lang="en-US" dirty="0"/>
              <a:t> </a:t>
            </a:r>
            <a:r>
              <a:rPr lang="en-US" dirty="0" smtClean="0"/>
              <a:t>am </a:t>
            </a:r>
            <a:r>
              <a:rPr lang="en-US" dirty="0" err="1" smtClean="0"/>
              <a:t>observat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ca, </a:t>
            </a:r>
            <a:r>
              <a:rPr lang="en-US" dirty="0" err="1" smtClean="0"/>
              <a:t>daca</a:t>
            </a:r>
            <a:r>
              <a:rPr lang="en-US" dirty="0" smtClean="0"/>
              <a:t> input-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&gt;=</a:t>
            </a:r>
            <a:r>
              <a:rPr lang="en-US" dirty="0" smtClean="0"/>
              <a:t>10^5, </a:t>
            </a:r>
            <a:r>
              <a:rPr lang="en-US" dirty="0" err="1" smtClean="0"/>
              <a:t>va</a:t>
            </a:r>
            <a:r>
              <a:rPr lang="en-US" dirty="0" smtClean="0"/>
              <a:t> dura </a:t>
            </a:r>
            <a:r>
              <a:rPr lang="en-US" dirty="0" err="1" smtClean="0"/>
              <a:t>extrem</a:t>
            </a:r>
            <a:r>
              <a:rPr lang="en-US" dirty="0" smtClean="0"/>
              <a:t> de </a:t>
            </a:r>
            <a:r>
              <a:rPr lang="en-US" dirty="0" err="1" smtClean="0"/>
              <a:t>mult</a:t>
            </a:r>
            <a:r>
              <a:rPr lang="en-US" dirty="0" smtClean="0"/>
              <a:t> ca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sortata</a:t>
            </a:r>
            <a:r>
              <a:rPr lang="en-US" dirty="0" smtClean="0"/>
              <a:t>, </a:t>
            </a:r>
            <a:r>
              <a:rPr lang="en-US" dirty="0" err="1" smtClean="0"/>
              <a:t>avand</a:t>
            </a:r>
            <a:r>
              <a:rPr lang="en-US" dirty="0" smtClean="0"/>
              <a:t> </a:t>
            </a:r>
            <a:r>
              <a:rPr lang="en-US" dirty="0" err="1" smtClean="0"/>
              <a:t>drept</a:t>
            </a:r>
            <a:r>
              <a:rPr lang="en-US" dirty="0" smtClean="0"/>
              <a:t>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timpul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un maxim de 10**5 in </a:t>
            </a:r>
            <a:r>
              <a:rPr lang="en-US" dirty="0" err="1" smtClean="0"/>
              <a:t>tabelul</a:t>
            </a:r>
            <a:r>
              <a:rPr lang="en-US" dirty="0" smtClean="0"/>
              <a:t> </a:t>
            </a:r>
            <a:r>
              <a:rPr lang="en-US" dirty="0" err="1" smtClean="0"/>
              <a:t>alaturat</a:t>
            </a:r>
            <a:r>
              <a:rPr lang="en-US" dirty="0" smtClean="0"/>
              <a:t>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894715"/>
              </p:ext>
            </p:extLst>
          </p:nvPr>
        </p:nvGraphicFramePr>
        <p:xfrm>
          <a:off x="6268916" y="1178169"/>
          <a:ext cx="5662245" cy="52490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7415">
                  <a:extLst>
                    <a:ext uri="{9D8B030D-6E8A-4147-A177-3AD203B41FA5}">
                      <a16:colId xmlns:a16="http://schemas.microsoft.com/office/drawing/2014/main" val="2049711317"/>
                    </a:ext>
                  </a:extLst>
                </a:gridCol>
                <a:gridCol w="1887415">
                  <a:extLst>
                    <a:ext uri="{9D8B030D-6E8A-4147-A177-3AD203B41FA5}">
                      <a16:colId xmlns:a16="http://schemas.microsoft.com/office/drawing/2014/main" val="2750121367"/>
                    </a:ext>
                  </a:extLst>
                </a:gridCol>
                <a:gridCol w="1887415">
                  <a:extLst>
                    <a:ext uri="{9D8B030D-6E8A-4147-A177-3AD203B41FA5}">
                      <a16:colId xmlns:a16="http://schemas.microsoft.com/office/drawing/2014/main" val="303526311"/>
                    </a:ext>
                  </a:extLst>
                </a:gridCol>
              </a:tblGrid>
              <a:tr h="13122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562205"/>
                  </a:ext>
                </a:extLst>
              </a:tr>
              <a:tr h="13122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0.073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818607"/>
                  </a:ext>
                </a:extLst>
              </a:tr>
              <a:tr h="13122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6.819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004327"/>
                  </a:ext>
                </a:extLst>
              </a:tr>
              <a:tr h="13122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1538.437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067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01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254" y="158262"/>
            <a:ext cx="6128844" cy="11228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Radix Sort</a:t>
            </a:r>
            <a:br>
              <a:rPr lang="en-US" dirty="0" smtClean="0"/>
            </a:br>
            <a:r>
              <a:rPr lang="en-US" dirty="0" smtClean="0"/>
              <a:t> 2^4, 2^8, 2^12, 2^16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837957"/>
            <a:ext cx="10353762" cy="4058751"/>
          </a:xfrm>
        </p:spPr>
        <p:txBody>
          <a:bodyPr/>
          <a:lstStyle/>
          <a:p>
            <a:r>
              <a:rPr lang="en-US" dirty="0" smtClean="0"/>
              <a:t>Am </a:t>
            </a:r>
            <a:r>
              <a:rPr lang="en-US" dirty="0" err="1" smtClean="0"/>
              <a:t>realizat</a:t>
            </a:r>
            <a:r>
              <a:rPr lang="en-US" dirty="0" smtClean="0"/>
              <a:t> </a:t>
            </a:r>
            <a:r>
              <a:rPr lang="en-US" dirty="0" err="1" smtClean="0"/>
              <a:t>sortarea</a:t>
            </a:r>
            <a:r>
              <a:rPr lang="en-US" dirty="0" smtClean="0"/>
              <a:t> </a:t>
            </a:r>
            <a:r>
              <a:rPr lang="en-US" dirty="0" err="1" smtClean="0"/>
              <a:t>numerelor</a:t>
            </a:r>
            <a:r>
              <a:rPr lang="en-US" dirty="0" smtClean="0"/>
              <a:t> </a:t>
            </a:r>
            <a:r>
              <a:rPr lang="en-US" dirty="0" err="1" smtClean="0"/>
              <a:t>folosind</a:t>
            </a:r>
            <a:r>
              <a:rPr lang="en-US" dirty="0" smtClean="0"/>
              <a:t> Radix Sort cu diverse </a:t>
            </a:r>
            <a:r>
              <a:rPr lang="en-US" dirty="0" err="1" smtClean="0"/>
              <a:t>baze</a:t>
            </a:r>
            <a:r>
              <a:rPr lang="en-US" dirty="0" smtClean="0"/>
              <a:t>, de la 2^4 la 2^16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vedea</a:t>
            </a:r>
            <a:r>
              <a:rPr lang="en-US" dirty="0" smtClean="0"/>
              <a:t> </a:t>
            </a:r>
            <a:r>
              <a:rPr lang="en-US" dirty="0" err="1" smtClean="0"/>
              <a:t>eficienta</a:t>
            </a:r>
            <a:r>
              <a:rPr lang="en-US" dirty="0" smtClean="0"/>
              <a:t> </a:t>
            </a:r>
            <a:r>
              <a:rPr lang="en-US" dirty="0" err="1" smtClean="0"/>
              <a:t>acestora</a:t>
            </a:r>
            <a:r>
              <a:rPr lang="en-US" dirty="0" smtClean="0"/>
              <a:t> in </a:t>
            </a:r>
            <a:r>
              <a:rPr lang="en-US" dirty="0" err="1" smtClean="0"/>
              <a:t>functie</a:t>
            </a:r>
            <a:r>
              <a:rPr lang="en-US" dirty="0" smtClean="0"/>
              <a:t> de </a:t>
            </a:r>
            <a:r>
              <a:rPr lang="en-US" dirty="0" err="1" smtClean="0"/>
              <a:t>datele</a:t>
            </a:r>
            <a:r>
              <a:rPr lang="en-US" dirty="0" smtClean="0"/>
              <a:t> de </a:t>
            </a:r>
            <a:r>
              <a:rPr lang="en-US" dirty="0" err="1" smtClean="0"/>
              <a:t>intrare</a:t>
            </a:r>
            <a:r>
              <a:rPr lang="en-US" dirty="0" smtClean="0"/>
              <a:t>. Inca din </a:t>
            </a:r>
            <a:r>
              <a:rPr lang="en-US" dirty="0" err="1" smtClean="0"/>
              <a:t>implementare</a:t>
            </a:r>
            <a:r>
              <a:rPr lang="en-US" dirty="0" smtClean="0"/>
              <a:t> se </a:t>
            </a:r>
            <a:r>
              <a:rPr lang="en-US" dirty="0" err="1" smtClean="0"/>
              <a:t>observa</a:t>
            </a:r>
            <a:r>
              <a:rPr lang="en-US" dirty="0" smtClean="0"/>
              <a:t> ca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nevoie</a:t>
            </a:r>
            <a:r>
              <a:rPr lang="en-US" dirty="0" smtClean="0"/>
              <a:t> de </a:t>
            </a:r>
            <a:r>
              <a:rPr lang="en-US" dirty="0" err="1" smtClean="0"/>
              <a:t>multa</a:t>
            </a:r>
            <a:r>
              <a:rPr lang="en-US" dirty="0" smtClean="0"/>
              <a:t> </a:t>
            </a:r>
            <a:r>
              <a:rPr lang="en-US" dirty="0" err="1" smtClean="0"/>
              <a:t>memorie</a:t>
            </a:r>
            <a:r>
              <a:rPr lang="en-US" dirty="0" smtClean="0"/>
              <a:t> </a:t>
            </a:r>
            <a:r>
              <a:rPr lang="en-US" dirty="0" err="1" smtClean="0"/>
              <a:t>suplimentara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crea</a:t>
            </a:r>
            <a:r>
              <a:rPr lang="en-US" dirty="0" smtClean="0"/>
              <a:t> bucket-</a:t>
            </a:r>
            <a:r>
              <a:rPr lang="en-US" dirty="0" err="1" smtClean="0"/>
              <a:t>urile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Din cate am observant, </a:t>
            </a:r>
            <a:r>
              <a:rPr lang="en-US" dirty="0" err="1" smtClean="0"/>
              <a:t>algoritmul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foloseste</a:t>
            </a:r>
            <a:r>
              <a:rPr lang="en-US" dirty="0" smtClean="0"/>
              <a:t> </a:t>
            </a:r>
            <a:r>
              <a:rPr lang="en-US" dirty="0" err="1" smtClean="0"/>
              <a:t>bazele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rapid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care </a:t>
            </a:r>
            <a:r>
              <a:rPr lang="en-US" dirty="0" err="1" smtClean="0"/>
              <a:t>urmeaza</a:t>
            </a:r>
            <a:r>
              <a:rPr lang="en-US" dirty="0" smtClean="0"/>
              <a:t> a fi </a:t>
            </a:r>
            <a:r>
              <a:rPr lang="en-US" dirty="0" err="1" smtClean="0"/>
              <a:t>sortate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Am </a:t>
            </a:r>
            <a:r>
              <a:rPr lang="en-US" dirty="0" err="1" smtClean="0"/>
              <a:t>luat</a:t>
            </a:r>
            <a:r>
              <a:rPr lang="en-US" dirty="0" smtClean="0"/>
              <a:t> </a:t>
            </a:r>
            <a:r>
              <a:rPr lang="en-US" dirty="0" err="1" smtClean="0"/>
              <a:t>cateva</a:t>
            </a:r>
            <a:r>
              <a:rPr lang="en-US" dirty="0" smtClean="0"/>
              <a:t> </a:t>
            </a:r>
            <a:r>
              <a:rPr lang="en-US" dirty="0" err="1" smtClean="0"/>
              <a:t>exemple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evidentia</a:t>
            </a:r>
            <a:r>
              <a:rPr lang="en-US" dirty="0" smtClean="0"/>
              <a:t> </a:t>
            </a:r>
            <a:r>
              <a:rPr lang="en-US" dirty="0" err="1" smtClean="0"/>
              <a:t>faptul</a:t>
            </a:r>
            <a:r>
              <a:rPr lang="en-US" dirty="0" smtClean="0"/>
              <a:t> ca, cu cat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 cu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care </a:t>
            </a:r>
            <a:r>
              <a:rPr lang="en-US" dirty="0" err="1" smtClean="0"/>
              <a:t>trebuiesc</a:t>
            </a:r>
            <a:r>
              <a:rPr lang="en-US" dirty="0" smtClean="0"/>
              <a:t> </a:t>
            </a:r>
            <a:r>
              <a:rPr lang="en-US" dirty="0" err="1" smtClean="0"/>
              <a:t>sortate</a:t>
            </a:r>
            <a:r>
              <a:rPr lang="en-US" dirty="0" smtClean="0"/>
              <a:t>, cu </a:t>
            </a:r>
            <a:r>
              <a:rPr lang="en-US" dirty="0" err="1" smtClean="0"/>
              <a:t>atat</a:t>
            </a:r>
            <a:r>
              <a:rPr lang="en-US" dirty="0" smtClean="0"/>
              <a:t> </a:t>
            </a:r>
            <a:r>
              <a:rPr lang="en-US" dirty="0" err="1" smtClean="0"/>
              <a:t>scade</a:t>
            </a:r>
            <a:r>
              <a:rPr lang="en-US" dirty="0" smtClean="0"/>
              <a:t> </a:t>
            </a:r>
            <a:r>
              <a:rPr lang="en-US" dirty="0" err="1" smtClean="0"/>
              <a:t>timpul</a:t>
            </a:r>
            <a:r>
              <a:rPr lang="en-US" dirty="0" smtClean="0"/>
              <a:t> de </a:t>
            </a:r>
            <a:r>
              <a:rPr lang="en-US" dirty="0" err="1" smtClean="0"/>
              <a:t>executie</a:t>
            </a:r>
            <a:r>
              <a:rPr lang="en-US" dirty="0" smtClean="0"/>
              <a:t> </a:t>
            </a:r>
            <a:r>
              <a:rPr lang="en-US" dirty="0" err="1" smtClean="0"/>
              <a:t>odata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creste</a:t>
            </a:r>
            <a:r>
              <a:rPr lang="en-US" dirty="0" smtClean="0"/>
              <a:t>. In </a:t>
            </a:r>
            <a:r>
              <a:rPr lang="en-US" dirty="0" err="1" smtClean="0"/>
              <a:t>concluzie</a:t>
            </a:r>
            <a:r>
              <a:rPr lang="en-US" dirty="0" smtClean="0"/>
              <a:t>, </a:t>
            </a:r>
            <a:r>
              <a:rPr lang="en-US" dirty="0" err="1" smtClean="0"/>
              <a:t>bazele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(2^12,2^16)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eficiente</a:t>
            </a:r>
            <a:r>
              <a:rPr lang="en-US" dirty="0" smtClean="0"/>
              <a:t>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. In </a:t>
            </a:r>
            <a:r>
              <a:rPr lang="en-US" dirty="0" err="1" smtClean="0"/>
              <a:t>cazul</a:t>
            </a:r>
            <a:r>
              <a:rPr lang="en-US" dirty="0" smtClean="0"/>
              <a:t> in care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putine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, </a:t>
            </a:r>
            <a:r>
              <a:rPr lang="en-US" dirty="0" err="1" smtClean="0"/>
              <a:t>indiferent</a:t>
            </a:r>
            <a:r>
              <a:rPr lang="en-US" dirty="0" smtClean="0"/>
              <a:t> de </a:t>
            </a:r>
            <a:r>
              <a:rPr lang="en-US" dirty="0" err="1" smtClean="0"/>
              <a:t>valoarea</a:t>
            </a:r>
            <a:r>
              <a:rPr lang="en-US" dirty="0" smtClean="0"/>
              <a:t> </a:t>
            </a:r>
            <a:r>
              <a:rPr lang="en-US" dirty="0" err="1" smtClean="0"/>
              <a:t>lor</a:t>
            </a:r>
            <a:r>
              <a:rPr lang="en-US" dirty="0" smtClean="0"/>
              <a:t>, </a:t>
            </a:r>
            <a:r>
              <a:rPr lang="en-US" dirty="0" err="1" smtClean="0"/>
              <a:t>este</a:t>
            </a:r>
            <a:r>
              <a:rPr lang="en-US" dirty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util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folosim</a:t>
            </a:r>
            <a:r>
              <a:rPr lang="en-US" dirty="0" smtClean="0"/>
              <a:t> </a:t>
            </a:r>
            <a:r>
              <a:rPr lang="en-US" dirty="0" err="1" smtClean="0"/>
              <a:t>bazele</a:t>
            </a:r>
            <a:r>
              <a:rPr lang="en-US" dirty="0" smtClean="0"/>
              <a:t> </a:t>
            </a:r>
            <a:r>
              <a:rPr lang="en-US" dirty="0" err="1" smtClean="0"/>
              <a:t>mici</a:t>
            </a:r>
            <a:r>
              <a:rPr lang="en-US" dirty="0" smtClean="0"/>
              <a:t>(2^4,2^8)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salva</a:t>
            </a:r>
            <a:r>
              <a:rPr lang="en-US" dirty="0" smtClean="0"/>
              <a:t> din </a:t>
            </a:r>
            <a:r>
              <a:rPr lang="en-US" dirty="0" err="1" smtClean="0"/>
              <a:t>timpul</a:t>
            </a:r>
            <a:r>
              <a:rPr lang="en-US" dirty="0" smtClean="0"/>
              <a:t> </a:t>
            </a:r>
            <a:r>
              <a:rPr lang="en-US" dirty="0" err="1" smtClean="0"/>
              <a:t>oferit</a:t>
            </a:r>
            <a:r>
              <a:rPr lang="en-US" dirty="0" smtClean="0"/>
              <a:t> </a:t>
            </a:r>
            <a:r>
              <a:rPr lang="en-US" dirty="0" err="1" smtClean="0"/>
              <a:t>crearii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parcurgerii</a:t>
            </a:r>
            <a:r>
              <a:rPr lang="en-US" dirty="0" smtClean="0"/>
              <a:t> bucket-</a:t>
            </a:r>
            <a:r>
              <a:rPr lang="en-US" dirty="0" err="1" smtClean="0"/>
              <a:t>urilor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6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162" y="108438"/>
            <a:ext cx="10942242" cy="970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Radix Sort</a:t>
            </a:r>
            <a:br>
              <a:rPr lang="en-US" dirty="0" smtClean="0"/>
            </a:br>
            <a:r>
              <a:rPr lang="en-US" sz="2800" dirty="0" smtClean="0"/>
              <a:t>-</a:t>
            </a:r>
            <a:r>
              <a:rPr lang="en-US" sz="2800" dirty="0" err="1" smtClean="0"/>
              <a:t>exemple</a:t>
            </a:r>
            <a:r>
              <a:rPr lang="en-US" sz="2800" dirty="0" smtClean="0"/>
              <a:t> de </a:t>
            </a:r>
            <a:r>
              <a:rPr lang="en-US" sz="2800" dirty="0" err="1" smtClean="0"/>
              <a:t>inputuri</a:t>
            </a:r>
            <a:r>
              <a:rPr lang="en-US" sz="2800" dirty="0" smtClean="0"/>
              <a:t> care </a:t>
            </a:r>
            <a:r>
              <a:rPr lang="en-US" sz="2800" dirty="0" err="1" smtClean="0"/>
              <a:t>evidentiaza</a:t>
            </a:r>
            <a:r>
              <a:rPr lang="en-US" sz="2800" dirty="0" smtClean="0"/>
              <a:t> </a:t>
            </a:r>
            <a:r>
              <a:rPr lang="en-US" sz="2800" dirty="0" err="1" smtClean="0"/>
              <a:t>eficienta</a:t>
            </a:r>
            <a:r>
              <a:rPr lang="en-US" sz="2800" dirty="0" smtClean="0"/>
              <a:t> </a:t>
            </a:r>
            <a:r>
              <a:rPr lang="en-US" sz="2800" dirty="0" err="1" smtClean="0"/>
              <a:t>algoritmilor</a:t>
            </a:r>
            <a:r>
              <a:rPr lang="en-US" sz="2800" dirty="0" smtClean="0"/>
              <a:t> in </a:t>
            </a:r>
            <a:r>
              <a:rPr lang="en-US" sz="2800" dirty="0" err="1" smtClean="0"/>
              <a:t>mai</a:t>
            </a:r>
            <a:r>
              <a:rPr lang="en-US" sz="2800" dirty="0" smtClean="0"/>
              <a:t> </a:t>
            </a:r>
            <a:r>
              <a:rPr lang="en-US" sz="2800" dirty="0" err="1" smtClean="0"/>
              <a:t>multe</a:t>
            </a:r>
            <a:r>
              <a:rPr lang="en-US" sz="2800" dirty="0" smtClean="0"/>
              <a:t> </a:t>
            </a:r>
            <a:r>
              <a:rPr lang="en-US" sz="2800" dirty="0" err="1" smtClean="0"/>
              <a:t>baze</a:t>
            </a:r>
            <a:r>
              <a:rPr lang="en-US" sz="2800" dirty="0" smtClean="0"/>
              <a:t>-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1162" y="1186961"/>
            <a:ext cx="78603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smtClean="0">
                <a:latin typeface="JetBrains Mono"/>
              </a:rPr>
              <a:t>T=6</a:t>
            </a:r>
            <a:r>
              <a:rPr lang="en-US" altLang="en-US" dirty="0">
                <a:latin typeface="JetBrains Mono"/>
              </a:rPr>
              <a:t/>
            </a:r>
            <a:br>
              <a:rPr lang="en-US" altLang="en-US" dirty="0">
                <a:latin typeface="JetBrains Mono"/>
              </a:rPr>
            </a:br>
            <a:r>
              <a:rPr lang="en-US" altLang="en-US" dirty="0" smtClean="0">
                <a:latin typeface="JetBrains Mono"/>
              </a:rPr>
              <a:t>N=1000 MAX=100000000</a:t>
            </a:r>
            <a:r>
              <a:rPr lang="en-US" altLang="en-US" dirty="0">
                <a:latin typeface="JetBrains Mono"/>
              </a:rPr>
              <a:t/>
            </a:r>
            <a:br>
              <a:rPr lang="en-US" altLang="en-US" dirty="0">
                <a:latin typeface="JetBrains Mono"/>
              </a:rPr>
            </a:br>
            <a:r>
              <a:rPr lang="en-US" altLang="en-US" dirty="0" smtClean="0">
                <a:latin typeface="JetBrains Mono"/>
              </a:rPr>
              <a:t>N=1000 MAX=10000000000000000000000000000000</a:t>
            </a:r>
            <a:r>
              <a:rPr lang="en-US" altLang="en-US" dirty="0">
                <a:latin typeface="JetBrains Mono"/>
              </a:rPr>
              <a:t/>
            </a:r>
            <a:br>
              <a:rPr lang="en-US" altLang="en-US" dirty="0">
                <a:latin typeface="JetBrains Mono"/>
              </a:rPr>
            </a:br>
            <a:r>
              <a:rPr lang="en-US" altLang="en-US" dirty="0" smtClean="0">
                <a:latin typeface="JetBrains Mono"/>
              </a:rPr>
              <a:t>N=1000000 MAX=10000000</a:t>
            </a:r>
            <a:r>
              <a:rPr lang="en-US" altLang="en-US" dirty="0">
                <a:latin typeface="JetBrains Mono"/>
              </a:rPr>
              <a:t/>
            </a:r>
            <a:br>
              <a:rPr lang="en-US" altLang="en-US" dirty="0">
                <a:latin typeface="JetBrains Mono"/>
              </a:rPr>
            </a:br>
            <a:r>
              <a:rPr lang="en-US" altLang="en-US" dirty="0" smtClean="0">
                <a:latin typeface="JetBrains Mono"/>
              </a:rPr>
              <a:t>N=1000000 MAX=1000000000000000000000</a:t>
            </a:r>
            <a:r>
              <a:rPr lang="en-US" altLang="en-US" dirty="0">
                <a:latin typeface="JetBrains Mono"/>
              </a:rPr>
              <a:t/>
            </a:r>
            <a:br>
              <a:rPr lang="en-US" altLang="en-US" dirty="0">
                <a:latin typeface="JetBrains Mono"/>
              </a:rPr>
            </a:br>
            <a:r>
              <a:rPr lang="en-US" altLang="en-US" dirty="0" smtClean="0">
                <a:latin typeface="JetBrains Mono"/>
              </a:rPr>
              <a:t>N=10000000 MAX=100000000000000000</a:t>
            </a:r>
            <a:r>
              <a:rPr lang="en-US" altLang="en-US" dirty="0">
                <a:latin typeface="JetBrains Mono"/>
              </a:rPr>
              <a:t/>
            </a:r>
            <a:br>
              <a:rPr lang="en-US" altLang="en-US" dirty="0">
                <a:latin typeface="JetBrains Mono"/>
              </a:rPr>
            </a:br>
            <a:r>
              <a:rPr lang="en-US" altLang="en-US" dirty="0" smtClean="0">
                <a:latin typeface="JetBrains Mono"/>
              </a:rPr>
              <a:t>N=10000000 MAX=1000000000000000000000000000000000000</a:t>
            </a:r>
            <a:endParaRPr lang="en-US" altLang="en-US" sz="4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1162" y="3282726"/>
            <a:ext cx="1107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algoritm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r>
              <a:rPr lang="en-US" dirty="0" smtClean="0"/>
              <a:t> de tip Radix </a:t>
            </a:r>
            <a:r>
              <a:rPr lang="en-US" dirty="0" err="1" smtClean="0"/>
              <a:t>timpii</a:t>
            </a:r>
            <a:r>
              <a:rPr lang="en-US" dirty="0" smtClean="0"/>
              <a:t> de </a:t>
            </a:r>
            <a:r>
              <a:rPr lang="en-US" dirty="0" err="1" smtClean="0"/>
              <a:t>executie</a:t>
            </a:r>
            <a:r>
              <a:rPr lang="en-US" dirty="0" smtClean="0"/>
              <a:t> </a:t>
            </a:r>
            <a:r>
              <a:rPr lang="en-US" dirty="0" err="1" smtClean="0"/>
              <a:t>ruland</a:t>
            </a:r>
            <a:r>
              <a:rPr lang="en-US" dirty="0" smtClean="0"/>
              <a:t> input-</a:t>
            </a:r>
            <a:r>
              <a:rPr lang="en-US" dirty="0" err="1" smtClean="0"/>
              <a:t>urile</a:t>
            </a:r>
            <a:r>
              <a:rPr lang="en-US" dirty="0" smtClean="0"/>
              <a:t> de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au </a:t>
            </a:r>
            <a:r>
              <a:rPr lang="en-US" dirty="0" err="1" smtClean="0"/>
              <a:t>fost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016894"/>
              </p:ext>
            </p:extLst>
          </p:nvPr>
        </p:nvGraphicFramePr>
        <p:xfrm>
          <a:off x="528513" y="3652058"/>
          <a:ext cx="11050956" cy="30114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2739">
                  <a:extLst>
                    <a:ext uri="{9D8B030D-6E8A-4147-A177-3AD203B41FA5}">
                      <a16:colId xmlns:a16="http://schemas.microsoft.com/office/drawing/2014/main" val="1478097131"/>
                    </a:ext>
                  </a:extLst>
                </a:gridCol>
                <a:gridCol w="2762739">
                  <a:extLst>
                    <a:ext uri="{9D8B030D-6E8A-4147-A177-3AD203B41FA5}">
                      <a16:colId xmlns:a16="http://schemas.microsoft.com/office/drawing/2014/main" val="447198763"/>
                    </a:ext>
                  </a:extLst>
                </a:gridCol>
                <a:gridCol w="2762739">
                  <a:extLst>
                    <a:ext uri="{9D8B030D-6E8A-4147-A177-3AD203B41FA5}">
                      <a16:colId xmlns:a16="http://schemas.microsoft.com/office/drawing/2014/main" val="2615956693"/>
                    </a:ext>
                  </a:extLst>
                </a:gridCol>
                <a:gridCol w="2762739">
                  <a:extLst>
                    <a:ext uri="{9D8B030D-6E8A-4147-A177-3AD203B41FA5}">
                      <a16:colId xmlns:a16="http://schemas.microsoft.com/office/drawing/2014/main" val="2725915717"/>
                    </a:ext>
                  </a:extLst>
                </a:gridCol>
              </a:tblGrid>
              <a:tr h="4302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BAZA 2^4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BAZA 2^8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BAZA 2^12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BAZA 2^16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091871"/>
                  </a:ext>
                </a:extLst>
              </a:tr>
              <a:tr h="4302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199980"/>
                  </a:ext>
                </a:extLst>
              </a:tr>
              <a:tr h="4302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0.094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950657"/>
                  </a:ext>
                </a:extLst>
              </a:tr>
              <a:tr h="4302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744513"/>
                  </a:ext>
                </a:extLst>
              </a:tr>
              <a:tr h="4302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6.44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980352"/>
                  </a:ext>
                </a:extLst>
              </a:tr>
              <a:tr h="4302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36.39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26.66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29.08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762708"/>
                  </a:ext>
                </a:extLst>
              </a:tr>
              <a:tr h="4302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159.94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77.08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69.46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9426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045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624</TotalTime>
  <Words>1067</Words>
  <Application>Microsoft Office PowerPoint</Application>
  <PresentationFormat>Widescreen</PresentationFormat>
  <Paragraphs>146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Calisto MT</vt:lpstr>
      <vt:lpstr>JetBrains Mono</vt:lpstr>
      <vt:lpstr>Trebuchet MS</vt:lpstr>
      <vt:lpstr>Wingdings 2</vt:lpstr>
      <vt:lpstr>Slate</vt:lpstr>
      <vt:lpstr>Tema 1 Laborator SD</vt:lpstr>
      <vt:lpstr>Merge Sort</vt:lpstr>
      <vt:lpstr>Merge Sort</vt:lpstr>
      <vt:lpstr>Merge Sort</vt:lpstr>
      <vt:lpstr>Shell Sort</vt:lpstr>
      <vt:lpstr>Count Sort</vt:lpstr>
      <vt:lpstr>Bubble Sort</vt:lpstr>
      <vt:lpstr>Radix Sort  2^4, 2^8, 2^12, 2^16</vt:lpstr>
      <vt:lpstr>Radix Sort -exemple de inputuri care evidentiaza eficienta algoritmilor in mai multe baze-</vt:lpstr>
      <vt:lpstr>Compararea timpilor de rulare intre algoritmii alesi +timpil de rulare nativ al limbajului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 Laborator SD</dc:title>
  <dc:creator>Andrei Cala</dc:creator>
  <cp:lastModifiedBy>Andrei Cala</cp:lastModifiedBy>
  <cp:revision>39</cp:revision>
  <dcterms:created xsi:type="dcterms:W3CDTF">2023-03-18T17:24:46Z</dcterms:created>
  <dcterms:modified xsi:type="dcterms:W3CDTF">2023-03-19T15:02:59Z</dcterms:modified>
</cp:coreProperties>
</file>