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iABb16LWqTgB6TzNpTL+KjiqjD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9bcdc52fc_0_87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329bcdc52fc_0_87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9bcdc52fc_0_97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329bcdc52fc_0_97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9bcdc52fc_0_107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329bcdc52fc_0_107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9bcdc52fc_0_118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329bcdc52fc_0_118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9bcdc52fc_0_133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329bcdc52fc_0_133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9bcdc52fc_0_150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329bcdc52fc_0_150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9bcdc52fc_0_164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329bcdc52fc_0_164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9bcdc52fc_0_182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329bcdc52fc_0_182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9bcdc52fc_0_190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329bcdc52fc_0_190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9bcdc52fc_0_200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329bcdc52fc_0_200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6df397f60_0_7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326df397f60_0_7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9bcdc52fc_0_208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329bcdc52fc_0_208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9bcdc52fc_0_228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329bcdc52fc_0_228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9bcdc52fc_0_240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329bcdc52fc_0_240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bcdc52fc_0_3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329bcdc52fc_0_3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9bcdc52fc_0_21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329bcdc52fc_0_21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9bcdc52fc_0_30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329bcdc52fc_0_30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9bcdc52fc_0_44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29bcdc52fc_0_44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9bcdc52fc_0_54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329bcdc52fc_0_54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9bcdc52fc_0_65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329bcdc52fc_0_65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9bcdc52fc_0_75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329bcdc52fc_0_75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haroni"/>
              <a:buNone/>
              <a:defRPr b="0" i="0" sz="4400" u="none" cap="none" strike="noStrik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haroni"/>
              <a:buNone/>
              <a:defRPr b="0" i="0" sz="4400" u="none" cap="none" strike="noStrik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30"/>
          <p:cNvSpPr txBox="1"/>
          <p:nvPr>
            <p:ph idx="1" type="body"/>
          </p:nvPr>
        </p:nvSpPr>
        <p:spPr>
          <a:xfrm rot="5400000">
            <a:off x="5008344" y="588889"/>
            <a:ext cx="1503363" cy="655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haroni"/>
              <a:buNone/>
              <a:defRPr b="0" i="0" sz="4400" u="none" cap="none" strike="noStrik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haroni"/>
              <a:buNone/>
              <a:defRPr b="0" i="0" sz="4400" u="none" cap="none" strike="noStrik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Aharoni"/>
              <a:buNone/>
              <a:defRPr b="0" i="0" sz="6000" u="none" cap="none" strike="noStrik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haroni"/>
              <a:buNone/>
              <a:defRPr b="0" i="0" sz="4400" u="none" cap="none" strike="noStrik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haroni"/>
              <a:buNone/>
              <a:defRPr b="0" i="0" sz="4400" u="none" cap="none" strike="noStrik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haroni"/>
              <a:buNone/>
              <a:defRPr b="0" i="0" sz="3200" u="none" cap="none" strike="noStrik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haroni"/>
              <a:buNone/>
              <a:defRPr b="0" i="0" sz="3200" u="none" cap="none" strike="noStrik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492114" y="492116"/>
            <a:ext cx="1325563" cy="341332"/>
          </a:xfrm>
          <a:custGeom>
            <a:rect b="b" l="l" r="r" t="t"/>
            <a:pathLst>
              <a:path extrusionOk="0" h="4377846" w="414176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" name="Google Shape;12;p20"/>
          <p:cNvSpPr/>
          <p:nvPr/>
        </p:nvSpPr>
        <p:spPr>
          <a:xfrm rot="-5400000">
            <a:off x="-2595551" y="3921115"/>
            <a:ext cx="5532436" cy="3413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FPOO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://www.youtube.com/watch?v=rgrzg-2Wogg" TargetMode="External"/><Relationship Id="rId5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viacep.com.br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title"/>
          </p:nvPr>
        </p:nvSpPr>
        <p:spPr>
          <a:xfrm>
            <a:off x="838200" y="346464"/>
            <a:ext cx="10515600" cy="77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82" name="Google Shape;82;p1"/>
          <p:cNvSpPr txBox="1"/>
          <p:nvPr>
            <p:ph idx="2" type="body"/>
          </p:nvPr>
        </p:nvSpPr>
        <p:spPr>
          <a:xfrm>
            <a:off x="838200" y="2743199"/>
            <a:ext cx="10515600" cy="343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latin typeface="Aharoni"/>
                <a:ea typeface="Aharoni"/>
                <a:cs typeface="Aharoni"/>
                <a:sym typeface="Aharoni"/>
              </a:rPr>
              <a:t>Unidade curricular: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pt-BR" sz="3600">
                <a:latin typeface="Aharoni"/>
                <a:ea typeface="Aharoni"/>
                <a:cs typeface="Aharoni"/>
                <a:sym typeface="Aharoni"/>
              </a:rPr>
              <a:t>Programação Web Back-End</a:t>
            </a:r>
            <a:endParaRPr sz="3600"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pt-BR" sz="3600">
                <a:latin typeface="Aharoni"/>
                <a:ea typeface="Aharoni"/>
                <a:cs typeface="Aharoni"/>
                <a:sym typeface="Aharoni"/>
              </a:rPr>
              <a:t> - PWBE -</a:t>
            </a:r>
            <a:endParaRPr sz="3600"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83" name="Google Shape;83;p1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9bcdc52fc_0_87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155" name="Google Shape;155;g329bcdc52fc_0_87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29bcdc52fc_0_87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Tipos de documentação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Documentação para Usuários Finais:</a:t>
            </a: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: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Definição: 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Manual ou tutorial direcionado ao usuário final do sistema, explicando como utilizar as funcionalidades da aplicação.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Objetivo: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Garantir que os usuários finais saibam como operar o sistema de maneira eficiente e sem dificuldades.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157" name="Google Shape;157;g329bcdc52fc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9bcdc52fc_0_97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163" name="Google Shape;163;g329bcdc52fc_0_97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29bcdc52fc_0_97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Tipos de documentação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Documentação de Testes</a:t>
            </a: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: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Definição: 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Documentação dos testes realizados no software, incluindo casos de teste, resultados e processos de verificação e validação.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Objetivo: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Certificar-se de que o sistema foi corretamente testado e que ele funciona conforme esperado.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165" name="Google Shape;165;g329bcdc52fc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9bcdc52fc_0_107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171" name="Google Shape;171;g329bcdc52fc_0_107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29bcdc52fc_0_107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Diagrama de Classes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Introdução ao Diagrama de Classes</a:t>
            </a: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: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Definição: 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Um diagrama de classes é uma representação visual das classes e dos relacionamentos entre elas em um sistema orientado a objetos. Ele serve para descrever a estrutura estática de um sistema, focando nas entidades principais e suas interações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Quando usar?: 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É utilizado em diversas etapas do desenvolvimento de software, especialmente durante a modelagem inicial de um sistema, para planejamento e design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173" name="Google Shape;173;g329bcdc52fc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9bcdc52fc_0_118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179" name="Google Shape;179;g329bcdc52fc_0_118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329bcdc52fc_0_118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 Elementos do Diagrama de Classes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Elementos principais que compõem um diagrama de classes</a:t>
            </a: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: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Classes</a:t>
            </a:r>
            <a:endParaRPr b="1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Atributos</a:t>
            </a:r>
            <a:endParaRPr b="1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Métodos</a:t>
            </a:r>
            <a:endParaRPr b="1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Relacionamentos entre classes</a:t>
            </a:r>
            <a:endParaRPr b="1">
              <a:latin typeface="Aharoni"/>
              <a:ea typeface="Aharoni"/>
              <a:cs typeface="Aharoni"/>
              <a:sym typeface="Aharon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haroni"/>
              <a:buChar char="■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Associação</a:t>
            </a:r>
            <a:endParaRPr b="1">
              <a:latin typeface="Aharoni"/>
              <a:ea typeface="Aharoni"/>
              <a:cs typeface="Aharoni"/>
              <a:sym typeface="Aharon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haroni"/>
              <a:buChar char="■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Herança</a:t>
            </a:r>
            <a:endParaRPr b="1">
              <a:latin typeface="Aharoni"/>
              <a:ea typeface="Aharoni"/>
              <a:cs typeface="Aharoni"/>
              <a:sym typeface="Aharon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haroni"/>
              <a:buChar char="■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Composição 🦾</a:t>
            </a:r>
            <a:endParaRPr b="1">
              <a:latin typeface="Aharoni"/>
              <a:ea typeface="Aharoni"/>
              <a:cs typeface="Aharoni"/>
              <a:sym typeface="Aharon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haroni"/>
              <a:buChar char="■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Agregação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181" name="Google Shape;181;g329bcdc52fc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9bcdc52fc_0_133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187" name="Google Shape;187;g329bcdc52fc_0_133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329bcdc52fc_0_133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 Elementos do Diagrama de Classes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 Quando Utilizar o Diagrama de Classes no Processo de Desenvolvimento</a:t>
            </a: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: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Fase de Planejamento</a:t>
            </a: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: 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É fundamental no início do desenvolvimento de um sistema, ajudando a modelar a estrutura do sistema antes de escrever qualquer código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Documentação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: Servem como uma documentação visual e técnica para desenvolvedores e outras partes interessadas (gerentes de projeto, analistas de sistemas).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Facilidade de Manutenção: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 Com diagramas bem estruturados, é mais fácil entender e modificar o sistema, especialmente em equipes grandes ou quando o sistema evolui ao longo do tempo.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189" name="Google Shape;189;g329bcdc52fc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9bcdc52fc_0_150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195" name="Google Shape;195;g329bcdc52fc_0_150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329bcdc52fc_0_150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 Documentação de API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Definição de API</a:t>
            </a: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: </a:t>
            </a:r>
            <a:endParaRPr b="1">
              <a:latin typeface="Aharoni"/>
              <a:ea typeface="Aharoni"/>
              <a:cs typeface="Aharoni"/>
              <a:sym typeface="Aharoni"/>
            </a:endParaRPr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haroni"/>
              <a:buChar char="○"/>
            </a:pPr>
            <a:r>
              <a:rPr lang="pt-BR" sz="2300">
                <a:latin typeface="Aharoni"/>
                <a:ea typeface="Aharoni"/>
                <a:cs typeface="Aharoni"/>
                <a:sym typeface="Aharoni"/>
              </a:rPr>
              <a:t>API (Interface de Programação de Aplicações) é um conjunto de regras que permite que diferentes sistemas se comuniquem entre si. Exemplo: uma API RESTful que permite acessar informações de um servidor</a:t>
            </a:r>
            <a:endParaRPr sz="2300">
              <a:latin typeface="Aharoni"/>
              <a:ea typeface="Aharoni"/>
              <a:cs typeface="Aharoni"/>
              <a:sym typeface="Aharoni"/>
            </a:endParaRPr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haroni"/>
              <a:buChar char="○"/>
            </a:pPr>
            <a:r>
              <a:rPr b="1" lang="pt-BR" sz="2300">
                <a:latin typeface="Aharoni"/>
                <a:ea typeface="Aharoni"/>
                <a:cs typeface="Aharoni"/>
                <a:sym typeface="Aharoni"/>
              </a:rPr>
              <a:t>Exemplo do cotidiano</a:t>
            </a:r>
            <a:r>
              <a:rPr lang="pt-BR" sz="2300">
                <a:latin typeface="Aharoni"/>
                <a:ea typeface="Aharoni"/>
                <a:cs typeface="Aharoni"/>
                <a:sym typeface="Aharoni"/>
              </a:rPr>
              <a:t>: Quando você usa um aplicativo de clima, ele provavelmente chama uma API para buscar as condições climáticas</a:t>
            </a:r>
            <a:endParaRPr sz="2300"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197" name="Google Shape;197;g329bcdc52fc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rçom servindo uma bebida | Vectores de Domínio Público" id="198" name="Google Shape;198;g329bcdc52fc_0_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4675" y="4753550"/>
            <a:ext cx="2197325" cy="21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9bcdc52fc_0_164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204" name="Google Shape;204;g329bcdc52fc_0_164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29bcdc52fc_0_164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206" name="Google Shape;206;g329bcdc52fc_0_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329bcdc52fc_0_164" title="Linguini good at waiter/ Remy good giving order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3938" y="1239712"/>
            <a:ext cx="7784117" cy="43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9bcdc52fc_0_182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213" name="Google Shape;213;g329bcdc52fc_0_182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329bcdc52fc_0_182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  Documentação de API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No video, quem é: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A API ?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O Client ?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O Servidor ?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215" name="Google Shape;215;g329bcdc52fc_0_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9bcdc52fc_0_190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221" name="Google Shape;221;g329bcdc52fc_0_190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29bcdc52fc_0_190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  Documentação de API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Importância da documentação de uma API</a:t>
            </a: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: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A documentação é essencial para que outros desenvolvedores possam entender como interagir com a API.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Sem uma boa documentação, outros programadores podem ter dificuldade em usar a API corretamente, o que pode levar a erros, desperdício de tempo e retrabalho.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Uma API bem documentada melhora a integração, reduz o suporte técnico necessário e aumenta a adoção da API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223" name="Google Shape;223;g329bcdc52fc_0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9bcdc52fc_0_200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229" name="Google Shape;229;g329bcdc52fc_0_200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329bcdc52fc_0_200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  Documentação de API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Importância da documentação de uma API: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A documentação é </a:t>
            </a: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essencial 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para que outros desenvolvedores </a:t>
            </a: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possam entender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 como interagir com a API.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Sem uma boa documentação, outros programadores podem ter </a:t>
            </a: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dificuldade em usar a API corretamente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, o que pode levar a erros, desperdício de tempo e retrabalho.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Uma API bem documentada </a:t>
            </a: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melhora a integração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, </a:t>
            </a: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reduz o suporte técnico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 necessário e </a:t>
            </a: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aumenta a adoção da API</a:t>
            </a:r>
            <a:endParaRPr b="1"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231" name="Google Shape;231;g329bcdc52fc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6df397f60_0_7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89" name="Google Shape;89;g326df397f60_0_7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326df397f60_0_7"/>
          <p:cNvSpPr txBox="1"/>
          <p:nvPr>
            <p:ph idx="2" type="body"/>
          </p:nvPr>
        </p:nvSpPr>
        <p:spPr>
          <a:xfrm>
            <a:off x="838200" y="1802200"/>
            <a:ext cx="6507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O que veremos ?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lang="pt-BR" sz="2400">
                <a:latin typeface="Aharoni"/>
                <a:ea typeface="Aharoni"/>
                <a:cs typeface="Aharoni"/>
                <a:sym typeface="Aharoni"/>
              </a:rPr>
              <a:t>Documentação de Software</a:t>
            </a:r>
            <a:endParaRPr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lang="pt-BR" sz="2400">
                <a:latin typeface="Aharoni"/>
                <a:ea typeface="Aharoni"/>
                <a:cs typeface="Aharoni"/>
                <a:sym typeface="Aharoni"/>
              </a:rPr>
              <a:t>Diagramas de Classes</a:t>
            </a:r>
            <a:endParaRPr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lang="pt-BR" sz="2400">
                <a:latin typeface="Aharoni"/>
                <a:ea typeface="Aharoni"/>
                <a:cs typeface="Aharoni"/>
                <a:sym typeface="Aharoni"/>
              </a:rPr>
              <a:t>Ferramentas de API</a:t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91" name="Google Shape;91;g326df397f6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475" y="1846161"/>
            <a:ext cx="4068225" cy="40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9bcdc52fc_0_208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237" name="Google Shape;237;g329bcdc52fc_0_208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329bcdc52fc_0_208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  </a:t>
            </a: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O que deve ser documentado em uma API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Componentes essenciais de uma documentação de API</a:t>
            </a: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: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Endpoints: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 Descrição dos recursos acessíveis pela API, com seus métodos HTTP (GET, POST, PUT, DELETE, etc.).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haroni"/>
              <a:buChar char="■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Exemplo: </a:t>
            </a:r>
            <a:r>
              <a:rPr i="1" lang="pt-BR">
                <a:latin typeface="Aharoni"/>
                <a:ea typeface="Aharoni"/>
                <a:cs typeface="Aharoni"/>
                <a:sym typeface="Aharoni"/>
              </a:rPr>
              <a:t>GET /users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 para obter uma lista de usuários.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Parâmetros: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 Quais parâmetros são necessários para cada endpoint (parâmetros de consulta, corpo da requisição, cabeçalhos).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haroni"/>
              <a:buChar char="■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Exemplo:</a:t>
            </a:r>
            <a:r>
              <a:rPr i="1" lang="pt-BR">
                <a:latin typeface="Aharoni"/>
                <a:ea typeface="Aharoni"/>
                <a:cs typeface="Aharoni"/>
                <a:sym typeface="Aharoni"/>
              </a:rPr>
              <a:t> GET /users?age=30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 — o parâmetro age é utilizado para filtrar usuários com 30 anos.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Exemplos de Requisição e Resposta:</a:t>
            </a:r>
            <a:endParaRPr b="1">
              <a:latin typeface="Aharoni"/>
              <a:ea typeface="Aharoni"/>
              <a:cs typeface="Aharoni"/>
              <a:sym typeface="Aharon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haroni"/>
              <a:buChar char="■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Como deve ser uma requisição bem formada para o endpoint.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haroni"/>
              <a:buChar char="■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Exemplo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: Como enviar uma requisição </a:t>
            </a:r>
            <a:r>
              <a:rPr i="1" lang="pt-BR">
                <a:latin typeface="Aharoni"/>
                <a:ea typeface="Aharoni"/>
                <a:cs typeface="Aharoni"/>
                <a:sym typeface="Aharoni"/>
              </a:rPr>
              <a:t>POST /users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 para criar um usuário, e a resposta esperada.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239" name="Google Shape;239;g329bcdc52fc_0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9bcdc52fc_0_228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245" name="Google Shape;245;g329bcdc52fc_0_228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329bcdc52fc_0_228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  O que deve ser documentado em uma API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Componentes essenciais de uma documentação de API: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Códigos de Erro: 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O que significa cada código de status HTTP retornado pela API (404, 500, etc.).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Autenticação e Autorização: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 Se a API requer algum tipo de autenticação (como tokens, chaves de API).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haroni"/>
              <a:buChar char="■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Exemplo: "Para acessar a API, é necessário fornecer um token no cabeçalho de cada requisição."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247" name="Google Shape;247;g329bcdc52fc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9bcdc52fc_0_240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253" name="Google Shape;253;g329bcdc52fc_0_240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329bcdc52fc_0_240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  Atividade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Escolha uma API qualquer da sua escolha, e liste quais componentes estão ou não estao presente em sua	 documentação</a:t>
            </a:r>
            <a:endParaRPr b="1"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255" name="Google Shape;255;g329bcdc52fc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9bcdc52fc_0_3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97" name="Google Shape;97;g329bcdc52fc_0_3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29bcdc52fc_0_3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Importância da documentação para a manutenção e evolução de sistemas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Manutenção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Evolução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99" name="Google Shape;99;g329bcdc52fc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9bcdc52fc_0_21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105" name="Google Shape;105;g329bcdc52fc_0_21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29bcdc52fc_0_21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Tipos de documentação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t/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107" name="Google Shape;107;g329bcdc52fc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9bcdc52fc_0_30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113" name="Google Shape;113;g329bcdc52fc_0_30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29bcdc52fc_0_30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Tipos de documentação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Documentação de Código: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Definição: 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São os comentários dentro do código-fonte, que explicam como e por que certas partes do código fazem o que fazem.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Objetivo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: Ajudar outros desenvolvedores (ou o próprio desenvolvedor no futuro) a entender rapidamente como o código funciona e o raciocínio por trás das escolhas feitas.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Boas práticas: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 Comentar código de maneira eficaz, sem exageros, e com clareza.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115" name="Google Shape;115;g329bcdc52fc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9bcdc52fc_0_44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121" name="Google Shape;121;g329bcdc52fc_0_44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29bcdc52fc_0_44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Tipos de documentação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Documentação de Código: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123" name="Google Shape;123;g329bcdc52fc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29bcdc52fc_0_44"/>
          <p:cNvSpPr txBox="1"/>
          <p:nvPr/>
        </p:nvSpPr>
        <p:spPr>
          <a:xfrm>
            <a:off x="1000900" y="2861650"/>
            <a:ext cx="9638400" cy="36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# Função que calcula a soma de dois números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def somar(a, b):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# A operação abaixo soma os valores passados como parâmetros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resultado = a + b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return resultado # Retorna o resultado da soma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# Chama a função somar com os valores 10 e 5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soma = somar(10, 5)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# Exibe o resultado da soma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print(soma) # Saída esperada: 15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9bcdc52fc_0_54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130" name="Google Shape;130;g329bcdc52fc_0_54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29bcdc52fc_0_54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Tipos de documentação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Documentação Técnica: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Definição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: Documentação mais detalhada sobre a arquitetura do sistema, decisões técnicas, fluxos de dados, tecnologias usadas, etc.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Objetivo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: Fornecer informações detalhadas sobre a implementação, podendo ser útil para novos desenvolvedores, auditores ou pessoas que precisam entender o design do sistema sem necessariamente acessar o código-fonte.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132" name="Google Shape;132;g329bcdc52fc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9bcdc52fc_0_65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138" name="Google Shape;138;g329bcdc52fc_0_65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329bcdc52fc_0_65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Tipos de documentação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Documentação Técnica: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140" name="Google Shape;140;g329bcdc52fc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329bcdc52fc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620" y="2293574"/>
            <a:ext cx="6016329" cy="456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9bcdc52fc_0_75"/>
          <p:cNvSpPr txBox="1"/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147" name="Google Shape;147;g329bcdc52fc_0_75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PWBE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329bcdc52fc_0_75"/>
          <p:cNvSpPr txBox="1"/>
          <p:nvPr>
            <p:ph idx="2" type="body"/>
          </p:nvPr>
        </p:nvSpPr>
        <p:spPr>
          <a:xfrm>
            <a:off x="838200" y="1802200"/>
            <a:ext cx="105156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3100">
                <a:latin typeface="Aharoni"/>
                <a:ea typeface="Aharoni"/>
                <a:cs typeface="Aharoni"/>
                <a:sym typeface="Aharoni"/>
              </a:rPr>
              <a:t>Tipos de documentação</a:t>
            </a:r>
            <a:endParaRPr b="1" sz="3100">
              <a:latin typeface="Aharoni"/>
              <a:ea typeface="Aharoni"/>
              <a:cs typeface="Aharoni"/>
              <a:sym typeface="Aharon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●"/>
            </a:pPr>
            <a:r>
              <a:rPr b="1" lang="pt-BR" sz="3700">
                <a:latin typeface="Aharoni"/>
                <a:ea typeface="Aharoni"/>
                <a:cs typeface="Aharoni"/>
                <a:sym typeface="Aharoni"/>
              </a:rPr>
              <a:t>Documentação de API</a:t>
            </a: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:</a:t>
            </a:r>
            <a:endParaRPr b="1" sz="2400"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Definição: 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Documentação que descreve como utilizar as interfaces de programação de aplicativos (APIs) do sistema.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Objetivo: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 Facilitar a integração de outros sistemas ou desenvolvedores com o software. Especifica como fazer chamadas para a API, quais são os parâmetros necessários, e o formato das respostas.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haroni"/>
              <a:buChar char="○"/>
            </a:pPr>
            <a:r>
              <a:rPr lang="pt-BR" u="sng">
                <a:solidFill>
                  <a:schemeClr val="hlink"/>
                </a:solidFill>
                <a:latin typeface="Aharoni"/>
                <a:ea typeface="Aharoni"/>
                <a:cs typeface="Aharoni"/>
                <a:sym typeface="Aharoni"/>
                <a:hlinkClick r:id="rId3"/>
              </a:rPr>
              <a:t>https://viacep.com.br/</a:t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Sinal do documento | Vectores de Domínio Público" id="149" name="Google Shape;149;g329bcdc52fc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1250" y="0"/>
            <a:ext cx="1880750" cy="1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2023-07-19T21:24:48Z</dcterms:created>
  <dc:creator>Marcia Scanacapra</dc:creator>
</cp:coreProperties>
</file>