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72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93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29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86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724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5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94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48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4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723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1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58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3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38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25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18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5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4B03AD-7EAA-4C29-BC21-3D320A3FE288}" type="datetimeFigureOut">
              <a:rPr lang="it-IT" smtClean="0"/>
              <a:t>10/04/2023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296FA0-C0A3-4A75-999A-9D6FDAB93A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17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422053-50E8-9306-0466-3C4217D1E145}"/>
              </a:ext>
            </a:extLst>
          </p:cNvPr>
          <p:cNvSpPr txBox="1"/>
          <p:nvPr/>
        </p:nvSpPr>
        <p:spPr>
          <a:xfrm>
            <a:off x="627811" y="62760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Nicolò Giovannacci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3C87FF-5E7E-C93C-C1F9-69BB32384007}"/>
              </a:ext>
            </a:extLst>
          </p:cNvPr>
          <p:cNvSpPr txBox="1"/>
          <p:nvPr/>
        </p:nvSpPr>
        <p:spPr>
          <a:xfrm>
            <a:off x="504135" y="2256182"/>
            <a:ext cx="111837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EPICODE – DATA ANALYST 02-23 PT</a:t>
            </a:r>
          </a:p>
          <a:p>
            <a:pPr algn="ctr"/>
            <a:endParaRPr lang="it-IT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Esercitazione M1 - D2 </a:t>
            </a:r>
          </a:p>
          <a:p>
            <a:pPr algn="ctr"/>
            <a:endParaRPr lang="it-IT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it-IT" sz="2800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Figure professionali nel mondo dei dati</a:t>
            </a:r>
          </a:p>
        </p:txBody>
      </p:sp>
    </p:spTree>
    <p:extLst>
      <p:ext uri="{BB962C8B-B14F-4D97-AF65-F5344CB8AC3E}">
        <p14:creationId xmlns:p14="http://schemas.microsoft.com/office/powerpoint/2010/main" val="273068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43166-65A0-EACC-D32D-12CF1514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22" y="796386"/>
            <a:ext cx="8761413" cy="706964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cs typeface="Arial" panose="020B0604020202020204" pitchFamily="34" charset="0"/>
              </a:rPr>
              <a:t>Consegna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4F11F50-4791-54CB-65A2-4CCAB81A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310" y="2745617"/>
            <a:ext cx="8243379" cy="3535600"/>
          </a:xfrm>
        </p:spPr>
      </p:pic>
    </p:spTree>
    <p:extLst>
      <p:ext uri="{BB962C8B-B14F-4D97-AF65-F5344CB8AC3E}">
        <p14:creationId xmlns:p14="http://schemas.microsoft.com/office/powerpoint/2010/main" val="41183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A6A09-7497-3AEF-1728-ED0D36C7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29" y="838200"/>
            <a:ext cx="8761413" cy="706964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Caso Studio: B-House S.p.a.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D530ED-D78F-F0F9-BF22-01078C55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0" y="2528855"/>
            <a:ext cx="11094099" cy="38719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b="1" dirty="0"/>
              <a:t>B-House è una società per azioni attiva nel campo dell’ intermediazione immobiliare sul territorio italiano. Il Team Data della società è tenuto a svolgere i seguenti obiettivi:</a:t>
            </a:r>
          </a:p>
          <a:p>
            <a:pPr marL="0" indent="0" algn="just">
              <a:buNone/>
            </a:pPr>
            <a:endParaRPr lang="it-IT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b="1" dirty="0"/>
              <a:t>Raccolta dei dati inerenti agli immobili oggetto di compravendita, al mercato immobiliare italiano nel suo complesso e al contesto macroeconomico di riferimento; unitamente alla raccolta dei feedback dei clienti sul servizio offerto.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b="1" dirty="0"/>
              <a:t>Elaborazione e riorganizzazione dei dati in modo da renderli fruibili, estrapolando da questi le informazioni chiave, presentandole e comunicandole in modo chiaro ed esaustivo alla direzione, in modo da individuare elementi di criticità/potenziale miglioramento del business.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b="1" dirty="0"/>
              <a:t>Elaborazione di modelli predittivi che abbiano tra i principali drivers variabili macroeconomiche, variabili caratterizzanti l’andamento del mercato immobiliare italiano e l’ evoluzione nel tempo delle esigenze della clientela.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082780-6869-8202-560A-DBADAC4C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422" y="726232"/>
            <a:ext cx="1913553" cy="11481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554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EA5F0-4D3C-7A6F-36CB-D1736953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43" y="838200"/>
            <a:ext cx="8761413" cy="706964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Il Team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C341C-5543-9105-1F32-A0263BD5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93" y="2700548"/>
            <a:ext cx="7107592" cy="34163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b="1" dirty="0"/>
              <a:t>Gli obiettivi prima descritti si realizzano tramite tre Team differenti: Team A, Team B e Team C, i quali corrispondono, rispettivamente, alle seguenti figure professionali:</a:t>
            </a:r>
          </a:p>
          <a:p>
            <a:pPr marL="0" indent="0" algn="just">
              <a:buNone/>
            </a:pPr>
            <a:endParaRPr lang="it-IT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Data </a:t>
            </a:r>
            <a:r>
              <a:rPr lang="it-IT" b="1" dirty="0" err="1"/>
              <a:t>Engineers</a:t>
            </a:r>
            <a:endParaRPr lang="it-IT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Data </a:t>
            </a:r>
            <a:r>
              <a:rPr lang="it-IT" b="1" dirty="0" err="1"/>
              <a:t>Analysts</a:t>
            </a:r>
            <a:endParaRPr lang="it-IT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Data Scientists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it-IT" b="1" dirty="0"/>
          </a:p>
          <a:p>
            <a:pPr marL="0" indent="0" algn="just">
              <a:buNone/>
            </a:pPr>
            <a:r>
              <a:rPr lang="it-IT" b="1" dirty="0"/>
              <a:t>Nelle slide successive si descrivono nel dettaglio le funzioni dei singoli Team.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721769-C97B-8036-5917-0F13B24E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0" y="2536824"/>
            <a:ext cx="3344247" cy="37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196A9-C37A-8436-E614-170F7960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15" y="838200"/>
            <a:ext cx="8761413" cy="706964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Team A – Data </a:t>
            </a:r>
            <a:r>
              <a:rPr lang="it-IT" b="1" dirty="0" err="1">
                <a:solidFill>
                  <a:schemeClr val="bg1"/>
                </a:solidFill>
              </a:rPr>
              <a:t>Engineers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769983-266E-49D9-EA1C-B6EBEAB1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12" y="2783993"/>
            <a:ext cx="7280988" cy="34208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b="1" dirty="0"/>
              <a:t>Il Team A si preoccupa di preparare i dati e di garantirne l’accesso e la fruibilità archiviandoli in un data </a:t>
            </a:r>
            <a:r>
              <a:rPr lang="it-IT" b="1" dirty="0" err="1"/>
              <a:t>Werehouse</a:t>
            </a:r>
            <a:r>
              <a:rPr lang="it-IT" b="1" dirty="0"/>
              <a:t> predefinito.</a:t>
            </a:r>
          </a:p>
          <a:p>
            <a:pPr marL="0" indent="0" algn="just">
              <a:buNone/>
            </a:pPr>
            <a:r>
              <a:rPr lang="it-IT" b="1" dirty="0"/>
              <a:t>Nello Specifico il team A si preoccupa di raccogliere sia dati strutturati (relativi alle compravendite, alle caratteristiche degli immobili, allo scenario macroeconomico </a:t>
            </a:r>
            <a:r>
              <a:rPr lang="it-IT" b="1" dirty="0" err="1"/>
              <a:t>ecc</a:t>
            </a:r>
            <a:r>
              <a:rPr lang="it-IT" b="1" dirty="0"/>
              <a:t>…) e NON strutturati (principalmente feedback dei clienti sul servizio offerto). La raccolta avviene sia attraverso database esterni (es. </a:t>
            </a:r>
            <a:r>
              <a:rPr lang="it-IT" b="1" dirty="0" err="1"/>
              <a:t>Refinitiv</a:t>
            </a:r>
            <a:r>
              <a:rPr lang="it-IT" b="1" dirty="0"/>
              <a:t>, </a:t>
            </a:r>
            <a:r>
              <a:rPr lang="it-IT" b="1" dirty="0" err="1"/>
              <a:t>Datastream</a:t>
            </a:r>
            <a:r>
              <a:rPr lang="it-IT" b="1" dirty="0"/>
              <a:t> per dati macroeconomici), sia attraverso procedure interne (dati riportati direttamente dagli agenti immobiliari sul portale online della società).</a:t>
            </a:r>
          </a:p>
          <a:p>
            <a:pPr marL="0" indent="0" algn="just">
              <a:buNone/>
            </a:pPr>
            <a:r>
              <a:rPr lang="it-IT" b="1" dirty="0"/>
              <a:t>I dati strutturati prima menzionati vengono riportati in un database relazionale organizzato in tabelle secondo un processo ERP. I dati NON strutturati vengono riportati in un Data Lake secondo un processo ELT.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915A61-2665-2F67-6C69-DB55713A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80" y="2598939"/>
            <a:ext cx="3692310" cy="34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196A9-C37A-8436-E614-170F7960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15" y="838200"/>
            <a:ext cx="8761413" cy="706964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Team B – Data </a:t>
            </a:r>
            <a:r>
              <a:rPr lang="it-IT" b="1" dirty="0" err="1">
                <a:solidFill>
                  <a:schemeClr val="bg1"/>
                </a:solidFill>
              </a:rPr>
              <a:t>Analysts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769983-266E-49D9-EA1C-B6EBEAB1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12" y="2611738"/>
            <a:ext cx="6478555" cy="359311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b="1" dirty="0"/>
              <a:t>Il compito del Team B è quello di ispezionare, analizzare e trasformare i dati, conformemente agli obiettivi e alle richieste individuate dai </a:t>
            </a:r>
            <a:r>
              <a:rPr lang="it-IT" b="1" dirty="0" err="1"/>
              <a:t>Busyness</a:t>
            </a:r>
            <a:r>
              <a:rPr lang="it-IT" b="1" dirty="0"/>
              <a:t> </a:t>
            </a:r>
            <a:r>
              <a:rPr lang="it-IT" b="1" dirty="0" err="1"/>
              <a:t>Analysts</a:t>
            </a:r>
            <a:r>
              <a:rPr lang="it-IT" b="1" dirty="0"/>
              <a:t> con i quali il Team B lavora a stretto contatto.</a:t>
            </a:r>
          </a:p>
          <a:p>
            <a:pPr marL="0" indent="0" algn="just">
              <a:buNone/>
            </a:pPr>
            <a:r>
              <a:rPr lang="it-IT" b="1" dirty="0"/>
              <a:t>Tale mansione si concretizza attraverso l’elaborazione e la pubblicazione di report sintetici che saranno poi oggetto di presentazione in sede di riunione. </a:t>
            </a:r>
          </a:p>
          <a:p>
            <a:pPr marL="0" indent="0" algn="just">
              <a:buNone/>
            </a:pPr>
            <a:r>
              <a:rPr lang="it-IT" b="1" dirty="0"/>
              <a:t>Nello specifico si vogliono individuare i principiali trend/ drivers che determinano la  profittabilità del business, tenendo conto sia di fattori endogeni all’attività (ricavi, costi, customer </a:t>
            </a:r>
            <a:r>
              <a:rPr lang="it-IT" b="1" dirty="0" err="1"/>
              <a:t>satisfaction</a:t>
            </a:r>
            <a:r>
              <a:rPr lang="it-IT" b="1" dirty="0"/>
              <a:t>) che fattori esogeni (contesto macroeconomico, fase del marcato immobiliare).</a:t>
            </a:r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1760A2-5988-C4D2-3C5A-6E45217C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95" y="2737757"/>
            <a:ext cx="4424266" cy="337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7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196A9-C37A-8436-E614-170F7960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15" y="838200"/>
            <a:ext cx="8761413" cy="706964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Team C – Data Scientists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769983-266E-49D9-EA1C-B6EBEAB1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12" y="2779304"/>
            <a:ext cx="6478555" cy="34208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/>
              <a:t>Il Team C si occupa di elaborare algoritmi e modelli predittivi di Machine Learning volti ad individuare possibili sfide/questioni future che il business dovrebbe o potrebbe affrontare.</a:t>
            </a:r>
          </a:p>
          <a:p>
            <a:pPr marL="0" indent="0" algn="just">
              <a:buNone/>
            </a:pPr>
            <a:r>
              <a:rPr lang="it-IT" b="1" dirty="0"/>
              <a:t>I principali drivers sui cui si basano tali modelli sono, tra gli altri, variabili macroeconomiche, variabili caratterizzanti l’andamento del mercato immobiliare italiano, evoluzione nel tempo delle esigenze della clientela.</a:t>
            </a:r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A3AE22-ABCF-F0EE-4DB6-2D7CC5DD0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2779304"/>
            <a:ext cx="4280613" cy="3588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29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riunioni ione]]</Template>
  <TotalTime>250</TotalTime>
  <Words>533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Riunioni ione</vt:lpstr>
      <vt:lpstr>Presentazione standard di PowerPoint</vt:lpstr>
      <vt:lpstr>Consegna</vt:lpstr>
      <vt:lpstr>Caso Studio: B-House S.p.a.</vt:lpstr>
      <vt:lpstr>Il Team Data</vt:lpstr>
      <vt:lpstr>Team A – Data Engineers</vt:lpstr>
      <vt:lpstr>Team B – Data Analysts</vt:lpstr>
      <vt:lpstr>Team C – Data Scientists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NICOLÒ GIOVANNACCI</dc:creator>
  <cp:lastModifiedBy>NICOLÒ GIOVANNACCI</cp:lastModifiedBy>
  <cp:revision>16</cp:revision>
  <dcterms:created xsi:type="dcterms:W3CDTF">2023-04-09T17:17:40Z</dcterms:created>
  <dcterms:modified xsi:type="dcterms:W3CDTF">2023-04-10T17:34:17Z</dcterms:modified>
</cp:coreProperties>
</file>