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240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Andamento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Previsto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Andamento Previsto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00-4F1C-9356-593B7944AB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00-4F1C-9356-593B7944AB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00-4F1C-9356-593B7944AB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00-4F1C-9356-593B7944ABA9}"/>
              </c:ext>
            </c:extLst>
          </c:dPt>
          <c:cat>
            <c:strRef>
              <c:f>Foglio1!$A$2:$A$5</c:f>
              <c:strCache>
                <c:ptCount val="4"/>
                <c:pt idx="0">
                  <c:v>Analisi</c:v>
                </c:pt>
                <c:pt idx="1">
                  <c:v>Progettazione</c:v>
                </c:pt>
                <c:pt idx="2">
                  <c:v>Design</c:v>
                </c:pt>
                <c:pt idx="3">
                  <c:v>Implementazione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1.4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C-4B94-AF82-D7B6D1A7E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Andamento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Reale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Andamento Reale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80-44CB-A48B-6459B05F96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80-44CB-A48B-6459B05F96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80-44CB-A48B-6459B05F96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80-44CB-A48B-6459B05F96FA}"/>
              </c:ext>
            </c:extLst>
          </c:dPt>
          <c:cat>
            <c:strRef>
              <c:f>Foglio1!$A$2:$A$5</c:f>
              <c:strCache>
                <c:ptCount val="4"/>
                <c:pt idx="0">
                  <c:v>Analisi</c:v>
                </c:pt>
                <c:pt idx="1">
                  <c:v>Progettazione</c:v>
                </c:pt>
                <c:pt idx="2">
                  <c:v>Design</c:v>
                </c:pt>
                <c:pt idx="3">
                  <c:v>Implementazione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1.8</c:v>
                </c:pt>
                <c:pt idx="2">
                  <c:v>1.2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C-4B94-AF82-D7B6D1A7E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CH" dirty="0">
                <a:solidFill>
                  <a:schemeClr val="bg1"/>
                </a:solidFill>
              </a:rPr>
              <a:t>Grafico secondario – Previsto</a:t>
            </a:r>
            <a:r>
              <a:rPr lang="it-CH" baseline="0" dirty="0">
                <a:solidFill>
                  <a:schemeClr val="bg1"/>
                </a:solidFill>
              </a:rPr>
              <a:t> vs Effettivo</a:t>
            </a:r>
            <a:endParaRPr lang="it-CH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title>
    <c:autoTitleDeleted val="0"/>
    <c:plotArea>
      <c:layout>
        <c:manualLayout>
          <c:layoutTarget val="inner"/>
          <c:xMode val="edge"/>
          <c:yMode val="edge"/>
          <c:x val="3.459375E-2"/>
          <c:y val="0.15928124020169537"/>
          <c:w val="0.94821875"/>
          <c:h val="0.71268579523340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Analisi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2"/>
                <c:pt idx="0">
                  <c:v>Preventivo</c:v>
                </c:pt>
                <c:pt idx="1">
                  <c:v>Consuntivo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A-4159-B2E3-09B4E41F1B3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Progettazione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2"/>
                <c:pt idx="0">
                  <c:v>Preventivo</c:v>
                </c:pt>
                <c:pt idx="1">
                  <c:v>Consuntivo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FA-4159-B2E3-09B4E41F1B3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Design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2"/>
                <c:pt idx="0">
                  <c:v>Preventivo</c:v>
                </c:pt>
                <c:pt idx="1">
                  <c:v>Consuntivo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FA-4159-B2E3-09B4E41F1B3F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Implementazione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2"/>
                <c:pt idx="0">
                  <c:v>Preventivo</c:v>
                </c:pt>
                <c:pt idx="1">
                  <c:v>Consuntivo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2"/>
                <c:pt idx="0">
                  <c:v>11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FA-4159-B2E3-09B4E41F1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234056"/>
        <c:axId val="742234416"/>
      </c:barChart>
      <c:catAx>
        <c:axId val="74223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742234416"/>
        <c:crosses val="autoZero"/>
        <c:auto val="1"/>
        <c:lblAlgn val="ctr"/>
        <c:lblOffset val="100"/>
        <c:noMultiLvlLbl val="0"/>
      </c:catAx>
      <c:valAx>
        <c:axId val="74223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CH"/>
          </a:p>
        </c:txPr>
        <c:crossAx val="74223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3FBF1-874B-4F19-809D-2CABF9849A88}" type="datetimeFigureOut">
              <a:rPr lang="it-CH" smtClean="0"/>
              <a:t>14.12.2023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D7FCB-B28D-4BAF-924C-483D362772B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8818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JDK: J</a:t>
            </a:r>
            <a:r>
              <a:rPr lang="it-CH" b="1" i="0" dirty="0">
                <a:effectLst/>
                <a:latin typeface="Söhne"/>
              </a:rPr>
              <a:t>ava Development Kit </a:t>
            </a:r>
            <a:r>
              <a:rPr lang="it-CH" b="1" i="0" dirty="0"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acchetto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di sviluppo software che include strumenti e risorse necessari per lo sviluppo di applicazioni Java</a:t>
            </a: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Include il compilatore Java (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javac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), la JVM, librerie di classi, esempi di codice e altri strumenti di sviluppo.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03999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995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078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Controls </a:t>
            </a:r>
            <a:r>
              <a:rPr lang="it-CH" dirty="0">
                <a:sym typeface="Wingdings" panose="05000000000000000000" pitchFamily="2" charset="2"/>
              </a:rPr>
              <a:t> orientamento, esistenza all’interno della griglia, </a:t>
            </a:r>
            <a:r>
              <a:rPr lang="it-CH" dirty="0" err="1">
                <a:sym typeface="Wingdings" panose="05000000000000000000" pitchFamily="2" charset="2"/>
              </a:rPr>
              <a:t>overlap</a:t>
            </a:r>
            <a:endParaRPr lang="it-CH" dirty="0">
              <a:sym typeface="Wingdings" panose="05000000000000000000" pitchFamily="2" charset="2"/>
            </a:endParaRPr>
          </a:p>
          <a:p>
            <a:r>
              <a:rPr lang="it-CH" dirty="0" err="1">
                <a:sym typeface="Wingdings" panose="05000000000000000000" pitchFamily="2" charset="2"/>
              </a:rPr>
              <a:t>InsertWords</a:t>
            </a:r>
            <a:r>
              <a:rPr lang="it-CH" dirty="0">
                <a:sym typeface="Wingdings" panose="05000000000000000000" pitchFamily="2" charset="2"/>
              </a:rPr>
              <a:t>  unico metodo che gestisce tutti gli inserimenti</a:t>
            </a:r>
          </a:p>
          <a:p>
            <a:r>
              <a:rPr lang="it-CH" dirty="0">
                <a:sym typeface="Wingdings" panose="05000000000000000000" pitchFamily="2" charset="2"/>
              </a:rPr>
              <a:t>Puzzle  si occupa di inserire finalmente le parole all’interno della griglia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21070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Controls </a:t>
            </a:r>
            <a:r>
              <a:rPr lang="it-CH" dirty="0">
                <a:sym typeface="Wingdings" panose="05000000000000000000" pitchFamily="2" charset="2"/>
              </a:rPr>
              <a:t> orientamento, esistenza all’interno della griglia, </a:t>
            </a:r>
            <a:r>
              <a:rPr lang="it-CH" dirty="0" err="1">
                <a:sym typeface="Wingdings" panose="05000000000000000000" pitchFamily="2" charset="2"/>
              </a:rPr>
              <a:t>overlap</a:t>
            </a:r>
            <a:endParaRPr lang="it-CH" dirty="0">
              <a:sym typeface="Wingdings" panose="05000000000000000000" pitchFamily="2" charset="2"/>
            </a:endParaRPr>
          </a:p>
          <a:p>
            <a:r>
              <a:rPr lang="it-CH" dirty="0" err="1">
                <a:sym typeface="Wingdings" panose="05000000000000000000" pitchFamily="2" charset="2"/>
              </a:rPr>
              <a:t>Orientation</a:t>
            </a:r>
            <a:r>
              <a:rPr lang="it-CH" dirty="0">
                <a:sym typeface="Wingdings" panose="05000000000000000000" pitchFamily="2" charset="2"/>
              </a:rPr>
              <a:t>  -1 a -8</a:t>
            </a:r>
          </a:p>
          <a:p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587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5439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9667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6596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9554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2370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Prima compilato in </a:t>
            </a:r>
            <a:r>
              <a:rPr lang="it-CH" dirty="0" err="1"/>
              <a:t>bytecode</a:t>
            </a:r>
            <a:r>
              <a:rPr lang="it-CH" dirty="0"/>
              <a:t> (linguaggio tra macchina e programmazione) e poi interpretato dalla JVM (Java Virtual Machine) che esegue i programmi tradotti dopo la prima fase di compilazione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860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2 Attori</a:t>
            </a:r>
          </a:p>
          <a:p>
            <a:r>
              <a:rPr lang="it-CH" dirty="0"/>
              <a:t>Il giocatore sceglie le impostazioni e al click del bottone genera il gioco</a:t>
            </a:r>
          </a:p>
          <a:p>
            <a:r>
              <a:rPr lang="it-CH" dirty="0"/>
              <a:t>Automaticamente il programma crea le parole, la lista e la soluzione (non implementata)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Questo È il diagramma di flusso per la creazione della tabella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178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Questo È il diagramma di flusso dell’algoritmo principale indirizzato alle parole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0105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Andamento previsto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3365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Andamento Reale:</a:t>
            </a:r>
          </a:p>
          <a:p>
            <a:r>
              <a:rPr lang="it-CH" dirty="0"/>
              <a:t>Implementazione ++ </a:t>
            </a:r>
          </a:p>
          <a:p>
            <a:r>
              <a:rPr lang="it-CH" dirty="0"/>
              <a:t>Design --</a:t>
            </a:r>
          </a:p>
          <a:p>
            <a:r>
              <a:rPr lang="it-CH" dirty="0"/>
              <a:t>Progettazione --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291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Andamento Reale:</a:t>
            </a:r>
          </a:p>
          <a:p>
            <a:r>
              <a:rPr lang="it-CH" dirty="0"/>
              <a:t>Implementazione ++ </a:t>
            </a:r>
          </a:p>
          <a:p>
            <a:r>
              <a:rPr lang="it-CH" dirty="0"/>
              <a:t>Design --</a:t>
            </a:r>
          </a:p>
          <a:p>
            <a:r>
              <a:rPr lang="it-CH" dirty="0"/>
              <a:t>Progettazione --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8154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Siccome ho creato il mio </a:t>
            </a:r>
            <a:r>
              <a:rPr lang="it-CH" dirty="0" err="1"/>
              <a:t>mockup</a:t>
            </a:r>
            <a:r>
              <a:rPr lang="it-CH" dirty="0"/>
              <a:t> in java prima di programmare, è rimasto lo stesso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D7FCB-B28D-4BAF-924C-483D362772B0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491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6F4E8-8C97-0F4E-7402-6CB958D0F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Find</a:t>
            </a:r>
            <a:r>
              <a:rPr lang="it-CH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The Word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BFBCBB-F290-3D50-0F1D-46FEC7CDA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Nicolò Fadda I3BB</a:t>
            </a:r>
          </a:p>
        </p:txBody>
      </p:sp>
    </p:spTree>
    <p:extLst>
      <p:ext uri="{BB962C8B-B14F-4D97-AF65-F5344CB8AC3E}">
        <p14:creationId xmlns:p14="http://schemas.microsoft.com/office/powerpoint/2010/main" val="36718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PROGETTAZIONE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52427741-C1A2-B457-781E-B0AA00771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869945"/>
              </p:ext>
            </p:extLst>
          </p:nvPr>
        </p:nvGraphicFramePr>
        <p:xfrm>
          <a:off x="2032000" y="93440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33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PROGETTAZIONE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A882F8BF-F702-1A94-B9B5-25F52635A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716590"/>
              </p:ext>
            </p:extLst>
          </p:nvPr>
        </p:nvGraphicFramePr>
        <p:xfrm>
          <a:off x="2064470" y="895546"/>
          <a:ext cx="8095530" cy="524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1C1F59-2B55-10D3-8C35-C70C110FA53A}"/>
              </a:ext>
            </a:extLst>
          </p:cNvPr>
          <p:cNvSpPr txBox="1"/>
          <p:nvPr/>
        </p:nvSpPr>
        <p:spPr>
          <a:xfrm rot="16200000">
            <a:off x="1281725" y="3244334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Lezioni</a:t>
            </a:r>
          </a:p>
        </p:txBody>
      </p:sp>
    </p:spTree>
    <p:extLst>
      <p:ext uri="{BB962C8B-B14F-4D97-AF65-F5344CB8AC3E}">
        <p14:creationId xmlns:p14="http://schemas.microsoft.com/office/powerpoint/2010/main" val="33975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DESIGN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1A0635-07EA-AD53-DAC6-2C8A157A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8" y="2130987"/>
            <a:ext cx="5248618" cy="38091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029DCB3-BC56-000D-1B41-85CA46C79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280" y="2130987"/>
            <a:ext cx="5247617" cy="380917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0B2449-A4B6-203D-E622-42F94623DEC6}"/>
              </a:ext>
            </a:extLst>
          </p:cNvPr>
          <p:cNvSpPr txBox="1"/>
          <p:nvPr/>
        </p:nvSpPr>
        <p:spPr>
          <a:xfrm>
            <a:off x="537328" y="1649691"/>
            <a:ext cx="462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Interfaccia all’avvio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B370FA-FDCF-0D3E-50F0-3A66A70A7C46}"/>
              </a:ext>
            </a:extLst>
          </p:cNvPr>
          <p:cNvSpPr txBox="1"/>
          <p:nvPr/>
        </p:nvSpPr>
        <p:spPr>
          <a:xfrm>
            <a:off x="6096000" y="1649691"/>
            <a:ext cx="462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chemeClr val="bg1"/>
                </a:solidFill>
              </a:rPr>
              <a:t>Tab delle impostazioni</a:t>
            </a:r>
          </a:p>
        </p:txBody>
      </p:sp>
    </p:spTree>
    <p:extLst>
      <p:ext uri="{BB962C8B-B14F-4D97-AF65-F5344CB8AC3E}">
        <p14:creationId xmlns:p14="http://schemas.microsoft.com/office/powerpoint/2010/main" val="37346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DESIGN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313C67C-9B3B-15F4-4524-3C31F583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40" y="1069677"/>
            <a:ext cx="6970320" cy="50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STRUTTURA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C153E7-5786-DB81-E1CF-1F6F79FE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112" y="930896"/>
            <a:ext cx="3671709" cy="499620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6A0317-CA64-4C6B-1EE7-697D29D5E9D9}"/>
              </a:ext>
            </a:extLst>
          </p:cNvPr>
          <p:cNvSpPr txBox="1"/>
          <p:nvPr/>
        </p:nvSpPr>
        <p:spPr>
          <a:xfrm>
            <a:off x="631595" y="1442301"/>
            <a:ext cx="626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>
                <a:solidFill>
                  <a:schemeClr val="bg1"/>
                </a:solidFill>
              </a:rPr>
              <a:t>Assets: Package usata per i file esterni</a:t>
            </a:r>
          </a:p>
          <a:p>
            <a:endParaRPr lang="it-CH" sz="2000" dirty="0">
              <a:solidFill>
                <a:schemeClr val="bg1"/>
              </a:solidFill>
            </a:endParaRPr>
          </a:p>
          <a:p>
            <a:r>
              <a:rPr lang="it-CH" sz="2000" dirty="0">
                <a:solidFill>
                  <a:schemeClr val="bg1"/>
                </a:solidFill>
              </a:rPr>
              <a:t>Game: Package contenente il codice sorgente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4DDB6AB-42EC-346C-78AA-B62A8FEFBE23}"/>
              </a:ext>
            </a:extLst>
          </p:cNvPr>
          <p:cNvCxnSpPr>
            <a:cxnSpLocks/>
          </p:cNvCxnSpPr>
          <p:nvPr/>
        </p:nvCxnSpPr>
        <p:spPr>
          <a:xfrm>
            <a:off x="5495827" y="1668544"/>
            <a:ext cx="21210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C715A15-89F0-AA40-F31A-88E9D4CB8DEC}"/>
              </a:ext>
            </a:extLst>
          </p:cNvPr>
          <p:cNvCxnSpPr>
            <a:cxnSpLocks/>
          </p:cNvCxnSpPr>
          <p:nvPr/>
        </p:nvCxnSpPr>
        <p:spPr>
          <a:xfrm>
            <a:off x="6627075" y="2292284"/>
            <a:ext cx="9897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9F3785-FBC4-08FF-4AB7-E7CA0FB1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02" y="930896"/>
            <a:ext cx="3671709" cy="499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4F289-70A5-74ED-1F15-530E91D9F0C6}"/>
              </a:ext>
            </a:extLst>
          </p:cNvPr>
          <p:cNvSpPr txBox="1"/>
          <p:nvPr/>
        </p:nvSpPr>
        <p:spPr>
          <a:xfrm>
            <a:off x="518474" y="1564849"/>
            <a:ext cx="6033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>
                <a:solidFill>
                  <a:schemeClr val="bg1"/>
                </a:solidFill>
              </a:rPr>
              <a:t>Controllo della direzione delle parole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bg1"/>
                </a:solidFill>
              </a:rPr>
              <a:t>Classe «Controls»</a:t>
            </a:r>
          </a:p>
          <a:p>
            <a:pPr lvl="1"/>
            <a:endParaRPr lang="it-CH" sz="2000" dirty="0">
              <a:solidFill>
                <a:schemeClr val="bg1"/>
              </a:solidFill>
            </a:endParaRPr>
          </a:p>
          <a:p>
            <a:r>
              <a:rPr lang="it-CH" sz="2000" dirty="0">
                <a:solidFill>
                  <a:schemeClr val="bg1"/>
                </a:solidFill>
              </a:rPr>
              <a:t>Inserimento delle parole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bg1"/>
                </a:solidFill>
              </a:rPr>
              <a:t>Classe «</a:t>
            </a:r>
            <a:r>
              <a:rPr lang="it-CH" sz="2000" dirty="0" err="1">
                <a:solidFill>
                  <a:schemeClr val="bg1"/>
                </a:solidFill>
              </a:rPr>
              <a:t>InsertWords</a:t>
            </a:r>
            <a:r>
              <a:rPr lang="it-CH" sz="2000" dirty="0">
                <a:solidFill>
                  <a:schemeClr val="bg1"/>
                </a:solidFill>
              </a:rPr>
              <a:t>»</a:t>
            </a:r>
          </a:p>
          <a:p>
            <a:pPr lvl="1"/>
            <a:endParaRPr lang="it-CH" sz="2000" dirty="0">
              <a:solidFill>
                <a:schemeClr val="bg1"/>
              </a:solidFill>
            </a:endParaRPr>
          </a:p>
          <a:p>
            <a:r>
              <a:rPr lang="it-CH" sz="2000" dirty="0">
                <a:solidFill>
                  <a:schemeClr val="bg1"/>
                </a:solidFill>
              </a:rPr>
              <a:t>Classe principale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bg1"/>
                </a:solidFill>
              </a:rPr>
              <a:t>Classe «Puzzle»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2A515F-6471-AF18-305B-6E01CAA1B506}"/>
              </a:ext>
            </a:extLst>
          </p:cNvPr>
          <p:cNvSpPr/>
          <p:nvPr/>
        </p:nvSpPr>
        <p:spPr>
          <a:xfrm>
            <a:off x="8851769" y="2724346"/>
            <a:ext cx="1291471" cy="3205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D70BE94-6433-DA7E-4923-7B5631E50BB9}"/>
              </a:ext>
            </a:extLst>
          </p:cNvPr>
          <p:cNvSpPr/>
          <p:nvPr/>
        </p:nvSpPr>
        <p:spPr>
          <a:xfrm>
            <a:off x="8851769" y="3338660"/>
            <a:ext cx="1498862" cy="3205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23AC3D9-8E29-070F-2D71-84C9662701DC}"/>
              </a:ext>
            </a:extLst>
          </p:cNvPr>
          <p:cNvSpPr/>
          <p:nvPr/>
        </p:nvSpPr>
        <p:spPr>
          <a:xfrm>
            <a:off x="8851769" y="4251489"/>
            <a:ext cx="1112364" cy="32051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7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4F289-70A5-74ED-1F15-530E91D9F0C6}"/>
              </a:ext>
            </a:extLst>
          </p:cNvPr>
          <p:cNvSpPr txBox="1"/>
          <p:nvPr/>
        </p:nvSpPr>
        <p:spPr>
          <a:xfrm>
            <a:off x="518474" y="1564849"/>
            <a:ext cx="603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>
                <a:solidFill>
                  <a:schemeClr val="bg1"/>
                </a:solidFill>
              </a:rPr>
              <a:t>Classe Controls</a:t>
            </a:r>
          </a:p>
          <a:p>
            <a:endParaRPr lang="it-CH" sz="2000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068567F-D98F-AABF-5B5B-86611036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70" y="1297930"/>
            <a:ext cx="7760898" cy="481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4F289-70A5-74ED-1F15-530E91D9F0C6}"/>
              </a:ext>
            </a:extLst>
          </p:cNvPr>
          <p:cNvSpPr txBox="1"/>
          <p:nvPr/>
        </p:nvSpPr>
        <p:spPr>
          <a:xfrm>
            <a:off x="546754" y="1339710"/>
            <a:ext cx="603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>
                <a:solidFill>
                  <a:schemeClr val="bg1"/>
                </a:solidFill>
              </a:rPr>
              <a:t>Classe </a:t>
            </a:r>
            <a:r>
              <a:rPr lang="it-CH" sz="2000" dirty="0" err="1">
                <a:solidFill>
                  <a:schemeClr val="bg1"/>
                </a:solidFill>
              </a:rPr>
              <a:t>InsertWords</a:t>
            </a:r>
            <a:endParaRPr lang="it-CH" sz="2000" dirty="0">
              <a:solidFill>
                <a:schemeClr val="bg1"/>
              </a:solidFill>
            </a:endParaRPr>
          </a:p>
          <a:p>
            <a:endParaRPr lang="it-CH" sz="20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DB8DB2D-33E3-83B4-8DAA-822F717B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42" y="1339710"/>
            <a:ext cx="7256968" cy="4858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83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4F289-70A5-74ED-1F15-530E91D9F0C6}"/>
              </a:ext>
            </a:extLst>
          </p:cNvPr>
          <p:cNvSpPr txBox="1"/>
          <p:nvPr/>
        </p:nvSpPr>
        <p:spPr>
          <a:xfrm>
            <a:off x="546754" y="1339710"/>
            <a:ext cx="603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>
                <a:solidFill>
                  <a:schemeClr val="bg1"/>
                </a:solidFill>
              </a:rPr>
              <a:t>Classe Puzzle</a:t>
            </a:r>
          </a:p>
          <a:p>
            <a:endParaRPr lang="it-CH" sz="20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79314E4-5AEB-931D-0FCF-8CA906E4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053" y="1444816"/>
            <a:ext cx="7657475" cy="429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0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SVILUPPI FUTURI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34F289-70A5-74ED-1F15-530E91D9F0C6}"/>
              </a:ext>
            </a:extLst>
          </p:cNvPr>
          <p:cNvSpPr txBox="1"/>
          <p:nvPr/>
        </p:nvSpPr>
        <p:spPr>
          <a:xfrm>
            <a:off x="546754" y="1387335"/>
            <a:ext cx="6033155" cy="307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b="1" dirty="0">
                <a:solidFill>
                  <a:schemeClr val="bg1"/>
                </a:solidFill>
              </a:rPr>
              <a:t>Dimensione griglia a libera scelta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Generazione di una soluzione finale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b="1" dirty="0">
                <a:solidFill>
                  <a:schemeClr val="bg1"/>
                </a:solidFill>
              </a:rPr>
              <a:t>Scelta di un dizionario personale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Aggiunta di </a:t>
            </a:r>
            <a:r>
              <a:rPr lang="it-CH" sz="2000" dirty="0" err="1">
                <a:solidFill>
                  <a:schemeClr val="bg1"/>
                </a:solidFill>
              </a:rPr>
              <a:t>multicolonne</a:t>
            </a:r>
            <a:r>
              <a:rPr lang="it-CH" sz="2000" dirty="0">
                <a:solidFill>
                  <a:schemeClr val="bg1"/>
                </a:solidFill>
              </a:rPr>
              <a:t> per le parole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Risoluzione in tempo reale del gioco</a:t>
            </a:r>
          </a:p>
        </p:txBody>
      </p:sp>
    </p:spTree>
    <p:extLst>
      <p:ext uri="{BB962C8B-B14F-4D97-AF65-F5344CB8AC3E}">
        <p14:creationId xmlns:p14="http://schemas.microsoft.com/office/powerpoint/2010/main" val="5672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545285" y="515679"/>
            <a:ext cx="700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F5BCF0-2EDA-1001-FB93-50BBFB955A5C}"/>
              </a:ext>
            </a:extLst>
          </p:cNvPr>
          <p:cNvSpPr txBox="1"/>
          <p:nvPr/>
        </p:nvSpPr>
        <p:spPr>
          <a:xfrm>
            <a:off x="612396" y="1501629"/>
            <a:ext cx="4983061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Introduzione e funzionalità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Scelte adottate e motivazioni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Use Case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Diagramma di flusso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Progettazione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Design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Sviluppi futuri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</p:spTree>
    <p:extLst>
      <p:ext uri="{BB962C8B-B14F-4D97-AF65-F5344CB8AC3E}">
        <p14:creationId xmlns:p14="http://schemas.microsoft.com/office/powerpoint/2010/main" val="3463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E382E5-D822-614D-B8E8-79D7E19CB160}"/>
              </a:ext>
            </a:extLst>
          </p:cNvPr>
          <p:cNvSpPr txBox="1"/>
          <p:nvPr/>
        </p:nvSpPr>
        <p:spPr>
          <a:xfrm>
            <a:off x="716437" y="1310326"/>
            <a:ext cx="6136850" cy="405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>
                <a:solidFill>
                  <a:schemeClr val="bg1"/>
                </a:solidFill>
              </a:rPr>
              <a:t>Posso ritenermi soddisfatto?</a:t>
            </a: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Divertimento</a:t>
            </a: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Confidenza ad utilizzare Java</a:t>
            </a: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Messa in pratica</a:t>
            </a: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Sviluppi futuri</a:t>
            </a: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Gestione tempistiche</a:t>
            </a: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Documentazioni varie</a:t>
            </a:r>
          </a:p>
        </p:txBody>
      </p:sp>
      <p:pic>
        <p:nvPicPr>
          <p:cNvPr id="9" name="Graphic 5" descr="Segno di spunta">
            <a:extLst>
              <a:ext uri="{FF2B5EF4-FFF2-40B4-BE49-F238E27FC236}">
                <a16:creationId xmlns:a16="http://schemas.microsoft.com/office/drawing/2014/main" id="{E7636F78-CE14-EC14-D04E-DCB64888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465" y="1153147"/>
            <a:ext cx="4215149" cy="42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98DF56-9B9A-4A64-3E04-6DFD18CDB7C8}"/>
              </a:ext>
            </a:extLst>
          </p:cNvPr>
          <p:cNvSpPr txBox="1"/>
          <p:nvPr/>
        </p:nvSpPr>
        <p:spPr>
          <a:xfrm>
            <a:off x="2212964" y="2432116"/>
            <a:ext cx="717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7200" dirty="0">
                <a:solidFill>
                  <a:schemeClr val="bg1"/>
                </a:solidFill>
              </a:rPr>
              <a:t>DEMO PRATICA</a:t>
            </a:r>
          </a:p>
        </p:txBody>
      </p:sp>
    </p:spTree>
    <p:extLst>
      <p:ext uri="{BB962C8B-B14F-4D97-AF65-F5344CB8AC3E}">
        <p14:creationId xmlns:p14="http://schemas.microsoft.com/office/powerpoint/2010/main" val="9599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545285" y="515679"/>
            <a:ext cx="700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A0F869-9FCD-54B7-B84B-9916211A2427}"/>
              </a:ext>
            </a:extLst>
          </p:cNvPr>
          <p:cNvSpPr txBox="1"/>
          <p:nvPr/>
        </p:nvSpPr>
        <p:spPr>
          <a:xfrm>
            <a:off x="838899" y="1426128"/>
            <a:ext cx="59561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>
                <a:solidFill>
                  <a:schemeClr val="bg1"/>
                </a:solidFill>
              </a:rPr>
              <a:t>Scopo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Creare il gioco «Crucipuzzle» dinamicamente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CH" sz="2000" dirty="0">
              <a:solidFill>
                <a:schemeClr val="bg1"/>
              </a:solidFill>
            </a:endParaRPr>
          </a:p>
          <a:p>
            <a:r>
              <a:rPr lang="it-CH" sz="2000" dirty="0">
                <a:solidFill>
                  <a:schemeClr val="bg1"/>
                </a:solidFill>
              </a:rPr>
              <a:t>Funzionalità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Creazione dinamica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Risolvibile in qualsiasi direzione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Possibilità di trovare una parola segreta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Stampa in formato PNG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Stampa in formato TXT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Possibilità di scelta del font utilizzato</a:t>
            </a:r>
          </a:p>
          <a:p>
            <a:endParaRPr lang="it-CH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rucipuzzle">
            <a:extLst>
              <a:ext uri="{FF2B5EF4-FFF2-40B4-BE49-F238E27FC236}">
                <a16:creationId xmlns:a16="http://schemas.microsoft.com/office/drawing/2014/main" id="{BB654473-A549-7310-3118-A61E0DB5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9" y="1953663"/>
            <a:ext cx="3595906" cy="25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545285" y="515679"/>
            <a:ext cx="700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SCELTE ADOTTATE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F5BCF0-2EDA-1001-FB93-50BBFB955A5C}"/>
              </a:ext>
            </a:extLst>
          </p:cNvPr>
          <p:cNvSpPr txBox="1"/>
          <p:nvPr/>
        </p:nvSpPr>
        <p:spPr>
          <a:xfrm>
            <a:off x="612396" y="1501629"/>
            <a:ext cx="4983061" cy="12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it-CH" sz="2000" dirty="0">
                <a:solidFill>
                  <a:schemeClr val="bg1"/>
                </a:solidFill>
              </a:rPr>
              <a:t>Sviluppato in JAVA </a:t>
            </a: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it-CH" sz="2000" dirty="0">
                <a:solidFill>
                  <a:schemeClr val="bg1"/>
                </a:solidFill>
              </a:rPr>
              <a:t>Ambiente di sviluppo: </a:t>
            </a:r>
            <a:r>
              <a:rPr lang="it-CH" sz="2000" dirty="0" err="1">
                <a:solidFill>
                  <a:schemeClr val="bg1"/>
                </a:solidFill>
              </a:rPr>
              <a:t>NetBeans</a:t>
            </a:r>
            <a:endParaRPr lang="it-CH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2052" name="Picture 4" descr="Blog | Payara | NetBeans">
            <a:extLst>
              <a:ext uri="{FF2B5EF4-FFF2-40B4-BE49-F238E27FC236}">
                <a16:creationId xmlns:a16="http://schemas.microsoft.com/office/drawing/2014/main" id="{28702783-219D-6E44-0EB1-EACCBD32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43" y="4190544"/>
            <a:ext cx="4762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v.java: The Destination for Java Developers">
            <a:extLst>
              <a:ext uri="{FF2B5EF4-FFF2-40B4-BE49-F238E27FC236}">
                <a16:creationId xmlns:a16="http://schemas.microsoft.com/office/drawing/2014/main" id="{BF03252A-8C41-36EC-DD3D-CBA3D233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5" y="3574477"/>
            <a:ext cx="4038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545285" y="515679"/>
            <a:ext cx="700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MOTIVAZIONI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3084" name="Picture 12" descr="Programming-Language-PNG-Download-Image - RoboDK blog">
            <a:extLst>
              <a:ext uri="{FF2B5EF4-FFF2-40B4-BE49-F238E27FC236}">
                <a16:creationId xmlns:a16="http://schemas.microsoft.com/office/drawing/2014/main" id="{7DCB8A49-0824-45ED-1D0C-29B025D0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63" y="606401"/>
            <a:ext cx="5733328" cy="330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696971-FF6A-1459-6C12-14A4769BD2F1}"/>
              </a:ext>
            </a:extLst>
          </p:cNvPr>
          <p:cNvSpPr txBox="1"/>
          <p:nvPr/>
        </p:nvSpPr>
        <p:spPr>
          <a:xfrm>
            <a:off x="805343" y="1753299"/>
            <a:ext cx="51348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Confidenza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it-CH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Comodo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it-CH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CH" sz="2000" dirty="0">
                <a:solidFill>
                  <a:schemeClr val="bg1"/>
                </a:solidFill>
              </a:rPr>
              <a:t>Diretto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it-CH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it-CH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it-C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545285" y="515679"/>
            <a:ext cx="700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CASE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110C3F-7966-443E-57A9-BACFA089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49" y="1346676"/>
            <a:ext cx="7004808" cy="45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DIAGRAMMA DI FLUSSO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66B72C-0486-851B-FB80-E4E1E3C4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95" y="1069677"/>
            <a:ext cx="4900189" cy="51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DIAGRAMMA DI FLUSSO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C4EE447-23D3-89C2-E76F-C0B9B6AA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041" y="979825"/>
            <a:ext cx="4775667" cy="5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7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D5E779-F876-F2C4-17BC-3D171DBB4545}"/>
              </a:ext>
            </a:extLst>
          </p:cNvPr>
          <p:cNvSpPr txBox="1"/>
          <p:nvPr/>
        </p:nvSpPr>
        <p:spPr>
          <a:xfrm>
            <a:off x="377505" y="238680"/>
            <a:ext cx="759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PROGETTAZIONE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720555-DB8B-9231-3B5C-DBABEECE8221}"/>
              </a:ext>
            </a:extLst>
          </p:cNvPr>
          <p:cNvSpPr txBox="1"/>
          <p:nvPr/>
        </p:nvSpPr>
        <p:spPr>
          <a:xfrm>
            <a:off x="377505" y="634232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Nicolò Fadda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FCB1B-7BB9-B3CA-9346-7BD7A5464131}"/>
              </a:ext>
            </a:extLst>
          </p:cNvPr>
          <p:cNvSpPr txBox="1"/>
          <p:nvPr/>
        </p:nvSpPr>
        <p:spPr>
          <a:xfrm>
            <a:off x="10428914" y="6338451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chemeClr val="bg1"/>
                </a:solidFill>
              </a:rPr>
              <a:t>15.12.2023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52427741-C1A2-B457-781E-B0AA00771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623069"/>
              </p:ext>
            </p:extLst>
          </p:nvPr>
        </p:nvGraphicFramePr>
        <p:xfrm>
          <a:off x="2032000" y="93440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25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494</Words>
  <Application>Microsoft Office PowerPoint</Application>
  <PresentationFormat>Widescreen</PresentationFormat>
  <Paragraphs>162</Paragraphs>
  <Slides>21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Söhne</vt:lpstr>
      <vt:lpstr>Wingdings</vt:lpstr>
      <vt:lpstr>Wingdings 3</vt:lpstr>
      <vt:lpstr>Sezione</vt:lpstr>
      <vt:lpstr>Find The 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Word</dc:title>
  <dc:creator>Fadda Nicolò (ALLIEVO)</dc:creator>
  <cp:lastModifiedBy>Fadda Nicolò (ALLIEVO)</cp:lastModifiedBy>
  <cp:revision>46</cp:revision>
  <dcterms:created xsi:type="dcterms:W3CDTF">2023-12-14T16:39:08Z</dcterms:created>
  <dcterms:modified xsi:type="dcterms:W3CDTF">2023-12-14T18:57:09Z</dcterms:modified>
</cp:coreProperties>
</file>