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9" r:id="rId9"/>
    <p:sldId id="264" r:id="rId10"/>
    <p:sldId id="265" r:id="rId11"/>
    <p:sldId id="266" r:id="rId12"/>
    <p:sldId id="267" r:id="rId13"/>
    <p:sldId id="268" r:id="rId1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3" autoAdjust="0"/>
    <p:restoredTop sz="94660"/>
  </p:normalViewPr>
  <p:slideViewPr>
    <p:cSldViewPr snapToGrid="0">
      <p:cViewPr varScale="1">
        <p:scale>
          <a:sx n="75" d="100"/>
          <a:sy n="75" d="100"/>
        </p:scale>
        <p:origin x="67" y="24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30EC07-2AF6-30BE-033F-C179D07CF8A8}"/>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27C943FC-6F13-98B9-3B10-7CD9CC4B14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6D21668C-CF4F-E2F0-08B6-5BCC9D6F8D63}"/>
              </a:ext>
            </a:extLst>
          </p:cNvPr>
          <p:cNvSpPr>
            <a:spLocks noGrp="1"/>
          </p:cNvSpPr>
          <p:nvPr>
            <p:ph type="dt" sz="half" idx="10"/>
          </p:nvPr>
        </p:nvSpPr>
        <p:spPr/>
        <p:txBody>
          <a:bodyPr/>
          <a:lstStyle/>
          <a:p>
            <a:fld id="{2D482D19-80BD-463A-9C35-C99F65E8CB20}" type="datetimeFigureOut">
              <a:rPr lang="it-IT" smtClean="0"/>
              <a:t>19/10/2023</a:t>
            </a:fld>
            <a:endParaRPr lang="it-IT"/>
          </a:p>
        </p:txBody>
      </p:sp>
      <p:sp>
        <p:nvSpPr>
          <p:cNvPr id="5" name="Segnaposto piè di pagina 4">
            <a:extLst>
              <a:ext uri="{FF2B5EF4-FFF2-40B4-BE49-F238E27FC236}">
                <a16:creationId xmlns:a16="http://schemas.microsoft.com/office/drawing/2014/main" id="{BC434418-D96D-C0E3-68A8-C1278576044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65CED74-4432-76E4-04D2-9BCA4FC19038}"/>
              </a:ext>
            </a:extLst>
          </p:cNvPr>
          <p:cNvSpPr>
            <a:spLocks noGrp="1"/>
          </p:cNvSpPr>
          <p:nvPr>
            <p:ph type="sldNum" sz="quarter" idx="12"/>
          </p:nvPr>
        </p:nvSpPr>
        <p:spPr/>
        <p:txBody>
          <a:bodyPr/>
          <a:lstStyle/>
          <a:p>
            <a:fld id="{9F199BBC-14C9-4B86-9732-4881DCDCCF82}" type="slidenum">
              <a:rPr lang="it-IT" smtClean="0"/>
              <a:t>‹N›</a:t>
            </a:fld>
            <a:endParaRPr lang="it-IT"/>
          </a:p>
        </p:txBody>
      </p:sp>
    </p:spTree>
    <p:extLst>
      <p:ext uri="{BB962C8B-B14F-4D97-AF65-F5344CB8AC3E}">
        <p14:creationId xmlns:p14="http://schemas.microsoft.com/office/powerpoint/2010/main" val="4242481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6F59CD-446C-2357-EDC1-6D68F654C229}"/>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10CA4F5-D0A3-5027-9895-515218B0EB1B}"/>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CD341F8-4257-66F1-18D2-88727920F6B3}"/>
              </a:ext>
            </a:extLst>
          </p:cNvPr>
          <p:cNvSpPr>
            <a:spLocks noGrp="1"/>
          </p:cNvSpPr>
          <p:nvPr>
            <p:ph type="dt" sz="half" idx="10"/>
          </p:nvPr>
        </p:nvSpPr>
        <p:spPr/>
        <p:txBody>
          <a:bodyPr/>
          <a:lstStyle/>
          <a:p>
            <a:fld id="{2D482D19-80BD-463A-9C35-C99F65E8CB20}" type="datetimeFigureOut">
              <a:rPr lang="it-IT" smtClean="0"/>
              <a:t>19/10/2023</a:t>
            </a:fld>
            <a:endParaRPr lang="it-IT"/>
          </a:p>
        </p:txBody>
      </p:sp>
      <p:sp>
        <p:nvSpPr>
          <p:cNvPr id="5" name="Segnaposto piè di pagina 4">
            <a:extLst>
              <a:ext uri="{FF2B5EF4-FFF2-40B4-BE49-F238E27FC236}">
                <a16:creationId xmlns:a16="http://schemas.microsoft.com/office/drawing/2014/main" id="{C93366FF-9793-AFE2-1F83-BFCBF5D9A6B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B5D53B6-128C-84C0-6071-C84D7F1BCDBB}"/>
              </a:ext>
            </a:extLst>
          </p:cNvPr>
          <p:cNvSpPr>
            <a:spLocks noGrp="1"/>
          </p:cNvSpPr>
          <p:nvPr>
            <p:ph type="sldNum" sz="quarter" idx="12"/>
          </p:nvPr>
        </p:nvSpPr>
        <p:spPr/>
        <p:txBody>
          <a:bodyPr/>
          <a:lstStyle/>
          <a:p>
            <a:fld id="{9F199BBC-14C9-4B86-9732-4881DCDCCF82}" type="slidenum">
              <a:rPr lang="it-IT" smtClean="0"/>
              <a:t>‹N›</a:t>
            </a:fld>
            <a:endParaRPr lang="it-IT"/>
          </a:p>
        </p:txBody>
      </p:sp>
    </p:spTree>
    <p:extLst>
      <p:ext uri="{BB962C8B-B14F-4D97-AF65-F5344CB8AC3E}">
        <p14:creationId xmlns:p14="http://schemas.microsoft.com/office/powerpoint/2010/main" val="2363251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777AAEB1-8E68-DFB5-0890-E9EAF9A781FD}"/>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4219485-385E-CB75-10D9-DFD064CA865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FBCEA4E-B8F5-58D6-EFFD-31A3BDE63820}"/>
              </a:ext>
            </a:extLst>
          </p:cNvPr>
          <p:cNvSpPr>
            <a:spLocks noGrp="1"/>
          </p:cNvSpPr>
          <p:nvPr>
            <p:ph type="dt" sz="half" idx="10"/>
          </p:nvPr>
        </p:nvSpPr>
        <p:spPr/>
        <p:txBody>
          <a:bodyPr/>
          <a:lstStyle/>
          <a:p>
            <a:fld id="{2D482D19-80BD-463A-9C35-C99F65E8CB20}" type="datetimeFigureOut">
              <a:rPr lang="it-IT" smtClean="0"/>
              <a:t>19/10/2023</a:t>
            </a:fld>
            <a:endParaRPr lang="it-IT"/>
          </a:p>
        </p:txBody>
      </p:sp>
      <p:sp>
        <p:nvSpPr>
          <p:cNvPr id="5" name="Segnaposto piè di pagina 4">
            <a:extLst>
              <a:ext uri="{FF2B5EF4-FFF2-40B4-BE49-F238E27FC236}">
                <a16:creationId xmlns:a16="http://schemas.microsoft.com/office/drawing/2014/main" id="{37B93D7E-7C43-439F-2FA3-1114651ACE7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A8118CA-DDD3-9429-C2F4-6840293B520F}"/>
              </a:ext>
            </a:extLst>
          </p:cNvPr>
          <p:cNvSpPr>
            <a:spLocks noGrp="1"/>
          </p:cNvSpPr>
          <p:nvPr>
            <p:ph type="sldNum" sz="quarter" idx="12"/>
          </p:nvPr>
        </p:nvSpPr>
        <p:spPr/>
        <p:txBody>
          <a:bodyPr/>
          <a:lstStyle/>
          <a:p>
            <a:fld id="{9F199BBC-14C9-4B86-9732-4881DCDCCF82}" type="slidenum">
              <a:rPr lang="it-IT" smtClean="0"/>
              <a:t>‹N›</a:t>
            </a:fld>
            <a:endParaRPr lang="it-IT"/>
          </a:p>
        </p:txBody>
      </p:sp>
    </p:spTree>
    <p:extLst>
      <p:ext uri="{BB962C8B-B14F-4D97-AF65-F5344CB8AC3E}">
        <p14:creationId xmlns:p14="http://schemas.microsoft.com/office/powerpoint/2010/main" val="2747480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D9A96A-8F4F-B13B-7D59-70FE0244AFC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E670E5C-5A2E-0FFA-7B2E-6D08881D1EBE}"/>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AC8ACD5-46AD-3F65-BD2F-360866A4FC40}"/>
              </a:ext>
            </a:extLst>
          </p:cNvPr>
          <p:cNvSpPr>
            <a:spLocks noGrp="1"/>
          </p:cNvSpPr>
          <p:nvPr>
            <p:ph type="dt" sz="half" idx="10"/>
          </p:nvPr>
        </p:nvSpPr>
        <p:spPr/>
        <p:txBody>
          <a:bodyPr/>
          <a:lstStyle/>
          <a:p>
            <a:fld id="{2D482D19-80BD-463A-9C35-C99F65E8CB20}" type="datetimeFigureOut">
              <a:rPr lang="it-IT" smtClean="0"/>
              <a:t>19/10/2023</a:t>
            </a:fld>
            <a:endParaRPr lang="it-IT"/>
          </a:p>
        </p:txBody>
      </p:sp>
      <p:sp>
        <p:nvSpPr>
          <p:cNvPr id="5" name="Segnaposto piè di pagina 4">
            <a:extLst>
              <a:ext uri="{FF2B5EF4-FFF2-40B4-BE49-F238E27FC236}">
                <a16:creationId xmlns:a16="http://schemas.microsoft.com/office/drawing/2014/main" id="{C57F1980-FCF2-522C-A9EA-F18E94055DC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D66384F-00E6-582F-6F5C-7805AEB7A0D3}"/>
              </a:ext>
            </a:extLst>
          </p:cNvPr>
          <p:cNvSpPr>
            <a:spLocks noGrp="1"/>
          </p:cNvSpPr>
          <p:nvPr>
            <p:ph type="sldNum" sz="quarter" idx="12"/>
          </p:nvPr>
        </p:nvSpPr>
        <p:spPr/>
        <p:txBody>
          <a:bodyPr/>
          <a:lstStyle/>
          <a:p>
            <a:fld id="{9F199BBC-14C9-4B86-9732-4881DCDCCF82}" type="slidenum">
              <a:rPr lang="it-IT" smtClean="0"/>
              <a:t>‹N›</a:t>
            </a:fld>
            <a:endParaRPr lang="it-IT"/>
          </a:p>
        </p:txBody>
      </p:sp>
    </p:spTree>
    <p:extLst>
      <p:ext uri="{BB962C8B-B14F-4D97-AF65-F5344CB8AC3E}">
        <p14:creationId xmlns:p14="http://schemas.microsoft.com/office/powerpoint/2010/main" val="1436462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E9172C-79A9-8E98-C35B-8F3CDCFA0768}"/>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81B18194-A0A3-ACB4-F91D-496FA1F9A3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C1C62944-579B-725D-710C-941A5B9D3668}"/>
              </a:ext>
            </a:extLst>
          </p:cNvPr>
          <p:cNvSpPr>
            <a:spLocks noGrp="1"/>
          </p:cNvSpPr>
          <p:nvPr>
            <p:ph type="dt" sz="half" idx="10"/>
          </p:nvPr>
        </p:nvSpPr>
        <p:spPr/>
        <p:txBody>
          <a:bodyPr/>
          <a:lstStyle/>
          <a:p>
            <a:fld id="{2D482D19-80BD-463A-9C35-C99F65E8CB20}" type="datetimeFigureOut">
              <a:rPr lang="it-IT" smtClean="0"/>
              <a:t>19/10/2023</a:t>
            </a:fld>
            <a:endParaRPr lang="it-IT"/>
          </a:p>
        </p:txBody>
      </p:sp>
      <p:sp>
        <p:nvSpPr>
          <p:cNvPr id="5" name="Segnaposto piè di pagina 4">
            <a:extLst>
              <a:ext uri="{FF2B5EF4-FFF2-40B4-BE49-F238E27FC236}">
                <a16:creationId xmlns:a16="http://schemas.microsoft.com/office/drawing/2014/main" id="{AF5C75FC-CA1C-C28F-E833-B3739D7A678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9918B16-538D-C581-E735-24C5FF627C81}"/>
              </a:ext>
            </a:extLst>
          </p:cNvPr>
          <p:cNvSpPr>
            <a:spLocks noGrp="1"/>
          </p:cNvSpPr>
          <p:nvPr>
            <p:ph type="sldNum" sz="quarter" idx="12"/>
          </p:nvPr>
        </p:nvSpPr>
        <p:spPr/>
        <p:txBody>
          <a:bodyPr/>
          <a:lstStyle/>
          <a:p>
            <a:fld id="{9F199BBC-14C9-4B86-9732-4881DCDCCF82}" type="slidenum">
              <a:rPr lang="it-IT" smtClean="0"/>
              <a:t>‹N›</a:t>
            </a:fld>
            <a:endParaRPr lang="it-IT"/>
          </a:p>
        </p:txBody>
      </p:sp>
    </p:spTree>
    <p:extLst>
      <p:ext uri="{BB962C8B-B14F-4D97-AF65-F5344CB8AC3E}">
        <p14:creationId xmlns:p14="http://schemas.microsoft.com/office/powerpoint/2010/main" val="412695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07CE9-23AE-48E8-A74A-B6407701040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1DB77CC-3426-5DB8-EB58-811602CCA845}"/>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91694B9F-B267-AD8D-0E4F-B9144269A738}"/>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4FCA1B53-4B5E-8E4D-0BC8-26C14F81695D}"/>
              </a:ext>
            </a:extLst>
          </p:cNvPr>
          <p:cNvSpPr>
            <a:spLocks noGrp="1"/>
          </p:cNvSpPr>
          <p:nvPr>
            <p:ph type="dt" sz="half" idx="10"/>
          </p:nvPr>
        </p:nvSpPr>
        <p:spPr/>
        <p:txBody>
          <a:bodyPr/>
          <a:lstStyle/>
          <a:p>
            <a:fld id="{2D482D19-80BD-463A-9C35-C99F65E8CB20}" type="datetimeFigureOut">
              <a:rPr lang="it-IT" smtClean="0"/>
              <a:t>19/10/2023</a:t>
            </a:fld>
            <a:endParaRPr lang="it-IT"/>
          </a:p>
        </p:txBody>
      </p:sp>
      <p:sp>
        <p:nvSpPr>
          <p:cNvPr id="6" name="Segnaposto piè di pagina 5">
            <a:extLst>
              <a:ext uri="{FF2B5EF4-FFF2-40B4-BE49-F238E27FC236}">
                <a16:creationId xmlns:a16="http://schemas.microsoft.com/office/drawing/2014/main" id="{DB7DDE88-156D-F729-C025-EFC50DA95EF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176F33C-BB3E-B469-672B-1857102045CD}"/>
              </a:ext>
            </a:extLst>
          </p:cNvPr>
          <p:cNvSpPr>
            <a:spLocks noGrp="1"/>
          </p:cNvSpPr>
          <p:nvPr>
            <p:ph type="sldNum" sz="quarter" idx="12"/>
          </p:nvPr>
        </p:nvSpPr>
        <p:spPr/>
        <p:txBody>
          <a:bodyPr/>
          <a:lstStyle/>
          <a:p>
            <a:fld id="{9F199BBC-14C9-4B86-9732-4881DCDCCF82}" type="slidenum">
              <a:rPr lang="it-IT" smtClean="0"/>
              <a:t>‹N›</a:t>
            </a:fld>
            <a:endParaRPr lang="it-IT"/>
          </a:p>
        </p:txBody>
      </p:sp>
    </p:spTree>
    <p:extLst>
      <p:ext uri="{BB962C8B-B14F-4D97-AF65-F5344CB8AC3E}">
        <p14:creationId xmlns:p14="http://schemas.microsoft.com/office/powerpoint/2010/main" val="2560800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721D9E-49F8-2F15-5772-961464979292}"/>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90F017B-9D6B-2DF8-7F42-18D73D3B56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4D218606-FD6F-E47F-F0FB-1BFF061A9CAB}"/>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8ECD39B1-8088-1CF0-0267-80D93A99E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8461EB3B-69D4-F0E1-7A32-951435661913}"/>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DA9514D2-1E55-DF33-0487-6D497A8AF61C}"/>
              </a:ext>
            </a:extLst>
          </p:cNvPr>
          <p:cNvSpPr>
            <a:spLocks noGrp="1"/>
          </p:cNvSpPr>
          <p:nvPr>
            <p:ph type="dt" sz="half" idx="10"/>
          </p:nvPr>
        </p:nvSpPr>
        <p:spPr/>
        <p:txBody>
          <a:bodyPr/>
          <a:lstStyle/>
          <a:p>
            <a:fld id="{2D482D19-80BD-463A-9C35-C99F65E8CB20}" type="datetimeFigureOut">
              <a:rPr lang="it-IT" smtClean="0"/>
              <a:t>19/10/2023</a:t>
            </a:fld>
            <a:endParaRPr lang="it-IT"/>
          </a:p>
        </p:txBody>
      </p:sp>
      <p:sp>
        <p:nvSpPr>
          <p:cNvPr id="8" name="Segnaposto piè di pagina 7">
            <a:extLst>
              <a:ext uri="{FF2B5EF4-FFF2-40B4-BE49-F238E27FC236}">
                <a16:creationId xmlns:a16="http://schemas.microsoft.com/office/drawing/2014/main" id="{54204C5E-0C6A-7858-A0AF-1387F8E54D7F}"/>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F8B2F066-9587-B254-30CB-A8C2FA597813}"/>
              </a:ext>
            </a:extLst>
          </p:cNvPr>
          <p:cNvSpPr>
            <a:spLocks noGrp="1"/>
          </p:cNvSpPr>
          <p:nvPr>
            <p:ph type="sldNum" sz="quarter" idx="12"/>
          </p:nvPr>
        </p:nvSpPr>
        <p:spPr/>
        <p:txBody>
          <a:bodyPr/>
          <a:lstStyle/>
          <a:p>
            <a:fld id="{9F199BBC-14C9-4B86-9732-4881DCDCCF82}" type="slidenum">
              <a:rPr lang="it-IT" smtClean="0"/>
              <a:t>‹N›</a:t>
            </a:fld>
            <a:endParaRPr lang="it-IT"/>
          </a:p>
        </p:txBody>
      </p:sp>
    </p:spTree>
    <p:extLst>
      <p:ext uri="{BB962C8B-B14F-4D97-AF65-F5344CB8AC3E}">
        <p14:creationId xmlns:p14="http://schemas.microsoft.com/office/powerpoint/2010/main" val="4250083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A63440-609D-8E83-5F47-878A117D9442}"/>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5CA3D9BC-62CE-A253-2F39-47B9A20184E9}"/>
              </a:ext>
            </a:extLst>
          </p:cNvPr>
          <p:cNvSpPr>
            <a:spLocks noGrp="1"/>
          </p:cNvSpPr>
          <p:nvPr>
            <p:ph type="dt" sz="half" idx="10"/>
          </p:nvPr>
        </p:nvSpPr>
        <p:spPr/>
        <p:txBody>
          <a:bodyPr/>
          <a:lstStyle/>
          <a:p>
            <a:fld id="{2D482D19-80BD-463A-9C35-C99F65E8CB20}" type="datetimeFigureOut">
              <a:rPr lang="it-IT" smtClean="0"/>
              <a:t>19/10/2023</a:t>
            </a:fld>
            <a:endParaRPr lang="it-IT"/>
          </a:p>
        </p:txBody>
      </p:sp>
      <p:sp>
        <p:nvSpPr>
          <p:cNvPr id="4" name="Segnaposto piè di pagina 3">
            <a:extLst>
              <a:ext uri="{FF2B5EF4-FFF2-40B4-BE49-F238E27FC236}">
                <a16:creationId xmlns:a16="http://schemas.microsoft.com/office/drawing/2014/main" id="{B6231857-ECF5-89C4-B74A-8D9DEFD9F2D7}"/>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E7295CBB-A76C-BC73-4C00-5DF20E9B63F9}"/>
              </a:ext>
            </a:extLst>
          </p:cNvPr>
          <p:cNvSpPr>
            <a:spLocks noGrp="1"/>
          </p:cNvSpPr>
          <p:nvPr>
            <p:ph type="sldNum" sz="quarter" idx="12"/>
          </p:nvPr>
        </p:nvSpPr>
        <p:spPr/>
        <p:txBody>
          <a:bodyPr/>
          <a:lstStyle/>
          <a:p>
            <a:fld id="{9F199BBC-14C9-4B86-9732-4881DCDCCF82}" type="slidenum">
              <a:rPr lang="it-IT" smtClean="0"/>
              <a:t>‹N›</a:t>
            </a:fld>
            <a:endParaRPr lang="it-IT"/>
          </a:p>
        </p:txBody>
      </p:sp>
    </p:spTree>
    <p:extLst>
      <p:ext uri="{BB962C8B-B14F-4D97-AF65-F5344CB8AC3E}">
        <p14:creationId xmlns:p14="http://schemas.microsoft.com/office/powerpoint/2010/main" val="237796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D036ABAE-1ED0-4846-800D-A8ECF8083E23}"/>
              </a:ext>
            </a:extLst>
          </p:cNvPr>
          <p:cNvSpPr>
            <a:spLocks noGrp="1"/>
          </p:cNvSpPr>
          <p:nvPr>
            <p:ph type="dt" sz="half" idx="10"/>
          </p:nvPr>
        </p:nvSpPr>
        <p:spPr/>
        <p:txBody>
          <a:bodyPr/>
          <a:lstStyle/>
          <a:p>
            <a:fld id="{2D482D19-80BD-463A-9C35-C99F65E8CB20}" type="datetimeFigureOut">
              <a:rPr lang="it-IT" smtClean="0"/>
              <a:t>19/10/2023</a:t>
            </a:fld>
            <a:endParaRPr lang="it-IT"/>
          </a:p>
        </p:txBody>
      </p:sp>
      <p:sp>
        <p:nvSpPr>
          <p:cNvPr id="3" name="Segnaposto piè di pagina 2">
            <a:extLst>
              <a:ext uri="{FF2B5EF4-FFF2-40B4-BE49-F238E27FC236}">
                <a16:creationId xmlns:a16="http://schemas.microsoft.com/office/drawing/2014/main" id="{3D5A27BA-7ECD-BB73-00A4-D50E1857D706}"/>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06563D08-AF84-C5BE-ED4F-B64B113EFA75}"/>
              </a:ext>
            </a:extLst>
          </p:cNvPr>
          <p:cNvSpPr>
            <a:spLocks noGrp="1"/>
          </p:cNvSpPr>
          <p:nvPr>
            <p:ph type="sldNum" sz="quarter" idx="12"/>
          </p:nvPr>
        </p:nvSpPr>
        <p:spPr/>
        <p:txBody>
          <a:bodyPr/>
          <a:lstStyle/>
          <a:p>
            <a:fld id="{9F199BBC-14C9-4B86-9732-4881DCDCCF82}" type="slidenum">
              <a:rPr lang="it-IT" smtClean="0"/>
              <a:t>‹N›</a:t>
            </a:fld>
            <a:endParaRPr lang="it-IT"/>
          </a:p>
        </p:txBody>
      </p:sp>
    </p:spTree>
    <p:extLst>
      <p:ext uri="{BB962C8B-B14F-4D97-AF65-F5344CB8AC3E}">
        <p14:creationId xmlns:p14="http://schemas.microsoft.com/office/powerpoint/2010/main" val="3832630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130A60-DDEF-0522-A200-2BA5E7AB3E2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539ED0C-E604-D5A8-603E-59F75B3F1C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E0B4AD33-12C1-C612-6C87-B290767045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73E9116-AA14-2A82-09A1-F838558F5C10}"/>
              </a:ext>
            </a:extLst>
          </p:cNvPr>
          <p:cNvSpPr>
            <a:spLocks noGrp="1"/>
          </p:cNvSpPr>
          <p:nvPr>
            <p:ph type="dt" sz="half" idx="10"/>
          </p:nvPr>
        </p:nvSpPr>
        <p:spPr/>
        <p:txBody>
          <a:bodyPr/>
          <a:lstStyle/>
          <a:p>
            <a:fld id="{2D482D19-80BD-463A-9C35-C99F65E8CB20}" type="datetimeFigureOut">
              <a:rPr lang="it-IT" smtClean="0"/>
              <a:t>19/10/2023</a:t>
            </a:fld>
            <a:endParaRPr lang="it-IT"/>
          </a:p>
        </p:txBody>
      </p:sp>
      <p:sp>
        <p:nvSpPr>
          <p:cNvPr id="6" name="Segnaposto piè di pagina 5">
            <a:extLst>
              <a:ext uri="{FF2B5EF4-FFF2-40B4-BE49-F238E27FC236}">
                <a16:creationId xmlns:a16="http://schemas.microsoft.com/office/drawing/2014/main" id="{8DCA881F-25DB-8F93-D8C1-47D3EE0DB91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5BD74EE-34F9-828D-5E94-65330FC7DF5C}"/>
              </a:ext>
            </a:extLst>
          </p:cNvPr>
          <p:cNvSpPr>
            <a:spLocks noGrp="1"/>
          </p:cNvSpPr>
          <p:nvPr>
            <p:ph type="sldNum" sz="quarter" idx="12"/>
          </p:nvPr>
        </p:nvSpPr>
        <p:spPr/>
        <p:txBody>
          <a:bodyPr/>
          <a:lstStyle/>
          <a:p>
            <a:fld id="{9F199BBC-14C9-4B86-9732-4881DCDCCF82}" type="slidenum">
              <a:rPr lang="it-IT" smtClean="0"/>
              <a:t>‹N›</a:t>
            </a:fld>
            <a:endParaRPr lang="it-IT"/>
          </a:p>
        </p:txBody>
      </p:sp>
    </p:spTree>
    <p:extLst>
      <p:ext uri="{BB962C8B-B14F-4D97-AF65-F5344CB8AC3E}">
        <p14:creationId xmlns:p14="http://schemas.microsoft.com/office/powerpoint/2010/main" val="2635686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42B773-9E98-E039-A0D1-02485EC5000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8411593E-14A6-691D-9447-63D9A5D7D6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58D7E7F5-1487-0A79-65C4-E29F9DB497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632113E-CB2E-08AA-5ED9-42AE88C73DEC}"/>
              </a:ext>
            </a:extLst>
          </p:cNvPr>
          <p:cNvSpPr>
            <a:spLocks noGrp="1"/>
          </p:cNvSpPr>
          <p:nvPr>
            <p:ph type="dt" sz="half" idx="10"/>
          </p:nvPr>
        </p:nvSpPr>
        <p:spPr/>
        <p:txBody>
          <a:bodyPr/>
          <a:lstStyle/>
          <a:p>
            <a:fld id="{2D482D19-80BD-463A-9C35-C99F65E8CB20}" type="datetimeFigureOut">
              <a:rPr lang="it-IT" smtClean="0"/>
              <a:t>19/10/2023</a:t>
            </a:fld>
            <a:endParaRPr lang="it-IT"/>
          </a:p>
        </p:txBody>
      </p:sp>
      <p:sp>
        <p:nvSpPr>
          <p:cNvPr id="6" name="Segnaposto piè di pagina 5">
            <a:extLst>
              <a:ext uri="{FF2B5EF4-FFF2-40B4-BE49-F238E27FC236}">
                <a16:creationId xmlns:a16="http://schemas.microsoft.com/office/drawing/2014/main" id="{C97ADE30-56E7-33BF-C86D-C33687DF9FF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9CD3A30-B0E6-1EF7-8175-B01DE5562D07}"/>
              </a:ext>
            </a:extLst>
          </p:cNvPr>
          <p:cNvSpPr>
            <a:spLocks noGrp="1"/>
          </p:cNvSpPr>
          <p:nvPr>
            <p:ph type="sldNum" sz="quarter" idx="12"/>
          </p:nvPr>
        </p:nvSpPr>
        <p:spPr/>
        <p:txBody>
          <a:bodyPr/>
          <a:lstStyle/>
          <a:p>
            <a:fld id="{9F199BBC-14C9-4B86-9732-4881DCDCCF82}" type="slidenum">
              <a:rPr lang="it-IT" smtClean="0"/>
              <a:t>‹N›</a:t>
            </a:fld>
            <a:endParaRPr lang="it-IT"/>
          </a:p>
        </p:txBody>
      </p:sp>
    </p:spTree>
    <p:extLst>
      <p:ext uri="{BB962C8B-B14F-4D97-AF65-F5344CB8AC3E}">
        <p14:creationId xmlns:p14="http://schemas.microsoft.com/office/powerpoint/2010/main" val="344580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0C42053-489A-88A7-C0EA-EDB28685AE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E9D58EB-72C8-4F82-2DF0-FE2E58F9C5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2F520D1-81F0-B496-785A-5426813E51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482D19-80BD-463A-9C35-C99F65E8CB20}" type="datetimeFigureOut">
              <a:rPr lang="it-IT" smtClean="0"/>
              <a:t>19/10/2023</a:t>
            </a:fld>
            <a:endParaRPr lang="it-IT"/>
          </a:p>
        </p:txBody>
      </p:sp>
      <p:sp>
        <p:nvSpPr>
          <p:cNvPr id="5" name="Segnaposto piè di pagina 4">
            <a:extLst>
              <a:ext uri="{FF2B5EF4-FFF2-40B4-BE49-F238E27FC236}">
                <a16:creationId xmlns:a16="http://schemas.microsoft.com/office/drawing/2014/main" id="{F67025E0-5353-16EE-E68E-D28B9C7EE7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32521E30-AA12-F7E5-E4E5-F3A205F22C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199BBC-14C9-4B86-9732-4881DCDCCF82}" type="slidenum">
              <a:rPr lang="it-IT" smtClean="0"/>
              <a:t>‹N›</a:t>
            </a:fld>
            <a:endParaRPr lang="it-IT"/>
          </a:p>
        </p:txBody>
      </p:sp>
    </p:spTree>
    <p:extLst>
      <p:ext uri="{BB962C8B-B14F-4D97-AF65-F5344CB8AC3E}">
        <p14:creationId xmlns:p14="http://schemas.microsoft.com/office/powerpoint/2010/main" val="689874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descr="Immagine che contiene argento, platino, Fotografia di nature morte, anello&#10;&#10;Descrizione generata automaticamente">
            <a:extLst>
              <a:ext uri="{FF2B5EF4-FFF2-40B4-BE49-F238E27FC236}">
                <a16:creationId xmlns:a16="http://schemas.microsoft.com/office/drawing/2014/main" id="{D4F60481-B243-D745-B6A7-93B2FEA01FD7}"/>
              </a:ext>
            </a:extLst>
          </p:cNvPr>
          <p:cNvPicPr>
            <a:picLocks noChangeAspect="1"/>
          </p:cNvPicPr>
          <p:nvPr/>
        </p:nvPicPr>
        <p:blipFill rotWithShape="1">
          <a:blip r:embed="rId2">
            <a:extLst>
              <a:ext uri="{28A0092B-C50C-407E-A947-70E740481C1C}">
                <a14:useLocalDpi xmlns:a14="http://schemas.microsoft.com/office/drawing/2010/main" val="0"/>
              </a:ext>
            </a:extLst>
          </a:blip>
          <a:srcRect l="24392" t="3848" r="-1" b="444"/>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E0E67C0C-4D50-DF4C-65C7-036A52BE79DA}"/>
              </a:ext>
            </a:extLst>
          </p:cNvPr>
          <p:cNvSpPr>
            <a:spLocks noGrp="1"/>
          </p:cNvSpPr>
          <p:nvPr>
            <p:ph type="ctrTitle"/>
          </p:nvPr>
        </p:nvSpPr>
        <p:spPr>
          <a:xfrm>
            <a:off x="477981" y="1122363"/>
            <a:ext cx="4023360" cy="3204134"/>
          </a:xfrm>
        </p:spPr>
        <p:txBody>
          <a:bodyPr anchor="b">
            <a:normAutofit/>
          </a:bodyPr>
          <a:lstStyle/>
          <a:p>
            <a:pPr algn="l"/>
            <a:r>
              <a:rPr lang="it-IT" sz="4800" dirty="0">
                <a:solidFill>
                  <a:schemeClr val="bg1"/>
                </a:solidFill>
                <a:latin typeface="Gill Sans MT" panose="020B0502020104020203" pitchFamily="34" charset="0"/>
                <a:ea typeface="Verdana" panose="020B0604030504040204" pitchFamily="34" charset="0"/>
              </a:rPr>
              <a:t>Cine Recensore</a:t>
            </a:r>
          </a:p>
        </p:txBody>
      </p:sp>
      <p:sp>
        <p:nvSpPr>
          <p:cNvPr id="3" name="Sottotitolo 2">
            <a:extLst>
              <a:ext uri="{FF2B5EF4-FFF2-40B4-BE49-F238E27FC236}">
                <a16:creationId xmlns:a16="http://schemas.microsoft.com/office/drawing/2014/main" id="{38D91C46-E38B-50C0-78B2-0B06BBE3DCD7}"/>
              </a:ext>
            </a:extLst>
          </p:cNvPr>
          <p:cNvSpPr>
            <a:spLocks noGrp="1"/>
          </p:cNvSpPr>
          <p:nvPr>
            <p:ph type="subTitle" idx="1"/>
          </p:nvPr>
        </p:nvSpPr>
        <p:spPr>
          <a:xfrm>
            <a:off x="477980" y="4872922"/>
            <a:ext cx="4023359" cy="1208141"/>
          </a:xfrm>
        </p:spPr>
        <p:txBody>
          <a:bodyPr>
            <a:normAutofit/>
          </a:bodyPr>
          <a:lstStyle/>
          <a:p>
            <a:pPr algn="l"/>
            <a:r>
              <a:rPr lang="it-IT" sz="1600" b="0" i="0" dirty="0">
                <a:solidFill>
                  <a:schemeClr val="bg1"/>
                </a:solidFill>
                <a:effectLst/>
                <a:latin typeface="Gill Sans MT" panose="020B0502020104020203" pitchFamily="34" charset="0"/>
                <a:ea typeface="Verdana" panose="020B0604030504040204" pitchFamily="34" charset="0"/>
              </a:rPr>
              <a:t>Una Web Application intuitiva per gli amanti del cinema che consente di registrare, cercar</a:t>
            </a:r>
            <a:r>
              <a:rPr lang="it-IT" sz="1600" dirty="0">
                <a:solidFill>
                  <a:schemeClr val="bg1"/>
                </a:solidFill>
                <a:latin typeface="Gill Sans MT" panose="020B0502020104020203" pitchFamily="34" charset="0"/>
                <a:ea typeface="Verdana" panose="020B0604030504040204" pitchFamily="34" charset="0"/>
              </a:rPr>
              <a:t>e,</a:t>
            </a:r>
            <a:r>
              <a:rPr lang="it-IT" sz="1600" b="0" i="0" dirty="0">
                <a:solidFill>
                  <a:schemeClr val="bg1"/>
                </a:solidFill>
                <a:effectLst/>
                <a:latin typeface="Gill Sans MT" panose="020B0502020104020203" pitchFamily="34" charset="0"/>
                <a:ea typeface="Verdana" panose="020B0604030504040204" pitchFamily="34" charset="0"/>
              </a:rPr>
              <a:t> valutare film e recensioni</a:t>
            </a:r>
            <a:endParaRPr lang="it-IT" sz="2000" dirty="0">
              <a:solidFill>
                <a:schemeClr val="bg1"/>
              </a:solidFill>
              <a:latin typeface="Gill Sans MT" panose="020B0502020104020203" pitchFamily="34" charset="0"/>
              <a:ea typeface="Verdana" panose="020B0604030504040204" pitchFamily="34" charset="0"/>
            </a:endParaRP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8">
            <a:extLst>
              <a:ext uri="{FF2B5EF4-FFF2-40B4-BE49-F238E27FC236}">
                <a16:creationId xmlns:a16="http://schemas.microsoft.com/office/drawing/2014/main" id="{5B768B61-7591-344E-C4E9-0160D87FD3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59" y="5953083"/>
            <a:ext cx="1928018" cy="1348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350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1" name="Rectangle 5126">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Immagine che contiene testo, software, Pagina Web, Icona del computer&#10;&#10;Descrizione generata automaticamente">
            <a:extLst>
              <a:ext uri="{FF2B5EF4-FFF2-40B4-BE49-F238E27FC236}">
                <a16:creationId xmlns:a16="http://schemas.microsoft.com/office/drawing/2014/main" id="{C451F68F-9197-806B-C8A0-15812302B71D}"/>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16455" r="11544"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a:extLst>
              <a:ext uri="{FF2B5EF4-FFF2-40B4-BE49-F238E27FC236}">
                <a16:creationId xmlns:a16="http://schemas.microsoft.com/office/drawing/2014/main" id="{063AEBEE-022B-6B06-D066-D5148605C0B4}"/>
              </a:ext>
            </a:extLst>
          </p:cNvPr>
          <p:cNvSpPr>
            <a:spLocks noGrp="1"/>
          </p:cNvSpPr>
          <p:nvPr>
            <p:ph type="title"/>
          </p:nvPr>
        </p:nvSpPr>
        <p:spPr>
          <a:xfrm>
            <a:off x="838200" y="365125"/>
            <a:ext cx="10515600" cy="1325563"/>
          </a:xfrm>
        </p:spPr>
        <p:txBody>
          <a:bodyPr>
            <a:noAutofit/>
          </a:bodyPr>
          <a:lstStyle/>
          <a:p>
            <a:r>
              <a:rPr lang="it-IT" dirty="0">
                <a:solidFill>
                  <a:srgbClr val="FFFFFF"/>
                </a:solidFill>
                <a:latin typeface="Gill Sans MT" panose="020B0502020104020203" pitchFamily="34" charset="0"/>
              </a:rPr>
              <a:t>Strumento visivo per la gestione del lavoro </a:t>
            </a:r>
          </a:p>
        </p:txBody>
      </p:sp>
      <p:sp>
        <p:nvSpPr>
          <p:cNvPr id="3" name="Segnaposto contenuto 2">
            <a:extLst>
              <a:ext uri="{FF2B5EF4-FFF2-40B4-BE49-F238E27FC236}">
                <a16:creationId xmlns:a16="http://schemas.microsoft.com/office/drawing/2014/main" id="{0FD9EC74-3E00-2D69-1841-8D85DA80BF11}"/>
              </a:ext>
            </a:extLst>
          </p:cNvPr>
          <p:cNvSpPr>
            <a:spLocks noGrp="1"/>
          </p:cNvSpPr>
          <p:nvPr>
            <p:ph idx="1"/>
          </p:nvPr>
        </p:nvSpPr>
        <p:spPr>
          <a:xfrm>
            <a:off x="838200" y="1825625"/>
            <a:ext cx="10515600" cy="4351338"/>
          </a:xfrm>
        </p:spPr>
        <p:txBody>
          <a:bodyPr>
            <a:normAutofit/>
          </a:bodyPr>
          <a:lstStyle/>
          <a:p>
            <a:r>
              <a:rPr lang="it-IT" b="0" i="0" dirty="0" err="1">
                <a:effectLst/>
                <a:latin typeface="Gill Sans MT" panose="020B0502020104020203" pitchFamily="34" charset="0"/>
              </a:rPr>
              <a:t>Trello</a:t>
            </a:r>
            <a:r>
              <a:rPr lang="it-IT" b="0" i="0" dirty="0">
                <a:effectLst/>
                <a:latin typeface="Gill Sans MT" panose="020B0502020104020203" pitchFamily="34" charset="0"/>
              </a:rPr>
              <a:t> è una grande bacheca virtuale dove possiamo appuntare i nostri compiti e attività. </a:t>
            </a:r>
          </a:p>
          <a:p>
            <a:r>
              <a:rPr lang="it-IT" b="0" i="0" dirty="0">
                <a:effectLst/>
                <a:latin typeface="Gill Sans MT" panose="020B0502020104020203" pitchFamily="34" charset="0"/>
              </a:rPr>
              <a:t>Ogni compito è come una carta con un elenco di cose da fare.</a:t>
            </a:r>
          </a:p>
          <a:p>
            <a:r>
              <a:rPr lang="it-IT" b="0" i="0" dirty="0">
                <a:effectLst/>
                <a:latin typeface="Gill Sans MT" panose="020B0502020104020203" pitchFamily="34" charset="0"/>
              </a:rPr>
              <a:t> Le carte possono essere spostate da una parte all'altra della bacheca, da 'Da </a:t>
            </a:r>
            <a:r>
              <a:rPr lang="it-IT" b="0" i="0" dirty="0" err="1">
                <a:effectLst/>
                <a:latin typeface="Gill Sans MT" panose="020B0502020104020203" pitchFamily="34" charset="0"/>
              </a:rPr>
              <a:t>Fare'</a:t>
            </a:r>
            <a:r>
              <a:rPr lang="it-IT" b="0" i="0" dirty="0">
                <a:effectLst/>
                <a:latin typeface="Gill Sans MT" panose="020B0502020104020203" pitchFamily="34" charset="0"/>
              </a:rPr>
              <a:t> a 'In Corso' e infine a 'Fatto', quando abbiamo finito.</a:t>
            </a:r>
          </a:p>
          <a:p>
            <a:r>
              <a:rPr lang="it-IT" b="0" i="0" dirty="0">
                <a:effectLst/>
                <a:latin typeface="Gill Sans MT" panose="020B0502020104020203" pitchFamily="34" charset="0"/>
              </a:rPr>
              <a:t> È un modo facile e visuale per organizzare il nostro lavoro e tenere traccia di ciò che dobbiamo fare</a:t>
            </a:r>
            <a:endParaRPr lang="it-IT" dirty="0">
              <a:latin typeface="Gill Sans MT" panose="020B0502020104020203" pitchFamily="34" charset="0"/>
            </a:endParaRPr>
          </a:p>
        </p:txBody>
      </p:sp>
      <p:pic>
        <p:nvPicPr>
          <p:cNvPr id="4" name="Picture 8">
            <a:extLst>
              <a:ext uri="{FF2B5EF4-FFF2-40B4-BE49-F238E27FC236}">
                <a16:creationId xmlns:a16="http://schemas.microsoft.com/office/drawing/2014/main" id="{3D44B9F1-1D64-7005-795D-230CF6457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74305"/>
            <a:ext cx="1928018" cy="1348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04869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BFCFCBA-58BA-A1AF-E024-49B03D725F5E}"/>
              </a:ext>
            </a:extLst>
          </p:cNvPr>
          <p:cNvSpPr>
            <a:spLocks noGrp="1"/>
          </p:cNvSpPr>
          <p:nvPr>
            <p:ph type="title"/>
          </p:nvPr>
        </p:nvSpPr>
        <p:spPr>
          <a:xfrm>
            <a:off x="501013" y="293012"/>
            <a:ext cx="4994911" cy="1792462"/>
          </a:xfrm>
        </p:spPr>
        <p:txBody>
          <a:bodyPr anchor="t">
            <a:normAutofit/>
          </a:bodyPr>
          <a:lstStyle/>
          <a:p>
            <a:r>
              <a:rPr lang="it-IT" dirty="0">
                <a:solidFill>
                  <a:schemeClr val="bg1"/>
                </a:solidFill>
                <a:latin typeface="Gill Sans MT" panose="020B0502020104020203" pitchFamily="34" charset="0"/>
              </a:rPr>
              <a:t>Diagramma E-R</a:t>
            </a:r>
            <a:br>
              <a:rPr lang="it-IT" dirty="0">
                <a:solidFill>
                  <a:schemeClr val="bg1"/>
                </a:solidFill>
                <a:latin typeface="Gill Sans MT" panose="020B0502020104020203" pitchFamily="34" charset="0"/>
              </a:rPr>
            </a:br>
            <a:r>
              <a:rPr lang="it-IT" dirty="0">
                <a:solidFill>
                  <a:schemeClr val="bg1"/>
                </a:solidFill>
                <a:latin typeface="Gill Sans MT" panose="020B0502020104020203" pitchFamily="34" charset="0"/>
              </a:rPr>
              <a:t>( Entità Relazionale )</a:t>
            </a:r>
          </a:p>
        </p:txBody>
      </p:sp>
      <p:pic>
        <p:nvPicPr>
          <p:cNvPr id="5" name="Segnaposto contenuto 4">
            <a:extLst>
              <a:ext uri="{FF2B5EF4-FFF2-40B4-BE49-F238E27FC236}">
                <a16:creationId xmlns:a16="http://schemas.microsoft.com/office/drawing/2014/main" id="{B84C2CE2-D8FA-C3C4-5544-1C57D9B2C864}"/>
              </a:ext>
            </a:extLst>
          </p:cNvPr>
          <p:cNvPicPr>
            <a:picLocks noChangeAspect="1"/>
          </p:cNvPicPr>
          <p:nvPr/>
        </p:nvPicPr>
        <p:blipFill>
          <a:blip r:embed="rId2"/>
          <a:stretch>
            <a:fillRect/>
          </a:stretch>
        </p:blipFill>
        <p:spPr>
          <a:xfrm>
            <a:off x="5495924" y="1018370"/>
            <a:ext cx="6434870" cy="4821260"/>
          </a:xfrm>
          <a:prstGeom prst="rect">
            <a:avLst/>
          </a:prstGeom>
        </p:spPr>
      </p:pic>
      <p:sp>
        <p:nvSpPr>
          <p:cNvPr id="17" name="Content Placeholder 8">
            <a:extLst>
              <a:ext uri="{FF2B5EF4-FFF2-40B4-BE49-F238E27FC236}">
                <a16:creationId xmlns:a16="http://schemas.microsoft.com/office/drawing/2014/main" id="{33F7D5D0-5A5B-B4F5-5D55-DE8F865A8647}"/>
              </a:ext>
            </a:extLst>
          </p:cNvPr>
          <p:cNvSpPr>
            <a:spLocks noGrp="1"/>
          </p:cNvSpPr>
          <p:nvPr>
            <p:ph idx="1"/>
          </p:nvPr>
        </p:nvSpPr>
        <p:spPr>
          <a:xfrm>
            <a:off x="552450" y="1772654"/>
            <a:ext cx="4391025" cy="4063210"/>
          </a:xfrm>
        </p:spPr>
        <p:txBody>
          <a:bodyPr>
            <a:normAutofit/>
          </a:bodyPr>
          <a:lstStyle/>
          <a:p>
            <a:r>
              <a:rPr lang="it-IT" sz="2400" dirty="0">
                <a:solidFill>
                  <a:srgbClr val="FFFFFF"/>
                </a:solidFill>
                <a:latin typeface="Söhne"/>
              </a:rPr>
              <a:t>F</a:t>
            </a:r>
            <a:r>
              <a:rPr lang="it-IT" sz="2400" b="0" i="0" dirty="0">
                <a:solidFill>
                  <a:srgbClr val="FFFFFF"/>
                </a:solidFill>
                <a:effectLst/>
                <a:latin typeface="Söhne"/>
              </a:rPr>
              <a:t>ornisce una visualizzazione chiara e concettuale della struttura di un database, aiutando a identificare le entità coinvolte, le loro interazioni e i dettagli di ciascuna entità, il che facilita la progettazione e la comprensione dei database relazionali</a:t>
            </a:r>
            <a:endParaRPr lang="it-IT" sz="2400" dirty="0">
              <a:solidFill>
                <a:srgbClr val="FFFFFF"/>
              </a:solidFill>
            </a:endParaRPr>
          </a:p>
          <a:p>
            <a:endParaRPr lang="en-US" sz="2400" dirty="0">
              <a:solidFill>
                <a:schemeClr val="bg1">
                  <a:alpha val="80000"/>
                </a:schemeClr>
              </a:solidFill>
            </a:endParaRPr>
          </a:p>
        </p:txBody>
      </p:sp>
      <p:pic>
        <p:nvPicPr>
          <p:cNvPr id="3" name="Picture 8">
            <a:extLst>
              <a:ext uri="{FF2B5EF4-FFF2-40B4-BE49-F238E27FC236}">
                <a16:creationId xmlns:a16="http://schemas.microsoft.com/office/drawing/2014/main" id="{BBA5611A-5122-9E89-DFEB-1021AD72FD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90583"/>
            <a:ext cx="1928018" cy="1348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164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28671ECE-0AAC-76DB-7418-344FA8E0B4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440" t="5433" r="26979" b="2"/>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7" name="Rectangle 2056">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29646C53-9452-3D4D-FB42-3CD23F9553B5}"/>
              </a:ext>
            </a:extLst>
          </p:cNvPr>
          <p:cNvSpPr>
            <a:spLocks noGrp="1"/>
          </p:cNvSpPr>
          <p:nvPr>
            <p:ph type="title"/>
          </p:nvPr>
        </p:nvSpPr>
        <p:spPr>
          <a:xfrm>
            <a:off x="371093" y="593558"/>
            <a:ext cx="4361327" cy="1692442"/>
          </a:xfrm>
        </p:spPr>
        <p:txBody>
          <a:bodyPr anchor="b">
            <a:normAutofit/>
          </a:bodyPr>
          <a:lstStyle/>
          <a:p>
            <a:r>
              <a:rPr lang="it-IT" sz="8000" b="1" dirty="0">
                <a:solidFill>
                  <a:schemeClr val="bg1"/>
                </a:solidFill>
              </a:rPr>
              <a:t>Spring</a:t>
            </a:r>
            <a:endParaRPr lang="it-IT" sz="8800" b="1" dirty="0">
              <a:solidFill>
                <a:schemeClr val="bg1"/>
              </a:solidFill>
            </a:endParaRPr>
          </a:p>
        </p:txBody>
      </p:sp>
      <p:sp>
        <p:nvSpPr>
          <p:cNvPr id="2059" name="Rectangle 205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61" name="Rectangle 206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E2DDF8EC-40F1-DD60-862C-140E14D97826}"/>
              </a:ext>
            </a:extLst>
          </p:cNvPr>
          <p:cNvSpPr>
            <a:spLocks noGrp="1"/>
          </p:cNvSpPr>
          <p:nvPr>
            <p:ph idx="1"/>
          </p:nvPr>
        </p:nvSpPr>
        <p:spPr>
          <a:xfrm>
            <a:off x="371094" y="2718054"/>
            <a:ext cx="6733091" cy="4018862"/>
          </a:xfrm>
        </p:spPr>
        <p:txBody>
          <a:bodyPr anchor="t">
            <a:normAutofit fontScale="47500" lnSpcReduction="20000"/>
          </a:bodyPr>
          <a:lstStyle/>
          <a:p>
            <a:pPr marL="0" indent="0" algn="l">
              <a:buNone/>
            </a:pPr>
            <a:r>
              <a:rPr lang="it-IT" b="1" i="0" dirty="0">
                <a:solidFill>
                  <a:schemeClr val="bg1"/>
                </a:solidFill>
                <a:effectLst/>
                <a:latin typeface="Söhne"/>
              </a:rPr>
              <a:t>Spring Boot </a:t>
            </a:r>
            <a:r>
              <a:rPr lang="it-IT" b="0" i="0" dirty="0">
                <a:solidFill>
                  <a:schemeClr val="bg1"/>
                </a:solidFill>
                <a:effectLst/>
                <a:latin typeface="Söhne"/>
              </a:rPr>
              <a:t>:</a:t>
            </a:r>
          </a:p>
          <a:p>
            <a:pPr marL="742950" lvl="1" indent="-285750" algn="l">
              <a:buFont typeface="+mj-lt"/>
              <a:buAutoNum type="arabicPeriod"/>
            </a:pPr>
            <a:r>
              <a:rPr lang="it-IT" b="0" i="0" dirty="0">
                <a:solidFill>
                  <a:schemeClr val="bg1"/>
                </a:solidFill>
                <a:effectLst/>
                <a:latin typeface="Söhne"/>
              </a:rPr>
              <a:t>Spring Boot è un framework Spring di sviluppo Java che semplifica la creazione di applicazioni.</a:t>
            </a:r>
          </a:p>
          <a:p>
            <a:pPr marL="742950" lvl="1" indent="-285750" algn="l">
              <a:buFont typeface="+mj-lt"/>
              <a:buAutoNum type="arabicPeriod"/>
            </a:pPr>
            <a:r>
              <a:rPr lang="it-IT" b="0" i="0" dirty="0">
                <a:solidFill>
                  <a:schemeClr val="bg1"/>
                </a:solidFill>
                <a:effectLst/>
                <a:latin typeface="Söhne"/>
              </a:rPr>
              <a:t>Serve a rendere il processo di sviluppo più veloce ed efficiente, fornendo configurazioni predefinite e strumenti per gestire molte complesse operazioni comuni.</a:t>
            </a:r>
          </a:p>
          <a:p>
            <a:pPr marL="742950" lvl="1" indent="-285750" algn="l">
              <a:buFont typeface="+mj-lt"/>
              <a:buAutoNum type="arabicPeriod"/>
            </a:pPr>
            <a:r>
              <a:rPr lang="it-IT" b="0" i="0" dirty="0">
                <a:solidFill>
                  <a:schemeClr val="bg1"/>
                </a:solidFill>
                <a:effectLst/>
                <a:latin typeface="Söhne"/>
              </a:rPr>
              <a:t>È ideale per sviluppare applicazioni web, servizi </a:t>
            </a:r>
            <a:r>
              <a:rPr lang="it-IT" b="0" i="0" dirty="0" err="1">
                <a:solidFill>
                  <a:schemeClr val="bg1"/>
                </a:solidFill>
                <a:effectLst/>
                <a:latin typeface="Söhne"/>
              </a:rPr>
              <a:t>RESTful</a:t>
            </a:r>
            <a:r>
              <a:rPr lang="it-IT" b="0" i="0" dirty="0">
                <a:solidFill>
                  <a:schemeClr val="bg1"/>
                </a:solidFill>
                <a:effectLst/>
                <a:latin typeface="Söhne"/>
              </a:rPr>
              <a:t> e microservizi.</a:t>
            </a:r>
          </a:p>
          <a:p>
            <a:pPr algn="l">
              <a:buFont typeface="+mj-lt"/>
              <a:buAutoNum type="arabicPeriod"/>
            </a:pPr>
            <a:r>
              <a:rPr lang="it-IT" b="1" i="0" dirty="0">
                <a:solidFill>
                  <a:schemeClr val="bg1"/>
                </a:solidFill>
                <a:effectLst/>
                <a:latin typeface="Söhne"/>
              </a:rPr>
              <a:t>Spring Web</a:t>
            </a:r>
            <a:r>
              <a:rPr lang="it-IT" b="0" i="0" dirty="0">
                <a:solidFill>
                  <a:schemeClr val="bg1"/>
                </a:solidFill>
                <a:effectLst/>
                <a:latin typeface="Söhne"/>
              </a:rPr>
              <a:t>:</a:t>
            </a:r>
          </a:p>
          <a:p>
            <a:pPr marL="742950" lvl="1" indent="-285750" algn="l">
              <a:buFont typeface="+mj-lt"/>
              <a:buAutoNum type="arabicPeriod"/>
            </a:pPr>
            <a:r>
              <a:rPr lang="it-IT" b="0" i="0" dirty="0">
                <a:solidFill>
                  <a:schemeClr val="bg1"/>
                </a:solidFill>
                <a:effectLst/>
                <a:latin typeface="Söhne"/>
              </a:rPr>
              <a:t>Spring Web è un modulo del framework Spring che si concentra sulla creazione di applicazioni web.</a:t>
            </a:r>
          </a:p>
          <a:p>
            <a:pPr marL="742950" lvl="1" indent="-285750" algn="l">
              <a:buFont typeface="+mj-lt"/>
              <a:buAutoNum type="arabicPeriod"/>
            </a:pPr>
            <a:r>
              <a:rPr lang="it-IT" b="0" i="0" dirty="0">
                <a:solidFill>
                  <a:schemeClr val="bg1"/>
                </a:solidFill>
                <a:effectLst/>
                <a:latin typeface="Söhne"/>
              </a:rPr>
              <a:t>Serve a gestire richieste HTTP, generare pagine web dinamiche e creare servizi web.</a:t>
            </a:r>
          </a:p>
          <a:p>
            <a:pPr marL="742950" lvl="1" indent="-285750" algn="l">
              <a:buFont typeface="+mj-lt"/>
              <a:buAutoNum type="arabicPeriod"/>
            </a:pPr>
            <a:r>
              <a:rPr lang="it-IT" b="0" i="0" dirty="0">
                <a:solidFill>
                  <a:schemeClr val="bg1"/>
                </a:solidFill>
                <a:effectLst/>
                <a:latin typeface="Söhne"/>
              </a:rPr>
              <a:t>Offre funzionalità per la gestione di URL, interfacce utente e controller web.</a:t>
            </a:r>
          </a:p>
          <a:p>
            <a:pPr algn="l">
              <a:buFont typeface="+mj-lt"/>
              <a:buAutoNum type="arabicPeriod"/>
            </a:pPr>
            <a:r>
              <a:rPr lang="it-IT" b="1" i="0" dirty="0">
                <a:solidFill>
                  <a:schemeClr val="bg1"/>
                </a:solidFill>
                <a:effectLst/>
                <a:latin typeface="Söhne"/>
              </a:rPr>
              <a:t>Spring JPA</a:t>
            </a:r>
            <a:r>
              <a:rPr lang="it-IT" b="0" i="0" dirty="0">
                <a:solidFill>
                  <a:schemeClr val="bg1"/>
                </a:solidFill>
                <a:effectLst/>
                <a:latin typeface="Söhne"/>
              </a:rPr>
              <a:t>:</a:t>
            </a:r>
          </a:p>
          <a:p>
            <a:pPr marL="742950" lvl="1" indent="-285750" algn="l">
              <a:buFont typeface="+mj-lt"/>
              <a:buAutoNum type="arabicPeriod"/>
            </a:pPr>
            <a:r>
              <a:rPr lang="it-IT" b="0" i="0" dirty="0">
                <a:solidFill>
                  <a:schemeClr val="bg1"/>
                </a:solidFill>
                <a:effectLst/>
                <a:latin typeface="Söhne"/>
              </a:rPr>
              <a:t>Spring JPA è un modulo del framework Spring che semplifica l'accesso ai database relazionali.</a:t>
            </a:r>
          </a:p>
          <a:p>
            <a:pPr marL="742950" lvl="1" indent="-285750" algn="l">
              <a:buFont typeface="+mj-lt"/>
              <a:buAutoNum type="arabicPeriod"/>
            </a:pPr>
            <a:r>
              <a:rPr lang="it-IT" b="0" i="0" dirty="0">
                <a:solidFill>
                  <a:schemeClr val="bg1"/>
                </a:solidFill>
                <a:effectLst/>
                <a:latin typeface="Söhne"/>
              </a:rPr>
              <a:t>Serve a connettersi a un database, eseguire operazioni di lettura e scrittura e mappare dati da oggetti Java a tabelle di database.</a:t>
            </a:r>
          </a:p>
          <a:p>
            <a:pPr marL="742950" lvl="1" indent="-285750" algn="l">
              <a:buFont typeface="+mj-lt"/>
              <a:buAutoNum type="arabicPeriod"/>
            </a:pPr>
            <a:r>
              <a:rPr lang="it-IT" b="0" i="0" dirty="0">
                <a:solidFill>
                  <a:schemeClr val="bg1"/>
                </a:solidFill>
                <a:effectLst/>
                <a:latin typeface="Söhne"/>
              </a:rPr>
              <a:t>È molto utile per la creazione di applicazioni che richiedono una persistenza dei dati robusta e gestibile.</a:t>
            </a:r>
          </a:p>
          <a:p>
            <a:pPr marL="742950" lvl="1" indent="-285750" algn="l">
              <a:buFont typeface="+mj-lt"/>
              <a:buAutoNum type="arabicPeriod"/>
            </a:pPr>
            <a:endParaRPr lang="it-IT" dirty="0">
              <a:solidFill>
                <a:schemeClr val="bg1"/>
              </a:solidFill>
              <a:latin typeface="Söhne"/>
            </a:endParaRPr>
          </a:p>
          <a:p>
            <a:pPr marL="742950" lvl="1" indent="-285750" algn="l">
              <a:buFont typeface="+mj-lt"/>
              <a:buAutoNum type="arabicPeriod"/>
            </a:pPr>
            <a:endParaRPr lang="it-IT" b="0" i="0" dirty="0">
              <a:solidFill>
                <a:schemeClr val="bg1"/>
              </a:solidFill>
              <a:effectLst/>
              <a:latin typeface="Söhne"/>
            </a:endParaRPr>
          </a:p>
          <a:p>
            <a:pPr algn="l"/>
            <a:r>
              <a:rPr lang="it-IT" b="0" i="0" dirty="0">
                <a:solidFill>
                  <a:schemeClr val="bg1"/>
                </a:solidFill>
                <a:effectLst/>
                <a:latin typeface="Söhne"/>
              </a:rPr>
              <a:t>In sintesi, Spring Boot semplifica lo sviluppo di applicazioni Java, Spring Web si concentra sull'aspetto web delle applicazioni, e Spring JPA semplifica l'accesso e la gestione dei dati nei database relazionali. Questi tre componenti possono essere combinati per creare applicazioni web sofisticate e altamente performanti.</a:t>
            </a:r>
          </a:p>
          <a:p>
            <a:endParaRPr lang="it-IT" sz="1700" dirty="0">
              <a:solidFill>
                <a:schemeClr val="bg1"/>
              </a:solidFill>
            </a:endParaRPr>
          </a:p>
        </p:txBody>
      </p:sp>
      <p:pic>
        <p:nvPicPr>
          <p:cNvPr id="4" name="Picture 8">
            <a:extLst>
              <a:ext uri="{FF2B5EF4-FFF2-40B4-BE49-F238E27FC236}">
                <a16:creationId xmlns:a16="http://schemas.microsoft.com/office/drawing/2014/main" id="{6C6BA08A-FA1D-EB4D-8EC1-5A735B3513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59" y="6096430"/>
            <a:ext cx="1706191" cy="1193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872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AEF9E5-6AE7-5650-72DE-B143EEA8A82B}"/>
              </a:ext>
            </a:extLst>
          </p:cNvPr>
          <p:cNvSpPr>
            <a:spLocks noGrp="1"/>
          </p:cNvSpPr>
          <p:nvPr>
            <p:ph type="title"/>
          </p:nvPr>
        </p:nvSpPr>
        <p:spPr/>
        <p:txBody>
          <a:bodyPr/>
          <a:lstStyle/>
          <a:p>
            <a:endParaRPr lang="it-IT" dirty="0"/>
          </a:p>
        </p:txBody>
      </p:sp>
      <p:sp>
        <p:nvSpPr>
          <p:cNvPr id="3" name="Segnaposto contenuto 2">
            <a:extLst>
              <a:ext uri="{FF2B5EF4-FFF2-40B4-BE49-F238E27FC236}">
                <a16:creationId xmlns:a16="http://schemas.microsoft.com/office/drawing/2014/main" id="{1A78FDB5-491C-321B-9015-586F7CE88B4D}"/>
              </a:ext>
            </a:extLst>
          </p:cNvPr>
          <p:cNvSpPr>
            <a:spLocks noGrp="1"/>
          </p:cNvSpPr>
          <p:nvPr>
            <p:ph idx="1"/>
          </p:nvPr>
        </p:nvSpPr>
        <p:spPr/>
        <p:txBody>
          <a:bodyPr/>
          <a:lstStyle/>
          <a:p>
            <a:endParaRPr lang="it-IT"/>
          </a:p>
        </p:txBody>
      </p:sp>
      <p:pic>
        <p:nvPicPr>
          <p:cNvPr id="4" name="Picture 2" descr="Immagine che contiene calligrafia, testo, forniture per ufficio, Strumento per ufficio&#10;&#10;Descrizione generata automaticamente">
            <a:extLst>
              <a:ext uri="{FF2B5EF4-FFF2-40B4-BE49-F238E27FC236}">
                <a16:creationId xmlns:a16="http://schemas.microsoft.com/office/drawing/2014/main" id="{385097C5-B7D0-A737-67A0-9B9A033822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669" b="12332"/>
          <a:stretch/>
        </p:blipFill>
        <p:spPr bwMode="auto">
          <a:xfrm>
            <a:off x="10" y="5"/>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857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 name="Rectangle 139">
            <a:extLst>
              <a:ext uri="{FF2B5EF4-FFF2-40B4-BE49-F238E27FC236}">
                <a16:creationId xmlns:a16="http://schemas.microsoft.com/office/drawing/2014/main" id="{5F18414D-1626-4996-AACB-23D3DE45B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olo 1">
            <a:extLst>
              <a:ext uri="{FF2B5EF4-FFF2-40B4-BE49-F238E27FC236}">
                <a16:creationId xmlns:a16="http://schemas.microsoft.com/office/drawing/2014/main" id="{540997CA-8DE8-7DDB-D11D-AC7C12E83ADA}"/>
              </a:ext>
            </a:extLst>
          </p:cNvPr>
          <p:cNvSpPr>
            <a:spLocks noGrp="1"/>
          </p:cNvSpPr>
          <p:nvPr>
            <p:ph type="title"/>
          </p:nvPr>
        </p:nvSpPr>
        <p:spPr>
          <a:xfrm>
            <a:off x="2428875" y="820731"/>
            <a:ext cx="4588192" cy="2387600"/>
          </a:xfrm>
        </p:spPr>
        <p:txBody>
          <a:bodyPr vert="horz" lIns="91440" tIns="45720" rIns="91440" bIns="45720" rtlCol="0" anchor="b">
            <a:normAutofit/>
          </a:bodyPr>
          <a:lstStyle/>
          <a:p>
            <a:r>
              <a:rPr lang="en-US" sz="3200" kern="1200" dirty="0" err="1">
                <a:solidFill>
                  <a:schemeClr val="bg1"/>
                </a:solidFill>
                <a:latin typeface="Gill Sans MT" panose="020B0502020104020203" pitchFamily="34" charset="0"/>
              </a:rPr>
              <a:t>Membri</a:t>
            </a:r>
            <a:r>
              <a:rPr lang="en-US" sz="3200" kern="1200" dirty="0">
                <a:solidFill>
                  <a:schemeClr val="bg1"/>
                </a:solidFill>
                <a:latin typeface="Gill Sans MT" panose="020B0502020104020203" pitchFamily="34" charset="0"/>
              </a:rPr>
              <a:t> Del Team</a:t>
            </a:r>
          </a:p>
        </p:txBody>
      </p:sp>
      <p:pic>
        <p:nvPicPr>
          <p:cNvPr id="133" name="Immagine 132" descr="Immagine che contiene Viso umano, persona, vestiti, muro&#10;&#10;Descrizione generata automaticamente">
            <a:extLst>
              <a:ext uri="{FF2B5EF4-FFF2-40B4-BE49-F238E27FC236}">
                <a16:creationId xmlns:a16="http://schemas.microsoft.com/office/drawing/2014/main" id="{E13F3EFE-38A2-2576-1FE9-146313DBF4D8}"/>
              </a:ext>
            </a:extLst>
          </p:cNvPr>
          <p:cNvPicPr>
            <a:picLocks noChangeAspect="1"/>
          </p:cNvPicPr>
          <p:nvPr/>
        </p:nvPicPr>
        <p:blipFill rotWithShape="1">
          <a:blip r:embed="rId2">
            <a:extLst>
              <a:ext uri="{28A0092B-C50C-407E-A947-70E740481C1C}">
                <a14:useLocalDpi xmlns:a14="http://schemas.microsoft.com/office/drawing/2010/main" val="0"/>
              </a:ext>
            </a:extLst>
          </a:blip>
          <a:srcRect r="-5" b="830"/>
          <a:stretch/>
        </p:blipFill>
        <p:spPr>
          <a:xfrm>
            <a:off x="9092206" y="115192"/>
            <a:ext cx="2674865" cy="2652511"/>
          </a:xfrm>
          <a:prstGeom prst="rect">
            <a:avLst/>
          </a:prstGeom>
        </p:spPr>
      </p:pic>
      <p:pic>
        <p:nvPicPr>
          <p:cNvPr id="135" name="Immagine 134" descr="Immagine che contiene Viso umano, persona, uomo, aria aperta&#10;&#10;Descrizione generata automaticamente">
            <a:extLst>
              <a:ext uri="{FF2B5EF4-FFF2-40B4-BE49-F238E27FC236}">
                <a16:creationId xmlns:a16="http://schemas.microsoft.com/office/drawing/2014/main" id="{322FEB7C-20C9-90AD-628C-A489037C80C6}"/>
              </a:ext>
            </a:extLst>
          </p:cNvPr>
          <p:cNvPicPr>
            <a:picLocks noChangeAspect="1"/>
          </p:cNvPicPr>
          <p:nvPr/>
        </p:nvPicPr>
        <p:blipFill rotWithShape="1">
          <a:blip r:embed="rId3">
            <a:extLst>
              <a:ext uri="{28A0092B-C50C-407E-A947-70E740481C1C}">
                <a14:useLocalDpi xmlns:a14="http://schemas.microsoft.com/office/drawing/2010/main" val="0"/>
              </a:ext>
            </a:extLst>
          </a:blip>
          <a:srcRect t="23193" r="-1" b="20192"/>
          <a:stretch/>
        </p:blipFill>
        <p:spPr>
          <a:xfrm>
            <a:off x="7090608" y="3700408"/>
            <a:ext cx="3276201" cy="2145327"/>
          </a:xfrm>
          <a:prstGeom prst="rect">
            <a:avLst/>
          </a:prstGeom>
        </p:spPr>
      </p:pic>
      <p:pic>
        <p:nvPicPr>
          <p:cNvPr id="131" name="Immagine 130" descr="Immagine che contiene Viso umano, persona, ritratto, sopracciglio&#10;&#10;Descrizione generata automaticamente">
            <a:extLst>
              <a:ext uri="{FF2B5EF4-FFF2-40B4-BE49-F238E27FC236}">
                <a16:creationId xmlns:a16="http://schemas.microsoft.com/office/drawing/2014/main" id="{273B7E8D-8CBD-1FF6-175A-A6EC692346BA}"/>
              </a:ext>
            </a:extLst>
          </p:cNvPr>
          <p:cNvPicPr>
            <a:picLocks noChangeAspect="1"/>
          </p:cNvPicPr>
          <p:nvPr/>
        </p:nvPicPr>
        <p:blipFill rotWithShape="1">
          <a:blip r:embed="rId4">
            <a:extLst>
              <a:ext uri="{28A0092B-C50C-407E-A947-70E740481C1C}">
                <a14:useLocalDpi xmlns:a14="http://schemas.microsoft.com/office/drawing/2010/main" val="0"/>
              </a:ext>
            </a:extLst>
          </a:blip>
          <a:srcRect r="-1" b="1330"/>
          <a:stretch/>
        </p:blipFill>
        <p:spPr>
          <a:xfrm>
            <a:off x="5794243" y="115194"/>
            <a:ext cx="2674868" cy="2652512"/>
          </a:xfrm>
          <a:prstGeom prst="rect">
            <a:avLst/>
          </a:prstGeom>
        </p:spPr>
      </p:pic>
      <p:sp>
        <p:nvSpPr>
          <p:cNvPr id="142" name="Rectangle 141">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Connector 143">
            <a:extLst>
              <a:ext uri="{FF2B5EF4-FFF2-40B4-BE49-F238E27FC236}">
                <a16:creationId xmlns:a16="http://schemas.microsoft.com/office/drawing/2014/main" id="{07A9243D-8FC3-4B36-874B-55906B03F4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428875" y="3209925"/>
            <a:ext cx="9763125"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36" name="Picture 8">
            <a:extLst>
              <a:ext uri="{FF2B5EF4-FFF2-40B4-BE49-F238E27FC236}">
                <a16:creationId xmlns:a16="http://schemas.microsoft.com/office/drawing/2014/main" id="{0999E33B-A157-E88D-61B2-CE0398727E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42" y="5867672"/>
            <a:ext cx="1928018" cy="1348810"/>
          </a:xfrm>
          <a:prstGeom prst="rect">
            <a:avLst/>
          </a:prstGeom>
          <a:noFill/>
          <a:extLst>
            <a:ext uri="{909E8E84-426E-40DD-AFC4-6F175D3DCCD1}">
              <a14:hiddenFill xmlns:a14="http://schemas.microsoft.com/office/drawing/2010/main">
                <a:solidFill>
                  <a:srgbClr val="FFFFFF"/>
                </a:solidFill>
              </a14:hiddenFill>
            </a:ext>
          </a:extLst>
        </p:spPr>
      </p:pic>
      <p:sp>
        <p:nvSpPr>
          <p:cNvPr id="139" name="Sottotitolo 2">
            <a:extLst>
              <a:ext uri="{FF2B5EF4-FFF2-40B4-BE49-F238E27FC236}">
                <a16:creationId xmlns:a16="http://schemas.microsoft.com/office/drawing/2014/main" id="{1566DEC1-B6B3-EA89-EA65-79D33C13E3C7}"/>
              </a:ext>
            </a:extLst>
          </p:cNvPr>
          <p:cNvSpPr txBox="1">
            <a:spLocks/>
          </p:cNvSpPr>
          <p:nvPr/>
        </p:nvSpPr>
        <p:spPr>
          <a:xfrm>
            <a:off x="6394220" y="2805782"/>
            <a:ext cx="1832434" cy="3774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sz="2000" dirty="0" err="1">
                <a:solidFill>
                  <a:schemeClr val="bg1"/>
                </a:solidFill>
                <a:latin typeface="Gill Sans MT" panose="020B0502020104020203" pitchFamily="34" charset="0"/>
                <a:ea typeface="Verdana" panose="020B0604030504040204" pitchFamily="34" charset="0"/>
              </a:rPr>
              <a:t>Nicolo’</a:t>
            </a:r>
            <a:r>
              <a:rPr lang="it-IT" sz="2000" dirty="0">
                <a:solidFill>
                  <a:schemeClr val="bg1"/>
                </a:solidFill>
                <a:latin typeface="Gill Sans MT" panose="020B0502020104020203" pitchFamily="34" charset="0"/>
                <a:ea typeface="Verdana" panose="020B0604030504040204" pitchFamily="34" charset="0"/>
              </a:rPr>
              <a:t> Ferri</a:t>
            </a:r>
          </a:p>
        </p:txBody>
      </p:sp>
      <p:sp>
        <p:nvSpPr>
          <p:cNvPr id="141" name="Sottotitolo 2">
            <a:extLst>
              <a:ext uri="{FF2B5EF4-FFF2-40B4-BE49-F238E27FC236}">
                <a16:creationId xmlns:a16="http://schemas.microsoft.com/office/drawing/2014/main" id="{4294D8CE-9DBB-A1C0-07D8-8A8C65BFA5B2}"/>
              </a:ext>
            </a:extLst>
          </p:cNvPr>
          <p:cNvSpPr txBox="1">
            <a:spLocks/>
          </p:cNvSpPr>
          <p:nvPr/>
        </p:nvSpPr>
        <p:spPr>
          <a:xfrm>
            <a:off x="9516383" y="2782223"/>
            <a:ext cx="2025880" cy="4245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sz="2000" dirty="0" err="1">
                <a:solidFill>
                  <a:schemeClr val="bg1"/>
                </a:solidFill>
                <a:latin typeface="Gill Sans MT" panose="020B0502020104020203" pitchFamily="34" charset="0"/>
                <a:ea typeface="Verdana" panose="020B0604030504040204" pitchFamily="34" charset="0"/>
              </a:rPr>
              <a:t>Niccolo’</a:t>
            </a:r>
            <a:r>
              <a:rPr lang="it-IT" sz="2000" dirty="0">
                <a:solidFill>
                  <a:schemeClr val="bg1"/>
                </a:solidFill>
                <a:latin typeface="Gill Sans MT" panose="020B0502020104020203" pitchFamily="34" charset="0"/>
                <a:ea typeface="Verdana" panose="020B0604030504040204" pitchFamily="34" charset="0"/>
              </a:rPr>
              <a:t> </a:t>
            </a:r>
            <a:r>
              <a:rPr lang="it-IT" sz="2000" dirty="0" err="1">
                <a:solidFill>
                  <a:schemeClr val="bg1"/>
                </a:solidFill>
                <a:latin typeface="Gill Sans MT" panose="020B0502020104020203" pitchFamily="34" charset="0"/>
                <a:ea typeface="Verdana" panose="020B0604030504040204" pitchFamily="34" charset="0"/>
              </a:rPr>
              <a:t>Cairone</a:t>
            </a:r>
            <a:endParaRPr lang="it-IT" sz="2000" dirty="0">
              <a:solidFill>
                <a:schemeClr val="bg1"/>
              </a:solidFill>
              <a:latin typeface="Gill Sans MT" panose="020B0502020104020203" pitchFamily="34" charset="0"/>
              <a:ea typeface="Verdana" panose="020B0604030504040204" pitchFamily="34" charset="0"/>
            </a:endParaRPr>
          </a:p>
        </p:txBody>
      </p:sp>
      <p:sp>
        <p:nvSpPr>
          <p:cNvPr id="147" name="Sottotitolo 2">
            <a:extLst>
              <a:ext uri="{FF2B5EF4-FFF2-40B4-BE49-F238E27FC236}">
                <a16:creationId xmlns:a16="http://schemas.microsoft.com/office/drawing/2014/main" id="{8D69078C-DC11-8D17-3236-15B29E029444}"/>
              </a:ext>
            </a:extLst>
          </p:cNvPr>
          <p:cNvSpPr txBox="1">
            <a:spLocks/>
          </p:cNvSpPr>
          <p:nvPr/>
        </p:nvSpPr>
        <p:spPr>
          <a:xfrm>
            <a:off x="7835353" y="6105526"/>
            <a:ext cx="1832434" cy="3774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sz="2000" dirty="0">
                <a:solidFill>
                  <a:schemeClr val="bg1"/>
                </a:solidFill>
                <a:latin typeface="Gill Sans MT" panose="020B0502020104020203" pitchFamily="34" charset="0"/>
                <a:ea typeface="Verdana" panose="020B0604030504040204" pitchFamily="34" charset="0"/>
              </a:rPr>
              <a:t>Salvatore Parisi</a:t>
            </a:r>
          </a:p>
        </p:txBody>
      </p:sp>
    </p:spTree>
    <p:extLst>
      <p:ext uri="{BB962C8B-B14F-4D97-AF65-F5344CB8AC3E}">
        <p14:creationId xmlns:p14="http://schemas.microsoft.com/office/powerpoint/2010/main" val="1402466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egnaposto contenuto 4" descr="Immagine che contiene ciak, testo">
            <a:extLst>
              <a:ext uri="{FF2B5EF4-FFF2-40B4-BE49-F238E27FC236}">
                <a16:creationId xmlns:a16="http://schemas.microsoft.com/office/drawing/2014/main" id="{3466E8FD-18DB-F7DB-4136-59333BD947EF}"/>
              </a:ext>
            </a:extLst>
          </p:cNvPr>
          <p:cNvPicPr>
            <a:picLocks noGrp="1" noChangeAspect="1"/>
          </p:cNvPicPr>
          <p:nvPr>
            <p:ph idx="1"/>
          </p:nvPr>
        </p:nvPicPr>
        <p:blipFill rotWithShape="1">
          <a:blip r:embed="rId2">
            <a:alphaModFix amt="40000"/>
            <a:extLst>
              <a:ext uri="{28A0092B-C50C-407E-A947-70E740481C1C}">
                <a14:useLocalDpi xmlns:a14="http://schemas.microsoft.com/office/drawing/2010/main" val="0"/>
              </a:ext>
            </a:extLst>
          </a:blip>
          <a:srcRect l="3209"/>
          <a:stretch/>
        </p:blipFill>
        <p:spPr>
          <a:xfrm>
            <a:off x="130977" y="112245"/>
            <a:ext cx="11934817" cy="6627613"/>
          </a:xfrm>
          <a:prstGeom prst="rect">
            <a:avLst/>
          </a:prstGeom>
        </p:spPr>
      </p:pic>
      <p:sp>
        <p:nvSpPr>
          <p:cNvPr id="2" name="Titolo 1">
            <a:extLst>
              <a:ext uri="{FF2B5EF4-FFF2-40B4-BE49-F238E27FC236}">
                <a16:creationId xmlns:a16="http://schemas.microsoft.com/office/drawing/2014/main" id="{B18E7372-048B-E43B-6BA4-48C373657509}"/>
              </a:ext>
            </a:extLst>
          </p:cNvPr>
          <p:cNvSpPr>
            <a:spLocks noGrp="1"/>
          </p:cNvSpPr>
          <p:nvPr>
            <p:ph type="title"/>
          </p:nvPr>
        </p:nvSpPr>
        <p:spPr>
          <a:xfrm>
            <a:off x="442562" y="-1193800"/>
            <a:ext cx="5505449" cy="2387600"/>
          </a:xfrm>
        </p:spPr>
        <p:txBody>
          <a:bodyPr vert="horz" lIns="91440" tIns="45720" rIns="91440" bIns="45720" rtlCol="0" anchor="b">
            <a:normAutofit/>
          </a:bodyPr>
          <a:lstStyle/>
          <a:p>
            <a:r>
              <a:rPr lang="en-US" sz="6600" b="1" dirty="0">
                <a:solidFill>
                  <a:schemeClr val="bg1"/>
                </a:solidFill>
              </a:rPr>
              <a:t>Che </a:t>
            </a:r>
            <a:r>
              <a:rPr lang="en-US" sz="6600" b="1" dirty="0" err="1">
                <a:solidFill>
                  <a:schemeClr val="bg1"/>
                </a:solidFill>
              </a:rPr>
              <a:t>Cos’è</a:t>
            </a:r>
            <a:r>
              <a:rPr lang="en-US" sz="6600" b="1" dirty="0">
                <a:solidFill>
                  <a:schemeClr val="bg1"/>
                </a:solidFill>
              </a:rPr>
              <a:t>?</a:t>
            </a:r>
          </a:p>
        </p:txBody>
      </p:sp>
      <p:sp>
        <p:nvSpPr>
          <p:cNvPr id="12" name="Rectangle 11">
            <a:extLst>
              <a:ext uri="{FF2B5EF4-FFF2-40B4-BE49-F238E27FC236}">
                <a16:creationId xmlns:a16="http://schemas.microsoft.com/office/drawing/2014/main" id="{1A89CBBC-7743-43D9-A324-25CB472E9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sellaDiTesto 6">
            <a:extLst>
              <a:ext uri="{FF2B5EF4-FFF2-40B4-BE49-F238E27FC236}">
                <a16:creationId xmlns:a16="http://schemas.microsoft.com/office/drawing/2014/main" id="{27601319-F833-0535-028D-603A96C8C8F8}"/>
              </a:ext>
            </a:extLst>
          </p:cNvPr>
          <p:cNvSpPr txBox="1"/>
          <p:nvPr/>
        </p:nvSpPr>
        <p:spPr>
          <a:xfrm>
            <a:off x="442562" y="1351508"/>
            <a:ext cx="6095064" cy="4154984"/>
          </a:xfrm>
          <a:prstGeom prst="rect">
            <a:avLst/>
          </a:prstGeom>
          <a:noFill/>
        </p:spPr>
        <p:txBody>
          <a:bodyPr wrap="square">
            <a:spAutoFit/>
          </a:bodyPr>
          <a:lstStyle/>
          <a:p>
            <a:r>
              <a:rPr lang="it-IT" sz="2400" b="0" i="0" dirty="0">
                <a:solidFill>
                  <a:schemeClr val="bg1"/>
                </a:solidFill>
                <a:effectLst/>
                <a:latin typeface="Gill Sans MT" panose="020B0502020104020203" pitchFamily="34" charset="0"/>
              </a:rPr>
              <a:t>Una Web Application con tre livelli di accesso :</a:t>
            </a:r>
          </a:p>
          <a:p>
            <a:pPr marL="342900" indent="-342900">
              <a:buFont typeface="Arial" panose="020B0604020202020204" pitchFamily="34" charset="0"/>
              <a:buChar char="•"/>
            </a:pPr>
            <a:r>
              <a:rPr lang="it-IT" sz="2400" dirty="0">
                <a:solidFill>
                  <a:schemeClr val="bg1"/>
                </a:solidFill>
                <a:latin typeface="Gill Sans MT" panose="020B0502020104020203" pitchFamily="34" charset="0"/>
              </a:rPr>
              <a:t>A</a:t>
            </a:r>
            <a:r>
              <a:rPr lang="it-IT" sz="2400" b="0" i="0" dirty="0">
                <a:solidFill>
                  <a:schemeClr val="bg1"/>
                </a:solidFill>
                <a:effectLst/>
                <a:latin typeface="Gill Sans MT" panose="020B0502020104020203" pitchFamily="34" charset="0"/>
              </a:rPr>
              <a:t>mministratore </a:t>
            </a:r>
          </a:p>
          <a:p>
            <a:pPr marL="342900" indent="-342900">
              <a:buFont typeface="Arial" panose="020B0604020202020204" pitchFamily="34" charset="0"/>
              <a:buChar char="•"/>
            </a:pPr>
            <a:r>
              <a:rPr lang="it-IT" sz="2400" b="0" i="0" dirty="0">
                <a:solidFill>
                  <a:schemeClr val="bg1"/>
                </a:solidFill>
                <a:effectLst/>
                <a:latin typeface="Gill Sans MT" panose="020B0502020104020203" pitchFamily="34" charset="0"/>
              </a:rPr>
              <a:t>Utente registrato </a:t>
            </a:r>
          </a:p>
          <a:p>
            <a:pPr marL="342900" indent="-342900">
              <a:buFont typeface="Arial" panose="020B0604020202020204" pitchFamily="34" charset="0"/>
              <a:buChar char="•"/>
            </a:pPr>
            <a:r>
              <a:rPr lang="it-IT" sz="2400" b="0" i="0" dirty="0">
                <a:solidFill>
                  <a:schemeClr val="bg1"/>
                </a:solidFill>
                <a:effectLst/>
                <a:latin typeface="Gill Sans MT" panose="020B0502020104020203" pitchFamily="34" charset="0"/>
              </a:rPr>
              <a:t>Utente non registrato </a:t>
            </a:r>
          </a:p>
          <a:p>
            <a:pPr marL="342900" indent="-342900">
              <a:buFont typeface="Arial" panose="020B0604020202020204" pitchFamily="34" charset="0"/>
              <a:buChar char="•"/>
            </a:pPr>
            <a:endParaRPr lang="it-IT" sz="2400" dirty="0">
              <a:solidFill>
                <a:schemeClr val="bg1"/>
              </a:solidFill>
              <a:latin typeface="Gill Sans MT" panose="020B0502020104020203" pitchFamily="34" charset="0"/>
            </a:endParaRPr>
          </a:p>
          <a:p>
            <a:r>
              <a:rPr lang="it-IT" sz="2400" b="0" i="0" dirty="0">
                <a:solidFill>
                  <a:schemeClr val="bg1"/>
                </a:solidFill>
                <a:effectLst/>
                <a:latin typeface="Gill Sans MT" panose="020B0502020104020203" pitchFamily="34" charset="0"/>
              </a:rPr>
              <a:t>Progettata per la gestione e la condivisione di recensioni di film. Gli amministratori hanno il controllo completo, gli utenti registrati possono visualizzare, commentare e valutare i film, mentre gli utenti non registrati possono solo accedere alla visualizzazione dei contenuti</a:t>
            </a:r>
            <a:endParaRPr lang="it-IT" sz="2400" dirty="0">
              <a:solidFill>
                <a:schemeClr val="bg1"/>
              </a:solidFill>
              <a:latin typeface="Gill Sans MT" panose="020B0502020104020203" pitchFamily="34" charset="0"/>
            </a:endParaRPr>
          </a:p>
        </p:txBody>
      </p:sp>
      <p:pic>
        <p:nvPicPr>
          <p:cNvPr id="8" name="Picture 8">
            <a:extLst>
              <a:ext uri="{FF2B5EF4-FFF2-40B4-BE49-F238E27FC236}">
                <a16:creationId xmlns:a16="http://schemas.microsoft.com/office/drawing/2014/main" id="{683DC1B8-CD2E-0F1C-1CFF-1751CD61F9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42" y="5867672"/>
            <a:ext cx="1928018" cy="1348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4753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egnaposto contenuto 4" descr="Immagine che contiene interno, arredo, soffitto, persona&#10;&#10;Descrizione generata automaticamente">
            <a:extLst>
              <a:ext uri="{FF2B5EF4-FFF2-40B4-BE49-F238E27FC236}">
                <a16:creationId xmlns:a16="http://schemas.microsoft.com/office/drawing/2014/main" id="{A606B491-921D-9CB8-D76B-DF9B80BFE442}"/>
              </a:ext>
            </a:extLst>
          </p:cNvPr>
          <p:cNvPicPr>
            <a:picLocks noChangeAspect="1"/>
          </p:cNvPicPr>
          <p:nvPr/>
        </p:nvPicPr>
        <p:blipFill rotWithShape="1">
          <a:blip r:embed="rId2">
            <a:extLst>
              <a:ext uri="{28A0092B-C50C-407E-A947-70E740481C1C}">
                <a14:useLocalDpi xmlns:a14="http://schemas.microsoft.com/office/drawing/2010/main" val="0"/>
              </a:ext>
            </a:extLst>
          </a:blip>
          <a:srcRect b="5436"/>
          <a:stretch/>
        </p:blipFill>
        <p:spPr>
          <a:xfrm>
            <a:off x="2522358" y="0"/>
            <a:ext cx="9669642" cy="6857990"/>
          </a:xfrm>
          <a:prstGeom prst="rect">
            <a:avLst/>
          </a:prstGeom>
        </p:spPr>
      </p:pic>
      <p:sp>
        <p:nvSpPr>
          <p:cNvPr id="73" name="Rectangle 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DB010E64-615D-A642-33F2-0389F3FB59F9}"/>
              </a:ext>
            </a:extLst>
          </p:cNvPr>
          <p:cNvSpPr>
            <a:spLocks noGrp="1"/>
          </p:cNvSpPr>
          <p:nvPr>
            <p:ph type="title"/>
          </p:nvPr>
        </p:nvSpPr>
        <p:spPr>
          <a:xfrm>
            <a:off x="838200" y="365125"/>
            <a:ext cx="3822189" cy="1899912"/>
          </a:xfrm>
        </p:spPr>
        <p:txBody>
          <a:bodyPr vert="horz" lIns="91440" tIns="45720" rIns="91440" bIns="45720" rtlCol="0">
            <a:normAutofit fontScale="90000"/>
          </a:bodyPr>
          <a:lstStyle/>
          <a:p>
            <a:r>
              <a:rPr lang="it-IT" sz="4000" b="1" i="0" dirty="0">
                <a:effectLst/>
                <a:latin typeface="Gill Sans MT" panose="020B0502020104020203" pitchFamily="34" charset="0"/>
              </a:rPr>
              <a:t>Pubblico Target dell'Applicazione</a:t>
            </a:r>
            <a:endParaRPr lang="en-US" sz="4000" dirty="0">
              <a:latin typeface="Gill Sans MT" panose="020B0502020104020203" pitchFamily="34" charset="0"/>
            </a:endParaRPr>
          </a:p>
        </p:txBody>
      </p:sp>
      <p:sp>
        <p:nvSpPr>
          <p:cNvPr id="66" name="Content Placeholder 56">
            <a:extLst>
              <a:ext uri="{FF2B5EF4-FFF2-40B4-BE49-F238E27FC236}">
                <a16:creationId xmlns:a16="http://schemas.microsoft.com/office/drawing/2014/main" id="{974D6876-DEFB-64BD-95BA-A9598CB54F31}"/>
              </a:ext>
            </a:extLst>
          </p:cNvPr>
          <p:cNvSpPr>
            <a:spLocks noGrp="1"/>
          </p:cNvSpPr>
          <p:nvPr>
            <p:ph idx="1"/>
          </p:nvPr>
        </p:nvSpPr>
        <p:spPr>
          <a:xfrm>
            <a:off x="838200" y="2434201"/>
            <a:ext cx="3822189" cy="3742762"/>
          </a:xfrm>
        </p:spPr>
        <p:txBody>
          <a:bodyPr>
            <a:normAutofit fontScale="92500" lnSpcReduction="10000"/>
          </a:bodyPr>
          <a:lstStyle/>
          <a:p>
            <a:pPr>
              <a:buFont typeface="Arial" panose="020B0604020202020204" pitchFamily="34" charset="0"/>
              <a:buChar char="•"/>
            </a:pPr>
            <a:r>
              <a:rPr lang="it-IT" sz="1400" b="1" i="0" dirty="0">
                <a:effectLst/>
                <a:latin typeface="Söhne"/>
              </a:rPr>
              <a:t>Appassionati di Cinema:</a:t>
            </a:r>
            <a:r>
              <a:rPr lang="it-IT" sz="1400" b="0" i="0" dirty="0">
                <a:effectLst/>
                <a:latin typeface="Söhne"/>
              </a:rPr>
              <a:t> L'applicazione è pensata per gli amanti del cinema che desiderano condividere le proprie opinioni e scoprire nuovi film.</a:t>
            </a:r>
          </a:p>
          <a:p>
            <a:pPr>
              <a:buFont typeface="Arial" panose="020B0604020202020204" pitchFamily="34" charset="0"/>
              <a:buChar char="•"/>
            </a:pPr>
            <a:r>
              <a:rPr lang="it-IT" sz="1400" b="1" i="0" dirty="0">
                <a:effectLst/>
                <a:latin typeface="Söhne"/>
              </a:rPr>
              <a:t>Critici Cinematografici:</a:t>
            </a:r>
            <a:r>
              <a:rPr lang="it-IT" sz="1400" b="0" i="0" dirty="0">
                <a:effectLst/>
                <a:latin typeface="Söhne"/>
              </a:rPr>
              <a:t> Gli esperti del settore possono utilizzare l'applicazione per scrivere recensioni dettagliate e partecipare a discussioni approfondite.</a:t>
            </a:r>
          </a:p>
          <a:p>
            <a:pPr>
              <a:buFont typeface="Arial" panose="020B0604020202020204" pitchFamily="34" charset="0"/>
              <a:buChar char="•"/>
            </a:pPr>
            <a:r>
              <a:rPr lang="it-IT" sz="1400" b="1" i="0" dirty="0">
                <a:effectLst/>
                <a:latin typeface="Söhne"/>
              </a:rPr>
              <a:t>Gestori di Cinema:</a:t>
            </a:r>
            <a:r>
              <a:rPr lang="it-IT" sz="1400" b="0" i="0" dirty="0">
                <a:effectLst/>
                <a:latin typeface="Söhne"/>
              </a:rPr>
              <a:t> L'applicazione offre un'opportunità di coinvolgere il pubblico e raccogliere feedback.</a:t>
            </a:r>
          </a:p>
          <a:p>
            <a:pPr>
              <a:buFont typeface="Arial" panose="020B0604020202020204" pitchFamily="34" charset="0"/>
              <a:buChar char="•"/>
            </a:pPr>
            <a:r>
              <a:rPr lang="it-IT" sz="1400" b="1" i="0" dirty="0">
                <a:effectLst/>
                <a:latin typeface="Söhne"/>
              </a:rPr>
              <a:t>Utenti Occasionali:</a:t>
            </a:r>
            <a:r>
              <a:rPr lang="it-IT" sz="1400" b="0" i="0" dirty="0">
                <a:effectLst/>
                <a:latin typeface="Söhne"/>
              </a:rPr>
              <a:t> Anche chi non è un appassionato di cinema può usufruire dell'applicazione per cercare recensioni o valutazioni di film prima di vederli.</a:t>
            </a:r>
          </a:p>
          <a:p>
            <a:pPr>
              <a:buFont typeface="Arial" panose="020B0604020202020204" pitchFamily="34" charset="0"/>
              <a:buChar char="•"/>
            </a:pPr>
            <a:r>
              <a:rPr lang="it-IT" sz="1400" b="1" i="0" dirty="0">
                <a:effectLst/>
                <a:latin typeface="Söhne"/>
              </a:rPr>
              <a:t>Tutti Coloro che Amano il Cinema:</a:t>
            </a:r>
            <a:r>
              <a:rPr lang="it-IT" sz="1400" b="0" i="0" dirty="0">
                <a:effectLst/>
                <a:latin typeface="Söhne"/>
              </a:rPr>
              <a:t> L'applicazione è progettata per essere accessibile a un vasto pubblico e per arricchire l'esperienza cinematografica di tutti.</a:t>
            </a:r>
          </a:p>
          <a:p>
            <a:endParaRPr lang="en-US" sz="1100" dirty="0"/>
          </a:p>
        </p:txBody>
      </p:sp>
      <p:pic>
        <p:nvPicPr>
          <p:cNvPr id="6" name="Picture 8">
            <a:extLst>
              <a:ext uri="{FF2B5EF4-FFF2-40B4-BE49-F238E27FC236}">
                <a16:creationId xmlns:a16="http://schemas.microsoft.com/office/drawing/2014/main" id="{38491873-6A50-82A7-7C79-D219E5D1C5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2607" y="5924822"/>
            <a:ext cx="1928018" cy="1348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8440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81DD97-B316-4B24-EE3A-A51FDB383338}"/>
              </a:ext>
            </a:extLst>
          </p:cNvPr>
          <p:cNvSpPr>
            <a:spLocks noGrp="1"/>
          </p:cNvSpPr>
          <p:nvPr>
            <p:ph type="title"/>
          </p:nvPr>
        </p:nvSpPr>
        <p:spPr>
          <a:xfrm>
            <a:off x="4337037" y="3808501"/>
            <a:ext cx="5492763" cy="1363215"/>
          </a:xfrm>
        </p:spPr>
        <p:txBody>
          <a:bodyPr vert="horz" lIns="91440" tIns="45720" rIns="91440" bIns="45720" rtlCol="0" anchor="t">
            <a:noAutofit/>
          </a:bodyPr>
          <a:lstStyle/>
          <a:p>
            <a:r>
              <a:rPr lang="en-US" sz="4800" kern="1200" dirty="0" err="1">
                <a:solidFill>
                  <a:schemeClr val="tx1"/>
                </a:solidFill>
                <a:latin typeface="Gill Sans MT" panose="020B0502020104020203" pitchFamily="34" charset="0"/>
              </a:rPr>
              <a:t>Strumenti</a:t>
            </a:r>
            <a:r>
              <a:rPr lang="en-US" sz="4800" kern="1200" dirty="0">
                <a:solidFill>
                  <a:schemeClr val="tx1"/>
                </a:solidFill>
                <a:latin typeface="Gill Sans MT" panose="020B0502020104020203" pitchFamily="34" charset="0"/>
              </a:rPr>
              <a:t> di </a:t>
            </a:r>
            <a:r>
              <a:rPr lang="en-US" sz="4800" kern="1200" dirty="0" err="1">
                <a:solidFill>
                  <a:schemeClr val="tx1"/>
                </a:solidFill>
                <a:latin typeface="Gill Sans MT" panose="020B0502020104020203" pitchFamily="34" charset="0"/>
              </a:rPr>
              <a:t>Lavoro</a:t>
            </a:r>
            <a:endParaRPr lang="en-US" sz="4800" kern="1200" dirty="0">
              <a:solidFill>
                <a:schemeClr val="tx1"/>
              </a:solidFill>
              <a:latin typeface="Gill Sans MT" panose="020B0502020104020203" pitchFamily="34" charset="0"/>
            </a:endParaRPr>
          </a:p>
        </p:txBody>
      </p:sp>
      <p:sp>
        <p:nvSpPr>
          <p:cNvPr id="1044" name="Freeform: Shape 1032">
            <a:extLst>
              <a:ext uri="{FF2B5EF4-FFF2-40B4-BE49-F238E27FC236}">
                <a16:creationId xmlns:a16="http://schemas.microsoft.com/office/drawing/2014/main" id="{2E2D6188-24E5-426A-BB2A-3FA2D6B9C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1"/>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6" name="Freeform: Shape 1034">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8" name="Freeform: Shape 1036">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50" name="Freeform: Shape 1038">
            <a:extLst>
              <a:ext uri="{FF2B5EF4-FFF2-40B4-BE49-F238E27FC236}">
                <a16:creationId xmlns:a16="http://schemas.microsoft.com/office/drawing/2014/main" id="{1208BC59-C84F-483F-80CD-FAEC74229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3"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12">
            <a:extLst>
              <a:ext uri="{FF2B5EF4-FFF2-40B4-BE49-F238E27FC236}">
                <a16:creationId xmlns:a16="http://schemas.microsoft.com/office/drawing/2014/main" id="{78DB19B8-E81E-FD76-803B-9558FA6E64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25" r="-28" b="-28"/>
          <a:stretch/>
        </p:blipFill>
        <p:spPr bwMode="auto">
          <a:xfrm>
            <a:off x="2047885" y="216000"/>
            <a:ext cx="2298498" cy="1495233"/>
          </a:xfrm>
          <a:prstGeom prst="rect">
            <a:avLst/>
          </a:prstGeom>
          <a:noFill/>
          <a:extLst>
            <a:ext uri="{909E8E84-426E-40DD-AFC4-6F175D3DCCD1}">
              <a14:hiddenFill xmlns:a14="http://schemas.microsoft.com/office/drawing/2010/main">
                <a:solidFill>
                  <a:srgbClr val="FFFFFF"/>
                </a:solidFill>
              </a14:hiddenFill>
            </a:ext>
          </a:extLst>
        </p:spPr>
      </p:pic>
      <p:sp>
        <p:nvSpPr>
          <p:cNvPr id="1052" name="Freeform: Shape 1040">
            <a:extLst>
              <a:ext uri="{FF2B5EF4-FFF2-40B4-BE49-F238E27FC236}">
                <a16:creationId xmlns:a16="http://schemas.microsoft.com/office/drawing/2014/main" id="{A1DABD52-05DF-4F31-AFB9-B330D8BE46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25559" y="725908"/>
            <a:ext cx="2852928" cy="2852928"/>
          </a:xfrm>
          <a:custGeom>
            <a:avLst/>
            <a:gdLst>
              <a:gd name="connsiteX0" fmla="*/ 1426464 w 2852928"/>
              <a:gd name="connsiteY0" fmla="*/ 0 h 2852928"/>
              <a:gd name="connsiteX1" fmla="*/ 2852928 w 2852928"/>
              <a:gd name="connsiteY1" fmla="*/ 1426464 h 2852928"/>
              <a:gd name="connsiteX2" fmla="*/ 1426464 w 2852928"/>
              <a:gd name="connsiteY2" fmla="*/ 2852928 h 2852928"/>
              <a:gd name="connsiteX3" fmla="*/ 0 w 2852928"/>
              <a:gd name="connsiteY3" fmla="*/ 1426464 h 2852928"/>
              <a:gd name="connsiteX4" fmla="*/ 1426464 w 2852928"/>
              <a:gd name="connsiteY4" fmla="*/ 0 h 2852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2928" h="2852928">
                <a:moveTo>
                  <a:pt x="1426464" y="0"/>
                </a:moveTo>
                <a:cubicBezTo>
                  <a:pt x="2214278" y="0"/>
                  <a:pt x="2852928" y="638650"/>
                  <a:pt x="2852928" y="1426464"/>
                </a:cubicBezTo>
                <a:cubicBezTo>
                  <a:pt x="2852928" y="2214278"/>
                  <a:pt x="2214278" y="2852928"/>
                  <a:pt x="1426464" y="2852928"/>
                </a:cubicBezTo>
                <a:cubicBezTo>
                  <a:pt x="638650" y="2852928"/>
                  <a:pt x="0" y="2214278"/>
                  <a:pt x="0" y="1426464"/>
                </a:cubicBezTo>
                <a:cubicBezTo>
                  <a:pt x="0" y="638650"/>
                  <a:pt x="638650" y="0"/>
                  <a:pt x="142646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3" name="Oval 1042">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0967" y="561316"/>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2">
            <a:extLst>
              <a:ext uri="{FF2B5EF4-FFF2-40B4-BE49-F238E27FC236}">
                <a16:creationId xmlns:a16="http://schemas.microsoft.com/office/drawing/2014/main" id="{0494BB54-A354-0C9D-EF29-E83066B6732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536" r="-4" b="8602"/>
          <a:stretch/>
        </p:blipFill>
        <p:spPr bwMode="auto">
          <a:xfrm>
            <a:off x="5982789" y="1335448"/>
            <a:ext cx="1939835" cy="17043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82A4218-D6AE-23CA-D0B1-42461F5FAD0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36643" y="3423672"/>
            <a:ext cx="2329136" cy="2934711"/>
          </a:xfrm>
          <a:prstGeom prst="rect">
            <a:avLst/>
          </a:prstGeom>
          <a:noFill/>
          <a:extLst>
            <a:ext uri="{909E8E84-426E-40DD-AFC4-6F175D3DCCD1}">
              <a14:hiddenFill xmlns:a14="http://schemas.microsoft.com/office/drawing/2010/main">
                <a:solidFill>
                  <a:srgbClr val="FFFFFF"/>
                </a:solidFill>
              </a14:hiddenFill>
            </a:ext>
          </a:extLst>
        </p:spPr>
      </p:pic>
      <p:sp>
        <p:nvSpPr>
          <p:cNvPr id="1045" name="Freeform: Shape 1044">
            <a:extLst>
              <a:ext uri="{FF2B5EF4-FFF2-40B4-BE49-F238E27FC236}">
                <a16:creationId xmlns:a16="http://schemas.microsoft.com/office/drawing/2014/main" id="{6B9D64DB-4D5C-4A91-B45F-F301E3174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2"/>
            <a:ext cx="3439432" cy="3550083"/>
          </a:xfrm>
          <a:custGeom>
            <a:avLst/>
            <a:gdLst>
              <a:gd name="connsiteX0" fmla="*/ 115336 w 3439432"/>
              <a:gd name="connsiteY0" fmla="*/ 0 h 3550083"/>
              <a:gd name="connsiteX1" fmla="*/ 3439432 w 3439432"/>
              <a:gd name="connsiteY1" fmla="*/ 0 h 3550083"/>
              <a:gd name="connsiteX2" fmla="*/ 3439432 w 3439432"/>
              <a:gd name="connsiteY2" fmla="*/ 3462762 h 3550083"/>
              <a:gd name="connsiteX3" fmla="*/ 3318024 w 3439432"/>
              <a:gd name="connsiteY3" fmla="*/ 3493980 h 3550083"/>
              <a:gd name="connsiteX4" fmla="*/ 2761488 w 3439432"/>
              <a:gd name="connsiteY4" fmla="*/ 3550083 h 3550083"/>
              <a:gd name="connsiteX5" fmla="*/ 0 w 3439432"/>
              <a:gd name="connsiteY5" fmla="*/ 788595 h 3550083"/>
              <a:gd name="connsiteX6" fmla="*/ 70713 w 3439432"/>
              <a:gd name="connsiteY6" fmla="*/ 164949 h 355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550083">
                <a:moveTo>
                  <a:pt x="115336" y="0"/>
                </a:moveTo>
                <a:lnTo>
                  <a:pt x="3439432" y="0"/>
                </a:lnTo>
                <a:lnTo>
                  <a:pt x="3439432" y="3462762"/>
                </a:lnTo>
                <a:lnTo>
                  <a:pt x="3318024" y="3493980"/>
                </a:lnTo>
                <a:cubicBezTo>
                  <a:pt x="3138258" y="3530765"/>
                  <a:pt x="2952129" y="3550083"/>
                  <a:pt x="2761488" y="3550083"/>
                </a:cubicBezTo>
                <a:cubicBezTo>
                  <a:pt x="1236360" y="3550083"/>
                  <a:pt x="0" y="2313723"/>
                  <a:pt x="0" y="788595"/>
                </a:cubicBezTo>
                <a:cubicBezTo>
                  <a:pt x="0" y="574124"/>
                  <a:pt x="24450" y="365364"/>
                  <a:pt x="70713" y="164949"/>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47" name="Freeform: Shape 1046">
            <a:extLst>
              <a:ext uri="{FF2B5EF4-FFF2-40B4-BE49-F238E27FC236}">
                <a16:creationId xmlns:a16="http://schemas.microsoft.com/office/drawing/2014/main" id="{8E4F04B5-4D4A-4F70-8549-384AF5351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0"/>
            <a:ext cx="3273238" cy="3383891"/>
          </a:xfrm>
          <a:custGeom>
            <a:avLst/>
            <a:gdLst>
              <a:gd name="connsiteX0" fmla="*/ 122841 w 3273238"/>
              <a:gd name="connsiteY0" fmla="*/ 0 h 3383891"/>
              <a:gd name="connsiteX1" fmla="*/ 3273238 w 3273238"/>
              <a:gd name="connsiteY1" fmla="*/ 0 h 3383891"/>
              <a:gd name="connsiteX2" fmla="*/ 3273238 w 3273238"/>
              <a:gd name="connsiteY2" fmla="*/ 3291335 h 3383891"/>
              <a:gd name="connsiteX3" fmla="*/ 3118338 w 3273238"/>
              <a:gd name="connsiteY3" fmla="*/ 3331164 h 3383891"/>
              <a:gd name="connsiteX4" fmla="*/ 2595295 w 3273238"/>
              <a:gd name="connsiteY4" fmla="*/ 3383891 h 3383891"/>
              <a:gd name="connsiteX5" fmla="*/ 0 w 3273238"/>
              <a:gd name="connsiteY5" fmla="*/ 788596 h 3383891"/>
              <a:gd name="connsiteX6" fmla="*/ 116679 w 3273238"/>
              <a:gd name="connsiteY6" fmla="*/ 16835 h 338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383891">
                <a:moveTo>
                  <a:pt x="122841" y="0"/>
                </a:moveTo>
                <a:lnTo>
                  <a:pt x="3273238" y="0"/>
                </a:lnTo>
                <a:lnTo>
                  <a:pt x="3273238" y="3291335"/>
                </a:lnTo>
                <a:lnTo>
                  <a:pt x="3118338" y="3331164"/>
                </a:lnTo>
                <a:cubicBezTo>
                  <a:pt x="2949390" y="3365736"/>
                  <a:pt x="2774463" y="3383891"/>
                  <a:pt x="2595295" y="3383891"/>
                </a:cubicBezTo>
                <a:cubicBezTo>
                  <a:pt x="1161953" y="3383891"/>
                  <a:pt x="0" y="2221938"/>
                  <a:pt x="0" y="788596"/>
                </a:cubicBezTo>
                <a:cubicBezTo>
                  <a:pt x="0" y="519845"/>
                  <a:pt x="40850" y="260634"/>
                  <a:pt x="116679" y="1683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a:extLst>
              <a:ext uri="{FF2B5EF4-FFF2-40B4-BE49-F238E27FC236}">
                <a16:creationId xmlns:a16="http://schemas.microsoft.com/office/drawing/2014/main" id="{E9FDBC7A-A26C-C8D3-539B-543AE65FD9BF}"/>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829800" y="368428"/>
            <a:ext cx="1952160" cy="1952160"/>
          </a:xfrm>
          <a:prstGeom prst="rect">
            <a:avLst/>
          </a:prstGeom>
          <a:noFill/>
          <a:extLst>
            <a:ext uri="{909E8E84-426E-40DD-AFC4-6F175D3DCCD1}">
              <a14:hiddenFill xmlns:a14="http://schemas.microsoft.com/office/drawing/2010/main">
                <a:solidFill>
                  <a:srgbClr val="FFFFFF"/>
                </a:solidFill>
              </a14:hiddenFill>
            </a:ext>
          </a:extLst>
        </p:spPr>
      </p:pic>
      <p:sp>
        <p:nvSpPr>
          <p:cNvPr id="1049" name="Freeform: Shape 1048">
            <a:extLst>
              <a:ext uri="{FF2B5EF4-FFF2-40B4-BE49-F238E27FC236}">
                <a16:creationId xmlns:a16="http://schemas.microsoft.com/office/drawing/2014/main" id="{0D14DB62-3EB3-452E-89EE-30B0CDB0C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63236" y="4071322"/>
            <a:ext cx="2828765" cy="2786678"/>
          </a:xfrm>
          <a:custGeom>
            <a:avLst/>
            <a:gdLst>
              <a:gd name="connsiteX0" fmla="*/ 1888236 w 2828765"/>
              <a:gd name="connsiteY0" fmla="*/ 0 h 2786678"/>
              <a:gd name="connsiteX1" fmla="*/ 2788281 w 2828765"/>
              <a:gd name="connsiteY1" fmla="*/ 227900 h 2786678"/>
              <a:gd name="connsiteX2" fmla="*/ 2828765 w 2828765"/>
              <a:gd name="connsiteY2" fmla="*/ 252495 h 2786678"/>
              <a:gd name="connsiteX3" fmla="*/ 2828765 w 2828765"/>
              <a:gd name="connsiteY3" fmla="*/ 2786678 h 2786678"/>
              <a:gd name="connsiteX4" fmla="*/ 227128 w 2828765"/>
              <a:gd name="connsiteY4" fmla="*/ 2786678 h 2786678"/>
              <a:gd name="connsiteX5" fmla="*/ 148387 w 2828765"/>
              <a:gd name="connsiteY5" fmla="*/ 2623223 h 2786678"/>
              <a:gd name="connsiteX6" fmla="*/ 0 w 2828765"/>
              <a:gd name="connsiteY6" fmla="*/ 1888236 h 2786678"/>
              <a:gd name="connsiteX7" fmla="*/ 1888236 w 2828765"/>
              <a:gd name="connsiteY7" fmla="*/ 0 h 278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8765" h="2786678">
                <a:moveTo>
                  <a:pt x="1888236" y="0"/>
                </a:moveTo>
                <a:cubicBezTo>
                  <a:pt x="2214125" y="0"/>
                  <a:pt x="2520731" y="82558"/>
                  <a:pt x="2788281" y="227900"/>
                </a:cubicBezTo>
                <a:lnTo>
                  <a:pt x="2828765" y="252495"/>
                </a:lnTo>
                <a:lnTo>
                  <a:pt x="2828765" y="2786678"/>
                </a:lnTo>
                <a:lnTo>
                  <a:pt x="227128" y="2786678"/>
                </a:lnTo>
                <a:lnTo>
                  <a:pt x="148387" y="2623223"/>
                </a:lnTo>
                <a:cubicBezTo>
                  <a:pt x="52837" y="2397318"/>
                  <a:pt x="0" y="2148947"/>
                  <a:pt x="0" y="1888236"/>
                </a:cubicBezTo>
                <a:cubicBezTo>
                  <a:pt x="0" y="845392"/>
                  <a:pt x="845392" y="0"/>
                  <a:pt x="1888236"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51" name="Freeform: Shape 1050">
            <a:extLst>
              <a:ext uri="{FF2B5EF4-FFF2-40B4-BE49-F238E27FC236}">
                <a16:creationId xmlns:a16="http://schemas.microsoft.com/office/drawing/2014/main" id="{CB14CE1B-4BC5-4EF2-BE3D-05E4F580B3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99331" y="3907418"/>
            <a:ext cx="2992669" cy="2950582"/>
          </a:xfrm>
          <a:custGeom>
            <a:avLst/>
            <a:gdLst>
              <a:gd name="connsiteX0" fmla="*/ 2052140 w 2992669"/>
              <a:gd name="connsiteY0" fmla="*/ 0 h 2950582"/>
              <a:gd name="connsiteX1" fmla="*/ 2850926 w 2992669"/>
              <a:gd name="connsiteY1" fmla="*/ 161267 h 2950582"/>
              <a:gd name="connsiteX2" fmla="*/ 2992669 w 2992669"/>
              <a:gd name="connsiteY2" fmla="*/ 229549 h 2950582"/>
              <a:gd name="connsiteX3" fmla="*/ 2992669 w 2992669"/>
              <a:gd name="connsiteY3" fmla="*/ 2950582 h 2950582"/>
              <a:gd name="connsiteX4" fmla="*/ 209274 w 2992669"/>
              <a:gd name="connsiteY4" fmla="*/ 2950582 h 2950582"/>
              <a:gd name="connsiteX5" fmla="*/ 161267 w 2992669"/>
              <a:gd name="connsiteY5" fmla="*/ 2850926 h 2950582"/>
              <a:gd name="connsiteX6" fmla="*/ 0 w 2992669"/>
              <a:gd name="connsiteY6" fmla="*/ 2052140 h 2950582"/>
              <a:gd name="connsiteX7" fmla="*/ 2052140 w 2992669"/>
              <a:gd name="connsiteY7" fmla="*/ 0 h 2950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2669" h="2950582">
                <a:moveTo>
                  <a:pt x="2052140" y="0"/>
                </a:moveTo>
                <a:cubicBezTo>
                  <a:pt x="2335482" y="0"/>
                  <a:pt x="2605411" y="57424"/>
                  <a:pt x="2850926" y="161267"/>
                </a:cubicBezTo>
                <a:lnTo>
                  <a:pt x="2992669" y="229549"/>
                </a:lnTo>
                <a:lnTo>
                  <a:pt x="2992669" y="2950582"/>
                </a:lnTo>
                <a:lnTo>
                  <a:pt x="209274" y="2950582"/>
                </a:lnTo>
                <a:lnTo>
                  <a:pt x="161267" y="2850926"/>
                </a:lnTo>
                <a:cubicBezTo>
                  <a:pt x="57423" y="2605411"/>
                  <a:pt x="0" y="2335482"/>
                  <a:pt x="0" y="2052140"/>
                </a:cubicBezTo>
                <a:cubicBezTo>
                  <a:pt x="0" y="918774"/>
                  <a:pt x="918774" y="0"/>
                  <a:pt x="205214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438B939F-5CE5-059B-767F-80A8E635799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9221" r="-4" b="5009"/>
          <a:stretch/>
        </p:blipFill>
        <p:spPr bwMode="auto">
          <a:xfrm>
            <a:off x="9969521" y="4872446"/>
            <a:ext cx="1973899" cy="1692946"/>
          </a:xfrm>
          <a:prstGeom prst="rect">
            <a:avLst/>
          </a:prstGeom>
          <a:noFill/>
          <a:extLst>
            <a:ext uri="{909E8E84-426E-40DD-AFC4-6F175D3DCCD1}">
              <a14:hiddenFill xmlns:a14="http://schemas.microsoft.com/office/drawing/2010/main">
                <a:solidFill>
                  <a:srgbClr val="FFFFFF"/>
                </a:solidFill>
              </a14:hiddenFill>
            </a:ext>
          </a:extLst>
        </p:spPr>
      </p:pic>
      <p:sp>
        <p:nvSpPr>
          <p:cNvPr id="11" name="CasellaDiTesto 10">
            <a:extLst>
              <a:ext uri="{FF2B5EF4-FFF2-40B4-BE49-F238E27FC236}">
                <a16:creationId xmlns:a16="http://schemas.microsoft.com/office/drawing/2014/main" id="{F3D0E2B8-5855-0D6C-CF08-8A5BED57740E}"/>
              </a:ext>
            </a:extLst>
          </p:cNvPr>
          <p:cNvSpPr txBox="1"/>
          <p:nvPr/>
        </p:nvSpPr>
        <p:spPr>
          <a:xfrm>
            <a:off x="4346383" y="4632370"/>
            <a:ext cx="5022613" cy="2462213"/>
          </a:xfrm>
          <a:prstGeom prst="rect">
            <a:avLst/>
          </a:prstGeom>
          <a:noFill/>
        </p:spPr>
        <p:txBody>
          <a:bodyPr wrap="square">
            <a:spAutoFit/>
          </a:bodyPr>
          <a:lstStyle/>
          <a:p>
            <a:r>
              <a:rPr lang="it-IT" sz="2000" b="0" i="0" dirty="0">
                <a:effectLst/>
                <a:latin typeface="Gill Sans MT" panose="020B0502020104020203" pitchFamily="34" charset="0"/>
              </a:rPr>
              <a:t>Abbiamo sviluppato la nostra soluzione utilizzando Java e MySQL, con l'ausilio degli ambienti di sviluppo </a:t>
            </a:r>
            <a:r>
              <a:rPr lang="it-IT" sz="2000" b="0" i="0" dirty="0" err="1">
                <a:effectLst/>
                <a:latin typeface="Gill Sans MT" panose="020B0502020104020203" pitchFamily="34" charset="0"/>
              </a:rPr>
              <a:t>IntelliJ</a:t>
            </a:r>
            <a:r>
              <a:rPr lang="it-IT" sz="2000" b="0" i="0" dirty="0">
                <a:effectLst/>
                <a:latin typeface="Gill Sans MT" panose="020B0502020104020203" pitchFamily="34" charset="0"/>
              </a:rPr>
              <a:t> IDEA e </a:t>
            </a:r>
            <a:r>
              <a:rPr lang="it-IT" sz="2000" b="0" i="0" dirty="0" err="1">
                <a:effectLst/>
                <a:latin typeface="Gill Sans MT" panose="020B0502020104020203" pitchFamily="34" charset="0"/>
              </a:rPr>
              <a:t>DBeaver</a:t>
            </a:r>
            <a:r>
              <a:rPr lang="it-IT" sz="2000" b="0" i="0" dirty="0">
                <a:effectLst/>
                <a:latin typeface="Gill Sans MT" panose="020B0502020104020203" pitchFamily="34" charset="0"/>
              </a:rPr>
              <a:t> per garantire un'implementazione solida e affidabile.</a:t>
            </a:r>
            <a:endParaRPr lang="it-IT" sz="3200" dirty="0">
              <a:latin typeface="Gill Sans MT" panose="020B0502020104020203" pitchFamily="34" charset="0"/>
            </a:endParaRPr>
          </a:p>
          <a:p>
            <a:endParaRPr lang="it-IT" sz="3200" dirty="0">
              <a:latin typeface="Gill Sans MT" panose="020B0502020104020203" pitchFamily="34" charset="0"/>
            </a:endParaRPr>
          </a:p>
          <a:p>
            <a:endParaRPr lang="it-IT" sz="1600" dirty="0">
              <a:latin typeface="Gill Sans MT" panose="020B0502020104020203" pitchFamily="34" charset="0"/>
            </a:endParaRPr>
          </a:p>
        </p:txBody>
      </p:sp>
      <p:pic>
        <p:nvPicPr>
          <p:cNvPr id="1030" name="Picture 6">
            <a:extLst>
              <a:ext uri="{FF2B5EF4-FFF2-40B4-BE49-F238E27FC236}">
                <a16:creationId xmlns:a16="http://schemas.microsoft.com/office/drawing/2014/main" id="{BB4233DB-833B-614A-8076-5B5DB8E96B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58" y="5961788"/>
            <a:ext cx="2040634" cy="1360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10108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AB1E9AA-3966-1531-F29F-B0B4DC57DB12}"/>
              </a:ext>
            </a:extLst>
          </p:cNvPr>
          <p:cNvSpPr>
            <a:spLocks noGrp="1"/>
          </p:cNvSpPr>
          <p:nvPr>
            <p:ph type="title"/>
          </p:nvPr>
        </p:nvSpPr>
        <p:spPr>
          <a:xfrm>
            <a:off x="682639" y="128337"/>
            <a:ext cx="6030982" cy="1644993"/>
          </a:xfrm>
        </p:spPr>
        <p:txBody>
          <a:bodyPr anchor="t">
            <a:normAutofit/>
          </a:bodyPr>
          <a:lstStyle/>
          <a:p>
            <a:r>
              <a:rPr lang="it-IT" sz="3200" b="1" i="0" dirty="0">
                <a:solidFill>
                  <a:schemeClr val="bg1"/>
                </a:solidFill>
                <a:effectLst/>
                <a:latin typeface="Gill Sans MT" panose="020B0502020104020203" pitchFamily="34" charset="0"/>
              </a:rPr>
              <a:t>Metodologia Three-</a:t>
            </a:r>
            <a:r>
              <a:rPr lang="it-IT" sz="3200" b="1" i="0" dirty="0" err="1">
                <a:solidFill>
                  <a:schemeClr val="bg1"/>
                </a:solidFill>
                <a:effectLst/>
                <a:latin typeface="Gill Sans MT" panose="020B0502020104020203" pitchFamily="34" charset="0"/>
              </a:rPr>
              <a:t>Tier</a:t>
            </a:r>
            <a:br>
              <a:rPr lang="it-IT" dirty="0">
                <a:solidFill>
                  <a:schemeClr val="bg1"/>
                </a:solidFill>
                <a:latin typeface="Gill Sans MT" panose="020B0502020104020203" pitchFamily="34" charset="0"/>
              </a:rPr>
            </a:br>
            <a:endParaRPr lang="it-IT" dirty="0">
              <a:solidFill>
                <a:schemeClr val="bg1"/>
              </a:solidFill>
              <a:latin typeface="Gill Sans MT" panose="020B0502020104020203" pitchFamily="34" charset="0"/>
            </a:endParaRPr>
          </a:p>
        </p:txBody>
      </p:sp>
      <p:sp>
        <p:nvSpPr>
          <p:cNvPr id="3" name="Segnaposto contenuto 2">
            <a:extLst>
              <a:ext uri="{FF2B5EF4-FFF2-40B4-BE49-F238E27FC236}">
                <a16:creationId xmlns:a16="http://schemas.microsoft.com/office/drawing/2014/main" id="{4817ACF6-1C0A-ECAA-2466-8C265CB493D4}"/>
              </a:ext>
            </a:extLst>
          </p:cNvPr>
          <p:cNvSpPr>
            <a:spLocks noGrp="1"/>
          </p:cNvSpPr>
          <p:nvPr>
            <p:ph idx="1"/>
          </p:nvPr>
        </p:nvSpPr>
        <p:spPr>
          <a:xfrm>
            <a:off x="798195" y="1005456"/>
            <a:ext cx="4582697" cy="5668060"/>
          </a:xfrm>
        </p:spPr>
        <p:txBody>
          <a:bodyPr>
            <a:normAutofit fontScale="85000" lnSpcReduction="10000"/>
          </a:bodyPr>
          <a:lstStyle/>
          <a:p>
            <a:pPr marL="0" indent="0" algn="l">
              <a:buNone/>
            </a:pPr>
            <a:r>
              <a:rPr lang="it-IT" sz="1600" b="1" i="0" dirty="0">
                <a:solidFill>
                  <a:schemeClr val="bg1"/>
                </a:solidFill>
                <a:effectLst/>
                <a:latin typeface="Söhne"/>
              </a:rPr>
              <a:t>Cos'è?</a:t>
            </a:r>
          </a:p>
          <a:p>
            <a:pPr algn="l">
              <a:buFont typeface="Arial" panose="020B0604020202020204" pitchFamily="34" charset="0"/>
              <a:buChar char="•"/>
            </a:pPr>
            <a:r>
              <a:rPr lang="it-IT" sz="1600" i="0" dirty="0">
                <a:solidFill>
                  <a:schemeClr val="bg1"/>
                </a:solidFill>
                <a:effectLst/>
                <a:latin typeface="Söhne"/>
              </a:rPr>
              <a:t>La metodologia </a:t>
            </a:r>
            <a:r>
              <a:rPr lang="it-IT" sz="1600" i="0" dirty="0" err="1">
                <a:solidFill>
                  <a:schemeClr val="bg1"/>
                </a:solidFill>
                <a:effectLst/>
                <a:latin typeface="Söhne"/>
              </a:rPr>
              <a:t>three-tier</a:t>
            </a:r>
            <a:r>
              <a:rPr lang="it-IT" sz="1600" i="0" dirty="0">
                <a:solidFill>
                  <a:schemeClr val="bg1"/>
                </a:solidFill>
                <a:effectLst/>
                <a:latin typeface="Söhne"/>
              </a:rPr>
              <a:t> divide un'applicazione in tre parti principali: ciò che vediamo, come funziona e dove sono conservati i dati.</a:t>
            </a:r>
          </a:p>
          <a:p>
            <a:pPr marL="0" indent="0" algn="l">
              <a:buNone/>
            </a:pPr>
            <a:r>
              <a:rPr lang="it-IT" sz="1600" b="1" i="0" dirty="0">
                <a:solidFill>
                  <a:schemeClr val="bg1"/>
                </a:solidFill>
                <a:effectLst/>
                <a:latin typeface="Söhne"/>
              </a:rPr>
              <a:t>I Tre </a:t>
            </a:r>
            <a:r>
              <a:rPr lang="it-IT" sz="1600" b="1" i="0" dirty="0" err="1">
                <a:solidFill>
                  <a:schemeClr val="bg1"/>
                </a:solidFill>
                <a:effectLst/>
                <a:latin typeface="Söhne"/>
              </a:rPr>
              <a:t>Tier</a:t>
            </a:r>
            <a:endParaRPr lang="it-IT" sz="1600" b="1" i="0" dirty="0">
              <a:solidFill>
                <a:schemeClr val="bg1"/>
              </a:solidFill>
              <a:effectLst/>
              <a:latin typeface="Söhne"/>
            </a:endParaRPr>
          </a:p>
          <a:p>
            <a:pPr algn="l">
              <a:buFont typeface="+mj-lt"/>
              <a:buAutoNum type="arabicPeriod"/>
            </a:pPr>
            <a:r>
              <a:rPr lang="it-IT" sz="1600" i="0" dirty="0">
                <a:solidFill>
                  <a:schemeClr val="bg1"/>
                </a:solidFill>
                <a:effectLst/>
                <a:latin typeface="Söhne"/>
              </a:rPr>
              <a:t>Facciata: È ciò che vediamo e con cui interagiamo (Client).</a:t>
            </a:r>
          </a:p>
          <a:p>
            <a:pPr algn="l">
              <a:buFont typeface="+mj-lt"/>
              <a:buAutoNum type="arabicPeriod"/>
            </a:pPr>
            <a:r>
              <a:rPr lang="it-IT" sz="1600" i="0" dirty="0">
                <a:solidFill>
                  <a:schemeClr val="bg1"/>
                </a:solidFill>
                <a:effectLst/>
                <a:latin typeface="Söhne"/>
              </a:rPr>
              <a:t>Cervello: Contiene le regole e la logica dell'applicazione (Server).</a:t>
            </a:r>
          </a:p>
          <a:p>
            <a:pPr algn="l">
              <a:buFont typeface="+mj-lt"/>
              <a:buAutoNum type="arabicPeriod"/>
            </a:pPr>
            <a:r>
              <a:rPr lang="it-IT" sz="1600" i="0" dirty="0">
                <a:solidFill>
                  <a:schemeClr val="bg1"/>
                </a:solidFill>
                <a:effectLst/>
                <a:latin typeface="Söhne"/>
              </a:rPr>
              <a:t>Archivio: Conserva i dati dell'applicazione (Database).</a:t>
            </a:r>
          </a:p>
          <a:p>
            <a:pPr algn="l">
              <a:buFont typeface="+mj-lt"/>
              <a:buAutoNum type="arabicPeriod"/>
            </a:pPr>
            <a:endParaRPr lang="it-IT" sz="1600" i="0" dirty="0">
              <a:solidFill>
                <a:schemeClr val="bg1"/>
              </a:solidFill>
              <a:effectLst/>
              <a:latin typeface="Söhne"/>
            </a:endParaRPr>
          </a:p>
          <a:p>
            <a:pPr marL="0" indent="0" algn="l">
              <a:buNone/>
            </a:pPr>
            <a:r>
              <a:rPr lang="it-IT" sz="1600" b="1" i="0" dirty="0">
                <a:solidFill>
                  <a:schemeClr val="bg1"/>
                </a:solidFill>
                <a:effectLst/>
                <a:latin typeface="Söhne"/>
              </a:rPr>
              <a:t>Come Funziona?</a:t>
            </a:r>
          </a:p>
          <a:p>
            <a:pPr algn="l">
              <a:buFont typeface="Arial" panose="020B0604020202020204" pitchFamily="34" charset="0"/>
              <a:buChar char="•"/>
            </a:pPr>
            <a:r>
              <a:rPr lang="it-IT" sz="1600" i="0" dirty="0">
                <a:solidFill>
                  <a:schemeClr val="bg1"/>
                </a:solidFill>
                <a:effectLst/>
                <a:latin typeface="Söhne"/>
              </a:rPr>
              <a:t>Gli utenti comunicano con la Facciata (Client).</a:t>
            </a:r>
          </a:p>
          <a:p>
            <a:pPr algn="l">
              <a:buFont typeface="Arial" panose="020B0604020202020204" pitchFamily="34" charset="0"/>
              <a:buChar char="•"/>
            </a:pPr>
            <a:r>
              <a:rPr lang="it-IT" sz="1600" i="0" dirty="0">
                <a:solidFill>
                  <a:schemeClr val="bg1"/>
                </a:solidFill>
                <a:effectLst/>
                <a:latin typeface="Söhne"/>
              </a:rPr>
              <a:t>La Facciata si rivolge al Cervello (Server) per eseguire operazioni.</a:t>
            </a:r>
          </a:p>
          <a:p>
            <a:pPr algn="l">
              <a:buFont typeface="Arial" panose="020B0604020202020204" pitchFamily="34" charset="0"/>
              <a:buChar char="•"/>
            </a:pPr>
            <a:r>
              <a:rPr lang="it-IT" sz="1600" i="0" dirty="0">
                <a:solidFill>
                  <a:schemeClr val="bg1"/>
                </a:solidFill>
                <a:effectLst/>
                <a:latin typeface="Söhne"/>
              </a:rPr>
              <a:t>Il Cervello può accedere o modificare i dati nell'Archivio (Database).</a:t>
            </a:r>
          </a:p>
          <a:p>
            <a:pPr algn="l">
              <a:buFont typeface="Arial" panose="020B0604020202020204" pitchFamily="34" charset="0"/>
              <a:buChar char="•"/>
            </a:pPr>
            <a:endParaRPr lang="it-IT" sz="1600" i="0" dirty="0">
              <a:solidFill>
                <a:schemeClr val="bg1"/>
              </a:solidFill>
              <a:effectLst/>
              <a:latin typeface="Söhne"/>
            </a:endParaRPr>
          </a:p>
          <a:p>
            <a:pPr marL="0" indent="0" algn="l">
              <a:buNone/>
            </a:pPr>
            <a:r>
              <a:rPr lang="it-IT" sz="1600" b="1" i="0" dirty="0">
                <a:solidFill>
                  <a:schemeClr val="bg1"/>
                </a:solidFill>
                <a:effectLst/>
                <a:latin typeface="Söhne"/>
              </a:rPr>
              <a:t>Perché È Utile?</a:t>
            </a:r>
          </a:p>
          <a:p>
            <a:pPr algn="l">
              <a:buFont typeface="Arial" panose="020B0604020202020204" pitchFamily="34" charset="0"/>
              <a:buChar char="•"/>
            </a:pPr>
            <a:r>
              <a:rPr lang="it-IT" sz="1600" i="0" dirty="0">
                <a:solidFill>
                  <a:schemeClr val="bg1"/>
                </a:solidFill>
                <a:effectLst/>
                <a:latin typeface="Söhne"/>
              </a:rPr>
              <a:t>Migliora la struttura e la gestibilità delle applicazioni.</a:t>
            </a:r>
          </a:p>
          <a:p>
            <a:pPr algn="l">
              <a:buFont typeface="Arial" panose="020B0604020202020204" pitchFamily="34" charset="0"/>
              <a:buChar char="•"/>
            </a:pPr>
            <a:r>
              <a:rPr lang="it-IT" sz="1600" i="0" dirty="0">
                <a:solidFill>
                  <a:schemeClr val="bg1"/>
                </a:solidFill>
                <a:effectLst/>
                <a:latin typeface="Söhne"/>
              </a:rPr>
              <a:t>Cambiamenti in uno dei </a:t>
            </a:r>
            <a:r>
              <a:rPr lang="it-IT" sz="1600" i="0" dirty="0" err="1">
                <a:solidFill>
                  <a:schemeClr val="bg1"/>
                </a:solidFill>
                <a:effectLst/>
                <a:latin typeface="Söhne"/>
              </a:rPr>
              <a:t>tier</a:t>
            </a:r>
            <a:r>
              <a:rPr lang="it-IT" sz="1600" i="0" dirty="0">
                <a:solidFill>
                  <a:schemeClr val="bg1"/>
                </a:solidFill>
                <a:effectLst/>
                <a:latin typeface="Söhne"/>
              </a:rPr>
              <a:t> non influiscono sugli altri.</a:t>
            </a:r>
          </a:p>
          <a:p>
            <a:pPr algn="l">
              <a:buFont typeface="Arial" panose="020B0604020202020204" pitchFamily="34" charset="0"/>
              <a:buChar char="•"/>
            </a:pPr>
            <a:r>
              <a:rPr lang="it-IT" sz="1600" i="0" dirty="0">
                <a:solidFill>
                  <a:schemeClr val="bg1"/>
                </a:solidFill>
                <a:effectLst/>
                <a:latin typeface="Söhne"/>
              </a:rPr>
              <a:t>Contribuisce a migliorare la sicurezza e le prestazioni.</a:t>
            </a:r>
          </a:p>
          <a:p>
            <a:pPr algn="l">
              <a:buFont typeface="Arial" panose="020B0604020202020204" pitchFamily="34" charset="0"/>
              <a:buChar char="•"/>
            </a:pPr>
            <a:endParaRPr lang="it-IT" sz="1600" i="0" dirty="0">
              <a:solidFill>
                <a:schemeClr val="bg1"/>
              </a:solidFill>
              <a:effectLst/>
              <a:latin typeface="Söhne"/>
            </a:endParaRPr>
          </a:p>
        </p:txBody>
      </p:sp>
      <p:pic>
        <p:nvPicPr>
          <p:cNvPr id="4" name="Picture 8">
            <a:extLst>
              <a:ext uri="{FF2B5EF4-FFF2-40B4-BE49-F238E27FC236}">
                <a16:creationId xmlns:a16="http://schemas.microsoft.com/office/drawing/2014/main" id="{051F3B8E-29D3-D5C0-B503-A00C2C0D6E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5075" y="5872335"/>
            <a:ext cx="1876926" cy="131306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1D30DB66-1C1A-BE5E-DD59-A028B07215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6716" y="475264"/>
            <a:ext cx="6285781" cy="4107036"/>
          </a:xfrm>
          <a:prstGeom prst="rect">
            <a:avLst/>
          </a:prstGeom>
          <a:noFill/>
          <a:extLst>
            <a:ext uri="{909E8E84-426E-40DD-AFC4-6F175D3DCCD1}">
              <a14:hiddenFill xmlns:a14="http://schemas.microsoft.com/office/drawing/2010/main">
                <a:solidFill>
                  <a:srgbClr val="FFFFFF"/>
                </a:solidFill>
              </a14:hiddenFill>
            </a:ext>
          </a:extLst>
        </p:spPr>
      </p:pic>
      <p:pic>
        <p:nvPicPr>
          <p:cNvPr id="7" name="Immagine 6">
            <a:extLst>
              <a:ext uri="{FF2B5EF4-FFF2-40B4-BE49-F238E27FC236}">
                <a16:creationId xmlns:a16="http://schemas.microsoft.com/office/drawing/2014/main" id="{D43F003E-ECEC-906F-E89E-D8A6045E013D}"/>
              </a:ext>
            </a:extLst>
          </p:cNvPr>
          <p:cNvPicPr>
            <a:picLocks noChangeAspect="1"/>
          </p:cNvPicPr>
          <p:nvPr/>
        </p:nvPicPr>
        <p:blipFill>
          <a:blip r:embed="rId4"/>
          <a:stretch>
            <a:fillRect/>
          </a:stretch>
        </p:blipFill>
        <p:spPr>
          <a:xfrm>
            <a:off x="5496448" y="475265"/>
            <a:ext cx="6499337" cy="913480"/>
          </a:xfrm>
          <a:prstGeom prst="rect">
            <a:avLst/>
          </a:prstGeom>
        </p:spPr>
      </p:pic>
    </p:spTree>
    <p:extLst>
      <p:ext uri="{BB962C8B-B14F-4D97-AF65-F5344CB8AC3E}">
        <p14:creationId xmlns:p14="http://schemas.microsoft.com/office/powerpoint/2010/main" val="474537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a:extLst>
              <a:ext uri="{FF2B5EF4-FFF2-40B4-BE49-F238E27FC236}">
                <a16:creationId xmlns:a16="http://schemas.microsoft.com/office/drawing/2014/main" id="{9C155904-3897-C1B7-39AD-203213D918E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091" r="26736" b="-2"/>
          <a:stretch/>
        </p:blipFill>
        <p:spPr bwMode="auto">
          <a:xfrm>
            <a:off x="3522466"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3083" name="Rectangle 3082">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5001431C-8417-10F5-734D-8F3CF9E0A99F}"/>
              </a:ext>
            </a:extLst>
          </p:cNvPr>
          <p:cNvSpPr>
            <a:spLocks noGrp="1"/>
          </p:cNvSpPr>
          <p:nvPr>
            <p:ph type="title"/>
          </p:nvPr>
        </p:nvSpPr>
        <p:spPr>
          <a:xfrm>
            <a:off x="371093" y="1161288"/>
            <a:ext cx="5516359" cy="1124712"/>
          </a:xfrm>
        </p:spPr>
        <p:txBody>
          <a:bodyPr anchor="b">
            <a:normAutofit/>
          </a:bodyPr>
          <a:lstStyle/>
          <a:p>
            <a:r>
              <a:rPr lang="it-IT" sz="4000" dirty="0">
                <a:solidFill>
                  <a:schemeClr val="bg1"/>
                </a:solidFill>
                <a:latin typeface="Gill Sans MT" panose="020B0502020104020203" pitchFamily="34" charset="0"/>
              </a:rPr>
              <a:t>Metodologie di lavoro</a:t>
            </a:r>
          </a:p>
        </p:txBody>
      </p:sp>
      <p:sp>
        <p:nvSpPr>
          <p:cNvPr id="3085" name="Rectangle 308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87" name="Rectangle 308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egnaposto contenuto 3">
            <a:extLst>
              <a:ext uri="{FF2B5EF4-FFF2-40B4-BE49-F238E27FC236}">
                <a16:creationId xmlns:a16="http://schemas.microsoft.com/office/drawing/2014/main" id="{558A3BFF-BD5F-06D2-F393-4AE91793A136}"/>
              </a:ext>
            </a:extLst>
          </p:cNvPr>
          <p:cNvSpPr>
            <a:spLocks noGrp="1"/>
          </p:cNvSpPr>
          <p:nvPr>
            <p:ph idx="1"/>
          </p:nvPr>
        </p:nvSpPr>
        <p:spPr>
          <a:xfrm>
            <a:off x="371093" y="2718054"/>
            <a:ext cx="4467187" cy="3207258"/>
          </a:xfrm>
        </p:spPr>
        <p:txBody>
          <a:bodyPr anchor="t">
            <a:normAutofit/>
          </a:bodyPr>
          <a:lstStyle/>
          <a:p>
            <a:r>
              <a:rPr lang="it-IT" sz="1800" b="0" i="0" dirty="0">
                <a:solidFill>
                  <a:schemeClr val="bg1"/>
                </a:solidFill>
                <a:effectLst/>
                <a:latin typeface="Söhne"/>
              </a:rPr>
              <a:t>Per il nostro processo collaborativo, abbiamo abbracciato un approccio </a:t>
            </a:r>
            <a:r>
              <a:rPr lang="it-IT" sz="1800" b="1" i="1" dirty="0">
                <a:solidFill>
                  <a:schemeClr val="bg1"/>
                </a:solidFill>
                <a:effectLst/>
                <a:latin typeface="Söhne"/>
              </a:rPr>
              <a:t>Agile</a:t>
            </a:r>
            <a:r>
              <a:rPr lang="it-IT" sz="1800" b="0" i="0" dirty="0">
                <a:solidFill>
                  <a:schemeClr val="bg1"/>
                </a:solidFill>
                <a:effectLst/>
                <a:latin typeface="Söhne"/>
              </a:rPr>
              <a:t>. Questo ci consente di apportare rapidamente miglioramenti al software attraverso piccole iterazioni, con l'obiettivo primario di accrescere la soddisfazione del cliente. Abbiamo potenziato la nostra comunicazione e la gestione del progetto utilizzando strumenti come </a:t>
            </a:r>
            <a:r>
              <a:rPr lang="it-IT" sz="1800" b="0" i="0" dirty="0" err="1">
                <a:solidFill>
                  <a:schemeClr val="bg1"/>
                </a:solidFill>
                <a:effectLst/>
                <a:latin typeface="Söhne"/>
              </a:rPr>
              <a:t>Trello</a:t>
            </a:r>
            <a:r>
              <a:rPr lang="it-IT" sz="1800" b="0" i="0" dirty="0">
                <a:solidFill>
                  <a:schemeClr val="bg1"/>
                </a:solidFill>
                <a:effectLst/>
                <a:latin typeface="Söhne"/>
              </a:rPr>
              <a:t>, </a:t>
            </a:r>
            <a:r>
              <a:rPr lang="it-IT" sz="1800" b="0" i="0" dirty="0" err="1">
                <a:solidFill>
                  <a:schemeClr val="bg1"/>
                </a:solidFill>
                <a:effectLst/>
                <a:latin typeface="Söhne"/>
              </a:rPr>
              <a:t>Discord</a:t>
            </a:r>
            <a:r>
              <a:rPr lang="it-IT" sz="1800" b="0" i="0" dirty="0">
                <a:solidFill>
                  <a:schemeClr val="bg1"/>
                </a:solidFill>
                <a:effectLst/>
                <a:latin typeface="Söhne"/>
              </a:rPr>
              <a:t> e GitHub</a:t>
            </a:r>
            <a:endParaRPr lang="it-IT" sz="2400" dirty="0">
              <a:solidFill>
                <a:schemeClr val="bg1"/>
              </a:solidFill>
            </a:endParaRPr>
          </a:p>
        </p:txBody>
      </p:sp>
      <p:pic>
        <p:nvPicPr>
          <p:cNvPr id="3" name="Picture 8">
            <a:extLst>
              <a:ext uri="{FF2B5EF4-FFF2-40B4-BE49-F238E27FC236}">
                <a16:creationId xmlns:a16="http://schemas.microsoft.com/office/drawing/2014/main" id="{735C0CAB-EB0B-786F-416C-3132FA5616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14" y="5925312"/>
            <a:ext cx="1928018" cy="1348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368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88" name="Rectangle 7187">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a:extLst>
              <a:ext uri="{FF2B5EF4-FFF2-40B4-BE49-F238E27FC236}">
                <a16:creationId xmlns:a16="http://schemas.microsoft.com/office/drawing/2014/main" id="{DB9CBD03-82DB-BAB5-C26F-C9080A96FD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690" r="27024" b="3401"/>
          <a:stretch/>
        </p:blipFill>
        <p:spPr bwMode="auto">
          <a:xfrm>
            <a:off x="3523230"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7190" name="Rectangle 7189">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27420D4-F0EA-43F5-4E35-67B9F3ED5A9A}"/>
              </a:ext>
            </a:extLst>
          </p:cNvPr>
          <p:cNvSpPr>
            <a:spLocks noGrp="1"/>
          </p:cNvSpPr>
          <p:nvPr>
            <p:ph type="title"/>
          </p:nvPr>
        </p:nvSpPr>
        <p:spPr>
          <a:xfrm>
            <a:off x="371093" y="1152144"/>
            <a:ext cx="3438144" cy="1124712"/>
          </a:xfrm>
        </p:spPr>
        <p:txBody>
          <a:bodyPr anchor="b">
            <a:normAutofit/>
          </a:bodyPr>
          <a:lstStyle/>
          <a:p>
            <a:r>
              <a:rPr lang="it-IT" sz="6000" dirty="0">
                <a:solidFill>
                  <a:schemeClr val="bg1"/>
                </a:solidFill>
                <a:latin typeface="Gill Sans MT" panose="020B0502020104020203" pitchFamily="34" charset="0"/>
              </a:rPr>
              <a:t>Agile</a:t>
            </a:r>
          </a:p>
        </p:txBody>
      </p:sp>
      <p:sp>
        <p:nvSpPr>
          <p:cNvPr id="7192" name="Rectangle 719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194" name="Rectangle 719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A9685A27-6FDC-4596-046D-40E6844EFC35}"/>
              </a:ext>
            </a:extLst>
          </p:cNvPr>
          <p:cNvSpPr>
            <a:spLocks noGrp="1"/>
          </p:cNvSpPr>
          <p:nvPr>
            <p:ph idx="1"/>
          </p:nvPr>
        </p:nvSpPr>
        <p:spPr>
          <a:xfrm>
            <a:off x="371093" y="2718053"/>
            <a:ext cx="4733469" cy="3944003"/>
          </a:xfrm>
        </p:spPr>
        <p:txBody>
          <a:bodyPr anchor="t">
            <a:normAutofit fontScale="55000" lnSpcReduction="20000"/>
          </a:bodyPr>
          <a:lstStyle/>
          <a:p>
            <a:r>
              <a:rPr lang="it-IT" sz="2600" b="0" i="0" dirty="0">
                <a:solidFill>
                  <a:schemeClr val="bg1"/>
                </a:solidFill>
                <a:effectLst/>
                <a:latin typeface="Gill Sans MT" panose="020B0502020104020203" pitchFamily="34" charset="0"/>
              </a:rPr>
              <a:t>Collaborazione e comunicazione: L'agile promuove una comunicazione aperta e collaborativa tra tutti i membri del team, inclusi sviluppatori, clienti e stakeholder. </a:t>
            </a:r>
          </a:p>
          <a:p>
            <a:r>
              <a:rPr lang="it-IT" sz="2600" b="0" i="0" dirty="0">
                <a:solidFill>
                  <a:schemeClr val="bg1"/>
                </a:solidFill>
                <a:effectLst/>
                <a:latin typeface="Gill Sans MT" panose="020B0502020104020203" pitchFamily="34" charset="0"/>
              </a:rPr>
              <a:t>Consegne incrementali: Gli sviluppatori lavorano su piccoli pezzi di funzionalità alla volta, consegnando risultati parziali ma funzionanti in brevi intervalli di tempo noti come "sprint" o "iterazioni". </a:t>
            </a:r>
          </a:p>
          <a:p>
            <a:r>
              <a:rPr lang="it-IT" sz="2600" b="0" i="0" dirty="0">
                <a:solidFill>
                  <a:schemeClr val="bg1"/>
                </a:solidFill>
                <a:effectLst/>
                <a:latin typeface="Gill Sans MT" panose="020B0502020104020203" pitchFamily="34" charset="0"/>
              </a:rPr>
              <a:t>Adattamento continuo: Gli approcci agili favoriscono il cambiamento e l'adattamento alle esigenze in evoluzione. I requisiti possono essere modificati a metà del progetto senza una pianificazione estremamente rigida. </a:t>
            </a:r>
          </a:p>
          <a:p>
            <a:r>
              <a:rPr lang="it-IT" sz="2600" b="0" i="0" dirty="0">
                <a:solidFill>
                  <a:schemeClr val="bg1"/>
                </a:solidFill>
                <a:effectLst/>
                <a:latin typeface="Gill Sans MT" panose="020B0502020104020203" pitchFamily="34" charset="0"/>
              </a:rPr>
              <a:t>Feedback tempestivo: Gli stakeholder e i clienti sono coinvolti in modo attivo e regolare, fornendo feedback che guida lo sviluppo e assicura che il prodotto risponda alle aspettative. </a:t>
            </a:r>
          </a:p>
          <a:p>
            <a:r>
              <a:rPr lang="it-IT" sz="2600" b="0" i="0" dirty="0">
                <a:solidFill>
                  <a:schemeClr val="bg1"/>
                </a:solidFill>
                <a:effectLst/>
                <a:latin typeface="Gill Sans MT" panose="020B0502020104020203" pitchFamily="34" charset="0"/>
              </a:rPr>
              <a:t>Auto-organizzazione dei team: Gli sviluppatori e i membri del team prendono decisioni in modo autonomo, il che promuove la responsabilità e l'efficienza.</a:t>
            </a:r>
          </a:p>
          <a:p>
            <a:endParaRPr lang="it-IT" sz="1700" dirty="0">
              <a:solidFill>
                <a:schemeClr val="bg1"/>
              </a:solidFill>
              <a:latin typeface="Gill Sans MT" panose="020B0502020104020203" pitchFamily="34" charset="0"/>
            </a:endParaRPr>
          </a:p>
        </p:txBody>
      </p:sp>
      <p:pic>
        <p:nvPicPr>
          <p:cNvPr id="4" name="Picture 8">
            <a:extLst>
              <a:ext uri="{FF2B5EF4-FFF2-40B4-BE49-F238E27FC236}">
                <a16:creationId xmlns:a16="http://schemas.microsoft.com/office/drawing/2014/main" id="{6887A37C-C97B-32AB-3C0B-27DBDB3439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 y="5950387"/>
            <a:ext cx="1928018" cy="1348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976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1" name="Rectangle 4102">
            <a:extLst>
              <a:ext uri="{FF2B5EF4-FFF2-40B4-BE49-F238E27FC236}">
                <a16:creationId xmlns:a16="http://schemas.microsoft.com/office/drawing/2014/main" id="{E9361D0E-0B35-42DA-8779-9780B96F5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2" name="Rectangle 4104">
            <a:extLst>
              <a:ext uri="{FF2B5EF4-FFF2-40B4-BE49-F238E27FC236}">
                <a16:creationId xmlns:a16="http://schemas.microsoft.com/office/drawing/2014/main" id="{6EECC08E-F4F5-429A-B70B-B378AC0B0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514"/>
            <a:ext cx="4767943" cy="6843486"/>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D3E6E100-8497-CADC-E2ED-FE6235D9B4DA}"/>
              </a:ext>
            </a:extLst>
          </p:cNvPr>
          <p:cNvSpPr>
            <a:spLocks noGrp="1"/>
          </p:cNvSpPr>
          <p:nvPr>
            <p:ph type="title"/>
          </p:nvPr>
        </p:nvSpPr>
        <p:spPr>
          <a:xfrm>
            <a:off x="306476" y="1333627"/>
            <a:ext cx="4330838" cy="5115115"/>
          </a:xfrm>
        </p:spPr>
        <p:txBody>
          <a:bodyPr anchor="ctr">
            <a:normAutofit/>
          </a:bodyPr>
          <a:lstStyle/>
          <a:p>
            <a:r>
              <a:rPr lang="it-IT" sz="1800" b="0" i="0" dirty="0">
                <a:solidFill>
                  <a:schemeClr val="bg1"/>
                </a:solidFill>
                <a:effectLst/>
                <a:latin typeface="Gill Sans MT" panose="020B0502020104020203" pitchFamily="34" charset="0"/>
              </a:rPr>
              <a:t>GitHub è un sito web che aiuta le persone a lavorare insieme su progetti software.</a:t>
            </a:r>
            <a:br>
              <a:rPr lang="it-IT" sz="1800" b="0" i="0" dirty="0">
                <a:solidFill>
                  <a:schemeClr val="bg1"/>
                </a:solidFill>
                <a:effectLst/>
                <a:latin typeface="Gill Sans MT" panose="020B0502020104020203" pitchFamily="34" charset="0"/>
              </a:rPr>
            </a:br>
            <a:r>
              <a:rPr lang="it-IT" sz="1800" b="0" i="0" dirty="0" err="1">
                <a:solidFill>
                  <a:schemeClr val="bg1"/>
                </a:solidFill>
                <a:effectLst/>
                <a:latin typeface="Gill Sans MT" panose="020B0502020104020203" pitchFamily="34" charset="0"/>
              </a:rPr>
              <a:t>GitFlow</a:t>
            </a:r>
            <a:r>
              <a:rPr lang="it-IT" sz="1800" b="0" i="0" dirty="0">
                <a:solidFill>
                  <a:schemeClr val="bg1"/>
                </a:solidFill>
                <a:effectLst/>
                <a:latin typeface="Gill Sans MT" panose="020B0502020104020203" pitchFamily="34" charset="0"/>
              </a:rPr>
              <a:t>, invece, è una sorta di 'manuale’ che gestisce l’organizzazione del lavoro su questi progetti. </a:t>
            </a:r>
            <a:br>
              <a:rPr lang="it-IT" sz="1800" b="0" i="0" dirty="0">
                <a:solidFill>
                  <a:schemeClr val="bg1"/>
                </a:solidFill>
                <a:effectLst/>
                <a:latin typeface="Gill Sans MT" panose="020B0502020104020203" pitchFamily="34" charset="0"/>
              </a:rPr>
            </a:br>
            <a:r>
              <a:rPr lang="it-IT" sz="1800" b="0" i="0" dirty="0">
                <a:solidFill>
                  <a:schemeClr val="bg1"/>
                </a:solidFill>
                <a:effectLst/>
                <a:latin typeface="Gill Sans MT" panose="020B0502020104020203" pitchFamily="34" charset="0"/>
              </a:rPr>
              <a:t>Invece di fare tutto su un'unica versione del software, separa il lavoro in diverse parti chiamate '</a:t>
            </a:r>
            <a:r>
              <a:rPr lang="it-IT" sz="1800" b="0" i="0" dirty="0" err="1">
                <a:solidFill>
                  <a:schemeClr val="bg1"/>
                </a:solidFill>
                <a:effectLst/>
                <a:latin typeface="Gill Sans MT" panose="020B0502020104020203" pitchFamily="34" charset="0"/>
              </a:rPr>
              <a:t>branch</a:t>
            </a:r>
            <a:r>
              <a:rPr lang="it-IT" sz="1800" b="0" i="0" dirty="0">
                <a:solidFill>
                  <a:schemeClr val="bg1"/>
                </a:solidFill>
                <a:effectLst/>
                <a:latin typeface="Gill Sans MT" panose="020B0502020104020203" pitchFamily="34" charset="0"/>
              </a:rPr>
              <a:t>’.</a:t>
            </a:r>
            <a:br>
              <a:rPr lang="it-IT" sz="1800" b="0" i="0" dirty="0">
                <a:solidFill>
                  <a:schemeClr val="bg1"/>
                </a:solidFill>
                <a:effectLst/>
                <a:latin typeface="Gill Sans MT" panose="020B0502020104020203" pitchFamily="34" charset="0"/>
              </a:rPr>
            </a:br>
            <a:r>
              <a:rPr lang="it-IT" sz="1800" b="0" i="0" dirty="0">
                <a:solidFill>
                  <a:schemeClr val="bg1"/>
                </a:solidFill>
                <a:effectLst/>
                <a:latin typeface="Gill Sans MT" panose="020B0502020104020203" pitchFamily="34" charset="0"/>
              </a:rPr>
              <a:t>Ci sono </a:t>
            </a:r>
            <a:r>
              <a:rPr lang="it-IT" sz="1800" b="0" i="0" dirty="0" err="1">
                <a:solidFill>
                  <a:schemeClr val="bg1"/>
                </a:solidFill>
                <a:effectLst/>
                <a:latin typeface="Gill Sans MT" panose="020B0502020104020203" pitchFamily="34" charset="0"/>
              </a:rPr>
              <a:t>branch</a:t>
            </a:r>
            <a:r>
              <a:rPr lang="it-IT" sz="1800" b="0" i="0" dirty="0">
                <a:solidFill>
                  <a:schemeClr val="bg1"/>
                </a:solidFill>
                <a:effectLst/>
                <a:latin typeface="Gill Sans MT" panose="020B0502020104020203" pitchFamily="34" charset="0"/>
              </a:rPr>
              <a:t> principali come 'master' e '</a:t>
            </a:r>
            <a:r>
              <a:rPr lang="it-IT" sz="1800" b="0" i="0" dirty="0" err="1">
                <a:solidFill>
                  <a:schemeClr val="bg1"/>
                </a:solidFill>
                <a:effectLst/>
                <a:latin typeface="Gill Sans MT" panose="020B0502020104020203" pitchFamily="34" charset="0"/>
              </a:rPr>
              <a:t>develop</a:t>
            </a:r>
            <a:r>
              <a:rPr lang="it-IT" sz="1800" b="0" i="0" dirty="0">
                <a:solidFill>
                  <a:schemeClr val="bg1"/>
                </a:solidFill>
                <a:effectLst/>
                <a:latin typeface="Gill Sans MT" panose="020B0502020104020203" pitchFamily="34" charset="0"/>
              </a:rPr>
              <a:t>', rami per nuove funzionalità, rami per le versioni e rami per risolvere problemi urgenti.</a:t>
            </a:r>
            <a:br>
              <a:rPr lang="it-IT" sz="1800" b="0" i="0" dirty="0">
                <a:solidFill>
                  <a:schemeClr val="bg1"/>
                </a:solidFill>
                <a:effectLst/>
                <a:latin typeface="Gill Sans MT" panose="020B0502020104020203" pitchFamily="34" charset="0"/>
              </a:rPr>
            </a:br>
            <a:r>
              <a:rPr lang="it-IT" sz="1800" b="0" i="0" dirty="0">
                <a:solidFill>
                  <a:schemeClr val="bg1"/>
                </a:solidFill>
                <a:effectLst/>
                <a:latin typeface="Gill Sans MT" panose="020B0502020104020203" pitchFamily="34" charset="0"/>
              </a:rPr>
              <a:t>Questo sistema aiuta a mantenere tutto organizzato e a lavorare in modo più efficiente</a:t>
            </a:r>
            <a:endParaRPr lang="it-IT" dirty="0">
              <a:solidFill>
                <a:schemeClr val="bg1"/>
              </a:solidFill>
              <a:latin typeface="Gill Sans MT" panose="020B0502020104020203" pitchFamily="34" charset="0"/>
            </a:endParaRPr>
          </a:p>
        </p:txBody>
      </p:sp>
      <p:pic>
        <p:nvPicPr>
          <p:cNvPr id="4" name="Picture 16">
            <a:extLst>
              <a:ext uri="{FF2B5EF4-FFF2-40B4-BE49-F238E27FC236}">
                <a16:creationId xmlns:a16="http://schemas.microsoft.com/office/drawing/2014/main" id="{7A311C01-9AA3-26C7-E21E-B5D6BCE3F6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5495" y="6338306"/>
            <a:ext cx="1486629" cy="42351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BCB7BE4-0552-8ABA-139F-63ECFAB1AD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3762" y="1568202"/>
            <a:ext cx="7408238" cy="372159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a:extLst>
              <a:ext uri="{FF2B5EF4-FFF2-40B4-BE49-F238E27FC236}">
                <a16:creationId xmlns:a16="http://schemas.microsoft.com/office/drawing/2014/main" id="{C48E2DDA-6BA3-C49E-631F-75F2EED499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61" y="5875660"/>
            <a:ext cx="1928018" cy="134881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B45DF71F-CF02-155F-BC48-72A9983106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19" y="0"/>
            <a:ext cx="4767943" cy="1958420"/>
          </a:xfrm>
          <a:prstGeom prst="rect">
            <a:avLst/>
          </a:prstGeom>
          <a:noFill/>
          <a:extLst>
            <a:ext uri="{909E8E84-426E-40DD-AFC4-6F175D3DCCD1}">
              <a14:hiddenFill xmlns:a14="http://schemas.microsoft.com/office/drawing/2010/main">
                <a:solidFill>
                  <a:srgbClr val="FFFFFF"/>
                </a:solidFill>
              </a14:hiddenFill>
            </a:ext>
          </a:extLst>
        </p:spPr>
      </p:pic>
      <p:pic>
        <p:nvPicPr>
          <p:cNvPr id="6" name="Immagine 5">
            <a:extLst>
              <a:ext uri="{FF2B5EF4-FFF2-40B4-BE49-F238E27FC236}">
                <a16:creationId xmlns:a16="http://schemas.microsoft.com/office/drawing/2014/main" id="{D22B75A5-168F-971A-89D7-F59562C7BAF4}"/>
              </a:ext>
            </a:extLst>
          </p:cNvPr>
          <p:cNvPicPr>
            <a:picLocks noChangeAspect="1"/>
          </p:cNvPicPr>
          <p:nvPr/>
        </p:nvPicPr>
        <p:blipFill>
          <a:blip r:embed="rId6"/>
          <a:stretch>
            <a:fillRect/>
          </a:stretch>
        </p:blipFill>
        <p:spPr>
          <a:xfrm>
            <a:off x="1986643" y="96177"/>
            <a:ext cx="2765481" cy="312435"/>
          </a:xfrm>
          <a:prstGeom prst="rect">
            <a:avLst/>
          </a:prstGeom>
        </p:spPr>
      </p:pic>
    </p:spTree>
    <p:extLst>
      <p:ext uri="{BB962C8B-B14F-4D97-AF65-F5344CB8AC3E}">
        <p14:creationId xmlns:p14="http://schemas.microsoft.com/office/powerpoint/2010/main" val="4174419547"/>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TotalTime>
  <Words>1017</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13</vt:i4>
      </vt:variant>
    </vt:vector>
  </HeadingPairs>
  <TitlesOfParts>
    <vt:vector size="19" baseType="lpstr">
      <vt:lpstr>Arial</vt:lpstr>
      <vt:lpstr>Calibri</vt:lpstr>
      <vt:lpstr>Calibri Light</vt:lpstr>
      <vt:lpstr>Gill Sans MT</vt:lpstr>
      <vt:lpstr>Söhne</vt:lpstr>
      <vt:lpstr>Tema di Office</vt:lpstr>
      <vt:lpstr>Cine Recensore</vt:lpstr>
      <vt:lpstr>Membri Del Team</vt:lpstr>
      <vt:lpstr>Che Cos’è?</vt:lpstr>
      <vt:lpstr>Pubblico Target dell'Applicazione</vt:lpstr>
      <vt:lpstr>Strumenti di Lavoro</vt:lpstr>
      <vt:lpstr>Metodologia Three-Tier </vt:lpstr>
      <vt:lpstr>Metodologie di lavoro</vt:lpstr>
      <vt:lpstr>Agile</vt:lpstr>
      <vt:lpstr>GitHub è un sito web che aiuta le persone a lavorare insieme su progetti software. GitFlow, invece, è una sorta di 'manuale’ che gestisce l’organizzazione del lavoro su questi progetti.  Invece di fare tutto su un'unica versione del software, separa il lavoro in diverse parti chiamate 'branch’. Ci sono branch principali come 'master' e 'develop', rami per nuove funzionalità, rami per le versioni e rami per risolvere problemi urgenti. Questo sistema aiuta a mantenere tutto organizzato e a lavorare in modo più efficiente</vt:lpstr>
      <vt:lpstr>Strumento visivo per la gestione del lavoro </vt:lpstr>
      <vt:lpstr>Diagramma E-R ( Entità Relazionale )</vt:lpstr>
      <vt:lpstr>Spring</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Cine Recensore</dc:title>
  <dc:creator>Nicolò Ferri</dc:creator>
  <cp:lastModifiedBy>Nicolò Ferri</cp:lastModifiedBy>
  <cp:revision>12</cp:revision>
  <dcterms:created xsi:type="dcterms:W3CDTF">2023-10-18T08:09:28Z</dcterms:created>
  <dcterms:modified xsi:type="dcterms:W3CDTF">2023-10-19T09:40:17Z</dcterms:modified>
</cp:coreProperties>
</file>