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1d6da084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1d6da084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d6da084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d6da084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d6da0849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d6da0849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d6da0849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d6da0849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d6da0849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d6da0849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d6da0849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d6da0849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d6da0849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d6da0849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d6da0849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d6da0849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50">
                <a:solidFill>
                  <a:srgbClr val="002E54"/>
                </a:solidFill>
                <a:latin typeface="Montserrat"/>
                <a:ea typeface="Montserrat"/>
                <a:cs typeface="Montserrat"/>
                <a:sym typeface="Montserrat"/>
              </a:rPr>
              <a:t>Internet Of Things</a:t>
            </a:r>
            <a:endParaRPr b="1" sz="2450">
              <a:solidFill>
                <a:srgbClr val="002E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288350"/>
            <a:ext cx="409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Oggi si parla di Internet of Things (IoT) o ancora di Internet delle Cose, ma forse sarebbe più corretto definirla Internet degli oggetti. Ci sono, infatti, gli oggetti intelligenti (i cosiddetti “smart objects”) alla base dell’Internet of Things. E non stiamo parlando soltanto di computer, smartphone e tablet, ma soprattutto degli oggetti che ci circondano nella vita di tutti i giorni. L’Internet of Things nasce proprio qui: dall'idea di portare nel mondo digitale gli oggetti della nostra esperienza quotidiana.</a:t>
            </a:r>
            <a:endParaRPr sz="12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L’Internet of Things è un paradigma tecnologico dal potenziale applicativo sconfinato, in grado di incidere sull’efficienza sulla qualità della nostra vita.</a:t>
            </a:r>
            <a:endParaRPr sz="12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t/>
            </a:r>
            <a:endParaRPr sz="1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25"/>
            <a:ext cx="3820975" cy="36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b="1" lang="it" sz="2750">
                <a:solidFill>
                  <a:srgbClr val="002E54"/>
                </a:solidFill>
                <a:latin typeface="Montserrat"/>
                <a:ea typeface="Montserrat"/>
                <a:cs typeface="Montserrat"/>
                <a:sym typeface="Montserrat"/>
              </a:rPr>
              <a:t>Le proprietà degli oggetti intelligenti</a:t>
            </a:r>
            <a:endParaRPr b="1" sz="2750">
              <a:solidFill>
                <a:srgbClr val="002E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Gli oggetti “smart” sono alla base dell’Internet of Things, ovvero quegli oggetti in grado di connettersi a una rete per elaborare dati e scambiare informazioni con altri oggetti.</a:t>
            </a:r>
            <a:endParaRPr sz="12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Proprietà che gli oggetti devono avere per potersi meritare l’appellativo “smart”:</a:t>
            </a:r>
            <a:endParaRPr sz="12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Montserrat"/>
              <a:buAutoNum type="arabicParenR"/>
            </a:pPr>
            <a:r>
              <a:rPr lang="it" sz="12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L’oggetto deve essere innanzitutto identificabile.</a:t>
            </a:r>
            <a:endParaRPr sz="12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Montserrat"/>
              <a:buAutoNum type="arabicParenR"/>
            </a:pPr>
            <a:r>
              <a:rPr lang="it" sz="12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L’oggetto deve essere connesso.</a:t>
            </a:r>
            <a:endParaRPr sz="12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425" y="1264525"/>
            <a:ext cx="3372626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50">
                <a:solidFill>
                  <a:srgbClr val="002E54"/>
                </a:solidFill>
                <a:latin typeface="Montserrat"/>
                <a:ea typeface="Montserrat"/>
                <a:cs typeface="Montserrat"/>
                <a:sym typeface="Montserrat"/>
              </a:rPr>
              <a:t>Come funziona l’Internet delle cose</a:t>
            </a:r>
            <a:endParaRPr b="1" sz="2450">
              <a:solidFill>
                <a:srgbClr val="002E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375" y="1207000"/>
            <a:ext cx="4704975" cy="35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type="title"/>
          </p:nvPr>
        </p:nvSpPr>
        <p:spPr>
          <a:xfrm>
            <a:off x="464225" y="1282450"/>
            <a:ext cx="3177300" cy="31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50">
                <a:solidFill>
                  <a:srgbClr val="002E54"/>
                </a:solidFill>
                <a:latin typeface="Montserrat"/>
                <a:ea typeface="Montserrat"/>
                <a:cs typeface="Montserrat"/>
                <a:sym typeface="Montserrat"/>
              </a:rPr>
              <a:t>Elementi fondamentali progetto IOT:</a:t>
            </a:r>
            <a:endParaRPr sz="1250">
              <a:solidFill>
                <a:srgbClr val="002E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2E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2E54"/>
              </a:buClr>
              <a:buSzPts val="1250"/>
              <a:buFont typeface="Montserrat"/>
              <a:buAutoNum type="arabicParenR"/>
            </a:pPr>
            <a:r>
              <a:rPr lang="it" sz="1250">
                <a:solidFill>
                  <a:srgbClr val="002E54"/>
                </a:solidFill>
                <a:latin typeface="Montserrat"/>
                <a:ea typeface="Montserrat"/>
                <a:cs typeface="Montserrat"/>
                <a:sym typeface="Montserrat"/>
              </a:rPr>
              <a:t>Sensori / Attuatori</a:t>
            </a:r>
            <a:endParaRPr sz="1250">
              <a:solidFill>
                <a:srgbClr val="002E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2E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2E54"/>
              </a:buClr>
              <a:buSzPts val="1250"/>
              <a:buFont typeface="Montserrat"/>
              <a:buAutoNum type="arabicParenR"/>
            </a:pPr>
            <a:r>
              <a:rPr lang="it" sz="1250">
                <a:solidFill>
                  <a:srgbClr val="002E54"/>
                </a:solidFill>
                <a:latin typeface="Montserrat"/>
                <a:ea typeface="Montserrat"/>
                <a:cs typeface="Montserrat"/>
                <a:sym typeface="Montserrat"/>
              </a:rPr>
              <a:t>Network</a:t>
            </a:r>
            <a:endParaRPr sz="1250">
              <a:solidFill>
                <a:srgbClr val="002E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2E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2E54"/>
              </a:buClr>
              <a:buSzPts val="1250"/>
              <a:buFont typeface="Montserrat"/>
              <a:buAutoNum type="arabicParenR"/>
            </a:pPr>
            <a:r>
              <a:rPr lang="it" sz="1250">
                <a:solidFill>
                  <a:srgbClr val="002E54"/>
                </a:solidFill>
                <a:latin typeface="Montserrat"/>
                <a:ea typeface="Montserrat"/>
                <a:cs typeface="Montserrat"/>
                <a:sym typeface="Montserrat"/>
              </a:rPr>
              <a:t>Cloud</a:t>
            </a:r>
            <a:endParaRPr sz="1250">
              <a:solidFill>
                <a:srgbClr val="002E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2E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2E54"/>
              </a:buClr>
              <a:buSzPts val="1250"/>
              <a:buFont typeface="Montserrat"/>
              <a:buAutoNum type="arabicParenR"/>
            </a:pPr>
            <a:r>
              <a:rPr lang="it" sz="1250">
                <a:solidFill>
                  <a:srgbClr val="002E54"/>
                </a:solidFill>
                <a:latin typeface="Montserrat"/>
                <a:ea typeface="Montserrat"/>
                <a:cs typeface="Montserrat"/>
                <a:sym typeface="Montserrat"/>
              </a:rPr>
              <a:t>Analisi dei dati</a:t>
            </a:r>
            <a:endParaRPr sz="1250">
              <a:solidFill>
                <a:srgbClr val="002E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2E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2E54"/>
              </a:buClr>
              <a:buSzPts val="1250"/>
              <a:buFont typeface="Montserrat"/>
              <a:buAutoNum type="arabicParenR"/>
            </a:pPr>
            <a:r>
              <a:rPr lang="it" sz="1250">
                <a:solidFill>
                  <a:srgbClr val="002E54"/>
                </a:solidFill>
                <a:latin typeface="Montserrat"/>
                <a:ea typeface="Montserrat"/>
                <a:cs typeface="Montserrat"/>
                <a:sym typeface="Montserrat"/>
              </a:rPr>
              <a:t>Interfaccia controllo utente</a:t>
            </a:r>
            <a:endParaRPr sz="1250">
              <a:solidFill>
                <a:srgbClr val="002E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25" y="3888475"/>
            <a:ext cx="3463501" cy="9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32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50">
                <a:solidFill>
                  <a:srgbClr val="002E54"/>
                </a:solidFill>
                <a:latin typeface="Montserrat"/>
                <a:ea typeface="Montserrat"/>
                <a:cs typeface="Montserrat"/>
                <a:sym typeface="Montserrat"/>
              </a:rPr>
              <a:t>Campi di utilizzo dell’IOT</a:t>
            </a:r>
            <a:endParaRPr b="1" sz="2450">
              <a:solidFill>
                <a:srgbClr val="002E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76649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2E54"/>
                </a:solidFill>
                <a:latin typeface="Montserrat"/>
                <a:ea typeface="Montserrat"/>
                <a:cs typeface="Montserrat"/>
                <a:sym typeface="Montserrat"/>
              </a:rPr>
              <a:t>Progetto: “Smart Garden Light”</a:t>
            </a:r>
            <a:endParaRPr b="1">
              <a:solidFill>
                <a:srgbClr val="002E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Strumenti utilizzati:</a:t>
            </a:r>
            <a:endParaRPr sz="14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06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Montserrat"/>
              <a:buAutoNum type="arabicParenR"/>
            </a:pPr>
            <a:r>
              <a:rPr lang="it" sz="14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ESP32 (Publisher)</a:t>
            </a:r>
            <a:endParaRPr sz="14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Montserrat"/>
              <a:buAutoNum type="arabicParenR"/>
            </a:pPr>
            <a:r>
              <a:rPr lang="it" sz="14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Broker (Hive Mqtt)</a:t>
            </a:r>
            <a:endParaRPr sz="14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Montserrat"/>
              <a:buAutoNum type="arabicParenR"/>
            </a:pPr>
            <a:r>
              <a:rPr lang="it" sz="14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Interfaccia C# (Client / Subscriber)</a:t>
            </a:r>
            <a:endParaRPr sz="14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Montserrat"/>
              <a:buAutoNum type="arabicParenR"/>
            </a:pPr>
            <a:r>
              <a:rPr lang="it" sz="14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PLC (Riscontro elaborazione dati)</a:t>
            </a:r>
            <a:endParaRPr sz="14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74625"/>
            <a:ext cx="9144000" cy="25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36275" y="18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50">
                <a:solidFill>
                  <a:srgbClr val="002E54"/>
                </a:solidFill>
                <a:latin typeface="Montserrat"/>
                <a:ea typeface="Montserrat"/>
                <a:cs typeface="Montserrat"/>
                <a:sym typeface="Montserrat"/>
              </a:rPr>
              <a:t>ESP32</a:t>
            </a:r>
            <a:endParaRPr b="1" sz="2450">
              <a:solidFill>
                <a:srgbClr val="002E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175" y="826625"/>
            <a:ext cx="4530050" cy="428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75" y="894325"/>
            <a:ext cx="3896124" cy="417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19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50">
                <a:solidFill>
                  <a:srgbClr val="002E54"/>
                </a:solidFill>
                <a:latin typeface="Montserrat"/>
                <a:ea typeface="Montserrat"/>
                <a:cs typeface="Montserrat"/>
                <a:sym typeface="Montserrat"/>
              </a:rPr>
              <a:t>HiveMQ</a:t>
            </a:r>
            <a:endParaRPr b="1" sz="2450">
              <a:solidFill>
                <a:srgbClr val="002E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088" y="991825"/>
            <a:ext cx="5071825" cy="391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0050" y="139463"/>
            <a:ext cx="681072" cy="6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144250" y="0"/>
            <a:ext cx="8489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50">
                <a:solidFill>
                  <a:srgbClr val="002E54"/>
                </a:solidFill>
                <a:latin typeface="Montserrat"/>
                <a:ea typeface="Montserrat"/>
                <a:cs typeface="Montserrat"/>
                <a:sym typeface="Montserrat"/>
              </a:rPr>
              <a:t>Interfaccia C#</a:t>
            </a:r>
            <a:endParaRPr b="1" sz="2450">
              <a:solidFill>
                <a:srgbClr val="002E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577050"/>
            <a:ext cx="8489400" cy="436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