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6323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8088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8792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4816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6050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933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19397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6854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3911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7759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5/3/2023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2642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5/3/2023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80304752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8">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3" descr="Top view of wood desk with the plant, white keyboard, coffee in a white mug, notebook, and pen">
            <a:extLst>
              <a:ext uri="{FF2B5EF4-FFF2-40B4-BE49-F238E27FC236}">
                <a16:creationId xmlns:a16="http://schemas.microsoft.com/office/drawing/2014/main" id="{6FCB1026-9F67-A462-8290-D6900F6E139C}"/>
              </a:ext>
            </a:extLst>
          </p:cNvPr>
          <p:cNvPicPr>
            <a:picLocks noChangeAspect="1"/>
          </p:cNvPicPr>
          <p:nvPr/>
        </p:nvPicPr>
        <p:blipFill rotWithShape="1">
          <a:blip r:embed="rId2"/>
          <a:srcRect t="1799" b="15175"/>
          <a:stretch/>
        </p:blipFill>
        <p:spPr>
          <a:xfrm>
            <a:off x="20" y="10"/>
            <a:ext cx="12191979" cy="6857989"/>
          </a:xfrm>
          <a:prstGeom prst="rect">
            <a:avLst/>
          </a:prstGeom>
        </p:spPr>
      </p:pic>
      <p:sp>
        <p:nvSpPr>
          <p:cNvPr id="50" name="Freeform: Shape 10">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rgbClr val="000000">
              <a:alpha val="499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C981DC-70E2-3D4F-DE67-2F703A57EE25}"/>
              </a:ext>
            </a:extLst>
          </p:cNvPr>
          <p:cNvSpPr>
            <a:spLocks noGrp="1"/>
          </p:cNvSpPr>
          <p:nvPr>
            <p:ph type="ctrTitle"/>
          </p:nvPr>
        </p:nvSpPr>
        <p:spPr>
          <a:xfrm>
            <a:off x="1473389" y="1826096"/>
            <a:ext cx="3149221" cy="2149459"/>
          </a:xfrm>
        </p:spPr>
        <p:txBody>
          <a:bodyPr>
            <a:normAutofit/>
          </a:bodyPr>
          <a:lstStyle/>
          <a:p>
            <a:pPr algn="ctr"/>
            <a:r>
              <a:rPr lang="es-ES" sz="3600" b="0" i="0" dirty="0">
                <a:solidFill>
                  <a:schemeClr val="bg1"/>
                </a:solidFill>
                <a:effectLst/>
              </a:rPr>
              <a:t>Reto 4 – Vulnerabilidad</a:t>
            </a:r>
            <a:br>
              <a:rPr lang="es-ES" sz="3600" b="0" i="0" dirty="0">
                <a:solidFill>
                  <a:schemeClr val="bg1"/>
                </a:solidFill>
                <a:effectLst/>
              </a:rPr>
            </a:br>
            <a:r>
              <a:rPr lang="es-ES" sz="3600" b="0" i="0" dirty="0">
                <a:solidFill>
                  <a:schemeClr val="bg1"/>
                </a:solidFill>
                <a:effectLst/>
              </a:rPr>
              <a:t>File </a:t>
            </a:r>
            <a:r>
              <a:rPr lang="es-ES" sz="3600" b="0" i="0" dirty="0" err="1">
                <a:solidFill>
                  <a:schemeClr val="bg1"/>
                </a:solidFill>
                <a:effectLst/>
              </a:rPr>
              <a:t>Inclusion</a:t>
            </a:r>
            <a:endParaRPr lang="es-ES" sz="7200" dirty="0">
              <a:solidFill>
                <a:schemeClr val="bg1"/>
              </a:solidFill>
            </a:endParaRPr>
          </a:p>
        </p:txBody>
      </p:sp>
      <p:sp>
        <p:nvSpPr>
          <p:cNvPr id="3" name="Subtitle 2">
            <a:extLst>
              <a:ext uri="{FF2B5EF4-FFF2-40B4-BE49-F238E27FC236}">
                <a16:creationId xmlns:a16="http://schemas.microsoft.com/office/drawing/2014/main" id="{7A4A7630-01C4-E0FC-8D81-6F990DA6AF4E}"/>
              </a:ext>
            </a:extLst>
          </p:cNvPr>
          <p:cNvSpPr>
            <a:spLocks noGrp="1"/>
          </p:cNvSpPr>
          <p:nvPr>
            <p:ph type="subTitle" idx="1"/>
          </p:nvPr>
        </p:nvSpPr>
        <p:spPr>
          <a:xfrm>
            <a:off x="1654629" y="4299045"/>
            <a:ext cx="2775858" cy="1255593"/>
          </a:xfrm>
        </p:spPr>
        <p:txBody>
          <a:bodyPr>
            <a:normAutofit/>
          </a:bodyPr>
          <a:lstStyle/>
          <a:p>
            <a:pPr algn="ctr"/>
            <a:r>
              <a:rPr lang="es-ES" sz="1200" dirty="0">
                <a:solidFill>
                  <a:srgbClr val="FFFFFF"/>
                </a:solidFill>
              </a:rPr>
              <a:t>Nicolas montejano</a:t>
            </a:r>
          </a:p>
          <a:p>
            <a:pPr algn="ctr"/>
            <a:r>
              <a:rPr lang="es-ES" sz="1200" dirty="0">
                <a:solidFill>
                  <a:srgbClr val="FFFFFF"/>
                </a:solidFill>
              </a:rPr>
              <a:t>Javier calvo</a:t>
            </a:r>
          </a:p>
        </p:txBody>
      </p:sp>
    </p:spTree>
    <p:extLst>
      <p:ext uri="{BB962C8B-B14F-4D97-AF65-F5344CB8AC3E}">
        <p14:creationId xmlns:p14="http://schemas.microsoft.com/office/powerpoint/2010/main" val="254103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4EA8-F699-6E9F-236B-3EAB0CC2B589}"/>
              </a:ext>
            </a:extLst>
          </p:cNvPr>
          <p:cNvSpPr>
            <a:spLocks noGrp="1"/>
          </p:cNvSpPr>
          <p:nvPr>
            <p:ph type="title"/>
          </p:nvPr>
        </p:nvSpPr>
        <p:spPr/>
        <p:txBody>
          <a:bodyPr>
            <a:noAutofit/>
          </a:bodyPr>
          <a:lstStyle/>
          <a:p>
            <a:r>
              <a:rPr lang="es-ES" sz="2800" b="0" i="0" dirty="0">
                <a:effectLst/>
              </a:rPr>
              <a:t>¿En qué consiste una vulnerabilidad de inclusión de ficheros?</a:t>
            </a:r>
            <a:endParaRPr lang="es-ES" sz="2800" dirty="0"/>
          </a:p>
        </p:txBody>
      </p:sp>
      <p:sp>
        <p:nvSpPr>
          <p:cNvPr id="3" name="Content Placeholder 2">
            <a:extLst>
              <a:ext uri="{FF2B5EF4-FFF2-40B4-BE49-F238E27FC236}">
                <a16:creationId xmlns:a16="http://schemas.microsoft.com/office/drawing/2014/main" id="{AB1F7CE1-3E1E-58F0-E9B0-86D9FE0C57DF}"/>
              </a:ext>
            </a:extLst>
          </p:cNvPr>
          <p:cNvSpPr>
            <a:spLocks noGrp="1"/>
          </p:cNvSpPr>
          <p:nvPr>
            <p:ph idx="1"/>
          </p:nvPr>
        </p:nvSpPr>
        <p:spPr/>
        <p:txBody>
          <a:bodyPr/>
          <a:lstStyle/>
          <a:p>
            <a:r>
              <a:rPr lang="es-ES" b="0" i="0" dirty="0">
                <a:solidFill>
                  <a:srgbClr val="374151"/>
                </a:solidFill>
                <a:effectLst/>
                <a:latin typeface="+mj-lt"/>
              </a:rPr>
              <a:t>Una vulnerabilidad de inclusión de archivos es una falla en un sistema informático que permite que un atacante incluya archivos en el sistema de forma remota y no autorizada. Puede ocurrir en cualquier aplicación web que permita la inclusión de archivos y se produce cuando la aplicación no valida correctamente los datos proporcionados por el usuario. Existen dos tipos de vulnerabilidades: la inclusión de archivos locales y la inclusión de archivos remotos. Esta vulnerabilidad puede permitir que un atacante tenga acceso a información confidencial, instale malware o tome control del sistema afectado. Es importante seguir buenas prácticas de seguridad en el desarrollo de software para prevenir esta vulnerabilidad.</a:t>
            </a:r>
            <a:endParaRPr lang="es-ES" dirty="0">
              <a:latin typeface="+mj-lt"/>
            </a:endParaRPr>
          </a:p>
        </p:txBody>
      </p:sp>
    </p:spTree>
    <p:extLst>
      <p:ext uri="{BB962C8B-B14F-4D97-AF65-F5344CB8AC3E}">
        <p14:creationId xmlns:p14="http://schemas.microsoft.com/office/powerpoint/2010/main" val="267704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B998-EE81-C123-1463-BC6965A31F79}"/>
              </a:ext>
            </a:extLst>
          </p:cNvPr>
          <p:cNvSpPr>
            <a:spLocks noGrp="1"/>
          </p:cNvSpPr>
          <p:nvPr>
            <p:ph type="title"/>
          </p:nvPr>
        </p:nvSpPr>
        <p:spPr/>
        <p:txBody>
          <a:bodyPr>
            <a:noAutofit/>
          </a:bodyPr>
          <a:lstStyle/>
          <a:p>
            <a:r>
              <a:rPr lang="es-ES" sz="2800" b="0" i="0" dirty="0">
                <a:effectLst/>
              </a:rPr>
              <a:t>¿Cuáles son los pasos para explotar este tipo de vulnerabilidad?</a:t>
            </a:r>
            <a:endParaRPr lang="es-ES" sz="2800" dirty="0"/>
          </a:p>
        </p:txBody>
      </p:sp>
      <p:sp>
        <p:nvSpPr>
          <p:cNvPr id="3" name="Content Placeholder 2">
            <a:extLst>
              <a:ext uri="{FF2B5EF4-FFF2-40B4-BE49-F238E27FC236}">
                <a16:creationId xmlns:a16="http://schemas.microsoft.com/office/drawing/2014/main" id="{E5C7D0B8-50F2-4A64-030A-0EA6538D31CE}"/>
              </a:ext>
            </a:extLst>
          </p:cNvPr>
          <p:cNvSpPr>
            <a:spLocks noGrp="1"/>
          </p:cNvSpPr>
          <p:nvPr>
            <p:ph idx="1"/>
          </p:nvPr>
        </p:nvSpPr>
        <p:spPr/>
        <p:txBody>
          <a:bodyPr>
            <a:normAutofit fontScale="70000" lnSpcReduction="20000"/>
          </a:bodyPr>
          <a:lstStyle/>
          <a:p>
            <a:pPr marL="0" indent="0" algn="l">
              <a:buNone/>
            </a:pPr>
            <a:r>
              <a:rPr lang="es-ES" b="0" i="0" dirty="0">
                <a:solidFill>
                  <a:schemeClr val="tx1"/>
                </a:solidFill>
                <a:effectLst/>
                <a:latin typeface="+mj-lt"/>
              </a:rPr>
              <a:t>Los pasos para explotar una vulnerabilidad de inclusión de archivos pueden variar según la aplicación web específica y la forma en que se implementa la vulnerabilidad. Sin embargo, aquí hay algunos pasos generales que un atacante podría seguir:</a:t>
            </a:r>
          </a:p>
          <a:p>
            <a:pPr algn="l">
              <a:buFont typeface="Arial" panose="020B0604020202020204" pitchFamily="34" charset="0"/>
              <a:buChar char="•"/>
            </a:pPr>
            <a:r>
              <a:rPr lang="es-ES" b="0" i="0" dirty="0">
                <a:solidFill>
                  <a:schemeClr val="tx1"/>
                </a:solidFill>
                <a:effectLst/>
                <a:latin typeface="+mj-lt"/>
              </a:rPr>
              <a:t>Identificar la vulnerabilidad: El primer paso es identificar si la aplicación web es vulnerable a la inclusión de archivos. Esto se puede hacer mediante la exploración de la aplicación web en busca de puntos de entrada que acepten entradas de usuario, como formularios o parámetros de URL.</a:t>
            </a:r>
          </a:p>
          <a:p>
            <a:pPr algn="l">
              <a:buFont typeface="Arial" panose="020B0604020202020204" pitchFamily="34" charset="0"/>
              <a:buChar char="•"/>
            </a:pPr>
            <a:r>
              <a:rPr lang="es-ES" b="0" i="0" dirty="0">
                <a:solidFill>
                  <a:schemeClr val="tx1"/>
                </a:solidFill>
                <a:effectLst/>
                <a:latin typeface="+mj-lt"/>
              </a:rPr>
              <a:t>Crear un archivo malicioso: El siguiente paso es crear un archivo malicioso que se incluirá en la página web. Este archivo puede contener código malicioso que se ejecutará en el navegador del usuario o en el servidor web.</a:t>
            </a:r>
          </a:p>
          <a:p>
            <a:pPr algn="l">
              <a:buFont typeface="Arial" panose="020B0604020202020204" pitchFamily="34" charset="0"/>
              <a:buChar char="•"/>
            </a:pPr>
            <a:r>
              <a:rPr lang="es-ES" b="0" i="0" dirty="0">
                <a:solidFill>
                  <a:schemeClr val="tx1"/>
                </a:solidFill>
                <a:effectLst/>
                <a:latin typeface="+mj-lt"/>
              </a:rPr>
              <a:t>Enviar una solicitud maliciosa: Una vez que se ha creado el archivo malicioso, el atacante puede enviar una solicitud maliciosa a la aplicación web que incluya el archivo. Esto se puede hacer mediante la manipulación de los parámetros de la solicitud o mediante la presentación de un formulario con un archivo adjunto malicioso.</a:t>
            </a:r>
          </a:p>
          <a:p>
            <a:pPr algn="l">
              <a:buFont typeface="Arial" panose="020B0604020202020204" pitchFamily="34" charset="0"/>
              <a:buChar char="•"/>
            </a:pPr>
            <a:r>
              <a:rPr lang="es-ES" b="0" i="0" dirty="0">
                <a:solidFill>
                  <a:schemeClr val="tx1"/>
                </a:solidFill>
                <a:effectLst/>
                <a:latin typeface="+mj-lt"/>
              </a:rPr>
              <a:t>Ejecutar el código malicioso: Si la vulnerabilidad se explota con éxito, el archivo malicioso se incluirá en la página web y el código malicioso se ejecutará en el navegador del usuario o en el servidor web. Esto puede permitir al atacante tomar el control de la aplicación web o robar información confidencial.</a:t>
            </a:r>
          </a:p>
          <a:p>
            <a:endParaRPr lang="es-ES" dirty="0">
              <a:solidFill>
                <a:schemeClr val="tx1"/>
              </a:solidFill>
              <a:latin typeface="+mj-lt"/>
            </a:endParaRPr>
          </a:p>
        </p:txBody>
      </p:sp>
    </p:spTree>
    <p:extLst>
      <p:ext uri="{BB962C8B-B14F-4D97-AF65-F5344CB8AC3E}">
        <p14:creationId xmlns:p14="http://schemas.microsoft.com/office/powerpoint/2010/main" val="203626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FAF6-CE2C-7C33-90D9-72599C49811B}"/>
              </a:ext>
            </a:extLst>
          </p:cNvPr>
          <p:cNvSpPr>
            <a:spLocks noGrp="1"/>
          </p:cNvSpPr>
          <p:nvPr>
            <p:ph type="title"/>
          </p:nvPr>
        </p:nvSpPr>
        <p:spPr/>
        <p:txBody>
          <a:bodyPr>
            <a:noAutofit/>
          </a:bodyPr>
          <a:lstStyle/>
          <a:p>
            <a:r>
              <a:rPr lang="es-ES" sz="2800" b="0" i="0" dirty="0">
                <a:solidFill>
                  <a:schemeClr val="tx1"/>
                </a:solidFill>
                <a:effectLst/>
              </a:rPr>
              <a:t>¿Qué diferencias existen entre una inclusión local y remota?</a:t>
            </a:r>
            <a:endParaRPr lang="es-ES" sz="2800" dirty="0">
              <a:solidFill>
                <a:schemeClr val="tx1"/>
              </a:solidFill>
            </a:endParaRPr>
          </a:p>
        </p:txBody>
      </p:sp>
      <p:sp>
        <p:nvSpPr>
          <p:cNvPr id="3" name="Content Placeholder 2">
            <a:extLst>
              <a:ext uri="{FF2B5EF4-FFF2-40B4-BE49-F238E27FC236}">
                <a16:creationId xmlns:a16="http://schemas.microsoft.com/office/drawing/2014/main" id="{25EF0C3C-99AD-8D9B-9E68-CFE1CCA3F3CA}"/>
              </a:ext>
            </a:extLst>
          </p:cNvPr>
          <p:cNvSpPr>
            <a:spLocks noGrp="1"/>
          </p:cNvSpPr>
          <p:nvPr>
            <p:ph idx="1"/>
          </p:nvPr>
        </p:nvSpPr>
        <p:spPr/>
        <p:txBody>
          <a:bodyPr>
            <a:normAutofit fontScale="77500" lnSpcReduction="20000"/>
          </a:bodyPr>
          <a:lstStyle/>
          <a:p>
            <a:pPr marL="0" indent="0" algn="l">
              <a:buNone/>
            </a:pPr>
            <a:r>
              <a:rPr lang="es-ES" b="0" i="0" dirty="0">
                <a:solidFill>
                  <a:schemeClr val="tx1"/>
                </a:solidFill>
                <a:effectLst/>
                <a:latin typeface="+mj-lt"/>
              </a:rPr>
              <a:t>La principal diferencia entre una inclusión local y remota es el origen del archivo que se está incluyendo en la página web.</a:t>
            </a:r>
          </a:p>
          <a:p>
            <a:pPr algn="l">
              <a:buFont typeface="Arial" panose="020B0604020202020204" pitchFamily="34" charset="0"/>
              <a:buChar char="•"/>
            </a:pPr>
            <a:r>
              <a:rPr lang="es-ES" b="0" i="0" dirty="0">
                <a:solidFill>
                  <a:schemeClr val="tx1"/>
                </a:solidFill>
                <a:effectLst/>
                <a:latin typeface="+mj-lt"/>
              </a:rPr>
              <a:t>Inclusión local: En una inclusión local, el archivo que se está incluyendo se encuentra en el mismo servidor que la aplicación web. Esto significa que el atacante ya tiene acceso al servidor y puede incluir archivos arbitrarios en la página web.</a:t>
            </a:r>
          </a:p>
          <a:p>
            <a:pPr algn="l">
              <a:buFont typeface="Arial" panose="020B0604020202020204" pitchFamily="34" charset="0"/>
              <a:buChar char="•"/>
            </a:pPr>
            <a:r>
              <a:rPr lang="es-ES" b="0" i="0" dirty="0">
                <a:solidFill>
                  <a:schemeClr val="tx1"/>
                </a:solidFill>
                <a:effectLst/>
                <a:latin typeface="+mj-lt"/>
              </a:rPr>
              <a:t>Inclusión remota: En una inclusión remota, el archivo que se está incluyendo se encuentra en un servidor externo al que el atacante no tiene acceso directo. En este caso, el atacante debe encontrar una forma de incluir el archivo remoto en la página web, lo que puede requerir técnicas más avanzadas, como la manipulación de los parámetros de la solicitud o la explotación de otras vulnerabilidades en la aplicación web.</a:t>
            </a:r>
          </a:p>
          <a:p>
            <a:pPr algn="l"/>
            <a:r>
              <a:rPr lang="es-ES" b="0" i="0" dirty="0">
                <a:solidFill>
                  <a:schemeClr val="tx1"/>
                </a:solidFill>
                <a:effectLst/>
                <a:latin typeface="+mj-lt"/>
              </a:rPr>
              <a:t>En general, las inclusiones remotas son más difíciles de explotar que las inclusiones locales, ya que requieren que el atacante tenga un conocimiento más profundo de la aplicación web y de las técnicas de explotación. Sin embargo, ambas vulnerabilidades son graves y deben ser corregidas lo antes posible para evitar posibles ataques.</a:t>
            </a:r>
          </a:p>
          <a:p>
            <a:endParaRPr lang="es-ES" dirty="0">
              <a:solidFill>
                <a:schemeClr val="tx1"/>
              </a:solidFill>
              <a:latin typeface="+mj-lt"/>
            </a:endParaRPr>
          </a:p>
        </p:txBody>
      </p:sp>
    </p:spTree>
    <p:extLst>
      <p:ext uri="{BB962C8B-B14F-4D97-AF65-F5344CB8AC3E}">
        <p14:creationId xmlns:p14="http://schemas.microsoft.com/office/powerpoint/2010/main" val="210426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747C-078D-D161-0E21-38041BB82B4A}"/>
              </a:ext>
            </a:extLst>
          </p:cNvPr>
          <p:cNvSpPr>
            <a:spLocks noGrp="1"/>
          </p:cNvSpPr>
          <p:nvPr>
            <p:ph type="title"/>
          </p:nvPr>
        </p:nvSpPr>
        <p:spPr/>
        <p:txBody>
          <a:bodyPr>
            <a:noAutofit/>
          </a:bodyPr>
          <a:lstStyle/>
          <a:p>
            <a:r>
              <a:rPr lang="es-ES" sz="2800" b="0" i="0" dirty="0">
                <a:effectLst/>
              </a:rPr>
              <a:t>¿Qué tipo de filtros se suelen poner en las aplicaciones para evitarlos?</a:t>
            </a:r>
            <a:endParaRPr lang="es-ES" sz="2800" dirty="0"/>
          </a:p>
        </p:txBody>
      </p:sp>
      <p:sp>
        <p:nvSpPr>
          <p:cNvPr id="3" name="Content Placeholder 2">
            <a:extLst>
              <a:ext uri="{FF2B5EF4-FFF2-40B4-BE49-F238E27FC236}">
                <a16:creationId xmlns:a16="http://schemas.microsoft.com/office/drawing/2014/main" id="{785A1FD6-8093-B9BC-8DD1-2A2889307CE0}"/>
              </a:ext>
            </a:extLst>
          </p:cNvPr>
          <p:cNvSpPr>
            <a:spLocks noGrp="1"/>
          </p:cNvSpPr>
          <p:nvPr>
            <p:ph idx="1"/>
          </p:nvPr>
        </p:nvSpPr>
        <p:spPr/>
        <p:txBody>
          <a:bodyPr>
            <a:normAutofit fontScale="85000" lnSpcReduction="20000"/>
          </a:bodyPr>
          <a:lstStyle/>
          <a:p>
            <a:pPr marL="0" indent="0" algn="l">
              <a:buNone/>
            </a:pPr>
            <a:r>
              <a:rPr lang="es-ES" sz="1600" b="0" i="0" dirty="0">
                <a:solidFill>
                  <a:schemeClr val="tx1"/>
                </a:solidFill>
                <a:effectLst/>
                <a:latin typeface="+mj-lt"/>
              </a:rPr>
              <a:t>Para evitar la vulnerabilidad de inclusión de archivos, las aplicaciones web pueden implementar diferentes tipos de filtros y medidas de seguridad. Algunos de los filtros más comunes son:</a:t>
            </a:r>
          </a:p>
          <a:p>
            <a:pPr algn="l">
              <a:buFont typeface="Arial" panose="020B0604020202020204" pitchFamily="34" charset="0"/>
              <a:buChar char="•"/>
            </a:pPr>
            <a:r>
              <a:rPr lang="es-ES" sz="1600" b="0" i="0" dirty="0">
                <a:solidFill>
                  <a:schemeClr val="tx1"/>
                </a:solidFill>
                <a:effectLst/>
                <a:latin typeface="+mj-lt"/>
              </a:rPr>
              <a:t>Validación de entrada: La validación de entrada es una técnica que se utiliza para asegurarse de que los datos de entrada proporcionados por el usuario sean válidos y seguros. Esto puede incluir la validación de los tipos de archivo permitidos, la longitud de los nombres de archivo y la eliminación de caracteres especiales que puedan ser utilizados para inyectar código malicioso.</a:t>
            </a:r>
          </a:p>
          <a:p>
            <a:pPr algn="l">
              <a:buFont typeface="Arial" panose="020B0604020202020204" pitchFamily="34" charset="0"/>
              <a:buChar char="•"/>
            </a:pPr>
            <a:r>
              <a:rPr lang="es-ES" sz="1600" b="0" i="0" dirty="0">
                <a:solidFill>
                  <a:schemeClr val="tx1"/>
                </a:solidFill>
                <a:effectLst/>
                <a:latin typeface="+mj-lt"/>
              </a:rPr>
              <a:t>Restricción de acceso: Las aplicaciones web pueden restringir el acceso a los archivos y directorios que contienen información confidencial o que no deberían estar disponibles públicamente. Esto puede hacerse mediante la configuración de permisos de archivo y directorio o mediante la implementación de medidas de autenticación y autorización.</a:t>
            </a:r>
          </a:p>
          <a:p>
            <a:pPr algn="l">
              <a:buFont typeface="Arial" panose="020B0604020202020204" pitchFamily="34" charset="0"/>
              <a:buChar char="•"/>
            </a:pPr>
            <a:r>
              <a:rPr lang="es-ES" sz="1600" b="0" i="0" dirty="0">
                <a:solidFill>
                  <a:schemeClr val="tx1"/>
                </a:solidFill>
                <a:effectLst/>
                <a:latin typeface="+mj-lt"/>
              </a:rPr>
              <a:t>Uso de rutas absolutas: Las aplicaciones web pueden utilizar rutas absolutas en lugar de rutas relativas para incluir archivos en la página web. Esto puede evitar que un atacante utilice rutas relativas para acceder a archivos que no deberían estar disponibles públicamente.</a:t>
            </a:r>
          </a:p>
          <a:p>
            <a:pPr algn="l">
              <a:buFont typeface="Arial" panose="020B0604020202020204" pitchFamily="34" charset="0"/>
              <a:buChar char="•"/>
            </a:pPr>
            <a:r>
              <a:rPr lang="es-ES" sz="1600" b="0" i="0" dirty="0">
                <a:solidFill>
                  <a:schemeClr val="tx1"/>
                </a:solidFill>
                <a:effectLst/>
                <a:latin typeface="+mj-lt"/>
              </a:rPr>
              <a:t>Filtro de contenido: Los filtros de contenido pueden utilizarse para detectar y bloquear solicitudes maliciosas que intentan incluir archivos arbitrarios en la página web. Esto puede incluir la detección de patrones de código malicioso o la comparación de las solicitudes con una lista de archivos permitidos.</a:t>
            </a:r>
          </a:p>
          <a:p>
            <a:endParaRPr lang="es-ES" sz="1600" dirty="0">
              <a:solidFill>
                <a:schemeClr val="tx1"/>
              </a:solidFill>
              <a:latin typeface="+mj-lt"/>
            </a:endParaRPr>
          </a:p>
        </p:txBody>
      </p:sp>
    </p:spTree>
    <p:extLst>
      <p:ext uri="{BB962C8B-B14F-4D97-AF65-F5344CB8AC3E}">
        <p14:creationId xmlns:p14="http://schemas.microsoft.com/office/powerpoint/2010/main" val="338389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625E-6A93-F743-3314-897D08AB3E79}"/>
              </a:ext>
            </a:extLst>
          </p:cNvPr>
          <p:cNvSpPr>
            <a:spLocks noGrp="1"/>
          </p:cNvSpPr>
          <p:nvPr>
            <p:ph type="title"/>
          </p:nvPr>
        </p:nvSpPr>
        <p:spPr/>
        <p:txBody>
          <a:bodyPr>
            <a:noAutofit/>
          </a:bodyPr>
          <a:lstStyle/>
          <a:p>
            <a:r>
              <a:rPr lang="es-ES" sz="3200" b="0" i="0" dirty="0">
                <a:effectLst/>
              </a:rPr>
              <a:t>¿Cómo sería posible evadir filtros? Indicar un par de ejemplos</a:t>
            </a:r>
            <a:endParaRPr lang="es-ES" sz="3200" dirty="0"/>
          </a:p>
        </p:txBody>
      </p:sp>
      <p:sp>
        <p:nvSpPr>
          <p:cNvPr id="3" name="Content Placeholder 2">
            <a:extLst>
              <a:ext uri="{FF2B5EF4-FFF2-40B4-BE49-F238E27FC236}">
                <a16:creationId xmlns:a16="http://schemas.microsoft.com/office/drawing/2014/main" id="{F924517C-962E-B6EB-9B0B-059426485680}"/>
              </a:ext>
            </a:extLst>
          </p:cNvPr>
          <p:cNvSpPr>
            <a:spLocks noGrp="1"/>
          </p:cNvSpPr>
          <p:nvPr>
            <p:ph idx="1"/>
          </p:nvPr>
        </p:nvSpPr>
        <p:spPr/>
        <p:txBody>
          <a:bodyPr>
            <a:normAutofit fontScale="92500" lnSpcReduction="10000"/>
          </a:bodyPr>
          <a:lstStyle/>
          <a:p>
            <a:pPr algn="l"/>
            <a:r>
              <a:rPr lang="es-ES" b="0" i="0" dirty="0">
                <a:solidFill>
                  <a:schemeClr val="tx1"/>
                </a:solidFill>
                <a:effectLst/>
                <a:latin typeface="+mj-lt"/>
              </a:rPr>
              <a:t>Es posible evadir los filtros de seguridad de inclusión de archivos mediante diferentes técnicas. Aquí te proporciono algunos ejemplos:</a:t>
            </a:r>
          </a:p>
          <a:p>
            <a:pPr algn="l">
              <a:buFont typeface="+mj-lt"/>
              <a:buAutoNum type="arabicPeriod"/>
            </a:pPr>
            <a:r>
              <a:rPr lang="es-ES" b="0" i="0" dirty="0">
                <a:solidFill>
                  <a:schemeClr val="tx1"/>
                </a:solidFill>
                <a:effectLst/>
                <a:latin typeface="+mj-lt"/>
              </a:rPr>
              <a:t> Codificación de caracteres: Los atacantes pueden utilizar la codificación de caracteres para evadir los filtros de seguridad. Por ejemplo, pueden utilizar la codificación URL para codificar los caracteres especiales en la URL de la solicitud, lo que puede hacer que la solicitud parezca legítima para el filtro de seguridad.</a:t>
            </a:r>
          </a:p>
          <a:p>
            <a:pPr algn="l">
              <a:buFont typeface="+mj-lt"/>
              <a:buAutoNum type="arabicPeriod"/>
            </a:pPr>
            <a:r>
              <a:rPr lang="es-ES" b="0" i="0" dirty="0">
                <a:solidFill>
                  <a:schemeClr val="tx1"/>
                </a:solidFill>
                <a:effectLst/>
                <a:latin typeface="+mj-lt"/>
              </a:rPr>
              <a:t> Inclusión de archivos a través de otros archivos: Los atacantes pueden intentar incluir archivos maliciosos a través de otros archivos que ya están permitidos en la aplicación web. Por ejemplo, pueden intentar incluir un archivo malicioso en un archivo de imagen que ya está permitido en la aplicación web. Esto puede hacer que el filtro de seguridad no detecte el archivo malicioso.</a:t>
            </a:r>
          </a:p>
          <a:p>
            <a:endParaRPr lang="es-ES" dirty="0">
              <a:solidFill>
                <a:schemeClr val="tx1"/>
              </a:solidFill>
              <a:latin typeface="+mj-lt"/>
            </a:endParaRPr>
          </a:p>
        </p:txBody>
      </p:sp>
    </p:spTree>
    <p:extLst>
      <p:ext uri="{BB962C8B-B14F-4D97-AF65-F5344CB8AC3E}">
        <p14:creationId xmlns:p14="http://schemas.microsoft.com/office/powerpoint/2010/main" val="29580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E889-9CCB-AD55-6A48-CD7DE68D863B}"/>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436875C6-487C-5AD6-2EA6-D6955D0D3F41}"/>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384001420"/>
      </p:ext>
    </p:extLst>
  </p:cSld>
  <p:clrMapOvr>
    <a:masterClrMapping/>
  </p:clrMapOvr>
</p:sld>
</file>

<file path=ppt/theme/theme1.xml><?xml version="1.0" encoding="utf-8"?>
<a:theme xmlns:a="http://schemas.openxmlformats.org/drawingml/2006/main" name="Marrakesh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35</TotalTime>
  <Words>1019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Goudy Old Style</vt:lpstr>
      <vt:lpstr>MarrakeshVTI</vt:lpstr>
      <vt:lpstr>Reto 4 – Vulnerabilidad File Inclusion</vt:lpstr>
      <vt:lpstr>¿En qué consiste una vulnerabilidad de inclusión de ficheros?</vt:lpstr>
      <vt:lpstr>¿Cuáles son los pasos para explotar este tipo de vulnerabilidad?</vt:lpstr>
      <vt:lpstr>¿Qué diferencias existen entre una inclusión local y remota?</vt:lpstr>
      <vt:lpstr>¿Qué tipo de filtros se suelen poner en las aplicaciones para evitarlos?</vt:lpstr>
      <vt:lpstr>¿Cómo sería posible evadir filtros? Indicar un par de ejemplos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4 – Vulnerabilidad File Inclusion</dc:title>
  <dc:creator>CRISTINA PISONERO ALONSO</dc:creator>
  <cp:lastModifiedBy>CRISTINA PISONERO ALONSO</cp:lastModifiedBy>
  <cp:revision>1</cp:revision>
  <dcterms:created xsi:type="dcterms:W3CDTF">2023-05-03T13:30:20Z</dcterms:created>
  <dcterms:modified xsi:type="dcterms:W3CDTF">2023-05-03T14:05:24Z</dcterms:modified>
</cp:coreProperties>
</file>