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3" r:id="rId2"/>
    <p:sldId id="334" r:id="rId3"/>
    <p:sldId id="33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78993" autoAdjust="0"/>
  </p:normalViewPr>
  <p:slideViewPr>
    <p:cSldViewPr snapToGrid="0" snapToObjects="1">
      <p:cViewPr varScale="1">
        <p:scale>
          <a:sx n="74" d="100"/>
          <a:sy n="74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77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832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iagramas%20De%20Flujo.doc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ocumento%20Proyecto_norma_ieee-830!.do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Requerimientos%20Funcionales%20y%20No%20Funcionales.docx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.docx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Uso%20Extendido/Caso%20de%20uso%20Login.docx" TargetMode="External"/><Relationship Id="rId2" Type="http://schemas.openxmlformats.org/officeDocument/2006/relationships/hyperlink" Target="Uso%20Extendido/Diagrama%20de%20uso%20extendido%20registro.docx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Uso%20Extendido/Caso%20de%20uso%20restablecer%20contrase&#241;a.docx" TargetMode="External"/><Relationship Id="rId4" Type="http://schemas.openxmlformats.org/officeDocument/2006/relationships/hyperlink" Target="Uso%20Extendido/Caso%20de%20uso%20ticket.doc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base_empresa_png.pn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2017-06-05_17_22_23.jp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Vista%20de%20impresi&#243;n%20-%20phpMyAdmin%204.6.5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royecto1%20(2).mp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Informe%20Recursos.xlsx" TargetMode="External"/><Relationship Id="rId2" Type="http://schemas.openxmlformats.org/officeDocument/2006/relationships/hyperlink" Target="PERSONAL.xls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USO%20DE%20RECURSOS2.xlsx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n2.jp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Nuevo%20Dise&#241;o/Login.html" TargetMode="External"/><Relationship Id="rId2" Type="http://schemas.openxmlformats.org/officeDocument/2006/relationships/hyperlink" Target="Casos_de_uso%20(1)%20(1)%20(1).bmp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SWITCH.doc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ecnicas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Segundo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08685" y="2325189"/>
            <a:ext cx="7040880" cy="3063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400" b="1" dirty="0" smtClean="0">
                <a:solidFill>
                  <a:srgbClr val="92D050"/>
                </a:solidFill>
                <a:hlinkClick r:id="rId2" action="ppaction://hlinkfile"/>
              </a:rPr>
              <a:t>Diagramas</a:t>
            </a:r>
            <a:r>
              <a:rPr lang="es-ES" sz="8000" b="1" dirty="0" smtClean="0">
                <a:solidFill>
                  <a:srgbClr val="92D050"/>
                </a:solidFill>
                <a:hlinkClick r:id="rId2" action="ppaction://hlinkfile"/>
              </a:rPr>
              <a:t> </a:t>
            </a:r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23331" y="446170"/>
            <a:ext cx="7811589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Diagramas de flujo</a:t>
            </a:r>
            <a:endParaRPr lang="es-ES" sz="60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87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74320" y="1737360"/>
            <a:ext cx="8419292" cy="47777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8457" y="2050869"/>
            <a:ext cx="7824652" cy="4464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800" dirty="0" smtClean="0"/>
              <a:t>El cliente cuenta con 12 computadores:</a:t>
            </a:r>
          </a:p>
          <a:p>
            <a:pPr algn="l"/>
            <a:r>
              <a:rPr lang="es-ES" sz="2800" dirty="0" smtClean="0"/>
              <a:t>-Sistema operativo Windows 7</a:t>
            </a:r>
          </a:p>
          <a:p>
            <a:pPr algn="l"/>
            <a:r>
              <a:rPr lang="es-ES" sz="2800" dirty="0" smtClean="0"/>
              <a:t>-Core 3.</a:t>
            </a:r>
          </a:p>
          <a:p>
            <a:pPr algn="l"/>
            <a:r>
              <a:rPr lang="es-ES" sz="2800" dirty="0" smtClean="0"/>
              <a:t>-4 GB de RAM.</a:t>
            </a:r>
          </a:p>
          <a:p>
            <a:pPr algn="l"/>
            <a:r>
              <a:rPr lang="es-ES" sz="2800" dirty="0" smtClean="0"/>
              <a:t>-Chip de video integrado</a:t>
            </a:r>
          </a:p>
          <a:p>
            <a:pPr algn="l"/>
            <a:r>
              <a:rPr lang="es-ES" sz="2800" dirty="0" smtClean="0"/>
              <a:t>-11 Megas de internet</a:t>
            </a:r>
          </a:p>
          <a:p>
            <a:pPr algn="l"/>
            <a:r>
              <a:rPr lang="es-ES" sz="2800" dirty="0" smtClean="0"/>
              <a:t>-15 Megas de ancho de banda.</a:t>
            </a:r>
          </a:p>
          <a:p>
            <a:pPr algn="l"/>
            <a:r>
              <a:rPr lang="es-ES" sz="2800" dirty="0" smtClean="0"/>
              <a:t>-Heliza.</a:t>
            </a:r>
          </a:p>
          <a:p>
            <a:pPr algn="l"/>
            <a:r>
              <a:rPr lang="es-ES" sz="2800" dirty="0" smtClean="0"/>
              <a:t>-Factory.</a:t>
            </a:r>
          </a:p>
          <a:p>
            <a:pPr algn="l"/>
            <a:r>
              <a:rPr lang="es-ES" sz="2800" dirty="0" smtClean="0"/>
              <a:t>-Office.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Hardware, Software del cliente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0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51429" y="2104571"/>
            <a:ext cx="6280625" cy="367211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MX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2256" y="1971042"/>
            <a:ext cx="8098970" cy="384628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MX" sz="4400" b="1" dirty="0" smtClean="0">
                <a:solidFill>
                  <a:srgbClr val="92D050"/>
                </a:solidFill>
                <a:hlinkClick r:id="rId3" action="ppaction://hlinkfile"/>
              </a:rPr>
              <a:t>Informe IEEE830</a:t>
            </a:r>
            <a:endParaRPr lang="es-MX" sz="4400" b="1" dirty="0" smtClean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Informe IEEE830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71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29938" y="1700145"/>
            <a:ext cx="8446417" cy="434575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400" b="1" dirty="0" smtClean="0">
                <a:solidFill>
                  <a:srgbClr val="92D050"/>
                </a:solidFill>
                <a:hlinkClick r:id="rId2" action="ppaction://hlinkfile"/>
              </a:rPr>
              <a:t>Requerimientos funcionales y no</a:t>
            </a:r>
          </a:p>
          <a:p>
            <a:pPr algn="ctr"/>
            <a:r>
              <a:rPr lang="es-ES" sz="4400" b="1" dirty="0" smtClean="0">
                <a:solidFill>
                  <a:srgbClr val="92D050"/>
                </a:solidFill>
                <a:hlinkClick r:id="rId2" action="ppaction://hlinkfile"/>
              </a:rPr>
              <a:t> funcionales</a:t>
            </a:r>
            <a:endParaRPr lang="es-ES" sz="44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2128" y="615232"/>
            <a:ext cx="8502035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Requerimientos funcionales y no funcionales</a:t>
            </a:r>
            <a:endParaRPr lang="es-ES" sz="32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2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30422" y="1780903"/>
            <a:ext cx="7707086" cy="3976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Casos de uso</a:t>
            </a:r>
            <a:endParaRPr lang="es-MX" sz="44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Casos de uso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2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8701" y="2560319"/>
            <a:ext cx="7684910" cy="14644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MX" sz="8000" b="1" dirty="0">
              <a:solidFill>
                <a:srgbClr val="92D050"/>
              </a:solidFill>
            </a:endParaRPr>
          </a:p>
          <a:p>
            <a:r>
              <a:rPr lang="es-MX" sz="4400" b="1" dirty="0">
                <a:solidFill>
                  <a:srgbClr val="92D050"/>
                </a:solidFill>
                <a:hlinkClick r:id="rId2" action="ppaction://hlinkfile"/>
              </a:rPr>
              <a:t>Caso Registro</a:t>
            </a:r>
            <a:endParaRPr lang="es-MX" sz="4400" b="1" dirty="0">
              <a:solidFill>
                <a:srgbClr val="92D050"/>
              </a:solidFill>
            </a:endParaRPr>
          </a:p>
          <a:p>
            <a:pPr algn="l"/>
            <a:r>
              <a:rPr lang="es-MX" sz="4400" b="1" dirty="0" smtClean="0">
                <a:solidFill>
                  <a:srgbClr val="92D050"/>
                </a:solidFill>
                <a:hlinkClick r:id="rId3" action="ppaction://hlinkfile"/>
              </a:rPr>
              <a:t>Caso Login</a:t>
            </a:r>
            <a:endParaRPr lang="es-MX" sz="4400" b="1" dirty="0" smtClean="0">
              <a:solidFill>
                <a:srgbClr val="92D050"/>
              </a:solidFill>
            </a:endParaRPr>
          </a:p>
          <a:p>
            <a:pPr algn="l"/>
            <a:r>
              <a:rPr lang="es-MX" sz="4400" b="1" dirty="0" smtClean="0">
                <a:solidFill>
                  <a:srgbClr val="92D050"/>
                </a:solidFill>
                <a:hlinkClick r:id="rId4" action="ppaction://hlinkfile"/>
              </a:rPr>
              <a:t>Caso ticket</a:t>
            </a:r>
            <a:endParaRPr lang="es-MX" sz="4400" b="1" dirty="0" smtClean="0">
              <a:solidFill>
                <a:srgbClr val="92D050"/>
              </a:solidFill>
            </a:endParaRPr>
          </a:p>
          <a:p>
            <a:pPr algn="l"/>
            <a:r>
              <a:rPr lang="es-MX" sz="4400" b="1" dirty="0" smtClean="0">
                <a:solidFill>
                  <a:srgbClr val="92D050"/>
                </a:solidFill>
                <a:hlinkClick r:id="rId5" action="ppaction://hlinkfile"/>
              </a:rPr>
              <a:t>Caso Restablecer contraseña</a:t>
            </a:r>
            <a:endParaRPr lang="es-MX" sz="44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Casos de uso extendido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18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MER Notación Crow’s </a:t>
            </a:r>
            <a:r>
              <a:rPr lang="es-ES" sz="4800" b="1" spc="50" dirty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F</a:t>
            </a:r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oot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63115" y="3562589"/>
            <a:ext cx="64417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MER Notación Crow´s Foot</a:t>
            </a:r>
            <a:endParaRPr lang="es-MX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Normalización MER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02127" y="3538813"/>
            <a:ext cx="47636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Normalización</a:t>
            </a:r>
            <a:r>
              <a:rPr lang="es-MX" sz="4400" b="1" dirty="0" smtClean="0">
                <a:solidFill>
                  <a:srgbClr val="92D050"/>
                </a:solidFill>
              </a:rPr>
              <a:t> </a:t>
            </a:r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MER</a:t>
            </a:r>
            <a:endParaRPr lang="es-MX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Diccionario de datos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08544" y="3562589"/>
            <a:ext cx="4950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Diccionario de datos</a:t>
            </a:r>
            <a:endParaRPr lang="es-MX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Cronograma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55341" y="3559018"/>
            <a:ext cx="3057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Cronograma</a:t>
            </a:r>
            <a:endParaRPr lang="es-MX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073728"/>
            <a:ext cx="7347857" cy="42617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23331" y="446170"/>
            <a:ext cx="7811589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Infinity Soft</a:t>
            </a:r>
            <a:endParaRPr lang="es-ES" sz="60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0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107721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Presupuesto, Selección de personal y Informes de uso de recursos</a:t>
            </a:r>
            <a:endParaRPr lang="es-ES" sz="32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05284" y="2716723"/>
            <a:ext cx="8157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dirty="0" smtClean="0">
                <a:solidFill>
                  <a:srgbClr val="92D050"/>
                </a:solidFill>
                <a:hlinkClick r:id="rId2" action="ppaction://hlinkfile"/>
              </a:rPr>
              <a:t>Presupuesto, Selección de personal y informes </a:t>
            </a:r>
          </a:p>
          <a:p>
            <a:pPr algn="ctr"/>
            <a:r>
              <a:rPr lang="es-MX" sz="3200" b="1" dirty="0" smtClean="0">
                <a:solidFill>
                  <a:srgbClr val="92D050"/>
                </a:solidFill>
                <a:hlinkClick r:id="rId2" action="ppaction://hlinkfile"/>
              </a:rPr>
              <a:t>de uso de recursos</a:t>
            </a:r>
            <a:endParaRPr lang="es-MX" sz="3200" b="1" dirty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49273" y="4015122"/>
            <a:ext cx="5469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solidFill>
                  <a:srgbClr val="92D050"/>
                </a:solidFill>
                <a:hlinkClick r:id="rId3" action="ppaction://hlinkfile"/>
              </a:rPr>
              <a:t>I</a:t>
            </a:r>
            <a:r>
              <a:rPr lang="es-MX" sz="3200" b="1" dirty="0" smtClean="0">
                <a:solidFill>
                  <a:srgbClr val="92D050"/>
                </a:solidFill>
                <a:hlinkClick r:id="rId3" action="ppaction://hlinkfile"/>
              </a:rPr>
              <a:t>nformes de uso de recursos #2</a:t>
            </a:r>
            <a:endParaRPr lang="es-MX" sz="3200" b="1" dirty="0">
              <a:solidFill>
                <a:srgbClr val="92D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49273" y="4987276"/>
            <a:ext cx="5469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solidFill>
                  <a:srgbClr val="92D050"/>
                </a:solidFill>
                <a:hlinkClick r:id="rId4" action="ppaction://hlinkfile"/>
              </a:rPr>
              <a:t>I</a:t>
            </a:r>
            <a:r>
              <a:rPr lang="es-MX" sz="3200" b="1" dirty="0" smtClean="0">
                <a:solidFill>
                  <a:srgbClr val="92D050"/>
                </a:solidFill>
                <a:hlinkClick r:id="rId4" action="ppaction://hlinkfile"/>
              </a:rPr>
              <a:t>nformes de uso de recursos #3</a:t>
            </a:r>
            <a:endParaRPr lang="es-MX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Diagrama de clases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55218" y="3633446"/>
            <a:ext cx="4657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Diagrama de clases</a:t>
            </a:r>
            <a:endParaRPr lang="es-MX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Prototipo HTML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29519" y="2762533"/>
            <a:ext cx="4572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>
                <a:solidFill>
                  <a:srgbClr val="92D050"/>
                </a:solidFill>
                <a:hlinkClick r:id="rId2" action="ppaction://hlinkfile"/>
              </a:rPr>
              <a:t>Balsamiq Mockups</a:t>
            </a:r>
            <a:endParaRPr lang="es-MX" sz="4400" b="1" dirty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61115" y="4466330"/>
            <a:ext cx="3908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 smtClean="0">
                <a:solidFill>
                  <a:srgbClr val="92D050"/>
                </a:solidFill>
                <a:hlinkClick r:id="rId3" action="ppaction://hlinkfile"/>
              </a:rPr>
              <a:t>Prototipo HTML</a:t>
            </a:r>
            <a:endParaRPr lang="es-MX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446170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Diagrama de distribución</a:t>
            </a:r>
            <a:endParaRPr lang="es-ES" sz="48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58681" y="3633446"/>
            <a:ext cx="6050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 smtClean="0">
                <a:solidFill>
                  <a:srgbClr val="92D050"/>
                </a:solidFill>
                <a:hlinkClick r:id="rId2" action="ppaction://hlinkfile"/>
              </a:rPr>
              <a:t>Diagrama de distribución</a:t>
            </a:r>
            <a:endParaRPr lang="es-MX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" y="3464987"/>
            <a:ext cx="8419291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Gracias :D</a:t>
            </a:r>
            <a:endParaRPr lang="es-E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5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08414" y="2939143"/>
            <a:ext cx="4523015" cy="25309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  <a:latin typeface="CommercialPi BT" panose="05020102010206080802" pitchFamily="18" charset="2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23331" y="446170"/>
            <a:ext cx="7811589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Objetivo General</a:t>
            </a:r>
            <a:endParaRPr lang="es-ES" sz="60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3331" y="2292824"/>
            <a:ext cx="7615451" cy="331640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4000" smtClean="0"/>
              <a:t>Desarrollar </a:t>
            </a:r>
            <a:r>
              <a:rPr lang="es-CO" sz="4000" dirty="0" smtClean="0"/>
              <a:t>un sistema de información que de una solución en línea a las incidencias de una empresa.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4333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23833" y="682388"/>
            <a:ext cx="6291618" cy="7096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3508" y="3344092"/>
            <a:ext cx="8444797" cy="2129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2800" dirty="0" smtClean="0"/>
              <a:t>Identificar los requerimientos del sistema, como parámetros y administración general.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sz="2800" dirty="0" smtClean="0"/>
              <a:t>Disminuir el rango de respuesta de una incidencia mediante nuestro sistema de información, para que así la respuesta al usuario sea más rápida y eficaz.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sz="2800" dirty="0" smtClean="0"/>
              <a:t>Diseñar</a:t>
            </a:r>
            <a:r>
              <a:rPr lang="es-ES" sz="2800" dirty="0" smtClean="0"/>
              <a:t> </a:t>
            </a:r>
            <a:r>
              <a:rPr lang="es-ES" sz="2800" dirty="0" smtClean="0"/>
              <a:t>unas estrategias para el acceso directo a nuestro software  con unas herramientas practicas claras y entendibles.</a:t>
            </a:r>
            <a:endParaRPr lang="es-CO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32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723331" y="446170"/>
            <a:ext cx="7811589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Objetivos Específicos</a:t>
            </a:r>
            <a:endParaRPr lang="es-ES" sz="60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81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9934" y="2470245"/>
            <a:ext cx="7372875" cy="25794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6294" y="3341946"/>
            <a:ext cx="7960154" cy="23665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600" dirty="0" smtClean="0"/>
              <a:t>Se requiere un sistema de información (Mesa de Ayuda) que nos brinde una solución en línea de las incidencias de la empresa COENEQ.</a:t>
            </a:r>
            <a:endParaRPr lang="es-CO" sz="3600" dirty="0"/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9634" y="446170"/>
            <a:ext cx="8477795" cy="92333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Planteamiento del problema</a:t>
            </a:r>
            <a:endParaRPr lang="es-ES" sz="54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2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455" y="2455817"/>
            <a:ext cx="8125097" cy="36445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MX" sz="3200" dirty="0" smtClean="0"/>
              <a:t>Se propone la implementación de un sistema de información en el área administrativa y de producción para el manejo de comunicación de incidentes, que dará un logueo, permitirá al usuario registrarse, también reportar su ticket y así facilitar la rápida solución a las incidencias que presenten los usuarios.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3331" y="446170"/>
            <a:ext cx="7811589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Alcance del proyecto</a:t>
            </a:r>
            <a:endParaRPr lang="es-ES" sz="60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6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48248" y="2941436"/>
            <a:ext cx="11172252" cy="24687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endParaRPr lang="es-CO" sz="32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224270" y="267880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574766" y="2547256"/>
            <a:ext cx="7981405" cy="47107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dirty="0" smtClean="0"/>
              <a:t>Con este sistema de información(Mesa de ayuda)pretendemos brindar un mejor soporte para las incidencias de la empresa COENEQ, ya que la empresa lo hace por medio de correo o contacta al técnico, mientras que con el sistema de información la respuesta será mas rápida y oportuna.</a:t>
            </a:r>
          </a:p>
          <a:p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23331" y="446170"/>
            <a:ext cx="7811589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Justificación</a:t>
            </a:r>
            <a:endParaRPr lang="es-ES" sz="60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0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795" y="2751438"/>
            <a:ext cx="6639697" cy="35422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79373" y="2158314"/>
            <a:ext cx="6087762" cy="3031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7795" y="2488887"/>
            <a:ext cx="8040129" cy="30397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400" b="1" dirty="0" smtClean="0">
                <a:solidFill>
                  <a:srgbClr val="92D050"/>
                </a:solidFill>
                <a:hlinkClick r:id="rId2" action="ppaction://hlinkfile"/>
              </a:rPr>
              <a:t>Encuesta y Entrevista</a:t>
            </a:r>
            <a:endParaRPr lang="es-ES" sz="4400" b="1" dirty="0" smtClean="0">
              <a:solidFill>
                <a:srgbClr val="92D05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2881" y="547164"/>
            <a:ext cx="8739050" cy="6463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Técnicas de levantamiento de información</a:t>
            </a:r>
            <a:endParaRPr lang="es-ES" sz="36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64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33102" y="-148230"/>
            <a:ext cx="6844145" cy="39993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ES" sz="4400" b="1" dirty="0" smtClean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23331" y="446170"/>
            <a:ext cx="7811589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Mapa de procesos</a:t>
            </a:r>
            <a:endParaRPr lang="es-ES" sz="6000" b="1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2554" t="321" r="18792"/>
          <a:stretch/>
        </p:blipFill>
        <p:spPr bwMode="auto">
          <a:xfrm>
            <a:off x="723331" y="1894115"/>
            <a:ext cx="7765143" cy="4362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80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403</Words>
  <Application>Microsoft Office PowerPoint</Application>
  <PresentationFormat>Presentación en pantalla (4:3)</PresentationFormat>
  <Paragraphs>68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CommercialPi BT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Grupo ADSI</cp:lastModifiedBy>
  <cp:revision>166</cp:revision>
  <dcterms:created xsi:type="dcterms:W3CDTF">2014-06-25T16:18:26Z</dcterms:created>
  <dcterms:modified xsi:type="dcterms:W3CDTF">2017-06-29T20:12:36Z</dcterms:modified>
</cp:coreProperties>
</file>