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Host Grotesk Medium" panose="020B0604020202020204" charset="0"/>
      <p:regular r:id="rId9"/>
    </p:embeddedFont>
    <p:embeddedFont>
      <p:font typeface="Roboto" panose="02000000000000000000" pitchFamily="2" charset="0"/>
      <p:regular r:id="rId10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25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81867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Anticipación del Deterioro Crediticio con Deep Learning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41733"/>
            <a:ext cx="13042821" cy="2406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presente proyecto aborda la necesidad crítica de predecir el deterioro crediticio en la cartera del banco, específicamente la evolución de los saldos en Stage 2 y Stage 3 bajo la normativa IFRS 9. </a:t>
            </a:r>
          </a:p>
          <a:p>
            <a:pPr marL="0" indent="0" algn="l">
              <a:lnSpc>
                <a:spcPts val="2650"/>
              </a:lnSpc>
              <a:buNone/>
            </a:pPr>
            <a:endParaRPr lang="en-US" sz="2400" dirty="0">
              <a:solidFill>
                <a:srgbClr val="384653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en-US" sz="2400" dirty="0" err="1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Actualmente</a:t>
            </a: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el seguimiento es retrospectivo, limitando la respuesta temprana. </a:t>
            </a:r>
          </a:p>
          <a:p>
            <a:pPr marL="0" indent="0" algn="l">
              <a:lnSpc>
                <a:spcPts val="2650"/>
              </a:lnSpc>
              <a:buNone/>
            </a:pPr>
            <a:endParaRPr lang="en-US" sz="2400" dirty="0">
              <a:solidFill>
                <a:srgbClr val="384653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propone </a:t>
            </a:r>
            <a:r>
              <a:rPr lang="en-US" sz="2400" dirty="0" err="1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una</a:t>
            </a: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solución predictiva robusta.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D0C6F-2E2F-6558-8646-1B9C41A7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252" y="7768141"/>
            <a:ext cx="5526148" cy="456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8" y="1054003"/>
            <a:ext cx="7981243" cy="680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Análisis de Datos y Metodología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793789" y="2065142"/>
            <a:ext cx="3251716" cy="283488"/>
          </a:xfrm>
          <a:prstGeom prst="roundRect">
            <a:avLst>
              <a:gd name="adj" fmla="val 336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2044306"/>
            <a:ext cx="3251716" cy="28348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194574" y="2069434"/>
            <a:ext cx="73687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2023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89" y="26294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Inicio de Datos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86526" y="3213870"/>
            <a:ext cx="415861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Desde enero de 2023, asegurando series históricas completas.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5235893" y="2025597"/>
            <a:ext cx="3251716" cy="283488"/>
          </a:xfrm>
          <a:prstGeom prst="roundRect">
            <a:avLst>
              <a:gd name="adj" fmla="val 336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93" y="2025597"/>
            <a:ext cx="3251716" cy="28348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657630" y="2044306"/>
            <a:ext cx="73687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2025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235893" y="26294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Fin de Datos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191103" y="3210580"/>
            <a:ext cx="415861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Hasta junio de 2025, para robustez del modelo.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9677995" y="2044306"/>
            <a:ext cx="3705106" cy="283488"/>
          </a:xfrm>
          <a:prstGeom prst="roundRect">
            <a:avLst>
              <a:gd name="adj" fmla="val 336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261" y="2044306"/>
            <a:ext cx="259318" cy="28348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3553123" y="2065142"/>
            <a:ext cx="28348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7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677995" y="26294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Segmentos Clave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685261" y="3210580"/>
            <a:ext cx="415861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Combinaciones prioritarias de moneda y destino crediticio.</a:t>
            </a:r>
            <a:endParaRPr lang="en-US" sz="2400" dirty="0"/>
          </a:p>
        </p:txBody>
      </p:sp>
      <p:sp>
        <p:nvSpPr>
          <p:cNvPr id="18" name="Text 13"/>
          <p:cNvSpPr/>
          <p:nvPr/>
        </p:nvSpPr>
        <p:spPr>
          <a:xfrm>
            <a:off x="801055" y="4621031"/>
            <a:ext cx="13042821" cy="26923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Utilizamos un dataset institucional del Data Warehouse del banco, con actualización mensual, que contiene información agregada clave. </a:t>
            </a:r>
          </a:p>
          <a:p>
            <a:pPr marL="0" indent="0" algn="l">
              <a:lnSpc>
                <a:spcPts val="2650"/>
              </a:lnSpc>
              <a:buNone/>
            </a:pPr>
            <a:endParaRPr lang="en-US" sz="2400" dirty="0">
              <a:solidFill>
                <a:srgbClr val="384653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variable objetivo es la proporción de deuda deteriorada (Stage 2 y 3).</a:t>
            </a:r>
          </a:p>
          <a:p>
            <a:pPr marL="0" indent="0" algn="l">
              <a:lnSpc>
                <a:spcPts val="2650"/>
              </a:lnSpc>
              <a:buNone/>
            </a:pPr>
            <a:endParaRPr lang="en-US" sz="2400" dirty="0">
              <a:solidFill>
                <a:srgbClr val="384653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regresores incluyen indicadores de calendario e inflación (INDEC).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CC61CA-8B97-B034-6F36-340A227C7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121" y="7768752"/>
            <a:ext cx="5576279" cy="460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9030" y="838085"/>
            <a:ext cx="87615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Resultados Clave del Experimento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09030" y="2098048"/>
            <a:ext cx="6244709" cy="37799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Ambos modelos de Deep Learning (LSTM y Transformer) capturan eficazmente el deterioro </a:t>
            </a:r>
            <a:r>
              <a:rPr lang="en-US" sz="2800" dirty="0" err="1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crediticio</a:t>
            </a:r>
            <a:r>
              <a:rPr lang="en-US" sz="28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indent="0" algn="l">
              <a:lnSpc>
                <a:spcPts val="2650"/>
              </a:lnSpc>
              <a:buNone/>
            </a:pPr>
            <a:endParaRPr lang="en-US" sz="2800" dirty="0">
              <a:solidFill>
                <a:srgbClr val="384653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</a:t>
            </a:r>
            <a:r>
              <a:rPr lang="en-US" sz="2800" b="1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Transformer</a:t>
            </a:r>
            <a:r>
              <a:rPr lang="en-US" sz="28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demuestra un desempeño superior, especialmente en segmentos volátiles, gracias a su mecanismo de atención que detecta cambios abruptos con mayor precisión.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564378" y="2098048"/>
            <a:ext cx="6244709" cy="2782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Las proyecciones a 6 meses indican un </a:t>
            </a:r>
            <a:r>
              <a:rPr lang="en-US" sz="2800" b="1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deterioro creciente</a:t>
            </a:r>
            <a:r>
              <a:rPr lang="en-US" sz="28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más agresivo en el Transformer, alineándose mejor con escenarios macroeconómicos adversos. </a:t>
            </a:r>
          </a:p>
          <a:p>
            <a:pPr marL="0" indent="0" algn="l">
              <a:lnSpc>
                <a:spcPts val="2650"/>
              </a:lnSpc>
              <a:buNone/>
            </a:pPr>
            <a:endParaRPr lang="en-US" sz="2800" dirty="0">
              <a:solidFill>
                <a:srgbClr val="384653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LSTM ofrece predicciones más conservadoras para escenarios base.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918151" y="6105777"/>
            <a:ext cx="13201017" cy="1388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"El modelo Transformer anticipa movimientos más agresivos, alineándose mejor con contextos macroeconómicos adversos."</a:t>
            </a: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786170" y="5949368"/>
            <a:ext cx="45719" cy="850463"/>
          </a:xfrm>
          <a:prstGeom prst="rect">
            <a:avLst/>
          </a:prstGeom>
          <a:solidFill>
            <a:srgbClr val="95CCDA"/>
          </a:solidFill>
          <a:ln/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D424B-79C9-AB23-1FB1-34BA6A8A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210" y="7721672"/>
            <a:ext cx="3604190" cy="507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0906"/>
            <a:ext cx="109942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Comportamiento Proyectado del Deterioro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31314"/>
            <a:ext cx="6407944" cy="4366974"/>
          </a:xfrm>
          <a:prstGeom prst="roundRect">
            <a:avLst>
              <a:gd name="adj" fmla="val 4565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85" y="1931314"/>
            <a:ext cx="166145" cy="436697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12044" y="2153981"/>
            <a:ext cx="33327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Tendencia General al Alza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2044" y="2805276"/>
            <a:ext cx="5801916" cy="2555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Calibri "/>
                <a:ea typeface="Roboto" pitchFamily="34" charset="-122"/>
                <a:cs typeface="Roboto" pitchFamily="34" charset="-120"/>
              </a:rPr>
              <a:t>El forecast anticipa un incremento en los niveles de deterioro, particularmente en segmentos comerciales y en moneda extranjera. </a:t>
            </a:r>
          </a:p>
          <a:p>
            <a:pPr marL="0" indent="0" algn="l">
              <a:lnSpc>
                <a:spcPts val="2650"/>
              </a:lnSpc>
              <a:buNone/>
            </a:pPr>
            <a:endParaRPr lang="en-US" sz="2000" dirty="0">
              <a:solidFill>
                <a:srgbClr val="384653"/>
              </a:solidFill>
              <a:latin typeface="Calibri 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Calibri "/>
                <a:ea typeface="Roboto" pitchFamily="34" charset="-122"/>
                <a:cs typeface="Roboto" pitchFamily="34" charset="-120"/>
              </a:rPr>
              <a:t>Esta alerta temprana es vital para acciones de mitigación.</a:t>
            </a:r>
            <a:endParaRPr lang="en-US" sz="2000" dirty="0">
              <a:latin typeface="Calibri 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428548" y="1931314"/>
            <a:ext cx="6408063" cy="4366974"/>
          </a:xfrm>
          <a:prstGeom prst="roundRect">
            <a:avLst>
              <a:gd name="adj" fmla="val 4565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842" y="1931314"/>
            <a:ext cx="166145" cy="436697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777282" y="2153981"/>
            <a:ext cx="42695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Segmentos Críticos Identificados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746801" y="2805276"/>
            <a:ext cx="580203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0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Comercial en dólares:</a:t>
            </a: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Escaladas significativas, reflejo de alta exposición al riesgo cambiario.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7746801" y="3564894"/>
            <a:ext cx="580203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0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Individuos en vivienda:</a:t>
            </a: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Aumento por actualización de cuotas y deterioro del ingreso real.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7746801" y="4324513"/>
            <a:ext cx="580203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0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Personales en pesos:</a:t>
            </a: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Incremento moderado pero constante, reflejando tensión en el consumo.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787534-6229-E713-A63A-FAF9BC240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354" y="7669372"/>
            <a:ext cx="6343046" cy="524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7204"/>
            <a:ext cx="93665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Valor Agregado de las Proyecciones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852952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49956" y="30426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Táctico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1020604" y="3812149"/>
            <a:ext cx="389393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Anticipación de provisiones IFRS 9 por subsegmento, optimizando la asignación de capital.</a:t>
            </a:r>
            <a:endParaRPr lang="en-US" sz="2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6" y="1852952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897523" y="30426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Estratégico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5368171" y="3812149"/>
            <a:ext cx="389393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Diseño de políticas de riesgo diferenciadas (límites de crédito, scoring, pricing).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3" y="1852952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45090" y="30426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Planeamiento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9715738" y="3812149"/>
            <a:ext cx="389393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Alimentación de escenarios de estrés y análisis de solvencia por tipo de cartera.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793790" y="5469393"/>
            <a:ext cx="13042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Estas proyecciones son insumos clave para decisiones operativas y estratégicas, permitiendo una gestión proactiva del riesgo y una mayor eficiencia en la asignación de recursos.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01DEE9-B627-00B2-4614-D5AF72CE5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5214" y="7657029"/>
            <a:ext cx="4185186" cy="518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5551"/>
            <a:ext cx="68525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Impacto del </a:t>
            </a:r>
            <a:r>
              <a:rPr lang="en-US" sz="4450" dirty="0" err="1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modelo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16586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0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Mejora de Provisiones:</a:t>
            </a: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Estimaciones contables más precisas del ECL.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2776205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0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Optimización de Capital:</a:t>
            </a: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Ajuste eficaz a requisitos regulatorios, evitando sub/sobrestimaciones.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3535824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0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Decisiones Comerciales Proactivas:</a:t>
            </a: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Reestructuración de líneas, campañas y límites para productos expuestos.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4295442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0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Fortalecimiento de Gestión:</a:t>
            </a: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Integración en dashboards de monitoreo y alertas tempranas.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646313" y="2016586"/>
            <a:ext cx="6244709" cy="2959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El uso de datos históricos robustos (2023-2025) del Data Warehouse institucional garantiza la solidez del modelo al cubrir diversos ciclos económicos. </a:t>
            </a:r>
          </a:p>
          <a:p>
            <a:pPr marL="0" indent="0" algn="l">
              <a:lnSpc>
                <a:spcPts val="2650"/>
              </a:lnSpc>
              <a:buNone/>
            </a:pPr>
            <a:endParaRPr lang="en-US" sz="2000" dirty="0">
              <a:solidFill>
                <a:srgbClr val="384653"/>
              </a:solidFill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Esto asegura que el banco pueda reaccionar con agilidad y precisión ante futuras condiciones del mercado.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93789" y="6889283"/>
            <a:ext cx="130428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¡Gracias!</a:t>
            </a: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26C14-6792-6210-124F-AA05A7D4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599" y="7598062"/>
            <a:ext cx="6690801" cy="5529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517</Words>
  <Application>Microsoft Office PowerPoint</Application>
  <PresentationFormat>Custom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Host Grotesk Medium</vt:lpstr>
      <vt:lpstr>Calibri 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Nicolas</dc:creator>
  <cp:lastModifiedBy>Nicolas Tomeo</cp:lastModifiedBy>
  <cp:revision>2</cp:revision>
  <dcterms:created xsi:type="dcterms:W3CDTF">2025-08-11T15:29:57Z</dcterms:created>
  <dcterms:modified xsi:type="dcterms:W3CDTF">2025-08-11T19:22:28Z</dcterms:modified>
</cp:coreProperties>
</file>