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010400" cy="9296400"/>
  <p:embeddedFontLst>
    <p:embeddedFont>
      <p:font typeface="Calibri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54E4E3-BADE-4BBE-B9A5-E52927B317CF}">
  <a:tblStyle styleId="{4E54E4E3-BADE-4BBE-B9A5-E52927B317C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EFE6"/>
          </a:solidFill>
        </a:fill>
      </a:tcStyle>
    </a:wholeTbl>
    <a:band1H>
      <a:tcStyle>
        <a:fill>
          <a:solidFill>
            <a:srgbClr val="FFDDCA"/>
          </a:solidFill>
        </a:fill>
      </a:tcStyle>
    </a:band1H>
    <a:band1V>
      <a:tcStyle>
        <a:fill>
          <a:solidFill>
            <a:srgbClr val="FFDD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libri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libri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libri-italic.fntdata"/><Relationship Id="rId6" Type="http://schemas.openxmlformats.org/officeDocument/2006/relationships/slide" Target="slides/slide1.xml"/><Relationship Id="rId18" Type="http://schemas.openxmlformats.org/officeDocument/2006/relationships/font" Target="fonts/Calibr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01675" y="4416425"/>
            <a:ext cx="5606999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01675" y="4416425"/>
            <a:ext cx="5606999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01675" y="4416425"/>
            <a:ext cx="5606999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81100" y="696912"/>
            <a:ext cx="4648199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01675" y="4416425"/>
            <a:ext cx="5606999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685800"/>
            <a:ext cx="7772400" cy="2127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5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3270250"/>
            <a:ext cx="6400799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" name="Shape 24"/>
          <p:cNvSpPr/>
          <p:nvPr/>
        </p:nvSpPr>
        <p:spPr>
          <a:xfrm>
            <a:off x="228600" y="2889250"/>
            <a:ext cx="2870200" cy="2016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969000" y="2889250"/>
            <a:ext cx="2870200" cy="20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306637" y="-249237"/>
            <a:ext cx="453072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 rot="5400000">
            <a:off x="4731544" y="2175668"/>
            <a:ext cx="585311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 rot="5400000">
            <a:off x="540544" y="194469"/>
            <a:ext cx="585311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ítulo, texto y 2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8200" y="3941762"/>
            <a:ext cx="4038599" cy="2189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lipArt">
  <p:cSld name="Título y texto e imágenes prediseñada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/>
          <p:nvPr>
            <p:ph idx="2" type="clipArt"/>
          </p:nvPr>
        </p:nvSpPr>
        <p:spPr>
          <a:xfrm>
            <a:off x="4648200" y="1600200"/>
            <a:ext cx="4038599" cy="45307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2000"/>
            </a:lvl1pPr>
            <a:lvl2pPr indent="0" marL="457200" rtl="0">
              <a:spcBef>
                <a:spcPts val="0"/>
              </a:spcBef>
              <a:buFont typeface="Arial"/>
              <a:buNone/>
              <a:defRPr sz="1800"/>
            </a:lvl2pPr>
            <a:lvl3pPr indent="0" marL="914400" rtl="0">
              <a:spcBef>
                <a:spcPts val="0"/>
              </a:spcBef>
              <a:buFont typeface="Arial"/>
              <a:buNone/>
              <a:defRPr sz="1600"/>
            </a:lvl3pPr>
            <a:lvl4pPr indent="0" marL="1371600" rtl="0">
              <a:spcBef>
                <a:spcPts val="0"/>
              </a:spcBef>
              <a:buFont typeface="Arial"/>
              <a:buNone/>
              <a:defRPr sz="1400"/>
            </a:lvl4pPr>
            <a:lvl5pPr indent="0" marL="1828800" rtl="0">
              <a:spcBef>
                <a:spcPts val="0"/>
              </a:spcBef>
              <a:buFont typeface="Arial"/>
              <a:buNone/>
              <a:defRPr sz="1400"/>
            </a:lvl5pPr>
            <a:lvl6pPr indent="0" marL="2286000" rtl="0">
              <a:spcBef>
                <a:spcPts val="0"/>
              </a:spcBef>
              <a:buFont typeface="Arial"/>
              <a:buNone/>
              <a:defRPr sz="1400"/>
            </a:lvl6pPr>
            <a:lvl7pPr indent="0" marL="2743200" rtl="0">
              <a:spcBef>
                <a:spcPts val="0"/>
              </a:spcBef>
              <a:buFont typeface="Arial"/>
              <a:buNone/>
              <a:defRPr sz="1400"/>
            </a:lvl7pPr>
            <a:lvl8pPr indent="0" marL="3200400" rtl="0">
              <a:spcBef>
                <a:spcPts val="0"/>
              </a:spcBef>
              <a:buFont typeface="Arial"/>
              <a:buNone/>
              <a:defRPr sz="1400"/>
            </a:lvl8pPr>
            <a:lvl9pPr indent="0" marL="3657600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8200" y="1600200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■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7160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59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59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" name="Shape 14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457200" y="1447800"/>
            <a:ext cx="8077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685800"/>
            <a:ext cx="7772400" cy="2127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Ingeniería en Computación</a:t>
            </a:r>
            <a:br>
              <a:rPr b="0" baseline="0" i="0" lang="es-E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s-E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1" lang="es-ES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Taller de Proyecto </a:t>
            </a:r>
            <a:r>
              <a:rPr b="1" baseline="0" i="1" lang="es-ES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0" i="1" lang="es-ES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s-E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baseline="0" i="0" lang="es-E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E0306]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1117400" y="3140975"/>
            <a:ext cx="6927899" cy="352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Informe Inicial: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lang="es-ES" sz="2000"/>
              <a:t>Título</a:t>
            </a: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2000"/>
              <a:t> Poncho Bluetooth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ES" sz="2000"/>
              <a:t>05</a:t>
            </a: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s-ES" sz="2000"/>
              <a:t>OCT</a:t>
            </a: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s-ES" sz="2000"/>
              <a:t>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</a:t>
            </a:r>
            <a:r>
              <a:rPr b="0" baseline="0" i="0" lang="es-ES" sz="2000" u="none" cap="none" strike="noStrike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i="1" lang="es-ES" sz="2000"/>
              <a:t>6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Integrantes: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1.- </a:t>
            </a:r>
            <a:r>
              <a:rPr lang="es-ES" sz="2000">
                <a:solidFill>
                  <a:srgbClr val="000000"/>
                </a:solidFill>
              </a:rPr>
              <a:t>Laurella, Nicolás			4.- Solito, Manuel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2.- Mor</a:t>
            </a:r>
            <a:r>
              <a:rPr lang="es-ES" sz="2000"/>
              <a:t>gillo, Gabriel			5.- Zubieta Battista, Jaime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3.- </a:t>
            </a:r>
            <a:r>
              <a:rPr lang="es-ES" sz="2000"/>
              <a:t>Muriel, Alex			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Explicación funcional del Hardware y Software:</a:t>
            </a:r>
          </a:p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6" name="Shape 196"/>
          <p:cNvSpPr txBox="1"/>
          <p:nvPr/>
        </p:nvSpPr>
        <p:spPr>
          <a:xfrm>
            <a:off x="1424675" y="2611900"/>
            <a:ext cx="7011599" cy="307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097975" y="1662442"/>
            <a:ext cx="7245599" cy="45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/>
              <a:t>• Se realizará una aplicación Android para controlar vía Bluetooth los LEDs de la EDU-CIAA.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-ES" sz="2400"/>
              <a:t>• La aplicación tendrá 3 botones para prender y apagar cada LED.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-ES" sz="2400"/>
              <a:t>• Y además tendrá 3 barras deslizante para controlar la intensidad de cada color del LED RGB.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de Trabajo:</a:t>
            </a:r>
          </a:p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05" name="Shape 205"/>
          <p:cNvGraphicFramePr/>
          <p:nvPr/>
        </p:nvGraphicFramePr>
        <p:xfrm>
          <a:off x="962571" y="1855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{4E54E4E3-BADE-4BBE-B9A5-E52927B317CF}</a:tableStyleId>
              </a:tblPr>
              <a:tblGrid>
                <a:gridCol w="1743850"/>
                <a:gridCol w="3268650"/>
                <a:gridCol w="1005650"/>
                <a:gridCol w="1024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s-ES" sz="1100" u="none" cap="none" strike="noStrike"/>
                        <a:t>Descripción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s-ES" sz="1100" u="none" cap="none" strike="noStrike"/>
                        <a:t>Fecha inicio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s-ES" sz="1100" u="none" cap="none" strike="noStrike"/>
                        <a:t>Fecha </a:t>
                      </a:r>
                      <a:r>
                        <a:rPr lang="es-ES" sz="1100"/>
                        <a:t>fin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Anteproyecto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Se analizan las propuestas y se fijan los objetivos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10/08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16/08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Proyecto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Planeamiento y organización de las tareas a realizar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17/08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13/09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Aprovisionamiento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Compra de los materiales requeridos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14/09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09/10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Presentación del Proyecto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Presentación en clase del proyecto a realizar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05/10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05/10</a:t>
                      </a:r>
                    </a:p>
                  </a:txBody>
                  <a:tcPr marT="45725" marB="45725" marR="91450" marL="91450"/>
                </a:tc>
              </a:tr>
              <a:tr h="44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Diseño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Diseño de la placa PCB en KiCad</a:t>
                      </a:r>
                      <a:r>
                        <a:rPr baseline="30000" lang="es-ES"/>
                        <a:t>®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10/10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23/10</a:t>
                      </a:r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Prototipado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Implementación física de la unidad diseñada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26/10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06/11</a:t>
                      </a:r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Controlador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Desarrollo del Firmware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07/11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27/11</a:t>
                      </a:r>
                    </a:p>
                  </a:txBody>
                  <a:tcPr marT="45725" marB="45725" marR="91450" marL="91450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/>
                        <a:t>Testeo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ES"/>
                        <a:t>Se prueba el correcto funcionamiento del Poncho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28/11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04/12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Presentación: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1.- Propuesta.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2.- Descripción del proyecto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3.- </a:t>
            </a:r>
            <a:r>
              <a:rPr lang="es-ES"/>
              <a:t>Materiales</a:t>
            </a: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utilizar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4.- Diagrama en Bloques del Sistema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5.- Explicación funcional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ymbol"/>
              <a:buChar char="•"/>
            </a:pPr>
            <a:r>
              <a:rPr b="0" baseline="0" i="0" lang="es-E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6.- Cronograma</a:t>
            </a:r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Propuesta (1/2):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75000"/>
            </a:pPr>
            <a:r>
              <a:rPr lang="es-ES"/>
              <a:t>Motivación: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Actualmente muchas aplicaciones requieren comunicación inalámbrica con dispositivos externos, por lo que consideramos fundamental agregar esta funcionalidad a la EDU-CIAA.</a:t>
            </a: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ejemplo el sistema de mando de un drone.</a:t>
            </a:r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/>
              <a:t>Propuesta (2/2)</a:t>
            </a: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75000"/>
            </a:pPr>
            <a:r>
              <a:rPr lang="es-ES"/>
              <a:t>Objetivos primarios: Diseñar e implementar una interfaz de bluetooth sobre una PCB compatible con la EDU-CIAA y desarrollar su respectivo controlador.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SzPct val="75000"/>
            </a:pPr>
            <a:r>
              <a:rPr lang="es-ES"/>
              <a:t>Objetivos secundarios: Controlar los LEDs incluidos en la EDU-CIAA via Bluetooth desde una aplicación Android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/>
              <a:t>Materiales</a:t>
            </a: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utilizar (1/2):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72625" y="1609125"/>
            <a:ext cx="7979699" cy="44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Dispositivos: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800"/>
              <a:t>Chip Bluetooth RN4020 de Microchip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800"/>
              <a:t>U$S 18,50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-ES" sz="1800"/>
              <a:t>Proveedor: Elemon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Versión Bluetooth 4.1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Rango de Voltage 3.0V to 3.6V (3.3V)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Rango de Temperatura: -30°C to 85°C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Bajo consumo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Sleep &lt;5.0 uA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Idle &lt;1.5 mA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Active 16 mA a 0 dBm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Interface UART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1800"/>
              <a:t>Antena PCB incluida</a:t>
            </a: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731" y="1828800"/>
            <a:ext cx="2133600" cy="281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/>
              <a:t>Materiales</a:t>
            </a: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utilizar (2/2):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72625" y="1609125"/>
            <a:ext cx="7979699" cy="44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ES" sz="2400"/>
              <a:t>Componentes: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-ES" sz="2000"/>
              <a:t>1 led verde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-ES" sz="2000"/>
              <a:t>1 led azul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-ES" sz="2000"/>
              <a:t>1 led rojo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-ES" sz="2000"/>
              <a:t>3 resistencias de 330 Ohm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s-ES" sz="2000"/>
              <a:t>1 capacitor de Tantalio de 4,7 uF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Proyectos I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981175" y="2794000"/>
            <a:ext cx="2660399" cy="5747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/>
              <a:t>Otros</a:t>
            </a:r>
          </a:p>
        </p:txBody>
      </p:sp>
      <p:sp>
        <p:nvSpPr>
          <p:cNvPr id="155" name="Shape 155"/>
          <p:cNvSpPr/>
          <p:nvPr/>
        </p:nvSpPr>
        <p:spPr>
          <a:xfrm>
            <a:off x="2954525" y="1879900"/>
            <a:ext cx="2687099" cy="869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1800"/>
              <a:t>UART</a:t>
            </a:r>
          </a:p>
        </p:txBody>
      </p:sp>
      <p:sp>
        <p:nvSpPr>
          <p:cNvPr id="156" name="Shape 156"/>
          <p:cNvSpPr/>
          <p:nvPr/>
        </p:nvSpPr>
        <p:spPr>
          <a:xfrm>
            <a:off x="5053275" y="1711150"/>
            <a:ext cx="3569400" cy="4537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-ES" sz="2400"/>
              <a:t>PCB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/>
              <a:t>Diagrama de bloques (1/2)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  <p:sp>
        <p:nvSpPr>
          <p:cNvPr id="159" name="Shape 159"/>
          <p:cNvSpPr/>
          <p:nvPr/>
        </p:nvSpPr>
        <p:spPr>
          <a:xfrm>
            <a:off x="935825" y="2125600"/>
            <a:ext cx="2018700" cy="11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2400"/>
              <a:t>EDU-CIAA</a:t>
            </a:r>
          </a:p>
        </p:txBody>
      </p:sp>
      <p:sp>
        <p:nvSpPr>
          <p:cNvPr id="160" name="Shape 160"/>
          <p:cNvSpPr/>
          <p:nvPr/>
        </p:nvSpPr>
        <p:spPr>
          <a:xfrm>
            <a:off x="5641475" y="2033650"/>
            <a:ext cx="2205900" cy="1323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2400"/>
              <a:t>RN4020</a:t>
            </a:r>
          </a:p>
        </p:txBody>
      </p:sp>
      <p:sp>
        <p:nvSpPr>
          <p:cNvPr id="161" name="Shape 161"/>
          <p:cNvSpPr/>
          <p:nvPr/>
        </p:nvSpPr>
        <p:spPr>
          <a:xfrm>
            <a:off x="5995775" y="4331375"/>
            <a:ext cx="1497299" cy="574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ES" sz="1800"/>
              <a:t>LEDs</a:t>
            </a:r>
          </a:p>
        </p:txBody>
      </p:sp>
      <p:sp>
        <p:nvSpPr>
          <p:cNvPr id="162" name="Shape 162"/>
          <p:cNvSpPr/>
          <p:nvPr/>
        </p:nvSpPr>
        <p:spPr>
          <a:xfrm>
            <a:off x="5995775" y="3357250"/>
            <a:ext cx="416999" cy="9740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084050" y="4906175"/>
            <a:ext cx="427799" cy="45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588050" y="4906175"/>
            <a:ext cx="416999" cy="45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081250" y="4906175"/>
            <a:ext cx="427799" cy="457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523800" y="3382200"/>
            <a:ext cx="416999" cy="9740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085275" y="3382200"/>
            <a:ext cx="416999" cy="9740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01575" y="3556000"/>
            <a:ext cx="4237800" cy="301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 u="sng"/>
              <a:t>Referencia LEDs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ES"/>
              <a:t>Led Rojo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s-ES"/>
              <a:t>Eventualidad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s-ES"/>
              <a:t>Encendido: Datos pendientes a ser recibidos	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ES"/>
              <a:t>Led Verde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	Estado de conexión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	Encendido: Conectado a un dispositivo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ES"/>
              <a:t>Led Azul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	Actividad</a:t>
            </a:r>
          </a:p>
          <a:p>
            <a:pPr rtl="0">
              <a:spcBef>
                <a:spcPts val="0"/>
              </a:spcBef>
              <a:buNone/>
            </a:pPr>
            <a:r>
              <a:rPr lang="es-ES"/>
              <a:t>	Encendido: Awake / en uso</a:t>
            </a:r>
          </a:p>
          <a:p>
            <a:pPr>
              <a:spcBef>
                <a:spcPts val="0"/>
              </a:spcBef>
              <a:buNone/>
            </a:pPr>
            <a:r>
              <a:rPr lang="es-ES"/>
              <a:t>	Apagado: Sleep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7" y="1862425"/>
            <a:ext cx="7652624" cy="29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</a:t>
            </a:r>
            <a:r>
              <a:rPr lang="es-ES"/>
              <a:t>b</a:t>
            </a:r>
            <a:r>
              <a:rPr b="0" baseline="0" i="0" lang="es-E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loques</a:t>
            </a:r>
            <a:r>
              <a:rPr lang="es-ES"/>
              <a:t> (2/2)</a:t>
            </a: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Proyecto I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 txBox="1"/>
          <p:nvPr/>
        </p:nvSpPr>
        <p:spPr>
          <a:xfrm>
            <a:off x="6722950" y="3019862"/>
            <a:ext cx="1270799" cy="16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(GPIO)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(GPIO)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(GPIO)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(GPIO)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(GPIO)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810600" y="2317875"/>
            <a:ext cx="1618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(RS232 RX)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/>
              <a:t>(RS232 TX)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1666875"/>
            <a:ext cx="6877050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/>
              <a:t>Diagrama Esquemático: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50" y="4381350"/>
            <a:ext cx="2908799" cy="247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esentación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