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8"/>
    <p:restoredTop sz="94655"/>
  </p:normalViewPr>
  <p:slideViewPr>
    <p:cSldViewPr snapToGrid="0">
      <p:cViewPr varScale="1">
        <p:scale>
          <a:sx n="94" d="100"/>
          <a:sy n="94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7C9D-2AE9-1DC3-3FD7-D98B307A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EF3D-C80A-70DF-6CB6-459C84AE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E2FB-F9CB-7BCF-5706-E8E6CF1A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6C48-EC6B-5BB5-5A9A-16F2681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7D0D-2F05-B33E-F8AC-DDA9446B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C28-7F63-7CCF-4322-E210789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239DA-05B0-D3EB-37C4-37E1123B1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A265-021B-8A40-DDA7-A2494649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91BA-260E-6F92-EC3C-C2813436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C9517-33C2-7562-9EE7-35D5238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1E50-1E67-1C1F-A126-E0AC1481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D2DDD-FAF4-31B2-D507-43BA8958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463C-0029-4287-CE03-8EFEB748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1A11-A287-7D60-D28C-0E3B3609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214D-4D0C-E00B-2F5D-B363D1BC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2E22-4AFD-8641-5746-ECAB8F9B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3425-2371-68B2-7B49-C06D14AF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1C34-29B7-0665-28A6-436B136B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9A75-C7E9-D563-3D29-670A2A18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359D-D557-51EA-AA53-77389128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0DF-EFEB-9C1E-3389-0C1B8E49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6BD3-B8EB-BF0D-CD7D-781DEFCF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FEBB-871B-5E22-1C68-8938970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2F68-D7BB-B14E-6240-B6F77310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36BD-125C-F5A1-801A-A5363080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ED6-E581-4700-F7E1-729BC994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BBEF-9FC9-946F-0C26-C7CB64225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E624C-CAE1-6770-EF5D-ECAF3B68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2AEE-762A-F0FA-67C2-DAFDE72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CFF0-ED46-F234-06B7-A990753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FDAC-1571-8E05-BC34-7A314C09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C8DE-89C9-FD24-8B9F-ADF79243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58BA-A010-0883-4692-84B79614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6EA9A-E724-F730-11C2-C3B730CF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829E-D426-B521-655D-A2D9687F4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DB68C-9CFE-3230-5BBD-2AD18A01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BAF1F-E024-527B-9D56-9DD7F9C2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0D945-0198-BEDC-F370-CDC3E48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79193-20AC-A94C-9E6D-06435A19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29F9-A078-6F84-3435-60C6AD0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8562C-92BF-F955-3617-C58EE9E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0941-3F38-8DA5-BF2A-07B16D34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BAB42-2604-A194-9943-00BE104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325AB-4D3C-27DD-53C8-C46E7404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4B74F-778D-B1FB-3963-467412B9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06D76-BE12-F349-9ED7-34F09910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FF1-3056-0F79-FB0A-06EFB4D4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47FA-6C44-3ED1-65A4-AA17AA6A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86A2-1DC5-4C39-3FC1-AC53801E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F050-ED62-D5AE-A363-B0090A57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8A95-1162-21FA-A185-E66EE1F3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AD2B5-5ED8-D6C1-1AA1-6063259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BAC-83CB-4B09-22E4-5307E647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5D32B-057C-CDD6-23EA-F6D120E5A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E841-A9C0-33D4-BE42-69AC7C4B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B75D-4D44-F0BE-076B-B7393B9D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B84C-9916-EF72-9972-BACF2575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D37E-21AB-D0A1-4762-EAD958A3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A2CE6-59DA-A326-1BA5-9245955F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A37C-DE19-5A5E-DA54-35787511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C14A-0EE2-CE30-5407-02D93C2E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87A3-74E4-8F4B-80CD-916A61BFF60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1D25-7EDC-59C5-8301-76E4DF7C5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3943-0F57-C996-0A94-0EC43B98B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78B2-73F6-FF48-9818-3D74BC8C9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11953DD-00D9-B929-4C49-625A88247A23}"/>
              </a:ext>
            </a:extLst>
          </p:cNvPr>
          <p:cNvSpPr/>
          <p:nvPr/>
        </p:nvSpPr>
        <p:spPr>
          <a:xfrm>
            <a:off x="168812" y="112542"/>
            <a:ext cx="4044251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select(</a:t>
            </a:r>
          </a:p>
          <a:p>
            <a:r>
              <a:rPr lang="en-US" dirty="0">
                <a:solidFill>
                  <a:schemeClr val="tx1"/>
                </a:solidFill>
              </a:rPr>
              <a:t>data = sqf_2011, </a:t>
            </a:r>
          </a:p>
          <a:p>
            <a:r>
              <a:rPr lang="en-US" dirty="0">
                <a:solidFill>
                  <a:schemeClr val="tx1"/>
                </a:solidFill>
              </a:rPr>
              <a:t>sex, race, age 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A89E16-15A7-CCF1-0521-2405C979CC6D}"/>
              </a:ext>
            </a:extLst>
          </p:cNvPr>
          <p:cNvSpPr/>
          <p:nvPr/>
        </p:nvSpPr>
        <p:spPr>
          <a:xfrm>
            <a:off x="4545545" y="112542"/>
            <a:ext cx="7355723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recode(   sqf_2011$race, </a:t>
            </a:r>
          </a:p>
          <a:p>
            <a:r>
              <a:rPr lang="en-US" dirty="0">
                <a:solidFill>
                  <a:schemeClr val="tx1"/>
                </a:solidFill>
              </a:rPr>
              <a:t>    "A" =	"API",</a:t>
            </a:r>
          </a:p>
          <a:p>
            <a:r>
              <a:rPr lang="en-US" dirty="0">
                <a:solidFill>
                  <a:schemeClr val="tx1"/>
                </a:solidFill>
              </a:rPr>
              <a:t>    "B"	= "Black",</a:t>
            </a:r>
          </a:p>
          <a:p>
            <a:r>
              <a:rPr lang="en-US" dirty="0">
                <a:solidFill>
                  <a:schemeClr val="tx1"/>
                </a:solidFill>
              </a:rPr>
              <a:t>    "I"=	"American Indian/Alaskan Native",</a:t>
            </a:r>
          </a:p>
          <a:p>
            <a:r>
              <a:rPr lang="en-US" dirty="0">
                <a:solidFill>
                  <a:schemeClr val="tx1"/>
                </a:solidFill>
              </a:rPr>
              <a:t>    "P"=	"Hispanic",</a:t>
            </a:r>
          </a:p>
          <a:p>
            <a:r>
              <a:rPr lang="en-US" dirty="0">
                <a:solidFill>
                  <a:schemeClr val="tx1"/>
                </a:solidFill>
              </a:rPr>
              <a:t>    "Q"=	"Hispanic",</a:t>
            </a:r>
          </a:p>
          <a:p>
            <a:r>
              <a:rPr lang="en-US" dirty="0">
                <a:solidFill>
                  <a:schemeClr val="tx1"/>
                </a:solidFill>
              </a:rPr>
              <a:t>    "W"=	"White",</a:t>
            </a:r>
          </a:p>
          <a:p>
            <a:r>
              <a:rPr lang="en-US" dirty="0">
                <a:solidFill>
                  <a:schemeClr val="tx1"/>
                </a:solidFill>
              </a:rPr>
              <a:t>    "X"=	"Unknown",</a:t>
            </a:r>
          </a:p>
          <a:p>
            <a:r>
              <a:rPr lang="en-US" dirty="0">
                <a:solidFill>
                  <a:schemeClr val="tx1"/>
                </a:solidFill>
              </a:rPr>
              <a:t>    "Z"=	"Other",</a:t>
            </a:r>
          </a:p>
          <a:p>
            <a:r>
              <a:rPr lang="en-US" dirty="0">
                <a:solidFill>
                  <a:schemeClr val="tx1"/>
                </a:solidFill>
              </a:rPr>
              <a:t>    .default = </a:t>
            </a:r>
            <a:r>
              <a:rPr lang="en-US" dirty="0" err="1">
                <a:solidFill>
                  <a:schemeClr val="tx1"/>
                </a:solidFill>
              </a:rPr>
              <a:t>NA_character</a:t>
            </a:r>
            <a:r>
              <a:rPr lang="en-US" dirty="0">
                <a:solidFill>
                  <a:schemeClr val="tx1"/>
                </a:solidFill>
              </a:rPr>
              <a:t>_  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79CCD8A-EB15-940E-4E06-5F284D8C1E22}"/>
              </a:ext>
            </a:extLst>
          </p:cNvPr>
          <p:cNvSpPr/>
          <p:nvPr/>
        </p:nvSpPr>
        <p:spPr>
          <a:xfrm>
            <a:off x="168813" y="3248760"/>
            <a:ext cx="4044250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count(x= sqf_2011, race) </a:t>
            </a:r>
          </a:p>
        </p:txBody>
      </p:sp>
    </p:spTree>
    <p:extLst>
      <p:ext uri="{BB962C8B-B14F-4D97-AF65-F5344CB8AC3E}">
        <p14:creationId xmlns:p14="http://schemas.microsoft.com/office/powerpoint/2010/main" val="224958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B11953DD-00D9-B929-4C49-625A88247A23}"/>
              </a:ext>
            </a:extLst>
          </p:cNvPr>
          <p:cNvSpPr/>
          <p:nvPr/>
        </p:nvSpPr>
        <p:spPr>
          <a:xfrm>
            <a:off x="168812" y="112542"/>
            <a:ext cx="4044251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select(</a:t>
            </a:r>
          </a:p>
          <a:p>
            <a:r>
              <a:rPr lang="en-US" dirty="0">
                <a:solidFill>
                  <a:schemeClr val="tx1"/>
                </a:solidFill>
              </a:rPr>
              <a:t>data = sqf_2021, </a:t>
            </a:r>
          </a:p>
          <a:p>
            <a:r>
              <a:rPr lang="en-US" dirty="0">
                <a:solidFill>
                  <a:schemeClr val="tx1"/>
                </a:solidFill>
              </a:rPr>
              <a:t>SUSPECT_SEX, SUSPECT_RACE_DESCRIPTION, SUSPECT_REPORTED_AGE)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A89E16-15A7-CCF1-0521-2405C979CC6D}"/>
              </a:ext>
            </a:extLst>
          </p:cNvPr>
          <p:cNvSpPr/>
          <p:nvPr/>
        </p:nvSpPr>
        <p:spPr>
          <a:xfrm>
            <a:off x="4545545" y="112542"/>
            <a:ext cx="7355723" cy="662588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recode(</a:t>
            </a:r>
          </a:p>
          <a:p>
            <a:r>
              <a:rPr lang="en-US" dirty="0">
                <a:solidFill>
                  <a:schemeClr val="tx1"/>
                </a:solidFill>
              </a:rPr>
              <a:t>    sqf_2021$race,</a:t>
            </a:r>
          </a:p>
          <a:p>
            <a:r>
              <a:rPr lang="en-US" dirty="0">
                <a:solidFill>
                  <a:schemeClr val="tx1"/>
                </a:solidFill>
              </a:rPr>
              <a:t>    "BLACK HISPANIC" = "Hispanic",</a:t>
            </a:r>
          </a:p>
          <a:p>
            <a:r>
              <a:rPr lang="en-US" dirty="0">
                <a:solidFill>
                  <a:schemeClr val="tx1"/>
                </a:solidFill>
              </a:rPr>
              <a:t>    "WHITE HISPANIC"= "Hispanic",</a:t>
            </a:r>
          </a:p>
          <a:p>
            <a:r>
              <a:rPr lang="en-US" dirty="0">
                <a:solidFill>
                  <a:schemeClr val="tx1"/>
                </a:solidFill>
              </a:rPr>
              <a:t>    "BLACK"= "Black",</a:t>
            </a:r>
          </a:p>
          <a:p>
            <a:r>
              <a:rPr lang="en-US" dirty="0">
                <a:solidFill>
                  <a:schemeClr val="tx1"/>
                </a:solidFill>
              </a:rPr>
              <a:t>    "WHITE"= "White",</a:t>
            </a:r>
          </a:p>
          <a:p>
            <a:r>
              <a:rPr lang="en-US" dirty="0">
                <a:solidFill>
                  <a:schemeClr val="tx1"/>
                </a:solidFill>
              </a:rPr>
              <a:t>    "MIDDLE EASTERN/SOUTHWEST ASIAN"= "MESA",</a:t>
            </a:r>
          </a:p>
          <a:p>
            <a:r>
              <a:rPr lang="en-US" dirty="0">
                <a:solidFill>
                  <a:schemeClr val="tx1"/>
                </a:solidFill>
              </a:rPr>
              <a:t>    "ASIAN / PACIFIC ISLANDER"= "API",</a:t>
            </a:r>
          </a:p>
          <a:p>
            <a:r>
              <a:rPr lang="en-US" dirty="0">
                <a:solidFill>
                  <a:schemeClr val="tx1"/>
                </a:solidFill>
              </a:rPr>
              <a:t>    "AMERICAN INDIAN/ALASKAN NATIVE"= "AMAN",</a:t>
            </a:r>
          </a:p>
          <a:p>
            <a:r>
              <a:rPr lang="en-US" dirty="0">
                <a:solidFill>
                  <a:schemeClr val="tx1"/>
                </a:solidFill>
              </a:rPr>
              <a:t>    "no data"= "no data",</a:t>
            </a:r>
          </a:p>
          <a:p>
            <a:r>
              <a:rPr lang="en-US" dirty="0">
                <a:solidFill>
                  <a:schemeClr val="tx1"/>
                </a:solidFill>
              </a:rPr>
              <a:t>    .default = </a:t>
            </a:r>
            <a:r>
              <a:rPr lang="en-US" dirty="0" err="1">
                <a:solidFill>
                  <a:schemeClr val="tx1"/>
                </a:solidFill>
              </a:rPr>
              <a:t>NA_character</a:t>
            </a:r>
            <a:r>
              <a:rPr lang="en-US" dirty="0">
                <a:solidFill>
                  <a:schemeClr val="tx1"/>
                </a:solidFill>
              </a:rPr>
              <a:t>_</a:t>
            </a:r>
          </a:p>
          <a:p>
            <a:r>
              <a:rPr lang="en-US" dirty="0">
                <a:solidFill>
                  <a:schemeClr val="tx1"/>
                </a:solidFill>
              </a:rPr>
              <a:t>  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79CCD8A-EB15-940E-4E06-5F284D8C1E22}"/>
              </a:ext>
            </a:extLst>
          </p:cNvPr>
          <p:cNvSpPr/>
          <p:nvPr/>
        </p:nvSpPr>
        <p:spPr>
          <a:xfrm>
            <a:off x="168813" y="3248760"/>
            <a:ext cx="4044250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count(x= sqf_2021, race) </a:t>
            </a:r>
          </a:p>
        </p:txBody>
      </p:sp>
    </p:spTree>
    <p:extLst>
      <p:ext uri="{BB962C8B-B14F-4D97-AF65-F5344CB8AC3E}">
        <p14:creationId xmlns:p14="http://schemas.microsoft.com/office/powerpoint/2010/main" val="29253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8C88B12D-2EF6-E916-EA08-686BF9510A8B}"/>
              </a:ext>
            </a:extLst>
          </p:cNvPr>
          <p:cNvSpPr/>
          <p:nvPr/>
        </p:nvSpPr>
        <p:spPr>
          <a:xfrm>
            <a:off x="571210" y="224590"/>
            <a:ext cx="3519527" cy="273666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rename(</a:t>
            </a:r>
          </a:p>
          <a:p>
            <a:r>
              <a:rPr lang="en-US" dirty="0">
                <a:solidFill>
                  <a:schemeClr val="tx1"/>
                </a:solidFill>
              </a:rPr>
              <a:t>data= sqf_2011, total = n 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E9EF86B-D410-AF10-5B00-7D7CA6171BFC}"/>
              </a:ext>
            </a:extLst>
          </p:cNvPr>
          <p:cNvSpPr/>
          <p:nvPr/>
        </p:nvSpPr>
        <p:spPr>
          <a:xfrm>
            <a:off x="571209" y="3240817"/>
            <a:ext cx="3744117" cy="316137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mutate(</a:t>
            </a:r>
          </a:p>
          <a:p>
            <a:r>
              <a:rPr lang="en-US" dirty="0">
                <a:solidFill>
                  <a:schemeClr val="tx1"/>
                </a:solidFill>
              </a:rPr>
              <a:t>data = sqf_2011, percentage = total/sum(total) * 100 )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B0B862E-F573-18DA-2578-5A4E38F6DE69}"/>
              </a:ext>
            </a:extLst>
          </p:cNvPr>
          <p:cNvSpPr/>
          <p:nvPr/>
        </p:nvSpPr>
        <p:spPr>
          <a:xfrm>
            <a:off x="6341501" y="224590"/>
            <a:ext cx="3519527" cy="273666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arrange(data =sqf_2011 desc(percentage))</a:t>
            </a:r>
          </a:p>
        </p:txBody>
      </p:sp>
    </p:spTree>
    <p:extLst>
      <p:ext uri="{BB962C8B-B14F-4D97-AF65-F5344CB8AC3E}">
        <p14:creationId xmlns:p14="http://schemas.microsoft.com/office/powerpoint/2010/main" val="255246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8C88B12D-2EF6-E916-EA08-686BF9510A8B}"/>
              </a:ext>
            </a:extLst>
          </p:cNvPr>
          <p:cNvSpPr/>
          <p:nvPr/>
        </p:nvSpPr>
        <p:spPr>
          <a:xfrm>
            <a:off x="571210" y="224590"/>
            <a:ext cx="3519527" cy="273666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rename(</a:t>
            </a:r>
          </a:p>
          <a:p>
            <a:r>
              <a:rPr lang="en-US" dirty="0">
                <a:solidFill>
                  <a:schemeClr val="tx1"/>
                </a:solidFill>
              </a:rPr>
              <a:t>data= sqf_2021, total = n 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E9EF86B-D410-AF10-5B00-7D7CA6171BFC}"/>
              </a:ext>
            </a:extLst>
          </p:cNvPr>
          <p:cNvSpPr/>
          <p:nvPr/>
        </p:nvSpPr>
        <p:spPr>
          <a:xfrm>
            <a:off x="571209" y="3240817"/>
            <a:ext cx="3744117" cy="316137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mutate(</a:t>
            </a:r>
          </a:p>
          <a:p>
            <a:r>
              <a:rPr lang="en-US" dirty="0">
                <a:solidFill>
                  <a:schemeClr val="tx1"/>
                </a:solidFill>
              </a:rPr>
              <a:t>data = sqf_2021, percentage = total/sum(total) * 100 )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B0B862E-F573-18DA-2578-5A4E38F6DE69}"/>
              </a:ext>
            </a:extLst>
          </p:cNvPr>
          <p:cNvSpPr/>
          <p:nvPr/>
        </p:nvSpPr>
        <p:spPr>
          <a:xfrm>
            <a:off x="6341501" y="224590"/>
            <a:ext cx="3519527" cy="273666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arrange(data =sqf_2021 desc(percentage))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983EF8F8-04A8-7491-672E-0252D03E7A31}"/>
              </a:ext>
            </a:extLst>
          </p:cNvPr>
          <p:cNvSpPr/>
          <p:nvPr/>
        </p:nvSpPr>
        <p:spPr>
          <a:xfrm>
            <a:off x="6079138" y="3487321"/>
            <a:ext cx="4044251" cy="2914875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names(sqf_2021) &lt;- c("</a:t>
            </a:r>
            <a:r>
              <a:rPr lang="en-US" dirty="0" err="1">
                <a:solidFill>
                  <a:schemeClr val="tx1"/>
                </a:solidFill>
              </a:rPr>
              <a:t>sex","race","age</a:t>
            </a:r>
            <a:r>
              <a:rPr lang="en-US" dirty="0">
                <a:solidFill>
                  <a:schemeClr val="tx1"/>
                </a:solidFill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329516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335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Schwab</dc:creator>
  <cp:lastModifiedBy>Nicholas Schwab</cp:lastModifiedBy>
  <cp:revision>3</cp:revision>
  <dcterms:created xsi:type="dcterms:W3CDTF">2023-10-10T20:26:24Z</dcterms:created>
  <dcterms:modified xsi:type="dcterms:W3CDTF">2023-10-11T10:03:57Z</dcterms:modified>
</cp:coreProperties>
</file>