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3103" autoAdjust="0"/>
  </p:normalViewPr>
  <p:slideViewPr>
    <p:cSldViewPr snapToGrid="0">
      <p:cViewPr>
        <p:scale>
          <a:sx n="75" d="100"/>
          <a:sy n="75" d="100"/>
        </p:scale>
        <p:origin x="64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SG" b="1" dirty="0" smtClean="0"/>
              <a:t>Net Energy</a:t>
            </a:r>
            <a:r>
              <a:rPr lang="en-SG" b="1" baseline="0" dirty="0" smtClean="0"/>
              <a:t> Generation – All Sources (2012-2022, in ‘000s MW)</a:t>
            </a:r>
            <a:endParaRPr lang="en-SG" b="1" dirty="0"/>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534615238312602E-2"/>
          <c:y val="0.1285225372057974"/>
          <c:w val="0.91418036060709806"/>
          <c:h val="0.69057862202384646"/>
        </c:manualLayout>
      </c:layout>
      <c:lineChart>
        <c:grouping val="standard"/>
        <c:varyColors val="0"/>
        <c:ser>
          <c:idx val="0"/>
          <c:order val="0"/>
          <c:tx>
            <c:strRef>
              <c:f>Sheet1!$B$1</c:f>
              <c:strCache>
                <c:ptCount val="1"/>
                <c:pt idx="0">
                  <c:v>Coal</c:v>
                </c:pt>
              </c:strCache>
            </c:strRef>
          </c:tx>
          <c:spPr>
            <a:ln w="28575" cap="rnd">
              <a:solidFill>
                <a:schemeClr val="accent1"/>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_-* #,##0_-;\-* #,##0_-;_-* "-"??_-;_-@_-</c:formatCode>
                <c:ptCount val="11"/>
                <c:pt idx="0">
                  <c:v>1514043</c:v>
                </c:pt>
                <c:pt idx="1">
                  <c:v>1581115</c:v>
                </c:pt>
                <c:pt idx="2">
                  <c:v>1581710</c:v>
                </c:pt>
                <c:pt idx="3">
                  <c:v>1352398</c:v>
                </c:pt>
                <c:pt idx="4">
                  <c:v>1239149</c:v>
                </c:pt>
                <c:pt idx="5">
                  <c:v>1205835</c:v>
                </c:pt>
                <c:pt idx="6">
                  <c:v>1149487</c:v>
                </c:pt>
                <c:pt idx="7">
                  <c:v>964957</c:v>
                </c:pt>
                <c:pt idx="8">
                  <c:v>773393</c:v>
                </c:pt>
                <c:pt idx="9">
                  <c:v>897885</c:v>
                </c:pt>
                <c:pt idx="10">
                  <c:v>828993</c:v>
                </c:pt>
              </c:numCache>
            </c:numRef>
          </c:val>
          <c:smooth val="0"/>
        </c:ser>
        <c:ser>
          <c:idx val="1"/>
          <c:order val="1"/>
          <c:tx>
            <c:strRef>
              <c:f>Sheet1!$C$1</c:f>
              <c:strCache>
                <c:ptCount val="1"/>
                <c:pt idx="0">
                  <c:v>Petroleum
Liquids</c:v>
                </c:pt>
              </c:strCache>
            </c:strRef>
          </c:tx>
          <c:spPr>
            <a:ln w="28575" cap="rnd">
              <a:solidFill>
                <a:schemeClr val="accent2"/>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Sheet1!$C$2:$C$12</c:f>
              <c:numCache>
                <c:formatCode>_-* #,##0_-;\-* #,##0_-;_-* "-"??_-;_-@_-</c:formatCode>
                <c:ptCount val="11"/>
                <c:pt idx="0">
                  <c:v>13403</c:v>
                </c:pt>
                <c:pt idx="1">
                  <c:v>13820</c:v>
                </c:pt>
                <c:pt idx="2">
                  <c:v>18276</c:v>
                </c:pt>
                <c:pt idx="3">
                  <c:v>17372</c:v>
                </c:pt>
                <c:pt idx="4">
                  <c:v>13008</c:v>
                </c:pt>
                <c:pt idx="5">
                  <c:v>12414</c:v>
                </c:pt>
                <c:pt idx="6">
                  <c:v>16245</c:v>
                </c:pt>
                <c:pt idx="7">
                  <c:v>11522</c:v>
                </c:pt>
                <c:pt idx="8">
                  <c:v>9662</c:v>
                </c:pt>
                <c:pt idx="9">
                  <c:v>11665</c:v>
                </c:pt>
                <c:pt idx="10">
                  <c:v>16274</c:v>
                </c:pt>
              </c:numCache>
            </c:numRef>
          </c:val>
          <c:smooth val="0"/>
        </c:ser>
        <c:ser>
          <c:idx val="2"/>
          <c:order val="2"/>
          <c:tx>
            <c:strRef>
              <c:f>Sheet1!$D$1</c:f>
              <c:strCache>
                <c:ptCount val="1"/>
                <c:pt idx="0">
                  <c:v>Petroleum
Coke</c:v>
                </c:pt>
              </c:strCache>
            </c:strRef>
          </c:tx>
          <c:spPr>
            <a:ln w="28575" cap="rnd">
              <a:solidFill>
                <a:schemeClr val="accent3"/>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Sheet1!$D$2:$D$12</c:f>
              <c:numCache>
                <c:formatCode>_-* #,##0_-;\-* #,##0_-;_-* "-"??_-;_-@_-</c:formatCode>
                <c:ptCount val="11"/>
                <c:pt idx="0">
                  <c:v>9787</c:v>
                </c:pt>
                <c:pt idx="1">
                  <c:v>13344</c:v>
                </c:pt>
                <c:pt idx="2">
                  <c:v>11955</c:v>
                </c:pt>
                <c:pt idx="3">
                  <c:v>10877</c:v>
                </c:pt>
                <c:pt idx="4">
                  <c:v>11197</c:v>
                </c:pt>
                <c:pt idx="5">
                  <c:v>8976</c:v>
                </c:pt>
                <c:pt idx="6">
                  <c:v>8981</c:v>
                </c:pt>
                <c:pt idx="7">
                  <c:v>6819</c:v>
                </c:pt>
                <c:pt idx="8">
                  <c:v>7679</c:v>
                </c:pt>
                <c:pt idx="9">
                  <c:v>7511</c:v>
                </c:pt>
                <c:pt idx="10">
                  <c:v>7109</c:v>
                </c:pt>
              </c:numCache>
            </c:numRef>
          </c:val>
          <c:smooth val="0"/>
        </c:ser>
        <c:ser>
          <c:idx val="3"/>
          <c:order val="3"/>
          <c:tx>
            <c:strRef>
              <c:f>Sheet1!$E$1</c:f>
              <c:strCache>
                <c:ptCount val="1"/>
                <c:pt idx="0">
                  <c:v>Natural
Gas</c:v>
                </c:pt>
              </c:strCache>
            </c:strRef>
          </c:tx>
          <c:spPr>
            <a:ln w="28575" cap="rnd">
              <a:solidFill>
                <a:schemeClr val="accent4"/>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Sheet1!$E$2:$E$12</c:f>
              <c:numCache>
                <c:formatCode>_-* #,##0_-;\-* #,##0_-;_-* "-"??_-;_-@_-</c:formatCode>
                <c:ptCount val="11"/>
                <c:pt idx="0">
                  <c:v>1225894</c:v>
                </c:pt>
                <c:pt idx="1">
                  <c:v>1124836</c:v>
                </c:pt>
                <c:pt idx="2">
                  <c:v>1126635</c:v>
                </c:pt>
                <c:pt idx="3">
                  <c:v>1334668</c:v>
                </c:pt>
                <c:pt idx="4">
                  <c:v>1379271</c:v>
                </c:pt>
                <c:pt idx="5">
                  <c:v>1297703</c:v>
                </c:pt>
                <c:pt idx="6">
                  <c:v>1471843</c:v>
                </c:pt>
                <c:pt idx="7">
                  <c:v>1588533</c:v>
                </c:pt>
                <c:pt idx="8">
                  <c:v>1626790</c:v>
                </c:pt>
                <c:pt idx="9">
                  <c:v>1579361</c:v>
                </c:pt>
                <c:pt idx="10">
                  <c:v>1689465</c:v>
                </c:pt>
              </c:numCache>
            </c:numRef>
          </c:val>
          <c:smooth val="0"/>
        </c:ser>
        <c:ser>
          <c:idx val="4"/>
          <c:order val="4"/>
          <c:tx>
            <c:strRef>
              <c:f>Sheet1!$F$1</c:f>
              <c:strCache>
                <c:ptCount val="1"/>
                <c:pt idx="0">
                  <c:v>Other
Gas</c:v>
                </c:pt>
              </c:strCache>
            </c:strRef>
          </c:tx>
          <c:spPr>
            <a:ln w="28575" cap="rnd">
              <a:solidFill>
                <a:schemeClr val="accent5"/>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Sheet1!$F$2:$F$12</c:f>
              <c:numCache>
                <c:formatCode>_-* #,##0_-;\-* #,##0_-;_-* "-"??_-;_-@_-</c:formatCode>
                <c:ptCount val="11"/>
                <c:pt idx="0">
                  <c:v>11898</c:v>
                </c:pt>
                <c:pt idx="1">
                  <c:v>12853</c:v>
                </c:pt>
                <c:pt idx="2">
                  <c:v>12022</c:v>
                </c:pt>
                <c:pt idx="3">
                  <c:v>13117</c:v>
                </c:pt>
                <c:pt idx="4">
                  <c:v>12807</c:v>
                </c:pt>
                <c:pt idx="5">
                  <c:v>12469</c:v>
                </c:pt>
                <c:pt idx="6">
                  <c:v>13463</c:v>
                </c:pt>
                <c:pt idx="7">
                  <c:v>12591</c:v>
                </c:pt>
                <c:pt idx="8">
                  <c:v>11818</c:v>
                </c:pt>
                <c:pt idx="9">
                  <c:v>11397</c:v>
                </c:pt>
                <c:pt idx="10">
                  <c:v>11884</c:v>
                </c:pt>
              </c:numCache>
            </c:numRef>
          </c:val>
          <c:smooth val="0"/>
        </c:ser>
        <c:ser>
          <c:idx val="5"/>
          <c:order val="5"/>
          <c:tx>
            <c:strRef>
              <c:f>Sheet1!$G$1</c:f>
              <c:strCache>
                <c:ptCount val="1"/>
                <c:pt idx="0">
                  <c:v>Nuclear</c:v>
                </c:pt>
              </c:strCache>
            </c:strRef>
          </c:tx>
          <c:spPr>
            <a:ln w="28575" cap="rnd">
              <a:solidFill>
                <a:schemeClr val="accent6"/>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Sheet1!$G$2:$G$12</c:f>
              <c:numCache>
                <c:formatCode>_-* #,##0_-;\-* #,##0_-;_-* "-"??_-;_-@_-</c:formatCode>
                <c:ptCount val="11"/>
                <c:pt idx="0">
                  <c:v>769331</c:v>
                </c:pt>
                <c:pt idx="1">
                  <c:v>789016</c:v>
                </c:pt>
                <c:pt idx="2">
                  <c:v>797166</c:v>
                </c:pt>
                <c:pt idx="3">
                  <c:v>797178</c:v>
                </c:pt>
                <c:pt idx="4">
                  <c:v>805694</c:v>
                </c:pt>
                <c:pt idx="5">
                  <c:v>804950</c:v>
                </c:pt>
                <c:pt idx="6">
                  <c:v>807084</c:v>
                </c:pt>
                <c:pt idx="7">
                  <c:v>809409</c:v>
                </c:pt>
                <c:pt idx="8">
                  <c:v>789879</c:v>
                </c:pt>
                <c:pt idx="9">
                  <c:v>778188</c:v>
                </c:pt>
                <c:pt idx="10">
                  <c:v>771537</c:v>
                </c:pt>
              </c:numCache>
            </c:numRef>
          </c:val>
          <c:smooth val="0"/>
        </c:ser>
        <c:ser>
          <c:idx val="6"/>
          <c:order val="6"/>
          <c:tx>
            <c:strRef>
              <c:f>Sheet1!$H$1</c:f>
              <c:strCache>
                <c:ptCount val="1"/>
                <c:pt idx="0">
                  <c:v>Hydroelectric
Conventional</c:v>
                </c:pt>
              </c:strCache>
            </c:strRef>
          </c:tx>
          <c:spPr>
            <a:ln w="28575" cap="rnd">
              <a:solidFill>
                <a:schemeClr val="accent1">
                  <a:lumMod val="60000"/>
                </a:schemeClr>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Sheet1!$H$2:$H$12</c:f>
              <c:numCache>
                <c:formatCode>_-* #,##0_-;\-* #,##0_-;_-* "-"??_-;_-@_-</c:formatCode>
                <c:ptCount val="11"/>
                <c:pt idx="0">
                  <c:v>276240</c:v>
                </c:pt>
                <c:pt idx="1">
                  <c:v>268565</c:v>
                </c:pt>
                <c:pt idx="2">
                  <c:v>259367</c:v>
                </c:pt>
                <c:pt idx="3">
                  <c:v>249080</c:v>
                </c:pt>
                <c:pt idx="4">
                  <c:v>267812</c:v>
                </c:pt>
                <c:pt idx="5">
                  <c:v>300333</c:v>
                </c:pt>
                <c:pt idx="6">
                  <c:v>292524</c:v>
                </c:pt>
                <c:pt idx="7">
                  <c:v>287874</c:v>
                </c:pt>
                <c:pt idx="8">
                  <c:v>285274</c:v>
                </c:pt>
                <c:pt idx="9">
                  <c:v>251585</c:v>
                </c:pt>
                <c:pt idx="10">
                  <c:v>261999</c:v>
                </c:pt>
              </c:numCache>
            </c:numRef>
          </c:val>
          <c:smooth val="0"/>
        </c:ser>
        <c:ser>
          <c:idx val="7"/>
          <c:order val="7"/>
          <c:tx>
            <c:strRef>
              <c:f>Sheet1!$I$1</c:f>
              <c:strCache>
                <c:ptCount val="1"/>
                <c:pt idx="0">
                  <c:v>Solar</c:v>
                </c:pt>
              </c:strCache>
            </c:strRef>
          </c:tx>
          <c:spPr>
            <a:ln w="28575" cap="rnd">
              <a:solidFill>
                <a:schemeClr val="accent2">
                  <a:lumMod val="60000"/>
                </a:schemeClr>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Sheet1!$I$2:$I$12</c:f>
              <c:numCache>
                <c:formatCode>_-* #,##0_-;\-* #,##0_-;_-* "-"??_-;_-@_-</c:formatCode>
                <c:ptCount val="11"/>
                <c:pt idx="0">
                  <c:v>4327</c:v>
                </c:pt>
                <c:pt idx="1">
                  <c:v>9036</c:v>
                </c:pt>
                <c:pt idx="2">
                  <c:v>17691</c:v>
                </c:pt>
                <c:pt idx="3">
                  <c:v>24893</c:v>
                </c:pt>
                <c:pt idx="4">
                  <c:v>36054</c:v>
                </c:pt>
                <c:pt idx="5">
                  <c:v>53287</c:v>
                </c:pt>
                <c:pt idx="6">
                  <c:v>63825</c:v>
                </c:pt>
                <c:pt idx="7">
                  <c:v>71937</c:v>
                </c:pt>
                <c:pt idx="8">
                  <c:v>89199</c:v>
                </c:pt>
                <c:pt idx="9">
                  <c:v>115258</c:v>
                </c:pt>
                <c:pt idx="10">
                  <c:v>145598</c:v>
                </c:pt>
              </c:numCache>
            </c:numRef>
          </c:val>
          <c:smooth val="0"/>
        </c:ser>
        <c:ser>
          <c:idx val="8"/>
          <c:order val="8"/>
          <c:tx>
            <c:strRef>
              <c:f>Sheet1!$J$1</c:f>
              <c:strCache>
                <c:ptCount val="1"/>
                <c:pt idx="0">
                  <c:v>Renewable
Sources
Excluding
Hydroelectric and Solar</c:v>
                </c:pt>
              </c:strCache>
            </c:strRef>
          </c:tx>
          <c:spPr>
            <a:ln w="76200"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Sheet1!$J$2:$J$12</c:f>
              <c:numCache>
                <c:formatCode>_-* #,##0_-;\-* #,##0_-;_-* "-"??_-;_-@_-</c:formatCode>
                <c:ptCount val="11"/>
                <c:pt idx="0">
                  <c:v>214006</c:v>
                </c:pt>
                <c:pt idx="1">
                  <c:v>244472</c:v>
                </c:pt>
                <c:pt idx="2">
                  <c:v>261522</c:v>
                </c:pt>
                <c:pt idx="3">
                  <c:v>270268</c:v>
                </c:pt>
                <c:pt idx="4">
                  <c:v>305579</c:v>
                </c:pt>
                <c:pt idx="5">
                  <c:v>332963</c:v>
                </c:pt>
                <c:pt idx="6">
                  <c:v>350467</c:v>
                </c:pt>
                <c:pt idx="7">
                  <c:v>368862</c:v>
                </c:pt>
                <c:pt idx="8">
                  <c:v>408539</c:v>
                </c:pt>
                <c:pt idx="9">
                  <c:v>448424</c:v>
                </c:pt>
                <c:pt idx="10">
                  <c:v>505272</c:v>
                </c:pt>
              </c:numCache>
            </c:numRef>
          </c:val>
          <c:smooth val="0"/>
        </c:ser>
        <c:ser>
          <c:idx val="9"/>
          <c:order val="9"/>
          <c:tx>
            <c:strRef>
              <c:f>Sheet1!$K$1</c:f>
              <c:strCache>
                <c:ptCount val="1"/>
                <c:pt idx="0">
                  <c:v>Hydroelectric
Pumped
Storage</c:v>
                </c:pt>
              </c:strCache>
            </c:strRef>
          </c:tx>
          <c:spPr>
            <a:ln w="28575" cap="rnd">
              <a:solidFill>
                <a:schemeClr val="accent4">
                  <a:lumMod val="60000"/>
                </a:schemeClr>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Sheet1!$K$2:$K$12</c:f>
              <c:numCache>
                <c:formatCode>_-* #,##0_-;\-* #,##0_-;_-* "-"??_-;_-@_-</c:formatCode>
                <c:ptCount val="11"/>
                <c:pt idx="0">
                  <c:v>-4950</c:v>
                </c:pt>
                <c:pt idx="1">
                  <c:v>-4681</c:v>
                </c:pt>
                <c:pt idx="2">
                  <c:v>-6174</c:v>
                </c:pt>
                <c:pt idx="3">
                  <c:v>-5091</c:v>
                </c:pt>
                <c:pt idx="4">
                  <c:v>-6686</c:v>
                </c:pt>
                <c:pt idx="5">
                  <c:v>-6495</c:v>
                </c:pt>
                <c:pt idx="6">
                  <c:v>-5905</c:v>
                </c:pt>
                <c:pt idx="7">
                  <c:v>-5261</c:v>
                </c:pt>
                <c:pt idx="8">
                  <c:v>-5321</c:v>
                </c:pt>
                <c:pt idx="9">
                  <c:v>-5112</c:v>
                </c:pt>
                <c:pt idx="10">
                  <c:v>-6034</c:v>
                </c:pt>
              </c:numCache>
            </c:numRef>
          </c:val>
          <c:smooth val="0"/>
        </c:ser>
        <c:ser>
          <c:idx val="10"/>
          <c:order val="10"/>
          <c:tx>
            <c:strRef>
              <c:f>Sheet1!$L$1</c:f>
              <c:strCache>
                <c:ptCount val="1"/>
                <c:pt idx="0">
                  <c:v>Other</c:v>
                </c:pt>
              </c:strCache>
            </c:strRef>
          </c:tx>
          <c:spPr>
            <a:ln w="28575" cap="rnd">
              <a:solidFill>
                <a:schemeClr val="accent5">
                  <a:lumMod val="60000"/>
                </a:schemeClr>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Sheet1!$L$2:$L$12</c:f>
              <c:numCache>
                <c:formatCode>_-* #,##0_-;\-* #,##0_-;_-* "-"??_-;_-@_-</c:formatCode>
                <c:ptCount val="11"/>
                <c:pt idx="0">
                  <c:v>13787</c:v>
                </c:pt>
                <c:pt idx="1">
                  <c:v>13588</c:v>
                </c:pt>
                <c:pt idx="2">
                  <c:v>13393</c:v>
                </c:pt>
                <c:pt idx="3">
                  <c:v>13955</c:v>
                </c:pt>
                <c:pt idx="4">
                  <c:v>13689</c:v>
                </c:pt>
                <c:pt idx="5">
                  <c:v>13008</c:v>
                </c:pt>
                <c:pt idx="6">
                  <c:v>12973</c:v>
                </c:pt>
                <c:pt idx="7">
                  <c:v>13331</c:v>
                </c:pt>
                <c:pt idx="8">
                  <c:v>12855</c:v>
                </c:pt>
                <c:pt idx="9">
                  <c:v>12140</c:v>
                </c:pt>
                <c:pt idx="10">
                  <c:v>11038</c:v>
                </c:pt>
              </c:numCache>
            </c:numRef>
          </c:val>
          <c:smooth val="0"/>
        </c:ser>
        <c:dLbls>
          <c:showLegendKey val="0"/>
          <c:showVal val="0"/>
          <c:showCatName val="0"/>
          <c:showSerName val="0"/>
          <c:showPercent val="0"/>
          <c:showBubbleSize val="0"/>
        </c:dLbls>
        <c:smooth val="0"/>
        <c:axId val="1025205680"/>
        <c:axId val="1025206768"/>
      </c:lineChart>
      <c:catAx>
        <c:axId val="102520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5206768"/>
        <c:crosses val="autoZero"/>
        <c:auto val="1"/>
        <c:lblAlgn val="ctr"/>
        <c:lblOffset val="100"/>
        <c:noMultiLvlLbl val="0"/>
      </c:catAx>
      <c:valAx>
        <c:axId val="1025206768"/>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5205680"/>
        <c:crosses val="autoZero"/>
        <c:crossBetween val="between"/>
      </c:valAx>
      <c:spPr>
        <a:noFill/>
        <a:ln>
          <a:noFill/>
        </a:ln>
        <a:effectLst/>
      </c:spPr>
    </c:plotArea>
    <c:legend>
      <c:legendPos val="b"/>
      <c:layout>
        <c:manualLayout>
          <c:xMode val="edge"/>
          <c:yMode val="edge"/>
          <c:x val="1.7994027920422991E-2"/>
          <c:y val="0.85919826247154008"/>
          <c:w val="0.97005059150214923"/>
          <c:h val="0.1391475449620323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SG" b="1" dirty="0" smtClean="0"/>
              <a:t>Net Energy</a:t>
            </a:r>
            <a:r>
              <a:rPr lang="en-SG" b="1" baseline="0" dirty="0" smtClean="0"/>
              <a:t> </a:t>
            </a:r>
            <a:r>
              <a:rPr lang="en-SG" b="1" baseline="0" dirty="0" smtClean="0"/>
              <a:t>Generation – Renewable Sources </a:t>
            </a:r>
            <a:r>
              <a:rPr lang="en-SG" b="1" baseline="0" dirty="0" smtClean="0"/>
              <a:t>(2012-2022, in ‘000s MW)</a:t>
            </a:r>
            <a:endParaRPr lang="en-SG" b="1" dirty="0"/>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534615238312602E-2"/>
          <c:y val="0.1285225372057974"/>
          <c:w val="0.91418036060709806"/>
          <c:h val="0.69057862202384646"/>
        </c:manualLayout>
      </c:layout>
      <c:lineChart>
        <c:grouping val="standard"/>
        <c:varyColors val="0"/>
        <c:ser>
          <c:idx val="0"/>
          <c:order val="0"/>
          <c:tx>
            <c:strRef>
              <c:f>Sheet1!$B$1</c:f>
              <c:strCache>
                <c:ptCount val="1"/>
                <c:pt idx="0">
                  <c:v>Wind</c:v>
                </c:pt>
              </c:strCache>
            </c:strRef>
          </c:tx>
          <c:spPr>
            <a:ln w="76200"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_-* #,##0_-;\-* #,##0_-;_-* "-"??_-;_-@_-</c:formatCode>
                <c:ptCount val="11"/>
                <c:pt idx="0">
                  <c:v>140822</c:v>
                </c:pt>
                <c:pt idx="1">
                  <c:v>167840</c:v>
                </c:pt>
                <c:pt idx="2">
                  <c:v>181655</c:v>
                </c:pt>
                <c:pt idx="3">
                  <c:v>190719</c:v>
                </c:pt>
                <c:pt idx="4">
                  <c:v>226993</c:v>
                </c:pt>
                <c:pt idx="5">
                  <c:v>254303</c:v>
                </c:pt>
                <c:pt idx="6">
                  <c:v>272667</c:v>
                </c:pt>
                <c:pt idx="7">
                  <c:v>295882</c:v>
                </c:pt>
                <c:pt idx="8">
                  <c:v>337938</c:v>
                </c:pt>
                <c:pt idx="9">
                  <c:v>378197</c:v>
                </c:pt>
                <c:pt idx="10">
                  <c:v>434812</c:v>
                </c:pt>
              </c:numCache>
            </c:numRef>
          </c:val>
          <c:smooth val="0"/>
        </c:ser>
        <c:ser>
          <c:idx val="1"/>
          <c:order val="1"/>
          <c:tx>
            <c:strRef>
              <c:f>Sheet1!$C$1</c:f>
              <c:strCache>
                <c:ptCount val="1"/>
                <c:pt idx="0">
                  <c:v>Solar
Photovoltaic</c:v>
                </c:pt>
              </c:strCache>
            </c:strRef>
          </c:tx>
          <c:spPr>
            <a:ln w="28575" cap="rnd">
              <a:solidFill>
                <a:schemeClr val="accent2"/>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Sheet1!$C$2:$C$12</c:f>
              <c:numCache>
                <c:formatCode>_-* #,##0_-;\-* #,##0_-;_-* "-"??_-;_-@_-</c:formatCode>
                <c:ptCount val="11"/>
                <c:pt idx="0">
                  <c:v>3451</c:v>
                </c:pt>
                <c:pt idx="1">
                  <c:v>8121</c:v>
                </c:pt>
                <c:pt idx="2">
                  <c:v>15250</c:v>
                </c:pt>
                <c:pt idx="3">
                  <c:v>21666</c:v>
                </c:pt>
                <c:pt idx="4">
                  <c:v>32670</c:v>
                </c:pt>
                <c:pt idx="5">
                  <c:v>50018</c:v>
                </c:pt>
                <c:pt idx="6">
                  <c:v>60234</c:v>
                </c:pt>
                <c:pt idx="7">
                  <c:v>68719</c:v>
                </c:pt>
                <c:pt idx="8">
                  <c:v>86066</c:v>
                </c:pt>
                <c:pt idx="9">
                  <c:v>112335</c:v>
                </c:pt>
                <c:pt idx="10">
                  <c:v>142596</c:v>
                </c:pt>
              </c:numCache>
            </c:numRef>
          </c:val>
          <c:smooth val="0"/>
        </c:ser>
        <c:ser>
          <c:idx val="2"/>
          <c:order val="2"/>
          <c:tx>
            <c:strRef>
              <c:f>Sheet1!$D$1</c:f>
              <c:strCache>
                <c:ptCount val="1"/>
                <c:pt idx="0">
                  <c:v>Solar
Thermal</c:v>
                </c:pt>
              </c:strCache>
            </c:strRef>
          </c:tx>
          <c:spPr>
            <a:ln w="28575" cap="rnd">
              <a:solidFill>
                <a:schemeClr val="accent3"/>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Sheet1!$D$2:$D$12</c:f>
              <c:numCache>
                <c:formatCode>_-* #,##0_-;\-* #,##0_-;_-* "-"??_-;_-@_-</c:formatCode>
                <c:ptCount val="11"/>
                <c:pt idx="0">
                  <c:v>876</c:v>
                </c:pt>
                <c:pt idx="1">
                  <c:v>915</c:v>
                </c:pt>
                <c:pt idx="2">
                  <c:v>2441</c:v>
                </c:pt>
                <c:pt idx="3">
                  <c:v>3227</c:v>
                </c:pt>
                <c:pt idx="4">
                  <c:v>3384</c:v>
                </c:pt>
                <c:pt idx="5">
                  <c:v>3269</c:v>
                </c:pt>
                <c:pt idx="6">
                  <c:v>3592</c:v>
                </c:pt>
                <c:pt idx="7">
                  <c:v>3218</c:v>
                </c:pt>
                <c:pt idx="8">
                  <c:v>3133</c:v>
                </c:pt>
                <c:pt idx="9">
                  <c:v>2924</c:v>
                </c:pt>
                <c:pt idx="10">
                  <c:v>3003</c:v>
                </c:pt>
              </c:numCache>
            </c:numRef>
          </c:val>
          <c:smooth val="0"/>
        </c:ser>
        <c:ser>
          <c:idx val="3"/>
          <c:order val="3"/>
          <c:tx>
            <c:strRef>
              <c:f>Sheet1!$E$1</c:f>
              <c:strCache>
                <c:ptCount val="1"/>
                <c:pt idx="0">
                  <c:v>Wood and
Wood-Derived
Fuels</c:v>
                </c:pt>
              </c:strCache>
            </c:strRef>
          </c:tx>
          <c:spPr>
            <a:ln w="28575" cap="rnd">
              <a:solidFill>
                <a:schemeClr val="accent4"/>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Sheet1!$E$2:$E$12</c:f>
              <c:numCache>
                <c:formatCode>_-* #,##0_-;\-* #,##0_-;_-* "-"??_-;_-@_-</c:formatCode>
                <c:ptCount val="11"/>
                <c:pt idx="0">
                  <c:v>37799</c:v>
                </c:pt>
                <c:pt idx="1">
                  <c:v>40028</c:v>
                </c:pt>
                <c:pt idx="2">
                  <c:v>42340</c:v>
                </c:pt>
                <c:pt idx="3">
                  <c:v>41929</c:v>
                </c:pt>
                <c:pt idx="4">
                  <c:v>40947</c:v>
                </c:pt>
                <c:pt idx="5">
                  <c:v>41124</c:v>
                </c:pt>
                <c:pt idx="6">
                  <c:v>40936</c:v>
                </c:pt>
                <c:pt idx="7">
                  <c:v>38543</c:v>
                </c:pt>
                <c:pt idx="8">
                  <c:v>36219</c:v>
                </c:pt>
                <c:pt idx="9">
                  <c:v>36463</c:v>
                </c:pt>
                <c:pt idx="10">
                  <c:v>36569</c:v>
                </c:pt>
              </c:numCache>
            </c:numRef>
          </c:val>
          <c:smooth val="0"/>
        </c:ser>
        <c:ser>
          <c:idx val="4"/>
          <c:order val="4"/>
          <c:tx>
            <c:strRef>
              <c:f>Sheet1!$F$1</c:f>
              <c:strCache>
                <c:ptCount val="1"/>
                <c:pt idx="0">
                  <c:v>Landfill
Gas</c:v>
                </c:pt>
              </c:strCache>
            </c:strRef>
          </c:tx>
          <c:spPr>
            <a:ln w="28575" cap="rnd">
              <a:solidFill>
                <a:schemeClr val="accent5"/>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Sheet1!$F$2:$F$12</c:f>
              <c:numCache>
                <c:formatCode>_-* #,##0_-;\-* #,##0_-;_-* "-"??_-;_-@_-</c:formatCode>
                <c:ptCount val="11"/>
                <c:pt idx="0">
                  <c:v>9803</c:v>
                </c:pt>
                <c:pt idx="1">
                  <c:v>10658</c:v>
                </c:pt>
                <c:pt idx="2">
                  <c:v>11220</c:v>
                </c:pt>
                <c:pt idx="3">
                  <c:v>11291</c:v>
                </c:pt>
                <c:pt idx="4">
                  <c:v>11218</c:v>
                </c:pt>
                <c:pt idx="5">
                  <c:v>11543</c:v>
                </c:pt>
                <c:pt idx="6">
                  <c:v>11036</c:v>
                </c:pt>
                <c:pt idx="7">
                  <c:v>10468</c:v>
                </c:pt>
                <c:pt idx="8">
                  <c:v>10212</c:v>
                </c:pt>
                <c:pt idx="9">
                  <c:v>9421</c:v>
                </c:pt>
                <c:pt idx="10">
                  <c:v>8938</c:v>
                </c:pt>
              </c:numCache>
            </c:numRef>
          </c:val>
          <c:smooth val="0"/>
        </c:ser>
        <c:ser>
          <c:idx val="5"/>
          <c:order val="5"/>
          <c:tx>
            <c:strRef>
              <c:f>Sheet1!$G$1</c:f>
              <c:strCache>
                <c:ptCount val="1"/>
                <c:pt idx="0">
                  <c:v>Biogenic
Municipal
Solid Waste</c:v>
                </c:pt>
              </c:strCache>
            </c:strRef>
          </c:tx>
          <c:spPr>
            <a:ln w="28575" cap="rnd">
              <a:solidFill>
                <a:schemeClr val="accent6"/>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Sheet1!$G$2:$G$12</c:f>
              <c:numCache>
                <c:formatCode>_-* #,##0_-;\-* #,##0_-;_-* "-"??_-;_-@_-</c:formatCode>
                <c:ptCount val="11"/>
                <c:pt idx="0">
                  <c:v>7320</c:v>
                </c:pt>
                <c:pt idx="1">
                  <c:v>7186</c:v>
                </c:pt>
                <c:pt idx="2">
                  <c:v>7228</c:v>
                </c:pt>
                <c:pt idx="3">
                  <c:v>7211</c:v>
                </c:pt>
                <c:pt idx="4">
                  <c:v>7265</c:v>
                </c:pt>
                <c:pt idx="5">
                  <c:v>6951</c:v>
                </c:pt>
                <c:pt idx="6">
                  <c:v>7136</c:v>
                </c:pt>
                <c:pt idx="7">
                  <c:v>6093</c:v>
                </c:pt>
                <c:pt idx="8">
                  <c:v>6080</c:v>
                </c:pt>
                <c:pt idx="9">
                  <c:v>6101</c:v>
                </c:pt>
                <c:pt idx="10">
                  <c:v>5789</c:v>
                </c:pt>
              </c:numCache>
            </c:numRef>
          </c:val>
          <c:smooth val="0"/>
        </c:ser>
        <c:ser>
          <c:idx val="6"/>
          <c:order val="6"/>
          <c:tx>
            <c:strRef>
              <c:f>Sheet1!$H$1</c:f>
              <c:strCache>
                <c:ptCount val="1"/>
                <c:pt idx="0">
                  <c:v>Other Waste Biomass</c:v>
                </c:pt>
              </c:strCache>
            </c:strRef>
          </c:tx>
          <c:spPr>
            <a:ln w="28575" cap="rnd">
              <a:solidFill>
                <a:schemeClr val="accent1">
                  <a:lumMod val="60000"/>
                </a:schemeClr>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Sheet1!$H$2:$H$12</c:f>
              <c:numCache>
                <c:formatCode>_-* #,##0_-;\-* #,##0_-;_-* "-"??_-;_-@_-</c:formatCode>
                <c:ptCount val="11"/>
                <c:pt idx="0">
                  <c:v>2700</c:v>
                </c:pt>
                <c:pt idx="1">
                  <c:v>2986</c:v>
                </c:pt>
                <c:pt idx="2">
                  <c:v>3202</c:v>
                </c:pt>
                <c:pt idx="3">
                  <c:v>3201</c:v>
                </c:pt>
                <c:pt idx="4">
                  <c:v>3331</c:v>
                </c:pt>
                <c:pt idx="5">
                  <c:v>3115</c:v>
                </c:pt>
                <c:pt idx="6">
                  <c:v>2724</c:v>
                </c:pt>
                <c:pt idx="7">
                  <c:v>2402</c:v>
                </c:pt>
                <c:pt idx="8">
                  <c:v>2201</c:v>
                </c:pt>
                <c:pt idx="9">
                  <c:v>2267</c:v>
                </c:pt>
                <c:pt idx="10">
                  <c:v>2163</c:v>
                </c:pt>
              </c:numCache>
            </c:numRef>
          </c:val>
          <c:smooth val="0"/>
        </c:ser>
        <c:ser>
          <c:idx val="7"/>
          <c:order val="7"/>
          <c:tx>
            <c:strRef>
              <c:f>Sheet1!$I$1</c:f>
              <c:strCache>
                <c:ptCount val="1"/>
                <c:pt idx="0">
                  <c:v>Geothermal</c:v>
                </c:pt>
              </c:strCache>
            </c:strRef>
          </c:tx>
          <c:spPr>
            <a:ln w="28575" cap="rnd">
              <a:solidFill>
                <a:schemeClr val="accent2">
                  <a:lumMod val="60000"/>
                </a:schemeClr>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Sheet1!$I$2:$I$12</c:f>
              <c:numCache>
                <c:formatCode>_-* #,##0_-;\-* #,##0_-;_-* "-"??_-;_-@_-</c:formatCode>
                <c:ptCount val="11"/>
                <c:pt idx="0">
                  <c:v>15562</c:v>
                </c:pt>
                <c:pt idx="1">
                  <c:v>15775</c:v>
                </c:pt>
                <c:pt idx="2">
                  <c:v>15877</c:v>
                </c:pt>
                <c:pt idx="3">
                  <c:v>15918</c:v>
                </c:pt>
                <c:pt idx="4">
                  <c:v>15826</c:v>
                </c:pt>
                <c:pt idx="5">
                  <c:v>15927</c:v>
                </c:pt>
                <c:pt idx="6">
                  <c:v>15967</c:v>
                </c:pt>
                <c:pt idx="7">
                  <c:v>15473</c:v>
                </c:pt>
                <c:pt idx="8">
                  <c:v>15890</c:v>
                </c:pt>
                <c:pt idx="9">
                  <c:v>15975</c:v>
                </c:pt>
                <c:pt idx="10">
                  <c:v>17002</c:v>
                </c:pt>
              </c:numCache>
            </c:numRef>
          </c:val>
          <c:smooth val="0"/>
        </c:ser>
        <c:ser>
          <c:idx val="8"/>
          <c:order val="8"/>
          <c:tx>
            <c:strRef>
              <c:f>Sheet1!$J$1</c:f>
              <c:strCache>
                <c:ptCount val="1"/>
                <c:pt idx="0">
                  <c:v>Conventional
Hydroelectric</c:v>
                </c:pt>
              </c:strCache>
            </c:strRef>
          </c:tx>
          <c:spPr>
            <a:ln w="28575" cap="rnd">
              <a:solidFill>
                <a:schemeClr val="accent1"/>
              </a:solidFill>
              <a:round/>
            </a:ln>
            <a:effectLst/>
          </c:spPr>
          <c:marker>
            <c:symbol val="none"/>
          </c:marker>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Sheet1!$J$2:$J$12</c:f>
              <c:numCache>
                <c:formatCode>_-* #,##0_-;\-* #,##0_-;_-* "-"??_-;_-@_-</c:formatCode>
                <c:ptCount val="11"/>
                <c:pt idx="0">
                  <c:v>276240</c:v>
                </c:pt>
                <c:pt idx="1">
                  <c:v>268565</c:v>
                </c:pt>
                <c:pt idx="2">
                  <c:v>259367</c:v>
                </c:pt>
                <c:pt idx="3">
                  <c:v>249080</c:v>
                </c:pt>
                <c:pt idx="4">
                  <c:v>267812</c:v>
                </c:pt>
                <c:pt idx="5">
                  <c:v>300333</c:v>
                </c:pt>
                <c:pt idx="6">
                  <c:v>292524</c:v>
                </c:pt>
                <c:pt idx="7">
                  <c:v>287874</c:v>
                </c:pt>
                <c:pt idx="8">
                  <c:v>285274</c:v>
                </c:pt>
                <c:pt idx="9">
                  <c:v>251585</c:v>
                </c:pt>
                <c:pt idx="10">
                  <c:v>261999</c:v>
                </c:pt>
              </c:numCache>
            </c:numRef>
          </c:val>
          <c:smooth val="0"/>
        </c:ser>
        <c:dLbls>
          <c:showLegendKey val="0"/>
          <c:showVal val="0"/>
          <c:showCatName val="0"/>
          <c:showSerName val="0"/>
          <c:showPercent val="0"/>
          <c:showBubbleSize val="0"/>
        </c:dLbls>
        <c:smooth val="0"/>
        <c:axId val="1075144992"/>
        <c:axId val="1075139552"/>
      </c:lineChart>
      <c:catAx>
        <c:axId val="1075144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5139552"/>
        <c:crosses val="autoZero"/>
        <c:auto val="1"/>
        <c:lblAlgn val="ctr"/>
        <c:lblOffset val="100"/>
        <c:noMultiLvlLbl val="0"/>
      </c:catAx>
      <c:valAx>
        <c:axId val="1075139552"/>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5144992"/>
        <c:crosses val="autoZero"/>
        <c:crossBetween val="between"/>
      </c:valAx>
      <c:spPr>
        <a:noFill/>
        <a:ln>
          <a:noFill/>
        </a:ln>
        <a:effectLst/>
      </c:spPr>
    </c:plotArea>
    <c:legend>
      <c:legendPos val="b"/>
      <c:layout>
        <c:manualLayout>
          <c:xMode val="edge"/>
          <c:yMode val="edge"/>
          <c:x val="1.7994027920422991E-2"/>
          <c:y val="0.85919826247154008"/>
          <c:w val="0.97005059150214923"/>
          <c:h val="0.1391475449620323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652E5D-C659-4FEE-AC53-85A13EEE77B2}" type="datetimeFigureOut">
              <a:rPr lang="en-SG" smtClean="0"/>
              <a:t>17/3/2023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0F866-B412-44A5-9A0E-809E02E1D5D2}" type="slidenum">
              <a:rPr lang="en-SG" smtClean="0"/>
              <a:t>‹#›</a:t>
            </a:fld>
            <a:endParaRPr lang="en-SG"/>
          </a:p>
        </p:txBody>
      </p:sp>
    </p:spTree>
    <p:extLst>
      <p:ext uri="{BB962C8B-B14F-4D97-AF65-F5344CB8AC3E}">
        <p14:creationId xmlns:p14="http://schemas.microsoft.com/office/powerpoint/2010/main" val="3714111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https://about.bnef.com/blog/the-next-phase-of-wind-power-growth-in-five-charts/</a:t>
            </a:r>
            <a:endParaRPr lang="en-SG" dirty="0"/>
          </a:p>
        </p:txBody>
      </p:sp>
      <p:sp>
        <p:nvSpPr>
          <p:cNvPr id="4" name="Slide Number Placeholder 3"/>
          <p:cNvSpPr>
            <a:spLocks noGrp="1"/>
          </p:cNvSpPr>
          <p:nvPr>
            <p:ph type="sldNum" sz="quarter" idx="10"/>
          </p:nvPr>
        </p:nvSpPr>
        <p:spPr/>
        <p:txBody>
          <a:bodyPr/>
          <a:lstStyle/>
          <a:p>
            <a:fld id="{D530F866-B412-44A5-9A0E-809E02E1D5D2}" type="slidenum">
              <a:rPr lang="en-SG" smtClean="0"/>
              <a:t>4</a:t>
            </a:fld>
            <a:endParaRPr lang="en-SG"/>
          </a:p>
        </p:txBody>
      </p:sp>
    </p:spTree>
    <p:extLst>
      <p:ext uri="{BB962C8B-B14F-4D97-AF65-F5344CB8AC3E}">
        <p14:creationId xmlns:p14="http://schemas.microsoft.com/office/powerpoint/2010/main" val="192229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64FEB50C-B10C-4245-ACE1-4F8733030DA3}" type="datetimeFigureOut">
              <a:rPr lang="en-SG" smtClean="0"/>
              <a:t>17/3/2023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182217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64FEB50C-B10C-4245-ACE1-4F8733030DA3}" type="datetimeFigureOut">
              <a:rPr lang="en-SG" smtClean="0"/>
              <a:t>17/3/2023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428313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64FEB50C-B10C-4245-ACE1-4F8733030DA3}" type="datetimeFigureOut">
              <a:rPr lang="en-SG" smtClean="0"/>
              <a:t>17/3/2023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99048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64FEB50C-B10C-4245-ACE1-4F8733030DA3}" type="datetimeFigureOut">
              <a:rPr lang="en-SG" smtClean="0"/>
              <a:t>17/3/2023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19279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FEB50C-B10C-4245-ACE1-4F8733030DA3}" type="datetimeFigureOut">
              <a:rPr lang="en-SG" smtClean="0"/>
              <a:t>17/3/2023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365714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64FEB50C-B10C-4245-ACE1-4F8733030DA3}" type="datetimeFigureOut">
              <a:rPr lang="en-SG" smtClean="0"/>
              <a:t>17/3/2023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351569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64FEB50C-B10C-4245-ACE1-4F8733030DA3}" type="datetimeFigureOut">
              <a:rPr lang="en-SG" smtClean="0"/>
              <a:t>17/3/2023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235747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64FEB50C-B10C-4245-ACE1-4F8733030DA3}" type="datetimeFigureOut">
              <a:rPr lang="en-SG" smtClean="0"/>
              <a:t>17/3/2023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351113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EB50C-B10C-4245-ACE1-4F8733030DA3}" type="datetimeFigureOut">
              <a:rPr lang="en-SG" smtClean="0"/>
              <a:t>17/3/2023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151573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FEB50C-B10C-4245-ACE1-4F8733030DA3}" type="datetimeFigureOut">
              <a:rPr lang="en-SG" smtClean="0"/>
              <a:t>17/3/2023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70680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FEB50C-B10C-4245-ACE1-4F8733030DA3}" type="datetimeFigureOut">
              <a:rPr lang="en-SG" smtClean="0"/>
              <a:t>17/3/2023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94F4C89-C014-4DDD-BA16-112ABC0AEF79}" type="slidenum">
              <a:rPr lang="en-SG" smtClean="0"/>
              <a:t>‹#›</a:t>
            </a:fld>
            <a:endParaRPr lang="en-SG"/>
          </a:p>
        </p:txBody>
      </p:sp>
    </p:spTree>
    <p:extLst>
      <p:ext uri="{BB962C8B-B14F-4D97-AF65-F5344CB8AC3E}">
        <p14:creationId xmlns:p14="http://schemas.microsoft.com/office/powerpoint/2010/main" val="58687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EB50C-B10C-4245-ACE1-4F8733030DA3}" type="datetimeFigureOut">
              <a:rPr lang="en-SG" smtClean="0"/>
              <a:t>17/3/2023</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F4C89-C014-4DDD-BA16-112ABC0AEF79}" type="slidenum">
              <a:rPr lang="en-SG" smtClean="0"/>
              <a:t>‹#›</a:t>
            </a:fld>
            <a:endParaRPr lang="en-SG"/>
          </a:p>
        </p:txBody>
      </p:sp>
    </p:spTree>
    <p:extLst>
      <p:ext uri="{BB962C8B-B14F-4D97-AF65-F5344CB8AC3E}">
        <p14:creationId xmlns:p14="http://schemas.microsoft.com/office/powerpoint/2010/main" val="252723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nergy.gov/map-projected-growth-wind-industry-now-until-205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858404092"/>
              </p:ext>
            </p:extLst>
          </p:nvPr>
        </p:nvGraphicFramePr>
        <p:xfrm>
          <a:off x="838200" y="570839"/>
          <a:ext cx="10515600" cy="560612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9262350" y="64950"/>
            <a:ext cx="2781300" cy="1477328"/>
          </a:xfrm>
          <a:prstGeom prst="rect">
            <a:avLst/>
          </a:prstGeom>
          <a:solidFill>
            <a:srgbClr val="C00000"/>
          </a:solidFill>
        </p:spPr>
        <p:txBody>
          <a:bodyPr wrap="square" rtlCol="0">
            <a:spAutoFit/>
          </a:bodyPr>
          <a:lstStyle/>
          <a:p>
            <a:pPr algn="ctr"/>
            <a:r>
              <a:rPr lang="en-US" dirty="0" smtClean="0">
                <a:solidFill>
                  <a:schemeClr val="bg1"/>
                </a:solidFill>
              </a:rPr>
              <a:t>Renewable Sources</a:t>
            </a:r>
          </a:p>
          <a:p>
            <a:pPr algn="ctr"/>
            <a:r>
              <a:rPr lang="en-US" dirty="0" smtClean="0">
                <a:solidFill>
                  <a:schemeClr val="bg1"/>
                </a:solidFill>
              </a:rPr>
              <a:t>Excluding Hydroelectric and Solar has been growing steadily at a </a:t>
            </a:r>
            <a:r>
              <a:rPr lang="en-SG" dirty="0" smtClean="0">
                <a:solidFill>
                  <a:schemeClr val="bg1"/>
                </a:solidFill>
              </a:rPr>
              <a:t>CAGR of 8% </a:t>
            </a:r>
            <a:r>
              <a:rPr lang="en-SG" dirty="0" smtClean="0">
                <a:solidFill>
                  <a:schemeClr val="bg1"/>
                </a:solidFill>
              </a:rPr>
              <a:t>from 2012 to 2022.</a:t>
            </a:r>
          </a:p>
        </p:txBody>
      </p:sp>
    </p:spTree>
    <p:extLst>
      <p:ext uri="{BB962C8B-B14F-4D97-AF65-F5344CB8AC3E}">
        <p14:creationId xmlns:p14="http://schemas.microsoft.com/office/powerpoint/2010/main" val="349481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712627083"/>
              </p:ext>
            </p:extLst>
          </p:nvPr>
        </p:nvGraphicFramePr>
        <p:xfrm>
          <a:off x="838200" y="570839"/>
          <a:ext cx="10515600" cy="560612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9082350" y="225176"/>
            <a:ext cx="2781300" cy="1200329"/>
          </a:xfrm>
          <a:prstGeom prst="rect">
            <a:avLst/>
          </a:prstGeom>
          <a:solidFill>
            <a:srgbClr val="C00000"/>
          </a:solidFill>
        </p:spPr>
        <p:txBody>
          <a:bodyPr wrap="square" rtlCol="0">
            <a:spAutoFit/>
          </a:bodyPr>
          <a:lstStyle/>
          <a:p>
            <a:pPr algn="ctr"/>
            <a:r>
              <a:rPr lang="en-US" dirty="0" smtClean="0">
                <a:solidFill>
                  <a:schemeClr val="bg1"/>
                </a:solidFill>
              </a:rPr>
              <a:t>Among </a:t>
            </a:r>
            <a:r>
              <a:rPr lang="en-US" dirty="0">
                <a:solidFill>
                  <a:schemeClr val="bg1"/>
                </a:solidFill>
              </a:rPr>
              <a:t>r</a:t>
            </a:r>
            <a:r>
              <a:rPr lang="en-US" dirty="0" smtClean="0">
                <a:solidFill>
                  <a:schemeClr val="bg1"/>
                </a:solidFill>
              </a:rPr>
              <a:t>enewable sources of energy, Wind is growing the fastest at a </a:t>
            </a:r>
            <a:r>
              <a:rPr lang="en-SG" dirty="0" smtClean="0">
                <a:solidFill>
                  <a:schemeClr val="bg1"/>
                </a:solidFill>
              </a:rPr>
              <a:t>CAGR of 11% from 2012 to 2022.</a:t>
            </a:r>
            <a:endParaRPr lang="en-SG" dirty="0">
              <a:solidFill>
                <a:schemeClr val="bg1"/>
              </a:solidFill>
            </a:endParaRPr>
          </a:p>
        </p:txBody>
      </p:sp>
    </p:spTree>
    <p:extLst>
      <p:ext uri="{BB962C8B-B14F-4D97-AF65-F5344CB8AC3E}">
        <p14:creationId xmlns:p14="http://schemas.microsoft.com/office/powerpoint/2010/main" val="252345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Growth Drivers for Wind Energy</a:t>
            </a:r>
            <a:endParaRPr lang="en-SG" dirty="0"/>
          </a:p>
        </p:txBody>
      </p:sp>
      <p:sp>
        <p:nvSpPr>
          <p:cNvPr id="3" name="Content Placeholder 2"/>
          <p:cNvSpPr>
            <a:spLocks noGrp="1"/>
          </p:cNvSpPr>
          <p:nvPr>
            <p:ph idx="1"/>
          </p:nvPr>
        </p:nvSpPr>
        <p:spPr>
          <a:xfrm>
            <a:off x="838200" y="1825625"/>
            <a:ext cx="4799400" cy="3914775"/>
          </a:xfrm>
        </p:spPr>
        <p:txBody>
          <a:bodyPr>
            <a:normAutofit fontScale="92500" lnSpcReduction="20000"/>
          </a:bodyPr>
          <a:lstStyle/>
          <a:p>
            <a:r>
              <a:rPr lang="en-US" dirty="0" smtClean="0"/>
              <a:t>Target to reduce greenhouse gas emissions by half from 2005 levels by 2030</a:t>
            </a:r>
          </a:p>
          <a:p>
            <a:r>
              <a:rPr lang="en-US" dirty="0" smtClean="0"/>
              <a:t>Create a carbon-free power sector in the US by 2035 and to reach net zero emissions by 2050</a:t>
            </a:r>
          </a:p>
          <a:p>
            <a:r>
              <a:rPr lang="en-US" dirty="0" smtClean="0"/>
              <a:t>Improvements in cost and performance of wind power technologies</a:t>
            </a:r>
          </a:p>
          <a:p>
            <a:r>
              <a:rPr lang="en-US" dirty="0" smtClean="0"/>
              <a:t>US Production Tax Credit scheme</a:t>
            </a:r>
            <a:endParaRPr lang="en-SG" dirty="0" smtClean="0"/>
          </a:p>
          <a:p>
            <a:endParaRPr lang="en-SG" dirty="0" smtClean="0"/>
          </a:p>
          <a:p>
            <a:endParaRPr lang="en-SG" dirty="0"/>
          </a:p>
        </p:txBody>
      </p:sp>
      <p:pic>
        <p:nvPicPr>
          <p:cNvPr id="4" name="Picture 3"/>
          <p:cNvPicPr>
            <a:picLocks noChangeAspect="1"/>
          </p:cNvPicPr>
          <p:nvPr/>
        </p:nvPicPr>
        <p:blipFill>
          <a:blip r:embed="rId2"/>
          <a:stretch>
            <a:fillRect/>
          </a:stretch>
        </p:blipFill>
        <p:spPr>
          <a:xfrm>
            <a:off x="5810400" y="1461925"/>
            <a:ext cx="5927414" cy="5112394"/>
          </a:xfrm>
          <a:prstGeom prst="rect">
            <a:avLst/>
          </a:prstGeom>
        </p:spPr>
      </p:pic>
      <p:sp>
        <p:nvSpPr>
          <p:cNvPr id="5" name="TextBox 4"/>
          <p:cNvSpPr txBox="1"/>
          <p:nvPr/>
        </p:nvSpPr>
        <p:spPr>
          <a:xfrm>
            <a:off x="554400" y="5934670"/>
            <a:ext cx="5083200" cy="923330"/>
          </a:xfrm>
          <a:prstGeom prst="rect">
            <a:avLst/>
          </a:prstGeom>
          <a:noFill/>
        </p:spPr>
        <p:txBody>
          <a:bodyPr wrap="square" rtlCol="0">
            <a:spAutoFit/>
          </a:bodyPr>
          <a:lstStyle/>
          <a:p>
            <a:r>
              <a:rPr lang="en-SG" dirty="0" smtClean="0">
                <a:hlinkClick r:id="rId3"/>
              </a:rPr>
              <a:t>https://www.energy.gov/map-projected-growth-wind-industry-now-until-2050</a:t>
            </a:r>
            <a:endParaRPr lang="en-SG" dirty="0" smtClean="0"/>
          </a:p>
          <a:p>
            <a:endParaRPr lang="en-SG" dirty="0"/>
          </a:p>
        </p:txBody>
      </p:sp>
    </p:spTree>
    <p:extLst>
      <p:ext uri="{BB962C8B-B14F-4D97-AF65-F5344CB8AC3E}">
        <p14:creationId xmlns:p14="http://schemas.microsoft.com/office/powerpoint/2010/main" val="29384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8750" y="334951"/>
            <a:ext cx="6469836" cy="6230949"/>
          </a:xfrm>
          <a:prstGeom prst="rect">
            <a:avLst/>
          </a:prstGeom>
        </p:spPr>
      </p:pic>
      <p:pic>
        <p:nvPicPr>
          <p:cNvPr id="5" name="Picture 4"/>
          <p:cNvPicPr>
            <a:picLocks noChangeAspect="1"/>
          </p:cNvPicPr>
          <p:nvPr/>
        </p:nvPicPr>
        <p:blipFill>
          <a:blip r:embed="rId4"/>
          <a:stretch>
            <a:fillRect/>
          </a:stretch>
        </p:blipFill>
        <p:spPr>
          <a:xfrm>
            <a:off x="6870700" y="334951"/>
            <a:ext cx="5008574" cy="6347202"/>
          </a:xfrm>
          <a:prstGeom prst="rect">
            <a:avLst/>
          </a:prstGeom>
        </p:spPr>
      </p:pic>
    </p:spTree>
    <p:extLst>
      <p:ext uri="{BB962C8B-B14F-4D97-AF65-F5344CB8AC3E}">
        <p14:creationId xmlns:p14="http://schemas.microsoft.com/office/powerpoint/2010/main" val="206210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normAutofit lnSpcReduction="10000"/>
          </a:bodyPr>
          <a:lstStyle/>
          <a:p>
            <a:r>
              <a:rPr lang="en-US" dirty="0"/>
              <a:t>The amount of electricity generated by wind increased by almost 273 </a:t>
            </a:r>
            <a:r>
              <a:rPr lang="en-US" dirty="0" err="1"/>
              <a:t>TWh</a:t>
            </a:r>
            <a:r>
              <a:rPr lang="en-US" dirty="0"/>
              <a:t> in 2021 (up 17%), 55% higher growth than that achieved in 2020 and the largest of all power generation technologies. Wind remains the leading non-hydro renewable technology, generating 1 870 </a:t>
            </a:r>
            <a:r>
              <a:rPr lang="en-US" dirty="0" err="1"/>
              <a:t>TWh</a:t>
            </a:r>
            <a:r>
              <a:rPr lang="en-US" dirty="0"/>
              <a:t> in 2021, almost as much as all the others combined.  </a:t>
            </a:r>
            <a:endParaRPr lang="en-US" dirty="0" smtClean="0"/>
          </a:p>
          <a:p>
            <a:r>
              <a:rPr lang="en-US" dirty="0" smtClean="0"/>
              <a:t>The </a:t>
            </a:r>
            <a:r>
              <a:rPr lang="en-US" dirty="0"/>
              <a:t>U.S. wind industry installed 13,413 megawatts (MW) of new wind capacity in 2021, bringing the cumulative total to 135,886 MW. This is the second-highest amount of wind capacity installed in one year (behind 2020), and represents $20 billion of investment. </a:t>
            </a:r>
            <a:r>
              <a:rPr lang="en-US" b="1" dirty="0"/>
              <a:t>Wind provides more than 9% of electricity nationwide over 50% in Iowa and South Dakota, and over 30% in Kansas, Oklahoma, and North Dakota.</a:t>
            </a:r>
          </a:p>
          <a:p>
            <a:endParaRPr lang="en-SG" dirty="0"/>
          </a:p>
        </p:txBody>
      </p:sp>
    </p:spTree>
    <p:extLst>
      <p:ext uri="{BB962C8B-B14F-4D97-AF65-F5344CB8AC3E}">
        <p14:creationId xmlns:p14="http://schemas.microsoft.com/office/powerpoint/2010/main" val="3255550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Wind Energy Growth by Region</a:t>
            </a:r>
            <a:endParaRPr lang="en-SG" dirty="0"/>
          </a:p>
        </p:txBody>
      </p:sp>
      <p:sp>
        <p:nvSpPr>
          <p:cNvPr id="3" name="Content Placeholder 2"/>
          <p:cNvSpPr>
            <a:spLocks noGrp="1"/>
          </p:cNvSpPr>
          <p:nvPr>
            <p:ph idx="1"/>
          </p:nvPr>
        </p:nvSpPr>
        <p:spPr/>
        <p:txBody>
          <a:bodyPr/>
          <a:lstStyle/>
          <a:p>
            <a:r>
              <a:rPr lang="en-US" dirty="0"/>
              <a:t>China was responsible for almost 70% of wind generation growth in 2021, followed by the United States at 14% and Brazil at 7%. </a:t>
            </a:r>
            <a:endParaRPr lang="en-SG" dirty="0"/>
          </a:p>
        </p:txBody>
      </p:sp>
      <p:pic>
        <p:nvPicPr>
          <p:cNvPr id="4" name="Picture 3"/>
          <p:cNvPicPr>
            <a:picLocks noChangeAspect="1"/>
          </p:cNvPicPr>
          <p:nvPr/>
        </p:nvPicPr>
        <p:blipFill>
          <a:blip r:embed="rId2"/>
          <a:stretch>
            <a:fillRect/>
          </a:stretch>
        </p:blipFill>
        <p:spPr>
          <a:xfrm>
            <a:off x="1084254" y="2749542"/>
            <a:ext cx="4116395" cy="3984822"/>
          </a:xfrm>
          <a:prstGeom prst="rect">
            <a:avLst/>
          </a:prstGeom>
        </p:spPr>
      </p:pic>
      <p:sp>
        <p:nvSpPr>
          <p:cNvPr id="5" name="TextBox 4"/>
          <p:cNvSpPr txBox="1"/>
          <p:nvPr/>
        </p:nvSpPr>
        <p:spPr>
          <a:xfrm>
            <a:off x="5334000" y="5287933"/>
            <a:ext cx="2628900" cy="646331"/>
          </a:xfrm>
          <a:prstGeom prst="rect">
            <a:avLst/>
          </a:prstGeom>
          <a:solidFill>
            <a:schemeClr val="accent4">
              <a:lumMod val="20000"/>
              <a:lumOff val="80000"/>
            </a:schemeClr>
          </a:solidFill>
        </p:spPr>
        <p:txBody>
          <a:bodyPr wrap="square" rtlCol="0">
            <a:spAutoFit/>
          </a:bodyPr>
          <a:lstStyle/>
          <a:p>
            <a:r>
              <a:rPr lang="en-SG" dirty="0" smtClean="0">
                <a:sym typeface="Wingdings" panose="05000000000000000000" pitchFamily="2" charset="2"/>
              </a:rPr>
              <a:t> </a:t>
            </a:r>
            <a:r>
              <a:rPr lang="en-SG" dirty="0" smtClean="0"/>
              <a:t>Can create a chart like this from our dataset</a:t>
            </a:r>
            <a:endParaRPr lang="en-SG" dirty="0"/>
          </a:p>
        </p:txBody>
      </p:sp>
    </p:spTree>
    <p:extLst>
      <p:ext uri="{BB962C8B-B14F-4D97-AF65-F5344CB8AC3E}">
        <p14:creationId xmlns:p14="http://schemas.microsoft.com/office/powerpoint/2010/main" val="2751383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Onshore </a:t>
            </a:r>
            <a:r>
              <a:rPr lang="en-SG" dirty="0" err="1" smtClean="0"/>
              <a:t>vs</a:t>
            </a:r>
            <a:r>
              <a:rPr lang="en-SG" dirty="0" smtClean="0"/>
              <a:t> Offshore</a:t>
            </a:r>
            <a:endParaRPr lang="en-SG" dirty="0"/>
          </a:p>
        </p:txBody>
      </p:sp>
      <p:sp>
        <p:nvSpPr>
          <p:cNvPr id="3" name="Content Placeholder 2"/>
          <p:cNvSpPr>
            <a:spLocks noGrp="1"/>
          </p:cNvSpPr>
          <p:nvPr>
            <p:ph idx="1"/>
          </p:nvPr>
        </p:nvSpPr>
        <p:spPr/>
        <p:txBody>
          <a:bodyPr>
            <a:normAutofit fontScale="92500"/>
          </a:bodyPr>
          <a:lstStyle/>
          <a:p>
            <a:r>
              <a:rPr lang="en-US" dirty="0"/>
              <a:t>In 2021, of the total 830 GW of wind capacity installed, 93% were onshore systems, with the remaining 7% offshore wind farms. </a:t>
            </a:r>
            <a:endParaRPr lang="en-US" dirty="0" smtClean="0"/>
          </a:p>
          <a:p>
            <a:r>
              <a:rPr lang="en-US" b="1" dirty="0" smtClean="0"/>
              <a:t>Onshore </a:t>
            </a:r>
            <a:r>
              <a:rPr lang="en-US" b="1" dirty="0"/>
              <a:t>wind is a developed technology</a:t>
            </a:r>
            <a:r>
              <a:rPr lang="en-US" dirty="0"/>
              <a:t>, present in 115 countries around the world, while </a:t>
            </a:r>
            <a:r>
              <a:rPr lang="en-US" b="1" dirty="0"/>
              <a:t>offshore wind is at the early stage of expansion</a:t>
            </a:r>
            <a:r>
              <a:rPr lang="en-US" dirty="0"/>
              <a:t>, with capacity present in just 19 countries. However, offshore reach is expected to increase in the coming years as more countries are developing or planning to develop their first offshore wind farms.  </a:t>
            </a:r>
            <a:endParaRPr lang="en-US" dirty="0" smtClean="0"/>
          </a:p>
          <a:p>
            <a:r>
              <a:rPr lang="en-US" dirty="0"/>
              <a:t>While the rate of </a:t>
            </a:r>
            <a:r>
              <a:rPr lang="en-US" b="1" dirty="0"/>
              <a:t>onshore wind capacity additions is expected to remain stable</a:t>
            </a:r>
            <a:r>
              <a:rPr lang="en-US" dirty="0"/>
              <a:t> in the coming years, </a:t>
            </a:r>
            <a:r>
              <a:rPr lang="en-US" b="1" dirty="0"/>
              <a:t>offshore systems are set to further accelerate </a:t>
            </a:r>
            <a:r>
              <a:rPr lang="en-US" dirty="0"/>
              <a:t>in their existing markets, such as the European Union and China, as well as enter new countries such as the United States, Chinese Taipei and Japan. </a:t>
            </a:r>
            <a:endParaRPr lang="en-SG" dirty="0"/>
          </a:p>
        </p:txBody>
      </p:sp>
    </p:spTree>
    <p:extLst>
      <p:ext uri="{BB962C8B-B14F-4D97-AF65-F5344CB8AC3E}">
        <p14:creationId xmlns:p14="http://schemas.microsoft.com/office/powerpoint/2010/main" val="439915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192</Words>
  <Application>Microsoft Office PowerPoint</Application>
  <PresentationFormat>Widescreen</PresentationFormat>
  <Paragraphs>22</Paragraphs>
  <Slides>7</Slides>
  <Notes>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Growth Drivers for Wind Energy</vt:lpstr>
      <vt:lpstr>PowerPoint Presentation</vt:lpstr>
      <vt:lpstr>PowerPoint Presentation</vt:lpstr>
      <vt:lpstr>Wind Energy Growth by Region</vt:lpstr>
      <vt:lpstr>Onshore vs Offshore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Janisse Koh</dc:creator>
  <cp:lastModifiedBy>Janisse Koh</cp:lastModifiedBy>
  <cp:revision>7</cp:revision>
  <dcterms:created xsi:type="dcterms:W3CDTF">2023-03-17T07:43:48Z</dcterms:created>
  <dcterms:modified xsi:type="dcterms:W3CDTF">2023-03-17T09:40:55Z</dcterms:modified>
</cp:coreProperties>
</file>