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1" d="100"/>
          <a:sy n="111" d="100"/>
        </p:scale>
        <p:origin x="22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7CCAF-347B-4124-A397-7E36E4FEA43F}" type="datetimeFigureOut">
              <a:rPr lang="en-SG" smtClean="0"/>
              <a:t>17/3/2023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79614-4EE0-43BA-A577-562554341EB8}" type="slidenum">
              <a:rPr lang="en-SG" smtClean="0"/>
              <a:t>‹#›</a:t>
            </a:fld>
            <a:endParaRPr lang="en-SG"/>
          </a:p>
        </p:txBody>
      </p:sp>
    </p:spTree>
    <p:extLst>
      <p:ext uri="{BB962C8B-B14F-4D97-AF65-F5344CB8AC3E}">
        <p14:creationId xmlns:p14="http://schemas.microsoft.com/office/powerpoint/2010/main" val="287217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29D5-6CBE-60EB-6ED6-C1ABF6226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90779A0-2AE8-82BC-E7FE-DDC13F04F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36E50F8-1465-0C9E-392F-48EED4487716}"/>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5" name="Footer Placeholder 4">
            <a:extLst>
              <a:ext uri="{FF2B5EF4-FFF2-40B4-BE49-F238E27FC236}">
                <a16:creationId xmlns:a16="http://schemas.microsoft.com/office/drawing/2014/main" id="{0C9B0F22-C3C8-E9C3-E21F-98CB1F124F4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78610B-F35C-A560-0F49-27C581255351}"/>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114334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11B6-521B-D7B1-DDCF-37C93F8BA71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A6727FE-20E3-8D7F-5295-965F188DF1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A1DD9A-BF34-0BBE-D459-14C48409EA58}"/>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5" name="Footer Placeholder 4">
            <a:extLst>
              <a:ext uri="{FF2B5EF4-FFF2-40B4-BE49-F238E27FC236}">
                <a16:creationId xmlns:a16="http://schemas.microsoft.com/office/drawing/2014/main" id="{A513A818-E191-CB9E-D68A-F5D72505562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2DE075-4FE7-093F-E288-867CB89292B1}"/>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92233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45DC6-2C62-FDD7-CEDA-13558C143B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8B08D-CAA4-0BDC-4C6A-9E2E53557A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6607D60-C90B-AB34-5293-9193B1C8686C}"/>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5" name="Footer Placeholder 4">
            <a:extLst>
              <a:ext uri="{FF2B5EF4-FFF2-40B4-BE49-F238E27FC236}">
                <a16:creationId xmlns:a16="http://schemas.microsoft.com/office/drawing/2014/main" id="{3C499518-14F5-593E-B839-1C920012DFF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1F1136-965F-6273-6B5A-43CDCA0A4619}"/>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421325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B755-49D5-16EC-F838-F6F1DE02C87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5595F47-81B5-0B11-41EA-87AF8ECEF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CC2F9E7-AC93-4539-58B0-66B8771CC5F9}"/>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5" name="Footer Placeholder 4">
            <a:extLst>
              <a:ext uri="{FF2B5EF4-FFF2-40B4-BE49-F238E27FC236}">
                <a16:creationId xmlns:a16="http://schemas.microsoft.com/office/drawing/2014/main" id="{062AA5A4-2837-2950-E5D9-31F673E366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674A7D-DEE8-13CE-FA7B-79003A992E27}"/>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54380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686E-3425-B706-977B-53010F09C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D2F09D1-3D27-1157-EC79-87F5E97B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3C5A4-2482-C708-5CED-15CD990835D7}"/>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5" name="Footer Placeholder 4">
            <a:extLst>
              <a:ext uri="{FF2B5EF4-FFF2-40B4-BE49-F238E27FC236}">
                <a16:creationId xmlns:a16="http://schemas.microsoft.com/office/drawing/2014/main" id="{D76D14B2-25CC-0B72-3604-6518204BA5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7C1648-4A3D-6616-E549-8379887DC547}"/>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155934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9DB7-A113-63F4-B31A-782EF543AE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74C92B3-4907-FF37-0D45-6023B140C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6B93C3B-E19F-A74A-7D3C-6AE3E877F5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7EB4CF3-DF1F-0471-E4EF-B0357922886B}"/>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6" name="Footer Placeholder 5">
            <a:extLst>
              <a:ext uri="{FF2B5EF4-FFF2-40B4-BE49-F238E27FC236}">
                <a16:creationId xmlns:a16="http://schemas.microsoft.com/office/drawing/2014/main" id="{2FA1AF7E-5870-6320-41DF-E20079C78A1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293BD28-89C7-0EC6-72BD-4D142985C4BE}"/>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240141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1C4E-D673-CD59-EBF9-90673F0CF82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8E6DB31-111A-B51F-84B6-86C4F7487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BF6CB-242B-FF39-5005-E109B9C0C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CDF2C03-F369-EF0D-92F7-274EC1C68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A04474-ECC2-2472-48EA-D912EB4A1B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0546A1E-8323-DD9C-2476-896DD7E2B610}"/>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8" name="Footer Placeholder 7">
            <a:extLst>
              <a:ext uri="{FF2B5EF4-FFF2-40B4-BE49-F238E27FC236}">
                <a16:creationId xmlns:a16="http://schemas.microsoft.com/office/drawing/2014/main" id="{D7DD7D45-8805-EABC-4CF7-EA806789DB4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FC74E84-796D-92EB-87B6-3C7F5C22A8F7}"/>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348578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5706-67CE-8EB8-A185-0AF41E13A52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44FF13E-D9EE-552C-912C-A60EABAFD582}"/>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4" name="Footer Placeholder 3">
            <a:extLst>
              <a:ext uri="{FF2B5EF4-FFF2-40B4-BE49-F238E27FC236}">
                <a16:creationId xmlns:a16="http://schemas.microsoft.com/office/drawing/2014/main" id="{CACA1F58-C0E2-A8A0-E189-26944B6C944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CC07624-521C-3FF1-2C91-F3CB877EBECE}"/>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249826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C960E-8EFD-EBD2-E0B6-A4E383EF954B}"/>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3" name="Footer Placeholder 2">
            <a:extLst>
              <a:ext uri="{FF2B5EF4-FFF2-40B4-BE49-F238E27FC236}">
                <a16:creationId xmlns:a16="http://schemas.microsoft.com/office/drawing/2014/main" id="{17CCCED6-77E5-B0AA-9A56-8C0655AA164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D24BD47-1A9E-378B-0BD1-B21D111CCCA7}"/>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242748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86BD-1465-D44B-E746-08A0AB12B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497A0B-FF68-B79B-5278-A7142B194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8BAA435-84AB-C21D-6E18-6B3DF039A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8D86E-6D47-C5F4-539E-AC404AD57592}"/>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6" name="Footer Placeholder 5">
            <a:extLst>
              <a:ext uri="{FF2B5EF4-FFF2-40B4-BE49-F238E27FC236}">
                <a16:creationId xmlns:a16="http://schemas.microsoft.com/office/drawing/2014/main" id="{F8F317C2-2E8B-7F67-EEE8-1EBBC715F37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30467E-B23E-517B-D7E2-C8CF8D565971}"/>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409455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10B4-1A49-FFCD-B715-9E5273C87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D820CF8-E8AE-6571-CB1D-66F4472EA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D69E333-725B-0FD5-6507-72C0C0A60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0B2E1-A281-88E3-DB44-4E9B14AE33B2}"/>
              </a:ext>
            </a:extLst>
          </p:cNvPr>
          <p:cNvSpPr>
            <a:spLocks noGrp="1"/>
          </p:cNvSpPr>
          <p:nvPr>
            <p:ph type="dt" sz="half" idx="10"/>
          </p:nvPr>
        </p:nvSpPr>
        <p:spPr/>
        <p:txBody>
          <a:bodyPr/>
          <a:lstStyle/>
          <a:p>
            <a:fld id="{42F94C77-C42E-4DB1-8E68-28AE567FAB1D}" type="datetimeFigureOut">
              <a:rPr lang="en-SG" smtClean="0"/>
              <a:t>17/3/2023</a:t>
            </a:fld>
            <a:endParaRPr lang="en-SG"/>
          </a:p>
        </p:txBody>
      </p:sp>
      <p:sp>
        <p:nvSpPr>
          <p:cNvPr id="6" name="Footer Placeholder 5">
            <a:extLst>
              <a:ext uri="{FF2B5EF4-FFF2-40B4-BE49-F238E27FC236}">
                <a16:creationId xmlns:a16="http://schemas.microsoft.com/office/drawing/2014/main" id="{79A3A27B-781D-1D66-E22C-140A6B53514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4B9CB2E-8E6D-BD5E-623F-F02A33417376}"/>
              </a:ext>
            </a:extLst>
          </p:cNvPr>
          <p:cNvSpPr>
            <a:spLocks noGrp="1"/>
          </p:cNvSpPr>
          <p:nvPr>
            <p:ph type="sldNum" sz="quarter" idx="12"/>
          </p:nvPr>
        </p:nvSpPr>
        <p:spPr/>
        <p:txBody>
          <a:bodyPr/>
          <a:lstStyle/>
          <a:p>
            <a:fld id="{087B1C3D-05F2-4719-85F8-11ECCD464C90}" type="slidenum">
              <a:rPr lang="en-SG" smtClean="0"/>
              <a:t>‹#›</a:t>
            </a:fld>
            <a:endParaRPr lang="en-SG"/>
          </a:p>
        </p:txBody>
      </p:sp>
    </p:spTree>
    <p:extLst>
      <p:ext uri="{BB962C8B-B14F-4D97-AF65-F5344CB8AC3E}">
        <p14:creationId xmlns:p14="http://schemas.microsoft.com/office/powerpoint/2010/main" val="203645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60E1B-87BE-0394-8F83-4ACD3EECB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1BB3824-31BC-4042-0DC0-8750880FE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7215005-0BBE-1266-B1DD-49A636C8A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94C77-C42E-4DB1-8E68-28AE567FAB1D}" type="datetimeFigureOut">
              <a:rPr lang="en-SG" smtClean="0"/>
              <a:t>17/3/2023</a:t>
            </a:fld>
            <a:endParaRPr lang="en-SG"/>
          </a:p>
        </p:txBody>
      </p:sp>
      <p:sp>
        <p:nvSpPr>
          <p:cNvPr id="5" name="Footer Placeholder 4">
            <a:extLst>
              <a:ext uri="{FF2B5EF4-FFF2-40B4-BE49-F238E27FC236}">
                <a16:creationId xmlns:a16="http://schemas.microsoft.com/office/drawing/2014/main" id="{94C5345D-F16F-6936-DB79-BCB26E874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541476E-7FC5-CC2B-2EA1-C1F79EEE8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B1C3D-05F2-4719-85F8-11ECCD464C90}" type="slidenum">
              <a:rPr lang="en-SG" smtClean="0"/>
              <a:t>‹#›</a:t>
            </a:fld>
            <a:endParaRPr lang="en-SG"/>
          </a:p>
        </p:txBody>
      </p:sp>
    </p:spTree>
    <p:extLst>
      <p:ext uri="{BB962C8B-B14F-4D97-AF65-F5344CB8AC3E}">
        <p14:creationId xmlns:p14="http://schemas.microsoft.com/office/powerpoint/2010/main" val="111119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52FC-0B3F-C21B-684F-383BF0244C63}"/>
              </a:ext>
            </a:extLst>
          </p:cNvPr>
          <p:cNvSpPr>
            <a:spLocks noGrp="1"/>
          </p:cNvSpPr>
          <p:nvPr>
            <p:ph type="ctrTitle"/>
          </p:nvPr>
        </p:nvSpPr>
        <p:spPr/>
        <p:txBody>
          <a:bodyPr>
            <a:normAutofit/>
          </a:bodyPr>
          <a:lstStyle/>
          <a:p>
            <a:r>
              <a:rPr lang="en-SG" sz="5400" dirty="0"/>
              <a:t>Wind Energy Market in the US</a:t>
            </a:r>
          </a:p>
        </p:txBody>
      </p:sp>
      <p:sp>
        <p:nvSpPr>
          <p:cNvPr id="3" name="Subtitle 2">
            <a:extLst>
              <a:ext uri="{FF2B5EF4-FFF2-40B4-BE49-F238E27FC236}">
                <a16:creationId xmlns:a16="http://schemas.microsoft.com/office/drawing/2014/main" id="{9BC6D028-54AB-CF82-9F79-B91A14A1A83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74572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58A9-FEAF-9FE5-C058-3B61A1392568}"/>
              </a:ext>
            </a:extLst>
          </p:cNvPr>
          <p:cNvSpPr>
            <a:spLocks noGrp="1"/>
          </p:cNvSpPr>
          <p:nvPr>
            <p:ph type="title"/>
          </p:nvPr>
        </p:nvSpPr>
        <p:spPr/>
        <p:txBody>
          <a:bodyPr/>
          <a:lstStyle/>
          <a:p>
            <a:r>
              <a:rPr lang="en-SG" dirty="0"/>
              <a:t>Transmission Interconnection Queues for wind energy vs other energy sources</a:t>
            </a:r>
          </a:p>
        </p:txBody>
      </p:sp>
      <p:sp>
        <p:nvSpPr>
          <p:cNvPr id="3" name="Content Placeholder 2">
            <a:extLst>
              <a:ext uri="{FF2B5EF4-FFF2-40B4-BE49-F238E27FC236}">
                <a16:creationId xmlns:a16="http://schemas.microsoft.com/office/drawing/2014/main" id="{378885D0-5B7B-F05E-DF98-0D33A75B19D2}"/>
              </a:ext>
            </a:extLst>
          </p:cNvPr>
          <p:cNvSpPr>
            <a:spLocks noGrp="1"/>
          </p:cNvSpPr>
          <p:nvPr>
            <p:ph idx="1"/>
          </p:nvPr>
        </p:nvSpPr>
        <p:spPr>
          <a:xfrm>
            <a:off x="8160588" y="1825625"/>
            <a:ext cx="3467820" cy="4351338"/>
          </a:xfrm>
        </p:spPr>
        <p:txBody>
          <a:bodyPr>
            <a:noAutofit/>
          </a:bodyPr>
          <a:lstStyle/>
          <a:p>
            <a:r>
              <a:rPr lang="en-US" sz="1400" dirty="0"/>
              <a:t>One testament to the amount of developer and purchaser interest in wind energy is the amount of wind power capacity working its way through the major transmission interconnection queues across the country</a:t>
            </a:r>
            <a:endParaRPr lang="en-US" sz="1400" b="0" i="0" dirty="0">
              <a:solidFill>
                <a:srgbClr val="374151"/>
              </a:solidFill>
              <a:effectLst/>
              <a:latin typeface="Söhne"/>
            </a:endParaRPr>
          </a:p>
          <a:p>
            <a:r>
              <a:rPr lang="en-US" sz="1400" b="0" i="0" dirty="0">
                <a:solidFill>
                  <a:srgbClr val="374151"/>
                </a:solidFill>
                <a:effectLst/>
                <a:latin typeface="Söhne"/>
              </a:rPr>
              <a:t>The interconnection queue is essentially a waiting list of new energy projects that are seeking to connect to the transmission system. The queue is managed by the transmission operator or system operator, who reviews each project's application and determines its feasibility and priority for interconnection. The process can take several years, as there may be a large number of projects in the queue, and the studies and assessments required can be complex and time-consuming.</a:t>
            </a:r>
          </a:p>
          <a:p>
            <a:r>
              <a:rPr lang="en-US" sz="1400" dirty="0"/>
              <a:t>the amount of wind capacity in the nation’s interconnection queues provides some indication of the amount of developer interest</a:t>
            </a:r>
            <a:endParaRPr lang="en-US" sz="1400" b="0" i="0" dirty="0">
              <a:solidFill>
                <a:srgbClr val="374151"/>
              </a:solidFill>
              <a:effectLst/>
              <a:latin typeface="Söhne"/>
            </a:endParaRPr>
          </a:p>
        </p:txBody>
      </p:sp>
      <p:pic>
        <p:nvPicPr>
          <p:cNvPr id="7" name="Picture 6">
            <a:extLst>
              <a:ext uri="{FF2B5EF4-FFF2-40B4-BE49-F238E27FC236}">
                <a16:creationId xmlns:a16="http://schemas.microsoft.com/office/drawing/2014/main" id="{606BD23C-40ED-58D0-2A9A-ADD44E669802}"/>
              </a:ext>
            </a:extLst>
          </p:cNvPr>
          <p:cNvPicPr>
            <a:picLocks noChangeAspect="1"/>
          </p:cNvPicPr>
          <p:nvPr/>
        </p:nvPicPr>
        <p:blipFill>
          <a:blip r:embed="rId2"/>
          <a:stretch>
            <a:fillRect/>
          </a:stretch>
        </p:blipFill>
        <p:spPr>
          <a:xfrm>
            <a:off x="1263842" y="2266876"/>
            <a:ext cx="6098343" cy="3693978"/>
          </a:xfrm>
          <a:prstGeom prst="rect">
            <a:avLst/>
          </a:prstGeom>
        </p:spPr>
      </p:pic>
    </p:spTree>
    <p:extLst>
      <p:ext uri="{BB962C8B-B14F-4D97-AF65-F5344CB8AC3E}">
        <p14:creationId xmlns:p14="http://schemas.microsoft.com/office/powerpoint/2010/main" val="264261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605A-7B7D-A407-C05D-7A88412A3C2F}"/>
              </a:ext>
            </a:extLst>
          </p:cNvPr>
          <p:cNvSpPr>
            <a:spLocks noGrp="1"/>
          </p:cNvSpPr>
          <p:nvPr>
            <p:ph type="title"/>
          </p:nvPr>
        </p:nvSpPr>
        <p:spPr/>
        <p:txBody>
          <a:bodyPr/>
          <a:lstStyle/>
          <a:p>
            <a:r>
              <a:rPr lang="en-SG" dirty="0"/>
              <a:t>US Market Share of Wind Turbine Manufacturers</a:t>
            </a:r>
          </a:p>
        </p:txBody>
      </p:sp>
      <p:pic>
        <p:nvPicPr>
          <p:cNvPr id="7" name="Picture 6">
            <a:extLst>
              <a:ext uri="{FF2B5EF4-FFF2-40B4-BE49-F238E27FC236}">
                <a16:creationId xmlns:a16="http://schemas.microsoft.com/office/drawing/2014/main" id="{9DFBD46F-AA6D-5FAB-C797-65AD60AC01D8}"/>
              </a:ext>
            </a:extLst>
          </p:cNvPr>
          <p:cNvPicPr>
            <a:picLocks noChangeAspect="1"/>
          </p:cNvPicPr>
          <p:nvPr/>
        </p:nvPicPr>
        <p:blipFill>
          <a:blip r:embed="rId2"/>
          <a:stretch>
            <a:fillRect/>
          </a:stretch>
        </p:blipFill>
        <p:spPr>
          <a:xfrm>
            <a:off x="733659" y="1998231"/>
            <a:ext cx="7288908" cy="3935168"/>
          </a:xfrm>
          <a:prstGeom prst="rect">
            <a:avLst/>
          </a:prstGeom>
        </p:spPr>
      </p:pic>
      <p:sp>
        <p:nvSpPr>
          <p:cNvPr id="8" name="TextBox 7">
            <a:extLst>
              <a:ext uri="{FF2B5EF4-FFF2-40B4-BE49-F238E27FC236}">
                <a16:creationId xmlns:a16="http://schemas.microsoft.com/office/drawing/2014/main" id="{B900A9AC-875B-2BB0-D3D9-08DE5D554786}"/>
              </a:ext>
            </a:extLst>
          </p:cNvPr>
          <p:cNvSpPr txBox="1"/>
          <p:nvPr/>
        </p:nvSpPr>
        <p:spPr>
          <a:xfrm>
            <a:off x="8298611" y="2234242"/>
            <a:ext cx="335567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Just four turbine manufacturers, led by GE, supplied all of the U.S. wind power capacity installed in 2021</a:t>
            </a:r>
            <a:endParaRPr lang="en-SG" sz="1600" dirty="0"/>
          </a:p>
        </p:txBody>
      </p:sp>
    </p:spTree>
    <p:extLst>
      <p:ext uri="{BB962C8B-B14F-4D97-AF65-F5344CB8AC3E}">
        <p14:creationId xmlns:p14="http://schemas.microsoft.com/office/powerpoint/2010/main" val="116761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6576-FFB1-A142-B007-58ABD68B38CC}"/>
              </a:ext>
            </a:extLst>
          </p:cNvPr>
          <p:cNvSpPr>
            <a:spLocks noGrp="1"/>
          </p:cNvSpPr>
          <p:nvPr>
            <p:ph type="title"/>
          </p:nvPr>
        </p:nvSpPr>
        <p:spPr/>
        <p:txBody>
          <a:bodyPr/>
          <a:lstStyle/>
          <a:p>
            <a:r>
              <a:rPr lang="en-SG" dirty="0"/>
              <a:t>Domestic supply vs demand</a:t>
            </a:r>
          </a:p>
        </p:txBody>
      </p:sp>
      <p:pic>
        <p:nvPicPr>
          <p:cNvPr id="5" name="Picture 4">
            <a:extLst>
              <a:ext uri="{FF2B5EF4-FFF2-40B4-BE49-F238E27FC236}">
                <a16:creationId xmlns:a16="http://schemas.microsoft.com/office/drawing/2014/main" id="{FB29C26A-736F-702D-2F80-50F9DEDC896F}"/>
              </a:ext>
            </a:extLst>
          </p:cNvPr>
          <p:cNvPicPr>
            <a:picLocks noChangeAspect="1"/>
          </p:cNvPicPr>
          <p:nvPr/>
        </p:nvPicPr>
        <p:blipFill>
          <a:blip r:embed="rId2"/>
          <a:stretch>
            <a:fillRect/>
          </a:stretch>
        </p:blipFill>
        <p:spPr>
          <a:xfrm>
            <a:off x="838200" y="1956791"/>
            <a:ext cx="7279557" cy="4193843"/>
          </a:xfrm>
          <a:prstGeom prst="rect">
            <a:avLst/>
          </a:prstGeom>
        </p:spPr>
      </p:pic>
      <p:sp>
        <p:nvSpPr>
          <p:cNvPr id="6" name="TextBox 5">
            <a:extLst>
              <a:ext uri="{FF2B5EF4-FFF2-40B4-BE49-F238E27FC236}">
                <a16:creationId xmlns:a16="http://schemas.microsoft.com/office/drawing/2014/main" id="{D6390922-4A7C-AE51-4920-04690CFB8883}"/>
              </a:ext>
            </a:extLst>
          </p:cNvPr>
          <p:cNvSpPr txBox="1"/>
          <p:nvPr/>
        </p:nvSpPr>
        <p:spPr>
          <a:xfrm>
            <a:off x="7944927" y="1502688"/>
            <a:ext cx="392501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domestic manufacturing capability for towers and nacelle assembly remains reasonably well balanced with projected wind additions in the United States, but that blade manufacturing capability has fallen well below near-term wind additions as </a:t>
            </a:r>
            <a:r>
              <a:rPr lang="en-US" b="1" dirty="0">
                <a:solidFill>
                  <a:srgbClr val="FF0000"/>
                </a:solidFill>
              </a:rPr>
              <a:t>international suppliers outcompete domestic ones.</a:t>
            </a:r>
          </a:p>
          <a:p>
            <a:pPr marL="285750" indent="-285750">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61649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6C2-0C61-E55C-CBB6-29DB11693466}"/>
              </a:ext>
            </a:extLst>
          </p:cNvPr>
          <p:cNvSpPr>
            <a:spLocks noGrp="1"/>
          </p:cNvSpPr>
          <p:nvPr>
            <p:ph type="title"/>
          </p:nvPr>
        </p:nvSpPr>
        <p:spPr/>
        <p:txBody>
          <a:bodyPr/>
          <a:lstStyle/>
          <a:p>
            <a:r>
              <a:rPr lang="en-SG" dirty="0"/>
              <a:t>Falling profit margin for wind turbine manufacturers</a:t>
            </a:r>
          </a:p>
        </p:txBody>
      </p:sp>
      <p:sp>
        <p:nvSpPr>
          <p:cNvPr id="3" name="Content Placeholder 2">
            <a:extLst>
              <a:ext uri="{FF2B5EF4-FFF2-40B4-BE49-F238E27FC236}">
                <a16:creationId xmlns:a16="http://schemas.microsoft.com/office/drawing/2014/main" id="{3A67ED30-C692-3A1E-F630-89A1FAACC8DD}"/>
              </a:ext>
            </a:extLst>
          </p:cNvPr>
          <p:cNvSpPr>
            <a:spLocks noGrp="1"/>
          </p:cNvSpPr>
          <p:nvPr>
            <p:ph idx="1"/>
          </p:nvPr>
        </p:nvSpPr>
        <p:spPr/>
        <p:txBody>
          <a:bodyPr>
            <a:normAutofit/>
          </a:bodyPr>
          <a:lstStyle/>
          <a:p>
            <a:r>
              <a:rPr lang="en-US" sz="1800" dirty="0"/>
              <a:t>fierce competition among manufacturers has generally reduced turbine OEM profitability over the last several years. High recent commodity and transportation costs along with COVID-19 restrictions have also limited manufacturer profitability</a:t>
            </a:r>
            <a:endParaRPr lang="en-SG" sz="1800" b="1" dirty="0">
              <a:solidFill>
                <a:srgbClr val="FF0000"/>
              </a:solidFill>
            </a:endParaRPr>
          </a:p>
          <a:p>
            <a:endParaRPr lang="en-SG" sz="1800" dirty="0"/>
          </a:p>
        </p:txBody>
      </p:sp>
      <p:pic>
        <p:nvPicPr>
          <p:cNvPr id="7" name="Picture 6">
            <a:extLst>
              <a:ext uri="{FF2B5EF4-FFF2-40B4-BE49-F238E27FC236}">
                <a16:creationId xmlns:a16="http://schemas.microsoft.com/office/drawing/2014/main" id="{7CEB65D3-EA59-9735-6374-DFED230EDA74}"/>
              </a:ext>
            </a:extLst>
          </p:cNvPr>
          <p:cNvPicPr>
            <a:picLocks noChangeAspect="1"/>
          </p:cNvPicPr>
          <p:nvPr/>
        </p:nvPicPr>
        <p:blipFill>
          <a:blip r:embed="rId2"/>
          <a:stretch>
            <a:fillRect/>
          </a:stretch>
        </p:blipFill>
        <p:spPr>
          <a:xfrm>
            <a:off x="2360823" y="2749363"/>
            <a:ext cx="6463999" cy="3743512"/>
          </a:xfrm>
          <a:prstGeom prst="rect">
            <a:avLst/>
          </a:prstGeom>
        </p:spPr>
      </p:pic>
    </p:spTree>
    <p:extLst>
      <p:ext uri="{BB962C8B-B14F-4D97-AF65-F5344CB8AC3E}">
        <p14:creationId xmlns:p14="http://schemas.microsoft.com/office/powerpoint/2010/main" val="361560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8745-7190-7C2A-CE6C-940003C7BA3A}"/>
              </a:ext>
            </a:extLst>
          </p:cNvPr>
          <p:cNvSpPr>
            <a:spLocks noGrp="1"/>
          </p:cNvSpPr>
          <p:nvPr>
            <p:ph type="title"/>
          </p:nvPr>
        </p:nvSpPr>
        <p:spPr/>
        <p:txBody>
          <a:bodyPr/>
          <a:lstStyle/>
          <a:p>
            <a:r>
              <a:rPr lang="en-SG" dirty="0"/>
              <a:t>Imports are essential for wind turbine manufacturing</a:t>
            </a:r>
          </a:p>
        </p:txBody>
      </p:sp>
      <p:sp>
        <p:nvSpPr>
          <p:cNvPr id="3" name="Content Placeholder 2">
            <a:extLst>
              <a:ext uri="{FF2B5EF4-FFF2-40B4-BE49-F238E27FC236}">
                <a16:creationId xmlns:a16="http://schemas.microsoft.com/office/drawing/2014/main" id="{2B26B0E3-76F4-AFCE-F9A7-EF4220188326}"/>
              </a:ext>
            </a:extLst>
          </p:cNvPr>
          <p:cNvSpPr>
            <a:spLocks noGrp="1"/>
          </p:cNvSpPr>
          <p:nvPr>
            <p:ph idx="1"/>
          </p:nvPr>
        </p:nvSpPr>
        <p:spPr/>
        <p:txBody>
          <a:bodyPr>
            <a:normAutofit/>
          </a:bodyPr>
          <a:lstStyle/>
          <a:p>
            <a:r>
              <a:rPr lang="en-US" sz="2000" dirty="0"/>
              <a:t>Despite the breadth of the domestic wind industry supply chain, the U.S. wind sector is reliant on imports of wind equipment. The level of dependence varies by component: some components have a relatively high domestic share, whereas others remain largely imported. </a:t>
            </a:r>
            <a:endParaRPr lang="en-SG" sz="2000" dirty="0"/>
          </a:p>
        </p:txBody>
      </p:sp>
      <p:pic>
        <p:nvPicPr>
          <p:cNvPr id="5" name="Picture 4">
            <a:extLst>
              <a:ext uri="{FF2B5EF4-FFF2-40B4-BE49-F238E27FC236}">
                <a16:creationId xmlns:a16="http://schemas.microsoft.com/office/drawing/2014/main" id="{832A3753-3BF8-2F77-6C55-837FAB36B9EF}"/>
              </a:ext>
            </a:extLst>
          </p:cNvPr>
          <p:cNvPicPr>
            <a:picLocks noChangeAspect="1"/>
          </p:cNvPicPr>
          <p:nvPr/>
        </p:nvPicPr>
        <p:blipFill>
          <a:blip r:embed="rId2"/>
          <a:stretch>
            <a:fillRect/>
          </a:stretch>
        </p:blipFill>
        <p:spPr>
          <a:xfrm>
            <a:off x="458933" y="2772659"/>
            <a:ext cx="6123022" cy="3539241"/>
          </a:xfrm>
          <a:prstGeom prst="rect">
            <a:avLst/>
          </a:prstGeom>
        </p:spPr>
      </p:pic>
      <p:pic>
        <p:nvPicPr>
          <p:cNvPr id="6" name="Picture 5">
            <a:extLst>
              <a:ext uri="{FF2B5EF4-FFF2-40B4-BE49-F238E27FC236}">
                <a16:creationId xmlns:a16="http://schemas.microsoft.com/office/drawing/2014/main" id="{32FECA5B-6D5B-E9C5-BEC9-BB65E6BCCDD8}"/>
              </a:ext>
            </a:extLst>
          </p:cNvPr>
          <p:cNvPicPr>
            <a:picLocks noChangeAspect="1"/>
          </p:cNvPicPr>
          <p:nvPr/>
        </p:nvPicPr>
        <p:blipFill>
          <a:blip r:embed="rId3"/>
          <a:stretch>
            <a:fillRect/>
          </a:stretch>
        </p:blipFill>
        <p:spPr>
          <a:xfrm>
            <a:off x="6303020" y="2932981"/>
            <a:ext cx="5542191" cy="2984739"/>
          </a:xfrm>
          <a:prstGeom prst="rect">
            <a:avLst/>
          </a:prstGeom>
        </p:spPr>
      </p:pic>
    </p:spTree>
    <p:extLst>
      <p:ext uri="{BB962C8B-B14F-4D97-AF65-F5344CB8AC3E}">
        <p14:creationId xmlns:p14="http://schemas.microsoft.com/office/powerpoint/2010/main" val="189696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BC7C-20A1-382D-865A-CC8BBA67D5E5}"/>
              </a:ext>
            </a:extLst>
          </p:cNvPr>
          <p:cNvSpPr>
            <a:spLocks noGrp="1"/>
          </p:cNvSpPr>
          <p:nvPr>
            <p:ph type="title"/>
          </p:nvPr>
        </p:nvSpPr>
        <p:spPr/>
        <p:txBody>
          <a:bodyPr/>
          <a:lstStyle/>
          <a:p>
            <a:r>
              <a:rPr lang="en-SG" dirty="0"/>
              <a:t>Wind Power Producers in the US</a:t>
            </a:r>
          </a:p>
        </p:txBody>
      </p:sp>
      <p:pic>
        <p:nvPicPr>
          <p:cNvPr id="5" name="Picture 4">
            <a:extLst>
              <a:ext uri="{FF2B5EF4-FFF2-40B4-BE49-F238E27FC236}">
                <a16:creationId xmlns:a16="http://schemas.microsoft.com/office/drawing/2014/main" id="{9FD5F843-90AA-E267-BD15-460C0884EE9F}"/>
              </a:ext>
            </a:extLst>
          </p:cNvPr>
          <p:cNvPicPr>
            <a:picLocks noChangeAspect="1"/>
          </p:cNvPicPr>
          <p:nvPr/>
        </p:nvPicPr>
        <p:blipFill>
          <a:blip r:embed="rId2"/>
          <a:stretch>
            <a:fillRect/>
          </a:stretch>
        </p:blipFill>
        <p:spPr>
          <a:xfrm>
            <a:off x="838200" y="1771618"/>
            <a:ext cx="6731727" cy="3723409"/>
          </a:xfrm>
          <a:prstGeom prst="rect">
            <a:avLst/>
          </a:prstGeom>
        </p:spPr>
      </p:pic>
      <p:sp>
        <p:nvSpPr>
          <p:cNvPr id="6" name="TextBox 5">
            <a:extLst>
              <a:ext uri="{FF2B5EF4-FFF2-40B4-BE49-F238E27FC236}">
                <a16:creationId xmlns:a16="http://schemas.microsoft.com/office/drawing/2014/main" id="{96727FD0-5F45-42CB-FC52-C2611E889AB9}"/>
              </a:ext>
            </a:extLst>
          </p:cNvPr>
          <p:cNvSpPr txBox="1"/>
          <p:nvPr/>
        </p:nvSpPr>
        <p:spPr>
          <a:xfrm>
            <a:off x="7651631" y="1414562"/>
            <a:ext cx="4270075" cy="5016758"/>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FF0000"/>
                </a:solidFill>
              </a:rPr>
              <a:t>Independent power producers (IPPs) </a:t>
            </a:r>
            <a:r>
              <a:rPr lang="en-US" sz="1600" dirty="0"/>
              <a:t>own 75% of the 13.4 GW of new wind capacity installed in the United States in 2021 (right pie chart). </a:t>
            </a:r>
          </a:p>
          <a:p>
            <a:endParaRPr lang="en-US" sz="1600" dirty="0"/>
          </a:p>
          <a:p>
            <a:pPr marL="285750" indent="-285750">
              <a:buFont typeface="Arial" panose="020B0604020202020204" pitchFamily="34" charset="0"/>
              <a:buChar char="•"/>
            </a:pPr>
            <a:r>
              <a:rPr lang="en-US" sz="1600" b="1" dirty="0">
                <a:solidFill>
                  <a:srgbClr val="FF0000"/>
                </a:solidFill>
              </a:rPr>
              <a:t>Investor-owned utilities (IOUs)—</a:t>
            </a:r>
            <a:r>
              <a:rPr lang="en-US" sz="1600" dirty="0"/>
              <a:t>most notably </a:t>
            </a:r>
            <a:r>
              <a:rPr lang="en-US" sz="1600" dirty="0" err="1"/>
              <a:t>Pacificorp</a:t>
            </a:r>
            <a:r>
              <a:rPr lang="en-US" sz="1600" dirty="0"/>
              <a:t> (589 MW), AEP’s PSO and SWEPCO (486 MW), the Empire District Electric Company (450 MW), and Xcel Energy (436 MW), but including ten IOUs in all—installed a total of 3,418 MW (25%).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Of the cumulative installed wind power capacity at the end of 2021, IPPs own 80% and utilities own 18% (17% IOU and 1% publicly owned utility, or POU), with the remaining 1% falling into the “other” category of projects owned by neither IPPs nor utilities (e.g., owned by towns, schools, businesses, farmers).</a:t>
            </a:r>
            <a:endParaRPr lang="en-SG" sz="1600" dirty="0"/>
          </a:p>
        </p:txBody>
      </p:sp>
    </p:spTree>
    <p:extLst>
      <p:ext uri="{BB962C8B-B14F-4D97-AF65-F5344CB8AC3E}">
        <p14:creationId xmlns:p14="http://schemas.microsoft.com/office/powerpoint/2010/main" val="122256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7B6F-2E6A-50D4-71F2-A30DCBB210EA}"/>
              </a:ext>
            </a:extLst>
          </p:cNvPr>
          <p:cNvSpPr>
            <a:spLocks noGrp="1"/>
          </p:cNvSpPr>
          <p:nvPr>
            <p:ph type="title"/>
          </p:nvPr>
        </p:nvSpPr>
        <p:spPr/>
        <p:txBody>
          <a:bodyPr/>
          <a:lstStyle/>
          <a:p>
            <a:r>
              <a:rPr lang="en-SG" dirty="0"/>
              <a:t>Power offtake arrangement for wind power</a:t>
            </a:r>
          </a:p>
        </p:txBody>
      </p:sp>
      <p:pic>
        <p:nvPicPr>
          <p:cNvPr id="7" name="Picture 6">
            <a:extLst>
              <a:ext uri="{FF2B5EF4-FFF2-40B4-BE49-F238E27FC236}">
                <a16:creationId xmlns:a16="http://schemas.microsoft.com/office/drawing/2014/main" id="{50E7B8D2-B906-8ED4-C7BC-ADA0AEE343C1}"/>
              </a:ext>
            </a:extLst>
          </p:cNvPr>
          <p:cNvPicPr>
            <a:picLocks noChangeAspect="1"/>
          </p:cNvPicPr>
          <p:nvPr/>
        </p:nvPicPr>
        <p:blipFill>
          <a:blip r:embed="rId2"/>
          <a:stretch>
            <a:fillRect/>
          </a:stretch>
        </p:blipFill>
        <p:spPr>
          <a:xfrm>
            <a:off x="389875" y="1890386"/>
            <a:ext cx="6283725" cy="3682278"/>
          </a:xfrm>
          <a:prstGeom prst="rect">
            <a:avLst/>
          </a:prstGeom>
        </p:spPr>
      </p:pic>
      <p:sp>
        <p:nvSpPr>
          <p:cNvPr id="8" name="TextBox 7">
            <a:extLst>
              <a:ext uri="{FF2B5EF4-FFF2-40B4-BE49-F238E27FC236}">
                <a16:creationId xmlns:a16="http://schemas.microsoft.com/office/drawing/2014/main" id="{41466F54-9759-353E-FD06-61EC6B11FAA0}"/>
              </a:ext>
            </a:extLst>
          </p:cNvPr>
          <p:cNvSpPr txBox="1"/>
          <p:nvPr/>
        </p:nvSpPr>
        <p:spPr>
          <a:xfrm>
            <a:off x="7047781" y="1796031"/>
            <a:ext cx="4468483" cy="4770537"/>
          </a:xfrm>
          <a:prstGeom prst="rect">
            <a:avLst/>
          </a:prstGeom>
          <a:noFill/>
        </p:spPr>
        <p:txBody>
          <a:bodyPr wrap="square" rtlCol="0">
            <a:spAutoFit/>
          </a:bodyPr>
          <a:lstStyle/>
          <a:p>
            <a:pPr algn="l"/>
            <a:r>
              <a:rPr lang="en-US" sz="1600" b="0" i="0" dirty="0">
                <a:solidFill>
                  <a:srgbClr val="374151"/>
                </a:solidFill>
                <a:effectLst/>
                <a:latin typeface="Söhne"/>
              </a:rPr>
              <a:t>A power offtake arrangement refers to an agreement between a power generator (often a renewable energy developer) and a purchaser or off-taker of the electricity produced. </a:t>
            </a:r>
          </a:p>
          <a:p>
            <a:pPr algn="l"/>
            <a:endParaRPr lang="en-US" sz="1600" dirty="0">
              <a:solidFill>
                <a:srgbClr val="374151"/>
              </a:solidFill>
              <a:latin typeface="Söhne"/>
            </a:endParaRPr>
          </a:p>
          <a:p>
            <a:pPr algn="l"/>
            <a:r>
              <a:rPr lang="en-US" sz="1600" b="0" i="0" dirty="0">
                <a:solidFill>
                  <a:srgbClr val="374151"/>
                </a:solidFill>
                <a:effectLst/>
                <a:latin typeface="Söhne"/>
              </a:rPr>
              <a:t>Under a power offtake arrangement, the generator agrees to sell and the off-taker agrees to buy the electricity generated by the power plant for a specified period and at a predetermined price.</a:t>
            </a:r>
          </a:p>
          <a:p>
            <a:pPr algn="l"/>
            <a:endParaRPr lang="en-US" sz="1600" b="0" i="0" dirty="0">
              <a:solidFill>
                <a:srgbClr val="374151"/>
              </a:solidFill>
              <a:effectLst/>
              <a:latin typeface="Söhne"/>
            </a:endParaRPr>
          </a:p>
          <a:p>
            <a:pPr algn="l"/>
            <a:r>
              <a:rPr lang="en-US" sz="1600" b="0" i="0" dirty="0">
                <a:solidFill>
                  <a:srgbClr val="374151"/>
                </a:solidFill>
                <a:effectLst/>
                <a:latin typeface="Söhne"/>
              </a:rPr>
              <a:t>Power offtake arrangements can take several forms:</a:t>
            </a:r>
          </a:p>
          <a:p>
            <a:pPr marL="285750" indent="-285750" algn="l">
              <a:buFont typeface="Arial" panose="020B0604020202020204" pitchFamily="34" charset="0"/>
              <a:buChar char="•"/>
            </a:pPr>
            <a:r>
              <a:rPr lang="en-US" sz="1600" b="1" i="0" dirty="0">
                <a:solidFill>
                  <a:srgbClr val="FF0000"/>
                </a:solidFill>
                <a:effectLst/>
                <a:latin typeface="Söhne"/>
              </a:rPr>
              <a:t>power purchase agreements (PPAs), </a:t>
            </a:r>
            <a:r>
              <a:rPr lang="en-US" sz="1600" b="0" i="0" dirty="0">
                <a:solidFill>
                  <a:srgbClr val="374151"/>
                </a:solidFill>
                <a:effectLst/>
                <a:latin typeface="Söhne"/>
              </a:rPr>
              <a:t>which are long-term contracts that typically run for 10-20 years</a:t>
            </a:r>
          </a:p>
          <a:p>
            <a:pPr marL="285750" indent="-285750" algn="l">
              <a:buFont typeface="Arial" panose="020B0604020202020204" pitchFamily="34" charset="0"/>
              <a:buChar char="•"/>
            </a:pPr>
            <a:r>
              <a:rPr lang="en-US" sz="1600" b="0" i="0" dirty="0">
                <a:solidFill>
                  <a:srgbClr val="374151"/>
                </a:solidFill>
                <a:effectLst/>
                <a:latin typeface="Söhne"/>
              </a:rPr>
              <a:t>virtual power purchase agreements (VPPAs), which allow off-takers to purchase </a:t>
            </a:r>
            <a:r>
              <a:rPr lang="en-US" sz="1600" b="1" i="0" dirty="0">
                <a:solidFill>
                  <a:srgbClr val="FF0000"/>
                </a:solidFill>
                <a:effectLst/>
                <a:latin typeface="Söhne"/>
              </a:rPr>
              <a:t>renewable energy credits (RECs)</a:t>
            </a:r>
            <a:r>
              <a:rPr lang="en-US" sz="1600" b="0" i="0" dirty="0">
                <a:solidFill>
                  <a:srgbClr val="374151"/>
                </a:solidFill>
                <a:effectLst/>
                <a:latin typeface="Söhne"/>
              </a:rPr>
              <a:t> that correspond to a portion of the energy generated by a specific renewable energy project.</a:t>
            </a:r>
          </a:p>
        </p:txBody>
      </p:sp>
    </p:spTree>
    <p:extLst>
      <p:ext uri="{BB962C8B-B14F-4D97-AF65-F5344CB8AC3E}">
        <p14:creationId xmlns:p14="http://schemas.microsoft.com/office/powerpoint/2010/main" val="373439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F914-A157-0D8F-D487-8EDC521680BE}"/>
              </a:ext>
            </a:extLst>
          </p:cNvPr>
          <p:cNvSpPr>
            <a:spLocks noGrp="1"/>
          </p:cNvSpPr>
          <p:nvPr>
            <p:ph type="title"/>
          </p:nvPr>
        </p:nvSpPr>
        <p:spPr/>
        <p:txBody>
          <a:bodyPr/>
          <a:lstStyle/>
          <a:p>
            <a:r>
              <a:rPr lang="en-SG" dirty="0"/>
              <a:t>Wind Turbine Technology Trends</a:t>
            </a:r>
          </a:p>
        </p:txBody>
      </p:sp>
      <p:sp>
        <p:nvSpPr>
          <p:cNvPr id="3" name="Content Placeholder 2">
            <a:extLst>
              <a:ext uri="{FF2B5EF4-FFF2-40B4-BE49-F238E27FC236}">
                <a16:creationId xmlns:a16="http://schemas.microsoft.com/office/drawing/2014/main" id="{A8F752D7-75D6-244F-CE20-6F3D329570F9}"/>
              </a:ext>
            </a:extLst>
          </p:cNvPr>
          <p:cNvSpPr>
            <a:spLocks noGrp="1"/>
          </p:cNvSpPr>
          <p:nvPr>
            <p:ph idx="1"/>
          </p:nvPr>
        </p:nvSpPr>
        <p:spPr>
          <a:xfrm>
            <a:off x="6340415" y="1369404"/>
            <a:ext cx="5683408" cy="4351338"/>
          </a:xfrm>
        </p:spPr>
        <p:txBody>
          <a:bodyPr>
            <a:normAutofit/>
          </a:bodyPr>
          <a:lstStyle/>
          <a:p>
            <a:pPr marL="0" indent="0">
              <a:buNone/>
            </a:pPr>
            <a:r>
              <a:rPr lang="en-SG" sz="1600" dirty="0"/>
              <a:t>In summary, the wind turbine technology in the US exhibits the following trends over time:</a:t>
            </a:r>
          </a:p>
          <a:p>
            <a:r>
              <a:rPr lang="en-US" sz="1600" b="1" dirty="0">
                <a:solidFill>
                  <a:srgbClr val="FF0000"/>
                </a:solidFill>
              </a:rPr>
              <a:t>Taller hub height</a:t>
            </a:r>
          </a:p>
          <a:p>
            <a:r>
              <a:rPr lang="en-US" sz="1600" b="1" dirty="0">
                <a:solidFill>
                  <a:srgbClr val="FF0000"/>
                </a:solidFill>
              </a:rPr>
              <a:t>Larger rotor diameter</a:t>
            </a:r>
          </a:p>
          <a:p>
            <a:r>
              <a:rPr lang="en-US" sz="1600" b="1" dirty="0">
                <a:solidFill>
                  <a:srgbClr val="FF0000"/>
                </a:solidFill>
              </a:rPr>
              <a:t>Larger turbine capacity</a:t>
            </a:r>
          </a:p>
          <a:p>
            <a:r>
              <a:rPr lang="en-US" sz="1600" b="1" dirty="0">
                <a:solidFill>
                  <a:srgbClr val="FF0000"/>
                </a:solidFill>
              </a:rPr>
              <a:t>Lower average specific power</a:t>
            </a:r>
            <a:endParaRPr lang="en-SG" sz="1600" b="1" dirty="0">
              <a:solidFill>
                <a:srgbClr val="FF0000"/>
              </a:solidFill>
            </a:endParaRPr>
          </a:p>
        </p:txBody>
      </p:sp>
      <p:pic>
        <p:nvPicPr>
          <p:cNvPr id="5" name="Picture 4">
            <a:extLst>
              <a:ext uri="{FF2B5EF4-FFF2-40B4-BE49-F238E27FC236}">
                <a16:creationId xmlns:a16="http://schemas.microsoft.com/office/drawing/2014/main" id="{30EEFEC3-7098-BCB2-0BFB-81EDF655B353}"/>
              </a:ext>
            </a:extLst>
          </p:cNvPr>
          <p:cNvPicPr>
            <a:picLocks noChangeAspect="1"/>
          </p:cNvPicPr>
          <p:nvPr/>
        </p:nvPicPr>
        <p:blipFill>
          <a:blip r:embed="rId2"/>
          <a:stretch>
            <a:fillRect/>
          </a:stretch>
        </p:blipFill>
        <p:spPr>
          <a:xfrm>
            <a:off x="494429" y="1690688"/>
            <a:ext cx="5943151" cy="3243621"/>
          </a:xfrm>
          <a:prstGeom prst="rect">
            <a:avLst/>
          </a:prstGeom>
        </p:spPr>
      </p:pic>
      <p:pic>
        <p:nvPicPr>
          <p:cNvPr id="7" name="Picture 6">
            <a:extLst>
              <a:ext uri="{FF2B5EF4-FFF2-40B4-BE49-F238E27FC236}">
                <a16:creationId xmlns:a16="http://schemas.microsoft.com/office/drawing/2014/main" id="{80175868-4E4E-9F28-545C-B5C9E70D58D4}"/>
              </a:ext>
            </a:extLst>
          </p:cNvPr>
          <p:cNvPicPr>
            <a:picLocks noChangeAspect="1"/>
          </p:cNvPicPr>
          <p:nvPr/>
        </p:nvPicPr>
        <p:blipFill>
          <a:blip r:embed="rId3"/>
          <a:stretch>
            <a:fillRect/>
          </a:stretch>
        </p:blipFill>
        <p:spPr>
          <a:xfrm>
            <a:off x="6096000" y="3429000"/>
            <a:ext cx="5927823" cy="3153685"/>
          </a:xfrm>
          <a:prstGeom prst="rect">
            <a:avLst/>
          </a:prstGeom>
        </p:spPr>
      </p:pic>
      <p:sp>
        <p:nvSpPr>
          <p:cNvPr id="8" name="TextBox 7">
            <a:extLst>
              <a:ext uri="{FF2B5EF4-FFF2-40B4-BE49-F238E27FC236}">
                <a16:creationId xmlns:a16="http://schemas.microsoft.com/office/drawing/2014/main" id="{13D307A8-6D18-79C5-0DB9-B6CEFDE817F0}"/>
              </a:ext>
            </a:extLst>
          </p:cNvPr>
          <p:cNvSpPr txBox="1"/>
          <p:nvPr/>
        </p:nvSpPr>
        <p:spPr>
          <a:xfrm>
            <a:off x="733245" y="5197690"/>
            <a:ext cx="5362755"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t>a lower specific power will boost capacity factors, because there is more swept rotor area available (resulting in greater energy capture) for each watt of rated turbine capacity. </a:t>
            </a:r>
          </a:p>
          <a:p>
            <a:pPr marL="171450" indent="-171450">
              <a:buFont typeface="Arial" panose="020B0604020202020204" pitchFamily="34" charset="0"/>
              <a:buChar char="•"/>
            </a:pPr>
            <a:r>
              <a:rPr lang="en-US" sz="1200" dirty="0"/>
              <a:t>In general, turbines with low specific power were originally designed for lower wind speed sites, intended to maximize energy capture in areas where large-rotor machines would not be placed under excessive physical stress due to high or turbulent winds. </a:t>
            </a:r>
            <a:endParaRPr lang="en-SG" sz="1200" dirty="0"/>
          </a:p>
        </p:txBody>
      </p:sp>
    </p:spTree>
    <p:extLst>
      <p:ext uri="{BB962C8B-B14F-4D97-AF65-F5344CB8AC3E}">
        <p14:creationId xmlns:p14="http://schemas.microsoft.com/office/powerpoint/2010/main" val="397214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9EAE-4A68-BDC2-EFB4-DFCDC53468FD}"/>
              </a:ext>
            </a:extLst>
          </p:cNvPr>
          <p:cNvSpPr>
            <a:spLocks noGrp="1"/>
          </p:cNvSpPr>
          <p:nvPr>
            <p:ph type="title"/>
          </p:nvPr>
        </p:nvSpPr>
        <p:spPr/>
        <p:txBody>
          <a:bodyPr/>
          <a:lstStyle/>
          <a:p>
            <a:r>
              <a:rPr lang="en-SG" dirty="0" err="1"/>
              <a:t>Retroffited</a:t>
            </a:r>
            <a:r>
              <a:rPr lang="en-SG" dirty="0"/>
              <a:t> Wind Turbines</a:t>
            </a:r>
          </a:p>
        </p:txBody>
      </p:sp>
      <p:sp>
        <p:nvSpPr>
          <p:cNvPr id="6" name="TextBox 5">
            <a:extLst>
              <a:ext uri="{FF2B5EF4-FFF2-40B4-BE49-F238E27FC236}">
                <a16:creationId xmlns:a16="http://schemas.microsoft.com/office/drawing/2014/main" id="{0C440AD1-C26C-6AF8-B9B4-8BBC58805746}"/>
              </a:ext>
            </a:extLst>
          </p:cNvPr>
          <p:cNvSpPr txBox="1"/>
          <p:nvPr/>
        </p:nvSpPr>
        <p:spPr>
          <a:xfrm>
            <a:off x="6796933" y="2050364"/>
            <a:ext cx="4801802"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trend of partial wind project repowering continued in 2021, albeit at a slower pace, and involved replacing major components of turbines with more-advanced technology to increase energy production, extend project life, and access favorable tax incentives.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2021, 12 projects were partially repowered, involving 769 turbines that totaled 1.6 GW prior to repowering.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Retrofitted turbines ranged in age from 9 to 16 years old; the median was 10 years. The 1.6 GW of retrofitted turbines in 2021 is a decline from the previous two years, when roughly 3 GW were retrofitted each year</a:t>
            </a:r>
            <a:endParaRPr lang="en-SG" sz="1600" dirty="0"/>
          </a:p>
        </p:txBody>
      </p:sp>
      <p:pic>
        <p:nvPicPr>
          <p:cNvPr id="8" name="Picture 7">
            <a:extLst>
              <a:ext uri="{FF2B5EF4-FFF2-40B4-BE49-F238E27FC236}">
                <a16:creationId xmlns:a16="http://schemas.microsoft.com/office/drawing/2014/main" id="{E6FC376B-EC12-C830-BAAA-0241E403303C}"/>
              </a:ext>
            </a:extLst>
          </p:cNvPr>
          <p:cNvPicPr>
            <a:picLocks noChangeAspect="1"/>
          </p:cNvPicPr>
          <p:nvPr/>
        </p:nvPicPr>
        <p:blipFill>
          <a:blip r:embed="rId2"/>
          <a:stretch>
            <a:fillRect/>
          </a:stretch>
        </p:blipFill>
        <p:spPr>
          <a:xfrm>
            <a:off x="1055753" y="2262324"/>
            <a:ext cx="5344365" cy="3182599"/>
          </a:xfrm>
          <a:prstGeom prst="rect">
            <a:avLst/>
          </a:prstGeom>
        </p:spPr>
      </p:pic>
    </p:spTree>
    <p:extLst>
      <p:ext uri="{BB962C8B-B14F-4D97-AF65-F5344CB8AC3E}">
        <p14:creationId xmlns:p14="http://schemas.microsoft.com/office/powerpoint/2010/main" val="16558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65F6-E875-0A55-8C49-6ECE4BF33DC9}"/>
              </a:ext>
            </a:extLst>
          </p:cNvPr>
          <p:cNvSpPr>
            <a:spLocks noGrp="1"/>
          </p:cNvSpPr>
          <p:nvPr>
            <p:ph type="title"/>
          </p:nvPr>
        </p:nvSpPr>
        <p:spPr/>
        <p:txBody>
          <a:bodyPr/>
          <a:lstStyle/>
          <a:p>
            <a:r>
              <a:rPr lang="en-SG" dirty="0"/>
              <a:t>Technology trends for retrofitted wind turbines</a:t>
            </a:r>
          </a:p>
        </p:txBody>
      </p:sp>
      <p:pic>
        <p:nvPicPr>
          <p:cNvPr id="4" name="Picture 3">
            <a:extLst>
              <a:ext uri="{FF2B5EF4-FFF2-40B4-BE49-F238E27FC236}">
                <a16:creationId xmlns:a16="http://schemas.microsoft.com/office/drawing/2014/main" id="{848D885C-4EFB-6BD1-29F7-D9D26C018335}"/>
              </a:ext>
            </a:extLst>
          </p:cNvPr>
          <p:cNvPicPr>
            <a:picLocks noChangeAspect="1"/>
          </p:cNvPicPr>
          <p:nvPr/>
        </p:nvPicPr>
        <p:blipFill>
          <a:blip r:embed="rId2"/>
          <a:stretch>
            <a:fillRect/>
          </a:stretch>
        </p:blipFill>
        <p:spPr>
          <a:xfrm>
            <a:off x="1102223" y="1922471"/>
            <a:ext cx="7670841" cy="4001011"/>
          </a:xfrm>
          <a:prstGeom prst="rect">
            <a:avLst/>
          </a:prstGeom>
        </p:spPr>
      </p:pic>
    </p:spTree>
    <p:extLst>
      <p:ext uri="{BB962C8B-B14F-4D97-AF65-F5344CB8AC3E}">
        <p14:creationId xmlns:p14="http://schemas.microsoft.com/office/powerpoint/2010/main" val="422677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07E6-0C56-B8AE-A6D5-A81BCEE2285C}"/>
              </a:ext>
            </a:extLst>
          </p:cNvPr>
          <p:cNvSpPr>
            <a:spLocks noGrp="1"/>
          </p:cNvSpPr>
          <p:nvPr>
            <p:ph type="title"/>
          </p:nvPr>
        </p:nvSpPr>
        <p:spPr/>
        <p:txBody>
          <a:bodyPr/>
          <a:lstStyle/>
          <a:p>
            <a:r>
              <a:rPr lang="en-SG" dirty="0"/>
              <a:t>Energy Market in the US</a:t>
            </a:r>
          </a:p>
        </p:txBody>
      </p:sp>
      <p:pic>
        <p:nvPicPr>
          <p:cNvPr id="7" name="Picture 6">
            <a:extLst>
              <a:ext uri="{FF2B5EF4-FFF2-40B4-BE49-F238E27FC236}">
                <a16:creationId xmlns:a16="http://schemas.microsoft.com/office/drawing/2014/main" id="{1E7BAF47-3D64-DC0D-C43A-7725A8A12C8F}"/>
              </a:ext>
            </a:extLst>
          </p:cNvPr>
          <p:cNvPicPr>
            <a:picLocks noChangeAspect="1"/>
          </p:cNvPicPr>
          <p:nvPr/>
        </p:nvPicPr>
        <p:blipFill>
          <a:blip r:embed="rId2"/>
          <a:stretch>
            <a:fillRect/>
          </a:stretch>
        </p:blipFill>
        <p:spPr>
          <a:xfrm>
            <a:off x="838200" y="1690688"/>
            <a:ext cx="7190732" cy="4623848"/>
          </a:xfrm>
          <a:prstGeom prst="rect">
            <a:avLst/>
          </a:prstGeom>
        </p:spPr>
      </p:pic>
      <p:sp>
        <p:nvSpPr>
          <p:cNvPr id="8" name="TextBox 7">
            <a:extLst>
              <a:ext uri="{FF2B5EF4-FFF2-40B4-BE49-F238E27FC236}">
                <a16:creationId xmlns:a16="http://schemas.microsoft.com/office/drawing/2014/main" id="{ACF71735-603D-5948-1B03-DD28FA3F97BF}"/>
              </a:ext>
            </a:extLst>
          </p:cNvPr>
          <p:cNvSpPr txBox="1"/>
          <p:nvPr/>
        </p:nvSpPr>
        <p:spPr>
          <a:xfrm>
            <a:off x="8445260" y="646981"/>
            <a:ext cx="3536830" cy="5509200"/>
          </a:xfrm>
          <a:prstGeom prst="rect">
            <a:avLst/>
          </a:prstGeom>
          <a:noFill/>
        </p:spPr>
        <p:txBody>
          <a:bodyPr wrap="square" rtlCol="0">
            <a:spAutoFit/>
          </a:bodyPr>
          <a:lstStyle/>
          <a:p>
            <a:r>
              <a:rPr lang="en-SG" sz="1600" dirty="0"/>
              <a:t>The US energy market is divided into 10 sub-regions, with each being governed by an energy operator that </a:t>
            </a:r>
            <a:r>
              <a:rPr lang="en-US" sz="1600" dirty="0"/>
              <a:t>manages the electricity grid and wholesale electricity markets in that region. </a:t>
            </a:r>
          </a:p>
          <a:p>
            <a:r>
              <a:rPr lang="en-US" sz="1600" dirty="0"/>
              <a:t>There are:</a:t>
            </a:r>
          </a:p>
          <a:p>
            <a:pPr marL="342900" indent="-342900">
              <a:buFont typeface="+mj-lt"/>
              <a:buAutoNum type="arabicPeriod"/>
            </a:pPr>
            <a:r>
              <a:rPr lang="en-SG" sz="1600" b="0" i="0" dirty="0">
                <a:solidFill>
                  <a:srgbClr val="FF0000"/>
                </a:solidFill>
                <a:effectLst/>
                <a:latin typeface="Söhne"/>
              </a:rPr>
              <a:t>California Independent System Operator (CAISO)</a:t>
            </a:r>
          </a:p>
          <a:p>
            <a:pPr marL="342900" indent="-342900">
              <a:buFont typeface="+mj-lt"/>
              <a:buAutoNum type="arabicPeriod"/>
            </a:pPr>
            <a:r>
              <a:rPr lang="en-SG" sz="1600" b="0" i="0" dirty="0">
                <a:solidFill>
                  <a:srgbClr val="FF0000"/>
                </a:solidFill>
                <a:effectLst/>
                <a:latin typeface="Söhne"/>
              </a:rPr>
              <a:t>Electric Reliability Council of Texas (ERCOT)</a:t>
            </a:r>
          </a:p>
          <a:p>
            <a:pPr marL="342900" indent="-342900">
              <a:buFont typeface="+mj-lt"/>
              <a:buAutoNum type="arabicPeriod"/>
            </a:pPr>
            <a:r>
              <a:rPr lang="en-SG" sz="1600" b="0" i="0" dirty="0">
                <a:effectLst/>
                <a:latin typeface="Söhne"/>
              </a:rPr>
              <a:t>Midcontinent Independent System Operator (MISO)</a:t>
            </a:r>
          </a:p>
          <a:p>
            <a:pPr marL="342900" indent="-342900" algn="l">
              <a:buFont typeface="+mj-lt"/>
              <a:buAutoNum type="arabicPeriod"/>
            </a:pPr>
            <a:r>
              <a:rPr lang="en-SG" sz="1600" b="0" i="0" dirty="0">
                <a:effectLst/>
                <a:latin typeface="Söhne"/>
              </a:rPr>
              <a:t>ISO New England (ISO-NE)</a:t>
            </a:r>
          </a:p>
          <a:p>
            <a:pPr marL="342900" indent="-342900" algn="l">
              <a:buFont typeface="+mj-lt"/>
              <a:buAutoNum type="arabicPeriod"/>
            </a:pPr>
            <a:r>
              <a:rPr lang="en-SG" sz="1600" b="0" i="0" dirty="0">
                <a:effectLst/>
                <a:latin typeface="Söhne"/>
              </a:rPr>
              <a:t>New York Independent System Operator (NYISO)</a:t>
            </a:r>
          </a:p>
          <a:p>
            <a:pPr marL="342900" indent="-342900" algn="l">
              <a:buFont typeface="+mj-lt"/>
              <a:buAutoNum type="arabicPeriod"/>
            </a:pPr>
            <a:r>
              <a:rPr lang="en-SG" sz="1600" b="0" i="0" dirty="0">
                <a:effectLst/>
                <a:latin typeface="Söhne"/>
              </a:rPr>
              <a:t>PJM Interconnection (PJM)</a:t>
            </a:r>
          </a:p>
          <a:p>
            <a:pPr marL="342900" indent="-342900" algn="l">
              <a:buFont typeface="+mj-lt"/>
              <a:buAutoNum type="arabicPeriod"/>
            </a:pPr>
            <a:r>
              <a:rPr lang="en-SG" sz="1600" b="0" i="0" dirty="0">
                <a:solidFill>
                  <a:srgbClr val="FF0000"/>
                </a:solidFill>
                <a:effectLst/>
                <a:latin typeface="Söhne"/>
              </a:rPr>
              <a:t>Southwest Power Pool (SPP)</a:t>
            </a:r>
          </a:p>
          <a:p>
            <a:pPr marL="342900" indent="-342900" algn="l">
              <a:buFont typeface="+mj-lt"/>
              <a:buAutoNum type="arabicPeriod"/>
            </a:pPr>
            <a:r>
              <a:rPr lang="en-SG" sz="1600" b="0" i="0" dirty="0">
                <a:effectLst/>
                <a:latin typeface="Söhne"/>
              </a:rPr>
              <a:t>Southwest Power Pool - West (SPP West)</a:t>
            </a:r>
          </a:p>
          <a:p>
            <a:pPr marL="342900" indent="-342900" algn="l">
              <a:buFont typeface="+mj-lt"/>
              <a:buAutoNum type="arabicPeriod"/>
            </a:pPr>
            <a:r>
              <a:rPr lang="en-SG" sz="1600" b="0" i="0" dirty="0">
                <a:effectLst/>
                <a:latin typeface="Söhne"/>
              </a:rPr>
              <a:t>Western Electricity Coordinating Council (WECC)</a:t>
            </a:r>
          </a:p>
          <a:p>
            <a:endParaRPr lang="en-SG" sz="1600" dirty="0"/>
          </a:p>
        </p:txBody>
      </p:sp>
      <p:sp>
        <p:nvSpPr>
          <p:cNvPr id="9" name="TextBox 8">
            <a:extLst>
              <a:ext uri="{FF2B5EF4-FFF2-40B4-BE49-F238E27FC236}">
                <a16:creationId xmlns:a16="http://schemas.microsoft.com/office/drawing/2014/main" id="{1D054AD6-8EF1-FA01-94DB-0EEE23D5C2DB}"/>
              </a:ext>
            </a:extLst>
          </p:cNvPr>
          <p:cNvSpPr txBox="1"/>
          <p:nvPr/>
        </p:nvSpPr>
        <p:spPr>
          <a:xfrm>
            <a:off x="3747086" y="6314536"/>
            <a:ext cx="8563691" cy="369332"/>
          </a:xfrm>
          <a:prstGeom prst="rect">
            <a:avLst/>
          </a:prstGeom>
          <a:noFill/>
        </p:spPr>
        <p:txBody>
          <a:bodyPr wrap="none" rtlCol="0">
            <a:spAutoFit/>
          </a:bodyPr>
          <a:lstStyle/>
          <a:p>
            <a:r>
              <a:rPr lang="en-US" dirty="0">
                <a:solidFill>
                  <a:srgbClr val="FF0000"/>
                </a:solidFill>
              </a:rPr>
              <a:t>Nearly 75% of the new wind capacity installed in 2021 is located in ERCOT, MISO and SPP. </a:t>
            </a:r>
            <a:endParaRPr lang="en-SG" dirty="0">
              <a:solidFill>
                <a:srgbClr val="FF0000"/>
              </a:solidFill>
            </a:endParaRPr>
          </a:p>
        </p:txBody>
      </p:sp>
    </p:spTree>
    <p:extLst>
      <p:ext uri="{BB962C8B-B14F-4D97-AF65-F5344CB8AC3E}">
        <p14:creationId xmlns:p14="http://schemas.microsoft.com/office/powerpoint/2010/main" val="3310518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6BF5-FDAF-A1E0-6B47-C2C0F1A8CBDA}"/>
              </a:ext>
            </a:extLst>
          </p:cNvPr>
          <p:cNvSpPr>
            <a:spLocks noGrp="1"/>
          </p:cNvSpPr>
          <p:nvPr>
            <p:ph type="title"/>
          </p:nvPr>
        </p:nvSpPr>
        <p:spPr/>
        <p:txBody>
          <a:bodyPr>
            <a:normAutofit/>
          </a:bodyPr>
          <a:lstStyle/>
          <a:p>
            <a:r>
              <a:rPr lang="en-SG" sz="4000" dirty="0"/>
              <a:t>Capacity Factor of Wind Turbine Projects </a:t>
            </a:r>
          </a:p>
        </p:txBody>
      </p:sp>
      <p:pic>
        <p:nvPicPr>
          <p:cNvPr id="7" name="Picture 6">
            <a:extLst>
              <a:ext uri="{FF2B5EF4-FFF2-40B4-BE49-F238E27FC236}">
                <a16:creationId xmlns:a16="http://schemas.microsoft.com/office/drawing/2014/main" id="{8B3EB3A0-7758-F3D7-6659-7A75B7CDFAB8}"/>
              </a:ext>
            </a:extLst>
          </p:cNvPr>
          <p:cNvPicPr>
            <a:picLocks noChangeAspect="1"/>
          </p:cNvPicPr>
          <p:nvPr/>
        </p:nvPicPr>
        <p:blipFill>
          <a:blip r:embed="rId2"/>
          <a:stretch>
            <a:fillRect/>
          </a:stretch>
        </p:blipFill>
        <p:spPr>
          <a:xfrm>
            <a:off x="838200" y="1844553"/>
            <a:ext cx="7479459" cy="4262949"/>
          </a:xfrm>
          <a:prstGeom prst="rect">
            <a:avLst/>
          </a:prstGeom>
        </p:spPr>
      </p:pic>
      <p:sp>
        <p:nvSpPr>
          <p:cNvPr id="8" name="TextBox 7">
            <a:extLst>
              <a:ext uri="{FF2B5EF4-FFF2-40B4-BE49-F238E27FC236}">
                <a16:creationId xmlns:a16="http://schemas.microsoft.com/office/drawing/2014/main" id="{D53F9D97-33C0-A35F-42DA-266CA56BEBA9}"/>
              </a:ext>
            </a:extLst>
          </p:cNvPr>
          <p:cNvSpPr txBox="1"/>
          <p:nvPr/>
        </p:nvSpPr>
        <p:spPr>
          <a:xfrm>
            <a:off x="7910422" y="1844553"/>
            <a:ext cx="3631721" cy="4616648"/>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FF0000"/>
                </a:solidFill>
              </a:rPr>
              <a:t>Capacity factor </a:t>
            </a:r>
            <a:r>
              <a:rPr lang="en-US" sz="1400" dirty="0"/>
              <a:t>is a measure of the actual energy generated by a project over a given timeframe relative to the maximum possible amount of energy that could have been generated over that same timeframe if the project had been operating at full capacity the entire time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improvement in capacity factor among more-recently built projects is impacted by several factors: project location and the quality of the wind resource at each site, turbine scaling and design, and performance degradation over time.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2021 capacity factor for projects built most recently, in 2020, was 38%, somewhat lower than for projects built from 2014 to 2020 and continuing a capacity factor decline that began with wind projects built in 2019.</a:t>
            </a:r>
            <a:endParaRPr lang="en-SG" sz="1400" dirty="0"/>
          </a:p>
        </p:txBody>
      </p:sp>
    </p:spTree>
    <p:extLst>
      <p:ext uri="{BB962C8B-B14F-4D97-AF65-F5344CB8AC3E}">
        <p14:creationId xmlns:p14="http://schemas.microsoft.com/office/powerpoint/2010/main" val="124909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2904-F2D5-02B9-EEED-4165F27B71F1}"/>
              </a:ext>
            </a:extLst>
          </p:cNvPr>
          <p:cNvSpPr>
            <a:spLocks noGrp="1"/>
          </p:cNvSpPr>
          <p:nvPr>
            <p:ph type="title"/>
          </p:nvPr>
        </p:nvSpPr>
        <p:spPr/>
        <p:txBody>
          <a:bodyPr/>
          <a:lstStyle/>
          <a:p>
            <a:r>
              <a:rPr lang="en-SG" dirty="0"/>
              <a:t>Capacity Factor by States</a:t>
            </a:r>
          </a:p>
        </p:txBody>
      </p:sp>
      <p:pic>
        <p:nvPicPr>
          <p:cNvPr id="7" name="Picture 6">
            <a:extLst>
              <a:ext uri="{FF2B5EF4-FFF2-40B4-BE49-F238E27FC236}">
                <a16:creationId xmlns:a16="http://schemas.microsoft.com/office/drawing/2014/main" id="{90F97463-FC16-48E1-4AFF-E81E1E75DD4A}"/>
              </a:ext>
            </a:extLst>
          </p:cNvPr>
          <p:cNvPicPr>
            <a:picLocks noChangeAspect="1"/>
          </p:cNvPicPr>
          <p:nvPr/>
        </p:nvPicPr>
        <p:blipFill>
          <a:blip r:embed="rId2"/>
          <a:stretch>
            <a:fillRect/>
          </a:stretch>
        </p:blipFill>
        <p:spPr>
          <a:xfrm>
            <a:off x="1555630" y="2559398"/>
            <a:ext cx="7811590" cy="3724795"/>
          </a:xfrm>
          <a:prstGeom prst="rect">
            <a:avLst/>
          </a:prstGeom>
        </p:spPr>
      </p:pic>
      <p:sp>
        <p:nvSpPr>
          <p:cNvPr id="8" name="TextBox 7">
            <a:extLst>
              <a:ext uri="{FF2B5EF4-FFF2-40B4-BE49-F238E27FC236}">
                <a16:creationId xmlns:a16="http://schemas.microsoft.com/office/drawing/2014/main" id="{E279A202-C50D-EF63-4595-F83460B34BD9}"/>
              </a:ext>
            </a:extLst>
          </p:cNvPr>
          <p:cNvSpPr txBox="1"/>
          <p:nvPr/>
        </p:nvSpPr>
        <p:spPr>
          <a:xfrm>
            <a:off x="638356" y="1913067"/>
            <a:ext cx="11179834" cy="646331"/>
          </a:xfrm>
          <a:prstGeom prst="rect">
            <a:avLst/>
          </a:prstGeom>
          <a:noFill/>
        </p:spPr>
        <p:txBody>
          <a:bodyPr wrap="square" rtlCol="0">
            <a:spAutoFit/>
          </a:bodyPr>
          <a:lstStyle/>
          <a:p>
            <a:r>
              <a:rPr lang="en-US" dirty="0"/>
              <a:t>State and regional variations in capacity factors reflect the strength of the wind resource as capacity factors are highest in the central part of the country</a:t>
            </a:r>
            <a:endParaRPr lang="en-SG" dirty="0"/>
          </a:p>
        </p:txBody>
      </p:sp>
    </p:spTree>
    <p:extLst>
      <p:ext uri="{BB962C8B-B14F-4D97-AF65-F5344CB8AC3E}">
        <p14:creationId xmlns:p14="http://schemas.microsoft.com/office/powerpoint/2010/main" val="771012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B7AF-BCC4-CF02-771A-21B4074552EF}"/>
              </a:ext>
            </a:extLst>
          </p:cNvPr>
          <p:cNvSpPr>
            <a:spLocks noGrp="1"/>
          </p:cNvSpPr>
          <p:nvPr>
            <p:ph type="title"/>
          </p:nvPr>
        </p:nvSpPr>
        <p:spPr/>
        <p:txBody>
          <a:bodyPr/>
          <a:lstStyle/>
          <a:p>
            <a:r>
              <a:rPr lang="en-SG" dirty="0"/>
              <a:t>What is Wind Curtailment?</a:t>
            </a:r>
          </a:p>
        </p:txBody>
      </p:sp>
      <p:sp>
        <p:nvSpPr>
          <p:cNvPr id="3" name="Content Placeholder 2">
            <a:extLst>
              <a:ext uri="{FF2B5EF4-FFF2-40B4-BE49-F238E27FC236}">
                <a16:creationId xmlns:a16="http://schemas.microsoft.com/office/drawing/2014/main" id="{965D2329-A40D-0CD6-9FD8-382834FD08CD}"/>
              </a:ext>
            </a:extLst>
          </p:cNvPr>
          <p:cNvSpPr>
            <a:spLocks noGrp="1"/>
          </p:cNvSpPr>
          <p:nvPr>
            <p:ph idx="1"/>
          </p:nvPr>
        </p:nvSpPr>
        <p:spPr/>
        <p:txBody>
          <a:bodyPr>
            <a:normAutofit/>
          </a:bodyPr>
          <a:lstStyle/>
          <a:p>
            <a:pPr algn="l"/>
            <a:r>
              <a:rPr lang="en-US" sz="1800" b="0" i="0" dirty="0">
                <a:solidFill>
                  <a:srgbClr val="374151"/>
                </a:solidFill>
                <a:effectLst/>
                <a:latin typeface="Söhne"/>
              </a:rPr>
              <a:t>Wind curtailment is the process of </a:t>
            </a:r>
            <a:r>
              <a:rPr lang="en-US" sz="1800" b="1" i="0" dirty="0">
                <a:solidFill>
                  <a:srgbClr val="FF0000"/>
                </a:solidFill>
                <a:effectLst/>
                <a:latin typeface="Söhne"/>
              </a:rPr>
              <a:t>reducing or shutting down the output of wind turbines when the electricity demand is low or when the electricity grid is unable to absorb the available wind power.</a:t>
            </a:r>
          </a:p>
          <a:p>
            <a:pPr algn="l"/>
            <a:r>
              <a:rPr lang="en-US" sz="1800" b="0" i="0" dirty="0">
                <a:solidFill>
                  <a:srgbClr val="374151"/>
                </a:solidFill>
                <a:effectLst/>
                <a:latin typeface="Söhne"/>
              </a:rPr>
              <a:t>Wind curtailment occurs when there is more wind power being generated than the grid can accommodate at a given time, which can lead to issues such as overloading of the transmission lines or instability in the grid. To prevent these problems, grid operators may curtail or reduce the output of wind turbines, which essentially means turning them off or reducing their output to a level that matches the available grid capacity.</a:t>
            </a:r>
          </a:p>
          <a:p>
            <a:pPr algn="l"/>
            <a:r>
              <a:rPr lang="en-US" sz="1800" dirty="0"/>
              <a:t>This can push local wholesale power prices negative, thereby potentially triggering wind curtailment especially among projects not earning the PTC. </a:t>
            </a:r>
            <a:endParaRPr lang="en-US" sz="1800" b="0" i="0" dirty="0">
              <a:solidFill>
                <a:srgbClr val="374151"/>
              </a:solidFill>
              <a:effectLst/>
              <a:latin typeface="Söhne"/>
            </a:endParaRPr>
          </a:p>
          <a:p>
            <a:pPr algn="l"/>
            <a:r>
              <a:rPr lang="en-US" sz="1800" b="0" i="0" dirty="0">
                <a:solidFill>
                  <a:srgbClr val="374151"/>
                </a:solidFill>
                <a:effectLst/>
                <a:latin typeface="Söhne"/>
              </a:rPr>
              <a:t>To reduce wind curtailment, grid operators and energy developers are </a:t>
            </a:r>
            <a:r>
              <a:rPr lang="en-US" sz="1800" b="1" i="0" dirty="0">
                <a:solidFill>
                  <a:srgbClr val="FF0000"/>
                </a:solidFill>
                <a:effectLst/>
                <a:latin typeface="Söhne"/>
              </a:rPr>
              <a:t>exploring new technologies and strategies to better integrate wind power into the grid, including the use of energy storage systems and demand response programs that can better match the supply of wind power with the demand for electricity.</a:t>
            </a:r>
          </a:p>
          <a:p>
            <a:endParaRPr lang="en-SG" sz="1800" dirty="0"/>
          </a:p>
        </p:txBody>
      </p:sp>
    </p:spTree>
    <p:extLst>
      <p:ext uri="{BB962C8B-B14F-4D97-AF65-F5344CB8AC3E}">
        <p14:creationId xmlns:p14="http://schemas.microsoft.com/office/powerpoint/2010/main" val="7918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8661-886B-BCE5-049A-8F9DDD63130F}"/>
              </a:ext>
            </a:extLst>
          </p:cNvPr>
          <p:cNvSpPr>
            <a:spLocks noGrp="1"/>
          </p:cNvSpPr>
          <p:nvPr>
            <p:ph type="title"/>
          </p:nvPr>
        </p:nvSpPr>
        <p:spPr/>
        <p:txBody>
          <a:bodyPr/>
          <a:lstStyle/>
          <a:p>
            <a:r>
              <a:rPr lang="en-SG" dirty="0"/>
              <a:t>Wind Curtailment Rate</a:t>
            </a:r>
          </a:p>
        </p:txBody>
      </p:sp>
      <p:pic>
        <p:nvPicPr>
          <p:cNvPr id="5" name="Picture 4">
            <a:extLst>
              <a:ext uri="{FF2B5EF4-FFF2-40B4-BE49-F238E27FC236}">
                <a16:creationId xmlns:a16="http://schemas.microsoft.com/office/drawing/2014/main" id="{D14F361B-711F-0127-A0C4-D3BB7A192925}"/>
              </a:ext>
            </a:extLst>
          </p:cNvPr>
          <p:cNvPicPr>
            <a:picLocks noChangeAspect="1"/>
          </p:cNvPicPr>
          <p:nvPr/>
        </p:nvPicPr>
        <p:blipFill>
          <a:blip r:embed="rId2"/>
          <a:stretch>
            <a:fillRect/>
          </a:stretch>
        </p:blipFill>
        <p:spPr>
          <a:xfrm>
            <a:off x="726057" y="1815076"/>
            <a:ext cx="6913836" cy="4128524"/>
          </a:xfrm>
          <a:prstGeom prst="rect">
            <a:avLst/>
          </a:prstGeom>
        </p:spPr>
      </p:pic>
      <p:sp>
        <p:nvSpPr>
          <p:cNvPr id="6" name="TextBox 5">
            <a:extLst>
              <a:ext uri="{FF2B5EF4-FFF2-40B4-BE49-F238E27FC236}">
                <a16:creationId xmlns:a16="http://schemas.microsoft.com/office/drawing/2014/main" id="{B129EFAF-0903-2E97-39DE-D34AEB59FD80}"/>
              </a:ext>
            </a:extLst>
          </p:cNvPr>
          <p:cNvSpPr txBox="1"/>
          <p:nvPr/>
        </p:nvSpPr>
        <p:spPr>
          <a:xfrm>
            <a:off x="7720643" y="1518249"/>
            <a:ext cx="4045788" cy="4524315"/>
          </a:xfrm>
          <a:prstGeom prst="rect">
            <a:avLst/>
          </a:prstGeom>
          <a:noFill/>
        </p:spPr>
        <p:txBody>
          <a:bodyPr wrap="square" rtlCol="0">
            <a:spAutoFit/>
          </a:bodyPr>
          <a:lstStyle/>
          <a:p>
            <a:r>
              <a:rPr lang="en-SG" dirty="0">
                <a:solidFill>
                  <a:srgbClr val="FF0000"/>
                </a:solidFill>
              </a:rPr>
              <a:t>Wind curtailment seems to increase together with wind penetration. </a:t>
            </a:r>
          </a:p>
          <a:p>
            <a:endParaRPr lang="en-US" dirty="0"/>
          </a:p>
          <a:p>
            <a:r>
              <a:rPr lang="en-US" dirty="0"/>
              <a:t>In areas where curtailment has been particularly acute in the past, steps taken to address the issue have borne fruit. For example, just 0.5% of potential wind energy generation within ERCOT was curtailed in 2014, down sharply from 17% in 2009. This decline in curtailment corresponds to a significant build-out of new transmission serving West Texas, most of which was completed by the end of 2013. Since 2014, however, wind penetration has continued to increase in ERCOT, and so too has wind curtailment.</a:t>
            </a:r>
            <a:endParaRPr lang="en-SG" dirty="0"/>
          </a:p>
        </p:txBody>
      </p:sp>
    </p:spTree>
    <p:extLst>
      <p:ext uri="{BB962C8B-B14F-4D97-AF65-F5344CB8AC3E}">
        <p14:creationId xmlns:p14="http://schemas.microsoft.com/office/powerpoint/2010/main" val="1837162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63C1-4087-3E01-A27C-6741A555DF70}"/>
              </a:ext>
            </a:extLst>
          </p:cNvPr>
          <p:cNvSpPr>
            <a:spLocks noGrp="1"/>
          </p:cNvSpPr>
          <p:nvPr>
            <p:ph type="title"/>
          </p:nvPr>
        </p:nvSpPr>
        <p:spPr/>
        <p:txBody>
          <a:bodyPr/>
          <a:lstStyle/>
          <a:p>
            <a:endParaRPr lang="en-SG"/>
          </a:p>
        </p:txBody>
      </p:sp>
      <p:sp>
        <p:nvSpPr>
          <p:cNvPr id="6" name="TextBox 5">
            <a:extLst>
              <a:ext uri="{FF2B5EF4-FFF2-40B4-BE49-F238E27FC236}">
                <a16:creationId xmlns:a16="http://schemas.microsoft.com/office/drawing/2014/main" id="{520C8413-BAF6-BC3F-86A0-6E829BB85FDF}"/>
              </a:ext>
            </a:extLst>
          </p:cNvPr>
          <p:cNvSpPr txBox="1"/>
          <p:nvPr/>
        </p:nvSpPr>
        <p:spPr>
          <a:xfrm>
            <a:off x="7881078" y="1967869"/>
            <a:ext cx="3621947"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If wind turbine (and project) performance tends to degrade over time, then older projects—e.g., those built from 1998 to 2001—may have performed worse in 2021 than more recent projects simply due to their relative 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Year two is chosen as the index base to reflect the initial production ramp-up period commonly experienced by wind projects as their operators work through and resolve initial “teething” issues during the first year of operations.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Overall, from year 15 to 20, average project performance appears to be roughly 75% of early-year performance</a:t>
            </a:r>
            <a:endParaRPr lang="en-SG" sz="1400" dirty="0"/>
          </a:p>
        </p:txBody>
      </p:sp>
      <p:pic>
        <p:nvPicPr>
          <p:cNvPr id="8" name="Picture 7">
            <a:extLst>
              <a:ext uri="{FF2B5EF4-FFF2-40B4-BE49-F238E27FC236}">
                <a16:creationId xmlns:a16="http://schemas.microsoft.com/office/drawing/2014/main" id="{D5B8795B-2BE6-96D0-4FD6-0F1492744BC1}"/>
              </a:ext>
            </a:extLst>
          </p:cNvPr>
          <p:cNvPicPr>
            <a:picLocks noChangeAspect="1"/>
          </p:cNvPicPr>
          <p:nvPr/>
        </p:nvPicPr>
        <p:blipFill>
          <a:blip r:embed="rId2"/>
          <a:stretch>
            <a:fillRect/>
          </a:stretch>
        </p:blipFill>
        <p:spPr>
          <a:xfrm>
            <a:off x="776528" y="1967869"/>
            <a:ext cx="7104550" cy="3942361"/>
          </a:xfrm>
          <a:prstGeom prst="rect">
            <a:avLst/>
          </a:prstGeom>
        </p:spPr>
      </p:pic>
    </p:spTree>
    <p:extLst>
      <p:ext uri="{BB962C8B-B14F-4D97-AF65-F5344CB8AC3E}">
        <p14:creationId xmlns:p14="http://schemas.microsoft.com/office/powerpoint/2010/main" val="377696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DF85-AA6F-3FBF-5BDF-28B0AC745857}"/>
              </a:ext>
            </a:extLst>
          </p:cNvPr>
          <p:cNvSpPr>
            <a:spLocks noGrp="1"/>
          </p:cNvSpPr>
          <p:nvPr>
            <p:ph type="title"/>
          </p:nvPr>
        </p:nvSpPr>
        <p:spPr/>
        <p:txBody>
          <a:bodyPr/>
          <a:lstStyle/>
          <a:p>
            <a:r>
              <a:rPr lang="en-SG" dirty="0"/>
              <a:t>Cost of Wind Turbines</a:t>
            </a:r>
          </a:p>
        </p:txBody>
      </p:sp>
      <p:pic>
        <p:nvPicPr>
          <p:cNvPr id="7" name="Picture 6">
            <a:extLst>
              <a:ext uri="{FF2B5EF4-FFF2-40B4-BE49-F238E27FC236}">
                <a16:creationId xmlns:a16="http://schemas.microsoft.com/office/drawing/2014/main" id="{AD0E1E1D-2B3B-F0E0-08D2-414FC258D295}"/>
              </a:ext>
            </a:extLst>
          </p:cNvPr>
          <p:cNvPicPr>
            <a:picLocks noChangeAspect="1"/>
          </p:cNvPicPr>
          <p:nvPr/>
        </p:nvPicPr>
        <p:blipFill>
          <a:blip r:embed="rId2"/>
          <a:stretch>
            <a:fillRect/>
          </a:stretch>
        </p:blipFill>
        <p:spPr>
          <a:xfrm>
            <a:off x="838200" y="1690688"/>
            <a:ext cx="7554379" cy="4591691"/>
          </a:xfrm>
          <a:prstGeom prst="rect">
            <a:avLst/>
          </a:prstGeom>
        </p:spPr>
      </p:pic>
      <p:sp>
        <p:nvSpPr>
          <p:cNvPr id="8" name="TextBox 7">
            <a:extLst>
              <a:ext uri="{FF2B5EF4-FFF2-40B4-BE49-F238E27FC236}">
                <a16:creationId xmlns:a16="http://schemas.microsoft.com/office/drawing/2014/main" id="{C082E839-5CF0-6703-B488-F95E4AC2ABE5}"/>
              </a:ext>
            </a:extLst>
          </p:cNvPr>
          <p:cNvSpPr txBox="1"/>
          <p:nvPr/>
        </p:nvSpPr>
        <p:spPr>
          <a:xfrm>
            <a:off x="8729932" y="1690688"/>
            <a:ext cx="286397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Wind turbine prices have dropped substantially since 2008, despite continued technological advancements that have yielded increases in hub heights and especially rotor diameters. However, with supply chain pressures and rising materials prices, turbine prices generally increased in 2021.</a:t>
            </a:r>
            <a:endParaRPr lang="en-SG" sz="1600" dirty="0"/>
          </a:p>
        </p:txBody>
      </p:sp>
    </p:spTree>
    <p:extLst>
      <p:ext uri="{BB962C8B-B14F-4D97-AF65-F5344CB8AC3E}">
        <p14:creationId xmlns:p14="http://schemas.microsoft.com/office/powerpoint/2010/main" val="280917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F7F1-FADF-41A1-F99B-5CB4B55080B5}"/>
              </a:ext>
            </a:extLst>
          </p:cNvPr>
          <p:cNvSpPr>
            <a:spLocks noGrp="1"/>
          </p:cNvSpPr>
          <p:nvPr>
            <p:ph type="title"/>
          </p:nvPr>
        </p:nvSpPr>
        <p:spPr/>
        <p:txBody>
          <a:bodyPr/>
          <a:lstStyle/>
          <a:p>
            <a:r>
              <a:rPr lang="en-SG" dirty="0"/>
              <a:t>Installation Cost</a:t>
            </a:r>
          </a:p>
        </p:txBody>
      </p:sp>
      <p:pic>
        <p:nvPicPr>
          <p:cNvPr id="7" name="Picture 6">
            <a:extLst>
              <a:ext uri="{FF2B5EF4-FFF2-40B4-BE49-F238E27FC236}">
                <a16:creationId xmlns:a16="http://schemas.microsoft.com/office/drawing/2014/main" id="{823AF65B-4CE8-E0C5-AF40-40CBD85BB887}"/>
              </a:ext>
            </a:extLst>
          </p:cNvPr>
          <p:cNvPicPr>
            <a:picLocks noChangeAspect="1"/>
          </p:cNvPicPr>
          <p:nvPr/>
        </p:nvPicPr>
        <p:blipFill>
          <a:blip r:embed="rId2"/>
          <a:stretch>
            <a:fillRect/>
          </a:stretch>
        </p:blipFill>
        <p:spPr>
          <a:xfrm>
            <a:off x="1050200" y="1893408"/>
            <a:ext cx="6238539" cy="3912168"/>
          </a:xfrm>
          <a:prstGeom prst="rect">
            <a:avLst/>
          </a:prstGeom>
        </p:spPr>
      </p:pic>
      <p:sp>
        <p:nvSpPr>
          <p:cNvPr id="8" name="TextBox 7">
            <a:extLst>
              <a:ext uri="{FF2B5EF4-FFF2-40B4-BE49-F238E27FC236}">
                <a16:creationId xmlns:a16="http://schemas.microsoft.com/office/drawing/2014/main" id="{13DED9EB-A2D4-6095-7286-BDFD252FDB0E}"/>
              </a:ext>
            </a:extLst>
          </p:cNvPr>
          <p:cNvSpPr txBox="1"/>
          <p:nvPr/>
        </p:nvSpPr>
        <p:spPr>
          <a:xfrm>
            <a:off x="7461849" y="2053087"/>
            <a:ext cx="419243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average installed costs of projects declined from the beginning of the U.S. wind industry in the 1980s through the early 2000s, and then increase, reflecting turbine price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Costs peaked in 2009–2010. Though project-level costs have declined since 2010, they have largely held steady over the last few years—and with rising turbine prices may increase in the near term given the lag between turbine orders and project commissioning.</a:t>
            </a:r>
            <a:endParaRPr lang="en-SG" dirty="0"/>
          </a:p>
        </p:txBody>
      </p:sp>
    </p:spTree>
    <p:extLst>
      <p:ext uri="{BB962C8B-B14F-4D97-AF65-F5344CB8AC3E}">
        <p14:creationId xmlns:p14="http://schemas.microsoft.com/office/powerpoint/2010/main" val="180511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9F28-81C7-BEE4-209D-BDFD2FBBA230}"/>
              </a:ext>
            </a:extLst>
          </p:cNvPr>
          <p:cNvSpPr>
            <a:spLocks noGrp="1"/>
          </p:cNvSpPr>
          <p:nvPr>
            <p:ph type="title"/>
          </p:nvPr>
        </p:nvSpPr>
        <p:spPr/>
        <p:txBody>
          <a:bodyPr/>
          <a:lstStyle/>
          <a:p>
            <a:r>
              <a:rPr lang="en-SG" dirty="0"/>
              <a:t>Installation Cost by Regions</a:t>
            </a:r>
          </a:p>
        </p:txBody>
      </p:sp>
      <p:pic>
        <p:nvPicPr>
          <p:cNvPr id="9" name="Picture 8">
            <a:extLst>
              <a:ext uri="{FF2B5EF4-FFF2-40B4-BE49-F238E27FC236}">
                <a16:creationId xmlns:a16="http://schemas.microsoft.com/office/drawing/2014/main" id="{7215F102-E481-7BFC-8A5D-408AA19E59CB}"/>
              </a:ext>
            </a:extLst>
          </p:cNvPr>
          <p:cNvPicPr>
            <a:picLocks noChangeAspect="1"/>
          </p:cNvPicPr>
          <p:nvPr/>
        </p:nvPicPr>
        <p:blipFill>
          <a:blip r:embed="rId2"/>
          <a:stretch>
            <a:fillRect/>
          </a:stretch>
        </p:blipFill>
        <p:spPr>
          <a:xfrm>
            <a:off x="1017276" y="1584427"/>
            <a:ext cx="7897327" cy="4534533"/>
          </a:xfrm>
          <a:prstGeom prst="rect">
            <a:avLst/>
          </a:prstGeom>
        </p:spPr>
      </p:pic>
      <p:sp>
        <p:nvSpPr>
          <p:cNvPr id="10" name="TextBox 9">
            <a:extLst>
              <a:ext uri="{FF2B5EF4-FFF2-40B4-BE49-F238E27FC236}">
                <a16:creationId xmlns:a16="http://schemas.microsoft.com/office/drawing/2014/main" id="{9F6ED0B4-E64A-53A0-08C8-087678A02097}"/>
              </a:ext>
            </a:extLst>
          </p:cNvPr>
          <p:cNvSpPr txBox="1"/>
          <p:nvPr/>
        </p:nvSpPr>
        <p:spPr>
          <a:xfrm>
            <a:off x="8790317" y="1690688"/>
            <a:ext cx="3053751"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Regional differences in average project costs are also apparent and may occur due to variations in labor costs, development costs, transportation costs, siting and permitting requirements and timeframes, and other balance of-plant and construction expenditures—as well as variations in average project size and the turbines deployed in different regions.</a:t>
            </a:r>
            <a:endParaRPr lang="en-SG" sz="1600" dirty="0"/>
          </a:p>
        </p:txBody>
      </p:sp>
    </p:spTree>
    <p:extLst>
      <p:ext uri="{BB962C8B-B14F-4D97-AF65-F5344CB8AC3E}">
        <p14:creationId xmlns:p14="http://schemas.microsoft.com/office/powerpoint/2010/main" val="2265894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9255-B053-DA49-151C-4D23B02435E0}"/>
              </a:ext>
            </a:extLst>
          </p:cNvPr>
          <p:cNvSpPr>
            <a:spLocks noGrp="1"/>
          </p:cNvSpPr>
          <p:nvPr>
            <p:ph type="title"/>
          </p:nvPr>
        </p:nvSpPr>
        <p:spPr/>
        <p:txBody>
          <a:bodyPr/>
          <a:lstStyle/>
          <a:p>
            <a:r>
              <a:rPr lang="en-SG" dirty="0"/>
              <a:t>Operation and Maintenance Cost</a:t>
            </a:r>
          </a:p>
        </p:txBody>
      </p:sp>
      <p:pic>
        <p:nvPicPr>
          <p:cNvPr id="7" name="Picture 6">
            <a:extLst>
              <a:ext uri="{FF2B5EF4-FFF2-40B4-BE49-F238E27FC236}">
                <a16:creationId xmlns:a16="http://schemas.microsoft.com/office/drawing/2014/main" id="{207AF3A3-6F39-BE51-CBEE-EB7CE0613FCE}"/>
              </a:ext>
            </a:extLst>
          </p:cNvPr>
          <p:cNvPicPr>
            <a:picLocks noChangeAspect="1"/>
          </p:cNvPicPr>
          <p:nvPr/>
        </p:nvPicPr>
        <p:blipFill>
          <a:blip r:embed="rId2"/>
          <a:stretch>
            <a:fillRect/>
          </a:stretch>
        </p:blipFill>
        <p:spPr>
          <a:xfrm>
            <a:off x="1129790" y="1690688"/>
            <a:ext cx="7706801" cy="4105848"/>
          </a:xfrm>
          <a:prstGeom prst="rect">
            <a:avLst/>
          </a:prstGeom>
        </p:spPr>
      </p:pic>
      <p:sp>
        <p:nvSpPr>
          <p:cNvPr id="9" name="TextBox 8">
            <a:extLst>
              <a:ext uri="{FF2B5EF4-FFF2-40B4-BE49-F238E27FC236}">
                <a16:creationId xmlns:a16="http://schemas.microsoft.com/office/drawing/2014/main" id="{0F79DCAD-F341-97D8-B848-C78406CEACEC}"/>
              </a:ext>
            </a:extLst>
          </p:cNvPr>
          <p:cNvSpPr txBox="1"/>
          <p:nvPr/>
        </p:nvSpPr>
        <p:spPr>
          <a:xfrm>
            <a:off x="8557403" y="1690688"/>
            <a:ext cx="3381555"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data demonstrate that O&amp;M costs are far from uniform across projects. </a:t>
            </a:r>
          </a:p>
          <a:p>
            <a:pPr marL="285750" indent="-285750">
              <a:buFont typeface="Arial" panose="020B0604020202020204" pitchFamily="34" charset="0"/>
              <a:buChar char="•"/>
            </a:pPr>
            <a:r>
              <a:rPr lang="en-US" sz="1600" dirty="0"/>
              <a:t>It also suggests that projects installed in the past decade have, on average, incurred lower O&amp;M costs than those installed earlier.</a:t>
            </a:r>
          </a:p>
          <a:p>
            <a:pPr marL="285750" indent="-285750">
              <a:buFont typeface="Arial" panose="020B0604020202020204" pitchFamily="34" charset="0"/>
              <a:buChar char="•"/>
            </a:pPr>
            <a:r>
              <a:rPr lang="en-US" sz="1600" dirty="0"/>
              <a:t>This decline may be due to at least two factors: </a:t>
            </a:r>
          </a:p>
          <a:p>
            <a:pPr marL="800100" lvl="1" indent="-342900">
              <a:buFont typeface="+mj-lt"/>
              <a:buAutoNum type="arabicPeriod"/>
            </a:pPr>
            <a:r>
              <a:rPr lang="en-US" sz="1600" dirty="0"/>
              <a:t>O&amp;M costs generally increase as turbines age and component failures become more common; </a:t>
            </a:r>
          </a:p>
          <a:p>
            <a:pPr marL="800100" lvl="1" indent="-342900">
              <a:buFont typeface="+mj-lt"/>
              <a:buAutoNum type="arabicPeriod"/>
            </a:pPr>
            <a:r>
              <a:rPr lang="en-US" sz="1600" dirty="0"/>
              <a:t>projects installed more recently, with larger and more mature turbines and more sophisticated O&amp;M practices, may experience lower overall O&amp;M costs. </a:t>
            </a:r>
            <a:endParaRPr lang="en-SG" sz="1600" dirty="0"/>
          </a:p>
        </p:txBody>
      </p:sp>
    </p:spTree>
    <p:extLst>
      <p:ext uri="{BB962C8B-B14F-4D97-AF65-F5344CB8AC3E}">
        <p14:creationId xmlns:p14="http://schemas.microsoft.com/office/powerpoint/2010/main" val="3086637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96DD-220C-29C7-DFBB-9702E3AAD707}"/>
              </a:ext>
            </a:extLst>
          </p:cNvPr>
          <p:cNvSpPr>
            <a:spLocks noGrp="1"/>
          </p:cNvSpPr>
          <p:nvPr>
            <p:ph type="title"/>
          </p:nvPr>
        </p:nvSpPr>
        <p:spPr/>
        <p:txBody>
          <a:bodyPr/>
          <a:lstStyle/>
          <a:p>
            <a:r>
              <a:rPr lang="en-SG" dirty="0"/>
              <a:t>Cost and Value Comparison</a:t>
            </a:r>
          </a:p>
        </p:txBody>
      </p:sp>
      <p:pic>
        <p:nvPicPr>
          <p:cNvPr id="7" name="Picture 6">
            <a:extLst>
              <a:ext uri="{FF2B5EF4-FFF2-40B4-BE49-F238E27FC236}">
                <a16:creationId xmlns:a16="http://schemas.microsoft.com/office/drawing/2014/main" id="{FEA4D0F3-323A-D7E4-43A1-02D18F1090E6}"/>
              </a:ext>
            </a:extLst>
          </p:cNvPr>
          <p:cNvPicPr>
            <a:picLocks noChangeAspect="1"/>
          </p:cNvPicPr>
          <p:nvPr/>
        </p:nvPicPr>
        <p:blipFill>
          <a:blip r:embed="rId2"/>
          <a:stretch>
            <a:fillRect/>
          </a:stretch>
        </p:blipFill>
        <p:spPr>
          <a:xfrm>
            <a:off x="1157378" y="1690688"/>
            <a:ext cx="6502879" cy="3994278"/>
          </a:xfrm>
          <a:prstGeom prst="rect">
            <a:avLst/>
          </a:prstGeom>
        </p:spPr>
      </p:pic>
      <p:sp>
        <p:nvSpPr>
          <p:cNvPr id="8" name="TextBox 7">
            <a:extLst>
              <a:ext uri="{FF2B5EF4-FFF2-40B4-BE49-F238E27FC236}">
                <a16:creationId xmlns:a16="http://schemas.microsoft.com/office/drawing/2014/main" id="{F623A1AF-EF10-2377-10C7-9727AE6FC26C}"/>
              </a:ext>
            </a:extLst>
          </p:cNvPr>
          <p:cNvSpPr txBox="1"/>
          <p:nvPr/>
        </p:nvSpPr>
        <p:spPr>
          <a:xfrm>
            <a:off x="7660257" y="1027906"/>
            <a:ext cx="3909204"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t>wind PPA prices and utility-scale solar PPA prices—have, in many cases, been competitive with the projected fuel costs of gas-fired combined cycle generators. Specifically, the black dash markers show the 20-year levelized fuel costs—converted from natural gas to power terms.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Supported by federal tax incentives, the average levelized wind and solar PPA prices within this contract sample have, for several years now, </a:t>
            </a:r>
            <a:r>
              <a:rPr lang="en-US" sz="1600" b="1" dirty="0">
                <a:solidFill>
                  <a:srgbClr val="FF0000"/>
                </a:solidFill>
              </a:rPr>
              <a:t>been below the projected levelized cost of burning natural gas</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However, although the gap between wind and solar PPA prices was quite wide a decade ago, that gap has narrowed considerably in recent years, as solar prices have fallen more rapidly than wind prices</a:t>
            </a:r>
            <a:endParaRPr lang="en-SG" sz="1600" dirty="0"/>
          </a:p>
        </p:txBody>
      </p:sp>
    </p:spTree>
    <p:extLst>
      <p:ext uri="{BB962C8B-B14F-4D97-AF65-F5344CB8AC3E}">
        <p14:creationId xmlns:p14="http://schemas.microsoft.com/office/powerpoint/2010/main" val="140247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3717-7B12-8688-08CA-8F4DF8F2BA5C}"/>
              </a:ext>
            </a:extLst>
          </p:cNvPr>
          <p:cNvSpPr>
            <a:spLocks noGrp="1"/>
          </p:cNvSpPr>
          <p:nvPr>
            <p:ph type="title"/>
          </p:nvPr>
        </p:nvSpPr>
        <p:spPr/>
        <p:txBody>
          <a:bodyPr/>
          <a:lstStyle/>
          <a:p>
            <a:r>
              <a:rPr lang="en-SG" dirty="0"/>
              <a:t>Installation Trends of Wind Turbine in US</a:t>
            </a:r>
          </a:p>
        </p:txBody>
      </p:sp>
      <p:sp>
        <p:nvSpPr>
          <p:cNvPr id="3" name="Content Placeholder 2">
            <a:extLst>
              <a:ext uri="{FF2B5EF4-FFF2-40B4-BE49-F238E27FC236}">
                <a16:creationId xmlns:a16="http://schemas.microsoft.com/office/drawing/2014/main" id="{A13F2E58-A034-728A-DD8C-5829B682F680}"/>
              </a:ext>
            </a:extLst>
          </p:cNvPr>
          <p:cNvSpPr>
            <a:spLocks noGrp="1"/>
          </p:cNvSpPr>
          <p:nvPr>
            <p:ph idx="1"/>
          </p:nvPr>
        </p:nvSpPr>
        <p:spPr>
          <a:xfrm>
            <a:off x="838200" y="1402930"/>
            <a:ext cx="10515600" cy="4351338"/>
          </a:xfrm>
        </p:spPr>
        <p:txBody>
          <a:bodyPr>
            <a:normAutofit/>
          </a:bodyPr>
          <a:lstStyle/>
          <a:p>
            <a:r>
              <a:rPr lang="en-US" sz="1800" dirty="0"/>
              <a:t>A relatively new trend is that of </a:t>
            </a:r>
            <a:r>
              <a:rPr lang="en-US" sz="1800" b="1" dirty="0">
                <a:solidFill>
                  <a:srgbClr val="FF0000"/>
                </a:solidFill>
              </a:rPr>
              <a:t>partial wind project repowering</a:t>
            </a:r>
            <a:r>
              <a:rPr lang="en-US" sz="1800" dirty="0"/>
              <a:t>, in which major components of turbines are replaced. Such efforts provide access to favorable tax incentives, increase energy production with more advanced turbine technology, and extend project life. </a:t>
            </a:r>
          </a:p>
          <a:p>
            <a:r>
              <a:rPr lang="en-US" sz="1800" dirty="0"/>
              <a:t>In addition to the newly installed capacity, 1.6 GW of existing wind plants were </a:t>
            </a:r>
            <a:r>
              <a:rPr lang="en-US" sz="1800" b="1" dirty="0">
                <a:solidFill>
                  <a:srgbClr val="FF0000"/>
                </a:solidFill>
              </a:rPr>
              <a:t>partially repowered </a:t>
            </a:r>
            <a:r>
              <a:rPr lang="en-US" sz="1800" dirty="0"/>
              <a:t>in 2021, mostly in the form of increased rotor diameters and the replacement of major nacelle components; this is a decline from the previous two years, when roughly 3 GW were </a:t>
            </a:r>
            <a:r>
              <a:rPr lang="en-US" sz="1800" b="1" dirty="0">
                <a:solidFill>
                  <a:srgbClr val="FF0000"/>
                </a:solidFill>
              </a:rPr>
              <a:t>retrofitted</a:t>
            </a:r>
            <a:r>
              <a:rPr lang="en-US" sz="1800" dirty="0"/>
              <a:t> each year. </a:t>
            </a:r>
            <a:endParaRPr lang="en-SG" sz="1800" dirty="0"/>
          </a:p>
        </p:txBody>
      </p:sp>
      <p:pic>
        <p:nvPicPr>
          <p:cNvPr id="5" name="Picture 4">
            <a:extLst>
              <a:ext uri="{FF2B5EF4-FFF2-40B4-BE49-F238E27FC236}">
                <a16:creationId xmlns:a16="http://schemas.microsoft.com/office/drawing/2014/main" id="{8BA06C36-3AC0-D10B-5B06-40F29DE8A882}"/>
              </a:ext>
            </a:extLst>
          </p:cNvPr>
          <p:cNvPicPr>
            <a:picLocks noChangeAspect="1"/>
          </p:cNvPicPr>
          <p:nvPr/>
        </p:nvPicPr>
        <p:blipFill rotWithShape="1">
          <a:blip r:embed="rId2"/>
          <a:srcRect b="7974"/>
          <a:stretch/>
        </p:blipFill>
        <p:spPr>
          <a:xfrm>
            <a:off x="1076607" y="3126224"/>
            <a:ext cx="6626782" cy="3452916"/>
          </a:xfrm>
          <a:prstGeom prst="rect">
            <a:avLst/>
          </a:prstGeom>
        </p:spPr>
      </p:pic>
      <p:sp>
        <p:nvSpPr>
          <p:cNvPr id="6" name="TextBox 5">
            <a:extLst>
              <a:ext uri="{FF2B5EF4-FFF2-40B4-BE49-F238E27FC236}">
                <a16:creationId xmlns:a16="http://schemas.microsoft.com/office/drawing/2014/main" id="{D20A12B5-6D8D-30D3-AC3A-F71261BABE26}"/>
              </a:ext>
            </a:extLst>
          </p:cNvPr>
          <p:cNvSpPr txBox="1"/>
          <p:nvPr/>
        </p:nvSpPr>
        <p:spPr>
          <a:xfrm>
            <a:off x="8048445" y="3717985"/>
            <a:ext cx="3666227" cy="2031325"/>
          </a:xfrm>
          <a:prstGeom prst="rect">
            <a:avLst/>
          </a:prstGeom>
          <a:noFill/>
        </p:spPr>
        <p:txBody>
          <a:bodyPr wrap="square" rtlCol="0">
            <a:spAutoFit/>
          </a:bodyPr>
          <a:lstStyle/>
          <a:p>
            <a:r>
              <a:rPr lang="en-SG" dirty="0"/>
              <a:t>Why was there decline in 2021?</a:t>
            </a:r>
          </a:p>
          <a:p>
            <a:pPr marL="285750" indent="-285750">
              <a:buFont typeface="Arial" panose="020B0604020202020204" pitchFamily="34" charset="0"/>
              <a:buChar char="•"/>
            </a:pPr>
            <a:r>
              <a:rPr lang="en-US" dirty="0"/>
              <a:t>Supply chain pressures, policy uncertainty, and interconnection delays, which together reportedly caused 5 GW of wind projects previously planned for completion in 2021 to slip to later years.</a:t>
            </a:r>
            <a:endParaRPr lang="en-SG" dirty="0"/>
          </a:p>
        </p:txBody>
      </p:sp>
    </p:spTree>
    <p:extLst>
      <p:ext uri="{BB962C8B-B14F-4D97-AF65-F5344CB8AC3E}">
        <p14:creationId xmlns:p14="http://schemas.microsoft.com/office/powerpoint/2010/main" val="3761210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1352-FAB3-51D5-F045-83CB27FF090B}"/>
              </a:ext>
            </a:extLst>
          </p:cNvPr>
          <p:cNvSpPr>
            <a:spLocks noGrp="1"/>
          </p:cNvSpPr>
          <p:nvPr>
            <p:ph type="title"/>
          </p:nvPr>
        </p:nvSpPr>
        <p:spPr/>
        <p:txBody>
          <a:bodyPr/>
          <a:lstStyle/>
          <a:p>
            <a:endParaRPr lang="en-SG"/>
          </a:p>
        </p:txBody>
      </p:sp>
      <p:pic>
        <p:nvPicPr>
          <p:cNvPr id="5" name="Picture 4">
            <a:extLst>
              <a:ext uri="{FF2B5EF4-FFF2-40B4-BE49-F238E27FC236}">
                <a16:creationId xmlns:a16="http://schemas.microsoft.com/office/drawing/2014/main" id="{A045A5C9-7682-4F78-6795-01A24393937C}"/>
              </a:ext>
            </a:extLst>
          </p:cNvPr>
          <p:cNvPicPr>
            <a:picLocks noChangeAspect="1"/>
          </p:cNvPicPr>
          <p:nvPr/>
        </p:nvPicPr>
        <p:blipFill>
          <a:blip r:embed="rId2"/>
          <a:stretch>
            <a:fillRect/>
          </a:stretch>
        </p:blipFill>
        <p:spPr>
          <a:xfrm>
            <a:off x="1048137" y="1886631"/>
            <a:ext cx="6620746" cy="4118620"/>
          </a:xfrm>
          <a:prstGeom prst="rect">
            <a:avLst/>
          </a:prstGeom>
        </p:spPr>
      </p:pic>
      <p:sp>
        <p:nvSpPr>
          <p:cNvPr id="6" name="TextBox 5">
            <a:extLst>
              <a:ext uri="{FF2B5EF4-FFF2-40B4-BE49-F238E27FC236}">
                <a16:creationId xmlns:a16="http://schemas.microsoft.com/office/drawing/2014/main" id="{1E389781-728D-00C6-3012-CF55086E237D}"/>
              </a:ext>
            </a:extLst>
          </p:cNvPr>
          <p:cNvSpPr txBox="1"/>
          <p:nvPr/>
        </p:nvSpPr>
        <p:spPr>
          <a:xfrm>
            <a:off x="7936301" y="1886631"/>
            <a:ext cx="3502325" cy="4524315"/>
          </a:xfrm>
          <a:prstGeom prst="rect">
            <a:avLst/>
          </a:prstGeom>
          <a:noFill/>
        </p:spPr>
        <p:txBody>
          <a:bodyPr wrap="square" rtlCol="0">
            <a:spAutoFit/>
          </a:bodyPr>
          <a:lstStyle/>
          <a:p>
            <a:r>
              <a:rPr lang="en-US" dirty="0"/>
              <a:t>the long-term value that wind power might provide as a “hedge” against rising and/or uncertain natural gas prices. The wind PPA prices that are shown have been contractually locked in, whereas the fuel cost projections to which they are compared are highly uncertain. Actual fuel costs could ultimately be lower or higher. Either way, as evidenced by the widening range of fuel cost projections over time, it becomes increasingly difficult to forecast fuel costs with any accuracy as the term of the forecast increases</a:t>
            </a:r>
            <a:endParaRPr lang="en-SG" dirty="0"/>
          </a:p>
        </p:txBody>
      </p:sp>
    </p:spTree>
    <p:extLst>
      <p:ext uri="{BB962C8B-B14F-4D97-AF65-F5344CB8AC3E}">
        <p14:creationId xmlns:p14="http://schemas.microsoft.com/office/powerpoint/2010/main" val="76263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F2F9-814D-1E99-5C24-61F6F886D402}"/>
              </a:ext>
            </a:extLst>
          </p:cNvPr>
          <p:cNvSpPr>
            <a:spLocks noGrp="1"/>
          </p:cNvSpPr>
          <p:nvPr>
            <p:ph type="title"/>
          </p:nvPr>
        </p:nvSpPr>
        <p:spPr/>
        <p:txBody>
          <a:bodyPr/>
          <a:lstStyle/>
          <a:p>
            <a:r>
              <a:rPr lang="en-SG" dirty="0"/>
              <a:t>Comparison with other energy sources</a:t>
            </a:r>
          </a:p>
        </p:txBody>
      </p:sp>
      <p:pic>
        <p:nvPicPr>
          <p:cNvPr id="7" name="Picture 6">
            <a:extLst>
              <a:ext uri="{FF2B5EF4-FFF2-40B4-BE49-F238E27FC236}">
                <a16:creationId xmlns:a16="http://schemas.microsoft.com/office/drawing/2014/main" id="{A7D7C609-B1C8-1D3C-DABB-1CE8D8E310F2}"/>
              </a:ext>
            </a:extLst>
          </p:cNvPr>
          <p:cNvPicPr>
            <a:picLocks noChangeAspect="1"/>
          </p:cNvPicPr>
          <p:nvPr/>
        </p:nvPicPr>
        <p:blipFill>
          <a:blip r:embed="rId2"/>
          <a:stretch>
            <a:fillRect/>
          </a:stretch>
        </p:blipFill>
        <p:spPr>
          <a:xfrm>
            <a:off x="1199594" y="1882132"/>
            <a:ext cx="7964011" cy="4610743"/>
          </a:xfrm>
          <a:prstGeom prst="rect">
            <a:avLst/>
          </a:prstGeom>
        </p:spPr>
      </p:pic>
      <p:sp>
        <p:nvSpPr>
          <p:cNvPr id="8" name="TextBox 7">
            <a:extLst>
              <a:ext uri="{FF2B5EF4-FFF2-40B4-BE49-F238E27FC236}">
                <a16:creationId xmlns:a16="http://schemas.microsoft.com/office/drawing/2014/main" id="{8A4D1FB2-45A0-B8B4-57F5-92C5408C6910}"/>
              </a:ext>
            </a:extLst>
          </p:cNvPr>
          <p:cNvSpPr txBox="1"/>
          <p:nvPr/>
        </p:nvSpPr>
        <p:spPr>
          <a:xfrm>
            <a:off x="8881286" y="2424022"/>
            <a:ext cx="2714717"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Wind power has comprised a sizable share of capacity additions in recent years. In 2021, it constituted 32% of all U.S. generation and storage capacity additions, second only to solar power at 45%.</a:t>
            </a:r>
          </a:p>
          <a:p>
            <a:pPr marL="285750" indent="-285750">
              <a:buFont typeface="Arial" panose="020B0604020202020204" pitchFamily="34" charset="0"/>
              <a:buChar char="•"/>
            </a:pPr>
            <a:r>
              <a:rPr lang="en-US" sz="1600" dirty="0"/>
              <a:t>Natural gas and other non-renewable capacity additions continued their recent decline, falling to their lowest level in more than 20 years</a:t>
            </a:r>
            <a:endParaRPr lang="en-SG" sz="1600" dirty="0"/>
          </a:p>
        </p:txBody>
      </p:sp>
      <p:sp>
        <p:nvSpPr>
          <p:cNvPr id="9" name="TextBox 8">
            <a:extLst>
              <a:ext uri="{FF2B5EF4-FFF2-40B4-BE49-F238E27FC236}">
                <a16:creationId xmlns:a16="http://schemas.microsoft.com/office/drawing/2014/main" id="{A79E3428-641C-16AF-7EEA-1D3D03917590}"/>
              </a:ext>
            </a:extLst>
          </p:cNvPr>
          <p:cNvSpPr txBox="1"/>
          <p:nvPr/>
        </p:nvSpPr>
        <p:spPr>
          <a:xfrm>
            <a:off x="4572000" y="1785668"/>
            <a:ext cx="5190011" cy="369332"/>
          </a:xfrm>
          <a:prstGeom prst="rect">
            <a:avLst/>
          </a:prstGeom>
          <a:noFill/>
        </p:spPr>
        <p:txBody>
          <a:bodyPr wrap="none" rtlCol="0">
            <a:spAutoFit/>
          </a:bodyPr>
          <a:lstStyle/>
          <a:p>
            <a:r>
              <a:rPr lang="en-SG" dirty="0">
                <a:solidFill>
                  <a:srgbClr val="FF0000"/>
                </a:solidFill>
              </a:rPr>
              <a:t>Solar energy is the biggest contender for wind energy.</a:t>
            </a:r>
          </a:p>
        </p:txBody>
      </p:sp>
    </p:spTree>
    <p:extLst>
      <p:ext uri="{BB962C8B-B14F-4D97-AF65-F5344CB8AC3E}">
        <p14:creationId xmlns:p14="http://schemas.microsoft.com/office/powerpoint/2010/main" val="345198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958A-D7B0-E1D9-0CFF-BE0DEE70A41E}"/>
              </a:ext>
            </a:extLst>
          </p:cNvPr>
          <p:cNvSpPr>
            <a:spLocks noGrp="1"/>
          </p:cNvSpPr>
          <p:nvPr>
            <p:ph type="title"/>
          </p:nvPr>
        </p:nvSpPr>
        <p:spPr/>
        <p:txBody>
          <a:bodyPr/>
          <a:lstStyle/>
          <a:p>
            <a:r>
              <a:rPr lang="en-SG" dirty="0"/>
              <a:t>Capacity growth of wind energy among the US energy market sub-regions</a:t>
            </a:r>
          </a:p>
        </p:txBody>
      </p:sp>
      <p:pic>
        <p:nvPicPr>
          <p:cNvPr id="7" name="Picture 6">
            <a:extLst>
              <a:ext uri="{FF2B5EF4-FFF2-40B4-BE49-F238E27FC236}">
                <a16:creationId xmlns:a16="http://schemas.microsoft.com/office/drawing/2014/main" id="{25BB69B9-294E-56A7-5A2F-126E1FC46F98}"/>
              </a:ext>
            </a:extLst>
          </p:cNvPr>
          <p:cNvPicPr>
            <a:picLocks noChangeAspect="1"/>
          </p:cNvPicPr>
          <p:nvPr/>
        </p:nvPicPr>
        <p:blipFill>
          <a:blip r:embed="rId2"/>
          <a:stretch>
            <a:fillRect/>
          </a:stretch>
        </p:blipFill>
        <p:spPr>
          <a:xfrm>
            <a:off x="838200" y="1824276"/>
            <a:ext cx="7707814" cy="4378116"/>
          </a:xfrm>
          <a:prstGeom prst="rect">
            <a:avLst/>
          </a:prstGeom>
        </p:spPr>
      </p:pic>
      <p:sp>
        <p:nvSpPr>
          <p:cNvPr id="8" name="TextBox 7">
            <a:extLst>
              <a:ext uri="{FF2B5EF4-FFF2-40B4-BE49-F238E27FC236}">
                <a16:creationId xmlns:a16="http://schemas.microsoft.com/office/drawing/2014/main" id="{58F5413A-C3F6-BA47-0606-9E85C4268476}"/>
              </a:ext>
            </a:extLst>
          </p:cNvPr>
          <p:cNvSpPr txBox="1"/>
          <p:nvPr/>
        </p:nvSpPr>
        <p:spPr>
          <a:xfrm>
            <a:off x="8546014" y="2274838"/>
            <a:ext cx="2606615" cy="2308324"/>
          </a:xfrm>
          <a:prstGeom prst="rect">
            <a:avLst/>
          </a:prstGeom>
          <a:noFill/>
        </p:spPr>
        <p:txBody>
          <a:bodyPr wrap="square" rtlCol="0">
            <a:spAutoFit/>
          </a:bodyPr>
          <a:lstStyle/>
          <a:p>
            <a:r>
              <a:rPr lang="en-SG" dirty="0"/>
              <a:t>Wind energy achieved the biggest capacity growth in the SPP, ECROT and MISO regions, consistent with the concentration of wind speed in the pervious graph. </a:t>
            </a:r>
          </a:p>
        </p:txBody>
      </p:sp>
    </p:spTree>
    <p:extLst>
      <p:ext uri="{BB962C8B-B14F-4D97-AF65-F5344CB8AC3E}">
        <p14:creationId xmlns:p14="http://schemas.microsoft.com/office/powerpoint/2010/main" val="40862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A32E-A74D-F62C-3F26-55E70562EF73}"/>
              </a:ext>
            </a:extLst>
          </p:cNvPr>
          <p:cNvSpPr>
            <a:spLocks noGrp="1"/>
          </p:cNvSpPr>
          <p:nvPr>
            <p:ph type="title"/>
          </p:nvPr>
        </p:nvSpPr>
        <p:spPr/>
        <p:txBody>
          <a:bodyPr/>
          <a:lstStyle/>
          <a:p>
            <a:r>
              <a:rPr lang="en-SG" dirty="0"/>
              <a:t>Wind power capacity by states</a:t>
            </a:r>
          </a:p>
        </p:txBody>
      </p:sp>
      <p:pic>
        <p:nvPicPr>
          <p:cNvPr id="5" name="Picture 4">
            <a:extLst>
              <a:ext uri="{FF2B5EF4-FFF2-40B4-BE49-F238E27FC236}">
                <a16:creationId xmlns:a16="http://schemas.microsoft.com/office/drawing/2014/main" id="{3A18446C-E7F2-EF95-AAF6-5F5267879CBD}"/>
              </a:ext>
            </a:extLst>
          </p:cNvPr>
          <p:cNvPicPr>
            <a:picLocks noChangeAspect="1"/>
          </p:cNvPicPr>
          <p:nvPr/>
        </p:nvPicPr>
        <p:blipFill>
          <a:blip r:embed="rId2"/>
          <a:stretch>
            <a:fillRect/>
          </a:stretch>
        </p:blipFill>
        <p:spPr>
          <a:xfrm>
            <a:off x="2345261" y="1518159"/>
            <a:ext cx="6557200" cy="4622901"/>
          </a:xfrm>
          <a:prstGeom prst="rect">
            <a:avLst/>
          </a:prstGeom>
        </p:spPr>
      </p:pic>
    </p:spTree>
    <p:extLst>
      <p:ext uri="{BB962C8B-B14F-4D97-AF65-F5344CB8AC3E}">
        <p14:creationId xmlns:p14="http://schemas.microsoft.com/office/powerpoint/2010/main" val="32064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9072-CEB7-CD77-8EE3-0C3B2CCAEC13}"/>
              </a:ext>
            </a:extLst>
          </p:cNvPr>
          <p:cNvSpPr>
            <a:spLocks noGrp="1"/>
          </p:cNvSpPr>
          <p:nvPr>
            <p:ph type="title"/>
          </p:nvPr>
        </p:nvSpPr>
        <p:spPr/>
        <p:txBody>
          <a:bodyPr/>
          <a:lstStyle/>
          <a:p>
            <a:r>
              <a:rPr lang="en-SG" dirty="0"/>
              <a:t>Wind penetration by energy market sub-regions</a:t>
            </a:r>
          </a:p>
        </p:txBody>
      </p:sp>
      <p:pic>
        <p:nvPicPr>
          <p:cNvPr id="5" name="Picture 4">
            <a:extLst>
              <a:ext uri="{FF2B5EF4-FFF2-40B4-BE49-F238E27FC236}">
                <a16:creationId xmlns:a16="http://schemas.microsoft.com/office/drawing/2014/main" id="{2C9DC7F8-8CA3-1F7F-3CCC-71D8C52FFD4B}"/>
              </a:ext>
            </a:extLst>
          </p:cNvPr>
          <p:cNvPicPr>
            <a:picLocks noChangeAspect="1"/>
          </p:cNvPicPr>
          <p:nvPr/>
        </p:nvPicPr>
        <p:blipFill>
          <a:blip r:embed="rId2"/>
          <a:stretch>
            <a:fillRect/>
          </a:stretch>
        </p:blipFill>
        <p:spPr>
          <a:xfrm>
            <a:off x="284557" y="1786868"/>
            <a:ext cx="8068801" cy="4706007"/>
          </a:xfrm>
          <a:prstGeom prst="rect">
            <a:avLst/>
          </a:prstGeom>
        </p:spPr>
      </p:pic>
      <p:sp>
        <p:nvSpPr>
          <p:cNvPr id="6" name="TextBox 5">
            <a:extLst>
              <a:ext uri="{FF2B5EF4-FFF2-40B4-BE49-F238E27FC236}">
                <a16:creationId xmlns:a16="http://schemas.microsoft.com/office/drawing/2014/main" id="{C43731B2-45E3-FF67-E2C4-12DDC23B1530}"/>
              </a:ext>
            </a:extLst>
          </p:cNvPr>
          <p:cNvSpPr txBox="1"/>
          <p:nvPr/>
        </p:nvSpPr>
        <p:spPr>
          <a:xfrm>
            <a:off x="7924745" y="1722338"/>
            <a:ext cx="3867565" cy="4770537"/>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374151"/>
                </a:solidFill>
                <a:effectLst/>
                <a:latin typeface="Söhne"/>
              </a:rPr>
              <a:t>Wind penetration = </a:t>
            </a:r>
            <a:r>
              <a:rPr lang="en-US" sz="1600" b="1" i="0" dirty="0">
                <a:solidFill>
                  <a:srgbClr val="FF0000"/>
                </a:solidFill>
                <a:effectLst/>
                <a:latin typeface="Söhne"/>
              </a:rPr>
              <a:t>percentage of electricity generated by wind power </a:t>
            </a:r>
            <a:r>
              <a:rPr lang="en-US" sz="1600" b="0" i="0" dirty="0">
                <a:solidFill>
                  <a:srgbClr val="374151"/>
                </a:solidFill>
                <a:effectLst/>
                <a:latin typeface="Söhne"/>
              </a:rPr>
              <a:t>over total </a:t>
            </a:r>
            <a:r>
              <a:rPr lang="en-US" sz="1600" b="1" i="0" dirty="0">
                <a:solidFill>
                  <a:srgbClr val="FF0000"/>
                </a:solidFill>
                <a:effectLst/>
                <a:latin typeface="Söhne"/>
              </a:rPr>
              <a:t>electricity demand </a:t>
            </a:r>
            <a:r>
              <a:rPr lang="en-US" sz="1600" b="0" i="0" dirty="0">
                <a:solidFill>
                  <a:srgbClr val="374151"/>
                </a:solidFill>
                <a:effectLst/>
                <a:latin typeface="Söhne"/>
              </a:rPr>
              <a:t>in a given system or grid.</a:t>
            </a:r>
          </a:p>
          <a:p>
            <a:pPr marL="285750" indent="-285750" algn="l">
              <a:buFont typeface="Arial" panose="020B0604020202020204" pitchFamily="34" charset="0"/>
              <a:buChar char="•"/>
            </a:pPr>
            <a:endParaRPr lang="en-US" sz="1600" b="0" i="0" dirty="0">
              <a:solidFill>
                <a:srgbClr val="374151"/>
              </a:solidFill>
              <a:effectLst/>
              <a:latin typeface="Söhne"/>
            </a:endParaRPr>
          </a:p>
          <a:p>
            <a:pPr marL="285750" indent="-285750" algn="l">
              <a:buFont typeface="Arial" panose="020B0604020202020204" pitchFamily="34" charset="0"/>
              <a:buChar char="•"/>
            </a:pPr>
            <a:r>
              <a:rPr lang="en-US" sz="1600" b="0" i="0" dirty="0">
                <a:solidFill>
                  <a:srgbClr val="374151"/>
                </a:solidFill>
                <a:effectLst/>
                <a:latin typeface="Söhne"/>
              </a:rPr>
              <a:t>For example, if a region has a total electricity demand of 1000 megawatts (MW) and wind turbines generate 200 MW of electricity, the wind penetration would be 20%.</a:t>
            </a:r>
          </a:p>
          <a:p>
            <a:pPr marL="285750" indent="-285750" algn="l">
              <a:buFont typeface="Arial" panose="020B0604020202020204" pitchFamily="34" charset="0"/>
              <a:buChar char="•"/>
            </a:pPr>
            <a:endParaRPr lang="en-US" sz="1600" b="0" i="0" dirty="0">
              <a:solidFill>
                <a:srgbClr val="374151"/>
              </a:solidFill>
              <a:effectLst/>
              <a:latin typeface="Söhne"/>
            </a:endParaRPr>
          </a:p>
          <a:p>
            <a:pPr marL="285750" indent="-285750" algn="l">
              <a:buFont typeface="Arial" panose="020B0604020202020204" pitchFamily="34" charset="0"/>
              <a:buChar char="•"/>
            </a:pPr>
            <a:r>
              <a:rPr lang="en-US" sz="1600" b="0" i="0" dirty="0">
                <a:solidFill>
                  <a:srgbClr val="374151"/>
                </a:solidFill>
                <a:effectLst/>
                <a:latin typeface="Söhne"/>
              </a:rPr>
              <a:t>Wind penetration levels can vary depending on factors such as the </a:t>
            </a:r>
            <a:r>
              <a:rPr lang="en-US" sz="1600" b="1" i="0" dirty="0">
                <a:solidFill>
                  <a:srgbClr val="374151"/>
                </a:solidFill>
                <a:effectLst/>
                <a:latin typeface="Söhne"/>
              </a:rPr>
              <a:t>availability and capacity of wind resources</a:t>
            </a:r>
            <a:r>
              <a:rPr lang="en-US" sz="1600" b="0" i="0" dirty="0">
                <a:solidFill>
                  <a:srgbClr val="374151"/>
                </a:solidFill>
                <a:effectLst/>
                <a:latin typeface="Söhne"/>
              </a:rPr>
              <a:t>, the </a:t>
            </a:r>
            <a:r>
              <a:rPr lang="en-US" sz="1600" b="1" i="0" dirty="0">
                <a:solidFill>
                  <a:srgbClr val="374151"/>
                </a:solidFill>
                <a:effectLst/>
                <a:latin typeface="Söhne"/>
              </a:rPr>
              <a:t>level of demand</a:t>
            </a:r>
            <a:r>
              <a:rPr lang="en-US" sz="1600" b="0" i="0" dirty="0">
                <a:solidFill>
                  <a:srgbClr val="374151"/>
                </a:solidFill>
                <a:effectLst/>
                <a:latin typeface="Söhne"/>
              </a:rPr>
              <a:t>, and the </a:t>
            </a:r>
            <a:r>
              <a:rPr lang="en-US" sz="1600" b="1" i="0" dirty="0">
                <a:solidFill>
                  <a:srgbClr val="374151"/>
                </a:solidFill>
                <a:effectLst/>
                <a:latin typeface="Söhne"/>
              </a:rPr>
              <a:t>capacity of the transmission infrastructure </a:t>
            </a:r>
            <a:r>
              <a:rPr lang="en-US" sz="1600" b="0" i="0" dirty="0">
                <a:solidFill>
                  <a:srgbClr val="374151"/>
                </a:solidFill>
                <a:effectLst/>
                <a:latin typeface="Söhne"/>
              </a:rPr>
              <a:t>to handle the fluctuations in electricity supply from wind turbines.</a:t>
            </a:r>
          </a:p>
          <a:p>
            <a:pPr marL="285750" indent="-285750">
              <a:buFont typeface="Arial" panose="020B0604020202020204" pitchFamily="34" charset="0"/>
              <a:buChar char="•"/>
            </a:pPr>
            <a:endParaRPr lang="en-SG" sz="1600" dirty="0"/>
          </a:p>
        </p:txBody>
      </p:sp>
    </p:spTree>
    <p:extLst>
      <p:ext uri="{BB962C8B-B14F-4D97-AF65-F5344CB8AC3E}">
        <p14:creationId xmlns:p14="http://schemas.microsoft.com/office/powerpoint/2010/main" val="92342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D97C-512D-E003-98C2-FC48FEE1ECCF}"/>
              </a:ext>
            </a:extLst>
          </p:cNvPr>
          <p:cNvSpPr>
            <a:spLocks noGrp="1"/>
          </p:cNvSpPr>
          <p:nvPr>
            <p:ph type="title"/>
          </p:nvPr>
        </p:nvSpPr>
        <p:spPr/>
        <p:txBody>
          <a:bodyPr/>
          <a:lstStyle/>
          <a:p>
            <a:r>
              <a:rPr lang="en-SG" dirty="0"/>
              <a:t>Hybrid Wind Plants</a:t>
            </a:r>
          </a:p>
        </p:txBody>
      </p:sp>
      <p:sp>
        <p:nvSpPr>
          <p:cNvPr id="4" name="TextBox 3">
            <a:extLst>
              <a:ext uri="{FF2B5EF4-FFF2-40B4-BE49-F238E27FC236}">
                <a16:creationId xmlns:a16="http://schemas.microsoft.com/office/drawing/2014/main" id="{1687C89B-77E1-C2D0-DC39-D00C85E87CB6}"/>
              </a:ext>
            </a:extLst>
          </p:cNvPr>
          <p:cNvSpPr txBox="1"/>
          <p:nvPr/>
        </p:nvSpPr>
        <p:spPr>
          <a:xfrm>
            <a:off x="7792219" y="722927"/>
            <a:ext cx="4077727" cy="6001643"/>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374151"/>
                </a:solidFill>
                <a:effectLst/>
                <a:latin typeface="Söhne"/>
              </a:rPr>
              <a:t>A wind hybrid project is a renewable energy project that combines wind power with one or more other sources of energy, such as solar power, battery storage, or a backup generator.</a:t>
            </a:r>
          </a:p>
          <a:p>
            <a:pPr marL="285750" indent="-285750" algn="l">
              <a:buFont typeface="Arial" panose="020B0604020202020204" pitchFamily="34" charset="0"/>
              <a:buChar char="•"/>
            </a:pPr>
            <a:endParaRPr lang="en-US" sz="1600" b="0" i="0" dirty="0">
              <a:solidFill>
                <a:srgbClr val="374151"/>
              </a:solidFill>
              <a:effectLst/>
              <a:latin typeface="Söhne"/>
            </a:endParaRPr>
          </a:p>
          <a:p>
            <a:pPr marL="285750" indent="-285750" algn="l">
              <a:buFont typeface="Arial" panose="020B0604020202020204" pitchFamily="34" charset="0"/>
              <a:buChar char="•"/>
            </a:pPr>
            <a:r>
              <a:rPr lang="en-US" sz="1600" b="0" i="0" dirty="0">
                <a:solidFill>
                  <a:srgbClr val="374151"/>
                </a:solidFill>
                <a:effectLst/>
                <a:latin typeface="Söhne"/>
              </a:rPr>
              <a:t>The goal of a wind hybrid project is to increase the efficiency and reliability of the overall energy system. For example, a wind-solar hybrid system can provide a more stable supply of electricity by balancing the intermittent output of wind turbines with the more predictable output of solar panels. </a:t>
            </a:r>
          </a:p>
          <a:p>
            <a:pPr marL="285750" indent="-285750" algn="l">
              <a:buFont typeface="Arial" panose="020B0604020202020204" pitchFamily="34" charset="0"/>
              <a:buChar char="•"/>
            </a:pPr>
            <a:endParaRPr lang="en-US" sz="1600" b="0" i="0" dirty="0">
              <a:solidFill>
                <a:srgbClr val="374151"/>
              </a:solidFill>
              <a:effectLst/>
              <a:latin typeface="Söhne"/>
            </a:endParaRPr>
          </a:p>
          <a:p>
            <a:pPr marL="285750" indent="-285750" algn="l">
              <a:buFont typeface="Arial" panose="020B0604020202020204" pitchFamily="34" charset="0"/>
              <a:buChar char="•"/>
            </a:pPr>
            <a:r>
              <a:rPr lang="en-US" sz="1600" b="0" i="0" dirty="0">
                <a:solidFill>
                  <a:srgbClr val="374151"/>
                </a:solidFill>
                <a:effectLst/>
                <a:latin typeface="Söhne"/>
              </a:rPr>
              <a:t>A wind-battery hybrid system can store excess wind power for use during times of low wind generation. </a:t>
            </a:r>
            <a:r>
              <a:rPr lang="en-US" sz="1600" dirty="0"/>
              <a:t>This is the most common type of wind hybrid project, where 1.4 GW of wind has been paired with 0.2 GW of battery storage across 14 plants. However, no new projects of this type were installed in 2021.</a:t>
            </a:r>
            <a:endParaRPr lang="en-US" sz="1600" b="0" i="0" dirty="0">
              <a:solidFill>
                <a:srgbClr val="374151"/>
              </a:solidFill>
              <a:effectLst/>
              <a:latin typeface="Söhne"/>
            </a:endParaRPr>
          </a:p>
          <a:p>
            <a:pPr marL="285750" indent="-285750">
              <a:buFont typeface="Arial" panose="020B0604020202020204" pitchFamily="34" charset="0"/>
              <a:buChar char="•"/>
            </a:pPr>
            <a:endParaRPr lang="en-SG" sz="1600" dirty="0"/>
          </a:p>
        </p:txBody>
      </p:sp>
      <p:pic>
        <p:nvPicPr>
          <p:cNvPr id="8" name="Picture 7">
            <a:extLst>
              <a:ext uri="{FF2B5EF4-FFF2-40B4-BE49-F238E27FC236}">
                <a16:creationId xmlns:a16="http://schemas.microsoft.com/office/drawing/2014/main" id="{E646ABCF-1A00-F864-1873-D8A5AE1B4DB4}"/>
              </a:ext>
            </a:extLst>
          </p:cNvPr>
          <p:cNvPicPr>
            <a:picLocks noChangeAspect="1"/>
          </p:cNvPicPr>
          <p:nvPr/>
        </p:nvPicPr>
        <p:blipFill>
          <a:blip r:embed="rId2"/>
          <a:stretch>
            <a:fillRect/>
          </a:stretch>
        </p:blipFill>
        <p:spPr>
          <a:xfrm>
            <a:off x="742745" y="1377072"/>
            <a:ext cx="6954020" cy="4868709"/>
          </a:xfrm>
          <a:prstGeom prst="rect">
            <a:avLst/>
          </a:prstGeom>
        </p:spPr>
      </p:pic>
    </p:spTree>
    <p:extLst>
      <p:ext uri="{BB962C8B-B14F-4D97-AF65-F5344CB8AC3E}">
        <p14:creationId xmlns:p14="http://schemas.microsoft.com/office/powerpoint/2010/main" val="166640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96EE-57AA-26C1-54D9-7C1D33E9638C}"/>
              </a:ext>
            </a:extLst>
          </p:cNvPr>
          <p:cNvSpPr>
            <a:spLocks noGrp="1"/>
          </p:cNvSpPr>
          <p:nvPr>
            <p:ph type="title"/>
          </p:nvPr>
        </p:nvSpPr>
        <p:spPr/>
        <p:txBody>
          <a:bodyPr/>
          <a:lstStyle/>
          <a:p>
            <a:r>
              <a:rPr lang="en-SG" dirty="0"/>
              <a:t>Limitations of wind + storage hybrids</a:t>
            </a:r>
          </a:p>
        </p:txBody>
      </p:sp>
      <p:pic>
        <p:nvPicPr>
          <p:cNvPr id="7" name="Picture 6">
            <a:extLst>
              <a:ext uri="{FF2B5EF4-FFF2-40B4-BE49-F238E27FC236}">
                <a16:creationId xmlns:a16="http://schemas.microsoft.com/office/drawing/2014/main" id="{7DBED9E4-5802-B723-CACC-31D23301D32F}"/>
              </a:ext>
            </a:extLst>
          </p:cNvPr>
          <p:cNvPicPr>
            <a:picLocks noChangeAspect="1"/>
          </p:cNvPicPr>
          <p:nvPr/>
        </p:nvPicPr>
        <p:blipFill>
          <a:blip r:embed="rId2"/>
          <a:stretch>
            <a:fillRect/>
          </a:stretch>
        </p:blipFill>
        <p:spPr>
          <a:xfrm>
            <a:off x="738795" y="2305859"/>
            <a:ext cx="7159399" cy="3019841"/>
          </a:xfrm>
          <a:prstGeom prst="rect">
            <a:avLst/>
          </a:prstGeom>
        </p:spPr>
      </p:pic>
      <p:sp>
        <p:nvSpPr>
          <p:cNvPr id="8" name="TextBox 7">
            <a:extLst>
              <a:ext uri="{FF2B5EF4-FFF2-40B4-BE49-F238E27FC236}">
                <a16:creationId xmlns:a16="http://schemas.microsoft.com/office/drawing/2014/main" id="{93440624-0C4B-0921-DD15-BD20F8C715F5}"/>
              </a:ext>
            </a:extLst>
          </p:cNvPr>
          <p:cNvSpPr txBox="1"/>
          <p:nvPr/>
        </p:nvSpPr>
        <p:spPr>
          <a:xfrm>
            <a:off x="7737894" y="1814154"/>
            <a:ext cx="3933645" cy="4031873"/>
          </a:xfrm>
          <a:prstGeom prst="rect">
            <a:avLst/>
          </a:prstGeom>
          <a:noFill/>
        </p:spPr>
        <p:txBody>
          <a:bodyPr wrap="square" rtlCol="0">
            <a:spAutoFit/>
          </a:bodyPr>
          <a:lstStyle/>
          <a:p>
            <a:r>
              <a:rPr lang="en-US" sz="1600" dirty="0"/>
              <a:t>Wind + storage hybrids have a 14% storage-to-generator ratio with an average storage duration of just 0.6 hours, suggesting a focus on providing ancillary services and only </a:t>
            </a:r>
          </a:p>
          <a:p>
            <a:r>
              <a:rPr lang="en-US" sz="1600" dirty="0"/>
              <a:t>limited capacity to shift large amounts of energy across time. </a:t>
            </a:r>
          </a:p>
          <a:p>
            <a:endParaRPr lang="en-US" sz="1600" dirty="0"/>
          </a:p>
          <a:p>
            <a:r>
              <a:rPr lang="en-US" sz="1600" dirty="0"/>
              <a:t>The storage-to-generator ration is much lower compared to solar energy (PV), which also has a bigger edge over wind in terms of the duration of storage. </a:t>
            </a:r>
          </a:p>
          <a:p>
            <a:endParaRPr lang="en-US" sz="1600" dirty="0"/>
          </a:p>
          <a:p>
            <a:r>
              <a:rPr lang="en-US" sz="1600" dirty="0"/>
              <a:t>Based on data from proposed </a:t>
            </a:r>
          </a:p>
          <a:p>
            <a:r>
              <a:rPr lang="en-US" sz="1600" dirty="0"/>
              <a:t>projects, </a:t>
            </a:r>
            <a:r>
              <a:rPr lang="en-US" sz="1600" b="1" dirty="0">
                <a:solidFill>
                  <a:srgbClr val="FF0000"/>
                </a:solidFill>
              </a:rPr>
              <a:t>there is growing interest in hybridizing with larger storage-to-generator ratios and longer storage durations</a:t>
            </a:r>
            <a:endParaRPr lang="en-SG" sz="1600" b="1" dirty="0">
              <a:solidFill>
                <a:srgbClr val="FF0000"/>
              </a:solidFill>
            </a:endParaRPr>
          </a:p>
        </p:txBody>
      </p:sp>
    </p:spTree>
    <p:extLst>
      <p:ext uri="{BB962C8B-B14F-4D97-AF65-F5344CB8AC3E}">
        <p14:creationId xmlns:p14="http://schemas.microsoft.com/office/powerpoint/2010/main" val="101153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2633</Words>
  <Application>Microsoft Office PowerPoint</Application>
  <PresentationFormat>Widescreen</PresentationFormat>
  <Paragraphs>130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Söhne</vt:lpstr>
      <vt:lpstr>Arial</vt:lpstr>
      <vt:lpstr>Calibri</vt:lpstr>
      <vt:lpstr>Calibri Light</vt:lpstr>
      <vt:lpstr>Office Theme</vt:lpstr>
      <vt:lpstr>Wind Energy Market in the US</vt:lpstr>
      <vt:lpstr>Energy Market in the US</vt:lpstr>
      <vt:lpstr>Installation Trends of Wind Turbine in US</vt:lpstr>
      <vt:lpstr>Comparison with other energy sources</vt:lpstr>
      <vt:lpstr>Capacity growth of wind energy among the US energy market sub-regions</vt:lpstr>
      <vt:lpstr>Wind power capacity by states</vt:lpstr>
      <vt:lpstr>Wind penetration by energy market sub-regions</vt:lpstr>
      <vt:lpstr>Hybrid Wind Plants</vt:lpstr>
      <vt:lpstr>Limitations of wind + storage hybrids</vt:lpstr>
      <vt:lpstr>Transmission Interconnection Queues for wind energy vs other energy sources</vt:lpstr>
      <vt:lpstr>US Market Share of Wind Turbine Manufacturers</vt:lpstr>
      <vt:lpstr>Domestic supply vs demand</vt:lpstr>
      <vt:lpstr>Falling profit margin for wind turbine manufacturers</vt:lpstr>
      <vt:lpstr>Imports are essential for wind turbine manufacturing</vt:lpstr>
      <vt:lpstr>Wind Power Producers in the US</vt:lpstr>
      <vt:lpstr>Power offtake arrangement for wind power</vt:lpstr>
      <vt:lpstr>Wind Turbine Technology Trends</vt:lpstr>
      <vt:lpstr>Retroffited Wind Turbines</vt:lpstr>
      <vt:lpstr>Technology trends for retrofitted wind turbines</vt:lpstr>
      <vt:lpstr>Capacity Factor of Wind Turbine Projects </vt:lpstr>
      <vt:lpstr>Capacity Factor by States</vt:lpstr>
      <vt:lpstr>What is Wind Curtailment?</vt:lpstr>
      <vt:lpstr>Wind Curtailment Rate</vt:lpstr>
      <vt:lpstr>PowerPoint Presentation</vt:lpstr>
      <vt:lpstr>Cost of Wind Turbines</vt:lpstr>
      <vt:lpstr>Installation Cost</vt:lpstr>
      <vt:lpstr>Installation Cost by Regions</vt:lpstr>
      <vt:lpstr>Operation and Maintenance Cost</vt:lpstr>
      <vt:lpstr>Cost and Value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 Market in the US</dc:title>
  <dc:creator>Er Ning</dc:creator>
  <cp:lastModifiedBy>Er Ning</cp:lastModifiedBy>
  <cp:revision>2</cp:revision>
  <dcterms:created xsi:type="dcterms:W3CDTF">2023-03-17T06:54:51Z</dcterms:created>
  <dcterms:modified xsi:type="dcterms:W3CDTF">2023-03-17T09:32:55Z</dcterms:modified>
</cp:coreProperties>
</file>