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Alfa Slab One"/>
      <p:regular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AF7B69-8471-4819-8D39-61D3C4EA3F8C}">
  <a:tblStyle styleId="{64AF7B69-8471-4819-8D39-61D3C4EA3F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AlfaSlabOne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9bad5e70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f9bad5e70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9bad5e701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9bad5e701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9bad5e701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9bad5e70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9bad5e701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9bad5e701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9bad5e70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9bad5e70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9bad5e701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9bad5e701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9bad5e701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9bad5e701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9bad5e701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9bad5e701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eddit.com/r/singapore/comments/zopida/price_of_a_big_mac_meal_across_singapore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eddit.com/r/singapore/comments/zopida/price_of_a_big_mac_meal_across_singapore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ata.gov.sg/dataset/hdb-property-information" TargetMode="External"/><Relationship Id="rId4" Type="http://schemas.openxmlformats.org/officeDocument/2006/relationships/hyperlink" Target="https://www.singstat.gov.sg/find-data/search-by-theme/population/geographic-distribution/latest-data" TargetMode="External"/><Relationship Id="rId5" Type="http://schemas.openxmlformats.org/officeDocument/2006/relationships/hyperlink" Target="https://datamall.lta.gov.sg/content/datamall/en/dynamic-data.html" TargetMode="External"/><Relationship Id="rId6" Type="http://schemas.openxmlformats.org/officeDocument/2006/relationships/hyperlink" Target="https://www.singstat.gov.sg/find-data/search-by-theme/population/geographic-distribution/latest-data" TargetMode="External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DAI Capstone</a:t>
            </a:r>
            <a:endParaRPr b="1" sz="54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Would you like some fries with that?</a:t>
            </a:r>
            <a:endParaRPr b="1" sz="54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Nicholas Leong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723" y="161325"/>
            <a:ext cx="1727825" cy="9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643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As a F&amp;B owner, is it possible to get a gauge on how I should price my products down to the exact location in Singapore?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Scenario: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new Lor Mee owner wants to setup a stall at 2 Mistri Rd, Singapore 079624, Lumiere. How much should he or she price the Lor Mee at?</a:t>
            </a:r>
            <a:endParaRPr/>
          </a:p>
          <a:p>
            <a:pPr indent="-33432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The simplest approach is to price it at a mark up rate e.g. 30%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Survey all the lor mee prices about X meters within the area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Take a look at the chicken rice stall next door and compare that to a nearby hawker stall with both chicken rice and lor mee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Random trial and error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9700" y="1234975"/>
            <a:ext cx="2082600" cy="3121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311700" y="94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{64AF7B69-8471-4819-8D39-61D3C4EA3F8C}</a:tableStyleId>
              </a:tblPr>
              <a:tblGrid>
                <a:gridCol w="2497125"/>
                <a:gridCol w="6023475"/>
              </a:tblGrid>
              <a:tr h="1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Current 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Problems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Mark Up 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GB" sz="1300"/>
                        <a:t>If priced too high, there can be loss of sales due to less customers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GB" sz="1300"/>
                        <a:t>If priced too low, we would also have a loss of revenue since we could have earned more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9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Compare to all Lor Mee around the area</a:t>
                      </a:r>
                      <a:endParaRPr sz="13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GB" sz="1300"/>
                        <a:t>Depending on the number of your samples taken, it might not be statistically accurate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GB" sz="1300"/>
                        <a:t>Your Lor Mee / Chicken Rice portions might not have the same ingredients / X Factor as the comparisons</a:t>
                      </a:r>
                      <a:endParaRPr sz="1300"/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GB" sz="1300"/>
                        <a:t>Sometimes you have nothing to compare to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Compute the Lor Mee : Chicken Rice ratio</a:t>
                      </a:r>
                      <a:endParaRPr sz="1300"/>
                    </a:p>
                  </a:txBody>
                  <a:tcPr marT="91425" marB="91425" marR="91425" marL="91425"/>
                </a:tc>
                <a:tc vMerge="1"/>
              </a:tr>
              <a:tr h="2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Random Trial and Error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GB" sz="1300"/>
                        <a:t>You take a long time to reach a local/global optimum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-GB" sz="1300"/>
                        <a:t>You are constantly in “experimental” mode because environments change constantly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" name="Google Shape;72;p15"/>
          <p:cNvSpPr txBox="1"/>
          <p:nvPr/>
        </p:nvSpPr>
        <p:spPr>
          <a:xfrm>
            <a:off x="311700" y="4204975"/>
            <a:ext cx="873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The market is not always perfectly efficient, why not consider a data driven approach and reap the benefits of inefficiency?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Driven Approach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251700" y="977500"/>
            <a:ext cx="15876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Cost Factors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Ingredients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Rental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Salaries</a:t>
            </a:r>
            <a:endParaRPr sz="1200"/>
          </a:p>
        </p:txBody>
      </p:sp>
      <p:sp>
        <p:nvSpPr>
          <p:cNvPr id="79" name="Google Shape;79;p16"/>
          <p:cNvSpPr/>
          <p:nvPr/>
        </p:nvSpPr>
        <p:spPr>
          <a:xfrm>
            <a:off x="7303800" y="964450"/>
            <a:ext cx="1528500" cy="117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Intangibles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Branding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Social Media Buzz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X Factor</a:t>
            </a:r>
            <a:endParaRPr sz="1200"/>
          </a:p>
        </p:txBody>
      </p:sp>
      <p:sp>
        <p:nvSpPr>
          <p:cNvPr id="80" name="Google Shape;80;p16"/>
          <p:cNvSpPr/>
          <p:nvPr/>
        </p:nvSpPr>
        <p:spPr>
          <a:xfrm>
            <a:off x="4066725" y="1273900"/>
            <a:ext cx="483600" cy="468000"/>
          </a:xfrm>
          <a:prstGeom prst="plus">
            <a:avLst>
              <a:gd fmla="val 4001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6753125" y="1277600"/>
            <a:ext cx="483600" cy="468000"/>
          </a:xfrm>
          <a:prstGeom prst="plus">
            <a:avLst>
              <a:gd fmla="val 4001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706225" y="997600"/>
            <a:ext cx="18615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Demand Factors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Number of customers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Income group of customers</a:t>
            </a:r>
            <a:endParaRPr sz="12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975" y="2394375"/>
            <a:ext cx="4100051" cy="25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4830550" y="3466325"/>
            <a:ext cx="2028600" cy="17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7038525" y="3208850"/>
            <a:ext cx="17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We want to be as close to here as possible!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623900" y="1340000"/>
            <a:ext cx="400500" cy="1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623775" y="1502950"/>
            <a:ext cx="400500" cy="1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01675"/>
            <a:ext cx="1084650" cy="812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2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Driven Approach - Why McDonalds?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2251700" y="1032625"/>
            <a:ext cx="15876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Cost Factors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Ingredients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Salaries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Rental</a:t>
            </a:r>
            <a:endParaRPr b="1" sz="1200"/>
          </a:p>
        </p:txBody>
      </p:sp>
      <p:sp>
        <p:nvSpPr>
          <p:cNvPr id="95" name="Google Shape;95;p17"/>
          <p:cNvSpPr/>
          <p:nvPr/>
        </p:nvSpPr>
        <p:spPr>
          <a:xfrm>
            <a:off x="7303800" y="1019575"/>
            <a:ext cx="1528500" cy="117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Intangibles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Branding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Social Media Buzz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X Factor</a:t>
            </a:r>
            <a:endParaRPr sz="1200"/>
          </a:p>
        </p:txBody>
      </p:sp>
      <p:sp>
        <p:nvSpPr>
          <p:cNvPr id="96" name="Google Shape;96;p17"/>
          <p:cNvSpPr/>
          <p:nvPr/>
        </p:nvSpPr>
        <p:spPr>
          <a:xfrm>
            <a:off x="4066725" y="1329025"/>
            <a:ext cx="483600" cy="468000"/>
          </a:xfrm>
          <a:prstGeom prst="plus">
            <a:avLst>
              <a:gd fmla="val 4001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676925" y="1332725"/>
            <a:ext cx="483600" cy="468000"/>
          </a:xfrm>
          <a:prstGeom prst="plus">
            <a:avLst>
              <a:gd fmla="val 4001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706225" y="1052725"/>
            <a:ext cx="18615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Demand Factors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Number of customers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Income group of customers</a:t>
            </a:r>
            <a:endParaRPr sz="1200"/>
          </a:p>
        </p:txBody>
      </p:sp>
      <p:sp>
        <p:nvSpPr>
          <p:cNvPr id="99" name="Google Shape;99;p17"/>
          <p:cNvSpPr/>
          <p:nvPr/>
        </p:nvSpPr>
        <p:spPr>
          <a:xfrm>
            <a:off x="1623900" y="1395125"/>
            <a:ext cx="400500" cy="1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1623775" y="1558075"/>
            <a:ext cx="400500" cy="1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447900" y="2274350"/>
            <a:ext cx="8384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McDonalds menu actually has a </a:t>
            </a:r>
            <a:r>
              <a:rPr lang="en-GB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price difference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 depending on where you buy it in Singapore-&gt; An indication that it may be competitively priced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McDonalds has a huge presence in Singapore with 140+ stores thus providing a good coverage for scoping our work to Singapore. It also provides another indication that it is competitively priced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We can skip evaluating ambiguous data (</a:t>
            </a: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Branding, X Factor) 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and internal data that we cannot get (</a:t>
            </a: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Ingredients, Salaries)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 in the equation since all McDonalds are the same for these factors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75" y="717937"/>
            <a:ext cx="1303374" cy="13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2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Driven Approach - Why McDonalds?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2251700" y="1032625"/>
            <a:ext cx="15876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Cost Factors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Ingredients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Salaries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Rental</a:t>
            </a:r>
            <a:endParaRPr b="1" sz="1200"/>
          </a:p>
        </p:txBody>
      </p:sp>
      <p:sp>
        <p:nvSpPr>
          <p:cNvPr id="109" name="Google Shape;109;p18"/>
          <p:cNvSpPr/>
          <p:nvPr/>
        </p:nvSpPr>
        <p:spPr>
          <a:xfrm>
            <a:off x="7303800" y="1019575"/>
            <a:ext cx="1528500" cy="117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Intangibles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Branding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Social Media Buzz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X Factor</a:t>
            </a:r>
            <a:endParaRPr sz="1200"/>
          </a:p>
        </p:txBody>
      </p:sp>
      <p:sp>
        <p:nvSpPr>
          <p:cNvPr id="110" name="Google Shape;110;p18"/>
          <p:cNvSpPr/>
          <p:nvPr/>
        </p:nvSpPr>
        <p:spPr>
          <a:xfrm>
            <a:off x="4066725" y="1329025"/>
            <a:ext cx="483600" cy="468000"/>
          </a:xfrm>
          <a:prstGeom prst="plus">
            <a:avLst>
              <a:gd fmla="val 4001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6676925" y="1332725"/>
            <a:ext cx="483600" cy="468000"/>
          </a:xfrm>
          <a:prstGeom prst="plus">
            <a:avLst>
              <a:gd fmla="val 4001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4706225" y="1052725"/>
            <a:ext cx="18615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Demand Factors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Number of customers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Income group of customers</a:t>
            </a:r>
            <a:endParaRPr sz="1200"/>
          </a:p>
        </p:txBody>
      </p:sp>
      <p:sp>
        <p:nvSpPr>
          <p:cNvPr id="113" name="Google Shape;113;p18"/>
          <p:cNvSpPr/>
          <p:nvPr/>
        </p:nvSpPr>
        <p:spPr>
          <a:xfrm>
            <a:off x="1623900" y="1395125"/>
            <a:ext cx="400500" cy="1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623775" y="1558075"/>
            <a:ext cx="400500" cy="1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447900" y="2274350"/>
            <a:ext cx="8384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McDonalds menu actually has a </a:t>
            </a:r>
            <a:r>
              <a:rPr lang="en-GB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price difference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 depending on where you buy it in Singapore-&gt; An indication that it may be competitively priced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McDonalds has a huge presence in Singapore with 140+ stores thus providing a good coverage for scoping our work to Singapore. It also provides another indication that it is competitively priced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We can skip evaluating ambiguous data (</a:t>
            </a: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Branding, X Factor) 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and internal data that we cannot get (</a:t>
            </a: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Ingredients, Salaries)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 in the equation since all McDonalds are the same for these factors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75" y="717937"/>
            <a:ext cx="1303374" cy="130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7206250" y="1019575"/>
            <a:ext cx="1672800" cy="11784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2845300" y="1395125"/>
            <a:ext cx="549300" cy="4020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2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Driven Approach - Scalability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251700" y="1129900"/>
            <a:ext cx="15876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Cost Factors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Ingredients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Rental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Salaries</a:t>
            </a:r>
            <a:endParaRPr sz="1200"/>
          </a:p>
        </p:txBody>
      </p:sp>
      <p:sp>
        <p:nvSpPr>
          <p:cNvPr id="125" name="Google Shape;125;p19"/>
          <p:cNvSpPr/>
          <p:nvPr/>
        </p:nvSpPr>
        <p:spPr>
          <a:xfrm>
            <a:off x="7303800" y="1116850"/>
            <a:ext cx="1528500" cy="117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Intangibles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Branding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Social Media Buzz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X Factor</a:t>
            </a:r>
            <a:endParaRPr sz="1200"/>
          </a:p>
        </p:txBody>
      </p:sp>
      <p:sp>
        <p:nvSpPr>
          <p:cNvPr id="126" name="Google Shape;126;p19"/>
          <p:cNvSpPr/>
          <p:nvPr/>
        </p:nvSpPr>
        <p:spPr>
          <a:xfrm>
            <a:off x="4066725" y="1426300"/>
            <a:ext cx="483600" cy="468000"/>
          </a:xfrm>
          <a:prstGeom prst="plus">
            <a:avLst>
              <a:gd fmla="val 4001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6676925" y="1430000"/>
            <a:ext cx="483600" cy="468000"/>
          </a:xfrm>
          <a:prstGeom prst="plus">
            <a:avLst>
              <a:gd fmla="val 4001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706225" y="1150000"/>
            <a:ext cx="18615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Demand Factors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Number of customers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Income group of customers</a:t>
            </a:r>
            <a:endParaRPr sz="1200"/>
          </a:p>
        </p:txBody>
      </p:sp>
      <p:sp>
        <p:nvSpPr>
          <p:cNvPr id="129" name="Google Shape;129;p19"/>
          <p:cNvSpPr/>
          <p:nvPr/>
        </p:nvSpPr>
        <p:spPr>
          <a:xfrm>
            <a:off x="1623900" y="1492400"/>
            <a:ext cx="400500" cy="1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623775" y="1655350"/>
            <a:ext cx="400500" cy="1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2251700" y="3623425"/>
            <a:ext cx="15876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Cost Factors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Ingredients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Salaries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Rental</a:t>
            </a:r>
            <a:endParaRPr b="1" sz="1200"/>
          </a:p>
        </p:txBody>
      </p:sp>
      <p:sp>
        <p:nvSpPr>
          <p:cNvPr id="132" name="Google Shape;132;p19"/>
          <p:cNvSpPr/>
          <p:nvPr/>
        </p:nvSpPr>
        <p:spPr>
          <a:xfrm>
            <a:off x="7303800" y="3610375"/>
            <a:ext cx="1528500" cy="117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Intangibles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Branding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Social Media Buzz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X Factor</a:t>
            </a:r>
            <a:endParaRPr sz="1200"/>
          </a:p>
        </p:txBody>
      </p:sp>
      <p:sp>
        <p:nvSpPr>
          <p:cNvPr id="133" name="Google Shape;133;p19"/>
          <p:cNvSpPr/>
          <p:nvPr/>
        </p:nvSpPr>
        <p:spPr>
          <a:xfrm>
            <a:off x="4066725" y="3919825"/>
            <a:ext cx="483600" cy="468000"/>
          </a:xfrm>
          <a:prstGeom prst="plus">
            <a:avLst>
              <a:gd fmla="val 4001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6676925" y="3923525"/>
            <a:ext cx="483600" cy="468000"/>
          </a:xfrm>
          <a:prstGeom prst="plus">
            <a:avLst>
              <a:gd fmla="val 4001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706225" y="3643525"/>
            <a:ext cx="18615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Demand Factors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Number of customers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Income group of customers</a:t>
            </a:r>
            <a:endParaRPr sz="1200"/>
          </a:p>
        </p:txBody>
      </p:sp>
      <p:sp>
        <p:nvSpPr>
          <p:cNvPr id="136" name="Google Shape;136;p19"/>
          <p:cNvSpPr/>
          <p:nvPr/>
        </p:nvSpPr>
        <p:spPr>
          <a:xfrm>
            <a:off x="1623900" y="3985925"/>
            <a:ext cx="400500" cy="1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1623775" y="4148875"/>
            <a:ext cx="400500" cy="1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4183600" y="2445450"/>
            <a:ext cx="400500" cy="79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 rot="10800000">
            <a:off x="4744725" y="2445450"/>
            <a:ext cx="400500" cy="79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404375" y="2318019"/>
            <a:ext cx="361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For any selected choice of F&amp;B, if we assume that it follows McDonald’s solved equation, we can solve the pricing problem for any F&amp;B by simply using McDonalds as a reference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260500" y="2462957"/>
            <a:ext cx="361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For example, what is the cost of ingredients for Lor Mee vs a Big Mac?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7875"/>
            <a:ext cx="1084650" cy="81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75" y="3384937"/>
            <a:ext cx="1303374" cy="13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42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Driven Approach - Project Scope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2251700" y="1108825"/>
            <a:ext cx="15876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Cost Factors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Rental</a:t>
            </a:r>
            <a:endParaRPr b="1" sz="1200"/>
          </a:p>
        </p:txBody>
      </p:sp>
      <p:sp>
        <p:nvSpPr>
          <p:cNvPr id="150" name="Google Shape;150;p20"/>
          <p:cNvSpPr/>
          <p:nvPr/>
        </p:nvSpPr>
        <p:spPr>
          <a:xfrm>
            <a:off x="4066725" y="1405225"/>
            <a:ext cx="483600" cy="468000"/>
          </a:xfrm>
          <a:prstGeom prst="plus">
            <a:avLst>
              <a:gd fmla="val 4001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706225" y="1128925"/>
            <a:ext cx="18615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Demand Factors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Number of customers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Income group of customers</a:t>
            </a:r>
            <a:endParaRPr sz="1200"/>
          </a:p>
        </p:txBody>
      </p:sp>
      <p:sp>
        <p:nvSpPr>
          <p:cNvPr id="152" name="Google Shape;152;p20"/>
          <p:cNvSpPr/>
          <p:nvPr/>
        </p:nvSpPr>
        <p:spPr>
          <a:xfrm>
            <a:off x="1623900" y="1471325"/>
            <a:ext cx="400500" cy="1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1623775" y="1634275"/>
            <a:ext cx="400500" cy="1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20"/>
          <p:cNvGraphicFramePr/>
          <p:nvPr/>
        </p:nvGraphicFramePr>
        <p:xfrm>
          <a:off x="336375" y="29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{64AF7B69-8471-4819-8D39-61D3C4EA3F8C}</a:tableStyleId>
              </a:tblPr>
              <a:tblGrid>
                <a:gridCol w="1973400"/>
                <a:gridCol w="6497850"/>
              </a:tblGrid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Factors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Possible features that approximate the factors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Rental Cost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</a:t>
                      </a:r>
                      <a:r>
                        <a:rPr lang="en-GB" u="sng">
                          <a:solidFill>
                            <a:schemeClr val="hlink"/>
                          </a:solidFill>
                          <a:hlinkClick r:id="rId3"/>
                        </a:rPr>
                        <a:t>Public</a:t>
                      </a:r>
                      <a:r>
                        <a:rPr lang="en-GB"/>
                        <a:t> </a:t>
                      </a:r>
                      <a:r>
                        <a:rPr lang="en-GB"/>
                        <a:t>/ Private buildings in the surrounding area of the McDonalds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Customers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r:id="rId4"/>
                        </a:rPr>
                        <a:t>Population density</a:t>
                      </a:r>
                      <a:r>
                        <a:rPr lang="en-GB"/>
                        <a:t> of area of the McDonalds</a:t>
                      </a:r>
                      <a:endParaRPr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r:id="rId5"/>
                        </a:rPr>
                        <a:t>Passenger volume by bus stops</a:t>
                      </a:r>
                      <a:r>
                        <a:rPr lang="en-GB"/>
                        <a:t> in the surrounding area of the McDonalds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Income group of Customers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>
                          <a:solidFill>
                            <a:schemeClr val="hlink"/>
                          </a:solidFill>
                          <a:hlinkClick r:id="rId6"/>
                        </a:rPr>
                        <a:t>Type of flat</a:t>
                      </a:r>
                      <a:r>
                        <a:rPr lang="en-GB"/>
                        <a:t> in the surrounding area of the McDonalds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0"/>
          <p:cNvSpPr txBox="1"/>
          <p:nvPr/>
        </p:nvSpPr>
        <p:spPr>
          <a:xfrm>
            <a:off x="311700" y="2156088"/>
            <a:ext cx="840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We will only look at approximating McDonalds Prices in this project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Since some of the factors we discussed are universal across McDonalds, we can disregard them and use these below instead: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375" y="835150"/>
            <a:ext cx="1303374" cy="13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42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Driven Approach - Objectives 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3470900" y="1108825"/>
            <a:ext cx="15876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Cost Factors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Rental</a:t>
            </a:r>
            <a:endParaRPr b="1" sz="1200"/>
          </a:p>
        </p:txBody>
      </p:sp>
      <p:sp>
        <p:nvSpPr>
          <p:cNvPr id="163" name="Google Shape;163;p21"/>
          <p:cNvSpPr/>
          <p:nvPr/>
        </p:nvSpPr>
        <p:spPr>
          <a:xfrm>
            <a:off x="5285925" y="1405225"/>
            <a:ext cx="483600" cy="468000"/>
          </a:xfrm>
          <a:prstGeom prst="plus">
            <a:avLst>
              <a:gd fmla="val 4001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5925425" y="1128925"/>
            <a:ext cx="18615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Demand Factors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Number of customers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Income group of customers</a:t>
            </a:r>
            <a:endParaRPr sz="1200"/>
          </a:p>
        </p:txBody>
      </p:sp>
      <p:sp>
        <p:nvSpPr>
          <p:cNvPr id="165" name="Google Shape;165;p21"/>
          <p:cNvSpPr/>
          <p:nvPr/>
        </p:nvSpPr>
        <p:spPr>
          <a:xfrm>
            <a:off x="4263525" y="2571750"/>
            <a:ext cx="2528400" cy="157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Regression / Classification Model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4299975" y="4211700"/>
            <a:ext cx="245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Competitive and Data Driven McDonalds Price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385350" y="1161625"/>
            <a:ext cx="181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For each McDonalds location web scraped from Google Maps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2201250" y="1118275"/>
            <a:ext cx="1178100" cy="10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