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notesSlides/notesSlide3.xml" ContentType="application/vnd.openxmlformats-officedocument.presentationml.notes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s/slide9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0.xml" ContentType="application/vnd.openxmlformats-officedocument.presentationml.slide+xml"/>
  <Override PartName="/ppt/slides/slide41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4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50.xml" ContentType="application/vnd.openxmlformats-officedocument.presentationml.slide+xml"/>
  <Override PartName="/ppt/presentation.xml" ContentType="application/vnd.openxmlformats-officedocument.presentationml.presentation.main+xml"/>
  <Override PartName="/ppt/slides/slide43.xml" ContentType="application/vnd.openxmlformats-officedocument.presentationml.slide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9.xml" ContentType="application/vnd.openxmlformats-officedocument.presentationml.slide+xml"/>
  <Override PartName="/ppt/slides/slide13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38.xml" ContentType="application/vnd.openxmlformats-officedocument.presentationml.slide+xml"/>
  <Override PartName="/ppt/slides/slide5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7.xml" ContentType="application/vnd.openxmlformats-officedocument.presentationml.slide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40.xml" ContentType="application/vnd.openxmlformats-officedocument.presentationml.slide+xml"/>
  <Override PartName="/ppt/slides/slide52.xml" ContentType="application/vnd.openxmlformats-officedocument.presentationml.slide+xml"/>
  <Override PartName="/ppt/theme/theme3.xml" ContentType="application/vnd.openxmlformats-officedocument.theme+xml"/>
  <Override PartName="/ppt/slides/slide56.xml" ContentType="application/vnd.openxmlformats-officedocument.presentationml.slide+xml"/>
  <Override PartName="/ppt/slides/slide33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7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39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9.xml" ContentType="application/vnd.openxmlformats-officedocument.presentationml.slide+xml"/>
  <Override PartName="/ppt/slides/slide12.xml" ContentType="application/vnd.openxmlformats-officedocument.presentationml.slide+xml"/>
  <Override PartName="/ppt/slides/slide28.xml" ContentType="application/vnd.openxmlformats-officedocument.presentationml.slide+xml"/>
  <Override PartName="/ppt/slides/slide46.xml" ContentType="application/vnd.openxmlformats-officedocument.presentationml.slide+xml"/>
  <Override PartName="/ppt/slides/slide2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8.xml" ContentType="application/vnd.openxmlformats-officedocument.presentationml.slide+xml"/>
  <Override PartName="/ppt/slides/slide32.xml" ContentType="application/vnd.openxmlformats-officedocument.presentationml.slide+xml"/>
  <Override PartName="/ppt/slides/slide42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34.xml" ContentType="application/vnd.openxmlformats-officedocument.presentationml.slide+xml"/>
  <Override PartName="/ppt/slides/slide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0" Type="http://schemas.openxmlformats.org/officeDocument/2006/relationships/officeDocument" Target="ppt/presentation.xml" /><Relationship Id="rId1" Type="http://schemas.openxmlformats.org/package/2006/relationships/metadata/core-properties" Target="docProps/core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firstSlideNum="1">
  <p:sldMasterIdLst>
    <p:sldMasterId id="2147483648" r:id="rId0"/>
    <p:sldMasterId id="2147483652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lvl1pPr marL="0" indent="0" algn="l" defTabSz="914400" rtl="false" fontAlgn="base" hangingPunct="tru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SimSun"/>
      </a:defRPr>
    </a:lvl1pPr>
    <a:lvl2pPr marL="457200" indent="457200" algn="l" defTabSz="914400" rtl="false" fontAlgn="base" hangingPunct="tru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SimSun"/>
      </a:defRPr>
    </a:lvl2pPr>
    <a:lvl3pPr marL="914400" indent="914400" algn="l" defTabSz="914400" rtl="false" fontAlgn="base" hangingPunct="tru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SimSun"/>
      </a:defRPr>
    </a:lvl3pPr>
    <a:lvl4pPr marL="1371600" indent="1371600" algn="l" defTabSz="914400" rtl="false" fontAlgn="base" hangingPunct="tru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SimSun"/>
      </a:defRPr>
    </a:lvl4pPr>
    <a:lvl5pPr marL="1828800" indent="1828800" algn="l" defTabSz="914400" rtl="false" fontAlgn="base" hangingPunct="tru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SimSun"/>
      </a:defRPr>
    </a:lvl5pPr>
    <a:lvl6pPr>
      <a:defRPr lang="en-US" sz="1800"/>
    </a:lvl6pPr>
    <a:lvl7pPr>
      <a:defRPr lang="en-US" sz="1800"/>
    </a:lvl7pPr>
    <a:lvl8pPr>
      <a:defRPr lang="en-US" sz="1800"/>
    </a:lvl8pPr>
    <a:lvl9pPr>
      <a:defRPr lang="en-US" sz="1800"/>
    </a:lvl9pPr>
  </p:defaultTextStyle>
</p:presentation>
</file>

<file path=ppt/presProps.xml><?xml version="1.0" encoding="utf-8"?>
<p:presentationPr xmlns:p="http://schemas.openxmlformats.org/presentationml/2006/main">
  <p:extLst>
    <p:ext uri="{E76CE94A-603C-4142-B9EB-6D1370010A27}"/>
    <p:ext uri="{D31A062A-798A-4329-ABDD-BBA856620510}"/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true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9" Type="http://schemas.openxmlformats.org/officeDocument/2006/relationships/slide" Target="slides/slide8.xml" /><Relationship Id="rId63" Type="http://schemas.openxmlformats.org/officeDocument/2006/relationships/viewProps" Target="viewProps.xml" /><Relationship Id="rId61" Type="http://schemas.openxmlformats.org/officeDocument/2006/relationships/presProps" Target="presProps.xml" /><Relationship Id="rId6" Type="http://schemas.openxmlformats.org/officeDocument/2006/relationships/slide" Target="slides/slide5.xml" /><Relationship Id="rId59" Type="http://schemas.openxmlformats.org/officeDocument/2006/relationships/slide" Target="slides/slide58.xml" /><Relationship Id="rId56" Type="http://schemas.openxmlformats.org/officeDocument/2006/relationships/slide" Target="slides/slide55.xml" /><Relationship Id="rId55" Type="http://schemas.openxmlformats.org/officeDocument/2006/relationships/slide" Target="slides/slide54.xml" /><Relationship Id="rId58" Type="http://schemas.openxmlformats.org/officeDocument/2006/relationships/slide" Target="slides/slide57.xml" /><Relationship Id="rId54" Type="http://schemas.openxmlformats.org/officeDocument/2006/relationships/slide" Target="slides/slide53.xml" /><Relationship Id="rId51" Type="http://schemas.openxmlformats.org/officeDocument/2006/relationships/slide" Target="slides/slide50.xml" /><Relationship Id="rId50" Type="http://schemas.openxmlformats.org/officeDocument/2006/relationships/slide" Target="slides/slide49.xml" /><Relationship Id="rId49" Type="http://schemas.openxmlformats.org/officeDocument/2006/relationships/slide" Target="slides/slide48.xml" /><Relationship Id="rId22" Type="http://schemas.openxmlformats.org/officeDocument/2006/relationships/slide" Target="slides/slide21.xml" /><Relationship Id="rId10" Type="http://schemas.openxmlformats.org/officeDocument/2006/relationships/slide" Target="slides/slide9.xml" /><Relationship Id="rId36" Type="http://schemas.openxmlformats.org/officeDocument/2006/relationships/slide" Target="slides/slide35.xml" /><Relationship Id="rId43" Type="http://schemas.openxmlformats.org/officeDocument/2006/relationships/slide" Target="slides/slide42.xml" /><Relationship Id="rId37" Type="http://schemas.openxmlformats.org/officeDocument/2006/relationships/slide" Target="slides/slide36.xml" /><Relationship Id="rId20" Type="http://schemas.openxmlformats.org/officeDocument/2006/relationships/slide" Target="slides/slide19.xml" /><Relationship Id="rId25" Type="http://schemas.openxmlformats.org/officeDocument/2006/relationships/slide" Target="slides/slide24.xml" /><Relationship Id="rId53" Type="http://schemas.openxmlformats.org/officeDocument/2006/relationships/slide" Target="slides/slide52.xml" /><Relationship Id="rId28" Type="http://schemas.openxmlformats.org/officeDocument/2006/relationships/slide" Target="slides/slide27.xml" /><Relationship Id="rId18" Type="http://schemas.openxmlformats.org/officeDocument/2006/relationships/slide" Target="slides/slide17.xml" /><Relationship Id="rId21" Type="http://schemas.openxmlformats.org/officeDocument/2006/relationships/slide" Target="slides/slide20.xml" /><Relationship Id="rId44" Type="http://schemas.openxmlformats.org/officeDocument/2006/relationships/slide" Target="slides/slide43.xml" /><Relationship Id="rId17" Type="http://schemas.openxmlformats.org/officeDocument/2006/relationships/slide" Target="slides/slide16.xml" /><Relationship Id="rId8" Type="http://schemas.openxmlformats.org/officeDocument/2006/relationships/slide" Target="slides/slide7.xml" /><Relationship Id="rId48" Type="http://schemas.openxmlformats.org/officeDocument/2006/relationships/slide" Target="slides/slide47.xml" /><Relationship Id="rId40" Type="http://schemas.openxmlformats.org/officeDocument/2006/relationships/slide" Target="slides/slide39.xml" /><Relationship Id="rId52" Type="http://schemas.openxmlformats.org/officeDocument/2006/relationships/slide" Target="slides/slide51.xml" /><Relationship Id="rId16" Type="http://schemas.openxmlformats.org/officeDocument/2006/relationships/slide" Target="slides/slide15.xml" /><Relationship Id="rId57" Type="http://schemas.openxmlformats.org/officeDocument/2006/relationships/slide" Target="slides/slide56.xml" /><Relationship Id="rId38" Type="http://schemas.openxmlformats.org/officeDocument/2006/relationships/slide" Target="slides/slide37.xml" /><Relationship Id="rId34" Type="http://schemas.openxmlformats.org/officeDocument/2006/relationships/slide" Target="slides/slide33.xml" /><Relationship Id="rId15" Type="http://schemas.openxmlformats.org/officeDocument/2006/relationships/slide" Target="slides/slide14.xml" /><Relationship Id="rId45" Type="http://schemas.openxmlformats.org/officeDocument/2006/relationships/slide" Target="slides/slide44.xml" /><Relationship Id="rId41" Type="http://schemas.openxmlformats.org/officeDocument/2006/relationships/slide" Target="slides/slide40.xml" /><Relationship Id="rId0" Type="http://schemas.openxmlformats.org/officeDocument/2006/relationships/slideMaster" Target="slideMasters/slideMaster1.xml" /><Relationship Id="rId7" Type="http://schemas.openxmlformats.org/officeDocument/2006/relationships/slide" Target="slides/slide6.xml" /><Relationship Id="rId1" Type="http://schemas.openxmlformats.org/officeDocument/2006/relationships/slideMaster" Target="slideMasters/slideMaster2.xml" /><Relationship Id="rId14" Type="http://schemas.openxmlformats.org/officeDocument/2006/relationships/slide" Target="slides/slide13.xml" /><Relationship Id="rId30" Type="http://schemas.openxmlformats.org/officeDocument/2006/relationships/slide" Target="slides/slide29.xml" /><Relationship Id="rId39" Type="http://schemas.openxmlformats.org/officeDocument/2006/relationships/slide" Target="slides/slide38.xml" /><Relationship Id="rId13" Type="http://schemas.openxmlformats.org/officeDocument/2006/relationships/slide" Target="slides/slide12.xml" /><Relationship Id="rId60" Type="http://schemas.openxmlformats.org/officeDocument/2006/relationships/notesMaster" Target="notesMasters/notesMaster1.xml" /><Relationship Id="rId11" Type="http://schemas.openxmlformats.org/officeDocument/2006/relationships/slide" Target="slides/slide10.xml" /><Relationship Id="rId46" Type="http://schemas.openxmlformats.org/officeDocument/2006/relationships/slide" Target="slides/slide45.xml" /><Relationship Id="rId12" Type="http://schemas.openxmlformats.org/officeDocument/2006/relationships/slide" Target="slides/slide11.xml" /><Relationship Id="rId47" Type="http://schemas.openxmlformats.org/officeDocument/2006/relationships/slide" Target="slides/slide46.xml" /><Relationship Id="rId23" Type="http://schemas.openxmlformats.org/officeDocument/2006/relationships/slide" Target="slides/slide22.xml" /><Relationship Id="rId62" Type="http://schemas.openxmlformats.org/officeDocument/2006/relationships/tableStyles" Target="tableStyles.xml" /><Relationship Id="rId42" Type="http://schemas.openxmlformats.org/officeDocument/2006/relationships/slide" Target="slides/slide41.xml" /><Relationship Id="rId3" Type="http://schemas.openxmlformats.org/officeDocument/2006/relationships/slide" Target="slides/slide2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5" Type="http://schemas.openxmlformats.org/officeDocument/2006/relationships/slide" Target="slides/slide4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9" Type="http://schemas.openxmlformats.org/officeDocument/2006/relationships/slide" Target="slides/slide28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5" Type="http://schemas.openxmlformats.org/officeDocument/2006/relationships/slide" Target="slides/slide34.xml" /><Relationship Id="rId24" Type="http://schemas.openxmlformats.org/officeDocument/2006/relationships/slide" Target="slides/slide23.xml" /><Relationship Id="rId4" Type="http://schemas.openxmlformats.org/officeDocument/2006/relationships/slide" Target="slides/slide3.xml" /></Relationships>
</file>

<file path=ppt/notesMasters/_rels/notesMaster1.xml.rels><?xml version="1.0" encoding="UTF-8" standalone="yes"?><Relationships xmlns="http://schemas.openxmlformats.org/package/2006/relationships"><Relationship Id="rId0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p="http://schemas.openxmlformats.org/presentationml/2006/main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ShapeType="true"/>
          </p:cNvSpPr>
          <p:nvPr>
            <p:ph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3" name="Rectangle 3"/>
          <p:cNvSpPr>
            <a:spLocks noGrp="true" noChangeShapeType="true"/>
          </p:cNvSpPr>
          <p:nvPr>
            <p:ph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4" name="Rectangle 4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4">
            <a:solidFill>
              <a:srgbClr val="000000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" name="Rectangle 5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SimSun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SimSun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SimSun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SimSun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SimSun"/>
              </a:defRPr>
            </a:lvl5pPr>
          </a:lstStyle>
          <a:p>
            <a:pPr marL="0" lvl="0" indent="0" defTabSz="914400">
              <a:spcBef>
                <a:spcPct val="30000"/>
              </a:spcBef>
              <a:buNone/>
            </a:pPr>
            <a:r>
              <a:rPr lang="en-US"/>
              <a:t>Click to edit Master text styles</a:t>
            </a:r>
            <a:endParaRPr/>
          </a:p>
          <a:p>
            <a:pPr marL="457200" lvl="1" indent="0" defTabSz="914400">
              <a:spcBef>
                <a:spcPct val="30000"/>
              </a:spcBef>
              <a:buNone/>
            </a:pPr>
            <a:r>
              <a:rPr lang="en-US"/>
              <a:t>Second level</a:t>
            </a:r>
            <a:endParaRPr/>
          </a:p>
          <a:p>
            <a:pPr marL="914400" lvl="2" indent="0" defTabSz="914400">
              <a:spcBef>
                <a:spcPct val="30000"/>
              </a:spcBef>
              <a:buNone/>
            </a:pPr>
            <a:r>
              <a:rPr lang="en-US"/>
              <a:t>Third level</a:t>
            </a:r>
            <a:endParaRPr/>
          </a:p>
          <a:p>
            <a:pPr marL="1371600" lvl="3" indent="0" defTabSz="914400">
              <a:spcBef>
                <a:spcPct val="30000"/>
              </a:spcBef>
              <a:buNone/>
            </a:pPr>
            <a:r>
              <a:rPr lang="en-US"/>
              <a:t>Fourth level</a:t>
            </a:r>
            <a:endParaRPr/>
          </a:p>
          <a:p>
            <a:pPr marL="1828800" lvl="4" indent="0" defTabSz="914400">
              <a:spcBef>
                <a:spcPct val="30000"/>
              </a:spcBef>
              <a:buNone/>
            </a:pPr>
            <a:r>
              <a:rPr lang="en-US"/>
              <a:t>Fifth level</a:t>
            </a:r>
            <a:endParaRPr/>
          </a:p>
        </p:txBody>
      </p:sp>
      <p:sp>
        <p:nvSpPr>
          <p:cNvPr id="6" name="Rectangle 6"/>
          <p:cNvSpPr>
            <a:spLocks noGrp="true" noChangeShapeType="true"/>
          </p:cNvSpPr>
          <p:nvPr>
            <p:ph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/>
            <a:endParaRPr sz="1400" dirty="false"/>
          </a:p>
        </p:txBody>
      </p:sp>
      <p:sp>
        <p:nvSpPr>
          <p:cNvPr id="7" name="Rectangle 7"/>
          <p:cNvSpPr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8.xml" /></Relationships>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.xml" /></Relationships>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8.xml" /></Relationships>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.xml" /></Relationships>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6.xml" /></Relationships>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8.xml" /></Relationships>
</file>

<file path=ppt/notesSlides/notesSlide1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3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4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  <p:sp>
        <p:nvSpPr>
          <p:cNvPr id="7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8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1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2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5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6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/>
          <p:nvPr>
            <p:ph type="body"/>
          </p:nvPr>
        </p:nvSpPr>
        <p:spPr>
          <a:xfrm>
            <a:off x="0" y="0"/>
            <a:ext cx="177800" cy="444500"/>
          </a:xfrm>
          <a:prstGeom prst="rect">
            <a:avLst/>
          </a:prstGeom>
        </p:spPr>
        <p:txBody>
          <a:bodyPr/>
          <a:p>
            <a:pPr/>
            <a:r>
              <a:rPr lang="en-US"/>
              <a:t>A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1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2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2.xml" /></Relationships>
</file>

<file path=ppt/slideLayouts/_rels/slideLayout5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2.xml" /></Relationships>
</file>

<file path=ppt/slideLayouts/_rels/slideLayout6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p="http://schemas.openxmlformats.org/presentationml/2006/main" type="title">
  <p:cSld name="Title and 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26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hape 1027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4" name="Shape 1028"/>
          <p:cNvSpPr>
            <a:spLocks noGrp="true" noChangeShapeType="true"/>
          </p:cNvSpPr>
          <p:nvPr>
            <p:ph type="dt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</a:rPr>
              <a:t>11.11.2015</a:t>
            </a:fld>
            <a:endParaRPr/>
          </a:p>
        </p:txBody>
      </p:sp>
      <p:sp>
        <p:nvSpPr>
          <p:cNvPr id="5" name="Shape 1029"/>
          <p:cNvSpPr>
            <a:spLocks noGrp="true" noChangeShapeType="true"/>
          </p:cNvSpPr>
          <p:nvPr>
            <p:ph type="ftr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Compilers Autumn 2002</a:t>
            </a:r>
            <a:endParaRPr/>
          </a:p>
        </p:txBody>
      </p:sp>
      <p:sp>
        <p:nvSpPr>
          <p:cNvPr id="6" name="Shape 1030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&lt;#&gt;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showMasterSp="false" type="title">
  <p:cSld name="2_icfp99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10" name="Rectangle 1028"/>
          <p:cNvSpPr>
            <a:spLocks noGrp="true" noChangeShapeType="true"/>
          </p:cNvSpPr>
          <p:nvPr>
            <p:ph type="dt"/>
          </p:nvPr>
        </p:nvSpPr>
        <p:spPr>
          <a:xfrm>
            <a:off x="5334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1" name="Rectangle 1029"/>
          <p:cNvSpPr>
            <a:spLocks noGrp="true" noChangeShapeType="true"/>
          </p:cNvSpPr>
          <p:nvPr>
            <p:ph type="ftr"/>
          </p:nvPr>
        </p:nvSpPr>
        <p:spPr>
          <a:xfrm>
            <a:off x="2514600" y="62484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Compilers Autumn 2002</a:t>
            </a:r>
            <a:endParaRPr/>
          </a:p>
        </p:txBody>
      </p:sp>
      <p:sp>
        <p:nvSpPr>
          <p:cNvPr id="12" name="Rectangle 1030"/>
          <p:cNvSpPr>
            <a:spLocks noGrp="true" noChangeShapeType="true"/>
          </p:cNvSpPr>
          <p:nvPr>
            <p:ph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type="blank">
  <p:cSld name="Blank Slide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028"/>
          <p:cNvSpPr>
            <a:spLocks noGrp="true" noChangeShapeType="true"/>
          </p:cNvSpPr>
          <p:nvPr>
            <p:ph type="dt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</a:rPr>
              <a:t>11.11.2015</a:t>
            </a:fld>
            <a:endParaRPr/>
          </a:p>
        </p:txBody>
      </p:sp>
      <p:sp>
        <p:nvSpPr>
          <p:cNvPr id="15" name="Shape 1030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&lt;#&gt;</a:t>
            </a:fld>
            <a:endParaRPr/>
          </a:p>
        </p:txBody>
      </p:sp>
      <p:sp>
        <p:nvSpPr>
          <p:cNvPr id="16" name="Shape 1029"/>
          <p:cNvSpPr>
            <a:spLocks noGrp="true" noChangeShapeType="true"/>
          </p:cNvSpPr>
          <p:nvPr>
            <p:ph type="ftr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Compilers Autumn 2002</a:t>
            </a:r>
            <a:endParaRPr/>
          </a:p>
        </p:txBody>
      </p:sp>
      <p:sp>
        <p:nvSpPr>
          <p:cNvPr id="17" name="Shape 1026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027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type="title">
  <p:cSld name="Title and Object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50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1" name="Shape 2051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22" name="Shape 2052"/>
          <p:cNvSpPr>
            <a:spLocks noGrp="true" noChangeShapeType="true"/>
          </p:cNvSpPr>
          <p:nvPr>
            <p:ph type="dt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  <a:ea typeface="SimSun" pitchFamily="2" charset="-122"/>
              </a:rPr>
              <a:t>11.11.2015</a:t>
            </a:fld>
            <a:endParaRPr/>
          </a:p>
        </p:txBody>
      </p:sp>
      <p:sp>
        <p:nvSpPr>
          <p:cNvPr id="23" name="Shape 2053"/>
          <p:cNvSpPr>
            <a:spLocks noGrp="true" noChangeShapeType="true"/>
          </p:cNvSpPr>
          <p:nvPr>
            <p:ph type="ftr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  <a:ea typeface="SimSun" pitchFamily="2" charset="-122"/>
              </a:rPr>
              <a:t>Compilers Autumn 2002</a:t>
            </a:r>
            <a:endParaRPr/>
          </a:p>
        </p:txBody>
      </p:sp>
      <p:sp>
        <p:nvSpPr>
          <p:cNvPr id="24" name="Shape 2054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&lt;#&gt;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showMasterSp="false" type="title">
  <p:cSld name="3_icfp99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7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28" name="Rectangle 1028"/>
          <p:cNvSpPr>
            <a:spLocks noGrp="true" noChangeShapeType="true"/>
          </p:cNvSpPr>
          <p:nvPr>
            <p:ph type="dt"/>
          </p:nvPr>
        </p:nvSpPr>
        <p:spPr>
          <a:xfrm>
            <a:off x="5334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  <p:sp>
        <p:nvSpPr>
          <p:cNvPr id="29" name="Rectangle 1029"/>
          <p:cNvSpPr>
            <a:spLocks noGrp="true" noChangeShapeType="true"/>
          </p:cNvSpPr>
          <p:nvPr>
            <p:ph type="ftr"/>
          </p:nvPr>
        </p:nvSpPr>
        <p:spPr>
          <a:xfrm>
            <a:off x="2514600" y="62484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  <a:ea typeface="SimSun" pitchFamily="2" charset="-122"/>
              </a:rPr>
              <a:t>Compilers Autumn 2002</a:t>
            </a:r>
            <a:endParaRPr/>
          </a:p>
        </p:txBody>
      </p:sp>
      <p:sp>
        <p:nvSpPr>
          <p:cNvPr id="30" name="Rectangle 1030"/>
          <p:cNvSpPr>
            <a:spLocks noGrp="true" noChangeShapeType="true"/>
          </p:cNvSpPr>
          <p:nvPr>
            <p:ph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type="blank">
  <p:cSld name="Blank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052"/>
          <p:cNvSpPr>
            <a:spLocks noGrp="true" noChangeShapeType="true"/>
          </p:cNvSpPr>
          <p:nvPr>
            <p:ph type="dt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  <a:ea typeface="SimSun" pitchFamily="2" charset="-122"/>
              </a:rPr>
              <a:t>11.11.2015</a:t>
            </a:fld>
            <a:endParaRPr/>
          </a:p>
        </p:txBody>
      </p:sp>
      <p:sp>
        <p:nvSpPr>
          <p:cNvPr id="33" name="Shape 2054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&lt;#&gt;</a:t>
            </a:fld>
            <a:endParaRPr/>
          </a:p>
        </p:txBody>
      </p:sp>
      <p:sp>
        <p:nvSpPr>
          <p:cNvPr id="34" name="Shape 2053"/>
          <p:cNvSpPr>
            <a:spLocks noGrp="true" noChangeShapeType="true"/>
          </p:cNvSpPr>
          <p:nvPr>
            <p:ph type="ftr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  <a:ea typeface="SimSun" pitchFamily="2" charset="-122"/>
              </a:rPr>
              <a:t>Compilers Autumn 2002</a:t>
            </a:r>
            <a:endParaRPr/>
          </a:p>
        </p:txBody>
      </p:sp>
      <p:sp>
        <p:nvSpPr>
          <p:cNvPr id="35" name="Shape 2050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6" name="Shape 2051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3.xml" /><Relationship Id="rId0" Type="http://schemas.openxmlformats.org/officeDocument/2006/relationships/slideLayout" Target="../slideLayouts/slideLayout1.xml" /><Relationship Id="rId1" Type="http://schemas.openxmlformats.org/officeDocument/2006/relationships/slideLayout" Target="../slideLayouts/slideLayout2.xml" /></Relationships>
</file>

<file path=ppt/slideMasters/_rels/slideMaster2.xml.rels><?xml version="1.0" encoding="UTF-8" standalone="yes"?><Relationships xmlns="http://schemas.openxmlformats.org/package/2006/relationships"><Relationship Id="rId3" Type="http://schemas.openxmlformats.org/officeDocument/2006/relationships/theme" Target="../theme/theme2.xml" /><Relationship Id="rId2" Type="http://schemas.openxmlformats.org/officeDocument/2006/relationships/slideLayout" Target="../slideLayouts/slideLayout6.xml" /><Relationship Id="rId0" Type="http://schemas.openxmlformats.org/officeDocument/2006/relationships/slideLayout" Target="../slideLayouts/slideLayout4.xml" /><Relationship Id="rId1" Type="http://schemas.openxmlformats.org/officeDocument/2006/relationships/slideLayout" Target="../slideLayouts/slideLayout5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4" name="Rectangle 4"/>
          <p:cNvSpPr>
            <a:spLocks noGrp="true" noChangeShapeType="true"/>
          </p:cNvSpPr>
          <p:nvPr>
            <p:ph type="dt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5" name="Rectangle 5"/>
          <p:cNvSpPr>
            <a:spLocks noGrp="true" noChangeShapeType="true"/>
          </p:cNvSpPr>
          <p:nvPr>
            <p:ph type="ftr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Compilers Autumn 2002</a:t>
            </a:r>
            <a:endParaRPr/>
          </a:p>
        </p:txBody>
      </p:sp>
      <p:sp>
        <p:nvSpPr>
          <p:cNvPr id="6" name="Rectangle 6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" name="Line 7"/>
          <p:cNvSpPr>
            <a:spLocks noGrp="true" noChangeShapeType="true"/>
          </p:cNvSpPr>
          <p:nvPr/>
        </p:nvSpPr>
        <p:spPr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</p:sldLayoutIdLst>
  <p:txStyles>
    <p:titleStyle>
      <a:lvl1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1pPr>
      <a:lvl2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2pPr>
      <a:lvl3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3pPr>
      <a:lvl4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4pPr>
      <a:lvl5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titleStyle>
    <p:bodyStyle>
      <a:lvl1pPr marL="342900" indent="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800" b="true" i="false">
          <a:solidFill>
            <a:schemeClr val="dk1"/>
          </a:solidFill>
          <a:latin typeface="Comic Sans MS"/>
          <a:ea typeface="SimSun"/>
        </a:defRPr>
      </a:lvl1pPr>
      <a:lvl2pPr marL="742950" indent="4572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400" b="true" i="false">
          <a:solidFill>
            <a:schemeClr val="dk1"/>
          </a:solidFill>
          <a:latin typeface="Comic Sans MS"/>
          <a:ea typeface="SimSun"/>
        </a:defRPr>
      </a:lvl2pPr>
      <a:lvl3pPr marL="1143000" indent="9144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000" b="true" i="false">
          <a:solidFill>
            <a:schemeClr val="dk1"/>
          </a:solidFill>
          <a:latin typeface="Comic Sans MS"/>
          <a:ea typeface="SimSun"/>
        </a:defRPr>
      </a:lvl3pPr>
      <a:lvl4pPr marL="1600200" indent="13716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000" b="true" i="false">
          <a:solidFill>
            <a:schemeClr val="dk1"/>
          </a:solidFill>
          <a:latin typeface="Comic Sans MS"/>
          <a:ea typeface="SimSun"/>
        </a:defRPr>
      </a:lvl4pPr>
      <a:lvl5pPr marL="2057400" indent="18288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»"/>
        <a:defRPr lang="en-US" sz="2000" b="true" i="false">
          <a:solidFill>
            <a:schemeClr val="dk1"/>
          </a:solidFill>
          <a:latin typeface="Comic Sans MS"/>
          <a:ea typeface="SimSun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bodyStyle>
    <p:otherStyle>
      <a:lvl1pPr marL="0" indent="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1pPr>
      <a:lvl2pPr marL="457200" indent="4572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2pPr>
      <a:lvl3pPr marL="914400" indent="9144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3pPr>
      <a:lvl4pPr marL="1371600" indent="13716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4pPr>
      <a:lvl5pPr marL="1828800" indent="18288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lt1"/>
        </a:solidFill>
      </p:bgPr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11" name="Rectangle 4"/>
          <p:cNvSpPr>
            <a:spLocks noGrp="true" noChangeShapeType="true"/>
          </p:cNvSpPr>
          <p:nvPr>
            <p:ph type="dt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  <p:sp>
        <p:nvSpPr>
          <p:cNvPr id="12" name="Rectangle 5"/>
          <p:cNvSpPr>
            <a:spLocks noGrp="true" noChangeShapeType="true"/>
          </p:cNvSpPr>
          <p:nvPr>
            <p:ph type="ftr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  <a:ea typeface="SimSun" pitchFamily="2" charset="-122"/>
              </a:rPr>
              <a:t>Compilers Autumn 2002</a:t>
            </a:r>
            <a:endParaRPr/>
          </a:p>
        </p:txBody>
      </p:sp>
      <p:sp>
        <p:nvSpPr>
          <p:cNvPr id="13" name="Rectangle 6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  <p:sp>
        <p:nvSpPr>
          <p:cNvPr id="14" name="Line 7"/>
          <p:cNvSpPr>
            <a:spLocks noGrp="true" noChangeShapeType="true"/>
          </p:cNvSpPr>
          <p:nvPr/>
        </p:nvSpPr>
        <p:spPr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0"/>
    <p:sldLayoutId id="2147483654" r:id="rId1"/>
    <p:sldLayoutId id="2147483655" r:id="rId2"/>
  </p:sldLayoutIdLst>
  <p:txStyles>
    <p:titleStyle>
      <a:lvl1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1pPr>
      <a:lvl2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2pPr>
      <a:lvl3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3pPr>
      <a:lvl4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4pPr>
      <a:lvl5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titleStyle>
    <p:bodyStyle>
      <a:lvl1pPr marL="342900" indent="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800" b="true" i="false">
          <a:solidFill>
            <a:schemeClr val="dk1"/>
          </a:solidFill>
          <a:latin typeface="Comic Sans MS"/>
          <a:ea typeface="SimSun"/>
        </a:defRPr>
      </a:lvl1pPr>
      <a:lvl2pPr marL="742950" indent="4572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400" b="true" i="false">
          <a:solidFill>
            <a:schemeClr val="dk1"/>
          </a:solidFill>
          <a:latin typeface="Comic Sans MS"/>
          <a:ea typeface="SimSun"/>
        </a:defRPr>
      </a:lvl2pPr>
      <a:lvl3pPr marL="1143000" indent="9144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000" b="true" i="false">
          <a:solidFill>
            <a:schemeClr val="dk1"/>
          </a:solidFill>
          <a:latin typeface="Comic Sans MS"/>
          <a:ea typeface="SimSun"/>
        </a:defRPr>
      </a:lvl3pPr>
      <a:lvl4pPr marL="1600200" indent="13716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000" b="true" i="false">
          <a:solidFill>
            <a:schemeClr val="dk1"/>
          </a:solidFill>
          <a:latin typeface="Comic Sans MS"/>
          <a:ea typeface="SimSun"/>
        </a:defRPr>
      </a:lvl4pPr>
      <a:lvl5pPr marL="2057400" indent="18288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»"/>
        <a:defRPr lang="en-US" sz="2000" b="true" i="false">
          <a:solidFill>
            <a:schemeClr val="dk1"/>
          </a:solidFill>
          <a:latin typeface="Comic Sans MS"/>
          <a:ea typeface="SimSun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bodyStyle>
    <p:otherStyle>
      <a:lvl1pPr marL="0" indent="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1pPr>
      <a:lvl2pPr marL="457200" indent="4572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2pPr>
      <a:lvl3pPr marL="914400" indent="9144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3pPr>
      <a:lvl4pPr marL="1371600" indent="13716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4pPr>
      <a:lvl5pPr marL="1828800" indent="18288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.xml" /><Relationship Id="rId0" Type="http://schemas.openxmlformats.org/officeDocument/2006/relationships/slideLayout" Target="../slideLayouts/slideLayout2.xml" /></Relationships>
</file>

<file path=ppt/slides/_rels/slide10.xml.rels><?xml version="1.0" encoding="UTF-8" standalone="yes"?><Relationships xmlns="http://schemas.openxmlformats.org/package/2006/relationships"><Relationship Id="rId2" Type="http://schemas.openxmlformats.org/officeDocument/2006/relationships/image" Target="media/image4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3.png" 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image" Target="media/image2.png" /><Relationship Id="rId0" Type="http://schemas.openxmlformats.org/officeDocument/2006/relationships/slideLayout" Target="../slideLayouts/slideLayout3.xml" 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image" Target="media/image2.png" /><Relationship Id="rId0" Type="http://schemas.openxmlformats.org/officeDocument/2006/relationships/slideLayout" Target="../slideLayouts/slideLayout3.xml" /></Relationships>
</file>

<file path=ppt/slides/_rels/slide1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.xml" /><Relationship Id="rId0" Type="http://schemas.openxmlformats.org/officeDocument/2006/relationships/slideLayout" Target="../slideLayouts/slideLayout3.xml" /></Relationships>
</file>

<file path=ppt/slides/_rels/slide1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image" Target="media/image5.png" /><Relationship Id="rId0" Type="http://schemas.openxmlformats.org/officeDocument/2006/relationships/slideLayout" Target="../slideLayouts/slideLayout3.xml" 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image" Target="media/image6.png" /><Relationship Id="rId0" Type="http://schemas.openxmlformats.org/officeDocument/2006/relationships/slideLayout" Target="../slideLayouts/slideLayout3.xml" 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image" Target="media/image6.png" /><Relationship Id="rId0" Type="http://schemas.openxmlformats.org/officeDocument/2006/relationships/slideLayout" Target="../slideLayouts/slideLayout3.xml" 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image" Target="media/image7.png" /><Relationship Id="rId0" Type="http://schemas.openxmlformats.org/officeDocument/2006/relationships/slideLayout" Target="../slideLayouts/slideLayout3.xml" /></Relationships>
</file>

<file path=ppt/slides/_rels/slide2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6.xml.rels><?xml version="1.0" encoding="UTF-8" standalone="yes"?><Relationships xmlns="http://schemas.openxmlformats.org/package/2006/relationships"><Relationship Id="rId2" Type="http://schemas.openxmlformats.org/officeDocument/2006/relationships/image" Target="media/image9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8.png" /></Relationships>
</file>

<file path=ppt/slides/_rels/slide2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image" Target="media/image10.png" /><Relationship Id="rId0" Type="http://schemas.openxmlformats.org/officeDocument/2006/relationships/slideLayout" Target="../slideLayouts/slideLayout3.xml" /></Relationships>
</file>

<file path=ppt/slides/_rels/slide2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.xml" /><Relationship Id="rId0" Type="http://schemas.openxmlformats.org/officeDocument/2006/relationships/slideLayout" Target="../slideLayouts/slideLayout3.xml" 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image" Target="media/image11.png" /><Relationship Id="rId0" Type="http://schemas.openxmlformats.org/officeDocument/2006/relationships/slideLayout" Target="../slideLayouts/slideLayout3.xml" 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image" Target="media/image12.png" /><Relationship Id="rId0" Type="http://schemas.openxmlformats.org/officeDocument/2006/relationships/slideLayout" Target="../slideLayouts/slideLayout3.xml" 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image" Target="media/image13.png" /><Relationship Id="rId0" Type="http://schemas.openxmlformats.org/officeDocument/2006/relationships/slideLayout" Target="../slideLayouts/slideLayout3.xml" /></Relationships>
</file>

<file path=ppt/slides/_rels/slide33.xml.rels><?xml version="1.0" encoding="UTF-8" standalone="yes"?><Relationships xmlns="http://schemas.openxmlformats.org/package/2006/relationships"><Relationship Id="rId3" Type="http://schemas.openxmlformats.org/officeDocument/2006/relationships/image" Target="media/image16.png" /><Relationship Id="rId2" Type="http://schemas.openxmlformats.org/officeDocument/2006/relationships/image" Target="media/image15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14.png" /></Relationships>
</file>

<file path=ppt/slides/_rels/slide34.xml.rels><?xml version="1.0" encoding="UTF-8" standalone="yes"?><Relationships xmlns="http://schemas.openxmlformats.org/package/2006/relationships"><Relationship Id="rId2" Type="http://schemas.openxmlformats.org/officeDocument/2006/relationships/image" Target="media/image18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17.png" /></Relationships>
</file>

<file path=ppt/slides/_rels/slide3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6.xml.rels><?xml version="1.0" encoding="UTF-8" standalone="yes"?><Relationships xmlns="http://schemas.openxmlformats.org/package/2006/relationships"><Relationship Id="rId2" Type="http://schemas.openxmlformats.org/officeDocument/2006/relationships/image" Target="media/image20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19.png" /></Relationships>
</file>

<file path=ppt/slides/_rels/slide3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.xml" /><Relationship Id="rId0" Type="http://schemas.openxmlformats.org/officeDocument/2006/relationships/slideLayout" Target="../slideLayouts/slideLayout3.xml" /></Relationships>
</file>

<file path=ppt/slides/_rels/slide3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image" Target="media/image29.png" /><Relationship Id="rId0" Type="http://schemas.openxmlformats.org/officeDocument/2006/relationships/slideLayout" Target="../slideLayouts/slideLayout3.xml" /></Relationships>
</file>

<file path=ppt/slides/_rels/slide40.xml.rels><?xml version="1.0" encoding="UTF-8" standalone="yes"?><Relationships xmlns="http://schemas.openxmlformats.org/package/2006/relationships"><Relationship Id="rId2" Type="http://schemas.openxmlformats.org/officeDocument/2006/relationships/image" Target="media/image22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21.png" 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image" Target="media/image23.png" /><Relationship Id="rId0" Type="http://schemas.openxmlformats.org/officeDocument/2006/relationships/slideLayout" Target="../slideLayouts/slideLayout3.xml" 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image" Target="media/image24.png" /><Relationship Id="rId0" Type="http://schemas.openxmlformats.org/officeDocument/2006/relationships/slideLayout" Target="../slideLayouts/slideLayout3.xml" 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image" Target="media/image25.png" /><Relationship Id="rId0" Type="http://schemas.openxmlformats.org/officeDocument/2006/relationships/slideLayout" Target="../slideLayouts/slideLayout3.xml" 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image" Target="media/image26.png" /><Relationship Id="rId0" Type="http://schemas.openxmlformats.org/officeDocument/2006/relationships/slideLayout" Target="../slideLayouts/slideLayout3.xml" 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image" Target="media/image27.png" /><Relationship Id="rId0" Type="http://schemas.openxmlformats.org/officeDocument/2006/relationships/slideLayout" Target="../slideLayouts/slideLayout3.xml" 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image" Target="media/image28.png" /><Relationship Id="rId0" Type="http://schemas.openxmlformats.org/officeDocument/2006/relationships/slideLayout" Target="../slideLayouts/slideLayout3.xml" /></Relationships>
</file>

<file path=ppt/slides/_rels/slide4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4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4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image" Target="media/image30.png" /><Relationship Id="rId0" Type="http://schemas.openxmlformats.org/officeDocument/2006/relationships/slideLayout" Target="../slideLayouts/slideLayout3.xml" 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image" Target="media/image31.png" /><Relationship Id="rId0" Type="http://schemas.openxmlformats.org/officeDocument/2006/relationships/slideLayout" Target="../slideLayouts/slideLayout3.xml" /></Relationships>
</file>

<file path=ppt/slides/_rels/slide5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.xml" /><Relationship Id="rId0" Type="http://schemas.openxmlformats.org/officeDocument/2006/relationships/slideLayout" Target="../slideLayouts/slideLayout3.xml" /></Relationships>
</file>

<file path=ppt/slides/_rels/slide5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.xml" /><Relationship Id="rId0" Type="http://schemas.openxmlformats.org/officeDocument/2006/relationships/slideLayout" Target="../slideLayouts/slideLayout3.xml" /></Relationships>
</file>

<file path=ppt/slides/_rels/slide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8.xml.rels><?xml version="1.0" encoding="UTF-8" standalone="yes"?><Relationships xmlns="http://schemas.openxmlformats.org/package/2006/relationships"><Relationship Id="rId4" Type="http://schemas.openxmlformats.org/officeDocument/2006/relationships/image" Target="media/image2.png" /><Relationship Id="rId3" Type="http://schemas.openxmlformats.org/officeDocument/2006/relationships/image" Target="media/image33.png" /><Relationship Id="rId2" Type="http://schemas.openxmlformats.org/officeDocument/2006/relationships/image" Target="media/image32.png" /><Relationship Id="rId0" Type="http://schemas.openxmlformats.org/officeDocument/2006/relationships/slideLayout" Target="../slideLayouts/slideLayout3.xml" /><Relationship Id="rId1" Type="http://schemas.openxmlformats.org/officeDocument/2006/relationships/hyperlink" Target="file:///https://info.support.huawei.com/computing/server3D/res/server/2288hv5/index.html?lang=cn" TargetMode="External"/></Relationships>
</file>

<file path=ppt/slides/_rels/slide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Relationship Id="rId2" Type="http://schemas.openxmlformats.org/officeDocument/2006/relationships/image" Target="media/image2.png" /><Relationship Id="rId1" Type="http://schemas.openxmlformats.org/officeDocument/2006/relationships/image" Target="media/image1.png" 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030"/>
          <p:cNvSpPr>
            <a:spLocks noGrp="true" noChangeShapeType="true"/>
          </p:cNvSpPr>
          <p:nvPr>
            <p:ph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  <p:sp>
        <p:nvSpPr>
          <p:cNvPr id="75" name="Rectangle 2"/>
          <p:cNvSpPr>
            <a:spLocks noGrp="true" noChangeShapeType="true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3600"/>
              <a:t>Persistence (II)</a:t>
            </a:r>
            <a:br>
              <a:rPr lang="en-US" sz="3600"/>
            </a:br>
            <a:r>
              <a:rPr lang="en-US" sz="3600"/>
              <a:t>File System - 1</a:t>
            </a:r>
            <a:endParaRPr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Linux</a:t>
            </a:r>
            <a:r>
              <a:rPr lang="zh-CN"/>
              <a:t> </a:t>
            </a:r>
            <a:r>
              <a:rPr lang="en-US"/>
              <a:t>I/O</a:t>
            </a:r>
            <a:r>
              <a:rPr lang="zh-CN"/>
              <a:t> </a:t>
            </a:r>
            <a:r>
              <a:rPr lang="en-US"/>
              <a:t>Stack</a:t>
            </a:r>
            <a:endParaRPr/>
          </a:p>
        </p:txBody>
      </p:sp>
      <p:sp>
        <p:nvSpPr>
          <p:cNvPr id="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Block I/O Layer (General Block Layer)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为</a:t>
            </a:r>
            <a:r>
              <a:rPr lang="en-US"/>
              <a:t>FS</a:t>
            </a:r>
            <a:r>
              <a:rPr lang="zh-CN"/>
              <a:t>提供抽象的“</a:t>
            </a:r>
            <a:r>
              <a:rPr lang="en-US"/>
              <a:t>block device</a:t>
            </a:r>
            <a:r>
              <a:rPr lang="zh-CN"/>
              <a:t>”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实现“</a:t>
            </a:r>
            <a:r>
              <a:rPr lang="en-US"/>
              <a:t>software RAID</a:t>
            </a:r>
            <a:r>
              <a:rPr lang="zh-CN"/>
              <a:t>”，即</a:t>
            </a:r>
            <a:r>
              <a:rPr lang="en-US"/>
              <a:t>muiltple-device (md)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对发往物理设备的</a:t>
            </a:r>
            <a:r>
              <a:rPr lang="en-US"/>
              <a:t>I/O</a:t>
            </a:r>
            <a:r>
              <a:rPr lang="zh-CN"/>
              <a:t>请求进行调度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8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9" name="Picture 3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67000" y="3471862"/>
            <a:ext cx="3351212" cy="2547937"/>
          </a:xfrm>
          <a:prstGeom prst="rect">
            <a:avLst/>
          </a:prstGeom>
          <a:noFill/>
        </p:spPr>
      </p:pic>
      <p:sp>
        <p:nvSpPr>
          <p:cNvPr id="10" name="Text Box 1"/>
          <p:cNvSpPr txBox="true">
            <a:spLocks noGrp="true" noChangeShapeType="true"/>
          </p:cNvSpPr>
          <p:nvPr/>
        </p:nvSpPr>
        <p:spPr>
          <a:xfrm>
            <a:off x="2549525" y="6219825"/>
            <a:ext cx="4991100" cy="39846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zh-CN">
                <a:solidFill>
                  <a:srgbClr val="FF0000"/>
                </a:solidFill>
              </a:rPr>
              <a:t>各种</a:t>
            </a:r>
            <a:r>
              <a:rPr lang="en-US">
                <a:solidFill>
                  <a:srgbClr val="FF0000"/>
                </a:solidFill>
              </a:rPr>
              <a:t>block</a:t>
            </a:r>
            <a:r>
              <a:rPr lang="zh-CN">
                <a:solidFill>
                  <a:srgbClr val="FF0000"/>
                </a:solidFill>
              </a:rPr>
              <a:t>、</a:t>
            </a:r>
            <a:r>
              <a:rPr lang="en-US">
                <a:solidFill>
                  <a:srgbClr val="FF0000"/>
                </a:solidFill>
              </a:rPr>
              <a:t>page</a:t>
            </a:r>
            <a:r>
              <a:rPr lang="zh-CN">
                <a:solidFill>
                  <a:srgbClr val="FF0000"/>
                </a:solidFill>
              </a:rPr>
              <a:t>之类的，很混乱。。。</a:t>
            </a:r>
            <a:endParaRPr/>
          </a:p>
        </p:txBody>
      </p:sp>
      <p:pic>
        <p:nvPicPr>
          <p:cNvPr id="11" name="Picture 2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5025" y="5334000"/>
            <a:ext cx="1447800" cy="13366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page, block, logical, physical...</a:t>
            </a:r>
            <a:endParaRPr/>
          </a:p>
        </p:txBody>
      </p:sp>
      <p:sp>
        <p:nvSpPr>
          <p:cNvPr id="14" name="Content Placeholder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These words are somehow abused in CS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不同上下文中的含义不同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SSD</a:t>
            </a:r>
            <a:r>
              <a:rPr lang="zh-CN"/>
              <a:t>中的</a:t>
            </a:r>
            <a:r>
              <a:rPr lang="en-US"/>
              <a:t>page</a:t>
            </a:r>
            <a:r>
              <a:rPr lang="zh-CN"/>
              <a:t>、</a:t>
            </a:r>
            <a:r>
              <a:rPr lang="en-US"/>
              <a:t>physical block</a:t>
            </a:r>
            <a:r>
              <a:rPr lang="zh-CN"/>
              <a:t>、</a:t>
            </a:r>
            <a:r>
              <a:rPr lang="en-US"/>
              <a:t>logical block</a:t>
            </a:r>
            <a:r>
              <a:rPr lang="zh-CN"/>
              <a:t>，和</a:t>
            </a:r>
            <a:r>
              <a:rPr lang="en-US"/>
              <a:t>OS</a:t>
            </a:r>
            <a:r>
              <a:rPr lang="zh-CN"/>
              <a:t>中的</a:t>
            </a:r>
            <a:r>
              <a:rPr lang="en-US"/>
              <a:t>page</a:t>
            </a:r>
            <a:r>
              <a:rPr lang="zh-CN"/>
              <a:t>和</a:t>
            </a:r>
            <a:r>
              <a:rPr lang="en-US"/>
              <a:t>block</a:t>
            </a:r>
            <a:r>
              <a:rPr lang="zh-CN"/>
              <a:t>，是不同的概念，他们之间存在一定的对应关系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SDD FTL</a:t>
            </a:r>
            <a:r>
              <a:rPr lang="zh-CN"/>
              <a:t>中的</a:t>
            </a:r>
            <a:r>
              <a:rPr lang="en-US"/>
              <a:t>logical block</a:t>
            </a:r>
            <a:r>
              <a:rPr lang="zh-CN"/>
              <a:t>在</a:t>
            </a:r>
            <a:r>
              <a:rPr lang="en-US"/>
              <a:t>OS</a:t>
            </a:r>
            <a:r>
              <a:rPr lang="zh-CN"/>
              <a:t>中通常叫</a:t>
            </a:r>
            <a:r>
              <a:rPr lang="en-US"/>
              <a:t>physical sector</a:t>
            </a:r>
            <a:r>
              <a:rPr lang="zh-CN"/>
              <a:t>或者</a:t>
            </a:r>
            <a:r>
              <a:rPr lang="en-US"/>
              <a:t>physical block</a:t>
            </a:r>
            <a:endParaRPr/>
          </a:p>
        </p:txBody>
      </p:sp>
      <p:pic>
        <p:nvPicPr>
          <p:cNvPr id="15" name="Text Box 1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4500" y="250825"/>
            <a:ext cx="1298575" cy="400050"/>
          </a:xfrm>
          <a:prstGeom prst="rect">
            <a:avLst/>
          </a:prstGeom>
          <a:noFill/>
        </p:spPr>
      </p:pic>
      <p:sp>
        <p:nvSpPr>
          <p:cNvPr id="16" name="Text Box 3"/>
          <p:cNvSpPr txBox="true">
            <a:spLocks noGrp="true" noChangeShapeType="true"/>
          </p:cNvSpPr>
          <p:nvPr/>
        </p:nvSpPr>
        <p:spPr>
          <a:xfrm>
            <a:off x="533400" y="5943600"/>
            <a:ext cx="8266112" cy="39846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en-US">
                <a:solidFill>
                  <a:srgbClr val="FF0000"/>
                </a:solidFill>
              </a:rPr>
              <a:t>sector</a:t>
            </a:r>
            <a:r>
              <a:rPr lang="zh-CN">
                <a:solidFill>
                  <a:srgbClr val="FF0000"/>
                </a:solidFill>
              </a:rPr>
              <a:t>不是磁盘内部的</a:t>
            </a:r>
            <a:r>
              <a:rPr lang="en-US">
                <a:solidFill>
                  <a:srgbClr val="FF0000"/>
                </a:solidFill>
              </a:rPr>
              <a:t>physical unit</a:t>
            </a:r>
            <a:r>
              <a:rPr lang="zh-CN">
                <a:solidFill>
                  <a:srgbClr val="FF0000"/>
                </a:solidFill>
              </a:rPr>
              <a:t>吗？怎么</a:t>
            </a:r>
            <a:r>
              <a:rPr lang="en-US">
                <a:solidFill>
                  <a:srgbClr val="FF0000"/>
                </a:solidFill>
              </a:rPr>
              <a:t>OS</a:t>
            </a:r>
            <a:r>
              <a:rPr lang="zh-CN">
                <a:solidFill>
                  <a:srgbClr val="FF0000"/>
                </a:solidFill>
              </a:rPr>
              <a:t>里也有</a:t>
            </a:r>
            <a:r>
              <a:rPr lang="en-US">
                <a:solidFill>
                  <a:srgbClr val="FF0000"/>
                </a:solidFill>
              </a:rPr>
              <a:t>sector</a:t>
            </a:r>
            <a:r>
              <a:rPr lang="zh-CN">
                <a:solidFill>
                  <a:srgbClr val="FF0000"/>
                </a:solidFill>
              </a:rPr>
              <a:t>。。。</a:t>
            </a:r>
            <a:endParaRPr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zh-CN"/>
              <a:t>两种</a:t>
            </a:r>
            <a:r>
              <a:rPr lang="en-US"/>
              <a:t>addressing method</a:t>
            </a:r>
            <a:r>
              <a:rPr lang="zh-CN"/>
              <a:t>的纠葛：</a:t>
            </a:r>
            <a:r>
              <a:rPr lang="en-US"/>
              <a:t>CHS vs. LBA</a:t>
            </a:r>
            <a:endParaRPr/>
          </a:p>
        </p:txBody>
      </p:sp>
      <p:sp>
        <p:nvSpPr>
          <p:cNvPr id="19" name="Content Placeholder 2"/>
          <p:cNvSpPr>
            <a:spLocks noGrp="true" noChangeShapeType="true"/>
          </p:cNvSpPr>
          <p:nvPr>
            <p:ph type="obj"/>
          </p:nvPr>
        </p:nvSpPr>
        <p:spPr>
          <a:xfrm>
            <a:off x="338137" y="1600200"/>
            <a:ext cx="8491537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CHS: cylinder-head-sector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早期</a:t>
            </a:r>
            <a:r>
              <a:rPr lang="en-US"/>
              <a:t>disk</a:t>
            </a:r>
            <a:r>
              <a:rPr lang="zh-CN"/>
              <a:t>上没有</a:t>
            </a:r>
            <a:r>
              <a:rPr lang="en-US"/>
              <a:t>controller</a:t>
            </a:r>
            <a:r>
              <a:rPr lang="zh-CN"/>
              <a:t>，只能把</a:t>
            </a:r>
            <a:r>
              <a:rPr lang="en-US"/>
              <a:t>CHS</a:t>
            </a:r>
            <a:r>
              <a:rPr lang="zh-CN"/>
              <a:t>的三维结构暴露给</a:t>
            </a:r>
            <a:r>
              <a:rPr lang="en-US"/>
              <a:t>OS</a:t>
            </a:r>
            <a:r>
              <a:rPr lang="zh-CN"/>
              <a:t>，</a:t>
            </a:r>
            <a:r>
              <a:rPr lang="en-US"/>
              <a:t>OS</a:t>
            </a:r>
            <a:r>
              <a:rPr lang="zh-CN"/>
              <a:t>中只能使用</a:t>
            </a:r>
            <a:r>
              <a:rPr lang="en-US"/>
              <a:t>CHS addressing</a:t>
            </a:r>
            <a:r>
              <a:rPr lang="zh-CN"/>
              <a:t>来访问</a:t>
            </a:r>
            <a:r>
              <a:rPr lang="en-US"/>
              <a:t>device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late 1980s: disk</a:t>
            </a:r>
            <a:r>
              <a:rPr lang="zh-CN"/>
              <a:t>越来越复杂，开始加入</a:t>
            </a:r>
            <a:r>
              <a:rPr lang="en-US"/>
              <a:t>controller</a:t>
            </a:r>
            <a:r>
              <a:rPr lang="zh-CN"/>
              <a:t>以隐藏内部的几何结构，只向</a:t>
            </a:r>
            <a:r>
              <a:rPr lang="en-US"/>
              <a:t>OS</a:t>
            </a:r>
            <a:r>
              <a:rPr lang="zh-CN"/>
              <a:t>暴露</a:t>
            </a:r>
            <a:r>
              <a:rPr lang="en-US"/>
              <a:t>logical</a:t>
            </a:r>
            <a:r>
              <a:rPr lang="zh-CN"/>
              <a:t>的</a:t>
            </a:r>
            <a:r>
              <a:rPr lang="en-US"/>
              <a:t>CHS</a:t>
            </a:r>
            <a:r>
              <a:rPr lang="zh-CN"/>
              <a:t>地址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LBA: logical block addressing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mid 1990s: </a:t>
            </a:r>
            <a:r>
              <a:rPr lang="zh-CN"/>
              <a:t>更加简洁的</a:t>
            </a:r>
            <a:r>
              <a:rPr lang="en-US"/>
              <a:t>LBA</a:t>
            </a:r>
            <a:r>
              <a:rPr lang="zh-CN"/>
              <a:t>开始逐渐取代</a:t>
            </a:r>
            <a:r>
              <a:rPr lang="en-US"/>
              <a:t>CHS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但直到今天，很多</a:t>
            </a:r>
            <a:r>
              <a:rPr lang="en-US"/>
              <a:t>OS</a:t>
            </a:r>
            <a:r>
              <a:rPr lang="zh-CN"/>
              <a:t>和磁盘管理工具中还有</a:t>
            </a:r>
            <a:r>
              <a:rPr lang="en-US"/>
              <a:t>CHS</a:t>
            </a:r>
            <a:r>
              <a:rPr lang="zh-CN"/>
              <a:t>的身影，一些</a:t>
            </a:r>
            <a:r>
              <a:rPr lang="en-US"/>
              <a:t>device</a:t>
            </a:r>
            <a:r>
              <a:rPr lang="zh-CN"/>
              <a:t>依然支持</a:t>
            </a:r>
            <a:r>
              <a:rPr lang="en-US"/>
              <a:t>CHS addressing</a:t>
            </a:r>
            <a:r>
              <a:rPr lang="zh-CN"/>
              <a:t>，很多资料里还在用</a:t>
            </a:r>
            <a:r>
              <a:rPr lang="en-US"/>
              <a:t>sector</a:t>
            </a:r>
            <a:r>
              <a:rPr lang="zh-CN"/>
              <a:t>作为</a:t>
            </a:r>
            <a:r>
              <a:rPr lang="en-US"/>
              <a:t>OS</a:t>
            </a:r>
            <a:r>
              <a:rPr lang="zh-CN"/>
              <a:t>访问</a:t>
            </a:r>
            <a:r>
              <a:rPr lang="en-US"/>
              <a:t>device</a:t>
            </a:r>
            <a:r>
              <a:rPr lang="zh-CN"/>
              <a:t>的基本单位</a:t>
            </a:r>
            <a:endParaRPr/>
          </a:p>
        </p:txBody>
      </p:sp>
      <p:pic>
        <p:nvPicPr>
          <p:cNvPr id="20" name="Text Box 3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4500" y="250825"/>
            <a:ext cx="1298575" cy="400050"/>
          </a:xfrm>
          <a:prstGeom prst="rect">
            <a:avLst/>
          </a:prstGeom>
          <a:noFill/>
        </p:spPr>
      </p:pic>
      <p:sp>
        <p:nvSpPr>
          <p:cNvPr id="21" name="Text Box 4"/>
          <p:cNvSpPr txBox="true">
            <a:spLocks noGrp="true" noChangeShapeType="true"/>
          </p:cNvSpPr>
          <p:nvPr/>
        </p:nvSpPr>
        <p:spPr>
          <a:xfrm>
            <a:off x="692150" y="6019800"/>
            <a:ext cx="8137525" cy="706437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en-US">
                <a:solidFill>
                  <a:srgbClr val="FF0000"/>
                </a:solidFill>
              </a:rPr>
              <a:t>Linux</a:t>
            </a:r>
            <a:r>
              <a:rPr lang="zh-CN">
                <a:solidFill>
                  <a:srgbClr val="FF0000"/>
                </a:solidFill>
              </a:rPr>
              <a:t>中为了兼容老设备，依然有</a:t>
            </a:r>
            <a:r>
              <a:rPr lang="en-US">
                <a:solidFill>
                  <a:srgbClr val="FF0000"/>
                </a:solidFill>
              </a:rPr>
              <a:t>512B</a:t>
            </a:r>
            <a:r>
              <a:rPr lang="zh-CN">
                <a:solidFill>
                  <a:srgbClr val="FF0000"/>
                </a:solidFill>
              </a:rPr>
              <a:t>的</a:t>
            </a:r>
            <a:r>
              <a:rPr lang="en-US">
                <a:solidFill>
                  <a:srgbClr val="FF0000"/>
                </a:solidFill>
              </a:rPr>
              <a:t>sector</a:t>
            </a:r>
            <a:r>
              <a:rPr lang="zh-CN">
                <a:solidFill>
                  <a:srgbClr val="FF0000"/>
                </a:solidFill>
              </a:rPr>
              <a:t>，但对较新的设备会使用</a:t>
            </a:r>
            <a:r>
              <a:rPr lang="en-US">
                <a:solidFill>
                  <a:srgbClr val="FF0000"/>
                </a:solidFill>
              </a:rPr>
              <a:t>4KB block/sector</a:t>
            </a:r>
            <a:r>
              <a:rPr lang="zh-CN">
                <a:solidFill>
                  <a:srgbClr val="FF0000"/>
                </a:solidFill>
              </a:rPr>
              <a:t>（</a:t>
            </a:r>
            <a:r>
              <a:rPr lang="en-US">
                <a:solidFill>
                  <a:srgbClr val="FF0000"/>
                </a:solidFill>
              </a:rPr>
              <a:t>advanced format</a:t>
            </a:r>
            <a:r>
              <a:rPr lang="zh-CN">
                <a:solidFill>
                  <a:srgbClr val="FF0000"/>
                </a:solidFill>
              </a:rPr>
              <a:t>）</a:t>
            </a:r>
            <a:endParaRPr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Linux</a:t>
            </a:r>
            <a:r>
              <a:rPr lang="zh-CN"/>
              <a:t> </a:t>
            </a:r>
            <a:r>
              <a:rPr lang="en-US"/>
              <a:t>I/O</a:t>
            </a:r>
            <a:r>
              <a:rPr lang="zh-CN"/>
              <a:t> </a:t>
            </a:r>
            <a:r>
              <a:rPr lang="en-US"/>
              <a:t>Stack</a:t>
            </a:r>
            <a:endParaRPr/>
          </a:p>
        </p:txBody>
      </p:sp>
      <p:sp>
        <p:nvSpPr>
          <p:cNvPr id="2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Block I/O Layer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struct bio</a:t>
            </a:r>
            <a:r>
              <a:rPr lang="zh-CN"/>
              <a:t>代表</a:t>
            </a:r>
            <a:r>
              <a:rPr lang="en-US"/>
              <a:t>FS</a:t>
            </a:r>
            <a:r>
              <a:rPr lang="zh-CN"/>
              <a:t>对</a:t>
            </a:r>
            <a:r>
              <a:rPr lang="en-US"/>
              <a:t>block I/O layer</a:t>
            </a:r>
            <a:r>
              <a:rPr lang="zh-CN"/>
              <a:t>的</a:t>
            </a:r>
            <a:r>
              <a:rPr lang="en-US"/>
              <a:t>I/O</a:t>
            </a:r>
            <a:r>
              <a:rPr lang="zh-CN"/>
              <a:t>请求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bio</a:t>
            </a:r>
            <a:r>
              <a:rPr lang="zh-CN"/>
              <a:t>就像一个快递员，从内存中收取多个包裹，送往</a:t>
            </a:r>
            <a:r>
              <a:rPr lang="en-US"/>
              <a:t>block device</a:t>
            </a:r>
            <a:r>
              <a:rPr lang="zh-CN"/>
              <a:t>上的一个目的地，或者反之</a:t>
            </a:r>
            <a:endParaRPr/>
          </a:p>
        </p:txBody>
      </p:sp>
      <p:sp>
        <p:nvSpPr>
          <p:cNvPr id="25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6" name="Rounded Rectangle 2"/>
          <p:cNvSpPr>
            <a:spLocks noGrp="true" noChangeShapeType="true"/>
          </p:cNvSpPr>
          <p:nvPr/>
        </p:nvSpPr>
        <p:spPr>
          <a:xfrm>
            <a:off x="844550" y="5791200"/>
            <a:ext cx="5945187" cy="742950"/>
          </a:xfrm>
          <a:prstGeom prst="round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/>
              <a:t>block device</a:t>
            </a:r>
            <a:endParaRPr/>
          </a:p>
        </p:txBody>
      </p:sp>
      <p:sp>
        <p:nvSpPr>
          <p:cNvPr id="27" name="Rounded Rectangle 3"/>
          <p:cNvSpPr>
            <a:spLocks noGrp="true" noChangeShapeType="true"/>
          </p:cNvSpPr>
          <p:nvPr/>
        </p:nvSpPr>
        <p:spPr>
          <a:xfrm>
            <a:off x="4719637" y="5910262"/>
            <a:ext cx="1838325" cy="487362"/>
          </a:xfrm>
          <a:prstGeom prst="round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/>
              <a:t>sectors/blocks</a:t>
            </a:r>
            <a:endParaRPr/>
          </a:p>
        </p:txBody>
      </p:sp>
      <p:sp>
        <p:nvSpPr>
          <p:cNvPr id="28" name="Rounded Rectangle 4"/>
          <p:cNvSpPr>
            <a:spLocks noGrp="true" noChangeShapeType="true"/>
          </p:cNvSpPr>
          <p:nvPr/>
        </p:nvSpPr>
        <p:spPr>
          <a:xfrm>
            <a:off x="4876800" y="4724400"/>
            <a:ext cx="1524000" cy="457200"/>
          </a:xfrm>
          <a:prstGeom prst="round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/>
              <a:t>bio</a:t>
            </a:r>
            <a:endParaRPr/>
          </a:p>
        </p:txBody>
      </p:sp>
      <p:grpSp>
        <p:nvGrpSpPr>
          <p:cNvPr id="29" name="Group 12"/>
          <p:cNvGrpSpPr/>
          <p:nvPr/>
        </p:nvGrpSpPr>
        <p:grpSpPr>
          <a:xfrm>
            <a:off x="1149350" y="4724400"/>
            <a:ext cx="2727325" cy="457200"/>
            <a:chOff x="1920" y="6480"/>
            <a:chExt cx="4296" cy="720"/>
          </a:xfrm>
        </p:grpSpPr>
        <p:sp>
          <p:nvSpPr>
            <p:cNvPr id="30" name="Rectangles 6"/>
            <p:cNvSpPr>
              <a:spLocks noChangeShapeType="true"/>
            </p:cNvSpPr>
            <p:nvPr/>
          </p:nvSpPr>
          <p:spPr>
            <a:xfrm>
              <a:off x="1920" y="6480"/>
              <a:ext cx="4296" cy="720"/>
            </a:xfrm>
            <a:prstGeom prst="rect">
              <a:avLst/>
            </a:prstGeom>
            <a:solidFill>
              <a:schemeClr val="lt1"/>
            </a:solidFill>
            <a:ln w="9524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/>
              <a:endParaRPr sz="1400" dirty="false"/>
            </a:p>
          </p:txBody>
        </p:sp>
        <p:sp>
          <p:nvSpPr>
            <p:cNvPr id="31" name="Straight Connector 7"/>
            <p:cNvSpPr>
              <a:spLocks noChangeShapeType="true"/>
            </p:cNvSpPr>
            <p:nvPr/>
          </p:nvSpPr>
          <p:spPr>
            <a:xfrm flipH="true">
              <a:off x="2640" y="6482"/>
              <a:ext cx="10" cy="718"/>
            </a:xfrm>
            <a:prstGeom prst="line">
              <a:avLst/>
            </a:prstGeom>
            <a:noFill/>
            <a:ln w="9524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32" name="Straight Connector 8"/>
            <p:cNvSpPr>
              <a:spLocks noChangeShapeType="true"/>
            </p:cNvSpPr>
            <p:nvPr/>
          </p:nvSpPr>
          <p:spPr>
            <a:xfrm flipH="true">
              <a:off x="3360" y="6480"/>
              <a:ext cx="10" cy="718"/>
            </a:xfrm>
            <a:prstGeom prst="line">
              <a:avLst/>
            </a:prstGeom>
            <a:noFill/>
            <a:ln w="9524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33" name="Straight Connector 9"/>
            <p:cNvSpPr>
              <a:spLocks noChangeShapeType="true"/>
            </p:cNvSpPr>
            <p:nvPr/>
          </p:nvSpPr>
          <p:spPr>
            <a:xfrm flipH="true">
              <a:off x="4080" y="6482"/>
              <a:ext cx="10" cy="718"/>
            </a:xfrm>
            <a:prstGeom prst="line">
              <a:avLst/>
            </a:prstGeom>
            <a:noFill/>
            <a:ln w="9524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34" name="Straight Connector 10"/>
            <p:cNvSpPr>
              <a:spLocks noChangeShapeType="true"/>
            </p:cNvSpPr>
            <p:nvPr/>
          </p:nvSpPr>
          <p:spPr>
            <a:xfrm flipH="true">
              <a:off x="4800" y="6480"/>
              <a:ext cx="10" cy="718"/>
            </a:xfrm>
            <a:prstGeom prst="line">
              <a:avLst/>
            </a:prstGeom>
            <a:noFill/>
            <a:ln w="9524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35" name="Straight Connector 11"/>
            <p:cNvSpPr>
              <a:spLocks noChangeShapeType="true"/>
            </p:cNvSpPr>
            <p:nvPr/>
          </p:nvSpPr>
          <p:spPr>
            <a:xfrm flipH="true">
              <a:off x="5520" y="6482"/>
              <a:ext cx="10" cy="718"/>
            </a:xfrm>
            <a:prstGeom prst="line">
              <a:avLst/>
            </a:prstGeom>
            <a:noFill/>
            <a:ln w="9524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</p:grpSp>
      <p:sp>
        <p:nvSpPr>
          <p:cNvPr id="36" name="Straight Arrow Connector 13"/>
          <p:cNvSpPr>
            <a:spLocks noGrp="true" noChangeShapeType="true"/>
          </p:cNvSpPr>
          <p:nvPr/>
        </p:nvSpPr>
        <p:spPr>
          <a:xfrm flipH="true">
            <a:off x="3876675" y="4953000"/>
            <a:ext cx="1000125" cy="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37" name="Text Box 14"/>
          <p:cNvSpPr txBox="true">
            <a:spLocks noGrp="true" noChangeShapeType="true"/>
          </p:cNvSpPr>
          <p:nvPr/>
        </p:nvSpPr>
        <p:spPr>
          <a:xfrm>
            <a:off x="3824287" y="4527550"/>
            <a:ext cx="1152525" cy="400050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en-US" sz="1000">
                <a:solidFill>
                  <a:srgbClr val="0070C0"/>
                </a:solidFill>
              </a:rPr>
              <a:t>struct bio_vec</a:t>
            </a:r>
            <a:r>
              <a:rPr lang="en-US" sz="1000"/>
              <a:t> *bi_io_vec</a:t>
            </a:r>
            <a:endParaRPr/>
          </a:p>
        </p:txBody>
      </p:sp>
      <p:sp>
        <p:nvSpPr>
          <p:cNvPr id="38" name="Text Box 15"/>
          <p:cNvSpPr txBox="true">
            <a:spLocks noGrp="true" noChangeShapeType="true"/>
          </p:cNvSpPr>
          <p:nvPr/>
        </p:nvSpPr>
        <p:spPr>
          <a:xfrm>
            <a:off x="1092200" y="4784725"/>
            <a:ext cx="568325" cy="21431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en-US" sz="800"/>
              <a:t>bio_vec</a:t>
            </a:r>
            <a:endParaRPr/>
          </a:p>
        </p:txBody>
      </p:sp>
      <p:sp>
        <p:nvSpPr>
          <p:cNvPr id="39" name="Text Box 16"/>
          <p:cNvSpPr txBox="true">
            <a:spLocks noGrp="true" noChangeShapeType="true"/>
          </p:cNvSpPr>
          <p:nvPr/>
        </p:nvSpPr>
        <p:spPr>
          <a:xfrm>
            <a:off x="1577975" y="4805362"/>
            <a:ext cx="558800" cy="21431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en-US" sz="800"/>
              <a:t>bio_vec</a:t>
            </a:r>
            <a:endParaRPr/>
          </a:p>
        </p:txBody>
      </p:sp>
      <p:sp>
        <p:nvSpPr>
          <p:cNvPr id="40" name="Text Box 19"/>
          <p:cNvSpPr txBox="true">
            <a:spLocks noGrp="true" noChangeShapeType="true"/>
          </p:cNvSpPr>
          <p:nvPr/>
        </p:nvSpPr>
        <p:spPr>
          <a:xfrm>
            <a:off x="2006600" y="4781550"/>
            <a:ext cx="636587" cy="24447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en-US" sz="1000"/>
              <a:t>...</a:t>
            </a:r>
            <a:endParaRPr/>
          </a:p>
        </p:txBody>
      </p:sp>
      <p:sp>
        <p:nvSpPr>
          <p:cNvPr id="41" name="Rounded Rectangle 20"/>
          <p:cNvSpPr>
            <a:spLocks noGrp="true" noChangeShapeType="true"/>
          </p:cNvSpPr>
          <p:nvPr/>
        </p:nvSpPr>
        <p:spPr>
          <a:xfrm>
            <a:off x="976312" y="3805237"/>
            <a:ext cx="706437" cy="352425"/>
          </a:xfrm>
          <a:prstGeom prst="round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/>
              <a:t>page</a:t>
            </a:r>
            <a:endParaRPr/>
          </a:p>
        </p:txBody>
      </p:sp>
      <p:sp>
        <p:nvSpPr>
          <p:cNvPr id="42" name="Rounded Rectangle 21"/>
          <p:cNvSpPr>
            <a:spLocks noGrp="true" noChangeShapeType="true"/>
          </p:cNvSpPr>
          <p:nvPr/>
        </p:nvSpPr>
        <p:spPr>
          <a:xfrm>
            <a:off x="1758950" y="3810000"/>
            <a:ext cx="665162" cy="341312"/>
          </a:xfrm>
          <a:prstGeom prst="round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/>
              <a:t>page</a:t>
            </a:r>
            <a:endParaRPr/>
          </a:p>
        </p:txBody>
      </p:sp>
      <p:sp>
        <p:nvSpPr>
          <p:cNvPr id="43" name="Straight Arrow Connector 24"/>
          <p:cNvSpPr>
            <a:spLocks noGrp="true" noChangeShapeType="true"/>
          </p:cNvSpPr>
          <p:nvPr/>
        </p:nvSpPr>
        <p:spPr>
          <a:xfrm flipH="true" flipV="true">
            <a:off x="1330325" y="4157662"/>
            <a:ext cx="46037" cy="627062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44" name="Straight Arrow Connector 25"/>
          <p:cNvSpPr>
            <a:spLocks noGrp="true" noChangeShapeType="true"/>
          </p:cNvSpPr>
          <p:nvPr/>
        </p:nvSpPr>
        <p:spPr>
          <a:xfrm flipV="true">
            <a:off x="1857375" y="4151312"/>
            <a:ext cx="234950" cy="65405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45" name="Rounded Rectangle 26"/>
          <p:cNvSpPr>
            <a:spLocks noGrp="true" noChangeShapeType="true"/>
          </p:cNvSpPr>
          <p:nvPr/>
        </p:nvSpPr>
        <p:spPr>
          <a:xfrm>
            <a:off x="406400" y="3429000"/>
            <a:ext cx="2419350" cy="838200"/>
          </a:xfrm>
          <a:prstGeom prst="roundRect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/>
            <a:endParaRPr sz="1400" dirty="false"/>
          </a:p>
        </p:txBody>
      </p:sp>
      <p:sp>
        <p:nvSpPr>
          <p:cNvPr id="46" name="Text Box 27"/>
          <p:cNvSpPr txBox="true">
            <a:spLocks noGrp="true" noChangeShapeType="true"/>
          </p:cNvSpPr>
          <p:nvPr/>
        </p:nvSpPr>
        <p:spPr>
          <a:xfrm>
            <a:off x="1068387" y="3443287"/>
            <a:ext cx="1816100" cy="336550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en-US" sz="1600"/>
              <a:t>page cache</a:t>
            </a:r>
            <a:endParaRPr/>
          </a:p>
        </p:txBody>
      </p:sp>
      <p:sp>
        <p:nvSpPr>
          <p:cNvPr id="47" name="Rounded Rectangle 28"/>
          <p:cNvSpPr>
            <a:spLocks noGrp="true" noChangeShapeType="true"/>
          </p:cNvSpPr>
          <p:nvPr/>
        </p:nvSpPr>
        <p:spPr>
          <a:xfrm>
            <a:off x="3067050" y="3781425"/>
            <a:ext cx="1911350" cy="352425"/>
          </a:xfrm>
          <a:prstGeom prst="roundRect">
            <a:avLst/>
          </a:prstGeom>
          <a:solidFill>
            <a:schemeClr val="lt1"/>
          </a:solidFill>
          <a:ln w="9524">
            <a:solidFill>
              <a:schemeClr val="dk1"/>
            </a:solidFill>
            <a:prstDash val="sysDash"/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/>
              <a:t>user space buffer</a:t>
            </a:r>
            <a:endParaRPr/>
          </a:p>
        </p:txBody>
      </p:sp>
      <p:sp>
        <p:nvSpPr>
          <p:cNvPr id="48" name="Straight Arrow Connector 29"/>
          <p:cNvSpPr>
            <a:spLocks noGrp="true" noChangeShapeType="true"/>
          </p:cNvSpPr>
          <p:nvPr/>
        </p:nvSpPr>
        <p:spPr>
          <a:xfrm flipV="true">
            <a:off x="2325687" y="4133850"/>
            <a:ext cx="1697037" cy="64770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prstDash val="sysDash"/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49" name="Straight Arrow Connector 30"/>
          <p:cNvSpPr>
            <a:spLocks noGrp="true" noChangeShapeType="true"/>
          </p:cNvSpPr>
          <p:nvPr/>
        </p:nvSpPr>
        <p:spPr>
          <a:xfrm>
            <a:off x="5638800" y="5181600"/>
            <a:ext cx="0" cy="728662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0" name="Text Box 31"/>
          <p:cNvSpPr txBox="true">
            <a:spLocks noGrp="true" noChangeShapeType="true"/>
          </p:cNvSpPr>
          <p:nvPr/>
        </p:nvSpPr>
        <p:spPr>
          <a:xfrm>
            <a:off x="5862637" y="3429000"/>
            <a:ext cx="2693987" cy="101441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en-US" sz="1200">
                <a:solidFill>
                  <a:srgbClr val="0070C0"/>
                </a:solidFill>
              </a:rPr>
              <a:t>struct bio_vec</a:t>
            </a:r>
            <a:r>
              <a:rPr lang="en-US" sz="1200"/>
              <a:t>{</a:t>
            </a:r>
            <a:endParaRPr/>
          </a:p>
          <a:p>
            <a:pPr lvl="0"/>
            <a:r>
              <a:rPr lang="en-US" sz="1200"/>
              <a:t>    </a:t>
            </a:r>
            <a:r>
              <a:rPr lang="en-US" sz="1200">
                <a:solidFill>
                  <a:srgbClr val="0070C0"/>
                </a:solidFill>
              </a:rPr>
              <a:t>struct page</a:t>
            </a:r>
            <a:r>
              <a:rPr lang="en-US" sz="1200"/>
              <a:t>    *bv_page;</a:t>
            </a:r>
            <a:endParaRPr/>
          </a:p>
          <a:p>
            <a:pPr lvl="0"/>
            <a:r>
              <a:rPr lang="en-US" sz="1200"/>
              <a:t>    </a:t>
            </a:r>
            <a:r>
              <a:rPr lang="en-US" sz="1200">
                <a:solidFill>
                  <a:srgbClr val="0070C0"/>
                </a:solidFill>
              </a:rPr>
              <a:t>unsigned int</a:t>
            </a:r>
            <a:r>
              <a:rPr lang="en-US" sz="1200"/>
              <a:t>   bv_len;</a:t>
            </a:r>
            <a:endParaRPr/>
          </a:p>
          <a:p>
            <a:pPr lvl="0"/>
            <a:r>
              <a:rPr lang="en-US" sz="1200"/>
              <a:t>    </a:t>
            </a:r>
            <a:r>
              <a:rPr lang="en-US" sz="1200">
                <a:solidFill>
                  <a:srgbClr val="0070C0"/>
                </a:solidFill>
              </a:rPr>
              <a:t>unsigned int</a:t>
            </a:r>
            <a:r>
              <a:rPr lang="en-US" sz="1200"/>
              <a:t>   bv_offset;</a:t>
            </a:r>
            <a:endParaRPr/>
          </a:p>
          <a:p>
            <a:pPr lvl="0"/>
            <a:r>
              <a:rPr lang="en-US" sz="1200"/>
              <a:t>};</a:t>
            </a:r>
            <a:endParaRPr/>
          </a:p>
        </p:txBody>
      </p:sp>
      <p:sp>
        <p:nvSpPr>
          <p:cNvPr id="51" name="Text Box 32"/>
          <p:cNvSpPr txBox="true">
            <a:spLocks noGrp="true" noChangeShapeType="true"/>
          </p:cNvSpPr>
          <p:nvPr/>
        </p:nvSpPr>
        <p:spPr>
          <a:xfrm>
            <a:off x="4497387" y="5335587"/>
            <a:ext cx="1192212" cy="39846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en-US" sz="1000">
                <a:solidFill>
                  <a:srgbClr val="0070C0"/>
                </a:solidFill>
              </a:rPr>
              <a:t>struct bvec_iter</a:t>
            </a:r>
            <a:r>
              <a:rPr lang="en-US" sz="1000"/>
              <a:t> bi_iter</a:t>
            </a:r>
            <a:endParaRPr/>
          </a:p>
        </p:txBody>
      </p:sp>
      <p:sp>
        <p:nvSpPr>
          <p:cNvPr id="52" name="Text Box 33"/>
          <p:cNvSpPr txBox="true">
            <a:spLocks noGrp="true" noChangeShapeType="true"/>
          </p:cNvSpPr>
          <p:nvPr/>
        </p:nvSpPr>
        <p:spPr>
          <a:xfrm>
            <a:off x="6400800" y="4535487"/>
            <a:ext cx="2644775" cy="119856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en-US" sz="1200">
                <a:solidFill>
                  <a:srgbClr val="0070C0"/>
                </a:solidFill>
              </a:rPr>
              <a:t>struct bvec_iter</a:t>
            </a:r>
            <a:r>
              <a:rPr lang="en-US" sz="1200"/>
              <a:t> {</a:t>
            </a:r>
            <a:endParaRPr/>
          </a:p>
          <a:p>
            <a:pPr lvl="0"/>
            <a:r>
              <a:rPr lang="en-US" sz="1200"/>
              <a:t>        </a:t>
            </a:r>
            <a:r>
              <a:rPr lang="en-US" sz="1200">
                <a:solidFill>
                  <a:srgbClr val="0070C0"/>
                </a:solidFill>
              </a:rPr>
              <a:t>sector_t</a:t>
            </a:r>
            <a:r>
              <a:rPr lang="en-US" sz="1200"/>
              <a:t>        bi_sector; </a:t>
            </a:r>
            <a:endParaRPr/>
          </a:p>
          <a:p>
            <a:pPr lvl="0"/>
            <a:r>
              <a:rPr lang="en-US" sz="1200"/>
              <a:t>        </a:t>
            </a:r>
            <a:r>
              <a:rPr lang="en-US" sz="1200">
                <a:solidFill>
                  <a:srgbClr val="0070C0"/>
                </a:solidFill>
              </a:rPr>
              <a:t>unsigned int</a:t>
            </a:r>
            <a:r>
              <a:rPr lang="en-US" sz="1200"/>
              <a:t>    bi_size;</a:t>
            </a:r>
            <a:endParaRPr/>
          </a:p>
          <a:p>
            <a:pPr lvl="0"/>
            <a:r>
              <a:rPr lang="en-US" sz="1200"/>
              <a:t>        </a:t>
            </a:r>
            <a:r>
              <a:rPr lang="en-US" sz="1200">
                <a:solidFill>
                  <a:srgbClr val="0070C0"/>
                </a:solidFill>
              </a:rPr>
              <a:t>unsigned int</a:t>
            </a:r>
            <a:r>
              <a:rPr lang="en-US" sz="1200"/>
              <a:t>    bi_idx;</a:t>
            </a:r>
            <a:endParaRPr/>
          </a:p>
          <a:p>
            <a:pPr lvl="0"/>
            <a:r>
              <a:rPr lang="en-US" sz="1200"/>
              <a:t>        ...</a:t>
            </a:r>
            <a:endParaRPr/>
          </a:p>
          <a:p>
            <a:pPr lvl="0"/>
            <a:r>
              <a:rPr lang="en-US" sz="1200"/>
              <a:t>};</a:t>
            </a:r>
            <a:endParaRPr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Linux</a:t>
            </a:r>
            <a:r>
              <a:rPr lang="zh-CN"/>
              <a:t> </a:t>
            </a:r>
            <a:r>
              <a:rPr lang="en-US"/>
              <a:t>I/O</a:t>
            </a:r>
            <a:r>
              <a:rPr lang="zh-CN"/>
              <a:t> </a:t>
            </a:r>
            <a:r>
              <a:rPr lang="en-US"/>
              <a:t>Stack</a:t>
            </a:r>
            <a:endParaRPr/>
          </a:p>
        </p:txBody>
      </p:sp>
      <p:sp>
        <p:nvSpPr>
          <p:cNvPr id="5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Block I/O Layer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Linux Device Mapper</a:t>
            </a:r>
            <a:r>
              <a:rPr lang="zh-CN"/>
              <a:t>机制在</a:t>
            </a:r>
            <a:r>
              <a:rPr lang="en-US"/>
              <a:t>block I/O layer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可以将多个</a:t>
            </a:r>
            <a:r>
              <a:rPr lang="en-US"/>
              <a:t>physical device</a:t>
            </a:r>
            <a:r>
              <a:rPr lang="zh-CN"/>
              <a:t>封装为一个</a:t>
            </a:r>
            <a:r>
              <a:rPr lang="en-US"/>
              <a:t>block device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支持</a:t>
            </a:r>
            <a:r>
              <a:rPr lang="en-US"/>
              <a:t>software RAID</a:t>
            </a:r>
            <a:r>
              <a:rPr lang="zh-CN"/>
              <a:t>（</a:t>
            </a:r>
            <a:r>
              <a:rPr lang="en-US"/>
              <a:t>i.e., multiple device,</a:t>
            </a:r>
            <a:r>
              <a:rPr lang="zh-CN"/>
              <a:t>缩写</a:t>
            </a:r>
            <a:r>
              <a:rPr lang="en-US"/>
              <a:t>md</a:t>
            </a:r>
            <a:r>
              <a:rPr lang="zh-CN"/>
              <a:t>）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或者自定义功能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例如实现</a:t>
            </a:r>
            <a:r>
              <a:rPr lang="en-US"/>
              <a:t>SSD</a:t>
            </a:r>
            <a:r>
              <a:rPr lang="zh-CN"/>
              <a:t>为</a:t>
            </a:r>
            <a:r>
              <a:rPr lang="en-US"/>
              <a:t>HDD</a:t>
            </a:r>
            <a:r>
              <a:rPr lang="zh-CN"/>
              <a:t>提供</a:t>
            </a:r>
            <a:r>
              <a:rPr lang="en-US"/>
              <a:t>cache</a:t>
            </a:r>
            <a:r>
              <a:rPr lang="zh-CN"/>
              <a:t>功能（</a:t>
            </a:r>
            <a:r>
              <a:rPr lang="en-US"/>
              <a:t>Flashcache, bcache, dm-cache</a:t>
            </a:r>
            <a:r>
              <a:rPr lang="zh-CN"/>
              <a:t>）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实现几个</a:t>
            </a:r>
            <a:r>
              <a:rPr lang="en-US"/>
              <a:t>kernel</a:t>
            </a:r>
            <a:r>
              <a:rPr lang="zh-CN"/>
              <a:t>接口，编译为</a:t>
            </a:r>
            <a:r>
              <a:rPr lang="en-US"/>
              <a:t>xxx.ko</a:t>
            </a:r>
            <a:r>
              <a:rPr lang="zh-CN"/>
              <a:t>，</a:t>
            </a:r>
            <a:r>
              <a:rPr lang="en-US"/>
              <a:t>insmod xxx.ko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/>
              <a:t>ko = kernel object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/>
              <a:t>insmod</a:t>
            </a:r>
            <a:r>
              <a:rPr lang="zh-CN"/>
              <a:t>或者</a:t>
            </a:r>
            <a:r>
              <a:rPr lang="en-US"/>
              <a:t>modprode</a:t>
            </a:r>
            <a:r>
              <a:rPr lang="zh-CN"/>
              <a:t>命令可以用来加载模块到</a:t>
            </a:r>
            <a:r>
              <a:rPr lang="en-US"/>
              <a:t>kernel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56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Linux</a:t>
            </a:r>
            <a:r>
              <a:rPr lang="zh-CN"/>
              <a:t> </a:t>
            </a:r>
            <a:r>
              <a:rPr lang="en-US"/>
              <a:t>I/O</a:t>
            </a:r>
            <a:r>
              <a:rPr lang="zh-CN"/>
              <a:t> </a:t>
            </a:r>
            <a:r>
              <a:rPr lang="en-US"/>
              <a:t>Stack</a:t>
            </a:r>
            <a:endParaRPr/>
          </a:p>
        </p:txBody>
      </p:sp>
      <p:sp>
        <p:nvSpPr>
          <p:cNvPr id="5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I/O Scheduler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对发往</a:t>
            </a:r>
            <a:r>
              <a:rPr lang="en-US"/>
              <a:t>device</a:t>
            </a:r>
            <a:r>
              <a:rPr lang="zh-CN"/>
              <a:t>的</a:t>
            </a:r>
            <a:r>
              <a:rPr lang="en-US"/>
              <a:t>request</a:t>
            </a:r>
            <a:r>
              <a:rPr lang="zh-CN"/>
              <a:t>进行排序和调度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常见的调度算法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noop: no operation</a:t>
            </a:r>
            <a:r>
              <a:rPr lang="zh-CN"/>
              <a:t>，没有排序，最简单（适合低层是</a:t>
            </a:r>
            <a:r>
              <a:rPr lang="en-US"/>
              <a:t>SSD</a:t>
            </a:r>
            <a:r>
              <a:rPr lang="zh-CN"/>
              <a:t>）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deadline: </a:t>
            </a:r>
            <a:r>
              <a:rPr lang="zh-CN"/>
              <a:t>保证</a:t>
            </a:r>
            <a:r>
              <a:rPr lang="en-US"/>
              <a:t>request</a:t>
            </a:r>
            <a:r>
              <a:rPr lang="zh-CN"/>
              <a:t>在一定时间内被发往</a:t>
            </a:r>
            <a:r>
              <a:rPr lang="en-US"/>
              <a:t>device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zh-CN"/>
              <a:t> 四个队列，其中两个分别为正常 </a:t>
            </a:r>
            <a:r>
              <a:rPr lang="en-US"/>
              <a:t>read </a:t>
            </a:r>
            <a:r>
              <a:rPr lang="zh-CN"/>
              <a:t>和 </a:t>
            </a:r>
            <a:r>
              <a:rPr lang="en-US"/>
              <a:t>write</a:t>
            </a:r>
            <a:r>
              <a:rPr lang="zh-CN"/>
              <a:t>队列，另外两个为超时 </a:t>
            </a:r>
            <a:r>
              <a:rPr lang="en-US"/>
              <a:t>read </a:t>
            </a:r>
            <a:r>
              <a:rPr lang="zh-CN"/>
              <a:t>和 </a:t>
            </a:r>
            <a:r>
              <a:rPr lang="en-US"/>
              <a:t>write </a:t>
            </a:r>
            <a:r>
              <a:rPr lang="zh-CN"/>
              <a:t>的队列</a:t>
            </a:r>
            <a:endParaRPr lang="en-US"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zh-CN"/>
              <a:t>正常队列：按</a:t>
            </a:r>
            <a:r>
              <a:rPr lang="en-US"/>
              <a:t>sector addr</a:t>
            </a:r>
            <a:r>
              <a:rPr lang="zh-CN"/>
              <a:t>排序，合并相邻的请求；如果新请求总在相邻地址，那么其他地址的 </a:t>
            </a:r>
            <a:r>
              <a:rPr lang="en-US"/>
              <a:t>io </a:t>
            </a:r>
            <a:r>
              <a:rPr lang="zh-CN"/>
              <a:t>请求可能饿死</a:t>
            </a:r>
            <a:endParaRPr lang="en-US"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zh-CN"/>
              <a:t>超时 </a:t>
            </a:r>
            <a:r>
              <a:rPr lang="en-US"/>
              <a:t>read </a:t>
            </a:r>
            <a:r>
              <a:rPr lang="zh-CN"/>
              <a:t>和 </a:t>
            </a:r>
            <a:r>
              <a:rPr lang="en-US"/>
              <a:t>write </a:t>
            </a:r>
            <a:r>
              <a:rPr lang="zh-CN"/>
              <a:t>的队列：按请求创建时间排序，保证超时的请求会优先被处理，防止请求被饿死</a:t>
            </a:r>
            <a:endParaRPr/>
          </a:p>
        </p:txBody>
      </p:sp>
      <p:sp>
        <p:nvSpPr>
          <p:cNvPr id="60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Linux</a:t>
            </a:r>
            <a:r>
              <a:rPr lang="zh-CN"/>
              <a:t> </a:t>
            </a:r>
            <a:r>
              <a:rPr lang="en-US"/>
              <a:t>I/O</a:t>
            </a:r>
            <a:r>
              <a:rPr lang="zh-CN"/>
              <a:t> </a:t>
            </a:r>
            <a:r>
              <a:rPr lang="en-US"/>
              <a:t>Stack</a:t>
            </a:r>
            <a:endParaRPr/>
          </a:p>
        </p:txBody>
      </p:sp>
      <p:sp>
        <p:nvSpPr>
          <p:cNvPr id="6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I/O Scheduler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对发往</a:t>
            </a:r>
            <a:r>
              <a:rPr lang="en-US"/>
              <a:t>device</a:t>
            </a:r>
            <a:r>
              <a:rPr lang="zh-CN"/>
              <a:t>的</a:t>
            </a:r>
            <a:r>
              <a:rPr lang="en-US"/>
              <a:t>request</a:t>
            </a:r>
            <a:r>
              <a:rPr lang="zh-CN"/>
              <a:t>进行排序和调度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常见的调度算法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CFQ</a:t>
            </a:r>
            <a:r>
              <a:rPr lang="zh-CN"/>
              <a:t>（</a:t>
            </a:r>
            <a:r>
              <a:rPr lang="en-US"/>
              <a:t>completely fair queuing</a:t>
            </a:r>
            <a:r>
              <a:rPr lang="zh-CN"/>
              <a:t>）</a:t>
            </a:r>
            <a:endParaRPr lang="en-US"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zh-CN"/>
              <a:t>试图给所有进程提供完全公平的 </a:t>
            </a:r>
            <a:r>
              <a:rPr lang="en-US"/>
              <a:t>IO </a:t>
            </a:r>
            <a:r>
              <a:rPr lang="zh-CN"/>
              <a:t>调度</a:t>
            </a:r>
            <a:endParaRPr lang="en-US"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zh-CN"/>
              <a:t>它为每个进程创建一个同步 </a:t>
            </a:r>
            <a:r>
              <a:rPr lang="en-US"/>
              <a:t>IO </a:t>
            </a:r>
            <a:r>
              <a:rPr lang="zh-CN"/>
              <a:t>队列，</a:t>
            </a:r>
            <a:r>
              <a:rPr lang="en-US"/>
              <a:t>OS</a:t>
            </a:r>
            <a:r>
              <a:rPr lang="zh-CN"/>
              <a:t>以时间片</a:t>
            </a:r>
            <a:r>
              <a:rPr lang="en-US"/>
              <a:t>(time slice)</a:t>
            </a:r>
            <a:r>
              <a:rPr lang="zh-CN"/>
              <a:t>轮转的方式来执行每个进程队列中的请求，以此保证每个进程的 </a:t>
            </a:r>
            <a:r>
              <a:rPr lang="en-US"/>
              <a:t>IO </a:t>
            </a:r>
            <a:r>
              <a:rPr lang="zh-CN"/>
              <a:t>资源占用是公平的</a:t>
            </a:r>
            <a:endParaRPr/>
          </a:p>
        </p:txBody>
      </p:sp>
      <p:sp>
        <p:nvSpPr>
          <p:cNvPr id="64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Linux</a:t>
            </a:r>
            <a:r>
              <a:rPr lang="zh-CN"/>
              <a:t> </a:t>
            </a:r>
            <a:r>
              <a:rPr lang="en-US"/>
              <a:t>I/O</a:t>
            </a:r>
            <a:r>
              <a:rPr lang="zh-CN"/>
              <a:t> </a:t>
            </a:r>
            <a:r>
              <a:rPr lang="en-US"/>
              <a:t>Stack</a:t>
            </a:r>
            <a:endParaRPr/>
          </a:p>
        </p:txBody>
      </p:sp>
      <p:sp>
        <p:nvSpPr>
          <p:cNvPr id="6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I/O Scheduler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新型的</a:t>
            </a:r>
            <a:r>
              <a:rPr lang="en-US"/>
              <a:t>SSD</a:t>
            </a:r>
            <a:r>
              <a:rPr lang="zh-CN"/>
              <a:t>，内部硬件特征复杂，与磁盘有很大区别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例如多通道，</a:t>
            </a:r>
            <a:r>
              <a:rPr lang="en-US"/>
              <a:t>FTL</a:t>
            </a:r>
            <a:r>
              <a:rPr lang="zh-CN"/>
              <a:t>算法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对于一些新设备，</a:t>
            </a:r>
            <a:r>
              <a:rPr lang="en-US"/>
              <a:t>OS</a:t>
            </a:r>
            <a:r>
              <a:rPr lang="zh-CN"/>
              <a:t>并不能给出很好的调度（厂家也不愿意公开某些细节的关乎性能的设计）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所以，对于某些新存储硬件，可以</a:t>
            </a:r>
            <a:r>
              <a:rPr lang="en-US"/>
              <a:t>by-pass I/O scheduler</a:t>
            </a:r>
            <a:r>
              <a:rPr lang="zh-CN"/>
              <a:t>，直接由应用程序配合设备上的控制器来完成</a:t>
            </a:r>
            <a:r>
              <a:rPr lang="en-US"/>
              <a:t>I/O</a:t>
            </a:r>
            <a:r>
              <a:rPr lang="zh-CN"/>
              <a:t>调度</a:t>
            </a:r>
            <a:endParaRPr/>
          </a:p>
        </p:txBody>
      </p:sp>
      <p:sp>
        <p:nvSpPr>
          <p:cNvPr id="68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5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1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Outline</a:t>
            </a:r>
            <a:endParaRPr/>
          </a:p>
        </p:txBody>
      </p:sp>
      <p:sp>
        <p:nvSpPr>
          <p:cNvPr id="72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Linux I/O Stack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true" i="false" u="none">
                <a:solidFill>
                  <a:srgbClr val="0070C0"/>
                </a:solidFill>
              </a:rPr>
              <a:t>File System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File System Implementation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Fast File System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FSCK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Journaling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Log-structured File Systems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Data Integrity and Protection</a:t>
            </a:r>
            <a:endParaRPr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endParaRPr/>
          </a:p>
        </p:txBody>
      </p:sp>
      <p:sp>
        <p:nvSpPr>
          <p:cNvPr id="7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虚拟内存和</a:t>
            </a:r>
            <a:r>
              <a:rPr lang="en-US"/>
              <a:t>Block I/O</a:t>
            </a:r>
            <a:r>
              <a:rPr lang="zh-CN"/>
              <a:t>：硬件抽象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文件：数据抽象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文件是一个字节向量，不用关心其在设备上的存储细节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Naming,</a:t>
            </a:r>
            <a:r>
              <a:rPr lang="zh-CN"/>
              <a:t> 文件之间的命名和关系，重启后还能找到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目录树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更高级的抽象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Key-Value store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object store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Relation</a:t>
            </a:r>
            <a:r>
              <a:rPr lang="zh-CN"/>
              <a:t> </a:t>
            </a:r>
            <a:r>
              <a:rPr lang="en-US"/>
              <a:t>(Table)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Graph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mr-IN"/>
              <a:t>…</a:t>
            </a:r>
            <a:endParaRPr/>
          </a:p>
        </p:txBody>
      </p:sp>
      <p:sp>
        <p:nvSpPr>
          <p:cNvPr id="79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讲授目的</a:t>
            </a:r>
            <a:endParaRPr/>
          </a:p>
        </p:txBody>
      </p:sp>
      <p:sp>
        <p:nvSpPr>
          <p:cNvPr id="12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了解文件系统的实现原理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接触复杂系统的设计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从简单逐步到复杂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分层抽象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避免灾难，</a:t>
            </a:r>
            <a:r>
              <a:rPr lang="en-US"/>
              <a:t>instead</a:t>
            </a:r>
            <a:r>
              <a:rPr lang="zh-CN"/>
              <a:t> </a:t>
            </a:r>
            <a:r>
              <a:rPr lang="en-US"/>
              <a:t>of</a:t>
            </a:r>
            <a:r>
              <a:rPr lang="zh-CN"/>
              <a:t> </a:t>
            </a:r>
            <a:r>
              <a:rPr lang="en-US"/>
              <a:t>best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体会数据管理系统的异同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内存管理、文件系统、数据库、</a:t>
            </a:r>
            <a:r>
              <a:rPr lang="en-US"/>
              <a:t>KV</a:t>
            </a:r>
            <a:r>
              <a:rPr lang="zh-CN"/>
              <a:t>存储、</a:t>
            </a:r>
            <a:r>
              <a:rPr lang="mr-IN"/>
              <a:t>……</a:t>
            </a:r>
            <a:endParaRPr/>
          </a:p>
        </p:txBody>
      </p:sp>
      <p:sp>
        <p:nvSpPr>
          <p:cNvPr id="130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endParaRPr/>
          </a:p>
        </p:txBody>
      </p:sp>
      <p:sp>
        <p:nvSpPr>
          <p:cNvPr id="82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文件数据模型比</a:t>
            </a:r>
            <a:r>
              <a:rPr lang="en-US"/>
              <a:t>block</a:t>
            </a:r>
            <a:r>
              <a:rPr lang="zh-CN"/>
              <a:t>模型、磁盘模型更便于用户使用（更高级</a:t>
            </a:r>
            <a:r>
              <a:rPr lang="en-US"/>
              <a:t>/</a:t>
            </a:r>
            <a:r>
              <a:rPr lang="zh-CN"/>
              <a:t>复杂）</a:t>
            </a:r>
            <a:endParaRPr/>
          </a:p>
        </p:txBody>
      </p:sp>
      <p:sp>
        <p:nvSpPr>
          <p:cNvPr id="83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84" name="Rectangle 2"/>
          <p:cNvSpPr>
            <a:spLocks noGrp="true" noChangeShapeType="true"/>
          </p:cNvSpPr>
          <p:nvPr/>
        </p:nvSpPr>
        <p:spPr>
          <a:xfrm>
            <a:off x="1371600" y="2514600"/>
            <a:ext cx="12265025" cy="46037"/>
          </a:xfrm>
          <a:prstGeom prst="rect">
            <a:avLst/>
          </a:prstGeom>
          <a:noFill/>
        </p:spPr>
        <p:txBody>
          <a:bodyPr lIns="91440" tIns="45720" rIns="91440" bIns="45720" anchor="ctr" anchorCtr="false">
            <a:spAutoFit/>
          </a:bodyPr>
          <a:lstStyle/>
          <a:p>
            <a:pPr/>
            <a:endParaRPr sz="1400" dirty="false"/>
          </a:p>
        </p:txBody>
      </p:sp>
      <p:pic>
        <p:nvPicPr>
          <p:cNvPr id="85" name="Picture 1" descr="example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71600" y="2514600"/>
            <a:ext cx="6423025" cy="4191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endParaRPr/>
          </a:p>
        </p:txBody>
      </p:sp>
      <p:sp>
        <p:nvSpPr>
          <p:cNvPr id="8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4648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sz="2400"/>
              <a:t>数据模型之间的嵌套关系</a:t>
            </a:r>
            <a:endParaRPr lang="en-US" sz="2400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sz="2000"/>
              <a:t>分布式文件系统</a:t>
            </a:r>
            <a:r>
              <a:rPr lang="en-US" sz="2000"/>
              <a:t>HDFS</a:t>
            </a:r>
            <a:r>
              <a:rPr lang="zh-CN" sz="2000"/>
              <a:t>系统是在每个结点的本地文件系统的基础上，将分布式的资源进行封装，对上提供文件数据模型的接口</a:t>
            </a:r>
            <a:endParaRPr lang="en-US" sz="2000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/>
              <a:t>HBase</a:t>
            </a:r>
            <a:r>
              <a:rPr lang="zh-CN" sz="2000"/>
              <a:t>系统就是在</a:t>
            </a:r>
            <a:r>
              <a:rPr lang="en-US" sz="2000"/>
              <a:t>HDFS</a:t>
            </a:r>
            <a:r>
              <a:rPr lang="zh-CN" sz="2000"/>
              <a:t>的基础上，进一步封装，提供键值访问和列存数据模型的接口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89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90" name="Rectangle 2"/>
          <p:cNvSpPr>
            <a:spLocks noGrp="true" noChangeShapeType="true"/>
          </p:cNvSpPr>
          <p:nvPr/>
        </p:nvSpPr>
        <p:spPr>
          <a:xfrm>
            <a:off x="4800600" y="1752600"/>
            <a:ext cx="12776200" cy="46037"/>
          </a:xfrm>
          <a:prstGeom prst="rect">
            <a:avLst/>
          </a:prstGeom>
          <a:noFill/>
        </p:spPr>
        <p:txBody>
          <a:bodyPr lIns="91440" tIns="45720" rIns="91440" bIns="45720" anchor="ctr" anchorCtr="false">
            <a:spAutoFit/>
          </a:bodyPr>
          <a:lstStyle/>
          <a:p>
            <a:pPr/>
            <a:endParaRPr sz="1400" dirty="false"/>
          </a:p>
        </p:txBody>
      </p:sp>
      <p:pic>
        <p:nvPicPr>
          <p:cNvPr id="91" name="Picture 1" descr="数据组织模型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68912" y="1798637"/>
            <a:ext cx="3265487" cy="36083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endParaRPr/>
          </a:p>
        </p:txBody>
      </p:sp>
      <p:sp>
        <p:nvSpPr>
          <p:cNvPr id="9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4964112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sz="2400"/>
              <a:t>数据模型之间的嵌套关系</a:t>
            </a:r>
            <a:endParaRPr lang="en-US" sz="2400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sz="2000"/>
              <a:t>例如</a:t>
            </a:r>
            <a:r>
              <a:rPr lang="en-US" sz="2000"/>
              <a:t>RocksDB</a:t>
            </a:r>
            <a:r>
              <a:rPr lang="zh-CN" sz="2000"/>
              <a:t>键值存储引擎就是在本地文件系统（例如</a:t>
            </a:r>
            <a:r>
              <a:rPr lang="en-US" sz="2000"/>
              <a:t>ext4</a:t>
            </a:r>
            <a:r>
              <a:rPr lang="zh-CN" sz="2000"/>
              <a:t>）的基础上通过日志合并（</a:t>
            </a:r>
            <a:r>
              <a:rPr lang="en-US" sz="2000"/>
              <a:t>LSM</a:t>
            </a:r>
            <a:r>
              <a:rPr lang="zh-CN" sz="2000"/>
              <a:t>）树结构实现了键值数据组织，提供键值数据模型的访问接口。</a:t>
            </a:r>
            <a:endParaRPr lang="en-US" sz="2000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sz="2000"/>
              <a:t>分布式系统</a:t>
            </a:r>
            <a:r>
              <a:rPr lang="en-US" sz="2000"/>
              <a:t>Ceph</a:t>
            </a:r>
            <a:r>
              <a:rPr lang="zh-CN" sz="2000"/>
              <a:t>首先实现一套分布式的对象存储（键值数据模型），然后在对象存储的基础上，又进一步封装为块数据模型和文件数据模型的访问接口（通过额外实现文件系统的目录结构等功能）。 </a:t>
            </a:r>
            <a:endParaRPr/>
          </a:p>
        </p:txBody>
      </p:sp>
      <p:sp>
        <p:nvSpPr>
          <p:cNvPr id="95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96" name="Rectangle 2"/>
          <p:cNvSpPr>
            <a:spLocks noGrp="true" noChangeShapeType="true"/>
          </p:cNvSpPr>
          <p:nvPr/>
        </p:nvSpPr>
        <p:spPr>
          <a:xfrm>
            <a:off x="4800600" y="1752600"/>
            <a:ext cx="12776200" cy="46037"/>
          </a:xfrm>
          <a:prstGeom prst="rect">
            <a:avLst/>
          </a:prstGeom>
          <a:noFill/>
        </p:spPr>
        <p:txBody>
          <a:bodyPr lIns="91440" tIns="45720" rIns="91440" bIns="45720" anchor="ctr" anchorCtr="false">
            <a:spAutoFit/>
          </a:bodyPr>
          <a:lstStyle/>
          <a:p>
            <a:pPr/>
            <a:endParaRPr sz="1400" dirty="false"/>
          </a:p>
        </p:txBody>
      </p:sp>
      <p:pic>
        <p:nvPicPr>
          <p:cNvPr id="97" name="Picture 1" descr="数据组织模型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421312" y="2438400"/>
            <a:ext cx="3265487" cy="36083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endParaRPr/>
          </a:p>
        </p:txBody>
      </p:sp>
      <p:sp>
        <p:nvSpPr>
          <p:cNvPr id="10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sz="2400"/>
              <a:t>如何实现文件系统？</a:t>
            </a:r>
            <a:endParaRPr lang="en-US" sz="2400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sz="2000"/>
              <a:t>最直接的想法是将所有文件首尾拼接，从目录树的复杂结构退化为一维线性结构，以便和磁盘的一维</a:t>
            </a:r>
            <a:r>
              <a:rPr lang="en-US" sz="2000"/>
              <a:t>sector/block</a:t>
            </a:r>
            <a:r>
              <a:rPr lang="zh-CN" sz="2000"/>
              <a:t>模型相匹配</a:t>
            </a:r>
            <a:endParaRPr lang="en-US" sz="2000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sz="2000"/>
              <a:t>但是这样做存在一些比较严重问题：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1800" b="true" i="false" u="none"/>
              <a:t>文件大小增加如何处理？</a:t>
            </a:r>
            <a:r>
              <a:rPr lang="zh-CN" sz="1800"/>
              <a:t>需要在其他地方放置文件新增的数据，那么就破坏了文件首尾相接的结构；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1800" b="true" i="false" u="none"/>
              <a:t>文件删除如何处理？</a:t>
            </a:r>
            <a:r>
              <a:rPr lang="zh-CN" sz="1800"/>
              <a:t>那么文件首尾相接的结构中会出现一些空洞，想要回收这些空间要额外的设计；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1800" b="true" i="false" u="none"/>
              <a:t>如何能够快速找到用户想要访问的某个文件？</a:t>
            </a:r>
            <a:r>
              <a:rPr lang="zh-CN" sz="1800"/>
              <a:t>按照目前的方法，可能需要遍历整个磁盘空间才找到目标文件，性能非常差。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1800" b="true" i="false" u="none"/>
              <a:t>在哪里记录文件的属性信息？</a:t>
            </a:r>
            <a:r>
              <a:rPr lang="zh-CN" sz="1800"/>
              <a:t>包括文件的访问权限、修改时间等等。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101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02" name="Rectangle 2"/>
          <p:cNvSpPr>
            <a:spLocks noGrp="true" noChangeShapeType="true"/>
          </p:cNvSpPr>
          <p:nvPr/>
        </p:nvSpPr>
        <p:spPr>
          <a:xfrm>
            <a:off x="1828800" y="5351462"/>
            <a:ext cx="10575925" cy="44450"/>
          </a:xfrm>
          <a:prstGeom prst="rect">
            <a:avLst/>
          </a:prstGeom>
          <a:noFill/>
        </p:spPr>
        <p:txBody>
          <a:bodyPr lIns="91440" tIns="45720" rIns="91440" bIns="45720" anchor="ctr" anchorCtr="false">
            <a:spAutoFit/>
          </a:bodyPr>
          <a:lstStyle/>
          <a:p>
            <a:pPr/>
            <a:endParaRPr sz="1400" dirty="false"/>
          </a:p>
        </p:txBody>
      </p:sp>
      <p:pic>
        <p:nvPicPr>
          <p:cNvPr id="103" name="Picture 1" descr="example2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28800" y="5351462"/>
            <a:ext cx="5257800" cy="131921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 System</a:t>
            </a:r>
            <a:endParaRPr/>
          </a:p>
        </p:txBody>
      </p:sp>
      <p:sp>
        <p:nvSpPr>
          <p:cNvPr id="10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File System Interface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Create</a:t>
            </a:r>
            <a:r>
              <a:rPr lang="zh-CN"/>
              <a:t> </a:t>
            </a:r>
            <a:r>
              <a:rPr lang="en-US"/>
              <a:t>Files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Reading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Writing</a:t>
            </a:r>
            <a:r>
              <a:rPr lang="zh-CN"/>
              <a:t> </a:t>
            </a:r>
            <a:r>
              <a:rPr lang="en-US"/>
              <a:t>Files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Reading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Writing</a:t>
            </a:r>
            <a:r>
              <a:rPr lang="zh-CN"/>
              <a:t> </a:t>
            </a:r>
            <a:r>
              <a:rPr lang="en-US"/>
              <a:t>Files</a:t>
            </a:r>
            <a:r>
              <a:rPr lang="zh-CN"/>
              <a:t> </a:t>
            </a:r>
            <a:r>
              <a:rPr lang="en-US"/>
              <a:t>Randomly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Writing Immediately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Renaming Files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Getting Information About Files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Removing</a:t>
            </a:r>
            <a:r>
              <a:rPr lang="zh-CN"/>
              <a:t> </a:t>
            </a:r>
            <a:r>
              <a:rPr lang="en-US"/>
              <a:t>Files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Making,</a:t>
            </a:r>
            <a:r>
              <a:rPr lang="zh-CN"/>
              <a:t> </a:t>
            </a:r>
            <a:r>
              <a:rPr lang="en-US"/>
              <a:t>Reading,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Deleting</a:t>
            </a:r>
            <a:r>
              <a:rPr lang="zh-CN"/>
              <a:t> </a:t>
            </a:r>
            <a:r>
              <a:rPr lang="en-US"/>
              <a:t>Directories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Hard</a:t>
            </a:r>
            <a:r>
              <a:rPr lang="zh-CN"/>
              <a:t> </a:t>
            </a:r>
            <a:r>
              <a:rPr lang="en-US"/>
              <a:t>Links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Symbolic Links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107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 System</a:t>
            </a:r>
            <a:endParaRPr/>
          </a:p>
        </p:txBody>
      </p:sp>
      <p:sp>
        <p:nvSpPr>
          <p:cNvPr id="11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Creating Files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int fd = open(“foo”,</a:t>
            </a:r>
            <a:r>
              <a:rPr lang="zh-CN"/>
              <a:t> </a:t>
            </a:r>
            <a:r>
              <a:rPr lang="en-US"/>
              <a:t>O_CREAT|O_WRONLY|O_TRUNC,</a:t>
            </a:r>
            <a:r>
              <a:rPr lang="zh-CN"/>
              <a:t> </a:t>
            </a:r>
            <a:r>
              <a:rPr lang="en-US"/>
              <a:t>S_IRUSR|S+IRUSR);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O_TRUNC,</a:t>
            </a:r>
            <a:r>
              <a:rPr lang="zh-CN"/>
              <a:t> 文件截断为</a:t>
            </a:r>
            <a:r>
              <a:rPr lang="en-US"/>
              <a:t>0</a:t>
            </a:r>
            <a:r>
              <a:rPr lang="zh-CN"/>
              <a:t>（对应</a:t>
            </a:r>
            <a:r>
              <a:rPr lang="en-US"/>
              <a:t>O_APPEND</a:t>
            </a:r>
            <a:r>
              <a:rPr lang="zh-CN"/>
              <a:t>）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文件描述符，</a:t>
            </a:r>
            <a:r>
              <a:rPr lang="zh-CN">
                <a:solidFill>
                  <a:srgbClr val="FF0000"/>
                </a:solidFill>
              </a:rPr>
              <a:t>进程私有</a:t>
            </a:r>
            <a:endParaRPr/>
          </a:p>
        </p:txBody>
      </p:sp>
      <p:sp>
        <p:nvSpPr>
          <p:cNvPr id="111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 System</a:t>
            </a:r>
            <a:endParaRPr/>
          </a:p>
        </p:txBody>
      </p:sp>
      <p:sp>
        <p:nvSpPr>
          <p:cNvPr id="11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1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Reading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Write</a:t>
            </a:r>
            <a:r>
              <a:rPr lang="zh-CN"/>
              <a:t> </a:t>
            </a:r>
            <a:r>
              <a:rPr lang="en-US"/>
              <a:t>Files</a:t>
            </a:r>
            <a:endParaRPr/>
          </a:p>
          <a:p>
            <a:pPr marL="342900" lvl="1" indent="-342900">
              <a:spcBef>
                <a:spcPct val="20000"/>
              </a:spcBef>
              <a:buSzPct val="100000"/>
              <a:buChar char="–"/>
            </a:pPr>
            <a:r>
              <a:rPr lang="zh-CN"/>
              <a:t>跟踪文件访问的系统调用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Strace</a:t>
            </a:r>
            <a:r>
              <a:rPr lang="zh-CN"/>
              <a:t>工具</a:t>
            </a:r>
            <a:r>
              <a:rPr lang="zh-CN"/>
              <a:t>（</a:t>
            </a:r>
            <a:r>
              <a:rPr lang="en-US"/>
              <a:t>MacOS</a:t>
            </a:r>
            <a:r>
              <a:rPr lang="zh-CN"/>
              <a:t>上有</a:t>
            </a:r>
            <a:r>
              <a:rPr lang="en-US"/>
              <a:t>dtruss</a:t>
            </a:r>
            <a:r>
              <a:rPr lang="zh-CN"/>
              <a:t>）</a:t>
            </a:r>
            <a:endParaRPr lang="en-US"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zh-CN"/>
              <a:t>0</a:t>
            </a:r>
            <a:r>
              <a:rPr lang="zh-CN"/>
              <a:t>:</a:t>
            </a:r>
            <a:r>
              <a:rPr lang="zh-CN"/>
              <a:t>标准输入；</a:t>
            </a:r>
            <a:r>
              <a:rPr lang="en-US"/>
              <a:t>1:</a:t>
            </a:r>
            <a:r>
              <a:rPr lang="zh-CN"/>
              <a:t>标准输出</a:t>
            </a:r>
            <a:r>
              <a:rPr lang="en-US"/>
              <a:t>;</a:t>
            </a:r>
            <a:r>
              <a:rPr lang="zh-CN"/>
              <a:t> </a:t>
            </a:r>
            <a:r>
              <a:rPr lang="en-US"/>
              <a:t>2:</a:t>
            </a:r>
            <a:r>
              <a:rPr lang="zh-CN"/>
              <a:t> </a:t>
            </a:r>
            <a:r>
              <a:rPr lang="zh-CN"/>
              <a:t>标准错误</a:t>
            </a:r>
            <a:endParaRPr lang="en-US"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/>
              <a:t>Read/write</a:t>
            </a:r>
            <a:r>
              <a:rPr lang="zh-CN"/>
              <a:t>第二个参数是</a:t>
            </a:r>
            <a:r>
              <a:rPr lang="en-US"/>
              <a:t>buffer</a:t>
            </a:r>
            <a:r>
              <a:rPr lang="zh-CN"/>
              <a:t>，已显示内容；返回长度</a:t>
            </a:r>
            <a:endParaRPr/>
          </a:p>
        </p:txBody>
      </p:sp>
      <p:sp>
        <p:nvSpPr>
          <p:cNvPr id="115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116" name="Picture 6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" y="3581400"/>
            <a:ext cx="3352800" cy="1055687"/>
          </a:xfrm>
          <a:prstGeom prst="rect">
            <a:avLst/>
          </a:prstGeom>
          <a:noFill/>
        </p:spPr>
      </p:pic>
      <p:pic>
        <p:nvPicPr>
          <p:cNvPr id="117" name="Picture 6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71800" y="4287837"/>
            <a:ext cx="6008687" cy="2590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 System</a:t>
            </a:r>
            <a:endParaRPr/>
          </a:p>
        </p:txBody>
      </p:sp>
      <p:sp>
        <p:nvSpPr>
          <p:cNvPr id="12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Reading And Writing, But Not Sequentially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文件的</a:t>
            </a:r>
            <a:r>
              <a:rPr lang="en-US"/>
              <a:t>current</a:t>
            </a:r>
            <a:r>
              <a:rPr lang="zh-CN"/>
              <a:t>指针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off_t </a:t>
            </a:r>
            <a:r>
              <a:rPr lang="en-US">
                <a:solidFill>
                  <a:srgbClr val="FF0000"/>
                </a:solidFill>
              </a:rPr>
              <a:t>lseek</a:t>
            </a:r>
            <a:r>
              <a:rPr lang="en-US"/>
              <a:t>(int fildes, off_t offset, int whence);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lseek</a:t>
            </a:r>
            <a:r>
              <a:rPr lang="zh-CN"/>
              <a:t>本身不会直接导致磁盘的</a:t>
            </a:r>
            <a:r>
              <a:rPr lang="en-US"/>
              <a:t>seek</a:t>
            </a:r>
            <a:r>
              <a:rPr lang="zh-CN"/>
              <a:t>操作，后续的</a:t>
            </a:r>
            <a:r>
              <a:rPr lang="en-US"/>
              <a:t>read/write</a:t>
            </a:r>
            <a:r>
              <a:rPr lang="zh-CN"/>
              <a:t>才会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ssize_t</a:t>
            </a:r>
            <a:r>
              <a:rPr lang="zh-CN"/>
              <a:t> </a:t>
            </a:r>
            <a:r>
              <a:rPr lang="en-US">
                <a:solidFill>
                  <a:srgbClr val="FF0000"/>
                </a:solidFill>
              </a:rPr>
              <a:t>pread</a:t>
            </a:r>
            <a:r>
              <a:rPr lang="zh-CN">
                <a:solidFill>
                  <a:srgbClr val="FF0000"/>
                </a:solidFill>
              </a:rPr>
              <a:t> </a:t>
            </a:r>
            <a:r>
              <a:rPr lang="en-US"/>
              <a:t>(int</a:t>
            </a:r>
            <a:r>
              <a:rPr lang="zh-CN"/>
              <a:t> </a:t>
            </a:r>
            <a:r>
              <a:rPr lang="en-US"/>
              <a:t>fd,</a:t>
            </a:r>
            <a:r>
              <a:rPr lang="zh-CN"/>
              <a:t> </a:t>
            </a:r>
            <a:r>
              <a:rPr lang="en-US"/>
              <a:t>void</a:t>
            </a:r>
            <a:r>
              <a:rPr lang="zh-CN"/>
              <a:t>* </a:t>
            </a:r>
            <a:r>
              <a:rPr lang="en-US"/>
              <a:t>buf,</a:t>
            </a:r>
            <a:r>
              <a:rPr lang="zh-CN"/>
              <a:t> </a:t>
            </a:r>
            <a:r>
              <a:rPr lang="en-US"/>
              <a:t>size_t</a:t>
            </a:r>
            <a:r>
              <a:rPr lang="zh-CN"/>
              <a:t> </a:t>
            </a:r>
            <a:r>
              <a:rPr lang="en-US"/>
              <a:t>count,</a:t>
            </a:r>
            <a:r>
              <a:rPr lang="zh-CN"/>
              <a:t> </a:t>
            </a:r>
            <a:r>
              <a:rPr lang="en-US"/>
              <a:t>off_t</a:t>
            </a:r>
            <a:r>
              <a:rPr lang="zh-CN"/>
              <a:t> </a:t>
            </a:r>
            <a:r>
              <a:rPr lang="en-US"/>
              <a:t>offset);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ssize_t</a:t>
            </a:r>
            <a:r>
              <a:rPr lang="zh-CN"/>
              <a:t> </a:t>
            </a:r>
            <a:r>
              <a:rPr lang="en-US">
                <a:solidFill>
                  <a:srgbClr val="FF0000"/>
                </a:solidFill>
              </a:rPr>
              <a:t>pwrite</a:t>
            </a:r>
            <a:r>
              <a:rPr lang="zh-CN">
                <a:solidFill>
                  <a:srgbClr val="FF0000"/>
                </a:solidFill>
              </a:rPr>
              <a:t> </a:t>
            </a:r>
            <a:r>
              <a:rPr lang="en-US"/>
              <a:t>(int</a:t>
            </a:r>
            <a:r>
              <a:rPr lang="zh-CN"/>
              <a:t> </a:t>
            </a:r>
            <a:r>
              <a:rPr lang="en-US"/>
              <a:t>fd,</a:t>
            </a:r>
            <a:r>
              <a:rPr lang="zh-CN"/>
              <a:t> </a:t>
            </a:r>
            <a:r>
              <a:rPr lang="en-US"/>
              <a:t>void</a:t>
            </a:r>
            <a:r>
              <a:rPr lang="zh-CN"/>
              <a:t>* </a:t>
            </a:r>
            <a:r>
              <a:rPr lang="en-US"/>
              <a:t>buf,</a:t>
            </a:r>
            <a:r>
              <a:rPr lang="zh-CN"/>
              <a:t> </a:t>
            </a:r>
            <a:r>
              <a:rPr lang="en-US"/>
              <a:t>size_t</a:t>
            </a:r>
            <a:r>
              <a:rPr lang="zh-CN"/>
              <a:t> </a:t>
            </a:r>
            <a:r>
              <a:rPr lang="en-US"/>
              <a:t>count,</a:t>
            </a:r>
            <a:r>
              <a:rPr lang="zh-CN"/>
              <a:t> </a:t>
            </a:r>
            <a:r>
              <a:rPr lang="en-US"/>
              <a:t>off_t</a:t>
            </a:r>
            <a:r>
              <a:rPr lang="zh-CN"/>
              <a:t> </a:t>
            </a:r>
            <a:r>
              <a:rPr lang="en-US"/>
              <a:t>offset);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把</a:t>
            </a:r>
            <a:r>
              <a:rPr lang="en-US"/>
              <a:t>lseek</a:t>
            </a:r>
            <a:r>
              <a:rPr lang="zh-CN"/>
              <a:t>和</a:t>
            </a:r>
            <a:r>
              <a:rPr lang="en-US"/>
              <a:t>read/write</a:t>
            </a:r>
            <a:r>
              <a:rPr lang="zh-CN"/>
              <a:t>合起来作为一个原子操作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121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 System</a:t>
            </a:r>
            <a:endParaRPr/>
          </a:p>
        </p:txBody>
      </p:sp>
      <p:sp>
        <p:nvSpPr>
          <p:cNvPr id="12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1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Writing Immediately </a:t>
            </a:r>
            <a:endParaRPr/>
          </a:p>
          <a:p>
            <a:pPr marL="342900" lvl="1" indent="-342900">
              <a:spcBef>
                <a:spcPct val="20000"/>
              </a:spcBef>
              <a:buSzPct val="100000"/>
              <a:buChar char="–"/>
            </a:pPr>
            <a:r>
              <a:rPr lang="en-US"/>
              <a:t>Write</a:t>
            </a:r>
            <a:r>
              <a:rPr lang="zh-CN"/>
              <a:t>的语义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只是告诉</a:t>
            </a:r>
            <a:r>
              <a:rPr lang="en-US"/>
              <a:t>OS</a:t>
            </a:r>
            <a:r>
              <a:rPr lang="zh-CN"/>
              <a:t>要将数据写入持久化设备，但可以过一段时间再写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写到</a:t>
            </a:r>
            <a:r>
              <a:rPr lang="en-US"/>
              <a:t>memory</a:t>
            </a:r>
            <a:r>
              <a:rPr lang="zh-CN"/>
              <a:t> </a:t>
            </a:r>
            <a:r>
              <a:rPr lang="en-US"/>
              <a:t>buffer</a:t>
            </a:r>
            <a:r>
              <a:rPr lang="zh-CN"/>
              <a:t>中就返回，性能好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Dirty</a:t>
            </a:r>
            <a:r>
              <a:rPr lang="zh-CN"/>
              <a:t>数据过多，或停留时间过长，</a:t>
            </a:r>
            <a:r>
              <a:rPr lang="en-US"/>
              <a:t>OS</a:t>
            </a:r>
            <a:r>
              <a:rPr lang="zh-CN"/>
              <a:t>会将其刷回设备</a:t>
            </a:r>
            <a:endParaRPr lang="en-US"/>
          </a:p>
          <a:p>
            <a:pPr marL="342900" lvl="1" indent="-342900">
              <a:spcBef>
                <a:spcPct val="20000"/>
              </a:spcBef>
              <a:buSzPct val="100000"/>
              <a:buChar char="–"/>
            </a:pPr>
            <a:r>
              <a:rPr lang="en-US"/>
              <a:t>fsync(int</a:t>
            </a:r>
            <a:r>
              <a:rPr lang="zh-CN"/>
              <a:t> </a:t>
            </a:r>
            <a:r>
              <a:rPr lang="en-US"/>
              <a:t>fd)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强制</a:t>
            </a:r>
            <a:r>
              <a:rPr lang="en-US"/>
              <a:t>dirty</a:t>
            </a:r>
            <a:r>
              <a:rPr lang="zh-CN"/>
              <a:t>数据写回设备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数据写完后返回，性能比较差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成功则</a:t>
            </a:r>
            <a:r>
              <a:rPr lang="en-US"/>
              <a:t>return</a:t>
            </a:r>
            <a:r>
              <a:rPr lang="zh-CN"/>
              <a:t> </a:t>
            </a:r>
            <a:r>
              <a:rPr lang="en-US"/>
              <a:t>0</a:t>
            </a:r>
            <a:endParaRPr/>
          </a:p>
        </p:txBody>
      </p:sp>
      <p:sp>
        <p:nvSpPr>
          <p:cNvPr id="125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126" name="Picture 6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8200" y="5105400"/>
            <a:ext cx="7989887" cy="143351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 System</a:t>
            </a:r>
            <a:endParaRPr/>
          </a:p>
        </p:txBody>
      </p:sp>
      <p:sp>
        <p:nvSpPr>
          <p:cNvPr id="13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1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Writing Immediately </a:t>
            </a:r>
            <a:endParaRPr/>
          </a:p>
          <a:p>
            <a:pPr marL="342900" lvl="1" indent="-342900">
              <a:spcBef>
                <a:spcPct val="20000"/>
              </a:spcBef>
              <a:buSzPct val="100000"/>
              <a:buChar char="–"/>
            </a:pPr>
            <a:r>
              <a:rPr lang="en-US"/>
              <a:t>fdatasync()</a:t>
            </a:r>
            <a:r>
              <a:rPr lang="zh-CN"/>
              <a:t> 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只同步</a:t>
            </a:r>
            <a:r>
              <a:rPr lang="en-US"/>
              <a:t>FS</a:t>
            </a:r>
            <a:r>
              <a:rPr lang="zh-CN"/>
              <a:t>中的数据，不同步元数据</a:t>
            </a:r>
            <a:endParaRPr lang="en-US"/>
          </a:p>
          <a:p>
            <a:pPr marL="342900" lvl="1" indent="-342900">
              <a:spcBef>
                <a:spcPct val="20000"/>
              </a:spcBef>
              <a:buSzPct val="100000"/>
              <a:buChar char="–"/>
            </a:pPr>
            <a:r>
              <a:rPr lang="en-US"/>
              <a:t>O_DIRECT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open</a:t>
            </a:r>
            <a:r>
              <a:rPr lang="zh-CN"/>
              <a:t>可增加这个选项，跳过</a:t>
            </a:r>
            <a:r>
              <a:rPr lang="en-US"/>
              <a:t>page</a:t>
            </a:r>
            <a:r>
              <a:rPr lang="zh-CN"/>
              <a:t> </a:t>
            </a:r>
            <a:r>
              <a:rPr lang="en-US"/>
              <a:t>cache</a:t>
            </a:r>
            <a:r>
              <a:rPr lang="zh-CN"/>
              <a:t>，直接写到通用块层、</a:t>
            </a:r>
            <a:r>
              <a:rPr lang="en-US"/>
              <a:t>I/O</a:t>
            </a:r>
            <a:r>
              <a:rPr lang="zh-CN"/>
              <a:t>调度层，自己处理块对齐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只是承诺不拷贝到</a:t>
            </a:r>
            <a:r>
              <a:rPr lang="en-US"/>
              <a:t>page</a:t>
            </a:r>
            <a:r>
              <a:rPr lang="zh-CN"/>
              <a:t> </a:t>
            </a:r>
            <a:r>
              <a:rPr lang="en-US"/>
              <a:t>cache</a:t>
            </a:r>
            <a:r>
              <a:rPr lang="zh-CN"/>
              <a:t>，不承诺等所有数据都写完才返回，所以会比单独用</a:t>
            </a:r>
            <a:r>
              <a:rPr lang="en-US"/>
              <a:t>O_SYNC,</a:t>
            </a:r>
            <a:r>
              <a:rPr lang="zh-CN"/>
              <a:t> </a:t>
            </a:r>
            <a:r>
              <a:rPr lang="en-US"/>
              <a:t>fsync</a:t>
            </a:r>
            <a:r>
              <a:rPr lang="zh-CN"/>
              <a:t>要快一些</a:t>
            </a:r>
            <a:endParaRPr lang="en-US"/>
          </a:p>
          <a:p>
            <a:pPr marL="342900" lvl="1" indent="-342900">
              <a:spcBef>
                <a:spcPct val="20000"/>
              </a:spcBef>
              <a:buSzPct val="100000"/>
              <a:buChar char="–"/>
            </a:pPr>
            <a:r>
              <a:rPr lang="en-US"/>
              <a:t>O_SYNC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open</a:t>
            </a:r>
            <a:r>
              <a:rPr lang="zh-CN"/>
              <a:t>可增加这个选项，同步模式，每次</a:t>
            </a:r>
            <a:r>
              <a:rPr lang="en-US"/>
              <a:t>write</a:t>
            </a:r>
            <a:r>
              <a:rPr lang="zh-CN"/>
              <a:t>后都调用</a:t>
            </a:r>
            <a:r>
              <a:rPr lang="en-US"/>
              <a:t>fsync</a:t>
            </a:r>
            <a:r>
              <a:rPr lang="zh-CN"/>
              <a:t>，所有数据写入设备成功才返回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但也可能在磁盘的缓存中，数据不一定</a:t>
            </a:r>
            <a:r>
              <a:rPr lang="en-US"/>
              <a:t>100</a:t>
            </a:r>
            <a:r>
              <a:rPr lang="zh-CN"/>
              <a:t>%安全</a:t>
            </a:r>
            <a:endParaRPr lang="en-US"/>
          </a:p>
          <a:p>
            <a:pPr marL="342900" lvl="1" indent="-34290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134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35" name="矩形 4"/>
          <p:cNvSpPr>
            <a:spLocks noGrp="true" noChangeShapeType="true"/>
          </p:cNvSpPr>
          <p:nvPr/>
        </p:nvSpPr>
        <p:spPr>
          <a:xfrm>
            <a:off x="152400" y="6096000"/>
            <a:ext cx="8763000" cy="64611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en-US" sz="1800">
                <a:solidFill>
                  <a:srgbClr val="0000FF"/>
                </a:solidFill>
              </a:rPr>
              <a:t>fd = open("myfile",</a:t>
            </a:r>
            <a:endParaRPr/>
          </a:p>
          <a:p>
            <a:pPr lvl="0"/>
            <a:r>
              <a:rPr lang="en-US" sz="1800">
                <a:solidFill>
                  <a:srgbClr val="0000FF"/>
                </a:solidFill>
              </a:rPr>
              <a:t> O_RDWR | O_CREAT | O_SYNC | O_DIRECT, S_IRUSR | S_IWUSR);</a:t>
            </a:r>
            <a:endParaRPr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灯片编号占位符 5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84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Outline</a:t>
            </a:r>
            <a:endParaRPr/>
          </a:p>
        </p:txBody>
      </p:sp>
      <p:sp>
        <p:nvSpPr>
          <p:cNvPr id="185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true" i="false" u="none">
                <a:solidFill>
                  <a:srgbClr val="0070C0"/>
                </a:solidFill>
              </a:rPr>
              <a:t>Linux I/O Stack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File System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File System Implementation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Fast File System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FSCK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Journaling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Log-structured File Systems</a:t>
            </a:r>
            <a:r>
              <a:rPr lang="zh-CN"/>
              <a:t>（不讲）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Data Integrity and Protection </a:t>
            </a:r>
            <a:r>
              <a:rPr lang="zh-CN"/>
              <a:t>（不讲）</a:t>
            </a:r>
            <a:endParaRPr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 System</a:t>
            </a:r>
            <a:endParaRPr/>
          </a:p>
        </p:txBody>
      </p:sp>
      <p:sp>
        <p:nvSpPr>
          <p:cNvPr id="13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Renaming Files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prompt&gt; mv foo bar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原子操作，防止系统崩溃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139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140" name="Picture 6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3581400"/>
            <a:ext cx="8991600" cy="19653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 System</a:t>
            </a:r>
            <a:endParaRPr/>
          </a:p>
        </p:txBody>
      </p:sp>
      <p:sp>
        <p:nvSpPr>
          <p:cNvPr id="14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Getting Information About Files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stat() or fstat()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144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145" name="Picture 6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62000" y="2667000"/>
            <a:ext cx="7646987" cy="35814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 System</a:t>
            </a:r>
            <a:endParaRPr/>
          </a:p>
        </p:txBody>
      </p:sp>
      <p:sp>
        <p:nvSpPr>
          <p:cNvPr id="14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Removing</a:t>
            </a:r>
            <a:r>
              <a:rPr lang="zh-CN"/>
              <a:t> </a:t>
            </a:r>
            <a:r>
              <a:rPr lang="en-US"/>
              <a:t>Files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为什么删除的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call</a:t>
            </a:r>
            <a:r>
              <a:rPr lang="zh-CN"/>
              <a:t>是</a:t>
            </a:r>
            <a:r>
              <a:rPr lang="en-US"/>
              <a:t>unlink?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149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150" name="Picture 6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8200" y="3276600"/>
            <a:ext cx="7646987" cy="148431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 System</a:t>
            </a:r>
            <a:endParaRPr/>
          </a:p>
        </p:txBody>
      </p:sp>
      <p:sp>
        <p:nvSpPr>
          <p:cNvPr id="15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Making,</a:t>
            </a:r>
            <a:r>
              <a:rPr lang="zh-CN"/>
              <a:t> </a:t>
            </a:r>
            <a:r>
              <a:rPr lang="en-US"/>
              <a:t>Reading,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Deleting</a:t>
            </a:r>
            <a:r>
              <a:rPr lang="zh-CN"/>
              <a:t> </a:t>
            </a:r>
            <a:r>
              <a:rPr lang="en-US"/>
              <a:t>Directories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342900" lvl="0" indent="-342900">
              <a:spcBef>
                <a:spcPct val="20000"/>
              </a:spcBef>
              <a:buNone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自己写</a:t>
            </a:r>
            <a:r>
              <a:rPr lang="en-US"/>
              <a:t>ls</a:t>
            </a:r>
            <a:r>
              <a:rPr lang="zh-CN"/>
              <a:t>，读目录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154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155" name="Picture 6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95400" y="2206625"/>
            <a:ext cx="5334000" cy="1222375"/>
          </a:xfrm>
          <a:prstGeom prst="rect">
            <a:avLst/>
          </a:prstGeom>
          <a:noFill/>
        </p:spPr>
      </p:pic>
      <p:pic>
        <p:nvPicPr>
          <p:cNvPr id="156" name="Picture 6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 flipH="false" flipV="false">
            <a:off x="3962400" y="0"/>
            <a:ext cx="4114800" cy="1622425"/>
          </a:xfrm>
          <a:prstGeom prst="rect">
            <a:avLst/>
          </a:prstGeom>
          <a:noFill/>
        </p:spPr>
      </p:pic>
      <p:pic>
        <p:nvPicPr>
          <p:cNvPr id="157" name="Picture 6"/>
          <p:cNvPicPr>
            <a:picLocks noGrp="true"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87575" y="5410200"/>
            <a:ext cx="7032625" cy="1524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 System</a:t>
            </a:r>
            <a:endParaRPr/>
          </a:p>
        </p:txBody>
      </p:sp>
      <p:sp>
        <p:nvSpPr>
          <p:cNvPr id="16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Hard</a:t>
            </a:r>
            <a:r>
              <a:rPr lang="zh-CN"/>
              <a:t> </a:t>
            </a:r>
            <a:r>
              <a:rPr lang="en-US"/>
              <a:t>Links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Ln:</a:t>
            </a:r>
            <a:r>
              <a:rPr lang="zh-CN"/>
              <a:t> </a:t>
            </a:r>
            <a:r>
              <a:rPr lang="en-US"/>
              <a:t>create another way to refer to the same file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Same</a:t>
            </a:r>
            <a:r>
              <a:rPr lang="zh-CN"/>
              <a:t> </a:t>
            </a:r>
            <a:r>
              <a:rPr lang="en-US"/>
              <a:t>inode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161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162" name="Picture 6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7200" y="3124200"/>
            <a:ext cx="3575050" cy="1524000"/>
          </a:xfrm>
          <a:prstGeom prst="rect">
            <a:avLst/>
          </a:prstGeom>
          <a:noFill/>
        </p:spPr>
      </p:pic>
      <p:pic>
        <p:nvPicPr>
          <p:cNvPr id="163" name="Picture 6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00600" y="3200400"/>
            <a:ext cx="3346450" cy="10350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p="http://schemas.openxmlformats.org/presentationml/2006/main">
  <p:cSld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 System</a:t>
            </a:r>
            <a:endParaRPr/>
          </a:p>
        </p:txBody>
      </p:sp>
      <p:sp>
        <p:nvSpPr>
          <p:cNvPr id="16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Hard</a:t>
            </a:r>
            <a:r>
              <a:rPr lang="zh-CN"/>
              <a:t> </a:t>
            </a:r>
            <a:r>
              <a:rPr lang="en-US"/>
              <a:t>Links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创建文件的两个步骤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创建</a:t>
            </a:r>
            <a:r>
              <a:rPr lang="en-US"/>
              <a:t>inode</a:t>
            </a:r>
            <a:r>
              <a:rPr lang="zh-CN"/>
              <a:t>，记录文件的相关信息（</a:t>
            </a:r>
            <a:r>
              <a:rPr lang="en-US"/>
              <a:t>size,</a:t>
            </a:r>
            <a:r>
              <a:rPr lang="zh-CN"/>
              <a:t> </a:t>
            </a:r>
            <a:r>
              <a:rPr lang="en-US"/>
              <a:t>block</a:t>
            </a:r>
            <a:r>
              <a:rPr lang="zh-CN"/>
              <a:t> </a:t>
            </a:r>
            <a:r>
              <a:rPr lang="en-US"/>
              <a:t>location,</a:t>
            </a:r>
            <a:r>
              <a:rPr lang="zh-CN"/>
              <a:t> </a:t>
            </a:r>
            <a:r>
              <a:rPr lang="mr-IN"/>
              <a:t>…</a:t>
            </a:r>
            <a:r>
              <a:rPr lang="zh-CN"/>
              <a:t>）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Link</a:t>
            </a:r>
            <a:r>
              <a:rPr lang="zh-CN"/>
              <a:t> </a:t>
            </a:r>
            <a:r>
              <a:rPr lang="en-US"/>
              <a:t>a</a:t>
            </a:r>
            <a:r>
              <a:rPr lang="zh-CN"/>
              <a:t> </a:t>
            </a:r>
            <a:r>
              <a:rPr lang="en-US"/>
              <a:t>human-readable</a:t>
            </a:r>
            <a:r>
              <a:rPr lang="zh-CN"/>
              <a:t> </a:t>
            </a:r>
            <a:r>
              <a:rPr lang="en-US"/>
              <a:t>name</a:t>
            </a:r>
            <a:r>
              <a:rPr lang="zh-CN"/>
              <a:t> </a:t>
            </a:r>
            <a:r>
              <a:rPr lang="en-US"/>
              <a:t>to</a:t>
            </a:r>
            <a:r>
              <a:rPr lang="zh-CN"/>
              <a:t> </a:t>
            </a:r>
            <a:r>
              <a:rPr lang="en-US"/>
              <a:t>that</a:t>
            </a:r>
            <a:r>
              <a:rPr lang="zh-CN"/>
              <a:t> </a:t>
            </a:r>
            <a:r>
              <a:rPr lang="en-US"/>
              <a:t>file,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put</a:t>
            </a:r>
            <a:r>
              <a:rPr lang="zh-CN"/>
              <a:t> </a:t>
            </a:r>
            <a:r>
              <a:rPr lang="en-US"/>
              <a:t>the</a:t>
            </a:r>
            <a:r>
              <a:rPr lang="zh-CN"/>
              <a:t> </a:t>
            </a:r>
            <a:r>
              <a:rPr lang="en-US"/>
              <a:t>link</a:t>
            </a:r>
            <a:r>
              <a:rPr lang="zh-CN"/>
              <a:t> </a:t>
            </a:r>
            <a:r>
              <a:rPr lang="en-US"/>
              <a:t>in</a:t>
            </a:r>
            <a:r>
              <a:rPr lang="zh-CN"/>
              <a:t> </a:t>
            </a:r>
            <a:r>
              <a:rPr lang="en-US"/>
              <a:t>the</a:t>
            </a:r>
            <a:r>
              <a:rPr lang="zh-CN"/>
              <a:t> </a:t>
            </a:r>
            <a:r>
              <a:rPr lang="en-US"/>
              <a:t>directory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删除文件的操作是</a:t>
            </a:r>
            <a:r>
              <a:rPr lang="en-US"/>
              <a:t>unlink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不影响</a:t>
            </a:r>
            <a:r>
              <a:rPr lang="en-US"/>
              <a:t>inode</a:t>
            </a:r>
            <a:r>
              <a:rPr lang="zh-CN"/>
              <a:t>和文件数据，链到同一个</a:t>
            </a:r>
            <a:r>
              <a:rPr lang="en-US"/>
              <a:t>file</a:t>
            </a:r>
            <a:r>
              <a:rPr lang="zh-CN"/>
              <a:t>的其他</a:t>
            </a:r>
            <a:r>
              <a:rPr lang="en-US"/>
              <a:t>reference</a:t>
            </a:r>
            <a:r>
              <a:rPr lang="zh-CN"/>
              <a:t>仍然可以访问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当文件的</a:t>
            </a:r>
            <a:r>
              <a:rPr lang="en-US"/>
              <a:t>reference</a:t>
            </a:r>
            <a:r>
              <a:rPr lang="zh-CN"/>
              <a:t> </a:t>
            </a:r>
            <a:r>
              <a:rPr lang="en-US"/>
              <a:t>count</a:t>
            </a:r>
            <a:r>
              <a:rPr lang="zh-CN"/>
              <a:t> </a:t>
            </a:r>
            <a:r>
              <a:rPr lang="en-US"/>
              <a:t>=</a:t>
            </a:r>
            <a:r>
              <a:rPr lang="zh-CN"/>
              <a:t> </a:t>
            </a:r>
            <a:r>
              <a:rPr lang="en-US"/>
              <a:t>0</a:t>
            </a:r>
            <a:r>
              <a:rPr lang="zh-CN"/>
              <a:t>时，就真的删除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167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 System</a:t>
            </a:r>
            <a:endParaRPr/>
          </a:p>
        </p:txBody>
      </p:sp>
      <p:sp>
        <p:nvSpPr>
          <p:cNvPr id="17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Symbolic Links</a:t>
            </a:r>
            <a:r>
              <a:rPr lang="zh-CN"/>
              <a:t> </a:t>
            </a:r>
            <a:r>
              <a:rPr lang="en-US"/>
              <a:t>/</a:t>
            </a:r>
            <a:r>
              <a:rPr lang="zh-CN"/>
              <a:t> </a:t>
            </a:r>
            <a:r>
              <a:rPr lang="en-US"/>
              <a:t>Soft</a:t>
            </a:r>
            <a:r>
              <a:rPr lang="zh-CN"/>
              <a:t> </a:t>
            </a:r>
            <a:r>
              <a:rPr lang="en-US"/>
              <a:t>Links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Hard</a:t>
            </a:r>
            <a:r>
              <a:rPr lang="zh-CN"/>
              <a:t> </a:t>
            </a:r>
            <a:r>
              <a:rPr lang="en-US"/>
              <a:t>links</a:t>
            </a:r>
            <a:r>
              <a:rPr lang="zh-CN"/>
              <a:t>的限制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不能链接到</a:t>
            </a:r>
            <a:r>
              <a:rPr lang="en-US"/>
              <a:t>directory</a:t>
            </a:r>
            <a:r>
              <a:rPr lang="zh-CN"/>
              <a:t>（</a:t>
            </a:r>
            <a:r>
              <a:rPr lang="en-US"/>
              <a:t>可能在目录树上</a:t>
            </a:r>
            <a:r>
              <a:rPr lang="zh-CN"/>
              <a:t>形成闭环）</a:t>
            </a:r>
            <a:endParaRPr lang="en-US"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/>
              <a:t>A</a:t>
            </a:r>
            <a:r>
              <a:rPr lang="zh-CN"/>
              <a:t>目录下有</a:t>
            </a:r>
            <a:r>
              <a:rPr lang="en-US"/>
              <a:t>B</a:t>
            </a:r>
            <a:r>
              <a:rPr lang="zh-CN"/>
              <a:t>目录，</a:t>
            </a:r>
            <a:r>
              <a:rPr lang="en-US"/>
              <a:t>B</a:t>
            </a:r>
            <a:r>
              <a:rPr lang="zh-CN"/>
              <a:t> </a:t>
            </a:r>
            <a:r>
              <a:rPr lang="en-US"/>
              <a:t>link</a:t>
            </a:r>
            <a:r>
              <a:rPr lang="zh-CN"/>
              <a:t>到</a:t>
            </a:r>
            <a:r>
              <a:rPr lang="en-US"/>
              <a:t>A</a:t>
            </a:r>
            <a:r>
              <a:rPr lang="zh-CN"/>
              <a:t>（不是树形结构）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不能链接到其他</a:t>
            </a:r>
            <a:r>
              <a:rPr lang="en-US"/>
              <a:t>disk</a:t>
            </a:r>
            <a:r>
              <a:rPr lang="zh-CN"/>
              <a:t> </a:t>
            </a:r>
            <a:r>
              <a:rPr lang="en-US"/>
              <a:t>partition</a:t>
            </a:r>
            <a:r>
              <a:rPr lang="zh-CN"/>
              <a:t>的文件（因为</a:t>
            </a:r>
            <a:r>
              <a:rPr lang="en-US"/>
              <a:t>inode</a:t>
            </a:r>
            <a:r>
              <a:rPr lang="zh-CN"/>
              <a:t>编号只是在每个</a:t>
            </a:r>
            <a:r>
              <a:rPr lang="en-US"/>
              <a:t>Partition</a:t>
            </a:r>
            <a:r>
              <a:rPr lang="zh-CN"/>
              <a:t>上是唯一的）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Ln</a:t>
            </a:r>
            <a:r>
              <a:rPr lang="zh-CN"/>
              <a:t> </a:t>
            </a:r>
            <a:r>
              <a:rPr lang="mr-IN"/>
              <a:t>–</a:t>
            </a:r>
            <a:r>
              <a:rPr lang="en-US"/>
              <a:t>s</a:t>
            </a:r>
            <a:r>
              <a:rPr lang="zh-CN"/>
              <a:t>创建软链接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软链接是</a:t>
            </a:r>
            <a:r>
              <a:rPr lang="en-US"/>
              <a:t>file,</a:t>
            </a:r>
            <a:r>
              <a:rPr lang="zh-CN"/>
              <a:t> </a:t>
            </a:r>
            <a:r>
              <a:rPr lang="en-US"/>
              <a:t>directory</a:t>
            </a:r>
            <a:r>
              <a:rPr lang="zh-CN"/>
              <a:t>之外的第三种类型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删除原文件后，访问软链接也会出错</a:t>
            </a:r>
            <a:endParaRPr/>
          </a:p>
        </p:txBody>
      </p:sp>
      <p:sp>
        <p:nvSpPr>
          <p:cNvPr id="171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172" name="Picture 6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81000" y="5257800"/>
            <a:ext cx="3657600" cy="1095375"/>
          </a:xfrm>
          <a:prstGeom prst="rect">
            <a:avLst/>
          </a:prstGeom>
          <a:noFill/>
        </p:spPr>
      </p:pic>
      <p:pic>
        <p:nvPicPr>
          <p:cNvPr id="173" name="Picture 6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53000" y="5105400"/>
            <a:ext cx="3503612" cy="12954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p="http://schemas.openxmlformats.org/presentationml/2006/main">
  <p:cSld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 System</a:t>
            </a:r>
            <a:endParaRPr/>
          </a:p>
        </p:txBody>
      </p:sp>
      <p:sp>
        <p:nvSpPr>
          <p:cNvPr id="17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Making and Mounting a File System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fdisk /dev/sda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mkfs</a:t>
            </a:r>
            <a:r>
              <a:rPr lang="zh-CN"/>
              <a:t>.</a:t>
            </a:r>
            <a:r>
              <a:rPr lang="en-US"/>
              <a:t>ext4 /dev/sda1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Mount</a:t>
            </a:r>
            <a:r>
              <a:rPr lang="zh-CN"/>
              <a:t> </a:t>
            </a:r>
            <a:r>
              <a:rPr lang="en-US"/>
              <a:t>/dev/sda1</a:t>
            </a:r>
            <a:r>
              <a:rPr lang="zh-CN"/>
              <a:t> </a:t>
            </a:r>
            <a:r>
              <a:rPr lang="en-US"/>
              <a:t>/home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true" i="false" u="none"/>
              <a:t>mount point 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把一个文件系统（一个磁盘分区）挂载到目录树的一个点中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从</a:t>
            </a:r>
            <a:r>
              <a:rPr lang="en-US"/>
              <a:t>/</a:t>
            </a:r>
            <a:r>
              <a:rPr lang="zh-CN"/>
              <a:t>开始的整个目录树可以包括多个（不同的）文件系统</a:t>
            </a:r>
            <a:endParaRPr/>
          </a:p>
        </p:txBody>
      </p:sp>
      <p:sp>
        <p:nvSpPr>
          <p:cNvPr id="177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灯片编号占位符 5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80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Outline</a:t>
            </a:r>
            <a:endParaRPr/>
          </a:p>
        </p:txBody>
      </p:sp>
      <p:sp>
        <p:nvSpPr>
          <p:cNvPr id="181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Linux I/O Stack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File System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true" i="false" u="none">
                <a:solidFill>
                  <a:srgbClr val="0070C0"/>
                </a:solidFill>
              </a:rPr>
              <a:t>File System Implementation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Fast File System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FSCK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Journaling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Log-structured File Systems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Data Integrity and Protection</a:t>
            </a:r>
            <a:endParaRPr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p="http://schemas.openxmlformats.org/presentationml/2006/main">
  <p:cSld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Implementation</a:t>
            </a:r>
            <a:endParaRPr/>
          </a:p>
        </p:txBody>
      </p:sp>
      <p:sp>
        <p:nvSpPr>
          <p:cNvPr id="18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FS</a:t>
            </a:r>
            <a:r>
              <a:rPr lang="zh-CN"/>
              <a:t>本质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硬件提供的接口非常简单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CHS</a:t>
            </a:r>
            <a:r>
              <a:rPr lang="zh-CN"/>
              <a:t>或</a:t>
            </a:r>
            <a:r>
              <a:rPr lang="en-US"/>
              <a:t>LBA</a:t>
            </a:r>
            <a:r>
              <a:rPr lang="zh-CN"/>
              <a:t>地址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sector</a:t>
            </a:r>
            <a:r>
              <a:rPr lang="zh-CN"/>
              <a:t>或</a:t>
            </a:r>
            <a:r>
              <a:rPr lang="en-US"/>
              <a:t>block</a:t>
            </a:r>
            <a:r>
              <a:rPr lang="zh-CN"/>
              <a:t>访问粒度（例如</a:t>
            </a:r>
            <a:r>
              <a:rPr lang="en-US"/>
              <a:t>512B</a:t>
            </a:r>
            <a:r>
              <a:rPr lang="zh-CN"/>
              <a:t>或</a:t>
            </a:r>
            <a:r>
              <a:rPr lang="en-US"/>
              <a:t>4KB</a:t>
            </a:r>
            <a:r>
              <a:rPr lang="zh-CN"/>
              <a:t>）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FS</a:t>
            </a:r>
            <a:r>
              <a:rPr lang="zh-CN"/>
              <a:t>是在简单硬件接口上提供文件数据模型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目录树、文件元数据、空间管理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KV</a:t>
            </a:r>
            <a:r>
              <a:rPr lang="zh-CN"/>
              <a:t>、数据库、</a:t>
            </a:r>
            <a:r>
              <a:rPr lang="en-US"/>
              <a:t>Graph</a:t>
            </a:r>
            <a:r>
              <a:rPr lang="zh-CN"/>
              <a:t>也是如此，只是结构比</a:t>
            </a:r>
            <a:r>
              <a:rPr lang="en-US"/>
              <a:t>FS</a:t>
            </a:r>
            <a:r>
              <a:rPr lang="zh-CN"/>
              <a:t>更复杂，可能基于</a:t>
            </a:r>
            <a:r>
              <a:rPr lang="en-US"/>
              <a:t>FS</a:t>
            </a:r>
            <a:r>
              <a:rPr lang="zh-CN"/>
              <a:t>来做</a:t>
            </a:r>
            <a:endParaRPr/>
          </a:p>
        </p:txBody>
      </p:sp>
      <p:sp>
        <p:nvSpPr>
          <p:cNvPr id="189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3810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Linux</a:t>
            </a:r>
            <a:r>
              <a:rPr lang="zh-CN"/>
              <a:t> </a:t>
            </a:r>
            <a:r>
              <a:rPr lang="en-US"/>
              <a:t>I/O</a:t>
            </a:r>
            <a:r>
              <a:rPr lang="zh-CN"/>
              <a:t> </a:t>
            </a:r>
            <a:r>
              <a:rPr lang="en-US"/>
              <a:t>Stack</a:t>
            </a:r>
            <a:endParaRPr/>
          </a:p>
        </p:txBody>
      </p:sp>
      <p:sp>
        <p:nvSpPr>
          <p:cNvPr id="23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  <a:lvl6pPr defTabSz="914400">
              <a:defRPr lang="en-US" sz="1800"/>
            </a:lvl6pPr>
            <a:lvl7pPr defTabSz="914400">
              <a:defRPr lang="en-US" sz="1800"/>
            </a:lvl7pPr>
            <a:lvl8pPr defTabSz="914400">
              <a:defRPr lang="en-US" sz="1800"/>
            </a:lvl8pPr>
            <a:lvl9pPr defTabSz="914400">
              <a:defRPr lang="en-US" sz="1800"/>
            </a:lvl9pPr>
          </a:lstStyle>
          <a:p>
            <a:pPr marL="342900" lvl="0" indent="-3429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en-US" sz="2000" baseline="0"/>
              <a:t>VFS</a:t>
            </a:r>
            <a:endParaRPr lang="en-US" sz="2000"/>
          </a:p>
          <a:p>
            <a:pPr marL="342900" lvl="0" indent="-3429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en-US" sz="2000" baseline="0"/>
              <a:t>FS</a:t>
            </a:r>
            <a:endParaRPr lang="en-US" sz="2000"/>
          </a:p>
          <a:p>
            <a:pPr marL="742950" lvl="1" indent="-28575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en-US" sz="1700" baseline="0"/>
              <a:t>(Page Cache)</a:t>
            </a:r>
            <a:endParaRPr lang="en-US" sz="1700"/>
          </a:p>
          <a:p>
            <a:pPr marL="342900" lvl="0" indent="-3429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en-US" sz="2000" baseline="0"/>
              <a:t>Block I/O Layer</a:t>
            </a:r>
            <a:endParaRPr lang="en-US" sz="2000"/>
          </a:p>
          <a:p>
            <a:pPr marL="742950" lvl="1" indent="-28575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en-US" sz="1700" baseline="0"/>
              <a:t>I/O Scheduler</a:t>
            </a:r>
            <a:endParaRPr lang="en-US" sz="1700"/>
          </a:p>
          <a:p>
            <a:pPr marL="342900" lvl="0" indent="-3429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en-US" sz="2000" baseline="0"/>
              <a:t>Block Device Driver</a:t>
            </a:r>
            <a:endParaRPr lang="en-US" sz="2000"/>
          </a:p>
          <a:p>
            <a:pPr marL="342900" lvl="0" indent="-3429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237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38" name="Picture 2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581400" y="120650"/>
            <a:ext cx="5445125" cy="66167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Implementation</a:t>
            </a:r>
            <a:endParaRPr/>
          </a:p>
        </p:txBody>
      </p:sp>
      <p:sp>
        <p:nvSpPr>
          <p:cNvPr id="192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VSFS</a:t>
            </a:r>
            <a:r>
              <a:rPr lang="zh-CN"/>
              <a:t> </a:t>
            </a:r>
            <a:r>
              <a:rPr lang="en-US"/>
              <a:t>(Very</a:t>
            </a:r>
            <a:r>
              <a:rPr lang="zh-CN"/>
              <a:t> </a:t>
            </a:r>
            <a:r>
              <a:rPr lang="en-US"/>
              <a:t>Simple</a:t>
            </a:r>
            <a:r>
              <a:rPr lang="zh-CN"/>
              <a:t> </a:t>
            </a:r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假设硬件只有</a:t>
            </a:r>
            <a:r>
              <a:rPr lang="en-US"/>
              <a:t>64</a:t>
            </a:r>
            <a:r>
              <a:rPr lang="zh-CN"/>
              <a:t>个</a:t>
            </a:r>
            <a:r>
              <a:rPr lang="en-US"/>
              <a:t>block</a:t>
            </a:r>
            <a:r>
              <a:rPr lang="zh-CN"/>
              <a:t>，每个</a:t>
            </a:r>
            <a:r>
              <a:rPr lang="en-US"/>
              <a:t>block 4KB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暂时不考虑针对硬件特性的优化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None/>
            </a:pPr>
            <a:endParaRPr/>
          </a:p>
          <a:p>
            <a:pPr marL="742950" lvl="1" indent="-285750">
              <a:spcBef>
                <a:spcPct val="20000"/>
              </a:spcBef>
              <a:buNone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后面</a:t>
            </a:r>
            <a:r>
              <a:rPr lang="en-US"/>
              <a:t>56</a:t>
            </a:r>
            <a:r>
              <a:rPr lang="zh-CN"/>
              <a:t>个块作为</a:t>
            </a:r>
            <a:r>
              <a:rPr lang="en-US"/>
              <a:t>data</a:t>
            </a:r>
            <a:r>
              <a:rPr lang="zh-CN"/>
              <a:t> </a:t>
            </a:r>
            <a:r>
              <a:rPr lang="en-US"/>
              <a:t>region</a:t>
            </a:r>
            <a:endParaRPr/>
          </a:p>
        </p:txBody>
      </p:sp>
      <p:sp>
        <p:nvSpPr>
          <p:cNvPr id="193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194" name="Picture 6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90600" y="2971800"/>
            <a:ext cx="7394575" cy="1390650"/>
          </a:xfrm>
          <a:prstGeom prst="rect">
            <a:avLst/>
          </a:prstGeom>
          <a:noFill/>
        </p:spPr>
      </p:pic>
      <p:pic>
        <p:nvPicPr>
          <p:cNvPr id="195" name="Picture 6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800" y="4724400"/>
            <a:ext cx="7364412" cy="16764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Implementation</a:t>
            </a:r>
            <a:endParaRPr/>
          </a:p>
        </p:txBody>
      </p:sp>
      <p:sp>
        <p:nvSpPr>
          <p:cNvPr id="19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Inode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文件的元数据，每个文件对应一个</a:t>
            </a:r>
            <a:r>
              <a:rPr lang="en-US"/>
              <a:t>inode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Inode Table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比文件小很多，假设占用</a:t>
            </a:r>
            <a:r>
              <a:rPr lang="en-US"/>
              <a:t>5</a:t>
            </a:r>
            <a:r>
              <a:rPr lang="zh-CN"/>
              <a:t>个</a:t>
            </a:r>
            <a:r>
              <a:rPr lang="en-US"/>
              <a:t>block</a:t>
            </a:r>
            <a:r>
              <a:rPr lang="zh-CN"/>
              <a:t>，每个</a:t>
            </a:r>
            <a:r>
              <a:rPr lang="en-US"/>
              <a:t>inode 256B,</a:t>
            </a:r>
            <a:r>
              <a:rPr lang="zh-CN"/>
              <a:t>共</a:t>
            </a:r>
            <a:r>
              <a:rPr lang="en-US"/>
              <a:t>80</a:t>
            </a:r>
            <a:r>
              <a:rPr lang="zh-CN"/>
              <a:t>个</a:t>
            </a:r>
            <a:r>
              <a:rPr lang="en-US"/>
              <a:t>inode，</a:t>
            </a:r>
            <a:r>
              <a:rPr lang="zh-CN"/>
              <a:t>最多支持</a:t>
            </a:r>
            <a:r>
              <a:rPr lang="en-US"/>
              <a:t>80</a:t>
            </a:r>
            <a:r>
              <a:rPr lang="zh-CN"/>
              <a:t>个文件</a:t>
            </a:r>
            <a:endParaRPr/>
          </a:p>
        </p:txBody>
      </p:sp>
      <p:sp>
        <p:nvSpPr>
          <p:cNvPr id="199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00" name="Picture 6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8200" y="4114800"/>
            <a:ext cx="7364412" cy="16732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Implementation</a:t>
            </a:r>
            <a:endParaRPr/>
          </a:p>
        </p:txBody>
      </p:sp>
      <p:sp>
        <p:nvSpPr>
          <p:cNvPr id="20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Bitmap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记录</a:t>
            </a:r>
            <a:r>
              <a:rPr lang="en-US"/>
              <a:t>inode</a:t>
            </a:r>
            <a:r>
              <a:rPr lang="zh-CN"/>
              <a:t>和</a:t>
            </a:r>
            <a:r>
              <a:rPr lang="en-US"/>
              <a:t>data block</a:t>
            </a:r>
            <a:r>
              <a:rPr lang="zh-CN"/>
              <a:t>是否被占用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Inode</a:t>
            </a:r>
            <a:r>
              <a:rPr lang="zh-CN"/>
              <a:t> </a:t>
            </a:r>
            <a:r>
              <a:rPr lang="en-US"/>
              <a:t>bitmap</a:t>
            </a:r>
            <a:r>
              <a:rPr lang="zh-CN"/>
              <a:t> </a:t>
            </a:r>
            <a:r>
              <a:rPr lang="en-US"/>
              <a:t>(I)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Data</a:t>
            </a:r>
            <a:r>
              <a:rPr lang="zh-CN"/>
              <a:t> </a:t>
            </a:r>
            <a:r>
              <a:rPr lang="en-US"/>
              <a:t>bitmap</a:t>
            </a:r>
            <a:r>
              <a:rPr lang="zh-CN"/>
              <a:t> </a:t>
            </a:r>
            <a:r>
              <a:rPr lang="en-US"/>
              <a:t>(D)</a:t>
            </a:r>
            <a:endParaRPr/>
          </a:p>
        </p:txBody>
      </p:sp>
      <p:sp>
        <p:nvSpPr>
          <p:cNvPr id="204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05" name="Picture 6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8200" y="3733800"/>
            <a:ext cx="7364412" cy="16319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Implementation</a:t>
            </a:r>
            <a:endParaRPr/>
          </a:p>
        </p:txBody>
      </p:sp>
      <p:sp>
        <p:nvSpPr>
          <p:cNvPr id="20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Superblock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文件系统的一些参数，例如有多少</a:t>
            </a:r>
            <a:r>
              <a:rPr lang="en-US"/>
              <a:t>inode, data block, inode table</a:t>
            </a:r>
            <a:r>
              <a:rPr lang="en-US"/>
              <a:t>的位置等</a:t>
            </a:r>
            <a:endParaRPr/>
          </a:p>
        </p:txBody>
      </p:sp>
      <p:sp>
        <p:nvSpPr>
          <p:cNvPr id="209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10" name="Picture 6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62000" y="3657600"/>
            <a:ext cx="7381875" cy="1752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Implementation</a:t>
            </a:r>
            <a:endParaRPr/>
          </a:p>
        </p:txBody>
      </p:sp>
      <p:sp>
        <p:nvSpPr>
          <p:cNvPr id="21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Inode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i-number: </a:t>
            </a:r>
            <a:r>
              <a:rPr lang="zh-CN"/>
              <a:t>每个</a:t>
            </a:r>
            <a:r>
              <a:rPr lang="en-US"/>
              <a:t>inode</a:t>
            </a:r>
            <a:r>
              <a:rPr lang="zh-CN"/>
              <a:t>都有一个隐式的编号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根据</a:t>
            </a:r>
            <a:r>
              <a:rPr lang="en-US"/>
              <a:t>i-number</a:t>
            </a:r>
            <a:r>
              <a:rPr lang="zh-CN"/>
              <a:t>能知道</a:t>
            </a:r>
            <a:r>
              <a:rPr lang="en-US"/>
              <a:t>inode</a:t>
            </a:r>
            <a:r>
              <a:rPr lang="zh-CN"/>
              <a:t>在磁盘上的准确位置</a:t>
            </a:r>
            <a:endParaRPr/>
          </a:p>
        </p:txBody>
      </p:sp>
      <p:sp>
        <p:nvSpPr>
          <p:cNvPr id="214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15" name="Picture 6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14400" y="3886200"/>
            <a:ext cx="7129462" cy="1752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Implementation</a:t>
            </a:r>
            <a:endParaRPr/>
          </a:p>
        </p:txBody>
      </p:sp>
      <p:sp>
        <p:nvSpPr>
          <p:cNvPr id="21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Inode</a:t>
            </a:r>
            <a:r>
              <a:rPr lang="zh-CN"/>
              <a:t>数据结构举例（</a:t>
            </a:r>
            <a:r>
              <a:rPr lang="en-US"/>
              <a:t>ext2</a:t>
            </a:r>
            <a:r>
              <a:rPr lang="zh-CN"/>
              <a:t>简化）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15</a:t>
            </a:r>
            <a:r>
              <a:rPr lang="zh-CN"/>
              <a:t>个指针</a:t>
            </a:r>
            <a:r>
              <a:rPr lang="en-US"/>
              <a:t>(direct pointer)</a:t>
            </a:r>
            <a:r>
              <a:rPr lang="zh-CN"/>
              <a:t>，指向</a:t>
            </a:r>
            <a:r>
              <a:rPr lang="en-US"/>
              <a:t>data</a:t>
            </a:r>
            <a:r>
              <a:rPr lang="zh-CN"/>
              <a:t> </a:t>
            </a:r>
            <a:r>
              <a:rPr lang="en-US"/>
              <a:t>blocks</a:t>
            </a:r>
            <a:r>
              <a:rPr lang="zh-CN"/>
              <a:t>；</a:t>
            </a:r>
            <a:r>
              <a:rPr lang="en-US"/>
              <a:t>15</a:t>
            </a:r>
            <a:r>
              <a:rPr lang="zh-CN"/>
              <a:t>个不够用的话，要用到</a:t>
            </a:r>
            <a:r>
              <a:rPr lang="en-US"/>
              <a:t>multi-level</a:t>
            </a:r>
            <a:r>
              <a:rPr lang="zh-CN"/>
              <a:t> </a:t>
            </a:r>
            <a:r>
              <a:rPr lang="en-US"/>
              <a:t>index</a:t>
            </a:r>
            <a:endParaRPr/>
          </a:p>
        </p:txBody>
      </p:sp>
      <p:sp>
        <p:nvSpPr>
          <p:cNvPr id="219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20" name="Picture 6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47800" y="2905125"/>
            <a:ext cx="6446837" cy="394493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Implementation</a:t>
            </a:r>
            <a:endParaRPr/>
          </a:p>
        </p:txBody>
      </p:sp>
      <p:sp>
        <p:nvSpPr>
          <p:cNvPr id="22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Multi-level index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ext2,</a:t>
            </a:r>
            <a:r>
              <a:rPr lang="zh-CN"/>
              <a:t> </a:t>
            </a:r>
            <a:r>
              <a:rPr lang="en-US"/>
              <a:t>ext3,</a:t>
            </a:r>
            <a:r>
              <a:rPr lang="zh-CN"/>
              <a:t> </a:t>
            </a:r>
            <a:r>
              <a:rPr lang="en-US"/>
              <a:t>Netapp’s</a:t>
            </a:r>
            <a:r>
              <a:rPr lang="zh-CN"/>
              <a:t> </a:t>
            </a:r>
            <a:r>
              <a:rPr lang="en-US"/>
              <a:t>WAFL</a:t>
            </a:r>
            <a:endParaRPr/>
          </a:p>
        </p:txBody>
      </p:sp>
      <p:sp>
        <p:nvSpPr>
          <p:cNvPr id="224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25" name="Picture 1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81200" y="2819400"/>
            <a:ext cx="4879975" cy="36290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p="http://schemas.openxmlformats.org/presentationml/2006/main">
  <p:cSld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Implementation</a:t>
            </a:r>
            <a:endParaRPr/>
          </a:p>
        </p:txBody>
      </p:sp>
      <p:sp>
        <p:nvSpPr>
          <p:cNvPr id="22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Multi-level index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12</a:t>
            </a:r>
            <a:r>
              <a:rPr lang="zh-CN"/>
              <a:t> </a:t>
            </a:r>
            <a:r>
              <a:rPr lang="en-US"/>
              <a:t>direct</a:t>
            </a:r>
            <a:r>
              <a:rPr lang="zh-CN"/>
              <a:t> </a:t>
            </a:r>
            <a:r>
              <a:rPr lang="en-US"/>
              <a:t>pointer</a:t>
            </a:r>
            <a:r>
              <a:rPr lang="zh-CN"/>
              <a:t> </a:t>
            </a:r>
            <a:r>
              <a:rPr lang="en-US"/>
              <a:t>+</a:t>
            </a:r>
            <a:r>
              <a:rPr lang="zh-CN"/>
              <a:t> </a:t>
            </a:r>
            <a:r>
              <a:rPr lang="en-US"/>
              <a:t>1</a:t>
            </a:r>
            <a:r>
              <a:rPr lang="zh-CN"/>
              <a:t> </a:t>
            </a:r>
            <a:r>
              <a:rPr lang="en-US"/>
              <a:t>single</a:t>
            </a:r>
            <a:r>
              <a:rPr lang="zh-CN"/>
              <a:t> </a:t>
            </a:r>
            <a:r>
              <a:rPr lang="en-US"/>
              <a:t>indirect</a:t>
            </a:r>
            <a:r>
              <a:rPr lang="zh-CN"/>
              <a:t> </a:t>
            </a:r>
            <a:r>
              <a:rPr lang="en-US"/>
              <a:t>pointer</a:t>
            </a:r>
            <a:r>
              <a:rPr lang="zh-CN"/>
              <a:t> </a:t>
            </a:r>
            <a:r>
              <a:rPr lang="en-US"/>
              <a:t>+</a:t>
            </a:r>
            <a:r>
              <a:rPr lang="zh-CN"/>
              <a:t> </a:t>
            </a:r>
            <a:r>
              <a:rPr lang="en-US"/>
              <a:t>1</a:t>
            </a:r>
            <a:r>
              <a:rPr lang="zh-CN"/>
              <a:t> </a:t>
            </a:r>
            <a:r>
              <a:rPr lang="en-US"/>
              <a:t>double</a:t>
            </a:r>
            <a:r>
              <a:rPr lang="zh-CN"/>
              <a:t> </a:t>
            </a:r>
            <a:r>
              <a:rPr lang="en-US"/>
              <a:t>indirect</a:t>
            </a:r>
            <a:r>
              <a:rPr lang="zh-CN"/>
              <a:t> </a:t>
            </a:r>
            <a:r>
              <a:rPr lang="en-US"/>
              <a:t>pointer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一个文件最大的大小是多少？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4GB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一个</a:t>
            </a:r>
            <a:r>
              <a:rPr lang="en-US"/>
              <a:t>block 4KB</a:t>
            </a:r>
            <a:r>
              <a:rPr lang="zh-CN"/>
              <a:t>，一个指针</a:t>
            </a:r>
            <a:r>
              <a:rPr lang="en-US"/>
              <a:t>4B</a:t>
            </a:r>
            <a:r>
              <a:rPr lang="zh-CN"/>
              <a:t>，可放</a:t>
            </a:r>
            <a:r>
              <a:rPr lang="en-US"/>
              <a:t>1024</a:t>
            </a:r>
            <a:r>
              <a:rPr lang="zh-CN"/>
              <a:t>个指针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(12+1024+1024</a:t>
            </a:r>
            <a:r>
              <a:rPr lang="zh-CN"/>
              <a:t>*</a:t>
            </a:r>
            <a:r>
              <a:rPr lang="en-US"/>
              <a:t>1024)</a:t>
            </a:r>
            <a:r>
              <a:rPr lang="zh-CN"/>
              <a:t>*</a:t>
            </a:r>
            <a:r>
              <a:rPr lang="en-US"/>
              <a:t>4KB</a:t>
            </a:r>
            <a:r>
              <a:rPr lang="zh-CN"/>
              <a:t> ≈</a:t>
            </a:r>
            <a:r>
              <a:rPr lang="zh-CN"/>
              <a:t> </a:t>
            </a:r>
            <a:r>
              <a:rPr lang="en-US"/>
              <a:t>4GB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为什么不用平衡树？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Most files are small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229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0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" dur="500" fill="hold"/>
                                        <p:tgtEl>
                                          <p:spTgt spid="228">
                                            <p:txEl>
                                              <p:pRg st="104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0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" dur="500" fill="hold"/>
                                        <p:tgtEl>
                                          <p:spTgt spid="228">
                                            <p:txEl>
                                              <p:pRg st="108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3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 fill="hold"/>
                                        <p:tgtEl>
                                          <p:spTgt spid="228">
                                            <p:txEl>
                                              <p:pRg st="137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67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228">
                                            <p:txEl>
                                              <p:pRg st="167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77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 fill="hold"/>
                                        <p:tgtEl>
                                          <p:spTgt spid="228">
                                            <p:txEl>
                                              <p:pRg st="177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>
  <p:cSld>
    <p:spTree>
      <p:nvGrpSpPr>
        <p:cNvPr id="2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Implementation</a:t>
            </a:r>
            <a:endParaRPr/>
          </a:p>
        </p:txBody>
      </p:sp>
      <p:sp>
        <p:nvSpPr>
          <p:cNvPr id="232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Extent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Point + length (in blocks)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当一个文件包含很多连续的</a:t>
            </a:r>
            <a:r>
              <a:rPr lang="en-US"/>
              <a:t>data blocks</a:t>
            </a:r>
            <a:r>
              <a:rPr lang="zh-CN"/>
              <a:t>时，节省</a:t>
            </a:r>
            <a:r>
              <a:rPr lang="en-US"/>
              <a:t>Inode</a:t>
            </a:r>
            <a:r>
              <a:rPr lang="zh-CN"/>
              <a:t>空间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例如</a:t>
            </a:r>
            <a:r>
              <a:rPr lang="en-US"/>
              <a:t>ext4, XFS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此外，也能更好地保证</a:t>
            </a:r>
            <a:r>
              <a:rPr lang="en-US"/>
              <a:t>I/O</a:t>
            </a:r>
            <a:r>
              <a:rPr lang="zh-CN"/>
              <a:t>的连续性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所有存储设备的顺序访问性能都好于随机访问，</a:t>
            </a:r>
            <a:r>
              <a:rPr lang="en-US"/>
              <a:t>RAM</a:t>
            </a:r>
            <a:r>
              <a:rPr lang="zh-CN"/>
              <a:t>也不例外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世界上没有真正的</a:t>
            </a:r>
            <a:r>
              <a:rPr lang="en-US"/>
              <a:t>‘’Random‘’ Access Storage</a:t>
            </a:r>
            <a:endParaRPr/>
          </a:p>
        </p:txBody>
      </p:sp>
      <p:sp>
        <p:nvSpPr>
          <p:cNvPr id="233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p="http://schemas.openxmlformats.org/presentationml/2006/main">
  <p:cSld>
    <p:spTree>
      <p:nvGrpSpPr>
        <p:cNvPr id="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Implementation</a:t>
            </a:r>
            <a:endParaRPr/>
          </a:p>
        </p:txBody>
      </p:sp>
      <p:sp>
        <p:nvSpPr>
          <p:cNvPr id="24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Linked-based approach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Inode</a:t>
            </a:r>
            <a:r>
              <a:rPr lang="en-US"/>
              <a:t>只包含一个指针，指向第一个</a:t>
            </a:r>
            <a:r>
              <a:rPr lang="en-US"/>
              <a:t>data block</a:t>
            </a:r>
            <a:r>
              <a:rPr lang="en-US"/>
              <a:t>，</a:t>
            </a:r>
            <a:r>
              <a:rPr lang="en-US"/>
              <a:t>data block</a:t>
            </a:r>
            <a:r>
              <a:rPr lang="en-US"/>
              <a:t>最后增加一个指针，指向下一个</a:t>
            </a:r>
            <a:r>
              <a:rPr lang="en-US"/>
              <a:t>data block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做</a:t>
            </a:r>
            <a:r>
              <a:rPr lang="en-US"/>
              <a:t>random</a:t>
            </a:r>
            <a:r>
              <a:rPr lang="zh-CN"/>
              <a:t>访问时性能很差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把这些指针先放到内存中来加速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例如</a:t>
            </a:r>
            <a:r>
              <a:rPr lang="en-US"/>
              <a:t>FAT</a:t>
            </a:r>
            <a:endParaRPr/>
          </a:p>
        </p:txBody>
      </p:sp>
      <p:sp>
        <p:nvSpPr>
          <p:cNvPr id="242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p="http://schemas.openxmlformats.org/presentationml/2006/main">
  <p:cSld>
    <p:spTree>
      <p:nvGrpSpPr>
        <p:cNvPr id="2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Linux</a:t>
            </a:r>
            <a:r>
              <a:rPr lang="zh-CN"/>
              <a:t> </a:t>
            </a:r>
            <a:r>
              <a:rPr lang="en-US"/>
              <a:t>I/O</a:t>
            </a:r>
            <a:r>
              <a:rPr lang="zh-CN"/>
              <a:t> </a:t>
            </a:r>
            <a:r>
              <a:rPr lang="en-US"/>
              <a:t>Stack</a:t>
            </a:r>
            <a:endParaRPr/>
          </a:p>
        </p:txBody>
      </p:sp>
      <p:sp>
        <p:nvSpPr>
          <p:cNvPr id="28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VFS</a:t>
            </a:r>
            <a:r>
              <a:rPr lang="zh-CN"/>
              <a:t> </a:t>
            </a:r>
            <a:r>
              <a:rPr lang="en-US"/>
              <a:t>(Virtual File System)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很薄的一层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对上提供各种文件操作接口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屏蔽不同文件系统的细节，提供统一接口（</a:t>
            </a:r>
            <a:r>
              <a:rPr lang="en-US"/>
              <a:t>Unix IO</a:t>
            </a:r>
            <a:r>
              <a:rPr lang="zh-CN"/>
              <a:t>）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Open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Read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Write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Close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Stat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Chmod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mr-IN"/>
              <a:t>…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284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Implementation</a:t>
            </a:r>
            <a:endParaRPr/>
          </a:p>
        </p:txBody>
      </p:sp>
      <p:sp>
        <p:nvSpPr>
          <p:cNvPr id="24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文件系统的一些特性</a:t>
            </a:r>
            <a:endParaRPr/>
          </a:p>
        </p:txBody>
      </p:sp>
      <p:sp>
        <p:nvSpPr>
          <p:cNvPr id="246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47" name="Picture 6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8600" y="2895600"/>
            <a:ext cx="8678862" cy="1600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Implementation</a:t>
            </a:r>
            <a:endParaRPr/>
          </a:p>
        </p:txBody>
      </p:sp>
      <p:sp>
        <p:nvSpPr>
          <p:cNvPr id="25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Directory Organization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目录被当做文件，有自己的</a:t>
            </a:r>
            <a:r>
              <a:rPr lang="en-US"/>
              <a:t>inode</a:t>
            </a:r>
            <a:r>
              <a:rPr lang="zh-CN"/>
              <a:t>和</a:t>
            </a:r>
            <a:r>
              <a:rPr lang="en-US"/>
              <a:t>data</a:t>
            </a:r>
            <a:r>
              <a:rPr lang="zh-CN"/>
              <a:t> </a:t>
            </a:r>
            <a:r>
              <a:rPr lang="en-US"/>
              <a:t>block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Inode</a:t>
            </a:r>
            <a:r>
              <a:rPr lang="zh-CN"/>
              <a:t>的类型是</a:t>
            </a:r>
            <a:r>
              <a:rPr lang="en-US"/>
              <a:t>directory</a:t>
            </a:r>
            <a:r>
              <a:rPr lang="zh-CN"/>
              <a:t>，而不是</a:t>
            </a:r>
            <a:r>
              <a:rPr lang="en-US"/>
              <a:t>regular</a:t>
            </a:r>
            <a:r>
              <a:rPr lang="zh-CN"/>
              <a:t> </a:t>
            </a:r>
            <a:r>
              <a:rPr lang="en-US"/>
              <a:t>file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目录的数据内容就是所包括的文件和子目录的信息，例如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251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52" name="Picture 6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90600" y="3733800"/>
            <a:ext cx="7246937" cy="1600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p="http://schemas.openxmlformats.org/presentationml/2006/main">
  <p:cSld>
    <p:spTree>
      <p:nvGrpSpPr>
        <p:cNvPr id="2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Implementation</a:t>
            </a:r>
            <a:endParaRPr/>
          </a:p>
        </p:txBody>
      </p:sp>
      <p:sp>
        <p:nvSpPr>
          <p:cNvPr id="25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Free Space Management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Bitmap/freelist/B-tree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创建文件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查找</a:t>
            </a:r>
            <a:r>
              <a:rPr lang="en-US"/>
              <a:t>inode bitmap</a:t>
            </a:r>
            <a:r>
              <a:rPr lang="zh-CN"/>
              <a:t>，找到一个</a:t>
            </a:r>
            <a:r>
              <a:rPr lang="en-US"/>
              <a:t>free inode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分配该</a:t>
            </a:r>
            <a:r>
              <a:rPr lang="en-US"/>
              <a:t>inode</a:t>
            </a:r>
            <a:r>
              <a:rPr lang="zh-CN"/>
              <a:t>给这个文件，并标记已使用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修改</a:t>
            </a:r>
            <a:r>
              <a:rPr lang="en-US"/>
              <a:t>bitmap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分配</a:t>
            </a:r>
            <a:r>
              <a:rPr lang="en-US"/>
              <a:t>data</a:t>
            </a:r>
            <a:r>
              <a:rPr lang="zh-CN"/>
              <a:t> </a:t>
            </a:r>
            <a:r>
              <a:rPr lang="en-US"/>
              <a:t>block</a:t>
            </a:r>
            <a:r>
              <a:rPr lang="zh-CN"/>
              <a:t>也是类似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优化技巧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尽量提高数据连续性，如</a:t>
            </a:r>
            <a:r>
              <a:rPr lang="en-US"/>
              <a:t>extent</a:t>
            </a:r>
            <a:endParaRPr/>
          </a:p>
        </p:txBody>
      </p:sp>
      <p:sp>
        <p:nvSpPr>
          <p:cNvPr id="256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p="http://schemas.openxmlformats.org/presentationml/2006/main">
  <p:cSld>
    <p:spTree>
      <p:nvGrpSpPr>
        <p:cNvPr id="2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Implementation</a:t>
            </a:r>
            <a:endParaRPr/>
          </a:p>
        </p:txBody>
      </p:sp>
      <p:sp>
        <p:nvSpPr>
          <p:cNvPr id="25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Reading a File from Disk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Open</a:t>
            </a:r>
            <a:r>
              <a:rPr lang="zh-CN"/>
              <a:t>（</a:t>
            </a:r>
            <a:r>
              <a:rPr lang="en-US"/>
              <a:t>“/foo/bar”, O_RDONLY)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从</a:t>
            </a:r>
            <a:r>
              <a:rPr lang="en-US"/>
              <a:t>path</a:t>
            </a:r>
            <a:r>
              <a:rPr lang="zh-CN"/>
              <a:t>找到</a:t>
            </a:r>
            <a:r>
              <a:rPr lang="en-US"/>
              <a:t>bar</a:t>
            </a:r>
            <a:r>
              <a:rPr lang="zh-CN"/>
              <a:t>文件的</a:t>
            </a:r>
            <a:r>
              <a:rPr lang="en-US"/>
              <a:t>inode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1</a:t>
            </a:r>
            <a:r>
              <a:rPr lang="en-US"/>
              <a:t>)</a:t>
            </a:r>
            <a:r>
              <a:rPr lang="zh-CN"/>
              <a:t> 根目录</a:t>
            </a:r>
            <a:r>
              <a:rPr lang="en-US"/>
              <a:t>/</a:t>
            </a:r>
            <a:r>
              <a:rPr lang="zh-CN"/>
              <a:t>的</a:t>
            </a:r>
            <a:r>
              <a:rPr lang="en-US"/>
              <a:t>inode</a:t>
            </a:r>
            <a:r>
              <a:rPr lang="zh-CN"/>
              <a:t> </a:t>
            </a:r>
            <a:r>
              <a:rPr lang="en-US"/>
              <a:t>(well</a:t>
            </a:r>
            <a:r>
              <a:rPr lang="zh-CN"/>
              <a:t> </a:t>
            </a:r>
            <a:r>
              <a:rPr lang="en-US"/>
              <a:t>known</a:t>
            </a:r>
            <a:r>
              <a:rPr lang="zh-CN"/>
              <a:t>, </a:t>
            </a:r>
            <a:r>
              <a:rPr lang="en-US"/>
              <a:t>e.g.,</a:t>
            </a:r>
            <a:r>
              <a:rPr lang="zh-CN"/>
              <a:t> </a:t>
            </a:r>
            <a:r>
              <a:rPr lang="en-US"/>
              <a:t>2</a:t>
            </a:r>
            <a:r>
              <a:rPr lang="zh-CN"/>
              <a:t> </a:t>
            </a:r>
            <a:r>
              <a:rPr lang="en-US"/>
              <a:t>)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2</a:t>
            </a:r>
            <a:r>
              <a:rPr lang="en-US"/>
              <a:t>)</a:t>
            </a:r>
            <a:r>
              <a:rPr lang="zh-CN"/>
              <a:t> 根目录</a:t>
            </a:r>
            <a:r>
              <a:rPr lang="en-US"/>
              <a:t>/</a:t>
            </a:r>
            <a:r>
              <a:rPr lang="zh-CN"/>
              <a:t>的</a:t>
            </a:r>
            <a:r>
              <a:rPr lang="en-US"/>
              <a:t>data</a:t>
            </a:r>
            <a:r>
              <a:rPr lang="zh-CN"/>
              <a:t>，找到下级目录</a:t>
            </a:r>
            <a:r>
              <a:rPr lang="en-US"/>
              <a:t>/foo</a:t>
            </a:r>
            <a:r>
              <a:rPr lang="zh-CN"/>
              <a:t>的</a:t>
            </a:r>
            <a:r>
              <a:rPr lang="en-US"/>
              <a:t>i-number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3</a:t>
            </a:r>
            <a:r>
              <a:rPr lang="en-US"/>
              <a:t>)</a:t>
            </a:r>
            <a:r>
              <a:rPr lang="zh-CN"/>
              <a:t>  </a:t>
            </a:r>
            <a:r>
              <a:rPr lang="en-US"/>
              <a:t>/foo</a:t>
            </a:r>
            <a:r>
              <a:rPr lang="zh-CN"/>
              <a:t>的</a:t>
            </a:r>
            <a:r>
              <a:rPr lang="en-US"/>
              <a:t>inode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4</a:t>
            </a:r>
            <a:r>
              <a:rPr lang="en-US"/>
              <a:t>)</a:t>
            </a:r>
            <a:r>
              <a:rPr lang="zh-CN"/>
              <a:t>  </a:t>
            </a:r>
            <a:r>
              <a:rPr lang="en-US"/>
              <a:t>/foo</a:t>
            </a:r>
            <a:r>
              <a:rPr lang="zh-CN"/>
              <a:t>的</a:t>
            </a:r>
            <a:r>
              <a:rPr lang="en-US"/>
              <a:t>data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5</a:t>
            </a:r>
            <a:r>
              <a:rPr lang="en-US"/>
              <a:t>)</a:t>
            </a:r>
            <a:r>
              <a:rPr lang="zh-CN"/>
              <a:t>  </a:t>
            </a:r>
            <a:r>
              <a:rPr lang="en-US"/>
              <a:t>/foo/bar</a:t>
            </a:r>
            <a:r>
              <a:rPr lang="zh-CN"/>
              <a:t>的</a:t>
            </a:r>
            <a:r>
              <a:rPr lang="en-US"/>
              <a:t>inode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Read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1</a:t>
            </a:r>
            <a:r>
              <a:rPr lang="en-US"/>
              <a:t>)</a:t>
            </a:r>
            <a:r>
              <a:rPr lang="zh-CN"/>
              <a:t> 读</a:t>
            </a:r>
            <a:r>
              <a:rPr lang="en-US"/>
              <a:t>/foo/bar</a:t>
            </a:r>
            <a:r>
              <a:rPr lang="zh-CN"/>
              <a:t>的</a:t>
            </a:r>
            <a:r>
              <a:rPr lang="en-US"/>
              <a:t>inode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2</a:t>
            </a:r>
            <a:r>
              <a:rPr lang="en-US"/>
              <a:t>)</a:t>
            </a:r>
            <a:r>
              <a:rPr lang="zh-CN"/>
              <a:t> 读</a:t>
            </a:r>
            <a:r>
              <a:rPr lang="en-US"/>
              <a:t>/foo/bar</a:t>
            </a:r>
            <a:r>
              <a:rPr lang="zh-CN"/>
              <a:t>的</a:t>
            </a:r>
            <a:r>
              <a:rPr lang="en-US"/>
              <a:t>data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3</a:t>
            </a:r>
            <a:r>
              <a:rPr lang="en-US"/>
              <a:t>)</a:t>
            </a:r>
            <a:r>
              <a:rPr lang="zh-CN"/>
              <a:t> 写</a:t>
            </a:r>
            <a:r>
              <a:rPr lang="en-US"/>
              <a:t>/foo/bar</a:t>
            </a:r>
            <a:r>
              <a:rPr lang="zh-CN"/>
              <a:t>的</a:t>
            </a:r>
            <a:r>
              <a:rPr lang="en-US"/>
              <a:t>inode</a:t>
            </a:r>
            <a:r>
              <a:rPr lang="zh-CN"/>
              <a:t>，更新</a:t>
            </a:r>
            <a:r>
              <a:rPr lang="en-US"/>
              <a:t>last</a:t>
            </a:r>
            <a:r>
              <a:rPr lang="zh-CN"/>
              <a:t> </a:t>
            </a:r>
            <a:r>
              <a:rPr lang="en-US"/>
              <a:t>accessed</a:t>
            </a:r>
            <a:r>
              <a:rPr lang="zh-CN"/>
              <a:t> </a:t>
            </a:r>
            <a:r>
              <a:rPr lang="en-US"/>
              <a:t>time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4</a:t>
            </a:r>
            <a:r>
              <a:rPr lang="en-US"/>
              <a:t>)</a:t>
            </a:r>
            <a:r>
              <a:rPr lang="zh-CN"/>
              <a:t> 更新</a:t>
            </a:r>
            <a:r>
              <a:rPr lang="en-US"/>
              <a:t>in-memory</a:t>
            </a:r>
            <a:r>
              <a:rPr lang="zh-CN"/>
              <a:t> </a:t>
            </a:r>
            <a:r>
              <a:rPr lang="en-US"/>
              <a:t>open</a:t>
            </a:r>
            <a:r>
              <a:rPr lang="zh-CN"/>
              <a:t> </a:t>
            </a:r>
            <a:r>
              <a:rPr lang="en-US"/>
              <a:t>file</a:t>
            </a:r>
            <a:r>
              <a:rPr lang="zh-CN"/>
              <a:t> </a:t>
            </a:r>
            <a:r>
              <a:rPr lang="en-US"/>
              <a:t>table</a:t>
            </a:r>
            <a:r>
              <a:rPr lang="zh-CN"/>
              <a:t>，</a:t>
            </a:r>
            <a:r>
              <a:rPr lang="en-US"/>
              <a:t>offset</a:t>
            </a:r>
            <a:r>
              <a:rPr lang="zh-CN"/>
              <a:t> </a:t>
            </a:r>
            <a:endParaRPr/>
          </a:p>
        </p:txBody>
      </p:sp>
      <p:sp>
        <p:nvSpPr>
          <p:cNvPr id="260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p="http://schemas.openxmlformats.org/presentationml/2006/main">
  <p:cSld>
    <p:spTree>
      <p:nvGrpSpPr>
        <p:cNvPr id="2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Implementation</a:t>
            </a:r>
            <a:endParaRPr/>
          </a:p>
        </p:txBody>
      </p:sp>
      <p:sp>
        <p:nvSpPr>
          <p:cNvPr id="26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Writing to Disk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类似的过程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分配</a:t>
            </a:r>
            <a:r>
              <a:rPr lang="en-US"/>
              <a:t>inode,</a:t>
            </a:r>
            <a:r>
              <a:rPr lang="zh-CN"/>
              <a:t> </a:t>
            </a:r>
            <a:r>
              <a:rPr lang="en-US"/>
              <a:t>data</a:t>
            </a:r>
            <a:r>
              <a:rPr lang="zh-CN"/>
              <a:t> </a:t>
            </a:r>
            <a:r>
              <a:rPr lang="en-US"/>
              <a:t>blocks</a:t>
            </a:r>
            <a:r>
              <a:rPr lang="zh-CN"/>
              <a:t>，更新</a:t>
            </a:r>
            <a:r>
              <a:rPr lang="en-US"/>
              <a:t>bitmap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写一个文件至少产生</a:t>
            </a:r>
            <a:r>
              <a:rPr lang="en-US"/>
              <a:t>5</a:t>
            </a:r>
            <a:r>
              <a:rPr lang="zh-CN"/>
              <a:t>次</a:t>
            </a:r>
            <a:r>
              <a:rPr lang="en-US"/>
              <a:t>I/O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Read</a:t>
            </a:r>
            <a:r>
              <a:rPr lang="zh-CN"/>
              <a:t> </a:t>
            </a:r>
            <a:r>
              <a:rPr lang="en-US"/>
              <a:t>data</a:t>
            </a:r>
            <a:r>
              <a:rPr lang="zh-CN"/>
              <a:t> </a:t>
            </a:r>
            <a:r>
              <a:rPr lang="en-US"/>
              <a:t>bitmap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Write</a:t>
            </a:r>
            <a:r>
              <a:rPr lang="zh-CN"/>
              <a:t> </a:t>
            </a:r>
            <a:r>
              <a:rPr lang="en-US"/>
              <a:t>data</a:t>
            </a:r>
            <a:r>
              <a:rPr lang="zh-CN"/>
              <a:t> </a:t>
            </a:r>
            <a:r>
              <a:rPr lang="en-US"/>
              <a:t>bitmap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Read</a:t>
            </a:r>
            <a:r>
              <a:rPr lang="zh-CN"/>
              <a:t> </a:t>
            </a:r>
            <a:r>
              <a:rPr lang="en-US"/>
              <a:t>inode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Write</a:t>
            </a:r>
            <a:r>
              <a:rPr lang="zh-CN"/>
              <a:t> </a:t>
            </a:r>
            <a:r>
              <a:rPr lang="en-US"/>
              <a:t>inode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Write</a:t>
            </a:r>
            <a:r>
              <a:rPr lang="zh-CN"/>
              <a:t> </a:t>
            </a:r>
            <a:r>
              <a:rPr lang="en-US"/>
              <a:t>data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文件系统的额外开销，尤其是小文件</a:t>
            </a:r>
            <a:endParaRPr/>
          </a:p>
        </p:txBody>
      </p:sp>
      <p:sp>
        <p:nvSpPr>
          <p:cNvPr id="264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p="http://schemas.openxmlformats.org/presentationml/2006/main">
  <p:cSld>
    <p:spTree>
      <p:nvGrpSpPr>
        <p:cNvPr id="2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Implementation</a:t>
            </a:r>
            <a:endParaRPr/>
          </a:p>
        </p:txBody>
      </p:sp>
      <p:sp>
        <p:nvSpPr>
          <p:cNvPr id="26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Caching and Buffering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没有</a:t>
            </a:r>
            <a:r>
              <a:rPr lang="en-US"/>
              <a:t>cache</a:t>
            </a:r>
            <a:r>
              <a:rPr lang="zh-CN"/>
              <a:t>，</a:t>
            </a:r>
            <a:r>
              <a:rPr lang="en-US"/>
              <a:t>I/O</a:t>
            </a:r>
            <a:r>
              <a:rPr lang="zh-CN"/>
              <a:t>太多，尤其是目录较深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管理算法，例如</a:t>
            </a:r>
            <a:r>
              <a:rPr lang="en-US"/>
              <a:t>LRU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Write</a:t>
            </a:r>
            <a:r>
              <a:rPr lang="zh-CN"/>
              <a:t> </a:t>
            </a:r>
            <a:r>
              <a:rPr lang="en-US"/>
              <a:t>buffer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批处理写入，合并一些</a:t>
            </a:r>
            <a:r>
              <a:rPr lang="en-US"/>
              <a:t>I/O</a:t>
            </a:r>
            <a:r>
              <a:rPr lang="zh-CN"/>
              <a:t>（例如同一个</a:t>
            </a:r>
            <a:r>
              <a:rPr lang="en-US"/>
              <a:t>inode</a:t>
            </a:r>
            <a:r>
              <a:rPr lang="zh-CN"/>
              <a:t>的修改）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请求合并、磁盘调度，性能更好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从</a:t>
            </a:r>
            <a:r>
              <a:rPr lang="en-US"/>
              <a:t>Linux 2.4</a:t>
            </a:r>
            <a:r>
              <a:rPr lang="zh-CN"/>
              <a:t>开始，</a:t>
            </a:r>
            <a:r>
              <a:rPr lang="en-US"/>
              <a:t>Caching</a:t>
            </a:r>
            <a:r>
              <a:rPr lang="zh-CN"/>
              <a:t>和</a:t>
            </a:r>
            <a:r>
              <a:rPr lang="en-US"/>
              <a:t>Buffering</a:t>
            </a:r>
            <a:r>
              <a:rPr lang="zh-CN"/>
              <a:t>统一由</a:t>
            </a:r>
            <a:r>
              <a:rPr lang="en-US"/>
              <a:t>Page Cache</a:t>
            </a:r>
            <a:r>
              <a:rPr lang="zh-CN"/>
              <a:t>提供</a:t>
            </a:r>
            <a:endParaRPr/>
          </a:p>
        </p:txBody>
      </p:sp>
      <p:sp>
        <p:nvSpPr>
          <p:cNvPr id="268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p="http://schemas.openxmlformats.org/presentationml/2006/main">
  <p:cSld>
    <p:spTree>
      <p:nvGrpSpPr>
        <p:cNvPr id="2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zh-CN"/>
              <a:t>课堂练习</a:t>
            </a:r>
            <a:endParaRPr/>
          </a:p>
        </p:txBody>
      </p:sp>
      <p:sp>
        <p:nvSpPr>
          <p:cNvPr id="27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以下哪个不是文件的一部分？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文件名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文件大小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文件数据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文件数据块的存储位置</a:t>
            </a:r>
            <a:endParaRPr/>
          </a:p>
        </p:txBody>
      </p:sp>
      <p:sp>
        <p:nvSpPr>
          <p:cNvPr id="272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p="http://schemas.openxmlformats.org/presentationml/2006/main">
  <p:cSld>
    <p:spTree>
      <p:nvGrpSpPr>
        <p:cNvPr id="2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zh-CN"/>
              <a:t>课堂练习</a:t>
            </a:r>
            <a:endParaRPr/>
          </a:p>
        </p:txBody>
      </p:sp>
      <p:sp>
        <p:nvSpPr>
          <p:cNvPr id="27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298450" y="1600200"/>
            <a:ext cx="8601075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假设计算机中，每个</a:t>
            </a:r>
            <a:r>
              <a:rPr lang="en-US"/>
              <a:t>data</a:t>
            </a:r>
            <a:r>
              <a:rPr lang="zh-CN"/>
              <a:t> </a:t>
            </a:r>
            <a:r>
              <a:rPr lang="en-US"/>
              <a:t>block</a:t>
            </a:r>
            <a:r>
              <a:rPr lang="zh-CN"/>
              <a:t>的大小是</a:t>
            </a:r>
            <a:r>
              <a:rPr lang="en-US"/>
              <a:t>4KB</a:t>
            </a:r>
            <a:r>
              <a:rPr lang="zh-CN"/>
              <a:t>，每个</a:t>
            </a:r>
            <a:r>
              <a:rPr lang="en-US"/>
              <a:t>pointer 4B</a:t>
            </a:r>
            <a:r>
              <a:rPr lang="zh-CN"/>
              <a:t>，</a:t>
            </a:r>
            <a:r>
              <a:rPr lang="en-US"/>
              <a:t>inode</a:t>
            </a:r>
            <a:r>
              <a:rPr lang="zh-CN"/>
              <a:t>结构中包括</a:t>
            </a:r>
            <a:r>
              <a:rPr lang="en-US"/>
              <a:t>12</a:t>
            </a:r>
            <a:r>
              <a:rPr lang="zh-CN"/>
              <a:t>个</a:t>
            </a:r>
            <a:r>
              <a:rPr lang="en-US"/>
              <a:t>direct</a:t>
            </a:r>
            <a:r>
              <a:rPr lang="zh-CN"/>
              <a:t> </a:t>
            </a:r>
            <a:r>
              <a:rPr lang="en-US"/>
              <a:t>pointers</a:t>
            </a:r>
            <a:r>
              <a:rPr lang="zh-CN"/>
              <a:t>，</a:t>
            </a:r>
            <a:r>
              <a:rPr lang="en-US"/>
              <a:t>2</a:t>
            </a:r>
            <a:r>
              <a:rPr lang="zh-CN"/>
              <a:t>个</a:t>
            </a:r>
            <a:r>
              <a:rPr lang="en-US"/>
              <a:t>indirect</a:t>
            </a:r>
            <a:r>
              <a:rPr lang="zh-CN"/>
              <a:t> </a:t>
            </a:r>
            <a:r>
              <a:rPr lang="en-US"/>
              <a:t>pointers</a:t>
            </a:r>
            <a:r>
              <a:rPr lang="zh-CN"/>
              <a:t>，</a:t>
            </a:r>
            <a:r>
              <a:rPr lang="en-US"/>
              <a:t>2</a:t>
            </a:r>
            <a:r>
              <a:rPr lang="zh-CN"/>
              <a:t>个</a:t>
            </a:r>
            <a:r>
              <a:rPr lang="en-US"/>
              <a:t>double</a:t>
            </a:r>
            <a:r>
              <a:rPr lang="zh-CN"/>
              <a:t> </a:t>
            </a:r>
            <a:r>
              <a:rPr lang="en-US"/>
              <a:t>indirect</a:t>
            </a:r>
            <a:r>
              <a:rPr lang="zh-CN"/>
              <a:t> </a:t>
            </a:r>
            <a:r>
              <a:rPr lang="en-US"/>
              <a:t>pointer</a:t>
            </a:r>
            <a:r>
              <a:rPr lang="zh-CN"/>
              <a:t>。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请问该文件系统支持的一个文件最大为多大？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假设一个文件是</a:t>
            </a:r>
            <a:r>
              <a:rPr lang="en-US"/>
              <a:t>100KB</a:t>
            </a:r>
            <a:r>
              <a:rPr lang="zh-CN"/>
              <a:t>，请画出这些指针的结构。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276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p="http://schemas.openxmlformats.org/presentationml/2006/main">
  <p:cSld>
    <p:spTree>
      <p:nvGrpSpPr>
        <p:cNvPr id="2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灯片编号占位符 5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79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Outline</a:t>
            </a:r>
            <a:endParaRPr/>
          </a:p>
        </p:txBody>
      </p:sp>
      <p:sp>
        <p:nvSpPr>
          <p:cNvPr id="280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Linux I/O Stack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File System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File System Implementation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true" i="false" u="none">
                <a:solidFill>
                  <a:srgbClr val="0070C0"/>
                </a:solidFill>
              </a:rPr>
              <a:t>Fast File System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FSCK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Journaling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Log-structured File Systems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Data Integrity and Protection</a:t>
            </a:r>
            <a:endParaRPr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2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Linux</a:t>
            </a:r>
            <a:r>
              <a:rPr lang="zh-CN"/>
              <a:t> </a:t>
            </a:r>
            <a:r>
              <a:rPr lang="en-US"/>
              <a:t>I/O</a:t>
            </a:r>
            <a:r>
              <a:rPr lang="zh-CN"/>
              <a:t> </a:t>
            </a:r>
            <a:r>
              <a:rPr lang="en-US"/>
              <a:t>Stack</a:t>
            </a:r>
            <a:endParaRPr/>
          </a:p>
        </p:txBody>
      </p:sp>
      <p:sp>
        <p:nvSpPr>
          <p:cNvPr id="28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File System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具体文件系统，有很多经典实现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Ext</a:t>
            </a:r>
            <a:r>
              <a:rPr lang="zh-CN"/>
              <a:t>系列、</a:t>
            </a:r>
            <a:r>
              <a:rPr lang="en-US"/>
              <a:t>xfs</a:t>
            </a:r>
            <a:r>
              <a:rPr lang="zh-CN"/>
              <a:t>、</a:t>
            </a:r>
            <a:r>
              <a:rPr lang="en-US"/>
              <a:t>btrfs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网络文件系统（</a:t>
            </a:r>
            <a:r>
              <a:rPr lang="en-US"/>
              <a:t>nfs, ceph</a:t>
            </a:r>
            <a:r>
              <a:rPr lang="zh-CN"/>
              <a:t>）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Special purpose fs (tmpfs, ramfs)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Pseudo fs (proc, pipefs)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288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p="http://schemas.openxmlformats.org/presentationml/2006/main">
  <p:cSld>
    <p:spTree>
      <p:nvGrpSpPr>
        <p:cNvPr id="2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Linux</a:t>
            </a:r>
            <a:r>
              <a:rPr lang="zh-CN"/>
              <a:t> </a:t>
            </a:r>
            <a:r>
              <a:rPr lang="en-US"/>
              <a:t>I/O</a:t>
            </a:r>
            <a:r>
              <a:rPr lang="zh-CN"/>
              <a:t> </a:t>
            </a:r>
            <a:r>
              <a:rPr lang="en-US"/>
              <a:t>Stack</a:t>
            </a:r>
            <a:endParaRPr/>
          </a:p>
        </p:txBody>
      </p:sp>
      <p:sp>
        <p:nvSpPr>
          <p:cNvPr id="29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Page Cache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充分利用内存空闲空间，为慢速</a:t>
            </a:r>
            <a:r>
              <a:rPr lang="en-US"/>
              <a:t>I/O</a:t>
            </a:r>
            <a:r>
              <a:rPr lang="zh-CN"/>
              <a:t>设备提供写缓冲（</a:t>
            </a:r>
            <a:r>
              <a:rPr lang="en-US"/>
              <a:t>buffering</a:t>
            </a:r>
            <a:r>
              <a:rPr lang="zh-CN"/>
              <a:t>）和读缓存（</a:t>
            </a:r>
            <a:r>
              <a:rPr lang="en-US"/>
              <a:t>caching</a:t>
            </a:r>
            <a:r>
              <a:rPr lang="zh-CN"/>
              <a:t>）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Dirty</a:t>
            </a:r>
            <a:r>
              <a:rPr lang="zh-CN"/>
              <a:t>数据定期写回磁盘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清空</a:t>
            </a:r>
            <a:r>
              <a:rPr lang="en-US"/>
              <a:t>page cache</a:t>
            </a:r>
            <a:r>
              <a:rPr lang="zh-CN"/>
              <a:t>方法：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To free pagecache, use echo 1 &gt; /proc/sys/vm/drop_caches;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To</a:t>
            </a:r>
            <a:r>
              <a:rPr lang="zh-CN"/>
              <a:t> </a:t>
            </a:r>
            <a:r>
              <a:rPr lang="en-US"/>
              <a:t>free dentries and inodes, use echo 2 &gt; /proc/sys/vm/drop_caches;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to free pagecache, dentries and inodes, use echo 3 &gt;/proc/sys/vm/drop_caches.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Ps. Storage Device</a:t>
            </a:r>
            <a:r>
              <a:rPr lang="zh-CN"/>
              <a:t>和</a:t>
            </a:r>
            <a:r>
              <a:rPr lang="en-US"/>
              <a:t>RAID</a:t>
            </a:r>
            <a:r>
              <a:rPr lang="zh-CN"/>
              <a:t>卡上可能还有</a:t>
            </a:r>
            <a:r>
              <a:rPr lang="en-US"/>
              <a:t>cache</a:t>
            </a:r>
            <a:endParaRPr/>
          </a:p>
        </p:txBody>
      </p:sp>
      <p:sp>
        <p:nvSpPr>
          <p:cNvPr id="292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itle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How Computer Architecture Looks Like</a:t>
            </a:r>
            <a:endParaRPr/>
          </a:p>
        </p:txBody>
      </p:sp>
      <p:pic>
        <p:nvPicPr>
          <p:cNvPr id="295" name="Picture 3">
            <a:hlinkClick r:id="rId1"/>
          </p:cNvPr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1858962"/>
            <a:ext cx="8507412" cy="4656137"/>
          </a:xfrm>
          <a:prstGeom prst="rect">
            <a:avLst/>
          </a:prstGeom>
          <a:noFill/>
        </p:spPr>
      </p:pic>
      <p:pic>
        <p:nvPicPr>
          <p:cNvPr id="296" name="Picture 4"/>
          <p:cNvPicPr>
            <a:picLocks noGrp="true"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350125" y="76200"/>
            <a:ext cx="1755775" cy="1782762"/>
          </a:xfrm>
          <a:prstGeom prst="rect">
            <a:avLst/>
          </a:prstGeom>
          <a:noFill/>
        </p:spPr>
      </p:pic>
      <p:pic>
        <p:nvPicPr>
          <p:cNvPr id="297" name="Text Box 1"/>
          <p:cNvPicPr>
            <a:picLocks noGrp="true" noChangeAspect="true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44500" y="250825"/>
            <a:ext cx="1298575" cy="4000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How Computer Architecture Looks Like</a:t>
            </a:r>
            <a:endParaRPr/>
          </a:p>
        </p:txBody>
      </p:sp>
      <p:pic>
        <p:nvPicPr>
          <p:cNvPr id="3" name="Picture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28800" y="1416050"/>
            <a:ext cx="4867275" cy="5441950"/>
          </a:xfrm>
          <a:prstGeom prst="rect">
            <a:avLst/>
          </a:prstGeom>
          <a:noFill/>
        </p:spPr>
      </p:pic>
      <p:pic>
        <p:nvPicPr>
          <p:cNvPr id="4" name="Text Box 1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4500" y="250825"/>
            <a:ext cx="1298575" cy="4000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icfp99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00FF"/>
      </a:hlink>
      <a:folHlink>
        <a:srgbClr val="B2B2B2"/>
      </a:folHlink>
    </a:clrScheme>
    <a:fontScheme name="default">
      <a:majorFont>
        <a:latin typeface="Arial"/>
        <a:ea typeface=""/>
        <a:cs typeface=""/>
      </a:majorFont>
      <a:minorFont>
        <a:latin typeface="SimSun"/>
        <a:ea typeface=""/>
        <a:cs typeface=""/>
      </a:minorFont>
    </a:fontScheme>
    <a:fmtScheme name="Default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1_icfp99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00FF"/>
      </a:hlink>
      <a:folHlink>
        <a:srgbClr val="B2B2B2"/>
      </a:folHlink>
    </a:clrScheme>
    <a:fontScheme name="default">
      <a:majorFont>
        <a:latin typeface="Arial"/>
        <a:ea typeface=""/>
        <a:cs typeface=""/>
      </a:majorFont>
      <a:minorFont>
        <a:latin typeface="SimSun"/>
        <a:ea typeface=""/>
        <a:cs typeface=""/>
      </a:minorFont>
    </a:fontScheme>
    <a:fmtScheme name="Default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Arial"/>
        <a:ea typeface=""/>
        <a:cs typeface=""/>
      </a:majorFont>
      <a:minorFont>
        <a:latin typeface="SimSun"/>
        <a:ea typeface=""/>
        <a:cs typeface=""/>
      </a:minorFont>
    </a:fontScheme>
    <a:fmtScheme name="Default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dcmitype="http://purl.org/dc/dcmitype/" xmlns:dcterms="http://purl.org/dc/terms/" xmlns:cp="http://schemas.openxmlformats.org/package/2006/metadata/core-properties" xmlns:dc="http://purl.org/dc/elements/1.1/">
  <dcterms:created xsi:type="dcterms:W3CDTF">2025-05-15T11:31:11Z</dcterms:created>
  <dcterms:modified xsi:type="dcterms:W3CDTF">2025-05-15T11:31:11Z</dcterms:modified>
</cp:coreProperties>
</file>