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4.xml" ContentType="application/vnd.openxmlformats-officedocument.theme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4.xml" ContentType="application/vnd.openxmlformats-officedocument.presentationml.slide+xml"/>
  <Override PartName="/ppt/slides/slide35.xml" ContentType="application/vnd.openxmlformats-officedocument.presentationml.slide+xml"/>
  <Override PartName="/ppt/slides/slide68.xml" ContentType="application/vnd.openxmlformats-officedocument.presentationml.slide+xml"/>
  <Override PartName="/ppt/slides/slide65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14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4.xml" ContentType="application/vnd.openxmlformats-officedocument.presentationml.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71.xml" ContentType="application/vnd.openxmlformats-officedocument.presentationml.slide+xml"/>
  <Override PartName="/ppt/theme/theme3.xml" ContentType="application/vnd.openxmlformats-officedocument.them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1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slides/slide47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slides/slide49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13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40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58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70.xml" ContentType="application/vnd.openxmlformats-officedocument.presentationml.slide+xml"/>
  <Override PartName="/ppt/slides/slide66.xml" ContentType="application/vnd.openxmlformats-officedocument.presentationml.slide+xml"/>
  <Override PartName="/ppt/slides/slide37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6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5.xml" ContentType="application/vnd.openxmlformats-officedocument.presentationml.slide+xml"/>
  <Override PartName="/ppt/slides/slide75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56.xml" ContentType="application/vnd.openxmlformats-officedocument.presentationml.slide+xml"/>
  <Override PartName="/ppt/slides/slide64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9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73.xml" ContentType="application/vnd.openxmlformats-officedocument.presentationml.slide+xml"/>
  <Override PartName="/ppt/slides/slide2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slides/slide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  <p:sldMasterId id="2147483652" r:id="rId1"/>
    <p:sldMasterId id="2147483656" r:id="rId2"/>
  </p:sldMasterIdLst>
  <p:notesMasterIdLst>
    <p:notesMasterId r:id="rId7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9144000" cy="6858000" type="screen4x3"/>
  <p:notesSz cx="6858000" cy="9144000"/>
  <p:defaultTextStyle>
    <a:lvl1pPr marL="0" indent="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1pPr>
    <a:lvl2pPr marL="457200" indent="4572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2pPr>
    <a:lvl3pPr marL="914400" indent="9144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3pPr>
    <a:lvl4pPr marL="1371600" indent="13716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4pPr>
    <a:lvl5pPr marL="1828800" indent="1828800" algn="l" defTabSz="914400" rtl="false" fontAlgn="base" hangingPunct="tru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SimSun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7.xml" /><Relationship Id="rId81" Type="http://schemas.openxmlformats.org/officeDocument/2006/relationships/viewProps" Target="viewProps.xml" /><Relationship Id="rId80" Type="http://schemas.openxmlformats.org/officeDocument/2006/relationships/tableStyles" Target="tableStyles.xml" /><Relationship Id="rId8" Type="http://schemas.openxmlformats.org/officeDocument/2006/relationships/slide" Target="slides/slide6.xml" /><Relationship Id="rId4" Type="http://schemas.openxmlformats.org/officeDocument/2006/relationships/slide" Target="slides/slide2.xml" /><Relationship Id="rId39" Type="http://schemas.openxmlformats.org/officeDocument/2006/relationships/slide" Target="slides/slide37.xml" /><Relationship Id="rId36" Type="http://schemas.openxmlformats.org/officeDocument/2006/relationships/slide" Target="slides/slide34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32" Type="http://schemas.openxmlformats.org/officeDocument/2006/relationships/slide" Target="slides/slide30.xml" /><Relationship Id="rId38" Type="http://schemas.openxmlformats.org/officeDocument/2006/relationships/slide" Target="slides/slide36.xml" /><Relationship Id="rId45" Type="http://schemas.openxmlformats.org/officeDocument/2006/relationships/slide" Target="slides/slide43.xml" /><Relationship Id="rId27" Type="http://schemas.openxmlformats.org/officeDocument/2006/relationships/slide" Target="slides/slide25.xml" /><Relationship Id="rId52" Type="http://schemas.openxmlformats.org/officeDocument/2006/relationships/slide" Target="slides/slide50.xml" /><Relationship Id="rId29" Type="http://schemas.openxmlformats.org/officeDocument/2006/relationships/slide" Target="slides/slide27.xml" /><Relationship Id="rId59" Type="http://schemas.openxmlformats.org/officeDocument/2006/relationships/slide" Target="slides/slide57.xml" /><Relationship Id="rId26" Type="http://schemas.openxmlformats.org/officeDocument/2006/relationships/slide" Target="slides/slide24.xml" /><Relationship Id="rId20" Type="http://schemas.openxmlformats.org/officeDocument/2006/relationships/slide" Target="slides/slide18.xml" /><Relationship Id="rId24" Type="http://schemas.openxmlformats.org/officeDocument/2006/relationships/slide" Target="slides/slide22.xml" /><Relationship Id="rId68" Type="http://schemas.openxmlformats.org/officeDocument/2006/relationships/slide" Target="slides/slide66.xml" /><Relationship Id="rId40" Type="http://schemas.openxmlformats.org/officeDocument/2006/relationships/slide" Target="slides/slide38.xml" /><Relationship Id="rId7" Type="http://schemas.openxmlformats.org/officeDocument/2006/relationships/slide" Target="slides/slide5.xml" /><Relationship Id="rId13" Type="http://schemas.openxmlformats.org/officeDocument/2006/relationships/slide" Target="slides/slide11.xml" /><Relationship Id="rId77" Type="http://schemas.openxmlformats.org/officeDocument/2006/relationships/slide" Target="slides/slide75.xml" /><Relationship Id="rId0" Type="http://schemas.openxmlformats.org/officeDocument/2006/relationships/slideMaster" Target="slideMasters/slideMaster1.xml" /><Relationship Id="rId34" Type="http://schemas.openxmlformats.org/officeDocument/2006/relationships/slide" Target="slides/slide32.xml" /><Relationship Id="rId58" Type="http://schemas.openxmlformats.org/officeDocument/2006/relationships/slide" Target="slides/slide56.xml" /><Relationship Id="rId11" Type="http://schemas.openxmlformats.org/officeDocument/2006/relationships/slide" Target="slides/slide9.xml" /><Relationship Id="rId55" Type="http://schemas.openxmlformats.org/officeDocument/2006/relationships/slide" Target="slides/slide53.xml" /><Relationship Id="rId1" Type="http://schemas.openxmlformats.org/officeDocument/2006/relationships/slideMaster" Target="slideMasters/slideMaster2.xml" /><Relationship Id="rId60" Type="http://schemas.openxmlformats.org/officeDocument/2006/relationships/slide" Target="slides/slide58.xml" /><Relationship Id="rId2" Type="http://schemas.openxmlformats.org/officeDocument/2006/relationships/slideMaster" Target="slideMasters/slideMaster3.xml" /><Relationship Id="rId66" Type="http://schemas.openxmlformats.org/officeDocument/2006/relationships/slide" Target="slides/slide64.xml" /><Relationship Id="rId10" Type="http://schemas.openxmlformats.org/officeDocument/2006/relationships/slide" Target="slides/slide8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22" Type="http://schemas.openxmlformats.org/officeDocument/2006/relationships/slide" Target="slides/slide20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1" Type="http://schemas.openxmlformats.org/officeDocument/2006/relationships/slide" Target="slides/slide39.xml" /><Relationship Id="rId42" Type="http://schemas.openxmlformats.org/officeDocument/2006/relationships/slide" Target="slides/slide40.xml" /><Relationship Id="rId17" Type="http://schemas.openxmlformats.org/officeDocument/2006/relationships/slide" Target="slides/slide15.xml" /><Relationship Id="rId64" Type="http://schemas.openxmlformats.org/officeDocument/2006/relationships/slide" Target="slides/slide62.xml" /><Relationship Id="rId28" Type="http://schemas.openxmlformats.org/officeDocument/2006/relationships/slide" Target="slides/slide26.xml" /><Relationship Id="rId75" Type="http://schemas.openxmlformats.org/officeDocument/2006/relationships/slide" Target="slides/slide73.xml" /><Relationship Id="rId48" Type="http://schemas.openxmlformats.org/officeDocument/2006/relationships/slide" Target="slides/slide46.xml" /><Relationship Id="rId43" Type="http://schemas.openxmlformats.org/officeDocument/2006/relationships/slide" Target="slides/slide41.xml" /><Relationship Id="rId44" Type="http://schemas.openxmlformats.org/officeDocument/2006/relationships/slide" Target="slides/slide42.xml" /><Relationship Id="rId46" Type="http://schemas.openxmlformats.org/officeDocument/2006/relationships/slide" Target="slides/slide44.xml" /><Relationship Id="rId74" Type="http://schemas.openxmlformats.org/officeDocument/2006/relationships/slide" Target="slides/slide72.xml" /><Relationship Id="rId79" Type="http://schemas.openxmlformats.org/officeDocument/2006/relationships/presProps" Target="presProps.xml" /><Relationship Id="rId47" Type="http://schemas.openxmlformats.org/officeDocument/2006/relationships/slide" Target="slides/slide45.xml" /><Relationship Id="rId49" Type="http://schemas.openxmlformats.org/officeDocument/2006/relationships/slide" Target="slides/slide47.xml" /><Relationship Id="rId5" Type="http://schemas.openxmlformats.org/officeDocument/2006/relationships/slide" Target="slides/slide3.xml" /><Relationship Id="rId3" Type="http://schemas.openxmlformats.org/officeDocument/2006/relationships/slide" Target="slides/slide1.xml" /><Relationship Id="rId50" Type="http://schemas.openxmlformats.org/officeDocument/2006/relationships/slide" Target="slides/slide48.xml" /><Relationship Id="rId18" Type="http://schemas.openxmlformats.org/officeDocument/2006/relationships/slide" Target="slides/slide16.xml" /><Relationship Id="rId72" Type="http://schemas.openxmlformats.org/officeDocument/2006/relationships/slide" Target="slides/slide70.xml" /><Relationship Id="rId51" Type="http://schemas.openxmlformats.org/officeDocument/2006/relationships/slide" Target="slides/slide49.xml" /><Relationship Id="rId12" Type="http://schemas.openxmlformats.org/officeDocument/2006/relationships/slide" Target="slides/slide10.xml" /><Relationship Id="rId53" Type="http://schemas.openxmlformats.org/officeDocument/2006/relationships/slide" Target="slides/slide51.xml" /><Relationship Id="rId23" Type="http://schemas.openxmlformats.org/officeDocument/2006/relationships/slide" Target="slides/slide21.xml" /><Relationship Id="rId33" Type="http://schemas.openxmlformats.org/officeDocument/2006/relationships/slide" Target="slides/slide31.xml" /><Relationship Id="rId69" Type="http://schemas.openxmlformats.org/officeDocument/2006/relationships/slide" Target="slides/slide67.xml" /><Relationship Id="rId54" Type="http://schemas.openxmlformats.org/officeDocument/2006/relationships/slide" Target="slides/slide52.xml" /><Relationship Id="rId73" Type="http://schemas.openxmlformats.org/officeDocument/2006/relationships/slide" Target="slides/slide71.xml" /><Relationship Id="rId21" Type="http://schemas.openxmlformats.org/officeDocument/2006/relationships/slide" Target="slides/slide19.xml" /><Relationship Id="rId78" Type="http://schemas.openxmlformats.org/officeDocument/2006/relationships/notesMaster" Target="notesMasters/notesMaster1.xml" /><Relationship Id="rId56" Type="http://schemas.openxmlformats.org/officeDocument/2006/relationships/slide" Target="slides/slide54.xml" /><Relationship Id="rId25" Type="http://schemas.openxmlformats.org/officeDocument/2006/relationships/slide" Target="slides/slide23.xml" /><Relationship Id="rId57" Type="http://schemas.openxmlformats.org/officeDocument/2006/relationships/slide" Target="slides/slide55.xml" /><Relationship Id="rId6" Type="http://schemas.openxmlformats.org/officeDocument/2006/relationships/slide" Target="slides/slide4.xml" /><Relationship Id="rId61" Type="http://schemas.openxmlformats.org/officeDocument/2006/relationships/slide" Target="slides/slide59.xml" /><Relationship Id="rId62" Type="http://schemas.openxmlformats.org/officeDocument/2006/relationships/slide" Target="slides/slide60.xml" /><Relationship Id="rId16" Type="http://schemas.openxmlformats.org/officeDocument/2006/relationships/slide" Target="slides/slide14.xml" /><Relationship Id="rId63" Type="http://schemas.openxmlformats.org/officeDocument/2006/relationships/slide" Target="slides/slide61.xml" /><Relationship Id="rId65" Type="http://schemas.openxmlformats.org/officeDocument/2006/relationships/slide" Target="slides/slide63.xml" /><Relationship Id="rId67" Type="http://schemas.openxmlformats.org/officeDocument/2006/relationships/slide" Target="slides/slide65.xml" /><Relationship Id="rId70" Type="http://schemas.openxmlformats.org/officeDocument/2006/relationships/slide" Target="slides/slide68.xml" /><Relationship Id="rId37" Type="http://schemas.openxmlformats.org/officeDocument/2006/relationships/slide" Target="slides/slide35.xml" /><Relationship Id="rId71" Type="http://schemas.openxmlformats.org/officeDocument/2006/relationships/slide" Target="slides/slide69.xml" /><Relationship Id="rId76" Type="http://schemas.openxmlformats.org/officeDocument/2006/relationships/slide" Target="slides/slide74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SimSun"/>
              </a:defRPr>
            </a:lvl5pPr>
          </a:lstStyle>
          <a:p>
            <a:pPr marL="0" lvl="0" indent="0" defTabSz="91440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 defTabSz="91440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 defTabSz="91440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 defTabSz="91440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 defTabSz="91440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可以</a:t>
            </a: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3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7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5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对于目录和普通文件的</a:t>
            </a:r>
            <a:r>
              <a:rPr lang="en-US"/>
              <a:t>data block</a:t>
            </a:r>
            <a:r>
              <a:rPr lang="zh-CN"/>
              <a:t>没有平等对待，把目录的</a:t>
            </a:r>
            <a:r>
              <a:rPr lang="en-US"/>
              <a:t>data block</a:t>
            </a:r>
            <a:r>
              <a:rPr lang="zh-CN"/>
              <a:t>当作</a:t>
            </a:r>
            <a:r>
              <a:rPr lang="en-US"/>
              <a:t>metadata</a:t>
            </a:r>
            <a:r>
              <a:rPr lang="zh-CN"/>
              <a:t>，而把文件的</a:t>
            </a:r>
            <a:r>
              <a:rPr lang="en-US"/>
              <a:t>data block</a:t>
            </a:r>
            <a:r>
              <a:rPr lang="zh-CN"/>
              <a:t>当作</a:t>
            </a:r>
            <a:r>
              <a:rPr lang="en-US"/>
              <a:t>data</a:t>
            </a:r>
            <a:r>
              <a:rPr lang="zh-CN"/>
              <a:t>；</a:t>
            </a:r>
            <a:endParaRPr/>
          </a:p>
          <a:p>
            <a:pPr/>
            <a:r>
              <a:rPr lang="zh-CN"/>
              <a:t>没有对</a:t>
            </a:r>
            <a:r>
              <a:rPr lang="en-US"/>
              <a:t>delete</a:t>
            </a:r>
            <a:r>
              <a:rPr lang="zh-CN"/>
              <a:t>操作记录日志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把</a:t>
            </a:r>
            <a:r>
              <a:rPr lang="en-US"/>
              <a:t>file</a:t>
            </a:r>
            <a:r>
              <a:rPr lang="zh-CN"/>
              <a:t>的</a:t>
            </a:r>
            <a:r>
              <a:rPr lang="en-US"/>
              <a:t>data block</a:t>
            </a:r>
            <a:r>
              <a:rPr lang="zh-CN"/>
              <a:t>不记录在</a:t>
            </a:r>
            <a:r>
              <a:rPr lang="en-US"/>
              <a:t>log</a:t>
            </a:r>
            <a:r>
              <a:rPr lang="zh-CN"/>
              <a:t>中其实是有风险的，如果一个文件修改操作完成了对</a:t>
            </a:r>
            <a:r>
              <a:rPr lang="en-US"/>
              <a:t>data block</a:t>
            </a:r>
            <a:r>
              <a:rPr lang="zh-CN"/>
              <a:t>的修改却没来得及</a:t>
            </a:r>
            <a:r>
              <a:rPr lang="en-US"/>
              <a:t>commit</a:t>
            </a:r>
            <a:r>
              <a:rPr lang="zh-CN"/>
              <a:t>，在日志恢复过程中，对文件元数据的修改会被撤销，但对</a:t>
            </a:r>
            <a:r>
              <a:rPr lang="en-US"/>
              <a:t>data block</a:t>
            </a:r>
            <a:r>
              <a:rPr lang="zh-CN"/>
              <a:t>的修改却无法撤销</a:t>
            </a:r>
            <a:endParaRPr/>
          </a:p>
          <a:p>
            <a:pPr/>
            <a:endParaRPr lang="en-US"/>
          </a:p>
          <a:p>
            <a:pPr/>
            <a:r>
              <a:rPr lang="zh-CN"/>
              <a:t>这导致</a:t>
            </a:r>
            <a:r>
              <a:rPr lang="en-US"/>
              <a:t>file</a:t>
            </a:r>
            <a:r>
              <a:rPr lang="zh-CN"/>
              <a:t>的</a:t>
            </a:r>
            <a:r>
              <a:rPr lang="en-US"/>
              <a:t>data</a:t>
            </a:r>
            <a:r>
              <a:rPr lang="zh-CN"/>
              <a:t>和</a:t>
            </a:r>
            <a:r>
              <a:rPr lang="en-US"/>
              <a:t>metadata</a:t>
            </a:r>
            <a:r>
              <a:rPr lang="zh-CN"/>
              <a:t>不一致。更糟糕的情况是只完成了对部分</a:t>
            </a:r>
            <a:r>
              <a:rPr lang="en-US"/>
              <a:t>data block</a:t>
            </a:r>
            <a:r>
              <a:rPr lang="zh-CN"/>
              <a:t>的修改，恢复后文件的</a:t>
            </a:r>
            <a:r>
              <a:rPr lang="en-US"/>
              <a:t>data</a:t>
            </a:r>
            <a:r>
              <a:rPr lang="zh-CN"/>
              <a:t>可能是错误的。</a:t>
            </a:r>
            <a:endParaRPr/>
          </a:p>
          <a:p>
            <a:pPr/>
            <a:endParaRPr lang="en-US"/>
          </a:p>
          <a:p>
            <a:pPr/>
            <a:r>
              <a:rPr lang="zh-CN"/>
              <a:t>这种情况对</a:t>
            </a:r>
            <a:r>
              <a:rPr lang="en-US"/>
              <a:t>file</a:t>
            </a:r>
            <a:r>
              <a:rPr lang="zh-CN"/>
              <a:t>来说可以接受（换来</a:t>
            </a:r>
            <a:r>
              <a:rPr lang="en-US"/>
              <a:t>log</a:t>
            </a:r>
            <a:r>
              <a:rPr lang="zh-CN"/>
              <a:t>开销的大幅降低），对目录来说是更加不可接受的。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图像占位符 1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3" name="备注占位符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/>
            <a:r>
              <a:rPr lang="en-US"/>
              <a:t>12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48KB</a:t>
            </a:r>
            <a:endParaRPr/>
          </a:p>
          <a:p>
            <a:pPr lvl="0"/>
            <a:r>
              <a:rPr lang="en-US"/>
              <a:t>2</a:t>
            </a:r>
            <a:r>
              <a:rPr lang="zh-CN"/>
              <a:t>*</a:t>
            </a:r>
            <a:r>
              <a:rPr lang="en-US"/>
              <a:t>1024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8MB</a:t>
            </a:r>
            <a:endParaRPr/>
          </a:p>
          <a:p>
            <a:pPr lvl="0"/>
            <a:r>
              <a:rPr lang="zh-CN"/>
              <a:t>还剩下</a:t>
            </a:r>
            <a:r>
              <a:rPr lang="en-US"/>
              <a:t>1MB</a:t>
            </a:r>
            <a:r>
              <a:rPr lang="zh-CN"/>
              <a:t>多，需要一个</a:t>
            </a:r>
            <a:r>
              <a:rPr lang="en-US"/>
              <a:t>double indirect block</a:t>
            </a:r>
            <a:r>
              <a:rPr lang="zh-CN"/>
              <a:t>。</a:t>
            </a:r>
            <a:endParaRPr/>
          </a:p>
        </p:txBody>
      </p:sp>
      <p:sp>
        <p:nvSpPr>
          <p:cNvPr id="1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灯片图像占位符 1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7" name="备注占位符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/>
            <a:r>
              <a:rPr lang="en-US"/>
              <a:t>12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48KB</a:t>
            </a:r>
            <a:endParaRPr lang="en-US"/>
          </a:p>
          <a:p>
            <a:pPr lvl="0"/>
            <a:r>
              <a:rPr lang="en-US"/>
              <a:t>2</a:t>
            </a:r>
            <a:r>
              <a:rPr lang="zh-CN"/>
              <a:t>*</a:t>
            </a:r>
            <a:r>
              <a:rPr lang="en-US"/>
              <a:t>1024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8MB</a:t>
            </a:r>
            <a:endParaRPr lang="en-US"/>
          </a:p>
          <a:p>
            <a:pPr lvl="0"/>
            <a:r>
              <a:rPr lang="zh-CN"/>
              <a:t>还剩下</a:t>
            </a:r>
            <a:r>
              <a:rPr lang="en-US"/>
              <a:t>1MB</a:t>
            </a:r>
            <a:r>
              <a:rPr lang="zh-CN"/>
              <a:t>多，需要一个</a:t>
            </a:r>
            <a:r>
              <a:rPr lang="en-US"/>
              <a:t>double indirect block</a:t>
            </a:r>
            <a:r>
              <a:rPr lang="zh-CN"/>
              <a:t>。</a:t>
            </a:r>
            <a:endParaRPr/>
          </a:p>
        </p:txBody>
      </p:sp>
      <p:sp>
        <p:nvSpPr>
          <p:cNvPr id="1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图像占位符 1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1" name="备注占位符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/>
            <a:r>
              <a:rPr lang="en-US"/>
              <a:t>12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48KB</a:t>
            </a:r>
            <a:endParaRPr lang="en-US"/>
          </a:p>
          <a:p>
            <a:pPr lvl="0"/>
            <a:r>
              <a:rPr lang="en-US"/>
              <a:t>2</a:t>
            </a:r>
            <a:r>
              <a:rPr lang="zh-CN"/>
              <a:t>*</a:t>
            </a:r>
            <a:r>
              <a:rPr lang="en-US"/>
              <a:t>1024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8MB</a:t>
            </a:r>
            <a:endParaRPr lang="en-US"/>
          </a:p>
          <a:p>
            <a:pPr lvl="0"/>
            <a:r>
              <a:rPr lang="zh-CN"/>
              <a:t>还剩下</a:t>
            </a:r>
            <a:r>
              <a:rPr lang="en-US"/>
              <a:t>1MB</a:t>
            </a:r>
            <a:r>
              <a:rPr lang="zh-CN"/>
              <a:t>多，需要一个</a:t>
            </a:r>
            <a:r>
              <a:rPr lang="en-US"/>
              <a:t>double indirect block</a:t>
            </a:r>
            <a:r>
              <a:rPr lang="zh-CN"/>
              <a:t>。</a:t>
            </a:r>
            <a:endParaRPr/>
          </a:p>
        </p:txBody>
      </p:sp>
      <p:sp>
        <p:nvSpPr>
          <p:cNvPr id="2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5" name="备注占位符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lvl="0"/>
            <a:r>
              <a:rPr lang="en-US"/>
              <a:t>12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48KB</a:t>
            </a:r>
            <a:endParaRPr lang="en-US"/>
          </a:p>
          <a:p>
            <a:pPr lvl="0"/>
            <a:r>
              <a:rPr lang="en-US"/>
              <a:t>2</a:t>
            </a:r>
            <a:r>
              <a:rPr lang="zh-CN"/>
              <a:t>*</a:t>
            </a:r>
            <a:r>
              <a:rPr lang="en-US"/>
              <a:t>1024</a:t>
            </a:r>
            <a:r>
              <a:rPr lang="zh-CN"/>
              <a:t>*</a:t>
            </a:r>
            <a:r>
              <a:rPr lang="en-US"/>
              <a:t>4KB</a:t>
            </a:r>
            <a:r>
              <a:rPr lang="zh-CN"/>
              <a:t> </a:t>
            </a:r>
            <a:r>
              <a:rPr lang="en-US"/>
              <a:t>=</a:t>
            </a:r>
            <a:r>
              <a:rPr lang="zh-CN"/>
              <a:t> </a:t>
            </a:r>
            <a:r>
              <a:rPr lang="en-US"/>
              <a:t>8MB</a:t>
            </a:r>
            <a:endParaRPr lang="en-US"/>
          </a:p>
          <a:p>
            <a:pPr lvl="0"/>
            <a:r>
              <a:rPr lang="zh-CN"/>
              <a:t>还剩下</a:t>
            </a:r>
            <a:r>
              <a:rPr lang="en-US"/>
              <a:t>1MB</a:t>
            </a:r>
            <a:r>
              <a:rPr lang="zh-CN"/>
              <a:t>多，需要一个</a:t>
            </a:r>
            <a:r>
              <a:rPr lang="en-US"/>
              <a:t>double indirect block</a:t>
            </a:r>
            <a:r>
              <a:rPr lang="zh-CN"/>
              <a:t>。</a:t>
            </a:r>
            <a:endParaRPr/>
          </a:p>
        </p:txBody>
      </p:sp>
      <p:sp>
        <p:nvSpPr>
          <p:cNvPr id="2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9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2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3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3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3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11.11.2015</a:t>
            </a:fld>
            <a:endParaRPr/>
          </a:p>
        </p:txBody>
      </p:sp>
      <p:sp>
        <p:nvSpPr>
          <p:cNvPr id="5" name="Shape 1029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3_icfp99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1029"/>
          <p:cNvSpPr>
            <a:spLocks noGrp="true" noChangeShapeType="true"/>
          </p:cNvSpPr>
          <p:nvPr>
            <p:ph type="ftr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28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11.11.2015</a:t>
            </a:fld>
            <a:endParaRPr/>
          </a:p>
        </p:txBody>
      </p:sp>
      <p:sp>
        <p:nvSpPr>
          <p:cNvPr id="15" name="Shape 1030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  <p:sp>
        <p:nvSpPr>
          <p:cNvPr id="16" name="Shape 1029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7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027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50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051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22" name="Shape 2052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23" name="Shape 2053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24" name="Shape 2054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showMasterSp="false" type="title">
  <p:cSld name="4_icfp99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28" name="Rectangle 1028"/>
          <p:cNvSpPr>
            <a:spLocks noGrp="true" noChangeShapeType="true"/>
          </p:cNvSpPr>
          <p:nvPr>
            <p:ph type="dt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29" name="Rectangle 1029"/>
          <p:cNvSpPr>
            <a:spLocks noGrp="true" noChangeShapeType="true"/>
          </p:cNvSpPr>
          <p:nvPr>
            <p:ph type="ftr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30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052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33" name="Shape 2054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  <p:sp>
        <p:nvSpPr>
          <p:cNvPr id="34" name="Shape 2053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35" name="Shape 2050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6" name="Shape 2051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07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9" name="Shape 3075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0" name="Shape 3076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41" name="Shape 3077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42" name="Shape 3078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showMasterSp="false" type="title">
  <p:cSld name="5_icfp99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6" name="Rectangle 1028"/>
          <p:cNvSpPr>
            <a:spLocks noGrp="true" noChangeShapeType="true"/>
          </p:cNvSpPr>
          <p:nvPr>
            <p:ph type="dt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47" name="Rectangle 1029"/>
          <p:cNvSpPr>
            <a:spLocks noGrp="true" noChangeShapeType="true"/>
          </p:cNvSpPr>
          <p:nvPr>
            <p:ph type="ftr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48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3076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11.11.2015</a:t>
            </a:fld>
            <a:endParaRPr/>
          </a:p>
        </p:txBody>
      </p:sp>
      <p:sp>
        <p:nvSpPr>
          <p:cNvPr id="51" name="Shape 3078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&lt;#&gt;</a:t>
            </a:fld>
            <a:endParaRPr/>
          </a:p>
        </p:txBody>
      </p:sp>
      <p:sp>
        <p:nvSpPr>
          <p:cNvPr id="52" name="Shape 3077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53" name="Shape 307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4" name="Shape 3075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_rels/slideMaster2.xml.rels><?xml version="1.0" encoding="UTF-8" standalone="yes"?>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6.xml" /><Relationship Id="rId0" Type="http://schemas.openxmlformats.org/officeDocument/2006/relationships/slideLayout" Target="../slideLayouts/slideLayout4.xml" /><Relationship Id="rId1" Type="http://schemas.openxmlformats.org/officeDocument/2006/relationships/slideLayout" Target="../slideLayouts/slideLayout5.xml" /></Relationships>
</file>

<file path=ppt/slideMasters/_rels/slideMaster3.xml.rels><?xml version="1.0" encoding="UTF-8" standalone="yes"?><Relationships xmlns="http://schemas.openxmlformats.org/package/2006/relationships"><Relationship Id="rId3" Type="http://schemas.openxmlformats.org/officeDocument/2006/relationships/theme" Target="../theme/theme3.xml" /><Relationship Id="rId0" Type="http://schemas.openxmlformats.org/officeDocument/2006/relationships/slideLayout" Target="../slideLayouts/slideLayout7.xml" /><Relationship Id="rId2" Type="http://schemas.openxmlformats.org/officeDocument/2006/relationships/slideLayout" Target="../slideLayouts/slideLayout9.xml" /><Relationship Id="rId1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true" i="false">
          <a:solidFill>
            <a:schemeClr val="dk1"/>
          </a:solidFill>
          <a:latin typeface="Comic Sans MS"/>
          <a:ea typeface="SimSun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true" i="false">
          <a:solidFill>
            <a:schemeClr val="dk1"/>
          </a:solidFill>
          <a:latin typeface="Comic Sans MS"/>
          <a:ea typeface="SimSun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1pPr>
      <a:lvl2pPr marL="457200" indent="4572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2pPr>
      <a:lvl3pPr marL="914400" indent="9144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371600" indent="13716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1828800" indent="18288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1" name="Rectangle 4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2" name="Rectangle 5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13" name="Rectangle 6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4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0"/>
    <p:sldLayoutId id="2147483654" r:id="rId1"/>
    <p:sldLayoutId id="2147483655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true" i="false">
          <a:solidFill>
            <a:schemeClr val="dk1"/>
          </a:solidFill>
          <a:latin typeface="Comic Sans MS"/>
          <a:ea typeface="SimSun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true" i="false">
          <a:solidFill>
            <a:schemeClr val="dk1"/>
          </a:solidFill>
          <a:latin typeface="Comic Sans MS"/>
          <a:ea typeface="SimSun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1pPr>
      <a:lvl2pPr marL="457200" indent="4572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2pPr>
      <a:lvl3pPr marL="914400" indent="9144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371600" indent="13716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1828800" indent="18288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8" name="Rectangle 4"/>
          <p:cNvSpPr>
            <a:spLocks noGrp="true" noChangeShapeType="true"/>
          </p:cNvSpPr>
          <p:nvPr>
            <p:ph type="dt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fld id="{D7E01130-044F-4930-9A27-C729C70D8524}" type="datetime1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9" name="Rectangle 5"/>
          <p:cNvSpPr>
            <a:spLocks noGrp="true" noChangeShapeType="true"/>
          </p:cNvSpPr>
          <p:nvPr>
            <p:ph type="ftr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  <a:ea typeface="SimSun" pitchFamily="2" charset="-122"/>
              </a:rPr>
              <a:t>Compilers Autumn 2002</a:t>
            </a:r>
            <a:endParaRPr/>
          </a:p>
        </p:txBody>
      </p:sp>
      <p:sp>
        <p:nvSpPr>
          <p:cNvPr id="20" name="Rectangle 6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21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0"/>
    <p:sldLayoutId id="2147483658" r:id="rId1"/>
    <p:sldLayoutId id="2147483659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true" i="false">
          <a:solidFill>
            <a:schemeClr val="dk1"/>
          </a:solidFill>
          <a:latin typeface="Comic Sans MS"/>
          <a:ea typeface="SimSun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true" i="false">
          <a:solidFill>
            <a:schemeClr val="dk1"/>
          </a:solidFill>
          <a:latin typeface="Comic Sans MS"/>
          <a:ea typeface="SimSun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1pPr>
      <a:lvl2pPr marL="457200" indent="4572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2pPr>
      <a:lvl3pPr marL="914400" indent="9144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3pPr>
      <a:lvl4pPr marL="1371600" indent="13716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4pPr>
      <a:lvl5pPr marL="1828800" indent="1828800" algn="l" defTabSz="914400" rtl="false" fontAlgn="base" hangingPunct="tru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SimSun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1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2" Type="http://schemas.openxmlformats.org/officeDocument/2006/relationships/image" Target="media/image5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4.png" /></Relationships>
</file>

<file path=ppt/slides/_rels/slide1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3.xml" /></Relationships>
</file>

<file path=ppt/slides/_rels/slide2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4.png" /><Relationship Id="rId1" Type="http://schemas.openxmlformats.org/officeDocument/2006/relationships/image" Target="media/image7.png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7.xml.rels><?xml version="1.0" encoding="UTF-8" standalone="yes"?><Relationships xmlns="http://schemas.openxmlformats.org/package/2006/relationships"><Relationship Id="rId2" Type="http://schemas.openxmlformats.org/officeDocument/2006/relationships/image" Target="media/image10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9.png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34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3.xml" /><Relationship Id="rId1" Type="http://schemas.openxmlformats.org/officeDocument/2006/relationships/notesSlide" Target="../notesSlides/notesSlide5.xml" /></Relationships>
</file>

<file path=ppt/slides/_rels/slide35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9.xml" /><Relationship Id="rId1" Type="http://schemas.openxmlformats.org/officeDocument/2006/relationships/notesSlide" Target="../notesSlides/notesSlide6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9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9.xml" /></Relationships>
</file>

<file path=ppt/slides/_rels/slide3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9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2" Type="http://schemas.openxmlformats.org/officeDocument/2006/relationships/image" Target="media/image26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25.png" /></Relationships>
</file>

<file path=ppt/slides/_rels/slide4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image" Target="media/image13.png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4.xml.rels><?xml version="1.0" encoding="UTF-8" standalone="yes"?><Relationships xmlns="http://schemas.openxmlformats.org/package/2006/relationships"><Relationship Id="rId2" Type="http://schemas.openxmlformats.org/officeDocument/2006/relationships/image" Target="media/image15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4.png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image" Target="media/image16.png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18.png" /><Relationship Id="rId1" Type="http://schemas.openxmlformats.org/officeDocument/2006/relationships/image" Target="media/image17.png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image" Target="media/image19.png" /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media/image29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28.png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image" Target="media/image20.png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image" Target="media/image21.png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image" Target="media/image22.png" /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2" Type="http://schemas.openxmlformats.org/officeDocument/2006/relationships/image" Target="media/image24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23.png" /></Relationships>
</file>

<file path=ppt/slides/_rels/slide5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3.xml" /></Relationships>
</file>

<file path=ppt/slides/_rels/slide5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image" Target="media/image27.png" /><Relationship Id="rId0" Type="http://schemas.openxmlformats.org/officeDocument/2006/relationships/slideLayout" Target="../slideLayouts/slideLayout3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31.png" /><Relationship Id="rId1" Type="http://schemas.openxmlformats.org/officeDocument/2006/relationships/image" Target="media/image30.png" 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image" Target="media/image32.png" /><Relationship Id="rId0" Type="http://schemas.openxmlformats.org/officeDocument/2006/relationships/slideLayout" Target="../slideLayouts/slideLayout3.xml" /></Relationships>
</file>

<file path=ppt/slides/_rels/slide7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image" Target="media/image33.png" /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30"/>
          <p:cNvSpPr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02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600"/>
              <a:t>Persistence (II)</a:t>
            </a:r>
            <a:br>
              <a:rPr lang="en-US" sz="3600"/>
            </a:br>
            <a:r>
              <a:rPr lang="en-US" sz="3600"/>
              <a:t>File System - 3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#2: Journaling</a:t>
            </a:r>
            <a:r>
              <a:rPr lang="zh-CN"/>
              <a:t> </a:t>
            </a:r>
            <a:r>
              <a:rPr lang="en-US"/>
              <a:t>(Write-Ahead</a:t>
            </a:r>
            <a:r>
              <a:rPr lang="zh-CN"/>
              <a:t> </a:t>
            </a:r>
            <a:r>
              <a:rPr lang="en-US"/>
              <a:t>Logging)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WAL</a:t>
            </a:r>
            <a:r>
              <a:rPr lang="zh-CN"/>
              <a:t>来自于</a:t>
            </a:r>
            <a:r>
              <a:rPr lang="en-US"/>
              <a:t>database</a:t>
            </a:r>
            <a:r>
              <a:rPr lang="zh-CN"/>
              <a:t>领域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最早使用</a:t>
            </a:r>
            <a:r>
              <a:rPr lang="en-US"/>
              <a:t>journaling</a:t>
            </a:r>
            <a:r>
              <a:rPr lang="zh-CN"/>
              <a:t>的文件系统是</a:t>
            </a:r>
            <a:r>
              <a:rPr lang="en-US"/>
              <a:t>Cedar(1987)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现在广范使用：</a:t>
            </a:r>
            <a:r>
              <a:rPr lang="en-US"/>
              <a:t>Linux</a:t>
            </a:r>
            <a:r>
              <a:rPr lang="zh-CN"/>
              <a:t> </a:t>
            </a:r>
            <a:r>
              <a:rPr lang="en-US"/>
              <a:t>ext3,</a:t>
            </a:r>
            <a:r>
              <a:rPr lang="zh-CN"/>
              <a:t> </a:t>
            </a:r>
            <a:r>
              <a:rPr lang="en-US"/>
              <a:t>ext4,</a:t>
            </a:r>
            <a:r>
              <a:rPr lang="zh-CN"/>
              <a:t> </a:t>
            </a:r>
            <a:r>
              <a:rPr lang="en-US"/>
              <a:t>reiserfs,</a:t>
            </a:r>
            <a:r>
              <a:rPr lang="zh-CN"/>
              <a:t> </a:t>
            </a:r>
            <a:r>
              <a:rPr lang="en-US"/>
              <a:t>JFS,</a:t>
            </a:r>
            <a:r>
              <a:rPr lang="zh-CN"/>
              <a:t> </a:t>
            </a:r>
            <a:r>
              <a:rPr lang="en-US"/>
              <a:t>XFS,</a:t>
            </a:r>
            <a:r>
              <a:rPr lang="zh-CN"/>
              <a:t> </a:t>
            </a:r>
            <a:r>
              <a:rPr lang="en-US"/>
              <a:t>NTFS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3" name="Text Box 1"/>
          <p:cNvSpPr txBox="true">
            <a:spLocks noGrp="true" noChangeShapeType="true"/>
          </p:cNvSpPr>
          <p:nvPr/>
        </p:nvSpPr>
        <p:spPr>
          <a:xfrm>
            <a:off x="1668462" y="5257800"/>
            <a:ext cx="5051425" cy="101441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journal(ing) == log(ging)</a:t>
            </a:r>
            <a:endParaRPr/>
          </a:p>
          <a:p>
            <a:pPr lvl="0"/>
            <a:r>
              <a:rPr lang="zh-CN">
                <a:solidFill>
                  <a:srgbClr val="FF0000"/>
                </a:solidFill>
              </a:rPr>
              <a:t>有时候不同领域用同一个词描述不同的东西</a:t>
            </a:r>
            <a:endParaRPr/>
          </a:p>
          <a:p>
            <a:pPr lvl="0"/>
            <a:r>
              <a:rPr lang="zh-CN">
                <a:solidFill>
                  <a:srgbClr val="FF0000"/>
                </a:solidFill>
              </a:rPr>
              <a:t>有时候不同领域同不同的词描述同一个东西</a:t>
            </a:r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#2: Journaling</a:t>
            </a:r>
            <a:r>
              <a:rPr lang="zh-CN"/>
              <a:t> </a:t>
            </a:r>
            <a:r>
              <a:rPr lang="en-US"/>
              <a:t>(Write-Ahead</a:t>
            </a:r>
            <a:r>
              <a:rPr lang="zh-CN"/>
              <a:t> </a:t>
            </a:r>
            <a:r>
              <a:rPr lang="en-US"/>
              <a:t>Logging)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将上层用户对</a:t>
            </a:r>
            <a:r>
              <a:rPr lang="en-US" sz="2400"/>
              <a:t>FS</a:t>
            </a:r>
            <a:r>
              <a:rPr lang="zh-CN" sz="2400"/>
              <a:t>的操作看做一个</a:t>
            </a:r>
            <a:r>
              <a:rPr lang="en-US" sz="2400"/>
              <a:t>transaction (tx)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sz="2400"/>
              <a:t>例如向某文件中追加一个</a:t>
            </a:r>
            <a:r>
              <a:rPr lang="en-US" sz="2400"/>
              <a:t>data block (db)</a:t>
            </a:r>
            <a:endParaRPr lang="en-US" sz="24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一个</a:t>
            </a:r>
            <a:r>
              <a:rPr lang="en-US" sz="2400"/>
              <a:t>tx</a:t>
            </a:r>
            <a:r>
              <a:rPr lang="zh-CN" sz="2400"/>
              <a:t>中可能包含多个对</a:t>
            </a:r>
            <a:r>
              <a:rPr lang="en-US" sz="2400"/>
              <a:t>FS</a:t>
            </a:r>
            <a:r>
              <a:rPr lang="zh-CN" sz="2400"/>
              <a:t>内部数据的写入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sz="2400"/>
              <a:t>例如写入</a:t>
            </a:r>
            <a:r>
              <a:rPr lang="en-US" sz="2400"/>
              <a:t>inode(I[v2]),</a:t>
            </a:r>
            <a:r>
              <a:rPr lang="zh-CN" sz="2400"/>
              <a:t> </a:t>
            </a:r>
            <a:r>
              <a:rPr lang="en-US" sz="2400"/>
              <a:t>bitmap(B[v2]),</a:t>
            </a:r>
            <a:r>
              <a:rPr lang="zh-CN" sz="2400"/>
              <a:t> 和</a:t>
            </a:r>
            <a:r>
              <a:rPr lang="en-US" sz="2400"/>
              <a:t>Db</a:t>
            </a:r>
            <a:endParaRPr lang="en-US" sz="24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在写数据前，先写</a:t>
            </a:r>
            <a:r>
              <a:rPr lang="en-US" sz="2400"/>
              <a:t>log</a:t>
            </a:r>
            <a:r>
              <a:rPr lang="zh-CN" sz="2400"/>
              <a:t>，描述要做什么</a:t>
            </a:r>
            <a:endParaRPr/>
          </a:p>
        </p:txBody>
      </p:sp>
      <p:sp>
        <p:nvSpPr>
          <p:cNvPr id="1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2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#2: Journaling</a:t>
            </a:r>
            <a:r>
              <a:rPr lang="zh-CN"/>
              <a:t> </a:t>
            </a:r>
            <a:r>
              <a:rPr lang="en-US"/>
              <a:t>(Write-Ahead</a:t>
            </a:r>
            <a:r>
              <a:rPr lang="zh-CN"/>
              <a:t> </a:t>
            </a:r>
            <a:r>
              <a:rPr lang="en-US"/>
              <a:t>Logging)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当写</a:t>
            </a:r>
            <a:r>
              <a:rPr lang="en-US" sz="2400"/>
              <a:t>log</a:t>
            </a:r>
            <a:r>
              <a:rPr lang="zh-CN" sz="2400"/>
              <a:t>完成时，即可告知用户操作完成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如果写</a:t>
            </a:r>
            <a:r>
              <a:rPr lang="en-US" sz="2400"/>
              <a:t>log</a:t>
            </a:r>
            <a:r>
              <a:rPr lang="zh-CN" sz="2400"/>
              <a:t>过程中系统崩溃，恢复时则无视可能不完整的</a:t>
            </a:r>
            <a:r>
              <a:rPr lang="en-US" sz="2400"/>
              <a:t>log</a:t>
            </a:r>
            <a:r>
              <a:rPr lang="zh-CN" sz="2400"/>
              <a:t>，就当</a:t>
            </a:r>
            <a:r>
              <a:rPr lang="en-US" sz="2400"/>
              <a:t>tx</a:t>
            </a:r>
            <a:r>
              <a:rPr lang="zh-CN" sz="2400"/>
              <a:t>没发生</a:t>
            </a:r>
            <a:endParaRPr lang="en-US" sz="24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如果写数据过程中系统崩溃，恢复时可以依据</a:t>
            </a:r>
            <a:r>
              <a:rPr lang="en-US" sz="2400"/>
              <a:t>log</a:t>
            </a:r>
            <a:r>
              <a:rPr lang="zh-CN" sz="2400"/>
              <a:t>的内容继续完成数据写入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2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#2: Journaling</a:t>
            </a:r>
            <a:r>
              <a:rPr lang="zh-CN"/>
              <a:t> </a:t>
            </a:r>
            <a:r>
              <a:rPr lang="en-US"/>
              <a:t>(Write-Ahead</a:t>
            </a:r>
            <a:r>
              <a:rPr lang="zh-CN"/>
              <a:t> </a:t>
            </a:r>
            <a:r>
              <a:rPr lang="en-US"/>
              <a:t>Logging)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如果某个时间点之前的全部</a:t>
            </a:r>
            <a:r>
              <a:rPr lang="en-US" sz="2400"/>
              <a:t>tx</a:t>
            </a:r>
            <a:r>
              <a:rPr lang="zh-CN" sz="2400"/>
              <a:t>都已经完成对</a:t>
            </a:r>
            <a:r>
              <a:rPr lang="en-US" sz="2400"/>
              <a:t>FS</a:t>
            </a:r>
            <a:r>
              <a:rPr lang="zh-CN" sz="2400"/>
              <a:t>的修改，则清除该时间点之前的</a:t>
            </a:r>
            <a:r>
              <a:rPr lang="en-US" sz="2400"/>
              <a:t>log</a:t>
            </a:r>
            <a:r>
              <a:rPr lang="zh-CN" sz="2400"/>
              <a:t>并生成</a:t>
            </a:r>
            <a:r>
              <a:rPr lang="en-US" sz="2400"/>
              <a:t>checkpoint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sz="2400"/>
              <a:t>避免</a:t>
            </a:r>
            <a:r>
              <a:rPr lang="en-US" sz="2400"/>
              <a:t>log</a:t>
            </a:r>
            <a:r>
              <a:rPr lang="zh-CN" sz="2400"/>
              <a:t>无限增长</a:t>
            </a:r>
            <a:endParaRPr lang="en-US" sz="2400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sz="2400"/>
              <a:t>每次恢复时，只需要扫描日志区中最近一次</a:t>
            </a:r>
            <a:r>
              <a:rPr lang="en-US" sz="2400"/>
              <a:t>checkpint</a:t>
            </a:r>
            <a:r>
              <a:rPr lang="zh-CN" sz="2400"/>
              <a:t>之后的</a:t>
            </a:r>
            <a:r>
              <a:rPr lang="en-US" sz="2400"/>
              <a:t>log blocks</a:t>
            </a:r>
            <a:r>
              <a:rPr lang="zh-CN" sz="2400"/>
              <a:t>，无需扫描全部</a:t>
            </a:r>
            <a:r>
              <a:rPr lang="en-US" sz="2400"/>
              <a:t>log</a:t>
            </a:r>
            <a:endParaRPr/>
          </a:p>
        </p:txBody>
      </p:sp>
      <p:sp>
        <p:nvSpPr>
          <p:cNvPr id="2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26" name="矩形 4"/>
          <p:cNvSpPr>
            <a:spLocks noGrp="true" noChangeShapeType="true"/>
          </p:cNvSpPr>
          <p:nvPr/>
        </p:nvSpPr>
        <p:spPr>
          <a:xfrm>
            <a:off x="1905000" y="5943600"/>
            <a:ext cx="5262562" cy="3984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 b="false" i="false" u="none">
                <a:solidFill>
                  <a:srgbClr val="C00000"/>
                </a:solidFill>
                <a:latin typeface="Comic Sans MS" pitchFamily="66"/>
                <a:ea typeface="SimSun" pitchFamily="2" charset="-122"/>
              </a:rPr>
              <a:t>代价：写两遍数据；收益：快速且安全的恢复</a:t>
            </a:r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2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/>
              <a:t>Linux ext3</a:t>
            </a:r>
            <a:r>
              <a:rPr lang="zh-CN"/>
              <a:t>的例子</a:t>
            </a:r>
            <a:endParaRPr lang="en-US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分成很多独立的</a:t>
            </a:r>
            <a:r>
              <a:rPr lang="en-US" sz="2800"/>
              <a:t>group</a:t>
            </a:r>
            <a:r>
              <a:rPr lang="zh-CN" sz="2800"/>
              <a:t>，每个</a:t>
            </a:r>
            <a:r>
              <a:rPr lang="en-US" sz="2800"/>
              <a:t>group</a:t>
            </a:r>
            <a:r>
              <a:rPr lang="zh-CN" sz="2800"/>
              <a:t>都有</a:t>
            </a:r>
            <a:r>
              <a:rPr lang="en-US" sz="2800"/>
              <a:t>bitmap,</a:t>
            </a:r>
            <a:r>
              <a:rPr lang="zh-CN" sz="2800"/>
              <a:t> </a:t>
            </a:r>
            <a:r>
              <a:rPr lang="en-US" sz="2800"/>
              <a:t>inode,</a:t>
            </a:r>
            <a:r>
              <a:rPr lang="zh-CN" sz="2800"/>
              <a:t> </a:t>
            </a:r>
            <a:r>
              <a:rPr lang="en-US" sz="2800"/>
              <a:t>data</a:t>
            </a:r>
            <a:r>
              <a:rPr lang="zh-CN" sz="2800"/>
              <a:t> </a:t>
            </a:r>
            <a:r>
              <a:rPr lang="en-US" sz="2800"/>
              <a:t>block</a:t>
            </a:r>
            <a:endParaRPr lang="en-US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增加一个日志区域，或者放在一个独立的磁盘上</a:t>
            </a:r>
            <a:endParaRPr/>
          </a:p>
        </p:txBody>
      </p:sp>
      <p:sp>
        <p:nvSpPr>
          <p:cNvPr id="3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" y="4572000"/>
            <a:ext cx="7645400" cy="9159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3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3200" baseline="0"/>
              <a:t>Linux ext3</a:t>
            </a:r>
            <a:r>
              <a:rPr lang="zh-CN" sz="3200" baseline="0"/>
              <a:t>的例子</a:t>
            </a:r>
            <a:endParaRPr lang="en-US" sz="32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baseline="0"/>
              <a:t>例如向文件中写入一个新数据块的操作包含对</a:t>
            </a:r>
            <a:r>
              <a:rPr lang="en-US" baseline="0"/>
              <a:t>FS</a:t>
            </a:r>
            <a:r>
              <a:rPr lang="zh-CN" baseline="0"/>
              <a:t>的三次写入：</a:t>
            </a:r>
            <a:endParaRPr lang="en-US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baseline="0"/>
              <a:t>inode(I[v2]),</a:t>
            </a:r>
            <a:r>
              <a:rPr lang="zh-CN" baseline="0"/>
              <a:t> </a:t>
            </a:r>
            <a:r>
              <a:rPr lang="en-US" baseline="0"/>
              <a:t>bitmap(B[v2]),</a:t>
            </a:r>
            <a:r>
              <a:rPr lang="zh-CN" baseline="0"/>
              <a:t> </a:t>
            </a:r>
            <a:r>
              <a:rPr lang="en-US" baseline="0"/>
              <a:t>data</a:t>
            </a:r>
            <a:r>
              <a:rPr lang="zh-CN" baseline="0"/>
              <a:t> </a:t>
            </a:r>
            <a:r>
              <a:rPr lang="en-US" baseline="0"/>
              <a:t>block</a:t>
            </a:r>
            <a:r>
              <a:rPr lang="zh-CN" baseline="0"/>
              <a:t> </a:t>
            </a:r>
            <a:r>
              <a:rPr lang="en-US" baseline="0"/>
              <a:t>(Db)</a:t>
            </a:r>
            <a:endParaRPr lang="en-US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baseline="0"/>
              <a:t>先将这些写操作记录到日志中：</a:t>
            </a:r>
            <a:endParaRPr lang="en-US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baseline="0"/>
              <a:t>TxB</a:t>
            </a:r>
            <a:r>
              <a:rPr lang="zh-CN" baseline="0"/>
              <a:t>和</a:t>
            </a:r>
            <a:r>
              <a:rPr lang="en-US" baseline="0"/>
              <a:t>TxE</a:t>
            </a:r>
            <a:r>
              <a:rPr lang="zh-CN" baseline="0"/>
              <a:t>标记</a:t>
            </a:r>
            <a:r>
              <a:rPr lang="en-US" baseline="0"/>
              <a:t>txn</a:t>
            </a:r>
            <a:r>
              <a:rPr lang="zh-CN" baseline="0"/>
              <a:t>的开始和结束</a:t>
            </a:r>
            <a:endParaRPr lang="en-US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baseline="0"/>
              <a:t>日志中所有的记录都会包括</a:t>
            </a:r>
            <a:r>
              <a:rPr lang="en-US" baseline="0"/>
              <a:t>TID</a:t>
            </a:r>
            <a:r>
              <a:rPr lang="zh-CN" baseline="0"/>
              <a:t>，以避免不同事务的记录发生混淆</a:t>
            </a:r>
            <a:endParaRPr/>
          </a:p>
        </p:txBody>
      </p:sp>
      <p:sp>
        <p:nvSpPr>
          <p:cNvPr id="3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3810000"/>
            <a:ext cx="7564437" cy="1066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3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ext3</a:t>
            </a:r>
            <a:r>
              <a:rPr lang="zh-CN"/>
              <a:t>的例子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上页的例子中，</a:t>
            </a:r>
            <a:r>
              <a:rPr lang="en-US" sz="2400"/>
              <a:t>log</a:t>
            </a:r>
            <a:r>
              <a:rPr lang="zh-CN" sz="2400"/>
              <a:t>总共写了</a:t>
            </a:r>
            <a:r>
              <a:rPr lang="en-US" sz="2400"/>
              <a:t>5</a:t>
            </a:r>
            <a:r>
              <a:rPr lang="zh-CN" sz="2400"/>
              <a:t>个数据块，</a:t>
            </a:r>
            <a:r>
              <a:rPr lang="en-US" sz="2400"/>
              <a:t>TxB, I[v2], B[v2], Db, TxE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写完</a:t>
            </a:r>
            <a:r>
              <a:rPr lang="en-US" sz="2400"/>
              <a:t>log</a:t>
            </a:r>
            <a:r>
              <a:rPr lang="zh-CN" sz="2400"/>
              <a:t>后即可向上层返回写入成功，稍后再进行</a:t>
            </a:r>
            <a:r>
              <a:rPr lang="en-US" sz="2400"/>
              <a:t>checkpoint</a:t>
            </a:r>
            <a:r>
              <a:rPr lang="zh-CN" sz="2400"/>
              <a:t>、真正完成对</a:t>
            </a:r>
            <a:r>
              <a:rPr lang="en-US" sz="2400"/>
              <a:t>FS</a:t>
            </a:r>
            <a:r>
              <a:rPr lang="zh-CN" sz="2400"/>
              <a:t>中</a:t>
            </a:r>
            <a:r>
              <a:rPr lang="en-US" sz="2400"/>
              <a:t>bitmap</a:t>
            </a:r>
            <a:r>
              <a:rPr lang="zh-CN" sz="2400"/>
              <a:t>、</a:t>
            </a:r>
            <a:r>
              <a:rPr lang="en-US" sz="2400"/>
              <a:t>inode</a:t>
            </a:r>
            <a:r>
              <a:rPr lang="zh-CN" sz="2400"/>
              <a:t>和</a:t>
            </a:r>
            <a:r>
              <a:rPr lang="en-US" sz="2400"/>
              <a:t>data block</a:t>
            </a:r>
            <a:r>
              <a:rPr lang="zh-CN" sz="2400"/>
              <a:t>的修改</a:t>
            </a:r>
            <a:endParaRPr/>
          </a:p>
        </p:txBody>
      </p:sp>
      <p:sp>
        <p:nvSpPr>
          <p:cNvPr id="4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4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3281362"/>
            <a:ext cx="7564437" cy="1066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4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baseline="0">
                <a:solidFill>
                  <a:srgbClr val="C00000"/>
                </a:solidFill>
              </a:rPr>
              <a:t>5</a:t>
            </a:r>
            <a:r>
              <a:rPr lang="zh-CN" baseline="0">
                <a:solidFill>
                  <a:srgbClr val="C00000"/>
                </a:solidFill>
              </a:rPr>
              <a:t>个</a:t>
            </a:r>
            <a:r>
              <a:rPr lang="en-US" baseline="0">
                <a:solidFill>
                  <a:srgbClr val="C00000"/>
                </a:solidFill>
              </a:rPr>
              <a:t>log block</a:t>
            </a:r>
            <a:r>
              <a:rPr lang="zh-CN" baseline="0">
                <a:solidFill>
                  <a:srgbClr val="C00000"/>
                </a:solidFill>
              </a:rPr>
              <a:t>怎么写入？</a:t>
            </a:r>
            <a:endParaRPr lang="en-US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 baseline="0"/>
              <a:t>逐个写入？过慢</a:t>
            </a:r>
            <a:endParaRPr lang="en-US" sz="28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 baseline="0"/>
              <a:t>一起写？不安全</a:t>
            </a:r>
            <a:endParaRPr lang="en-US" sz="2800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400" baseline="0"/>
              <a:t>block device</a:t>
            </a:r>
            <a:r>
              <a:rPr lang="zh-CN" sz="2400" baseline="0"/>
              <a:t>可能乱序写入，导致</a:t>
            </a:r>
            <a:r>
              <a:rPr lang="en-US" sz="2400" baseline="0"/>
              <a:t>TxE</a:t>
            </a:r>
            <a:r>
              <a:rPr lang="zh-CN" sz="2400" baseline="0"/>
              <a:t>落盘了，但是之前的</a:t>
            </a:r>
            <a:r>
              <a:rPr lang="en-US" sz="2400" baseline="0"/>
              <a:t>log block</a:t>
            </a:r>
            <a:r>
              <a:rPr lang="zh-CN" sz="2400" baseline="0"/>
              <a:t>还没落盘</a:t>
            </a:r>
            <a:endParaRPr lang="en-US" sz="2400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sz="2400" baseline="0"/>
              <a:t>恢复时会把</a:t>
            </a:r>
            <a:r>
              <a:rPr lang="en-US" sz="2400" baseline="0"/>
              <a:t>??</a:t>
            </a:r>
            <a:r>
              <a:rPr lang="zh-CN" sz="2400" baseline="0"/>
              <a:t>当做真正的数据内容去恢复</a:t>
            </a:r>
            <a:endParaRPr lang="en-US" sz="2400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4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4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85800" y="4648200"/>
            <a:ext cx="7564437" cy="1008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4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改进</a:t>
            </a:r>
            <a:r>
              <a:rPr lang="en-US"/>
              <a:t>：除了</a:t>
            </a:r>
            <a:r>
              <a:rPr lang="en-US"/>
              <a:t>TxE</a:t>
            </a:r>
            <a:r>
              <a:rPr lang="en-US"/>
              <a:t>之外一起写</a:t>
            </a:r>
            <a:r>
              <a:rPr lang="zh-CN"/>
              <a:t>，</a:t>
            </a:r>
            <a:r>
              <a:rPr lang="en-US"/>
              <a:t>TxE</a:t>
            </a:r>
            <a:r>
              <a:rPr lang="zh-CN"/>
              <a:t>最后单独写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存储设备保证</a:t>
            </a:r>
            <a:r>
              <a:rPr lang="en-US"/>
              <a:t>sector/block</a:t>
            </a:r>
            <a:r>
              <a:rPr lang="zh-CN"/>
              <a:t>的写入是原子的，要么写成功，要么完全没写；所以</a:t>
            </a:r>
            <a:r>
              <a:rPr lang="en-US"/>
              <a:t>TxE</a:t>
            </a:r>
            <a:r>
              <a:rPr lang="zh-CN"/>
              <a:t>要小于</a:t>
            </a:r>
            <a:r>
              <a:rPr lang="en-US"/>
              <a:t>512B</a:t>
            </a:r>
            <a:r>
              <a:rPr lang="zh-CN"/>
              <a:t>且</a:t>
            </a:r>
            <a:r>
              <a:rPr lang="en-US"/>
              <a:t>sector align</a:t>
            </a:r>
            <a:endParaRPr/>
          </a:p>
        </p:txBody>
      </p:sp>
      <p:sp>
        <p:nvSpPr>
          <p:cNvPr id="5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5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9625" y="3352800"/>
            <a:ext cx="7299325" cy="1008062"/>
          </a:xfrm>
          <a:prstGeom prst="rect">
            <a:avLst/>
          </a:prstGeom>
          <a:noFill/>
        </p:spPr>
      </p:pic>
      <p:pic>
        <p:nvPicPr>
          <p:cNvPr id="52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9625" y="2286000"/>
            <a:ext cx="7240587" cy="10080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5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总结：</a:t>
            </a:r>
            <a:r>
              <a:rPr lang="en-US"/>
              <a:t>Journaling (WAL) </a:t>
            </a:r>
            <a:r>
              <a:rPr lang="zh-CN"/>
              <a:t>分三步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Journal</a:t>
            </a:r>
            <a:r>
              <a:rPr lang="zh-CN"/>
              <a:t> </a:t>
            </a:r>
            <a:r>
              <a:rPr lang="en-US"/>
              <a:t>Write </a:t>
            </a:r>
            <a:r>
              <a:rPr lang="zh-CN"/>
              <a:t>（将</a:t>
            </a:r>
            <a:r>
              <a:rPr lang="en-US"/>
              <a:t>TxB</a:t>
            </a:r>
            <a:r>
              <a:rPr lang="zh-CN"/>
              <a:t>和对</a:t>
            </a:r>
            <a:r>
              <a:rPr lang="en-US"/>
              <a:t>medata</a:t>
            </a:r>
            <a:r>
              <a:rPr lang="zh-CN"/>
              <a:t>、</a:t>
            </a:r>
            <a:r>
              <a:rPr lang="en-US"/>
              <a:t>data</a:t>
            </a:r>
            <a:r>
              <a:rPr lang="zh-CN"/>
              <a:t>的修改写入</a:t>
            </a:r>
            <a:r>
              <a:rPr lang="en-US"/>
              <a:t>log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Journal</a:t>
            </a:r>
            <a:r>
              <a:rPr lang="zh-CN"/>
              <a:t> </a:t>
            </a:r>
            <a:r>
              <a:rPr lang="en-US"/>
              <a:t>Commit</a:t>
            </a:r>
            <a:r>
              <a:rPr lang="zh-CN"/>
              <a:t>（将</a:t>
            </a:r>
            <a:r>
              <a:rPr lang="en-US"/>
              <a:t>TxE</a:t>
            </a:r>
            <a:r>
              <a:rPr lang="zh-CN"/>
              <a:t>写入</a:t>
            </a:r>
            <a:r>
              <a:rPr lang="en-US"/>
              <a:t>log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Checkpoint </a:t>
            </a:r>
            <a:r>
              <a:rPr lang="zh-CN"/>
              <a:t>（完成对</a:t>
            </a:r>
            <a:r>
              <a:rPr lang="en-US"/>
              <a:t>metadata</a:t>
            </a:r>
            <a:r>
              <a:rPr lang="zh-CN"/>
              <a:t>和</a:t>
            </a:r>
            <a:r>
              <a:rPr lang="en-US"/>
              <a:t>data</a:t>
            </a:r>
            <a:r>
              <a:rPr lang="zh-CN"/>
              <a:t>的最终修改，清理</a:t>
            </a:r>
            <a:r>
              <a:rPr lang="en-US"/>
              <a:t>log</a:t>
            </a:r>
            <a:r>
              <a:rPr lang="zh-CN"/>
              <a:t>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进一步改进提升性能：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</a:t>
            </a:r>
            <a:r>
              <a:rPr lang="en-US"/>
              <a:t>log</a:t>
            </a:r>
            <a:r>
              <a:rPr lang="zh-CN"/>
              <a:t>增加</a:t>
            </a:r>
            <a:r>
              <a:rPr lang="en-US"/>
              <a:t>checksum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这样一个</a:t>
            </a:r>
            <a:r>
              <a:rPr lang="en-US"/>
              <a:t>TxE</a:t>
            </a:r>
            <a:r>
              <a:rPr lang="zh-CN"/>
              <a:t>可以和其他</a:t>
            </a:r>
            <a:r>
              <a:rPr lang="en-US"/>
              <a:t>log block</a:t>
            </a:r>
            <a:r>
              <a:rPr lang="zh-CN"/>
              <a:t>可以一起写，省掉了第二步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例如：</a:t>
            </a:r>
            <a:r>
              <a:rPr lang="en-US"/>
              <a:t>Linux ext4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5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7" name="矩形 4"/>
          <p:cNvSpPr>
            <a:spLocks noGrp="true" noChangeShapeType="true"/>
          </p:cNvSpPr>
          <p:nvPr/>
        </p:nvSpPr>
        <p:spPr>
          <a:xfrm>
            <a:off x="1447800" y="5715000"/>
            <a:ext cx="5721350" cy="70802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en-US" b="false" i="false" u="none">
                <a:solidFill>
                  <a:srgbClr val="0070C0"/>
                </a:solidFill>
              </a:rPr>
              <a:t>Tips: </a:t>
            </a:r>
            <a:r>
              <a:rPr lang="zh-CN" b="false" i="false" u="none">
                <a:solidFill>
                  <a:srgbClr val="0070C0"/>
                </a:solidFill>
              </a:rPr>
              <a:t>以算代存，以存代算，都是常见的优化技巧</a:t>
            </a:r>
            <a:endParaRPr lang="en-US"/>
          </a:p>
          <a:p>
            <a:pPr lvl="0"/>
            <a:r>
              <a:rPr lang="en-US" b="false" i="false" u="none">
                <a:solidFill>
                  <a:srgbClr val="0070C0"/>
                </a:solidFill>
              </a:rPr>
              <a:t>	</a:t>
            </a:r>
            <a:r>
              <a:rPr lang="zh-CN" b="false" i="false" u="none">
                <a:solidFill>
                  <a:srgbClr val="0070C0"/>
                </a:solidFill>
              </a:rPr>
              <a:t>要具体看哪个收益大、代价小</a:t>
            </a:r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8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190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FSCK</a:t>
            </a:r>
            <a:r>
              <a:rPr lang="zh-CN" b="true" i="false" u="none">
                <a:solidFill>
                  <a:srgbClr val="0070C0"/>
                </a:solidFill>
              </a:rPr>
              <a:t> </a:t>
            </a:r>
            <a:r>
              <a:rPr lang="en-US" b="true" i="false" u="none">
                <a:solidFill>
                  <a:srgbClr val="0070C0"/>
                </a:solidFill>
              </a:rPr>
              <a:t>and</a:t>
            </a:r>
            <a:r>
              <a:rPr lang="zh-CN" b="true" i="false" u="none">
                <a:solidFill>
                  <a:srgbClr val="0070C0"/>
                </a:solidFill>
              </a:rPr>
              <a:t> </a:t>
            </a:r>
            <a:r>
              <a:rPr lang="en-US" b="true" i="false" u="none">
                <a:solidFill>
                  <a:srgbClr val="0070C0"/>
                </a:solidFill>
              </a:rPr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r>
              <a:rPr lang="zh-CN"/>
              <a:t>（不讲）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</a:t>
            </a:r>
            <a:r>
              <a:rPr lang="zh-CN"/>
              <a:t>（不讲）</a:t>
            </a:r>
            <a:endParaRPr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6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/>
              <a:t>Recovery</a:t>
            </a:r>
            <a:endParaRPr lang="en-US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如果</a:t>
            </a:r>
            <a:r>
              <a:rPr lang="en-US" sz="2800"/>
              <a:t>commit</a:t>
            </a:r>
            <a:r>
              <a:rPr lang="zh-CN" sz="2800"/>
              <a:t>完成前</a:t>
            </a:r>
            <a:r>
              <a:rPr lang="en-US" sz="2800"/>
              <a:t>crash</a:t>
            </a:r>
            <a:endParaRPr lang="en-US" sz="2800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400"/>
              <a:t>忽略该</a:t>
            </a:r>
            <a:r>
              <a:rPr lang="en-US" sz="2400"/>
              <a:t>transaction</a:t>
            </a:r>
            <a:r>
              <a:rPr lang="zh-CN" sz="2400"/>
              <a:t>对文件系统的修改</a:t>
            </a:r>
            <a:endParaRPr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如果</a:t>
            </a:r>
            <a:r>
              <a:rPr lang="en-US" sz="2800"/>
              <a:t>commit</a:t>
            </a:r>
            <a:r>
              <a:rPr lang="zh-CN" sz="2800"/>
              <a:t>完成后、</a:t>
            </a:r>
            <a:r>
              <a:rPr lang="en-US" sz="2800"/>
              <a:t>checkpoint</a:t>
            </a:r>
            <a:r>
              <a:rPr lang="zh-CN" sz="2800"/>
              <a:t>完成前</a:t>
            </a:r>
            <a:r>
              <a:rPr lang="en-US" sz="2800"/>
              <a:t>crash</a:t>
            </a:r>
            <a:endParaRPr lang="en-US" sz="2800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400"/>
              <a:t>则从</a:t>
            </a:r>
            <a:r>
              <a:rPr lang="en-US" sz="2400"/>
              <a:t>TxB</a:t>
            </a:r>
            <a:r>
              <a:rPr lang="zh-CN" sz="2400"/>
              <a:t>开始</a:t>
            </a:r>
            <a:r>
              <a:rPr lang="en-US" sz="2400"/>
              <a:t>replay</a:t>
            </a:r>
            <a:r>
              <a:rPr lang="zh-CN" sz="2400"/>
              <a:t>这些</a:t>
            </a:r>
            <a:r>
              <a:rPr lang="en-US" sz="2400"/>
              <a:t>updates</a:t>
            </a:r>
            <a:r>
              <a:rPr lang="zh-CN" sz="2400"/>
              <a:t> </a:t>
            </a:r>
            <a:r>
              <a:rPr lang="en-US" sz="2400"/>
              <a:t>(redo</a:t>
            </a:r>
            <a:r>
              <a:rPr lang="zh-CN" sz="2400"/>
              <a:t> </a:t>
            </a:r>
            <a:r>
              <a:rPr lang="en-US" sz="2400"/>
              <a:t>log)</a:t>
            </a:r>
            <a:endParaRPr lang="en-US" sz="240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如果</a:t>
            </a:r>
            <a:r>
              <a:rPr lang="en-US" sz="2800"/>
              <a:t>checkpoint</a:t>
            </a:r>
            <a:r>
              <a:rPr lang="zh-CN" sz="2800"/>
              <a:t>完成后</a:t>
            </a:r>
            <a:r>
              <a:rPr lang="en-US" sz="2800"/>
              <a:t>crash</a:t>
            </a:r>
            <a:endParaRPr lang="en-US" sz="2800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2400"/>
              <a:t>No one cares:)</a:t>
            </a:r>
            <a:endParaRPr/>
          </a:p>
        </p:txBody>
      </p:sp>
      <p:sp>
        <p:nvSpPr>
          <p:cNvPr id="6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6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Journaling timeline</a:t>
            </a:r>
            <a:endParaRPr/>
          </a:p>
        </p:txBody>
      </p:sp>
      <p:sp>
        <p:nvSpPr>
          <p:cNvPr id="6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6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3000" y="2362200"/>
            <a:ext cx="6553200" cy="32956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6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/>
              <a:t>如何减少写日志的磁盘开销</a:t>
            </a:r>
            <a:endParaRPr lang="en-US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例如写入同一个目录下的两个文件</a:t>
            </a:r>
            <a:r>
              <a:rPr lang="en-US" sz="2800"/>
              <a:t>file1</a:t>
            </a:r>
            <a:r>
              <a:rPr lang="zh-CN" sz="2800"/>
              <a:t>和</a:t>
            </a:r>
            <a:r>
              <a:rPr lang="en-US" sz="2800"/>
              <a:t>file2</a:t>
            </a:r>
            <a:endParaRPr lang="en-US" sz="2800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400"/>
              <a:t>要多次更新</a:t>
            </a:r>
            <a:r>
              <a:rPr lang="en-US" sz="2400"/>
              <a:t>bitmap,</a:t>
            </a:r>
            <a:r>
              <a:rPr lang="zh-CN" sz="2400"/>
              <a:t> </a:t>
            </a:r>
            <a:r>
              <a:rPr lang="zh-CN" sz="2400"/>
              <a:t>父目录的</a:t>
            </a:r>
            <a:r>
              <a:rPr lang="en-US" sz="2400"/>
              <a:t>data</a:t>
            </a:r>
            <a:endParaRPr lang="en-US" sz="240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按照上述</a:t>
            </a:r>
            <a:r>
              <a:rPr lang="en-US" sz="2800"/>
              <a:t>log protocol</a:t>
            </a:r>
            <a:r>
              <a:rPr lang="zh-CN" sz="2800"/>
              <a:t>，</a:t>
            </a:r>
            <a:r>
              <a:rPr lang="en-US" sz="2800"/>
              <a:t>I/O</a:t>
            </a:r>
            <a:r>
              <a:rPr lang="zh-CN" sz="2800"/>
              <a:t>次数很多</a:t>
            </a:r>
            <a:endParaRPr lang="en-US" sz="280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/>
              <a:t>如何优化？</a:t>
            </a:r>
            <a:endParaRPr lang="en-US" sz="2800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/>
              <a:t>batch commit (i.e., batching log updates)</a:t>
            </a:r>
            <a:endParaRPr lang="en-US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/>
              <a:t>将近段时间内的</a:t>
            </a:r>
            <a:r>
              <a:rPr lang="en-US"/>
              <a:t>tx</a:t>
            </a:r>
            <a:r>
              <a:rPr lang="zh-CN"/>
              <a:t>看做一个</a:t>
            </a:r>
            <a:r>
              <a:rPr lang="en-US"/>
              <a:t>large tx or global tx</a:t>
            </a:r>
            <a:r>
              <a:rPr lang="zh-CN"/>
              <a:t>，批量执行</a:t>
            </a:r>
            <a:endParaRPr lang="en-US"/>
          </a:p>
          <a:p>
            <a:pPr marL="1200150" lvl="2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/>
              <a:t>批量化的思想在</a:t>
            </a:r>
            <a:r>
              <a:rPr lang="en-US"/>
              <a:t>CS</a:t>
            </a:r>
            <a:r>
              <a:rPr lang="zh-CN"/>
              <a:t>中非常常见，本质是牺牲</a:t>
            </a:r>
            <a:r>
              <a:rPr lang="en-US"/>
              <a:t>latency</a:t>
            </a:r>
            <a:r>
              <a:rPr lang="zh-CN"/>
              <a:t>换取</a:t>
            </a:r>
            <a:r>
              <a:rPr lang="en-US"/>
              <a:t>throughput</a:t>
            </a:r>
            <a:endParaRPr lang="en-US" sz="2400"/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7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 spd="med"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7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baseline="0"/>
              <a:t>Metadata</a:t>
            </a:r>
            <a:r>
              <a:rPr lang="zh-CN" baseline="0"/>
              <a:t> </a:t>
            </a:r>
            <a:r>
              <a:rPr lang="en-US" baseline="0"/>
              <a:t>Journaling</a:t>
            </a:r>
            <a:r>
              <a:rPr lang="zh-CN" baseline="0"/>
              <a:t> </a:t>
            </a:r>
            <a:r>
              <a:rPr lang="en-US" baseline="0"/>
              <a:t>/</a:t>
            </a:r>
            <a:r>
              <a:rPr lang="zh-CN" baseline="0"/>
              <a:t> </a:t>
            </a:r>
            <a:r>
              <a:rPr lang="en-US" baseline="0"/>
              <a:t>Ordered</a:t>
            </a:r>
            <a:r>
              <a:rPr lang="zh-CN" baseline="0"/>
              <a:t> </a:t>
            </a:r>
            <a:r>
              <a:rPr lang="en-US" baseline="0"/>
              <a:t>Journaling</a:t>
            </a:r>
            <a:endParaRPr lang="en-US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 baseline="0"/>
              <a:t>目前方案的问题：两倍</a:t>
            </a:r>
            <a:r>
              <a:rPr lang="en-US" sz="2800" baseline="0"/>
              <a:t>I/O</a:t>
            </a:r>
            <a:r>
              <a:rPr lang="zh-CN" sz="2800" baseline="0"/>
              <a:t> </a:t>
            </a:r>
            <a:r>
              <a:rPr lang="en-US" sz="2800" baseline="0"/>
              <a:t>traffic</a:t>
            </a:r>
            <a:endParaRPr lang="en-US" sz="28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800" baseline="0"/>
              <a:t>解决方案：</a:t>
            </a:r>
            <a:endParaRPr lang="en-US" sz="2800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sz="2400" baseline="0"/>
              <a:t>日志中去掉</a:t>
            </a:r>
            <a:r>
              <a:rPr lang="en-US" sz="2400" baseline="0"/>
              <a:t>data</a:t>
            </a:r>
            <a:r>
              <a:rPr lang="zh-CN" sz="2400" baseline="0"/>
              <a:t> </a:t>
            </a:r>
            <a:r>
              <a:rPr lang="en-US" sz="2400" baseline="0"/>
              <a:t>block</a:t>
            </a:r>
            <a:r>
              <a:rPr lang="zh-CN" sz="2400" baseline="0"/>
              <a:t>，减少绝大多数</a:t>
            </a:r>
            <a:r>
              <a:rPr lang="en-US" sz="2400" baseline="0"/>
              <a:t>I/O</a:t>
            </a:r>
            <a:endParaRPr lang="en-US" sz="2400"/>
          </a:p>
          <a:p>
            <a:pPr marL="1143000" lvl="2" indent="-2286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2400" baseline="0"/>
              <a:t>Db</a:t>
            </a:r>
            <a:r>
              <a:rPr lang="zh-CN" sz="2400" baseline="0"/>
              <a:t>直接写到原位置，避免重复写</a:t>
            </a:r>
            <a:endParaRPr/>
          </a:p>
        </p:txBody>
      </p:sp>
      <p:sp>
        <p:nvSpPr>
          <p:cNvPr id="7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75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71562" y="5105400"/>
            <a:ext cx="6850062" cy="974725"/>
          </a:xfrm>
          <a:prstGeom prst="rect">
            <a:avLst/>
          </a:prstGeom>
          <a:noFill/>
        </p:spPr>
      </p:pic>
      <p:sp>
        <p:nvSpPr>
          <p:cNvPr id="76" name="矩形 1"/>
          <p:cNvSpPr>
            <a:spLocks noGrp="true" noChangeShapeType="true"/>
          </p:cNvSpPr>
          <p:nvPr/>
        </p:nvSpPr>
        <p:spPr>
          <a:xfrm>
            <a:off x="3124200" y="6229350"/>
            <a:ext cx="2303462" cy="3984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en-US">
                <a:solidFill>
                  <a:srgbClr val="C00000"/>
                </a:solidFill>
              </a:rPr>
              <a:t>Db</a:t>
            </a:r>
            <a:r>
              <a:rPr lang="zh-CN">
                <a:solidFill>
                  <a:srgbClr val="C00000"/>
                </a:solidFill>
              </a:rPr>
              <a:t>什么时候写入？</a:t>
            </a:r>
            <a:endParaRPr/>
          </a:p>
        </p:txBody>
      </p:sp>
      <p:pic>
        <p:nvPicPr>
          <p:cNvPr id="77" name="图片 4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57275" y="4098925"/>
            <a:ext cx="6864350" cy="9477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8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Metadata</a:t>
            </a:r>
            <a:r>
              <a:rPr lang="zh-CN"/>
              <a:t> </a:t>
            </a:r>
            <a:r>
              <a:rPr lang="en-US"/>
              <a:t>Journaling</a:t>
            </a:r>
            <a:r>
              <a:rPr lang="zh-CN"/>
              <a:t> </a:t>
            </a:r>
            <a:r>
              <a:rPr lang="en-US"/>
              <a:t>/</a:t>
            </a:r>
            <a:r>
              <a:rPr lang="zh-CN"/>
              <a:t> </a:t>
            </a:r>
            <a:r>
              <a:rPr lang="en-US"/>
              <a:t>Ordered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Db</a:t>
            </a:r>
            <a:r>
              <a:rPr lang="zh-CN"/>
              <a:t>什么时候写入？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在</a:t>
            </a:r>
            <a:r>
              <a:rPr lang="en-US"/>
              <a:t>TxE</a:t>
            </a:r>
            <a:r>
              <a:rPr lang="zh-CN"/>
              <a:t>之后，不行：恢复时可能没有正确的</a:t>
            </a:r>
            <a:r>
              <a:rPr lang="en-US"/>
              <a:t>Db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在日志之前：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1.</a:t>
            </a:r>
            <a:r>
              <a:rPr lang="zh-CN"/>
              <a:t> 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Write:</a:t>
            </a:r>
            <a:r>
              <a:rPr lang="zh-CN"/>
              <a:t> </a:t>
            </a:r>
            <a:r>
              <a:rPr lang="en-US"/>
              <a:t>in-place write to</a:t>
            </a:r>
            <a:r>
              <a:rPr lang="zh-CN"/>
              <a:t> </a:t>
            </a:r>
            <a:r>
              <a:rPr lang="en-US"/>
              <a:t>final</a:t>
            </a:r>
            <a:r>
              <a:rPr lang="zh-CN"/>
              <a:t> </a:t>
            </a:r>
            <a:r>
              <a:rPr lang="en-US"/>
              <a:t>location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2.</a:t>
            </a:r>
            <a:r>
              <a:rPr lang="zh-CN"/>
              <a:t> </a:t>
            </a:r>
            <a:r>
              <a:rPr lang="en-US"/>
              <a:t>Journal</a:t>
            </a:r>
            <a:r>
              <a:rPr lang="zh-CN"/>
              <a:t> </a:t>
            </a:r>
            <a:r>
              <a:rPr lang="en-US"/>
              <a:t>Metadata</a:t>
            </a:r>
            <a:r>
              <a:rPr lang="zh-CN"/>
              <a:t> </a:t>
            </a:r>
            <a:r>
              <a:rPr lang="en-US"/>
              <a:t>Write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3.</a:t>
            </a:r>
            <a:r>
              <a:rPr lang="zh-CN"/>
              <a:t> </a:t>
            </a:r>
            <a:r>
              <a:rPr lang="en-US"/>
              <a:t>Journal</a:t>
            </a:r>
            <a:r>
              <a:rPr lang="zh-CN"/>
              <a:t> </a:t>
            </a:r>
            <a:r>
              <a:rPr lang="en-US"/>
              <a:t>Commit, wait for 1 to complete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4.</a:t>
            </a:r>
            <a:r>
              <a:rPr lang="zh-CN"/>
              <a:t> </a:t>
            </a:r>
            <a:r>
              <a:rPr lang="en-US"/>
              <a:t>Checkpoint</a:t>
            </a:r>
            <a:r>
              <a:rPr lang="zh-CN"/>
              <a:t> </a:t>
            </a:r>
            <a:r>
              <a:rPr lang="en-US"/>
              <a:t>Metadata and free</a:t>
            </a:r>
            <a:r>
              <a:rPr lang="zh-CN"/>
              <a:t> </a:t>
            </a:r>
            <a:r>
              <a:rPr lang="en-US"/>
              <a:t>(</a:t>
            </a:r>
            <a:r>
              <a:rPr lang="zh-CN"/>
              <a:t>释放日志空间</a:t>
            </a:r>
            <a:r>
              <a:rPr lang="en-US"/>
              <a:t>)</a:t>
            </a:r>
            <a:endParaRPr/>
          </a:p>
        </p:txBody>
      </p:sp>
      <p:sp>
        <p:nvSpPr>
          <p:cNvPr id="8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2" name="矩形 1"/>
          <p:cNvSpPr>
            <a:spLocks noGrp="true" noChangeShapeType="true"/>
          </p:cNvSpPr>
          <p:nvPr/>
        </p:nvSpPr>
        <p:spPr>
          <a:xfrm>
            <a:off x="838200" y="4953000"/>
            <a:ext cx="6932612" cy="706437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zh-CN" b="false" i="false" u="none"/>
              <a:t>避免在</a:t>
            </a:r>
            <a:r>
              <a:rPr lang="en-US" b="false" i="false" u="none"/>
              <a:t>log block</a:t>
            </a:r>
            <a:r>
              <a:rPr lang="zh-CN" b="false" i="false" u="none"/>
              <a:t>和</a:t>
            </a:r>
            <a:r>
              <a:rPr lang="en-US" b="false" i="false" u="none"/>
              <a:t>data block</a:t>
            </a:r>
            <a:r>
              <a:rPr lang="zh-CN" b="false" i="false" u="none"/>
              <a:t>中两次写入用户数据</a:t>
            </a:r>
            <a:endParaRPr/>
          </a:p>
          <a:p>
            <a:pPr lvl="0"/>
            <a:r>
              <a:rPr lang="zh-CN" b="false" i="false" u="none"/>
              <a:t>由于用户数据通常远大于</a:t>
            </a:r>
            <a:r>
              <a:rPr lang="en-US" b="false" i="false" u="none"/>
              <a:t>metadata</a:t>
            </a:r>
            <a:r>
              <a:rPr lang="zh-CN" b="false" i="false" u="none"/>
              <a:t>，这样可以节省大量</a:t>
            </a:r>
            <a:r>
              <a:rPr lang="en-US" b="false" i="false" u="none"/>
              <a:t>I/O</a:t>
            </a:r>
            <a:endParaRPr/>
          </a:p>
        </p:txBody>
      </p:sp>
      <p:sp>
        <p:nvSpPr>
          <p:cNvPr id="83" name="Text Box 1"/>
          <p:cNvSpPr txBox="true">
            <a:spLocks noGrp="true" noChangeShapeType="true"/>
          </p:cNvSpPr>
          <p:nvPr/>
        </p:nvSpPr>
        <p:spPr>
          <a:xfrm>
            <a:off x="2743200" y="5943600"/>
            <a:ext cx="3230562" cy="3984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>
                <a:solidFill>
                  <a:srgbClr val="FF0000"/>
                </a:solidFill>
              </a:rPr>
              <a:t>1</a:t>
            </a:r>
            <a:r>
              <a:rPr lang="zh-CN">
                <a:solidFill>
                  <a:srgbClr val="FF0000"/>
                </a:solidFill>
              </a:rPr>
              <a:t>和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zh-CN">
                <a:solidFill>
                  <a:srgbClr val="FF0000"/>
                </a:solidFill>
              </a:rPr>
              <a:t>的顺序可以交换吗？</a:t>
            </a:r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8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Metadata</a:t>
            </a:r>
            <a:r>
              <a:rPr lang="zh-CN"/>
              <a:t> </a:t>
            </a:r>
            <a:r>
              <a:rPr lang="en-US"/>
              <a:t>journaling timeline</a:t>
            </a:r>
            <a:endParaRPr/>
          </a:p>
        </p:txBody>
      </p:sp>
      <p:sp>
        <p:nvSpPr>
          <p:cNvPr id="8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88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47800" y="2590800"/>
            <a:ext cx="5918200" cy="32956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9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baseline="0"/>
              <a:t>Metadata Journaling Applications:</a:t>
            </a:r>
            <a:endParaRPr lang="en-US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2800" baseline="0"/>
              <a:t>Windows</a:t>
            </a:r>
            <a:r>
              <a:rPr lang="zh-CN" sz="2800" baseline="0"/>
              <a:t> </a:t>
            </a:r>
            <a:r>
              <a:rPr lang="en-US" sz="2800" baseline="0"/>
              <a:t>NTFS,</a:t>
            </a:r>
            <a:r>
              <a:rPr lang="zh-CN" sz="2800" baseline="0"/>
              <a:t> </a:t>
            </a:r>
            <a:r>
              <a:rPr lang="en-US" sz="2800" baseline="0"/>
              <a:t>SGI’s</a:t>
            </a:r>
            <a:r>
              <a:rPr lang="zh-CN" sz="2800" baseline="0"/>
              <a:t> </a:t>
            </a:r>
            <a:r>
              <a:rPr lang="en-US" sz="2800" baseline="0"/>
              <a:t>XFS</a:t>
            </a:r>
            <a:endParaRPr lang="en-US" sz="2800"/>
          </a:p>
          <a:p>
            <a:pPr marL="742950" lvl="1" indent="-285750" defTabSz="914400" hangingPunct="true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2800" baseline="0"/>
              <a:t>Ext3</a:t>
            </a:r>
            <a:r>
              <a:rPr lang="zh-CN" sz="2800" baseline="0"/>
              <a:t>可选</a:t>
            </a:r>
            <a:r>
              <a:rPr lang="en-US" sz="2800" baseline="0"/>
              <a:t>ordered</a:t>
            </a:r>
            <a:r>
              <a:rPr lang="zh-CN" sz="2800" baseline="0"/>
              <a:t> </a:t>
            </a:r>
            <a:r>
              <a:rPr lang="en-US" sz="2800" baseline="0"/>
              <a:t>journaling mode</a:t>
            </a:r>
            <a:r>
              <a:rPr lang="zh-CN" sz="2800" baseline="0"/>
              <a:t>，等价于</a:t>
            </a:r>
            <a:r>
              <a:rPr lang="en-US" sz="2800" baseline="0"/>
              <a:t>metadata journaling</a:t>
            </a:r>
            <a:endParaRPr/>
          </a:p>
        </p:txBody>
      </p:sp>
      <p:sp>
        <p:nvSpPr>
          <p:cNvPr id="9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9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/>
              <a:t>Metadata Journaling</a:t>
            </a:r>
            <a:r>
              <a:rPr lang="zh-CN"/>
              <a:t>的</a:t>
            </a:r>
            <a:r>
              <a:rPr lang="en-US">
                <a:solidFill>
                  <a:srgbClr val="C00000">
                    <a:alpha val="100000"/>
                  </a:srgbClr>
                </a:solidFill>
              </a:rPr>
              <a:t>bug</a:t>
            </a:r>
            <a:r>
              <a:rPr lang="zh-CN"/>
              <a:t>：</a:t>
            </a:r>
            <a:endParaRPr lang="en-US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000"/>
              <a:t>假设有一个目录</a:t>
            </a:r>
            <a:r>
              <a:rPr lang="en-US" sz="2000"/>
              <a:t>foo</a:t>
            </a:r>
            <a:r>
              <a:rPr lang="zh-CN" sz="2000"/>
              <a:t>，其</a:t>
            </a:r>
            <a:r>
              <a:rPr lang="en-US" sz="2000"/>
              <a:t>data</a:t>
            </a:r>
            <a:r>
              <a:rPr lang="zh-CN" sz="2000"/>
              <a:t> </a:t>
            </a:r>
            <a:r>
              <a:rPr lang="en-US" sz="2000"/>
              <a:t>block</a:t>
            </a:r>
            <a:r>
              <a:rPr lang="zh-CN" sz="2000"/>
              <a:t>为</a:t>
            </a:r>
            <a:r>
              <a:rPr lang="en-US" sz="2000"/>
              <a:t>1000</a:t>
            </a:r>
            <a:r>
              <a:rPr lang="zh-CN" sz="2000"/>
              <a:t>，向</a:t>
            </a:r>
            <a:r>
              <a:rPr lang="en-US" sz="2000"/>
              <a:t>foo</a:t>
            </a:r>
            <a:r>
              <a:rPr lang="zh-CN" sz="2000"/>
              <a:t>中写入一个文件</a:t>
            </a:r>
            <a:endParaRPr/>
          </a:p>
          <a:p>
            <a:pPr marL="1143000" lvl="2" indent="-2286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sz="1800"/>
              <a:t>目录的</a:t>
            </a:r>
            <a:r>
              <a:rPr lang="en-US" sz="1800"/>
              <a:t>data</a:t>
            </a:r>
            <a:r>
              <a:rPr lang="zh-CN" sz="1800"/>
              <a:t> </a:t>
            </a:r>
            <a:r>
              <a:rPr lang="en-US" sz="1800"/>
              <a:t>block</a:t>
            </a:r>
            <a:r>
              <a:rPr lang="zh-CN" sz="1800"/>
              <a:t>被认为是元数据，所以写入日志</a:t>
            </a:r>
            <a:endParaRPr lang="en-US" sz="1100"/>
          </a:p>
          <a:p>
            <a:pPr marL="1143000" lvl="2" indent="-2286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endParaRPr/>
          </a:p>
          <a:p>
            <a:pPr marL="457200" lvl="1" indent="0" defTabSz="914400">
              <a:lnSpc>
                <a:spcPct val="100000"/>
              </a:lnSpc>
              <a:spcBef>
                <a:spcPct val="20000"/>
              </a:spcBef>
              <a:buSzPct val="100000"/>
              <a:buNone/>
            </a:pPr>
            <a:endParaRPr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zh-CN" sz="2000"/>
              <a:t>然后删除</a:t>
            </a:r>
            <a:r>
              <a:rPr lang="en-US" sz="2000"/>
              <a:t>foo</a:t>
            </a:r>
            <a:r>
              <a:rPr lang="zh-CN" sz="2000"/>
              <a:t>目录，之后再写入一个新的文件</a:t>
            </a:r>
            <a:r>
              <a:rPr lang="en-US" sz="2000"/>
              <a:t>bar</a:t>
            </a:r>
            <a:r>
              <a:rPr lang="zh-CN" sz="2000"/>
              <a:t>，刚好</a:t>
            </a:r>
            <a:r>
              <a:rPr lang="en-US" sz="2000"/>
              <a:t>reuse data block 1000</a:t>
            </a:r>
            <a:endParaRPr lang="en-US" sz="2000"/>
          </a:p>
          <a:p>
            <a:pPr marL="1143000" lvl="2" indent="-2286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9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97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0" flipH="false" flipV="false">
            <a:off x="685006" y="3238500"/>
            <a:ext cx="7391400" cy="1066800"/>
          </a:xfrm>
          <a:prstGeom prst="rect">
            <a:avLst/>
          </a:prstGeom>
          <a:noFill/>
        </p:spPr>
      </p:pic>
      <p:sp>
        <p:nvSpPr>
          <p:cNvPr id="98" name="矩形 6"/>
          <p:cNvSpPr>
            <a:spLocks noGrp="true" noChangeShapeType="true"/>
          </p:cNvSpPr>
          <p:nvPr/>
        </p:nvSpPr>
        <p:spPr>
          <a:xfrm>
            <a:off x="3390900" y="6172200"/>
            <a:ext cx="1979612" cy="4000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>
                <a:solidFill>
                  <a:srgbClr val="C00000"/>
                </a:solidFill>
              </a:rPr>
              <a:t>会有什么问题？</a:t>
            </a:r>
            <a:endParaRPr/>
          </a:p>
        </p:txBody>
      </p:sp>
      <p:pic>
        <p:nvPicPr>
          <p:cNvPr id="99" name="Picture 2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5800" y="5029200"/>
            <a:ext cx="7240587" cy="8731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0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Metadata Journaling</a:t>
            </a:r>
            <a:r>
              <a:rPr lang="zh-CN"/>
              <a:t>的</a:t>
            </a:r>
            <a:r>
              <a:rPr lang="en-US"/>
              <a:t>bug</a:t>
            </a:r>
            <a:r>
              <a:rPr lang="zh-CN"/>
              <a:t>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bar</a:t>
            </a:r>
            <a:r>
              <a:rPr lang="zh-CN"/>
              <a:t>文件的</a:t>
            </a: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</a:t>
            </a:r>
            <a:r>
              <a:rPr lang="zh-CN"/>
              <a:t>会直接写到</a:t>
            </a:r>
            <a:r>
              <a:rPr lang="en-US"/>
              <a:t>data block 1000</a:t>
            </a:r>
            <a:r>
              <a:rPr lang="zh-CN"/>
              <a:t>，不在</a:t>
            </a:r>
            <a:r>
              <a:rPr lang="en-US"/>
              <a:t>log</a:t>
            </a:r>
            <a:r>
              <a:rPr lang="zh-CN"/>
              <a:t>中记录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但是当恢复时，会先把目录</a:t>
            </a:r>
            <a:r>
              <a:rPr lang="en-US"/>
              <a:t>foo</a:t>
            </a:r>
            <a:r>
              <a:rPr lang="zh-CN"/>
              <a:t>的</a:t>
            </a:r>
            <a:r>
              <a:rPr lang="en-US"/>
              <a:t>data block</a:t>
            </a:r>
            <a:r>
              <a:rPr lang="zh-CN"/>
              <a:t>内容</a:t>
            </a:r>
            <a:r>
              <a:rPr lang="zh-CN"/>
              <a:t>恢复</a:t>
            </a:r>
            <a:r>
              <a:rPr lang="zh-CN"/>
              <a:t>到</a:t>
            </a:r>
            <a:r>
              <a:rPr lang="en-US"/>
              <a:t>data block </a:t>
            </a:r>
            <a:r>
              <a:rPr lang="en-US"/>
              <a:t>1000</a:t>
            </a:r>
            <a:r>
              <a:rPr lang="zh-CN"/>
              <a:t>，覆盖</a:t>
            </a:r>
            <a:r>
              <a:rPr lang="en-US"/>
              <a:t>bar</a:t>
            </a:r>
            <a:r>
              <a:rPr lang="zh-CN"/>
              <a:t>文件的内容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0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7" name="矩形 6"/>
          <p:cNvSpPr>
            <a:spLocks noGrp="true" noChangeShapeType="true"/>
          </p:cNvSpPr>
          <p:nvPr/>
        </p:nvSpPr>
        <p:spPr>
          <a:xfrm>
            <a:off x="2971800" y="4953000"/>
            <a:ext cx="3502025" cy="70643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>
                <a:solidFill>
                  <a:srgbClr val="C00000"/>
                </a:solidFill>
              </a:rPr>
              <a:t>这个问题的根本原因是什么？</a:t>
            </a:r>
            <a:endParaRPr/>
          </a:p>
          <a:p>
            <a:pPr lvl="0"/>
            <a:r>
              <a:rPr lang="zh-CN">
                <a:solidFill>
                  <a:srgbClr val="C00000"/>
                </a:solidFill>
              </a:rPr>
              <a:t>如何解决？</a:t>
            </a:r>
            <a:endParaRPr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10" name="Content Placeholder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  <a:lvl6pPr defTabSz="914400">
              <a:defRPr lang="en-US" sz="1800"/>
            </a:lvl6pPr>
            <a:lvl7pPr defTabSz="914400">
              <a:defRPr lang="en-US" sz="1800"/>
            </a:lvl7pPr>
            <a:lvl8pPr defTabSz="914400">
              <a:defRPr lang="en-US" sz="1800"/>
            </a:lvl8pPr>
            <a:lvl9pPr defTabSz="914400">
              <a:defRPr lang="en-US" sz="1800"/>
            </a:lvl9pPr>
          </a:lstStyle>
          <a:p>
            <a:pPr marL="342900" lvl="0" indent="-3429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en-US" sz="3200"/>
              <a:t>Metadata Journaling</a:t>
            </a:r>
            <a:r>
              <a:rPr lang="zh-CN" sz="3200"/>
              <a:t>的</a:t>
            </a:r>
            <a:r>
              <a:rPr lang="en-US" sz="3200"/>
              <a:t>bug</a:t>
            </a:r>
            <a:r>
              <a:rPr lang="zh-CN" sz="3200"/>
              <a:t>：</a:t>
            </a:r>
            <a:endParaRPr lang="en-US" sz="3200"/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buSzPct val="100000"/>
              <a:buChar char="–"/>
            </a:pPr>
            <a:r>
              <a:rPr lang="en-US" sz="2800"/>
              <a:t>ext3</a:t>
            </a:r>
            <a:r>
              <a:rPr lang="zh-CN" sz="2800"/>
              <a:t>的解决方案：</a:t>
            </a:r>
            <a:endParaRPr lang="en-US" sz="2800"/>
          </a:p>
          <a:p>
            <a:pPr marL="1143000" lvl="2" indent="-2286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sz="2800"/>
              <a:t>在日志中增加</a:t>
            </a:r>
            <a:r>
              <a:rPr lang="en-US" sz="2800"/>
              <a:t>revoke</a:t>
            </a:r>
            <a:r>
              <a:rPr lang="zh-CN" sz="2800"/>
              <a:t>（删除）</a:t>
            </a:r>
            <a:r>
              <a:rPr lang="en-US" sz="2800"/>
              <a:t>record</a:t>
            </a:r>
            <a:endParaRPr lang="en-US" sz="2800"/>
          </a:p>
          <a:p>
            <a:pPr marL="1143000" lvl="2" indent="-228600" defTabSz="914400">
              <a:lnSpc>
                <a:spcPct val="100000"/>
              </a:lnSpc>
              <a:spcBef>
                <a:spcPct val="20000"/>
              </a:spcBef>
              <a:buSzPct val="100000"/>
              <a:buChar char="•"/>
            </a:pPr>
            <a:r>
              <a:rPr lang="zh-CN" sz="2800"/>
              <a:t>恢复时先扫描日志，如果有</a:t>
            </a:r>
            <a:r>
              <a:rPr lang="en-US" sz="2800"/>
              <a:t>revoke</a:t>
            </a:r>
            <a:r>
              <a:rPr lang="zh-CN" sz="2800"/>
              <a:t>，</a:t>
            </a:r>
            <a:r>
              <a:rPr lang="en-US" sz="2800"/>
              <a:t>revoked</a:t>
            </a:r>
            <a:r>
              <a:rPr lang="zh-CN" sz="2800"/>
              <a:t> </a:t>
            </a:r>
            <a:r>
              <a:rPr lang="en-US" sz="2800"/>
              <a:t>data</a:t>
            </a:r>
            <a:r>
              <a:rPr lang="zh-CN" sz="2800"/>
              <a:t>（例如</a:t>
            </a:r>
            <a:r>
              <a:rPr lang="en-US" sz="2800"/>
              <a:t>foo</a:t>
            </a:r>
            <a:r>
              <a:rPr lang="zh-CN" sz="2800"/>
              <a:t>的</a:t>
            </a:r>
            <a:r>
              <a:rPr lang="en-US" sz="2800"/>
              <a:t>data block 1000</a:t>
            </a:r>
            <a:r>
              <a:rPr lang="zh-CN" sz="2800"/>
              <a:t>）不会被恢复</a:t>
            </a:r>
            <a:endParaRPr/>
          </a:p>
        </p:txBody>
      </p:sp>
      <p:sp>
        <p:nvSpPr>
          <p:cNvPr id="111" name="矩形 6"/>
          <p:cNvSpPr>
            <a:spLocks noGrp="true" noChangeShapeType="true"/>
          </p:cNvSpPr>
          <p:nvPr/>
        </p:nvSpPr>
        <p:spPr>
          <a:xfrm>
            <a:off x="2057400" y="5257800"/>
            <a:ext cx="5441950" cy="3984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>
                <a:solidFill>
                  <a:srgbClr val="C00000"/>
                </a:solidFill>
              </a:rPr>
              <a:t>为什么不把</a:t>
            </a:r>
            <a:r>
              <a:rPr lang="en-US">
                <a:solidFill>
                  <a:srgbClr val="C00000"/>
                </a:solidFill>
              </a:rPr>
              <a:t>directory</a:t>
            </a:r>
            <a:r>
              <a:rPr lang="zh-CN">
                <a:solidFill>
                  <a:srgbClr val="C00000"/>
                </a:solidFill>
              </a:rPr>
              <a:t>的</a:t>
            </a:r>
            <a:r>
              <a:rPr lang="en-US">
                <a:solidFill>
                  <a:srgbClr val="C00000"/>
                </a:solidFill>
              </a:rPr>
              <a:t>data block</a:t>
            </a:r>
            <a:r>
              <a:rPr lang="zh-CN">
                <a:solidFill>
                  <a:srgbClr val="C00000"/>
                </a:solidFill>
              </a:rPr>
              <a:t>当成</a:t>
            </a:r>
            <a:r>
              <a:rPr lang="en-US">
                <a:solidFill>
                  <a:srgbClr val="C00000"/>
                </a:solidFill>
              </a:rPr>
              <a:t>data</a:t>
            </a:r>
            <a:r>
              <a:rPr lang="zh-CN">
                <a:solidFill>
                  <a:srgbClr val="C00000"/>
                </a:solidFill>
              </a:rPr>
              <a:t>？</a:t>
            </a:r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25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b="true" i="false" u="none"/>
              <a:t>可容忍的系统状态：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完全正常、完全失效（</a:t>
            </a:r>
            <a:r>
              <a:rPr lang="en-US"/>
              <a:t>e.g, RAM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>
                <a:solidFill>
                  <a:srgbClr val="C00000"/>
                </a:solidFill>
              </a:rPr>
              <a:t>部分失效</a:t>
            </a:r>
            <a:r>
              <a:rPr lang="en-US">
                <a:solidFill>
                  <a:srgbClr val="C00000"/>
                </a:solidFill>
              </a:rPr>
              <a:t>【</a:t>
            </a:r>
            <a:r>
              <a:rPr lang="zh-CN">
                <a:solidFill>
                  <a:srgbClr val="C00000"/>
                </a:solidFill>
              </a:rPr>
              <a:t>存储</a:t>
            </a:r>
            <a:r>
              <a:rPr lang="en-US">
                <a:solidFill>
                  <a:srgbClr val="C00000"/>
                </a:solidFill>
              </a:rPr>
              <a:t>/</a:t>
            </a:r>
            <a:r>
              <a:rPr lang="zh-CN">
                <a:solidFill>
                  <a:srgbClr val="C00000"/>
                </a:solidFill>
              </a:rPr>
              <a:t>数据库、分布式系统</a:t>
            </a:r>
            <a:r>
              <a:rPr lang="en-US">
                <a:solidFill>
                  <a:srgbClr val="C00000"/>
                </a:solidFill>
              </a:rPr>
              <a:t>】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Crash-consistency problem 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例如连续</a:t>
            </a:r>
            <a:r>
              <a:rPr lang="en-US"/>
              <a:t>2</a:t>
            </a:r>
            <a:r>
              <a:rPr lang="zh-CN"/>
              <a:t>次写入高度关联的</a:t>
            </a:r>
            <a:r>
              <a:rPr lang="en-US"/>
              <a:t>A</a:t>
            </a:r>
            <a:r>
              <a:rPr lang="zh-CN"/>
              <a:t>和</a:t>
            </a:r>
            <a:r>
              <a:rPr lang="en-US"/>
              <a:t>B</a:t>
            </a:r>
            <a:r>
              <a:rPr lang="zh-CN"/>
              <a:t>，在中间发生</a:t>
            </a:r>
            <a:r>
              <a:rPr lang="en-US"/>
              <a:t>crash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原子性问题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系统进入一个</a:t>
            </a:r>
            <a:r>
              <a:rPr lang="en-US"/>
              <a:t>inconsistent</a:t>
            </a:r>
            <a:r>
              <a:rPr lang="zh-CN"/>
              <a:t>状态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解决方法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FSCK:</a:t>
            </a:r>
            <a:r>
              <a:rPr lang="zh-CN"/>
              <a:t> </a:t>
            </a:r>
            <a:r>
              <a:rPr lang="en-US"/>
              <a:t>file</a:t>
            </a:r>
            <a:r>
              <a:rPr lang="zh-CN"/>
              <a:t> </a:t>
            </a:r>
            <a:r>
              <a:rPr lang="en-US"/>
              <a:t>system</a:t>
            </a:r>
            <a:r>
              <a:rPr lang="zh-CN"/>
              <a:t> </a:t>
            </a:r>
            <a:r>
              <a:rPr lang="en-US"/>
              <a:t>checker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Journaling:</a:t>
            </a:r>
            <a:r>
              <a:rPr lang="zh-CN"/>
              <a:t> </a:t>
            </a:r>
            <a:r>
              <a:rPr lang="en-US"/>
              <a:t>write-ahead</a:t>
            </a:r>
            <a:r>
              <a:rPr lang="zh-CN"/>
              <a:t> </a:t>
            </a:r>
            <a:r>
              <a:rPr lang="en-US"/>
              <a:t>log</a:t>
            </a:r>
            <a:endParaRPr/>
          </a:p>
        </p:txBody>
      </p:sp>
      <p:sp>
        <p:nvSpPr>
          <p:cNvPr id="25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1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#3: Other Approaches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Soft Updates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精心设计</a:t>
            </a:r>
            <a:r>
              <a:rPr lang="en-US" sz="2400"/>
              <a:t>FS</a:t>
            </a:r>
            <a:r>
              <a:rPr lang="zh-CN" sz="2400"/>
              <a:t>的内部结构和写入顺序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 sz="2400"/>
              <a:t>例如先写</a:t>
            </a:r>
            <a:r>
              <a:rPr lang="en-US" sz="2400"/>
              <a:t>data block</a:t>
            </a:r>
            <a:r>
              <a:rPr lang="zh-CN" sz="2400"/>
              <a:t>再写</a:t>
            </a:r>
            <a:r>
              <a:rPr lang="en-US" sz="2400"/>
              <a:t>indrect nodes</a:t>
            </a:r>
            <a:r>
              <a:rPr lang="zh-CN" sz="2400"/>
              <a:t>，最后再写</a:t>
            </a:r>
            <a:r>
              <a:rPr lang="en-US" sz="2400"/>
              <a:t>inode</a:t>
            </a:r>
            <a:r>
              <a:rPr lang="zh-CN" sz="2400"/>
              <a:t>可以避免</a:t>
            </a:r>
            <a:r>
              <a:rPr lang="en-US" sz="2400"/>
              <a:t>inode</a:t>
            </a:r>
            <a:r>
              <a:rPr lang="zh-CN" sz="2400"/>
              <a:t>指向</a:t>
            </a:r>
            <a:r>
              <a:rPr lang="en-US" sz="2400"/>
              <a:t>dirty data blocks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实现比较复杂</a:t>
            </a:r>
            <a:endParaRPr/>
          </a:p>
        </p:txBody>
      </p:sp>
      <p:sp>
        <p:nvSpPr>
          <p:cNvPr id="11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1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#3: Other Approaches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Copy-On-Write</a:t>
            </a:r>
            <a:r>
              <a:rPr lang="zh-CN"/>
              <a:t> </a:t>
            </a:r>
            <a:r>
              <a:rPr lang="en-US"/>
              <a:t>(COW)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用于</a:t>
            </a:r>
            <a:r>
              <a:rPr lang="en-US" sz="2400"/>
              <a:t>Log-structured FS, ZFS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永远不原位更新，而是写到新的位置上</a:t>
            </a:r>
            <a:endParaRPr lang="en-US" sz="24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本质上是一种多版本（</a:t>
            </a:r>
            <a:r>
              <a:rPr lang="en-US" sz="2400"/>
              <a:t>multi-versioning</a:t>
            </a:r>
            <a:r>
              <a:rPr lang="zh-CN" sz="2400"/>
              <a:t>）的实现</a:t>
            </a:r>
            <a:endParaRPr/>
          </a:p>
        </p:txBody>
      </p:sp>
      <p:sp>
        <p:nvSpPr>
          <p:cNvPr id="11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0" name="Text Box 1"/>
          <p:cNvSpPr txBox="true">
            <a:spLocks noGrp="true" noChangeShapeType="true"/>
          </p:cNvSpPr>
          <p:nvPr/>
        </p:nvSpPr>
        <p:spPr>
          <a:xfrm>
            <a:off x="2120900" y="5486400"/>
            <a:ext cx="4978400" cy="3984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>
                <a:solidFill>
                  <a:srgbClr val="FF0000"/>
                </a:solidFill>
              </a:rPr>
              <a:t>回想一下</a:t>
            </a:r>
            <a:r>
              <a:rPr lang="en-US">
                <a:solidFill>
                  <a:srgbClr val="FF0000"/>
                </a:solidFill>
              </a:rPr>
              <a:t>Flash SSD</a:t>
            </a:r>
            <a:r>
              <a:rPr lang="zh-CN">
                <a:solidFill>
                  <a:srgbClr val="FF0000"/>
                </a:solidFill>
              </a:rPr>
              <a:t>中的</a:t>
            </a:r>
            <a:r>
              <a:rPr lang="en-US">
                <a:solidFill>
                  <a:srgbClr val="FF0000"/>
                </a:solidFill>
              </a:rPr>
              <a:t>hybrid mapping?</a:t>
            </a:r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Journaling</a:t>
            </a:r>
            <a:endParaRPr/>
          </a:p>
        </p:txBody>
      </p:sp>
      <p:sp>
        <p:nvSpPr>
          <p:cNvPr id="12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#3: Other Approaches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Backpointer-Based</a:t>
            </a:r>
            <a:r>
              <a:rPr lang="zh-CN"/>
              <a:t> </a:t>
            </a:r>
            <a:r>
              <a:rPr lang="en-US"/>
              <a:t>Consistency</a:t>
            </a:r>
            <a:r>
              <a:rPr lang="zh-CN"/>
              <a:t> </a:t>
            </a:r>
            <a:r>
              <a:rPr lang="en-US"/>
              <a:t>(BBC)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数据块中增加</a:t>
            </a:r>
            <a:r>
              <a:rPr lang="en-US"/>
              <a:t>back</a:t>
            </a:r>
            <a:r>
              <a:rPr lang="zh-CN"/>
              <a:t> </a:t>
            </a:r>
            <a:r>
              <a:rPr lang="en-US"/>
              <a:t>pointer</a:t>
            </a:r>
            <a:r>
              <a:rPr lang="zh-CN"/>
              <a:t>，指向</a:t>
            </a:r>
            <a:r>
              <a:rPr lang="en-US"/>
              <a:t>inode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通过判断</a:t>
            </a:r>
            <a:r>
              <a:rPr lang="en-US"/>
              <a:t>forward</a:t>
            </a:r>
            <a:r>
              <a:rPr lang="zh-CN"/>
              <a:t> </a:t>
            </a:r>
            <a:r>
              <a:rPr lang="en-US"/>
              <a:t>pointer</a:t>
            </a:r>
            <a:r>
              <a:rPr lang="zh-CN"/>
              <a:t>和</a:t>
            </a:r>
            <a:r>
              <a:rPr lang="en-US"/>
              <a:t>back pointer</a:t>
            </a:r>
            <a:r>
              <a:rPr lang="zh-CN"/>
              <a:t>是否一致，来判断</a:t>
            </a:r>
            <a:r>
              <a:rPr lang="en-US"/>
              <a:t>inode</a:t>
            </a:r>
            <a:r>
              <a:rPr lang="zh-CN"/>
              <a:t>和</a:t>
            </a:r>
            <a:r>
              <a:rPr lang="en-US"/>
              <a:t>data block</a:t>
            </a:r>
            <a:r>
              <a:rPr lang="zh-CN"/>
              <a:t>是否一致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back pointer</a:t>
            </a:r>
            <a:r>
              <a:rPr lang="zh-CN"/>
              <a:t>起到对</a:t>
            </a:r>
            <a:r>
              <a:rPr lang="en-US"/>
              <a:t>parent</a:t>
            </a:r>
            <a:r>
              <a:rPr lang="zh-CN"/>
              <a:t>的校验作用</a:t>
            </a:r>
            <a:endParaRPr/>
          </a:p>
        </p:txBody>
      </p:sp>
      <p:sp>
        <p:nvSpPr>
          <p:cNvPr id="12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25" name="Text Box 1"/>
          <p:cNvSpPr txBox="true">
            <a:spLocks noGrp="true" noChangeShapeType="true"/>
          </p:cNvSpPr>
          <p:nvPr/>
        </p:nvSpPr>
        <p:spPr>
          <a:xfrm>
            <a:off x="2590800" y="5410200"/>
            <a:ext cx="3479800" cy="4000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>
              <a:buNone/>
            </a:pPr>
            <a:r>
              <a:rPr lang="zh-CN">
                <a:solidFill>
                  <a:srgbClr val="FF0000">
                    <a:alpha val="100000"/>
                  </a:srgbClr>
                </a:solidFill>
              </a:rPr>
              <a:t>是不是有点像区块链的味道？</a:t>
            </a:r>
            <a:endParaRPr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F2FS (Flash-friendly File System)</a:t>
            </a:r>
            <a:endParaRPr/>
          </a:p>
        </p:txBody>
      </p:sp>
      <p:sp>
        <p:nvSpPr>
          <p:cNvPr id="128" name="Content Placeholder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三星最早开发，华为、</a:t>
            </a:r>
            <a:r>
              <a:rPr lang="en-US"/>
              <a:t>Google</a:t>
            </a:r>
            <a:r>
              <a:rPr lang="zh-CN"/>
              <a:t>等参与开发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也是基于</a:t>
            </a:r>
            <a:r>
              <a:rPr lang="en-US"/>
              <a:t>Copy-on-write (COW) </a:t>
            </a:r>
            <a:r>
              <a:rPr lang="zh-CN"/>
              <a:t>思想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应用于安卓设备和部分</a:t>
            </a:r>
            <a:r>
              <a:rPr lang="en-US"/>
              <a:t>Linux</a:t>
            </a:r>
            <a:r>
              <a:rPr lang="zh-CN"/>
              <a:t>服务器</a:t>
            </a:r>
            <a:endParaRPr/>
          </a:p>
        </p:txBody>
      </p:sp>
      <p:sp>
        <p:nvSpPr>
          <p:cNvPr id="129" name="Text Box 3"/>
          <p:cNvSpPr txBox="true">
            <a:spLocks noGrp="true" noChangeShapeType="true"/>
          </p:cNvSpPr>
          <p:nvPr/>
        </p:nvSpPr>
        <p:spPr>
          <a:xfrm>
            <a:off x="838200" y="4648200"/>
            <a:ext cx="7824787" cy="10763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en-US" sz="1600"/>
              <a:t>F2FS: A New File System for Flash Storage</a:t>
            </a:r>
            <a:endParaRPr/>
          </a:p>
          <a:p>
            <a:pPr lvl="0"/>
            <a:r>
              <a:rPr lang="en-US" sz="1600"/>
              <a:t>Changman Lee, Dongho Sim, Joo-Young Hwang, and Sangyeun Cho</a:t>
            </a:r>
            <a:endParaRPr/>
          </a:p>
          <a:p>
            <a:pPr lvl="0"/>
            <a:r>
              <a:rPr lang="en-US" sz="1600"/>
              <a:t>https://www.usenix.org/conference/fast15/technical-sessions/presentation/lee</a:t>
            </a:r>
            <a:endParaRPr/>
          </a:p>
        </p:txBody>
      </p:sp>
      <p:pic>
        <p:nvPicPr>
          <p:cNvPr id="130" name="Rectangles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33400" y="228600"/>
            <a:ext cx="1203325" cy="3984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</a:t>
            </a:r>
            <a:endParaRPr/>
          </a:p>
        </p:txBody>
      </p:sp>
      <p:sp>
        <p:nvSpPr>
          <p:cNvPr id="13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4636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000"/>
              <a:t>一个文件系统的数据分布类似</a:t>
            </a:r>
            <a:r>
              <a:rPr lang="en-US" sz="2000"/>
              <a:t>VSFS</a:t>
            </a:r>
            <a:r>
              <a:rPr lang="zh-CN" sz="2000"/>
              <a:t>，</a:t>
            </a:r>
            <a:r>
              <a:rPr lang="en-US" sz="2000"/>
              <a:t>inode</a:t>
            </a:r>
            <a:r>
              <a:rPr lang="zh-CN" sz="2000"/>
              <a:t>包括</a:t>
            </a:r>
            <a:r>
              <a:rPr lang="en-US" sz="2000"/>
              <a:t>15</a:t>
            </a:r>
            <a:r>
              <a:rPr lang="zh-CN" sz="2000"/>
              <a:t>个指针（</a:t>
            </a:r>
            <a:r>
              <a:rPr lang="en-US" sz="2000"/>
              <a:t>12</a:t>
            </a:r>
            <a:r>
              <a:rPr lang="zh-CN" sz="2000"/>
              <a:t>个</a:t>
            </a:r>
            <a:r>
              <a:rPr lang="en-US" sz="2000"/>
              <a:t>direct, 2</a:t>
            </a:r>
            <a:r>
              <a:rPr lang="zh-CN" sz="2000"/>
              <a:t>个</a:t>
            </a:r>
            <a:r>
              <a:rPr lang="en-US" sz="2000"/>
              <a:t>indirect, 1</a:t>
            </a:r>
            <a:r>
              <a:rPr lang="zh-CN" sz="2000"/>
              <a:t>个</a:t>
            </a:r>
            <a:r>
              <a:rPr lang="en-US" sz="2000"/>
              <a:t>double indirect</a:t>
            </a:r>
            <a:r>
              <a:rPr lang="zh-CN" sz="2000"/>
              <a:t>）。写入一个</a:t>
            </a:r>
            <a:r>
              <a:rPr lang="en-US" sz="2000"/>
              <a:t>10MB</a:t>
            </a:r>
            <a:r>
              <a:rPr lang="zh-CN" sz="2000"/>
              <a:t>的</a:t>
            </a:r>
            <a:r>
              <a:rPr lang="en-US" sz="2000"/>
              <a:t>/foo/bar</a:t>
            </a:r>
            <a:r>
              <a:rPr lang="zh-CN" sz="2000"/>
              <a:t>文件，分别采用</a:t>
            </a:r>
            <a:r>
              <a:rPr lang="en-US" sz="2000"/>
              <a:t>data journaling</a:t>
            </a:r>
            <a:r>
              <a:rPr lang="zh-CN" sz="2000"/>
              <a:t>和</a:t>
            </a:r>
            <a:r>
              <a:rPr lang="en-US" sz="2000"/>
              <a:t>metadata journaling</a:t>
            </a:r>
            <a:r>
              <a:rPr lang="zh-CN" sz="2000"/>
              <a:t>，分别需要多少次</a:t>
            </a:r>
            <a:r>
              <a:rPr lang="en-US" sz="2000"/>
              <a:t>I/O</a:t>
            </a:r>
            <a:r>
              <a:rPr lang="zh-CN" sz="2000"/>
              <a:t>？（除了文件</a:t>
            </a:r>
            <a:r>
              <a:rPr lang="en-US" sz="2000"/>
              <a:t>data block</a:t>
            </a:r>
            <a:r>
              <a:rPr lang="zh-CN" sz="2000"/>
              <a:t>外的都算元数据</a:t>
            </a:r>
            <a:r>
              <a:rPr lang="zh-CN" sz="2000"/>
              <a:t>，每个</a:t>
            </a:r>
            <a:r>
              <a:rPr lang="en-US" sz="2000"/>
              <a:t>4KB block</a:t>
            </a:r>
            <a:r>
              <a:rPr lang="zh-CN" sz="2000"/>
              <a:t>的读或写都算一次</a:t>
            </a:r>
            <a:r>
              <a:rPr lang="en-US" sz="2000"/>
              <a:t>I/O </a:t>
            </a:r>
            <a:r>
              <a:rPr lang="zh-CN" sz="2000"/>
              <a:t>，创建或写入同一文件只需要最终保存一次</a:t>
            </a:r>
            <a:r>
              <a:rPr lang="en-US" sz="2000"/>
              <a:t>metadata</a:t>
            </a:r>
            <a:r>
              <a:rPr lang="zh-CN" sz="2000"/>
              <a:t>，向</a:t>
            </a:r>
            <a:r>
              <a:rPr lang="en-US" sz="2000"/>
              <a:t>log</a:t>
            </a:r>
            <a:r>
              <a:rPr lang="zh-CN" sz="2000"/>
              <a:t>中写一个</a:t>
            </a:r>
            <a:r>
              <a:rPr lang="en-US" sz="2000"/>
              <a:t>record</a:t>
            </a:r>
            <a:r>
              <a:rPr lang="zh-CN" sz="2000"/>
              <a:t>也算写入一</a:t>
            </a:r>
            <a:r>
              <a:rPr lang="zh-CN" sz="2000"/>
              <a:t>次</a:t>
            </a:r>
            <a:r>
              <a:rPr lang="en-US" sz="2000"/>
              <a:t>I/O</a:t>
            </a:r>
            <a:r>
              <a:rPr lang="zh-CN" sz="2000"/>
              <a:t>）</a:t>
            </a:r>
            <a:endParaRPr/>
          </a:p>
        </p:txBody>
      </p:sp>
      <p:sp>
        <p:nvSpPr>
          <p:cNvPr id="13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35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 flipH="false" flipV="false">
            <a:off x="1623594" y="3648075"/>
            <a:ext cx="6162675" cy="14636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课堂练习（答案）</a:t>
            </a:r>
            <a:endParaRPr/>
          </a:p>
        </p:txBody>
      </p:sp>
      <p:sp>
        <p:nvSpPr>
          <p:cNvPr id="13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4636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2000"/>
              <a:t>一个文件系统的数据分布类似</a:t>
            </a:r>
            <a:r>
              <a:rPr lang="en-US" sz="2000"/>
              <a:t>VSFS</a:t>
            </a:r>
            <a:r>
              <a:rPr lang="zh-CN" sz="2000"/>
              <a:t>，</a:t>
            </a:r>
            <a:r>
              <a:rPr lang="en-US" sz="2000"/>
              <a:t>inode</a:t>
            </a:r>
            <a:r>
              <a:rPr lang="zh-CN" sz="2000"/>
              <a:t>包括</a:t>
            </a:r>
            <a:r>
              <a:rPr lang="en-US" sz="2000"/>
              <a:t>15</a:t>
            </a:r>
            <a:r>
              <a:rPr lang="zh-CN" sz="2000"/>
              <a:t>个指针（</a:t>
            </a:r>
            <a:r>
              <a:rPr lang="en-US" sz="2000"/>
              <a:t>12</a:t>
            </a:r>
            <a:r>
              <a:rPr lang="zh-CN" sz="2000"/>
              <a:t>个</a:t>
            </a:r>
            <a:r>
              <a:rPr lang="en-US" sz="2000"/>
              <a:t>direct, 2</a:t>
            </a:r>
            <a:r>
              <a:rPr lang="zh-CN" sz="2000"/>
              <a:t>个</a:t>
            </a:r>
            <a:r>
              <a:rPr lang="en-US" sz="2000"/>
              <a:t>indirect, 1</a:t>
            </a:r>
            <a:r>
              <a:rPr lang="zh-CN" sz="2000"/>
              <a:t>个</a:t>
            </a:r>
            <a:r>
              <a:rPr lang="en-US" sz="2000"/>
              <a:t>double indirect</a:t>
            </a:r>
            <a:r>
              <a:rPr lang="zh-CN" sz="2000"/>
              <a:t>），写入一个</a:t>
            </a:r>
            <a:r>
              <a:rPr lang="en-US" sz="2000"/>
              <a:t>10MB</a:t>
            </a:r>
            <a:r>
              <a:rPr lang="zh-CN" sz="2000"/>
              <a:t>的</a:t>
            </a:r>
            <a:r>
              <a:rPr lang="en-US" sz="2000"/>
              <a:t>/foo/bar</a:t>
            </a:r>
            <a:r>
              <a:rPr lang="zh-CN" sz="2000"/>
              <a:t>文件，分别采用</a:t>
            </a:r>
            <a:r>
              <a:rPr lang="en-US" sz="2000"/>
              <a:t>data journaling</a:t>
            </a:r>
            <a:r>
              <a:rPr lang="zh-CN" sz="2000"/>
              <a:t>和</a:t>
            </a:r>
            <a:r>
              <a:rPr lang="en-US" sz="2000"/>
              <a:t>metadata journaling</a:t>
            </a:r>
            <a:r>
              <a:rPr lang="zh-CN" sz="2000"/>
              <a:t>，分别需要多少次</a:t>
            </a:r>
            <a:r>
              <a:rPr lang="en-US" sz="2000"/>
              <a:t>I/O</a:t>
            </a:r>
            <a:r>
              <a:rPr lang="zh-CN" sz="2000"/>
              <a:t>？</a:t>
            </a:r>
            <a:r>
              <a:rPr lang="zh-CN" sz="2000"/>
              <a:t>（除了文件</a:t>
            </a:r>
            <a:r>
              <a:rPr lang="en-US" sz="2000"/>
              <a:t>data block</a:t>
            </a:r>
            <a:r>
              <a:rPr lang="zh-CN" sz="2000"/>
              <a:t>外的都算元数据，每个</a:t>
            </a:r>
            <a:r>
              <a:rPr lang="en-US" sz="2000"/>
              <a:t>4KB block</a:t>
            </a:r>
            <a:r>
              <a:rPr lang="zh-CN" sz="2000"/>
              <a:t>的读或写都算一次</a:t>
            </a:r>
            <a:r>
              <a:rPr lang="en-US" sz="2000"/>
              <a:t>I/O </a:t>
            </a:r>
            <a:r>
              <a:rPr lang="zh-CN" sz="2000"/>
              <a:t>，创建或写入同一文件只需要最终保存一次</a:t>
            </a:r>
            <a:r>
              <a:rPr lang="en-US" sz="2000"/>
              <a:t>metadata</a:t>
            </a:r>
            <a:r>
              <a:rPr lang="zh-CN" sz="2000"/>
              <a:t>，向</a:t>
            </a:r>
            <a:r>
              <a:rPr lang="en-US" sz="2000"/>
              <a:t>log</a:t>
            </a:r>
            <a:r>
              <a:rPr lang="zh-CN" sz="2000"/>
              <a:t>中写一个</a:t>
            </a:r>
            <a:r>
              <a:rPr lang="en-US" sz="2000"/>
              <a:t>record</a:t>
            </a:r>
            <a:r>
              <a:rPr lang="zh-CN" sz="2000"/>
              <a:t>也算写入一</a:t>
            </a:r>
            <a:r>
              <a:rPr lang="zh-CN" sz="2000"/>
              <a:t>次</a:t>
            </a:r>
            <a:r>
              <a:rPr lang="en-US" sz="2000"/>
              <a:t>I/O</a:t>
            </a:r>
            <a:r>
              <a:rPr lang="zh-CN" sz="2000"/>
              <a:t>）</a:t>
            </a:r>
            <a:endParaRPr/>
          </a:p>
        </p:txBody>
      </p:sp>
      <p:sp>
        <p:nvSpPr>
          <p:cNvPr id="13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pic>
        <p:nvPicPr>
          <p:cNvPr id="140" name="Picture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3651250"/>
            <a:ext cx="6162675" cy="1463675"/>
          </a:xfrm>
          <a:prstGeom prst="rect">
            <a:avLst/>
          </a:prstGeom>
          <a:noFill/>
        </p:spPr>
      </p:pic>
      <p:sp>
        <p:nvSpPr>
          <p:cNvPr id="141" name="Text Box 1"/>
          <p:cNvSpPr txBox="true">
            <a:spLocks noGrp="true" noChangeShapeType="true"/>
          </p:cNvSpPr>
          <p:nvPr/>
        </p:nvSpPr>
        <p:spPr>
          <a:xfrm>
            <a:off x="393700" y="5592762"/>
            <a:ext cx="8318500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zh-CN" sz="1600">
                <a:latin typeface="Comic Sans MS" pitchFamily="66"/>
                <a:ea typeface="SimSun" pitchFamily="2" charset="-122"/>
              </a:rPr>
              <a:t>首先，读取</a:t>
            </a:r>
            <a:r>
              <a:rPr lang="en-US" sz="1600">
                <a:latin typeface="Comic Sans MS" pitchFamily="66"/>
              </a:rPr>
              <a:t>superblock</a:t>
            </a:r>
            <a:r>
              <a:rPr lang="zh-CN" sz="1600">
                <a:latin typeface="Comic Sans MS" pitchFamily="66"/>
                <a:ea typeface="SimSun" pitchFamily="2" charset="-122"/>
              </a:rPr>
              <a:t>，读取</a:t>
            </a:r>
            <a:r>
              <a:rPr lang="en-US" sz="1600">
                <a:latin typeface="Comic Sans MS" pitchFamily="66"/>
              </a:rPr>
              <a:t>/</a:t>
            </a:r>
            <a:r>
              <a:rPr lang="zh-CN" sz="1600">
                <a:latin typeface="Comic Sans MS" pitchFamily="66"/>
                <a:ea typeface="SimSun" pitchFamily="2" charset="-122"/>
              </a:rPr>
              <a:t>的</a:t>
            </a:r>
            <a:r>
              <a:rPr lang="en-US" sz="1600">
                <a:latin typeface="Comic Sans MS" pitchFamily="66"/>
              </a:rPr>
              <a:t>inode</a:t>
            </a:r>
            <a:r>
              <a:rPr lang="zh-CN" sz="1600"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latin typeface="Comic Sans MS" pitchFamily="66"/>
              </a:rPr>
              <a:t>data block</a:t>
            </a:r>
            <a:r>
              <a:rPr lang="zh-CN" sz="1600">
                <a:latin typeface="Comic Sans MS" pitchFamily="66"/>
                <a:ea typeface="SimSun" pitchFamily="2" charset="-122"/>
              </a:rPr>
              <a:t>，读取</a:t>
            </a:r>
            <a:r>
              <a:rPr lang="en-US" sz="1600">
                <a:latin typeface="Comic Sans MS" pitchFamily="66"/>
              </a:rPr>
              <a:t>/foo</a:t>
            </a:r>
            <a:r>
              <a:rPr lang="zh-CN" sz="1600">
                <a:latin typeface="Comic Sans MS" pitchFamily="66"/>
                <a:ea typeface="SimSun" pitchFamily="2" charset="-122"/>
              </a:rPr>
              <a:t>的</a:t>
            </a:r>
            <a:r>
              <a:rPr lang="en-US" sz="1600">
                <a:latin typeface="Comic Sans MS" pitchFamily="66"/>
              </a:rPr>
              <a:t>inode</a:t>
            </a:r>
            <a:r>
              <a:rPr lang="zh-CN" sz="1600"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latin typeface="Comic Sans MS" pitchFamily="66"/>
              </a:rPr>
              <a:t>data block</a:t>
            </a:r>
            <a:r>
              <a:rPr lang="zh-CN" sz="1600">
                <a:latin typeface="Comic Sans MS" pitchFamily="66"/>
                <a:ea typeface="SimSun" pitchFamily="2" charset="-122"/>
              </a:rPr>
              <a:t>。为了给</a:t>
            </a:r>
            <a:r>
              <a:rPr lang="en-US" sz="1600">
                <a:latin typeface="Comic Sans MS" pitchFamily="66"/>
              </a:rPr>
              <a:t>/foo/bar</a:t>
            </a:r>
            <a:r>
              <a:rPr lang="zh-CN" sz="1600">
                <a:latin typeface="Comic Sans MS" pitchFamily="66"/>
                <a:ea typeface="SimSun" pitchFamily="2" charset="-122"/>
              </a:rPr>
              <a:t>创建</a:t>
            </a:r>
            <a:r>
              <a:rPr lang="en-US" sz="1600">
                <a:latin typeface="Comic Sans MS" pitchFamily="66"/>
              </a:rPr>
              <a:t>inode</a:t>
            </a:r>
            <a:r>
              <a:rPr lang="zh-CN" sz="1600"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latin typeface="Comic Sans MS" pitchFamily="66"/>
              </a:rPr>
              <a:t>data blocks</a:t>
            </a:r>
            <a:r>
              <a:rPr lang="zh-CN" sz="1600">
                <a:latin typeface="Comic Sans MS" pitchFamily="66"/>
                <a:ea typeface="SimSun" pitchFamily="2" charset="-122"/>
              </a:rPr>
              <a:t>，还需要读取</a:t>
            </a:r>
            <a:r>
              <a:rPr lang="en-US" sz="1600">
                <a:latin typeface="Comic Sans MS" pitchFamily="66"/>
              </a:rPr>
              <a:t>inode bitmap</a:t>
            </a:r>
            <a:r>
              <a:rPr lang="zh-CN" sz="1600"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latin typeface="Comic Sans MS" pitchFamily="66"/>
              </a:rPr>
              <a:t>data bitmap</a:t>
            </a:r>
            <a:r>
              <a:rPr lang="zh-CN" sz="1600">
                <a:latin typeface="Comic Sans MS" pitchFamily="66"/>
                <a:ea typeface="SimSun" pitchFamily="2" charset="-122"/>
              </a:rPr>
              <a:t>。所以共需要</a:t>
            </a:r>
            <a:r>
              <a:rPr lang="en-US" sz="1600">
                <a:latin typeface="Comic Sans MS" pitchFamily="66"/>
              </a:rPr>
              <a:t>7</a:t>
            </a:r>
            <a:r>
              <a:rPr lang="zh-CN" sz="1600">
                <a:latin typeface="Comic Sans MS" pitchFamily="66"/>
                <a:ea typeface="SimSun" pitchFamily="2" charset="-122"/>
              </a:rPr>
              <a:t>次</a:t>
            </a:r>
            <a:r>
              <a:rPr lang="en-US" sz="1600">
                <a:latin typeface="Comic Sans MS" pitchFamily="66"/>
              </a:rPr>
              <a:t>read</a:t>
            </a:r>
            <a:r>
              <a:rPr lang="zh-CN" sz="1600">
                <a:latin typeface="Comic Sans MS" pitchFamily="66"/>
                <a:ea typeface="SimSun" pitchFamily="2" charset="-122"/>
              </a:rPr>
              <a:t>来读取以上的</a:t>
            </a:r>
            <a:r>
              <a:rPr lang="en-US" sz="1600">
                <a:latin typeface="Comic Sans MS" pitchFamily="66"/>
              </a:rPr>
              <a:t>metadata</a:t>
            </a:r>
            <a:endParaRPr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课堂练习（答案）</a:t>
            </a:r>
            <a:endParaRPr/>
          </a:p>
        </p:txBody>
      </p:sp>
      <p:sp>
        <p:nvSpPr>
          <p:cNvPr id="14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4636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1800"/>
              <a:t>一个文件系统的数据分布类似</a:t>
            </a:r>
            <a:r>
              <a:rPr lang="en-US" sz="1800"/>
              <a:t>VSFS</a:t>
            </a:r>
            <a:r>
              <a:rPr lang="zh-CN" sz="1800"/>
              <a:t>，</a:t>
            </a:r>
            <a:r>
              <a:rPr lang="en-US" sz="1800"/>
              <a:t>inode</a:t>
            </a:r>
            <a:r>
              <a:rPr lang="zh-CN" sz="1800"/>
              <a:t>包括</a:t>
            </a:r>
            <a:r>
              <a:rPr lang="en-US" sz="1800"/>
              <a:t>15</a:t>
            </a:r>
            <a:r>
              <a:rPr lang="zh-CN" sz="1800"/>
              <a:t>个指针（</a:t>
            </a:r>
            <a:r>
              <a:rPr lang="en-US" sz="1800"/>
              <a:t>12</a:t>
            </a:r>
            <a:r>
              <a:rPr lang="zh-CN" sz="1800"/>
              <a:t>个</a:t>
            </a:r>
            <a:r>
              <a:rPr lang="en-US" sz="1800"/>
              <a:t>direct, 2</a:t>
            </a:r>
            <a:r>
              <a:rPr lang="zh-CN" sz="1800"/>
              <a:t>个</a:t>
            </a:r>
            <a:r>
              <a:rPr lang="en-US" sz="1800"/>
              <a:t>indirect, 1</a:t>
            </a:r>
            <a:r>
              <a:rPr lang="zh-CN" sz="1800"/>
              <a:t>个</a:t>
            </a:r>
            <a:r>
              <a:rPr lang="en-US" sz="1800"/>
              <a:t>double indirect</a:t>
            </a:r>
            <a:r>
              <a:rPr lang="zh-CN" sz="1800"/>
              <a:t>）写入一个</a:t>
            </a:r>
            <a:r>
              <a:rPr lang="en-US" sz="1800"/>
              <a:t>10MB</a:t>
            </a:r>
            <a:r>
              <a:rPr lang="zh-CN" sz="1800"/>
              <a:t>的</a:t>
            </a:r>
            <a:r>
              <a:rPr lang="en-US" sz="1800"/>
              <a:t>/foo/bar</a:t>
            </a:r>
            <a:r>
              <a:rPr lang="zh-CN" sz="1800"/>
              <a:t>文件，分别采用</a:t>
            </a:r>
            <a:r>
              <a:rPr lang="en-US" sz="1800"/>
              <a:t>data journaling</a:t>
            </a:r>
            <a:r>
              <a:rPr lang="zh-CN" sz="1800"/>
              <a:t>和</a:t>
            </a:r>
            <a:r>
              <a:rPr lang="en-US" sz="1800"/>
              <a:t>metadata journaling</a:t>
            </a:r>
            <a:r>
              <a:rPr lang="zh-CN" sz="1800"/>
              <a:t>，分别需要多少次</a:t>
            </a:r>
            <a:r>
              <a:rPr lang="en-US" sz="1800"/>
              <a:t>I/O</a:t>
            </a:r>
            <a:r>
              <a:rPr lang="zh-CN" sz="1800"/>
              <a:t>？</a:t>
            </a:r>
            <a:r>
              <a:rPr lang="zh-CN" sz="1800"/>
              <a:t>（除了文件</a:t>
            </a:r>
            <a:r>
              <a:rPr lang="en-US" sz="1800"/>
              <a:t>data block</a:t>
            </a:r>
            <a:r>
              <a:rPr lang="zh-CN" sz="1800"/>
              <a:t>外的都算元数据，每个</a:t>
            </a:r>
            <a:r>
              <a:rPr lang="en-US" sz="1800"/>
              <a:t>4KB block</a:t>
            </a:r>
            <a:r>
              <a:rPr lang="zh-CN" sz="1800"/>
              <a:t>的读或写都算一次</a:t>
            </a:r>
            <a:r>
              <a:rPr lang="en-US" sz="1800"/>
              <a:t>I/O </a:t>
            </a:r>
            <a:r>
              <a:rPr lang="zh-CN" sz="1800"/>
              <a:t>，创建或写入同一文件只需要最终保存一次</a:t>
            </a:r>
            <a:r>
              <a:rPr lang="en-US" sz="1800"/>
              <a:t>metadata</a:t>
            </a:r>
            <a:r>
              <a:rPr lang="zh-CN" sz="1800"/>
              <a:t>，向</a:t>
            </a:r>
            <a:r>
              <a:rPr lang="en-US" sz="1800"/>
              <a:t>log</a:t>
            </a:r>
            <a:r>
              <a:rPr lang="zh-CN" sz="1800"/>
              <a:t>中写一个</a:t>
            </a:r>
            <a:r>
              <a:rPr lang="en-US" sz="1800"/>
              <a:t>record</a:t>
            </a:r>
            <a:r>
              <a:rPr lang="zh-CN" sz="1800"/>
              <a:t>也算写入一</a:t>
            </a:r>
            <a:r>
              <a:rPr lang="zh-CN" sz="1800"/>
              <a:t>次</a:t>
            </a:r>
            <a:r>
              <a:rPr lang="en-US" sz="1800"/>
              <a:t>I/O</a:t>
            </a:r>
            <a:r>
              <a:rPr lang="zh-CN" sz="1800"/>
              <a:t>）</a:t>
            </a:r>
            <a:endParaRPr lang="en-US" sz="2000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4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46" name="Text Box 1"/>
          <p:cNvSpPr txBox="true">
            <a:spLocks noGrp="true" noChangeShapeType="true"/>
          </p:cNvSpPr>
          <p:nvPr/>
        </p:nvSpPr>
        <p:spPr>
          <a:xfrm rot="0" flipH="false" flipV="false">
            <a:off x="457200" y="3357563"/>
            <a:ext cx="8318500" cy="115570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>
              <a:buNone/>
            </a:pPr>
            <a:r>
              <a:rPr lang="zh-CN" sz="1400">
                <a:latin typeface="Comic Sans MS"/>
                <a:ea typeface="SimSun"/>
              </a:rPr>
              <a:t>然后需要为</a:t>
            </a:r>
            <a:r>
              <a:rPr lang="en-US" sz="1400">
                <a:latin typeface="Comic Sans MS"/>
                <a:ea typeface="SimSun"/>
              </a:rPr>
              <a:t>/foo/bar</a:t>
            </a:r>
            <a:r>
              <a:rPr lang="zh-CN" sz="1400">
                <a:latin typeface="Comic Sans MS"/>
                <a:ea typeface="SimSun"/>
              </a:rPr>
              <a:t>创建</a:t>
            </a:r>
            <a:r>
              <a:rPr lang="en-US" sz="1400">
                <a:latin typeface="Comic Sans MS"/>
                <a:ea typeface="SimSun"/>
              </a:rPr>
              <a:t>1 inode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3 indirect pointer blocks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1 double indirect pointer block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2560 data blocks</a:t>
            </a:r>
            <a:r>
              <a:rPr lang="zh-CN" sz="1400">
                <a:latin typeface="Comic Sans MS"/>
                <a:ea typeface="SimSun"/>
              </a:rPr>
              <a:t>，这需要写入</a:t>
            </a:r>
            <a:r>
              <a:rPr lang="en-US" sz="1400">
                <a:latin typeface="Comic Sans MS"/>
                <a:ea typeface="SimSun"/>
              </a:rPr>
              <a:t>inode bitmap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data bitmap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1</a:t>
            </a:r>
            <a:r>
              <a:rPr lang="zh-CN" sz="1400">
                <a:latin typeface="Comic Sans MS"/>
                <a:ea typeface="SimSun"/>
              </a:rPr>
              <a:t>个</a:t>
            </a:r>
            <a:r>
              <a:rPr lang="en-US" sz="1400">
                <a:latin typeface="Comic Sans MS"/>
                <a:ea typeface="SimSun"/>
              </a:rPr>
              <a:t>inode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4</a:t>
            </a:r>
            <a:r>
              <a:rPr lang="zh-CN" sz="1400">
                <a:latin typeface="Comic Sans MS"/>
                <a:ea typeface="SimSun"/>
              </a:rPr>
              <a:t>个</a:t>
            </a:r>
            <a:r>
              <a:rPr lang="en-US" sz="1400">
                <a:latin typeface="Comic Sans MS"/>
                <a:ea typeface="SimSun"/>
              </a:rPr>
              <a:t>pointer blocks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2560</a:t>
            </a:r>
            <a:r>
              <a:rPr lang="zh-CN" sz="1400">
                <a:latin typeface="Comic Sans MS"/>
                <a:ea typeface="SimSun"/>
              </a:rPr>
              <a:t>个</a:t>
            </a:r>
            <a:r>
              <a:rPr lang="en-US" sz="1400">
                <a:latin typeface="Comic Sans MS"/>
                <a:ea typeface="SimSun"/>
              </a:rPr>
              <a:t>data blocks</a:t>
            </a:r>
            <a:r>
              <a:rPr lang="zh-CN" sz="1400">
                <a:latin typeface="Comic Sans MS"/>
                <a:ea typeface="SimSun"/>
              </a:rPr>
              <a:t>。再加上修改</a:t>
            </a:r>
            <a:r>
              <a:rPr lang="en-US" sz="1400">
                <a:latin typeface="Comic Sans MS"/>
                <a:ea typeface="SimSun"/>
              </a:rPr>
              <a:t>/foo</a:t>
            </a:r>
            <a:r>
              <a:rPr lang="zh-CN" sz="1400">
                <a:latin typeface="Comic Sans MS"/>
                <a:ea typeface="SimSun"/>
              </a:rPr>
              <a:t>的</a:t>
            </a:r>
            <a:r>
              <a:rPr lang="en-US" sz="1400">
                <a:latin typeface="Comic Sans MS"/>
                <a:ea typeface="SimSun"/>
              </a:rPr>
              <a:t>data block</a:t>
            </a:r>
            <a:r>
              <a:rPr lang="zh-CN" sz="1400">
                <a:latin typeface="Comic Sans MS"/>
                <a:ea typeface="SimSun"/>
              </a:rPr>
              <a:t>和</a:t>
            </a:r>
            <a:r>
              <a:rPr lang="en-US" sz="1400">
                <a:latin typeface="Comic Sans MS"/>
                <a:ea typeface="SimSun"/>
              </a:rPr>
              <a:t>inode</a:t>
            </a:r>
            <a:r>
              <a:rPr lang="zh-CN" sz="1400">
                <a:latin typeface="Comic Sans MS"/>
                <a:ea typeface="SimSun"/>
              </a:rPr>
              <a:t>，共需要</a:t>
            </a:r>
            <a:r>
              <a:rPr lang="en-US" sz="1400">
                <a:latin typeface="Comic Sans MS"/>
                <a:ea typeface="SimSun"/>
              </a:rPr>
              <a:t>9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metadata</a:t>
            </a:r>
            <a:r>
              <a:rPr lang="zh-CN" sz="1400">
                <a:latin typeface="Comic Sans MS"/>
                <a:ea typeface="SimSun"/>
              </a:rPr>
              <a:t>写入（</a:t>
            </a:r>
            <a:r>
              <a:rPr lang="en-US" sz="1400">
                <a:latin typeface="Comic Sans MS"/>
                <a:ea typeface="SimSun"/>
              </a:rPr>
              <a:t>inode bitmap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data bitmap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/foo/bar inode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/foo inode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/foo data block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4</a:t>
            </a:r>
            <a:r>
              <a:rPr lang="zh-CN" sz="1400">
                <a:latin typeface="Comic Sans MS"/>
                <a:ea typeface="SimSun"/>
              </a:rPr>
              <a:t>个</a:t>
            </a:r>
            <a:r>
              <a:rPr lang="en-US" sz="1400">
                <a:latin typeface="Comic Sans MS"/>
                <a:ea typeface="SimSun"/>
              </a:rPr>
              <a:t>pointer blcoks</a:t>
            </a:r>
            <a:r>
              <a:rPr lang="zh-CN" sz="1400">
                <a:latin typeface="Comic Sans MS"/>
                <a:ea typeface="SimSun"/>
              </a:rPr>
              <a:t>）和</a:t>
            </a:r>
            <a:r>
              <a:rPr lang="en-US" sz="1400">
                <a:latin typeface="Comic Sans MS"/>
                <a:ea typeface="SimSun"/>
              </a:rPr>
              <a:t>2560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data</a:t>
            </a:r>
            <a:r>
              <a:rPr lang="zh-CN" sz="1400">
                <a:latin typeface="Comic Sans MS"/>
                <a:ea typeface="SimSun"/>
              </a:rPr>
              <a:t>写入</a:t>
            </a:r>
            <a:endParaRPr/>
          </a:p>
        </p:txBody>
      </p:sp>
      <p:sp>
        <p:nvSpPr>
          <p:cNvPr id="147" name="Rectangles 2"/>
          <p:cNvSpPr>
            <a:spLocks noGrp="true" noChangeShapeType="true"/>
          </p:cNvSpPr>
          <p:nvPr/>
        </p:nvSpPr>
        <p:spPr>
          <a:xfrm rot="0" flipH="false" flipV="false">
            <a:off x="1227740" y="4603751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inode</a:t>
            </a:r>
            <a:endParaRPr/>
          </a:p>
        </p:txBody>
      </p:sp>
      <p:sp>
        <p:nvSpPr>
          <p:cNvPr id="148" name="Rectangles 3"/>
          <p:cNvSpPr>
            <a:spLocks noGrp="true" noChangeShapeType="true"/>
          </p:cNvSpPr>
          <p:nvPr/>
        </p:nvSpPr>
        <p:spPr>
          <a:xfrm rot="0" flipH="false" flipV="false">
            <a:off x="2218340" y="5062539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49" name="Rectangles 4"/>
          <p:cNvSpPr>
            <a:spLocks noGrp="true" noChangeShapeType="true"/>
          </p:cNvSpPr>
          <p:nvPr/>
        </p:nvSpPr>
        <p:spPr>
          <a:xfrm rot="0" flipH="false" flipV="false">
            <a:off x="2218340" y="5519739"/>
            <a:ext cx="779462" cy="379412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50" name="Rectangles 5"/>
          <p:cNvSpPr>
            <a:spLocks noGrp="true" noChangeShapeType="true"/>
          </p:cNvSpPr>
          <p:nvPr/>
        </p:nvSpPr>
        <p:spPr>
          <a:xfrm rot="0" flipH="false" flipV="false">
            <a:off x="2218340" y="5978526"/>
            <a:ext cx="779462" cy="59690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double 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51" name="Rectangles 6"/>
          <p:cNvSpPr>
            <a:spLocks noGrp="true" noChangeShapeType="true"/>
          </p:cNvSpPr>
          <p:nvPr/>
        </p:nvSpPr>
        <p:spPr>
          <a:xfrm rot="0" flipH="false" flipV="false">
            <a:off x="3361340" y="6088064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52" name="Rectangles 7"/>
          <p:cNvSpPr>
            <a:spLocks noGrp="true" noChangeShapeType="true"/>
          </p:cNvSpPr>
          <p:nvPr/>
        </p:nvSpPr>
        <p:spPr>
          <a:xfrm rot="0" flipH="false" flipV="false">
            <a:off x="2218340" y="4603751"/>
            <a:ext cx="14271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12*db (48KB)</a:t>
            </a:r>
            <a:endParaRPr/>
          </a:p>
        </p:txBody>
      </p:sp>
      <p:sp>
        <p:nvSpPr>
          <p:cNvPr id="153" name="Rectangles 8"/>
          <p:cNvSpPr>
            <a:spLocks noGrp="true" noChangeShapeType="true"/>
          </p:cNvSpPr>
          <p:nvPr/>
        </p:nvSpPr>
        <p:spPr>
          <a:xfrm rot="0" flipH="false" flipV="false">
            <a:off x="3285140" y="5062539"/>
            <a:ext cx="1612900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1024*db (4MB)</a:t>
            </a:r>
            <a:endParaRPr/>
          </a:p>
        </p:txBody>
      </p:sp>
      <p:sp>
        <p:nvSpPr>
          <p:cNvPr id="154" name="Rectangles 9"/>
          <p:cNvSpPr>
            <a:spLocks noGrp="true" noChangeShapeType="true"/>
          </p:cNvSpPr>
          <p:nvPr/>
        </p:nvSpPr>
        <p:spPr>
          <a:xfrm rot="0" flipH="false" flipV="false">
            <a:off x="3285140" y="5519739"/>
            <a:ext cx="1603375" cy="379412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1024*db (4MB)</a:t>
            </a:r>
            <a:endParaRPr/>
          </a:p>
        </p:txBody>
      </p:sp>
      <p:sp>
        <p:nvSpPr>
          <p:cNvPr id="155" name="Rectangles 10"/>
          <p:cNvSpPr>
            <a:spLocks noGrp="true" noChangeShapeType="true"/>
          </p:cNvSpPr>
          <p:nvPr/>
        </p:nvSpPr>
        <p:spPr>
          <a:xfrm rot="0" flipH="false" flipV="false">
            <a:off x="4504340" y="6088064"/>
            <a:ext cx="1766886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500*db (2000KB)</a:t>
            </a:r>
            <a:endParaRPr/>
          </a:p>
        </p:txBody>
      </p:sp>
      <p:sp>
        <p:nvSpPr>
          <p:cNvPr id="156" name="Straight Arrow Connector 11"/>
          <p:cNvSpPr>
            <a:spLocks noGrp="true" noChangeShapeType="true"/>
          </p:cNvSpPr>
          <p:nvPr/>
        </p:nvSpPr>
        <p:spPr>
          <a:xfrm rot="0" flipH="false" flipV="false">
            <a:off x="2007202" y="4792664"/>
            <a:ext cx="2111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57" name="Straight Arrow Connector 12"/>
          <p:cNvSpPr>
            <a:spLocks noGrp="true" noChangeShapeType="true"/>
          </p:cNvSpPr>
          <p:nvPr/>
        </p:nvSpPr>
        <p:spPr>
          <a:xfrm rot="0" flipH="false" flipV="false">
            <a:off x="1618265" y="4981576"/>
            <a:ext cx="600075" cy="26987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58" name="Straight Arrow Connector 13"/>
          <p:cNvSpPr>
            <a:spLocks noGrp="true" noChangeShapeType="true"/>
          </p:cNvSpPr>
          <p:nvPr/>
        </p:nvSpPr>
        <p:spPr>
          <a:xfrm rot="0" flipH="false" flipV="false">
            <a:off x="1618265" y="4981576"/>
            <a:ext cx="600075" cy="72866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59" name="Straight Arrow Connector 14"/>
          <p:cNvSpPr>
            <a:spLocks noGrp="true" noChangeShapeType="true"/>
          </p:cNvSpPr>
          <p:nvPr/>
        </p:nvSpPr>
        <p:spPr>
          <a:xfrm rot="0" flipH="false" flipV="false">
            <a:off x="1618265" y="4981576"/>
            <a:ext cx="600075" cy="12954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60" name="Straight Arrow Connector 15"/>
          <p:cNvSpPr>
            <a:spLocks noGrp="true" noChangeShapeType="true"/>
          </p:cNvSpPr>
          <p:nvPr/>
        </p:nvSpPr>
        <p:spPr>
          <a:xfrm rot="0" flipH="false" flipV="false">
            <a:off x="2997802" y="5251451"/>
            <a:ext cx="2873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61" name="Straight Arrow Connector 16"/>
          <p:cNvSpPr>
            <a:spLocks noGrp="true" noChangeShapeType="true"/>
          </p:cNvSpPr>
          <p:nvPr/>
        </p:nvSpPr>
        <p:spPr>
          <a:xfrm rot="0" flipH="false" flipV="false">
            <a:off x="2997802" y="5710239"/>
            <a:ext cx="2873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62" name="Straight Arrow Connector 17"/>
          <p:cNvSpPr>
            <a:spLocks noGrp="true" noChangeShapeType="true"/>
          </p:cNvSpPr>
          <p:nvPr/>
        </p:nvSpPr>
        <p:spPr>
          <a:xfrm rot="0" flipH="false" flipV="false">
            <a:off x="2997802" y="6276976"/>
            <a:ext cx="3635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63" name="Straight Arrow Connector 18"/>
          <p:cNvSpPr>
            <a:spLocks noGrp="true" noChangeShapeType="true"/>
          </p:cNvSpPr>
          <p:nvPr/>
        </p:nvSpPr>
        <p:spPr>
          <a:xfrm rot="0" flipH="false" flipV="false">
            <a:off x="4140802" y="6276976"/>
            <a:ext cx="3635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课堂练习（答案）</a:t>
            </a:r>
            <a:endParaRPr/>
          </a:p>
        </p:txBody>
      </p:sp>
      <p:sp>
        <p:nvSpPr>
          <p:cNvPr id="16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4636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 sz="1800"/>
              <a:t>一个文件系统的数据分布类似</a:t>
            </a:r>
            <a:r>
              <a:rPr lang="en-US" sz="1800"/>
              <a:t>VSFS</a:t>
            </a:r>
            <a:r>
              <a:rPr lang="zh-CN" sz="1800"/>
              <a:t>，</a:t>
            </a:r>
            <a:r>
              <a:rPr lang="en-US" sz="1800"/>
              <a:t>inode</a:t>
            </a:r>
            <a:r>
              <a:rPr lang="zh-CN" sz="1800"/>
              <a:t>包括</a:t>
            </a:r>
            <a:r>
              <a:rPr lang="en-US" sz="1800"/>
              <a:t>15</a:t>
            </a:r>
            <a:r>
              <a:rPr lang="zh-CN" sz="1800"/>
              <a:t>个指针（</a:t>
            </a:r>
            <a:r>
              <a:rPr lang="en-US" sz="1800"/>
              <a:t>12</a:t>
            </a:r>
            <a:r>
              <a:rPr lang="zh-CN" sz="1800"/>
              <a:t>个</a:t>
            </a:r>
            <a:r>
              <a:rPr lang="en-US" sz="1800"/>
              <a:t>direct, 2</a:t>
            </a:r>
            <a:r>
              <a:rPr lang="zh-CN" sz="1800"/>
              <a:t>个</a:t>
            </a:r>
            <a:r>
              <a:rPr lang="en-US" sz="1800"/>
              <a:t>indirect, 1</a:t>
            </a:r>
            <a:r>
              <a:rPr lang="zh-CN" sz="1800"/>
              <a:t>个</a:t>
            </a:r>
            <a:r>
              <a:rPr lang="en-US" sz="1800"/>
              <a:t>double indirect</a:t>
            </a:r>
            <a:r>
              <a:rPr lang="zh-CN" sz="1800"/>
              <a:t>）写入一个</a:t>
            </a:r>
            <a:r>
              <a:rPr lang="en-US" sz="1800"/>
              <a:t>10MB</a:t>
            </a:r>
            <a:r>
              <a:rPr lang="zh-CN" sz="1800"/>
              <a:t>的</a:t>
            </a:r>
            <a:r>
              <a:rPr lang="en-US" sz="1800"/>
              <a:t>/foo/bar</a:t>
            </a:r>
            <a:r>
              <a:rPr lang="zh-CN" sz="1800"/>
              <a:t>文件，分别采用</a:t>
            </a:r>
            <a:r>
              <a:rPr lang="en-US" sz="1800"/>
              <a:t>data journaling</a:t>
            </a:r>
            <a:r>
              <a:rPr lang="zh-CN" sz="1800"/>
              <a:t>和</a:t>
            </a:r>
            <a:r>
              <a:rPr lang="en-US" sz="1800"/>
              <a:t>metadata journaling</a:t>
            </a:r>
            <a:r>
              <a:rPr lang="zh-CN" sz="1800"/>
              <a:t>，分别需要多少次</a:t>
            </a:r>
            <a:r>
              <a:rPr lang="en-US" sz="1800"/>
              <a:t>I/O</a:t>
            </a:r>
            <a:r>
              <a:rPr lang="zh-CN" sz="1800"/>
              <a:t>？</a:t>
            </a:r>
            <a:r>
              <a:rPr lang="zh-CN" sz="1800"/>
              <a:t>（除了文件</a:t>
            </a:r>
            <a:r>
              <a:rPr lang="en-US" sz="1800"/>
              <a:t>data block</a:t>
            </a:r>
            <a:r>
              <a:rPr lang="zh-CN" sz="1800"/>
              <a:t>外的都算元数据，每个</a:t>
            </a:r>
            <a:r>
              <a:rPr lang="en-US" sz="1800"/>
              <a:t>4KB block</a:t>
            </a:r>
            <a:r>
              <a:rPr lang="zh-CN" sz="1800"/>
              <a:t>的读或写都算一次</a:t>
            </a:r>
            <a:r>
              <a:rPr lang="en-US" sz="1800"/>
              <a:t>I/O </a:t>
            </a:r>
            <a:r>
              <a:rPr lang="zh-CN" sz="1800"/>
              <a:t>，创建或写入同一文件只需要最终保存一次</a:t>
            </a:r>
            <a:r>
              <a:rPr lang="en-US" sz="1800"/>
              <a:t>metadata</a:t>
            </a:r>
            <a:r>
              <a:rPr lang="zh-CN" sz="1800"/>
              <a:t>，向</a:t>
            </a:r>
            <a:r>
              <a:rPr lang="en-US" sz="1800"/>
              <a:t>log</a:t>
            </a:r>
            <a:r>
              <a:rPr lang="zh-CN" sz="1800"/>
              <a:t>中写一个</a:t>
            </a:r>
            <a:r>
              <a:rPr lang="en-US" sz="1800"/>
              <a:t>record</a:t>
            </a:r>
            <a:r>
              <a:rPr lang="zh-CN" sz="1800"/>
              <a:t>也算写入一</a:t>
            </a:r>
            <a:r>
              <a:rPr lang="zh-CN" sz="1800"/>
              <a:t>次</a:t>
            </a:r>
            <a:r>
              <a:rPr lang="en-US" sz="1800"/>
              <a:t>I/O</a:t>
            </a:r>
            <a:r>
              <a:rPr lang="zh-CN" sz="1800"/>
              <a:t>）</a:t>
            </a:r>
            <a:endParaRPr/>
          </a:p>
        </p:txBody>
      </p:sp>
      <p:sp>
        <p:nvSpPr>
          <p:cNvPr id="16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  <a:ea typeface="SimSun" pitchFamily="2" charset="-122"/>
              </a:rPr>
              <a:t>*</a:t>
            </a:fld>
            <a:endParaRPr/>
          </a:p>
        </p:txBody>
      </p:sp>
      <p:sp>
        <p:nvSpPr>
          <p:cNvPr id="168" name="Text Box 1"/>
          <p:cNvSpPr txBox="true">
            <a:spLocks noGrp="true" noChangeShapeType="true"/>
          </p:cNvSpPr>
          <p:nvPr/>
        </p:nvSpPr>
        <p:spPr>
          <a:xfrm rot="0" flipH="false" flipV="false">
            <a:off x="444500" y="3292475"/>
            <a:ext cx="8318500" cy="137160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>
              <a:buNone/>
            </a:pPr>
            <a:r>
              <a:rPr lang="en-US" sz="1400">
                <a:latin typeface="Comic Sans MS"/>
                <a:ea typeface="SimSun"/>
              </a:rPr>
              <a:t>TxB</a:t>
            </a:r>
            <a:r>
              <a:rPr lang="zh-CN" sz="1400">
                <a:latin typeface="Comic Sans MS"/>
                <a:ea typeface="SimSun"/>
              </a:rPr>
              <a:t>、</a:t>
            </a:r>
            <a:r>
              <a:rPr lang="en-US" sz="1400">
                <a:latin typeface="Comic Sans MS"/>
                <a:ea typeface="SimSun"/>
              </a:rPr>
              <a:t>TxE</a:t>
            </a:r>
            <a:r>
              <a:rPr lang="zh-CN" sz="1400">
                <a:latin typeface="Comic Sans MS"/>
                <a:ea typeface="SimSun"/>
              </a:rPr>
              <a:t>以及</a:t>
            </a:r>
            <a:r>
              <a:rPr lang="en-US" sz="1400">
                <a:latin typeface="Comic Sans MS"/>
                <a:ea typeface="SimSun"/>
              </a:rPr>
              <a:t>metadata</a:t>
            </a:r>
            <a:r>
              <a:rPr lang="zh-CN" sz="1400">
                <a:latin typeface="Comic Sans MS"/>
                <a:ea typeface="SimSun"/>
              </a:rPr>
              <a:t>的修改都要写</a:t>
            </a:r>
            <a:r>
              <a:rPr lang="en-US" sz="1400">
                <a:latin typeface="Comic Sans MS"/>
                <a:ea typeface="SimSun"/>
              </a:rPr>
              <a:t>log</a:t>
            </a:r>
            <a:r>
              <a:rPr lang="zh-CN" sz="1400">
                <a:latin typeface="Comic Sans MS"/>
                <a:ea typeface="SimSun"/>
              </a:rPr>
              <a:t>，</a:t>
            </a:r>
            <a:r>
              <a:rPr lang="en-US" sz="1400">
                <a:latin typeface="Comic Sans MS"/>
                <a:ea typeface="SimSun"/>
              </a:rPr>
              <a:t>datajournaling</a:t>
            </a:r>
            <a:r>
              <a:rPr lang="zh-CN" sz="1400">
                <a:latin typeface="Comic Sans MS"/>
                <a:ea typeface="SimSun"/>
              </a:rPr>
              <a:t>和</a:t>
            </a:r>
            <a:r>
              <a:rPr lang="en-US" sz="1400">
                <a:latin typeface="Comic Sans MS"/>
                <a:ea typeface="SimSun"/>
              </a:rPr>
              <a:t>metadata journaling</a:t>
            </a:r>
            <a:r>
              <a:rPr lang="zh-CN" sz="1400">
                <a:latin typeface="Comic Sans MS"/>
                <a:ea typeface="SimSun"/>
              </a:rPr>
              <a:t>的区别在于</a:t>
            </a:r>
            <a:r>
              <a:rPr lang="en-US" sz="1400">
                <a:latin typeface="Comic Sans MS"/>
                <a:ea typeface="SimSun"/>
              </a:rPr>
              <a:t>2560</a:t>
            </a:r>
            <a:r>
              <a:rPr lang="zh-CN" sz="1400">
                <a:latin typeface="Comic Sans MS"/>
                <a:ea typeface="SimSun"/>
              </a:rPr>
              <a:t>个</a:t>
            </a:r>
            <a:r>
              <a:rPr lang="en-US" sz="1400">
                <a:latin typeface="Comic Sans MS"/>
                <a:ea typeface="SimSun"/>
              </a:rPr>
              <a:t>data blocks</a:t>
            </a:r>
            <a:r>
              <a:rPr lang="zh-CN" sz="1400">
                <a:latin typeface="Comic Sans MS"/>
                <a:ea typeface="SimSun"/>
              </a:rPr>
              <a:t>是否写</a:t>
            </a:r>
            <a:r>
              <a:rPr lang="en-US" sz="1400">
                <a:latin typeface="Comic Sans MS"/>
                <a:ea typeface="SimSun"/>
              </a:rPr>
              <a:t>log</a:t>
            </a:r>
            <a:r>
              <a:rPr lang="zh-CN" sz="1400">
                <a:latin typeface="Comic Sans MS"/>
                <a:ea typeface="SimSun"/>
              </a:rPr>
              <a:t>。综上</a:t>
            </a:r>
            <a:r>
              <a:rPr lang="en-US" sz="1400">
                <a:latin typeface="Comic Sans MS"/>
                <a:ea typeface="SimSun"/>
              </a:rPr>
              <a:t>:</a:t>
            </a:r>
            <a:endParaRPr/>
          </a:p>
          <a:p>
            <a:pPr lvl="0">
              <a:buNone/>
            </a:pPr>
            <a:r>
              <a:rPr lang="zh-CN" sz="1400">
                <a:latin typeface="Comic Sans MS"/>
                <a:ea typeface="SimSun"/>
              </a:rPr>
              <a:t>读取</a:t>
            </a:r>
            <a:r>
              <a:rPr lang="en-US" sz="1400">
                <a:latin typeface="Comic Sans MS"/>
                <a:ea typeface="SimSun"/>
              </a:rPr>
              <a:t>metadata</a:t>
            </a:r>
            <a:r>
              <a:rPr lang="zh-CN" sz="1400">
                <a:latin typeface="Comic Sans MS"/>
                <a:ea typeface="SimSun"/>
              </a:rPr>
              <a:t>需要</a:t>
            </a:r>
            <a:r>
              <a:rPr lang="en-US" sz="1400">
                <a:latin typeface="Comic Sans MS"/>
                <a:ea typeface="SimSun"/>
              </a:rPr>
              <a:t>7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I/O</a:t>
            </a:r>
            <a:endParaRPr lang="en-US" sz="1400"/>
          </a:p>
          <a:p>
            <a:pPr lvl="0">
              <a:buNone/>
            </a:pPr>
            <a:r>
              <a:rPr lang="zh-CN" sz="1400">
                <a:latin typeface="Comic Sans MS"/>
                <a:ea typeface="SimSun"/>
              </a:rPr>
              <a:t>创建并写入</a:t>
            </a:r>
            <a:r>
              <a:rPr lang="en-US" sz="1400">
                <a:latin typeface="Comic Sans MS"/>
                <a:ea typeface="SimSun"/>
              </a:rPr>
              <a:t>/foo/bar</a:t>
            </a:r>
            <a:r>
              <a:rPr lang="zh-CN" sz="1400">
                <a:latin typeface="Comic Sans MS"/>
                <a:ea typeface="SimSun"/>
              </a:rPr>
              <a:t>以及修改父目录</a:t>
            </a:r>
            <a:r>
              <a:rPr lang="en-US" sz="1400">
                <a:latin typeface="Comic Sans MS"/>
                <a:ea typeface="SimSun"/>
              </a:rPr>
              <a:t>/foo</a:t>
            </a:r>
            <a:r>
              <a:rPr lang="zh-CN" sz="1400">
                <a:latin typeface="Comic Sans MS"/>
                <a:ea typeface="SimSun"/>
              </a:rPr>
              <a:t>共需要</a:t>
            </a:r>
            <a:r>
              <a:rPr lang="en-US" sz="1400">
                <a:latin typeface="Comic Sans MS"/>
                <a:ea typeface="SimSun"/>
              </a:rPr>
              <a:t>2569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I/O</a:t>
            </a:r>
            <a:endParaRPr lang="en-US" sz="1400"/>
          </a:p>
          <a:p>
            <a:pPr lvl="0">
              <a:buNone/>
            </a:pPr>
            <a:r>
              <a:rPr lang="zh-CN" sz="1400">
                <a:latin typeface="Comic Sans MS"/>
                <a:ea typeface="SimSun"/>
              </a:rPr>
              <a:t>对于</a:t>
            </a:r>
            <a:r>
              <a:rPr lang="en-US" sz="1400">
                <a:latin typeface="Comic Sans MS"/>
                <a:ea typeface="SimSun"/>
              </a:rPr>
              <a:t>data journaling</a:t>
            </a:r>
            <a:r>
              <a:rPr lang="zh-CN" sz="1400">
                <a:latin typeface="Comic Sans MS"/>
                <a:ea typeface="SimSun"/>
              </a:rPr>
              <a:t>，需要额外</a:t>
            </a:r>
            <a:r>
              <a:rPr lang="en-US" sz="1400">
                <a:latin typeface="Comic Sans MS"/>
                <a:ea typeface="SimSun"/>
              </a:rPr>
              <a:t>2569+2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I/O</a:t>
            </a:r>
            <a:r>
              <a:rPr lang="zh-CN" sz="1400">
                <a:latin typeface="Comic Sans MS"/>
                <a:ea typeface="SimSun"/>
              </a:rPr>
              <a:t>来写</a:t>
            </a:r>
            <a:r>
              <a:rPr lang="en-US" sz="1400">
                <a:latin typeface="Comic Sans MS"/>
                <a:ea typeface="SimSun"/>
              </a:rPr>
              <a:t>log</a:t>
            </a:r>
            <a:r>
              <a:rPr lang="zh-CN" sz="1400">
                <a:latin typeface="Comic Sans MS"/>
                <a:ea typeface="SimSun"/>
              </a:rPr>
              <a:t>；对于</a:t>
            </a:r>
            <a:r>
              <a:rPr lang="en-US" sz="1400">
                <a:latin typeface="Comic Sans MS"/>
                <a:ea typeface="SimSun"/>
              </a:rPr>
              <a:t>metadata journaling</a:t>
            </a:r>
            <a:r>
              <a:rPr lang="zh-CN" sz="1400">
                <a:latin typeface="Comic Sans MS"/>
                <a:ea typeface="SimSun"/>
              </a:rPr>
              <a:t>，需要额外</a:t>
            </a:r>
            <a:r>
              <a:rPr lang="en-US" sz="1400">
                <a:latin typeface="Comic Sans MS"/>
                <a:ea typeface="SimSun"/>
              </a:rPr>
              <a:t>9+2</a:t>
            </a:r>
            <a:r>
              <a:rPr lang="zh-CN" sz="1400">
                <a:latin typeface="Comic Sans MS"/>
                <a:ea typeface="SimSun"/>
              </a:rPr>
              <a:t>次</a:t>
            </a:r>
            <a:r>
              <a:rPr lang="en-US" sz="1400">
                <a:latin typeface="Comic Sans MS"/>
                <a:ea typeface="SimSun"/>
              </a:rPr>
              <a:t>I/O</a:t>
            </a:r>
            <a:r>
              <a:rPr lang="zh-CN" sz="1400">
                <a:latin typeface="Comic Sans MS"/>
                <a:ea typeface="SimSun"/>
              </a:rPr>
              <a:t>来写</a:t>
            </a:r>
            <a:r>
              <a:rPr lang="en-US" sz="1400">
                <a:latin typeface="Comic Sans MS"/>
                <a:ea typeface="SimSun"/>
              </a:rPr>
              <a:t>log</a:t>
            </a:r>
            <a:endParaRPr/>
          </a:p>
        </p:txBody>
      </p:sp>
      <p:sp>
        <p:nvSpPr>
          <p:cNvPr id="169" name="Rectangles 2"/>
          <p:cNvSpPr>
            <a:spLocks noGrp="true" noChangeShapeType="true"/>
          </p:cNvSpPr>
          <p:nvPr/>
        </p:nvSpPr>
        <p:spPr>
          <a:xfrm>
            <a:off x="1219200" y="4838700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inode</a:t>
            </a:r>
            <a:endParaRPr/>
          </a:p>
        </p:txBody>
      </p:sp>
      <p:sp>
        <p:nvSpPr>
          <p:cNvPr id="170" name="Rectangles 3"/>
          <p:cNvSpPr>
            <a:spLocks noGrp="true" noChangeShapeType="true"/>
          </p:cNvSpPr>
          <p:nvPr/>
        </p:nvSpPr>
        <p:spPr>
          <a:xfrm>
            <a:off x="2209800" y="5297487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71" name="Rectangles 4"/>
          <p:cNvSpPr>
            <a:spLocks noGrp="true" noChangeShapeType="true"/>
          </p:cNvSpPr>
          <p:nvPr/>
        </p:nvSpPr>
        <p:spPr>
          <a:xfrm>
            <a:off x="2209800" y="5754687"/>
            <a:ext cx="779462" cy="379412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72" name="Rectangles 5"/>
          <p:cNvSpPr>
            <a:spLocks noGrp="true" noChangeShapeType="true"/>
          </p:cNvSpPr>
          <p:nvPr/>
        </p:nvSpPr>
        <p:spPr>
          <a:xfrm>
            <a:off x="2209800" y="6213475"/>
            <a:ext cx="779462" cy="59690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double 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73" name="Rectangles 6"/>
          <p:cNvSpPr>
            <a:spLocks noGrp="true" noChangeShapeType="true"/>
          </p:cNvSpPr>
          <p:nvPr/>
        </p:nvSpPr>
        <p:spPr>
          <a:xfrm>
            <a:off x="3352800" y="6323012"/>
            <a:ext cx="7794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indirect</a:t>
            </a:r>
            <a:endParaRPr/>
          </a:p>
        </p:txBody>
      </p:sp>
      <p:sp>
        <p:nvSpPr>
          <p:cNvPr id="174" name="Rectangles 7"/>
          <p:cNvSpPr>
            <a:spLocks noGrp="true" noChangeShapeType="true"/>
          </p:cNvSpPr>
          <p:nvPr/>
        </p:nvSpPr>
        <p:spPr>
          <a:xfrm>
            <a:off x="2209800" y="4838700"/>
            <a:ext cx="1427162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12*db (48KB)</a:t>
            </a:r>
            <a:endParaRPr/>
          </a:p>
        </p:txBody>
      </p:sp>
      <p:sp>
        <p:nvSpPr>
          <p:cNvPr id="175" name="Rectangles 8"/>
          <p:cNvSpPr>
            <a:spLocks noGrp="true" noChangeShapeType="true"/>
          </p:cNvSpPr>
          <p:nvPr/>
        </p:nvSpPr>
        <p:spPr>
          <a:xfrm>
            <a:off x="3276600" y="5297487"/>
            <a:ext cx="1612900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1024*db (4MB)</a:t>
            </a:r>
            <a:endParaRPr/>
          </a:p>
        </p:txBody>
      </p:sp>
      <p:sp>
        <p:nvSpPr>
          <p:cNvPr id="176" name="Rectangles 9"/>
          <p:cNvSpPr>
            <a:spLocks noGrp="true" noChangeShapeType="true"/>
          </p:cNvSpPr>
          <p:nvPr/>
        </p:nvSpPr>
        <p:spPr>
          <a:xfrm>
            <a:off x="3276600" y="5754687"/>
            <a:ext cx="1603375" cy="379412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1024*db (4MB)</a:t>
            </a:r>
            <a:endParaRPr/>
          </a:p>
        </p:txBody>
      </p:sp>
      <p:sp>
        <p:nvSpPr>
          <p:cNvPr id="177" name="Rectangles 10"/>
          <p:cNvSpPr>
            <a:spLocks noGrp="true" noChangeShapeType="true"/>
          </p:cNvSpPr>
          <p:nvPr/>
        </p:nvSpPr>
        <p:spPr>
          <a:xfrm>
            <a:off x="4495800" y="6323012"/>
            <a:ext cx="1766887" cy="377825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500*db (2000KB)</a:t>
            </a:r>
            <a:endParaRPr/>
          </a:p>
        </p:txBody>
      </p:sp>
      <p:sp>
        <p:nvSpPr>
          <p:cNvPr id="178" name="Straight Arrow Connector 11"/>
          <p:cNvSpPr>
            <a:spLocks noGrp="true" noChangeShapeType="true"/>
          </p:cNvSpPr>
          <p:nvPr/>
        </p:nvSpPr>
        <p:spPr>
          <a:xfrm>
            <a:off x="1998662" y="5027612"/>
            <a:ext cx="2111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79" name="Straight Arrow Connector 12"/>
          <p:cNvSpPr>
            <a:spLocks noGrp="true" noChangeShapeType="true"/>
          </p:cNvSpPr>
          <p:nvPr/>
        </p:nvSpPr>
        <p:spPr>
          <a:xfrm>
            <a:off x="1609725" y="5216525"/>
            <a:ext cx="600075" cy="26987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0" name="Straight Arrow Connector 13"/>
          <p:cNvSpPr>
            <a:spLocks noGrp="true" noChangeShapeType="true"/>
          </p:cNvSpPr>
          <p:nvPr/>
        </p:nvSpPr>
        <p:spPr>
          <a:xfrm>
            <a:off x="1609725" y="5216525"/>
            <a:ext cx="600075" cy="72866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1" name="Straight Arrow Connector 14"/>
          <p:cNvSpPr>
            <a:spLocks noGrp="true" noChangeShapeType="true"/>
          </p:cNvSpPr>
          <p:nvPr/>
        </p:nvSpPr>
        <p:spPr>
          <a:xfrm>
            <a:off x="1609725" y="5216525"/>
            <a:ext cx="600075" cy="12954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2" name="Straight Arrow Connector 15"/>
          <p:cNvSpPr>
            <a:spLocks noGrp="true" noChangeShapeType="true"/>
          </p:cNvSpPr>
          <p:nvPr/>
        </p:nvSpPr>
        <p:spPr>
          <a:xfrm>
            <a:off x="2989262" y="5486400"/>
            <a:ext cx="2873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3" name="Straight Arrow Connector 16"/>
          <p:cNvSpPr>
            <a:spLocks noGrp="true" noChangeShapeType="true"/>
          </p:cNvSpPr>
          <p:nvPr/>
        </p:nvSpPr>
        <p:spPr>
          <a:xfrm>
            <a:off x="2989262" y="5945187"/>
            <a:ext cx="2873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4" name="Straight Arrow Connector 17"/>
          <p:cNvSpPr>
            <a:spLocks noGrp="true" noChangeShapeType="true"/>
          </p:cNvSpPr>
          <p:nvPr/>
        </p:nvSpPr>
        <p:spPr>
          <a:xfrm>
            <a:off x="2989262" y="6511925"/>
            <a:ext cx="3635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5" name="Straight Arrow Connector 18"/>
          <p:cNvSpPr>
            <a:spLocks noGrp="true" noChangeShapeType="true"/>
          </p:cNvSpPr>
          <p:nvPr/>
        </p:nvSpPr>
        <p:spPr>
          <a:xfrm>
            <a:off x="4132262" y="6511925"/>
            <a:ext cx="363537" cy="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86" name="Text Box 1"/>
          <p:cNvSpPr txBox="true">
            <a:spLocks noGrp="true" noChangeShapeType="true"/>
          </p:cNvSpPr>
          <p:nvPr/>
        </p:nvSpPr>
        <p:spPr>
          <a:xfrm>
            <a:off x="5446712" y="5076825"/>
            <a:ext cx="2935287" cy="8302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创建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/foo/bar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只需要修改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/foo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的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inode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data block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，不需要修改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/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的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inode</a:t>
            </a:r>
            <a:r>
              <a:rPr lang="zh-CN" sz="1600">
                <a:solidFill>
                  <a:srgbClr val="FF0000"/>
                </a:solidFill>
                <a:latin typeface="Comic Sans MS" pitchFamily="66"/>
                <a:ea typeface="SimSun" pitchFamily="2" charset="-122"/>
              </a:rPr>
              <a:t>和</a:t>
            </a:r>
            <a:r>
              <a:rPr lang="en-US" sz="1600">
                <a:solidFill>
                  <a:srgbClr val="FF0000"/>
                </a:solidFill>
                <a:latin typeface="Comic Sans MS" pitchFamily="66"/>
              </a:rPr>
              <a:t>data block</a:t>
            </a:r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IO-FS</a:t>
            </a:r>
            <a:r>
              <a:rPr lang="zh-CN"/>
              <a:t>复习</a:t>
            </a:r>
            <a:endParaRPr/>
          </a:p>
        </p:txBody>
      </p:sp>
      <p:sp>
        <p:nvSpPr>
          <p:cNvPr id="193" name="Rectangles 3"/>
          <p:cNvSpPr>
            <a:spLocks noGrp="true" noChangeShapeType="true"/>
          </p:cNvSpPr>
          <p:nvPr/>
        </p:nvSpPr>
        <p:spPr>
          <a:xfrm>
            <a:off x="914400" y="1601787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Unix I/O</a:t>
            </a:r>
            <a:endParaRPr/>
          </a:p>
        </p:txBody>
      </p:sp>
      <p:sp>
        <p:nvSpPr>
          <p:cNvPr id="194" name="Rectangles 5"/>
          <p:cNvSpPr>
            <a:spLocks noGrp="true" noChangeShapeType="true"/>
          </p:cNvSpPr>
          <p:nvPr/>
        </p:nvSpPr>
        <p:spPr>
          <a:xfrm>
            <a:off x="914400" y="2211387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VFS</a:t>
            </a:r>
            <a:endParaRPr/>
          </a:p>
        </p:txBody>
      </p:sp>
      <p:sp>
        <p:nvSpPr>
          <p:cNvPr id="195" name="Rectangles 6"/>
          <p:cNvSpPr>
            <a:spLocks noGrp="true" noChangeShapeType="true"/>
          </p:cNvSpPr>
          <p:nvPr/>
        </p:nvSpPr>
        <p:spPr>
          <a:xfrm>
            <a:off x="914400" y="2820987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FS</a:t>
            </a:r>
            <a:endParaRPr/>
          </a:p>
        </p:txBody>
      </p:sp>
      <p:sp>
        <p:nvSpPr>
          <p:cNvPr id="196" name="Rectangles 7"/>
          <p:cNvSpPr>
            <a:spLocks noGrp="true" noChangeShapeType="true"/>
          </p:cNvSpPr>
          <p:nvPr/>
        </p:nvSpPr>
        <p:spPr>
          <a:xfrm>
            <a:off x="914400" y="3430587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Block I/O</a:t>
            </a:r>
            <a:endParaRPr/>
          </a:p>
        </p:txBody>
      </p:sp>
      <p:sp>
        <p:nvSpPr>
          <p:cNvPr id="197" name="Rectangles 8"/>
          <p:cNvSpPr>
            <a:spLocks noGrp="true" noChangeShapeType="true"/>
          </p:cNvSpPr>
          <p:nvPr/>
        </p:nvSpPr>
        <p:spPr>
          <a:xfrm>
            <a:off x="914400" y="4648200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Device</a:t>
            </a:r>
            <a:endParaRPr/>
          </a:p>
        </p:txBody>
      </p:sp>
      <p:sp>
        <p:nvSpPr>
          <p:cNvPr id="198" name="Rectangles 9"/>
          <p:cNvSpPr>
            <a:spLocks noGrp="true" noChangeShapeType="true"/>
          </p:cNvSpPr>
          <p:nvPr/>
        </p:nvSpPr>
        <p:spPr>
          <a:xfrm>
            <a:off x="914400" y="4040187"/>
            <a:ext cx="2135187" cy="400050"/>
          </a:xfrm>
          <a:prstGeom prst="rect">
            <a:avLst/>
          </a:pr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>
                <a:latin typeface="Comic Sans MS" pitchFamily="66"/>
              </a:rPr>
              <a:t>Driver</a:t>
            </a:r>
            <a:endParaRPr/>
          </a:p>
        </p:txBody>
      </p:sp>
      <p:sp>
        <p:nvSpPr>
          <p:cNvPr id="199" name="Line Callout 1 (Accent Bar) 10"/>
          <p:cNvSpPr>
            <a:spLocks noGrp="true" noChangeShapeType="true"/>
          </p:cNvSpPr>
          <p:nvPr/>
        </p:nvSpPr>
        <p:spPr>
          <a:xfrm>
            <a:off x="4267200" y="1449387"/>
            <a:ext cx="3438525" cy="685800"/>
          </a:xfrm>
          <a:custGeom>
            <a:avLst>
              <a:gd name="adj0" fmla="val -7576"/>
              <a:gd name="adj1" fmla="val 9660"/>
              <a:gd name="adj2" fmla="val -180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</a:ahLst>
            <a:cxnLst/>
            <a:rect l="gd21" t="gd22" r="gd23" b="gd24"/>
            <a:pathLst>
              <a:path w="21600" h="21600" fill="none">
                <a:moveTo>
                  <a:pt x="gd5" y="gd6"/>
                </a:moveTo>
                <a:lnTo>
                  <a:pt x="gd7" y="gd8"/>
                </a:lnTo>
              </a:path>
              <a:path w="21600" h="21600" fill="none">
                <a:moveTo>
                  <a:pt x="gd9" y="gd10"/>
                </a:moveTo>
                <a:lnTo>
                  <a:pt x="gd11" y="gd12"/>
                </a:lnTo>
              </a:path>
              <a:path w="21600" h="21600" stroke="false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/>
            </a:pathLst>
          </a:cu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POSIX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Kernel data structure for files</a:t>
            </a:r>
            <a:endParaRPr/>
          </a:p>
        </p:txBody>
      </p:sp>
      <p:sp>
        <p:nvSpPr>
          <p:cNvPr id="200" name="Line Callout 1 (Accent Bar) 11"/>
          <p:cNvSpPr>
            <a:spLocks noGrp="true" noChangeShapeType="true"/>
          </p:cNvSpPr>
          <p:nvPr/>
        </p:nvSpPr>
        <p:spPr>
          <a:xfrm>
            <a:off x="4267200" y="2211387"/>
            <a:ext cx="3438525" cy="685800"/>
          </a:xfrm>
          <a:custGeom>
            <a:avLst>
              <a:gd name="adj0" fmla="val -7652"/>
              <a:gd name="adj1" fmla="val 25560"/>
              <a:gd name="adj2" fmla="val -180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</a:ahLst>
            <a:cxnLst/>
            <a:rect l="gd21" t="gd22" r="gd23" b="gd24"/>
            <a:pathLst>
              <a:path w="21600" h="21600" fill="none">
                <a:moveTo>
                  <a:pt x="gd5" y="gd6"/>
                </a:moveTo>
                <a:lnTo>
                  <a:pt x="gd7" y="gd8"/>
                </a:lnTo>
              </a:path>
              <a:path w="21600" h="21600" fill="none">
                <a:moveTo>
                  <a:pt x="gd9" y="gd10"/>
                </a:moveTo>
                <a:lnTo>
                  <a:pt x="gd11" y="gd12"/>
                </a:lnTo>
              </a:path>
              <a:path w="21600" h="21600" stroke="false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/>
            </a:pathLst>
          </a:cu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directory tree data model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mount/umount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inode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VSFS/FFS/Ext3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consistency (fsck/journaling)</a:t>
            </a:r>
            <a:endParaRPr/>
          </a:p>
        </p:txBody>
      </p:sp>
      <p:sp>
        <p:nvSpPr>
          <p:cNvPr id="201" name="Line Callout 1 (Accent Bar) 12"/>
          <p:cNvSpPr>
            <a:spLocks noGrp="true" noChangeShapeType="true"/>
          </p:cNvSpPr>
          <p:nvPr/>
        </p:nvSpPr>
        <p:spPr>
          <a:xfrm>
            <a:off x="4267200" y="3581400"/>
            <a:ext cx="3438525" cy="685800"/>
          </a:xfrm>
          <a:custGeom>
            <a:avLst>
              <a:gd name="adj0" fmla="val -7688"/>
              <a:gd name="adj1" fmla="val 2500"/>
              <a:gd name="adj2" fmla="val -180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</a:ahLst>
            <a:cxnLst/>
            <a:rect l="gd21" t="gd22" r="gd23" b="gd24"/>
            <a:pathLst>
              <a:path w="21600" h="21600" fill="none">
                <a:moveTo>
                  <a:pt x="gd5" y="gd6"/>
                </a:moveTo>
                <a:lnTo>
                  <a:pt x="gd7" y="gd8"/>
                </a:lnTo>
              </a:path>
              <a:path w="21600" h="21600" fill="none">
                <a:moveTo>
                  <a:pt x="gd9" y="gd10"/>
                </a:moveTo>
                <a:lnTo>
                  <a:pt x="gd11" y="gd12"/>
                </a:lnTo>
              </a:path>
              <a:path w="21600" h="21600" stroke="false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/>
            </a:pathLst>
          </a:cu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bio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md (multiple-device, software RAID)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I/O schedulers</a:t>
            </a:r>
            <a:endParaRPr/>
          </a:p>
        </p:txBody>
      </p:sp>
      <p:sp>
        <p:nvSpPr>
          <p:cNvPr id="202" name="Line Callout 1 (Accent Bar) 13"/>
          <p:cNvSpPr>
            <a:spLocks noGrp="true" noChangeShapeType="true"/>
          </p:cNvSpPr>
          <p:nvPr/>
        </p:nvSpPr>
        <p:spPr>
          <a:xfrm>
            <a:off x="4267200" y="4506912"/>
            <a:ext cx="3721100" cy="685800"/>
          </a:xfrm>
          <a:custGeom>
            <a:avLst>
              <a:gd name="adj0" fmla="val -7141"/>
              <a:gd name="adj1" fmla="val 12040"/>
              <a:gd name="adj2" fmla="val -180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</a:ahLst>
            <a:cxnLst/>
            <a:rect l="gd21" t="gd22" r="gd23" b="gd24"/>
            <a:pathLst>
              <a:path w="21600" h="21600" fill="none">
                <a:moveTo>
                  <a:pt x="gd5" y="gd6"/>
                </a:moveTo>
                <a:lnTo>
                  <a:pt x="gd7" y="gd8"/>
                </a:lnTo>
              </a:path>
              <a:path w="21600" h="21600" fill="none">
                <a:moveTo>
                  <a:pt x="gd9" y="gd10"/>
                </a:moveTo>
                <a:lnTo>
                  <a:pt x="gd11" y="gd12"/>
                </a:lnTo>
              </a:path>
              <a:path w="21600" h="21600" stroke="false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/>
            </a:pathLst>
          </a:cu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HDD: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cylinder,head,track,sector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positioning time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scheduling (FSCAN/CSCAN)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RAID (0/1/5...)</a:t>
            </a:r>
            <a:endParaRPr/>
          </a:p>
        </p:txBody>
      </p:sp>
      <p:sp>
        <p:nvSpPr>
          <p:cNvPr id="203" name="Line Callout 1 (Accent Bar) 14"/>
          <p:cNvSpPr>
            <a:spLocks noGrp="true" noChangeShapeType="true"/>
          </p:cNvSpPr>
          <p:nvPr/>
        </p:nvSpPr>
        <p:spPr>
          <a:xfrm>
            <a:off x="838200" y="5335587"/>
            <a:ext cx="3573462" cy="685800"/>
          </a:xfrm>
          <a:custGeom>
            <a:avLst>
              <a:gd name="adj0" fmla="val 3475"/>
              <a:gd name="adj1" fmla="val -8640"/>
              <a:gd name="adj2" fmla="val -1800"/>
              <a:gd name="adj3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0 21600"/>
              <a:gd name="gd22" fmla="*/ h 0 21600"/>
              <a:gd name="gd23" fmla="*/ w 21600 21600"/>
              <a:gd name="gd24" fmla="*/ h 21600 21600"/>
              <a:gd name="gd25" fmla="*/ w adj0 21600"/>
              <a:gd name="gd26" fmla="*/ h adj1 21600"/>
              <a:gd name="gd27" fmla="*/ w adj2 21600"/>
              <a:gd name="gd28" fmla="*/ h adj3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</a:ahLst>
            <a:cxnLst/>
            <a:rect l="gd21" t="gd22" r="gd23" b="gd24"/>
            <a:pathLst>
              <a:path w="21600" h="21600" fill="none">
                <a:moveTo>
                  <a:pt x="gd5" y="gd6"/>
                </a:moveTo>
                <a:lnTo>
                  <a:pt x="gd7" y="gd8"/>
                </a:lnTo>
              </a:path>
              <a:path w="21600" h="21600" fill="none">
                <a:moveTo>
                  <a:pt x="gd9" y="gd10"/>
                </a:moveTo>
                <a:lnTo>
                  <a:pt x="gd11" y="gd12"/>
                </a:lnTo>
              </a:path>
              <a:path w="21600" h="21600" stroke="false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/>
            </a:pathLst>
          </a:custGeom>
          <a:solidFill>
            <a:schemeClr val="l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t"/>
          <a:lstStyle/>
          <a:p>
            <a:pPr lvl="0" algn="ctr">
              <a:buNone/>
            </a:pPr>
            <a:r>
              <a:rPr lang="en-US" sz="1600">
                <a:latin typeface="Comic Sans MS" pitchFamily="66"/>
              </a:rPr>
              <a:t>SSD: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block erase,page write, page read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address mapping (block,page,hybrid)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garbage collection</a:t>
            </a:r>
            <a:endParaRPr/>
          </a:p>
          <a:p>
            <a:pPr lvl="0" algn="ctr">
              <a:buNone/>
            </a:pPr>
            <a:r>
              <a:rPr lang="en-US" sz="1600">
                <a:latin typeface="Comic Sans MS" pitchFamily="66"/>
              </a:rPr>
              <a:t>wear-leveling</a:t>
            </a:r>
            <a:endParaRPr/>
          </a:p>
          <a:p>
            <a:pPr lvl="0" algn="ctr">
              <a:buNone/>
            </a:pPr>
            <a:endParaRPr/>
          </a:p>
        </p:txBody>
      </p:sp>
      <p:sp>
        <p:nvSpPr>
          <p:cNvPr id="204" name="Text Box 15"/>
          <p:cNvSpPr txBox="true">
            <a:spLocks noGrp="true" noChangeShapeType="true"/>
          </p:cNvSpPr>
          <p:nvPr/>
        </p:nvSpPr>
        <p:spPr>
          <a:xfrm>
            <a:off x="5189537" y="6113462"/>
            <a:ext cx="3421062" cy="398462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lvl="0"/>
            <a:r>
              <a:rPr lang="zh-CN">
                <a:latin typeface="Comic Sans MS" pitchFamily="66"/>
                <a:ea typeface="SimSun" pitchFamily="2" charset="-122"/>
              </a:rPr>
              <a:t>其他：</a:t>
            </a:r>
            <a:r>
              <a:rPr lang="en-US">
                <a:latin typeface="Comic Sans MS" pitchFamily="66"/>
              </a:rPr>
              <a:t>page cache...</a:t>
            </a:r>
            <a:endParaRPr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0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208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Log-structured File Systems</a:t>
            </a:r>
            <a:r>
              <a:rPr lang="zh-CN" b="true" i="false" u="none">
                <a:solidFill>
                  <a:srgbClr val="0070C0"/>
                </a:solidFill>
              </a:rPr>
              <a:t>（不讲）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Data Integrity and Protection</a:t>
            </a:r>
            <a:r>
              <a:rPr lang="en-US" b="true" i="false" u="none">
                <a:solidFill>
                  <a:srgbClr val="0070C0"/>
                </a:solidFill>
              </a:rPr>
              <a:t> </a:t>
            </a:r>
            <a:r>
              <a:rPr lang="zh-CN" b="true" i="false" u="none"/>
              <a:t>（不讲）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30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一个例子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一个文件大小为</a:t>
            </a:r>
            <a:r>
              <a:rPr lang="en-US"/>
              <a:t>1</a:t>
            </a:r>
            <a:r>
              <a:rPr lang="zh-CN"/>
              <a:t>，只包括一个数据块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inode</a:t>
            </a:r>
            <a:r>
              <a:rPr lang="zh-CN"/>
              <a:t>部分域：</a:t>
            </a:r>
            <a:endParaRPr/>
          </a:p>
        </p:txBody>
      </p:sp>
      <p:sp>
        <p:nvSpPr>
          <p:cNvPr id="30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02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3000" y="4953000"/>
            <a:ext cx="7439025" cy="1295400"/>
          </a:xfrm>
          <a:prstGeom prst="rect">
            <a:avLst/>
          </a:prstGeom>
          <a:noFill/>
        </p:spPr>
      </p:pic>
      <p:pic>
        <p:nvPicPr>
          <p:cNvPr id="303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05200" y="2590800"/>
            <a:ext cx="3627437" cy="20574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Early 90’s, Berkeley, Professor John Ousterhout and graduate student Mendel Rosenblum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Motivation: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System memories are growing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More data are </a:t>
            </a:r>
            <a:r>
              <a:rPr lang="en-US">
                <a:solidFill>
                  <a:srgbClr val="FF0000"/>
                </a:solidFill>
              </a:rPr>
              <a:t>cached</a:t>
            </a:r>
            <a:r>
              <a:rPr lang="en-US"/>
              <a:t> in memory, especially </a:t>
            </a:r>
            <a:r>
              <a:rPr lang="en-US">
                <a:solidFill>
                  <a:srgbClr val="FF0000"/>
                </a:solidFill>
              </a:rPr>
              <a:t>reading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File system performance is </a:t>
            </a:r>
            <a:r>
              <a:rPr lang="en-US">
                <a:solidFill>
                  <a:srgbClr val="FF0000"/>
                </a:solidFill>
              </a:rPr>
              <a:t>determined by writing</a:t>
            </a:r>
            <a:r>
              <a:rPr lang="en-US"/>
              <a:t>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There is a large gap between random I/O performance and sequential I/O performance </a:t>
            </a:r>
            <a:endParaRPr/>
          </a:p>
        </p:txBody>
      </p:sp>
      <p:sp>
        <p:nvSpPr>
          <p:cNvPr id="21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1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Motivation: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Existing file systems perform poorly on many common workloads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E.g., </a:t>
            </a:r>
            <a:r>
              <a:rPr lang="zh-CN"/>
              <a:t>当创建很多只有一个</a:t>
            </a:r>
            <a:r>
              <a:rPr lang="en-US"/>
              <a:t>block</a:t>
            </a:r>
            <a:r>
              <a:rPr lang="zh-CN"/>
              <a:t>的小文件时，</a:t>
            </a:r>
            <a:r>
              <a:rPr lang="en-US"/>
              <a:t>FFS</a:t>
            </a:r>
            <a:r>
              <a:rPr lang="zh-CN"/>
              <a:t>会进行</a:t>
            </a:r>
            <a:r>
              <a:rPr lang="zh-CN">
                <a:solidFill>
                  <a:srgbClr val="FF0000"/>
                </a:solidFill>
              </a:rPr>
              <a:t>大量的写操作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one for a new inode, 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one to update the inode bitmap, 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one to the directory data block that the file is in, 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one to the directory inode to update it, 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one to the new data block that is a part of the new file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and one to the data bitmap to mark the data block as allocated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1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7" name="矩形 4"/>
          <p:cNvSpPr>
            <a:spLocks noGrp="true" noChangeShapeType="true"/>
          </p:cNvSpPr>
          <p:nvPr/>
        </p:nvSpPr>
        <p:spPr>
          <a:xfrm>
            <a:off x="2286000" y="6248400"/>
            <a:ext cx="5021262" cy="4000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>
                <a:solidFill>
                  <a:srgbClr val="C00000"/>
                </a:solidFill>
              </a:rPr>
              <a:t>当采用延迟写策略时，哪些</a:t>
            </a:r>
            <a:r>
              <a:rPr lang="en-US">
                <a:solidFill>
                  <a:srgbClr val="C00000"/>
                </a:solidFill>
              </a:rPr>
              <a:t>I/O</a:t>
            </a:r>
            <a:r>
              <a:rPr lang="zh-CN">
                <a:solidFill>
                  <a:srgbClr val="C00000"/>
                </a:solidFill>
              </a:rPr>
              <a:t>可以减少？</a:t>
            </a:r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2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Motivation: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File systems are not RAID-aware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FS</a:t>
            </a:r>
            <a:r>
              <a:rPr lang="zh-CN"/>
              <a:t>认为下面是</a:t>
            </a:r>
            <a:r>
              <a:rPr lang="en-US"/>
              <a:t>disk</a:t>
            </a:r>
            <a:r>
              <a:rPr lang="zh-CN"/>
              <a:t>，实际下面多数是</a:t>
            </a:r>
            <a:r>
              <a:rPr lang="en-US"/>
              <a:t>RAID</a:t>
            </a:r>
            <a:r>
              <a:rPr lang="zh-CN"/>
              <a:t>（透明）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both RAID-4 and RAID-5 have the </a:t>
            </a:r>
            <a:r>
              <a:rPr lang="en-US" b="true" i="false" u="none"/>
              <a:t>small-write problem </a:t>
            </a:r>
            <a:r>
              <a:rPr lang="en-US"/>
              <a:t>where a logical write to a single block causes 4 physical I/Os to take place (</a:t>
            </a:r>
            <a:r>
              <a:rPr lang="zh-CN"/>
              <a:t>两次读</a:t>
            </a:r>
            <a:r>
              <a:rPr lang="en-US"/>
              <a:t>/</a:t>
            </a:r>
            <a:r>
              <a:rPr lang="zh-CN"/>
              <a:t>两次写</a:t>
            </a:r>
            <a:r>
              <a:rPr lang="en-US"/>
              <a:t>)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FFS</a:t>
            </a:r>
            <a:r>
              <a:rPr lang="zh-CN"/>
              <a:t>等文件系统的小粒度随机写很多（见前面的例子）</a:t>
            </a:r>
            <a:r>
              <a:rPr lang="en-US"/>
              <a:t>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2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22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14600" y="4216400"/>
            <a:ext cx="3886200" cy="2540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2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设计目标：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优化</a:t>
            </a:r>
            <a:r>
              <a:rPr lang="en-US"/>
              <a:t>FS</a:t>
            </a:r>
            <a:r>
              <a:rPr lang="zh-CN"/>
              <a:t>的写性能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尽量大粒度连续写，减少小粒度随机写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LFS</a:t>
            </a:r>
            <a:r>
              <a:rPr lang="zh-CN"/>
              <a:t> </a:t>
            </a:r>
            <a:r>
              <a:rPr lang="en-US"/>
              <a:t>Basic Idea: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对于写入操作，现在</a:t>
            </a:r>
            <a:r>
              <a:rPr lang="en-US"/>
              <a:t>memory</a:t>
            </a:r>
            <a:r>
              <a:rPr lang="zh-CN"/>
              <a:t> </a:t>
            </a:r>
            <a:r>
              <a:rPr lang="en-US"/>
              <a:t>segment</a:t>
            </a:r>
            <a:r>
              <a:rPr lang="zh-CN"/>
              <a:t>中</a:t>
            </a:r>
            <a:r>
              <a:rPr lang="en-US"/>
              <a:t>buffer</a:t>
            </a:r>
            <a:r>
              <a:rPr lang="zh-CN"/>
              <a:t>（包括元数据）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当</a:t>
            </a:r>
            <a:r>
              <a:rPr lang="en-US"/>
              <a:t>segment</a:t>
            </a:r>
            <a:r>
              <a:rPr lang="zh-CN"/>
              <a:t>满了之后，就写入外存</a:t>
            </a:r>
            <a:r>
              <a:rPr lang="en-US"/>
              <a:t>=&gt;</a:t>
            </a:r>
            <a:r>
              <a:rPr lang="zh-CN"/>
              <a:t>大粒度连续写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不原位更新，只是在后面追加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2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2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第一个挑战：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如何把随机写入变为连续写入？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E.g., </a:t>
            </a:r>
            <a:r>
              <a:rPr lang="zh-CN"/>
              <a:t>往文件中写一个数据块</a:t>
            </a:r>
            <a:r>
              <a:rPr lang="en-US"/>
              <a:t>D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但是文件的元数据（</a:t>
            </a:r>
            <a:r>
              <a:rPr lang="en-US"/>
              <a:t>inode</a:t>
            </a:r>
            <a:r>
              <a:rPr lang="zh-CN"/>
              <a:t>）也需要写入外存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一般</a:t>
            </a:r>
            <a:r>
              <a:rPr lang="en-US"/>
              <a:t>data block</a:t>
            </a:r>
            <a:r>
              <a:rPr lang="zh-CN"/>
              <a:t>更大（例如</a:t>
            </a:r>
            <a:r>
              <a:rPr lang="en-US"/>
              <a:t>4KB</a:t>
            </a:r>
            <a:r>
              <a:rPr lang="zh-CN"/>
              <a:t>），而</a:t>
            </a:r>
            <a:r>
              <a:rPr lang="en-US"/>
              <a:t>inode</a:t>
            </a:r>
            <a:r>
              <a:rPr lang="zh-CN"/>
              <a:t>可能是</a:t>
            </a:r>
            <a:r>
              <a:rPr lang="en-US"/>
              <a:t>128B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3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3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71600" y="3124200"/>
            <a:ext cx="5715000" cy="1182687"/>
          </a:xfrm>
          <a:prstGeom prst="rect">
            <a:avLst/>
          </a:prstGeom>
          <a:noFill/>
        </p:spPr>
      </p:pic>
      <p:pic>
        <p:nvPicPr>
          <p:cNvPr id="232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1600" y="5149850"/>
            <a:ext cx="5715000" cy="13604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3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为了让磁盘进行连续写入，</a:t>
            </a:r>
            <a:r>
              <a:rPr lang="en-US"/>
              <a:t>LFS</a:t>
            </a:r>
            <a:r>
              <a:rPr lang="zh-CN"/>
              <a:t>设置了</a:t>
            </a:r>
            <a:r>
              <a:rPr lang="en-US"/>
              <a:t>disk buffer</a:t>
            </a:r>
            <a:r>
              <a:rPr lang="zh-CN"/>
              <a:t>，加大写入粒度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例如以下两批更新、</a:t>
            </a:r>
            <a:r>
              <a:rPr lang="en-US"/>
              <a:t>7</a:t>
            </a:r>
            <a:r>
              <a:rPr lang="zh-CN"/>
              <a:t>个数据块，一起写入磁盘</a:t>
            </a:r>
            <a:endParaRPr/>
          </a:p>
        </p:txBody>
      </p:sp>
      <p:sp>
        <p:nvSpPr>
          <p:cNvPr id="23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37" name="图片 5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00" y="3733800"/>
            <a:ext cx="7239000" cy="17764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4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LFS</a:t>
            </a:r>
            <a:r>
              <a:rPr lang="zh-CN"/>
              <a:t>中内存应该缓存多少数据呢？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缓存越多，写入磁盘的性能越好，但同时消耗的内存</a:t>
            </a:r>
            <a:r>
              <a:rPr lang="en-US"/>
              <a:t>buffer</a:t>
            </a:r>
            <a:r>
              <a:rPr lang="zh-CN"/>
              <a:t>越大，数据安全风险也更大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所以关键是缓存数据量增大对写入性能提升的收益有多大？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直观想象，逐渐增大，收益越来越小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应该增大到一定程度为止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4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4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LFS</a:t>
            </a:r>
            <a:r>
              <a:rPr lang="zh-CN"/>
              <a:t>中内存应该缓存多少数据呢？</a:t>
            </a:r>
            <a:endParaRPr lang="en-US"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假设磁盘寻道</a:t>
            </a:r>
            <a:r>
              <a:rPr lang="en-US"/>
              <a:t>+</a:t>
            </a:r>
            <a:r>
              <a:rPr lang="zh-CN"/>
              <a:t>旋转延迟是</a:t>
            </a:r>
            <a:r>
              <a:rPr lang="en-US"/>
              <a:t>T</a:t>
            </a:r>
            <a:r>
              <a:rPr lang="en-US" baseline="-25000"/>
              <a:t>position</a:t>
            </a:r>
            <a:r>
              <a:rPr lang="zh-CN"/>
              <a:t>，内部传输率是</a:t>
            </a:r>
            <a:r>
              <a:rPr lang="en-US"/>
              <a:t>R</a:t>
            </a:r>
            <a:r>
              <a:rPr lang="en-US" baseline="-25000"/>
              <a:t>peak</a:t>
            </a:r>
            <a:r>
              <a:rPr lang="en-US"/>
              <a:t> MB/s</a:t>
            </a: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一次写入数据量为</a:t>
            </a:r>
            <a:r>
              <a:rPr lang="en-US"/>
              <a:t>D</a:t>
            </a:r>
            <a:r>
              <a:rPr lang="zh-CN"/>
              <a:t> </a:t>
            </a:r>
            <a:r>
              <a:rPr lang="en-US"/>
              <a:t>MB</a:t>
            </a:r>
            <a:r>
              <a:rPr lang="zh-CN"/>
              <a:t>，则写入</a:t>
            </a:r>
            <a:r>
              <a:rPr lang="en-US"/>
              <a:t>D</a:t>
            </a:r>
            <a:r>
              <a:rPr lang="zh-CN"/>
              <a:t>花费的时间为：</a:t>
            </a:r>
            <a:endParaRPr lang="en-US"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写入效率</a:t>
            </a:r>
            <a:r>
              <a:rPr lang="en-US"/>
              <a:t>R</a:t>
            </a:r>
            <a:r>
              <a:rPr lang="zh-CN"/>
              <a:t>：（</a:t>
            </a:r>
            <a:r>
              <a:rPr lang="en-US"/>
              <a:t>R</a:t>
            </a:r>
            <a:r>
              <a:rPr lang="zh-CN"/>
              <a:t>应该越接近</a:t>
            </a:r>
            <a:r>
              <a:rPr lang="en-US"/>
              <a:t>R</a:t>
            </a:r>
            <a:r>
              <a:rPr lang="en-US" baseline="-25000"/>
              <a:t>peak</a:t>
            </a:r>
            <a:r>
              <a:rPr lang="zh-CN"/>
              <a:t>越好）</a:t>
            </a:r>
            <a:endParaRPr lang="en-US"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设二者之间的比率为</a:t>
            </a:r>
            <a:r>
              <a:rPr lang="en-US"/>
              <a:t>F</a:t>
            </a:r>
            <a:r>
              <a:rPr lang="zh-CN"/>
              <a:t>（</a:t>
            </a:r>
            <a:r>
              <a:rPr lang="en-US"/>
              <a:t>0&lt;F&lt;1</a:t>
            </a:r>
            <a:r>
              <a:rPr lang="zh-CN"/>
              <a:t>），则</a:t>
            </a:r>
            <a:endParaRPr lang="en-US"/>
          </a:p>
          <a:p>
            <a:pPr marL="1200150" lvl="3" indent="-342900">
              <a:spcBef>
                <a:spcPct val="20000"/>
              </a:spcBef>
              <a:buSzPct val="100000"/>
              <a:buChar char="–"/>
            </a:pPr>
            <a:r>
              <a:rPr lang="en-US"/>
              <a:t>R</a:t>
            </a:r>
            <a:r>
              <a:rPr lang="en-US" baseline="-25000"/>
              <a:t>effective</a:t>
            </a:r>
            <a:r>
              <a:rPr lang="en-US"/>
              <a:t> = F ×R</a:t>
            </a:r>
            <a:r>
              <a:rPr lang="en-US" baseline="-25000"/>
              <a:t>peak</a:t>
            </a:r>
            <a:r>
              <a:rPr lang="en-US"/>
              <a:t>. </a:t>
            </a:r>
            <a:endParaRPr/>
          </a:p>
          <a:p>
            <a:pPr marL="1200150" lvl="3" indent="-34290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2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4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4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38400" y="2819400"/>
            <a:ext cx="3429000" cy="723900"/>
          </a:xfrm>
          <a:prstGeom prst="rect">
            <a:avLst/>
          </a:prstGeom>
          <a:noFill/>
        </p:spPr>
      </p:pic>
      <p:pic>
        <p:nvPicPr>
          <p:cNvPr id="247" name="图片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82800" y="4079875"/>
            <a:ext cx="4140200" cy="682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5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LFS</a:t>
            </a:r>
            <a:r>
              <a:rPr lang="zh-CN"/>
              <a:t>中内存应该缓存多少数据呢？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公式变形：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所以，内存缓冲区大小</a:t>
            </a:r>
            <a:r>
              <a:rPr lang="en-US"/>
              <a:t>D</a:t>
            </a:r>
            <a:r>
              <a:rPr lang="zh-CN"/>
              <a:t>取决于磁盘的特性，也取决于设计的目标</a:t>
            </a:r>
            <a:r>
              <a:rPr lang="en-US"/>
              <a:t>F</a:t>
            </a:r>
            <a:r>
              <a:rPr lang="zh-CN"/>
              <a:t>（期望达到峰值性能的多少）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例如，</a:t>
            </a:r>
            <a:r>
              <a:rPr lang="en-US"/>
              <a:t>D=0.9/(1-0.9) × 100 MB/s × 0.01 seconds = 9 MB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25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5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3000" y="2514600"/>
            <a:ext cx="6080125" cy="2743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5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新的问题：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Data block</a:t>
            </a:r>
            <a:r>
              <a:rPr lang="zh-CN"/>
              <a:t>和</a:t>
            </a:r>
            <a:r>
              <a:rPr lang="en-US"/>
              <a:t>inode</a:t>
            </a:r>
            <a:r>
              <a:rPr lang="zh-CN"/>
              <a:t>都写入了</a:t>
            </a:r>
            <a:r>
              <a:rPr lang="en-US"/>
              <a:t>disk</a:t>
            </a:r>
            <a:r>
              <a:rPr lang="zh-CN"/>
              <a:t>，通过</a:t>
            </a:r>
            <a:r>
              <a:rPr lang="en-US"/>
              <a:t>inode</a:t>
            </a:r>
            <a:r>
              <a:rPr lang="zh-CN"/>
              <a:t>可以找到</a:t>
            </a:r>
            <a:r>
              <a:rPr lang="en-US"/>
              <a:t>data block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但是如何找到</a:t>
            </a:r>
            <a:r>
              <a:rPr lang="en-US"/>
              <a:t>inode</a:t>
            </a:r>
            <a:r>
              <a:rPr lang="zh-CN"/>
              <a:t>呢？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传统</a:t>
            </a:r>
            <a:r>
              <a:rPr lang="en-US"/>
              <a:t>FS</a:t>
            </a:r>
            <a:r>
              <a:rPr lang="zh-CN"/>
              <a:t>中，</a:t>
            </a:r>
            <a:r>
              <a:rPr lang="en-US"/>
              <a:t>inode</a:t>
            </a:r>
            <a:r>
              <a:rPr lang="zh-CN"/>
              <a:t>放在固定区域，通过上一级目录的</a:t>
            </a:r>
            <a:r>
              <a:rPr lang="en-US"/>
              <a:t>data block</a:t>
            </a:r>
            <a:r>
              <a:rPr lang="zh-CN"/>
              <a:t>可以找到下一级文件</a:t>
            </a:r>
            <a:r>
              <a:rPr lang="en-US"/>
              <a:t>/</a:t>
            </a:r>
            <a:r>
              <a:rPr lang="zh-CN"/>
              <a:t>目录的</a:t>
            </a:r>
            <a:r>
              <a:rPr lang="en-US"/>
              <a:t>inode</a:t>
            </a:r>
            <a:endParaRPr/>
          </a:p>
        </p:txBody>
      </p:sp>
      <p:sp>
        <p:nvSpPr>
          <p:cNvPr id="26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34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一个例子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后面文件又追加写入一个</a:t>
            </a:r>
            <a:r>
              <a:rPr lang="en-US"/>
              <a:t>block Db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inode</a:t>
            </a:r>
            <a:r>
              <a:rPr lang="zh-CN"/>
              <a:t>部分域：</a:t>
            </a:r>
            <a:endParaRPr/>
          </a:p>
        </p:txBody>
      </p:sp>
      <p:sp>
        <p:nvSpPr>
          <p:cNvPr id="34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49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76337" y="4953000"/>
            <a:ext cx="7370762" cy="1295400"/>
          </a:xfrm>
          <a:prstGeom prst="rect">
            <a:avLst/>
          </a:prstGeom>
          <a:noFill/>
        </p:spPr>
      </p:pic>
      <p:pic>
        <p:nvPicPr>
          <p:cNvPr id="350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05200" y="2743200"/>
            <a:ext cx="3627437" cy="19859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6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LFS</a:t>
            </a:r>
            <a:r>
              <a:rPr lang="zh-CN"/>
              <a:t>做法：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引入</a:t>
            </a:r>
            <a:r>
              <a:rPr lang="en-US"/>
              <a:t>inode map (imap)</a:t>
            </a:r>
            <a:r>
              <a:rPr lang="zh-CN"/>
              <a:t>，根据</a:t>
            </a:r>
            <a:r>
              <a:rPr lang="en-US"/>
              <a:t>inode</a:t>
            </a:r>
            <a:r>
              <a:rPr lang="zh-CN"/>
              <a:t>编号，找到</a:t>
            </a:r>
            <a:r>
              <a:rPr lang="en-US"/>
              <a:t>inode</a:t>
            </a:r>
            <a:r>
              <a:rPr lang="zh-CN"/>
              <a:t>所在的磁盘地址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在</a:t>
            </a:r>
            <a:r>
              <a:rPr lang="en-US"/>
              <a:t>inode</a:t>
            </a:r>
            <a:r>
              <a:rPr lang="zh-CN"/>
              <a:t>更新，并写入</a:t>
            </a:r>
            <a:r>
              <a:rPr lang="en-US"/>
              <a:t>disk</a:t>
            </a:r>
            <a:r>
              <a:rPr lang="zh-CN"/>
              <a:t>时，也追加写入新版本的</a:t>
            </a:r>
            <a:r>
              <a:rPr lang="en-US"/>
              <a:t>inode map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下一个问题：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如何找到这个新的</a:t>
            </a:r>
            <a:r>
              <a:rPr lang="en-US"/>
              <a:t>imap</a:t>
            </a:r>
            <a:r>
              <a:rPr lang="zh-CN"/>
              <a:t>？</a:t>
            </a:r>
            <a:endParaRPr/>
          </a:p>
        </p:txBody>
      </p:sp>
      <p:sp>
        <p:nvSpPr>
          <p:cNvPr id="26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65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0200" y="3797300"/>
            <a:ext cx="5638800" cy="15255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6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如何找到新的</a:t>
            </a:r>
            <a:r>
              <a:rPr lang="en-US"/>
              <a:t>imap</a:t>
            </a:r>
            <a:r>
              <a:rPr lang="zh-CN"/>
              <a:t>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可以一级一级把更新后的指针写入</a:t>
            </a:r>
            <a:r>
              <a:rPr lang="en-US"/>
              <a:t>disk</a:t>
            </a:r>
            <a:r>
              <a:rPr lang="zh-CN"/>
              <a:t>（异位更新，</a:t>
            </a:r>
            <a:r>
              <a:rPr lang="en-US"/>
              <a:t>copy-on-write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但是最终磁盘中需要有原位更新的地方（</a:t>
            </a:r>
            <a:r>
              <a:rPr lang="en-US"/>
              <a:t>root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check-point region (CR)</a:t>
            </a:r>
            <a:r>
              <a:rPr lang="zh-CN" b="true" i="false" u="none"/>
              <a:t>：指向所有</a:t>
            </a:r>
            <a:r>
              <a:rPr lang="en-US" b="true" i="false" u="none"/>
              <a:t>imap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CR</a:t>
            </a:r>
            <a:r>
              <a:rPr lang="zh-CN" b="true" i="false" u="none"/>
              <a:t>在</a:t>
            </a:r>
            <a:r>
              <a:rPr lang="en-US" b="true" i="false" u="none"/>
              <a:t>LFS</a:t>
            </a:r>
            <a:r>
              <a:rPr lang="zh-CN" b="true" i="false" u="none"/>
              <a:t>中周期性更新，</a:t>
            </a:r>
            <a:r>
              <a:rPr lang="en-US" b="true" i="false" u="none"/>
              <a:t>30s</a:t>
            </a:r>
            <a:r>
              <a:rPr lang="zh-CN" b="true" i="false" u="none"/>
              <a:t>一次，对性能影响不大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6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70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4000" y="4689475"/>
            <a:ext cx="5943600" cy="15001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7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从</a:t>
            </a:r>
            <a:r>
              <a:rPr lang="en-US"/>
              <a:t>LFS</a:t>
            </a:r>
            <a:r>
              <a:rPr lang="zh-CN"/>
              <a:t>中读取数据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check-point region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Entire imap, cache it in memory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根据</a:t>
            </a:r>
            <a:r>
              <a:rPr lang="en-US"/>
              <a:t>inode number</a:t>
            </a:r>
            <a:r>
              <a:rPr lang="zh-CN"/>
              <a:t>，从</a:t>
            </a:r>
            <a:r>
              <a:rPr lang="en-US"/>
              <a:t>imap</a:t>
            </a:r>
            <a:r>
              <a:rPr lang="zh-CN"/>
              <a:t>中找到</a:t>
            </a:r>
            <a:r>
              <a:rPr lang="en-US"/>
              <a:t>inode</a:t>
            </a:r>
            <a:r>
              <a:rPr lang="zh-CN"/>
              <a:t>地址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从磁盘中读取</a:t>
            </a:r>
            <a:r>
              <a:rPr lang="en-US"/>
              <a:t>inode</a:t>
            </a:r>
            <a:r>
              <a:rPr lang="zh-CN"/>
              <a:t>，找到目标</a:t>
            </a:r>
            <a:r>
              <a:rPr lang="en-US"/>
              <a:t>data block</a:t>
            </a:r>
            <a:r>
              <a:rPr lang="zh-CN"/>
              <a:t>的地址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读取</a:t>
            </a:r>
            <a:r>
              <a:rPr lang="en-US"/>
              <a:t>data block</a:t>
            </a:r>
            <a:endParaRPr/>
          </a:p>
        </p:txBody>
      </p:sp>
      <p:sp>
        <p:nvSpPr>
          <p:cNvPr id="27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7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如何处理目录？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目录的</a:t>
            </a:r>
            <a:r>
              <a:rPr lang="en-US"/>
              <a:t>data block</a:t>
            </a:r>
            <a:r>
              <a:rPr lang="zh-CN"/>
              <a:t>中包含子文件</a:t>
            </a:r>
            <a:r>
              <a:rPr lang="en-US"/>
              <a:t>/</a:t>
            </a:r>
            <a:r>
              <a:rPr lang="zh-CN"/>
              <a:t>子目录的</a:t>
            </a:r>
            <a:r>
              <a:rPr lang="en-US"/>
              <a:t>inode number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Imap-&gt;A3(I[dir])-&gt;A2(D[dir]) -&gt; </a:t>
            </a:r>
            <a:r>
              <a:rPr lang="zh-CN"/>
              <a:t>目标文件的</a:t>
            </a:r>
            <a:r>
              <a:rPr lang="en-US"/>
              <a:t>inode number 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Inode address = imap(k) -&gt; A1(I[k]) -&gt; A0(D[k])</a:t>
            </a:r>
            <a:endParaRPr/>
          </a:p>
        </p:txBody>
      </p:sp>
      <p:sp>
        <p:nvSpPr>
          <p:cNvPr id="27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79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81100" y="4530725"/>
            <a:ext cx="6858000" cy="1873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8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recursive update problem 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LFS</a:t>
            </a:r>
            <a:r>
              <a:rPr lang="zh-CN"/>
              <a:t>中除了</a:t>
            </a:r>
            <a:r>
              <a:rPr lang="en-US"/>
              <a:t>CR</a:t>
            </a:r>
            <a:r>
              <a:rPr lang="zh-CN"/>
              <a:t>，都是异位更新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因此更新一个文件，以上每一级目录的</a:t>
            </a:r>
            <a:r>
              <a:rPr lang="en-US"/>
              <a:t>data block</a:t>
            </a:r>
            <a:r>
              <a:rPr lang="zh-CN"/>
              <a:t>和</a:t>
            </a:r>
            <a:r>
              <a:rPr lang="en-US"/>
              <a:t>inode</a:t>
            </a:r>
            <a:r>
              <a:rPr lang="zh-CN"/>
              <a:t>都要对应更新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因此写放大比较严重，性能也有较大挑战</a:t>
            </a:r>
            <a:endParaRPr/>
          </a:p>
        </p:txBody>
      </p:sp>
      <p:sp>
        <p:nvSpPr>
          <p:cNvPr id="28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8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Garbage Collection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旧版本数据要释放，回收空间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如果</a:t>
            </a:r>
            <a:r>
              <a:rPr lang="en-US"/>
              <a:t>inode</a:t>
            </a:r>
            <a:r>
              <a:rPr lang="zh-CN"/>
              <a:t>和</a:t>
            </a:r>
            <a:r>
              <a:rPr lang="en-US"/>
              <a:t>data block</a:t>
            </a:r>
            <a:r>
              <a:rPr lang="zh-CN"/>
              <a:t>都成为垃圾，则一起回收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也可能只是在文件后追加了一个新块，只有</a:t>
            </a:r>
            <a:r>
              <a:rPr lang="en-US"/>
              <a:t>inode</a:t>
            </a:r>
            <a:r>
              <a:rPr lang="zh-CN"/>
              <a:t>修改</a:t>
            </a:r>
            <a:endParaRPr/>
          </a:p>
        </p:txBody>
      </p:sp>
      <p:sp>
        <p:nvSpPr>
          <p:cNvPr id="28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88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85900" y="2895600"/>
            <a:ext cx="6096000" cy="1441450"/>
          </a:xfrm>
          <a:prstGeom prst="rect">
            <a:avLst/>
          </a:prstGeom>
          <a:noFill/>
        </p:spPr>
      </p:pic>
      <p:pic>
        <p:nvPicPr>
          <p:cNvPr id="289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1312" y="4724400"/>
            <a:ext cx="5970587" cy="17303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9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Garbage Collection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实际中采用</a:t>
            </a:r>
            <a:r>
              <a:rPr lang="en-US"/>
              <a:t>segment-by-segment</a:t>
            </a:r>
            <a:r>
              <a:rPr lang="zh-CN"/>
              <a:t>的方式进行清理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可能会搬移部分数据来清理</a:t>
            </a:r>
            <a:r>
              <a:rPr lang="en-US"/>
              <a:t>segment (compaction)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选择待清理</a:t>
            </a:r>
            <a:r>
              <a:rPr lang="en-US"/>
              <a:t>segment</a:t>
            </a:r>
            <a:r>
              <a:rPr lang="zh-CN"/>
              <a:t>的策略：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有很多研究论文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原版</a:t>
            </a:r>
            <a:r>
              <a:rPr lang="en-US"/>
              <a:t>LFS</a:t>
            </a:r>
            <a:r>
              <a:rPr lang="zh-CN"/>
              <a:t>论文的方法：分为</a:t>
            </a:r>
            <a:r>
              <a:rPr lang="en-US"/>
              <a:t>hot segment</a:t>
            </a:r>
            <a:r>
              <a:rPr lang="zh-CN"/>
              <a:t>和</a:t>
            </a:r>
            <a:r>
              <a:rPr lang="en-US"/>
              <a:t>cold segment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Hot: </a:t>
            </a:r>
            <a:r>
              <a:rPr lang="zh-CN"/>
              <a:t>频繁</a:t>
            </a:r>
            <a:r>
              <a:rPr lang="en-US"/>
              <a:t>overwritten</a:t>
            </a:r>
            <a:r>
              <a:rPr lang="zh-CN"/>
              <a:t>，尽量延迟清理，这样里面的数据最后可能都变为垃圾</a:t>
            </a:r>
            <a:endParaRPr lang="en-US"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en-US"/>
              <a:t>Cold</a:t>
            </a:r>
            <a:r>
              <a:rPr lang="zh-CN"/>
              <a:t>：只要少部分数据</a:t>
            </a:r>
            <a:r>
              <a:rPr lang="en-US"/>
              <a:t>overwritten</a:t>
            </a:r>
            <a:r>
              <a:rPr lang="zh-CN"/>
              <a:t>，多数数据</a:t>
            </a:r>
            <a:r>
              <a:rPr lang="en-US"/>
              <a:t>stable</a:t>
            </a:r>
            <a:r>
              <a:rPr lang="zh-CN"/>
              <a:t>，所以应该尽快清理</a:t>
            </a:r>
            <a:endParaRPr/>
          </a:p>
        </p:txBody>
      </p:sp>
      <p:sp>
        <p:nvSpPr>
          <p:cNvPr id="29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Log-structured File Systems</a:t>
            </a:r>
            <a:endParaRPr/>
          </a:p>
        </p:txBody>
      </p:sp>
      <p:sp>
        <p:nvSpPr>
          <p:cNvPr id="29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借鉴</a:t>
            </a:r>
            <a:r>
              <a:rPr lang="en-US"/>
              <a:t>LFS</a:t>
            </a:r>
            <a:r>
              <a:rPr lang="zh-CN"/>
              <a:t>思想的文件系统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NetApp’s </a:t>
            </a:r>
            <a:r>
              <a:rPr lang="en-US" b="true" i="false" u="none"/>
              <a:t>WAFL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Sun’s </a:t>
            </a:r>
            <a:r>
              <a:rPr lang="en-US" b="true" i="false" u="none"/>
              <a:t>ZFS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Linux </a:t>
            </a:r>
            <a:r>
              <a:rPr lang="en-US" b="true" i="false" u="none"/>
              <a:t>btrfs </a:t>
            </a:r>
            <a:r>
              <a:rPr lang="en-US"/>
              <a:t>[R+13]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modern </a:t>
            </a:r>
            <a:r>
              <a:rPr lang="en-US" b="true" i="false" u="none"/>
              <a:t>flash-based SSDs</a:t>
            </a:r>
            <a:r>
              <a:rPr lang="zh-CN" b="true" i="false" u="none"/>
              <a:t> </a:t>
            </a:r>
            <a:r>
              <a:rPr lang="en-US"/>
              <a:t>(Flash</a:t>
            </a:r>
            <a:r>
              <a:rPr lang="zh-CN"/>
              <a:t>内部本身就不支持原位更新，比较契合</a:t>
            </a:r>
            <a:r>
              <a:rPr lang="en-US"/>
              <a:t>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adopt a similar copy-on-write approach to writing to disk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29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p="http://schemas.openxmlformats.org/presentationml/2006/main">
  <p:cSld>
    <p:spTree>
      <p:nvGrpSpPr>
        <p:cNvPr id="3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灯片编号占位符 5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0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307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Linux I/O Stack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File System Implementation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Fast File System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Log-structured File Systems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>
                <a:solidFill>
                  <a:srgbClr val="0070C0"/>
                </a:solidFill>
              </a:rPr>
              <a:t>Data Integrity and Protection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1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目标：保证数据安全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Ref: </a:t>
            </a:r>
            <a:r>
              <a:rPr lang="zh-CN"/>
              <a:t>之前的</a:t>
            </a:r>
            <a:r>
              <a:rPr lang="en-US"/>
              <a:t>RAID</a:t>
            </a:r>
            <a:r>
              <a:rPr lang="zh-CN"/>
              <a:t>，还有纠删码</a:t>
            </a:r>
            <a:r>
              <a:rPr lang="en-US"/>
              <a:t> (Erasure Code)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Data Integrity (</a:t>
            </a:r>
            <a:r>
              <a:rPr lang="zh-CN"/>
              <a:t>数据完整性</a:t>
            </a:r>
            <a:r>
              <a:rPr lang="en-US"/>
              <a:t>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Or Data Protection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提高数据安全性的共同思路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更可靠的硬件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数据长期保存（石头，竹简，纸张，电子器件，</a:t>
            </a:r>
            <a:r>
              <a:rPr lang="en-US"/>
              <a:t>DNA</a:t>
            </a:r>
            <a:r>
              <a:rPr lang="zh-CN"/>
              <a:t>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额外存储</a:t>
            </a:r>
            <a:r>
              <a:rPr lang="en-US"/>
              <a:t>/</a:t>
            </a:r>
            <a:r>
              <a:rPr lang="zh-CN"/>
              <a:t>分散存储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同时出问题的概率大大降低了</a:t>
            </a:r>
            <a:endParaRPr/>
          </a:p>
        </p:txBody>
      </p:sp>
      <p:sp>
        <p:nvSpPr>
          <p:cNvPr id="31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3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38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3352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三个具体的写操作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Bitmap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Inode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Data</a:t>
            </a:r>
            <a:r>
              <a:rPr lang="zh-CN"/>
              <a:t> </a:t>
            </a:r>
            <a:r>
              <a:rPr lang="en-US"/>
              <a:t>block</a:t>
            </a:r>
            <a:r>
              <a:rPr lang="zh-CN"/>
              <a:t> </a:t>
            </a:r>
            <a:r>
              <a:rPr lang="en-US"/>
              <a:t>(Db)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先写入</a:t>
            </a:r>
            <a:r>
              <a:rPr lang="en-US"/>
              <a:t>page</a:t>
            </a:r>
            <a:r>
              <a:rPr lang="zh-CN"/>
              <a:t> </a:t>
            </a:r>
            <a:r>
              <a:rPr lang="en-US"/>
              <a:t>cache/buffer</a:t>
            </a:r>
            <a:r>
              <a:rPr lang="zh-CN"/>
              <a:t> </a:t>
            </a:r>
            <a:r>
              <a:rPr lang="en-US"/>
              <a:t>cache</a:t>
            </a:r>
            <a:r>
              <a:rPr lang="zh-CN"/>
              <a:t>，延迟写入磁盘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加入中间</a:t>
            </a:r>
            <a:r>
              <a:rPr lang="en-US"/>
              <a:t>crash</a:t>
            </a:r>
            <a:r>
              <a:rPr lang="zh-CN"/>
              <a:t>，有多种可能：</a:t>
            </a:r>
            <a:endParaRPr/>
          </a:p>
        </p:txBody>
      </p:sp>
      <p:sp>
        <p:nvSpPr>
          <p:cNvPr id="39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91" name="矩形 1"/>
          <p:cNvSpPr>
            <a:spLocks noGrp="true" noChangeShapeType="true"/>
          </p:cNvSpPr>
          <p:nvPr/>
        </p:nvSpPr>
        <p:spPr>
          <a:xfrm>
            <a:off x="3124200" y="4953000"/>
            <a:ext cx="2492375" cy="4000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lvl="0"/>
            <a:r>
              <a:rPr lang="zh-CN" b="false" i="false" u="none">
                <a:solidFill>
                  <a:srgbClr val="C00000"/>
                </a:solidFill>
              </a:rPr>
              <a:t>有几种出错的可能？</a:t>
            </a:r>
            <a:endParaRPr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3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1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 algn="just" hangingPunct="true">
              <a:spcBef>
                <a:spcPct val="50000"/>
              </a:spcBef>
              <a:buNone/>
            </a:pPr>
            <a:r>
              <a:rPr lang="en-US">
                <a:latin typeface="楷体_GB2312" charset="1"/>
                <a:ea typeface="方正姚体" charset="1"/>
              </a:rPr>
              <a:t>[</a:t>
            </a:r>
            <a:r>
              <a:rPr lang="zh-CN">
                <a:latin typeface="楷体_GB2312" charset="1"/>
                <a:ea typeface="方正姚体" charset="1"/>
              </a:rPr>
              <a:t>例</a:t>
            </a:r>
            <a:r>
              <a:rPr lang="en-US">
                <a:latin typeface="楷体_GB2312" charset="1"/>
                <a:ea typeface="方正姚体" charset="1"/>
              </a:rPr>
              <a:t>1] </a:t>
            </a:r>
            <a:r>
              <a:rPr lang="zh-CN">
                <a:latin typeface="楷体_GB2312" charset="1"/>
                <a:ea typeface="方正姚体" charset="1"/>
              </a:rPr>
              <a:t>假设单个磁盘的</a:t>
            </a:r>
            <a:r>
              <a:rPr lang="en-US">
                <a:latin typeface="楷体_GB2312" charset="1"/>
                <a:ea typeface="方正姚体" charset="1"/>
              </a:rPr>
              <a:t>MTTF</a:t>
            </a:r>
            <a:r>
              <a:rPr lang="zh-CN">
                <a:latin typeface="楷体_GB2312" charset="1"/>
                <a:ea typeface="方正姚体" charset="1"/>
              </a:rPr>
              <a:t>为</a:t>
            </a:r>
            <a:r>
              <a:rPr lang="en-US">
                <a:latin typeface="楷体_GB2312" charset="1"/>
                <a:ea typeface="方正姚体" charset="1"/>
              </a:rPr>
              <a:t>1000000</a:t>
            </a:r>
            <a:r>
              <a:rPr lang="zh-CN">
                <a:latin typeface="楷体_GB2312" charset="1"/>
                <a:ea typeface="方正姚体" charset="1"/>
              </a:rPr>
              <a:t>小时，</a:t>
            </a:r>
            <a:r>
              <a:rPr lang="en-US">
                <a:latin typeface="楷体_GB2312" charset="1"/>
                <a:ea typeface="方正姚体" charset="1"/>
              </a:rPr>
              <a:t>MTTR</a:t>
            </a:r>
            <a:r>
              <a:rPr lang="zh-CN">
                <a:latin typeface="楷体_GB2312" charset="1"/>
                <a:ea typeface="方正姚体" charset="1"/>
              </a:rPr>
              <a:t>为</a:t>
            </a:r>
            <a:r>
              <a:rPr lang="en-US">
                <a:latin typeface="楷体_GB2312" charset="1"/>
                <a:ea typeface="方正姚体" charset="1"/>
              </a:rPr>
              <a:t>8</a:t>
            </a:r>
            <a:r>
              <a:rPr lang="zh-CN">
                <a:latin typeface="楷体_GB2312" charset="1"/>
                <a:ea typeface="方正姚体" charset="1"/>
              </a:rPr>
              <a:t>小时，两个磁盘构成的</a:t>
            </a:r>
            <a:r>
              <a:rPr lang="en-US">
                <a:latin typeface="楷体_GB2312" charset="1"/>
                <a:ea typeface="方正姚体" charset="1"/>
              </a:rPr>
              <a:t>RAID1</a:t>
            </a:r>
            <a:r>
              <a:rPr lang="zh-CN">
                <a:latin typeface="楷体_GB2312" charset="1"/>
                <a:ea typeface="方正姚体" charset="1"/>
              </a:rPr>
              <a:t>系统的</a:t>
            </a:r>
            <a:r>
              <a:rPr lang="en-US">
                <a:latin typeface="楷体_GB2312" charset="1"/>
                <a:ea typeface="方正姚体" charset="1"/>
              </a:rPr>
              <a:t>MTTF</a:t>
            </a:r>
            <a:r>
              <a:rPr lang="zh-CN">
                <a:latin typeface="楷体_GB2312" charset="1"/>
                <a:ea typeface="方正姚体" charset="1"/>
              </a:rPr>
              <a:t>为多少？</a:t>
            </a:r>
            <a:endParaRPr lang="en-US"/>
          </a:p>
          <a:p>
            <a:pPr marL="742950" lvl="1" indent="-285750" algn="just" hangingPunct="true">
              <a:spcBef>
                <a:spcPct val="50000"/>
              </a:spcBef>
              <a:buNone/>
            </a:pPr>
            <a:r>
              <a:rPr lang="en-US">
                <a:latin typeface="楷体_GB2312" charset="1"/>
                <a:ea typeface="方正姚体" charset="1"/>
              </a:rPr>
              <a:t>MTTF</a:t>
            </a:r>
            <a:r>
              <a:rPr lang="zh-CN">
                <a:latin typeface="楷体_GB2312" charset="1"/>
                <a:ea typeface="方正姚体" charset="1"/>
              </a:rPr>
              <a:t>：</a:t>
            </a:r>
            <a:r>
              <a:rPr lang="en-US">
                <a:latin typeface="楷体_GB2312" charset="1"/>
                <a:ea typeface="方正姚体" charset="1"/>
              </a:rPr>
              <a:t>Mean Time To Failure</a:t>
            </a:r>
            <a:r>
              <a:rPr lang="zh-CN">
                <a:latin typeface="楷体_GB2312" charset="1"/>
                <a:ea typeface="方正姚体" charset="1"/>
              </a:rPr>
              <a:t>，连续正常工作的时间</a:t>
            </a:r>
            <a:endParaRPr lang="en-US"/>
          </a:p>
          <a:p>
            <a:pPr marL="1143000" lvl="2" indent="-228600" algn="just" hangingPunct="true">
              <a:spcBef>
                <a:spcPct val="50000"/>
              </a:spcBef>
              <a:buNone/>
            </a:pPr>
            <a:r>
              <a:rPr lang="zh-CN">
                <a:latin typeface="楷体_GB2312" charset="1"/>
                <a:ea typeface="方正姚体" charset="1"/>
              </a:rPr>
              <a:t>一般</a:t>
            </a:r>
            <a:r>
              <a:rPr lang="en-US">
                <a:latin typeface="楷体_GB2312" charset="1"/>
                <a:ea typeface="方正姚体" charset="1"/>
              </a:rPr>
              <a:t>1/MTTF</a:t>
            </a:r>
            <a:r>
              <a:rPr lang="zh-CN">
                <a:latin typeface="楷体_GB2312" charset="1"/>
                <a:ea typeface="方正姚体" charset="1"/>
              </a:rPr>
              <a:t>可以认为单位时间（小时）的出故障概率</a:t>
            </a:r>
            <a:endParaRPr lang="en-US"/>
          </a:p>
          <a:p>
            <a:pPr marL="742950" lvl="1" indent="-285750" algn="just" hangingPunct="true">
              <a:spcBef>
                <a:spcPct val="50000"/>
              </a:spcBef>
              <a:buNone/>
            </a:pPr>
            <a:r>
              <a:rPr lang="en-US">
                <a:latin typeface="楷体_GB2312" charset="1"/>
                <a:ea typeface="方正姚体" charset="1"/>
              </a:rPr>
              <a:t>MTTR</a:t>
            </a:r>
            <a:r>
              <a:rPr lang="zh-CN">
                <a:latin typeface="楷体_GB2312" charset="1"/>
                <a:ea typeface="方正姚体" charset="1"/>
              </a:rPr>
              <a:t>：</a:t>
            </a:r>
            <a:r>
              <a:rPr lang="en-US">
                <a:latin typeface="楷体_GB2312" charset="1"/>
                <a:ea typeface="方正姚体" charset="1"/>
              </a:rPr>
              <a:t>Mean Time To Repair</a:t>
            </a:r>
            <a:r>
              <a:rPr lang="zh-CN">
                <a:latin typeface="楷体_GB2312" charset="1"/>
                <a:ea typeface="方正姚体" charset="1"/>
              </a:rPr>
              <a:t>，平均修复时间</a:t>
            </a:r>
            <a:endParaRPr lang="en-US"/>
          </a:p>
          <a:p>
            <a:pPr marL="742950" lvl="1" indent="-285750" algn="just" hangingPunct="true">
              <a:spcBef>
                <a:spcPct val="50000"/>
              </a:spcBef>
              <a:buNone/>
            </a:pPr>
            <a:r>
              <a:rPr lang="en-US">
                <a:latin typeface="楷体_GB2312" charset="1"/>
                <a:ea typeface="方正姚体" charset="1"/>
              </a:rPr>
              <a:t>MTBF</a:t>
            </a:r>
            <a:r>
              <a:rPr lang="zh-CN">
                <a:latin typeface="楷体_GB2312" charset="1"/>
                <a:ea typeface="方正姚体" charset="1"/>
              </a:rPr>
              <a:t>：</a:t>
            </a:r>
            <a:r>
              <a:rPr lang="en-US">
                <a:latin typeface="楷体_GB2312" charset="1"/>
                <a:ea typeface="方正姚体" charset="1"/>
              </a:rPr>
              <a:t>Mean Time Between Failure</a:t>
            </a:r>
            <a:r>
              <a:rPr lang="zh-CN">
                <a:latin typeface="楷体_GB2312" charset="1"/>
                <a:ea typeface="方正姚体" charset="1"/>
              </a:rPr>
              <a:t>，两次失效之间的时间差，等于</a:t>
            </a:r>
            <a:r>
              <a:rPr lang="en-US">
                <a:latin typeface="楷体_GB2312" charset="1"/>
                <a:ea typeface="方正姚体" charset="1"/>
              </a:rPr>
              <a:t>MTTF+MTBF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1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p="http://schemas.openxmlformats.org/presentationml/2006/main">
  <p:cSld>
    <p:spTree>
      <p:nvGrpSpPr>
        <p:cNvPr id="3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1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 hangingPunct="true">
              <a:spcBef>
                <a:spcPct val="50000"/>
              </a:spcBef>
              <a:buSzPct val="100000"/>
              <a:buChar char="•"/>
            </a:pPr>
            <a:r>
              <a:rPr lang="en-US" sz="2400">
                <a:latin typeface="楷体_GB2312" charset="1"/>
                <a:ea typeface="方正姚体" charset="1"/>
              </a:rPr>
              <a:t> </a:t>
            </a:r>
            <a:r>
              <a:rPr lang="zh-CN" sz="2400">
                <a:latin typeface="楷体_GB2312" charset="1"/>
                <a:ea typeface="方正姚体" charset="1"/>
              </a:rPr>
              <a:t>单个磁盘的出故障概率</a:t>
            </a:r>
            <a:r>
              <a:rPr lang="en-US" sz="2400">
                <a:latin typeface="楷体_GB2312" charset="1"/>
                <a:ea typeface="方正姚体" charset="1"/>
              </a:rPr>
              <a:t>=1/MTTF</a:t>
            </a:r>
            <a:endParaRPr/>
          </a:p>
          <a:p>
            <a:pPr marL="342900" lvl="0" indent="-342900" hangingPunct="true">
              <a:spcBef>
                <a:spcPct val="50000"/>
              </a:spcBef>
              <a:buSzPct val="100000"/>
              <a:buChar char="•"/>
            </a:pPr>
            <a:r>
              <a:rPr lang="en-US" sz="2400"/>
              <a:t>RAID</a:t>
            </a:r>
            <a:r>
              <a:rPr lang="zh-CN" sz="2400"/>
              <a:t> </a:t>
            </a:r>
            <a:r>
              <a:rPr lang="en-US" sz="2400"/>
              <a:t>1</a:t>
            </a:r>
            <a:r>
              <a:rPr lang="zh-CN" sz="2400"/>
              <a:t>中两个磁盘同时发生故障的概率为</a:t>
            </a:r>
            <a:endParaRPr lang="en-US" sz="2400"/>
          </a:p>
          <a:p>
            <a:pPr marL="342900" lvl="0" indent="-342900" hangingPunct="true">
              <a:spcBef>
                <a:spcPct val="50000"/>
              </a:spcBef>
              <a:buNone/>
            </a:pPr>
            <a:r>
              <a:rPr lang="zh-CN" sz="2400"/>
              <a:t>           </a:t>
            </a:r>
            <a:r>
              <a:rPr lang="en-US" sz="2400"/>
              <a:t>2/MTTF</a:t>
            </a:r>
            <a:r>
              <a:rPr lang="zh-CN" sz="2400"/>
              <a:t>*</a:t>
            </a:r>
            <a:r>
              <a:rPr lang="en-US" sz="2400"/>
              <a:t>(MTTR*(1/MTTF)) = 2</a:t>
            </a:r>
            <a:r>
              <a:rPr lang="zh-CN" sz="2400"/>
              <a:t>*</a:t>
            </a:r>
            <a:r>
              <a:rPr lang="en-US" sz="2400"/>
              <a:t>MTTR/MTTF</a:t>
            </a:r>
            <a:r>
              <a:rPr lang="en-US" sz="2400" baseline="30000"/>
              <a:t>2</a:t>
            </a:r>
            <a:endParaRPr/>
          </a:p>
          <a:p>
            <a:pPr marL="342900" lvl="0" indent="-342900" hangingPunct="true">
              <a:spcBef>
                <a:spcPct val="50000"/>
              </a:spcBef>
              <a:buSzPct val="100000"/>
              <a:buChar char="•"/>
            </a:pPr>
            <a:r>
              <a:rPr lang="zh-CN" sz="2400"/>
              <a:t>所以，</a:t>
            </a:r>
            <a:r>
              <a:rPr lang="en-US" sz="2400"/>
              <a:t>RAID</a:t>
            </a:r>
            <a:r>
              <a:rPr lang="zh-CN" sz="2400"/>
              <a:t> </a:t>
            </a:r>
            <a:r>
              <a:rPr lang="en-US" sz="2400"/>
              <a:t>1</a:t>
            </a:r>
            <a:r>
              <a:rPr lang="zh-CN" sz="2400"/>
              <a:t>系统的</a:t>
            </a:r>
            <a:r>
              <a:rPr lang="en-US" sz="2400"/>
              <a:t>MTTF</a:t>
            </a:r>
            <a:r>
              <a:rPr lang="zh-CN" sz="2400"/>
              <a:t> </a:t>
            </a:r>
            <a:r>
              <a:rPr lang="en-US" sz="2400"/>
              <a:t>=</a:t>
            </a:r>
            <a:r>
              <a:rPr lang="zh-CN" sz="2400"/>
              <a:t> </a:t>
            </a:r>
            <a:r>
              <a:rPr lang="en-US" sz="2400"/>
              <a:t>MTTF</a:t>
            </a:r>
            <a:r>
              <a:rPr lang="en-US" sz="2400" baseline="30000"/>
              <a:t>2</a:t>
            </a:r>
            <a:r>
              <a:rPr lang="en-US" sz="2400"/>
              <a:t>/(2*MTTR)</a:t>
            </a:r>
            <a:endParaRPr/>
          </a:p>
          <a:p>
            <a:pPr marL="342900" lvl="0" indent="-342900" hangingPunct="true">
              <a:spcBef>
                <a:spcPct val="50000"/>
              </a:spcBef>
              <a:buNone/>
            </a:pPr>
            <a:r>
              <a:rPr lang="zh-CN" sz="2400"/>
              <a:t>          </a:t>
            </a:r>
            <a:r>
              <a:rPr lang="en-US" sz="2400"/>
              <a:t>=</a:t>
            </a:r>
            <a:r>
              <a:rPr lang="en-US" sz="2400">
                <a:latin typeface="楷体_GB2312" charset="1"/>
                <a:ea typeface="方正姚体" charset="1"/>
              </a:rPr>
              <a:t> 1000000</a:t>
            </a:r>
            <a:r>
              <a:rPr lang="en-US" sz="2400" baseline="30000">
                <a:latin typeface="楷体_GB2312" charset="1"/>
                <a:ea typeface="方正姚体" charset="1"/>
              </a:rPr>
              <a:t>2</a:t>
            </a:r>
            <a:r>
              <a:rPr lang="en-US" sz="2400">
                <a:latin typeface="楷体_GB2312" charset="1"/>
                <a:ea typeface="方正姚体" charset="1"/>
              </a:rPr>
              <a:t>/16</a:t>
            </a:r>
            <a:r>
              <a:rPr lang="zh-CN" sz="2400">
                <a:latin typeface="楷体_GB2312" charset="1"/>
                <a:ea typeface="方正姚体" charset="1"/>
              </a:rPr>
              <a:t> （约为</a:t>
            </a:r>
            <a:r>
              <a:rPr lang="en-US" sz="2400">
                <a:latin typeface="楷体_GB2312" charset="1"/>
                <a:ea typeface="方正姚体" charset="1"/>
              </a:rPr>
              <a:t>10</a:t>
            </a:r>
            <a:r>
              <a:rPr lang="en-US" sz="2400" baseline="30000">
                <a:latin typeface="楷体_GB2312" charset="1"/>
                <a:ea typeface="方正姚体" charset="1"/>
              </a:rPr>
              <a:t>11</a:t>
            </a:r>
            <a:r>
              <a:rPr lang="zh-CN" sz="2400">
                <a:latin typeface="楷体_GB2312" charset="1"/>
                <a:ea typeface="方正姚体" charset="1"/>
              </a:rPr>
              <a:t>）</a:t>
            </a:r>
            <a:endParaRPr lang="en-US" sz="2400"/>
          </a:p>
          <a:p>
            <a:pPr marL="342900" lvl="0" indent="-342900" hangingPunct="true">
              <a:spcBef>
                <a:spcPct val="50000"/>
              </a:spcBef>
              <a:buSzPct val="100000"/>
              <a:buChar char="•"/>
            </a:pPr>
            <a:r>
              <a:rPr lang="zh-CN" sz="2400">
                <a:latin typeface="楷体_GB2312" charset="1"/>
                <a:ea typeface="方正姚体" charset="1"/>
              </a:rPr>
              <a:t>冗余可以显著提升数据安全性</a:t>
            </a:r>
            <a:endParaRPr/>
          </a:p>
        </p:txBody>
      </p:sp>
      <p:sp>
        <p:nvSpPr>
          <p:cNvPr id="319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3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课堂练习</a:t>
            </a:r>
            <a:endParaRPr/>
          </a:p>
        </p:txBody>
      </p:sp>
      <p:sp>
        <p:nvSpPr>
          <p:cNvPr id="32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单个磁盘的</a:t>
            </a:r>
            <a:r>
              <a:rPr lang="en-US"/>
              <a:t>MTTF</a:t>
            </a:r>
            <a:r>
              <a:rPr lang="zh-CN"/>
              <a:t>和</a:t>
            </a:r>
            <a:r>
              <a:rPr lang="en-US"/>
              <a:t>MTTR</a:t>
            </a:r>
            <a:r>
              <a:rPr lang="zh-CN"/>
              <a:t>已知，那么一个</a:t>
            </a:r>
            <a:r>
              <a:rPr lang="en-US"/>
              <a:t>5</a:t>
            </a:r>
            <a:r>
              <a:rPr lang="zh-CN"/>
              <a:t>个磁盘构成的</a:t>
            </a:r>
            <a:r>
              <a:rPr lang="en-US"/>
              <a:t>RAID</a:t>
            </a:r>
            <a:r>
              <a:rPr lang="zh-CN"/>
              <a:t> </a:t>
            </a:r>
            <a:r>
              <a:rPr lang="en-US"/>
              <a:t>5</a:t>
            </a:r>
            <a:r>
              <a:rPr lang="zh-CN"/>
              <a:t>磁盘系统的</a:t>
            </a:r>
            <a:r>
              <a:rPr lang="en-US"/>
              <a:t>MTTF</a:t>
            </a:r>
            <a:r>
              <a:rPr lang="zh-CN"/>
              <a:t>为多少？（可以近似求解）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23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3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练习答案</a:t>
            </a:r>
            <a:endParaRPr/>
          </a:p>
        </p:txBody>
      </p:sp>
      <p:sp>
        <p:nvSpPr>
          <p:cNvPr id="32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单个磁盘的</a:t>
            </a:r>
            <a:r>
              <a:rPr lang="en-US"/>
              <a:t>MTTF</a:t>
            </a:r>
            <a:r>
              <a:rPr lang="zh-CN"/>
              <a:t>和</a:t>
            </a:r>
            <a:r>
              <a:rPr lang="en-US"/>
              <a:t>MTTR</a:t>
            </a:r>
            <a:r>
              <a:rPr lang="zh-CN"/>
              <a:t>已知，那么一个</a:t>
            </a:r>
            <a:r>
              <a:rPr lang="en-US"/>
              <a:t>5</a:t>
            </a:r>
            <a:r>
              <a:rPr lang="zh-CN"/>
              <a:t>个磁盘构成的</a:t>
            </a:r>
            <a:r>
              <a:rPr lang="en-US"/>
              <a:t>RAID</a:t>
            </a:r>
            <a:r>
              <a:rPr lang="zh-CN"/>
              <a:t> </a:t>
            </a:r>
            <a:r>
              <a:rPr lang="en-US"/>
              <a:t>5</a:t>
            </a:r>
            <a:r>
              <a:rPr lang="zh-CN"/>
              <a:t>磁盘系统的</a:t>
            </a:r>
            <a:r>
              <a:rPr lang="en-US"/>
              <a:t>MTTF</a:t>
            </a:r>
            <a:r>
              <a:rPr lang="zh-CN"/>
              <a:t>为多少？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RAID</a:t>
            </a:r>
            <a:r>
              <a:rPr lang="zh-CN"/>
              <a:t> </a:t>
            </a:r>
            <a:r>
              <a:rPr lang="en-US"/>
              <a:t>5</a:t>
            </a:r>
            <a:r>
              <a:rPr lang="zh-CN"/>
              <a:t>能够容忍单盘错，但是无法容忍双盘或双盘以上错误，即两个磁盘故障，则是系统故障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5</a:t>
            </a:r>
            <a:r>
              <a:rPr lang="zh-CN"/>
              <a:t>个盘中任意一个出故障的概率为</a:t>
            </a:r>
            <a:r>
              <a:rPr lang="en-US"/>
              <a:t>5/MTTF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任意一个盘出错后，在维修好之前第二个盘坏的概率为</a:t>
            </a:r>
            <a:endParaRPr lang="en-US"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/>
              <a:t>   5/MTTF</a:t>
            </a:r>
            <a:r>
              <a:rPr lang="zh-CN"/>
              <a:t> * </a:t>
            </a:r>
            <a:r>
              <a:rPr lang="en-US"/>
              <a:t>(MTTR*4/MTTF) </a:t>
            </a:r>
            <a:endParaRPr/>
          </a:p>
          <a:p>
            <a:pPr marL="742950" lvl="1" indent="-285750">
              <a:spcBef>
                <a:spcPct val="20000"/>
              </a:spcBef>
              <a:buNone/>
            </a:pPr>
            <a:r>
              <a:rPr lang="en-US"/>
              <a:t>=20*MTTR/MTTF</a:t>
            </a:r>
            <a:r>
              <a:rPr lang="en-US" baseline="30000"/>
              <a:t>2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所以</a:t>
            </a:r>
            <a:r>
              <a:rPr lang="en-US"/>
              <a:t>RAID</a:t>
            </a:r>
            <a:r>
              <a:rPr lang="zh-CN"/>
              <a:t> </a:t>
            </a:r>
            <a:r>
              <a:rPr lang="en-US"/>
              <a:t>5</a:t>
            </a:r>
            <a:r>
              <a:rPr lang="zh-CN"/>
              <a:t>的</a:t>
            </a:r>
            <a:r>
              <a:rPr lang="en-US"/>
              <a:t>MTTF</a:t>
            </a:r>
            <a:r>
              <a:rPr lang="zh-CN"/>
              <a:t>为</a:t>
            </a:r>
            <a:r>
              <a:rPr lang="en-US"/>
              <a:t>MTTF</a:t>
            </a:r>
            <a:r>
              <a:rPr lang="en-US" baseline="30000"/>
              <a:t>2</a:t>
            </a:r>
            <a:r>
              <a:rPr lang="en-US"/>
              <a:t>/(20*MTTR)</a:t>
            </a:r>
            <a:r>
              <a:rPr lang="zh-CN"/>
              <a:t>，远大于单盘的</a:t>
            </a:r>
            <a:r>
              <a:rPr lang="en-US"/>
              <a:t>MTTF</a:t>
            </a:r>
            <a:endParaRPr/>
          </a:p>
          <a:p>
            <a:pPr marL="742950" lvl="1" indent="-285750">
              <a:spcBef>
                <a:spcPct val="20000"/>
              </a:spcBef>
              <a:buNone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27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3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单个磁盘内部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可能个别</a:t>
            </a:r>
            <a:r>
              <a:rPr lang="en-US"/>
              <a:t>bits</a:t>
            </a:r>
            <a:r>
              <a:rPr lang="zh-CN"/>
              <a:t>损坏（例如因为</a:t>
            </a:r>
            <a:r>
              <a:rPr lang="en-US"/>
              <a:t>head</a:t>
            </a:r>
            <a:r>
              <a:rPr lang="zh-CN"/>
              <a:t>划伤表面）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Flash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某些</a:t>
            </a:r>
            <a:r>
              <a:rPr lang="en-US"/>
              <a:t>block</a:t>
            </a:r>
            <a:r>
              <a:rPr lang="zh-CN"/>
              <a:t>可能因为磨损过多而提高损坏概率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注意：磨损不是导致确定性损坏，而是提高概率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解决思路：冗余存储（不太会大面积划伤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问题：多备份开销太大，磁盘有效空间成倍缩小 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方法：部分冗余（类似</a:t>
            </a:r>
            <a:r>
              <a:rPr lang="en-US"/>
              <a:t>RAID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error correcting codes (ECC)</a:t>
            </a:r>
            <a:endParaRPr/>
          </a:p>
          <a:p>
            <a:pPr marL="1600200" lvl="3" indent="-228600">
              <a:spcBef>
                <a:spcPct val="20000"/>
              </a:spcBef>
              <a:buSzPct val="100000"/>
              <a:buChar char="–"/>
            </a:pPr>
            <a:r>
              <a:rPr lang="zh-CN"/>
              <a:t>异或运算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3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3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磁盘故障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Latent sector errors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Sector</a:t>
            </a:r>
            <a:r>
              <a:rPr lang="zh-CN"/>
              <a:t>无法访问</a:t>
            </a:r>
            <a:r>
              <a:rPr lang="en-US"/>
              <a:t>/</a:t>
            </a:r>
            <a:r>
              <a:rPr lang="zh-CN"/>
              <a:t>访问出错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上层知道出问题了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Block corruption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Block</a:t>
            </a:r>
            <a:r>
              <a:rPr lang="zh-CN"/>
              <a:t>能够访问，当上面的数据不对了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如果不做进一步数据检测，上层不知道出问题了</a:t>
            </a:r>
            <a:endParaRPr/>
          </a:p>
        </p:txBody>
      </p:sp>
      <p:sp>
        <p:nvSpPr>
          <p:cNvPr id="33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36" name="图片 1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438400" y="4876800"/>
            <a:ext cx="3771900" cy="10287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3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磁盘故障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Latent sector errors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通过</a:t>
            </a:r>
            <a:r>
              <a:rPr lang="en-US"/>
              <a:t>ECC</a:t>
            </a:r>
            <a:r>
              <a:rPr lang="zh-CN"/>
              <a:t>等冗余存储可以恢复原始数据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Block corruption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首先要能够检测读出等数据是否正确？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也需要冗余存储才能判定（</a:t>
            </a:r>
            <a:r>
              <a:rPr lang="en-US"/>
              <a:t>no such thing as a free lunch</a:t>
            </a:r>
            <a:r>
              <a:rPr lang="zh-CN"/>
              <a:t>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但是不用像</a:t>
            </a:r>
            <a:r>
              <a:rPr lang="en-US"/>
              <a:t>ECC</a:t>
            </a:r>
            <a:r>
              <a:rPr lang="zh-CN"/>
              <a:t>等达到能恢复数据的程度，只需要检测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Checksum</a:t>
            </a:r>
            <a:r>
              <a:rPr lang="zh-CN"/>
              <a:t>（校验码）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E.g., </a:t>
            </a:r>
            <a:r>
              <a:rPr lang="zh-CN"/>
              <a:t>身份证最后一位</a:t>
            </a:r>
            <a:endParaRPr/>
          </a:p>
        </p:txBody>
      </p:sp>
      <p:sp>
        <p:nvSpPr>
          <p:cNvPr id="34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4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Common Checksum Functions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假设</a:t>
            </a:r>
            <a:r>
              <a:rPr lang="en-US"/>
              <a:t>block</a:t>
            </a:r>
            <a:r>
              <a:rPr lang="zh-CN"/>
              <a:t>为</a:t>
            </a:r>
            <a:r>
              <a:rPr lang="en-US"/>
              <a:t>16B</a:t>
            </a:r>
            <a:r>
              <a:rPr lang="zh-CN"/>
              <a:t>（实际</a:t>
            </a:r>
            <a:r>
              <a:rPr lang="en-US"/>
              <a:t>sector</a:t>
            </a:r>
            <a:r>
              <a:rPr lang="zh-CN"/>
              <a:t>要大很多），</a:t>
            </a:r>
            <a:r>
              <a:rPr lang="en-US"/>
              <a:t>checksum</a:t>
            </a:r>
            <a:r>
              <a:rPr lang="zh-CN"/>
              <a:t>大小为</a:t>
            </a:r>
            <a:r>
              <a:rPr lang="en-US"/>
              <a:t>4B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16B</a:t>
            </a:r>
            <a:r>
              <a:rPr lang="zh-CN"/>
              <a:t>原始数据（</a:t>
            </a:r>
            <a:r>
              <a:rPr lang="en-US"/>
              <a:t>16</a:t>
            </a:r>
            <a:r>
              <a:rPr lang="zh-CN"/>
              <a:t>进制）：</a:t>
            </a:r>
            <a:r>
              <a:rPr lang="en-US"/>
              <a:t>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/>
              <a:t>365e c4cd ba14 8a92 ecef 2c3a 40be f666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转为二进制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0011 0110 0101 1110 1011 1010 0001 0100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1110 1100 1110 1111 0100 0000 1011 1110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1100 0100 1100 1101 1000 1010 1001 0010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0010 1100 0011 1010 1111 0110 0110 0110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34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p="http://schemas.openxmlformats.org/presentationml/2006/main">
  <p:cSld>
    <p:spTree>
      <p:nvGrpSpPr>
        <p:cNvPr id="3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5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Common Checksum Functions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每</a:t>
            </a:r>
            <a:r>
              <a:rPr lang="en-US"/>
              <a:t>4B</a:t>
            </a:r>
            <a:r>
              <a:rPr lang="zh-CN"/>
              <a:t>数据一行，每列进行</a:t>
            </a:r>
            <a:r>
              <a:rPr lang="en-US"/>
              <a:t>XOR</a:t>
            </a:r>
            <a:r>
              <a:rPr lang="zh-CN"/>
              <a:t>运算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0011	0110	0101	1110	1011	1010	0001	0100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1110	1100	1110	1111	0100	0000	1011	1110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1100	0100	1100	1101	1000	1010	1001	0010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cs-CZ"/>
              <a:t>0010	1100	0011	1010	1111	0110	0110	0110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---------------------------------------------------------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fi-FI"/>
              <a:t>0010	0000	0001	1011	1001	0100	0000	0011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is-IS"/>
              <a:t>0x201b9403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35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p="http://schemas.openxmlformats.org/presentationml/2006/main">
  <p:cSld>
    <p:spTree>
      <p:nvGrpSpPr>
        <p:cNvPr id="3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5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534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Common Checksum Functions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每次读取数据时，重新计算一次</a:t>
            </a:r>
            <a:r>
              <a:rPr lang="en-US"/>
              <a:t>checksum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然后和存储的</a:t>
            </a:r>
            <a:r>
              <a:rPr lang="en-US"/>
              <a:t>checksum</a:t>
            </a:r>
            <a:r>
              <a:rPr lang="zh-CN"/>
              <a:t>比对，完全一致说明数据没问题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出错时也可能是</a:t>
            </a:r>
            <a:r>
              <a:rPr lang="en-US"/>
              <a:t>checksum</a:t>
            </a:r>
            <a:r>
              <a:rPr lang="zh-CN"/>
              <a:t>本身错了（</a:t>
            </a:r>
            <a:r>
              <a:rPr lang="en-US"/>
              <a:t>block corruption</a:t>
            </a:r>
            <a:r>
              <a:rPr lang="zh-CN"/>
              <a:t>），而原始数据没错，但是这种方法无法分辩，也会报错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XOR</a:t>
            </a:r>
            <a:r>
              <a:rPr lang="zh-CN"/>
              <a:t>操作简单，但是每一列只能容忍单</a:t>
            </a:r>
            <a:r>
              <a:rPr lang="en-US"/>
              <a:t>bit</a:t>
            </a:r>
            <a:r>
              <a:rPr lang="zh-CN"/>
              <a:t>错误（翻转）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如果每列有</a:t>
            </a:r>
            <a:r>
              <a:rPr lang="en-US"/>
              <a:t>2</a:t>
            </a:r>
            <a:r>
              <a:rPr lang="zh-CN"/>
              <a:t>个</a:t>
            </a:r>
            <a:r>
              <a:rPr lang="en-US"/>
              <a:t>bit</a:t>
            </a:r>
            <a:r>
              <a:rPr lang="zh-CN"/>
              <a:t>错误，则</a:t>
            </a:r>
            <a:r>
              <a:rPr lang="en-US"/>
              <a:t>checksum</a:t>
            </a:r>
            <a:r>
              <a:rPr lang="zh-CN"/>
              <a:t>会认为没错</a:t>
            </a:r>
            <a:endParaRPr/>
          </a:p>
        </p:txBody>
      </p:sp>
      <p:sp>
        <p:nvSpPr>
          <p:cNvPr id="35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39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#1. </a:t>
            </a:r>
            <a:r>
              <a:rPr lang="en-US" b="true" i="false" u="none"/>
              <a:t>Just the data block (Db) is written to disk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db</a:t>
            </a:r>
            <a:r>
              <a:rPr lang="zh-CN" b="true" i="false" u="none"/>
              <a:t>内容丢失</a:t>
            </a:r>
            <a:r>
              <a:rPr lang="en-US" b="true" i="false" u="none"/>
              <a:t>(lost update)</a:t>
            </a:r>
            <a:r>
              <a:rPr lang="zh-CN" b="true" i="false" u="none"/>
              <a:t>，但不会造成其他问题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#2. </a:t>
            </a:r>
            <a:r>
              <a:rPr lang="en-US" b="true" i="false" u="none"/>
              <a:t>Just the updated inode (I[v2]) is written to disk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inode</a:t>
            </a:r>
            <a:r>
              <a:rPr lang="zh-CN" b="true" i="false" u="none"/>
              <a:t>与</a:t>
            </a:r>
            <a:r>
              <a:rPr lang="en-US" b="true" i="false" u="none"/>
              <a:t>bitmap</a:t>
            </a:r>
            <a:r>
              <a:rPr lang="zh-CN" b="true" i="false" u="none"/>
              <a:t>不一致，且</a:t>
            </a:r>
            <a:r>
              <a:rPr lang="en-US" b="true" i="false" u="none"/>
              <a:t>inode</a:t>
            </a:r>
            <a:r>
              <a:rPr lang="zh-CN" b="true" i="false" u="none"/>
              <a:t>指向</a:t>
            </a:r>
            <a:r>
              <a:rPr lang="en-US" b="true" i="false" u="none"/>
              <a:t>dirty db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#3. </a:t>
            </a:r>
            <a:r>
              <a:rPr lang="en-US" b="true" i="false" u="none"/>
              <a:t>Just the updated bitmap (B[v2]) is written to disk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inode</a:t>
            </a:r>
            <a:r>
              <a:rPr lang="zh-CN" b="true" i="false" u="none"/>
              <a:t>与</a:t>
            </a:r>
            <a:r>
              <a:rPr lang="en-US" b="true" i="false" u="none"/>
              <a:t>bitmap</a:t>
            </a:r>
            <a:r>
              <a:rPr lang="zh-CN" b="true" i="false" u="none"/>
              <a:t>不一致，造成</a:t>
            </a:r>
            <a:r>
              <a:rPr lang="en-US" b="true" i="false" u="none"/>
              <a:t>space leak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395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p="http://schemas.openxmlformats.org/presentationml/2006/main">
  <p:cSld>
    <p:spTree>
      <p:nvGrpSpPr>
        <p:cNvPr id="3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6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Fletcher checksum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John G. Fletcher [F82]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A block D consists of bytes d1 ... dn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Compute two check bytes, s1 and s2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s1 = (s1 + di) mod 255 (computed over all di);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s2 = (s2 + s1) mod 255 (again over all di)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almost as strong as the CRC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detecting all single-bit, double-bit errors, and many burst errors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62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p="http://schemas.openxmlformats.org/presentationml/2006/main">
  <p:cSld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6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Cyclic Redundancy Check (CRC)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treat D as if it is a large binary number (it is just a string of bits after all)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and divide it by an agreed upon value (k)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The remainder of this division is the value of the CRC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CRC</a:t>
            </a:r>
            <a:r>
              <a:rPr lang="zh-CN"/>
              <a:t>在网络领域应用也很多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6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6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534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Checksum Layout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原始数据：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增加</a:t>
            </a:r>
            <a:r>
              <a:rPr lang="en-US"/>
              <a:t>checksum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例如每个</a:t>
            </a:r>
            <a:r>
              <a:rPr lang="en-US"/>
              <a:t>sector (512B)</a:t>
            </a:r>
            <a:r>
              <a:rPr lang="zh-CN"/>
              <a:t>增加</a:t>
            </a:r>
            <a:r>
              <a:rPr lang="en-US"/>
              <a:t>8B</a:t>
            </a:r>
            <a:r>
              <a:rPr lang="zh-CN"/>
              <a:t>的</a:t>
            </a:r>
            <a:r>
              <a:rPr lang="en-US"/>
              <a:t>checksum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/>
              <a:t>一种实现方法是磁盘制造时就每个</a:t>
            </a:r>
            <a:r>
              <a:rPr lang="en-US"/>
              <a:t>sector 520B</a:t>
            </a:r>
            <a:r>
              <a:rPr lang="zh-CN"/>
              <a:t>，用户可见</a:t>
            </a:r>
            <a:r>
              <a:rPr lang="en-US"/>
              <a:t>512B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370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7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06562" y="2514600"/>
            <a:ext cx="5537200" cy="982662"/>
          </a:xfrm>
          <a:prstGeom prst="rect">
            <a:avLst/>
          </a:prstGeom>
          <a:noFill/>
        </p:spPr>
      </p:pic>
      <p:pic>
        <p:nvPicPr>
          <p:cNvPr id="372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27200" y="4876800"/>
            <a:ext cx="5537200" cy="10429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7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如果磁盘不是这样，那</a:t>
            </a:r>
            <a:r>
              <a:rPr lang="en-US"/>
              <a:t>Fs</a:t>
            </a:r>
            <a:r>
              <a:rPr lang="zh-CN"/>
              <a:t>需要安排</a:t>
            </a:r>
            <a:r>
              <a:rPr lang="en-US"/>
              <a:t>checksum</a:t>
            </a:r>
            <a:r>
              <a:rPr lang="zh-CN"/>
              <a:t>的存储位置，可能是这样：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一组</a:t>
            </a:r>
            <a:r>
              <a:rPr lang="en-US"/>
              <a:t>sector</a:t>
            </a:r>
            <a:r>
              <a:rPr lang="zh-CN"/>
              <a:t>的</a:t>
            </a:r>
            <a:r>
              <a:rPr lang="en-US"/>
              <a:t>checksum</a:t>
            </a:r>
            <a:r>
              <a:rPr lang="zh-CN"/>
              <a:t>集中放在一个</a:t>
            </a:r>
            <a:r>
              <a:rPr lang="en-US"/>
              <a:t>sector</a:t>
            </a:r>
            <a:r>
              <a:rPr lang="zh-CN"/>
              <a:t>中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376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77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0200" y="3505200"/>
            <a:ext cx="5422900" cy="9588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p="http://schemas.openxmlformats.org/presentationml/2006/main">
  <p:cSld>
    <p:spTree>
      <p:nvGrpSpPr>
        <p:cNvPr id="3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Data Integrity and Protection </a:t>
            </a:r>
            <a:endParaRPr/>
          </a:p>
        </p:txBody>
      </p:sp>
      <p:sp>
        <p:nvSpPr>
          <p:cNvPr id="38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Scrubbing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用户访问数据时可以检测数据是否正确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但多数数据很少访问，所以需要有后台操作，周期性检测一遍所有数据，即</a:t>
            </a:r>
            <a:r>
              <a:rPr lang="en-US"/>
              <a:t>disk scrubbing</a:t>
            </a:r>
            <a:r>
              <a:rPr lang="zh-CN"/>
              <a:t>（擦洗）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读出数据，计算</a:t>
            </a:r>
            <a:r>
              <a:rPr lang="en-US"/>
              <a:t>checksum</a:t>
            </a:r>
            <a:r>
              <a:rPr lang="zh-CN"/>
              <a:t>，比较</a:t>
            </a: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如果不匹配，尝试从冗余数据（</a:t>
            </a:r>
            <a:r>
              <a:rPr lang="en-US"/>
              <a:t>ECC</a:t>
            </a:r>
            <a:r>
              <a:rPr lang="zh-CN"/>
              <a:t>）中恢复</a:t>
            </a:r>
            <a:endParaRPr/>
          </a:p>
        </p:txBody>
      </p:sp>
      <p:sp>
        <p:nvSpPr>
          <p:cNvPr id="381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zh-CN"/>
              <a:t>文件操作对修改时间的影响</a:t>
            </a:r>
            <a:endParaRPr/>
          </a:p>
        </p:txBody>
      </p:sp>
      <p:sp>
        <p:nvSpPr>
          <p:cNvPr id="38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https://blog.zenggyu.com/zh/post/2022-06-04/%E5%B8%B8%E8%A7%81%E6%93%8D%E4%BD%9C%E5%AF%B9%E6%96%87%E4%BB%B6%E5%92%8C%E7%9B%AE%E5%BD%95%E6%97%B6%E9%97%B4%E6%88%B3%E7%9A%84%E5%BD%B1%E5%93%8D/</a:t>
            </a:r>
            <a:endParaRPr/>
          </a:p>
        </p:txBody>
      </p:sp>
      <p:sp>
        <p:nvSpPr>
          <p:cNvPr id="385" name="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86" name="Picture 2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3398837"/>
            <a:ext cx="9144000" cy="32210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#4. inode (I[v2]) and bitmap (B[v2]) written, but not data (Db)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元数据一致，但是数据是垃圾数据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#5.</a:t>
            </a:r>
            <a:r>
              <a:rPr lang="zh-CN"/>
              <a:t> </a:t>
            </a:r>
            <a:r>
              <a:rPr lang="en-US"/>
              <a:t>inode (I[v2]) and data block (Db) written, but not the bitmap (B[v2])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读取正确，但数据可能被覆盖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#6. bitmap (B[v2]) and data block (Db) written, but not the inode (I[v2])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/>
              <a:t>元数据不一致</a:t>
            </a: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4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" dur="500" fill="hold"/>
                                        <p:tgtEl>
                                          <p:spTgt spid="3">
                                            <p:txEl>
                                              <p:pRg st="8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5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70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5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45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FSCK</a:t>
            </a:r>
            <a:r>
              <a:rPr lang="zh-CN"/>
              <a:t> </a:t>
            </a:r>
            <a:r>
              <a:rPr lang="en-US"/>
              <a:t>and</a:t>
            </a:r>
            <a:r>
              <a:rPr lang="zh-CN"/>
              <a:t> </a:t>
            </a:r>
            <a:r>
              <a:rPr lang="en-US"/>
              <a:t>Journaling</a:t>
            </a:r>
            <a:endParaRPr/>
          </a:p>
        </p:txBody>
      </p:sp>
      <p:sp>
        <p:nvSpPr>
          <p:cNvPr id="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>
                <a:solidFill>
                  <a:schemeClr val="dk1"/>
                </a:solidFill>
                <a:latin typeface="Comic Sans MS"/>
                <a:ea typeface="SimSun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>
                <a:solidFill>
                  <a:schemeClr val="dk1"/>
                </a:solidFill>
                <a:latin typeface="Comic Sans MS"/>
                <a:ea typeface="SimSun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>
                <a:solidFill>
                  <a:schemeClr val="dk1"/>
                </a:solidFill>
                <a:latin typeface="Comic Sans MS"/>
                <a:ea typeface="SimSun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Solution #1: The File System Checker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/>
              <a:t>FSCK</a:t>
            </a:r>
            <a:r>
              <a:rPr lang="zh-CN"/>
              <a:t>最大的问题：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整盘扫描，太慢了！</a:t>
            </a:r>
            <a:endParaRPr lang="en-US" sz="2400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sz="2400"/>
              <a:t>是一种补救措施，只能修复部分问题</a:t>
            </a:r>
            <a:endParaRPr/>
          </a:p>
        </p:txBody>
      </p:sp>
      <p:sp>
        <p:nvSpPr>
          <p:cNvPr id="8" name="幻灯片编号占位符 3"/>
          <p:cNvSpPr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5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2_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Arial"/>
        <a:ea typeface=""/>
        <a:cs typeface=""/>
      </a:majorFont>
      <a:minorFont>
        <a:latin typeface="SimSun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2025-05-26T10:04:35Z</dcterms:created>
  <dcterms:modified xsi:type="dcterms:W3CDTF">2025-05-26T10:04:35Z</dcterms:modified>
</cp:coreProperties>
</file>