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2.xml" ContentType="application/vnd.openxmlformats-officedocument.them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charts/chart2.xml" ContentType="application/vnd.openxmlformats-officedocument.drawingml.chart+xml"/>
  <Override PartName="/ppt/slides/charts/chart3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118.xml" ContentType="application/vnd.openxmlformats-officedocument.presentationml.slide+xml"/>
  <Override PartName="/ppt/slides/slide108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62.xml" ContentType="application/vnd.openxmlformats-officedocument.presentationml.slide+xml"/>
  <Override PartName="/ppt/slides/slide15.xml" ContentType="application/vnd.openxmlformats-officedocument.presentationml.slide+xml"/>
  <Override PartName="/ppt/notesSlides/notesSlide49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3.xml" ContentType="application/vnd.openxmlformats-officedocument.presentationml.slide+xml"/>
  <Override PartName="/ppt/slides/slide87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115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5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2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75.xml" ContentType="application/vnd.openxmlformats-officedocument.presentationml.slide+xml"/>
  <Override PartName="/ppt/notesSlides/notesSlide43.xml" ContentType="application/vnd.openxmlformats-officedocument.presentationml.notesSlide+xml"/>
  <Override PartName="/ppt/notesSlides/notesSlide35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80.xml" ContentType="application/vnd.openxmlformats-officedocument.presentationml.slide+xml"/>
  <Override PartName="/ppt/slides/slide3.xml" ContentType="application/vnd.openxmlformats-officedocument.presentationml.slide+xml"/>
  <Override PartName="/ppt/slides/slide79.xml" ContentType="application/vnd.openxmlformats-officedocument.presentationml.slide+xml"/>
  <Override PartName="/ppt/slides/slide9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74.xml" ContentType="application/vnd.openxmlformats-officedocument.presentationml.slide+xml"/>
  <Override PartName="/ppt/slides/slide66.xml" ContentType="application/vnd.openxmlformats-officedocument.presentationml.slide+xml"/>
  <Override PartName="/ppt/slides/slide105.xml" ContentType="application/vnd.openxmlformats-officedocument.presentationml.slide+xml"/>
  <Override PartName="/ppt/slides/slide25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slides/slide112.xml" ContentType="application/vnd.openxmlformats-officedocument.presentationml.slide+xml"/>
  <Override PartName="/ppt/slides/slide67.xml" ContentType="application/vnd.openxmlformats-officedocument.presentationml.slide+xml"/>
  <Override PartName="/ppt/slides/slide11.xml" ContentType="application/vnd.openxmlformats-officedocument.presentationml.slide+xml"/>
  <Override PartName="/ppt/slides/slide22.xml" ContentType="application/vnd.openxmlformats-officedocument.presentationml.slide+xml"/>
  <Override PartName="/ppt/slides/slide8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s/slide94.xml" ContentType="application/vnd.openxmlformats-officedocument.presentationml.slide+xml"/>
  <Override PartName="/ppt/slides/charts/chart4.xml" ContentType="application/vnd.openxmlformats-officedocument.drawingml.chart+xml"/>
  <Override PartName="/ppt/notesSlides/notesSlide47.xml" ContentType="application/vnd.openxmlformats-officedocument.presentationml.notesSlide+xml"/>
  <Override PartName="/ppt/slides/slide69.xml" ContentType="application/vnd.openxmlformats-officedocument.presentationml.slide+xml"/>
  <Override PartName="/ppt/slides/slide64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3.xml" ContentType="application/vnd.openxmlformats-officedocument.presentationml.slide+xml"/>
  <Override PartName="/ppt/slides/slide85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s/slide72.xml" ContentType="application/vnd.openxmlformats-officedocument.presentationml.slide+xml"/>
  <Override PartName="/ppt/slides/charts/chart5.xml" ContentType="application/vnd.openxmlformats-officedocument.drawingml.chart+xml"/>
  <Override PartName="/ppt/notesSlides/notesSlide34.xml" ContentType="application/vnd.openxmlformats-officedocument.presentationml.notes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78.xml" ContentType="application/vnd.openxmlformats-officedocument.presentationml.slide+xml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s/slide81.xml" ContentType="application/vnd.openxmlformats-officedocument.presentationml.slide+xml"/>
  <Override PartName="/ppt/slides/slide61.xml" ContentType="application/vnd.openxmlformats-officedocument.presentationml.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19.xml" ContentType="application/vnd.openxmlformats-officedocument.presentationml.slide+xml"/>
  <Override PartName="/ppt/slides/slide55.xml" ContentType="application/vnd.openxmlformats-officedocument.presentationml.slide+xml"/>
  <Override PartName="/ppt/slides/slide8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9.xml" ContentType="application/vnd.openxmlformats-officedocument.presentationml.slide+xml"/>
  <Override PartName="/ppt/slides/slide111.xml" ContentType="application/vnd.openxmlformats-officedocument.presentationml.slide+xml"/>
  <Override PartName="/ppt/slides/slide88.xml" ContentType="application/vnd.openxmlformats-officedocument.presentationml.slide+xml"/>
  <Override PartName="/ppt/slides/slide63.xml" ContentType="application/vnd.openxmlformats-officedocument.presentationml.slide+xml"/>
  <Override PartName="/ppt/slides/slide17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45.xml" ContentType="application/vnd.openxmlformats-officedocument.presentationml.notes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54.xml" ContentType="application/vnd.openxmlformats-officedocument.presentationml.slide+xml"/>
  <Override PartName="/ppt/slides/slide117.xml" ContentType="application/vnd.openxmlformats-officedocument.presentationml.slide+xml"/>
  <Override PartName="/ppt/slides/slide9.xml" ContentType="application/vnd.openxmlformats-officedocument.presentationml.slide+xml"/>
  <Override PartName="/ppt/slides/slide116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104.xml" ContentType="application/vnd.openxmlformats-officedocument.presentationml.slide+xml"/>
  <Override PartName="/ppt/slides/slide29.xml" ContentType="application/vnd.openxmlformats-officedocument.presentationml.slide+xml"/>
  <Override PartName="/ppt/slides/slide114.xml" ContentType="application/vnd.openxmlformats-officedocument.presentationml.slide+xml"/>
  <Override PartName="/ppt/slides/slide73.xml" ContentType="application/vnd.openxmlformats-officedocument.presentationml.slide+xml"/>
  <Override PartName="/ppt/viewProps.xml" ContentType="application/vnd.openxmlformats-officedocument.presentationml.viewProps+xml"/>
  <Override PartName="/ppt/slides/slide90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8.xml" ContentType="application/vnd.openxmlformats-officedocument.presentationml.slide+xml"/>
  <Override PartName="/ppt/slides/slide97.xml" ContentType="application/vnd.openxmlformats-officedocument.presentationml.slide+xml"/>
  <Override PartName="/ppt/slides/slide16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presProps.xml" ContentType="application/vnd.openxmlformats-officedocument.presentationml.presProps+xml"/>
  <Override PartName="/ppt/slides/slide102.xml" ContentType="application/vnd.openxmlformats-officedocument.presentationml.slide+xml"/>
  <Override PartName="/ppt/slides/slide82.xml" ContentType="application/vnd.openxmlformats-officedocument.presentationml.slide+xml"/>
  <Override PartName="/ppt/slides/slide37.xml" ContentType="application/vnd.openxmlformats-officedocument.presentationml.slide+xml"/>
  <Override PartName="/ppt/slides/slide77.xml" ContentType="application/vnd.openxmlformats-officedocument.presentationml.slide+xml"/>
  <Override PartName="/ppt/slides/slide101.xml" ContentType="application/vnd.openxmlformats-officedocument.presentationml.slide+xml"/>
  <Override PartName="/ppt/slides/slide51.xml" ContentType="application/vnd.openxmlformats-officedocument.presentationml.slide+xml"/>
  <Override PartName="/ppt/slides/slide113.xml" ContentType="application/vnd.openxmlformats-officedocument.presentationml.slide+xml"/>
  <Override PartName="/ppt/slides/slide103.xml" ContentType="application/vnd.openxmlformats-officedocument.presentationml.slide+xml"/>
  <Override PartName="/ppt/slides/slide36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notesSlides/notesSlide4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109.xml" ContentType="application/vnd.openxmlformats-officedocument.presentationml.slide+xml"/>
  <Override PartName="/ppt/slides/slide45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56.xml" ContentType="application/vnd.openxmlformats-officedocument.presentationml.slide+xml"/>
  <Override PartName="/ppt/slides/slide91.xml" ContentType="application/vnd.openxmlformats-officedocument.presentationml.slide+xml"/>
  <Override PartName="/ppt/slides/slide89.xml" ContentType="application/vnd.openxmlformats-officedocument.presentationml.slide+xml"/>
  <Override PartName="/ppt/slides/slide28.xml" ContentType="application/vnd.openxmlformats-officedocument.presentationml.slide+xml"/>
  <Override PartName="/ppt/slides/slide10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6.xml" ContentType="application/vnd.openxmlformats-officedocument.presentationml.slide+xml"/>
  <Override PartName="/ppt/notesSlides/notesSlide2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110.xml" ContentType="application/vnd.openxmlformats-officedocument.presentationml.slide+xml"/>
  <Override PartName="/ppt/slides/slide40.xml" ContentType="application/vnd.openxmlformats-officedocument.presentationml.slide+xml"/>
  <Override PartName="/ppt/slides/slide68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71.xml" ContentType="application/vnd.openxmlformats-officedocument.presentationml.slide+xml"/>
  <Override PartName="/ppt/slides/slide7.xml" ContentType="application/vnd.openxmlformats-officedocument.presentationml.slide+xml"/>
  <Override PartName="/ppt/slides/slide31.xml" ContentType="application/vnd.openxmlformats-officedocument.presentationml.slide+xml"/>
  <Override PartName="/ppt/slides/slide93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charts/chart1.xml" ContentType="application/vnd.openxmlformats-officedocument.drawingml.chart+xml"/>
  <Override PartName="/ppt/slides/slide84.xml" ContentType="application/vnd.openxmlformats-officedocument.presentationml.slide+xml"/>
  <Override PartName="/ppt/slides/slide96.xml" ContentType="application/vnd.openxmlformats-officedocument.presentationml.slide+xml"/>
  <Override PartName="/ppt/slides/slide100.xml" ContentType="application/vnd.openxmlformats-officedocument.presentationml.slide+xml"/>
  <Override PartName="/ppt/slides/slide4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docProps/core.xml" ContentType="application/vnd.openxmlformats-package.core-properties+xml"/>
  <Override PartName="/ppt/slides/slide44.xml" ContentType="application/vnd.openxmlformats-officedocument.presentationml.slide+xml"/>
  <Override PartName="/ppt/theme/theme1.xml" ContentType="application/vnd.openxmlformats-officedocument.theme+xml"/>
  <Override PartName="/ppt/slides/slide49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57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9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p15="http://schemas.microsoft.com/office/powerpoint/2012/main"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firstSlideNum="1" mc:Ignorable="p15">
  <p:sldMasterIdLst>
    <p:sldMasterId id="2147483648" r:id="rId0"/>
  </p:sldMasterIdLst>
  <p:notesMasterIdLst>
    <p:notesMasterId r:id="rId119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</p:sldIdLst>
  <p:sldSz cx="9144000" cy="6858000" type="screen4x3"/>
  <p:notesSz cx="6858000" cy="9144000"/>
  <p:defaultTextStyle>
    <a:defPPr>
      <a:defRPr lang="en-US"/>
    </a:defPPr>
    <a:lvl1pPr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1pPr>
    <a:lvl2pPr marL="457200"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2pPr>
    <a:lvl3pPr marL="914400"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3pPr>
    <a:lvl4pPr marL="1371600"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4pPr>
    <a:lvl5pPr marL="1828800" algn="l" rtl="false" eaLnBrk="false" fontAlgn="base" hangingPunct="false">
      <a:spcBef>
        <a:spcPct val="1"/>
      </a:spcBef>
      <a:spcAft>
        <a:spcPct val="1"/>
      </a:spcAft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5pPr>
    <a:lvl6pPr marL="2286000" algn="l" defTabSz="914400" rtl="false" eaLnBrk="true" latinLnBrk="false" hangingPunct="true"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6pPr>
    <a:lvl7pPr marL="2743200" algn="l" defTabSz="914400" rtl="false" eaLnBrk="true" latinLnBrk="false" hangingPunct="true"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7pPr>
    <a:lvl8pPr marL="3200400" algn="l" defTabSz="914400" rtl="false" eaLnBrk="true" latinLnBrk="false" hangingPunct="true"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8pPr>
    <a:lvl9pPr marL="3657600" algn="l" defTabSz="914400" rtl="false" eaLnBrk="true" latinLnBrk="false" hangingPunct="true">
      <a:defRPr sz="1600" b="true" kern="1200">
        <a:solidFill>
          <a:schemeClr val="tx1"/>
        </a:solidFill>
        <a:latin typeface="Comic Sans MS" charset="0"/>
        <a:ea typeface="宋体" charset="-122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>
  <p:clrMru>
    <a:srgbClr val="CC99FF"/>
    <a:srgbClr val="FFFFCC"/>
    <a:srgbClr val="00CC66"/>
    <a:srgbClr val="66FFFF"/>
    <a:srgbClr val="99FFCC"/>
    <a:srgbClr val="FF7C80"/>
    <a:srgbClr val="D9D9D9"/>
    <a:srgbClr val="FF0066"/>
  </p:clrMru>
  <p:extLst>
    <p:ext uri="{E76CE94A-603C-4142-B9EB-6D1370010A27}"/>
    <p:ext uri="{D31A062A-798A-4329-ABDD-BBA856620510}"/>
    <p:ext uri="{FD5EFAAD-0ECE-453E-9831-46B23BE46B34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 horzBarState="maximized">
    <p:restoredLeft sz="20656"/>
    <p:restoredTop sz="95988"/>
  </p:normalViewPr>
  <p:slideViewPr>
    <p:cSldViewPr>
      <p:cViewPr varScale="true">
        <p:scale>
          <a:sx n="139" d="100"/>
          <a:sy n="139" d="100"/>
        </p:scale>
        <p:origin x="8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<Relationships xmlns="http://schemas.openxmlformats.org/package/2006/relationships"><Relationship Id="rId95" Type="http://schemas.openxmlformats.org/officeDocument/2006/relationships/slide" Target="slides/slide95.xml" /><Relationship Id="rId94" Type="http://schemas.openxmlformats.org/officeDocument/2006/relationships/slide" Target="slides/slide94.xml" /><Relationship Id="rId91" Type="http://schemas.openxmlformats.org/officeDocument/2006/relationships/slide" Target="slides/slide91.xml" /><Relationship Id="rId90" Type="http://schemas.openxmlformats.org/officeDocument/2006/relationships/slide" Target="slides/slide90.xml" /><Relationship Id="rId88" Type="http://schemas.openxmlformats.org/officeDocument/2006/relationships/slide" Target="slides/slide88.xml" /><Relationship Id="rId87" Type="http://schemas.openxmlformats.org/officeDocument/2006/relationships/slide" Target="slides/slide87.xml" /><Relationship Id="rId85" Type="http://schemas.openxmlformats.org/officeDocument/2006/relationships/slide" Target="slides/slide85.xml" /><Relationship Id="rId86" Type="http://schemas.openxmlformats.org/officeDocument/2006/relationships/slide" Target="slides/slide86.xml" /><Relationship Id="rId83" Type="http://schemas.openxmlformats.org/officeDocument/2006/relationships/slide" Target="slides/slide83.xml" /><Relationship Id="rId81" Type="http://schemas.openxmlformats.org/officeDocument/2006/relationships/slide" Target="slides/slide81.xml" /><Relationship Id="rId8" Type="http://schemas.openxmlformats.org/officeDocument/2006/relationships/slide" Target="slides/slide8.xml" /><Relationship Id="rId79" Type="http://schemas.openxmlformats.org/officeDocument/2006/relationships/slide" Target="slides/slide79.xml" /><Relationship Id="rId78" Type="http://schemas.openxmlformats.org/officeDocument/2006/relationships/slide" Target="slides/slide78.xml" /><Relationship Id="rId75" Type="http://schemas.openxmlformats.org/officeDocument/2006/relationships/slide" Target="slides/slide75.xml" /><Relationship Id="rId74" Type="http://schemas.openxmlformats.org/officeDocument/2006/relationships/slide" Target="slides/slide74.xml" /><Relationship Id="rId72" Type="http://schemas.openxmlformats.org/officeDocument/2006/relationships/slide" Target="slides/slide72.xml" /><Relationship Id="rId70" Type="http://schemas.openxmlformats.org/officeDocument/2006/relationships/slide" Target="slides/slide70.xml" /><Relationship Id="rId68" Type="http://schemas.openxmlformats.org/officeDocument/2006/relationships/slide" Target="slides/slide68.xml" /><Relationship Id="rId67" Type="http://schemas.openxmlformats.org/officeDocument/2006/relationships/slide" Target="slides/slide67.xml" /><Relationship Id="rId66" Type="http://schemas.openxmlformats.org/officeDocument/2006/relationships/slide" Target="slides/slide66.xml" /><Relationship Id="rId7" Type="http://schemas.openxmlformats.org/officeDocument/2006/relationships/slide" Target="slides/slide7.xml" /><Relationship Id="rId63" Type="http://schemas.openxmlformats.org/officeDocument/2006/relationships/slide" Target="slides/slide63.xml" /><Relationship Id="rId92" Type="http://schemas.openxmlformats.org/officeDocument/2006/relationships/slide" Target="slides/slide92.xml" /><Relationship Id="rId61" Type="http://schemas.openxmlformats.org/officeDocument/2006/relationships/slide" Target="slides/slide61.xml" /><Relationship Id="rId64" Type="http://schemas.openxmlformats.org/officeDocument/2006/relationships/slide" Target="slides/slide64.xml" /><Relationship Id="rId60" Type="http://schemas.openxmlformats.org/officeDocument/2006/relationships/slide" Target="slides/slide60.xml" /><Relationship Id="rId6" Type="http://schemas.openxmlformats.org/officeDocument/2006/relationships/slide" Target="slides/slide6.xml" /><Relationship Id="rId2" Type="http://schemas.openxmlformats.org/officeDocument/2006/relationships/slide" Target="slides/slide2.xml" /><Relationship Id="rId98" Type="http://schemas.openxmlformats.org/officeDocument/2006/relationships/slide" Target="slides/slide98.xml" /><Relationship Id="rId62" Type="http://schemas.openxmlformats.org/officeDocument/2006/relationships/slide" Target="slides/slide62.xml" /><Relationship Id="rId112" Type="http://schemas.openxmlformats.org/officeDocument/2006/relationships/slide" Target="slides/slide112.xml" /><Relationship Id="rId53" Type="http://schemas.openxmlformats.org/officeDocument/2006/relationships/slide" Target="slides/slide53.xml" /><Relationship Id="rId15" Type="http://schemas.openxmlformats.org/officeDocument/2006/relationships/slide" Target="slides/slide15.xml" /><Relationship Id="rId14" Type="http://schemas.openxmlformats.org/officeDocument/2006/relationships/slide" Target="slides/slide14.xml" /><Relationship Id="rId108" Type="http://schemas.openxmlformats.org/officeDocument/2006/relationships/slide" Target="slides/slide108.xml" /><Relationship Id="rId11" Type="http://schemas.openxmlformats.org/officeDocument/2006/relationships/slide" Target="slides/slide11.xml" /><Relationship Id="rId12" Type="http://schemas.openxmlformats.org/officeDocument/2006/relationships/slide" Target="slides/slide12.xml" /><Relationship Id="rId0" Type="http://schemas.openxmlformats.org/officeDocument/2006/relationships/slideMaster" Target="slideMasters/slideMaster1.xml" /><Relationship Id="rId39" Type="http://schemas.openxmlformats.org/officeDocument/2006/relationships/slide" Target="slides/slide39.xml" /><Relationship Id="rId19" Type="http://schemas.openxmlformats.org/officeDocument/2006/relationships/slide" Target="slides/slide19.xml" /><Relationship Id="rId118" Type="http://schemas.openxmlformats.org/officeDocument/2006/relationships/slide" Target="slides/slide118.xml" /><Relationship Id="rId117" Type="http://schemas.openxmlformats.org/officeDocument/2006/relationships/slide" Target="slides/slide117.xml" /><Relationship Id="rId9" Type="http://schemas.openxmlformats.org/officeDocument/2006/relationships/slide" Target="slides/slide9.xml" /><Relationship Id="rId34" Type="http://schemas.openxmlformats.org/officeDocument/2006/relationships/slide" Target="slides/slide34.xml" /><Relationship Id="rId80" Type="http://schemas.openxmlformats.org/officeDocument/2006/relationships/slide" Target="slides/slide80.xml" /><Relationship Id="rId116" Type="http://schemas.openxmlformats.org/officeDocument/2006/relationships/slide" Target="slides/slide116.xml" /><Relationship Id="rId21" Type="http://schemas.openxmlformats.org/officeDocument/2006/relationships/slide" Target="slides/slide21.xml" /><Relationship Id="rId121" Type="http://schemas.openxmlformats.org/officeDocument/2006/relationships/tableStyles" Target="tableStyles.xml" /><Relationship Id="rId119" Type="http://schemas.openxmlformats.org/officeDocument/2006/relationships/notesMaster" Target="notesMasters/notesMaster1.xml" /><Relationship Id="rId69" Type="http://schemas.openxmlformats.org/officeDocument/2006/relationships/slide" Target="slides/slide69.xml" /><Relationship Id="rId104" Type="http://schemas.openxmlformats.org/officeDocument/2006/relationships/slide" Target="slides/slide104.xml" /><Relationship Id="rId114" Type="http://schemas.openxmlformats.org/officeDocument/2006/relationships/slide" Target="slides/slide114.xml" /><Relationship Id="rId77" Type="http://schemas.openxmlformats.org/officeDocument/2006/relationships/slide" Target="slides/slide77.xml" /><Relationship Id="rId76" Type="http://schemas.openxmlformats.org/officeDocument/2006/relationships/slide" Target="slides/slide76.xml" /><Relationship Id="rId73" Type="http://schemas.openxmlformats.org/officeDocument/2006/relationships/slide" Target="slides/slide73.xml" /><Relationship Id="rId100" Type="http://schemas.openxmlformats.org/officeDocument/2006/relationships/slide" Target="slides/slide100.xml" /><Relationship Id="rId27" Type="http://schemas.openxmlformats.org/officeDocument/2006/relationships/slide" Target="slides/slide27.xml" /><Relationship Id="rId38" Type="http://schemas.openxmlformats.org/officeDocument/2006/relationships/slide" Target="slides/slide38.xml" /><Relationship Id="rId30" Type="http://schemas.openxmlformats.org/officeDocument/2006/relationships/slide" Target="slides/slide30.xml" /><Relationship Id="rId97" Type="http://schemas.openxmlformats.org/officeDocument/2006/relationships/slide" Target="slides/slide97.xml" /><Relationship Id="rId54" Type="http://schemas.openxmlformats.org/officeDocument/2006/relationships/slide" Target="slides/slide54.xml" /><Relationship Id="rId16" Type="http://schemas.openxmlformats.org/officeDocument/2006/relationships/slide" Target="slides/slide16.xml" /><Relationship Id="rId120" Type="http://schemas.openxmlformats.org/officeDocument/2006/relationships/presProps" Target="presProps.xml" /><Relationship Id="rId102" Type="http://schemas.openxmlformats.org/officeDocument/2006/relationships/slide" Target="slides/slide102.xml" /><Relationship Id="rId37" Type="http://schemas.openxmlformats.org/officeDocument/2006/relationships/slide" Target="slides/slide37.xml" /><Relationship Id="rId101" Type="http://schemas.openxmlformats.org/officeDocument/2006/relationships/slide" Target="slides/slide101.xml" /><Relationship Id="rId51" Type="http://schemas.openxmlformats.org/officeDocument/2006/relationships/slide" Target="slides/slide51.xml" /><Relationship Id="rId122" Type="http://schemas.openxmlformats.org/officeDocument/2006/relationships/viewProps" Target="viewProps.xml" /><Relationship Id="rId55" Type="http://schemas.openxmlformats.org/officeDocument/2006/relationships/slide" Target="slides/slide55.xml" /><Relationship Id="rId113" Type="http://schemas.openxmlformats.org/officeDocument/2006/relationships/slide" Target="slides/slide113.xml" /><Relationship Id="rId46" Type="http://schemas.openxmlformats.org/officeDocument/2006/relationships/slide" Target="slides/slide46.xml" /><Relationship Id="rId103" Type="http://schemas.openxmlformats.org/officeDocument/2006/relationships/slide" Target="slides/slide103.xml" /><Relationship Id="rId36" Type="http://schemas.openxmlformats.org/officeDocument/2006/relationships/slide" Target="slides/slide36.xml" /><Relationship Id="rId84" Type="http://schemas.openxmlformats.org/officeDocument/2006/relationships/slide" Target="slides/slide84.xml" /><Relationship Id="rId18" Type="http://schemas.openxmlformats.org/officeDocument/2006/relationships/slide" Target="slides/slide18.xml" /><Relationship Id="rId105" Type="http://schemas.openxmlformats.org/officeDocument/2006/relationships/slide" Target="slides/slide105.xml" /><Relationship Id="rId20" Type="http://schemas.openxmlformats.org/officeDocument/2006/relationships/slide" Target="slides/slide20.xml" /><Relationship Id="rId10" Type="http://schemas.openxmlformats.org/officeDocument/2006/relationships/slide" Target="slides/slide10.xml" /><Relationship Id="rId1" Type="http://schemas.openxmlformats.org/officeDocument/2006/relationships/slide" Target="slides/slide1.xml" /><Relationship Id="rId109" Type="http://schemas.openxmlformats.org/officeDocument/2006/relationships/slide" Target="slides/slide109.xml" /><Relationship Id="rId23" Type="http://schemas.openxmlformats.org/officeDocument/2006/relationships/slide" Target="slides/slide23.xml" /><Relationship Id="rId56" Type="http://schemas.openxmlformats.org/officeDocument/2006/relationships/slide" Target="slides/slide56.xml" /><Relationship Id="rId99" Type="http://schemas.openxmlformats.org/officeDocument/2006/relationships/slide" Target="slides/slide99.xml" /><Relationship Id="rId89" Type="http://schemas.openxmlformats.org/officeDocument/2006/relationships/slide" Target="slides/slide89.xml" /><Relationship Id="rId111" Type="http://schemas.openxmlformats.org/officeDocument/2006/relationships/slide" Target="slides/slide111.xml" /><Relationship Id="rId17" Type="http://schemas.openxmlformats.org/officeDocument/2006/relationships/slide" Target="slides/slide17.xml" /><Relationship Id="rId22" Type="http://schemas.openxmlformats.org/officeDocument/2006/relationships/slide" Target="slides/slide22.xml" /><Relationship Id="rId40" Type="http://schemas.openxmlformats.org/officeDocument/2006/relationships/slide" Target="slides/slide40.xml" /><Relationship Id="rId107" Type="http://schemas.openxmlformats.org/officeDocument/2006/relationships/slide" Target="slides/slide107.xml" /><Relationship Id="rId4" Type="http://schemas.openxmlformats.org/officeDocument/2006/relationships/slide" Target="slides/slide4.xml" /><Relationship Id="rId110" Type="http://schemas.openxmlformats.org/officeDocument/2006/relationships/slide" Target="slides/slide110.xml" /><Relationship Id="rId47" Type="http://schemas.openxmlformats.org/officeDocument/2006/relationships/slide" Target="slides/slide47.xml" /><Relationship Id="rId24" Type="http://schemas.openxmlformats.org/officeDocument/2006/relationships/slide" Target="slides/slide24.xml" /><Relationship Id="rId26" Type="http://schemas.openxmlformats.org/officeDocument/2006/relationships/slide" Target="slides/slide26.xml" /><Relationship Id="rId82" Type="http://schemas.openxmlformats.org/officeDocument/2006/relationships/slide" Target="slides/slide82.xml" /><Relationship Id="rId71" Type="http://schemas.openxmlformats.org/officeDocument/2006/relationships/slide" Target="slides/slide71.xml" /><Relationship Id="rId28" Type="http://schemas.openxmlformats.org/officeDocument/2006/relationships/slide" Target="slides/slide28.xml" /><Relationship Id="rId106" Type="http://schemas.openxmlformats.org/officeDocument/2006/relationships/slide" Target="slides/slide106.xml" /><Relationship Id="rId29" Type="http://schemas.openxmlformats.org/officeDocument/2006/relationships/slide" Target="slides/slide29.xml" /><Relationship Id="rId31" Type="http://schemas.openxmlformats.org/officeDocument/2006/relationships/slide" Target="slides/slide31.xml" /><Relationship Id="rId93" Type="http://schemas.openxmlformats.org/officeDocument/2006/relationships/slide" Target="slides/slide93.xml" /><Relationship Id="rId32" Type="http://schemas.openxmlformats.org/officeDocument/2006/relationships/slide" Target="slides/slide32.xml" /><Relationship Id="rId33" Type="http://schemas.openxmlformats.org/officeDocument/2006/relationships/slide" Target="slides/slide33.xml" /><Relationship Id="rId3" Type="http://schemas.openxmlformats.org/officeDocument/2006/relationships/slide" Target="slides/slide3.xml" /><Relationship Id="rId35" Type="http://schemas.openxmlformats.org/officeDocument/2006/relationships/slide" Target="slides/slide35.xml" /><Relationship Id="rId52" Type="http://schemas.openxmlformats.org/officeDocument/2006/relationships/slide" Target="slides/slide52.xml" /><Relationship Id="rId96" Type="http://schemas.openxmlformats.org/officeDocument/2006/relationships/slide" Target="slides/slide96.xml" /><Relationship Id="rId41" Type="http://schemas.openxmlformats.org/officeDocument/2006/relationships/slide" Target="slides/slide41.xml" /><Relationship Id="rId25" Type="http://schemas.openxmlformats.org/officeDocument/2006/relationships/slide" Target="slides/slide25.xml" /><Relationship Id="rId42" Type="http://schemas.openxmlformats.org/officeDocument/2006/relationships/slide" Target="slides/slide42.xml" /><Relationship Id="rId43" Type="http://schemas.openxmlformats.org/officeDocument/2006/relationships/slide" Target="slides/slide43.xml" /><Relationship Id="rId13" Type="http://schemas.openxmlformats.org/officeDocument/2006/relationships/slide" Target="slides/slide13.xml" /><Relationship Id="rId45" Type="http://schemas.openxmlformats.org/officeDocument/2006/relationships/slide" Target="slides/slide45.xml" /><Relationship Id="rId44" Type="http://schemas.openxmlformats.org/officeDocument/2006/relationships/slide" Target="slides/slide44.xml" /><Relationship Id="rId48" Type="http://schemas.openxmlformats.org/officeDocument/2006/relationships/slide" Target="slides/slide48.xml" /><Relationship Id="rId49" Type="http://schemas.openxmlformats.org/officeDocument/2006/relationships/slide" Target="slides/slide49.xml" /><Relationship Id="rId65" Type="http://schemas.openxmlformats.org/officeDocument/2006/relationships/slide" Target="slides/slide65.xml" /><Relationship Id="rId50" Type="http://schemas.openxmlformats.org/officeDocument/2006/relationships/slide" Target="slides/slide50.xml" /><Relationship Id="rId5" Type="http://schemas.openxmlformats.org/officeDocument/2006/relationships/slide" Target="slides/slide5.xml" /><Relationship Id="rId57" Type="http://schemas.openxmlformats.org/officeDocument/2006/relationships/slide" Target="slides/slide57.xml" /><Relationship Id="rId59" Type="http://schemas.openxmlformats.org/officeDocument/2006/relationships/slide" Target="slides/slide59.xml" /><Relationship Id="rId115" Type="http://schemas.openxmlformats.org/officeDocument/2006/relationships/slide" Target="slides/slide115.xml" /><Relationship Id="rId58" Type="http://schemas.openxmlformats.org/officeDocument/2006/relationships/slide" Target="slides/slide58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1"/>
              </a:spcBef>
              <a:defRPr sz="1200" b="fals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1"/>
              </a:spcBef>
              <a:defRPr sz="1200" b="fals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/>
            <a:ext uri="{FAA26D3D-D897-4be2-8F04-BA451C77F1D7}"/>
          </a:extLst>
        </p:spPr>
        <p:txBody>
          <a:bodyPr/>
          <a:p/>
        </p:txBody>
      </p:sp>
      <p:sp>
        <p:nvSpPr>
          <p:cNvPr id="5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altLang="zh-CN" noProof="false"/>
              <a:t>Click to edit Master text styles</a:t>
            </a:r>
            <a:endParaRPr/>
          </a:p>
          <a:p>
            <a:pPr lvl="1"/>
            <a:r>
              <a:rPr lang="en-US" altLang="zh-CN" noProof="false"/>
              <a:t>Second level</a:t>
            </a:r>
            <a:endParaRPr/>
          </a:p>
          <a:p>
            <a:pPr lvl="2"/>
            <a:r>
              <a:rPr lang="en-US" altLang="zh-CN" noProof="false"/>
              <a:t>Third level</a:t>
            </a:r>
            <a:endParaRPr/>
          </a:p>
          <a:p>
            <a:pPr lvl="3"/>
            <a:r>
              <a:rPr lang="en-US" altLang="zh-CN" noProof="false"/>
              <a:t>Fourth level</a:t>
            </a:r>
            <a:endParaRPr/>
          </a:p>
          <a:p>
            <a:pPr lvl="4"/>
            <a:r>
              <a:rPr lang="en-US" altLang="zh-CN" noProof="false"/>
              <a:t>Fifth level</a:t>
            </a:r>
            <a:endParaRPr/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1"/>
              </a:spcBef>
              <a:defRPr sz="1200" b="false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false" compatLnSpc="true">
            <a:prstTxWarp prst="textNoShape">
              <a:avLst/>
            </a:prstTxWarp>
          </a:bodyPr>
          <a:lstStyle>
            <a:lvl1pPr algn="r">
              <a:defRPr sz="1200" b="false">
                <a:latin typeface="Times New Roman" charset="0"/>
              </a:defRPr>
            </a:lvl1pPr>
          </a:lstStyle>
          <a:p>
            <a:pPr/>
            <a:fld id="{66254561-0F3F-E445-BC3B-05C080DFEE5E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false" eaLnBrk="false" fontAlgn="base" hangingPunct="false">
      <a:spcBef>
        <a:spcPct val="30000"/>
      </a:spcBef>
      <a:spcAft>
        <a:spcPct val="1"/>
      </a:spcAft>
      <a:defRPr kumimoji="true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1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2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3.xml" /></Relationships>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4.xml" /></Relationships>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5.xml" /></Relationships>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6.xml" /></Relationships>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7.xml" /></Relationships>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8.xml" /></Relationships>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9.xml" /></Relationships>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.xml" /></Relationships>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0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2.xml" /></Relationships>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1.xml" /></Relationships>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2.xml" /></Relationships>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3.xml" /></Relationships>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8.xml" /></Relationships>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9.xml" /></Relationships>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.xml" /></Relationships>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0.xml" /></Relationships>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1.xml" /></Relationships>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3.xml" /></Relationships>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4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3.xml" /></Relationships>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5.xml" /></Relationships>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6.xml" /></Relationships>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7.xml" /></Relationships>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8.xml" /></Relationships>
</file>

<file path=ppt/notesSlides/_rels/notesSlide3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9.xml" /></Relationships>
</file>

<file path=ppt/notesSlides/_rels/notesSlide3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.xml" /></Relationships>
</file>

<file path=ppt/notesSlides/_rels/notesSlide3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0.xml" /></Relationships>
</file>

<file path=ppt/notesSlides/_rels/notesSlide3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.xml" /></Relationships>
</file>

<file path=ppt/notesSlides/_rels/notesSlide3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8.xml" /></Relationships>
</file>

<file path=ppt/notesSlides/_rels/notesSlide3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9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4.xml" /></Relationships>
</file>

<file path=ppt/notesSlides/_rels/notesSlide4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0.xml" /></Relationships>
</file>

<file path=ppt/notesSlides/_rels/notesSlide4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1.xml" /></Relationships>
</file>

<file path=ppt/notesSlides/_rels/notesSlide4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2.xml" /></Relationships>
</file>

<file path=ppt/notesSlides/_rels/notesSlide4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6.xml" /></Relationships>
</file>

<file path=ppt/notesSlides/_rels/notesSlide4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7.xml" /></Relationships>
</file>

<file path=ppt/notesSlides/_rels/notesSlide4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8.xml" /></Relationships>
</file>

<file path=ppt/notesSlides/_rels/notesSlide4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9.xml" /></Relationships>
</file>

<file path=ppt/notesSlides/_rels/notesSlide4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0.xml" /></Relationships>
</file>

<file path=ppt/notesSlides/_rels/notesSlide4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1.xml" /></Relationships>
</file>

<file path=ppt/notesSlides/_rels/notesSlide4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92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5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7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9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0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1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00FA3D8C-EAC6-954E-975D-B7FF23828DC1}" type="slidenum">
              <a:rPr lang="zh-CN" altLang="en-US" sz="1200" b="false">
                <a:latin typeface="Times New Roman" charset="0"/>
              </a:rPr>
              <a:t>10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3B658757-B9D7-6741-82E8-139A60309362}" type="slidenum">
              <a:rPr lang="zh-CN" altLang="en-US" sz="1200" b="false">
                <a:latin typeface="Times New Roman" charset="0"/>
              </a:rPr>
              <a:t>21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3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3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A9401BA8-7604-474B-9C58-AE7497902E0D}" type="slidenum">
              <a:rPr lang="zh-CN" altLang="en-US" sz="1200" b="false">
                <a:latin typeface="Times New Roman" charset="0"/>
              </a:rPr>
              <a:t>22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4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4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5B73DF79-48DF-034A-9086-2CB99591682E}" type="slidenum">
              <a:rPr lang="zh-CN" altLang="en-US" sz="1200" b="false">
                <a:latin typeface="Times New Roman" charset="0"/>
              </a:rPr>
              <a:t>23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4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4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F1F15468-8397-084A-9D7A-6A0D5B236D0E}" type="slidenum">
              <a:rPr lang="zh-CN" altLang="en-US" sz="1200" b="false">
                <a:latin typeface="Times New Roman" charset="0"/>
              </a:rPr>
              <a:t>27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4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5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13E01C08-00FD-9F4E-878E-A0E92ED5E9FD}" type="slidenum">
              <a:rPr lang="zh-CN" altLang="en-US" sz="1200" b="false">
                <a:latin typeface="Times New Roman" charset="0"/>
              </a:rPr>
              <a:t>28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5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5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B79384D8-C39F-3545-8DCE-60187C81402B}" type="slidenum">
              <a:rPr lang="zh-CN" altLang="en-US" sz="1200" b="false">
                <a:latin typeface="Times New Roman" charset="0"/>
              </a:rPr>
              <a:t>29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5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5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E374C873-A46C-444A-A8BD-D532F7D0BE61}" type="slidenum">
              <a:rPr lang="zh-CN" altLang="en-US" sz="1200" b="false">
                <a:latin typeface="Times New Roman" charset="0"/>
              </a:rPr>
              <a:t>30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6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6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4E7D2731-BA2D-9E4F-B02D-86B8FFE9424F}" type="slidenum">
              <a:rPr lang="zh-CN" altLang="en-US" sz="1200" b="false">
                <a:latin typeface="Times New Roman" charset="0"/>
              </a:rPr>
              <a:t>31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6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6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/>
            <a:r>
              <a:rPr lang="en-US" b="true">
                <a:latin typeface="Times New Roman"/>
                <a:ea typeface="宋体"/>
              </a:rPr>
              <a:t>P</a:t>
            </a:r>
            <a:r>
              <a:rPr lang="zh-CN" b="true">
                <a:latin typeface="Times New Roman"/>
                <a:ea typeface="宋体"/>
              </a:rPr>
              <a:t>对</a:t>
            </a:r>
            <a:r>
              <a:rPr lang="en-US" b="true">
                <a:latin typeface="Times New Roman"/>
                <a:ea typeface="宋体"/>
              </a:rPr>
              <a:t>S</a:t>
            </a:r>
            <a:r>
              <a:rPr lang="zh-CN" b="true">
                <a:latin typeface="Times New Roman"/>
                <a:ea typeface="宋体"/>
              </a:rPr>
              <a:t>减一（</a:t>
            </a:r>
            <a:r>
              <a:rPr lang="en-US" b="true">
                <a:latin typeface="Times New Roman"/>
                <a:ea typeface="宋体"/>
              </a:rPr>
              <a:t>s&gt;0</a:t>
            </a:r>
            <a:r>
              <a:rPr lang="zh-CN" b="true">
                <a:latin typeface="Times New Roman"/>
                <a:ea typeface="宋体"/>
              </a:rPr>
              <a:t>）或挂起线程并等待另一个线程执行了</a:t>
            </a:r>
            <a:r>
              <a:rPr lang="en-US" b="true">
                <a:latin typeface="Times New Roman"/>
                <a:ea typeface="宋体"/>
              </a:rPr>
              <a:t>V(s)</a:t>
            </a:r>
            <a:endParaRPr/>
          </a:p>
          <a:p>
            <a:pPr/>
            <a:r>
              <a:rPr lang="en-US" b="true">
                <a:latin typeface="Times New Roman"/>
                <a:ea typeface="宋体"/>
              </a:rPr>
              <a:t>V</a:t>
            </a:r>
            <a:r>
              <a:rPr lang="zh-CN" b="true">
                <a:latin typeface="Times New Roman"/>
                <a:ea typeface="宋体"/>
              </a:rPr>
              <a:t>对</a:t>
            </a:r>
            <a:r>
              <a:rPr lang="en-US" b="true">
                <a:latin typeface="Times New Roman"/>
                <a:ea typeface="宋体"/>
              </a:rPr>
              <a:t>S</a:t>
            </a:r>
            <a:r>
              <a:rPr lang="zh-CN" b="true">
                <a:latin typeface="Times New Roman"/>
                <a:ea typeface="宋体"/>
              </a:rPr>
              <a:t>加一，并重启在</a:t>
            </a:r>
            <a:r>
              <a:rPr lang="en-US" b="true">
                <a:latin typeface="Times New Roman"/>
                <a:ea typeface="宋体"/>
              </a:rPr>
              <a:t>s</a:t>
            </a:r>
            <a:r>
              <a:rPr lang="zh-CN" b="true">
                <a:latin typeface="Times New Roman"/>
                <a:ea typeface="宋体"/>
              </a:rPr>
              <a:t>上挂起的某一个线程（如有），不确定重启的顺序</a:t>
            </a: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1C6EB96F-B8E4-B442-AB57-2B64CED05CF4}" type="slidenum">
              <a:rPr lang="zh-CN" altLang="en-US" sz="1200" b="false">
                <a:latin typeface="Times New Roman" charset="0"/>
              </a:rPr>
              <a:t>3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6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7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 dirty="false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2D9B2BC2-7B29-D349-9974-62CA6D52CF6B}" type="slidenum">
              <a:rPr lang="zh-CN" altLang="en-US" sz="1200" b="false">
                <a:latin typeface="Times New Roman" charset="0"/>
              </a:rPr>
              <a:t>32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7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7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7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/>
            <a:r>
              <a:rPr/>
              <a:t>注意</a:t>
            </a:r>
            <a:r>
              <a:rPr/>
              <a:t>thread routine</a:t>
            </a:r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05552F96-E33D-4344-A016-E1367BD6C0BE}" type="slidenum">
              <a:rPr lang="zh-CN" altLang="en-US" sz="1200" b="false">
                <a:latin typeface="Times New Roman" charset="0"/>
              </a:rPr>
              <a:t>33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7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7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AC97BFB8-5CD1-B84E-82EB-96FAD0558A35}" type="slidenum">
              <a:rPr lang="zh-CN" altLang="en-US" sz="1200" b="false">
                <a:latin typeface="Times New Roman" charset="0"/>
              </a:rPr>
              <a:t>34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8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8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5BF524F6-3836-0D40-AD72-FDE5CFB4DFC0}" type="slidenum">
              <a:rPr lang="zh-CN" altLang="en-US" sz="1200" b="false">
                <a:latin typeface="Times New Roman" charset="0"/>
              </a:rPr>
              <a:t>35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8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8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这个程序必然死锁。</a:t>
            </a:r>
            <a:r>
              <a:rPr lang="en-US"/>
              <a:t>t</a:t>
            </a:r>
            <a:r>
              <a:rPr lang="zh-CN"/>
              <a:t>的初始值为</a:t>
            </a:r>
            <a:r>
              <a:rPr lang="en-US"/>
              <a:t>1</a:t>
            </a:r>
            <a:r>
              <a:rPr lang="zh-CN"/>
              <a:t>可以避免死锁</a:t>
            </a:r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r>
              <a:rPr lang="zh-CN"/>
              <a:t>主线程先退出了，</a:t>
            </a:r>
            <a:r>
              <a:rPr lang="en-US"/>
              <a:t>joinable peer thread</a:t>
            </a:r>
            <a:r>
              <a:rPr lang="zh-CN"/>
              <a:t>没有被</a:t>
            </a:r>
            <a:r>
              <a:rPr lang="en-US"/>
              <a:t>reap</a:t>
            </a:r>
            <a:r>
              <a:rPr lang="zh-CN"/>
              <a:t>就结束了</a:t>
            </a:r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61DC93F7-8ED9-6543-9A40-7877F94B0F8C}" type="slidenum">
              <a:rPr lang="zh-CN" altLang="en-US" sz="1200" b="false">
                <a:latin typeface="Times New Roman" charset="0"/>
              </a:rPr>
              <a:t>4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9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9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C776F730-E6EE-2641-A0BE-1E82BBB31707}" type="slidenum">
              <a:rPr lang="zh-CN" altLang="en-US" sz="1200" b="false">
                <a:latin typeface="Times New Roman" charset="0"/>
              </a:rPr>
              <a:t>42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9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9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D7A63C4E-B68C-E449-B5F1-B53107E93A7E}" type="slidenum">
              <a:rPr lang="zh-CN" altLang="en-US" sz="1200" b="false">
                <a:latin typeface="Times New Roman" charset="0"/>
              </a:rPr>
              <a:t>43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0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0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9966280F-34F5-0D40-9CC1-BA955C0A7FF6}" type="slidenum">
              <a:rPr lang="zh-CN" altLang="en-US" sz="1200" b="false">
                <a:latin typeface="Times New Roman" charset="0"/>
              </a:rPr>
              <a:t>45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0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0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627C3E1D-AAA7-5C4A-BDAC-55D5CA13EFEB}" type="slidenum">
              <a:rPr lang="zh-CN" altLang="en-US" sz="1200" b="false">
                <a:latin typeface="Times New Roman" charset="0"/>
              </a:rPr>
              <a:t>46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0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1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/>
            <a:endParaRPr kumimoji="false" lang="en-US" altLang="zh-CN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D3509954-E329-984C-B2E1-A4EAB12A9383}" type="slidenum">
              <a:rPr lang="zh-CN" altLang="en-US" sz="1200" b="false">
                <a:latin typeface="Times New Roman" charset="0"/>
              </a:rPr>
              <a:t>47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1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1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5430B777-88E9-BE47-B3E9-C54F87F9D4D0}" type="slidenum">
              <a:rPr lang="zh-CN" altLang="en-US" sz="1200" b="false">
                <a:latin typeface="Times New Roman" charset="0"/>
              </a:rPr>
              <a:t>48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1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1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567AC5A2-4879-AF42-8A87-B7B3CC4B9097}" type="slidenum">
              <a:rPr lang="zh-CN" altLang="en-US" sz="1200" b="false">
                <a:latin typeface="Times New Roman" charset="0"/>
              </a:rPr>
              <a:t>50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2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2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913EC8A5-0913-A740-9BC6-9D75918FCF47}" type="slidenum">
              <a:rPr lang="zh-CN" altLang="en-US" sz="1200" b="false">
                <a:latin typeface="Times New Roman" charset="0"/>
              </a:rPr>
              <a:t>51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2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2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78DBAB1E-1574-7C41-AF48-CE8B7461BDEE}" type="slidenum">
              <a:rPr lang="zh-CN" altLang="en-US" sz="1200" b="false">
                <a:latin typeface="Times New Roman" charset="0"/>
              </a:rPr>
              <a:t>52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2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3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89DE4700-EAC1-9F4E-81F6-A1AF13284C33}" type="slidenum">
              <a:rPr lang="zh-CN" altLang="en-US" sz="1200" b="false">
                <a:latin typeface="Times New Roman" charset="0"/>
              </a:rPr>
              <a:t>5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3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3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图像占位符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37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/>
              <a:t>p</a:t>
            </a:r>
            <a:r>
              <a:rPr/>
              <a:t>=1, c=1, n=1</a:t>
            </a:r>
            <a:r>
              <a:rPr/>
              <a:t>：不必要，只有一个位置，</a:t>
            </a:r>
            <a:r>
              <a:rPr/>
              <a:t>slot/item</a:t>
            </a:r>
            <a:r>
              <a:rPr/>
              <a:t>会充当锁</a:t>
            </a:r>
            <a:r>
              <a:rPr/>
              <a:t>mutex</a:t>
            </a:r>
            <a:r>
              <a:rPr/>
              <a:t>的作用，只有一个人生产，之后才有一个人消费，完全串行</a:t>
            </a:r>
            <a:endParaRPr/>
          </a:p>
          <a:p>
            <a:pPr/>
            <a:r>
              <a:rPr/>
              <a:t>p&gt;1, c&gt;1, n=1</a:t>
            </a:r>
            <a:r>
              <a:rPr/>
              <a:t>：不必要，同上</a:t>
            </a:r>
            <a:endParaRPr/>
          </a:p>
          <a:p>
            <a:pPr>
              <a:buClrTx/>
              <a:buSzTx/>
              <a:buFontTx/>
              <a:buNone/>
            </a:pPr>
            <a:r>
              <a:rPr/>
              <a:t>p=1, c=1, n&gt;1：必要，当items&gt;0且slots&gt;0时，p和c可以并发访问buf，</a:t>
            </a:r>
            <a:r>
              <a:rPr/>
              <a:t>可能产生</a:t>
            </a:r>
            <a:r>
              <a:rPr lang="zh-CN"/>
              <a:t>错误</a:t>
            </a:r>
            <a:endParaRPr/>
          </a:p>
          <a:p>
            <a:pPr/>
            <a:endParaRPr/>
          </a:p>
        </p:txBody>
      </p:sp>
      <p:sp>
        <p:nvSpPr>
          <p:cNvPr id="138" name="灯片编号占位符 3"/>
          <p:cNvSpPr>
            <a:spLocks noGrp="true"/>
          </p:cNvSpPr>
          <p:nvPr>
            <p:ph type="sldNum" sz="quarter" idx="5"/>
          </p:nvPr>
        </p:nvSpPr>
        <p:spPr/>
        <p:txBody>
          <a:bodyPr/>
          <a:lstStyle/>
          <a:p>
            <a:pPr/>
            <a:fld id="{66254561-0F3F-E445-BC3B-05C080DFEE5E}" type="slidenum">
              <a:rPr lang="zh-CN" altLang="en-US" smtClean="false"/>
              <a:t>53</a:t>
            </a:fld>
            <a:endParaRPr lang="en-US" altLang="zh-CN"/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>
  <p:cSld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AD79BAD5-7568-0F46-835B-FDB7D14D4D9C}" type="slidenum">
              <a:rPr lang="zh-CN" altLang="en-US" sz="1200" b="false">
                <a:latin typeface="Times New Roman" charset="0"/>
              </a:rPr>
              <a:t>6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4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4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幻灯片图像占位符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45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kumimoji="true" lang="en-US" altLang="zh-CN" dirty="false"/>
              <a:t>Swap1: </a:t>
            </a:r>
            <a:r>
              <a:rPr kumimoji="true" lang="zh-CN" altLang="en-US" dirty="false"/>
              <a:t>不安全；</a:t>
            </a:r>
            <a:endParaRPr kumimoji="true" lang="en-US" altLang="zh-CN" dirty="false"/>
          </a:p>
          <a:p>
            <a:pPr/>
            <a:r>
              <a:rPr kumimoji="true" lang="en-US" altLang="zh-CN" dirty="false"/>
              <a:t>Swap2: </a:t>
            </a:r>
            <a:r>
              <a:rPr kumimoji="true" lang="zh-CN" altLang="en-US" dirty="false"/>
              <a:t>线程安全</a:t>
            </a:r>
            <a:endParaRPr kumimoji="true" lang="en-US" altLang="zh-CN" dirty="false"/>
          </a:p>
          <a:p>
            <a:pPr/>
            <a:r>
              <a:rPr kumimoji="true" lang="en-US" altLang="zh-CN" dirty="false"/>
              <a:t>Swap3</a:t>
            </a:r>
            <a:r>
              <a:rPr kumimoji="true" lang="en-US" altLang="zh-CN"/>
              <a:t>: reentrant</a:t>
            </a:r>
            <a:endParaRPr kumimoji="true" lang="zh-CN" altLang="en-US" dirty="false"/>
          </a:p>
        </p:txBody>
      </p:sp>
      <p:sp>
        <p:nvSpPr>
          <p:cNvPr id="146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66254561-0F3F-E445-BC3B-05C080DFEE5E}" type="slidenum">
              <a:rPr lang="zh-CN" altLang="en-US" smtClean="false"/>
              <a:t>72</a:t>
            </a:fld>
            <a:endParaRPr lang="en-US" altLang="zh-CN"/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2E1CDD08-5CFE-1947-91CC-7BD4E20A8416}" type="slidenum">
              <a:rPr lang="zh-CN" altLang="en-US" sz="1200" b="false">
                <a:latin typeface="Times New Roman" charset="0"/>
              </a:rPr>
              <a:t>13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endParaRPr lang="zh-CN"/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53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56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>
  <p:cSld>
    <p:spTree>
      <p:nvGrpSpPr>
        <p:cNvPr id="1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图像占位符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9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kumimoji="true" lang="en-US" altLang="zh-CN" dirty="false"/>
              <a:t>A.</a:t>
            </a:r>
            <a:r>
              <a:rPr kumimoji="true" lang="en-US" altLang="zh-CN" baseline="0" dirty="false"/>
              <a:t> No</a:t>
            </a:r>
            <a:endParaRPr kumimoji="true" lang="zh-CN" altLang="en-US" dirty="false"/>
          </a:p>
        </p:txBody>
      </p:sp>
      <p:sp>
        <p:nvSpPr>
          <p:cNvPr id="160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66254561-0F3F-E445-BC3B-05C080DFEE5E}" type="slidenum">
              <a:rPr lang="zh-CN" altLang="en-US" smtClean="false"/>
              <a:t>79</a:t>
            </a:fld>
            <a:endParaRPr lang="en-US" altLang="zh-CN"/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图像占位符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6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kumimoji="true" lang="en-US" altLang="zh-CN" dirty="false"/>
              <a:t>B. Yes</a:t>
            </a:r>
            <a:endParaRPr/>
          </a:p>
          <a:p>
            <a:pPr/>
            <a:r>
              <a:rPr kumimoji="true" lang="en-US" altLang="zh-CN" dirty="false"/>
              <a:t>C. No</a:t>
            </a:r>
            <a:endParaRPr kumimoji="true" lang="zh-CN" altLang="en-US" dirty="false"/>
          </a:p>
        </p:txBody>
      </p:sp>
      <p:sp>
        <p:nvSpPr>
          <p:cNvPr id="164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66254561-0F3F-E445-BC3B-05C080DFEE5E}" type="slidenum">
              <a:rPr lang="zh-CN" altLang="en-US" smtClean="false"/>
              <a:t>80</a:t>
            </a:fld>
            <a:endParaRPr lang="en-US" altLang="zh-CN"/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幻灯片图像占位符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67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kumimoji="true" lang="en-US" altLang="zh-CN" dirty="false"/>
              <a:t>D.</a:t>
            </a:r>
            <a:r>
              <a:rPr kumimoji="true" lang="en-US" altLang="zh-CN" baseline="0" dirty="false"/>
              <a:t> Yes</a:t>
            </a:r>
            <a:endParaRPr kumimoji="true" lang="zh-CN" altLang="en-US" dirty="false"/>
          </a:p>
        </p:txBody>
      </p:sp>
      <p:sp>
        <p:nvSpPr>
          <p:cNvPr id="168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66254561-0F3F-E445-BC3B-05C080DFEE5E}" type="slidenum">
              <a:rPr lang="zh-CN" altLang="en-US" smtClean="false"/>
              <a:t>81</a:t>
            </a:fld>
            <a:endParaRPr lang="en-US" altLang="zh-CN"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>
  <p:cSld>
    <p:spTree>
      <p:nvGrpSpPr>
        <p:cNvPr id="1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幻灯片图像占位符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71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kumimoji="true" lang="en-US" altLang="zh-CN" dirty="false"/>
              <a:t>E. No</a:t>
            </a:r>
            <a:endParaRPr kumimoji="true" lang="zh-CN" altLang="en-US" dirty="false"/>
          </a:p>
        </p:txBody>
      </p:sp>
      <p:sp>
        <p:nvSpPr>
          <p:cNvPr id="172" name="幻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/>
            <a:fld id="{66254561-0F3F-E445-BC3B-05C080DFEE5E}" type="slidenum">
              <a:rPr lang="zh-CN" altLang="en-US" smtClean="false"/>
              <a:t>82</a:t>
            </a:fld>
            <a:endParaRPr lang="en-US" altLang="zh-CN"/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>
  <p:cSld>
    <p:spTree>
      <p:nvGrpSpPr>
        <p:cNvPr id="1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lide Image Placeholder 1"/>
          <p:cNvSpPr>
            <a:spLocks noGrp="true" noRot="true" noChangeAspect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75" name="Notes Placeholder 2"/>
          <p:cNvSpPr>
            <a:spLocks noGrp="true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/>
            <a:endParaRPr lang="en-US" dirty="false"/>
          </a:p>
        </p:txBody>
      </p:sp>
      <p:sp>
        <p:nvSpPr>
          <p:cNvPr id="176" name="Slide Number Placeholder 3"/>
          <p:cNvSpPr>
            <a:spLocks noGrp="true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/>
            <a:fld id="{7F803353-72E2-470C-8E67-87750F01FAF1}" type="slidenum">
              <a:rPr lang="en-US"/>
              <a:t>83</a:t>
            </a:fld>
            <a:endParaRPr lang="en-US" dirty="false"/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>
  <p:cSld>
    <p:spTree>
      <p:nvGrpSpPr>
        <p:cNvPr id="1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lide Image Placeholder 1"/>
          <p:cNvSpPr>
            <a:spLocks noGrp="true" noRot="true" noChangeAspec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79" name="Notes Placeholder 2"/>
          <p:cNvSpPr>
            <a:spLocks noGrp="true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/>
            <a:endParaRPr lang="en-US"/>
          </a:p>
        </p:txBody>
      </p:sp>
      <p:sp>
        <p:nvSpPr>
          <p:cNvPr id="180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false"/>
              <a:t>84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>
            <p:ph type="body"/>
          </p:nvPr>
        </p:nvSpPr>
        <p:spPr>
          <a:xfrm>
            <a:off x="0" y="0"/>
            <a:ext cx="177800" cy="444500"/>
          </a:xfrm>
          <a:prstGeom prst="rect">
            <a:avLst/>
          </a:prstGeom>
        </p:spPr>
        <p:txBody>
          <a:bodyPr/>
          <a:p>
            <a:pPr/>
            <a:r>
              <a:rPr lang="en-US"/>
              <a:t>absolute speedup</a:t>
            </a:r>
            <a:r>
              <a:rPr lang="zh-CN"/>
              <a:t>体现了并发带来的</a:t>
            </a:r>
            <a:r>
              <a:rPr lang="en-US"/>
              <a:t>overhead</a:t>
            </a:r>
            <a:r>
              <a:rPr lang="zh-CN"/>
              <a:t>对加速比的影响，进而需要</a:t>
            </a:r>
            <a:r>
              <a:rPr lang="en-US"/>
              <a:t>efficiency</a:t>
            </a:r>
            <a:r>
              <a:rPr lang="zh-CN"/>
              <a:t>来定量衡量这种</a:t>
            </a:r>
            <a:r>
              <a:rPr lang="en-US"/>
              <a:t>overhead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0214116B-A278-F04A-A295-407CBE395633}" type="slidenum">
              <a:rPr lang="zh-CN" altLang="en-US" sz="1200" b="false">
                <a:latin typeface="Times New Roman" charset="0"/>
              </a:rPr>
              <a:t>14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1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1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C3F1CBE4-AC40-3D49-B2F6-9DA06C096390}" type="slidenum">
              <a:rPr lang="zh-CN" altLang="en-US" sz="1200" b="false">
                <a:latin typeface="Times New Roman" charset="0"/>
              </a:rPr>
              <a:t>16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2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2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AD978B6D-90C4-0345-A850-D2ECC8A58687}" type="slidenum">
              <a:rPr lang="zh-CN" altLang="en-US" sz="1200" b="false">
                <a:latin typeface="Times New Roman" charset="0"/>
              </a:rPr>
              <a:t>17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2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2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8509CAD6-6DD4-7D4C-83CA-16E340E4F43E}" type="slidenum">
              <a:rPr lang="zh-CN" altLang="en-US" sz="1200" b="false">
                <a:latin typeface="Times New Roman" charset="0"/>
              </a:rPr>
              <a:t>19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2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3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/>
            <a:fld id="{8D27C787-1F31-AA46-AB2E-86E88661D265}" type="slidenum">
              <a:rPr lang="zh-CN" altLang="en-US" sz="1200" b="false">
                <a:latin typeface="Times New Roman" charset="0"/>
              </a:rPr>
              <a:t>20</a:t>
            </a:fld>
            <a:endParaRPr lang="en-US" altLang="zh-CN" sz="1200" b="false">
              <a:latin typeface="Times New Roman" charset="0"/>
            </a:endParaRPr>
          </a:p>
        </p:txBody>
      </p:sp>
      <p:sp>
        <p:nvSpPr>
          <p:cNvPr id="3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>
          <a:ln/>
        </p:spPr>
        <p:txBody>
          <a:bodyPr/>
          <a:p/>
        </p:txBody>
      </p:sp>
      <p:sp>
        <p:nvSpPr>
          <p:cNvPr id="3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ln/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 eaLnBrk="true" hangingPunct="true"/>
            <a:endParaRPr kumimoji="false" lang="zh-CN" altLang="en-US">
              <a:latin typeface="Times New Roman" charset="0"/>
              <a:ea typeface="宋体" charset="-122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showMasterSp="false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Grp="true" noChangeArrowheads="true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/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Rectangle 1027"/>
          <p:cNvSpPr>
            <a:spLocks noGrp="true" noChangeArrowheads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/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4" name="Rectangle 1028"/>
          <p:cNvSpPr>
            <a:spLocks noGrp="true" noChangeArrowheads="true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 smtClean="false"/>
            </a:lvl1pPr>
          </a:lstStyle>
          <a:p>
            <a:pPr>
              <a:defRPr/>
            </a:pPr>
            <a:fld id="{F7E62EB5-397C-8648-B442-BA42CF43AB92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5" name="Rectangle 1029"/>
          <p:cNvSpPr>
            <a:spLocks noGrp="true" noChangeArrowheads="true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/>
            <a:fld id="{01B96D6E-4943-A442-9A3E-0FC0D23363F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>
  <p:cSld name="标题和竖排文字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6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67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BBA79-F4FD-D149-B277-41D87635455A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68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9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F58919D1-4364-F742-A3A0-CF802F07388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type="vertTitleAndTx">
  <p:cSld name="垂直排列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6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DC263-6F14-D44C-B61D-7DBACA8A38AA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17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18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4A1B02D6-E375-BA45-AD3C-BC3549B8AB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0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40550-2CAB-7A42-980F-B2F7305028A7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11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12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B822AC0E-5CA6-B04B-BA33-B0AD3DF7F57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secHead">
  <p:cSld name="节标题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true" cap="all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22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754C05-4798-1142-843C-1F9BFF9A5987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23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24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5CA3EA76-D9C6-1948-AAA5-A8A79C85C04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>
  <p:cSld name="两栏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8" name="内容占位符 3"/>
          <p:cNvSpPr>
            <a:spLocks noGrp="true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9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03E0F-D14F-A748-8A26-0D2722FC8F26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30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1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600848E3-1BF7-BC49-938D-95FA4166ACE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>
  <p:cSld name="比较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35" name="内容占位符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36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37" name="内容占位符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38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C05F9-59B7-5645-9FAD-EF1C3D82DC7B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39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0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90CCFB1D-81D2-354E-AC61-ADEAC571634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3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2FC2-EF42-AF46-9F6F-FE1D48921AA5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44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5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59A03C24-8428-AD4E-AB05-224B65620A7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type="blank">
  <p:cSld name="空白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E4274-DC4F-0444-A394-3DC034396CD8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48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9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69B7DD92-D860-A140-A478-6C3D61476DE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type="objTx">
  <p:cSld name="内容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true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2" name="内容占位符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3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54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65FB2-28CD-2545-833D-2056391DCDD6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55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6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8F302381-861F-8E49-9493-D5D0B0B21F0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picTx">
  <p:cSld name="图片与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true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9" name="图片占位符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false"/>
          </a:p>
        </p:txBody>
      </p:sp>
      <p:sp>
        <p:nvSpPr>
          <p:cNvPr id="60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61" name="Rectangle 4"/>
          <p:cNvSpPr>
            <a:spLocks noGrp="true" noChangeArrowheads="true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01C4F-1DC7-564D-A7FC-F8E7F0A6EE60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62" name="Rectangle 5"/>
          <p:cNvSpPr>
            <a:spLocks noGrp="true" noChangeArrowheads="true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3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/>
            <a:fld id="{96F58C48-1B76-E44C-9DA2-AB803AEC2D3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9.xml" /><Relationship Id="rId7" Type="http://schemas.openxmlformats.org/officeDocument/2006/relationships/slideLayout" Target="../slideLayouts/slideLayout8.xml" /><Relationship Id="rId5" Type="http://schemas.openxmlformats.org/officeDocument/2006/relationships/slideLayout" Target="../slideLayouts/slideLayout6.xml" /><Relationship Id="rId6" Type="http://schemas.openxmlformats.org/officeDocument/2006/relationships/slideLayout" Target="../slideLayouts/slideLayout7.xml" /><Relationship Id="rId4" Type="http://schemas.openxmlformats.org/officeDocument/2006/relationships/slideLayout" Target="../slideLayouts/slideLayout5.xml" /><Relationship Id="rId1" Type="http://schemas.openxmlformats.org/officeDocument/2006/relationships/slideLayout" Target="../slideLayouts/slideLayout2.xml" /><Relationship Id="rId9" Type="http://schemas.openxmlformats.org/officeDocument/2006/relationships/slideLayout" Target="../slideLayouts/slideLayout10.xml" /><Relationship Id="rId10" Type="http://schemas.openxmlformats.org/officeDocument/2006/relationships/slideLayout" Target="../slideLayouts/slideLayout11.xml" /><Relationship Id="rId0" Type="http://schemas.openxmlformats.org/officeDocument/2006/relationships/slideLayout" Target="../slideLayouts/slideLayout1.xml" /><Relationship Id="rId2" Type="http://schemas.openxmlformats.org/officeDocument/2006/relationships/slideLayout" Target="../slideLayouts/slideLayout3.xml" /><Relationship Id="rId11" Type="http://schemas.openxmlformats.org/officeDocument/2006/relationships/theme" Target="../theme/theme1.xml" /><Relationship Id="rId3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ctr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  <a:endParaRPr/>
          </a:p>
          <a:p>
            <a:pPr lvl="1"/>
            <a:r>
              <a:rPr lang="en-US" altLang="zh-CN"/>
              <a:t>Second level</a:t>
            </a:r>
            <a:endParaRPr/>
          </a:p>
          <a:p>
            <a:pPr lvl="2"/>
            <a:r>
              <a:rPr lang="en-US" altLang="zh-CN"/>
              <a:t>Third level</a:t>
            </a:r>
            <a:endParaRPr/>
          </a:p>
          <a:p>
            <a:pPr lvl="3"/>
            <a:r>
              <a:rPr lang="en-US" altLang="zh-CN"/>
              <a:t>Fourth level</a:t>
            </a:r>
            <a:endParaRPr/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>
              <a:defRPr sz="1400" b="false" smtClean="false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E147327-2B7E-CC4E-824A-CC7C07CECAC0}" type="datetime1">
              <a:rPr lang="zh-CN" altLang="en-US"/>
              <a:t>2025/5/22</a:t>
            </a:fld>
            <a:endParaRPr lang="en-US" altLang="zh-CN"/>
          </a:p>
        </p:txBody>
      </p:sp>
      <p:sp>
        <p:nvSpPr>
          <p:cNvPr id="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ctr">
              <a:defRPr sz="1400" b="false">
                <a:latin typeface="Times New Roman" charset="0"/>
              </a:defRPr>
            </a:lvl1pPr>
          </a:lstStyle>
          <a:p>
            <a:pPr/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algn="r">
              <a:defRPr sz="1400" b="false">
                <a:latin typeface="Times New Roman" charset="0"/>
              </a:defRPr>
            </a:lvl1pPr>
          </a:lstStyle>
          <a:p>
            <a:pPr/>
            <a:fld id="{95820551-DC1A-FC42-B5BD-448EF8C10DCA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7"/>
          <p:cNvSpPr>
            <a:spLocks noChangeShapeType="true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false" ftr="false" dt="false"/>
  <p:txStyles>
    <p:titleStyle>
      <a:lvl1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+mj-lt"/>
          <a:ea typeface="宋体" charset="0"/>
          <a:cs typeface="宋体" charset="0"/>
        </a:defRPr>
      </a:lvl1pPr>
      <a:lvl2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2pPr>
      <a:lvl3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3pPr>
      <a:lvl4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4pPr>
      <a:lvl5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  <a:ea typeface="宋体" charset="0"/>
          <a:cs typeface="宋体" charset="0"/>
        </a:defRPr>
      </a:lvl5pPr>
      <a:lvl6pPr marL="4572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</a:defRPr>
      </a:lvl6pPr>
      <a:lvl7pPr marL="9144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</a:defRPr>
      </a:lvl7pPr>
      <a:lvl8pPr marL="13716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</a:defRPr>
      </a:lvl8pPr>
      <a:lvl9pPr marL="18288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false" eaLnBrk="false" fontAlgn="base" hangingPunct="false">
        <a:spcBef>
          <a:spcPct val="20000"/>
        </a:spcBef>
        <a:spcAft>
          <a:spcPct val="1"/>
        </a:spcAft>
        <a:buChar char="•"/>
        <a:defRPr kumimoji="true" sz="2800">
          <a:solidFill>
            <a:schemeClr val="tx1"/>
          </a:solidFill>
          <a:latin typeface="+mn-lt"/>
          <a:ea typeface="宋体" charset="0"/>
          <a:cs typeface="宋体" charset="0"/>
        </a:defRPr>
      </a:lvl1pPr>
      <a:lvl2pPr marL="742950" indent="-285750" algn="l" rtl="false" eaLnBrk="false" fontAlgn="base" hangingPunct="false">
        <a:spcBef>
          <a:spcPct val="20000"/>
        </a:spcBef>
        <a:spcAft>
          <a:spcPct val="1"/>
        </a:spcAft>
        <a:buChar char="–"/>
        <a:defRPr kumimoji="true" sz="2400">
          <a:solidFill>
            <a:schemeClr val="tx1"/>
          </a:solidFill>
          <a:latin typeface="+mn-lt"/>
          <a:ea typeface="宋体" charset="0"/>
        </a:defRPr>
      </a:lvl2pPr>
      <a:lvl3pPr marL="1143000" indent="-228600" algn="l" rtl="false" eaLnBrk="false" fontAlgn="base" hangingPunct="false">
        <a:spcBef>
          <a:spcPct val="20000"/>
        </a:spcBef>
        <a:spcAft>
          <a:spcPct val="1"/>
        </a:spcAft>
        <a:buChar char="•"/>
        <a:defRPr kumimoji="true" sz="2000">
          <a:solidFill>
            <a:schemeClr val="tx1"/>
          </a:solidFill>
          <a:latin typeface="+mn-lt"/>
          <a:ea typeface="宋体" charset="0"/>
        </a:defRPr>
      </a:lvl3pPr>
      <a:lvl4pPr marL="1600200" indent="-228600" algn="l" rtl="false" eaLnBrk="false" fontAlgn="base" hangingPunct="false">
        <a:spcBef>
          <a:spcPct val="20000"/>
        </a:spcBef>
        <a:spcAft>
          <a:spcPct val="1"/>
        </a:spcAft>
        <a:buChar char="–"/>
        <a:defRPr kumimoji="true" sz="2000">
          <a:solidFill>
            <a:schemeClr val="tx1"/>
          </a:solidFill>
          <a:latin typeface="+mn-lt"/>
          <a:ea typeface="宋体" charset="0"/>
        </a:defRPr>
      </a:lvl4pPr>
      <a:lvl5pPr marL="20574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kumimoji="true" sz="2000">
          <a:solidFill>
            <a:schemeClr val="tx1"/>
          </a:solidFill>
          <a:latin typeface="+mn-lt"/>
          <a:ea typeface="宋体" charset="0"/>
        </a:defRPr>
      </a:lvl5pPr>
      <a:lvl6pPr marL="25146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_rels/slide1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0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0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6.xml" /></Relationships>
</file>

<file path=ppt/slides/_rels/slide10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0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0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6.xml" /></Relationships>
</file>

<file path=ppt/slides/_rels/slide10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0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0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08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2.xml" /></Relationships>
</file>

<file path=ppt/slides/_rels/slide109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2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2.xml" /></Relationships>
</file>

<file path=ppt/slides/_rels/slide11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11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2.xml" /></Relationships>
</file>

<file path=ppt/slides/_rels/slide11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13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2.xml" /></Relationships>
</file>

<file path=ppt/slides/_rels/slide11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1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1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1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1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2.xml" 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2.xml" 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2.xml" 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2.xml" /></Relationships>
</file>

<file path=ppt/slides/_rels/slide1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1.xml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2.xml" /></Relationships>
</file>

<file path=ppt/slides/_rels/slide1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7.xml" /><Relationship Id="rId0" Type="http://schemas.openxmlformats.org/officeDocument/2006/relationships/slideLayout" Target="../slideLayouts/slideLayout2.xml" /></Relationships>
</file>

<file path=ppt/slides/_rels/slide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8.xml" /><Relationship Id="rId0" Type="http://schemas.openxmlformats.org/officeDocument/2006/relationships/slideLayout" Target="../slideLayouts/slideLayout2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2.xml" 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2.xml" 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1.xml" /><Relationship Id="rId0" Type="http://schemas.openxmlformats.org/officeDocument/2006/relationships/slideLayout" Target="../slideLayouts/slideLayout2.xml" 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2.xml" /><Relationship Id="rId0" Type="http://schemas.openxmlformats.org/officeDocument/2006/relationships/slideLayout" Target="../slideLayouts/slideLayout2.xml" 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3.xml" /><Relationship Id="rId0" Type="http://schemas.openxmlformats.org/officeDocument/2006/relationships/slideLayout" Target="../slideLayouts/slideLayout2.xml" 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4.xml" /><Relationship Id="rId0" Type="http://schemas.openxmlformats.org/officeDocument/2006/relationships/slideLayout" Target="../slideLayouts/slideLayout2.xml" 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5.xml" /><Relationship Id="rId0" Type="http://schemas.openxmlformats.org/officeDocument/2006/relationships/slideLayout" Target="../slideLayouts/slideLayout2.xml" 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6.xml" /><Relationship Id="rId0" Type="http://schemas.openxmlformats.org/officeDocument/2006/relationships/slideLayout" Target="../slideLayouts/slideLayout2.xml" 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7.xml" /><Relationship Id="rId0" Type="http://schemas.openxmlformats.org/officeDocument/2006/relationships/slideLayout" Target="../slideLayouts/slideLayout2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8.xml" /><Relationship Id="rId0" Type="http://schemas.openxmlformats.org/officeDocument/2006/relationships/slideLayout" Target="../slideLayouts/slideLayout2.xml" 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9.xml" /><Relationship Id="rId0" Type="http://schemas.openxmlformats.org/officeDocument/2006/relationships/slideLayout" Target="../slideLayouts/slideLayout2.xml" 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0.xml" /><Relationship Id="rId0" Type="http://schemas.openxmlformats.org/officeDocument/2006/relationships/slideLayout" Target="../slideLayouts/slideLayout2.xml" 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1.xml" /><Relationship Id="rId0" Type="http://schemas.openxmlformats.org/officeDocument/2006/relationships/slideLayout" Target="../slideLayouts/slideLayout2.xml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2.xml" /><Relationship Id="rId0" Type="http://schemas.openxmlformats.org/officeDocument/2006/relationships/slideLayout" Target="../slideLayouts/slideLayout2.xml" /></Relationships>
</file>

<file path=ppt/slides/_rels/slide3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8.xml.rels><?xml version="1.0" encoding="UTF-8" standalone="yes"?><Relationships xmlns="http://schemas.openxmlformats.org/package/2006/relationships"><Relationship Id="rId2" Type="http://schemas.openxmlformats.org/officeDocument/2006/relationships/image" Target="media/image4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23.xml" /></Relationships>
</file>

<file path=ppt/slides/_rels/slide39.xml.rels><?xml version="1.0" encoding="UTF-8" standalone="yes"?><Relationships xmlns="http://schemas.openxmlformats.org/package/2006/relationships"><Relationship Id="rId2" Type="http://schemas.openxmlformats.org/officeDocument/2006/relationships/image" Target="media/image5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24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5.xml" /><Relationship Id="rId0" Type="http://schemas.openxmlformats.org/officeDocument/2006/relationships/slideLayout" Target="../slideLayouts/slideLayout2.xml" 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6.xml" /><Relationship Id="rId0" Type="http://schemas.openxmlformats.org/officeDocument/2006/relationships/slideLayout" Target="../slideLayouts/slideLayout1.xml" 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7.xml" /><Relationship Id="rId0" Type="http://schemas.openxmlformats.org/officeDocument/2006/relationships/slideLayout" Target="../slideLayouts/slideLayout2.xml" /></Relationships>
</file>

<file path=ppt/slides/_rels/slide4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8.xml" /><Relationship Id="rId0" Type="http://schemas.openxmlformats.org/officeDocument/2006/relationships/slideLayout" Target="../slideLayouts/slideLayout2.xml" 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9.xml" /><Relationship Id="rId0" Type="http://schemas.openxmlformats.org/officeDocument/2006/relationships/slideLayout" Target="../slideLayouts/slideLayout2.xml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0.xml" /><Relationship Id="rId0" Type="http://schemas.openxmlformats.org/officeDocument/2006/relationships/slideLayout" Target="../slideLayouts/slideLayout2.xml" 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1.xml" /><Relationship Id="rId0" Type="http://schemas.openxmlformats.org/officeDocument/2006/relationships/slideLayout" Target="../slideLayouts/slideLayout2.xml" 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2.xml" /><Relationship Id="rId0" Type="http://schemas.openxmlformats.org/officeDocument/2006/relationships/slideLayout" Target="../slideLayouts/slideLayout2.xml" 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3.xml" /><Relationship Id="rId0" Type="http://schemas.openxmlformats.org/officeDocument/2006/relationships/slideLayout" Target="../slideLayouts/slideLayout2.xml" 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4.xml" /><Relationship Id="rId0" Type="http://schemas.openxmlformats.org/officeDocument/2006/relationships/slideLayout" Target="../slideLayouts/slideLayout2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5.xml" /><Relationship Id="rId0" Type="http://schemas.openxmlformats.org/officeDocument/2006/relationships/slideLayout" Target="../slideLayouts/slideLayout2.xml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6.xml" /><Relationship Id="rId0" Type="http://schemas.openxmlformats.org/officeDocument/2006/relationships/slideLayout" Target="../slideLayouts/slideLayout2.xml" /></Relationships>
</file>

<file path=ppt/slides/_rels/slide5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5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7.xml" /><Relationship Id="rId0" Type="http://schemas.openxmlformats.org/officeDocument/2006/relationships/slideLayout" Target="../slideLayouts/slideLayout2.xml" /></Relationships>
</file>

<file path=ppt/slides/_rels/slide6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8.xml" /><Relationship Id="rId0" Type="http://schemas.openxmlformats.org/officeDocument/2006/relationships/slideLayout" Target="../slideLayouts/slideLayout2.xml" 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9.xml" /><Relationship Id="rId0" Type="http://schemas.openxmlformats.org/officeDocument/2006/relationships/slideLayout" Target="../slideLayouts/slideLayout2.xml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image" Target="media/image6.png" /><Relationship Id="rId0" Type="http://schemas.openxmlformats.org/officeDocument/2006/relationships/slideLayout" Target="../slideLayouts/slideLayout2.xml" 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0.xml" /><Relationship Id="rId0" Type="http://schemas.openxmlformats.org/officeDocument/2006/relationships/slideLayout" Target="../slideLayouts/slideLayout2.xml" 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1.xml" /><Relationship Id="rId0" Type="http://schemas.openxmlformats.org/officeDocument/2006/relationships/slideLayout" Target="../slideLayouts/slideLayout2.xml" 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2.xml" /><Relationship Id="rId0" Type="http://schemas.openxmlformats.org/officeDocument/2006/relationships/slideLayout" Target="../slideLayouts/slideLayout2.xml" /></Relationships>
</file>

<file path=ppt/slides/_rels/slide73.xml.rels><?xml version="1.0" encoding="UTF-8" standalone="yes"?><Relationships xmlns="http://schemas.openxmlformats.org/package/2006/relationships"><Relationship Id="rId3" Type="http://schemas.openxmlformats.org/officeDocument/2006/relationships/slideLayout" Target="../slideLayouts/slideLayout2.xml" /><Relationship Id="rId0" Type="http://schemas.openxmlformats.org/officeDocument/2006/relationships/chart" Target="charts/chart1.xml" /><Relationship Id="rId2" Type="http://schemas.openxmlformats.org/officeDocument/2006/relationships/chart" Target="charts/chart3.xml" /><Relationship Id="rId1" Type="http://schemas.openxmlformats.org/officeDocument/2006/relationships/chart" Target="charts/chart2.xml" /></Relationships>
</file>

<file path=ppt/slides/_rels/slide7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7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76.xml.rels><?xml version="1.0" encoding="UTF-8" standalone="yes"?><Relationships xmlns="http://schemas.openxmlformats.org/package/2006/relationships"><Relationship Id="rId2" Type="http://schemas.openxmlformats.org/officeDocument/2006/relationships/image" Target="media/image7.jp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43.xml" /></Relationships>
</file>

<file path=ppt/slides/_rels/slide77.xml.rels><?xml version="1.0" encoding="UTF-8" standalone="yes"?><Relationships xmlns="http://schemas.openxmlformats.org/package/2006/relationships"><Relationship Id="rId2" Type="http://schemas.openxmlformats.org/officeDocument/2006/relationships/image" Target="media/image8.jp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44.xml" /></Relationships>
</file>

<file path=ppt/slides/_rels/slide78.xml.rels><?xml version="1.0" encoding="UTF-8" standalone="yes"?><Relationships xmlns="http://schemas.openxmlformats.org/package/2006/relationships"><Relationship Id="rId2" Type="http://schemas.openxmlformats.org/officeDocument/2006/relationships/image" Target="media/image9.jp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45.xml" /></Relationships>
</file>

<file path=ppt/slides/_rels/slide79.xml.rels><?xml version="1.0" encoding="UTF-8" standalone="yes"?><Relationships xmlns="http://schemas.openxmlformats.org/package/2006/relationships"><Relationship Id="rId2" Type="http://schemas.openxmlformats.org/officeDocument/2006/relationships/image" Target="media/image10.jp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46.xml" /></Relationships>
</file>

<file path=ppt/slides/_rels/slide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7.xml" /><Relationship Id="rId0" Type="http://schemas.openxmlformats.org/officeDocument/2006/relationships/slideLayout" Target="../slideLayouts/slideLayout1.xml" /></Relationships>
</file>

<file path=ppt/slides/_rels/slide8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8.xml" /><Relationship Id="rId0" Type="http://schemas.openxmlformats.org/officeDocument/2006/relationships/slideLayout" Target="../slideLayouts/slideLayout2.xml" /></Relationships>
</file>

<file path=ppt/slides/_rels/slide82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Layout" Target="../slideLayouts/slideLayout2.xml" /></Relationships>
</file>

<file path=ppt/slides/_rels/slide8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0" Type="http://schemas.openxmlformats.org/officeDocument/2006/relationships/chart" Target="charts/chart4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" Target="slide6.xml" /><Relationship Id="rId0" Type="http://schemas.openxmlformats.org/officeDocument/2006/relationships/slideLayout" Target="../slideLayouts/slideLayout2.xml" /></Relationships>
</file>

<file path=ppt/slides/_rels/slide9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9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0" Type="http://schemas.openxmlformats.org/officeDocument/2006/relationships/chart" Target="charts/chart5.xml" /></Relationships>
</file>

<file path=ppt/slides/_rels/slide9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9.xml" /><Relationship Id="rId0" Type="http://schemas.openxmlformats.org/officeDocument/2006/relationships/slideLayout" Target="../slideLayouts/slideLayout2.xml" /></Relationships>
</file>

<file path=ppt/slides/_rels/slide9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9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9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9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9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6.xml" /></Relationships>
</file>

<file path=ppt/slides/_rels/slide9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6.xml" /></Relationships>
</file>

<file path=ppt/slides/_rels/slide9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charts/chart1.xml><?xml version="1.0" encoding="utf-8"?>
<c:chartSpace xmlns:c14="http://schemas.microsoft.com/office/drawing/2007/8/2/chart" xmlns:a="http://schemas.openxmlformats.org/drawingml/2006/main" xmlns:c="http://schemas.openxmlformats.org/drawingml/2006/chart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false"/>
    <c:plotArea>
      <c:layout/>
      <c:barChart>
        <c:barDir val="col"/>
        <c:grouping val="clustered"/>
        <c:varyColors val="false"/>
        <c:ser>
          <c:idx val="0"/>
          <c:order val="0"/>
          <c:spPr>
            <a:solidFill>
              <a:srgbClr val="C00000"/>
            </a:solidFill>
          </c:spPr>
          <c:invertIfNegative val="false"/>
          <c:cat>
            <c:numRef>
              <c:f>sheet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sheet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uri="{C3380CC4-5D6E-409C-BE32-E72D297353CC}"/>
          </c:extLst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40"/>
        <c:axId val="0"/>
        <c:axId val="0"/>
      </c:barChart>
      <c:catAx>
        <c:axId/>
        <c:scaling>
          <c:orientation val="minMax"/>
        </c:scaling>
        <c:delete val="false"/>
        <c:axPos val="b"/>
        <c:numFmt formatCode="General" sourceLinked="true"/>
        <c:majorTickMark val="out"/>
        <c:minorTickMark val="none"/>
        <c:tickLblPos val="nextTo"/>
        <c:crossAx/>
        <c:crosses val="autoZero"/>
        <c:auto/>
        <c:lblAlgn val="ctr"/>
        <c:lblOffset val="100"/>
        <c:noMultiLvlLbl val="false"/>
      </c:catAx>
    </c:plotArea>
    <c:plotVisOnly/>
    <c:dispBlanksAs val="gap"/>
    <c:showDLblsOverMax val="false"/>
  </c:chart>
</c:chartSpace>
</file>

<file path=ppt/slides/charts/chart2.xml><?xml version="1.0" encoding="utf-8"?>
<c:chartSpace xmlns:c14="http://schemas.microsoft.com/office/drawing/2007/8/2/chart" xmlns:a="http://schemas.openxmlformats.org/drawingml/2006/main" xmlns:c="http://schemas.openxmlformats.org/drawingml/2006/chart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false"/>
    <c:plotArea>
      <c:layout/>
      <c:barChart>
        <c:barDir val="col"/>
        <c:grouping val="clustered"/>
        <c:varyColors val="false"/>
        <c:ser>
          <c:idx val="0"/>
          <c:order val="0"/>
          <c:spPr>
            <a:solidFill>
              <a:srgbClr val="C00000"/>
            </a:solidFill>
          </c:spPr>
          <c:invertIfNegative val="false"/>
          <c:cat>
            <c:numRef>
              <c:f>sheet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sheet</c:f>
              <c:numCache>
                <c:formatCode>General</c:formatCode>
                <c:ptCount val="1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0</c:v>
                </c:pt>
                <c:pt idx="13">
                  <c:v>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7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3</c:v>
                </c:pt>
                <c:pt idx="26">
                  <c:v>0</c:v>
                </c:pt>
                <c:pt idx="27">
                  <c:v>3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7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7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7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7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7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6</c:v>
                </c:pt>
                <c:pt idx="70">
                  <c:v>1</c:v>
                </c:pt>
                <c:pt idx="71">
                  <c:v>0</c:v>
                </c:pt>
                <c:pt idx="72">
                  <c:v>0</c:v>
                </c:pt>
                <c:pt idx="73">
                  <c:v>1</c:v>
                </c:pt>
                <c:pt idx="74">
                  <c:v>0</c:v>
                </c:pt>
                <c:pt idx="75">
                  <c:v>0</c:v>
                </c:pt>
                <c:pt idx="76">
                  <c:v>1</c:v>
                </c:pt>
                <c:pt idx="77">
                  <c:v>0</c:v>
                </c:pt>
                <c:pt idx="78">
                  <c:v>1</c:v>
                </c:pt>
                <c:pt idx="79">
                  <c:v>6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12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7</c:v>
                </c:pt>
                <c:pt idx="98">
                  <c:v>0</c:v>
                </c:pt>
                <c:pt idx="99">
                  <c:v>0</c:v>
                </c:pt>
              </c:numCache>
            </c:numRef>
          </c:val>
          <c:extLst>
            <c:ext uri="{C3380CC4-5D6E-409C-BE32-E72D297353CC}"/>
          </c:extLst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40"/>
        <c:axId val="0"/>
        <c:axId val="0"/>
      </c:barChart>
      <c:catAx>
        <c:axId/>
        <c:scaling>
          <c:orientation val="minMax"/>
        </c:scaling>
        <c:delete val="false"/>
        <c:axPos val="b"/>
        <c:numFmt formatCode="General" sourceLinked="true"/>
        <c:majorTickMark val="out"/>
        <c:minorTickMark val="none"/>
        <c:tickLblPos val="nextTo"/>
        <c:crossAx/>
        <c:crosses val="autoZero"/>
        <c:auto/>
        <c:lblAlgn val="ctr"/>
        <c:lblOffset val="100"/>
        <c:noMultiLvlLbl val="false"/>
      </c:catAx>
    </c:plotArea>
    <c:plotVisOnly/>
    <c:dispBlanksAs val="gap"/>
    <c:showDLblsOverMax val="false"/>
  </c:chart>
</c:chartSpace>
</file>

<file path=ppt/slides/charts/chart3.xml><?xml version="1.0" encoding="utf-8"?>
<c:chartSpace xmlns:c14="http://schemas.microsoft.com/office/drawing/2007/8/2/chart" xmlns:a="http://schemas.openxmlformats.org/drawingml/2006/main" xmlns:c="http://schemas.openxmlformats.org/drawingml/2006/chart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false"/>
    <c:plotArea>
      <c:layout/>
      <c:barChart>
        <c:barDir val="col"/>
        <c:grouping val="clustered"/>
        <c:varyColors val="false"/>
        <c:ser>
          <c:idx val="0"/>
          <c:order val="0"/>
          <c:spPr>
            <a:solidFill>
              <a:srgbClr val="C00000"/>
            </a:solidFill>
          </c:spPr>
          <c:invertIfNegative val="false"/>
          <c:cat>
            <c:numRef>
              <c:f>sheet</c:f>
              <c:numCache>
                <c:formatCode>General</c:formatCode>
                <c:ptCount val="10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</c:numCache>
            </c:numRef>
          </c:cat>
          <c:val>
            <c:numRef>
              <c:f>sheet</c:f>
              <c:numCache>
                <c:formatCode>General</c:formatCode>
                <c:ptCount val="100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0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2</c:v>
                </c:pt>
                <c:pt idx="25">
                  <c:v>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2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0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2</c:v>
                </c:pt>
                <c:pt idx="86">
                  <c:v>0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</c:numCache>
            </c:numRef>
          </c:val>
          <c:extLst>
            <c:ext uri="{C3380CC4-5D6E-409C-BE32-E72D297353CC}"/>
          </c:extLst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gapWidth val="40"/>
        <c:axId val="0"/>
        <c:axId val="0"/>
      </c:barChart>
      <c:catAx>
        <c:axId/>
        <c:scaling>
          <c:orientation val="minMax"/>
        </c:scaling>
        <c:delete val="false"/>
        <c:axPos val="b"/>
        <c:numFmt formatCode="General" sourceLinked="true"/>
        <c:majorTickMark val="out"/>
        <c:minorTickMark val="none"/>
        <c:tickLblPos val="nextTo"/>
        <c:crossAx/>
        <c:crosses val="autoZero"/>
        <c:auto/>
        <c:lblAlgn val="ctr"/>
        <c:lblOffset val="100"/>
        <c:noMultiLvlLbl val="false"/>
      </c:catAx>
    </c:plotArea>
    <c:plotVisOnly/>
    <c:dispBlanksAs val="gap"/>
    <c:showDLblsOverMax val="false"/>
  </c:chart>
</c:chartSpace>
</file>

<file path=ppt/slides/charts/chart4.xml><?xml version="1.0" encoding="utf-8"?>
<c:chartSpace xmlns:c14="http://schemas.microsoft.com/office/drawing/2007/8/2/chart" xmlns:a="http://schemas.openxmlformats.org/drawingml/2006/main" xmlns:c="http://schemas.openxmlformats.org/drawingml/2006/chart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false"/>
    </c:title>
    <c:autoTitleDeleted val="false"/>
    <c:plotArea>
      <c:layout/>
      <c:lineChart>
        <c:grouping val="standard"/>
        <c:varyColors val="false"/>
        <c:ser>
          <c:idx val="0"/>
          <c:order val="0"/>
          <c:tx>
            <c:strRef>
              <c:f>sheet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false"/>
            <c:showVal/>
            <c:showCatName val="false"/>
            <c:showSerName val="false"/>
            <c:showPercent val="false"/>
            <c:showBubbleSize val="false"/>
            <c:showLeaderLines val="false"/>
            <c:extLst>
              <c:ext uri="{CE6537A1-D6FC-4f65-9D91-7224C49458BB}"/>
            </c:extLst>
          </c:dLbls>
          <c:cat>
            <c:strRef>
              <c:f>sheet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</c:f>
              <c:numCache>
                <c:formatCode>General</c:formatCode>
                <c:ptCount val="5"/>
                <c:pt idx="0">
                  <c:v>5.3599999999999977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false"/>
          <c:extLst>
            <c:ext uri="{C3380CC4-5D6E-409C-BE32-E72D297353CC}"/>
          </c:extLst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/>
        <c:smooth val="false"/>
        <c:axId val="0"/>
        <c:axId val="0"/>
      </c:lineChart>
      <c:catAx>
        <c:axId/>
        <c:scaling>
          <c:orientation val="minMax"/>
        </c:scaling>
        <c:delete val="false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false"/>
        </c:title>
        <c:numFmt formatCode="General" sourceLinked="false"/>
        <c:majorTickMark val="none"/>
        <c:minorTickMark val="none"/>
        <c:tickLblPos val="nextTo"/>
        <c:crossAx/>
        <c:crosses val="autoZero"/>
        <c:auto/>
        <c:lblAlgn val="ctr"/>
        <c:lblOffset val="100"/>
        <c:noMultiLvlLbl val="false"/>
      </c:catAx>
    </c:plotArea>
    <c:legend>
      <c:legendPos val="r"/>
      <c:overlay val="false"/>
      <c:txPr>
        <a:bodyPr/>
        <a:lstStyle/>
        <a:p>
          <a:pPr>
            <a:defRPr sz="1400"/>
          </a:pPr>
          <a:endParaRPr lang="zh-CN"/>
        </a:p>
      </c:txPr>
    </c:legend>
    <c:plotVisOnly/>
    <c:dispBlanksAs val="gap"/>
    <c:showDLblsOverMax val="false"/>
  </c:chart>
</c:chartSpace>
</file>

<file path=ppt/slides/charts/chart5.xml><?xml version="1.0" encoding="utf-8"?>
<c:chartSpace xmlns:c14="http://schemas.microsoft.com/office/drawing/2007/8/2/chart" xmlns:a="http://schemas.openxmlformats.org/drawingml/2006/main" xmlns:c="http://schemas.openxmlformats.org/drawingml/2006/chart">
  <c:date1904 val="false"/>
  <c:lang val="zh-CN"/>
  <c:roundedCorners val="false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Parallel Summation</a:t>
            </a:r>
          </a:p>
        </c:rich>
      </c:tx>
      <c:overlay val="false"/>
    </c:title>
    <c:autoTitleDeleted val="false"/>
    <c:plotArea>
      <c:layout/>
      <c:lineChart>
        <c:grouping val="standard"/>
        <c:varyColors val="false"/>
        <c:ser>
          <c:idx val="0"/>
          <c:order val="0"/>
          <c:tx>
            <c:strRef>
              <c:f>sheet</c:f>
              <c:strCache>
                <c:ptCount val="1"/>
                <c:pt idx="0">
                  <c:v>psum-array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false"/>
            <c:showVal/>
            <c:showCatName val="false"/>
            <c:showSerName val="false"/>
            <c:showPercent val="false"/>
            <c:showBubbleSize val="false"/>
            <c:showLeaderLines val="false"/>
            <c:extLst>
              <c:ext uri="{CE6537A1-D6FC-4f65-9D91-7224C49458BB}"/>
            </c:extLst>
          </c:dLbls>
          <c:cat>
            <c:strRef>
              <c:f>sheet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</c:f>
              <c:numCache>
                <c:formatCode>General</c:formatCode>
                <c:ptCount val="5"/>
                <c:pt idx="0">
                  <c:v>5.3599999999999977</c:v>
                </c:pt>
                <c:pt idx="1">
                  <c:v>4.24</c:v>
                </c:pt>
                <c:pt idx="2">
                  <c:v>2.54</c:v>
                </c:pt>
                <c:pt idx="3">
                  <c:v>1.64</c:v>
                </c:pt>
                <c:pt idx="4">
                  <c:v>0.94</c:v>
                </c:pt>
              </c:numCache>
            </c:numRef>
          </c:val>
          <c:smooth val="false"/>
          <c:extLst>
            <c:ext uri="{C3380CC4-5D6E-409C-BE32-E72D297353CC}"/>
          </c:extLst>
        </c:ser>
        <c:ser>
          <c:idx val="1"/>
          <c:order val="1"/>
          <c:tx>
            <c:strRef>
              <c:f>sheet</c:f>
              <c:strCache>
                <c:ptCount val="1"/>
                <c:pt idx="0">
                  <c:v>psum-local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/>
                </a:pPr>
                <a:endParaRPr lang="zh-CN"/>
              </a:p>
            </c:txPr>
            <c:dLblPos val="t"/>
            <c:showLegendKey val="false"/>
            <c:showVal/>
            <c:showCatName val="false"/>
            <c:showSerName val="false"/>
            <c:showPercent val="false"/>
            <c:showBubbleSize val="false"/>
            <c:showLeaderLines val="false"/>
            <c:extLst>
              <c:ext uri="{CE6537A1-D6FC-4f65-9D91-7224C49458BB}"/>
            </c:extLst>
          </c:dLbls>
          <c:cat>
            <c:strRef>
              <c:f>sheet</c:f>
              <c:strCache>
                <c:ptCount val="5"/>
                <c:pt idx="0">
                  <c:v>1(1)</c:v>
                </c:pt>
                <c:pt idx="1">
                  <c:v>2(2)</c:v>
                </c:pt>
                <c:pt idx="2">
                  <c:v>4(4)</c:v>
                </c:pt>
                <c:pt idx="3">
                  <c:v>8(8)</c:v>
                </c:pt>
                <c:pt idx="4">
                  <c:v>16(8)</c:v>
                </c:pt>
              </c:strCache>
            </c:strRef>
          </c:cat>
          <c:val>
            <c:numRef>
              <c:f>sheet</c:f>
              <c:numCache>
                <c:formatCode>General</c:formatCode>
                <c:ptCount val="5"/>
                <c:pt idx="0">
                  <c:v>1.98</c:v>
                </c:pt>
                <c:pt idx="1">
                  <c:v>1.1399999999999999</c:v>
                </c:pt>
                <c:pt idx="2">
                  <c:v>0.6</c:v>
                </c:pt>
                <c:pt idx="3">
                  <c:v>0.32</c:v>
                </c:pt>
                <c:pt idx="4">
                  <c:v>0.33</c:v>
                </c:pt>
              </c:numCache>
            </c:numRef>
          </c:val>
          <c:smooth val="false"/>
          <c:extLst>
            <c:ext uri="{C3380CC4-5D6E-409C-BE32-E72D297353CC}"/>
          </c:extLst>
        </c:ser>
        <c:dLbls>
          <c:showLegendKey val="false"/>
          <c:showVal val="false"/>
          <c:showCatName val="false"/>
          <c:showSerName val="false"/>
          <c:showPercent val="false"/>
          <c:showBubbleSize val="false"/>
        </c:dLbls>
        <c:marker/>
        <c:smooth val="false"/>
        <c:axId val="0"/>
        <c:axId val="0"/>
      </c:lineChart>
      <c:catAx>
        <c:axId/>
        <c:scaling>
          <c:orientation val="minMax"/>
        </c:scaling>
        <c:delete val="false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Threads (cores)</a:t>
                </a:r>
              </a:p>
            </c:rich>
          </c:tx>
          <c:overlay val="false"/>
        </c:title>
        <c:numFmt formatCode="General" sourceLinked="false"/>
        <c:majorTickMark val="none"/>
        <c:minorTickMark val="none"/>
        <c:tickLblPos val="nextTo"/>
        <c:crossAx/>
        <c:crosses val="autoZero"/>
        <c:auto/>
        <c:lblAlgn val="ctr"/>
        <c:lblOffset val="100"/>
        <c:noMultiLvlLbl val="false"/>
      </c:catAx>
    </c:plotArea>
    <c:legend>
      <c:legendPos val="r"/>
      <c:overlay val="false"/>
      <c:txPr>
        <a:bodyPr/>
        <a:lstStyle/>
        <a:p>
          <a:pPr>
            <a:defRPr sz="1400"/>
          </a:pPr>
          <a:endParaRPr lang="zh-CN"/>
        </a:p>
      </c:txPr>
    </c:legend>
    <c:plotVisOnly/>
    <c:dispBlanksAs val="gap"/>
    <c:showDLblsOverMax val="false"/>
  </c:chart>
</c:chartSpace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pPr/>
            <a:r>
              <a:rPr kumimoji="true" lang="zh-CN" altLang="en-US" sz="3200" dirty="false"/>
              <a:t>基于</a:t>
            </a:r>
            <a:r>
              <a:rPr kumimoji="true" lang="zh-CN" altLang="en-US" sz="3200" dirty="false">
                <a:solidFill>
                  <a:srgbClr val="C00000"/>
                </a:solidFill>
              </a:rPr>
              <a:t>多线程</a:t>
            </a:r>
            <a:r>
              <a:rPr kumimoji="true" lang="zh-CN" altLang="en-US" sz="3200" dirty="false"/>
              <a:t>的并发编程</a:t>
            </a:r>
            <a:endParaRPr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rPr kumimoji="true" lang="zh-CN" altLang="en-US" sz="2400" dirty="false"/>
              <a:t>线程是什么？</a:t>
            </a:r>
            <a:endParaRPr kumimoji="true" lang="en-US" altLang="zh-CN" sz="2400" dirty="false"/>
          </a:p>
          <a:p>
            <a:pPr/>
            <a:r>
              <a:rPr lang="zh-CN" altLang="en-US" sz="2400" dirty="false"/>
              <a:t>有什么优点？</a:t>
            </a:r>
            <a:endParaRPr kumimoji="true" lang="zh-CN" altLang="en-US" sz="2400" dirty="false"/>
          </a:p>
        </p:txBody>
      </p:sp>
      <p:sp>
        <p:nvSpPr>
          <p:cNvPr id="4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1B96D6E-4943-A442-9A3E-0FC0D23363F2}" type="slidenum">
              <a:rPr lang="zh-CN" altLang="en-US" smtClean="false"/>
              <a:t>1</a:t>
            </a:fld>
            <a:endParaRPr lang="en-US" altLang="zh-CN"/>
          </a:p>
        </p:txBody>
      </p:sp>
      <p:sp>
        <p:nvSpPr>
          <p:cNvPr id="5" name=""/>
          <p:cNvSpPr txBox="true"/>
          <p:nvPr/>
        </p:nvSpPr>
        <p:spPr>
          <a:xfrm rot="0" flipH="false" flipV="false">
            <a:off x="2860675" y="5441950"/>
            <a:ext cx="34226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 sz="2000"/>
              <a:t>参考书：</a:t>
            </a:r>
            <a:r>
              <a:rPr lang="en-US" sz="2000"/>
              <a:t>CSAPP Section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show="false">
  <p:cSld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true"/>
          </p:cNvSpPr>
          <p:nvPr>
            <p:ph type="title"/>
          </p:nvPr>
        </p:nvSpPr>
        <p:spPr>
          <a:xfrm>
            <a:off x="357188" y="228600"/>
            <a:ext cx="7935912" cy="762000"/>
          </a:xfrm>
        </p:spPr>
        <p:txBody>
          <a:bodyPr/>
          <a:lstStyle/>
          <a:p>
            <a:pPr/>
            <a:r>
              <a:rPr lang="en-US" altLang="zh-CN">
                <a:ea typeface="宋体" panose="02010600030101010101" pitchFamily="2" charset="-122"/>
              </a:rPr>
              <a:t>End-to-end Core i7 Address Translation</a:t>
            </a:r>
            <a:endParaRPr/>
          </a:p>
        </p:txBody>
      </p:sp>
      <p:sp>
        <p:nvSpPr>
          <p:cNvPr id="8" name="Rectangle 379"/>
          <p:cNvSpPr>
            <a:spLocks noChangeArrowheads="true"/>
          </p:cNvSpPr>
          <p:nvPr/>
        </p:nvSpPr>
        <p:spPr bwMode="auto"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CPU</a:t>
            </a:r>
            <a:endParaRPr/>
          </a:p>
        </p:txBody>
      </p:sp>
      <p:sp>
        <p:nvSpPr>
          <p:cNvPr id="9" name="Rectangle 380"/>
          <p:cNvSpPr>
            <a:spLocks noChangeArrowheads="true"/>
          </p:cNvSpPr>
          <p:nvPr/>
        </p:nvSpPr>
        <p:spPr bwMode="auto"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VPN</a:t>
            </a:r>
            <a:endParaRPr/>
          </a:p>
        </p:txBody>
      </p:sp>
      <p:sp>
        <p:nvSpPr>
          <p:cNvPr id="10" name="Rectangle 381"/>
          <p:cNvSpPr>
            <a:spLocks noChangeArrowheads="true"/>
          </p:cNvSpPr>
          <p:nvPr/>
        </p:nvSpPr>
        <p:spPr bwMode="auto"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VPO</a:t>
            </a:r>
            <a:endParaRPr/>
          </a:p>
        </p:txBody>
      </p:sp>
      <p:sp>
        <p:nvSpPr>
          <p:cNvPr id="11" name="Text Box 382"/>
          <p:cNvSpPr txBox="true">
            <a:spLocks noChangeArrowheads="true"/>
          </p:cNvSpPr>
          <p:nvPr/>
        </p:nvSpPr>
        <p:spPr bwMode="auto">
          <a:xfrm>
            <a:off x="876300" y="1752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 dirty="false">
                <a:solidFill>
                  <a:schemeClr val="tx2"/>
                </a:solidFill>
                <a:latin typeface="+mn-lt"/>
                <a:ea typeface="宋体" charset="-122"/>
              </a:rPr>
              <a:t>36</a:t>
            </a:r>
            <a:endParaRPr/>
          </a:p>
        </p:txBody>
      </p:sp>
      <p:sp>
        <p:nvSpPr>
          <p:cNvPr id="12" name="Text Box 383"/>
          <p:cNvSpPr txBox="true">
            <a:spLocks noChangeArrowheads="true"/>
          </p:cNvSpPr>
          <p:nvPr/>
        </p:nvSpPr>
        <p:spPr bwMode="auto">
          <a:xfrm>
            <a:off x="1714500" y="1752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12</a:t>
            </a:r>
            <a:endParaRPr/>
          </a:p>
        </p:txBody>
      </p:sp>
      <p:sp>
        <p:nvSpPr>
          <p:cNvPr id="13" name="Line 384"/>
          <p:cNvSpPr>
            <a:spLocks noChangeShapeType="true"/>
          </p:cNvSpPr>
          <p:nvPr/>
        </p:nvSpPr>
        <p:spPr bwMode="auto">
          <a:xfrm>
            <a:off x="1406525" y="22860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" name="Rectangle 385"/>
          <p:cNvSpPr>
            <a:spLocks noChangeArrowheads="true"/>
          </p:cNvSpPr>
          <p:nvPr/>
        </p:nvSpPr>
        <p:spPr bwMode="auto"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TLBT</a:t>
            </a:r>
            <a:endParaRPr/>
          </a:p>
        </p:txBody>
      </p:sp>
      <p:sp>
        <p:nvSpPr>
          <p:cNvPr id="15" name="Rectangle 386"/>
          <p:cNvSpPr>
            <a:spLocks noChangeArrowheads="true"/>
          </p:cNvSpPr>
          <p:nvPr/>
        </p:nvSpPr>
        <p:spPr bwMode="auto"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TLBI</a:t>
            </a:r>
            <a:endParaRPr/>
          </a:p>
        </p:txBody>
      </p:sp>
      <p:sp>
        <p:nvSpPr>
          <p:cNvPr id="16" name="Text Box 387"/>
          <p:cNvSpPr txBox="true">
            <a:spLocks noChangeArrowheads="true"/>
          </p:cNvSpPr>
          <p:nvPr/>
        </p:nvSpPr>
        <p:spPr bwMode="auto">
          <a:xfrm>
            <a:off x="1635125" y="2438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 dirty="false">
                <a:solidFill>
                  <a:schemeClr val="tx2"/>
                </a:solidFill>
                <a:latin typeface="+mn-lt"/>
                <a:ea typeface="宋体" charset="-122"/>
              </a:rPr>
              <a:t>4</a:t>
            </a:r>
            <a:endParaRPr/>
          </a:p>
        </p:txBody>
      </p:sp>
      <p:sp>
        <p:nvSpPr>
          <p:cNvPr id="17" name="Text Box 388"/>
          <p:cNvSpPr txBox="true">
            <a:spLocks noChangeArrowheads="true"/>
          </p:cNvSpPr>
          <p:nvPr/>
        </p:nvSpPr>
        <p:spPr bwMode="auto">
          <a:xfrm>
            <a:off x="1025525" y="24384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32</a:t>
            </a:r>
            <a:endParaRPr/>
          </a:p>
        </p:txBody>
      </p:sp>
      <p:sp>
        <p:nvSpPr>
          <p:cNvPr id="18" name="Rectangle 390"/>
          <p:cNvSpPr>
            <a:spLocks noChangeArrowheads="true"/>
          </p:cNvSpPr>
          <p:nvPr/>
        </p:nvSpPr>
        <p:spPr bwMode="auto"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19" name="Rectangle 391"/>
          <p:cNvSpPr>
            <a:spLocks noChangeArrowheads="true"/>
          </p:cNvSpPr>
          <p:nvPr/>
        </p:nvSpPr>
        <p:spPr bwMode="auto"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0" name="Rectangle 392"/>
          <p:cNvSpPr>
            <a:spLocks noChangeArrowheads="true"/>
          </p:cNvSpPr>
          <p:nvPr/>
        </p:nvSpPr>
        <p:spPr bwMode="auto"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1" name="Rectangle 393"/>
          <p:cNvSpPr>
            <a:spLocks noChangeArrowheads="true"/>
          </p:cNvSpPr>
          <p:nvPr/>
        </p:nvSpPr>
        <p:spPr bwMode="auto"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2" name="Rectangle 394"/>
          <p:cNvSpPr>
            <a:spLocks noChangeArrowheads="true"/>
          </p:cNvSpPr>
          <p:nvPr/>
        </p:nvSpPr>
        <p:spPr bwMode="auto"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3" name="Rectangle 395"/>
          <p:cNvSpPr>
            <a:spLocks noChangeArrowheads="true"/>
          </p:cNvSpPr>
          <p:nvPr/>
        </p:nvSpPr>
        <p:spPr bwMode="auto"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4" name="Rectangle 396"/>
          <p:cNvSpPr>
            <a:spLocks noChangeArrowheads="true"/>
          </p:cNvSpPr>
          <p:nvPr/>
        </p:nvSpPr>
        <p:spPr bwMode="auto"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5" name="Rectangle 397"/>
          <p:cNvSpPr>
            <a:spLocks noChangeArrowheads="true"/>
          </p:cNvSpPr>
          <p:nvPr/>
        </p:nvSpPr>
        <p:spPr bwMode="auto"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6" name="Rectangle 398"/>
          <p:cNvSpPr>
            <a:spLocks noChangeArrowheads="true"/>
          </p:cNvSpPr>
          <p:nvPr/>
        </p:nvSpPr>
        <p:spPr bwMode="auto"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7" name="Rectangle 399"/>
          <p:cNvSpPr>
            <a:spLocks noChangeArrowheads="true"/>
          </p:cNvSpPr>
          <p:nvPr/>
        </p:nvSpPr>
        <p:spPr bwMode="auto"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8" name="Rectangle 400"/>
          <p:cNvSpPr>
            <a:spLocks noChangeArrowheads="true"/>
          </p:cNvSpPr>
          <p:nvPr/>
        </p:nvSpPr>
        <p:spPr bwMode="auto"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29" name="Rectangle 401"/>
          <p:cNvSpPr>
            <a:spLocks noChangeArrowheads="true"/>
          </p:cNvSpPr>
          <p:nvPr/>
        </p:nvSpPr>
        <p:spPr bwMode="auto"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30" name="Rectangle 402"/>
          <p:cNvSpPr>
            <a:spLocks noChangeArrowheads="true"/>
          </p:cNvSpPr>
          <p:nvPr/>
        </p:nvSpPr>
        <p:spPr bwMode="auto"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31" name="Rectangle 403"/>
          <p:cNvSpPr>
            <a:spLocks noChangeArrowheads="true"/>
          </p:cNvSpPr>
          <p:nvPr/>
        </p:nvSpPr>
        <p:spPr bwMode="auto"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32" name="Rectangle 404"/>
          <p:cNvSpPr>
            <a:spLocks noChangeArrowheads="true"/>
          </p:cNvSpPr>
          <p:nvPr/>
        </p:nvSpPr>
        <p:spPr bwMode="auto"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33" name="Rectangle 405"/>
          <p:cNvSpPr>
            <a:spLocks noChangeArrowheads="true"/>
          </p:cNvSpPr>
          <p:nvPr/>
        </p:nvSpPr>
        <p:spPr bwMode="auto"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34" name="Text Box 406"/>
          <p:cNvSpPr txBox="true">
            <a:spLocks noChangeArrowheads="true"/>
          </p:cNvSpPr>
          <p:nvPr/>
        </p:nvSpPr>
        <p:spPr bwMode="auto">
          <a:xfrm>
            <a:off x="3214688" y="3863975"/>
            <a:ext cx="4079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...</a:t>
            </a:r>
            <a:endParaRPr/>
          </a:p>
        </p:txBody>
      </p:sp>
      <p:sp>
        <p:nvSpPr>
          <p:cNvPr id="35" name="Line 407"/>
          <p:cNvSpPr>
            <a:spLocks noChangeShapeType="true"/>
          </p:cNvSpPr>
          <p:nvPr/>
        </p:nvSpPr>
        <p:spPr bwMode="auto">
          <a:xfrm>
            <a:off x="1787525" y="2971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6" name="Line 408"/>
          <p:cNvSpPr>
            <a:spLocks noChangeShapeType="true"/>
          </p:cNvSpPr>
          <p:nvPr/>
        </p:nvSpPr>
        <p:spPr bwMode="auto">
          <a:xfrm>
            <a:off x="1787525" y="3505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7" name="Line 409"/>
          <p:cNvSpPr>
            <a:spLocks noChangeShapeType="true"/>
          </p:cNvSpPr>
          <p:nvPr/>
        </p:nvSpPr>
        <p:spPr bwMode="auto">
          <a:xfrm>
            <a:off x="1787525" y="4191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8" name="Line 410"/>
          <p:cNvSpPr>
            <a:spLocks noChangeShapeType="true"/>
          </p:cNvSpPr>
          <p:nvPr/>
        </p:nvSpPr>
        <p:spPr bwMode="auto">
          <a:xfrm>
            <a:off x="1787525" y="3657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39" name="Line 411"/>
          <p:cNvSpPr>
            <a:spLocks noChangeShapeType="true"/>
          </p:cNvSpPr>
          <p:nvPr/>
        </p:nvSpPr>
        <p:spPr bwMode="auto">
          <a:xfrm>
            <a:off x="1787525" y="3810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0" name="Line 412"/>
          <p:cNvSpPr>
            <a:spLocks noChangeShapeType="true"/>
          </p:cNvSpPr>
          <p:nvPr/>
        </p:nvSpPr>
        <p:spPr bwMode="auto">
          <a:xfrm>
            <a:off x="1254125" y="2971800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1" name="Line 413"/>
          <p:cNvSpPr>
            <a:spLocks noChangeShapeType="true"/>
          </p:cNvSpPr>
          <p:nvPr/>
        </p:nvSpPr>
        <p:spPr bwMode="auto">
          <a:xfrm>
            <a:off x="1254125" y="3124200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2" name="Line 414"/>
          <p:cNvSpPr>
            <a:spLocks noChangeShapeType="true"/>
          </p:cNvSpPr>
          <p:nvPr/>
        </p:nvSpPr>
        <p:spPr bwMode="auto">
          <a:xfrm>
            <a:off x="25495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3" name="Line 415"/>
          <p:cNvSpPr>
            <a:spLocks noChangeShapeType="true"/>
          </p:cNvSpPr>
          <p:nvPr/>
        </p:nvSpPr>
        <p:spPr bwMode="auto">
          <a:xfrm>
            <a:off x="30829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4" name="Line 416"/>
          <p:cNvSpPr>
            <a:spLocks noChangeShapeType="true"/>
          </p:cNvSpPr>
          <p:nvPr/>
        </p:nvSpPr>
        <p:spPr bwMode="auto">
          <a:xfrm>
            <a:off x="36163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5" name="Line 417"/>
          <p:cNvSpPr>
            <a:spLocks noChangeShapeType="true"/>
          </p:cNvSpPr>
          <p:nvPr/>
        </p:nvSpPr>
        <p:spPr bwMode="auto">
          <a:xfrm>
            <a:off x="4149725" y="3124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6" name="Line 418"/>
          <p:cNvSpPr>
            <a:spLocks noChangeShapeType="true"/>
          </p:cNvSpPr>
          <p:nvPr/>
        </p:nvSpPr>
        <p:spPr bwMode="auto">
          <a:xfrm>
            <a:off x="720725" y="2286000"/>
            <a:ext cx="0" cy="2654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7" name="Line 419"/>
          <p:cNvSpPr>
            <a:spLocks noChangeShapeType="true"/>
          </p:cNvSpPr>
          <p:nvPr/>
        </p:nvSpPr>
        <p:spPr bwMode="auto">
          <a:xfrm>
            <a:off x="1482725" y="15240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48" name="Text Box 420"/>
          <p:cNvSpPr txBox="true">
            <a:spLocks noChangeArrowheads="true"/>
          </p:cNvSpPr>
          <p:nvPr/>
        </p:nvSpPr>
        <p:spPr bwMode="auto">
          <a:xfrm>
            <a:off x="1712913" y="4311650"/>
            <a:ext cx="3078162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L1 TLB (16 sets, 4 entries/set)</a:t>
            </a:r>
            <a:endParaRPr/>
          </a:p>
        </p:txBody>
      </p:sp>
      <p:sp>
        <p:nvSpPr>
          <p:cNvPr id="49" name="Rectangle 421"/>
          <p:cNvSpPr>
            <a:spLocks noChangeArrowheads="true"/>
          </p:cNvSpPr>
          <p:nvPr/>
        </p:nvSpPr>
        <p:spPr bwMode="auto"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dirty="false">
                <a:solidFill>
                  <a:schemeClr val="tx2"/>
                </a:solidFill>
                <a:latin typeface="+mn-lt"/>
                <a:ea typeface="宋体" charset="-122"/>
              </a:rPr>
              <a:t>VPN1</a:t>
            </a:r>
            <a:endParaRPr/>
          </a:p>
        </p:txBody>
      </p:sp>
      <p:sp>
        <p:nvSpPr>
          <p:cNvPr id="50" name="Rectangle 422"/>
          <p:cNvSpPr>
            <a:spLocks noChangeArrowheads="true"/>
          </p:cNvSpPr>
          <p:nvPr/>
        </p:nvSpPr>
        <p:spPr bwMode="auto"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VPN2</a:t>
            </a:r>
            <a:endParaRPr/>
          </a:p>
        </p:txBody>
      </p:sp>
      <p:sp>
        <p:nvSpPr>
          <p:cNvPr id="51" name="Text Box 423"/>
          <p:cNvSpPr txBox="true">
            <a:spLocks noChangeArrowheads="true"/>
          </p:cNvSpPr>
          <p:nvPr/>
        </p:nvSpPr>
        <p:spPr bwMode="auto">
          <a:xfrm>
            <a:off x="1181100" y="4724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9</a:t>
            </a:r>
            <a:endParaRPr/>
          </a:p>
        </p:txBody>
      </p:sp>
      <p:sp>
        <p:nvSpPr>
          <p:cNvPr id="52" name="Text Box 424"/>
          <p:cNvSpPr txBox="true">
            <a:spLocks noChangeArrowheads="true"/>
          </p:cNvSpPr>
          <p:nvPr/>
        </p:nvSpPr>
        <p:spPr bwMode="auto">
          <a:xfrm>
            <a:off x="720725" y="4724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9</a:t>
            </a:r>
            <a:endParaRPr/>
          </a:p>
        </p:txBody>
      </p:sp>
      <p:sp>
        <p:nvSpPr>
          <p:cNvPr id="53" name="Rectangle 425"/>
          <p:cNvSpPr>
            <a:spLocks noChangeArrowheads="true"/>
          </p:cNvSpPr>
          <p:nvPr/>
        </p:nvSpPr>
        <p:spPr bwMode="auto"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54" name="Rectangle 426"/>
          <p:cNvSpPr>
            <a:spLocks noChangeArrowheads="true"/>
          </p:cNvSpPr>
          <p:nvPr/>
        </p:nvSpPr>
        <p:spPr bwMode="auto"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dirty="false">
                <a:solidFill>
                  <a:schemeClr val="tx2"/>
                </a:solidFill>
                <a:latin typeface="+mn-lt"/>
                <a:ea typeface="宋体" charset="-122"/>
              </a:rPr>
              <a:t>PTE</a:t>
            </a:r>
            <a:endParaRPr/>
          </a:p>
        </p:txBody>
      </p:sp>
      <p:sp>
        <p:nvSpPr>
          <p:cNvPr id="55" name="Text Box 431"/>
          <p:cNvSpPr txBox="true">
            <a:spLocks noChangeArrowheads="true"/>
          </p:cNvSpPr>
          <p:nvPr/>
        </p:nvSpPr>
        <p:spPr bwMode="auto">
          <a:xfrm>
            <a:off x="0" y="5497513"/>
            <a:ext cx="646113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CR3</a:t>
            </a:r>
            <a:endParaRPr/>
          </a:p>
        </p:txBody>
      </p:sp>
      <p:sp>
        <p:nvSpPr>
          <p:cNvPr id="56" name="Rectangle 436"/>
          <p:cNvSpPr>
            <a:spLocks noChangeArrowheads="true"/>
          </p:cNvSpPr>
          <p:nvPr/>
        </p:nvSpPr>
        <p:spPr bwMode="auto"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PPN</a:t>
            </a:r>
            <a:endParaRPr/>
          </a:p>
        </p:txBody>
      </p:sp>
      <p:sp>
        <p:nvSpPr>
          <p:cNvPr id="57" name="Rectangle 437"/>
          <p:cNvSpPr>
            <a:spLocks noChangeArrowheads="true"/>
          </p:cNvSpPr>
          <p:nvPr/>
        </p:nvSpPr>
        <p:spPr bwMode="auto"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PPO</a:t>
            </a:r>
            <a:endParaRPr/>
          </a:p>
        </p:txBody>
      </p:sp>
      <p:sp>
        <p:nvSpPr>
          <p:cNvPr id="58" name="Text Box 438"/>
          <p:cNvSpPr txBox="true">
            <a:spLocks noChangeArrowheads="true"/>
          </p:cNvSpPr>
          <p:nvPr/>
        </p:nvSpPr>
        <p:spPr bwMode="auto">
          <a:xfrm>
            <a:off x="4610100" y="4800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 dirty="false">
                <a:solidFill>
                  <a:schemeClr val="tx2"/>
                </a:solidFill>
                <a:latin typeface="+mn-lt"/>
                <a:ea typeface="宋体" charset="-122"/>
              </a:rPr>
              <a:t>40</a:t>
            </a:r>
            <a:endParaRPr/>
          </a:p>
        </p:txBody>
      </p:sp>
      <p:sp>
        <p:nvSpPr>
          <p:cNvPr id="59" name="Text Box 439"/>
          <p:cNvSpPr txBox="true">
            <a:spLocks noChangeArrowheads="true"/>
          </p:cNvSpPr>
          <p:nvPr/>
        </p:nvSpPr>
        <p:spPr bwMode="auto">
          <a:xfrm>
            <a:off x="5486400" y="4800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12</a:t>
            </a:r>
            <a:endParaRPr/>
          </a:p>
        </p:txBody>
      </p:sp>
      <p:sp>
        <p:nvSpPr>
          <p:cNvPr id="60" name="Line 440"/>
          <p:cNvSpPr>
            <a:spLocks noChangeShapeType="true"/>
          </p:cNvSpPr>
          <p:nvPr/>
        </p:nvSpPr>
        <p:spPr bwMode="auto">
          <a:xfrm>
            <a:off x="4378325" y="376237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1" name="Line 441"/>
          <p:cNvSpPr>
            <a:spLocks noChangeShapeType="true"/>
          </p:cNvSpPr>
          <p:nvPr/>
        </p:nvSpPr>
        <p:spPr bwMode="auto">
          <a:xfrm>
            <a:off x="4987925" y="3759200"/>
            <a:ext cx="0" cy="127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2" name="Line 442"/>
          <p:cNvSpPr>
            <a:spLocks noChangeShapeType="true"/>
          </p:cNvSpPr>
          <p:nvPr/>
        </p:nvSpPr>
        <p:spPr bwMode="auto">
          <a:xfrm>
            <a:off x="3035300" y="6083300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3" name="Line 443"/>
          <p:cNvSpPr>
            <a:spLocks noChangeShapeType="true"/>
          </p:cNvSpPr>
          <p:nvPr/>
        </p:nvSpPr>
        <p:spPr bwMode="auto">
          <a:xfrm flipH="true" flipV="true">
            <a:off x="4978400" y="534987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4" name="Text Box 448"/>
          <p:cNvSpPr txBox="true">
            <a:spLocks noChangeArrowheads="true"/>
          </p:cNvSpPr>
          <p:nvPr/>
        </p:nvSpPr>
        <p:spPr bwMode="auto">
          <a:xfrm>
            <a:off x="1244600" y="6477000"/>
            <a:ext cx="114935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Page tables</a:t>
            </a:r>
            <a:endParaRPr/>
          </a:p>
        </p:txBody>
      </p:sp>
      <p:sp>
        <p:nvSpPr>
          <p:cNvPr id="65" name="Text Box 449"/>
          <p:cNvSpPr txBox="true">
            <a:spLocks noChangeArrowheads="true"/>
          </p:cNvSpPr>
          <p:nvPr/>
        </p:nvSpPr>
        <p:spPr bwMode="auto">
          <a:xfrm>
            <a:off x="685800" y="3613150"/>
            <a:ext cx="60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true" dirty="false">
                <a:solidFill>
                  <a:schemeClr val="tx2"/>
                </a:solidFill>
                <a:latin typeface="+mn-lt"/>
                <a:ea typeface="宋体" charset="-122"/>
              </a:rPr>
              <a:t>TLB</a:t>
            </a:r>
            <a:endParaRPr/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true" dirty="false">
                <a:solidFill>
                  <a:schemeClr val="tx2"/>
                </a:solidFill>
                <a:latin typeface="+mn-lt"/>
                <a:ea typeface="宋体" charset="-122"/>
              </a:rPr>
              <a:t>miss</a:t>
            </a:r>
            <a:endParaRPr/>
          </a:p>
        </p:txBody>
      </p:sp>
      <p:sp>
        <p:nvSpPr>
          <p:cNvPr id="66" name="Text Box 450"/>
          <p:cNvSpPr txBox="true">
            <a:spLocks noChangeArrowheads="true"/>
          </p:cNvSpPr>
          <p:nvPr/>
        </p:nvSpPr>
        <p:spPr bwMode="auto">
          <a:xfrm>
            <a:off x="4514850" y="3175000"/>
            <a:ext cx="54927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true" dirty="false">
                <a:solidFill>
                  <a:schemeClr val="tx2"/>
                </a:solidFill>
                <a:latin typeface="+mn-lt"/>
                <a:ea typeface="宋体" charset="-122"/>
              </a:rPr>
              <a:t>TLB</a:t>
            </a:r>
            <a:endParaRPr/>
          </a:p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true" dirty="false">
                <a:solidFill>
                  <a:schemeClr val="tx2"/>
                </a:solidFill>
                <a:latin typeface="+mn-lt"/>
                <a:ea typeface="宋体" charset="-122"/>
              </a:rPr>
              <a:t>hit</a:t>
            </a:r>
            <a:endParaRPr/>
          </a:p>
        </p:txBody>
      </p:sp>
      <p:sp>
        <p:nvSpPr>
          <p:cNvPr id="67" name="Line 451"/>
          <p:cNvSpPr>
            <a:spLocks noChangeShapeType="true"/>
          </p:cNvSpPr>
          <p:nvPr/>
        </p:nvSpPr>
        <p:spPr bwMode="auto">
          <a:xfrm>
            <a:off x="2168525" y="2209800"/>
            <a:ext cx="3276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8" name="Line 452"/>
          <p:cNvSpPr>
            <a:spLocks noChangeShapeType="true"/>
          </p:cNvSpPr>
          <p:nvPr/>
        </p:nvSpPr>
        <p:spPr bwMode="auto">
          <a:xfrm>
            <a:off x="5445125" y="2209800"/>
            <a:ext cx="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69" name="Text Box 453"/>
          <p:cNvSpPr txBox="true">
            <a:spLocks noChangeArrowheads="true"/>
          </p:cNvSpPr>
          <p:nvPr/>
        </p:nvSpPr>
        <p:spPr bwMode="auto">
          <a:xfrm>
            <a:off x="5915025" y="5283200"/>
            <a:ext cx="865188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Physical</a:t>
            </a:r>
            <a:endParaRPr/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address </a:t>
            </a:r>
            <a:endParaRPr/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(PA)</a:t>
            </a:r>
            <a:endParaRPr/>
          </a:p>
        </p:txBody>
      </p:sp>
      <p:sp>
        <p:nvSpPr>
          <p:cNvPr id="70" name="Rectangle 454"/>
          <p:cNvSpPr>
            <a:spLocks noChangeArrowheads="true"/>
          </p:cNvSpPr>
          <p:nvPr/>
        </p:nvSpPr>
        <p:spPr bwMode="auto"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Result</a:t>
            </a:r>
            <a:endParaRPr/>
          </a:p>
        </p:txBody>
      </p:sp>
      <p:sp>
        <p:nvSpPr>
          <p:cNvPr id="71" name="Text Box 455"/>
          <p:cNvSpPr txBox="true">
            <a:spLocks noChangeArrowheads="true"/>
          </p:cNvSpPr>
          <p:nvPr/>
        </p:nvSpPr>
        <p:spPr bwMode="auto">
          <a:xfrm>
            <a:off x="5810250" y="1066800"/>
            <a:ext cx="5603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 dirty="false">
                <a:solidFill>
                  <a:schemeClr val="tx2"/>
                </a:solidFill>
                <a:latin typeface="+mn-lt"/>
                <a:ea typeface="宋体" charset="-122"/>
              </a:rPr>
              <a:t>32/64</a:t>
            </a:r>
            <a:endParaRPr/>
          </a:p>
        </p:txBody>
      </p:sp>
      <p:sp>
        <p:nvSpPr>
          <p:cNvPr id="72" name="Rectangle 456"/>
          <p:cNvSpPr>
            <a:spLocks noChangeArrowheads="true"/>
          </p:cNvSpPr>
          <p:nvPr/>
        </p:nvSpPr>
        <p:spPr bwMode="auto"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3" name="Rectangle 457"/>
          <p:cNvSpPr>
            <a:spLocks noChangeArrowheads="true"/>
          </p:cNvSpPr>
          <p:nvPr/>
        </p:nvSpPr>
        <p:spPr bwMode="auto"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4" name="Rectangle 458"/>
          <p:cNvSpPr>
            <a:spLocks noChangeArrowheads="true"/>
          </p:cNvSpPr>
          <p:nvPr/>
        </p:nvSpPr>
        <p:spPr bwMode="auto"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5" name="Rectangle 459"/>
          <p:cNvSpPr>
            <a:spLocks noChangeArrowheads="true"/>
          </p:cNvSpPr>
          <p:nvPr/>
        </p:nvSpPr>
        <p:spPr bwMode="auto"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6" name="Rectangle 460"/>
          <p:cNvSpPr>
            <a:spLocks noChangeArrowheads="true"/>
          </p:cNvSpPr>
          <p:nvPr/>
        </p:nvSpPr>
        <p:spPr bwMode="auto"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7" name="Rectangle 461"/>
          <p:cNvSpPr>
            <a:spLocks noChangeArrowheads="true"/>
          </p:cNvSpPr>
          <p:nvPr/>
        </p:nvSpPr>
        <p:spPr bwMode="auto"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8" name="Rectangle 462"/>
          <p:cNvSpPr>
            <a:spLocks noChangeArrowheads="true"/>
          </p:cNvSpPr>
          <p:nvPr/>
        </p:nvSpPr>
        <p:spPr bwMode="auto"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79" name="Rectangle 463"/>
          <p:cNvSpPr>
            <a:spLocks noChangeArrowheads="true"/>
          </p:cNvSpPr>
          <p:nvPr/>
        </p:nvSpPr>
        <p:spPr bwMode="auto"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0" name="Rectangle 464"/>
          <p:cNvSpPr>
            <a:spLocks noChangeArrowheads="true"/>
          </p:cNvSpPr>
          <p:nvPr/>
        </p:nvSpPr>
        <p:spPr bwMode="auto"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1" name="Rectangle 465"/>
          <p:cNvSpPr>
            <a:spLocks noChangeArrowheads="true"/>
          </p:cNvSpPr>
          <p:nvPr/>
        </p:nvSpPr>
        <p:spPr bwMode="auto"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2" name="Rectangle 466"/>
          <p:cNvSpPr>
            <a:spLocks noChangeArrowheads="true"/>
          </p:cNvSpPr>
          <p:nvPr/>
        </p:nvSpPr>
        <p:spPr bwMode="auto"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3" name="Rectangle 467"/>
          <p:cNvSpPr>
            <a:spLocks noChangeArrowheads="true"/>
          </p:cNvSpPr>
          <p:nvPr/>
        </p:nvSpPr>
        <p:spPr bwMode="auto"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4" name="Rectangle 468"/>
          <p:cNvSpPr>
            <a:spLocks noChangeArrowheads="true"/>
          </p:cNvSpPr>
          <p:nvPr/>
        </p:nvSpPr>
        <p:spPr bwMode="auto"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5" name="Rectangle 469"/>
          <p:cNvSpPr>
            <a:spLocks noChangeArrowheads="true"/>
          </p:cNvSpPr>
          <p:nvPr/>
        </p:nvSpPr>
        <p:spPr bwMode="auto"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6" name="Rectangle 470"/>
          <p:cNvSpPr>
            <a:spLocks noChangeArrowheads="true"/>
          </p:cNvSpPr>
          <p:nvPr/>
        </p:nvSpPr>
        <p:spPr bwMode="auto"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7" name="Rectangle 471"/>
          <p:cNvSpPr>
            <a:spLocks noChangeArrowheads="true"/>
          </p:cNvSpPr>
          <p:nvPr/>
        </p:nvSpPr>
        <p:spPr bwMode="auto"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endParaRPr lang="en-US" sz="1600">
              <a:solidFill>
                <a:schemeClr val="tx2"/>
              </a:solidFill>
              <a:latin typeface="+mn-lt"/>
              <a:ea typeface="宋体" charset="-122"/>
            </a:endParaRPr>
          </a:p>
        </p:txBody>
      </p:sp>
      <p:sp>
        <p:nvSpPr>
          <p:cNvPr id="88" name="Text Box 472"/>
          <p:cNvSpPr txBox="true">
            <a:spLocks noChangeArrowheads="true"/>
          </p:cNvSpPr>
          <p:nvPr/>
        </p:nvSpPr>
        <p:spPr bwMode="auto">
          <a:xfrm>
            <a:off x="6719888" y="3863975"/>
            <a:ext cx="407987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...</a:t>
            </a:r>
            <a:endParaRPr/>
          </a:p>
        </p:txBody>
      </p:sp>
      <p:sp>
        <p:nvSpPr>
          <p:cNvPr id="89" name="Line 473"/>
          <p:cNvSpPr>
            <a:spLocks noChangeShapeType="true"/>
          </p:cNvSpPr>
          <p:nvPr/>
        </p:nvSpPr>
        <p:spPr bwMode="auto"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0" name="Line 474"/>
          <p:cNvSpPr>
            <a:spLocks noChangeShapeType="true"/>
          </p:cNvSpPr>
          <p:nvPr/>
        </p:nvSpPr>
        <p:spPr bwMode="auto">
          <a:xfrm flipV="true">
            <a:off x="71215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1" name="Line 475"/>
          <p:cNvSpPr>
            <a:spLocks noChangeShapeType="true"/>
          </p:cNvSpPr>
          <p:nvPr/>
        </p:nvSpPr>
        <p:spPr bwMode="auto">
          <a:xfrm flipV="true">
            <a:off x="8493125" y="4648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2" name="Line 476"/>
          <p:cNvSpPr>
            <a:spLocks noChangeShapeType="true"/>
          </p:cNvSpPr>
          <p:nvPr/>
        </p:nvSpPr>
        <p:spPr bwMode="auto">
          <a:xfrm>
            <a:off x="5888038" y="4643438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3" name="Line 477"/>
          <p:cNvSpPr>
            <a:spLocks noChangeShapeType="true"/>
          </p:cNvSpPr>
          <p:nvPr/>
        </p:nvSpPr>
        <p:spPr bwMode="auto">
          <a:xfrm flipV="true">
            <a:off x="588962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4" name="Line 478"/>
          <p:cNvSpPr>
            <a:spLocks noChangeShapeType="true"/>
          </p:cNvSpPr>
          <p:nvPr/>
        </p:nvSpPr>
        <p:spPr bwMode="auto">
          <a:xfrm flipV="true">
            <a:off x="6435725" y="42672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5" name="Line 479"/>
          <p:cNvSpPr>
            <a:spLocks noChangeShapeType="true"/>
          </p:cNvSpPr>
          <p:nvPr/>
        </p:nvSpPr>
        <p:spPr bwMode="auto">
          <a:xfrm flipV="true">
            <a:off x="69596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6" name="Line 480"/>
          <p:cNvSpPr>
            <a:spLocks noChangeShapeType="true"/>
          </p:cNvSpPr>
          <p:nvPr/>
        </p:nvSpPr>
        <p:spPr bwMode="auto">
          <a:xfrm flipV="true">
            <a:off x="7493000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7" name="Line 481"/>
          <p:cNvSpPr>
            <a:spLocks noChangeShapeType="true"/>
          </p:cNvSpPr>
          <p:nvPr/>
        </p:nvSpPr>
        <p:spPr bwMode="auto">
          <a:xfrm flipV="true">
            <a:off x="8188325" y="3505200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8" name="Line 482"/>
          <p:cNvSpPr>
            <a:spLocks noChangeShapeType="true"/>
          </p:cNvSpPr>
          <p:nvPr/>
        </p:nvSpPr>
        <p:spPr bwMode="auto">
          <a:xfrm flipH="true">
            <a:off x="7883525" y="35052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99" name="Line 483"/>
          <p:cNvSpPr>
            <a:spLocks noChangeShapeType="true"/>
          </p:cNvSpPr>
          <p:nvPr/>
        </p:nvSpPr>
        <p:spPr bwMode="auto">
          <a:xfrm flipH="true">
            <a:off x="7883525" y="36576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0" name="Line 484"/>
          <p:cNvSpPr>
            <a:spLocks noChangeShapeType="true"/>
          </p:cNvSpPr>
          <p:nvPr/>
        </p:nvSpPr>
        <p:spPr bwMode="auto">
          <a:xfrm flipH="true">
            <a:off x="7883525" y="3810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1" name="Line 485"/>
          <p:cNvSpPr>
            <a:spLocks noChangeShapeType="true"/>
          </p:cNvSpPr>
          <p:nvPr/>
        </p:nvSpPr>
        <p:spPr bwMode="auto">
          <a:xfrm flipH="true">
            <a:off x="7883525" y="4191000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2" name="Line 429"/>
          <p:cNvSpPr>
            <a:spLocks noChangeShapeType="true"/>
          </p:cNvSpPr>
          <p:nvPr/>
        </p:nvSpPr>
        <p:spPr bwMode="auto">
          <a:xfrm>
            <a:off x="658813" y="5245100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3" name="Line 430"/>
          <p:cNvSpPr>
            <a:spLocks noChangeShapeType="true"/>
          </p:cNvSpPr>
          <p:nvPr/>
        </p:nvSpPr>
        <p:spPr bwMode="auto">
          <a:xfrm flipV="true">
            <a:off x="658813" y="602138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>
              <a:latin typeface="+mn-lt"/>
              <a:ea typeface="宋体" charset="-122"/>
            </a:endParaRPr>
          </a:p>
        </p:txBody>
      </p:sp>
      <p:sp>
        <p:nvSpPr>
          <p:cNvPr id="104" name="Oval 486"/>
          <p:cNvSpPr>
            <a:spLocks noChangeArrowheads="true"/>
          </p:cNvSpPr>
          <p:nvPr/>
        </p:nvSpPr>
        <p:spPr bwMode="auto"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5" name="Oval 487"/>
          <p:cNvSpPr>
            <a:spLocks noChangeArrowheads="true"/>
          </p:cNvSpPr>
          <p:nvPr/>
        </p:nvSpPr>
        <p:spPr bwMode="auto"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6" name="Oval 488"/>
          <p:cNvSpPr>
            <a:spLocks noChangeArrowheads="true"/>
          </p:cNvSpPr>
          <p:nvPr/>
        </p:nvSpPr>
        <p:spPr bwMode="auto"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7" name="Oval 489"/>
          <p:cNvSpPr>
            <a:spLocks noChangeArrowheads="true"/>
          </p:cNvSpPr>
          <p:nvPr/>
        </p:nvSpPr>
        <p:spPr bwMode="auto"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8" name="Line 491"/>
          <p:cNvSpPr>
            <a:spLocks noChangeShapeType="true"/>
          </p:cNvSpPr>
          <p:nvPr/>
        </p:nvSpPr>
        <p:spPr bwMode="auto">
          <a:xfrm flipH="true" flipV="true">
            <a:off x="6054725" y="16002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09" name="Rectangle 492"/>
          <p:cNvSpPr>
            <a:spLocks noChangeArrowheads="true"/>
          </p:cNvSpPr>
          <p:nvPr/>
        </p:nvSpPr>
        <p:spPr bwMode="auto"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CT</a:t>
            </a:r>
            <a:endParaRPr/>
          </a:p>
        </p:txBody>
      </p:sp>
      <p:sp>
        <p:nvSpPr>
          <p:cNvPr id="110" name="Rectangle 493"/>
          <p:cNvSpPr>
            <a:spLocks noChangeArrowheads="true"/>
          </p:cNvSpPr>
          <p:nvPr/>
        </p:nvSpPr>
        <p:spPr bwMode="auto"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CO</a:t>
            </a:r>
            <a:endParaRPr/>
          </a:p>
        </p:txBody>
      </p:sp>
      <p:sp>
        <p:nvSpPr>
          <p:cNvPr id="111" name="Text Box 494"/>
          <p:cNvSpPr txBox="true">
            <a:spLocks noChangeArrowheads="true"/>
          </p:cNvSpPr>
          <p:nvPr/>
        </p:nvSpPr>
        <p:spPr bwMode="auto">
          <a:xfrm>
            <a:off x="7251700" y="4800600"/>
            <a:ext cx="3381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40</a:t>
            </a:r>
            <a:endParaRPr/>
          </a:p>
        </p:txBody>
      </p:sp>
      <p:sp>
        <p:nvSpPr>
          <p:cNvPr id="112" name="Text Box 495"/>
          <p:cNvSpPr txBox="true">
            <a:spLocks noChangeArrowheads="true"/>
          </p:cNvSpPr>
          <p:nvPr/>
        </p:nvSpPr>
        <p:spPr bwMode="auto">
          <a:xfrm>
            <a:off x="8289925" y="48006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6</a:t>
            </a:r>
            <a:endParaRPr/>
          </a:p>
        </p:txBody>
      </p:sp>
      <p:sp>
        <p:nvSpPr>
          <p:cNvPr id="113" name="Rectangle 496"/>
          <p:cNvSpPr>
            <a:spLocks noChangeArrowheads="true"/>
          </p:cNvSpPr>
          <p:nvPr/>
        </p:nvSpPr>
        <p:spPr bwMode="auto"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>
                <a:solidFill>
                  <a:schemeClr val="tx2"/>
                </a:solidFill>
                <a:latin typeface="+mn-lt"/>
                <a:ea typeface="宋体" charset="-122"/>
              </a:rPr>
              <a:t>CI</a:t>
            </a:r>
            <a:endParaRPr/>
          </a:p>
        </p:txBody>
      </p:sp>
      <p:sp>
        <p:nvSpPr>
          <p:cNvPr id="114" name="Text Box 497"/>
          <p:cNvSpPr txBox="true">
            <a:spLocks noChangeArrowheads="true"/>
          </p:cNvSpPr>
          <p:nvPr/>
        </p:nvSpPr>
        <p:spPr bwMode="auto">
          <a:xfrm>
            <a:off x="7959725" y="48006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6</a:t>
            </a:r>
            <a:endParaRPr/>
          </a:p>
        </p:txBody>
      </p:sp>
      <p:sp>
        <p:nvSpPr>
          <p:cNvPr id="115" name="Oval 498"/>
          <p:cNvSpPr>
            <a:spLocks noChangeArrowheads="true"/>
          </p:cNvSpPr>
          <p:nvPr/>
        </p:nvSpPr>
        <p:spPr bwMode="auto"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16" name="Oval 499"/>
          <p:cNvSpPr>
            <a:spLocks noChangeArrowheads="true"/>
          </p:cNvSpPr>
          <p:nvPr/>
        </p:nvSpPr>
        <p:spPr bwMode="auto"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17" name="Oval 500"/>
          <p:cNvSpPr>
            <a:spLocks noChangeArrowheads="true"/>
          </p:cNvSpPr>
          <p:nvPr/>
        </p:nvSpPr>
        <p:spPr bwMode="auto"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18" name="Line 501"/>
          <p:cNvSpPr>
            <a:spLocks noChangeShapeType="true"/>
          </p:cNvSpPr>
          <p:nvPr/>
        </p:nvSpPr>
        <p:spPr bwMode="auto">
          <a:xfrm>
            <a:off x="7883525" y="5715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19" name="Line 502"/>
          <p:cNvSpPr>
            <a:spLocks noChangeShapeType="true"/>
          </p:cNvSpPr>
          <p:nvPr/>
        </p:nvSpPr>
        <p:spPr bwMode="auto">
          <a:xfrm flipV="true">
            <a:off x="8874125" y="2590800"/>
            <a:ext cx="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0" name="Rectangle 503"/>
          <p:cNvSpPr>
            <a:spLocks noChangeArrowheads="true"/>
          </p:cNvSpPr>
          <p:nvPr/>
        </p:nvSpPr>
        <p:spPr bwMode="auto"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L2, L3, and </a:t>
            </a:r>
            <a:endParaRPr/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main memory</a:t>
            </a:r>
            <a:endParaRPr/>
          </a:p>
        </p:txBody>
      </p:sp>
      <p:sp>
        <p:nvSpPr>
          <p:cNvPr id="121" name="Text Box 504"/>
          <p:cNvSpPr txBox="true">
            <a:spLocks noChangeArrowheads="true"/>
          </p:cNvSpPr>
          <p:nvPr/>
        </p:nvSpPr>
        <p:spPr bwMode="auto">
          <a:xfrm>
            <a:off x="5724525" y="2806700"/>
            <a:ext cx="277336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L1 </a:t>
            </a:r>
            <a:r>
              <a:rPr lang="en-US" sz="1600" dirty="false" err="true">
                <a:solidFill>
                  <a:schemeClr val="tx2"/>
                </a:solidFill>
                <a:latin typeface="+mn-lt"/>
                <a:ea typeface="宋体" charset="-122"/>
              </a:rPr>
              <a:t>d</a:t>
            </a: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-cache </a:t>
            </a:r>
            <a:endParaRPr/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dirty="false">
                <a:solidFill>
                  <a:schemeClr val="tx2"/>
                </a:solidFill>
                <a:latin typeface="+mn-lt"/>
                <a:ea typeface="宋体" charset="-122"/>
              </a:rPr>
              <a:t>(64 sets, 8 lines/set)</a:t>
            </a:r>
            <a:endParaRPr/>
          </a:p>
        </p:txBody>
      </p:sp>
      <p:sp>
        <p:nvSpPr>
          <p:cNvPr id="122" name="Line 505"/>
          <p:cNvSpPr>
            <a:spLocks noChangeShapeType="true"/>
          </p:cNvSpPr>
          <p:nvPr/>
        </p:nvSpPr>
        <p:spPr bwMode="auto">
          <a:xfrm flipH="true">
            <a:off x="8264525" y="25908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3" name="Line 506"/>
          <p:cNvSpPr>
            <a:spLocks noChangeShapeType="true"/>
          </p:cNvSpPr>
          <p:nvPr/>
        </p:nvSpPr>
        <p:spPr bwMode="auto">
          <a:xfrm flipV="true">
            <a:off x="8264525" y="1905000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4" name="Line 507"/>
          <p:cNvSpPr>
            <a:spLocks noChangeShapeType="true"/>
          </p:cNvSpPr>
          <p:nvPr/>
        </p:nvSpPr>
        <p:spPr bwMode="auto">
          <a:xfrm flipH="true">
            <a:off x="6511925" y="144780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5" name="Text Box 508"/>
          <p:cNvSpPr txBox="true">
            <a:spLocks noChangeArrowheads="true"/>
          </p:cNvSpPr>
          <p:nvPr/>
        </p:nvSpPr>
        <p:spPr bwMode="auto">
          <a:xfrm>
            <a:off x="6013450" y="2057400"/>
            <a:ext cx="461963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true" dirty="false">
                <a:solidFill>
                  <a:schemeClr val="tx2"/>
                </a:solidFill>
                <a:latin typeface="+mn-lt"/>
                <a:ea typeface="宋体" charset="-122"/>
              </a:rPr>
              <a:t>L1</a:t>
            </a:r>
            <a:endParaRPr/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true" dirty="false">
                <a:solidFill>
                  <a:schemeClr val="tx2"/>
                </a:solidFill>
                <a:latin typeface="+mn-lt"/>
                <a:ea typeface="宋体" charset="-122"/>
              </a:rPr>
              <a:t>hit</a:t>
            </a:r>
            <a:endParaRPr/>
          </a:p>
        </p:txBody>
      </p:sp>
      <p:sp>
        <p:nvSpPr>
          <p:cNvPr id="126" name="Text Box 509"/>
          <p:cNvSpPr txBox="true">
            <a:spLocks noChangeArrowheads="true"/>
          </p:cNvSpPr>
          <p:nvPr/>
        </p:nvSpPr>
        <p:spPr bwMode="auto">
          <a:xfrm>
            <a:off x="8229600" y="1981200"/>
            <a:ext cx="606425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true" dirty="false">
                <a:solidFill>
                  <a:schemeClr val="tx2"/>
                </a:solidFill>
                <a:latin typeface="+mn-lt"/>
                <a:ea typeface="宋体" charset="-122"/>
              </a:rPr>
              <a:t>L1</a:t>
            </a:r>
            <a:endParaRPr/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600" i="true" dirty="false">
                <a:solidFill>
                  <a:schemeClr val="tx2"/>
                </a:solidFill>
                <a:latin typeface="+mn-lt"/>
                <a:ea typeface="宋体" charset="-122"/>
              </a:rPr>
              <a:t>miss</a:t>
            </a:r>
            <a:endParaRPr/>
          </a:p>
        </p:txBody>
      </p:sp>
      <p:sp>
        <p:nvSpPr>
          <p:cNvPr id="127" name="Line 510"/>
          <p:cNvSpPr>
            <a:spLocks noChangeShapeType="true"/>
          </p:cNvSpPr>
          <p:nvPr/>
        </p:nvSpPr>
        <p:spPr bwMode="auto">
          <a:xfrm flipH="true">
            <a:off x="1787525" y="1447800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8" name="Line 511"/>
          <p:cNvSpPr>
            <a:spLocks noChangeShapeType="true"/>
          </p:cNvSpPr>
          <p:nvPr/>
        </p:nvSpPr>
        <p:spPr bwMode="auto">
          <a:xfrm flipV="true">
            <a:off x="7731125" y="54864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29" name="Line 512"/>
          <p:cNvSpPr>
            <a:spLocks noChangeShapeType="true"/>
          </p:cNvSpPr>
          <p:nvPr/>
        </p:nvSpPr>
        <p:spPr bwMode="auto">
          <a:xfrm>
            <a:off x="7883525" y="54864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30" name="Text Box 513"/>
          <p:cNvSpPr txBox="true">
            <a:spLocks noChangeArrowheads="true"/>
          </p:cNvSpPr>
          <p:nvPr/>
        </p:nvSpPr>
        <p:spPr bwMode="auto">
          <a:xfrm>
            <a:off x="1411288" y="1528763"/>
            <a:ext cx="1889125" cy="339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  <a:ea typeface="宋体" charset="-122"/>
              </a:rPr>
              <a:t>Virtual address (VA)</a:t>
            </a:r>
            <a:endParaRPr/>
          </a:p>
        </p:txBody>
      </p:sp>
      <p:sp>
        <p:nvSpPr>
          <p:cNvPr id="131" name="Rectangle 514"/>
          <p:cNvSpPr>
            <a:spLocks noChangeArrowheads="true"/>
          </p:cNvSpPr>
          <p:nvPr/>
        </p:nvSpPr>
        <p:spPr bwMode="auto"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VPN3</a:t>
            </a:r>
            <a:endParaRPr/>
          </a:p>
        </p:txBody>
      </p:sp>
      <p:sp>
        <p:nvSpPr>
          <p:cNvPr id="132" name="Rectangle 515"/>
          <p:cNvSpPr>
            <a:spLocks noChangeArrowheads="true"/>
          </p:cNvSpPr>
          <p:nvPr/>
        </p:nvSpPr>
        <p:spPr bwMode="auto"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VPN4</a:t>
            </a:r>
            <a:endParaRPr/>
          </a:p>
        </p:txBody>
      </p:sp>
      <p:sp>
        <p:nvSpPr>
          <p:cNvPr id="133" name="Text Box 516"/>
          <p:cNvSpPr txBox="true">
            <a:spLocks noChangeArrowheads="true"/>
          </p:cNvSpPr>
          <p:nvPr/>
        </p:nvSpPr>
        <p:spPr bwMode="auto">
          <a:xfrm>
            <a:off x="2247900" y="4724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9</a:t>
            </a:r>
            <a:endParaRPr/>
          </a:p>
        </p:txBody>
      </p:sp>
      <p:sp>
        <p:nvSpPr>
          <p:cNvPr id="134" name="Text Box 517"/>
          <p:cNvSpPr txBox="true">
            <a:spLocks noChangeArrowheads="true"/>
          </p:cNvSpPr>
          <p:nvPr/>
        </p:nvSpPr>
        <p:spPr bwMode="auto">
          <a:xfrm>
            <a:off x="1787525" y="4724400"/>
            <a:ext cx="2603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200">
                <a:solidFill>
                  <a:schemeClr val="tx2"/>
                </a:solidFill>
                <a:latin typeface="+mn-lt"/>
                <a:ea typeface="宋体" charset="-122"/>
              </a:rPr>
              <a:t>9</a:t>
            </a:r>
            <a:endParaRPr/>
          </a:p>
        </p:txBody>
      </p:sp>
      <p:grpSp>
        <p:nvGrpSpPr>
          <p:cNvPr id="135" name="Group 641"/>
          <p:cNvGrpSpPr/>
          <p:nvPr/>
        </p:nvGrpSpPr>
        <p:grpSpPr>
          <a:xfrm>
            <a:off x="1106488" y="5632450"/>
            <a:ext cx="276225" cy="450850"/>
            <a:chOff x="739" y="2900"/>
            <a:chExt cx="174" cy="284"/>
          </a:xfrm>
        </p:grpSpPr>
        <p:sp>
          <p:nvSpPr>
            <p:cNvPr id="136" name="Line 433"/>
            <p:cNvSpPr>
              <a:spLocks noChangeShapeType="true"/>
            </p:cNvSpPr>
            <p:nvPr/>
          </p:nvSpPr>
          <p:spPr bwMode="auto">
            <a:xfrm flipV="true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37" name="Line 434"/>
            <p:cNvSpPr>
              <a:spLocks noChangeShapeType="true"/>
            </p:cNvSpPr>
            <p:nvPr/>
          </p:nvSpPr>
          <p:spPr bwMode="auto">
            <a:xfrm flipV="true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38" name="Line 523"/>
            <p:cNvSpPr>
              <a:spLocks noChangeShapeType="true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</p:grpSp>
      <p:sp>
        <p:nvSpPr>
          <p:cNvPr id="139" name="Rectangle 525"/>
          <p:cNvSpPr>
            <a:spLocks noChangeArrowheads="true"/>
          </p:cNvSpPr>
          <p:nvPr/>
        </p:nvSpPr>
        <p:spPr bwMode="auto"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0" name="Rectangle 526"/>
          <p:cNvSpPr>
            <a:spLocks noChangeArrowheads="true"/>
          </p:cNvSpPr>
          <p:nvPr/>
        </p:nvSpPr>
        <p:spPr bwMode="auto"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PTE</a:t>
            </a:r>
            <a:endParaRPr/>
          </a:p>
        </p:txBody>
      </p:sp>
      <p:sp>
        <p:nvSpPr>
          <p:cNvPr id="141" name="Line 542"/>
          <p:cNvSpPr>
            <a:spLocks noChangeShapeType="true"/>
          </p:cNvSpPr>
          <p:nvPr/>
        </p:nvSpPr>
        <p:spPr bwMode="auto">
          <a:xfrm>
            <a:off x="1249363" y="525462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2" name="Line 543"/>
          <p:cNvSpPr>
            <a:spLocks noChangeShapeType="true"/>
          </p:cNvSpPr>
          <p:nvPr/>
        </p:nvSpPr>
        <p:spPr bwMode="auto">
          <a:xfrm flipV="true">
            <a:off x="1249363" y="603091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>
              <a:latin typeface="+mn-lt"/>
              <a:ea typeface="宋体" charset="-122"/>
            </a:endParaRPr>
          </a:p>
        </p:txBody>
      </p:sp>
      <p:sp>
        <p:nvSpPr>
          <p:cNvPr id="143" name="Oval 544"/>
          <p:cNvSpPr>
            <a:spLocks noChangeArrowheads="true"/>
          </p:cNvSpPr>
          <p:nvPr/>
        </p:nvSpPr>
        <p:spPr bwMode="auto"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4" name="Rectangle 610"/>
          <p:cNvSpPr>
            <a:spLocks noChangeArrowheads="true"/>
          </p:cNvSpPr>
          <p:nvPr/>
        </p:nvSpPr>
        <p:spPr bwMode="auto"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5" name="Rectangle 611"/>
          <p:cNvSpPr>
            <a:spLocks noChangeArrowheads="true"/>
          </p:cNvSpPr>
          <p:nvPr/>
        </p:nvSpPr>
        <p:spPr bwMode="auto"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 dirty="false">
                <a:solidFill>
                  <a:schemeClr val="tx2"/>
                </a:solidFill>
                <a:latin typeface="+mn-lt"/>
                <a:ea typeface="宋体" charset="-122"/>
              </a:rPr>
              <a:t>PTE</a:t>
            </a:r>
            <a:endParaRPr/>
          </a:p>
        </p:txBody>
      </p:sp>
      <p:sp>
        <p:nvSpPr>
          <p:cNvPr id="146" name="Line 612"/>
          <p:cNvSpPr>
            <a:spLocks noChangeShapeType="true"/>
          </p:cNvSpPr>
          <p:nvPr/>
        </p:nvSpPr>
        <p:spPr bwMode="auto">
          <a:xfrm flipH="true">
            <a:off x="1885950" y="525462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7" name="Line 613"/>
          <p:cNvSpPr>
            <a:spLocks noChangeShapeType="true"/>
          </p:cNvSpPr>
          <p:nvPr/>
        </p:nvSpPr>
        <p:spPr bwMode="auto">
          <a:xfrm flipV="true">
            <a:off x="1887538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>
              <a:latin typeface="+mn-lt"/>
              <a:ea typeface="宋体" charset="-122"/>
            </a:endParaRPr>
          </a:p>
        </p:txBody>
      </p:sp>
      <p:sp>
        <p:nvSpPr>
          <p:cNvPr id="148" name="Oval 614"/>
          <p:cNvSpPr>
            <a:spLocks noChangeArrowheads="true"/>
          </p:cNvSpPr>
          <p:nvPr/>
        </p:nvSpPr>
        <p:spPr bwMode="auto"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49" name="Rectangle 619"/>
          <p:cNvSpPr>
            <a:spLocks noChangeArrowheads="true"/>
          </p:cNvSpPr>
          <p:nvPr/>
        </p:nvSpPr>
        <p:spPr bwMode="auto"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0" name="Rectangle 620"/>
          <p:cNvSpPr>
            <a:spLocks noChangeArrowheads="true"/>
          </p:cNvSpPr>
          <p:nvPr/>
        </p:nvSpPr>
        <p:spPr bwMode="auto"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1400">
                <a:solidFill>
                  <a:schemeClr val="tx2"/>
                </a:solidFill>
                <a:latin typeface="+mn-lt"/>
                <a:ea typeface="宋体" charset="-122"/>
              </a:rPr>
              <a:t>PTE</a:t>
            </a:r>
            <a:endParaRPr/>
          </a:p>
        </p:txBody>
      </p:sp>
      <p:sp>
        <p:nvSpPr>
          <p:cNvPr id="151" name="Line 621"/>
          <p:cNvSpPr>
            <a:spLocks noChangeShapeType="true"/>
          </p:cNvSpPr>
          <p:nvPr/>
        </p:nvSpPr>
        <p:spPr bwMode="auto">
          <a:xfrm>
            <a:off x="2525713" y="524986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2" name="Line 622"/>
          <p:cNvSpPr>
            <a:spLocks noChangeShapeType="true"/>
          </p:cNvSpPr>
          <p:nvPr/>
        </p:nvSpPr>
        <p:spPr bwMode="auto">
          <a:xfrm flipV="true">
            <a:off x="2525713" y="603567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 algn="ctr">
              <a:defRPr/>
            </a:pPr>
            <a:endParaRPr lang="en-US" sz="1400">
              <a:latin typeface="+mn-lt"/>
              <a:ea typeface="宋体" charset="-122"/>
            </a:endParaRPr>
          </a:p>
        </p:txBody>
      </p:sp>
      <p:sp>
        <p:nvSpPr>
          <p:cNvPr id="153" name="Oval 623"/>
          <p:cNvSpPr>
            <a:spLocks noChangeArrowheads="true"/>
          </p:cNvSpPr>
          <p:nvPr/>
        </p:nvSpPr>
        <p:spPr bwMode="auto"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4" name="Line 626"/>
          <p:cNvSpPr>
            <a:spLocks noChangeShapeType="true"/>
          </p:cNvSpPr>
          <p:nvPr/>
        </p:nvSpPr>
        <p:spPr bwMode="auto">
          <a:xfrm>
            <a:off x="60166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5" name="Line 627"/>
          <p:cNvSpPr>
            <a:spLocks noChangeShapeType="true"/>
          </p:cNvSpPr>
          <p:nvPr/>
        </p:nvSpPr>
        <p:spPr bwMode="auto">
          <a:xfrm>
            <a:off x="6540500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6" name="Line 628"/>
          <p:cNvSpPr>
            <a:spLocks noChangeShapeType="true"/>
          </p:cNvSpPr>
          <p:nvPr/>
        </p:nvSpPr>
        <p:spPr bwMode="auto">
          <a:xfrm>
            <a:off x="7064375" y="34290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7" name="Line 629"/>
          <p:cNvSpPr>
            <a:spLocks noChangeShapeType="true"/>
          </p:cNvSpPr>
          <p:nvPr/>
        </p:nvSpPr>
        <p:spPr bwMode="auto">
          <a:xfrm>
            <a:off x="7616825" y="343852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8" name="Line 631"/>
          <p:cNvSpPr>
            <a:spLocks noChangeShapeType="true"/>
          </p:cNvSpPr>
          <p:nvPr/>
        </p:nvSpPr>
        <p:spPr bwMode="auto">
          <a:xfrm>
            <a:off x="6019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59" name="Line 632"/>
          <p:cNvSpPr>
            <a:spLocks noChangeShapeType="true"/>
          </p:cNvSpPr>
          <p:nvPr/>
        </p:nvSpPr>
        <p:spPr bwMode="auto">
          <a:xfrm>
            <a:off x="6550025" y="411956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0" name="Line 633"/>
          <p:cNvSpPr>
            <a:spLocks noChangeShapeType="true"/>
          </p:cNvSpPr>
          <p:nvPr/>
        </p:nvSpPr>
        <p:spPr bwMode="auto">
          <a:xfrm>
            <a:off x="7086600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1" name="Line 634"/>
          <p:cNvSpPr>
            <a:spLocks noChangeShapeType="true"/>
          </p:cNvSpPr>
          <p:nvPr/>
        </p:nvSpPr>
        <p:spPr bwMode="auto">
          <a:xfrm>
            <a:off x="7616825" y="411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2" name="Line 635"/>
          <p:cNvSpPr>
            <a:spLocks noChangeShapeType="true"/>
          </p:cNvSpPr>
          <p:nvPr/>
        </p:nvSpPr>
        <p:spPr bwMode="auto">
          <a:xfrm flipV="true">
            <a:off x="6162675" y="426720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3" name="Line 636"/>
          <p:cNvSpPr>
            <a:spLocks noChangeShapeType="true"/>
          </p:cNvSpPr>
          <p:nvPr/>
        </p:nvSpPr>
        <p:spPr bwMode="auto">
          <a:xfrm flipV="true">
            <a:off x="6683375" y="4268788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4" name="Line 637"/>
          <p:cNvSpPr>
            <a:spLocks noChangeShapeType="true"/>
          </p:cNvSpPr>
          <p:nvPr/>
        </p:nvSpPr>
        <p:spPr bwMode="auto">
          <a:xfrm flipV="true">
            <a:off x="7223125" y="4260850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5" name="Line 638"/>
          <p:cNvSpPr>
            <a:spLocks noChangeShapeType="true"/>
          </p:cNvSpPr>
          <p:nvPr/>
        </p:nvSpPr>
        <p:spPr bwMode="auto">
          <a:xfrm flipV="true">
            <a:off x="7759700" y="427037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sp>
        <p:nvSpPr>
          <p:cNvPr id="166" name="Line 639"/>
          <p:cNvSpPr>
            <a:spLocks noChangeShapeType="true"/>
          </p:cNvSpPr>
          <p:nvPr/>
        </p:nvSpPr>
        <p:spPr bwMode="auto"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>
              <a:latin typeface="+mn-lt"/>
              <a:ea typeface="宋体" charset="-122"/>
            </a:endParaRPr>
          </a:p>
        </p:txBody>
      </p:sp>
      <p:grpSp>
        <p:nvGrpSpPr>
          <p:cNvPr id="167" name="Group 642"/>
          <p:cNvGrpSpPr/>
          <p:nvPr/>
        </p:nvGrpSpPr>
        <p:grpSpPr>
          <a:xfrm>
            <a:off x="1754188" y="5627688"/>
            <a:ext cx="276225" cy="450850"/>
            <a:chOff x="739" y="2900"/>
            <a:chExt cx="174" cy="284"/>
          </a:xfrm>
        </p:grpSpPr>
        <p:sp>
          <p:nvSpPr>
            <p:cNvPr id="168" name="Line 643"/>
            <p:cNvSpPr>
              <a:spLocks noChangeShapeType="true"/>
            </p:cNvSpPr>
            <p:nvPr/>
          </p:nvSpPr>
          <p:spPr bwMode="auto">
            <a:xfrm flipV="true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69" name="Line 644"/>
            <p:cNvSpPr>
              <a:spLocks noChangeShapeType="true"/>
            </p:cNvSpPr>
            <p:nvPr/>
          </p:nvSpPr>
          <p:spPr bwMode="auto">
            <a:xfrm flipV="true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70" name="Line 645"/>
            <p:cNvSpPr>
              <a:spLocks noChangeShapeType="true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</p:grpSp>
      <p:grpSp>
        <p:nvGrpSpPr>
          <p:cNvPr id="171" name="Group 646"/>
          <p:cNvGrpSpPr/>
          <p:nvPr/>
        </p:nvGrpSpPr>
        <p:grpSpPr>
          <a:xfrm>
            <a:off x="2392363" y="5627688"/>
            <a:ext cx="276225" cy="450850"/>
            <a:chOff x="739" y="2900"/>
            <a:chExt cx="174" cy="284"/>
          </a:xfrm>
        </p:grpSpPr>
        <p:sp>
          <p:nvSpPr>
            <p:cNvPr id="172" name="Line 647"/>
            <p:cNvSpPr>
              <a:spLocks noChangeShapeType="true"/>
            </p:cNvSpPr>
            <p:nvPr/>
          </p:nvSpPr>
          <p:spPr bwMode="auto">
            <a:xfrm flipV="true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73" name="Line 648"/>
            <p:cNvSpPr>
              <a:spLocks noChangeShapeType="true"/>
            </p:cNvSpPr>
            <p:nvPr/>
          </p:nvSpPr>
          <p:spPr bwMode="auto">
            <a:xfrm flipV="true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  <p:sp>
          <p:nvSpPr>
            <p:cNvPr id="174" name="Line 649"/>
            <p:cNvSpPr>
              <a:spLocks noChangeShapeType="true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/>
            <a:lstStyle/>
            <a:p>
              <a:pPr>
                <a:defRPr/>
              </a:pPr>
              <a:endParaRPr lang="en-US" sz="1600">
                <a:latin typeface="+mn-lt"/>
                <a:ea typeface="宋体" charset="-122"/>
              </a:endParaRPr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Parallel </a:t>
            </a:r>
            <a:r>
              <a:rPr lang="en-US" dirty="false" err="true"/>
              <a:t>Quicksort</a:t>
            </a:r>
            <a:endParaRPr lang="en-US" dirty="false"/>
          </a:p>
        </p:txBody>
      </p:sp>
      <p:sp>
        <p:nvSpPr>
          <p:cNvPr id="177" name="Content Placeholder 2"/>
          <p:cNvSpPr>
            <a:spLocks noGrp="true"/>
          </p:cNvSpPr>
          <p:nvPr>
            <p:ph idx="1"/>
          </p:nvPr>
        </p:nvSpPr>
        <p:spPr>
          <a:xfrm>
            <a:off x="457200" y="1524000"/>
            <a:ext cx="7896225" cy="4972050"/>
          </a:xfrm>
        </p:spPr>
        <p:txBody>
          <a:bodyPr/>
          <a:lstStyle/>
          <a:p>
            <a:pPr>
              <a:buChar char="•"/>
            </a:pPr>
            <a:r>
              <a:rPr lang="en-US"/>
              <a:t>Parallel </a:t>
            </a:r>
            <a:r>
              <a:rPr lang="en-US"/>
              <a:t>quicksort</a:t>
            </a:r>
            <a:r>
              <a:rPr lang="en-US"/>
              <a:t> of set of values X</a:t>
            </a:r>
            <a:endParaRPr/>
          </a:p>
          <a:p>
            <a:pPr lvl="1">
              <a:buChar char="–"/>
            </a:pPr>
            <a:r>
              <a:rPr lang="en-US"/>
              <a:t>If N &lt;</a:t>
            </a:r>
            <a:r>
              <a:rPr lang="en-US"/>
              <a:t> </a:t>
            </a:r>
            <a:r>
              <a:rPr lang="en-US"/>
              <a:t>Nthresh</a:t>
            </a:r>
            <a:r>
              <a:rPr lang="en-US"/>
              <a:t>, do sequential </a:t>
            </a:r>
            <a:r>
              <a:rPr lang="en-US"/>
              <a:t>quicksort</a:t>
            </a:r>
            <a:endParaRPr/>
          </a:p>
          <a:p>
            <a:pPr lvl="1">
              <a:buChar char="–"/>
            </a:pPr>
            <a:r>
              <a:rPr lang="en-US"/>
              <a:t>Else</a:t>
            </a:r>
            <a:endParaRPr/>
          </a:p>
          <a:p>
            <a:pPr lvl="2">
              <a:buChar char="•"/>
            </a:pPr>
            <a:r>
              <a:rPr lang="en-US"/>
              <a:t>Choose </a:t>
            </a:r>
            <a:r>
              <a:rPr lang="en-US"/>
              <a:t>“</a:t>
            </a:r>
            <a:r>
              <a:rPr lang="en-US"/>
              <a:t>pivot</a:t>
            </a:r>
            <a:r>
              <a:rPr lang="en-US"/>
              <a:t>”</a:t>
            </a:r>
            <a:r>
              <a:rPr lang="en-US"/>
              <a:t> p from X</a:t>
            </a:r>
            <a:endParaRPr/>
          </a:p>
          <a:p>
            <a:pPr lvl="2">
              <a:buChar char="•"/>
            </a:pPr>
            <a:r>
              <a:rPr lang="en-US"/>
              <a:t>Rearrange X into</a:t>
            </a:r>
            <a:endParaRPr/>
          </a:p>
          <a:p>
            <a:pPr lvl="3">
              <a:buChar char="–"/>
            </a:pPr>
            <a:r>
              <a:rPr lang="en-US"/>
              <a:t>L: Values &lt;=</a:t>
            </a:r>
            <a:r>
              <a:rPr lang="en-US"/>
              <a:t> p</a:t>
            </a:r>
            <a:endParaRPr/>
          </a:p>
          <a:p>
            <a:pPr lvl="3">
              <a:buChar char="–"/>
            </a:pPr>
            <a:r>
              <a:rPr lang="en-US"/>
              <a:t>R: Values &gt;</a:t>
            </a:r>
            <a:r>
              <a:rPr lang="en-US"/>
              <a:t> p</a:t>
            </a:r>
            <a:endParaRPr/>
          </a:p>
          <a:p>
            <a:pPr lvl="2">
              <a:buChar char="•"/>
            </a:pPr>
            <a:r>
              <a:rPr lang="en-US"/>
              <a:t>Recursively spawn separate threads</a:t>
            </a:r>
            <a:endParaRPr/>
          </a:p>
          <a:p>
            <a:pPr lvl="3">
              <a:buChar char="–"/>
            </a:pPr>
            <a:r>
              <a:rPr lang="en-US"/>
              <a:t>Sort L to get L'</a:t>
            </a:r>
            <a:endParaRPr/>
          </a:p>
          <a:p>
            <a:pPr lvl="3">
              <a:buChar char="–"/>
            </a:pPr>
            <a:r>
              <a:rPr lang="en-US">
                <a:latin typeface="Comic Sans MS"/>
                <a:ea typeface="宋体"/>
                <a:sym typeface="Symbol"/>
              </a:rPr>
              <a:t>Sort </a:t>
            </a:r>
            <a:r>
              <a:rPr lang="en-US"/>
              <a:t>R to get R'</a:t>
            </a:r>
            <a:endParaRPr/>
          </a:p>
          <a:p>
            <a:pPr lvl="2">
              <a:buChar char="•"/>
            </a:pPr>
            <a:r>
              <a:rPr lang="en-US"/>
              <a:t>Return L'</a:t>
            </a:r>
            <a:r>
              <a:rPr lang="en-US"/>
              <a:t>: p : R'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Parallel </a:t>
            </a:r>
            <a:r>
              <a:rPr lang="en-US" dirty="false" err="true"/>
              <a:t>Quicksort</a:t>
            </a:r>
            <a:r>
              <a:rPr lang="en-US" dirty="false"/>
              <a:t> Visualized</a:t>
            </a:r>
            <a:endParaRPr/>
          </a:p>
        </p:txBody>
      </p:sp>
      <p:sp>
        <p:nvSpPr>
          <p:cNvPr id="180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X</a:t>
            </a:r>
            <a:endParaRPr/>
          </a:p>
        </p:txBody>
      </p:sp>
      <p:sp>
        <p:nvSpPr>
          <p:cNvPr id="181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p</a:t>
            </a:r>
            <a:endParaRPr/>
          </a:p>
        </p:txBody>
      </p:sp>
      <p:grpSp>
        <p:nvGrpSpPr>
          <p:cNvPr id="182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183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L</a:t>
              </a:r>
              <a:endParaRPr/>
            </a:p>
          </p:txBody>
        </p:sp>
        <p:sp>
          <p:nvSpPr>
            <p:cNvPr id="184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</a:t>
              </a:r>
              <a:endParaRPr/>
            </a:p>
          </p:txBody>
        </p:sp>
        <p:sp>
          <p:nvSpPr>
            <p:cNvPr id="185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R</a:t>
              </a:r>
              <a:endParaRPr/>
            </a:p>
          </p:txBody>
        </p:sp>
      </p:grpSp>
      <p:grpSp>
        <p:nvGrpSpPr>
          <p:cNvPr id="186" name="Group 28"/>
          <p:cNvGrpSpPr/>
          <p:nvPr/>
        </p:nvGrpSpPr>
        <p:grpSpPr>
          <a:xfrm>
            <a:off x="357018" y="3200400"/>
            <a:ext cx="3529180" cy="457200"/>
            <a:chOff x="357018" y="3200400"/>
            <a:chExt cx="3529180" cy="457200"/>
          </a:xfrm>
        </p:grpSpPr>
        <p:sp>
          <p:nvSpPr>
            <p:cNvPr id="187" name="Rectangle 11"/>
            <p:cNvSpPr/>
            <p:nvPr/>
          </p:nvSpPr>
          <p:spPr bwMode="auto">
            <a:xfrm>
              <a:off x="357018" y="32004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p2</a:t>
              </a:r>
              <a:endParaRPr/>
            </a:p>
          </p:txBody>
        </p:sp>
        <p:sp>
          <p:nvSpPr>
            <p:cNvPr id="188" name="Rectangle 19"/>
            <p:cNvSpPr/>
            <p:nvPr/>
          </p:nvSpPr>
          <p:spPr bwMode="auto">
            <a:xfrm>
              <a:off x="3428999" y="3200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p3</a:t>
              </a:r>
              <a:endParaRPr/>
            </a:p>
          </p:txBody>
        </p:sp>
      </p:grpSp>
      <p:grpSp>
        <p:nvGrpSpPr>
          <p:cNvPr id="189" name="Group 29"/>
          <p:cNvGrpSpPr/>
          <p:nvPr/>
        </p:nvGrpSpPr>
        <p:grpSpPr>
          <a:xfrm>
            <a:off x="396875" y="3810000"/>
            <a:ext cx="8426450" cy="457200"/>
            <a:chOff x="396875" y="3810000"/>
            <a:chExt cx="8426450" cy="457200"/>
          </a:xfrm>
        </p:grpSpPr>
        <p:grpSp>
          <p:nvGrpSpPr>
            <p:cNvPr id="190" name="Group 19"/>
            <p:cNvGrpSpPr/>
            <p:nvPr/>
          </p:nvGrpSpPr>
          <p:grpSpPr>
            <a:xfrm>
              <a:off x="396875" y="3810000"/>
              <a:ext cx="2574926" cy="457200"/>
              <a:chOff x="396875" y="3810000"/>
              <a:chExt cx="2574926" cy="457200"/>
            </a:xfrm>
          </p:grpSpPr>
          <p:sp>
            <p:nvSpPr>
              <p:cNvPr id="191" name="Rectangle 8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dirty="false"/>
                  <a:t>p2</a:t>
                </a:r>
                <a:endParaRPr/>
              </a:p>
            </p:txBody>
          </p:sp>
          <p:sp>
            <p:nvSpPr>
              <p:cNvPr id="192" name="Rectangle 9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dirty="false"/>
                  <a:t>L2</a:t>
                </a:r>
                <a:endParaRPr/>
              </a:p>
            </p:txBody>
          </p:sp>
          <p:sp>
            <p:nvSpPr>
              <p:cNvPr id="193" name="Rectangle 10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dirty="false"/>
                  <a:t>R2</a:t>
                </a:r>
                <a:endParaRPr/>
              </a:p>
            </p:txBody>
          </p:sp>
        </p:grpSp>
        <p:sp>
          <p:nvSpPr>
            <p:cNvPr id="194" name="Rectangle 20"/>
            <p:cNvSpPr/>
            <p:nvPr/>
          </p:nvSpPr>
          <p:spPr bwMode="auto">
            <a:xfrm>
              <a:off x="3428999" y="3810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L3</a:t>
              </a:r>
              <a:endParaRPr/>
            </a:p>
          </p:txBody>
        </p:sp>
        <p:sp>
          <p:nvSpPr>
            <p:cNvPr id="195" name="Rectangle 21"/>
            <p:cNvSpPr/>
            <p:nvPr/>
          </p:nvSpPr>
          <p:spPr bwMode="auto">
            <a:xfrm>
              <a:off x="7696200" y="3810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R3</a:t>
              </a:r>
              <a:endParaRPr/>
            </a:p>
          </p:txBody>
        </p:sp>
        <p:sp>
          <p:nvSpPr>
            <p:cNvPr id="196" name="Rectangle 22"/>
            <p:cNvSpPr/>
            <p:nvPr/>
          </p:nvSpPr>
          <p:spPr bwMode="auto">
            <a:xfrm>
              <a:off x="7239001" y="3810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p3</a:t>
              </a:r>
              <a:endParaRPr/>
            </a:p>
          </p:txBody>
        </p:sp>
        <p:sp>
          <p:nvSpPr>
            <p:cNvPr id="197" name="Rectangle 26"/>
            <p:cNvSpPr/>
            <p:nvPr/>
          </p:nvSpPr>
          <p:spPr bwMode="auto">
            <a:xfrm>
              <a:off x="2955926" y="3810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</a:t>
              </a:r>
              <a:endParaRPr/>
            </a:p>
          </p:txBody>
        </p:sp>
      </p:grpSp>
      <p:grpSp>
        <p:nvGrpSpPr>
          <p:cNvPr id="198" name="Group 30"/>
          <p:cNvGrpSpPr/>
          <p:nvPr/>
        </p:nvGrpSpPr>
        <p:grpSpPr>
          <a:xfrm>
            <a:off x="381000" y="4343400"/>
            <a:ext cx="8442324" cy="1066800"/>
            <a:chOff x="381000" y="4343400"/>
            <a:chExt cx="8442324" cy="1066800"/>
          </a:xfrm>
        </p:grpSpPr>
        <p:grpSp>
          <p:nvGrpSpPr>
            <p:cNvPr id="199" name="Group 20"/>
            <p:cNvGrpSpPr/>
            <p:nvPr/>
          </p:nvGrpSpPr>
          <p:grpSpPr>
            <a:xfrm>
              <a:off x="381000" y="4343400"/>
              <a:ext cx="2574926" cy="1066800"/>
              <a:chOff x="381000" y="4343400"/>
              <a:chExt cx="2574926" cy="1066800"/>
            </a:xfrm>
          </p:grpSpPr>
          <p:sp>
            <p:nvSpPr>
              <p:cNvPr id="200" name="TextBox 16"/>
              <p:cNvSpPr txBox="true"/>
              <p:nvPr/>
            </p:nvSpPr>
            <p:spPr>
              <a:xfrm>
                <a:off x="1488478" y="4343400"/>
                <a:ext cx="234950" cy="647700"/>
              </a:xfrm>
              <a:prstGeom prst="rect">
                <a:avLst/>
              </a:prstGeom>
              <a:noFill/>
            </p:spPr>
            <p:txBody>
              <a:bodyPr wrap="none" rtlCol="false">
                <a:spAutoFit/>
              </a:bodyPr>
              <a:lstStyle/>
              <a:p>
                <a:pPr/>
                <a:r>
                  <a:rPr lang="en-US" sz="1200">
                    <a:latin typeface="Calibri"/>
                    <a:ea typeface="宋体"/>
                    <a:cs typeface="+mn-cs"/>
                    <a:sym typeface="Symbol"/>
                  </a:rPr>
                  <a:t>.</a:t>
                </a:r>
                <a:endParaRPr/>
              </a:p>
              <a:p>
                <a:pPr/>
                <a:r>
                  <a:rPr lang="en-US" sz="1200">
                    <a:latin typeface="Calibri"/>
                    <a:ea typeface="宋体"/>
                    <a:cs typeface="+mn-cs"/>
                    <a:sym typeface="Symbol"/>
                  </a:rPr>
                  <a:t>.</a:t>
                </a:r>
                <a:endParaRPr/>
              </a:p>
              <a:p>
                <a:pPr/>
                <a:r>
                  <a:rPr lang="en-US" sz="1200">
                    <a:latin typeface="Calibri"/>
                    <a:ea typeface="宋体"/>
                    <a:cs typeface="+mn-cs"/>
                    <a:sym typeface="Symbol"/>
                  </a:rPr>
                  <a:t>.</a:t>
                </a:r>
                <a:endParaRPr/>
              </a:p>
            </p:txBody>
          </p:sp>
          <p:sp>
            <p:nvSpPr>
              <p:cNvPr id="201" name="Rectangle 17"/>
              <p:cNvSpPr/>
              <p:nvPr/>
            </p:nvSpPr>
            <p:spPr bwMode="auto">
              <a:xfrm>
                <a:off x="381000" y="4953000"/>
                <a:ext cx="2574926" cy="457200"/>
              </a:xfrm>
              <a:prstGeom prst="rect">
                <a:avLst/>
              </a:prstGeom>
              <a:gradFill flip="none" rotWithShape="true">
                <a:gsLst>
                  <a:gs pos="0">
                    <a:srgbClr val="E10601"/>
                  </a:gs>
                  <a:gs pos="100000">
                    <a:srgbClr val="00EE71"/>
                  </a:gs>
                </a:gsLst>
                <a:lin ang="0" scaled="true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/>
                  <a:t>L'</a:t>
                </a:r>
                <a:endParaRPr/>
              </a:p>
            </p:txBody>
          </p:sp>
        </p:grpSp>
        <p:grpSp>
          <p:nvGrpSpPr>
            <p:cNvPr id="202" name="Group 23"/>
            <p:cNvGrpSpPr/>
            <p:nvPr/>
          </p:nvGrpSpPr>
          <p:grpSpPr>
            <a:xfrm>
              <a:off x="3428999" y="4343400"/>
              <a:ext cx="5394325" cy="1066800"/>
              <a:chOff x="3428999" y="3922931"/>
              <a:chExt cx="5394325" cy="1066800"/>
            </a:xfrm>
          </p:grpSpPr>
          <p:sp>
            <p:nvSpPr>
              <p:cNvPr id="203" name="TextBox 24"/>
              <p:cNvSpPr txBox="true"/>
              <p:nvPr/>
            </p:nvSpPr>
            <p:spPr>
              <a:xfrm>
                <a:off x="5908078" y="3922931"/>
                <a:ext cx="234950" cy="647700"/>
              </a:xfrm>
              <a:prstGeom prst="rect">
                <a:avLst/>
              </a:prstGeom>
              <a:noFill/>
            </p:spPr>
            <p:txBody>
              <a:bodyPr wrap="none" rtlCol="false">
                <a:spAutoFit/>
              </a:bodyPr>
              <a:lstStyle/>
              <a:p>
                <a:pPr/>
                <a:r>
                  <a:rPr lang="en-US" sz="1200">
                    <a:latin typeface="Calibri"/>
                    <a:ea typeface="宋体"/>
                    <a:cs typeface="+mn-cs"/>
                    <a:sym typeface="Symbol"/>
                  </a:rPr>
                  <a:t>.</a:t>
                </a:r>
                <a:endParaRPr/>
              </a:p>
              <a:p>
                <a:pPr/>
                <a:r>
                  <a:rPr lang="en-US" sz="1200">
                    <a:latin typeface="Calibri"/>
                    <a:ea typeface="宋体"/>
                    <a:cs typeface="+mn-cs"/>
                    <a:sym typeface="Symbol"/>
                  </a:rPr>
                  <a:t>.</a:t>
                </a:r>
                <a:endParaRPr/>
              </a:p>
              <a:p>
                <a:pPr/>
                <a:r>
                  <a:rPr lang="en-US" sz="1200">
                    <a:latin typeface="Calibri"/>
                    <a:ea typeface="宋体"/>
                    <a:cs typeface="+mn-cs"/>
                    <a:sym typeface="Symbol"/>
                  </a:rPr>
                  <a:t>.</a:t>
                </a:r>
                <a:endParaRPr/>
              </a:p>
            </p:txBody>
          </p:sp>
          <p:sp>
            <p:nvSpPr>
              <p:cNvPr id="204" name="Rectangle 25"/>
              <p:cNvSpPr/>
              <p:nvPr/>
            </p:nvSpPr>
            <p:spPr bwMode="auto">
              <a:xfrm>
                <a:off x="3428999" y="4532531"/>
                <a:ext cx="5394325" cy="457200"/>
              </a:xfrm>
              <a:prstGeom prst="rect">
                <a:avLst/>
              </a:prstGeom>
              <a:gradFill flip="none" rotWithShape="true">
                <a:gsLst>
                  <a:gs pos="0">
                    <a:srgbClr val="0046E2"/>
                  </a:gs>
                  <a:gs pos="100000">
                    <a:srgbClr val="ED0101"/>
                  </a:gs>
                </a:gsLst>
                <a:lin ang="0" scaled="true"/>
                <a:tileRect/>
              </a:gra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>
                    <a:latin typeface="Comic Sans MS"/>
                    <a:ea typeface="宋体"/>
                    <a:cs typeface="+mn-cs"/>
                    <a:sym typeface="Symbol"/>
                  </a:rPr>
                  <a:t>R'</a:t>
                </a:r>
                <a:endParaRPr/>
              </a:p>
            </p:txBody>
          </p:sp>
        </p:grpSp>
        <p:sp>
          <p:nvSpPr>
            <p:cNvPr id="205" name="Rectangle 27"/>
            <p:cNvSpPr/>
            <p:nvPr/>
          </p:nvSpPr>
          <p:spPr bwMode="auto">
            <a:xfrm>
              <a:off x="2971801" y="49530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p="http://schemas.openxmlformats.org/presentationml/2006/main">
  <p:cSld>
    <p:spTree>
      <p:nvGrpSpPr>
        <p:cNvPr id="2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Thread Structure: Sorting Tasks</a:t>
            </a:r>
            <a:endParaRPr/>
          </a:p>
        </p:txBody>
      </p:sp>
      <p:sp>
        <p:nvSpPr>
          <p:cNvPr id="208" name="Content Placeholder 40"/>
          <p:cNvSpPr>
            <a:spLocks noGrp="true"/>
          </p:cNvSpPr>
          <p:nvPr>
            <p:ph idx="1"/>
          </p:nvPr>
        </p:nvSpPr>
        <p:spPr>
          <a:xfrm>
            <a:off x="396875" y="4417171"/>
            <a:ext cx="7896225" cy="1916953"/>
          </a:xfrm>
        </p:spPr>
        <p:txBody>
          <a:bodyPr/>
          <a:lstStyle/>
          <a:p>
            <a:pPr/>
            <a:r>
              <a:rPr lang="en-US" dirty="false"/>
              <a:t>Task: Sort </a:t>
            </a:r>
            <a:r>
              <a:rPr lang="en-US" dirty="false" err="true"/>
              <a:t>subrange</a:t>
            </a:r>
            <a:r>
              <a:rPr lang="en-US" dirty="false"/>
              <a:t> of data</a:t>
            </a:r>
            <a:endParaRPr/>
          </a:p>
          <a:p>
            <a:pPr lvl="1"/>
            <a:r>
              <a:rPr lang="en-US" dirty="false"/>
              <a:t>Specify as:</a:t>
            </a:r>
            <a:endParaRPr/>
          </a:p>
          <a:p>
            <a:pPr lvl="2"/>
            <a:r>
              <a:rPr lang="en-US" b="true" dirty="false">
                <a:latin typeface="Courier New"/>
                <a:cs typeface="Courier New"/>
              </a:rPr>
              <a:t>base</a:t>
            </a:r>
            <a:r>
              <a:rPr lang="en-US" dirty="false"/>
              <a:t>: Starting address</a:t>
            </a:r>
            <a:endParaRPr/>
          </a:p>
          <a:p>
            <a:pPr lvl="2"/>
            <a:r>
              <a:rPr lang="en-US" b="true" dirty="false" err="true">
                <a:latin typeface="Courier New"/>
                <a:cs typeface="Courier New"/>
              </a:rPr>
              <a:t>nele</a:t>
            </a:r>
            <a:r>
              <a:rPr lang="en-US" dirty="false"/>
              <a:t>: Number of elements in </a:t>
            </a:r>
            <a:r>
              <a:rPr lang="en-US" dirty="false" err="true"/>
              <a:t>subrange</a:t>
            </a:r>
            <a:endParaRPr lang="en-US" dirty="false"/>
          </a:p>
          <a:p>
            <a:pPr/>
            <a:r>
              <a:rPr lang="en-US" dirty="false"/>
              <a:t>Run as </a:t>
            </a:r>
            <a:r>
              <a:rPr lang="en-US" dirty="false">
                <a:solidFill>
                  <a:srgbClr val="C00000"/>
                </a:solidFill>
              </a:rPr>
              <a:t>separate thread</a:t>
            </a:r>
            <a:endParaRPr/>
          </a:p>
        </p:txBody>
      </p:sp>
      <p:sp>
        <p:nvSpPr>
          <p:cNvPr id="209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X</a:t>
            </a:r>
            <a:endParaRPr/>
          </a:p>
        </p:txBody>
      </p:sp>
      <p:grpSp>
        <p:nvGrpSpPr>
          <p:cNvPr id="210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211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12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13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14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15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>
                  <a:latin typeface="Wingdings"/>
                  <a:ea typeface="Wingdings"/>
                  <a:cs typeface="Wingdings"/>
                  <a:sym typeface="Wingdings"/>
                </a:rPr>
                <a:t>...</a:t>
              </a:r>
              <a:endParaRPr/>
            </a:p>
          </p:txBody>
        </p:sp>
        <p:sp>
          <p:nvSpPr>
            <p:cNvPr id="216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false">
                <a:latin typeface="+mn-lt"/>
              </a:endParaRPr>
            </a:p>
          </p:txBody>
        </p:sp>
      </p:grpSp>
      <p:cxnSp>
        <p:nvCxnSpPr>
          <p:cNvPr id="217" name="Straight Arrow Connector 16"/>
          <p:cNvCxnSpPr/>
          <p:nvPr/>
        </p:nvCxnSpPr>
        <p:spPr bwMode="auto">
          <a:xfrm flipH="true" flipV="true">
            <a:off x="381000" y="1828800"/>
            <a:ext cx="1470353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18" name="Straight Arrow Connector 17"/>
          <p:cNvCxnSpPr/>
          <p:nvPr/>
        </p:nvCxnSpPr>
        <p:spPr bwMode="auto">
          <a:xfrm flipH="true" flipV="true">
            <a:off x="1600200" y="1828800"/>
            <a:ext cx="6932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19" name="Straight Arrow Connector 21"/>
          <p:cNvCxnSpPr/>
          <p:nvPr/>
        </p:nvCxnSpPr>
        <p:spPr bwMode="auto">
          <a:xfrm flipH="true" flipV="true">
            <a:off x="2819400" y="1828800"/>
            <a:ext cx="2360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0" name="Straight Arrow Connector 22"/>
          <p:cNvCxnSpPr/>
          <p:nvPr/>
        </p:nvCxnSpPr>
        <p:spPr bwMode="auto">
          <a:xfrm flipH="true" flipV="true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1" name="Straight Arrow Connector 26"/>
          <p:cNvCxnSpPr/>
          <p:nvPr/>
        </p:nvCxnSpPr>
        <p:spPr bwMode="auto">
          <a:xfrm flipV="true">
            <a:off x="6865440" y="1828800"/>
            <a:ext cx="1957885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22" name="Straight Arrow Connector 27"/>
          <p:cNvCxnSpPr/>
          <p:nvPr/>
        </p:nvCxnSpPr>
        <p:spPr bwMode="auto">
          <a:xfrm flipH="true" flipV="true">
            <a:off x="1600200" y="1828800"/>
            <a:ext cx="9906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23" name="Straight Arrow Connector 28"/>
          <p:cNvCxnSpPr/>
          <p:nvPr/>
        </p:nvCxnSpPr>
        <p:spPr bwMode="auto">
          <a:xfrm flipH="true" flipV="true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224" name="Straight Arrow Connector 32"/>
          <p:cNvCxnSpPr/>
          <p:nvPr/>
        </p:nvCxnSpPr>
        <p:spPr bwMode="auto">
          <a:xfrm flipH="true" flipV="true">
            <a:off x="5943600" y="1828800"/>
            <a:ext cx="457201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>
  <p:cSld>
    <p:spTree>
      <p:nvGrpSpPr>
        <p:cNvPr id="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Small Sort Task Operation</a:t>
            </a:r>
            <a:endParaRPr/>
          </a:p>
        </p:txBody>
      </p:sp>
      <p:sp>
        <p:nvSpPr>
          <p:cNvPr id="227" name="Content Placeholder 40"/>
          <p:cNvSpPr>
            <a:spLocks noGrp="true"/>
          </p:cNvSpPr>
          <p:nvPr>
            <p:ph idx="1"/>
          </p:nvPr>
        </p:nvSpPr>
        <p:spPr>
          <a:xfrm>
            <a:off x="396875" y="5181600"/>
            <a:ext cx="7896225" cy="1152524"/>
          </a:xfrm>
        </p:spPr>
        <p:txBody>
          <a:bodyPr/>
          <a:lstStyle/>
          <a:p>
            <a:pPr/>
            <a:r>
              <a:rPr lang="en-US" dirty="false"/>
              <a:t>Sort </a:t>
            </a:r>
            <a:r>
              <a:rPr lang="en-US" dirty="false" err="true"/>
              <a:t>subrange</a:t>
            </a:r>
            <a:r>
              <a:rPr lang="en-US" dirty="false"/>
              <a:t> using </a:t>
            </a:r>
            <a:r>
              <a:rPr lang="en-US" dirty="false">
                <a:solidFill>
                  <a:srgbClr val="C00000"/>
                </a:solidFill>
              </a:rPr>
              <a:t>serial quicksort</a:t>
            </a:r>
            <a:endParaRPr/>
          </a:p>
        </p:txBody>
      </p:sp>
      <p:sp>
        <p:nvSpPr>
          <p:cNvPr id="228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X</a:t>
            </a:r>
            <a:endParaRPr/>
          </a:p>
        </p:txBody>
      </p:sp>
      <p:grpSp>
        <p:nvGrpSpPr>
          <p:cNvPr id="229" name="Group 14"/>
          <p:cNvGrpSpPr/>
          <p:nvPr/>
        </p:nvGrpSpPr>
        <p:grpSpPr>
          <a:xfrm>
            <a:off x="1836239" y="3352800"/>
            <a:ext cx="5029199" cy="1064372"/>
            <a:chOff x="1066800" y="2971800"/>
            <a:chExt cx="5029199" cy="1064372"/>
          </a:xfrm>
        </p:grpSpPr>
        <p:sp>
          <p:nvSpPr>
            <p:cNvPr id="230" name="Rectangle 3"/>
            <p:cNvSpPr/>
            <p:nvPr/>
          </p:nvSpPr>
          <p:spPr bwMode="auto">
            <a:xfrm>
              <a:off x="1066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31" name="Rectangle 4"/>
            <p:cNvSpPr/>
            <p:nvPr/>
          </p:nvSpPr>
          <p:spPr bwMode="auto">
            <a:xfrm>
              <a:off x="182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32" name="Rectangle 5"/>
            <p:cNvSpPr/>
            <p:nvPr/>
          </p:nvSpPr>
          <p:spPr bwMode="auto">
            <a:xfrm>
              <a:off x="2590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33" name="Rectangle 9"/>
            <p:cNvSpPr/>
            <p:nvPr/>
          </p:nvSpPr>
          <p:spPr bwMode="auto">
            <a:xfrm>
              <a:off x="5638800" y="2971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34" name="Rectangle 12"/>
            <p:cNvSpPr/>
            <p:nvPr/>
          </p:nvSpPr>
          <p:spPr bwMode="auto">
            <a:xfrm>
              <a:off x="3047999" y="2971800"/>
              <a:ext cx="2590801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>
                  <a:latin typeface="Wingdings"/>
                  <a:ea typeface="Wingdings"/>
                  <a:cs typeface="Wingdings"/>
                  <a:sym typeface="Wingdings"/>
                </a:rPr>
                <a:t>  </a:t>
              </a:r>
              <a:endParaRPr lang="en-US" dirty="false"/>
            </a:p>
          </p:txBody>
        </p:sp>
        <p:sp>
          <p:nvSpPr>
            <p:cNvPr id="235" name="Rectangle 13"/>
            <p:cNvSpPr/>
            <p:nvPr/>
          </p:nvSpPr>
          <p:spPr bwMode="auto">
            <a:xfrm>
              <a:off x="1081914" y="3578972"/>
              <a:ext cx="5014085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>
                  <a:latin typeface="+mn-lt"/>
                  <a:ea typeface="Wingdings"/>
                  <a:cs typeface="Wingdings"/>
                  <a:sym typeface="Wingdings"/>
                </a:rPr>
                <a:t>Task Threads</a:t>
              </a:r>
              <a:endParaRPr lang="en-US" dirty="false">
                <a:latin typeface="+mn-lt"/>
              </a:endParaRPr>
            </a:p>
          </p:txBody>
        </p:sp>
      </p:grpSp>
      <p:cxnSp>
        <p:nvCxnSpPr>
          <p:cNvPr id="236" name="Straight Arrow Connector 22"/>
          <p:cNvCxnSpPr/>
          <p:nvPr/>
        </p:nvCxnSpPr>
        <p:spPr bwMode="auto">
          <a:xfrm flipH="true" flipV="true">
            <a:off x="3657600" y="1828800"/>
            <a:ext cx="159840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37" name="Straight Arrow Connector 28"/>
          <p:cNvCxnSpPr/>
          <p:nvPr/>
        </p:nvCxnSpPr>
        <p:spPr bwMode="auto">
          <a:xfrm flipH="true" flipV="true">
            <a:off x="2819400" y="1828800"/>
            <a:ext cx="510848" cy="15240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238" name="Rectangle 31"/>
          <p:cNvSpPr/>
          <p:nvPr/>
        </p:nvSpPr>
        <p:spPr bwMode="auto">
          <a:xfrm>
            <a:off x="2810526" y="1371600"/>
            <a:ext cx="847074" cy="457200"/>
          </a:xfrm>
          <a:prstGeom prst="rect">
            <a:avLst/>
          </a:prstGeom>
          <a:gradFill flip="none" rotWithShape="true">
            <a:gsLst>
              <a:gs pos="0">
                <a:srgbClr val="E10601"/>
              </a:gs>
              <a:gs pos="100000">
                <a:srgbClr val="00EE71"/>
              </a:gs>
            </a:gsLst>
            <a:lin ang="0" scaled="true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endParaRPr lang="en-US" dirty="false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Large Sort Task Operation</a:t>
            </a:r>
            <a:endParaRPr/>
          </a:p>
        </p:txBody>
      </p:sp>
      <p:sp>
        <p:nvSpPr>
          <p:cNvPr id="241" name="Rectangle 2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X</a:t>
            </a:r>
            <a:endParaRPr/>
          </a:p>
        </p:txBody>
      </p:sp>
      <p:sp>
        <p:nvSpPr>
          <p:cNvPr id="242" name="Rectangle 3"/>
          <p:cNvSpPr/>
          <p:nvPr/>
        </p:nvSpPr>
        <p:spPr bwMode="auto">
          <a:xfrm>
            <a:off x="1600200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endParaRPr lang="en-US" dirty="false"/>
          </a:p>
        </p:txBody>
      </p:sp>
      <p:sp>
        <p:nvSpPr>
          <p:cNvPr id="243" name="Rectangle 4"/>
          <p:cNvSpPr/>
          <p:nvPr/>
        </p:nvSpPr>
        <p:spPr bwMode="auto">
          <a:xfrm>
            <a:off x="259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endParaRPr lang="en-US" dirty="false"/>
          </a:p>
        </p:txBody>
      </p:sp>
      <p:sp>
        <p:nvSpPr>
          <p:cNvPr id="244" name="Rectangle 5"/>
          <p:cNvSpPr/>
          <p:nvPr/>
        </p:nvSpPr>
        <p:spPr bwMode="auto">
          <a:xfrm>
            <a:off x="3581401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endParaRPr lang="en-US" dirty="false"/>
          </a:p>
        </p:txBody>
      </p:sp>
      <p:sp>
        <p:nvSpPr>
          <p:cNvPr id="245" name="Rectangle 9"/>
          <p:cNvSpPr/>
          <p:nvPr/>
        </p:nvSpPr>
        <p:spPr bwMode="auto">
          <a:xfrm>
            <a:off x="6408239" y="2667000"/>
            <a:ext cx="457199" cy="457200"/>
          </a:xfrm>
          <a:prstGeom prst="rect">
            <a:avLst/>
          </a:prstGeom>
          <a:solidFill>
            <a:srgbClr val="F0C8D3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endParaRPr lang="en-US" dirty="false"/>
          </a:p>
        </p:txBody>
      </p:sp>
      <p:sp>
        <p:nvSpPr>
          <p:cNvPr id="246" name="Rectangle 12"/>
          <p:cNvSpPr/>
          <p:nvPr/>
        </p:nvSpPr>
        <p:spPr bwMode="auto">
          <a:xfrm>
            <a:off x="4038600" y="2667000"/>
            <a:ext cx="2369639" cy="457200"/>
          </a:xfrm>
          <a:prstGeom prst="rect">
            <a:avLst/>
          </a:prstGeom>
          <a:noFill/>
          <a:ln w="25400">
            <a:noFill/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...</a:t>
            </a:r>
            <a:endParaRPr/>
          </a:p>
        </p:txBody>
      </p:sp>
      <p:cxnSp>
        <p:nvCxnSpPr>
          <p:cNvPr id="247" name="Straight Arrow Connector 26"/>
          <p:cNvCxnSpPr/>
          <p:nvPr/>
        </p:nvCxnSpPr>
        <p:spPr bwMode="auto">
          <a:xfrm flipV="true">
            <a:off x="3062878" y="1828800"/>
            <a:ext cx="1653087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cxnSp>
        <p:nvCxnSpPr>
          <p:cNvPr id="248" name="Straight Arrow Connector 32"/>
          <p:cNvCxnSpPr/>
          <p:nvPr/>
        </p:nvCxnSpPr>
        <p:spPr bwMode="auto">
          <a:xfrm flipH="true" flipV="true">
            <a:off x="2141039" y="1828800"/>
            <a:ext cx="457200" cy="838200"/>
          </a:xfrm>
          <a:prstGeom prst="straightConnector1">
            <a:avLst/>
          </a:prstGeom>
          <a:noFill/>
          <a:ln w="28575" cmpd="sng">
            <a:solidFill>
              <a:schemeClr val="accent6"/>
            </a:solidFill>
            <a:miter lim="800000"/>
            <a:headEnd type="none" w="med" len="med"/>
            <a:tailEnd type="arrow"/>
          </a:ln>
          <a:effectLst/>
        </p:spPr>
      </p:cxnSp>
      <p:grpSp>
        <p:nvGrpSpPr>
          <p:cNvPr id="249" name="Group 23"/>
          <p:cNvGrpSpPr/>
          <p:nvPr/>
        </p:nvGrpSpPr>
        <p:grpSpPr>
          <a:xfrm>
            <a:off x="2141039" y="1371600"/>
            <a:ext cx="2574926" cy="457200"/>
            <a:chOff x="396875" y="3810000"/>
            <a:chExt cx="2574926" cy="457200"/>
          </a:xfrm>
        </p:grpSpPr>
        <p:sp>
          <p:nvSpPr>
            <p:cNvPr id="250" name="Rectangle 24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</a:t>
              </a:r>
              <a:endParaRPr/>
            </a:p>
          </p:txBody>
        </p:sp>
        <p:sp>
          <p:nvSpPr>
            <p:cNvPr id="251" name="Rectangle 25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L</a:t>
              </a:r>
              <a:endParaRPr/>
            </a:p>
          </p:txBody>
        </p:sp>
        <p:sp>
          <p:nvSpPr>
            <p:cNvPr id="252" name="Rectangle 29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R</a:t>
              </a:r>
              <a:endParaRPr/>
            </a:p>
          </p:txBody>
        </p:sp>
      </p:grpSp>
      <p:grpSp>
        <p:nvGrpSpPr>
          <p:cNvPr id="253" name="Group 48"/>
          <p:cNvGrpSpPr/>
          <p:nvPr/>
        </p:nvGrpSpPr>
        <p:grpSpPr>
          <a:xfrm>
            <a:off x="381000" y="3581400"/>
            <a:ext cx="8442325" cy="1752600"/>
            <a:chOff x="381000" y="3581400"/>
            <a:chExt cx="8442325" cy="1752600"/>
          </a:xfrm>
        </p:grpSpPr>
        <p:sp>
          <p:nvSpPr>
            <p:cNvPr id="254" name="Rectangle 30"/>
            <p:cNvSpPr/>
            <p:nvPr/>
          </p:nvSpPr>
          <p:spPr bwMode="auto">
            <a:xfrm>
              <a:off x="381000" y="3581400"/>
              <a:ext cx="8442325" cy="457200"/>
            </a:xfrm>
            <a:prstGeom prst="rect">
              <a:avLst/>
            </a:prstGeom>
            <a:solidFill>
              <a:srgbClr val="E6E6E6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X</a:t>
              </a:r>
              <a:endParaRPr/>
            </a:p>
          </p:txBody>
        </p:sp>
        <p:sp>
          <p:nvSpPr>
            <p:cNvPr id="255" name="Rectangle 31"/>
            <p:cNvSpPr/>
            <p:nvPr/>
          </p:nvSpPr>
          <p:spPr bwMode="auto">
            <a:xfrm>
              <a:off x="16002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56" name="Rectangle 34"/>
            <p:cNvSpPr/>
            <p:nvPr/>
          </p:nvSpPr>
          <p:spPr bwMode="auto">
            <a:xfrm>
              <a:off x="35814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57" name="Rectangle 35"/>
            <p:cNvSpPr/>
            <p:nvPr/>
          </p:nvSpPr>
          <p:spPr bwMode="auto">
            <a:xfrm>
              <a:off x="6408239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sp>
          <p:nvSpPr>
            <p:cNvPr id="258" name="Rectangle 36"/>
            <p:cNvSpPr/>
            <p:nvPr/>
          </p:nvSpPr>
          <p:spPr bwMode="auto">
            <a:xfrm>
              <a:off x="4038600" y="4876800"/>
              <a:ext cx="2369639" cy="457200"/>
            </a:xfrm>
            <a:prstGeom prst="rect">
              <a:avLst/>
            </a:prstGeom>
            <a:noFill/>
            <a:ln w="25400">
              <a:noFill/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>
                  <a:latin typeface="Wingdings"/>
                  <a:ea typeface="Wingdings"/>
                  <a:cs typeface="Wingdings"/>
                  <a:sym typeface="Wingdings"/>
                </a:rPr>
                <a:t>...</a:t>
              </a:r>
              <a:endParaRPr/>
            </a:p>
          </p:txBody>
        </p:sp>
        <p:grpSp>
          <p:nvGrpSpPr>
            <p:cNvPr id="259" name="Group 39"/>
            <p:cNvGrpSpPr/>
            <p:nvPr/>
          </p:nvGrpSpPr>
          <p:grpSpPr>
            <a:xfrm>
              <a:off x="2141039" y="3581400"/>
              <a:ext cx="2574926" cy="457200"/>
              <a:chOff x="396875" y="3810000"/>
              <a:chExt cx="2574926" cy="457200"/>
            </a:xfrm>
          </p:grpSpPr>
          <p:sp>
            <p:nvSpPr>
              <p:cNvPr id="260" name="Rectangle 41"/>
              <p:cNvSpPr/>
              <p:nvPr/>
            </p:nvSpPr>
            <p:spPr bwMode="auto">
              <a:xfrm>
                <a:off x="1616077" y="3810000"/>
                <a:ext cx="457199" cy="457200"/>
              </a:xfrm>
              <a:prstGeom prst="rect">
                <a:avLst/>
              </a:prstGeom>
              <a:solidFill>
                <a:srgbClr val="D2D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dirty="false"/>
                  <a:t>p</a:t>
                </a:r>
                <a:endParaRPr/>
              </a:p>
            </p:txBody>
          </p:sp>
          <p:sp>
            <p:nvSpPr>
              <p:cNvPr id="261" name="Rectangle 42"/>
              <p:cNvSpPr/>
              <p:nvPr/>
            </p:nvSpPr>
            <p:spPr bwMode="auto">
              <a:xfrm>
                <a:off x="396875" y="3810000"/>
                <a:ext cx="1219202" cy="457200"/>
              </a:xfrm>
              <a:prstGeom prst="rect">
                <a:avLst/>
              </a:prstGeom>
              <a:solidFill>
                <a:srgbClr val="DA72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dirty="false"/>
                  <a:t>L</a:t>
                </a:r>
                <a:endParaRPr/>
              </a:p>
            </p:txBody>
          </p:sp>
          <p:sp>
            <p:nvSpPr>
              <p:cNvPr id="262" name="Rectangle 43"/>
              <p:cNvSpPr/>
              <p:nvPr/>
            </p:nvSpPr>
            <p:spPr bwMode="auto">
              <a:xfrm>
                <a:off x="2073276" y="3810000"/>
                <a:ext cx="898525" cy="457200"/>
              </a:xfrm>
              <a:prstGeom prst="rect">
                <a:avLst/>
              </a:prstGeom>
              <a:solidFill>
                <a:srgbClr val="01D50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dirty="false"/>
                  <a:t>R</a:t>
                </a:r>
                <a:endParaRPr/>
              </a:p>
            </p:txBody>
          </p:sp>
        </p:grpSp>
      </p:grpSp>
      <p:grpSp>
        <p:nvGrpSpPr>
          <p:cNvPr id="263" name="Group 47"/>
          <p:cNvGrpSpPr/>
          <p:nvPr/>
        </p:nvGrpSpPr>
        <p:grpSpPr>
          <a:xfrm>
            <a:off x="2141039" y="4017523"/>
            <a:ext cx="2574926" cy="1316477"/>
            <a:chOff x="2141039" y="4017523"/>
            <a:chExt cx="2574926" cy="1316477"/>
          </a:xfrm>
        </p:grpSpPr>
        <p:sp>
          <p:nvSpPr>
            <p:cNvPr id="264" name="Rectangle 33"/>
            <p:cNvSpPr/>
            <p:nvPr/>
          </p:nvSpPr>
          <p:spPr bwMode="auto">
            <a:xfrm>
              <a:off x="2286001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cxnSp>
          <p:nvCxnSpPr>
            <p:cNvPr id="265" name="Straight Arrow Connector 37"/>
            <p:cNvCxnSpPr/>
            <p:nvPr/>
          </p:nvCxnSpPr>
          <p:spPr bwMode="auto">
            <a:xfrm flipV="true">
              <a:off x="2743200" y="4038600"/>
              <a:ext cx="617041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66" name="Straight Arrow Connector 38"/>
            <p:cNvCxnSpPr/>
            <p:nvPr/>
          </p:nvCxnSpPr>
          <p:spPr bwMode="auto">
            <a:xfrm flipH="true" flipV="true">
              <a:off x="2141039" y="4038600"/>
              <a:ext cx="144962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  <p:sp>
          <p:nvSpPr>
            <p:cNvPr id="267" name="Rectangle 44"/>
            <p:cNvSpPr/>
            <p:nvPr/>
          </p:nvSpPr>
          <p:spPr bwMode="auto">
            <a:xfrm>
              <a:off x="2819400" y="4876800"/>
              <a:ext cx="457199" cy="457200"/>
            </a:xfrm>
            <a:prstGeom prst="rect">
              <a:avLst/>
            </a:prstGeom>
            <a:solidFill>
              <a:srgbClr val="F0C8D3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endParaRPr lang="en-US" dirty="false"/>
            </a:p>
          </p:txBody>
        </p:sp>
        <p:cxnSp>
          <p:nvCxnSpPr>
            <p:cNvPr id="268" name="Straight Arrow Connector 45"/>
            <p:cNvCxnSpPr/>
            <p:nvPr/>
          </p:nvCxnSpPr>
          <p:spPr bwMode="auto">
            <a:xfrm flipV="true">
              <a:off x="3276599" y="4017523"/>
              <a:ext cx="1439366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prstDash val="sysDash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69" name="Straight Arrow Connector 46"/>
            <p:cNvCxnSpPr/>
            <p:nvPr/>
          </p:nvCxnSpPr>
          <p:spPr bwMode="auto">
            <a:xfrm flipV="true">
              <a:off x="2819400" y="4017523"/>
              <a:ext cx="998040" cy="838200"/>
            </a:xfrm>
            <a:prstGeom prst="straightConnector1">
              <a:avLst/>
            </a:prstGeom>
            <a:noFill/>
            <a:ln w="28575" cmpd="sng">
              <a:solidFill>
                <a:schemeClr val="accent6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70" name="TextBox 49"/>
          <p:cNvSpPr txBox="true"/>
          <p:nvPr/>
        </p:nvSpPr>
        <p:spPr>
          <a:xfrm>
            <a:off x="357762" y="1981200"/>
            <a:ext cx="1980029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>
                <a:latin typeface="Calibri" pitchFamily="34" charset="0"/>
              </a:rPr>
              <a:t>Partition </a:t>
            </a:r>
            <a:r>
              <a:rPr lang="en-US" sz="1800" dirty="false" err="true">
                <a:latin typeface="Calibri" pitchFamily="34" charset="0"/>
              </a:rPr>
              <a:t>Subrange</a:t>
            </a:r>
            <a:endParaRPr lang="en-US" sz="1800" dirty="false">
              <a:latin typeface="Calibri" pitchFamily="34" charset="0"/>
            </a:endParaRPr>
          </a:p>
        </p:txBody>
      </p:sp>
      <p:sp>
        <p:nvSpPr>
          <p:cNvPr id="271" name="TextBox 50"/>
          <p:cNvSpPr txBox="true"/>
          <p:nvPr/>
        </p:nvSpPr>
        <p:spPr>
          <a:xfrm>
            <a:off x="357762" y="4343400"/>
            <a:ext cx="1537763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>
                <a:latin typeface="Calibri" pitchFamily="34" charset="0"/>
              </a:rPr>
              <a:t>Spawn 2 tasks</a:t>
            </a:r>
            <a:endParaRPr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p="http://schemas.openxmlformats.org/presentationml/2006/main">
  <p:cSld>
    <p:spTree>
      <p:nvGrpSpPr>
        <p:cNvPr id="2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Top-Level Function (Simplified)</a:t>
            </a:r>
            <a:endParaRPr/>
          </a:p>
        </p:txBody>
      </p:sp>
      <p:sp>
        <p:nvSpPr>
          <p:cNvPr id="274" name="Content Placeholder 4"/>
          <p:cNvSpPr>
            <a:spLocks noGrp="true"/>
          </p:cNvSpPr>
          <p:nvPr>
            <p:ph idx="1"/>
          </p:nvPr>
        </p:nvSpPr>
        <p:spPr>
          <a:xfrm>
            <a:off x="396875" y="4304085"/>
            <a:ext cx="7896225" cy="1353359"/>
          </a:xfrm>
        </p:spPr>
        <p:txBody>
          <a:bodyPr/>
          <a:lstStyle/>
          <a:p>
            <a:pPr/>
            <a:r>
              <a:rPr lang="en-US" sz="2400" dirty="false"/>
              <a:t>Sets up data structures</a:t>
            </a:r>
            <a:endParaRPr/>
          </a:p>
          <a:p>
            <a:pPr/>
            <a:r>
              <a:rPr lang="en-US" sz="2400" dirty="false"/>
              <a:t>Calls recursive sort routine</a:t>
            </a:r>
            <a:endParaRPr/>
          </a:p>
          <a:p>
            <a:pPr/>
            <a:r>
              <a:rPr lang="en-US" sz="2400" dirty="false"/>
              <a:t>Keeps joining threads until none left</a:t>
            </a:r>
            <a:endParaRPr/>
          </a:p>
          <a:p>
            <a:pPr/>
            <a:r>
              <a:rPr lang="en-US" sz="2400" dirty="false"/>
              <a:t>Frees data structures</a:t>
            </a:r>
            <a:endParaRPr/>
          </a:p>
        </p:txBody>
      </p:sp>
      <p:sp>
        <p:nvSpPr>
          <p:cNvPr id="275" name="Rectangle 4"/>
          <p:cNvSpPr>
            <a:spLocks noChangeArrowheads="true"/>
          </p:cNvSpPr>
          <p:nvPr/>
        </p:nvSpPr>
        <p:spPr bwMode="auto">
          <a:xfrm>
            <a:off x="1066800" y="1524000"/>
            <a:ext cx="5231098" cy="2305759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void </a:t>
            </a:r>
            <a:r>
              <a:rPr lang="en-US" sz="1600" dirty="false" err="true">
                <a:latin typeface="Courier New" pitchFamily="49" charset="0"/>
              </a:rPr>
              <a:t>tqsort</a:t>
            </a:r>
            <a:r>
              <a:rPr lang="en-US" sz="1600" dirty="false">
                <a:latin typeface="Courier New" pitchFamily="49" charset="0"/>
              </a:rPr>
              <a:t>(</a:t>
            </a:r>
            <a:r>
              <a:rPr lang="en-US" sz="1600" dirty="false" err="true">
                <a:latin typeface="Courier New" pitchFamily="49" charset="0"/>
              </a:rPr>
              <a:t>data_t</a:t>
            </a:r>
            <a:r>
              <a:rPr lang="en-US" sz="1600" dirty="false">
                <a:latin typeface="Courier New" pitchFamily="49" charset="0"/>
              </a:rPr>
              <a:t> *base, </a:t>
            </a:r>
            <a:r>
              <a:rPr lang="en-US" sz="1600" dirty="false" err="true">
                <a:latin typeface="Courier New" pitchFamily="49" charset="0"/>
              </a:rPr>
              <a:t>size_t</a:t>
            </a:r>
            <a:r>
              <a:rPr lang="en-US" sz="1600" dirty="false">
                <a:latin typeface="Courier New" pitchFamily="49" charset="0"/>
              </a:rPr>
              <a:t>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) {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init_task</a:t>
            </a:r>
            <a:r>
              <a:rPr lang="en-US" sz="1600" dirty="false">
                <a:latin typeface="Courier New" pitchFamily="49" charset="0"/>
              </a:rPr>
              <a:t>(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global_base</a:t>
            </a:r>
            <a:r>
              <a:rPr lang="en-US" sz="1600" dirty="false">
                <a:latin typeface="Courier New" pitchFamily="49" charset="0"/>
              </a:rPr>
              <a:t> = base;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global_end</a:t>
            </a:r>
            <a:r>
              <a:rPr lang="en-US" sz="1600" dirty="false">
                <a:latin typeface="Courier New" pitchFamily="49" charset="0"/>
              </a:rPr>
              <a:t> = </a:t>
            </a:r>
            <a:r>
              <a:rPr lang="en-US" sz="1600" dirty="false" err="true">
                <a:latin typeface="Courier New" pitchFamily="49" charset="0"/>
              </a:rPr>
              <a:t>global_base</a:t>
            </a:r>
            <a:r>
              <a:rPr lang="en-US" sz="1600" dirty="false">
                <a:latin typeface="Courier New" pitchFamily="49" charset="0"/>
              </a:rPr>
              <a:t> +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 - 1;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task_queue_ptr</a:t>
            </a:r>
            <a:r>
              <a:rPr lang="en-US" sz="1600" dirty="false">
                <a:latin typeface="Courier New" pitchFamily="49" charset="0"/>
              </a:rPr>
              <a:t> 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 = </a:t>
            </a:r>
            <a:r>
              <a:rPr lang="en-US" sz="1600" dirty="false" err="true">
                <a:latin typeface="Courier New" pitchFamily="49" charset="0"/>
              </a:rPr>
              <a:t>new_task_queue</a:t>
            </a:r>
            <a:r>
              <a:rPr lang="en-US" sz="1600" dirty="false">
                <a:latin typeface="Courier New" pitchFamily="49" charset="0"/>
              </a:rPr>
              <a:t>();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solidFill>
                  <a:srgbClr val="C00000"/>
                </a:solidFill>
                <a:latin typeface="Courier New" pitchFamily="49" charset="0"/>
              </a:rPr>
              <a:t>tqsort_helper</a:t>
            </a:r>
            <a:r>
              <a:rPr lang="en-US" sz="1600" dirty="false">
                <a:latin typeface="Courier New" pitchFamily="49" charset="0"/>
              </a:rPr>
              <a:t>(base,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, 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join_tasks</a:t>
            </a:r>
            <a:r>
              <a:rPr lang="en-US" sz="1600" dirty="false">
                <a:latin typeface="Courier New" pitchFamily="49" charset="0"/>
              </a:rPr>
              <a:t>(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free_task_queue</a:t>
            </a:r>
            <a:r>
              <a:rPr lang="en-US" sz="1600" dirty="false">
                <a:latin typeface="Courier New" pitchFamily="49" charset="0"/>
              </a:rPr>
              <a:t>(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>
  <p:cSld>
    <p:spTree>
      <p:nvGrpSpPr>
        <p:cNvPr id="2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Recursive sort routine (Simplified)</a:t>
            </a:r>
            <a:endParaRPr/>
          </a:p>
        </p:txBody>
      </p:sp>
      <p:sp>
        <p:nvSpPr>
          <p:cNvPr id="278" name="Content Placeholder 4"/>
          <p:cNvSpPr>
            <a:spLocks noGrp="true"/>
          </p:cNvSpPr>
          <p:nvPr>
            <p:ph idx="1"/>
          </p:nvPr>
        </p:nvSpPr>
        <p:spPr>
          <a:xfrm>
            <a:off x="701675" y="4782807"/>
            <a:ext cx="7896225" cy="1353359"/>
          </a:xfrm>
        </p:spPr>
        <p:txBody>
          <a:bodyPr/>
          <a:lstStyle/>
          <a:p>
            <a:pPr/>
            <a:r>
              <a:rPr lang="en-US" sz="2400" dirty="false"/>
              <a:t>Small partition: Sort serially</a:t>
            </a:r>
            <a:endParaRPr/>
          </a:p>
          <a:p>
            <a:pPr/>
            <a:r>
              <a:rPr lang="en-US" sz="2400" dirty="false"/>
              <a:t>Large partition: Spawn new sort task</a:t>
            </a:r>
            <a:endParaRPr/>
          </a:p>
        </p:txBody>
      </p:sp>
      <p:sp>
        <p:nvSpPr>
          <p:cNvPr id="279" name="Rectangle 4"/>
          <p:cNvSpPr>
            <a:spLocks noChangeArrowheads="true"/>
          </p:cNvSpPr>
          <p:nvPr/>
        </p:nvSpPr>
        <p:spPr bwMode="auto">
          <a:xfrm>
            <a:off x="533400" y="1676400"/>
            <a:ext cx="6585536" cy="2798202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solidFill>
                  <a:srgbClr val="990000"/>
                </a:solidFill>
                <a:latin typeface="Courier New" pitchFamily="49" charset="0"/>
              </a:rPr>
              <a:t>/* Multi-threaded quicksort */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static void </a:t>
            </a:r>
            <a:r>
              <a:rPr lang="en-US" sz="1600" dirty="false" err="true">
                <a:latin typeface="Courier New" pitchFamily="49" charset="0"/>
              </a:rPr>
              <a:t>tqsort_helper</a:t>
            </a:r>
            <a:r>
              <a:rPr lang="en-US" sz="1600" dirty="false">
                <a:latin typeface="Courier New" pitchFamily="49" charset="0"/>
              </a:rPr>
              <a:t>(</a:t>
            </a:r>
            <a:r>
              <a:rPr lang="en-US" sz="1600" dirty="false" err="true">
                <a:latin typeface="Courier New" pitchFamily="49" charset="0"/>
              </a:rPr>
              <a:t>data_t</a:t>
            </a:r>
            <a:r>
              <a:rPr lang="en-US" sz="1600" dirty="false">
                <a:latin typeface="Courier New" pitchFamily="49" charset="0"/>
              </a:rPr>
              <a:t> *base, </a:t>
            </a:r>
            <a:r>
              <a:rPr lang="en-US" sz="1600" dirty="false" err="true">
                <a:latin typeface="Courier New" pitchFamily="49" charset="0"/>
              </a:rPr>
              <a:t>size_t</a:t>
            </a:r>
            <a:r>
              <a:rPr lang="en-US" sz="1600" dirty="false">
                <a:latin typeface="Courier New" pitchFamily="49" charset="0"/>
              </a:rPr>
              <a:t>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,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                      </a:t>
            </a:r>
            <a:r>
              <a:rPr lang="en-US" sz="1600" dirty="false" err="true">
                <a:latin typeface="Courier New" pitchFamily="49" charset="0"/>
              </a:rPr>
              <a:t>task_queue_ptr</a:t>
            </a:r>
            <a:r>
              <a:rPr lang="en-US" sz="1600" dirty="false">
                <a:latin typeface="Courier New" pitchFamily="49" charset="0"/>
              </a:rPr>
              <a:t> 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) {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if (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 &lt;= </a:t>
            </a:r>
            <a:r>
              <a:rPr lang="en-US" sz="1600" dirty="false" err="true">
                <a:latin typeface="Courier New" pitchFamily="49" charset="0"/>
              </a:rPr>
              <a:t>nele_max_sort_serial</a:t>
            </a:r>
            <a:r>
              <a:rPr lang="en-US" sz="1600" dirty="false">
                <a:latin typeface="Courier New" pitchFamily="49" charset="0"/>
              </a:rPr>
              <a:t>) {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    /* Use sequential sort */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    </a:t>
            </a:r>
            <a:r>
              <a:rPr lang="en-US" sz="1600" dirty="false" err="true">
                <a:latin typeface="Courier New" pitchFamily="49" charset="0"/>
              </a:rPr>
              <a:t>qsort_serial</a:t>
            </a:r>
            <a:r>
              <a:rPr lang="en-US" sz="1600" dirty="false">
                <a:latin typeface="Courier New" pitchFamily="49" charset="0"/>
              </a:rPr>
              <a:t>(base,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    return;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}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sort_task_t</a:t>
            </a:r>
            <a:r>
              <a:rPr lang="en-US" sz="1600" dirty="false">
                <a:latin typeface="Courier New" pitchFamily="49" charset="0"/>
              </a:rPr>
              <a:t> *t = </a:t>
            </a:r>
            <a:r>
              <a:rPr lang="en-US" sz="1600" dirty="false" err="true">
                <a:latin typeface="Courier New" pitchFamily="49" charset="0"/>
              </a:rPr>
              <a:t>new_task</a:t>
            </a:r>
            <a:r>
              <a:rPr lang="en-US" sz="1600" dirty="false">
                <a:latin typeface="Courier New" pitchFamily="49" charset="0"/>
              </a:rPr>
              <a:t>(base,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, 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spawn_task</a:t>
            </a:r>
            <a:r>
              <a:rPr lang="en-US" sz="1600" dirty="false">
                <a:latin typeface="Courier New" pitchFamily="49" charset="0"/>
              </a:rPr>
              <a:t>(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, </a:t>
            </a:r>
            <a:r>
              <a:rPr lang="en-US" sz="1600" dirty="false" err="true">
                <a:latin typeface="Courier New" pitchFamily="49" charset="0"/>
              </a:rPr>
              <a:t>sort_thread</a:t>
            </a:r>
            <a:r>
              <a:rPr lang="en-US" sz="1600" dirty="false">
                <a:latin typeface="Courier New" pitchFamily="49" charset="0"/>
              </a:rPr>
              <a:t>, (void *) t);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>
  <p:cSld>
    <p:spTree>
      <p:nvGrpSpPr>
        <p:cNvPr id="2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Sort task thread (Simplified)</a:t>
            </a:r>
            <a:endParaRPr/>
          </a:p>
        </p:txBody>
      </p:sp>
      <p:sp>
        <p:nvSpPr>
          <p:cNvPr id="282" name="Content Placeholder 4"/>
          <p:cNvSpPr>
            <a:spLocks noGrp="true"/>
          </p:cNvSpPr>
          <p:nvPr>
            <p:ph idx="1"/>
          </p:nvPr>
        </p:nvSpPr>
        <p:spPr>
          <a:xfrm>
            <a:off x="473075" y="5221363"/>
            <a:ext cx="7896225" cy="1353359"/>
          </a:xfrm>
        </p:spPr>
        <p:txBody>
          <a:bodyPr/>
          <a:lstStyle/>
          <a:p>
            <a:pPr/>
            <a:r>
              <a:rPr lang="en-US" sz="2400" dirty="false"/>
              <a:t>Get task parameters</a:t>
            </a:r>
            <a:endParaRPr/>
          </a:p>
          <a:p>
            <a:pPr/>
            <a:r>
              <a:rPr lang="en-US" sz="2400" dirty="false"/>
              <a:t>Perform partitioning step</a:t>
            </a:r>
            <a:endParaRPr/>
          </a:p>
          <a:p>
            <a:pPr/>
            <a:r>
              <a:rPr lang="en-US" sz="2400" dirty="false"/>
              <a:t>Call recursive sort routine on each partition</a:t>
            </a:r>
            <a:endParaRPr/>
          </a:p>
        </p:txBody>
      </p:sp>
      <p:sp>
        <p:nvSpPr>
          <p:cNvPr id="283" name="Rectangle 4"/>
          <p:cNvSpPr>
            <a:spLocks noChangeArrowheads="true"/>
          </p:cNvSpPr>
          <p:nvPr/>
        </p:nvSpPr>
        <p:spPr bwMode="auto">
          <a:xfrm>
            <a:off x="304800" y="1524000"/>
            <a:ext cx="6093013" cy="3536865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solidFill>
                  <a:srgbClr val="990000"/>
                </a:solidFill>
                <a:latin typeface="Courier New" pitchFamily="49" charset="0"/>
              </a:rPr>
              <a:t>/* Thread routine for many-threaded quicksort */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static void *</a:t>
            </a:r>
            <a:r>
              <a:rPr lang="en-US" sz="1600" dirty="false" err="true">
                <a:latin typeface="Courier New" pitchFamily="49" charset="0"/>
              </a:rPr>
              <a:t>sort_thread</a:t>
            </a:r>
            <a:r>
              <a:rPr lang="en-US" sz="1600" dirty="false">
                <a:latin typeface="Courier New" pitchFamily="49" charset="0"/>
              </a:rPr>
              <a:t>(void *</a:t>
            </a:r>
            <a:r>
              <a:rPr lang="en-US" sz="1600" dirty="false" err="true">
                <a:latin typeface="Courier New" pitchFamily="49" charset="0"/>
              </a:rPr>
              <a:t>vargp</a:t>
            </a:r>
            <a:r>
              <a:rPr lang="en-US" sz="1600" dirty="false">
                <a:latin typeface="Courier New" pitchFamily="49" charset="0"/>
              </a:rPr>
              <a:t>) {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sort_task_t</a:t>
            </a:r>
            <a:r>
              <a:rPr lang="en-US" sz="1600" dirty="false">
                <a:latin typeface="Courier New" pitchFamily="49" charset="0"/>
              </a:rPr>
              <a:t> *t = (</a:t>
            </a:r>
            <a:r>
              <a:rPr lang="en-US" sz="1600" dirty="false" err="true">
                <a:latin typeface="Courier New" pitchFamily="49" charset="0"/>
              </a:rPr>
              <a:t>sort_task_t</a:t>
            </a:r>
            <a:r>
              <a:rPr lang="en-US" sz="1600" dirty="false">
                <a:latin typeface="Courier New" pitchFamily="49" charset="0"/>
              </a:rPr>
              <a:t> *) </a:t>
            </a:r>
            <a:r>
              <a:rPr lang="en-US" sz="1600" dirty="false" err="true">
                <a:latin typeface="Courier New" pitchFamily="49" charset="0"/>
              </a:rPr>
              <a:t>vargp</a:t>
            </a:r>
            <a:r>
              <a:rPr lang="en-US" sz="1600" dirty="false">
                <a:latin typeface="Courier New" pitchFamily="49" charset="0"/>
              </a:rPr>
              <a:t>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data_t</a:t>
            </a:r>
            <a:r>
              <a:rPr lang="en-US" sz="1600" dirty="false">
                <a:latin typeface="Courier New" pitchFamily="49" charset="0"/>
              </a:rPr>
              <a:t> *base = t-&gt;base;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size_t</a:t>
            </a:r>
            <a:r>
              <a:rPr lang="en-US" sz="1600" dirty="false">
                <a:latin typeface="Courier New" pitchFamily="49" charset="0"/>
              </a:rPr>
              <a:t>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 = t-&gt;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task_queue_ptr</a:t>
            </a:r>
            <a:r>
              <a:rPr lang="en-US" sz="1600" dirty="false">
                <a:latin typeface="Courier New" pitchFamily="49" charset="0"/>
              </a:rPr>
              <a:t> 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 = t-&gt;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free(</a:t>
            </a:r>
            <a:r>
              <a:rPr lang="en-US" sz="1600" dirty="false" err="true">
                <a:latin typeface="Courier New" pitchFamily="49" charset="0"/>
              </a:rPr>
              <a:t>vargp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size_t</a:t>
            </a:r>
            <a:r>
              <a:rPr lang="en-US" sz="1600" dirty="false">
                <a:latin typeface="Courier New" pitchFamily="49" charset="0"/>
              </a:rPr>
              <a:t> m = partition(base,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if (m &gt; 1)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    </a:t>
            </a:r>
            <a:r>
              <a:rPr lang="en-US" sz="1600" dirty="false" err="true">
                <a:latin typeface="Courier New" pitchFamily="49" charset="0"/>
              </a:rPr>
              <a:t>tqsort_helper</a:t>
            </a:r>
            <a:r>
              <a:rPr lang="en-US" sz="1600" dirty="false">
                <a:latin typeface="Courier New" pitchFamily="49" charset="0"/>
              </a:rPr>
              <a:t>(base, m, 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if (nele-1 &gt; m+1)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    </a:t>
            </a:r>
            <a:r>
              <a:rPr lang="en-US" sz="1600" dirty="false" err="true">
                <a:latin typeface="Courier New" pitchFamily="49" charset="0"/>
              </a:rPr>
              <a:t>tqsort_helper</a:t>
            </a:r>
            <a:r>
              <a:rPr lang="en-US" sz="1600" dirty="false">
                <a:latin typeface="Courier New" pitchFamily="49" charset="0"/>
              </a:rPr>
              <a:t>(base+m+1, nele-m-1, </a:t>
            </a:r>
            <a:r>
              <a:rPr lang="en-US" sz="1600" dirty="false" err="true">
                <a:latin typeface="Courier New" pitchFamily="49" charset="0"/>
              </a:rPr>
              <a:t>tq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return NULL;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Parallel </a:t>
            </a:r>
            <a:r>
              <a:rPr lang="en-US" dirty="false" err="true"/>
              <a:t>Quicksort</a:t>
            </a:r>
            <a:r>
              <a:rPr lang="en-US" dirty="false"/>
              <a:t> Performance</a:t>
            </a:r>
            <a:endParaRPr/>
          </a:p>
        </p:txBody>
      </p:sp>
      <p:sp>
        <p:nvSpPr>
          <p:cNvPr id="286" name="Content Placeholder 2"/>
          <p:cNvSpPr>
            <a:spLocks noGrp="true"/>
          </p:cNvSpPr>
          <p:nvPr>
            <p:ph idx="1"/>
          </p:nvPr>
        </p:nvSpPr>
        <p:spPr>
          <a:xfrm>
            <a:off x="396875" y="5532437"/>
            <a:ext cx="7896225" cy="1447800"/>
          </a:xfrm>
        </p:spPr>
        <p:txBody>
          <a:bodyPr/>
          <a:lstStyle/>
          <a:p>
            <a:pPr/>
            <a:r>
              <a:rPr lang="en-US" sz="2000" dirty="false">
                <a:solidFill>
                  <a:srgbClr val="C00000"/>
                </a:solidFill>
              </a:rPr>
              <a:t>Serial fraction</a:t>
            </a:r>
            <a:r>
              <a:rPr lang="en-US" sz="2000" dirty="false"/>
              <a:t>: Fraction of input at which do serial sort</a:t>
            </a:r>
            <a:endParaRPr/>
          </a:p>
          <a:p>
            <a:pPr/>
            <a:r>
              <a:rPr lang="en-US" sz="2000" dirty="false"/>
              <a:t>Sort 2</a:t>
            </a:r>
            <a:r>
              <a:rPr lang="en-US" sz="2000" baseline="30000" dirty="false"/>
              <a:t>27</a:t>
            </a:r>
            <a:r>
              <a:rPr lang="en-US" sz="2000" dirty="false"/>
              <a:t> (134,217,728) random values</a:t>
            </a:r>
            <a:endParaRPr/>
          </a:p>
          <a:p>
            <a:pPr/>
            <a:r>
              <a:rPr lang="en-US" sz="2000" dirty="false"/>
              <a:t>Best speedup = 6.84X</a:t>
            </a:r>
            <a:endParaRPr/>
          </a:p>
          <a:p>
            <a:pPr>
              <a:buNone/>
            </a:pPr>
            <a:endParaRPr lang="en-US" sz="2000" dirty="false"/>
          </a:p>
        </p:txBody>
      </p:sp>
      <p:pic>
        <p:nvPicPr>
          <p:cNvPr id="287" name="Picture 2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46150" y="1447800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Parallel </a:t>
            </a:r>
            <a:r>
              <a:rPr lang="en-US" dirty="false" err="true"/>
              <a:t>Quicksort</a:t>
            </a:r>
            <a:r>
              <a:rPr lang="en-US" dirty="false"/>
              <a:t> Performance</a:t>
            </a:r>
            <a:endParaRPr/>
          </a:p>
        </p:txBody>
      </p:sp>
      <p:sp>
        <p:nvSpPr>
          <p:cNvPr id="290" name="Content Placeholder 2"/>
          <p:cNvSpPr>
            <a:spLocks noGrp="true"/>
          </p:cNvSpPr>
          <p:nvPr>
            <p:ph idx="1"/>
          </p:nvPr>
        </p:nvSpPr>
        <p:spPr>
          <a:xfrm>
            <a:off x="457200" y="5562600"/>
            <a:ext cx="8534400" cy="1447800"/>
          </a:xfrm>
        </p:spPr>
        <p:txBody>
          <a:bodyPr/>
          <a:lstStyle/>
          <a:p>
            <a:pPr/>
            <a:r>
              <a:rPr lang="en-US" sz="2400" dirty="false"/>
              <a:t>Good performance over wide range of fraction values</a:t>
            </a:r>
            <a:endParaRPr/>
          </a:p>
          <a:p>
            <a:pPr lvl="1"/>
            <a:r>
              <a:rPr lang="en-US" sz="2000" dirty="false"/>
              <a:t>F too small: Not enough parallelism</a:t>
            </a:r>
            <a:endParaRPr/>
          </a:p>
          <a:p>
            <a:pPr lvl="1"/>
            <a:r>
              <a:rPr lang="en-US" sz="2000" dirty="false"/>
              <a:t>F too large: Thread overhead + run out of thread memory</a:t>
            </a:r>
            <a:endParaRPr/>
          </a:p>
          <a:p>
            <a:pPr/>
            <a:endParaRPr lang="en-US" sz="2400" dirty="false"/>
          </a:p>
        </p:txBody>
      </p:sp>
      <p:pic>
        <p:nvPicPr>
          <p:cNvPr id="291" name="Picture 2"/>
          <p:cNvPicPr>
            <a:picLocks noChangeAspect="true" noChangeArrowheads="true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46150" y="1456306"/>
            <a:ext cx="7035800" cy="408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>
  <p:cSld>
    <p:spTree>
      <p:nvGrpSpPr>
        <p:cNvPr id="2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5E7F68B-85D6-A442-ABE5-9A8ABE76CFD3}" type="slidenum">
              <a:rPr kumimoji="false" lang="zh-CN" altLang="en-US" sz="1400">
                <a:latin typeface="Times New Roman" charset="0"/>
              </a:rPr>
              <a:t>10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29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Posix threads (Pthreads) interface</a:t>
            </a:r>
            <a:endParaRPr/>
          </a:p>
        </p:txBody>
      </p:sp>
      <p:sp>
        <p:nvSpPr>
          <p:cNvPr id="29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153400" cy="4572000"/>
          </a:xfrm>
        </p:spPr>
        <p:txBody>
          <a:bodyPr/>
          <a:lstStyle/>
          <a:p>
            <a:pPr>
              <a:buChar char="•"/>
            </a:pPr>
            <a:r>
              <a:rPr lang="en-US">
                <a:latin typeface="Comic Sans MS"/>
                <a:ea typeface="宋体"/>
                <a:cs typeface="宋体"/>
              </a:rPr>
              <a:t>Pthreads</a:t>
            </a:r>
            <a:r>
              <a:rPr lang="en-US">
                <a:latin typeface="Comic Sans MS"/>
                <a:ea typeface="宋体"/>
                <a:cs typeface="宋体"/>
              </a:rPr>
              <a:t>: </a:t>
            </a:r>
            <a:r>
              <a:rPr lang="en-US" sz="2400">
                <a:latin typeface="Comic Sans MS"/>
                <a:ea typeface="宋体"/>
                <a:cs typeface="宋体"/>
              </a:rPr>
              <a:t>Standard interface w/ ~60 functions</a:t>
            </a:r>
            <a:r>
              <a:rPr lang="en-US">
                <a:latin typeface="Comic Sans MS"/>
                <a:ea typeface="宋体"/>
                <a:cs typeface="宋体"/>
              </a:rPr>
              <a:t> 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Manipulate threads from C programs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Creating and reaping threads</a:t>
            </a:r>
            <a:endParaRPr/>
          </a:p>
          <a:p>
            <a:pPr lvl="2">
              <a:buChar char="•"/>
            </a:pP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pthread_create</a:t>
            </a:r>
            <a:endParaRPr lang="en-US" b="true">
              <a:solidFill>
                <a:srgbClr val="FF0000">
                  <a:alpha val="100000"/>
                </a:srgbClr>
              </a:solidFill>
              <a:latin typeface="Courier New"/>
              <a:ea typeface="宋体"/>
            </a:endParaRPr>
          </a:p>
          <a:p>
            <a:pPr lvl="2">
              <a:buChar char="•"/>
            </a:pP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pthread_join</a:t>
            </a:r>
            <a:endParaRPr lang="en-US" b="true">
              <a:solidFill>
                <a:srgbClr val="FF0000">
                  <a:alpha val="100000"/>
                </a:srgbClr>
              </a:solidFill>
              <a:latin typeface="Courier New"/>
              <a:ea typeface="宋体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Determining your thread ID</a:t>
            </a:r>
            <a:endParaRPr/>
          </a:p>
          <a:p>
            <a:pPr lvl="2">
              <a:buChar char="•"/>
            </a:pP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pthread_self</a:t>
            </a:r>
            <a:endParaRPr lang="en-US" b="true">
              <a:solidFill>
                <a:srgbClr val="FF0000">
                  <a:alpha val="100000"/>
                </a:srgbClr>
              </a:solidFill>
              <a:latin typeface="Courier New"/>
              <a:ea typeface="宋体"/>
            </a:endParaRPr>
          </a:p>
          <a:p>
            <a:pPr lvl="1">
              <a:buChar char="–"/>
            </a:pPr>
            <a:r>
              <a:rPr lang="en-US">
                <a:solidFill>
                  <a:schemeClr val="tx2">
                    <a:alpha val="100000"/>
                  </a:schemeClr>
                </a:solidFill>
                <a:latin typeface="Comic Sans MS"/>
                <a:ea typeface="宋体"/>
              </a:rPr>
              <a:t>Terminating threads</a:t>
            </a:r>
            <a:endParaRPr/>
          </a:p>
          <a:p>
            <a:pPr lvl="2">
              <a:buChar char="•"/>
            </a:pP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pthread_cancel</a:t>
            </a:r>
            <a:r>
              <a:rPr lang="en-US" b="true">
                <a:latin typeface="Courier New"/>
                <a:ea typeface="宋体"/>
              </a:rPr>
              <a:t>  </a:t>
            </a:r>
            <a:r>
              <a:rPr lang="zh-CN" b="true">
                <a:latin typeface="Courier New"/>
                <a:ea typeface="宋体"/>
              </a:rPr>
              <a:t>发送中止请求给某线程</a:t>
            </a:r>
            <a:endParaRPr lang="en-US" b="true">
              <a:latin typeface="Courier New"/>
              <a:ea typeface="宋体"/>
            </a:endParaRPr>
          </a:p>
          <a:p>
            <a:pPr lvl="2">
              <a:buChar char="•"/>
            </a:pP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pthread_exit</a:t>
            </a:r>
            <a:r>
              <a:rPr lang="en-US" b="true">
                <a:latin typeface="Courier New"/>
                <a:ea typeface="宋体"/>
              </a:rPr>
              <a:t>  </a:t>
            </a:r>
            <a:r>
              <a:rPr lang="zh-CN" b="true">
                <a:latin typeface="Courier New"/>
                <a:ea typeface="宋体"/>
              </a:rPr>
              <a:t>线程主动退出</a:t>
            </a:r>
            <a:endParaRPr lang="en-US" b="true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en-US" b="true">
                <a:latin typeface="Courier New"/>
                <a:ea typeface="宋体"/>
              </a:rPr>
              <a:t>exit</a:t>
            </a:r>
            <a:r>
              <a:rPr lang="en-US">
                <a:latin typeface="Comic Sans MS"/>
                <a:ea typeface="宋体"/>
              </a:rPr>
              <a:t>  [terminates all threads] </a:t>
            </a:r>
            <a:endParaRPr/>
          </a:p>
          <a:p>
            <a:pPr lvl="2">
              <a:buChar char="•"/>
            </a:pPr>
            <a:r>
              <a:rPr lang="en-US" b="true">
                <a:latin typeface="Courier New"/>
                <a:ea typeface="宋体"/>
              </a:rPr>
              <a:t>return</a:t>
            </a:r>
            <a:r>
              <a:rPr lang="en-US">
                <a:latin typeface="Courier New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[terminates current thread]</a:t>
            </a:r>
            <a:endParaRPr lang="en-US">
              <a:latin typeface="Courier New"/>
              <a:ea typeface="宋体"/>
            </a:endParaRPr>
          </a:p>
          <a:p>
            <a:pPr lvl="1">
              <a:buChar char="–"/>
            </a:pPr>
            <a:endParaRPr lang="en-US" b="true">
              <a:latin typeface="Comic Sans MS"/>
              <a:ea typeface="宋体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show="false">
  <p:cSld>
    <p:spTree>
      <p:nvGrpSpPr>
        <p:cNvPr id="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Amdahl’s Law &amp; Parallel </a:t>
            </a:r>
            <a:r>
              <a:rPr lang="en-US" dirty="false" err="true"/>
              <a:t>Quicksort</a:t>
            </a:r>
            <a:endParaRPr lang="en-US" dirty="false"/>
          </a:p>
        </p:txBody>
      </p:sp>
      <p:sp>
        <p:nvSpPr>
          <p:cNvPr id="298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dirty="false"/>
              <a:t>Sequential bottleneck</a:t>
            </a:r>
            <a:endParaRPr/>
          </a:p>
          <a:p>
            <a:pPr lvl="1"/>
            <a:r>
              <a:rPr lang="en-US" dirty="false"/>
              <a:t>Top-level partition: No speedup</a:t>
            </a:r>
            <a:endParaRPr/>
          </a:p>
          <a:p>
            <a:pPr lvl="1"/>
            <a:r>
              <a:rPr lang="en-US" dirty="false"/>
              <a:t>Second level: </a:t>
            </a:r>
            <a:r>
              <a:rPr lang="en-US" dirty="false">
                <a:sym typeface="Symbol"/>
              </a:rPr>
              <a:t></a:t>
            </a:r>
            <a:r>
              <a:rPr lang="en-US" dirty="false"/>
              <a:t> 2X speedup</a:t>
            </a:r>
            <a:endParaRPr/>
          </a:p>
          <a:p>
            <a:pPr lvl="1"/>
            <a:r>
              <a:rPr lang="en-US" dirty="false" err="true"/>
              <a:t>k</a:t>
            </a:r>
            <a:r>
              <a:rPr lang="en-US" baseline="30000" dirty="false" err="true"/>
              <a:t>th</a:t>
            </a:r>
            <a:r>
              <a:rPr lang="en-US" dirty="false"/>
              <a:t> level:  </a:t>
            </a:r>
            <a:r>
              <a:rPr lang="en-US" dirty="false">
                <a:sym typeface="Symbol"/>
              </a:rPr>
              <a:t></a:t>
            </a:r>
            <a:r>
              <a:rPr lang="en-US" dirty="false"/>
              <a:t> 2</a:t>
            </a:r>
            <a:r>
              <a:rPr lang="en-US" baseline="30000" dirty="false"/>
              <a:t>k-1</a:t>
            </a:r>
            <a:r>
              <a:rPr lang="en-US" dirty="false"/>
              <a:t>X speedup</a:t>
            </a:r>
            <a:endParaRPr/>
          </a:p>
          <a:p>
            <a:pPr/>
            <a:r>
              <a:rPr lang="en-US" dirty="false"/>
              <a:t>Implications</a:t>
            </a:r>
            <a:endParaRPr/>
          </a:p>
          <a:p>
            <a:pPr lvl="1"/>
            <a:r>
              <a:rPr lang="en-US" dirty="false"/>
              <a:t>Good performance for small-scale parallelism</a:t>
            </a:r>
            <a:endParaRPr/>
          </a:p>
          <a:p>
            <a:pPr lvl="1"/>
            <a:r>
              <a:rPr lang="en-US" dirty="false"/>
              <a:t>Would need to </a:t>
            </a:r>
            <a:r>
              <a:rPr lang="en-US" dirty="false">
                <a:solidFill>
                  <a:srgbClr val="FF0000"/>
                </a:solidFill>
              </a:rPr>
              <a:t>parallelize partitioning </a:t>
            </a:r>
            <a:r>
              <a:rPr lang="en-US" dirty="false"/>
              <a:t>step to get large-scale parallelism</a:t>
            </a:r>
            <a:endParaRPr/>
          </a:p>
          <a:p>
            <a:pPr lvl="2"/>
            <a:r>
              <a:rPr lang="en-US" dirty="false"/>
              <a:t>Parallel Sorting by Regular Sampling</a:t>
            </a:r>
            <a:r>
              <a:rPr lang="zh-CN" altLang="en-US" dirty="false"/>
              <a:t> </a:t>
            </a:r>
            <a:r>
              <a:rPr lang="en-US" altLang="zh-CN" dirty="false"/>
              <a:t>(</a:t>
            </a:r>
            <a:r>
              <a:rPr lang="en-US" altLang="zh-CN" dirty="false">
                <a:solidFill>
                  <a:srgbClr val="C00000"/>
                </a:solidFill>
              </a:rPr>
              <a:t>PSRS</a:t>
            </a:r>
            <a:r>
              <a:rPr lang="en-US" altLang="zh-CN" dirty="false"/>
              <a:t>)</a:t>
            </a:r>
            <a:endParaRPr lang="en-US" dirty="false"/>
          </a:p>
          <a:p>
            <a:pPr lvl="3"/>
            <a:r>
              <a:rPr lang="en-US" dirty="false"/>
              <a:t>H. Shi &amp; J. Schaeffer, J. Parallel &amp; Distributed Computing, 1992</a:t>
            </a:r>
            <a:endParaRPr/>
          </a:p>
          <a:p>
            <a:pPr lvl="2">
              <a:tabLst>
                <a:tab pos="1081088" algn="l"/>
              </a:tabLst>
            </a:pPr>
            <a:endParaRPr lang="en-US" dirty="false"/>
          </a:p>
          <a:p>
            <a:pPr lvl="1">
              <a:tabLst>
                <a:tab pos="1081088" algn="l"/>
              </a:tabLst>
            </a:pPr>
            <a:endParaRPr lang="en-US" dirty="false"/>
          </a:p>
          <a:p>
            <a:pPr lvl="1">
              <a:tabLst>
                <a:tab pos="1081088" algn="l"/>
              </a:tabLst>
            </a:pPr>
            <a:endParaRPr lang="en-US" dirty="false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show="false">
  <p:cSld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3"/>
          <p:cNvSpPr txBox="true">
            <a:spLocks noChangeArrowheads="true"/>
          </p:cNvSpPr>
          <p:nvPr/>
        </p:nvSpPr>
        <p:spPr bwMode="auto">
          <a:xfrm>
            <a:off x="323850" y="404813"/>
            <a:ext cx="87439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eaLnBrk="false" hangingPunct="false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ß"/>
              <a:defRPr kumimoji="true" sz="32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1pPr>
            <a:lvl2pPr marL="742950" indent="-285750" eaLnBrk="false" hangingPunct="false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Þ"/>
              <a:defRPr kumimoji="true" sz="28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2pPr>
            <a:lvl3pPr marL="1143000" indent="-228600" eaLnBrk="false" hangingPunct="false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"/>
              <a:defRPr kumimoji="true" sz="24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3pPr>
            <a:lvl4pPr marL="1600200" indent="-228600" eaLnBrk="false" hangingPunct="false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"/>
              <a:defRPr kumimoji="true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4pPr>
            <a:lvl5pPr marL="2057400" indent="-228600" eaLnBrk="false" hangingPunct="false">
              <a:spcBef>
                <a:spcPct val="20000"/>
              </a:spcBef>
              <a:buClr>
                <a:schemeClr val="tx2"/>
              </a:buClr>
              <a:buSzPct val="50000"/>
              <a:buFont typeface="Wingdings 2" charset="2"/>
              <a:buChar char=""/>
              <a:defRPr kumimoji="true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lr>
                <a:schemeClr val="tx2"/>
              </a:buClr>
              <a:buSzPct val="50000"/>
              <a:buFont typeface="Wingdings 2" charset="2"/>
              <a:buChar char=""/>
              <a:defRPr kumimoji="true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lr>
                <a:schemeClr val="tx2"/>
              </a:buClr>
              <a:buSzPct val="50000"/>
              <a:buFont typeface="Wingdings 2" charset="2"/>
              <a:buChar char=""/>
              <a:defRPr kumimoji="true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lr>
                <a:schemeClr val="tx2"/>
              </a:buClr>
              <a:buSzPct val="50000"/>
              <a:buFont typeface="Wingdings 2" charset="2"/>
              <a:buChar char=""/>
              <a:defRPr kumimoji="true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lr>
                <a:schemeClr val="tx2"/>
              </a:buClr>
              <a:buSzPct val="50000"/>
              <a:buFont typeface="Wingdings 2" charset="2"/>
              <a:buChar char=""/>
              <a:defRPr kumimoji="true" sz="2000">
                <a:solidFill>
                  <a:schemeClr val="tx1"/>
                </a:solidFill>
                <a:latin typeface="Franklin Gothic Book" charset="0"/>
                <a:ea typeface="黑体" charset="-122"/>
              </a:defRPr>
            </a:lvl9pPr>
          </a:lstStyle>
          <a:p>
            <a:pPr/>
            <a:r>
              <a:rPr kumimoji="false" lang="en-US" altLang="zh-CN" dirty="false">
                <a:latin typeface="华文新魏" charset="-122"/>
                <a:ea typeface="华文新魏" charset="-122"/>
              </a:rPr>
              <a:t>PSRS</a:t>
            </a:r>
            <a:r>
              <a:rPr kumimoji="false" lang="zh-CN" altLang="en-US" dirty="false">
                <a:latin typeface="华文新魏" charset="-122"/>
                <a:ea typeface="华文新魏" charset="-122"/>
              </a:rPr>
              <a:t>排序过程</a:t>
            </a:r>
            <a:r>
              <a:rPr kumimoji="false" lang="en-US" altLang="zh-CN" dirty="false">
                <a:latin typeface="华文新魏" charset="-122"/>
                <a:ea typeface="华文新魏" charset="-122"/>
              </a:rPr>
              <a:t>(N=27</a:t>
            </a:r>
            <a:r>
              <a:rPr kumimoji="false" lang="zh-CN" altLang="en-US" dirty="false">
                <a:latin typeface="华文新魏" charset="-122"/>
                <a:ea typeface="华文新魏" charset="-122"/>
              </a:rPr>
              <a:t>，</a:t>
            </a:r>
            <a:r>
              <a:rPr kumimoji="false" lang="en-US" altLang="zh-CN" dirty="false">
                <a:latin typeface="华文新魏" charset="-122"/>
                <a:ea typeface="华文新魏" charset="-122"/>
              </a:rPr>
              <a:t>p=3)</a:t>
            </a:r>
            <a:endParaRPr kumimoji="false" lang="zh-CN" altLang="en-US" dirty="false">
              <a:ea typeface="华文新魏" charset="-122"/>
            </a:endParaRPr>
          </a:p>
        </p:txBody>
      </p:sp>
      <p:pic>
        <p:nvPicPr>
          <p:cNvPr id="301" name="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79388" y="1773238"/>
            <a:ext cx="8596312" cy="514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>
  <p:cSld>
    <p:spTree>
      <p:nvGrpSpPr>
        <p:cNvPr id="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Lessons Learned</a:t>
            </a:r>
            <a:endParaRPr/>
          </a:p>
        </p:txBody>
      </p:sp>
      <p:sp>
        <p:nvSpPr>
          <p:cNvPr id="304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en-US" sz="2400"/>
              <a:t>Must have </a:t>
            </a:r>
            <a:r>
              <a:rPr lang="en-US" sz="2400">
                <a:solidFill>
                  <a:srgbClr val="C00000">
                    <a:alpha val="100000"/>
                  </a:srgbClr>
                </a:solidFill>
              </a:rPr>
              <a:t>parallelization strategy</a:t>
            </a:r>
            <a:endParaRPr/>
          </a:p>
          <a:p>
            <a:pPr lvl="1">
              <a:buChar char="–"/>
            </a:pPr>
            <a:r>
              <a:rPr lang="en-US" sz="2000"/>
              <a:t>Partition into K independent parts</a:t>
            </a:r>
            <a:endParaRPr/>
          </a:p>
          <a:p>
            <a:pPr lvl="1">
              <a:buChar char="–"/>
            </a:pPr>
            <a:r>
              <a:rPr lang="en-US" sz="2000"/>
              <a:t>Divide-and-conquer</a:t>
            </a:r>
            <a:endParaRPr/>
          </a:p>
          <a:p>
            <a:pPr>
              <a:buChar char="•"/>
            </a:pPr>
            <a:r>
              <a:rPr lang="en-US" sz="2400"/>
              <a:t>Inner loops must be </a:t>
            </a:r>
            <a:r>
              <a:rPr lang="en-US" sz="2400">
                <a:solidFill>
                  <a:srgbClr val="C00000">
                    <a:alpha val="100000"/>
                  </a:srgbClr>
                </a:solidFill>
              </a:rPr>
              <a:t>synchronization free</a:t>
            </a:r>
            <a:r>
              <a:rPr lang="zh-CN" sz="2400">
                <a:solidFill>
                  <a:srgbClr val="C00000">
                    <a:alpha val="100000"/>
                  </a:srgbClr>
                </a:solidFill>
              </a:rPr>
              <a:t> </a:t>
            </a:r>
            <a:r>
              <a:rPr lang="en-US" sz="2400"/>
              <a:t>(e.g., local sum)</a:t>
            </a:r>
            <a:endParaRPr lang="en-US" sz="2400"/>
          </a:p>
          <a:p>
            <a:pPr lvl="1">
              <a:buChar char="–"/>
            </a:pPr>
            <a:r>
              <a:rPr lang="en-US" sz="2000"/>
              <a:t>Synchronization operations very expensive</a:t>
            </a:r>
            <a:endParaRPr/>
          </a:p>
          <a:p>
            <a:pPr marL="0" indent="0">
              <a:buNone/>
            </a:pPr>
            <a:endParaRPr lang="en-US" sz="2400"/>
          </a:p>
          <a:p>
            <a:pPr>
              <a:buChar char="•"/>
            </a:pPr>
            <a:r>
              <a:rPr lang="en-US" sz="2400">
                <a:solidFill>
                  <a:srgbClr val="C00000">
                    <a:alpha val="100000"/>
                  </a:srgbClr>
                </a:solidFill>
              </a:rPr>
              <a:t>You can do it!</a:t>
            </a:r>
            <a:endParaRPr/>
          </a:p>
          <a:p>
            <a:pPr lvl="1">
              <a:buChar char="–"/>
            </a:pPr>
            <a:r>
              <a:rPr lang="en-US" sz="2000"/>
              <a:t>Achieving modest levels of parallelism is not difficult</a:t>
            </a:r>
            <a:endParaRPr/>
          </a:p>
          <a:p>
            <a:pPr lvl="1">
              <a:buChar char="–"/>
            </a:pPr>
            <a:r>
              <a:rPr lang="en-US" sz="2000"/>
              <a:t>Set up experimental framework and test multiple strategies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pic>
        <p:nvPicPr>
          <p:cNvPr id="307" name="内容占位符 4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342900" y="1905000"/>
            <a:ext cx="8305800" cy="1573243"/>
          </a:xfrm>
        </p:spPr>
      </p:pic>
      <p:sp>
        <p:nvSpPr>
          <p:cNvPr id="308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120</a:t>
            </a:fld>
            <a:endParaRPr lang="en-US" altLang="zh-CN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>
  <p:cSld>
    <p:spTree>
      <p:nvGrpSpPr>
        <p:cNvPr id="3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>
                <a:solidFill>
                  <a:schemeClr val="tx1"/>
                </a:solidFill>
              </a:rPr>
              <a:t>Memory Consistency</a:t>
            </a:r>
            <a:endParaRPr/>
          </a:p>
        </p:txBody>
      </p:sp>
      <p:sp>
        <p:nvSpPr>
          <p:cNvPr id="311" name="Content Placeholder 2"/>
          <p:cNvSpPr>
            <a:spLocks noGrp="true"/>
          </p:cNvSpPr>
          <p:nvPr>
            <p:ph idx="1"/>
          </p:nvPr>
        </p:nvSpPr>
        <p:spPr>
          <a:xfrm>
            <a:off x="396875" y="3724276"/>
            <a:ext cx="7896225" cy="2905124"/>
          </a:xfrm>
        </p:spPr>
        <p:txBody>
          <a:bodyPr/>
          <a:lstStyle/>
          <a:p>
            <a:pPr/>
            <a:r>
              <a:rPr lang="en-US" sz="2400" dirty="false"/>
              <a:t>What are the possible values printed?</a:t>
            </a:r>
            <a:endParaRPr/>
          </a:p>
          <a:p>
            <a:pPr lvl="1"/>
            <a:r>
              <a:rPr lang="en-US" sz="2000" dirty="false"/>
              <a:t>Depends on </a:t>
            </a:r>
            <a:r>
              <a:rPr lang="en-US" sz="2000" dirty="false">
                <a:solidFill>
                  <a:srgbClr val="C00000"/>
                </a:solidFill>
              </a:rPr>
              <a:t>memory consistency model</a:t>
            </a:r>
            <a:endParaRPr/>
          </a:p>
          <a:p>
            <a:pPr lvl="1"/>
            <a:r>
              <a:rPr lang="en-US" sz="2000" dirty="false"/>
              <a:t>Abstract model of how hardware handles concurrent accesses </a:t>
            </a:r>
            <a:endParaRPr/>
          </a:p>
          <a:p>
            <a:pPr/>
            <a:r>
              <a:rPr lang="en-US" sz="2400" dirty="false"/>
              <a:t>Sequential consistency</a:t>
            </a:r>
            <a:endParaRPr/>
          </a:p>
          <a:p>
            <a:pPr lvl="1"/>
            <a:r>
              <a:rPr lang="en-US" sz="2000" dirty="false"/>
              <a:t>Overall effect consistent with each individual thread</a:t>
            </a:r>
            <a:endParaRPr/>
          </a:p>
          <a:p>
            <a:pPr lvl="1"/>
            <a:r>
              <a:rPr lang="en-US" sz="2000" dirty="false"/>
              <a:t>Otherwise, arbitrary interleaving</a:t>
            </a:r>
            <a:endParaRPr/>
          </a:p>
        </p:txBody>
      </p:sp>
      <p:grpSp>
        <p:nvGrpSpPr>
          <p:cNvPr id="312" name="Group 12"/>
          <p:cNvGrpSpPr/>
          <p:nvPr/>
        </p:nvGrpSpPr>
        <p:grpSpPr>
          <a:xfrm>
            <a:off x="2057400" y="1579008"/>
            <a:ext cx="3200400" cy="2069068"/>
            <a:chOff x="2057400" y="1283732"/>
            <a:chExt cx="3200400" cy="2069068"/>
          </a:xfrm>
        </p:grpSpPr>
        <p:sp>
          <p:nvSpPr>
            <p:cNvPr id="313" name="TextBox 3"/>
            <p:cNvSpPr txBox="true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false">
              <a:spAutoFit/>
            </a:bodyPr>
            <a:lstStyle/>
            <a:p>
              <a:pPr/>
              <a:r>
                <a:rPr lang="en-US" sz="1800" b="false" dirty="false" err="true">
                  <a:latin typeface="Calibri" pitchFamily="34" charset="0"/>
                </a:rPr>
                <a:t>int</a:t>
              </a:r>
              <a:r>
                <a:rPr lang="en-US" sz="1800" b="false" dirty="false">
                  <a:latin typeface="Calibri" pitchFamily="34" charset="0"/>
                </a:rPr>
                <a:t> a = 1;</a:t>
              </a:r>
              <a:endParaRPr/>
            </a:p>
            <a:p>
              <a:pPr/>
              <a:r>
                <a:rPr lang="en-US" sz="1800" b="false" dirty="false" err="true">
                  <a:latin typeface="Calibri" pitchFamily="34" charset="0"/>
                </a:rPr>
                <a:t>int</a:t>
              </a:r>
              <a:r>
                <a:rPr lang="en-US" sz="1800" b="false" dirty="false">
                  <a:latin typeface="Calibri" pitchFamily="34" charset="0"/>
                </a:rPr>
                <a:t> b = 100;</a:t>
              </a:r>
              <a:endParaRPr/>
            </a:p>
          </p:txBody>
        </p:sp>
        <p:sp>
          <p:nvSpPr>
            <p:cNvPr id="314" name="TextBox 4"/>
            <p:cNvSpPr txBox="true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false" dirty="false">
                  <a:latin typeface="Calibri" pitchFamily="34" charset="0"/>
                </a:rPr>
                <a:t>Thread1: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b="false" dirty="false" err="true">
                  <a:latin typeface="Calibri" pitchFamily="34" charset="0"/>
                </a:rPr>
                <a:t>Wa</a:t>
              </a:r>
              <a:r>
                <a:rPr lang="en-US" sz="1800" b="false" dirty="false">
                  <a:latin typeface="Calibri" pitchFamily="34" charset="0"/>
                </a:rPr>
                <a:t>:	a = 2;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b="false" dirty="false" err="true">
                  <a:latin typeface="Calibri" pitchFamily="34" charset="0"/>
                </a:rPr>
                <a:t>Rb</a:t>
              </a:r>
              <a:r>
                <a:rPr lang="en-US" sz="1800" b="false" dirty="false">
                  <a:latin typeface="Calibri" pitchFamily="34" charset="0"/>
                </a:rPr>
                <a:t>: 	print(b);</a:t>
              </a:r>
              <a:endParaRPr/>
            </a:p>
          </p:txBody>
        </p:sp>
        <p:sp>
          <p:nvSpPr>
            <p:cNvPr id="315" name="TextBox 5"/>
            <p:cNvSpPr txBox="true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false" dirty="false">
                  <a:latin typeface="Calibri" pitchFamily="34" charset="0"/>
                </a:rPr>
                <a:t>Thread2: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b="false" dirty="false" err="true">
                  <a:latin typeface="Calibri" pitchFamily="34" charset="0"/>
                </a:rPr>
                <a:t>Wb</a:t>
              </a:r>
              <a:r>
                <a:rPr lang="en-US" sz="1800" b="false" dirty="false">
                  <a:latin typeface="Calibri" pitchFamily="34" charset="0"/>
                </a:rPr>
                <a:t>:	b = 200;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b="false" dirty="false">
                  <a:latin typeface="Calibri" pitchFamily="34" charset="0"/>
                </a:rPr>
                <a:t>Ra:	print(a);</a:t>
              </a:r>
              <a:endParaRPr/>
            </a:p>
          </p:txBody>
        </p:sp>
        <p:cxnSp>
          <p:nvCxnSpPr>
            <p:cNvPr id="316" name="Straight Arrow Connector 7"/>
            <p:cNvCxnSpPr>
              <a:stCxn id="313" idx="2"/>
              <a:endCxn id="314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7" name="Straight Arrow Connector 8"/>
            <p:cNvCxnSpPr>
              <a:stCxn id="313" idx="2"/>
              <a:endCxn id="315" idx="0"/>
            </p:cNvCxnSpPr>
            <p:nvPr/>
          </p:nvCxnSpPr>
          <p:spPr bwMode="auto">
            <a:xfrm rot="16200000" flipH="true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318" name="TextBox 14"/>
          <p:cNvSpPr txBox="true"/>
          <p:nvPr/>
        </p:nvSpPr>
        <p:spPr>
          <a:xfrm>
            <a:off x="6464505" y="2533296"/>
            <a:ext cx="500137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latin typeface="Calibri" pitchFamily="34" charset="0"/>
              </a:rPr>
              <a:t>Wa</a:t>
            </a:r>
            <a:endParaRPr lang="en-US" sz="1800" dirty="false">
              <a:latin typeface="Calibri" pitchFamily="34" charset="0"/>
            </a:endParaRPr>
          </a:p>
        </p:txBody>
      </p:sp>
      <p:sp>
        <p:nvSpPr>
          <p:cNvPr id="319" name="TextBox 15"/>
          <p:cNvSpPr txBox="true"/>
          <p:nvPr/>
        </p:nvSpPr>
        <p:spPr>
          <a:xfrm>
            <a:off x="7734233" y="2540718"/>
            <a:ext cx="437940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latin typeface="Calibri" pitchFamily="34" charset="0"/>
              </a:rPr>
              <a:t>Rb</a:t>
            </a:r>
            <a:endParaRPr lang="en-US" sz="1800" dirty="false">
              <a:latin typeface="Calibri" pitchFamily="34" charset="0"/>
            </a:endParaRPr>
          </a:p>
        </p:txBody>
      </p:sp>
      <p:cxnSp>
        <p:nvCxnSpPr>
          <p:cNvPr id="320" name="Straight Connector 16"/>
          <p:cNvCxnSpPr/>
          <p:nvPr/>
        </p:nvCxnSpPr>
        <p:spPr bwMode="auto">
          <a:xfrm>
            <a:off x="6894592" y="2750228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21" name="TextBox 17"/>
          <p:cNvSpPr txBox="true"/>
          <p:nvPr/>
        </p:nvSpPr>
        <p:spPr>
          <a:xfrm>
            <a:off x="6464505" y="3147142"/>
            <a:ext cx="518091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latin typeface="Calibri" pitchFamily="34" charset="0"/>
              </a:rPr>
              <a:t>Wb</a:t>
            </a:r>
            <a:endParaRPr lang="en-US" sz="1800" dirty="false">
              <a:latin typeface="Calibri" pitchFamily="34" charset="0"/>
            </a:endParaRPr>
          </a:p>
        </p:txBody>
      </p:sp>
      <p:sp>
        <p:nvSpPr>
          <p:cNvPr id="322" name="TextBox 18"/>
          <p:cNvSpPr txBox="true"/>
          <p:nvPr/>
        </p:nvSpPr>
        <p:spPr>
          <a:xfrm>
            <a:off x="7734233" y="3154564"/>
            <a:ext cx="428322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>
                <a:latin typeface="Calibri" pitchFamily="34" charset="0"/>
              </a:rPr>
              <a:t>Ra</a:t>
            </a:r>
            <a:endParaRPr/>
          </a:p>
        </p:txBody>
      </p:sp>
      <p:cxnSp>
        <p:nvCxnSpPr>
          <p:cNvPr id="323" name="Straight Connector 19"/>
          <p:cNvCxnSpPr/>
          <p:nvPr/>
        </p:nvCxnSpPr>
        <p:spPr bwMode="auto">
          <a:xfrm>
            <a:off x="6894592" y="3364074"/>
            <a:ext cx="838200" cy="1588"/>
          </a:xfrm>
          <a:prstGeom prst="line">
            <a:avLst/>
          </a:prstGeom>
          <a:noFill/>
          <a:ln w="31750">
            <a:solidFill>
              <a:srgbClr val="000000"/>
            </a:solidFill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324" name="TextBox 20"/>
          <p:cNvSpPr txBox="true"/>
          <p:nvPr/>
        </p:nvSpPr>
        <p:spPr>
          <a:xfrm>
            <a:off x="6464505" y="1960008"/>
            <a:ext cx="2006190" cy="646331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 algn="ctr"/>
            <a:r>
              <a:rPr lang="en-US" sz="1800" dirty="false">
                <a:latin typeface="Calibri" pitchFamily="34" charset="0"/>
              </a:rPr>
              <a:t>Thread consistency</a:t>
            </a:r>
            <a:endParaRPr/>
          </a:p>
          <a:p>
            <a:pPr algn="ctr"/>
            <a:r>
              <a:rPr lang="en-US" sz="1800" dirty="false">
                <a:latin typeface="Calibri" pitchFamily="34" charset="0"/>
              </a:rPr>
              <a:t>constraints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>
  <p:cSld>
    <p:spTree>
      <p:nvGrpSpPr>
        <p:cNvPr id="3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Sequential Consistency Example</a:t>
            </a:r>
            <a:endParaRPr/>
          </a:p>
        </p:txBody>
      </p:sp>
      <p:sp>
        <p:nvSpPr>
          <p:cNvPr id="327" name="Content Placeholder 2"/>
          <p:cNvSpPr>
            <a:spLocks noGrp="true"/>
          </p:cNvSpPr>
          <p:nvPr>
            <p:ph idx="1"/>
          </p:nvPr>
        </p:nvSpPr>
        <p:spPr>
          <a:xfrm>
            <a:off x="549275" y="5629276"/>
            <a:ext cx="8594725" cy="771524"/>
          </a:xfrm>
        </p:spPr>
        <p:txBody>
          <a:bodyPr/>
          <a:lstStyle/>
          <a:p>
            <a:pPr/>
            <a:r>
              <a:rPr lang="en-US" sz="2400" dirty="false"/>
              <a:t>Impossible outputs</a:t>
            </a:r>
            <a:endParaRPr/>
          </a:p>
          <a:p>
            <a:pPr lvl="1"/>
            <a:r>
              <a:rPr lang="en-US" sz="2000" dirty="false">
                <a:solidFill>
                  <a:srgbClr val="0000FF"/>
                </a:solidFill>
              </a:rPr>
              <a:t>100</a:t>
            </a:r>
            <a:r>
              <a:rPr lang="en-US" sz="2000" dirty="false">
                <a:solidFill>
                  <a:srgbClr val="FF0000"/>
                </a:solidFill>
              </a:rPr>
              <a:t>, 1	1, </a:t>
            </a:r>
            <a:r>
              <a:rPr lang="en-US" sz="2000" dirty="false">
                <a:solidFill>
                  <a:srgbClr val="0000FF"/>
                </a:solidFill>
              </a:rPr>
              <a:t>100	</a:t>
            </a:r>
            <a:r>
              <a:rPr lang="zh-CN" altLang="en-US" sz="2000" dirty="false">
                <a:solidFill>
                  <a:srgbClr val="0000FF"/>
                </a:solidFill>
              </a:rPr>
              <a:t>  </a:t>
            </a:r>
            <a:r>
              <a:rPr lang="en-US" altLang="zh-CN" sz="2000" dirty="false">
                <a:solidFill>
                  <a:srgbClr val="0000FF"/>
                </a:solidFill>
              </a:rPr>
              <a:t>200</a:t>
            </a:r>
            <a:r>
              <a:rPr lang="en-US" altLang="zh-CN" sz="2000" dirty="false">
                <a:solidFill>
                  <a:srgbClr val="FF0000"/>
                </a:solidFill>
              </a:rPr>
              <a:t>, 1</a:t>
            </a:r>
            <a:endParaRPr lang="en-US" sz="2000" dirty="false">
              <a:solidFill>
                <a:srgbClr val="FF0000"/>
              </a:solidFill>
            </a:endParaRPr>
          </a:p>
          <a:p>
            <a:pPr lvl="1"/>
            <a:r>
              <a:rPr lang="en-US" sz="2000" dirty="false"/>
              <a:t>Would require reaching both Ra and </a:t>
            </a:r>
            <a:r>
              <a:rPr lang="en-US" sz="2000" dirty="false" err="true"/>
              <a:t>Rb</a:t>
            </a:r>
            <a:r>
              <a:rPr lang="en-US" sz="2000" dirty="false"/>
              <a:t> before </a:t>
            </a:r>
            <a:r>
              <a:rPr lang="en-US" sz="2000" dirty="false" err="true"/>
              <a:t>Wa</a:t>
            </a:r>
            <a:r>
              <a:rPr lang="en-US" sz="2000" dirty="false"/>
              <a:t> and </a:t>
            </a:r>
            <a:r>
              <a:rPr lang="en-US" sz="2000" dirty="false" err="true"/>
              <a:t>Wb</a:t>
            </a:r>
            <a:endParaRPr lang="en-US" sz="2000" dirty="false"/>
          </a:p>
        </p:txBody>
      </p:sp>
      <p:grpSp>
        <p:nvGrpSpPr>
          <p:cNvPr id="328" name="Group 83"/>
          <p:cNvGrpSpPr/>
          <p:nvPr/>
        </p:nvGrpSpPr>
        <p:grpSpPr>
          <a:xfrm>
            <a:off x="3579923" y="3434320"/>
            <a:ext cx="5184553" cy="2362200"/>
            <a:chOff x="2057400" y="3048000"/>
            <a:chExt cx="5184553" cy="2362200"/>
          </a:xfrm>
        </p:grpSpPr>
        <p:sp>
          <p:nvSpPr>
            <p:cNvPr id="329" name="TextBox 10"/>
            <p:cNvSpPr txBox="true"/>
            <p:nvPr/>
          </p:nvSpPr>
          <p:spPr>
            <a:xfrm>
              <a:off x="2079121" y="3472934"/>
              <a:ext cx="500137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Wa</a:t>
              </a:r>
              <a:endParaRPr lang="en-US" sz="1800" dirty="false">
                <a:latin typeface="Calibri" pitchFamily="34" charset="0"/>
              </a:endParaRPr>
            </a:p>
          </p:txBody>
        </p:sp>
        <p:cxnSp>
          <p:nvCxnSpPr>
            <p:cNvPr id="330" name="Straight Connector 11"/>
            <p:cNvCxnSpPr>
              <a:stCxn id="329" idx="3"/>
            </p:cNvCxnSpPr>
            <p:nvPr/>
          </p:nvCxnSpPr>
          <p:spPr bwMode="auto">
            <a:xfrm flipV="true">
              <a:off x="2579258" y="3276600"/>
              <a:ext cx="876855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31" name="TextBox 13"/>
            <p:cNvSpPr txBox="true"/>
            <p:nvPr/>
          </p:nvSpPr>
          <p:spPr>
            <a:xfrm>
              <a:off x="3456113" y="3059668"/>
              <a:ext cx="437940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Rb</a:t>
              </a:r>
              <a:endParaRPr lang="en-US" sz="1800" dirty="false">
                <a:latin typeface="Calibri" pitchFamily="34" charset="0"/>
              </a:endParaRPr>
            </a:p>
          </p:txBody>
        </p:sp>
        <p:sp>
          <p:nvSpPr>
            <p:cNvPr id="332" name="TextBox 16"/>
            <p:cNvSpPr txBox="true"/>
            <p:nvPr/>
          </p:nvSpPr>
          <p:spPr>
            <a:xfrm>
              <a:off x="4725841" y="3067090"/>
              <a:ext cx="518091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Wb</a:t>
              </a:r>
              <a:endParaRPr lang="en-US" sz="1800" dirty="false">
                <a:latin typeface="Calibri" pitchFamily="34" charset="0"/>
              </a:endParaRPr>
            </a:p>
          </p:txBody>
        </p:sp>
        <p:sp>
          <p:nvSpPr>
            <p:cNvPr id="333" name="TextBox 17"/>
            <p:cNvSpPr txBox="true"/>
            <p:nvPr/>
          </p:nvSpPr>
          <p:spPr>
            <a:xfrm>
              <a:off x="6045472" y="3074512"/>
              <a:ext cx="428322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latin typeface="Calibri" pitchFamily="34" charset="0"/>
                </a:rPr>
                <a:t>Ra</a:t>
              </a:r>
              <a:endParaRPr/>
            </a:p>
          </p:txBody>
        </p:sp>
        <p:cxnSp>
          <p:nvCxnSpPr>
            <p:cNvPr id="334" name="Straight Connector 18"/>
            <p:cNvCxnSpPr/>
            <p:nvPr/>
          </p:nvCxnSpPr>
          <p:spPr bwMode="auto">
            <a:xfrm>
              <a:off x="5257800" y="327501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35" name="Straight Connector 21"/>
            <p:cNvCxnSpPr>
              <a:stCxn id="329" idx="3"/>
            </p:cNvCxnSpPr>
            <p:nvPr/>
          </p:nvCxnSpPr>
          <p:spPr bwMode="auto">
            <a:xfrm>
              <a:off x="2579258" y="3657600"/>
              <a:ext cx="876855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36" name="TextBox 22"/>
            <p:cNvSpPr txBox="true"/>
            <p:nvPr/>
          </p:nvSpPr>
          <p:spPr>
            <a:xfrm>
              <a:off x="3456113" y="3669268"/>
              <a:ext cx="518091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Wb</a:t>
              </a:r>
              <a:endParaRPr lang="en-US" sz="1800" dirty="false">
                <a:latin typeface="Calibri" pitchFamily="34" charset="0"/>
              </a:endParaRPr>
            </a:p>
          </p:txBody>
        </p:sp>
        <p:cxnSp>
          <p:nvCxnSpPr>
            <p:cNvPr id="337" name="Straight Connector 23"/>
            <p:cNvCxnSpPr>
              <a:stCxn id="336" idx="3"/>
            </p:cNvCxnSpPr>
            <p:nvPr/>
          </p:nvCxnSpPr>
          <p:spPr bwMode="auto">
            <a:xfrm flipV="true">
              <a:off x="3974204" y="3689866"/>
              <a:ext cx="751637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38" name="TextBox 24"/>
            <p:cNvSpPr txBox="true"/>
            <p:nvPr/>
          </p:nvSpPr>
          <p:spPr>
            <a:xfrm>
              <a:off x="4725841" y="3480356"/>
              <a:ext cx="437940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Rb</a:t>
              </a:r>
              <a:endParaRPr lang="en-US" sz="1800" dirty="false">
                <a:latin typeface="Calibri" pitchFamily="34" charset="0"/>
              </a:endParaRPr>
            </a:p>
          </p:txBody>
        </p:sp>
        <p:sp>
          <p:nvSpPr>
            <p:cNvPr id="339" name="TextBox 25"/>
            <p:cNvSpPr txBox="true"/>
            <p:nvPr/>
          </p:nvSpPr>
          <p:spPr>
            <a:xfrm>
              <a:off x="6045472" y="3487778"/>
              <a:ext cx="428322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latin typeface="Calibri" pitchFamily="34" charset="0"/>
                </a:rPr>
                <a:t>Ra</a:t>
              </a:r>
              <a:endParaRPr/>
            </a:p>
          </p:txBody>
        </p:sp>
        <p:cxnSp>
          <p:nvCxnSpPr>
            <p:cNvPr id="340" name="Straight Connector 26"/>
            <p:cNvCxnSpPr/>
            <p:nvPr/>
          </p:nvCxnSpPr>
          <p:spPr bwMode="auto">
            <a:xfrm>
              <a:off x="5257800" y="36882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41" name="Straight Connector 29"/>
            <p:cNvCxnSpPr>
              <a:stCxn id="336" idx="3"/>
            </p:cNvCxnSpPr>
            <p:nvPr/>
          </p:nvCxnSpPr>
          <p:spPr bwMode="auto">
            <a:xfrm>
              <a:off x="3974204" y="3853934"/>
              <a:ext cx="751637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42" name="TextBox 30"/>
            <p:cNvSpPr txBox="true"/>
            <p:nvPr/>
          </p:nvSpPr>
          <p:spPr>
            <a:xfrm>
              <a:off x="4725841" y="3893622"/>
              <a:ext cx="428322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latin typeface="Calibri" pitchFamily="34" charset="0"/>
                </a:rPr>
                <a:t>Ra</a:t>
              </a:r>
              <a:endParaRPr/>
            </a:p>
          </p:txBody>
        </p:sp>
        <p:sp>
          <p:nvSpPr>
            <p:cNvPr id="343" name="TextBox 31"/>
            <p:cNvSpPr txBox="true"/>
            <p:nvPr/>
          </p:nvSpPr>
          <p:spPr>
            <a:xfrm>
              <a:off x="6045472" y="3901044"/>
              <a:ext cx="437940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Rb</a:t>
              </a:r>
              <a:endParaRPr lang="en-US" sz="1800" dirty="false">
                <a:latin typeface="Calibri" pitchFamily="34" charset="0"/>
              </a:endParaRPr>
            </a:p>
          </p:txBody>
        </p:sp>
        <p:cxnSp>
          <p:nvCxnSpPr>
            <p:cNvPr id="344" name="Straight Connector 32"/>
            <p:cNvCxnSpPr/>
            <p:nvPr/>
          </p:nvCxnSpPr>
          <p:spPr bwMode="auto">
            <a:xfrm>
              <a:off x="5257800" y="4101544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45" name="TextBox 41"/>
            <p:cNvSpPr txBox="true"/>
            <p:nvPr/>
          </p:nvSpPr>
          <p:spPr>
            <a:xfrm>
              <a:off x="2057400" y="4612758"/>
              <a:ext cx="518091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Wb</a:t>
              </a:r>
              <a:endParaRPr lang="en-US" sz="1800" dirty="false">
                <a:latin typeface="Calibri" pitchFamily="34" charset="0"/>
              </a:endParaRPr>
            </a:p>
          </p:txBody>
        </p:sp>
        <p:cxnSp>
          <p:nvCxnSpPr>
            <p:cNvPr id="346" name="Straight Connector 42"/>
            <p:cNvCxnSpPr>
              <a:stCxn id="345" idx="3"/>
            </p:cNvCxnSpPr>
            <p:nvPr/>
          </p:nvCxnSpPr>
          <p:spPr bwMode="auto">
            <a:xfrm flipV="true">
              <a:off x="2575491" y="4416424"/>
              <a:ext cx="858901" cy="38100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47" name="TextBox 43"/>
            <p:cNvSpPr txBox="true"/>
            <p:nvPr/>
          </p:nvSpPr>
          <p:spPr>
            <a:xfrm>
              <a:off x="3434392" y="4199492"/>
              <a:ext cx="428322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latin typeface="Calibri" pitchFamily="34" charset="0"/>
                </a:rPr>
                <a:t>Ra</a:t>
              </a:r>
              <a:endParaRPr/>
            </a:p>
          </p:txBody>
        </p:sp>
        <p:cxnSp>
          <p:nvCxnSpPr>
            <p:cNvPr id="348" name="Straight Connector 44"/>
            <p:cNvCxnSpPr/>
            <p:nvPr/>
          </p:nvCxnSpPr>
          <p:spPr bwMode="auto">
            <a:xfrm>
              <a:off x="3865920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49" name="TextBox 45"/>
            <p:cNvSpPr txBox="true"/>
            <p:nvPr/>
          </p:nvSpPr>
          <p:spPr>
            <a:xfrm>
              <a:off x="4704120" y="4206914"/>
              <a:ext cx="500137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Wa</a:t>
              </a:r>
              <a:endParaRPr lang="en-US" sz="1800" dirty="false">
                <a:latin typeface="Calibri" pitchFamily="34" charset="0"/>
              </a:endParaRPr>
            </a:p>
          </p:txBody>
        </p:sp>
        <p:sp>
          <p:nvSpPr>
            <p:cNvPr id="350" name="TextBox 46"/>
            <p:cNvSpPr txBox="true"/>
            <p:nvPr/>
          </p:nvSpPr>
          <p:spPr>
            <a:xfrm>
              <a:off x="6023751" y="4214336"/>
              <a:ext cx="437940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Rb</a:t>
              </a:r>
              <a:endParaRPr lang="en-US" sz="1800" dirty="false">
                <a:latin typeface="Calibri" pitchFamily="34" charset="0"/>
              </a:endParaRPr>
            </a:p>
          </p:txBody>
        </p:sp>
        <p:cxnSp>
          <p:nvCxnSpPr>
            <p:cNvPr id="351" name="Straight Connector 47"/>
            <p:cNvCxnSpPr/>
            <p:nvPr/>
          </p:nvCxnSpPr>
          <p:spPr bwMode="auto">
            <a:xfrm>
              <a:off x="5236079" y="4414836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2" name="Straight Connector 48"/>
            <p:cNvCxnSpPr>
              <a:stCxn id="345" idx="3"/>
            </p:cNvCxnSpPr>
            <p:nvPr/>
          </p:nvCxnSpPr>
          <p:spPr bwMode="auto">
            <a:xfrm>
              <a:off x="2575491" y="4797424"/>
              <a:ext cx="858901" cy="18466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53" name="TextBox 49"/>
            <p:cNvSpPr txBox="true"/>
            <p:nvPr/>
          </p:nvSpPr>
          <p:spPr>
            <a:xfrm>
              <a:off x="3434392" y="4809092"/>
              <a:ext cx="500137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Wa</a:t>
              </a:r>
              <a:endParaRPr lang="en-US" sz="1800" dirty="false">
                <a:latin typeface="Calibri" pitchFamily="34" charset="0"/>
              </a:endParaRPr>
            </a:p>
          </p:txBody>
        </p:sp>
        <p:cxnSp>
          <p:nvCxnSpPr>
            <p:cNvPr id="354" name="Straight Connector 50"/>
            <p:cNvCxnSpPr>
              <a:stCxn id="353" idx="3"/>
            </p:cNvCxnSpPr>
            <p:nvPr/>
          </p:nvCxnSpPr>
          <p:spPr bwMode="auto">
            <a:xfrm flipV="true">
              <a:off x="3934529" y="4829690"/>
              <a:ext cx="769591" cy="16406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55" name="TextBox 51"/>
            <p:cNvSpPr txBox="true"/>
            <p:nvPr/>
          </p:nvSpPr>
          <p:spPr>
            <a:xfrm>
              <a:off x="4704120" y="4620180"/>
              <a:ext cx="428322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latin typeface="Calibri" pitchFamily="34" charset="0"/>
                </a:rPr>
                <a:t>Ra</a:t>
              </a:r>
              <a:endParaRPr/>
            </a:p>
          </p:txBody>
        </p:sp>
        <p:sp>
          <p:nvSpPr>
            <p:cNvPr id="356" name="TextBox 52"/>
            <p:cNvSpPr txBox="true"/>
            <p:nvPr/>
          </p:nvSpPr>
          <p:spPr>
            <a:xfrm>
              <a:off x="6023751" y="4627602"/>
              <a:ext cx="437940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Rb</a:t>
              </a:r>
              <a:endParaRPr lang="en-US" sz="1800" dirty="false">
                <a:latin typeface="Calibri" pitchFamily="34" charset="0"/>
              </a:endParaRPr>
            </a:p>
          </p:txBody>
        </p:sp>
        <p:cxnSp>
          <p:nvCxnSpPr>
            <p:cNvPr id="357" name="Straight Connector 53"/>
            <p:cNvCxnSpPr/>
            <p:nvPr/>
          </p:nvCxnSpPr>
          <p:spPr bwMode="auto">
            <a:xfrm>
              <a:off x="5236079" y="482810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58" name="Straight Connector 54"/>
            <p:cNvCxnSpPr>
              <a:stCxn id="353" idx="3"/>
            </p:cNvCxnSpPr>
            <p:nvPr/>
          </p:nvCxnSpPr>
          <p:spPr bwMode="auto">
            <a:xfrm>
              <a:off x="3934529" y="4993758"/>
              <a:ext cx="769591" cy="24919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59" name="TextBox 55"/>
            <p:cNvSpPr txBox="true"/>
            <p:nvPr/>
          </p:nvSpPr>
          <p:spPr>
            <a:xfrm>
              <a:off x="4704120" y="5033446"/>
              <a:ext cx="437940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Rb</a:t>
              </a:r>
              <a:endParaRPr lang="en-US" sz="1800" dirty="false">
                <a:latin typeface="Calibri" pitchFamily="34" charset="0"/>
              </a:endParaRPr>
            </a:p>
          </p:txBody>
        </p:sp>
        <p:sp>
          <p:nvSpPr>
            <p:cNvPr id="360" name="TextBox 56"/>
            <p:cNvSpPr txBox="true"/>
            <p:nvPr/>
          </p:nvSpPr>
          <p:spPr>
            <a:xfrm>
              <a:off x="6023751" y="5040868"/>
              <a:ext cx="428322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latin typeface="Calibri" pitchFamily="34" charset="0"/>
                </a:rPr>
                <a:t>Ra</a:t>
              </a:r>
              <a:endParaRPr/>
            </a:p>
          </p:txBody>
        </p:sp>
        <p:cxnSp>
          <p:nvCxnSpPr>
            <p:cNvPr id="361" name="Straight Connector 57"/>
            <p:cNvCxnSpPr/>
            <p:nvPr/>
          </p:nvCxnSpPr>
          <p:spPr bwMode="auto">
            <a:xfrm>
              <a:off x="5236079" y="524136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62" name="TextBox 61"/>
            <p:cNvSpPr txBox="true"/>
            <p:nvPr/>
          </p:nvSpPr>
          <p:spPr>
            <a:xfrm>
              <a:off x="6477000" y="3048000"/>
              <a:ext cx="764953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0000FF"/>
                  </a:solidFill>
                  <a:latin typeface="Calibri" pitchFamily="34" charset="0"/>
                </a:rPr>
                <a:t>100</a:t>
              </a:r>
              <a:r>
                <a:rPr lang="en-US" sz="1800" dirty="false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  <a:endParaRPr/>
            </a:p>
          </p:txBody>
        </p:sp>
        <p:sp>
          <p:nvSpPr>
            <p:cNvPr id="363" name="TextBox 62"/>
            <p:cNvSpPr txBox="true"/>
            <p:nvPr/>
          </p:nvSpPr>
          <p:spPr>
            <a:xfrm>
              <a:off x="6477000" y="3516868"/>
              <a:ext cx="764953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false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  <a:endParaRPr/>
            </a:p>
          </p:txBody>
        </p:sp>
        <p:sp>
          <p:nvSpPr>
            <p:cNvPr id="364" name="TextBox 63"/>
            <p:cNvSpPr txBox="true"/>
            <p:nvPr/>
          </p:nvSpPr>
          <p:spPr>
            <a:xfrm>
              <a:off x="6477000" y="3886200"/>
              <a:ext cx="764953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false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endParaRPr/>
            </a:p>
          </p:txBody>
        </p:sp>
        <p:sp>
          <p:nvSpPr>
            <p:cNvPr id="365" name="TextBox 64"/>
            <p:cNvSpPr txBox="true"/>
            <p:nvPr/>
          </p:nvSpPr>
          <p:spPr>
            <a:xfrm>
              <a:off x="6477000" y="4191000"/>
              <a:ext cx="764953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FF0000"/>
                  </a:solidFill>
                  <a:latin typeface="Calibri" pitchFamily="34" charset="0"/>
                </a:rPr>
                <a:t>1, </a:t>
              </a:r>
              <a:r>
                <a:rPr lang="en-US" sz="1800" dirty="false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endParaRPr/>
            </a:p>
          </p:txBody>
        </p:sp>
        <p:sp>
          <p:nvSpPr>
            <p:cNvPr id="366" name="TextBox 65"/>
            <p:cNvSpPr txBox="true"/>
            <p:nvPr/>
          </p:nvSpPr>
          <p:spPr>
            <a:xfrm>
              <a:off x="6477000" y="4572000"/>
              <a:ext cx="764953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FF0000"/>
                  </a:solidFill>
                  <a:latin typeface="Calibri" pitchFamily="34" charset="0"/>
                </a:rPr>
                <a:t>2, </a:t>
              </a:r>
              <a:r>
                <a:rPr lang="en-US" sz="1800" dirty="false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endParaRPr/>
            </a:p>
          </p:txBody>
        </p:sp>
        <p:sp>
          <p:nvSpPr>
            <p:cNvPr id="367" name="TextBox 66"/>
            <p:cNvSpPr txBox="true"/>
            <p:nvPr/>
          </p:nvSpPr>
          <p:spPr>
            <a:xfrm>
              <a:off x="6477000" y="5040868"/>
              <a:ext cx="764953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0000FF"/>
                  </a:solidFill>
                  <a:latin typeface="Calibri" pitchFamily="34" charset="0"/>
                </a:rPr>
                <a:t>200</a:t>
              </a:r>
              <a:r>
                <a:rPr lang="en-US" sz="1800" dirty="false">
                  <a:solidFill>
                    <a:srgbClr val="FF0000"/>
                  </a:solidFill>
                  <a:latin typeface="Calibri" pitchFamily="34" charset="0"/>
                </a:rPr>
                <a:t>, 2</a:t>
              </a:r>
              <a:endParaRPr/>
            </a:p>
          </p:txBody>
        </p:sp>
        <p:cxnSp>
          <p:nvCxnSpPr>
            <p:cNvPr id="368" name="Straight Connector 69"/>
            <p:cNvCxnSpPr/>
            <p:nvPr/>
          </p:nvCxnSpPr>
          <p:spPr bwMode="auto">
            <a:xfrm>
              <a:off x="3886200" y="3276600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9" name="Group 58"/>
          <p:cNvGrpSpPr/>
          <p:nvPr/>
        </p:nvGrpSpPr>
        <p:grpSpPr>
          <a:xfrm>
            <a:off x="5496727" y="1467030"/>
            <a:ext cx="2006190" cy="1563888"/>
            <a:chOff x="5759932" y="874512"/>
            <a:chExt cx="2006190" cy="1563888"/>
          </a:xfrm>
        </p:grpSpPr>
        <p:sp>
          <p:nvSpPr>
            <p:cNvPr id="370" name="TextBox 70"/>
            <p:cNvSpPr txBox="true"/>
            <p:nvPr/>
          </p:nvSpPr>
          <p:spPr>
            <a:xfrm>
              <a:off x="5759932" y="1447800"/>
              <a:ext cx="500137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Wa</a:t>
              </a:r>
              <a:endParaRPr lang="en-US" sz="1800" dirty="false">
                <a:latin typeface="Calibri" pitchFamily="34" charset="0"/>
              </a:endParaRPr>
            </a:p>
          </p:txBody>
        </p:sp>
        <p:sp>
          <p:nvSpPr>
            <p:cNvPr id="371" name="TextBox 71"/>
            <p:cNvSpPr txBox="true"/>
            <p:nvPr/>
          </p:nvSpPr>
          <p:spPr>
            <a:xfrm>
              <a:off x="7029660" y="1455222"/>
              <a:ext cx="437940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Rb</a:t>
              </a:r>
              <a:endParaRPr lang="en-US" sz="1800" dirty="false">
                <a:latin typeface="Calibri" pitchFamily="34" charset="0"/>
              </a:endParaRPr>
            </a:p>
          </p:txBody>
        </p:sp>
        <p:cxnSp>
          <p:nvCxnSpPr>
            <p:cNvPr id="372" name="Straight Connector 72"/>
            <p:cNvCxnSpPr/>
            <p:nvPr/>
          </p:nvCxnSpPr>
          <p:spPr bwMode="auto">
            <a:xfrm>
              <a:off x="6190019" y="1664732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73" name="TextBox 73"/>
            <p:cNvSpPr txBox="true"/>
            <p:nvPr/>
          </p:nvSpPr>
          <p:spPr>
            <a:xfrm>
              <a:off x="5759932" y="2061646"/>
              <a:ext cx="518091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Wb</a:t>
              </a:r>
              <a:endParaRPr lang="en-US" sz="1800" dirty="false">
                <a:latin typeface="Calibri" pitchFamily="34" charset="0"/>
              </a:endParaRPr>
            </a:p>
          </p:txBody>
        </p:sp>
        <p:sp>
          <p:nvSpPr>
            <p:cNvPr id="374" name="TextBox 74"/>
            <p:cNvSpPr txBox="true"/>
            <p:nvPr/>
          </p:nvSpPr>
          <p:spPr>
            <a:xfrm>
              <a:off x="7029660" y="2069068"/>
              <a:ext cx="428322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latin typeface="Calibri" pitchFamily="34" charset="0"/>
                </a:rPr>
                <a:t>Ra</a:t>
              </a:r>
              <a:endParaRPr/>
            </a:p>
          </p:txBody>
        </p:sp>
        <p:cxnSp>
          <p:nvCxnSpPr>
            <p:cNvPr id="375" name="Straight Connector 75"/>
            <p:cNvCxnSpPr/>
            <p:nvPr/>
          </p:nvCxnSpPr>
          <p:spPr bwMode="auto">
            <a:xfrm>
              <a:off x="6190019" y="2278578"/>
              <a:ext cx="838200" cy="158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76" name="TextBox 76"/>
            <p:cNvSpPr txBox="true"/>
            <p:nvPr/>
          </p:nvSpPr>
          <p:spPr>
            <a:xfrm>
              <a:off x="5759932" y="874512"/>
              <a:ext cx="2006190" cy="646331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 algn="ctr"/>
              <a:r>
                <a:rPr lang="en-US" sz="1800" dirty="false">
                  <a:latin typeface="Calibri" pitchFamily="34" charset="0"/>
                </a:rPr>
                <a:t>Thread consistency</a:t>
              </a:r>
              <a:endParaRPr/>
            </a:p>
            <a:p>
              <a:pPr algn="ctr"/>
              <a:r>
                <a:rPr lang="en-US" sz="1800" dirty="false">
                  <a:latin typeface="Calibri" pitchFamily="34" charset="0"/>
                </a:rPr>
                <a:t>constraints</a:t>
              </a:r>
              <a:endParaRPr/>
            </a:p>
          </p:txBody>
        </p:sp>
      </p:grpSp>
      <p:grpSp>
        <p:nvGrpSpPr>
          <p:cNvPr id="377" name="Group 77"/>
          <p:cNvGrpSpPr/>
          <p:nvPr/>
        </p:nvGrpSpPr>
        <p:grpSpPr>
          <a:xfrm>
            <a:off x="549275" y="1633540"/>
            <a:ext cx="3200400" cy="2069068"/>
            <a:chOff x="2057400" y="1283732"/>
            <a:chExt cx="3200400" cy="2069068"/>
          </a:xfrm>
        </p:grpSpPr>
        <p:sp>
          <p:nvSpPr>
            <p:cNvPr id="378" name="TextBox 78"/>
            <p:cNvSpPr txBox="true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false">
              <a:spAutoFit/>
            </a:bodyPr>
            <a:lstStyle/>
            <a:p>
              <a:pPr/>
              <a:r>
                <a:rPr lang="en-US" sz="1800" b="false" dirty="false" err="true">
                  <a:latin typeface="Calibri" pitchFamily="34" charset="0"/>
                </a:rPr>
                <a:t>int</a:t>
              </a:r>
              <a:r>
                <a:rPr lang="en-US" sz="1800" b="false" dirty="false">
                  <a:latin typeface="Calibri" pitchFamily="34" charset="0"/>
                </a:rPr>
                <a:t> a = 1;</a:t>
              </a:r>
              <a:endParaRPr/>
            </a:p>
            <a:p>
              <a:pPr/>
              <a:r>
                <a:rPr lang="en-US" sz="1800" b="false" dirty="false" err="true">
                  <a:latin typeface="Calibri" pitchFamily="34" charset="0"/>
                </a:rPr>
                <a:t>int</a:t>
              </a:r>
              <a:r>
                <a:rPr lang="en-US" sz="1800" b="false" dirty="false">
                  <a:latin typeface="Calibri" pitchFamily="34" charset="0"/>
                </a:rPr>
                <a:t> b = 100;</a:t>
              </a:r>
              <a:endParaRPr/>
            </a:p>
          </p:txBody>
        </p:sp>
        <p:sp>
          <p:nvSpPr>
            <p:cNvPr id="379" name="TextBox 79"/>
            <p:cNvSpPr txBox="true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false" dirty="false">
                  <a:latin typeface="Calibri" pitchFamily="34" charset="0"/>
                </a:rPr>
                <a:t>Thread1: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b="false" dirty="false" err="true">
                  <a:latin typeface="Calibri" pitchFamily="34" charset="0"/>
                </a:rPr>
                <a:t>Wa</a:t>
              </a:r>
              <a:r>
                <a:rPr lang="en-US" sz="1800" b="false" dirty="false">
                  <a:latin typeface="Calibri" pitchFamily="34" charset="0"/>
                </a:rPr>
                <a:t>:	a = 2;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b="false" dirty="false" err="true">
                  <a:latin typeface="Calibri" pitchFamily="34" charset="0"/>
                </a:rPr>
                <a:t>Rb</a:t>
              </a:r>
              <a:r>
                <a:rPr lang="en-US" sz="1800" b="false" dirty="false">
                  <a:latin typeface="Calibri" pitchFamily="34" charset="0"/>
                </a:rPr>
                <a:t>: 	</a:t>
              </a:r>
              <a:r>
                <a:rPr lang="en-US" sz="1800" b="false" dirty="false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b="false" dirty="false">
                  <a:latin typeface="Calibri" pitchFamily="34" charset="0"/>
                </a:rPr>
                <a:t>;</a:t>
              </a:r>
              <a:endParaRPr/>
            </a:p>
          </p:txBody>
        </p:sp>
        <p:sp>
          <p:nvSpPr>
            <p:cNvPr id="380" name="TextBox 80"/>
            <p:cNvSpPr txBox="true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b="false" dirty="false">
                  <a:latin typeface="Calibri" pitchFamily="34" charset="0"/>
                </a:rPr>
                <a:t>Thread2: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b="false" dirty="false" err="true">
                  <a:latin typeface="Calibri" pitchFamily="34" charset="0"/>
                </a:rPr>
                <a:t>Wb</a:t>
              </a:r>
              <a:r>
                <a:rPr lang="en-US" sz="1800" b="false" dirty="false">
                  <a:latin typeface="Calibri" pitchFamily="34" charset="0"/>
                </a:rPr>
                <a:t>:	b = 200;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b="false" dirty="false">
                  <a:latin typeface="Calibri" pitchFamily="34" charset="0"/>
                </a:rPr>
                <a:t>Ra:	</a:t>
              </a:r>
              <a:r>
                <a:rPr lang="en-US" sz="1800" b="false" dirty="false">
                  <a:solidFill>
                    <a:srgbClr val="FF0000"/>
                  </a:solidFill>
                  <a:latin typeface="Calibri" pitchFamily="34" charset="0"/>
                </a:rPr>
                <a:t>print(a)</a:t>
              </a:r>
              <a:r>
                <a:rPr lang="en-US" sz="1800" b="false" dirty="false">
                  <a:latin typeface="Calibri" pitchFamily="34" charset="0"/>
                </a:rPr>
                <a:t>;</a:t>
              </a:r>
              <a:endParaRPr/>
            </a:p>
          </p:txBody>
        </p:sp>
        <p:cxnSp>
          <p:nvCxnSpPr>
            <p:cNvPr id="381" name="Straight Arrow Connector 81"/>
            <p:cNvCxnSpPr>
              <a:stCxn id="378" idx="2"/>
              <a:endCxn id="37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2" name="Straight Arrow Connector 82"/>
            <p:cNvCxnSpPr>
              <a:stCxn id="378" idx="2"/>
              <a:endCxn id="380" idx="0"/>
            </p:cNvCxnSpPr>
            <p:nvPr/>
          </p:nvCxnSpPr>
          <p:spPr bwMode="auto">
            <a:xfrm rot="16200000" flipH="true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>
  <p:cSld>
    <p:spTree>
      <p:nvGrpSpPr>
        <p:cNvPr id="3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Non-Coherent Cache Scenario</a:t>
            </a:r>
            <a:endParaRPr/>
          </a:p>
        </p:txBody>
      </p:sp>
      <p:sp>
        <p:nvSpPr>
          <p:cNvPr id="385" name="Content Placeholder 2"/>
          <p:cNvSpPr>
            <a:spLocks noGrp="true"/>
          </p:cNvSpPr>
          <p:nvPr>
            <p:ph idx="1"/>
          </p:nvPr>
        </p:nvSpPr>
        <p:spPr>
          <a:xfrm>
            <a:off x="396875" y="1743075"/>
            <a:ext cx="4251325" cy="1609725"/>
          </a:xfrm>
        </p:spPr>
        <p:txBody>
          <a:bodyPr/>
          <a:lstStyle/>
          <a:p>
            <a:pPr/>
            <a:r>
              <a:rPr lang="en-US" sz="2400" dirty="false"/>
              <a:t>Write-back caches, without coordination between them</a:t>
            </a:r>
            <a:endParaRPr/>
          </a:p>
        </p:txBody>
      </p:sp>
      <p:sp>
        <p:nvSpPr>
          <p:cNvPr id="386" name="Rectangle 3"/>
          <p:cNvSpPr/>
          <p:nvPr/>
        </p:nvSpPr>
        <p:spPr bwMode="auto">
          <a:xfrm>
            <a:off x="381000" y="5410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false" anchor="t" anchorCtr="false">
            <a:noAutofit/>
          </a:bodyPr>
          <a:lstStyle/>
          <a:p>
            <a:pPr algn="ctr"/>
            <a:r>
              <a:rPr lang="en-US" sz="2000" dirty="false">
                <a:latin typeface="+mn-lt"/>
              </a:rPr>
              <a:t>Main Memory</a:t>
            </a:r>
            <a:endParaRPr/>
          </a:p>
        </p:txBody>
      </p:sp>
      <p:sp>
        <p:nvSpPr>
          <p:cNvPr id="387" name="Rectangle 4"/>
          <p:cNvSpPr/>
          <p:nvPr/>
        </p:nvSpPr>
        <p:spPr bwMode="auto">
          <a:xfrm>
            <a:off x="1524000" y="5867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a:1</a:t>
            </a:r>
            <a:endParaRPr/>
          </a:p>
        </p:txBody>
      </p:sp>
      <p:sp>
        <p:nvSpPr>
          <p:cNvPr id="388" name="Rectangle 5"/>
          <p:cNvSpPr/>
          <p:nvPr/>
        </p:nvSpPr>
        <p:spPr bwMode="auto">
          <a:xfrm>
            <a:off x="3048000" y="5867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b:100</a:t>
            </a:r>
            <a:endParaRPr/>
          </a:p>
        </p:txBody>
      </p:sp>
      <p:sp>
        <p:nvSpPr>
          <p:cNvPr id="389" name="Rectangle 8"/>
          <p:cNvSpPr/>
          <p:nvPr/>
        </p:nvSpPr>
        <p:spPr bwMode="auto">
          <a:xfrm>
            <a:off x="381000" y="3886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false" anchor="t" anchorCtr="false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Thread1 Cache</a:t>
            </a:r>
            <a:endParaRPr/>
          </a:p>
        </p:txBody>
      </p:sp>
      <p:sp>
        <p:nvSpPr>
          <p:cNvPr id="390" name="Rectangle 9"/>
          <p:cNvSpPr/>
          <p:nvPr/>
        </p:nvSpPr>
        <p:spPr bwMode="auto">
          <a:xfrm>
            <a:off x="533400" y="4343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a: 2</a:t>
            </a:r>
            <a:endParaRPr/>
          </a:p>
        </p:txBody>
      </p:sp>
      <p:sp>
        <p:nvSpPr>
          <p:cNvPr id="391" name="Rectangle 11"/>
          <p:cNvSpPr/>
          <p:nvPr/>
        </p:nvSpPr>
        <p:spPr bwMode="auto">
          <a:xfrm>
            <a:off x="2895600" y="3886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false" anchor="t" anchorCtr="false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Thread2 Cache</a:t>
            </a:r>
            <a:endParaRPr/>
          </a:p>
        </p:txBody>
      </p:sp>
      <p:sp>
        <p:nvSpPr>
          <p:cNvPr id="392" name="Rectangle 15"/>
          <p:cNvSpPr/>
          <p:nvPr/>
        </p:nvSpPr>
        <p:spPr bwMode="auto">
          <a:xfrm>
            <a:off x="3962400" y="4343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b:200</a:t>
            </a:r>
            <a:endParaRPr/>
          </a:p>
        </p:txBody>
      </p:sp>
      <p:cxnSp>
        <p:nvCxnSpPr>
          <p:cNvPr id="393" name="Straight Connector 20"/>
          <p:cNvCxnSpPr>
            <a:endCxn id="389" idx="2"/>
          </p:cNvCxnSpPr>
          <p:nvPr/>
        </p:nvCxnSpPr>
        <p:spPr bwMode="auto">
          <a:xfrm rot="5400000" flipH="true" flipV="true">
            <a:off x="1219200" y="5257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4" name="Straight Connector 25"/>
          <p:cNvCxnSpPr/>
          <p:nvPr/>
        </p:nvCxnSpPr>
        <p:spPr bwMode="auto">
          <a:xfrm rot="5400000" flipH="true" flipV="true">
            <a:off x="3734594" y="5257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395" name="Group 35"/>
          <p:cNvGrpSpPr/>
          <p:nvPr/>
        </p:nvGrpSpPr>
        <p:grpSpPr>
          <a:xfrm>
            <a:off x="1828800" y="4343400"/>
            <a:ext cx="4627340" cy="1524000"/>
            <a:chOff x="2057400" y="2895600"/>
            <a:chExt cx="4627340" cy="1524000"/>
          </a:xfrm>
        </p:grpSpPr>
        <p:grpSp>
          <p:nvGrpSpPr>
            <p:cNvPr id="396" name="Group 31"/>
            <p:cNvGrpSpPr/>
            <p:nvPr/>
          </p:nvGrpSpPr>
          <p:grpSpPr>
            <a:xfrm>
              <a:off x="2057400" y="2895600"/>
              <a:ext cx="1905000" cy="1524000"/>
              <a:chOff x="2057400" y="2895600"/>
              <a:chExt cx="1905000" cy="1524000"/>
            </a:xfrm>
          </p:grpSpPr>
          <p:sp>
            <p:nvSpPr>
              <p:cNvPr id="397" name="Rectangle 12"/>
              <p:cNvSpPr/>
              <p:nvPr/>
            </p:nvSpPr>
            <p:spPr bwMode="auto">
              <a:xfrm>
                <a:off x="3276600" y="2895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a:1</a:t>
                </a:r>
                <a:endParaRPr/>
              </a:p>
            </p:txBody>
          </p:sp>
          <p:cxnSp>
            <p:nvCxnSpPr>
              <p:cNvPr id="398" name="Straight Arrow Connector 27"/>
              <p:cNvCxnSpPr>
                <a:endCxn id="397" idx="2"/>
              </p:cNvCxnSpPr>
              <p:nvPr/>
            </p:nvCxnSpPr>
            <p:spPr bwMode="auto">
              <a:xfrm flipV="true">
                <a:off x="2057400" y="3200400"/>
                <a:ext cx="1562100" cy="12192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399" name="TextBox 33"/>
            <p:cNvSpPr txBox="true"/>
            <p:nvPr/>
          </p:nvSpPr>
          <p:spPr>
            <a:xfrm>
              <a:off x="5867400" y="2895601"/>
              <a:ext cx="817340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ED0101"/>
                  </a:solidFill>
                  <a:latin typeface="Calibri" pitchFamily="34" charset="0"/>
                </a:rPr>
                <a:t>print 1</a:t>
              </a:r>
              <a:endParaRPr/>
            </a:p>
          </p:txBody>
        </p:sp>
      </p:grpSp>
      <p:grpSp>
        <p:nvGrpSpPr>
          <p:cNvPr id="400" name="Group 36"/>
          <p:cNvGrpSpPr/>
          <p:nvPr/>
        </p:nvGrpSpPr>
        <p:grpSpPr>
          <a:xfrm>
            <a:off x="1372394" y="4343401"/>
            <a:ext cx="5338644" cy="1600200"/>
            <a:chOff x="1600994" y="2895601"/>
            <a:chExt cx="5338644" cy="1600200"/>
          </a:xfrm>
        </p:grpSpPr>
        <p:grpSp>
          <p:nvGrpSpPr>
            <p:cNvPr id="401" name="Group 32"/>
            <p:cNvGrpSpPr/>
            <p:nvPr/>
          </p:nvGrpSpPr>
          <p:grpSpPr>
            <a:xfrm>
              <a:off x="1600994" y="2895601"/>
              <a:ext cx="2018506" cy="1600200"/>
              <a:chOff x="1600994" y="2895601"/>
              <a:chExt cx="2018506" cy="1600200"/>
            </a:xfrm>
          </p:grpSpPr>
          <p:sp>
            <p:nvSpPr>
              <p:cNvPr id="402" name="Rectangle 10"/>
              <p:cNvSpPr/>
              <p:nvPr/>
            </p:nvSpPr>
            <p:spPr bwMode="auto">
              <a:xfrm>
                <a:off x="1600994" y="2895601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b:100</a:t>
                </a:r>
                <a:endParaRPr/>
              </a:p>
            </p:txBody>
          </p:sp>
          <p:cxnSp>
            <p:nvCxnSpPr>
              <p:cNvPr id="403" name="Straight Arrow Connector 28"/>
              <p:cNvCxnSpPr>
                <a:stCxn id="388" idx="0"/>
                <a:endCxn id="402" idx="2"/>
              </p:cNvCxnSpPr>
              <p:nvPr/>
            </p:nvCxnSpPr>
            <p:spPr bwMode="auto">
              <a:xfrm flipH="true" flipV="true">
                <a:off x="1943894" y="3200401"/>
                <a:ext cx="1675606" cy="1295400"/>
              </a:xfrm>
              <a:prstGeom prst="straightConnector1">
                <a:avLst/>
              </a:prstGeom>
              <a:noFill/>
              <a:ln w="31750">
                <a:solidFill>
                  <a:srgbClr val="C00000"/>
                </a:solidFill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404" name="TextBox 34"/>
            <p:cNvSpPr txBox="true"/>
            <p:nvPr/>
          </p:nvSpPr>
          <p:spPr>
            <a:xfrm>
              <a:off x="5888260" y="3440668"/>
              <a:ext cx="1051378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0000FF"/>
                  </a:solidFill>
                  <a:latin typeface="Calibri" pitchFamily="34" charset="0"/>
                </a:rPr>
                <a:t>print 100</a:t>
              </a:r>
              <a:endParaRPr/>
            </a:p>
          </p:txBody>
        </p:sp>
      </p:grpSp>
      <p:grpSp>
        <p:nvGrpSpPr>
          <p:cNvPr id="405" name="Group 22"/>
          <p:cNvGrpSpPr/>
          <p:nvPr/>
        </p:nvGrpSpPr>
        <p:grpSpPr>
          <a:xfrm>
            <a:off x="5257800" y="1578678"/>
            <a:ext cx="3200400" cy="2069068"/>
            <a:chOff x="2057400" y="1283732"/>
            <a:chExt cx="3200400" cy="2069068"/>
          </a:xfrm>
        </p:grpSpPr>
        <p:sp>
          <p:nvSpPr>
            <p:cNvPr id="406" name="TextBox 23"/>
            <p:cNvSpPr txBox="true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int</a:t>
              </a:r>
              <a:r>
                <a:rPr lang="en-US" sz="1800" dirty="false">
                  <a:latin typeface="Calibri" pitchFamily="34" charset="0"/>
                </a:rPr>
                <a:t> a = 1;</a:t>
              </a:r>
              <a:endParaRPr/>
            </a:p>
            <a:p>
              <a:pPr/>
              <a:r>
                <a:rPr lang="en-US" sz="1800" dirty="false" err="true">
                  <a:latin typeface="Calibri" pitchFamily="34" charset="0"/>
                </a:rPr>
                <a:t>int</a:t>
              </a:r>
              <a:r>
                <a:rPr lang="en-US" sz="1800" dirty="false">
                  <a:latin typeface="Calibri" pitchFamily="34" charset="0"/>
                </a:rPr>
                <a:t> b = 100;</a:t>
              </a:r>
              <a:endParaRPr/>
            </a:p>
          </p:txBody>
        </p:sp>
        <p:sp>
          <p:nvSpPr>
            <p:cNvPr id="407" name="TextBox 24"/>
            <p:cNvSpPr txBox="true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false">
                  <a:latin typeface="Calibri" pitchFamily="34" charset="0"/>
                </a:rPr>
                <a:t>Thread1: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dirty="false" err="true">
                  <a:latin typeface="Calibri" pitchFamily="34" charset="0"/>
                </a:rPr>
                <a:t>Wa</a:t>
              </a:r>
              <a:r>
                <a:rPr lang="en-US" sz="1800" dirty="false">
                  <a:latin typeface="Calibri" pitchFamily="34" charset="0"/>
                </a:rPr>
                <a:t>:	a = 2;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dirty="false" err="true">
                  <a:latin typeface="Calibri" pitchFamily="34" charset="0"/>
                </a:rPr>
                <a:t>Rb</a:t>
              </a:r>
              <a:r>
                <a:rPr lang="en-US" sz="1800" dirty="false">
                  <a:latin typeface="Calibri" pitchFamily="34" charset="0"/>
                </a:rPr>
                <a:t>: 	</a:t>
              </a:r>
              <a:r>
                <a:rPr lang="en-US" sz="1800" dirty="false">
                  <a:solidFill>
                    <a:srgbClr val="0000FF"/>
                  </a:solidFill>
                  <a:latin typeface="Calibri" pitchFamily="34" charset="0"/>
                </a:rPr>
                <a:t>print(b)</a:t>
              </a:r>
              <a:r>
                <a:rPr lang="en-US" sz="1800" dirty="false">
                  <a:latin typeface="Calibri" pitchFamily="34" charset="0"/>
                </a:rPr>
                <a:t>;</a:t>
              </a:r>
              <a:endParaRPr/>
            </a:p>
          </p:txBody>
        </p:sp>
        <p:sp>
          <p:nvSpPr>
            <p:cNvPr id="408" name="TextBox 26"/>
            <p:cNvSpPr txBox="true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false">
                  <a:latin typeface="Calibri" pitchFamily="34" charset="0"/>
                </a:rPr>
                <a:t>Thread2: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dirty="false" err="true">
                  <a:latin typeface="Calibri" pitchFamily="34" charset="0"/>
                </a:rPr>
                <a:t>Wb</a:t>
              </a:r>
              <a:r>
                <a:rPr lang="en-US" sz="1800" dirty="false">
                  <a:latin typeface="Calibri" pitchFamily="34" charset="0"/>
                </a:rPr>
                <a:t>:	b = 200;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dirty="false">
                  <a:latin typeface="Calibri" pitchFamily="34" charset="0"/>
                </a:rPr>
                <a:t>Ra:	</a:t>
              </a:r>
              <a:r>
                <a:rPr lang="en-US" sz="1800" dirty="false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false">
                  <a:latin typeface="Calibri" pitchFamily="34" charset="0"/>
                </a:rPr>
                <a:t>;</a:t>
              </a:r>
              <a:endParaRPr/>
            </a:p>
          </p:txBody>
        </p:sp>
        <p:cxnSp>
          <p:nvCxnSpPr>
            <p:cNvPr id="409" name="Straight Arrow Connector 29"/>
            <p:cNvCxnSpPr>
              <a:stCxn id="406" idx="2"/>
              <a:endCxn id="407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0" name="Straight Arrow Connector 30"/>
            <p:cNvCxnSpPr>
              <a:stCxn id="406" idx="2"/>
              <a:endCxn id="408" idx="0"/>
            </p:cNvCxnSpPr>
            <p:nvPr/>
          </p:nvCxnSpPr>
          <p:spPr bwMode="auto">
            <a:xfrm rot="16200000" flipH="true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p="http://schemas.openxmlformats.org/presentationml/2006/main">
  <p:cSld>
    <p:spTree>
      <p:nvGrpSpPr>
        <p:cNvPr id="4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itle 1"/>
          <p:cNvSpPr>
            <a:spLocks noGrp="true"/>
          </p:cNvSpPr>
          <p:nvPr>
            <p:ph type="title"/>
          </p:nvPr>
        </p:nvSpPr>
        <p:spPr>
          <a:xfrm>
            <a:off x="457200" y="457276"/>
            <a:ext cx="8077200" cy="914400"/>
          </a:xfrm>
        </p:spPr>
        <p:txBody>
          <a:bodyPr/>
          <a:lstStyle/>
          <a:p>
            <a:pPr/>
            <a:r>
              <a:rPr lang="en-US" dirty="false"/>
              <a:t>Snoopy Caches</a:t>
            </a:r>
            <a:endParaRPr/>
          </a:p>
        </p:txBody>
      </p:sp>
      <p:sp>
        <p:nvSpPr>
          <p:cNvPr id="413" name="Content Placeholder 2"/>
          <p:cNvSpPr>
            <a:spLocks noGrp="true"/>
          </p:cNvSpPr>
          <p:nvPr>
            <p:ph idx="1"/>
          </p:nvPr>
        </p:nvSpPr>
        <p:spPr>
          <a:xfrm>
            <a:off x="204787" y="1633387"/>
            <a:ext cx="7896225" cy="1795613"/>
          </a:xfrm>
        </p:spPr>
        <p:txBody>
          <a:bodyPr/>
          <a:lstStyle/>
          <a:p>
            <a:pPr/>
            <a:r>
              <a:rPr lang="en-US" sz="2400" dirty="false"/>
              <a:t>Tag each cache block with state</a:t>
            </a:r>
            <a:endParaRPr/>
          </a:p>
          <a:p>
            <a:pPr lvl="1">
              <a:buNone/>
            </a:pPr>
            <a:r>
              <a:rPr lang="en-US" sz="2000" dirty="false">
                <a:solidFill>
                  <a:srgbClr val="C00000"/>
                </a:solidFill>
              </a:rPr>
              <a:t>Invalid</a:t>
            </a:r>
            <a:r>
              <a:rPr lang="en-US" sz="2000" dirty="false"/>
              <a:t>	Cannot use value</a:t>
            </a:r>
            <a:endParaRPr/>
          </a:p>
          <a:p>
            <a:pPr lvl="1">
              <a:buNone/>
            </a:pPr>
            <a:r>
              <a:rPr lang="en-US" sz="2000" dirty="false">
                <a:solidFill>
                  <a:srgbClr val="C00000"/>
                </a:solidFill>
              </a:rPr>
              <a:t>Shared</a:t>
            </a:r>
            <a:r>
              <a:rPr lang="en-US" sz="2000" dirty="false"/>
              <a:t>	Readable copy</a:t>
            </a:r>
            <a:endParaRPr/>
          </a:p>
          <a:p>
            <a:pPr lvl="1">
              <a:buNone/>
            </a:pPr>
            <a:r>
              <a:rPr lang="en-US" sz="2000" dirty="false">
                <a:solidFill>
                  <a:srgbClr val="C00000"/>
                </a:solidFill>
              </a:rPr>
              <a:t>Exclusive</a:t>
            </a:r>
            <a:r>
              <a:rPr lang="en-US" sz="2000" dirty="false"/>
              <a:t>	Writeable copy</a:t>
            </a:r>
            <a:endParaRPr/>
          </a:p>
        </p:txBody>
      </p:sp>
      <p:sp>
        <p:nvSpPr>
          <p:cNvPr id="414" name="Rectangle 3"/>
          <p:cNvSpPr/>
          <p:nvPr/>
        </p:nvSpPr>
        <p:spPr bwMode="auto">
          <a:xfrm>
            <a:off x="609600" y="54864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false" anchor="t" anchorCtr="false">
            <a:noAutofit/>
          </a:bodyPr>
          <a:lstStyle/>
          <a:p>
            <a:pPr algn="ctr"/>
            <a:r>
              <a:rPr lang="en-US" sz="2000" dirty="false">
                <a:latin typeface="+mn-lt"/>
              </a:rPr>
              <a:t>Main Memory</a:t>
            </a:r>
            <a:endParaRPr/>
          </a:p>
        </p:txBody>
      </p:sp>
      <p:sp>
        <p:nvSpPr>
          <p:cNvPr id="415" name="Rectangle 4"/>
          <p:cNvSpPr/>
          <p:nvPr/>
        </p:nvSpPr>
        <p:spPr bwMode="auto">
          <a:xfrm>
            <a:off x="1752600" y="59436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a:1</a:t>
            </a:r>
            <a:endParaRPr/>
          </a:p>
        </p:txBody>
      </p:sp>
      <p:sp>
        <p:nvSpPr>
          <p:cNvPr id="416" name="Rectangle 5"/>
          <p:cNvSpPr/>
          <p:nvPr/>
        </p:nvSpPr>
        <p:spPr bwMode="auto">
          <a:xfrm>
            <a:off x="3276600" y="59436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b:100</a:t>
            </a:r>
            <a:endParaRPr/>
          </a:p>
        </p:txBody>
      </p:sp>
      <p:sp>
        <p:nvSpPr>
          <p:cNvPr id="417" name="Rectangle 8"/>
          <p:cNvSpPr/>
          <p:nvPr/>
        </p:nvSpPr>
        <p:spPr bwMode="auto">
          <a:xfrm>
            <a:off x="609600" y="3962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false" anchor="t" anchorCtr="false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Thread1 Cache</a:t>
            </a:r>
            <a:endParaRPr/>
          </a:p>
        </p:txBody>
      </p:sp>
      <p:sp>
        <p:nvSpPr>
          <p:cNvPr id="418" name="Rectangle 11"/>
          <p:cNvSpPr/>
          <p:nvPr/>
        </p:nvSpPr>
        <p:spPr bwMode="auto">
          <a:xfrm>
            <a:off x="3124200" y="39624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false" anchor="t" anchorCtr="false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Thread2 Cache</a:t>
            </a:r>
            <a:endParaRPr/>
          </a:p>
        </p:txBody>
      </p:sp>
      <p:cxnSp>
        <p:nvCxnSpPr>
          <p:cNvPr id="419" name="Straight Connector 20"/>
          <p:cNvCxnSpPr>
            <a:endCxn id="417" idx="2"/>
          </p:cNvCxnSpPr>
          <p:nvPr/>
        </p:nvCxnSpPr>
        <p:spPr bwMode="auto">
          <a:xfrm rot="5400000" flipH="true" flipV="true">
            <a:off x="1447800" y="53340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0" name="Straight Connector 25"/>
          <p:cNvCxnSpPr/>
          <p:nvPr/>
        </p:nvCxnSpPr>
        <p:spPr bwMode="auto">
          <a:xfrm rot="5400000" flipH="true" flipV="true">
            <a:off x="3963194" y="53332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421" name="Group 35"/>
          <p:cNvGrpSpPr/>
          <p:nvPr/>
        </p:nvGrpSpPr>
        <p:grpSpPr>
          <a:xfrm>
            <a:off x="762000" y="4343400"/>
            <a:ext cx="990600" cy="304800"/>
            <a:chOff x="762000" y="3581400"/>
            <a:chExt cx="990600" cy="304800"/>
          </a:xfrm>
        </p:grpSpPr>
        <p:sp>
          <p:nvSpPr>
            <p:cNvPr id="422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sz="1800" dirty="false">
                  <a:latin typeface="+mn-lt"/>
                </a:rPr>
                <a:t>a: 2</a:t>
              </a:r>
              <a:endParaRPr/>
            </a:p>
          </p:txBody>
        </p:sp>
        <p:sp>
          <p:nvSpPr>
            <p:cNvPr id="423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sz="1800" dirty="false">
                  <a:latin typeface="+mn-lt"/>
                </a:rPr>
                <a:t>E</a:t>
              </a:r>
              <a:endParaRPr/>
            </a:p>
          </p:txBody>
        </p:sp>
      </p:grpSp>
      <p:grpSp>
        <p:nvGrpSpPr>
          <p:cNvPr id="424" name="Group 38"/>
          <p:cNvGrpSpPr/>
          <p:nvPr/>
        </p:nvGrpSpPr>
        <p:grpSpPr>
          <a:xfrm>
            <a:off x="3200400" y="4800600"/>
            <a:ext cx="952500" cy="304800"/>
            <a:chOff x="2705100" y="3874532"/>
            <a:chExt cx="952500" cy="304800"/>
          </a:xfrm>
        </p:grpSpPr>
        <p:sp>
          <p:nvSpPr>
            <p:cNvPr id="425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>
                  <a:latin typeface="+mn-lt"/>
                </a:rPr>
                <a:t>b:200</a:t>
              </a:r>
              <a:endParaRPr/>
            </a:p>
          </p:txBody>
        </p:sp>
        <p:sp>
          <p:nvSpPr>
            <p:cNvPr id="426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sz="1800" dirty="false">
                  <a:latin typeface="+mn-lt"/>
                </a:rPr>
                <a:t>E</a:t>
              </a:r>
              <a:endParaRPr/>
            </a:p>
          </p:txBody>
        </p:sp>
      </p:grpSp>
      <p:grpSp>
        <p:nvGrpSpPr>
          <p:cNvPr id="427" name="Group 16"/>
          <p:cNvGrpSpPr/>
          <p:nvPr/>
        </p:nvGrpSpPr>
        <p:grpSpPr>
          <a:xfrm>
            <a:off x="5334000" y="1571474"/>
            <a:ext cx="3200400" cy="2069068"/>
            <a:chOff x="2057400" y="1283732"/>
            <a:chExt cx="3200400" cy="2069068"/>
          </a:xfrm>
        </p:grpSpPr>
        <p:sp>
          <p:nvSpPr>
            <p:cNvPr id="428" name="TextBox 17"/>
            <p:cNvSpPr txBox="true"/>
            <p:nvPr/>
          </p:nvSpPr>
          <p:spPr>
            <a:xfrm>
              <a:off x="2133600" y="1283732"/>
              <a:ext cx="3048000" cy="584775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false">
              <a:spAutoFit/>
            </a:bodyPr>
            <a:lstStyle/>
            <a:p>
              <a:pPr/>
              <a:r>
                <a:rPr lang="en-US" dirty="false" err="true">
                  <a:latin typeface="+mn-lt"/>
                </a:rPr>
                <a:t>int</a:t>
              </a:r>
              <a:r>
                <a:rPr lang="en-US" dirty="false">
                  <a:latin typeface="+mn-lt"/>
                </a:rPr>
                <a:t> a = 1;</a:t>
              </a:r>
              <a:endParaRPr/>
            </a:p>
            <a:p>
              <a:pPr/>
              <a:r>
                <a:rPr lang="en-US" dirty="false" err="true">
                  <a:latin typeface="+mn-lt"/>
                </a:rPr>
                <a:t>int</a:t>
              </a:r>
              <a:r>
                <a:rPr lang="en-US" dirty="false">
                  <a:latin typeface="+mn-lt"/>
                </a:rPr>
                <a:t> b = 100;</a:t>
              </a:r>
              <a:endParaRPr/>
            </a:p>
          </p:txBody>
        </p:sp>
        <p:sp>
          <p:nvSpPr>
            <p:cNvPr id="429" name="TextBox 18"/>
            <p:cNvSpPr txBox="true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dirty="false">
                  <a:latin typeface="+mn-lt"/>
                </a:rPr>
                <a:t>Thread1: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dirty="false" err="true">
                  <a:latin typeface="+mn-lt"/>
                </a:rPr>
                <a:t>Wa</a:t>
              </a:r>
              <a:r>
                <a:rPr lang="en-US" dirty="false">
                  <a:latin typeface="+mn-lt"/>
                </a:rPr>
                <a:t>:	a = 2;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dirty="false" err="true">
                  <a:latin typeface="+mn-lt"/>
                </a:rPr>
                <a:t>Rb</a:t>
              </a:r>
              <a:r>
                <a:rPr lang="en-US" dirty="false">
                  <a:latin typeface="+mn-lt"/>
                </a:rPr>
                <a:t>: print(b);</a:t>
              </a:r>
              <a:endParaRPr/>
            </a:p>
          </p:txBody>
        </p:sp>
        <p:sp>
          <p:nvSpPr>
            <p:cNvPr id="430" name="TextBox 19"/>
            <p:cNvSpPr txBox="true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dirty="false">
                  <a:latin typeface="+mn-lt"/>
                </a:rPr>
                <a:t>Thread2: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dirty="false" err="true">
                  <a:latin typeface="+mn-lt"/>
                </a:rPr>
                <a:t>Wb</a:t>
              </a:r>
              <a:r>
                <a:rPr lang="en-US" dirty="false">
                  <a:latin typeface="+mn-lt"/>
                </a:rPr>
                <a:t>:	b = 200;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dirty="false">
                  <a:latin typeface="+mn-lt"/>
                </a:rPr>
                <a:t>Ra:	print(a);</a:t>
              </a:r>
              <a:endParaRPr/>
            </a:p>
          </p:txBody>
        </p:sp>
        <p:cxnSp>
          <p:nvCxnSpPr>
            <p:cNvPr id="431" name="Straight Arrow Connector 21"/>
            <p:cNvCxnSpPr>
              <a:stCxn id="428" idx="2"/>
              <a:endCxn id="429" idx="0"/>
            </p:cNvCxnSpPr>
            <p:nvPr/>
          </p:nvCxnSpPr>
          <p:spPr bwMode="auto">
            <a:xfrm flipH="true">
              <a:off x="2781300" y="1868507"/>
              <a:ext cx="876300" cy="5582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32" name="Straight Arrow Connector 22"/>
            <p:cNvCxnSpPr>
              <a:stCxn id="428" idx="2"/>
              <a:endCxn id="430" idx="0"/>
            </p:cNvCxnSpPr>
            <p:nvPr/>
          </p:nvCxnSpPr>
          <p:spPr bwMode="auto">
            <a:xfrm>
              <a:off x="3657600" y="1868507"/>
              <a:ext cx="800100" cy="5582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p="http://schemas.openxmlformats.org/presentationml/2006/main">
  <p:cSld>
    <p:spTree>
      <p:nvGrpSpPr>
        <p:cNvPr id="4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Snoopy Caches</a:t>
            </a:r>
            <a:endParaRPr/>
          </a:p>
        </p:txBody>
      </p:sp>
      <p:sp>
        <p:nvSpPr>
          <p:cNvPr id="435" name="Content Placeholder 2"/>
          <p:cNvSpPr>
            <a:spLocks noGrp="true"/>
          </p:cNvSpPr>
          <p:nvPr>
            <p:ph idx="1"/>
          </p:nvPr>
        </p:nvSpPr>
        <p:spPr>
          <a:xfrm>
            <a:off x="242887" y="1642614"/>
            <a:ext cx="7896225" cy="619125"/>
          </a:xfrm>
        </p:spPr>
        <p:txBody>
          <a:bodyPr/>
          <a:lstStyle/>
          <a:p>
            <a:pPr/>
            <a:r>
              <a:rPr lang="en-US" sz="2400" dirty="false"/>
              <a:t>Tag each cache block with state</a:t>
            </a:r>
            <a:endParaRPr/>
          </a:p>
          <a:p>
            <a:pPr lvl="1">
              <a:buNone/>
            </a:pPr>
            <a:r>
              <a:rPr lang="en-US" sz="2000" dirty="false"/>
              <a:t>Invalid	Cannot use value</a:t>
            </a:r>
            <a:endParaRPr/>
          </a:p>
          <a:p>
            <a:pPr lvl="1">
              <a:buNone/>
            </a:pPr>
            <a:r>
              <a:rPr lang="en-US" sz="2000" dirty="false"/>
              <a:t>Shared	Readable copy</a:t>
            </a:r>
            <a:endParaRPr/>
          </a:p>
          <a:p>
            <a:pPr lvl="1">
              <a:buNone/>
            </a:pPr>
            <a:r>
              <a:rPr lang="en-US" sz="2000" dirty="false"/>
              <a:t>Exclusive	Writeable copy</a:t>
            </a:r>
            <a:endParaRPr/>
          </a:p>
        </p:txBody>
      </p:sp>
      <p:sp>
        <p:nvSpPr>
          <p:cNvPr id="436" name="Rectangle 3"/>
          <p:cNvSpPr/>
          <p:nvPr/>
        </p:nvSpPr>
        <p:spPr bwMode="auto">
          <a:xfrm>
            <a:off x="609600" y="5410200"/>
            <a:ext cx="44958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false" anchor="t" anchorCtr="false">
            <a:noAutofit/>
          </a:bodyPr>
          <a:lstStyle/>
          <a:p>
            <a:pPr algn="ctr"/>
            <a:r>
              <a:rPr lang="en-US" sz="2000" dirty="false">
                <a:latin typeface="+mn-lt"/>
              </a:rPr>
              <a:t>Main Memory</a:t>
            </a:r>
            <a:endParaRPr/>
          </a:p>
        </p:txBody>
      </p:sp>
      <p:sp>
        <p:nvSpPr>
          <p:cNvPr id="437" name="Rectangle 4"/>
          <p:cNvSpPr/>
          <p:nvPr/>
        </p:nvSpPr>
        <p:spPr bwMode="auto">
          <a:xfrm>
            <a:off x="1752600" y="5867400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a:1</a:t>
            </a:r>
            <a:endParaRPr/>
          </a:p>
        </p:txBody>
      </p:sp>
      <p:sp>
        <p:nvSpPr>
          <p:cNvPr id="438" name="Rectangle 5"/>
          <p:cNvSpPr/>
          <p:nvPr/>
        </p:nvSpPr>
        <p:spPr bwMode="auto">
          <a:xfrm>
            <a:off x="3276600" y="5867401"/>
            <a:ext cx="685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b:100</a:t>
            </a:r>
            <a:endParaRPr/>
          </a:p>
        </p:txBody>
      </p:sp>
      <p:sp>
        <p:nvSpPr>
          <p:cNvPr id="439" name="Rectangle 8"/>
          <p:cNvSpPr/>
          <p:nvPr/>
        </p:nvSpPr>
        <p:spPr bwMode="auto">
          <a:xfrm>
            <a:off x="609600" y="3886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false" anchor="t" anchorCtr="false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Thread1 Cache</a:t>
            </a:r>
            <a:endParaRPr/>
          </a:p>
        </p:txBody>
      </p:sp>
      <p:sp>
        <p:nvSpPr>
          <p:cNvPr id="440" name="Rectangle 11"/>
          <p:cNvSpPr/>
          <p:nvPr/>
        </p:nvSpPr>
        <p:spPr bwMode="auto">
          <a:xfrm>
            <a:off x="3124200" y="3886200"/>
            <a:ext cx="1981200" cy="12192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rtlCol="false" anchor="t" anchorCtr="false">
            <a:noAutofit/>
          </a:bodyPr>
          <a:lstStyle/>
          <a:p>
            <a:pPr algn="ctr"/>
            <a:r>
              <a:rPr lang="en-US" sz="1800" dirty="false">
                <a:latin typeface="+mn-lt"/>
              </a:rPr>
              <a:t>Thread2 Cache</a:t>
            </a:r>
            <a:endParaRPr/>
          </a:p>
        </p:txBody>
      </p:sp>
      <p:cxnSp>
        <p:nvCxnSpPr>
          <p:cNvPr id="441" name="Straight Connector 20"/>
          <p:cNvCxnSpPr>
            <a:endCxn id="439" idx="2"/>
          </p:cNvCxnSpPr>
          <p:nvPr/>
        </p:nvCxnSpPr>
        <p:spPr bwMode="auto">
          <a:xfrm rot="5400000" flipH="true" flipV="true">
            <a:off x="1447800" y="5257800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2" name="Straight Connector 25"/>
          <p:cNvCxnSpPr/>
          <p:nvPr/>
        </p:nvCxnSpPr>
        <p:spPr bwMode="auto">
          <a:xfrm rot="5400000" flipH="true" flipV="true">
            <a:off x="3963194" y="5257006"/>
            <a:ext cx="304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443" name="Group 35"/>
          <p:cNvGrpSpPr/>
          <p:nvPr/>
        </p:nvGrpSpPr>
        <p:grpSpPr>
          <a:xfrm>
            <a:off x="762000" y="4267200"/>
            <a:ext cx="990600" cy="304800"/>
            <a:chOff x="762000" y="3581400"/>
            <a:chExt cx="990600" cy="304800"/>
          </a:xfrm>
        </p:grpSpPr>
        <p:sp>
          <p:nvSpPr>
            <p:cNvPr id="444" name="Rectangle 36"/>
            <p:cNvSpPr/>
            <p:nvPr/>
          </p:nvSpPr>
          <p:spPr bwMode="auto">
            <a:xfrm>
              <a:off x="1066800" y="3581400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sz="1800" dirty="false">
                  <a:latin typeface="+mn-lt"/>
                </a:rPr>
                <a:t>a: 2</a:t>
              </a:r>
              <a:endParaRPr/>
            </a:p>
          </p:txBody>
        </p:sp>
        <p:sp>
          <p:nvSpPr>
            <p:cNvPr id="445" name="Rectangle 37"/>
            <p:cNvSpPr/>
            <p:nvPr/>
          </p:nvSpPr>
          <p:spPr bwMode="auto">
            <a:xfrm>
              <a:off x="762000" y="3581400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sz="1800" dirty="false">
                  <a:latin typeface="+mn-lt"/>
                </a:rPr>
                <a:t>E</a:t>
              </a:r>
              <a:endParaRPr/>
            </a:p>
          </p:txBody>
        </p:sp>
      </p:grpSp>
      <p:grpSp>
        <p:nvGrpSpPr>
          <p:cNvPr id="446" name="Group 38"/>
          <p:cNvGrpSpPr/>
          <p:nvPr/>
        </p:nvGrpSpPr>
        <p:grpSpPr>
          <a:xfrm>
            <a:off x="3200400" y="4724400"/>
            <a:ext cx="952500" cy="304800"/>
            <a:chOff x="2705100" y="3874532"/>
            <a:chExt cx="952500" cy="304800"/>
          </a:xfrm>
        </p:grpSpPr>
        <p:sp>
          <p:nvSpPr>
            <p:cNvPr id="447" name="Rectangle 39"/>
            <p:cNvSpPr/>
            <p:nvPr/>
          </p:nvSpPr>
          <p:spPr bwMode="auto">
            <a:xfrm>
              <a:off x="2971800" y="3874532"/>
              <a:ext cx="685800" cy="304800"/>
            </a:xfrm>
            <a:prstGeom prst="rect">
              <a:avLst/>
            </a:prstGeom>
            <a:solidFill>
              <a:srgbClr val="F6F5B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sz="1800" dirty="false">
                  <a:latin typeface="+mn-lt"/>
                </a:rPr>
                <a:t>b:200</a:t>
              </a:r>
              <a:endParaRPr/>
            </a:p>
          </p:txBody>
        </p:sp>
        <p:sp>
          <p:nvSpPr>
            <p:cNvPr id="448" name="Rectangle 40"/>
            <p:cNvSpPr/>
            <p:nvPr/>
          </p:nvSpPr>
          <p:spPr bwMode="auto">
            <a:xfrm>
              <a:off x="2705100" y="3874532"/>
              <a:ext cx="304800" cy="30480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sz="1800" dirty="false">
                  <a:latin typeface="+mn-lt"/>
                </a:rPr>
                <a:t>E</a:t>
              </a:r>
              <a:endParaRPr/>
            </a:p>
          </p:txBody>
        </p:sp>
      </p:grpSp>
      <p:grpSp>
        <p:nvGrpSpPr>
          <p:cNvPr id="449" name="Group 44"/>
          <p:cNvGrpSpPr/>
          <p:nvPr/>
        </p:nvGrpSpPr>
        <p:grpSpPr>
          <a:xfrm>
            <a:off x="762000" y="4431268"/>
            <a:ext cx="6177638" cy="1131332"/>
            <a:chOff x="762000" y="3745468"/>
            <a:chExt cx="6177638" cy="1131332"/>
          </a:xfrm>
        </p:grpSpPr>
        <p:sp>
          <p:nvSpPr>
            <p:cNvPr id="450" name="TextBox 34"/>
            <p:cNvSpPr txBox="true"/>
            <p:nvPr/>
          </p:nvSpPr>
          <p:spPr>
            <a:xfrm>
              <a:off x="5888260" y="4202668"/>
              <a:ext cx="1051378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0046E2"/>
                  </a:solidFill>
                  <a:latin typeface="Calibri" pitchFamily="34" charset="0"/>
                </a:rPr>
                <a:t>print 200</a:t>
              </a:r>
              <a:endParaRPr/>
            </a:p>
          </p:txBody>
        </p:sp>
        <p:grpSp>
          <p:nvGrpSpPr>
            <p:cNvPr id="451" name="Group 32"/>
            <p:cNvGrpSpPr/>
            <p:nvPr/>
          </p:nvGrpSpPr>
          <p:grpSpPr>
            <a:xfrm>
              <a:off x="762000" y="3962400"/>
              <a:ext cx="990600" cy="304800"/>
              <a:chOff x="762000" y="3962400"/>
              <a:chExt cx="990600" cy="304800"/>
            </a:xfrm>
          </p:grpSpPr>
          <p:sp>
            <p:nvSpPr>
              <p:cNvPr id="452" name="Rectangle 10"/>
              <p:cNvSpPr/>
              <p:nvPr/>
            </p:nvSpPr>
            <p:spPr bwMode="auto">
              <a:xfrm>
                <a:off x="1066800" y="3962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b:200</a:t>
                </a:r>
                <a:endParaRPr/>
              </a:p>
            </p:txBody>
          </p:sp>
          <p:sp>
            <p:nvSpPr>
              <p:cNvPr id="453" name="Rectangle 24"/>
              <p:cNvSpPr/>
              <p:nvPr/>
            </p:nvSpPr>
            <p:spPr bwMode="auto">
              <a:xfrm>
                <a:off x="762000" y="3962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S</a:t>
                </a:r>
                <a:endParaRPr/>
              </a:p>
            </p:txBody>
          </p:sp>
        </p:grpSp>
        <p:grpSp>
          <p:nvGrpSpPr>
            <p:cNvPr id="454" name="Group 30"/>
            <p:cNvGrpSpPr/>
            <p:nvPr/>
          </p:nvGrpSpPr>
          <p:grpSpPr>
            <a:xfrm>
              <a:off x="3200400" y="4038600"/>
              <a:ext cx="990600" cy="304800"/>
              <a:chOff x="3200400" y="4038600"/>
              <a:chExt cx="990600" cy="304800"/>
            </a:xfrm>
          </p:grpSpPr>
          <p:sp>
            <p:nvSpPr>
              <p:cNvPr id="455" name="Rectangle 15"/>
              <p:cNvSpPr/>
              <p:nvPr/>
            </p:nvSpPr>
            <p:spPr bwMode="auto">
              <a:xfrm>
                <a:off x="3505200" y="4038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b:200</a:t>
                </a:r>
                <a:endParaRPr/>
              </a:p>
            </p:txBody>
          </p:sp>
          <p:sp>
            <p:nvSpPr>
              <p:cNvPr id="456" name="Rectangle 26"/>
              <p:cNvSpPr/>
              <p:nvPr/>
            </p:nvSpPr>
            <p:spPr bwMode="auto">
              <a:xfrm>
                <a:off x="3200400" y="4038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S</a:t>
                </a:r>
                <a:endParaRPr/>
              </a:p>
            </p:txBody>
          </p:sp>
        </p:grpSp>
        <p:sp>
          <p:nvSpPr>
            <p:cNvPr id="457" name="Arc 42"/>
            <p:cNvSpPr/>
            <p:nvPr/>
          </p:nvSpPr>
          <p:spPr bwMode="auto">
            <a:xfrm flipH="true" flipV="true">
              <a:off x="1371600" y="3745468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false" anchor="ctr"/>
            <a:lstStyle/>
            <a:p>
              <a:pPr algn="ctr"/>
              <a:endParaRPr lang="en-US"/>
            </a:p>
          </p:txBody>
        </p:sp>
      </p:grpSp>
      <p:grpSp>
        <p:nvGrpSpPr>
          <p:cNvPr id="458" name="Group 43"/>
          <p:cNvGrpSpPr/>
          <p:nvPr/>
        </p:nvGrpSpPr>
        <p:grpSpPr>
          <a:xfrm>
            <a:off x="762000" y="4038600"/>
            <a:ext cx="5922740" cy="1131332"/>
            <a:chOff x="762000" y="3352800"/>
            <a:chExt cx="5922740" cy="1131332"/>
          </a:xfrm>
        </p:grpSpPr>
        <p:sp>
          <p:nvSpPr>
            <p:cNvPr id="459" name="TextBox 33"/>
            <p:cNvSpPr txBox="true"/>
            <p:nvPr/>
          </p:nvSpPr>
          <p:spPr>
            <a:xfrm>
              <a:off x="5867400" y="3657601"/>
              <a:ext cx="817340" cy="369332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800" dirty="false">
                  <a:solidFill>
                    <a:srgbClr val="ED0101"/>
                  </a:solidFill>
                  <a:latin typeface="Calibri" pitchFamily="34" charset="0"/>
                </a:rPr>
                <a:t>print 2</a:t>
              </a:r>
              <a:endParaRPr/>
            </a:p>
          </p:txBody>
        </p:sp>
        <p:grpSp>
          <p:nvGrpSpPr>
            <p:cNvPr id="460" name="Group 29"/>
            <p:cNvGrpSpPr/>
            <p:nvPr/>
          </p:nvGrpSpPr>
          <p:grpSpPr>
            <a:xfrm>
              <a:off x="3200400" y="3657600"/>
              <a:ext cx="990600" cy="304800"/>
              <a:chOff x="3200400" y="3657600"/>
              <a:chExt cx="990600" cy="304800"/>
            </a:xfrm>
          </p:grpSpPr>
          <p:sp>
            <p:nvSpPr>
              <p:cNvPr id="461" name="Rectangle 12"/>
              <p:cNvSpPr/>
              <p:nvPr/>
            </p:nvSpPr>
            <p:spPr bwMode="auto">
              <a:xfrm>
                <a:off x="3505200" y="36576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a:2</a:t>
                </a:r>
                <a:endParaRPr/>
              </a:p>
            </p:txBody>
          </p:sp>
          <p:sp>
            <p:nvSpPr>
              <p:cNvPr id="462" name="Rectangle 22"/>
              <p:cNvSpPr/>
              <p:nvPr/>
            </p:nvSpPr>
            <p:spPr bwMode="auto">
              <a:xfrm>
                <a:off x="3200400" y="36576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S</a:t>
                </a:r>
                <a:endParaRPr/>
              </a:p>
            </p:txBody>
          </p:sp>
        </p:grpSp>
        <p:grpSp>
          <p:nvGrpSpPr>
            <p:cNvPr id="463" name="Group 31"/>
            <p:cNvGrpSpPr/>
            <p:nvPr/>
          </p:nvGrpSpPr>
          <p:grpSpPr>
            <a:xfrm>
              <a:off x="762000" y="3581400"/>
              <a:ext cx="990600" cy="304800"/>
              <a:chOff x="762000" y="3581400"/>
              <a:chExt cx="990600" cy="304800"/>
            </a:xfrm>
          </p:grpSpPr>
          <p:sp>
            <p:nvSpPr>
              <p:cNvPr id="464" name="Rectangle 9"/>
              <p:cNvSpPr/>
              <p:nvPr/>
            </p:nvSpPr>
            <p:spPr bwMode="auto">
              <a:xfrm>
                <a:off x="1066800" y="3581400"/>
                <a:ext cx="685800" cy="304800"/>
              </a:xfrm>
              <a:prstGeom prst="rect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a: 2</a:t>
                </a:r>
                <a:endParaRPr/>
              </a:p>
            </p:txBody>
          </p:sp>
          <p:sp>
            <p:nvSpPr>
              <p:cNvPr id="465" name="Rectangle 23"/>
              <p:cNvSpPr/>
              <p:nvPr/>
            </p:nvSpPr>
            <p:spPr bwMode="auto">
              <a:xfrm>
                <a:off x="762000" y="3581400"/>
                <a:ext cx="304800" cy="304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rtlCol="false" anchor="ctr">
                <a:noAutofit/>
              </a:bodyPr>
              <a:lstStyle/>
              <a:p>
                <a:pPr algn="ctr"/>
                <a:r>
                  <a:rPr lang="en-US" sz="1800" dirty="false"/>
                  <a:t>S</a:t>
                </a:r>
                <a:endParaRPr/>
              </a:p>
            </p:txBody>
          </p:sp>
        </p:grpSp>
        <p:sp>
          <p:nvSpPr>
            <p:cNvPr id="466" name="Arc 41"/>
            <p:cNvSpPr/>
            <p:nvPr/>
          </p:nvSpPr>
          <p:spPr bwMode="auto">
            <a:xfrm flipV="true">
              <a:off x="1371600" y="3352800"/>
              <a:ext cx="2324100" cy="1131332"/>
            </a:xfrm>
            <a:prstGeom prst="arc">
              <a:avLst>
                <a:gd name="adj1" fmla="val 10822690"/>
                <a:gd name="adj2" fmla="val 0"/>
              </a:avLst>
            </a:prstGeom>
            <a:noFill/>
            <a:ln w="38100">
              <a:solidFill>
                <a:srgbClr val="C00000"/>
              </a:solidFill>
              <a:miter lim="800000"/>
              <a:headEnd type="none" w="med" len="med"/>
              <a:tailEnd type="triangle" w="med" len="med"/>
            </a:ln>
            <a:effectLst/>
          </p:spPr>
          <p:txBody>
            <a:bodyPr rtlCol="false" anchor="ctr"/>
            <a:lstStyle/>
            <a:p>
              <a:pPr algn="ctr"/>
              <a:endParaRPr lang="en-US"/>
            </a:p>
          </p:txBody>
        </p:sp>
      </p:grpSp>
      <p:grpSp>
        <p:nvGrpSpPr>
          <p:cNvPr id="467" name="Group 35"/>
          <p:cNvGrpSpPr/>
          <p:nvPr/>
        </p:nvGrpSpPr>
        <p:grpSpPr>
          <a:xfrm>
            <a:off x="5334000" y="1495274"/>
            <a:ext cx="3200400" cy="2069068"/>
            <a:chOff x="2057400" y="1283732"/>
            <a:chExt cx="3200400" cy="2069068"/>
          </a:xfrm>
        </p:grpSpPr>
        <p:sp>
          <p:nvSpPr>
            <p:cNvPr id="468" name="TextBox 38"/>
            <p:cNvSpPr txBox="true"/>
            <p:nvPr/>
          </p:nvSpPr>
          <p:spPr>
            <a:xfrm>
              <a:off x="2133600" y="1283732"/>
              <a:ext cx="3048000" cy="646331"/>
            </a:xfrm>
            <a:prstGeom prst="rect">
              <a:avLst/>
            </a:prstGeom>
            <a:solidFill>
              <a:srgbClr val="F6F5BD"/>
            </a:solidFill>
            <a:ln>
              <a:solidFill>
                <a:schemeClr val="tx1"/>
              </a:solidFill>
            </a:ln>
          </p:spPr>
          <p:txBody>
            <a:bodyPr wrap="square" rtlCol="false">
              <a:spAutoFit/>
            </a:bodyPr>
            <a:lstStyle/>
            <a:p>
              <a:pPr/>
              <a:r>
                <a:rPr lang="en-US" sz="1800" dirty="false" err="true">
                  <a:latin typeface="Calibri" pitchFamily="34" charset="0"/>
                </a:rPr>
                <a:t>int</a:t>
              </a:r>
              <a:r>
                <a:rPr lang="en-US" sz="1800" dirty="false">
                  <a:latin typeface="Calibri" pitchFamily="34" charset="0"/>
                </a:rPr>
                <a:t> a = 1;</a:t>
              </a:r>
              <a:endParaRPr/>
            </a:p>
            <a:p>
              <a:pPr/>
              <a:r>
                <a:rPr lang="en-US" sz="1800" dirty="false" err="true">
                  <a:latin typeface="Calibri" pitchFamily="34" charset="0"/>
                </a:rPr>
                <a:t>int</a:t>
              </a:r>
              <a:r>
                <a:rPr lang="en-US" sz="1800" dirty="false">
                  <a:latin typeface="Calibri" pitchFamily="34" charset="0"/>
                </a:rPr>
                <a:t> b = 100;</a:t>
              </a:r>
              <a:endParaRPr/>
            </a:p>
          </p:txBody>
        </p:sp>
        <p:sp>
          <p:nvSpPr>
            <p:cNvPr id="469" name="TextBox 43"/>
            <p:cNvSpPr txBox="true"/>
            <p:nvPr/>
          </p:nvSpPr>
          <p:spPr>
            <a:xfrm>
              <a:off x="2057400" y="2426732"/>
              <a:ext cx="1447800" cy="926068"/>
            </a:xfrm>
            <a:prstGeom prst="rect">
              <a:avLst/>
            </a:prstGeom>
            <a:solidFill>
              <a:srgbClr val="F1C7C7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false">
                  <a:latin typeface="Calibri" pitchFamily="34" charset="0"/>
                </a:rPr>
                <a:t>Thread1: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dirty="false" err="true">
                  <a:latin typeface="Calibri" pitchFamily="34" charset="0"/>
                </a:rPr>
                <a:t>Wa</a:t>
              </a:r>
              <a:r>
                <a:rPr lang="en-US" sz="1800" dirty="false">
                  <a:latin typeface="Calibri" pitchFamily="34" charset="0"/>
                </a:rPr>
                <a:t>:	a = 2;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dirty="false" err="true">
                  <a:latin typeface="Calibri" pitchFamily="34" charset="0"/>
                </a:rPr>
                <a:t>Rb</a:t>
              </a:r>
              <a:r>
                <a:rPr lang="en-US" sz="1800" dirty="false">
                  <a:latin typeface="Calibri" pitchFamily="34" charset="0"/>
                </a:rPr>
                <a:t>: 	</a:t>
              </a:r>
              <a:r>
                <a:rPr lang="en-US" sz="1800" dirty="false">
                  <a:solidFill>
                    <a:srgbClr val="0046E2"/>
                  </a:solidFill>
                  <a:latin typeface="Calibri" pitchFamily="34" charset="0"/>
                </a:rPr>
                <a:t>print(b)</a:t>
              </a:r>
              <a:r>
                <a:rPr lang="en-US" sz="1800" dirty="false">
                  <a:latin typeface="Calibri" pitchFamily="34" charset="0"/>
                </a:rPr>
                <a:t>;</a:t>
              </a:r>
              <a:endParaRPr/>
            </a:p>
          </p:txBody>
        </p:sp>
        <p:sp>
          <p:nvSpPr>
            <p:cNvPr id="470" name="TextBox 44"/>
            <p:cNvSpPr txBox="true"/>
            <p:nvPr/>
          </p:nvSpPr>
          <p:spPr>
            <a:xfrm>
              <a:off x="3657600" y="2426732"/>
              <a:ext cx="1600200" cy="926068"/>
            </a:xfrm>
            <a:prstGeom prst="rect">
              <a:avLst/>
            </a:prstGeom>
            <a:solidFill>
              <a:srgbClr val="D5F1CF"/>
            </a:solidFill>
            <a:ln>
              <a:solidFill>
                <a:schemeClr val="tx1"/>
              </a:solidFill>
            </a:ln>
          </p:spPr>
          <p:txBody>
            <a:bodyPr wrap="square" rtlCol="false">
              <a:noAutofit/>
            </a:bodyPr>
            <a:lstStyle/>
            <a:p>
              <a:pPr>
                <a:tabLst>
                  <a:tab pos="463550" algn="l"/>
                </a:tabLst>
              </a:pPr>
              <a:r>
                <a:rPr lang="en-US" sz="1800" dirty="false">
                  <a:latin typeface="Calibri" pitchFamily="34" charset="0"/>
                </a:rPr>
                <a:t>Thread2: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dirty="false" err="true">
                  <a:latin typeface="Calibri" pitchFamily="34" charset="0"/>
                </a:rPr>
                <a:t>Wb</a:t>
              </a:r>
              <a:r>
                <a:rPr lang="en-US" sz="1800" dirty="false">
                  <a:latin typeface="Calibri" pitchFamily="34" charset="0"/>
                </a:rPr>
                <a:t>:	b = 200;</a:t>
              </a:r>
              <a:endParaRPr/>
            </a:p>
            <a:p>
              <a:pPr>
                <a:tabLst>
                  <a:tab pos="463550" algn="l"/>
                </a:tabLst>
              </a:pPr>
              <a:r>
                <a:rPr lang="en-US" sz="1800" dirty="false">
                  <a:latin typeface="Calibri" pitchFamily="34" charset="0"/>
                </a:rPr>
                <a:t>Ra:	</a:t>
              </a:r>
              <a:r>
                <a:rPr lang="en-US" sz="1800" dirty="false">
                  <a:solidFill>
                    <a:srgbClr val="ED0101"/>
                  </a:solidFill>
                  <a:latin typeface="Calibri" pitchFamily="34" charset="0"/>
                </a:rPr>
                <a:t>print(a)</a:t>
              </a:r>
              <a:r>
                <a:rPr lang="en-US" sz="1800" dirty="false">
                  <a:latin typeface="Calibri" pitchFamily="34" charset="0"/>
                </a:rPr>
                <a:t>;</a:t>
              </a:r>
              <a:endParaRPr/>
            </a:p>
          </p:txBody>
        </p:sp>
        <p:cxnSp>
          <p:nvCxnSpPr>
            <p:cNvPr id="471" name="Straight Arrow Connector 45"/>
            <p:cNvCxnSpPr>
              <a:stCxn id="468" idx="2"/>
              <a:endCxn id="469" idx="0"/>
            </p:cNvCxnSpPr>
            <p:nvPr/>
          </p:nvCxnSpPr>
          <p:spPr bwMode="auto">
            <a:xfrm rot="5400000">
              <a:off x="2971116" y="1740247"/>
              <a:ext cx="496669" cy="8763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72" name="Straight Arrow Connector 46"/>
            <p:cNvCxnSpPr>
              <a:stCxn id="468" idx="2"/>
              <a:endCxn id="470" idx="0"/>
            </p:cNvCxnSpPr>
            <p:nvPr/>
          </p:nvCxnSpPr>
          <p:spPr bwMode="auto">
            <a:xfrm rot="16200000" flipH="true">
              <a:off x="3809316" y="1778347"/>
              <a:ext cx="496669" cy="8001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473" name="Content Placeholder 2"/>
          <p:cNvSpPr txBox="true"/>
          <p:nvPr/>
        </p:nvSpPr>
        <p:spPr bwMode="auto">
          <a:xfrm>
            <a:off x="5334000" y="5410994"/>
            <a:ext cx="3733800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/>
          <a:p>
            <a:pPr marL="342900" marR="0" lvl="0" indent="-342900" algn="l" defTabSz="914400" rtl="false" eaLnBrk="true" fontAlgn="base" latinLnBrk="false" hangingPunct="true">
              <a:lnSpc>
                <a:spcPct val="100000"/>
              </a:lnSpc>
              <a:spcBef>
                <a:spcPct val="20000"/>
              </a:spcBef>
              <a:spcAft>
                <a:spcPct val="1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/>
              <a:defRPr/>
            </a:pPr>
            <a:r>
              <a:rPr kumimoji="false" lang="en-US" sz="2000" b="false" i="false" u="none" strike="noStrike" kern="0" cap="none" spc="0" normalizeH="false" baseline="0" noProof="false" dirty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When</a:t>
            </a:r>
            <a:r>
              <a:rPr kumimoji="false" lang="en-US" sz="2000" b="false" i="false" u="none" strike="noStrike" kern="0" cap="none" spc="0" normalizeH="false" noProof="false" dirty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cache sees request for one of its E-tagged blocks</a:t>
            </a:r>
            <a:endParaRPr/>
          </a:p>
          <a:p>
            <a:pPr marL="800100" lvl="1" indent="-342900" eaLnBrk="true" hangingPunct="true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lang="en-US" sz="2000" b="false" kern="0" baseline="0" dirty="false">
                <a:latin typeface="Calibri" pitchFamily="34" charset="0"/>
              </a:rPr>
              <a:t>Supply</a:t>
            </a:r>
            <a:r>
              <a:rPr lang="en-US" sz="2000" b="false" kern="0" dirty="false">
                <a:latin typeface="Calibri" pitchFamily="34" charset="0"/>
              </a:rPr>
              <a:t> value from cache</a:t>
            </a:r>
            <a:endParaRPr/>
          </a:p>
          <a:p>
            <a:pPr marL="800100" lvl="1" indent="-342900" eaLnBrk="true" hangingPunct="true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</a:pPr>
            <a:r>
              <a:rPr kumimoji="false" lang="en-US" sz="2000" b="false" i="false" u="none" strike="noStrike" kern="0" cap="none" spc="0" normalizeH="false" baseline="0" noProof="false" dirty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Set</a:t>
            </a:r>
            <a:r>
              <a:rPr kumimoji="false" lang="en-US" sz="2000" b="false" i="false" u="none" strike="noStrike" kern="0" cap="none" spc="0" normalizeH="false" noProof="false" dirty="false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tag to S</a:t>
            </a:r>
            <a:endParaRPr kumimoji="false" lang="en-US" sz="2000" b="false" i="false" u="none" strike="noStrike" kern="0" cap="none" spc="0" normalizeH="false" baseline="0" noProof="false" dirty="fals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4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10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The Pthreads "hello, world" Program</a:t>
            </a:r>
            <a:endParaRPr/>
          </a:p>
        </p:txBody>
      </p:sp>
      <p:sp>
        <p:nvSpPr>
          <p:cNvPr id="476" name="Rectangle 3"/>
          <p:cNvSpPr>
            <a:spLocks noChangeArrowheads="true"/>
          </p:cNvSpPr>
          <p:nvPr/>
        </p:nvSpPr>
        <p:spPr bwMode="auto">
          <a:xfrm>
            <a:off x="838200" y="1600200"/>
            <a:ext cx="6781800" cy="4911725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solidFill>
                  <a:srgbClr val="00B050"/>
                </a:solidFill>
                <a:latin typeface="Courier New" charset="0"/>
              </a:rPr>
              <a:t>/* </a:t>
            </a:r>
            <a:r>
              <a:rPr kumimoji="false" lang="en-US" altLang="zh-CN" sz="1800" dirty="false" err="true">
                <a:solidFill>
                  <a:srgbClr val="00B050"/>
                </a:solidFill>
                <a:latin typeface="Courier New" charset="0"/>
              </a:rPr>
              <a:t>hello.c</a:t>
            </a:r>
            <a:r>
              <a:rPr kumimoji="false" lang="en-US" altLang="zh-CN" sz="1800" dirty="false">
                <a:solidFill>
                  <a:srgbClr val="00B050"/>
                </a:solidFill>
                <a:latin typeface="Courier New" charset="0"/>
              </a:rPr>
              <a:t> - </a:t>
            </a:r>
            <a:r>
              <a:rPr kumimoji="false" lang="en-US" altLang="zh-CN" sz="1800" dirty="false" err="true">
                <a:solidFill>
                  <a:srgbClr val="00B050"/>
                </a:solidFill>
                <a:latin typeface="Courier New" charset="0"/>
              </a:rPr>
              <a:t>Pthreads</a:t>
            </a:r>
            <a:r>
              <a:rPr kumimoji="false" lang="en-US" altLang="zh-CN" sz="1800" dirty="false">
                <a:solidFill>
                  <a:srgbClr val="00B050"/>
                </a:solidFill>
                <a:latin typeface="Courier New" charset="0"/>
              </a:rPr>
              <a:t> "hello, world" program */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#include "</a:t>
            </a:r>
            <a:r>
              <a:rPr kumimoji="false" lang="en-US" altLang="zh-CN" sz="1800" dirty="false" err="true">
                <a:latin typeface="Courier New" charset="0"/>
              </a:rPr>
              <a:t>csapp.h</a:t>
            </a:r>
            <a:r>
              <a:rPr kumimoji="false" lang="en-US" altLang="zh-CN" sz="1800" dirty="false">
                <a:latin typeface="Courier New" charset="0"/>
              </a:rPr>
              <a:t>"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1800" dirty="false">
              <a:solidFill>
                <a:srgbClr val="00B05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solidFill>
                  <a:srgbClr val="00B050"/>
                </a:solidFill>
                <a:latin typeface="Courier New" charset="0"/>
              </a:rPr>
              <a:t>/* thread routine */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void *</a:t>
            </a:r>
            <a:r>
              <a:rPr kumimoji="false" lang="en-US" altLang="zh-CN" sz="1800" dirty="false">
                <a:solidFill>
                  <a:srgbClr val="FF0000"/>
                </a:solidFill>
                <a:latin typeface="Courier New" charset="0"/>
              </a:rPr>
              <a:t>thread</a:t>
            </a:r>
            <a:r>
              <a:rPr kumimoji="false" lang="en-US" altLang="zh-CN" sz="1800" dirty="false">
                <a:latin typeface="Courier New" charset="0"/>
              </a:rPr>
              <a:t>(void *</a:t>
            </a:r>
            <a:r>
              <a:rPr kumimoji="false" lang="en-US" altLang="zh-CN" sz="1800" dirty="false" err="true">
                <a:latin typeface="Courier New" charset="0"/>
              </a:rPr>
              <a:t>vargp</a:t>
            </a:r>
            <a:r>
              <a:rPr kumimoji="false" lang="en-US" altLang="zh-CN" sz="1800" dirty="false">
                <a:latin typeface="Courier New" charset="0"/>
              </a:rPr>
              <a:t>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  </a:t>
            </a:r>
            <a:r>
              <a:rPr kumimoji="false" lang="en-US" altLang="zh-CN" sz="1800" dirty="false" err="true">
                <a:latin typeface="Courier New" charset="0"/>
              </a:rPr>
              <a:t>printf</a:t>
            </a:r>
            <a:r>
              <a:rPr kumimoji="false" lang="en-US" altLang="zh-CN" sz="1800" dirty="false">
                <a:latin typeface="Courier New" charset="0"/>
              </a:rPr>
              <a:t>("Hello, world!\n"); 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  return NULL;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1800" dirty="false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 err="true">
                <a:latin typeface="Courier New" charset="0"/>
              </a:rPr>
              <a:t>int</a:t>
            </a:r>
            <a:r>
              <a:rPr kumimoji="false" lang="en-US" altLang="zh-CN" sz="1800" dirty="false">
                <a:latin typeface="Courier New" charset="0"/>
              </a:rPr>
              <a:t> main()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  </a:t>
            </a:r>
            <a:r>
              <a:rPr kumimoji="false" lang="en-US" altLang="zh-CN" sz="1800" dirty="false" err="true">
                <a:latin typeface="Courier New" charset="0"/>
              </a:rPr>
              <a:t>pthread_t</a:t>
            </a:r>
            <a:r>
              <a:rPr kumimoji="false" lang="en-US" altLang="zh-CN" sz="1800" dirty="false">
                <a:latin typeface="Courier New" charset="0"/>
              </a:rPr>
              <a:t> </a:t>
            </a:r>
            <a:r>
              <a:rPr kumimoji="false" lang="en-US" altLang="zh-CN" sz="1800" dirty="false" err="true">
                <a:latin typeface="Courier New" charset="0"/>
              </a:rPr>
              <a:t>tid</a:t>
            </a:r>
            <a:r>
              <a:rPr kumimoji="false" lang="en-US" altLang="zh-CN" sz="1800" dirty="false">
                <a:latin typeface="Courier New" charset="0"/>
              </a:rPr>
              <a:t>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1800" dirty="false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  </a:t>
            </a:r>
            <a:r>
              <a:rPr kumimoji="false" lang="en-US" altLang="zh-CN" sz="1800" dirty="false" err="true">
                <a:solidFill>
                  <a:srgbClr val="FF0000"/>
                </a:solidFill>
                <a:latin typeface="Courier New" charset="0"/>
              </a:rPr>
              <a:t>Pthread_create</a:t>
            </a:r>
            <a:r>
              <a:rPr kumimoji="false" lang="en-US" altLang="zh-CN" sz="1800" dirty="false">
                <a:latin typeface="Courier New" charset="0"/>
              </a:rPr>
              <a:t>(&amp;</a:t>
            </a:r>
            <a:r>
              <a:rPr kumimoji="false" lang="en-US" altLang="zh-CN" sz="1800" dirty="false" err="true">
                <a:latin typeface="Courier New" charset="0"/>
              </a:rPr>
              <a:t>tid</a:t>
            </a:r>
            <a:r>
              <a:rPr kumimoji="false" lang="en-US" altLang="zh-CN" sz="1800" dirty="false">
                <a:latin typeface="Courier New" charset="0"/>
              </a:rPr>
              <a:t>, NULL, </a:t>
            </a:r>
            <a:r>
              <a:rPr kumimoji="false" lang="en-US" altLang="zh-CN" sz="1800" dirty="false">
                <a:solidFill>
                  <a:srgbClr val="FF0000"/>
                </a:solidFill>
                <a:latin typeface="Courier New" charset="0"/>
              </a:rPr>
              <a:t>thread</a:t>
            </a:r>
            <a:r>
              <a:rPr kumimoji="false" lang="en-US" altLang="zh-CN" sz="1800" dirty="false">
                <a:latin typeface="Courier New" charset="0"/>
              </a:rPr>
              <a:t>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  </a:t>
            </a:r>
            <a:r>
              <a:rPr kumimoji="false" lang="en-US" altLang="zh-CN" sz="1800" dirty="false" err="true">
                <a:solidFill>
                  <a:srgbClr val="FF0000"/>
                </a:solidFill>
                <a:latin typeface="Courier New" charset="0"/>
              </a:rPr>
              <a:t>Pthread_join</a:t>
            </a:r>
            <a:r>
              <a:rPr kumimoji="false" lang="en-US" altLang="zh-CN" sz="1800" dirty="false">
                <a:latin typeface="Courier New" charset="0"/>
              </a:rPr>
              <a:t>(</a:t>
            </a:r>
            <a:r>
              <a:rPr kumimoji="false" lang="en-US" altLang="zh-CN" sz="1800" dirty="false" err="true">
                <a:latin typeface="Courier New" charset="0"/>
              </a:rPr>
              <a:t>tid</a:t>
            </a:r>
            <a:r>
              <a:rPr kumimoji="false" lang="en-US" altLang="zh-CN" sz="1800" dirty="false">
                <a:latin typeface="Courier New" charset="0"/>
              </a:rPr>
              <a:t>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  exit(0);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dirty="false">
                <a:latin typeface="Courier New" charset="0"/>
              </a:rPr>
              <a:t>}</a:t>
            </a:r>
            <a:endParaRPr/>
          </a:p>
        </p:txBody>
      </p:sp>
      <p:sp>
        <p:nvSpPr>
          <p:cNvPr id="477" name="Text Box 4"/>
          <p:cNvSpPr txBox="true">
            <a:spLocks noChangeArrowheads="true"/>
          </p:cNvSpPr>
          <p:nvPr/>
        </p:nvSpPr>
        <p:spPr bwMode="auto">
          <a:xfrm>
            <a:off x="5441950" y="3348038"/>
            <a:ext cx="2406650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600">
                <a:latin typeface="Courier New" charset="0"/>
              </a:rPr>
              <a:t>Thread attributes 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600">
                <a:latin typeface="Courier New" charset="0"/>
              </a:rPr>
              <a:t>(usually NULL)</a:t>
            </a:r>
            <a:endParaRPr/>
          </a:p>
        </p:txBody>
      </p:sp>
      <p:sp>
        <p:nvSpPr>
          <p:cNvPr id="478" name="Text Box 5"/>
          <p:cNvSpPr txBox="true">
            <a:spLocks noChangeArrowheads="true"/>
          </p:cNvSpPr>
          <p:nvPr/>
        </p:nvSpPr>
        <p:spPr bwMode="auto">
          <a:xfrm>
            <a:off x="6584950" y="5715000"/>
            <a:ext cx="2160588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600">
                <a:latin typeface="Courier New" charset="0"/>
              </a:rPr>
              <a:t>Thread arguments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600">
                <a:latin typeface="Courier New" charset="0"/>
              </a:rPr>
              <a:t>(void *p) </a:t>
            </a:r>
            <a:endParaRPr/>
          </a:p>
        </p:txBody>
      </p:sp>
      <p:sp>
        <p:nvSpPr>
          <p:cNvPr id="479" name="Text Box 6"/>
          <p:cNvSpPr txBox="true">
            <a:spLocks noChangeArrowheads="true"/>
          </p:cNvSpPr>
          <p:nvPr/>
        </p:nvSpPr>
        <p:spPr bwMode="auto">
          <a:xfrm>
            <a:off x="5878513" y="4429125"/>
            <a:ext cx="1665287" cy="590550"/>
          </a:xfrm>
          <a:prstGeom prst="rect">
            <a:avLst/>
          </a:prstGeom>
          <a:solidFill>
            <a:srgbClr val="CC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600">
                <a:latin typeface="Courier New" charset="0"/>
              </a:rPr>
              <a:t>return value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600">
                <a:latin typeface="Courier New" charset="0"/>
              </a:rPr>
              <a:t>(void **p)</a:t>
            </a:r>
            <a:endParaRPr/>
          </a:p>
        </p:txBody>
      </p:sp>
      <p:sp>
        <p:nvSpPr>
          <p:cNvPr id="480" name="Line 7"/>
          <p:cNvSpPr>
            <a:spLocks noChangeShapeType="true"/>
          </p:cNvSpPr>
          <p:nvPr/>
        </p:nvSpPr>
        <p:spPr bwMode="auto">
          <a:xfrm flipH="true">
            <a:off x="4286250" y="3938588"/>
            <a:ext cx="1155700" cy="1395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481" name="Line 8"/>
          <p:cNvSpPr>
            <a:spLocks noChangeShapeType="true"/>
          </p:cNvSpPr>
          <p:nvPr/>
        </p:nvSpPr>
        <p:spPr bwMode="auto">
          <a:xfrm flipH="true" flipV="true">
            <a:off x="6172200" y="5508625"/>
            <a:ext cx="412750" cy="50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482" name="Line 9"/>
          <p:cNvSpPr>
            <a:spLocks noChangeShapeType="true"/>
          </p:cNvSpPr>
          <p:nvPr/>
        </p:nvSpPr>
        <p:spPr bwMode="auto">
          <a:xfrm flipH="true">
            <a:off x="4213225" y="4806950"/>
            <a:ext cx="1654175" cy="831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4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Rectangle 18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Execution of Threaded“hello, world”</a:t>
            </a:r>
            <a:endParaRPr/>
          </a:p>
        </p:txBody>
      </p:sp>
      <p:sp>
        <p:nvSpPr>
          <p:cNvPr id="485" name="Text Box 3"/>
          <p:cNvSpPr txBox="true">
            <a:spLocks noChangeArrowheads="true"/>
          </p:cNvSpPr>
          <p:nvPr/>
        </p:nvSpPr>
        <p:spPr bwMode="auto">
          <a:xfrm>
            <a:off x="2476500" y="1720850"/>
            <a:ext cx="1612900" cy="3683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false" lang="en-US" altLang="zh-CN" sz="2000" b="false"/>
              <a:t>main thread</a:t>
            </a:r>
            <a:endParaRPr/>
          </a:p>
        </p:txBody>
      </p:sp>
      <p:sp>
        <p:nvSpPr>
          <p:cNvPr id="486" name="Text Box 4"/>
          <p:cNvSpPr txBox="true">
            <a:spLocks noChangeArrowheads="true"/>
          </p:cNvSpPr>
          <p:nvPr/>
        </p:nvSpPr>
        <p:spPr bwMode="auto">
          <a:xfrm>
            <a:off x="6432550" y="2751138"/>
            <a:ext cx="1670050" cy="3683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90000"/>
              </a:lnSpc>
              <a:buFontTx/>
              <a:buNone/>
            </a:pPr>
            <a:r>
              <a:rPr kumimoji="false" lang="en-US" altLang="zh-CN" sz="2000" b="false"/>
              <a:t>peer thread</a:t>
            </a:r>
            <a:endParaRPr/>
          </a:p>
        </p:txBody>
      </p:sp>
      <p:sp>
        <p:nvSpPr>
          <p:cNvPr id="487" name="Line 5"/>
          <p:cNvSpPr>
            <a:spLocks noChangeShapeType="true"/>
          </p:cNvSpPr>
          <p:nvPr/>
        </p:nvSpPr>
        <p:spPr bwMode="auto">
          <a:xfrm>
            <a:off x="3263900" y="2205038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488" name="Line 6"/>
          <p:cNvSpPr>
            <a:spLocks noChangeShapeType="true"/>
          </p:cNvSpPr>
          <p:nvPr/>
        </p:nvSpPr>
        <p:spPr bwMode="auto">
          <a:xfrm>
            <a:off x="7092950" y="340836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489" name="Text Box 7"/>
          <p:cNvSpPr txBox="true">
            <a:spLocks noChangeArrowheads="true"/>
          </p:cNvSpPr>
          <p:nvPr/>
        </p:nvSpPr>
        <p:spPr bwMode="auto">
          <a:xfrm>
            <a:off x="7169150" y="3698875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return NULL;</a:t>
            </a:r>
            <a:endParaRPr kumimoji="false" lang="en-US" altLang="zh-CN" sz="1800"/>
          </a:p>
        </p:txBody>
      </p:sp>
      <p:sp>
        <p:nvSpPr>
          <p:cNvPr id="490" name="Line 8"/>
          <p:cNvSpPr>
            <a:spLocks noChangeShapeType="true"/>
          </p:cNvSpPr>
          <p:nvPr/>
        </p:nvSpPr>
        <p:spPr bwMode="auto">
          <a:xfrm>
            <a:off x="3263900" y="2586038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491" name="Text Box 9"/>
          <p:cNvSpPr txBox="true">
            <a:spLocks noChangeArrowheads="true"/>
          </p:cNvSpPr>
          <p:nvPr/>
        </p:nvSpPr>
        <p:spPr bwMode="auto">
          <a:xfrm>
            <a:off x="223838" y="3651250"/>
            <a:ext cx="2976562" cy="646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 b="false"/>
              <a:t>main thread waits for </a:t>
            </a:r>
            <a:endParaRPr/>
          </a:p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 b="false"/>
              <a:t>peer  thread to terminate</a:t>
            </a:r>
            <a:endParaRPr/>
          </a:p>
        </p:txBody>
      </p:sp>
      <p:sp>
        <p:nvSpPr>
          <p:cNvPr id="492" name="Line 10"/>
          <p:cNvSpPr>
            <a:spLocks noChangeShapeType="true"/>
          </p:cNvSpPr>
          <p:nvPr/>
        </p:nvSpPr>
        <p:spPr bwMode="auto">
          <a:xfrm flipH="true">
            <a:off x="3282950" y="4017963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493" name="Text Box 11"/>
          <p:cNvSpPr txBox="true">
            <a:spLocks noChangeArrowheads="true"/>
          </p:cNvSpPr>
          <p:nvPr/>
        </p:nvSpPr>
        <p:spPr bwMode="auto">
          <a:xfrm>
            <a:off x="1204913" y="5145088"/>
            <a:ext cx="2014537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solidFill>
                  <a:srgbClr val="FF0000"/>
                </a:solidFill>
                <a:latin typeface="Courier New" charset="0"/>
              </a:rPr>
              <a:t>exit</a:t>
            </a:r>
            <a:r>
              <a:rPr kumimoji="false" lang="en-US" altLang="zh-CN" sz="1800">
                <a:latin typeface="Courier New" charset="0"/>
              </a:rPr>
              <a:t>()</a:t>
            </a:r>
            <a:r>
              <a:rPr kumimoji="false" lang="en-US" altLang="zh-CN" sz="1800"/>
              <a:t> </a:t>
            </a:r>
            <a:endParaRPr/>
          </a:p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 b="false"/>
              <a:t>terminates </a:t>
            </a:r>
            <a:endParaRPr/>
          </a:p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 b="false"/>
              <a:t>main thread and </a:t>
            </a:r>
            <a:endParaRPr/>
          </a:p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 b="false"/>
              <a:t>any peer threads</a:t>
            </a:r>
            <a:endParaRPr/>
          </a:p>
        </p:txBody>
      </p:sp>
      <p:sp>
        <p:nvSpPr>
          <p:cNvPr id="494" name="Text Box 12"/>
          <p:cNvSpPr txBox="true">
            <a:spLocks noChangeArrowheads="true"/>
          </p:cNvSpPr>
          <p:nvPr/>
        </p:nvSpPr>
        <p:spPr bwMode="auto">
          <a:xfrm>
            <a:off x="693738" y="2357438"/>
            <a:ext cx="24939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 b="false"/>
              <a:t>call </a:t>
            </a:r>
            <a:r>
              <a:rPr kumimoji="false" lang="en-US" altLang="zh-CN" sz="1800" b="false">
                <a:solidFill>
                  <a:srgbClr val="FF0000"/>
                </a:solidFill>
              </a:rPr>
              <a:t>Pthread_create</a:t>
            </a:r>
            <a:r>
              <a:rPr kumimoji="false" lang="en-US" altLang="zh-CN" sz="1800" b="false"/>
              <a:t>()</a:t>
            </a:r>
            <a:endParaRPr/>
          </a:p>
        </p:txBody>
      </p:sp>
      <p:sp>
        <p:nvSpPr>
          <p:cNvPr id="495" name="Text Box 13"/>
          <p:cNvSpPr txBox="true">
            <a:spLocks noChangeArrowheads="true"/>
          </p:cNvSpPr>
          <p:nvPr/>
        </p:nvSpPr>
        <p:spPr bwMode="auto">
          <a:xfrm>
            <a:off x="1003300" y="3119438"/>
            <a:ext cx="21844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 b="false"/>
              <a:t>call </a:t>
            </a:r>
            <a:r>
              <a:rPr kumimoji="false" lang="en-US" altLang="zh-CN" sz="1800" b="false">
                <a:solidFill>
                  <a:srgbClr val="FF0000"/>
                </a:solidFill>
              </a:rPr>
              <a:t>Pthread_join</a:t>
            </a:r>
            <a:r>
              <a:rPr kumimoji="false" lang="en-US" altLang="zh-CN" sz="1800" b="false"/>
              <a:t>()</a:t>
            </a:r>
            <a:endParaRPr/>
          </a:p>
        </p:txBody>
      </p:sp>
      <p:sp>
        <p:nvSpPr>
          <p:cNvPr id="496" name="Text Box 14"/>
          <p:cNvSpPr txBox="true">
            <a:spLocks noChangeArrowheads="true"/>
          </p:cNvSpPr>
          <p:nvPr/>
        </p:nvSpPr>
        <p:spPr bwMode="auto">
          <a:xfrm>
            <a:off x="673100" y="4567238"/>
            <a:ext cx="25146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 b="false">
                <a:solidFill>
                  <a:srgbClr val="FF0000"/>
                </a:solidFill>
              </a:rPr>
              <a:t>Pthread_join</a:t>
            </a:r>
            <a:r>
              <a:rPr kumimoji="false" lang="en-US" altLang="zh-CN" sz="1800" b="false"/>
              <a:t>() returns</a:t>
            </a:r>
            <a:endParaRPr/>
          </a:p>
        </p:txBody>
      </p:sp>
      <p:sp>
        <p:nvSpPr>
          <p:cNvPr id="497" name="Text Box 15"/>
          <p:cNvSpPr txBox="true">
            <a:spLocks noChangeArrowheads="true"/>
          </p:cNvSpPr>
          <p:nvPr/>
        </p:nvSpPr>
        <p:spPr bwMode="auto">
          <a:xfrm>
            <a:off x="7150100" y="33480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printf()</a:t>
            </a:r>
            <a:endParaRPr kumimoji="false" lang="en-US" altLang="zh-CN" sz="1800"/>
          </a:p>
        </p:txBody>
      </p:sp>
      <p:sp>
        <p:nvSpPr>
          <p:cNvPr id="498" name="Text Box 16"/>
          <p:cNvSpPr txBox="true">
            <a:spLocks noChangeArrowheads="true"/>
          </p:cNvSpPr>
          <p:nvPr/>
        </p:nvSpPr>
        <p:spPr bwMode="auto">
          <a:xfrm>
            <a:off x="7169150" y="3957638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false"/>
              <a:t>(peer thread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false"/>
              <a:t>terminates)</a:t>
            </a:r>
            <a:endParaRPr/>
          </a:p>
        </p:txBody>
      </p:sp>
      <p:sp>
        <p:nvSpPr>
          <p:cNvPr id="499" name="Text Box 17"/>
          <p:cNvSpPr txBox="true">
            <a:spLocks noChangeArrowheads="true"/>
          </p:cNvSpPr>
          <p:nvPr/>
        </p:nvSpPr>
        <p:spPr bwMode="auto">
          <a:xfrm>
            <a:off x="246063" y="2662238"/>
            <a:ext cx="294163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lnSpc>
                <a:spcPct val="90000"/>
              </a:lnSpc>
              <a:buFontTx/>
              <a:buNone/>
            </a:pPr>
            <a:r>
              <a:rPr kumimoji="false" lang="en-US" altLang="zh-CN" sz="1800" b="false">
                <a:solidFill>
                  <a:srgbClr val="FF0000"/>
                </a:solidFill>
              </a:rPr>
              <a:t>Pthread_create</a:t>
            </a:r>
            <a:r>
              <a:rPr kumimoji="false" lang="en-US" altLang="zh-CN" sz="1800" b="false"/>
              <a:t>() returns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5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B16CF57A-0C8D-AF49-BA7A-1FB4680DCB87}" type="slidenum">
              <a:rPr kumimoji="false" lang="zh-CN" altLang="en-US" sz="1400">
                <a:latin typeface="Times New Roman" charset="0"/>
              </a:rPr>
              <a:t>13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0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宋体"/>
              </a:rPr>
              <a:t>Issues with threads</a:t>
            </a:r>
            <a:endParaRPr/>
          </a:p>
        </p:txBody>
      </p:sp>
      <p:sp>
        <p:nvSpPr>
          <p:cNvPr id="50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524000"/>
            <a:ext cx="8153400" cy="3810000"/>
          </a:xfrm>
        </p:spPr>
        <p:txBody>
          <a:bodyPr/>
          <a:lstStyle/>
          <a:p>
            <a:pPr>
              <a:lnSpc>
                <a:spcPct val="150000"/>
              </a:lnSpc>
              <a:buChar char="•"/>
            </a:pPr>
            <a:r>
              <a:rPr lang="zh-CN">
                <a:latin typeface="Comic Sans MS"/>
                <a:ea typeface="宋体"/>
                <a:cs typeface="宋体"/>
              </a:rPr>
              <a:t>线程分为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宋体"/>
              </a:rPr>
              <a:t>joinable</a:t>
            </a:r>
            <a:r>
              <a:rPr lang="zh-CN">
                <a:latin typeface="Comic Sans MS"/>
                <a:ea typeface="宋体"/>
                <a:cs typeface="宋体"/>
              </a:rPr>
              <a:t>和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宋体"/>
              </a:rPr>
              <a:t>detached</a:t>
            </a:r>
            <a:r>
              <a:rPr lang="zh-CN">
                <a:latin typeface="Comic Sans MS"/>
                <a:ea typeface="宋体"/>
                <a:cs typeface="宋体"/>
              </a:rPr>
              <a:t>两种模式</a:t>
            </a:r>
            <a:endParaRPr lang="en-US">
              <a:latin typeface="Comic Sans MS"/>
              <a:ea typeface="宋体"/>
              <a:cs typeface="宋体"/>
            </a:endParaRPr>
          </a:p>
          <a:p>
            <a:pPr lvl="1">
              <a:lnSpc>
                <a:spcPct val="150000"/>
              </a:lnSpc>
              <a:buChar char="–"/>
            </a:pPr>
            <a:r>
              <a:rPr lang="en-US">
                <a:latin typeface="Comic Sans MS"/>
                <a:ea typeface="宋体"/>
              </a:rPr>
              <a:t>joinable thread</a:t>
            </a:r>
            <a:r>
              <a:rPr lang="zh-CN">
                <a:latin typeface="Comic Sans MS"/>
                <a:ea typeface="宋体"/>
              </a:rPr>
              <a:t>可以</a:t>
            </a:r>
            <a:r>
              <a:rPr lang="en-US">
                <a:latin typeface="Comic Sans MS"/>
                <a:ea typeface="宋体"/>
              </a:rPr>
              <a:t>reap</a:t>
            </a:r>
            <a:r>
              <a:rPr lang="zh-CN">
                <a:latin typeface="Comic Sans MS"/>
                <a:ea typeface="宋体"/>
              </a:rPr>
              <a:t>，也可以被其他线程</a:t>
            </a:r>
            <a:r>
              <a:rPr lang="en-US">
                <a:latin typeface="Comic Sans MS"/>
                <a:ea typeface="宋体"/>
              </a:rPr>
              <a:t>kill</a:t>
            </a:r>
            <a:endParaRPr/>
          </a:p>
          <a:p>
            <a:pPr lvl="2">
              <a:lnSpc>
                <a:spcPct val="150000"/>
              </a:lnSpc>
              <a:buChar char="•"/>
            </a:pPr>
            <a:r>
              <a:rPr lang="en-US">
                <a:latin typeface="Comic Sans MS"/>
                <a:ea typeface="宋体"/>
              </a:rPr>
              <a:t>must be reaped (with </a:t>
            </a: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pthread_join</a:t>
            </a:r>
            <a:r>
              <a:rPr lang="en-US">
                <a:latin typeface="Comic Sans MS"/>
                <a:ea typeface="宋体"/>
              </a:rPr>
              <a:t>) to free memory resources (e.g., thread stack)</a:t>
            </a:r>
            <a:endParaRPr/>
          </a:p>
          <a:p>
            <a:pPr lvl="1">
              <a:lnSpc>
                <a:spcPct val="15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处于</a:t>
            </a:r>
            <a:r>
              <a:rPr lang="en-US">
                <a:latin typeface="Comic Sans MS"/>
                <a:ea typeface="宋体"/>
              </a:rPr>
              <a:t>detached</a:t>
            </a:r>
            <a:r>
              <a:rPr lang="zh-CN">
                <a:latin typeface="Comic Sans MS"/>
                <a:ea typeface="宋体"/>
              </a:rPr>
              <a:t>模式的</a:t>
            </a:r>
            <a:r>
              <a:rPr lang="en-US">
                <a:latin typeface="Comic Sans MS"/>
                <a:ea typeface="宋体"/>
              </a:rPr>
              <a:t>thread</a:t>
            </a:r>
            <a:r>
              <a:rPr lang="zh-CN">
                <a:latin typeface="Comic Sans MS"/>
                <a:ea typeface="宋体"/>
              </a:rPr>
              <a:t>，执行结束后自动回收资源（不会内存泄漏），无法被其他线程</a:t>
            </a:r>
            <a:r>
              <a:rPr lang="en-US">
                <a:latin typeface="Comic Sans MS"/>
                <a:ea typeface="宋体"/>
              </a:rPr>
              <a:t>reap</a:t>
            </a:r>
            <a:r>
              <a:rPr lang="zh-CN">
                <a:latin typeface="Comic Sans MS"/>
                <a:ea typeface="宋体"/>
              </a:rPr>
              <a:t>或</a:t>
            </a:r>
            <a:r>
              <a:rPr lang="en-US">
                <a:latin typeface="Comic Sans MS"/>
                <a:ea typeface="宋体"/>
              </a:rPr>
              <a:t>kill</a:t>
            </a:r>
            <a:endParaRPr/>
          </a:p>
        </p:txBody>
      </p:sp>
      <p:sp>
        <p:nvSpPr>
          <p:cNvPr id="504" name=""/>
          <p:cNvSpPr txBox="true"/>
          <p:nvPr/>
        </p:nvSpPr>
        <p:spPr>
          <a:xfrm rot="0" flipH="false" flipV="false">
            <a:off x="2750047" y="5486400"/>
            <a:ext cx="2838450" cy="4572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 sz="2400">
                <a:solidFill>
                  <a:srgbClr val="ff0200">
                    <a:alpha val="100000"/>
                  </a:srgbClr>
                </a:solidFill>
              </a:rPr>
              <a:t>线程默认为</a:t>
            </a:r>
            <a:r>
              <a:rPr lang="en-US" sz="2400">
                <a:solidFill>
                  <a:srgbClr val="ff0200">
                    <a:alpha val="100000"/>
                  </a:srgbClr>
                </a:solidFill>
              </a:rPr>
              <a:t>joinable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5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38C7521-C9D7-4844-8CA1-092D08BC8A39}" type="slidenum">
              <a:rPr kumimoji="false" lang="zh-CN" altLang="en-US" sz="1400">
                <a:latin typeface="Times New Roman" charset="0"/>
              </a:rPr>
              <a:t>14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0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宋体"/>
              </a:rPr>
              <a:t>Issues with threads</a:t>
            </a:r>
            <a:endParaRPr/>
          </a:p>
        </p:txBody>
      </p:sp>
      <p:sp>
        <p:nvSpPr>
          <p:cNvPr id="50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524000"/>
            <a:ext cx="8077200" cy="4572000"/>
          </a:xfrm>
        </p:spPr>
        <p:txBody>
          <a:bodyPr/>
          <a:lstStyle/>
          <a:p>
            <a:pPr>
              <a:lnSpc>
                <a:spcPct val="150000"/>
              </a:lnSpc>
              <a:buChar char="•"/>
            </a:pPr>
            <a:r>
              <a:rPr lang="zh-CN">
                <a:latin typeface="Comic Sans MS"/>
                <a:ea typeface="宋体"/>
                <a:cs typeface="宋体"/>
              </a:rPr>
              <a:t>注意避免内存泄露，不</a:t>
            </a:r>
            <a:r>
              <a:rPr lang="en-US">
                <a:latin typeface="Comic Sans MS"/>
                <a:ea typeface="宋体"/>
                <a:cs typeface="宋体"/>
              </a:rPr>
              <a:t>join</a:t>
            </a:r>
            <a:r>
              <a:rPr lang="zh-CN">
                <a:latin typeface="Comic Sans MS"/>
                <a:ea typeface="宋体"/>
                <a:cs typeface="宋体"/>
              </a:rPr>
              <a:t>则必须用线程的</a:t>
            </a:r>
            <a:r>
              <a:rPr lang="en-US">
                <a:latin typeface="Comic Sans MS"/>
                <a:ea typeface="宋体"/>
                <a:cs typeface="宋体"/>
              </a:rPr>
              <a:t>“</a:t>
            </a:r>
            <a:r>
              <a:rPr lang="en-US">
                <a:latin typeface="Comic Sans MS"/>
                <a:ea typeface="宋体"/>
                <a:cs typeface="宋体"/>
              </a:rPr>
              <a:t>detached</a:t>
            </a:r>
            <a:r>
              <a:rPr lang="en-US">
                <a:latin typeface="Comic Sans MS"/>
                <a:ea typeface="宋体"/>
                <a:cs typeface="宋体"/>
              </a:rPr>
              <a:t>”</a:t>
            </a:r>
            <a:r>
              <a:rPr lang="zh-CN">
                <a:latin typeface="Comic Sans MS"/>
                <a:ea typeface="宋体"/>
                <a:cs typeface="宋体"/>
              </a:rPr>
              <a:t>模式</a:t>
            </a:r>
            <a:endParaRPr lang="en-US">
              <a:latin typeface="Comic Sans MS"/>
              <a:ea typeface="宋体"/>
              <a:cs typeface="宋体"/>
            </a:endParaRPr>
          </a:p>
          <a:p>
            <a:pPr lvl="1">
              <a:lnSpc>
                <a:spcPct val="150000"/>
              </a:lnSpc>
              <a:buChar char="•"/>
            </a:pPr>
            <a:r>
              <a:rPr lang="en-US">
                <a:latin typeface="Comic Sans MS"/>
                <a:ea typeface="宋体"/>
              </a:rPr>
              <a:t>use </a:t>
            </a:r>
            <a:r>
              <a:rPr lang="en-US">
                <a:solidFill>
                  <a:srgbClr val="ff0200">
                    <a:alpha val="100000"/>
                  </a:srgbClr>
                </a:solidFill>
                <a:latin typeface="Comic Sans MS"/>
                <a:ea typeface="宋体"/>
              </a:rPr>
              <a:t>int </a:t>
            </a:r>
            <a:r>
              <a:rPr lang="en-US" b="true">
                <a:solidFill>
                  <a:srgbClr val="ff0200">
                    <a:alpha val="100000"/>
                  </a:srgbClr>
                </a:solidFill>
                <a:latin typeface="Courier New"/>
                <a:ea typeface="宋体"/>
              </a:rPr>
              <a:t>pthread_detach</a:t>
            </a:r>
            <a:r>
              <a:rPr lang="en-US" b="true">
                <a:solidFill>
                  <a:srgbClr val="ff0200">
                    <a:alpha val="100000"/>
                  </a:srgbClr>
                </a:solidFill>
                <a:latin typeface="Courier New"/>
                <a:ea typeface="宋体"/>
              </a:rPr>
              <a:t>(pthread_t tid)</a:t>
            </a:r>
            <a:r>
              <a:rPr lang="en-US" b="true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to make a thread detached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5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标题 1"/>
          <p:cNvSpPr>
            <a:spLocks noGrp="true"/>
          </p:cNvSpPr>
          <p:nvPr>
            <p:ph type="ctrTitle"/>
          </p:nvPr>
        </p:nvSpPr>
        <p:spPr>
          <a:xfrm>
            <a:off x="685800" y="2667000"/>
            <a:ext cx="7772400" cy="1143000"/>
          </a:xfrm>
        </p:spPr>
        <p:txBody>
          <a:bodyPr/>
          <a:lstStyle/>
          <a:p>
            <a:pPr/>
            <a:r>
              <a:rPr kumimoji="true" lang="zh-CN" altLang="en-US" sz="3200" dirty="false"/>
              <a:t>多线程的共享变量</a:t>
            </a:r>
            <a:endParaRPr/>
          </a:p>
        </p:txBody>
      </p:sp>
      <p:sp>
        <p:nvSpPr>
          <p:cNvPr id="511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1B96D6E-4943-A442-9A3E-0FC0D23363F2}" type="slidenum">
              <a:rPr lang="zh-CN" altLang="en-US" smtClean="false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5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D822D4C-511E-5847-9D72-6D62E4302433}" type="slidenum">
              <a:rPr kumimoji="false" lang="zh-CN" altLang="en-US" sz="1400">
                <a:latin typeface="Times New Roman" charset="0"/>
              </a:rPr>
              <a:t>16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14" name="Rectangle 3"/>
          <p:cNvSpPr>
            <a:spLocks noGrp="true" noChangeArrowheads="true"/>
          </p:cNvSpPr>
          <p:nvPr>
            <p:ph type="body" idx="1"/>
          </p:nvPr>
        </p:nvSpPr>
        <p:spPr>
          <a:xfrm rot="0" flipH="false" flipV="false">
            <a:off x="304800" y="190500"/>
            <a:ext cx="8382000" cy="65151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7 	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int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 main()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8 	{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9 		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int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 </a:t>
            </a:r>
            <a:r>
              <a:rPr kumimoji="false" lang="en-US" altLang="zh-CN" sz="1600" b="true" dirty="false" err="true">
                <a:solidFill>
                  <a:srgbClr val="7030A0"/>
                </a:solidFill>
                <a:latin typeface="Courier New" charset="0"/>
                <a:ea typeface="宋体" charset="-122"/>
              </a:rPr>
              <a:t>i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;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10 	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pthread_t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 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tid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;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11 	char *</a:t>
            </a:r>
            <a:r>
              <a:rPr kumimoji="false" lang="en-US" altLang="zh-CN" sz="1600" b="true" dirty="false" err="true">
                <a:solidFill>
                  <a:srgbClr val="7030A0"/>
                </a:solidFill>
                <a:latin typeface="Courier New" charset="0"/>
                <a:ea typeface="宋体" charset="-122"/>
              </a:rPr>
              <a:t>msgs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[N] = {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12 	  "Hello from foo",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13 	  "Hello from bar"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14 	};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15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16 	</a:t>
            </a:r>
            <a:r>
              <a:rPr kumimoji="false" lang="en-US" altLang="zh-CN" sz="1600" b="true" dirty="false" err="true">
                <a:solidFill>
                  <a:srgbClr val="7030A0"/>
                </a:solidFill>
                <a:latin typeface="Courier New" charset="0"/>
                <a:ea typeface="宋体" charset="-122"/>
              </a:rPr>
              <a:t>ptr</a:t>
            </a:r>
            <a:r>
              <a:rPr kumimoji="false" lang="en-US" altLang="zh-CN" sz="1600" b="true" dirty="false">
                <a:solidFill>
                  <a:srgbClr val="7030A0"/>
                </a:solidFill>
                <a:latin typeface="Courier New" charset="0"/>
                <a:ea typeface="宋体" charset="-122"/>
              </a:rPr>
              <a:t> 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= </a:t>
            </a:r>
            <a:r>
              <a:rPr kumimoji="false" lang="en-US" altLang="zh-CN" sz="1600" b="true" dirty="false" err="true">
                <a:solidFill>
                  <a:srgbClr val="7030A0"/>
                </a:solidFill>
                <a:latin typeface="Courier New" charset="0"/>
                <a:ea typeface="宋体" charset="-122"/>
              </a:rPr>
              <a:t>msgs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;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17 	for (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 = 0; 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 &lt; N; 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++)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18 	   </a:t>
            </a:r>
            <a:r>
              <a:rPr kumimoji="false" lang="en-US" altLang="zh-CN" sz="1600" b="true" dirty="false" err="true">
                <a:solidFill>
                  <a:srgbClr val="FF0000"/>
                </a:solidFill>
                <a:latin typeface="Courier New" charset="0"/>
                <a:ea typeface="宋体" charset="-122"/>
              </a:rPr>
              <a:t>Pthread_create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(&amp;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tid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, NULL, thread, (void *)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);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19 	</a:t>
            </a:r>
            <a:r>
              <a:rPr kumimoji="false" lang="en-US" altLang="zh-CN" sz="1600" b="true" dirty="false" err="true">
                <a:latin typeface="Courier New" charset="0"/>
                <a:ea typeface="宋体" charset="-122"/>
              </a:rPr>
              <a:t>Pthread_exit</a:t>
            </a: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(NULL);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20 }</a:t>
            </a:r>
            <a:endParaRPr/>
          </a:p>
          <a:p>
            <a:pPr>
              <a:buFontTx/>
              <a:buNone/>
            </a:pPr>
            <a:r>
              <a:rPr kumimoji="false" lang="en-US" altLang="zh-CN" sz="1600" b="true" dirty="false">
                <a:latin typeface="Courier New" charset="0"/>
                <a:ea typeface="宋体" charset="-122"/>
              </a:rPr>
              <a:t>21</a:t>
            </a:r>
            <a:r>
              <a:rPr kumimoji="false" lang="zh-CN" altLang="en-US" sz="1600" b="true" dirty="false">
                <a:latin typeface="Courier New" charset="0"/>
                <a:ea typeface="宋体" charset="-122"/>
              </a:rPr>
              <a:t> </a:t>
            </a:r>
            <a:endParaRPr kumimoji="false" lang="en-US" altLang="zh-CN" sz="1600" b="true" dirty="false">
              <a:latin typeface="Courier New" charset="0"/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sz="1600" b="true" dirty="false">
                <a:latin typeface="Courier New" charset="0"/>
                <a:ea typeface="宋体" charset="-122"/>
              </a:rPr>
              <a:t>22 void *thread(void *</a:t>
            </a:r>
            <a:r>
              <a:rPr lang="en-US" altLang="zh-CN" sz="1600" b="true" dirty="false" err="true">
                <a:latin typeface="Courier New" charset="0"/>
                <a:ea typeface="宋体" charset="-122"/>
              </a:rPr>
              <a:t>vargp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)</a:t>
            </a:r>
            <a:endParaRPr/>
          </a:p>
          <a:p>
            <a:pPr>
              <a:buFontTx/>
              <a:buNone/>
            </a:pPr>
            <a:r>
              <a:rPr lang="en-US" altLang="zh-CN" sz="1600" b="true" dirty="false">
                <a:latin typeface="Courier New" charset="0"/>
                <a:ea typeface="宋体" charset="-122"/>
              </a:rPr>
              <a:t>23  {</a:t>
            </a:r>
            <a:endParaRPr/>
          </a:p>
          <a:p>
            <a:pPr>
              <a:buFontTx/>
              <a:buNone/>
            </a:pPr>
            <a:r>
              <a:rPr lang="en-US" altLang="zh-CN" sz="1600" b="true" dirty="false">
                <a:latin typeface="Courier New" charset="0"/>
                <a:ea typeface="宋体" charset="-122"/>
              </a:rPr>
              <a:t>24 	</a:t>
            </a:r>
            <a:r>
              <a:rPr lang="en-US" altLang="zh-CN" sz="1600" b="true" dirty="false" err="true">
                <a:latin typeface="Courier New" charset="0"/>
                <a:ea typeface="宋体" charset="-122"/>
              </a:rPr>
              <a:t>int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 </a:t>
            </a:r>
            <a:r>
              <a:rPr lang="en-US" altLang="zh-CN" sz="1600" b="true" dirty="false" err="true">
                <a:solidFill>
                  <a:srgbClr val="7030A0"/>
                </a:solidFill>
                <a:latin typeface="Courier New" charset="0"/>
                <a:ea typeface="宋体" charset="-122"/>
              </a:rPr>
              <a:t>myid</a:t>
            </a:r>
            <a:r>
              <a:rPr lang="en-US" altLang="zh-CN" sz="1600" b="true" dirty="false">
                <a:solidFill>
                  <a:srgbClr val="7030A0"/>
                </a:solidFill>
                <a:latin typeface="Courier New" charset="0"/>
                <a:ea typeface="宋体" charset="-122"/>
              </a:rPr>
              <a:t> 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= (</a:t>
            </a:r>
            <a:r>
              <a:rPr lang="en-US" altLang="zh-CN" sz="1600" b="true" dirty="false" err="true">
                <a:latin typeface="Courier New" charset="0"/>
                <a:ea typeface="宋体" charset="-122"/>
              </a:rPr>
              <a:t>int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)</a:t>
            </a:r>
            <a:r>
              <a:rPr lang="en-US" altLang="zh-CN" sz="1600" b="true" dirty="false" err="true">
                <a:latin typeface="Courier New" charset="0"/>
                <a:ea typeface="宋体" charset="-122"/>
              </a:rPr>
              <a:t>vargp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;</a:t>
            </a:r>
            <a:endParaRPr/>
          </a:p>
          <a:p>
            <a:pPr>
              <a:buFontTx/>
              <a:buNone/>
            </a:pPr>
            <a:r>
              <a:rPr lang="en-US" altLang="zh-CN" sz="1600" b="true" dirty="false">
                <a:latin typeface="Courier New" charset="0"/>
                <a:ea typeface="宋体" charset="-122"/>
              </a:rPr>
              <a:t>25 	static </a:t>
            </a:r>
            <a:r>
              <a:rPr lang="en-US" altLang="zh-CN" sz="1600" b="true" dirty="false" err="true">
                <a:latin typeface="Courier New" charset="0"/>
                <a:ea typeface="宋体" charset="-122"/>
              </a:rPr>
              <a:t>int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 </a:t>
            </a:r>
            <a:r>
              <a:rPr lang="en-US" altLang="zh-CN" sz="1600" b="true" dirty="false" err="true">
                <a:solidFill>
                  <a:srgbClr val="7030A0"/>
                </a:solidFill>
                <a:latin typeface="Courier New" charset="0"/>
                <a:ea typeface="宋体" charset="-122"/>
              </a:rPr>
              <a:t>cnt</a:t>
            </a:r>
            <a:r>
              <a:rPr lang="en-US" altLang="zh-CN" sz="1600" b="true" dirty="false">
                <a:solidFill>
                  <a:srgbClr val="7030A0"/>
                </a:solidFill>
                <a:latin typeface="Courier New" charset="0"/>
                <a:ea typeface="宋体" charset="-122"/>
              </a:rPr>
              <a:t> 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= 0;</a:t>
            </a:r>
            <a:endParaRPr/>
          </a:p>
          <a:p>
            <a:pPr>
              <a:buFontTx/>
              <a:buNone/>
            </a:pPr>
            <a:r>
              <a:rPr lang="en-US" altLang="zh-CN" sz="1600" b="true" dirty="false">
                <a:latin typeface="Courier New" charset="0"/>
                <a:ea typeface="宋体" charset="-122"/>
              </a:rPr>
              <a:t>26</a:t>
            </a:r>
            <a:endParaRPr/>
          </a:p>
          <a:p>
            <a:pPr>
              <a:buFontTx/>
              <a:buNone/>
            </a:pPr>
            <a:r>
              <a:rPr lang="en-US" altLang="zh-CN" sz="1600" b="true" dirty="false">
                <a:latin typeface="Courier New" charset="0"/>
                <a:ea typeface="宋体" charset="-122"/>
              </a:rPr>
              <a:t>27 	</a:t>
            </a:r>
            <a:r>
              <a:rPr lang="en-US" altLang="zh-CN" sz="1600" b="true" dirty="false" err="true">
                <a:latin typeface="Courier New" charset="0"/>
                <a:ea typeface="宋体" charset="-122"/>
              </a:rPr>
              <a:t>printf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("[%d]:%s(</a:t>
            </a:r>
            <a:r>
              <a:rPr lang="en-US" altLang="zh-CN" sz="1600" b="true" dirty="false" err="true">
                <a:latin typeface="Courier New" charset="0"/>
                <a:ea typeface="宋体" charset="-122"/>
              </a:rPr>
              <a:t>cnt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=%d)\n", </a:t>
            </a:r>
            <a:r>
              <a:rPr lang="en-US" altLang="zh-CN" sz="1600" b="true" dirty="false" err="true">
                <a:latin typeface="Courier New" charset="0"/>
                <a:ea typeface="宋体" charset="-122"/>
              </a:rPr>
              <a:t>myid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, </a:t>
            </a:r>
            <a:r>
              <a:rPr lang="en-US" altLang="zh-CN" sz="1600" b="true" dirty="false" err="true">
                <a:solidFill>
                  <a:srgbClr val="7030A0"/>
                </a:solidFill>
                <a:latin typeface="Courier New" charset="0"/>
                <a:ea typeface="宋体" charset="-122"/>
              </a:rPr>
              <a:t>ptr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[</a:t>
            </a:r>
            <a:r>
              <a:rPr lang="en-US" altLang="zh-CN" sz="1600" b="true" dirty="false" err="true">
                <a:latin typeface="Courier New" charset="0"/>
                <a:ea typeface="宋体" charset="-122"/>
              </a:rPr>
              <a:t>myid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], ++</a:t>
            </a:r>
            <a:r>
              <a:rPr lang="en-US" altLang="zh-CN" sz="1600" b="true" dirty="false" err="true">
                <a:solidFill>
                  <a:srgbClr val="7030A0"/>
                </a:solidFill>
                <a:latin typeface="Courier New" charset="0"/>
                <a:ea typeface="宋体" charset="-122"/>
              </a:rPr>
              <a:t>cnt</a:t>
            </a:r>
            <a:r>
              <a:rPr lang="en-US" altLang="zh-CN" sz="1600" b="true" dirty="false">
                <a:latin typeface="Courier New" charset="0"/>
                <a:ea typeface="宋体" charset="-122"/>
              </a:rPr>
              <a:t>);</a:t>
            </a:r>
            <a:endParaRPr/>
          </a:p>
          <a:p>
            <a:pPr>
              <a:buFontTx/>
              <a:buNone/>
            </a:pPr>
            <a:r>
              <a:rPr lang="en-US" altLang="zh-CN" sz="1600" b="true" dirty="false">
                <a:latin typeface="Courier New" charset="0"/>
                <a:ea typeface="宋体" charset="-122"/>
              </a:rPr>
              <a:t>28  }</a:t>
            </a:r>
            <a:endParaRPr/>
          </a:p>
          <a:p>
            <a:pPr>
              <a:buFontTx/>
              <a:buNone/>
            </a:pPr>
            <a:endParaRPr kumimoji="false" lang="zh-CN" altLang="en-US" sz="1600" b="true" dirty="false">
              <a:latin typeface="Courier New" charset="0"/>
              <a:ea typeface="宋体" charset="-122"/>
            </a:endParaRPr>
          </a:p>
        </p:txBody>
      </p:sp>
      <p:sp>
        <p:nvSpPr>
          <p:cNvPr id="515" name="Rectangle 3"/>
          <p:cNvSpPr txBox="true">
            <a:spLocks noChangeArrowheads="true"/>
          </p:cNvSpPr>
          <p:nvPr/>
        </p:nvSpPr>
        <p:spPr bwMode="auto">
          <a:xfrm>
            <a:off x="4495800" y="1066800"/>
            <a:ext cx="41910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zh-CN" altLang="en-US" sz="1800">
                <a:latin typeface="Courier New" charset="0"/>
              </a:rPr>
              <a:t>1</a:t>
            </a:r>
            <a:r>
              <a:rPr kumimoji="false" lang="en-US" altLang="zh-CN" sz="1800">
                <a:latin typeface="Courier New" charset="0"/>
              </a:rPr>
              <a:t>	</a:t>
            </a:r>
            <a:r>
              <a:rPr kumimoji="false" lang="zh-CN" altLang="en-US" sz="1800">
                <a:latin typeface="Courier New" charset="0"/>
              </a:rPr>
              <a:t>#</a:t>
            </a:r>
            <a:r>
              <a:rPr kumimoji="false" lang="en-US" altLang="zh-CN" sz="1800">
                <a:latin typeface="Courier New" charset="0"/>
              </a:rPr>
              <a:t>include "csapp.h"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2	#define N 2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3	void *thread(void *vargp);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4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5	char **</a:t>
            </a:r>
            <a:r>
              <a:rPr kumimoji="false" lang="en-US" altLang="zh-CN" sz="1800">
                <a:solidFill>
                  <a:srgbClr val="7030A0"/>
                </a:solidFill>
                <a:latin typeface="Courier New" charset="0"/>
              </a:rPr>
              <a:t>ptr</a:t>
            </a:r>
            <a:r>
              <a:rPr kumimoji="false" lang="en-US" altLang="zh-CN" sz="1800">
                <a:latin typeface="Courier New" charset="0"/>
              </a:rPr>
              <a:t>; </a:t>
            </a:r>
            <a:endParaRPr kumimoji="false" lang="en-US" altLang="zh-CN" sz="1800">
              <a:solidFill>
                <a:srgbClr val="00B050"/>
              </a:solidFill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6 </a:t>
            </a:r>
            <a:r>
              <a:rPr kumimoji="false" lang="en-US" altLang="zh-CN" sz="1800">
                <a:solidFill>
                  <a:srgbClr val="00B050"/>
                </a:solidFill>
                <a:latin typeface="Courier New" charset="0"/>
              </a:rPr>
              <a:t>/* global variable */</a:t>
            </a:r>
            <a:endParaRPr kumimoji="false" lang="en-US" altLang="zh-CN" sz="1800">
              <a:latin typeface="Courier New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kumimoji="false" lang="zh-CN" altLang="en-US" sz="1800">
              <a:latin typeface="Courier New" charset="0"/>
            </a:endParaRPr>
          </a:p>
        </p:txBody>
      </p:sp>
      <p:sp>
        <p:nvSpPr>
          <p:cNvPr id="51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4343400" y="152400"/>
            <a:ext cx="5181600" cy="914400"/>
          </a:xfrm>
        </p:spPr>
        <p:txBody>
          <a:bodyPr/>
          <a:lstStyle/>
          <a:p>
            <a:pPr/>
            <a:r>
              <a:rPr lang="en-US" altLang="zh-CN">
                <a:ea typeface="宋体" charset="-122"/>
              </a:rPr>
              <a:t>Shared variable analysis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5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en-US">
                <a:latin typeface="Comic Sans MS"/>
                <a:ea typeface="宋体"/>
                <a:cs typeface="宋体"/>
              </a:rPr>
              <a:t>Shared variable analysis</a:t>
            </a:r>
            <a:endParaRPr/>
          </a:p>
        </p:txBody>
      </p:sp>
      <p:sp>
        <p:nvSpPr>
          <p:cNvPr id="519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>
              <a:buChar char="•"/>
            </a:pPr>
            <a:r>
              <a:rPr lang="zh-CN"/>
              <a:t>每个线程在</a:t>
            </a:r>
            <a:r>
              <a:rPr lang="en-US"/>
              <a:t>CPU</a:t>
            </a:r>
            <a:r>
              <a:rPr lang="zh-CN"/>
              <a:t>中运行时，占有独立的</a:t>
            </a:r>
            <a:r>
              <a:rPr lang="en-US"/>
              <a:t>register</a:t>
            </a:r>
            <a:endParaRPr/>
          </a:p>
          <a:p>
            <a:pPr>
              <a:buChar char="•"/>
            </a:pPr>
            <a:endParaRPr lang="en-US"/>
          </a:p>
          <a:p>
            <a:pPr>
              <a:buChar char="•"/>
            </a:pPr>
            <a:r>
              <a:rPr lang="zh-CN"/>
              <a:t>每个线程有独立的</a:t>
            </a:r>
            <a:r>
              <a:rPr lang="en-US"/>
              <a:t>stack</a:t>
            </a:r>
            <a:r>
              <a:rPr lang="zh-CN"/>
              <a:t>，但是共享</a:t>
            </a:r>
            <a:r>
              <a:rPr lang="en-US"/>
              <a:t>code (text), data, heap, shared libs</a:t>
            </a:r>
            <a:endParaRPr/>
          </a:p>
          <a:p>
            <a:pPr lvl="1">
              <a:buChar char="•"/>
            </a:pPr>
            <a:r>
              <a:rPr lang="zh-CN"/>
              <a:t>全局</a:t>
            </a:r>
            <a:r>
              <a:rPr lang="en-US"/>
              <a:t>/</a:t>
            </a:r>
            <a:r>
              <a:rPr lang="zh-CN"/>
              <a:t>静态变量、动态内存中的变量是共享的</a:t>
            </a:r>
            <a:endParaRPr/>
          </a:p>
          <a:p>
            <a:pPr lvl="1">
              <a:buChar char="•"/>
            </a:pPr>
            <a:r>
              <a:rPr lang="zh-CN"/>
              <a:t>栈中的局部变量是私有的（</a:t>
            </a:r>
            <a:r>
              <a:rPr lang="zh-CN">
                <a:solidFill>
                  <a:srgbClr val="FF0200">
                    <a:alpha val="100000"/>
                  </a:srgbClr>
                </a:solidFill>
              </a:rPr>
              <a:t>正常情况下</a:t>
            </a:r>
            <a:r>
              <a:rPr lang="zh-CN"/>
              <a:t>）</a:t>
            </a:r>
            <a:endParaRPr/>
          </a:p>
          <a:p>
            <a:pPr>
              <a:buChar char="•"/>
            </a:pPr>
            <a:r>
              <a:rPr lang="zh-CN"/>
              <a:t>但线程的</a:t>
            </a:r>
            <a:r>
              <a:rPr lang="en-US"/>
              <a:t>stack</a:t>
            </a:r>
            <a:r>
              <a:rPr lang="zh-CN"/>
              <a:t>并不受</a:t>
            </a:r>
            <a:r>
              <a:rPr lang="en-US"/>
              <a:t>kernel</a:t>
            </a:r>
            <a:r>
              <a:rPr lang="zh-CN"/>
              <a:t>保护，可以被其他线程读写</a:t>
            </a:r>
            <a:endParaRPr/>
          </a:p>
          <a:p>
            <a:pPr lvl="1">
              <a:buChar char="•"/>
            </a:pPr>
            <a:r>
              <a:rPr lang="zh-CN"/>
              <a:t>例如上一页中</a:t>
            </a:r>
            <a:r>
              <a:rPr lang="en-US"/>
              <a:t>main thd</a:t>
            </a:r>
            <a:r>
              <a:rPr lang="zh-CN"/>
              <a:t>的</a:t>
            </a:r>
            <a:r>
              <a:rPr lang="en-US"/>
              <a:t>msgs</a:t>
            </a:r>
            <a:r>
              <a:rPr lang="zh-CN"/>
              <a:t>通过全局指针</a:t>
            </a:r>
            <a:r>
              <a:rPr lang="en-US"/>
              <a:t>ptr</a:t>
            </a:r>
            <a:r>
              <a:rPr lang="zh-CN"/>
              <a:t>被</a:t>
            </a:r>
            <a:r>
              <a:rPr lang="en-US"/>
              <a:t>peer thds</a:t>
            </a:r>
            <a:r>
              <a:rPr lang="zh-CN"/>
              <a:t>访问了</a:t>
            </a:r>
            <a:endParaRPr/>
          </a:p>
        </p:txBody>
      </p:sp>
      <p:sp>
        <p:nvSpPr>
          <p:cNvPr id="520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p>
            <a:pPr/>
            <a:fld id="{B822AC0E-5CA6-B04B-BA33-B0AD3DF7F57C}" type="slidenum">
              <a:rPr lang="zh-CN" altLang="en-US"/>
              <a:t>‹#›</a:t>
            </a:fld>
            <a:endParaRPr lang="en-US" altLang="zh-CN"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5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7194C398-0782-3143-9C31-BB2562E6F748}" type="slidenum">
              <a:rPr kumimoji="false" lang="zh-CN" altLang="en-US" sz="1400">
                <a:latin typeface="Times New Roman" charset="0"/>
              </a:rPr>
              <a:t>17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2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Shared variable analysis</a:t>
            </a:r>
            <a:endParaRPr/>
          </a:p>
        </p:txBody>
      </p:sp>
      <p:sp>
        <p:nvSpPr>
          <p:cNvPr id="52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524000"/>
            <a:ext cx="8153400" cy="762000"/>
          </a:xfrm>
        </p:spPr>
        <p:txBody>
          <a:bodyPr/>
          <a:lstStyle/>
          <a:p>
            <a:pPr/>
            <a:r>
              <a:rPr kumimoji="false" lang="en-US" altLang="zh-CN">
                <a:ea typeface="宋体" charset="-122"/>
              </a:rPr>
              <a:t>Which variables are shared?</a:t>
            </a:r>
            <a:endParaRPr/>
          </a:p>
        </p:txBody>
      </p:sp>
      <p:sp>
        <p:nvSpPr>
          <p:cNvPr id="525" name="Text Box 4"/>
          <p:cNvSpPr txBox="true">
            <a:spLocks noChangeArrowheads="true"/>
          </p:cNvSpPr>
          <p:nvPr/>
        </p:nvSpPr>
        <p:spPr bwMode="auto">
          <a:xfrm>
            <a:off x="914400" y="2257425"/>
            <a:ext cx="7453313" cy="1968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spAutoFit/>
          </a:bodyPr>
          <a:lstStyle>
            <a:lvl1pPr>
              <a:defRPr sz="1600" b="true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false" fontAlgn="base" hangingPunct="false">
              <a:lnSpc>
                <a:spcPct val="90000"/>
              </a:lnSpc>
              <a:spcBef>
                <a:spcPct val="20000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false" fontAlgn="base" hangingPunct="false">
              <a:lnSpc>
                <a:spcPct val="90000"/>
              </a:lnSpc>
              <a:spcBef>
                <a:spcPct val="20000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false" fontAlgn="base" hangingPunct="false">
              <a:lnSpc>
                <a:spcPct val="90000"/>
              </a:lnSpc>
              <a:spcBef>
                <a:spcPct val="20000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false" fontAlgn="base" hangingPunct="false">
              <a:lnSpc>
                <a:spcPct val="90000"/>
              </a:lnSpc>
              <a:spcBef>
                <a:spcPct val="20000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Variable 	Referenced by	Referenced by 	Referenced by</a:t>
            </a:r>
            <a:endParaRPr/>
          </a:p>
          <a:p>
            <a:pPr>
              <a:defRPr/>
            </a:pP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instance	</a:t>
            </a:r>
            <a:r>
              <a:rPr lang="en-US" altLang="zh-CN" dirty="false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main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 thread?	</a:t>
            </a:r>
            <a:r>
              <a:rPr lang="en-US" altLang="zh-CN" dirty="false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peer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 thread-0?	</a:t>
            </a:r>
            <a:r>
              <a:rPr lang="en-US" altLang="zh-CN" dirty="false">
                <a:solidFill>
                  <a:srgbClr val="FF0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peer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 thread-1?</a:t>
            </a:r>
            <a:endParaRPr/>
          </a:p>
          <a:p>
            <a:pPr>
              <a:defRPr/>
            </a:pPr>
            <a:r>
              <a:rPr lang="en-US" altLang="zh-CN" dirty="false" err="true">
                <a:latin typeface="Courier New" pitchFamily="49" charset="0"/>
                <a:ea typeface="宋体" pitchFamily="2" charset="-122"/>
                <a:cs typeface="Courier New" pitchFamily="49" charset="0"/>
              </a:rPr>
              <a:t>ptr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false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false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false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endParaRPr/>
          </a:p>
          <a:p>
            <a:pPr>
              <a:defRPr/>
            </a:pPr>
            <a:r>
              <a:rPr lang="en-US" altLang="zh-CN" dirty="false" err="true">
                <a:latin typeface="Courier New" pitchFamily="49" charset="0"/>
                <a:ea typeface="宋体" pitchFamily="2" charset="-122"/>
                <a:cs typeface="Courier New" pitchFamily="49" charset="0"/>
              </a:rPr>
              <a:t>cnt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	no		</a:t>
            </a:r>
            <a:r>
              <a:rPr lang="en-US" altLang="zh-CN" dirty="false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false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/>
          </a:p>
          <a:p>
            <a:pPr>
              <a:defRPr/>
            </a:pPr>
            <a:r>
              <a:rPr lang="en-US" altLang="zh-CN" dirty="false" err="true">
                <a:latin typeface="Courier New" pitchFamily="49" charset="0"/>
                <a:ea typeface="宋体" pitchFamily="2" charset="-122"/>
                <a:cs typeface="Courier New" pitchFamily="49" charset="0"/>
              </a:rPr>
              <a:t>i.m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	yes		no		no	</a:t>
            </a:r>
            <a:endParaRPr/>
          </a:p>
          <a:p>
            <a:pPr>
              <a:defRPr/>
            </a:pPr>
            <a:r>
              <a:rPr lang="en-US" altLang="zh-CN" dirty="false" err="true">
                <a:latin typeface="Courier New" pitchFamily="49" charset="0"/>
                <a:ea typeface="宋体" pitchFamily="2" charset="-122"/>
                <a:cs typeface="Courier New" pitchFamily="49" charset="0"/>
              </a:rPr>
              <a:t>msgs.m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false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false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altLang="zh-CN" dirty="false">
                <a:solidFill>
                  <a:srgbClr val="7030A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yes</a:t>
            </a: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endParaRPr/>
          </a:p>
          <a:p>
            <a:pPr>
              <a:defRPr/>
            </a:pP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myid.p0		no		yes		no	</a:t>
            </a:r>
            <a:endParaRPr/>
          </a:p>
          <a:p>
            <a:pPr>
              <a:defRPr/>
            </a:pPr>
            <a:r>
              <a:rPr lang="en-US" altLang="zh-CN" dirty="false">
                <a:latin typeface="Courier New" pitchFamily="49" charset="0"/>
                <a:ea typeface="宋体" pitchFamily="2" charset="-122"/>
                <a:cs typeface="Courier New" pitchFamily="49" charset="0"/>
              </a:rPr>
              <a:t>myid.p1		no		no		yes</a:t>
            </a:r>
            <a:endParaRPr/>
          </a:p>
        </p:txBody>
      </p:sp>
      <p:cxnSp>
        <p:nvCxnSpPr>
          <p:cNvPr id="526" name="Straight Connector 2"/>
          <p:cNvCxnSpPr>
            <a:cxnSpLocks noChangeShapeType="true"/>
          </p:cNvCxnSpPr>
          <p:nvPr/>
        </p:nvCxnSpPr>
        <p:spPr bwMode="auto">
          <a:xfrm>
            <a:off x="914400" y="2743200"/>
            <a:ext cx="7453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5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Rectangle 6"/>
          <p:cNvSpPr>
            <a:spLocks noChangeArrowheads="true"/>
          </p:cNvSpPr>
          <p:nvPr/>
        </p:nvSpPr>
        <p:spPr bwMode="auto">
          <a:xfrm>
            <a:off x="228600" y="1143000"/>
            <a:ext cx="853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kumimoji="false" lang="zh-CN" altLang="en-US" sz="1600">
              <a:latin typeface="Times New Roman" charset="0"/>
            </a:endParaRPr>
          </a:p>
        </p:txBody>
      </p:sp>
      <p:sp>
        <p:nvSpPr>
          <p:cNvPr id="529" name="Slide Number Placeholder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FC699B3-9BB8-7141-AEC2-2171C084AD4E}" type="slidenum">
              <a:rPr kumimoji="false" lang="zh-CN" altLang="en-US" sz="1400">
                <a:latin typeface="Times New Roman" charset="0"/>
              </a:rPr>
              <a:t>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30" name="Rectangle 117"/>
          <p:cNvSpPr>
            <a:spLocks noChangeArrowheads="true"/>
          </p:cNvSpPr>
          <p:nvPr/>
        </p:nvSpPr>
        <p:spPr bwMode="auto">
          <a:xfrm>
            <a:off x="3244850" y="2576513"/>
            <a:ext cx="3302000" cy="5334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false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31" name="Rectangle 117"/>
          <p:cNvSpPr>
            <a:spLocks noChangeArrowheads="true"/>
          </p:cNvSpPr>
          <p:nvPr/>
        </p:nvSpPr>
        <p:spPr bwMode="auto">
          <a:xfrm>
            <a:off x="3244850" y="319088"/>
            <a:ext cx="3302000" cy="88582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Process-specific data structures</a:t>
            </a:r>
            <a:b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(e.g. task and mm </a:t>
            </a:r>
            <a:r>
              <a:rPr lang="en-US" altLang="zh-CN" b="false" dirty="false" err="tru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structs</a:t>
            </a: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,</a:t>
            </a:r>
            <a:endParaRPr/>
          </a:p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page tables, kernel stack)</a:t>
            </a:r>
            <a:endParaRPr/>
          </a:p>
        </p:txBody>
      </p:sp>
      <p:sp>
        <p:nvSpPr>
          <p:cNvPr id="532" name="Rectangle 117"/>
          <p:cNvSpPr>
            <a:spLocks noChangeArrowheads="true"/>
          </p:cNvSpPr>
          <p:nvPr/>
        </p:nvSpPr>
        <p:spPr bwMode="auto">
          <a:xfrm>
            <a:off x="3244850" y="1204913"/>
            <a:ext cx="3302000" cy="4572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Physical memory</a:t>
            </a:r>
            <a:endParaRPr/>
          </a:p>
        </p:txBody>
      </p:sp>
      <p:sp>
        <p:nvSpPr>
          <p:cNvPr id="533" name="Rectangle 117"/>
          <p:cNvSpPr>
            <a:spLocks noChangeArrowheads="true"/>
          </p:cNvSpPr>
          <p:nvPr/>
        </p:nvSpPr>
        <p:spPr bwMode="auto">
          <a:xfrm>
            <a:off x="3244850" y="1662113"/>
            <a:ext cx="3302000" cy="442912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Kernel code and data</a:t>
            </a:r>
            <a:endParaRPr/>
          </a:p>
        </p:txBody>
      </p:sp>
      <p:sp>
        <p:nvSpPr>
          <p:cNvPr id="534" name="Rectangle 117"/>
          <p:cNvSpPr>
            <a:spLocks noChangeArrowheads="true"/>
          </p:cNvSpPr>
          <p:nvPr/>
        </p:nvSpPr>
        <p:spPr bwMode="auto">
          <a:xfrm>
            <a:off x="3244850" y="2105025"/>
            <a:ext cx="3302000" cy="4714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  <a:extLst>
            <a:ext uri="{909E8E84-426E-40DD-AFC4-6F175D3DCCD1}"/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User stack</a:t>
            </a:r>
            <a:endParaRPr/>
          </a:p>
        </p:txBody>
      </p:sp>
      <p:sp>
        <p:nvSpPr>
          <p:cNvPr id="535" name="Rectangle 117"/>
          <p:cNvSpPr>
            <a:spLocks noChangeArrowheads="true"/>
          </p:cNvSpPr>
          <p:nvPr/>
        </p:nvSpPr>
        <p:spPr bwMode="auto">
          <a:xfrm>
            <a:off x="3244850" y="3109913"/>
            <a:ext cx="3302000" cy="6858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  <a:extLst>
            <a:ext uri="{909E8E84-426E-40DD-AFC4-6F175D3DCCD1}"/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Memory mapped region</a:t>
            </a:r>
            <a:b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for shared libraries</a:t>
            </a:r>
            <a:endParaRPr/>
          </a:p>
        </p:txBody>
      </p:sp>
      <p:sp>
        <p:nvSpPr>
          <p:cNvPr id="536" name="Rectangle 117"/>
          <p:cNvSpPr>
            <a:spLocks noChangeArrowheads="true"/>
          </p:cNvSpPr>
          <p:nvPr/>
        </p:nvSpPr>
        <p:spPr bwMode="auto">
          <a:xfrm>
            <a:off x="3241675" y="3794125"/>
            <a:ext cx="3300413" cy="458788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false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37" name="Rectangle 117"/>
          <p:cNvSpPr>
            <a:spLocks noChangeArrowheads="true"/>
          </p:cNvSpPr>
          <p:nvPr/>
        </p:nvSpPr>
        <p:spPr bwMode="auto">
          <a:xfrm>
            <a:off x="3244850" y="4252913"/>
            <a:ext cx="3302000" cy="471487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  <a:extLst>
            <a:ext uri="{909E8E84-426E-40DD-AFC4-6F175D3DCCD1}"/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Run-time heap (via </a:t>
            </a:r>
            <a:r>
              <a:rPr lang="en-US" altLang="zh-CN" b="false" dirty="false" err="tru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malloc</a:t>
            </a: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  <a:endParaRPr/>
          </a:p>
        </p:txBody>
      </p:sp>
      <p:sp>
        <p:nvSpPr>
          <p:cNvPr id="538" name="Rectangle 117"/>
          <p:cNvSpPr>
            <a:spLocks noChangeArrowheads="true"/>
          </p:cNvSpPr>
          <p:nvPr/>
        </p:nvSpPr>
        <p:spPr bwMode="auto">
          <a:xfrm>
            <a:off x="3244850" y="4724400"/>
            <a:ext cx="3302000" cy="4714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  <a:extLst>
            <a:ext uri="{909E8E84-426E-40DD-AFC4-6F175D3DCCD1}"/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Uninitialized data (.</a:t>
            </a:r>
            <a:r>
              <a:rPr lang="en-US" altLang="zh-CN" b="false" dirty="false" err="tru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bss</a:t>
            </a: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)</a:t>
            </a:r>
            <a:endParaRPr/>
          </a:p>
        </p:txBody>
      </p:sp>
      <p:sp>
        <p:nvSpPr>
          <p:cNvPr id="539" name="Rectangle 117"/>
          <p:cNvSpPr>
            <a:spLocks noChangeArrowheads="true"/>
          </p:cNvSpPr>
          <p:nvPr/>
        </p:nvSpPr>
        <p:spPr bwMode="auto">
          <a:xfrm>
            <a:off x="3244850" y="5195888"/>
            <a:ext cx="3302000" cy="4572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  <a:extLst>
            <a:ext uri="{909E8E84-426E-40DD-AFC4-6F175D3DCCD1}"/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Initialized data (.data)</a:t>
            </a:r>
            <a:endParaRPr/>
          </a:p>
        </p:txBody>
      </p:sp>
      <p:sp>
        <p:nvSpPr>
          <p:cNvPr id="540" name="Rectangle 117"/>
          <p:cNvSpPr>
            <a:spLocks noChangeArrowheads="true"/>
          </p:cNvSpPr>
          <p:nvPr/>
        </p:nvSpPr>
        <p:spPr bwMode="auto">
          <a:xfrm>
            <a:off x="3244850" y="5653088"/>
            <a:ext cx="3302000" cy="442912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  <a:extLst>
            <a:ext uri="{909E8E84-426E-40DD-AFC4-6F175D3DCCD1}"/>
          </a:extLst>
        </p:spPr>
        <p:txBody>
          <a:bodyPr lIns="0" rIns="0" anchor="ctr"/>
          <a:lstStyle/>
          <a:p>
            <a:pPr algn="ctr">
              <a:defRPr/>
            </a:pPr>
            <a:r>
              <a:rPr lang="en-US" altLang="zh-CN" b="false" dirty="false">
                <a:latin typeface="Times New Roman" pitchFamily="18" charset="0"/>
                <a:ea typeface="Verdana" pitchFamily="34" charset="0"/>
                <a:cs typeface="Times New Roman" pitchFamily="18" charset="0"/>
              </a:rPr>
              <a:t>Program text (.text)</a:t>
            </a:r>
            <a:endParaRPr/>
          </a:p>
        </p:txBody>
      </p:sp>
      <p:sp>
        <p:nvSpPr>
          <p:cNvPr id="541" name="Rectangle 117"/>
          <p:cNvSpPr>
            <a:spLocks noChangeArrowheads="true"/>
          </p:cNvSpPr>
          <p:nvPr/>
        </p:nvSpPr>
        <p:spPr bwMode="auto">
          <a:xfrm>
            <a:off x="3241675" y="6096000"/>
            <a:ext cx="3300413" cy="3810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false">
              <a:srgbClr val="000000">
                <a:alpha val="39998"/>
              </a:srgbClr>
            </a:outerShdw>
          </a:effectLst>
        </p:spPr>
        <p:txBody>
          <a:bodyPr lIns="0" rIns="0" anchor="ctr"/>
          <a:lstStyle/>
          <a:p>
            <a:pPr algn="ctr">
              <a:defRPr/>
            </a:pPr>
            <a:endParaRPr lang="en-US" altLang="zh-CN" sz="1400" b="false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42" name="Right Brace 17"/>
          <p:cNvSpPr/>
          <p:nvPr/>
        </p:nvSpPr>
        <p:spPr bwMode="auto">
          <a:xfrm>
            <a:off x="6542088" y="319088"/>
            <a:ext cx="309562" cy="1785937"/>
          </a:xfrm>
          <a:prstGeom prst="rightBrace">
            <a:avLst>
              <a:gd name="adj1" fmla="val 310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kumimoji="false" lang="zh-CN" altLang="en-US" sz="1600">
              <a:latin typeface="Times New Roman" charset="0"/>
            </a:endParaRPr>
          </a:p>
        </p:txBody>
      </p:sp>
      <p:sp>
        <p:nvSpPr>
          <p:cNvPr id="543" name="Rectangle 18"/>
          <p:cNvSpPr>
            <a:spLocks noChangeArrowheads="true"/>
          </p:cNvSpPr>
          <p:nvPr/>
        </p:nvSpPr>
        <p:spPr bwMode="auto">
          <a:xfrm>
            <a:off x="6792913" y="835025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 b="false" i="true">
                <a:latin typeface="Times New Roman" charset="0"/>
              </a:rPr>
              <a:t>Kernel </a:t>
            </a:r>
            <a:br>
              <a:rPr kumimoji="false" lang="en-US" altLang="zh-CN" sz="1800" b="false" i="true">
                <a:latin typeface="Times New Roman" charset="0"/>
              </a:rPr>
            </a:br>
            <a:r>
              <a:rPr kumimoji="false" lang="en-US" altLang="zh-CN" sz="1800" b="false" i="true">
                <a:latin typeface="Times New Roman" charset="0"/>
              </a:rPr>
              <a:t>virtual </a:t>
            </a:r>
            <a:br>
              <a:rPr kumimoji="false" lang="en-US" altLang="zh-CN" sz="1800" b="false" i="true">
                <a:latin typeface="Times New Roman" charset="0"/>
              </a:rPr>
            </a:br>
            <a:r>
              <a:rPr kumimoji="false" lang="en-US" altLang="zh-CN" sz="1800" b="false" i="true">
                <a:latin typeface="Times New Roman" charset="0"/>
              </a:rPr>
              <a:t>memory</a:t>
            </a:r>
            <a:endParaRPr/>
          </a:p>
        </p:txBody>
      </p:sp>
      <p:sp>
        <p:nvSpPr>
          <p:cNvPr id="544" name="Right Brace 19"/>
          <p:cNvSpPr/>
          <p:nvPr/>
        </p:nvSpPr>
        <p:spPr bwMode="auto">
          <a:xfrm>
            <a:off x="6546850" y="2105025"/>
            <a:ext cx="307975" cy="4371975"/>
          </a:xfrm>
          <a:prstGeom prst="rightBrace">
            <a:avLst>
              <a:gd name="adj1" fmla="val 31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kumimoji="false" lang="zh-CN" altLang="en-US" sz="1600">
              <a:latin typeface="Times New Roman" charset="0"/>
            </a:endParaRPr>
          </a:p>
        </p:txBody>
      </p:sp>
      <p:sp>
        <p:nvSpPr>
          <p:cNvPr id="545" name="Rectangle 20"/>
          <p:cNvSpPr>
            <a:spLocks noChangeArrowheads="true"/>
          </p:cNvSpPr>
          <p:nvPr/>
        </p:nvSpPr>
        <p:spPr bwMode="auto">
          <a:xfrm>
            <a:off x="6792913" y="3910013"/>
            <a:ext cx="9286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 b="false" i="true">
                <a:latin typeface="Times New Roman" charset="0"/>
              </a:rPr>
              <a:t>Process</a:t>
            </a:r>
            <a:br>
              <a:rPr kumimoji="false" lang="en-US" altLang="zh-CN" sz="1800" b="false" i="true">
                <a:latin typeface="Times New Roman" charset="0"/>
              </a:rPr>
            </a:br>
            <a:r>
              <a:rPr kumimoji="false" lang="en-US" altLang="zh-CN" sz="1800" b="false" i="true">
                <a:latin typeface="Times New Roman" charset="0"/>
              </a:rPr>
              <a:t>virtual</a:t>
            </a:r>
            <a:br>
              <a:rPr kumimoji="false" lang="en-US" altLang="zh-CN" sz="1800" b="false" i="true">
                <a:latin typeface="Times New Roman" charset="0"/>
              </a:rPr>
            </a:br>
            <a:r>
              <a:rPr kumimoji="false" lang="en-US" altLang="zh-CN" sz="1800" b="false" i="true">
                <a:latin typeface="Times New Roman" charset="0"/>
              </a:rPr>
              <a:t>memory</a:t>
            </a:r>
            <a:endParaRPr/>
          </a:p>
        </p:txBody>
      </p:sp>
      <p:sp>
        <p:nvSpPr>
          <p:cNvPr id="546" name="Right Brace 21"/>
          <p:cNvSpPr/>
          <p:nvPr/>
        </p:nvSpPr>
        <p:spPr bwMode="auto">
          <a:xfrm flipH="true">
            <a:off x="2982913" y="319088"/>
            <a:ext cx="263525" cy="885825"/>
          </a:xfrm>
          <a:prstGeom prst="rightBrace">
            <a:avLst>
              <a:gd name="adj1" fmla="val 3101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kumimoji="false" lang="zh-CN" altLang="en-US" sz="1600">
              <a:latin typeface="Times New Roman" charset="0"/>
            </a:endParaRPr>
          </a:p>
        </p:txBody>
      </p:sp>
      <p:sp>
        <p:nvSpPr>
          <p:cNvPr id="547" name="Rectangle 23"/>
          <p:cNvSpPr>
            <a:spLocks noChangeArrowheads="true"/>
          </p:cNvSpPr>
          <p:nvPr/>
        </p:nvSpPr>
        <p:spPr bwMode="auto">
          <a:xfrm>
            <a:off x="1608138" y="500063"/>
            <a:ext cx="1374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1800" b="false" i="true">
                <a:latin typeface="Times New Roman" charset="0"/>
              </a:rPr>
              <a:t>Different for</a:t>
            </a:r>
            <a:br>
              <a:rPr kumimoji="false" lang="en-US" altLang="zh-CN" sz="1800" b="false" i="true">
                <a:latin typeface="Times New Roman" charset="0"/>
              </a:rPr>
            </a:br>
            <a:r>
              <a:rPr kumimoji="false" lang="en-US" altLang="zh-CN" sz="1800" b="false" i="true">
                <a:latin typeface="Times New Roman" charset="0"/>
              </a:rPr>
              <a:t>each process</a:t>
            </a:r>
            <a:endParaRPr/>
          </a:p>
        </p:txBody>
      </p:sp>
      <p:sp>
        <p:nvSpPr>
          <p:cNvPr id="548" name="Right Brace 24"/>
          <p:cNvSpPr/>
          <p:nvPr/>
        </p:nvSpPr>
        <p:spPr bwMode="auto">
          <a:xfrm flipH="true">
            <a:off x="2982913" y="1204913"/>
            <a:ext cx="258762" cy="900112"/>
          </a:xfrm>
          <a:prstGeom prst="rightBrace">
            <a:avLst>
              <a:gd name="adj1" fmla="val 310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kumimoji="false" lang="zh-CN" altLang="en-US" sz="1600">
              <a:latin typeface="Times New Roman" charset="0"/>
            </a:endParaRPr>
          </a:p>
        </p:txBody>
      </p:sp>
      <p:cxnSp>
        <p:nvCxnSpPr>
          <p:cNvPr id="549" name="Straight Connector 26"/>
          <p:cNvCxnSpPr>
            <a:cxnSpLocks noChangeShapeType="true"/>
            <a:stCxn id="548" idx="2"/>
            <a:endCxn id="544" idx="0"/>
          </p:cNvCxnSpPr>
          <p:nvPr/>
        </p:nvCxnSpPr>
        <p:spPr bwMode="auto">
          <a:xfrm>
            <a:off x="3241675" y="2105025"/>
            <a:ext cx="3305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</p:cxnSp>
      <p:sp>
        <p:nvSpPr>
          <p:cNvPr id="550" name="Rectangle 27"/>
          <p:cNvSpPr>
            <a:spLocks noChangeArrowheads="true"/>
          </p:cNvSpPr>
          <p:nvPr/>
        </p:nvSpPr>
        <p:spPr bwMode="auto">
          <a:xfrm>
            <a:off x="1590675" y="1381125"/>
            <a:ext cx="1374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1800" b="false" i="true">
                <a:latin typeface="Times New Roman" charset="0"/>
              </a:rPr>
              <a:t>Identical for</a:t>
            </a:r>
            <a:br>
              <a:rPr kumimoji="false" lang="en-US" altLang="zh-CN" sz="1800" b="false" i="true">
                <a:latin typeface="Times New Roman" charset="0"/>
              </a:rPr>
            </a:br>
            <a:r>
              <a:rPr kumimoji="false" lang="en-US" altLang="zh-CN" sz="1800" b="false" i="true">
                <a:latin typeface="Times New Roman" charset="0"/>
              </a:rPr>
              <a:t>each process</a:t>
            </a:r>
            <a:endParaRPr/>
          </a:p>
        </p:txBody>
      </p:sp>
      <p:sp>
        <p:nvSpPr>
          <p:cNvPr id="551" name="Line 107"/>
          <p:cNvSpPr>
            <a:spLocks noChangeShapeType="true"/>
          </p:cNvSpPr>
          <p:nvPr/>
        </p:nvSpPr>
        <p:spPr bwMode="auto">
          <a:xfrm>
            <a:off x="2965450" y="25765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lIns="90487" tIns="44450" rIns="90487" bIns="44450" anchor="ctr"/>
          <a:lstStyle/>
          <a:p>
            <a:pPr/>
            <a:endParaRPr lang="zh-CN" altLang="en-US"/>
          </a:p>
        </p:txBody>
      </p:sp>
      <p:sp>
        <p:nvSpPr>
          <p:cNvPr id="552" name="Rectangle 29"/>
          <p:cNvSpPr>
            <a:spLocks noChangeArrowheads="true"/>
          </p:cNvSpPr>
          <p:nvPr/>
        </p:nvSpPr>
        <p:spPr bwMode="auto">
          <a:xfrm>
            <a:off x="2332038" y="2422525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1800" b="false">
                <a:latin typeface="Times New Roman" charset="0"/>
              </a:rPr>
              <a:t>%esp</a:t>
            </a:r>
            <a:endParaRPr/>
          </a:p>
        </p:txBody>
      </p:sp>
      <p:sp>
        <p:nvSpPr>
          <p:cNvPr id="553" name="Line 107"/>
          <p:cNvSpPr>
            <a:spLocks noChangeShapeType="true"/>
          </p:cNvSpPr>
          <p:nvPr/>
        </p:nvSpPr>
        <p:spPr bwMode="auto">
          <a:xfrm flipV="true">
            <a:off x="2965450" y="4252913"/>
            <a:ext cx="280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lIns="90487" tIns="44450" rIns="90487" bIns="44450" anchor="ctr"/>
          <a:lstStyle/>
          <a:p>
            <a:pPr/>
            <a:endParaRPr lang="zh-CN" altLang="en-US"/>
          </a:p>
        </p:txBody>
      </p:sp>
      <p:sp>
        <p:nvSpPr>
          <p:cNvPr id="554" name="Rectangle 31"/>
          <p:cNvSpPr>
            <a:spLocks noChangeArrowheads="true"/>
          </p:cNvSpPr>
          <p:nvPr/>
        </p:nvSpPr>
        <p:spPr bwMode="auto">
          <a:xfrm>
            <a:off x="2540000" y="4098925"/>
            <a:ext cx="492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1800" b="false">
                <a:latin typeface="Times New Roman" charset="0"/>
              </a:rPr>
              <a:t>brk</a:t>
            </a:r>
            <a:endParaRPr/>
          </a:p>
        </p:txBody>
      </p:sp>
      <p:sp>
        <p:nvSpPr>
          <p:cNvPr id="555" name="Line 107"/>
          <p:cNvSpPr>
            <a:spLocks noChangeShapeType="true"/>
          </p:cNvSpPr>
          <p:nvPr/>
        </p:nvSpPr>
        <p:spPr bwMode="auto">
          <a:xfrm flipV="true">
            <a:off x="2965450" y="6096000"/>
            <a:ext cx="2762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lIns="90487" tIns="44450" rIns="90487" bIns="44450" anchor="ctr"/>
          <a:lstStyle/>
          <a:p>
            <a:pPr/>
            <a:endParaRPr lang="zh-CN" altLang="en-US"/>
          </a:p>
        </p:txBody>
      </p:sp>
      <p:sp>
        <p:nvSpPr>
          <p:cNvPr id="556" name="Rectangle 33"/>
          <p:cNvSpPr>
            <a:spLocks noChangeArrowheads="true"/>
          </p:cNvSpPr>
          <p:nvPr/>
        </p:nvSpPr>
        <p:spPr bwMode="auto">
          <a:xfrm>
            <a:off x="1317625" y="5834063"/>
            <a:ext cx="1665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x08048000 (32)</a:t>
            </a:r>
            <a:br>
              <a:rPr kumimoji="false" lang="en-US" altLang="zh-CN" sz="1800">
                <a:latin typeface="Times New Roman" charset="0"/>
              </a:rPr>
            </a:br>
            <a:r>
              <a:rPr kumimoji="false" lang="en-US" altLang="zh-CN" sz="1800">
                <a:latin typeface="Times New Roman" charset="0"/>
              </a:rPr>
              <a:t>x40000000 (64)</a:t>
            </a:r>
            <a:endParaRPr/>
          </a:p>
        </p:txBody>
      </p:sp>
      <p:sp>
        <p:nvSpPr>
          <p:cNvPr id="557" name="Line 130"/>
          <p:cNvSpPr>
            <a:spLocks noChangeShapeType="true"/>
          </p:cNvSpPr>
          <p:nvPr/>
        </p:nvSpPr>
        <p:spPr bwMode="auto">
          <a:xfrm flipV="true">
            <a:off x="4892675" y="4024313"/>
            <a:ext cx="3175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lIns="90487" tIns="44450" rIns="90487" bIns="44450" anchor="ctr"/>
          <a:lstStyle/>
          <a:p>
            <a:pPr/>
            <a:endParaRPr lang="zh-CN" altLang="en-US"/>
          </a:p>
        </p:txBody>
      </p:sp>
      <p:sp>
        <p:nvSpPr>
          <p:cNvPr id="558" name="Line 130"/>
          <p:cNvSpPr>
            <a:spLocks noChangeShapeType="true"/>
          </p:cNvSpPr>
          <p:nvPr/>
        </p:nvSpPr>
        <p:spPr bwMode="auto">
          <a:xfrm flipV="true">
            <a:off x="4887913" y="2895600"/>
            <a:ext cx="4762" cy="214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lIns="90487" tIns="44450" rIns="90487" bIns="44450" anchor="ctr"/>
          <a:lstStyle/>
          <a:p>
            <a:pPr/>
            <a:endParaRPr lang="zh-CN" altLang="en-US"/>
          </a:p>
        </p:txBody>
      </p:sp>
      <p:sp>
        <p:nvSpPr>
          <p:cNvPr id="559" name="Line 130"/>
          <p:cNvSpPr>
            <a:spLocks noChangeShapeType="true"/>
          </p:cNvSpPr>
          <p:nvPr/>
        </p:nvSpPr>
        <p:spPr bwMode="auto">
          <a:xfrm>
            <a:off x="4895850" y="2576513"/>
            <a:ext cx="0" cy="266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lIns="90487" tIns="44450" rIns="90487" bIns="44450" anchor="ctr"/>
          <a:lstStyle/>
          <a:p>
            <a:pPr/>
            <a:endParaRPr lang="zh-CN" altLang="en-US"/>
          </a:p>
        </p:txBody>
      </p:sp>
      <p:sp>
        <p:nvSpPr>
          <p:cNvPr id="560" name="Rectangle 45"/>
          <p:cNvSpPr>
            <a:spLocks noGrp="true" noChangeArrowheads="true"/>
          </p:cNvSpPr>
          <p:nvPr>
            <p:ph type="title"/>
          </p:nvPr>
        </p:nvSpPr>
        <p:spPr>
          <a:xfrm>
            <a:off x="260350" y="3308350"/>
            <a:ext cx="2406650" cy="1492250"/>
          </a:xfrm>
        </p:spPr>
        <p:txBody>
          <a:bodyPr/>
          <a:lstStyle/>
          <a:p>
            <a:pPr/>
            <a:r>
              <a:rPr lang="en-US" altLang="zh-CN" b="false">
                <a:ea typeface="宋体" charset="-122"/>
              </a:rPr>
              <a:t>Linux Virtual Memory System</a:t>
            </a:r>
            <a:endParaRPr lang="zh-CN" altLang="en-US" b="false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5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F5939B10-DD4E-5E47-B805-EA1A1BEDA38B}" type="slidenum">
              <a:rPr kumimoji="false" lang="zh-CN" altLang="en-US" sz="1400">
                <a:latin typeface="Times New Roman" charset="0"/>
              </a:rPr>
              <a:t>19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6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Shared variable analysis</a:t>
            </a:r>
            <a:endParaRPr/>
          </a:p>
        </p:txBody>
      </p:sp>
      <p:sp>
        <p:nvSpPr>
          <p:cNvPr id="56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752600"/>
            <a:ext cx="8153400" cy="4572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9 	int main()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10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11 	pthread_t tid1, tid2;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12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13 	Pthread_create(&amp;tid1, NULL, </a:t>
            </a:r>
            <a:r>
              <a:rPr kumimoji="false" lang="en-US" altLang="zh-CN" sz="1800" b="true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false" lang="en-US" altLang="zh-CN" sz="1800" b="true">
                <a:latin typeface="Courier New" charset="0"/>
                <a:ea typeface="宋体" charset="-122"/>
              </a:rPr>
              <a:t>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14 	Pthread_create(&amp;tid2, NULL, </a:t>
            </a:r>
            <a:r>
              <a:rPr kumimoji="false" lang="en-US" altLang="zh-CN" sz="1800" b="true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false" lang="en-US" altLang="zh-CN" sz="1800" b="true">
                <a:latin typeface="Courier New" charset="0"/>
                <a:ea typeface="宋体" charset="-122"/>
              </a:rPr>
              <a:t>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15 	Pthread_join(tid1,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16 	Pthread_join(tid2, NULL);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17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18 	if (cnt != (unsigned)NITERS*2)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19 	    printf("BOOM! cnt=%d\n", cnt);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20 	else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21 	    printf("OK cnt=%d\n", cnt);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22 	exit(0);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23 }</a:t>
            </a:r>
            <a:endParaRPr kumimoji="false" lang="zh-CN" altLang="en-US" sz="1800" b="true">
              <a:latin typeface="Courier New" charset="0"/>
              <a:ea typeface="宋体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kumimoji="false" lang="en-US" altLang="zh-CN" sz="1800" b="true">
              <a:latin typeface="Courier New" charset="0"/>
              <a:ea typeface="宋体" charset="-122"/>
            </a:endParaRPr>
          </a:p>
        </p:txBody>
      </p:sp>
      <p:sp>
        <p:nvSpPr>
          <p:cNvPr id="565" name="Rectangle 3"/>
          <p:cNvSpPr txBox="true">
            <a:spLocks noChangeArrowheads="true"/>
          </p:cNvSpPr>
          <p:nvPr/>
        </p:nvSpPr>
        <p:spPr bwMode="auto">
          <a:xfrm>
            <a:off x="5029200" y="304800"/>
            <a:ext cx="3886200" cy="2438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zh-CN" altLang="en-US" sz="1800">
                <a:latin typeface="Courier New" charset="0"/>
              </a:rPr>
              <a:t>1 	#</a:t>
            </a:r>
            <a:r>
              <a:rPr kumimoji="false" lang="en-US" altLang="zh-CN" sz="1800">
                <a:latin typeface="Courier New" charset="0"/>
              </a:rPr>
              <a:t>include "csapp.h"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2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3 	#define NITERS 100000000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4 	void *count(void *arg);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5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6 	</a:t>
            </a:r>
            <a:r>
              <a:rPr kumimoji="false" lang="en-US" altLang="zh-CN" sz="1800">
                <a:solidFill>
                  <a:srgbClr val="00B050"/>
                </a:solidFill>
                <a:latin typeface="Courier New" charset="0"/>
              </a:rPr>
              <a:t>/* shared variable */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7 	unsigned int </a:t>
            </a:r>
            <a:r>
              <a:rPr kumimoji="false" lang="en-US" altLang="zh-CN" sz="1800">
                <a:solidFill>
                  <a:srgbClr val="7030A0"/>
                </a:solidFill>
                <a:latin typeface="Courier New" charset="0"/>
              </a:rPr>
              <a:t>cnt </a:t>
            </a:r>
            <a:r>
              <a:rPr kumimoji="false" lang="en-US" altLang="zh-CN" sz="1800">
                <a:latin typeface="Courier New" charset="0"/>
              </a:rPr>
              <a:t>= 0;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8</a:t>
            </a:r>
            <a:endParaRPr kumimoji="false" lang="zh-CN" altLang="en-US" sz="1800">
              <a:latin typeface="Courier New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>
  <p:cSld>
    <p:spTree>
      <p:nvGrpSpPr>
        <p:cNvPr id="5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0458E4C-45E1-CD4F-88BC-91A51B348A0E}" type="slidenum">
              <a:rPr kumimoji="false" lang="zh-CN" altLang="en-US" sz="1400">
                <a:latin typeface="Times New Roman" charset="0"/>
              </a:rPr>
              <a:t>20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6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Shared variable analysis</a:t>
            </a:r>
            <a:endParaRPr/>
          </a:p>
        </p:txBody>
      </p:sp>
      <p:sp>
        <p:nvSpPr>
          <p:cNvPr id="56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153400" cy="30480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kumimoji="false" lang="zh-CN" altLang="en-US" sz="1800" b="true">
                <a:latin typeface="Courier New" charset="0"/>
                <a:ea typeface="宋体" charset="-122"/>
              </a:rPr>
              <a:t>24</a:t>
            </a:r>
            <a:endParaRPr/>
          </a:p>
          <a:p>
            <a:pPr>
              <a:buFontTx/>
              <a:buNone/>
            </a:pPr>
            <a:r>
              <a:rPr kumimoji="false" lang="zh-CN" altLang="en-US" sz="1800" b="true">
                <a:latin typeface="Courier New" charset="0"/>
                <a:ea typeface="宋体" charset="-122"/>
              </a:rPr>
              <a:t>25 </a:t>
            </a:r>
            <a:r>
              <a:rPr kumimoji="false" lang="zh-CN" altLang="en-US" sz="1800" b="true">
                <a:solidFill>
                  <a:srgbClr val="00B050"/>
                </a:solidFill>
                <a:latin typeface="Courier New" charset="0"/>
                <a:ea typeface="宋体" charset="-122"/>
              </a:rPr>
              <a:t>/* </a:t>
            </a:r>
            <a:r>
              <a:rPr kumimoji="false" lang="en-US" altLang="zh-CN" sz="1800" b="true">
                <a:solidFill>
                  <a:srgbClr val="00B050"/>
                </a:solidFill>
                <a:latin typeface="Courier New" charset="0"/>
                <a:ea typeface="宋体" charset="-122"/>
              </a:rPr>
              <a:t>thread routine */</a:t>
            </a:r>
            <a:endParaRPr/>
          </a:p>
          <a:p>
            <a:pPr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26 void *</a:t>
            </a:r>
            <a:r>
              <a:rPr kumimoji="false" lang="en-US" altLang="zh-CN" sz="1800" b="true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false" lang="en-US" altLang="zh-CN" sz="1800" b="true">
                <a:latin typeface="Courier New" charset="0"/>
                <a:ea typeface="宋体" charset="-122"/>
              </a:rPr>
              <a:t>(void *arg)</a:t>
            </a:r>
            <a:endParaRPr/>
          </a:p>
          <a:p>
            <a:pPr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27 {</a:t>
            </a:r>
            <a:endParaRPr/>
          </a:p>
          <a:p>
            <a:pPr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28 	int i;</a:t>
            </a:r>
            <a:endParaRPr/>
          </a:p>
          <a:p>
            <a:pPr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29 	for (i=0; i&lt;NITERS; i++)</a:t>
            </a:r>
            <a:endParaRPr/>
          </a:p>
          <a:p>
            <a:pPr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30 	    </a:t>
            </a:r>
            <a:r>
              <a:rPr kumimoji="false" lang="en-US" altLang="zh-CN" sz="1800" b="true">
                <a:solidFill>
                  <a:srgbClr val="7030A0"/>
                </a:solidFill>
                <a:latin typeface="Courier New" charset="0"/>
                <a:ea typeface="宋体" charset="-122"/>
              </a:rPr>
              <a:t>cnt</a:t>
            </a:r>
            <a:r>
              <a:rPr kumimoji="false" lang="en-US" altLang="zh-CN" sz="1800" b="true">
                <a:latin typeface="Courier New" charset="0"/>
                <a:ea typeface="宋体" charset="-122"/>
              </a:rPr>
              <a:t>++;</a:t>
            </a:r>
            <a:endParaRPr/>
          </a:p>
          <a:p>
            <a:pPr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31 	return NULL;</a:t>
            </a:r>
            <a:endParaRPr/>
          </a:p>
          <a:p>
            <a:pPr>
              <a:buFontTx/>
              <a:buNone/>
            </a:pPr>
            <a:r>
              <a:rPr kumimoji="false" lang="en-US" altLang="zh-CN" sz="1800" b="true">
                <a:latin typeface="Courier New" charset="0"/>
                <a:ea typeface="宋体" charset="-122"/>
              </a:rPr>
              <a:t>32 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>
  <p:cSld>
    <p:spTree>
      <p:nvGrpSpPr>
        <p:cNvPr id="5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DEDDA63-797C-B148-BDFD-1C67A19B9225}" type="slidenum">
              <a:rPr kumimoji="false" lang="zh-CN" altLang="en-US" sz="1400">
                <a:latin typeface="Times New Roman" charset="0"/>
              </a:rPr>
              <a:t>21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7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Shared variable analysis</a:t>
            </a:r>
            <a:endParaRPr/>
          </a:p>
        </p:txBody>
      </p:sp>
      <p:sp>
        <p:nvSpPr>
          <p:cNvPr id="57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609600" y="4343400"/>
            <a:ext cx="8153400" cy="1295400"/>
          </a:xfrm>
        </p:spPr>
        <p:txBody>
          <a:bodyPr/>
          <a:lstStyle/>
          <a:p>
            <a:pPr/>
            <a:r>
              <a:rPr kumimoji="false" lang="en-US" altLang="zh-CN" sz="2400" b="true">
                <a:solidFill>
                  <a:srgbClr val="7030A0"/>
                </a:solidFill>
                <a:latin typeface="Courier New" charset="0"/>
                <a:ea typeface="宋体" charset="-122"/>
              </a:rPr>
              <a:t>cnt</a:t>
            </a:r>
            <a:r>
              <a:rPr kumimoji="false" lang="en-US" altLang="zh-CN" sz="2400">
                <a:solidFill>
                  <a:srgbClr val="7030A0"/>
                </a:solidFill>
                <a:ea typeface="宋体" charset="-122"/>
              </a:rPr>
              <a:t> </a:t>
            </a:r>
            <a:r>
              <a:rPr kumimoji="false" lang="en-US" altLang="zh-CN" sz="2400">
                <a:ea typeface="宋体" charset="-122"/>
              </a:rPr>
              <a:t>should be equal to 200,000,000. </a:t>
            </a:r>
            <a:endParaRPr/>
          </a:p>
          <a:p>
            <a:pPr/>
            <a:r>
              <a:rPr kumimoji="false" lang="en-US" altLang="zh-CN" sz="2400">
                <a:ea typeface="宋体" charset="-122"/>
              </a:rPr>
              <a:t>What went wrong?!</a:t>
            </a:r>
            <a:endParaRPr/>
          </a:p>
        </p:txBody>
      </p:sp>
      <p:sp>
        <p:nvSpPr>
          <p:cNvPr id="574" name="Text Box 4"/>
          <p:cNvSpPr txBox="true">
            <a:spLocks noChangeArrowheads="true"/>
          </p:cNvSpPr>
          <p:nvPr/>
        </p:nvSpPr>
        <p:spPr bwMode="auto">
          <a:xfrm>
            <a:off x="609600" y="1600200"/>
            <a:ext cx="6400800" cy="2554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linux&gt; badcnt</a:t>
            </a:r>
            <a:endParaRPr/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BOOM! cnt=198841183</a:t>
            </a:r>
            <a:endParaRPr/>
          </a:p>
          <a:p>
            <a:pPr>
              <a:defRPr/>
            </a:pPr>
            <a:endParaRPr lang="en-US" altLang="zh-CN" sz="2000"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linux&gt; badcnt</a:t>
            </a:r>
            <a:endParaRPr/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BOOM! cnt=198261801</a:t>
            </a:r>
            <a:endParaRPr/>
          </a:p>
          <a:p>
            <a:pPr>
              <a:defRPr/>
            </a:pPr>
            <a:endParaRPr lang="en-US" altLang="zh-CN" sz="2000">
              <a:latin typeface="Courier New" pitchFamily="49" charset="0"/>
            </a:endParaRPr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linux&gt; badcnt</a:t>
            </a:r>
            <a:endParaRPr/>
          </a:p>
          <a:p>
            <a:pPr>
              <a:defRPr/>
            </a:pPr>
            <a:r>
              <a:rPr lang="en-US" altLang="zh-CN" sz="2000">
                <a:latin typeface="Courier New" pitchFamily="49" charset="0"/>
              </a:rPr>
              <a:t>BOOM! cnt=198269672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>
  <p:cSld>
    <p:spTree>
      <p:nvGrpSpPr>
        <p:cNvPr id="5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9F2B76E3-9AB1-A64B-9221-42597F81018A}" type="slidenum">
              <a:rPr kumimoji="false" lang="zh-CN" altLang="en-US" sz="1400">
                <a:latin typeface="Times New Roman" charset="0"/>
              </a:rPr>
              <a:t>22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77" name="Rectangle 2"/>
          <p:cNvSpPr>
            <a:spLocks noChangeArrowheads="true"/>
          </p:cNvSpPr>
          <p:nvPr/>
        </p:nvSpPr>
        <p:spPr bwMode="auto">
          <a:xfrm>
            <a:off x="1447800" y="2286000"/>
            <a:ext cx="5978525" cy="97155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1pPr>
            <a:lvl2pPr marL="742950" indent="-28575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2pPr>
            <a:lvl3pPr marL="11430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3pPr>
            <a:lvl4pPr marL="16002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4pPr>
            <a:lvl5pPr marL="2057400" indent="-228600"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1600" b="true">
                <a:solidFill>
                  <a:schemeClr val="tx1"/>
                </a:solidFill>
                <a:latin typeface="Comic Sans MS" pitchFamily="66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for (i=0; i&lt;NITERS; i++)</a:t>
            </a:r>
            <a:endParaRPr/>
          </a:p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  cnt++;</a:t>
            </a:r>
            <a:endParaRPr/>
          </a:p>
        </p:txBody>
      </p:sp>
      <p:sp>
        <p:nvSpPr>
          <p:cNvPr id="578" name="Text Box 3"/>
          <p:cNvSpPr txBox="true">
            <a:spLocks noChangeArrowheads="true"/>
          </p:cNvSpPr>
          <p:nvPr/>
        </p:nvSpPr>
        <p:spPr bwMode="auto">
          <a:xfrm>
            <a:off x="1447800" y="1612900"/>
            <a:ext cx="5978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>
                <a:latin typeface="Courier New" charset="0"/>
              </a:rPr>
              <a:t>C code for thread i</a:t>
            </a:r>
            <a:endParaRPr/>
          </a:p>
        </p:txBody>
      </p:sp>
      <p:sp>
        <p:nvSpPr>
          <p:cNvPr id="579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Assembly code for counter loop</a:t>
            </a:r>
            <a:endParaRPr lang="zh-CN" altLang="en-US">
              <a:ea typeface="宋体" charset="-122"/>
            </a:endParaRPr>
          </a:p>
        </p:txBody>
      </p:sp>
      <p:sp>
        <p:nvSpPr>
          <p:cNvPr id="580" name=""/>
          <p:cNvSpPr txBox="true"/>
          <p:nvPr/>
        </p:nvSpPr>
        <p:spPr>
          <a:xfrm rot="0" flipH="false" flipV="false">
            <a:off x="1504950" y="4393228"/>
            <a:ext cx="2990850" cy="4572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 sz="2400">
                <a:solidFill>
                  <a:srgbClr val="FF0200">
                    <a:alpha val="100000"/>
                  </a:srgbClr>
                </a:solidFill>
              </a:rPr>
              <a:t>++</a:t>
            </a:r>
            <a:r>
              <a:rPr lang="zh-CN" sz="2400">
                <a:solidFill>
                  <a:srgbClr val="FF0200">
                    <a:alpha val="100000"/>
                  </a:srgbClr>
                </a:solidFill>
              </a:rPr>
              <a:t>操作不是原子的！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5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2883A0AD-1AA9-E64A-B15C-FA8288B393F1}" type="slidenum">
              <a:rPr kumimoji="false" lang="zh-CN" altLang="en-US" sz="1400">
                <a:latin typeface="Times New Roman" charset="0"/>
              </a:rPr>
              <a:t>23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83" name="Text Box 2"/>
          <p:cNvSpPr txBox="true">
            <a:spLocks noChangeArrowheads="true"/>
          </p:cNvSpPr>
          <p:nvPr/>
        </p:nvSpPr>
        <p:spPr bwMode="auto">
          <a:xfrm>
            <a:off x="2708275" y="1874838"/>
            <a:ext cx="5749925" cy="4710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zh-CN" altLang="en-US" sz="2000" dirty="false">
                <a:latin typeface="Courier New" charset="0"/>
              </a:rPr>
              <a:t>.</a:t>
            </a:r>
            <a:r>
              <a:rPr kumimoji="false" lang="en-US" altLang="zh-CN" sz="2000" dirty="false">
                <a:latin typeface="Courier New" charset="0"/>
              </a:rPr>
              <a:t>L9: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movl</a:t>
            </a:r>
            <a:r>
              <a:rPr kumimoji="false" lang="en-US" altLang="zh-CN" sz="2000" dirty="false">
                <a:latin typeface="Courier New" charset="0"/>
              </a:rPr>
              <a:t> -4(%</a:t>
            </a:r>
            <a:r>
              <a:rPr kumimoji="false" lang="en-US" altLang="zh-CN" sz="2000" dirty="false" err="true">
                <a:latin typeface="Courier New" charset="0"/>
              </a:rPr>
              <a:t>ebp</a:t>
            </a:r>
            <a:r>
              <a:rPr kumimoji="false" lang="en-US" altLang="zh-CN" sz="2000" dirty="false">
                <a:latin typeface="Courier New" charset="0"/>
              </a:rPr>
              <a:t>),%</a:t>
            </a:r>
            <a:r>
              <a:rPr kumimoji="false" lang="en-US" altLang="zh-CN" sz="2000" dirty="false" err="true">
                <a:latin typeface="Courier New" charset="0"/>
              </a:rPr>
              <a:t>eax</a:t>
            </a:r>
            <a:r>
              <a:rPr kumimoji="false" lang="en-US" altLang="zh-CN" sz="2000" dirty="false">
                <a:latin typeface="Courier New" charset="0"/>
              </a:rPr>
              <a:t> 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#</a:t>
            </a:r>
            <a:r>
              <a:rPr kumimoji="false" lang="en-US" altLang="zh-CN" sz="2000" dirty="false" err="true">
                <a:solidFill>
                  <a:srgbClr val="00B050"/>
                </a:solidFill>
                <a:latin typeface="Courier New" charset="0"/>
              </a:rPr>
              <a:t>i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:-4(%</a:t>
            </a:r>
            <a:r>
              <a:rPr kumimoji="false" lang="en-US" altLang="zh-CN" sz="2000" dirty="false" err="true">
                <a:solidFill>
                  <a:srgbClr val="00B050"/>
                </a:solidFill>
                <a:latin typeface="Courier New" charset="0"/>
              </a:rPr>
              <a:t>ebp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cmpl</a:t>
            </a:r>
            <a:r>
              <a:rPr kumimoji="false" lang="en-US" altLang="zh-CN" sz="2000" dirty="false">
                <a:latin typeface="Courier New" charset="0"/>
              </a:rPr>
              <a:t> $99999999,%eax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jle</a:t>
            </a:r>
            <a:r>
              <a:rPr kumimoji="false" lang="en-US" altLang="zh-CN" sz="2000" dirty="false">
                <a:latin typeface="Courier New" charset="0"/>
              </a:rPr>
              <a:t> .L12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jmp</a:t>
            </a:r>
            <a:r>
              <a:rPr kumimoji="false" lang="en-US" altLang="zh-CN" sz="2000" dirty="false">
                <a:latin typeface="Courier New" charset="0"/>
              </a:rPr>
              <a:t> .L10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.L12: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movl</a:t>
            </a:r>
            <a:r>
              <a:rPr kumimoji="false" lang="en-US" altLang="zh-CN" sz="2000" dirty="false">
                <a:latin typeface="Courier New" charset="0"/>
              </a:rPr>
              <a:t> </a:t>
            </a:r>
            <a:r>
              <a:rPr kumimoji="false" lang="en-US" altLang="zh-CN" sz="2000" dirty="false" err="true">
                <a:solidFill>
                  <a:srgbClr val="7030A0"/>
                </a:solidFill>
                <a:latin typeface="Courier New" charset="0"/>
              </a:rPr>
              <a:t>cnt</a:t>
            </a:r>
            <a:r>
              <a:rPr kumimoji="false" lang="en-US" altLang="zh-CN" sz="2000" dirty="false">
                <a:latin typeface="Courier New" charset="0"/>
              </a:rPr>
              <a:t>,</a:t>
            </a:r>
            <a:r>
              <a:rPr kumimoji="false" lang="en-US" altLang="zh-CN" sz="2000" dirty="false">
                <a:solidFill>
                  <a:srgbClr val="FF0000"/>
                </a:solidFill>
                <a:latin typeface="Courier New" charset="0"/>
              </a:rPr>
              <a:t>%</a:t>
            </a:r>
            <a:r>
              <a:rPr kumimoji="false" lang="en-US" altLang="zh-CN" sz="2000" dirty="false" err="true">
                <a:solidFill>
                  <a:srgbClr val="FF0000"/>
                </a:solidFill>
                <a:latin typeface="Courier New" charset="0"/>
              </a:rPr>
              <a:t>eax</a:t>
            </a:r>
            <a:r>
              <a:rPr kumimoji="false" lang="en-US" altLang="zh-CN" sz="2000" dirty="false">
                <a:latin typeface="Courier New" charset="0"/>
              </a:rPr>
              <a:t>      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# Load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leal</a:t>
            </a:r>
            <a:r>
              <a:rPr kumimoji="false" lang="en-US" altLang="zh-CN" sz="2000" dirty="false">
                <a:latin typeface="Courier New" charset="0"/>
              </a:rPr>
              <a:t> 1(</a:t>
            </a:r>
            <a:r>
              <a:rPr kumimoji="false" lang="en-US" altLang="zh-CN" sz="2000" dirty="false">
                <a:solidFill>
                  <a:srgbClr val="FF0000"/>
                </a:solidFill>
                <a:latin typeface="Courier New" charset="0"/>
              </a:rPr>
              <a:t>%</a:t>
            </a:r>
            <a:r>
              <a:rPr kumimoji="false" lang="en-US" altLang="zh-CN" sz="2000" dirty="false" err="true">
                <a:solidFill>
                  <a:srgbClr val="FF0000"/>
                </a:solidFill>
                <a:latin typeface="Courier New" charset="0"/>
              </a:rPr>
              <a:t>eax</a:t>
            </a:r>
            <a:r>
              <a:rPr kumimoji="false" lang="en-US" altLang="zh-CN" sz="2000" dirty="false">
                <a:latin typeface="Courier New" charset="0"/>
              </a:rPr>
              <a:t>),%</a:t>
            </a:r>
            <a:r>
              <a:rPr kumimoji="false" lang="en-US" altLang="zh-CN" sz="2000" dirty="false" err="true">
                <a:latin typeface="Courier New" charset="0"/>
              </a:rPr>
              <a:t>edx</a:t>
            </a:r>
            <a:r>
              <a:rPr kumimoji="false" lang="en-US" altLang="zh-CN" sz="2000" dirty="false">
                <a:latin typeface="Courier New" charset="0"/>
              </a:rPr>
              <a:t>  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# Update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movl</a:t>
            </a:r>
            <a:r>
              <a:rPr kumimoji="false" lang="en-US" altLang="zh-CN" sz="2000" dirty="false">
                <a:latin typeface="Courier New" charset="0"/>
              </a:rPr>
              <a:t> %</a:t>
            </a:r>
            <a:r>
              <a:rPr kumimoji="false" lang="en-US" altLang="zh-CN" sz="2000" dirty="false" err="true">
                <a:latin typeface="Courier New" charset="0"/>
              </a:rPr>
              <a:t>edx,</a:t>
            </a:r>
            <a:r>
              <a:rPr kumimoji="false" lang="en-US" altLang="zh-CN" sz="2000" dirty="false" err="true">
                <a:solidFill>
                  <a:srgbClr val="7030A0"/>
                </a:solidFill>
                <a:latin typeface="Courier New" charset="0"/>
              </a:rPr>
              <a:t>cnt</a:t>
            </a:r>
            <a:r>
              <a:rPr kumimoji="false" lang="en-US" altLang="zh-CN" sz="2000" dirty="false">
                <a:latin typeface="Courier New" charset="0"/>
              </a:rPr>
              <a:t>      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# Store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.L11: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movl</a:t>
            </a:r>
            <a:r>
              <a:rPr kumimoji="false" lang="en-US" altLang="zh-CN" sz="2000" dirty="false">
                <a:latin typeface="Courier New" charset="0"/>
              </a:rPr>
              <a:t> -4(%</a:t>
            </a:r>
            <a:r>
              <a:rPr kumimoji="false" lang="en-US" altLang="zh-CN" sz="2000" dirty="false" err="true">
                <a:latin typeface="Courier New" charset="0"/>
              </a:rPr>
              <a:t>ebp</a:t>
            </a:r>
            <a:r>
              <a:rPr kumimoji="false" lang="en-US" altLang="zh-CN" sz="2000" dirty="false">
                <a:latin typeface="Courier New" charset="0"/>
              </a:rPr>
              <a:t>),%</a:t>
            </a:r>
            <a:r>
              <a:rPr kumimoji="false" lang="en-US" altLang="zh-CN" sz="2000" dirty="false" err="true">
                <a:latin typeface="Courier New" charset="0"/>
              </a:rPr>
              <a:t>eax</a:t>
            </a:r>
            <a:endParaRPr kumimoji="false" lang="en-US" altLang="zh-CN" sz="2000" dirty="false">
              <a:latin typeface="Courier New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leal</a:t>
            </a:r>
            <a:r>
              <a:rPr kumimoji="false" lang="en-US" altLang="zh-CN" sz="2000" dirty="false">
                <a:latin typeface="Courier New" charset="0"/>
              </a:rPr>
              <a:t> 1(%</a:t>
            </a:r>
            <a:r>
              <a:rPr kumimoji="false" lang="en-US" altLang="zh-CN" sz="2000" dirty="false" err="true">
                <a:latin typeface="Courier New" charset="0"/>
              </a:rPr>
              <a:t>eax</a:t>
            </a:r>
            <a:r>
              <a:rPr kumimoji="false" lang="en-US" altLang="zh-CN" sz="2000" dirty="false">
                <a:latin typeface="Courier New" charset="0"/>
              </a:rPr>
              <a:t>),%</a:t>
            </a:r>
            <a:r>
              <a:rPr kumimoji="false" lang="en-US" altLang="zh-CN" sz="2000" dirty="false" err="true">
                <a:latin typeface="Courier New" charset="0"/>
              </a:rPr>
              <a:t>edx</a:t>
            </a:r>
            <a:endParaRPr kumimoji="false" lang="en-US" altLang="zh-CN" sz="2000" dirty="false">
              <a:latin typeface="Courier New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movl</a:t>
            </a:r>
            <a:r>
              <a:rPr kumimoji="false" lang="en-US" altLang="zh-CN" sz="2000" dirty="false">
                <a:latin typeface="Courier New" charset="0"/>
              </a:rPr>
              <a:t> %edx,-4(%</a:t>
            </a:r>
            <a:r>
              <a:rPr kumimoji="false" lang="en-US" altLang="zh-CN" sz="2000" dirty="false" err="true">
                <a:latin typeface="Courier New" charset="0"/>
              </a:rPr>
              <a:t>ebp</a:t>
            </a:r>
            <a:r>
              <a:rPr kumimoji="false" lang="en-US" altLang="zh-CN" sz="2000" dirty="false">
                <a:latin typeface="Courier New" charset="0"/>
              </a:rPr>
              <a:t>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	</a:t>
            </a:r>
            <a:r>
              <a:rPr kumimoji="false" lang="en-US" altLang="zh-CN" sz="2000" dirty="false" err="true">
                <a:latin typeface="Courier New" charset="0"/>
              </a:rPr>
              <a:t>jmp</a:t>
            </a:r>
            <a:r>
              <a:rPr kumimoji="false" lang="en-US" altLang="zh-CN" sz="2000" dirty="false">
                <a:latin typeface="Courier New" charset="0"/>
              </a:rPr>
              <a:t> .L9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.L10:</a:t>
            </a:r>
            <a:endParaRPr/>
          </a:p>
        </p:txBody>
      </p:sp>
      <p:sp>
        <p:nvSpPr>
          <p:cNvPr id="584" name="Text Box 3"/>
          <p:cNvSpPr txBox="true">
            <a:spLocks noChangeArrowheads="true"/>
          </p:cNvSpPr>
          <p:nvPr/>
        </p:nvSpPr>
        <p:spPr bwMode="auto">
          <a:xfrm>
            <a:off x="2971800" y="1447800"/>
            <a:ext cx="548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 sz="2400">
                <a:latin typeface="Courier New" charset="0"/>
              </a:rPr>
              <a:t>Asm code for thread i </a:t>
            </a:r>
            <a:endParaRPr/>
          </a:p>
        </p:txBody>
      </p:sp>
      <p:sp>
        <p:nvSpPr>
          <p:cNvPr id="585" name="AutoShape 4"/>
          <p:cNvSpPr/>
          <p:nvPr/>
        </p:nvSpPr>
        <p:spPr bwMode="auto">
          <a:xfrm>
            <a:off x="2489200" y="2133600"/>
            <a:ext cx="177800" cy="1219200"/>
          </a:xfrm>
          <a:prstGeom prst="leftBrace">
            <a:avLst>
              <a:gd name="adj1" fmla="val 133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false" lang="zh-CN" altLang="en-US" sz="1600"/>
          </a:p>
        </p:txBody>
      </p:sp>
      <p:sp>
        <p:nvSpPr>
          <p:cNvPr id="586" name="Text Box 5"/>
          <p:cNvSpPr txBox="true">
            <a:spLocks noChangeArrowheads="true"/>
          </p:cNvSpPr>
          <p:nvPr/>
        </p:nvSpPr>
        <p:spPr bwMode="auto">
          <a:xfrm>
            <a:off x="1033463" y="2563813"/>
            <a:ext cx="151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Head (H</a:t>
            </a:r>
            <a:r>
              <a:rPr kumimoji="false" lang="en-US" altLang="zh-CN" sz="2000" baseline="-25000">
                <a:latin typeface="Courier New" charset="0"/>
              </a:rPr>
              <a:t>i</a:t>
            </a:r>
            <a:r>
              <a:rPr kumimoji="false" lang="en-US" altLang="zh-CN" sz="2000">
                <a:latin typeface="Courier New" charset="0"/>
              </a:rPr>
              <a:t>)</a:t>
            </a:r>
            <a:endParaRPr/>
          </a:p>
        </p:txBody>
      </p:sp>
      <p:sp>
        <p:nvSpPr>
          <p:cNvPr id="587" name="Text Box 6"/>
          <p:cNvSpPr txBox="true">
            <a:spLocks noChangeArrowheads="true"/>
          </p:cNvSpPr>
          <p:nvPr/>
        </p:nvSpPr>
        <p:spPr bwMode="auto">
          <a:xfrm>
            <a:off x="919163" y="5230813"/>
            <a:ext cx="1517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Tail (T</a:t>
            </a:r>
            <a:r>
              <a:rPr kumimoji="false" lang="en-US" altLang="zh-CN" sz="2000" baseline="-25000">
                <a:latin typeface="Courier New" charset="0"/>
              </a:rPr>
              <a:t>i</a:t>
            </a:r>
            <a:r>
              <a:rPr kumimoji="false" lang="en-US" altLang="zh-CN" sz="2000">
                <a:latin typeface="Courier New" charset="0"/>
              </a:rPr>
              <a:t>)</a:t>
            </a:r>
            <a:endParaRPr/>
          </a:p>
        </p:txBody>
      </p:sp>
      <p:sp>
        <p:nvSpPr>
          <p:cNvPr id="588" name="AutoShape 7"/>
          <p:cNvSpPr/>
          <p:nvPr/>
        </p:nvSpPr>
        <p:spPr bwMode="auto">
          <a:xfrm>
            <a:off x="2505075" y="4745038"/>
            <a:ext cx="161925" cy="1371600"/>
          </a:xfrm>
          <a:prstGeom prst="leftBrace">
            <a:avLst>
              <a:gd name="adj1" fmla="val 7058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false" lang="zh-CN" altLang="en-US" sz="1600"/>
          </a:p>
        </p:txBody>
      </p:sp>
      <p:sp>
        <p:nvSpPr>
          <p:cNvPr id="589" name="Line 8"/>
          <p:cNvSpPr>
            <a:spLocks noChangeShapeType="true"/>
          </p:cNvSpPr>
          <p:nvPr/>
        </p:nvSpPr>
        <p:spPr bwMode="auto">
          <a:xfrm>
            <a:off x="2708275" y="3449638"/>
            <a:ext cx="4552950" cy="127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590" name="Line 9"/>
          <p:cNvSpPr>
            <a:spLocks noChangeShapeType="true"/>
          </p:cNvSpPr>
          <p:nvPr/>
        </p:nvSpPr>
        <p:spPr bwMode="auto">
          <a:xfrm>
            <a:off x="2708275" y="4668838"/>
            <a:ext cx="4552950" cy="2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591" name="Text Box 10"/>
          <p:cNvSpPr txBox="true">
            <a:spLocks noChangeArrowheads="true"/>
          </p:cNvSpPr>
          <p:nvPr/>
        </p:nvSpPr>
        <p:spPr bwMode="auto">
          <a:xfrm>
            <a:off x="33338" y="3492500"/>
            <a:ext cx="24415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Load cnt (L</a:t>
            </a:r>
            <a:r>
              <a:rPr kumimoji="false" lang="en-US" altLang="zh-CN" sz="2000" baseline="-25000">
                <a:latin typeface="Courier New" charset="0"/>
              </a:rPr>
              <a:t>i</a:t>
            </a:r>
            <a:r>
              <a:rPr kumimoji="false" lang="en-US" altLang="zh-CN" sz="2000">
                <a:latin typeface="Courier New" charset="0"/>
              </a:rPr>
              <a:t>)</a:t>
            </a:r>
            <a:endParaRPr/>
          </a:p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Update cnt (U</a:t>
            </a:r>
            <a:r>
              <a:rPr kumimoji="false" lang="en-US" altLang="zh-CN" sz="2000" baseline="-25000">
                <a:latin typeface="Courier New" charset="0"/>
              </a:rPr>
              <a:t>i</a:t>
            </a:r>
            <a:r>
              <a:rPr kumimoji="false" lang="en-US" altLang="zh-CN" sz="2000">
                <a:latin typeface="Courier New" charset="0"/>
              </a:rPr>
              <a:t>)</a:t>
            </a:r>
            <a:endParaRPr/>
          </a:p>
          <a:p>
            <a:pPr algn="r"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Store cnt (S</a:t>
            </a:r>
            <a:r>
              <a:rPr kumimoji="false" lang="en-US" altLang="zh-CN" sz="2000" baseline="-25000">
                <a:latin typeface="Courier New" charset="0"/>
              </a:rPr>
              <a:t>i</a:t>
            </a:r>
            <a:r>
              <a:rPr kumimoji="false" lang="en-US" altLang="zh-CN" sz="2000">
                <a:latin typeface="Courier New" charset="0"/>
              </a:rPr>
              <a:t>)</a:t>
            </a:r>
            <a:endParaRPr/>
          </a:p>
        </p:txBody>
      </p:sp>
      <p:sp>
        <p:nvSpPr>
          <p:cNvPr id="592" name="Line 11"/>
          <p:cNvSpPr>
            <a:spLocks noChangeShapeType="true"/>
          </p:cNvSpPr>
          <p:nvPr/>
        </p:nvSpPr>
        <p:spPr bwMode="auto">
          <a:xfrm>
            <a:off x="2708275" y="6192838"/>
            <a:ext cx="4419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593" name="Rectangle 1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Assembly code for counter loop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>
  <p:cSld>
    <p:spTree>
      <p:nvGrpSpPr>
        <p:cNvPr id="5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19D64BF-ED73-7641-9E01-D84D4EE7C05C}" type="slidenum">
              <a:rPr kumimoji="false" lang="zh-CN" altLang="en-US" sz="1400">
                <a:latin typeface="Times New Roman" charset="0"/>
              </a:rPr>
              <a:t>27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596" name="Text Box 2"/>
          <p:cNvSpPr txBox="true">
            <a:spLocks noChangeArrowheads="true"/>
          </p:cNvSpPr>
          <p:nvPr/>
        </p:nvSpPr>
        <p:spPr bwMode="auto">
          <a:xfrm>
            <a:off x="5715000" y="1447800"/>
            <a:ext cx="3048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A </a:t>
            </a:r>
            <a:r>
              <a:rPr kumimoji="false" lang="en-US" altLang="zh-CN" sz="1800" i="true">
                <a:latin typeface="Times New Roman" charset="0"/>
              </a:rPr>
              <a:t>progress graph</a:t>
            </a:r>
            <a:r>
              <a:rPr kumimoji="false" lang="en-US" altLang="zh-CN" sz="1800">
                <a:latin typeface="Times New Roman" charset="0"/>
              </a:rPr>
              <a:t> depicts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the discrete </a:t>
            </a:r>
            <a:r>
              <a:rPr kumimoji="false" lang="en-US" altLang="zh-CN" sz="1800" i="true">
                <a:solidFill>
                  <a:srgbClr val="FF0000"/>
                </a:solidFill>
                <a:latin typeface="Times New Roman" charset="0"/>
              </a:rPr>
              <a:t>execution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 i="true">
                <a:solidFill>
                  <a:srgbClr val="FF0000"/>
                </a:solidFill>
                <a:latin typeface="Times New Roman" charset="0"/>
              </a:rPr>
              <a:t>state space</a:t>
            </a:r>
            <a:r>
              <a:rPr kumimoji="false" lang="en-US" altLang="zh-CN" sz="1800">
                <a:latin typeface="Times New Roman" charset="0"/>
              </a:rPr>
              <a:t> of concurrent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threads.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8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Each axis corresponds to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the sequential order of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instructions in a thread.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8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Each point corresponds to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a possible </a:t>
            </a:r>
            <a:r>
              <a:rPr kumimoji="false" lang="en-US" altLang="zh-CN" sz="1800" i="true">
                <a:solidFill>
                  <a:srgbClr val="FF0000"/>
                </a:solidFill>
                <a:latin typeface="Times New Roman" charset="0"/>
              </a:rPr>
              <a:t>execution state</a:t>
            </a:r>
            <a:endParaRPr kumimoji="false" lang="en-US" altLang="zh-CN" sz="1800">
              <a:solidFill>
                <a:srgbClr val="FF0000"/>
              </a:solidFill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(Inst</a:t>
            </a:r>
            <a:r>
              <a:rPr kumimoji="false" lang="en-US" altLang="zh-CN" sz="1800" baseline="-25000">
                <a:latin typeface="Times New Roman" charset="0"/>
              </a:rPr>
              <a:t>1</a:t>
            </a:r>
            <a:r>
              <a:rPr kumimoji="false" lang="en-US" altLang="zh-CN" sz="1800">
                <a:latin typeface="Times New Roman" charset="0"/>
              </a:rPr>
              <a:t>, Inst</a:t>
            </a:r>
            <a:r>
              <a:rPr kumimoji="false" lang="en-US" altLang="zh-CN" sz="1800" baseline="-25000">
                <a:latin typeface="Times New Roman" charset="0"/>
              </a:rPr>
              <a:t>2</a:t>
            </a:r>
            <a:r>
              <a:rPr kumimoji="false" lang="en-US" altLang="zh-CN" sz="1800">
                <a:latin typeface="Times New Roman" charset="0"/>
              </a:rPr>
              <a:t>).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8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E.g., (L</a:t>
            </a:r>
            <a:r>
              <a:rPr kumimoji="false" lang="en-US" altLang="zh-CN" sz="1800" baseline="-25000">
                <a:latin typeface="Times New Roman" charset="0"/>
              </a:rPr>
              <a:t>1</a:t>
            </a:r>
            <a:r>
              <a:rPr kumimoji="false" lang="en-US" altLang="zh-CN" sz="1800">
                <a:latin typeface="Times New Roman" charset="0"/>
              </a:rPr>
              <a:t>, S</a:t>
            </a:r>
            <a:r>
              <a:rPr kumimoji="false" lang="en-US" altLang="zh-CN" sz="1800" baseline="-25000">
                <a:latin typeface="Times New Roman" charset="0"/>
              </a:rPr>
              <a:t>2</a:t>
            </a:r>
            <a:r>
              <a:rPr kumimoji="false" lang="en-US" altLang="zh-CN" sz="1800">
                <a:latin typeface="Times New Roman" charset="0"/>
              </a:rPr>
              <a:t>)  denotes state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where  thread 1 has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completed L</a:t>
            </a:r>
            <a:r>
              <a:rPr kumimoji="false" lang="en-US" altLang="zh-CN" sz="1800" baseline="-25000">
                <a:latin typeface="Times New Roman" charset="0"/>
              </a:rPr>
              <a:t>1</a:t>
            </a:r>
            <a:r>
              <a:rPr kumimoji="false" lang="en-US" altLang="zh-CN" sz="1800">
                <a:latin typeface="Times New Roman" charset="0"/>
              </a:rPr>
              <a:t> and thread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2 has completed S</a:t>
            </a:r>
            <a:r>
              <a:rPr kumimoji="false" lang="en-US" altLang="zh-CN" sz="1800" baseline="-25000">
                <a:latin typeface="Times New Roman" charset="0"/>
              </a:rPr>
              <a:t>2</a:t>
            </a:r>
            <a:r>
              <a:rPr kumimoji="false" lang="en-US" altLang="zh-CN" sz="1800">
                <a:latin typeface="Times New Roman" charset="0"/>
              </a:rPr>
              <a:t>.</a:t>
            </a:r>
            <a:endParaRPr/>
          </a:p>
        </p:txBody>
      </p:sp>
      <p:grpSp>
        <p:nvGrpSpPr>
          <p:cNvPr id="597" name="Group 3"/>
          <p:cNvGrpSpPr/>
          <p:nvPr/>
        </p:nvGrpSpPr>
        <p:grpSpPr>
          <a:xfrm>
            <a:off x="263525" y="1676400"/>
            <a:ext cx="5367338" cy="4495800"/>
            <a:chOff x="230" y="768"/>
            <a:chExt cx="3381" cy="2832"/>
          </a:xfrm>
        </p:grpSpPr>
        <p:sp>
          <p:nvSpPr>
            <p:cNvPr id="598" name="Line 4"/>
            <p:cNvSpPr>
              <a:spLocks noChangeAspect="true" noChangeShapeType="true"/>
            </p:cNvSpPr>
            <p:nvPr/>
          </p:nvSpPr>
          <p:spPr bwMode="auto">
            <a:xfrm flipV="true">
              <a:off x="575" y="3386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>
              <a:spAutoFit/>
            </a:bodyPr>
            <a:lstStyle/>
            <a:p>
              <a:pPr/>
              <a:endParaRPr lang="zh-CN" altLang="en-US"/>
            </a:p>
          </p:txBody>
        </p:sp>
        <p:sp>
          <p:nvSpPr>
            <p:cNvPr id="599" name="Line 5"/>
            <p:cNvSpPr>
              <a:spLocks noChangeAspect="true" noChangeShapeType="true"/>
            </p:cNvSpPr>
            <p:nvPr/>
          </p:nvSpPr>
          <p:spPr bwMode="auto">
            <a:xfrm flipH="true" flipV="true">
              <a:off x="575" y="967"/>
              <a:ext cx="0" cy="2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>
              <a:spAutoFit/>
            </a:bodyPr>
            <a:lstStyle/>
            <a:p>
              <a:pPr/>
              <a:endParaRPr lang="zh-CN" altLang="en-US"/>
            </a:p>
          </p:txBody>
        </p:sp>
        <p:sp>
          <p:nvSpPr>
            <p:cNvPr id="600" name="Text Box 6"/>
            <p:cNvSpPr txBox="true">
              <a:spLocks noChangeAspect="true" noChangeArrowheads="true"/>
            </p:cNvSpPr>
            <p:nvPr/>
          </p:nvSpPr>
          <p:spPr bwMode="auto">
            <a:xfrm>
              <a:off x="672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H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01" name="Text Box 7"/>
            <p:cNvSpPr txBox="true">
              <a:spLocks noChangeAspect="true" noChangeArrowheads="true"/>
            </p:cNvSpPr>
            <p:nvPr/>
          </p:nvSpPr>
          <p:spPr bwMode="auto">
            <a:xfrm>
              <a:off x="111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L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02" name="Text Box 8"/>
            <p:cNvSpPr txBox="true">
              <a:spLocks noChangeAspect="true" noChangeArrowheads="true"/>
            </p:cNvSpPr>
            <p:nvPr/>
          </p:nvSpPr>
          <p:spPr bwMode="auto">
            <a:xfrm>
              <a:off x="1552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U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03" name="Text Box 9"/>
            <p:cNvSpPr txBox="true">
              <a:spLocks noChangeAspect="true" noChangeArrowheads="true"/>
            </p:cNvSpPr>
            <p:nvPr/>
          </p:nvSpPr>
          <p:spPr bwMode="auto">
            <a:xfrm>
              <a:off x="2004" y="3388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04" name="Text Box 10"/>
            <p:cNvSpPr txBox="true">
              <a:spLocks noChangeAspect="true" noChangeArrowheads="true"/>
            </p:cNvSpPr>
            <p:nvPr/>
          </p:nvSpPr>
          <p:spPr bwMode="auto">
            <a:xfrm>
              <a:off x="246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05" name="Text Box 11"/>
            <p:cNvSpPr txBox="true">
              <a:spLocks noChangeAspect="true" noChangeArrowheads="true"/>
            </p:cNvSpPr>
            <p:nvPr/>
          </p:nvSpPr>
          <p:spPr bwMode="auto">
            <a:xfrm>
              <a:off x="335" y="3036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H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06" name="Text Box 12"/>
            <p:cNvSpPr txBox="true">
              <a:spLocks noChangeAspect="true" noChangeArrowheads="true"/>
            </p:cNvSpPr>
            <p:nvPr/>
          </p:nvSpPr>
          <p:spPr bwMode="auto">
            <a:xfrm>
              <a:off x="353" y="259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L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07" name="Text Box 13"/>
            <p:cNvSpPr txBox="true">
              <a:spLocks noChangeAspect="true" noChangeArrowheads="true"/>
            </p:cNvSpPr>
            <p:nvPr/>
          </p:nvSpPr>
          <p:spPr bwMode="auto">
            <a:xfrm>
              <a:off x="335" y="2144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U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08" name="Text Box 14"/>
            <p:cNvSpPr txBox="true">
              <a:spLocks noChangeAspect="true" noChangeArrowheads="true"/>
            </p:cNvSpPr>
            <p:nvPr/>
          </p:nvSpPr>
          <p:spPr bwMode="auto">
            <a:xfrm>
              <a:off x="342" y="1715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09" name="Text Box 15"/>
            <p:cNvSpPr txBox="true">
              <a:spLocks noChangeAspect="true" noChangeArrowheads="true"/>
            </p:cNvSpPr>
            <p:nvPr/>
          </p:nvSpPr>
          <p:spPr bwMode="auto">
            <a:xfrm>
              <a:off x="349" y="1262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10" name="Oval 16"/>
            <p:cNvSpPr>
              <a:spLocks noChangeAspect="true" noChangeArrowheads="true"/>
            </p:cNvSpPr>
            <p:nvPr/>
          </p:nvSpPr>
          <p:spPr bwMode="auto">
            <a:xfrm>
              <a:off x="959" y="293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11" name="Oval 17"/>
            <p:cNvSpPr>
              <a:spLocks noChangeAspect="true" noChangeArrowheads="true"/>
            </p:cNvSpPr>
            <p:nvPr/>
          </p:nvSpPr>
          <p:spPr bwMode="auto">
            <a:xfrm>
              <a:off x="1441" y="2926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12" name="Oval 18"/>
            <p:cNvSpPr>
              <a:spLocks noChangeAspect="true" noChangeArrowheads="true"/>
            </p:cNvSpPr>
            <p:nvPr/>
          </p:nvSpPr>
          <p:spPr bwMode="auto">
            <a:xfrm>
              <a:off x="1881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13" name="Oval 19"/>
            <p:cNvSpPr>
              <a:spLocks noChangeAspect="true" noChangeArrowheads="true"/>
            </p:cNvSpPr>
            <p:nvPr/>
          </p:nvSpPr>
          <p:spPr bwMode="auto">
            <a:xfrm>
              <a:off x="2325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14" name="Oval 20"/>
            <p:cNvSpPr>
              <a:spLocks noChangeAspect="true" noChangeArrowheads="true"/>
            </p:cNvSpPr>
            <p:nvPr/>
          </p:nvSpPr>
          <p:spPr bwMode="auto">
            <a:xfrm>
              <a:off x="2764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15" name="Oval 21"/>
            <p:cNvSpPr>
              <a:spLocks noChangeAspect="true" noChangeArrowheads="true"/>
            </p:cNvSpPr>
            <p:nvPr/>
          </p:nvSpPr>
          <p:spPr bwMode="auto">
            <a:xfrm>
              <a:off x="959" y="249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16" name="Oval 22"/>
            <p:cNvSpPr>
              <a:spLocks noChangeAspect="true" noChangeArrowheads="true"/>
            </p:cNvSpPr>
            <p:nvPr/>
          </p:nvSpPr>
          <p:spPr bwMode="auto">
            <a:xfrm>
              <a:off x="1441" y="2485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17" name="Oval 23"/>
            <p:cNvSpPr>
              <a:spLocks noChangeAspect="true" noChangeArrowheads="true"/>
            </p:cNvSpPr>
            <p:nvPr/>
          </p:nvSpPr>
          <p:spPr bwMode="auto">
            <a:xfrm>
              <a:off x="1881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18" name="Oval 24"/>
            <p:cNvSpPr>
              <a:spLocks noChangeAspect="true" noChangeArrowheads="true"/>
            </p:cNvSpPr>
            <p:nvPr/>
          </p:nvSpPr>
          <p:spPr bwMode="auto">
            <a:xfrm>
              <a:off x="2325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19" name="Oval 25"/>
            <p:cNvSpPr>
              <a:spLocks noChangeAspect="true" noChangeArrowheads="true"/>
            </p:cNvSpPr>
            <p:nvPr/>
          </p:nvSpPr>
          <p:spPr bwMode="auto">
            <a:xfrm>
              <a:off x="2764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0" name="Oval 26"/>
            <p:cNvSpPr>
              <a:spLocks noChangeAspect="true" noChangeArrowheads="true"/>
            </p:cNvSpPr>
            <p:nvPr/>
          </p:nvSpPr>
          <p:spPr bwMode="auto">
            <a:xfrm>
              <a:off x="959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1" name="Oval 27"/>
            <p:cNvSpPr>
              <a:spLocks noChangeAspect="true" noChangeArrowheads="true"/>
            </p:cNvSpPr>
            <p:nvPr/>
          </p:nvSpPr>
          <p:spPr bwMode="auto">
            <a:xfrm>
              <a:off x="1441" y="2042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2" name="Oval 28"/>
            <p:cNvSpPr>
              <a:spLocks noChangeAspect="true" noChangeArrowheads="true"/>
            </p:cNvSpPr>
            <p:nvPr/>
          </p:nvSpPr>
          <p:spPr bwMode="auto">
            <a:xfrm>
              <a:off x="1881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3" name="Oval 29"/>
            <p:cNvSpPr>
              <a:spLocks noChangeAspect="true" noChangeArrowheads="true"/>
            </p:cNvSpPr>
            <p:nvPr/>
          </p:nvSpPr>
          <p:spPr bwMode="auto">
            <a:xfrm>
              <a:off x="2325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4" name="Oval 30"/>
            <p:cNvSpPr>
              <a:spLocks noChangeAspect="true" noChangeArrowheads="true"/>
            </p:cNvSpPr>
            <p:nvPr/>
          </p:nvSpPr>
          <p:spPr bwMode="auto">
            <a:xfrm>
              <a:off x="2764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5" name="Oval 31"/>
            <p:cNvSpPr>
              <a:spLocks noChangeAspect="true" noChangeArrowheads="true"/>
            </p:cNvSpPr>
            <p:nvPr/>
          </p:nvSpPr>
          <p:spPr bwMode="auto">
            <a:xfrm>
              <a:off x="959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6" name="Oval 32"/>
            <p:cNvSpPr>
              <a:spLocks noChangeAspect="true" noChangeArrowheads="true"/>
            </p:cNvSpPr>
            <p:nvPr/>
          </p:nvSpPr>
          <p:spPr bwMode="auto">
            <a:xfrm>
              <a:off x="1441" y="1598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7" name="Oval 33"/>
            <p:cNvSpPr>
              <a:spLocks noChangeAspect="true" noChangeArrowheads="true"/>
            </p:cNvSpPr>
            <p:nvPr/>
          </p:nvSpPr>
          <p:spPr bwMode="auto">
            <a:xfrm>
              <a:off x="1881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8" name="Oval 34"/>
            <p:cNvSpPr>
              <a:spLocks noChangeAspect="true" noChangeArrowheads="true"/>
            </p:cNvSpPr>
            <p:nvPr/>
          </p:nvSpPr>
          <p:spPr bwMode="auto">
            <a:xfrm>
              <a:off x="2325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29" name="Oval 35"/>
            <p:cNvSpPr>
              <a:spLocks noChangeAspect="true" noChangeArrowheads="true"/>
            </p:cNvSpPr>
            <p:nvPr/>
          </p:nvSpPr>
          <p:spPr bwMode="auto">
            <a:xfrm>
              <a:off x="2764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30" name="Oval 36"/>
            <p:cNvSpPr>
              <a:spLocks noChangeAspect="true" noChangeArrowheads="true"/>
            </p:cNvSpPr>
            <p:nvPr/>
          </p:nvSpPr>
          <p:spPr bwMode="auto">
            <a:xfrm>
              <a:off x="959" y="116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31" name="Oval 37"/>
            <p:cNvSpPr>
              <a:spLocks noChangeAspect="true" noChangeArrowheads="true"/>
            </p:cNvSpPr>
            <p:nvPr/>
          </p:nvSpPr>
          <p:spPr bwMode="auto">
            <a:xfrm>
              <a:off x="1441" y="1157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32" name="Oval 38"/>
            <p:cNvSpPr>
              <a:spLocks noChangeAspect="true" noChangeArrowheads="true"/>
            </p:cNvSpPr>
            <p:nvPr/>
          </p:nvSpPr>
          <p:spPr bwMode="auto">
            <a:xfrm>
              <a:off x="1881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33" name="Oval 39"/>
            <p:cNvSpPr>
              <a:spLocks noChangeAspect="true" noChangeArrowheads="true"/>
            </p:cNvSpPr>
            <p:nvPr/>
          </p:nvSpPr>
          <p:spPr bwMode="auto">
            <a:xfrm>
              <a:off x="2325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34" name="Oval 40"/>
            <p:cNvSpPr>
              <a:spLocks noChangeAspect="true" noChangeArrowheads="true"/>
            </p:cNvSpPr>
            <p:nvPr/>
          </p:nvSpPr>
          <p:spPr bwMode="auto">
            <a:xfrm>
              <a:off x="2764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35" name="Text Box 41"/>
            <p:cNvSpPr txBox="true">
              <a:spLocks noChangeAspect="true" noChangeArrowheads="true"/>
            </p:cNvSpPr>
            <p:nvPr/>
          </p:nvSpPr>
          <p:spPr bwMode="auto">
            <a:xfrm>
              <a:off x="2962" y="3280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Thread 1</a:t>
              </a:r>
              <a:endParaRPr/>
            </a:p>
          </p:txBody>
        </p:sp>
        <p:sp>
          <p:nvSpPr>
            <p:cNvPr id="636" name="Text Box 42"/>
            <p:cNvSpPr txBox="true">
              <a:spLocks noChangeAspect="true" noChangeArrowheads="true"/>
            </p:cNvSpPr>
            <p:nvPr/>
          </p:nvSpPr>
          <p:spPr bwMode="auto">
            <a:xfrm>
              <a:off x="230" y="768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Thread 2</a:t>
              </a:r>
              <a:endParaRPr/>
            </a:p>
          </p:txBody>
        </p:sp>
        <p:sp>
          <p:nvSpPr>
            <p:cNvPr id="637" name="Text Box 43"/>
            <p:cNvSpPr txBox="true">
              <a:spLocks noChangeAspect="true" noChangeArrowheads="true"/>
            </p:cNvSpPr>
            <p:nvPr/>
          </p:nvSpPr>
          <p:spPr bwMode="auto">
            <a:xfrm>
              <a:off x="1188" y="1382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600">
                  <a:latin typeface="Helvetica" charset="0"/>
                </a:rPr>
                <a:t>(</a:t>
              </a:r>
              <a:r>
                <a:rPr kumimoji="false" lang="en-US" altLang="zh-CN" sz="1600">
                  <a:latin typeface="Helvetica" charset="0"/>
                </a:rPr>
                <a:t>L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r>
                <a:rPr kumimoji="false" lang="en-US" altLang="zh-CN" sz="1600">
                  <a:latin typeface="Helvetica" charset="0"/>
                </a:rPr>
                <a:t>, S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r>
                <a:rPr kumimoji="false" lang="en-US" altLang="zh-CN" sz="1600">
                  <a:latin typeface="Helvetica" charset="0"/>
                </a:rPr>
                <a:t>)</a:t>
              </a:r>
              <a:endParaRPr/>
            </a:p>
          </p:txBody>
        </p:sp>
        <p:sp>
          <p:nvSpPr>
            <p:cNvPr id="638" name="Oval 44"/>
            <p:cNvSpPr>
              <a:spLocks noChangeAspect="true" noChangeArrowheads="true"/>
            </p:cNvSpPr>
            <p:nvPr/>
          </p:nvSpPr>
          <p:spPr bwMode="auto">
            <a:xfrm>
              <a:off x="968" y="337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39" name="Oval 45"/>
            <p:cNvSpPr>
              <a:spLocks noChangeAspect="true" noChangeArrowheads="true"/>
            </p:cNvSpPr>
            <p:nvPr/>
          </p:nvSpPr>
          <p:spPr bwMode="auto">
            <a:xfrm>
              <a:off x="1433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40" name="Oval 46"/>
            <p:cNvSpPr>
              <a:spLocks noChangeAspect="true" noChangeArrowheads="true"/>
            </p:cNvSpPr>
            <p:nvPr/>
          </p:nvSpPr>
          <p:spPr bwMode="auto">
            <a:xfrm>
              <a:off x="1883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41" name="Oval 47"/>
            <p:cNvSpPr>
              <a:spLocks noChangeAspect="true" noChangeArrowheads="true"/>
            </p:cNvSpPr>
            <p:nvPr/>
          </p:nvSpPr>
          <p:spPr bwMode="auto">
            <a:xfrm>
              <a:off x="2327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42" name="Oval 48"/>
            <p:cNvSpPr>
              <a:spLocks noChangeAspect="true" noChangeArrowheads="true"/>
            </p:cNvSpPr>
            <p:nvPr/>
          </p:nvSpPr>
          <p:spPr bwMode="auto">
            <a:xfrm>
              <a:off x="2766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43" name="Oval 49"/>
            <p:cNvSpPr>
              <a:spLocks noChangeAspect="true" noChangeArrowheads="true"/>
            </p:cNvSpPr>
            <p:nvPr/>
          </p:nvSpPr>
          <p:spPr bwMode="auto">
            <a:xfrm>
              <a:off x="566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44" name="Oval 50"/>
            <p:cNvSpPr>
              <a:spLocks noChangeAspect="true" noChangeArrowheads="true"/>
            </p:cNvSpPr>
            <p:nvPr/>
          </p:nvSpPr>
          <p:spPr bwMode="auto">
            <a:xfrm>
              <a:off x="562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45" name="Oval 51"/>
            <p:cNvSpPr>
              <a:spLocks noChangeAspect="true" noChangeArrowheads="true"/>
            </p:cNvSpPr>
            <p:nvPr/>
          </p:nvSpPr>
          <p:spPr bwMode="auto">
            <a:xfrm>
              <a:off x="562" y="204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46" name="Oval 52"/>
            <p:cNvSpPr>
              <a:spLocks noChangeAspect="true" noChangeArrowheads="true"/>
            </p:cNvSpPr>
            <p:nvPr/>
          </p:nvSpPr>
          <p:spPr bwMode="auto">
            <a:xfrm>
              <a:off x="562" y="159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47" name="Oval 53"/>
            <p:cNvSpPr>
              <a:spLocks noChangeAspect="true" noChangeArrowheads="true"/>
            </p:cNvSpPr>
            <p:nvPr/>
          </p:nvSpPr>
          <p:spPr bwMode="auto">
            <a:xfrm>
              <a:off x="566" y="11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48" name="Oval 54"/>
            <p:cNvSpPr>
              <a:spLocks noChangeAspect="true" noChangeArrowheads="true"/>
            </p:cNvSpPr>
            <p:nvPr/>
          </p:nvSpPr>
          <p:spPr bwMode="auto">
            <a:xfrm>
              <a:off x="562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</p:grpSp>
      <p:sp>
        <p:nvSpPr>
          <p:cNvPr id="649" name="Rectangle 55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Progress graphs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6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8AD4964-550A-804C-B088-CD6A7C04322B}" type="slidenum">
              <a:rPr kumimoji="false" lang="zh-CN" altLang="en-US" sz="1400">
                <a:latin typeface="Times New Roman" charset="0"/>
              </a:rPr>
              <a:t>28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652" name="Text Box 2"/>
          <p:cNvSpPr txBox="true">
            <a:spLocks noChangeArrowheads="true"/>
          </p:cNvSpPr>
          <p:nvPr/>
        </p:nvSpPr>
        <p:spPr bwMode="auto">
          <a:xfrm>
            <a:off x="5581650" y="1720850"/>
            <a:ext cx="318135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A </a:t>
            </a:r>
            <a:r>
              <a:rPr kumimoji="false" lang="en-US" altLang="zh-CN" sz="1800" i="true">
                <a:solidFill>
                  <a:srgbClr val="FF0000"/>
                </a:solidFill>
                <a:latin typeface="Times New Roman" charset="0"/>
              </a:rPr>
              <a:t>trajectory</a:t>
            </a:r>
            <a:r>
              <a:rPr kumimoji="false" lang="en-US" altLang="zh-CN" sz="180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kumimoji="false" lang="en-US" altLang="zh-CN" sz="1800">
                <a:latin typeface="Times New Roman" charset="0"/>
              </a:rPr>
              <a:t>is a sequence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of legal state transitions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that describes one possible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concurrent execution of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the threads.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8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Example: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8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H1, L1, U1, H2, L2, S1, T1, U2, S2, T2</a:t>
            </a:r>
            <a:endParaRPr/>
          </a:p>
        </p:txBody>
      </p:sp>
      <p:grpSp>
        <p:nvGrpSpPr>
          <p:cNvPr id="653" name="Group 3"/>
          <p:cNvGrpSpPr/>
          <p:nvPr/>
        </p:nvGrpSpPr>
        <p:grpSpPr>
          <a:xfrm>
            <a:off x="423863" y="1524000"/>
            <a:ext cx="5367336" cy="4495800"/>
            <a:chOff x="190" y="736"/>
            <a:chExt cx="3380" cy="2832"/>
          </a:xfrm>
        </p:grpSpPr>
        <p:sp>
          <p:nvSpPr>
            <p:cNvPr id="654" name="Line 4"/>
            <p:cNvSpPr>
              <a:spLocks noChangeAspect="true" noChangeShapeType="true"/>
            </p:cNvSpPr>
            <p:nvPr/>
          </p:nvSpPr>
          <p:spPr bwMode="auto">
            <a:xfrm flipV="true">
              <a:off x="535" y="3354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>
              <a:spAutoFit/>
            </a:bodyPr>
            <a:lstStyle/>
            <a:p>
              <a:pPr/>
              <a:endParaRPr lang="zh-CN" altLang="en-US"/>
            </a:p>
          </p:txBody>
        </p:sp>
        <p:sp>
          <p:nvSpPr>
            <p:cNvPr id="655" name="Line 5"/>
            <p:cNvSpPr>
              <a:spLocks noChangeAspect="true" noChangeShapeType="true"/>
            </p:cNvSpPr>
            <p:nvPr/>
          </p:nvSpPr>
          <p:spPr bwMode="auto">
            <a:xfrm flipH="true" flipV="true">
              <a:off x="535" y="935"/>
              <a:ext cx="0" cy="2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>
              <a:spAutoFit/>
            </a:bodyPr>
            <a:lstStyle/>
            <a:p>
              <a:pPr/>
              <a:endParaRPr lang="zh-CN" altLang="en-US"/>
            </a:p>
          </p:txBody>
        </p:sp>
        <p:sp>
          <p:nvSpPr>
            <p:cNvPr id="656" name="Text Box 6"/>
            <p:cNvSpPr txBox="true">
              <a:spLocks noChangeAspect="true" noChangeArrowheads="true"/>
            </p:cNvSpPr>
            <p:nvPr/>
          </p:nvSpPr>
          <p:spPr bwMode="auto">
            <a:xfrm rot="0" flipH="false" flipV="false">
              <a:off x="632" y="3356"/>
              <a:ext cx="25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H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57" name="Text Box 7"/>
            <p:cNvSpPr txBox="true">
              <a:spLocks noChangeAspect="true" noChangeArrowheads="true"/>
            </p:cNvSpPr>
            <p:nvPr/>
          </p:nvSpPr>
          <p:spPr bwMode="auto">
            <a:xfrm>
              <a:off x="1127" y="335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L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58" name="Text Box 8"/>
            <p:cNvSpPr txBox="true">
              <a:spLocks noChangeAspect="true" noChangeArrowheads="true"/>
            </p:cNvSpPr>
            <p:nvPr/>
          </p:nvSpPr>
          <p:spPr bwMode="auto">
            <a:xfrm>
              <a:off x="1528" y="3356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U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59" name="Text Box 9"/>
            <p:cNvSpPr txBox="true">
              <a:spLocks noChangeAspect="true" noChangeArrowheads="true"/>
            </p:cNvSpPr>
            <p:nvPr/>
          </p:nvSpPr>
          <p:spPr bwMode="auto">
            <a:xfrm>
              <a:off x="1980" y="3356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60" name="Text Box 10"/>
            <p:cNvSpPr txBox="true">
              <a:spLocks noChangeAspect="true" noChangeArrowheads="true"/>
            </p:cNvSpPr>
            <p:nvPr/>
          </p:nvSpPr>
          <p:spPr bwMode="auto">
            <a:xfrm>
              <a:off x="2437" y="335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61" name="Text Box 11"/>
            <p:cNvSpPr txBox="true">
              <a:spLocks noChangeAspect="true" noChangeArrowheads="true"/>
            </p:cNvSpPr>
            <p:nvPr/>
          </p:nvSpPr>
          <p:spPr bwMode="auto">
            <a:xfrm>
              <a:off x="295" y="302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H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62" name="Text Box 12"/>
            <p:cNvSpPr txBox="true">
              <a:spLocks noChangeAspect="true" noChangeArrowheads="true"/>
            </p:cNvSpPr>
            <p:nvPr/>
          </p:nvSpPr>
          <p:spPr bwMode="auto">
            <a:xfrm>
              <a:off x="313" y="2590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L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63" name="Text Box 13"/>
            <p:cNvSpPr txBox="true">
              <a:spLocks noChangeAspect="true" noChangeArrowheads="true"/>
            </p:cNvSpPr>
            <p:nvPr/>
          </p:nvSpPr>
          <p:spPr bwMode="auto">
            <a:xfrm>
              <a:off x="295" y="2144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U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64" name="Text Box 14"/>
            <p:cNvSpPr txBox="true">
              <a:spLocks noChangeAspect="true" noChangeArrowheads="true"/>
            </p:cNvSpPr>
            <p:nvPr/>
          </p:nvSpPr>
          <p:spPr bwMode="auto">
            <a:xfrm>
              <a:off x="302" y="1683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65" name="Text Box 15"/>
            <p:cNvSpPr txBox="true">
              <a:spLocks noChangeAspect="true" noChangeArrowheads="true"/>
            </p:cNvSpPr>
            <p:nvPr/>
          </p:nvSpPr>
          <p:spPr bwMode="auto">
            <a:xfrm>
              <a:off x="309" y="1262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666" name="Oval 16"/>
            <p:cNvSpPr>
              <a:spLocks noChangeAspect="true" noChangeArrowheads="true"/>
            </p:cNvSpPr>
            <p:nvPr/>
          </p:nvSpPr>
          <p:spPr bwMode="auto">
            <a:xfrm>
              <a:off x="919" y="290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67" name="Oval 17"/>
            <p:cNvSpPr>
              <a:spLocks noChangeAspect="true" noChangeArrowheads="true"/>
            </p:cNvSpPr>
            <p:nvPr/>
          </p:nvSpPr>
          <p:spPr bwMode="auto">
            <a:xfrm>
              <a:off x="1401" y="2894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68" name="Oval 18"/>
            <p:cNvSpPr>
              <a:spLocks noChangeAspect="true" noChangeArrowheads="true"/>
            </p:cNvSpPr>
            <p:nvPr/>
          </p:nvSpPr>
          <p:spPr bwMode="auto">
            <a:xfrm>
              <a:off x="1844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69" name="Oval 19"/>
            <p:cNvSpPr>
              <a:spLocks noChangeAspect="true" noChangeArrowheads="true"/>
            </p:cNvSpPr>
            <p:nvPr/>
          </p:nvSpPr>
          <p:spPr bwMode="auto">
            <a:xfrm>
              <a:off x="2285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0" name="Oval 20"/>
            <p:cNvSpPr>
              <a:spLocks noChangeAspect="true" noChangeArrowheads="true"/>
            </p:cNvSpPr>
            <p:nvPr/>
          </p:nvSpPr>
          <p:spPr bwMode="auto">
            <a:xfrm>
              <a:off x="2724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1" name="Oval 21"/>
            <p:cNvSpPr>
              <a:spLocks noChangeAspect="true" noChangeArrowheads="true"/>
            </p:cNvSpPr>
            <p:nvPr/>
          </p:nvSpPr>
          <p:spPr bwMode="auto">
            <a:xfrm>
              <a:off x="919" y="2461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2" name="Oval 22"/>
            <p:cNvSpPr>
              <a:spLocks noChangeAspect="true" noChangeArrowheads="true"/>
            </p:cNvSpPr>
            <p:nvPr/>
          </p:nvSpPr>
          <p:spPr bwMode="auto">
            <a:xfrm>
              <a:off x="1401" y="2453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3" name="Oval 23"/>
            <p:cNvSpPr>
              <a:spLocks noChangeAspect="true" noChangeArrowheads="true"/>
            </p:cNvSpPr>
            <p:nvPr/>
          </p:nvSpPr>
          <p:spPr bwMode="auto">
            <a:xfrm>
              <a:off x="1841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4" name="Oval 24"/>
            <p:cNvSpPr>
              <a:spLocks noChangeAspect="true" noChangeArrowheads="true"/>
            </p:cNvSpPr>
            <p:nvPr/>
          </p:nvSpPr>
          <p:spPr bwMode="auto">
            <a:xfrm>
              <a:off x="2285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5" name="Oval 25"/>
            <p:cNvSpPr>
              <a:spLocks noChangeAspect="true" noChangeArrowheads="true"/>
            </p:cNvSpPr>
            <p:nvPr/>
          </p:nvSpPr>
          <p:spPr bwMode="auto">
            <a:xfrm>
              <a:off x="2724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6" name="Oval 26"/>
            <p:cNvSpPr>
              <a:spLocks noChangeAspect="true" noChangeArrowheads="true"/>
            </p:cNvSpPr>
            <p:nvPr/>
          </p:nvSpPr>
          <p:spPr bwMode="auto">
            <a:xfrm>
              <a:off x="919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7" name="Oval 27"/>
            <p:cNvSpPr>
              <a:spLocks noChangeAspect="true" noChangeArrowheads="true"/>
            </p:cNvSpPr>
            <p:nvPr/>
          </p:nvSpPr>
          <p:spPr bwMode="auto">
            <a:xfrm>
              <a:off x="1401" y="2010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8" name="Oval 28"/>
            <p:cNvSpPr>
              <a:spLocks noChangeAspect="true" noChangeArrowheads="true"/>
            </p:cNvSpPr>
            <p:nvPr/>
          </p:nvSpPr>
          <p:spPr bwMode="auto">
            <a:xfrm>
              <a:off x="1841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79" name="Oval 29"/>
            <p:cNvSpPr>
              <a:spLocks noChangeAspect="true" noChangeArrowheads="true"/>
            </p:cNvSpPr>
            <p:nvPr/>
          </p:nvSpPr>
          <p:spPr bwMode="auto">
            <a:xfrm>
              <a:off x="2285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0" name="Oval 30"/>
            <p:cNvSpPr>
              <a:spLocks noChangeAspect="true" noChangeArrowheads="true"/>
            </p:cNvSpPr>
            <p:nvPr/>
          </p:nvSpPr>
          <p:spPr bwMode="auto">
            <a:xfrm>
              <a:off x="2724" y="201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1" name="Oval 31"/>
            <p:cNvSpPr>
              <a:spLocks noChangeAspect="true" noChangeArrowheads="true"/>
            </p:cNvSpPr>
            <p:nvPr/>
          </p:nvSpPr>
          <p:spPr bwMode="auto">
            <a:xfrm>
              <a:off x="919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2" name="Oval 32"/>
            <p:cNvSpPr>
              <a:spLocks noChangeAspect="true" noChangeArrowheads="true"/>
            </p:cNvSpPr>
            <p:nvPr/>
          </p:nvSpPr>
          <p:spPr bwMode="auto">
            <a:xfrm>
              <a:off x="1401" y="1566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3" name="Oval 33"/>
            <p:cNvSpPr>
              <a:spLocks noChangeAspect="true" noChangeArrowheads="true"/>
            </p:cNvSpPr>
            <p:nvPr/>
          </p:nvSpPr>
          <p:spPr bwMode="auto">
            <a:xfrm>
              <a:off x="1841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4" name="Oval 34"/>
            <p:cNvSpPr>
              <a:spLocks noChangeAspect="true" noChangeArrowheads="true"/>
            </p:cNvSpPr>
            <p:nvPr/>
          </p:nvSpPr>
          <p:spPr bwMode="auto">
            <a:xfrm>
              <a:off x="2285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5" name="Oval 35"/>
            <p:cNvSpPr>
              <a:spLocks noChangeAspect="true" noChangeArrowheads="true"/>
            </p:cNvSpPr>
            <p:nvPr/>
          </p:nvSpPr>
          <p:spPr bwMode="auto">
            <a:xfrm>
              <a:off x="2724" y="156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6" name="Oval 36"/>
            <p:cNvSpPr>
              <a:spLocks noChangeAspect="true" noChangeArrowheads="true"/>
            </p:cNvSpPr>
            <p:nvPr/>
          </p:nvSpPr>
          <p:spPr bwMode="auto">
            <a:xfrm>
              <a:off x="919" y="113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7" name="Oval 37"/>
            <p:cNvSpPr>
              <a:spLocks noChangeAspect="true" noChangeArrowheads="true"/>
            </p:cNvSpPr>
            <p:nvPr/>
          </p:nvSpPr>
          <p:spPr bwMode="auto">
            <a:xfrm>
              <a:off x="1401" y="1125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8" name="Oval 38"/>
            <p:cNvSpPr>
              <a:spLocks noChangeAspect="true" noChangeArrowheads="true"/>
            </p:cNvSpPr>
            <p:nvPr/>
          </p:nvSpPr>
          <p:spPr bwMode="auto">
            <a:xfrm>
              <a:off x="1841" y="112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89" name="Oval 39"/>
            <p:cNvSpPr>
              <a:spLocks noChangeAspect="true" noChangeArrowheads="true"/>
            </p:cNvSpPr>
            <p:nvPr/>
          </p:nvSpPr>
          <p:spPr bwMode="auto">
            <a:xfrm>
              <a:off x="2285" y="112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90" name="Oval 40"/>
            <p:cNvSpPr>
              <a:spLocks noChangeAspect="true" noChangeArrowheads="true"/>
            </p:cNvSpPr>
            <p:nvPr/>
          </p:nvSpPr>
          <p:spPr bwMode="auto">
            <a:xfrm>
              <a:off x="2724" y="112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91" name="Text Box 41"/>
            <p:cNvSpPr txBox="true">
              <a:spLocks noChangeAspect="true" noChangeArrowheads="true"/>
            </p:cNvSpPr>
            <p:nvPr/>
          </p:nvSpPr>
          <p:spPr bwMode="auto">
            <a:xfrm>
              <a:off x="2922" y="3248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Thread 1</a:t>
              </a:r>
              <a:endParaRPr/>
            </a:p>
          </p:txBody>
        </p:sp>
        <p:sp>
          <p:nvSpPr>
            <p:cNvPr id="692" name="Text Box 42"/>
            <p:cNvSpPr txBox="true">
              <a:spLocks noChangeAspect="true" noChangeArrowheads="true"/>
            </p:cNvSpPr>
            <p:nvPr/>
          </p:nvSpPr>
          <p:spPr bwMode="auto">
            <a:xfrm>
              <a:off x="190" y="73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Thread 2</a:t>
              </a:r>
              <a:endParaRPr/>
            </a:p>
          </p:txBody>
        </p:sp>
        <p:sp>
          <p:nvSpPr>
            <p:cNvPr id="693" name="Oval 43"/>
            <p:cNvSpPr>
              <a:spLocks noChangeAspect="true" noChangeArrowheads="true"/>
            </p:cNvSpPr>
            <p:nvPr/>
          </p:nvSpPr>
          <p:spPr bwMode="auto">
            <a:xfrm>
              <a:off x="920" y="334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94" name="Oval 44"/>
            <p:cNvSpPr>
              <a:spLocks noChangeAspect="true" noChangeArrowheads="true"/>
            </p:cNvSpPr>
            <p:nvPr/>
          </p:nvSpPr>
          <p:spPr bwMode="auto">
            <a:xfrm>
              <a:off x="1409" y="3338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95" name="Oval 45"/>
            <p:cNvSpPr>
              <a:spLocks noChangeAspect="true" noChangeArrowheads="true"/>
            </p:cNvSpPr>
            <p:nvPr/>
          </p:nvSpPr>
          <p:spPr bwMode="auto">
            <a:xfrm>
              <a:off x="1851" y="3338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96" name="Oval 46"/>
            <p:cNvSpPr>
              <a:spLocks noChangeAspect="true" noChangeArrowheads="true"/>
            </p:cNvSpPr>
            <p:nvPr/>
          </p:nvSpPr>
          <p:spPr bwMode="auto">
            <a:xfrm>
              <a:off x="2295" y="3338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97" name="Oval 47"/>
            <p:cNvSpPr>
              <a:spLocks noChangeAspect="true" noChangeArrowheads="true"/>
            </p:cNvSpPr>
            <p:nvPr/>
          </p:nvSpPr>
          <p:spPr bwMode="auto">
            <a:xfrm>
              <a:off x="2718" y="3338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98" name="Oval 48"/>
            <p:cNvSpPr>
              <a:spLocks noChangeAspect="true" noChangeArrowheads="true"/>
            </p:cNvSpPr>
            <p:nvPr/>
          </p:nvSpPr>
          <p:spPr bwMode="auto">
            <a:xfrm>
              <a:off x="526" y="289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699" name="Oval 49"/>
            <p:cNvSpPr>
              <a:spLocks noChangeAspect="true" noChangeArrowheads="true"/>
            </p:cNvSpPr>
            <p:nvPr/>
          </p:nvSpPr>
          <p:spPr bwMode="auto">
            <a:xfrm>
              <a:off x="522" y="24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00" name="Oval 50"/>
            <p:cNvSpPr>
              <a:spLocks noChangeAspect="true" noChangeArrowheads="true"/>
            </p:cNvSpPr>
            <p:nvPr/>
          </p:nvSpPr>
          <p:spPr bwMode="auto">
            <a:xfrm>
              <a:off x="522" y="201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01" name="Oval 51"/>
            <p:cNvSpPr>
              <a:spLocks noChangeAspect="true" noChangeArrowheads="true"/>
            </p:cNvSpPr>
            <p:nvPr/>
          </p:nvSpPr>
          <p:spPr bwMode="auto">
            <a:xfrm>
              <a:off x="522" y="156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02" name="Oval 52"/>
            <p:cNvSpPr>
              <a:spLocks noChangeAspect="true" noChangeArrowheads="true"/>
            </p:cNvSpPr>
            <p:nvPr/>
          </p:nvSpPr>
          <p:spPr bwMode="auto">
            <a:xfrm>
              <a:off x="526" y="1121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03" name="Oval 53"/>
            <p:cNvSpPr>
              <a:spLocks noChangeAspect="true" noChangeArrowheads="true"/>
            </p:cNvSpPr>
            <p:nvPr/>
          </p:nvSpPr>
          <p:spPr bwMode="auto">
            <a:xfrm>
              <a:off x="522" y="3338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04" name="Line 54"/>
            <p:cNvSpPr>
              <a:spLocks noChangeShapeType="true"/>
            </p:cNvSpPr>
            <p:nvPr/>
          </p:nvSpPr>
          <p:spPr bwMode="auto">
            <a:xfrm>
              <a:off x="547" y="3355"/>
              <a:ext cx="385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705" name="Line 55"/>
            <p:cNvSpPr>
              <a:spLocks noChangeShapeType="true"/>
            </p:cNvSpPr>
            <p:nvPr/>
          </p:nvSpPr>
          <p:spPr bwMode="auto">
            <a:xfrm>
              <a:off x="938" y="3355"/>
              <a:ext cx="4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706" name="Line 56"/>
            <p:cNvSpPr>
              <a:spLocks noChangeShapeType="true"/>
            </p:cNvSpPr>
            <p:nvPr/>
          </p:nvSpPr>
          <p:spPr bwMode="auto">
            <a:xfrm>
              <a:off x="1438" y="3355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707" name="Line 57"/>
            <p:cNvSpPr>
              <a:spLocks noChangeShapeType="true"/>
            </p:cNvSpPr>
            <p:nvPr/>
          </p:nvSpPr>
          <p:spPr bwMode="auto">
            <a:xfrm flipV="true">
              <a:off x="1861" y="2925"/>
              <a:ext cx="0" cy="3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708" name="Line 58"/>
            <p:cNvSpPr>
              <a:spLocks noChangeShapeType="true"/>
            </p:cNvSpPr>
            <p:nvPr/>
          </p:nvSpPr>
          <p:spPr bwMode="auto">
            <a:xfrm flipV="true">
              <a:off x="1855" y="2478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709" name="Line 59"/>
            <p:cNvSpPr>
              <a:spLocks noChangeShapeType="true"/>
            </p:cNvSpPr>
            <p:nvPr/>
          </p:nvSpPr>
          <p:spPr bwMode="auto">
            <a:xfrm>
              <a:off x="1873" y="2464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710" name="Line 60"/>
            <p:cNvSpPr>
              <a:spLocks noChangeShapeType="true"/>
            </p:cNvSpPr>
            <p:nvPr/>
          </p:nvSpPr>
          <p:spPr bwMode="auto">
            <a:xfrm>
              <a:off x="2308" y="2464"/>
              <a:ext cx="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711" name="Line 61"/>
            <p:cNvSpPr>
              <a:spLocks noChangeShapeType="true"/>
            </p:cNvSpPr>
            <p:nvPr/>
          </p:nvSpPr>
          <p:spPr bwMode="auto">
            <a:xfrm flipV="true">
              <a:off x="2737" y="203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712" name="Line 62"/>
            <p:cNvSpPr>
              <a:spLocks noChangeShapeType="true"/>
            </p:cNvSpPr>
            <p:nvPr/>
          </p:nvSpPr>
          <p:spPr bwMode="auto">
            <a:xfrm flipV="true">
              <a:off x="2737" y="1587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713" name="Line 63"/>
            <p:cNvSpPr>
              <a:spLocks noChangeShapeType="true"/>
            </p:cNvSpPr>
            <p:nvPr/>
          </p:nvSpPr>
          <p:spPr bwMode="auto">
            <a:xfrm flipV="true">
              <a:off x="2737" y="1146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</p:grpSp>
      <p:sp>
        <p:nvSpPr>
          <p:cNvPr id="714" name="Rectangle 6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Trajectories in progress graphs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>
  <p:cSld>
    <p:spTree>
      <p:nvGrpSpPr>
        <p:cNvPr id="7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9BA5FF0-2214-D547-8447-4CEF888B1B8B}" type="slidenum">
              <a:rPr kumimoji="false" lang="zh-CN" altLang="en-US" sz="1400">
                <a:latin typeface="Times New Roman" charset="0"/>
              </a:rPr>
              <a:t>29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717" name="Text Box 2"/>
          <p:cNvSpPr txBox="true">
            <a:spLocks noChangeArrowheads="true"/>
          </p:cNvSpPr>
          <p:nvPr/>
        </p:nvSpPr>
        <p:spPr bwMode="auto">
          <a:xfrm rot="0" flipH="false" flipV="false">
            <a:off x="5867400" y="1639888"/>
            <a:ext cx="3036493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Times New Roman"/>
                <a:ea typeface="宋体"/>
                <a:cs typeface="+mn-cs"/>
              </a:rPr>
              <a:t>L, U, </a:t>
            </a:r>
            <a:r>
              <a:rPr lang="zh-CN" sz="1800">
                <a:latin typeface="Times New Roman"/>
                <a:ea typeface="宋体"/>
                <a:cs typeface="+mn-cs"/>
              </a:rPr>
              <a:t>和</a:t>
            </a:r>
            <a:r>
              <a:rPr lang="en-US" sz="1800">
                <a:latin typeface="Times New Roman"/>
                <a:ea typeface="宋体"/>
                <a:cs typeface="+mn-cs"/>
              </a:rPr>
              <a:t>S </a:t>
            </a:r>
            <a:r>
              <a:rPr lang="zh-CN" sz="1800">
                <a:latin typeface="Times New Roman"/>
                <a:ea typeface="宋体"/>
                <a:cs typeface="+mn-cs"/>
              </a:rPr>
              <a:t>针对共享变量</a:t>
            </a:r>
            <a:r>
              <a:rPr lang="en-US" sz="1800">
                <a:latin typeface="Times New Roman"/>
                <a:ea typeface="宋体"/>
                <a:cs typeface="+mn-cs"/>
              </a:rPr>
              <a:t>cnt</a:t>
            </a:r>
            <a:r>
              <a:rPr lang="zh-CN" sz="1800">
                <a:latin typeface="Times New Roman"/>
                <a:ea typeface="宋体"/>
                <a:cs typeface="+mn-cs"/>
              </a:rPr>
              <a:t> </a:t>
            </a:r>
            <a:endParaRPr lang="en-US" sz="1800">
              <a:latin typeface="Times New Roman"/>
              <a:ea typeface="宋体"/>
              <a:cs typeface="+mn-cs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lang="zh-CN" sz="1800">
                <a:latin typeface="Times New Roman"/>
                <a:ea typeface="宋体"/>
                <a:cs typeface="+mn-cs"/>
              </a:rPr>
              <a:t>形成了一个</a:t>
            </a:r>
            <a:r>
              <a:rPr lang="en-US" sz="1800" i="true">
                <a:solidFill>
                  <a:srgbClr val="FF0000">
                    <a:alpha val="100000"/>
                  </a:srgbClr>
                </a:solidFill>
                <a:latin typeface="Times New Roman"/>
                <a:ea typeface="宋体"/>
                <a:cs typeface="+mn-cs"/>
              </a:rPr>
              <a:t>critical section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i="true">
                <a:solidFill>
                  <a:srgbClr val="FF0000">
                    <a:alpha val="100000"/>
                  </a:srgbClr>
                </a:solidFill>
                <a:latin typeface="Times New Roman"/>
                <a:ea typeface="宋体"/>
                <a:cs typeface="+mn-cs"/>
              </a:rPr>
              <a:t>(</a:t>
            </a:r>
            <a:r>
              <a:rPr lang="zh-CN" sz="1800" i="true">
                <a:solidFill>
                  <a:srgbClr val="FF0000">
                    <a:alpha val="100000"/>
                  </a:srgbClr>
                </a:solidFill>
                <a:latin typeface="Times New Roman"/>
                <a:ea typeface="宋体"/>
                <a:cs typeface="+mn-cs"/>
              </a:rPr>
              <a:t>临界区</a:t>
            </a:r>
            <a:r>
              <a:rPr lang="en-US" sz="1800" i="true">
                <a:solidFill>
                  <a:srgbClr val="FF0000">
                    <a:alpha val="100000"/>
                  </a:srgbClr>
                </a:solidFill>
                <a:latin typeface="Times New Roman"/>
                <a:ea typeface="宋体"/>
                <a:cs typeface="+mn-cs"/>
              </a:rPr>
              <a:t>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lang="en-US" sz="1800">
              <a:latin typeface="Times New Roman"/>
              <a:ea typeface="宋体"/>
              <a:cs typeface="+mn-cs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Times New Roman"/>
                <a:ea typeface="宋体"/>
                <a:cs typeface="+mn-cs"/>
              </a:rPr>
              <a:t>Critical</a:t>
            </a:r>
            <a:r>
              <a:rPr lang="zh-CN" sz="1800">
                <a:latin typeface="Times New Roman"/>
                <a:ea typeface="宋体"/>
                <a:cs typeface="+mn-cs"/>
              </a:rPr>
              <a:t> </a:t>
            </a:r>
            <a:r>
              <a:rPr lang="en-US" sz="1800">
                <a:latin typeface="Times New Roman"/>
                <a:ea typeface="宋体"/>
                <a:cs typeface="+mn-cs"/>
              </a:rPr>
              <a:t>section</a:t>
            </a:r>
            <a:r>
              <a:rPr lang="zh-CN" sz="1800">
                <a:latin typeface="Times New Roman"/>
                <a:ea typeface="宋体"/>
                <a:cs typeface="+mn-cs"/>
              </a:rPr>
              <a:t>中的指令</a:t>
            </a:r>
            <a:endParaRPr lang="en-US" sz="1800">
              <a:latin typeface="Times New Roman"/>
              <a:ea typeface="宋体"/>
              <a:cs typeface="+mn-cs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lang="zh-CN" sz="1800">
                <a:latin typeface="Times New Roman"/>
                <a:ea typeface="宋体"/>
                <a:cs typeface="+mn-cs"/>
              </a:rPr>
              <a:t>（写相同的共享变量）</a:t>
            </a:r>
            <a:endParaRPr lang="en-US" sz="1800">
              <a:latin typeface="Times New Roman"/>
              <a:ea typeface="宋体"/>
              <a:cs typeface="+mn-cs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lang="zh-CN" sz="1800">
                <a:latin typeface="Times New Roman"/>
                <a:ea typeface="宋体"/>
                <a:cs typeface="+mn-cs"/>
              </a:rPr>
              <a:t>不能交错执行</a:t>
            </a:r>
            <a:r>
              <a:rPr lang="en-US" sz="1800">
                <a:latin typeface="Times New Roman"/>
                <a:ea typeface="宋体"/>
                <a:cs typeface="+mn-cs"/>
              </a:rPr>
              <a:t>(</a:t>
            </a:r>
            <a:r>
              <a:rPr lang="en-US" sz="1800">
                <a:solidFill>
                  <a:srgbClr val="FF0000">
                    <a:alpha val="100000"/>
                  </a:srgbClr>
                </a:solidFill>
                <a:latin typeface="Times New Roman"/>
                <a:ea typeface="宋体"/>
                <a:cs typeface="+mn-cs"/>
              </a:rPr>
              <a:t>interleave</a:t>
            </a:r>
            <a:r>
              <a:rPr lang="en-US" sz="1800">
                <a:latin typeface="Times New Roman"/>
                <a:ea typeface="宋体"/>
                <a:cs typeface="+mn-cs"/>
              </a:rPr>
              <a:t>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lang="en-US" sz="1800">
              <a:latin typeface="Times New Roman"/>
              <a:ea typeface="宋体"/>
              <a:cs typeface="+mn-cs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lang="zh-CN" sz="1800">
                <a:latin typeface="Times New Roman"/>
                <a:ea typeface="宋体"/>
                <a:cs typeface="+mn-cs"/>
              </a:rPr>
              <a:t>多个线程的</a:t>
            </a:r>
            <a:r>
              <a:rPr lang="en-US" sz="1800">
                <a:latin typeface="Times New Roman"/>
                <a:ea typeface="宋体"/>
                <a:cs typeface="+mn-cs"/>
              </a:rPr>
              <a:t>critical</a:t>
            </a:r>
            <a:r>
              <a:rPr lang="zh-CN" sz="1800">
                <a:latin typeface="Times New Roman"/>
                <a:ea typeface="宋体"/>
                <a:cs typeface="+mn-cs"/>
              </a:rPr>
              <a:t> </a:t>
            </a:r>
            <a:r>
              <a:rPr lang="en-US" sz="1800">
                <a:latin typeface="Times New Roman"/>
                <a:ea typeface="宋体"/>
                <a:cs typeface="+mn-cs"/>
              </a:rPr>
              <a:t>section</a:t>
            </a:r>
            <a:r>
              <a:rPr lang="zh-CN" sz="1800">
                <a:latin typeface="Times New Roman"/>
                <a:ea typeface="宋体"/>
                <a:cs typeface="+mn-cs"/>
              </a:rPr>
              <a:t>交叉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zh-CN" sz="1800">
                <a:latin typeface="Times New Roman"/>
                <a:ea typeface="宋体"/>
                <a:cs typeface="+mn-cs"/>
              </a:rPr>
              <a:t>构成</a:t>
            </a:r>
            <a:r>
              <a:rPr lang="en-US" sz="1800">
                <a:latin typeface="Times New Roman"/>
                <a:ea typeface="宋体"/>
                <a:cs typeface="+mn-cs"/>
              </a:rPr>
              <a:t> </a:t>
            </a:r>
            <a:r>
              <a:rPr lang="en-US" sz="1800" i="true">
                <a:solidFill>
                  <a:srgbClr val="FF0000">
                    <a:alpha val="100000"/>
                  </a:srgbClr>
                </a:solidFill>
                <a:latin typeface="Times New Roman"/>
                <a:ea typeface="宋体"/>
                <a:cs typeface="+mn-cs"/>
              </a:rPr>
              <a:t>unsafe regions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i="true">
                <a:solidFill>
                  <a:srgbClr val="FF0000">
                    <a:alpha val="100000"/>
                  </a:srgbClr>
                </a:solidFill>
                <a:latin typeface="Times New Roman"/>
                <a:ea typeface="宋体"/>
                <a:cs typeface="+mn-cs"/>
              </a:rPr>
              <a:t>(</a:t>
            </a:r>
            <a:r>
              <a:rPr lang="zh-CN" sz="1800" i="true">
                <a:solidFill>
                  <a:srgbClr val="FF0000">
                    <a:alpha val="100000"/>
                  </a:srgbClr>
                </a:solidFill>
                <a:latin typeface="Times New Roman"/>
                <a:ea typeface="宋体"/>
                <a:cs typeface="+mn-cs"/>
              </a:rPr>
              <a:t>不包含外周</a:t>
            </a:r>
            <a:r>
              <a:rPr lang="en-US" sz="1800" i="true">
                <a:solidFill>
                  <a:srgbClr val="FF0000">
                    <a:alpha val="100000"/>
                  </a:srgbClr>
                </a:solidFill>
                <a:latin typeface="Times New Roman"/>
                <a:ea typeface="宋体"/>
                <a:cs typeface="+mn-cs"/>
              </a:rPr>
              <a:t>)</a:t>
            </a:r>
            <a:endParaRPr/>
          </a:p>
        </p:txBody>
      </p:sp>
      <p:grpSp>
        <p:nvGrpSpPr>
          <p:cNvPr id="718" name="Group 3"/>
          <p:cNvGrpSpPr/>
          <p:nvPr/>
        </p:nvGrpSpPr>
        <p:grpSpPr>
          <a:xfrm>
            <a:off x="147638" y="1524000"/>
            <a:ext cx="6176962" cy="4994275"/>
            <a:chOff x="0" y="768"/>
            <a:chExt cx="3891" cy="3146"/>
          </a:xfrm>
        </p:grpSpPr>
        <p:sp>
          <p:nvSpPr>
            <p:cNvPr id="719" name="Rectangle 4"/>
            <p:cNvSpPr>
              <a:spLocks noChangeArrowheads="true"/>
            </p:cNvSpPr>
            <p:nvPr/>
          </p:nvSpPr>
          <p:spPr bwMode="auto">
            <a:xfrm>
              <a:off x="1272" y="1640"/>
              <a:ext cx="1320" cy="12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720" name="Line 5"/>
            <p:cNvSpPr>
              <a:spLocks noChangeAspect="true" noChangeShapeType="true"/>
            </p:cNvSpPr>
            <p:nvPr/>
          </p:nvSpPr>
          <p:spPr bwMode="auto">
            <a:xfrm flipV="true">
              <a:off x="855" y="3386"/>
              <a:ext cx="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>
              <a:spAutoFit/>
            </a:bodyPr>
            <a:lstStyle/>
            <a:p>
              <a:pPr/>
              <a:endParaRPr lang="zh-CN" altLang="en-US"/>
            </a:p>
          </p:txBody>
        </p:sp>
        <p:sp>
          <p:nvSpPr>
            <p:cNvPr id="721" name="Line 6"/>
            <p:cNvSpPr>
              <a:spLocks noChangeAspect="true" noChangeShapeType="true"/>
            </p:cNvSpPr>
            <p:nvPr/>
          </p:nvSpPr>
          <p:spPr bwMode="auto">
            <a:xfrm flipH="true" flipV="true">
              <a:off x="855" y="967"/>
              <a:ext cx="0" cy="24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>
              <a:spAutoFit/>
            </a:bodyPr>
            <a:lstStyle/>
            <a:p>
              <a:pPr/>
              <a:endParaRPr lang="zh-CN" altLang="en-US"/>
            </a:p>
          </p:txBody>
        </p:sp>
        <p:sp>
          <p:nvSpPr>
            <p:cNvPr id="722" name="Text Box 7"/>
            <p:cNvSpPr txBox="true">
              <a:spLocks noChangeAspect="true" noChangeArrowheads="true"/>
            </p:cNvSpPr>
            <p:nvPr/>
          </p:nvSpPr>
          <p:spPr bwMode="auto">
            <a:xfrm>
              <a:off x="936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H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23" name="Text Box 8"/>
            <p:cNvSpPr txBox="true">
              <a:spLocks noChangeAspect="true" noChangeArrowheads="true"/>
            </p:cNvSpPr>
            <p:nvPr/>
          </p:nvSpPr>
          <p:spPr bwMode="auto">
            <a:xfrm>
              <a:off x="143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L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24" name="Text Box 9"/>
            <p:cNvSpPr txBox="true">
              <a:spLocks noChangeAspect="true" noChangeArrowheads="true"/>
            </p:cNvSpPr>
            <p:nvPr/>
          </p:nvSpPr>
          <p:spPr bwMode="auto">
            <a:xfrm>
              <a:off x="1832" y="3388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U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25" name="Text Box 10"/>
            <p:cNvSpPr txBox="true">
              <a:spLocks noChangeAspect="true" noChangeArrowheads="true"/>
            </p:cNvSpPr>
            <p:nvPr/>
          </p:nvSpPr>
          <p:spPr bwMode="auto">
            <a:xfrm>
              <a:off x="2284" y="3388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26" name="Text Box 11"/>
            <p:cNvSpPr txBox="true">
              <a:spLocks noChangeAspect="true" noChangeArrowheads="true"/>
            </p:cNvSpPr>
            <p:nvPr/>
          </p:nvSpPr>
          <p:spPr bwMode="auto">
            <a:xfrm>
              <a:off x="2741" y="338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</a:t>
              </a:r>
              <a:r>
                <a:rPr kumimoji="false" lang="en-US" altLang="zh-CN" sz="1600" baseline="-25000">
                  <a:latin typeface="Helvetica" charset="0"/>
                </a:rPr>
                <a:t>1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27" name="Text Box 12"/>
            <p:cNvSpPr txBox="true">
              <a:spLocks noChangeAspect="true" noChangeArrowheads="true"/>
            </p:cNvSpPr>
            <p:nvPr/>
          </p:nvSpPr>
          <p:spPr bwMode="auto">
            <a:xfrm>
              <a:off x="615" y="3044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H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28" name="Text Box 13"/>
            <p:cNvSpPr txBox="true">
              <a:spLocks noChangeAspect="true" noChangeArrowheads="true"/>
            </p:cNvSpPr>
            <p:nvPr/>
          </p:nvSpPr>
          <p:spPr bwMode="auto">
            <a:xfrm>
              <a:off x="633" y="2606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L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29" name="Text Box 14"/>
            <p:cNvSpPr txBox="true">
              <a:spLocks noChangeAspect="true" noChangeArrowheads="true"/>
            </p:cNvSpPr>
            <p:nvPr/>
          </p:nvSpPr>
          <p:spPr bwMode="auto">
            <a:xfrm>
              <a:off x="615" y="2160"/>
              <a:ext cx="25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U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30" name="Text Box 15"/>
            <p:cNvSpPr txBox="true">
              <a:spLocks noChangeAspect="true" noChangeArrowheads="true"/>
            </p:cNvSpPr>
            <p:nvPr/>
          </p:nvSpPr>
          <p:spPr bwMode="auto">
            <a:xfrm>
              <a:off x="622" y="1699"/>
              <a:ext cx="2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31" name="Text Box 16"/>
            <p:cNvSpPr txBox="true">
              <a:spLocks noChangeAspect="true" noChangeArrowheads="true"/>
            </p:cNvSpPr>
            <p:nvPr/>
          </p:nvSpPr>
          <p:spPr bwMode="auto">
            <a:xfrm>
              <a:off x="629" y="1278"/>
              <a:ext cx="2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</a:t>
              </a:r>
              <a:r>
                <a:rPr kumimoji="false" lang="en-US" altLang="zh-CN" sz="1600" baseline="-25000">
                  <a:latin typeface="Helvetica" charset="0"/>
                </a:rPr>
                <a:t>2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32" name="Oval 17"/>
            <p:cNvSpPr>
              <a:spLocks noChangeAspect="true" noChangeArrowheads="true"/>
            </p:cNvSpPr>
            <p:nvPr/>
          </p:nvSpPr>
          <p:spPr bwMode="auto">
            <a:xfrm>
              <a:off x="1239" y="292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33" name="Oval 18"/>
            <p:cNvSpPr>
              <a:spLocks noChangeAspect="true" noChangeArrowheads="true"/>
            </p:cNvSpPr>
            <p:nvPr/>
          </p:nvSpPr>
          <p:spPr bwMode="auto">
            <a:xfrm>
              <a:off x="1721" y="2920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34" name="Oval 19"/>
            <p:cNvSpPr>
              <a:spLocks noChangeAspect="true" noChangeArrowheads="true"/>
            </p:cNvSpPr>
            <p:nvPr/>
          </p:nvSpPr>
          <p:spPr bwMode="auto">
            <a:xfrm>
              <a:off x="2161" y="292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35" name="Oval 20"/>
            <p:cNvSpPr>
              <a:spLocks noChangeAspect="true" noChangeArrowheads="true"/>
            </p:cNvSpPr>
            <p:nvPr/>
          </p:nvSpPr>
          <p:spPr bwMode="auto">
            <a:xfrm>
              <a:off x="2605" y="2920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36" name="Oval 21"/>
            <p:cNvSpPr>
              <a:spLocks noChangeAspect="true" noChangeArrowheads="true"/>
            </p:cNvSpPr>
            <p:nvPr/>
          </p:nvSpPr>
          <p:spPr bwMode="auto">
            <a:xfrm>
              <a:off x="3044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37" name="Oval 22"/>
            <p:cNvSpPr>
              <a:spLocks noChangeAspect="true" noChangeArrowheads="true"/>
            </p:cNvSpPr>
            <p:nvPr/>
          </p:nvSpPr>
          <p:spPr bwMode="auto">
            <a:xfrm>
              <a:off x="1239" y="249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38" name="Oval 23"/>
            <p:cNvSpPr>
              <a:spLocks noChangeAspect="true" noChangeArrowheads="true"/>
            </p:cNvSpPr>
            <p:nvPr/>
          </p:nvSpPr>
          <p:spPr bwMode="auto">
            <a:xfrm>
              <a:off x="1721" y="2485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39" name="Oval 24"/>
            <p:cNvSpPr>
              <a:spLocks noChangeAspect="true" noChangeArrowheads="true"/>
            </p:cNvSpPr>
            <p:nvPr/>
          </p:nvSpPr>
          <p:spPr bwMode="auto">
            <a:xfrm>
              <a:off x="2161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0" name="Oval 25"/>
            <p:cNvSpPr>
              <a:spLocks noChangeAspect="true" noChangeArrowheads="true"/>
            </p:cNvSpPr>
            <p:nvPr/>
          </p:nvSpPr>
          <p:spPr bwMode="auto">
            <a:xfrm>
              <a:off x="2605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1" name="Oval 26"/>
            <p:cNvSpPr>
              <a:spLocks noChangeAspect="true" noChangeArrowheads="true"/>
            </p:cNvSpPr>
            <p:nvPr/>
          </p:nvSpPr>
          <p:spPr bwMode="auto">
            <a:xfrm>
              <a:off x="3044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2" name="Oval 27"/>
            <p:cNvSpPr>
              <a:spLocks noChangeAspect="true" noChangeArrowheads="true"/>
            </p:cNvSpPr>
            <p:nvPr/>
          </p:nvSpPr>
          <p:spPr bwMode="auto">
            <a:xfrm>
              <a:off x="1239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3" name="Oval 28"/>
            <p:cNvSpPr>
              <a:spLocks noChangeAspect="true" noChangeArrowheads="true"/>
            </p:cNvSpPr>
            <p:nvPr/>
          </p:nvSpPr>
          <p:spPr bwMode="auto">
            <a:xfrm>
              <a:off x="1721" y="2042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4" name="Oval 29"/>
            <p:cNvSpPr>
              <a:spLocks noChangeAspect="true" noChangeArrowheads="true"/>
            </p:cNvSpPr>
            <p:nvPr/>
          </p:nvSpPr>
          <p:spPr bwMode="auto">
            <a:xfrm>
              <a:off x="2161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5" name="Oval 30"/>
            <p:cNvSpPr>
              <a:spLocks noChangeAspect="true" noChangeArrowheads="true"/>
            </p:cNvSpPr>
            <p:nvPr/>
          </p:nvSpPr>
          <p:spPr bwMode="auto">
            <a:xfrm>
              <a:off x="2605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6" name="Oval 31"/>
            <p:cNvSpPr>
              <a:spLocks noChangeAspect="true" noChangeArrowheads="true"/>
            </p:cNvSpPr>
            <p:nvPr/>
          </p:nvSpPr>
          <p:spPr bwMode="auto">
            <a:xfrm>
              <a:off x="3044" y="204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7" name="Oval 32"/>
            <p:cNvSpPr>
              <a:spLocks noChangeAspect="true" noChangeArrowheads="true"/>
            </p:cNvSpPr>
            <p:nvPr/>
          </p:nvSpPr>
          <p:spPr bwMode="auto">
            <a:xfrm>
              <a:off x="1239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8" name="Oval 33"/>
            <p:cNvSpPr>
              <a:spLocks noChangeAspect="true" noChangeArrowheads="true"/>
            </p:cNvSpPr>
            <p:nvPr/>
          </p:nvSpPr>
          <p:spPr bwMode="auto">
            <a:xfrm>
              <a:off x="1721" y="1598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49" name="Oval 34"/>
            <p:cNvSpPr>
              <a:spLocks noChangeAspect="true" noChangeArrowheads="true"/>
            </p:cNvSpPr>
            <p:nvPr/>
          </p:nvSpPr>
          <p:spPr bwMode="auto">
            <a:xfrm>
              <a:off x="2161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50" name="Oval 35"/>
            <p:cNvSpPr>
              <a:spLocks noChangeAspect="true" noChangeArrowheads="true"/>
            </p:cNvSpPr>
            <p:nvPr/>
          </p:nvSpPr>
          <p:spPr bwMode="auto">
            <a:xfrm>
              <a:off x="2605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51" name="Oval 36"/>
            <p:cNvSpPr>
              <a:spLocks noChangeAspect="true" noChangeArrowheads="true"/>
            </p:cNvSpPr>
            <p:nvPr/>
          </p:nvSpPr>
          <p:spPr bwMode="auto">
            <a:xfrm>
              <a:off x="3044" y="1598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52" name="Oval 37"/>
            <p:cNvSpPr>
              <a:spLocks noChangeAspect="true" noChangeArrowheads="true"/>
            </p:cNvSpPr>
            <p:nvPr/>
          </p:nvSpPr>
          <p:spPr bwMode="auto">
            <a:xfrm>
              <a:off x="1239" y="116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53" name="Oval 38"/>
            <p:cNvSpPr>
              <a:spLocks noChangeAspect="true" noChangeArrowheads="true"/>
            </p:cNvSpPr>
            <p:nvPr/>
          </p:nvSpPr>
          <p:spPr bwMode="auto">
            <a:xfrm>
              <a:off x="1721" y="1157"/>
              <a:ext cx="24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54" name="Oval 39"/>
            <p:cNvSpPr>
              <a:spLocks noChangeAspect="true" noChangeArrowheads="true"/>
            </p:cNvSpPr>
            <p:nvPr/>
          </p:nvSpPr>
          <p:spPr bwMode="auto">
            <a:xfrm>
              <a:off x="2161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55" name="Oval 40"/>
            <p:cNvSpPr>
              <a:spLocks noChangeAspect="true" noChangeArrowheads="true"/>
            </p:cNvSpPr>
            <p:nvPr/>
          </p:nvSpPr>
          <p:spPr bwMode="auto">
            <a:xfrm>
              <a:off x="2605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56" name="Oval 41"/>
            <p:cNvSpPr>
              <a:spLocks noChangeAspect="true" noChangeArrowheads="true"/>
            </p:cNvSpPr>
            <p:nvPr/>
          </p:nvSpPr>
          <p:spPr bwMode="auto">
            <a:xfrm>
              <a:off x="3044" y="1157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57" name="Text Box 42"/>
            <p:cNvSpPr txBox="true">
              <a:spLocks noChangeAspect="true" noChangeArrowheads="true"/>
            </p:cNvSpPr>
            <p:nvPr/>
          </p:nvSpPr>
          <p:spPr bwMode="auto">
            <a:xfrm>
              <a:off x="3242" y="3280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Thread 1</a:t>
              </a:r>
              <a:endParaRPr/>
            </a:p>
          </p:txBody>
        </p:sp>
        <p:sp>
          <p:nvSpPr>
            <p:cNvPr id="758" name="Text Box 43"/>
            <p:cNvSpPr txBox="true">
              <a:spLocks noChangeAspect="true" noChangeArrowheads="true"/>
            </p:cNvSpPr>
            <p:nvPr/>
          </p:nvSpPr>
          <p:spPr bwMode="auto">
            <a:xfrm>
              <a:off x="510" y="768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Thread 2</a:t>
              </a:r>
              <a:endParaRPr/>
            </a:p>
          </p:txBody>
        </p:sp>
        <p:sp>
          <p:nvSpPr>
            <p:cNvPr id="759" name="Oval 44"/>
            <p:cNvSpPr>
              <a:spLocks noChangeAspect="true" noChangeArrowheads="true"/>
            </p:cNvSpPr>
            <p:nvPr/>
          </p:nvSpPr>
          <p:spPr bwMode="auto">
            <a:xfrm>
              <a:off x="1240" y="337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0" name="Oval 45"/>
            <p:cNvSpPr>
              <a:spLocks noChangeAspect="true" noChangeArrowheads="true"/>
            </p:cNvSpPr>
            <p:nvPr/>
          </p:nvSpPr>
          <p:spPr bwMode="auto">
            <a:xfrm>
              <a:off x="1729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1" name="Oval 46"/>
            <p:cNvSpPr>
              <a:spLocks noChangeAspect="true" noChangeArrowheads="true"/>
            </p:cNvSpPr>
            <p:nvPr/>
          </p:nvSpPr>
          <p:spPr bwMode="auto">
            <a:xfrm>
              <a:off x="2159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2" name="Oval 47"/>
            <p:cNvSpPr>
              <a:spLocks noChangeAspect="true" noChangeArrowheads="true"/>
            </p:cNvSpPr>
            <p:nvPr/>
          </p:nvSpPr>
          <p:spPr bwMode="auto">
            <a:xfrm>
              <a:off x="2615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3" name="Oval 48"/>
            <p:cNvSpPr>
              <a:spLocks noChangeAspect="true" noChangeArrowheads="true"/>
            </p:cNvSpPr>
            <p:nvPr/>
          </p:nvSpPr>
          <p:spPr bwMode="auto">
            <a:xfrm>
              <a:off x="3044" y="3370"/>
              <a:ext cx="24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4" name="Oval 49"/>
            <p:cNvSpPr>
              <a:spLocks noChangeAspect="true" noChangeArrowheads="true"/>
            </p:cNvSpPr>
            <p:nvPr/>
          </p:nvSpPr>
          <p:spPr bwMode="auto">
            <a:xfrm>
              <a:off x="846" y="2926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5" name="Oval 50"/>
            <p:cNvSpPr>
              <a:spLocks noChangeAspect="true" noChangeArrowheads="true"/>
            </p:cNvSpPr>
            <p:nvPr/>
          </p:nvSpPr>
          <p:spPr bwMode="auto">
            <a:xfrm>
              <a:off x="842" y="2485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6" name="Oval 51"/>
            <p:cNvSpPr>
              <a:spLocks noChangeAspect="true" noChangeArrowheads="true"/>
            </p:cNvSpPr>
            <p:nvPr/>
          </p:nvSpPr>
          <p:spPr bwMode="auto">
            <a:xfrm>
              <a:off x="842" y="2044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7" name="Oval 52"/>
            <p:cNvSpPr>
              <a:spLocks noChangeAspect="true" noChangeArrowheads="true"/>
            </p:cNvSpPr>
            <p:nvPr/>
          </p:nvSpPr>
          <p:spPr bwMode="auto">
            <a:xfrm>
              <a:off x="842" y="1592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8" name="Oval 53"/>
            <p:cNvSpPr>
              <a:spLocks noChangeAspect="true" noChangeArrowheads="true"/>
            </p:cNvSpPr>
            <p:nvPr/>
          </p:nvSpPr>
          <p:spPr bwMode="auto">
            <a:xfrm>
              <a:off x="846" y="1153"/>
              <a:ext cx="23" cy="2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69" name="Oval 54"/>
            <p:cNvSpPr>
              <a:spLocks noChangeAspect="true" noChangeArrowheads="true"/>
            </p:cNvSpPr>
            <p:nvPr/>
          </p:nvSpPr>
          <p:spPr bwMode="auto">
            <a:xfrm>
              <a:off x="842" y="3370"/>
              <a:ext cx="23" cy="24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70" name="Text Box 55"/>
            <p:cNvSpPr txBox="true">
              <a:spLocks noChangeArrowheads="true"/>
            </p:cNvSpPr>
            <p:nvPr/>
          </p:nvSpPr>
          <p:spPr bwMode="auto">
            <a:xfrm>
              <a:off x="1452" y="2158"/>
              <a:ext cx="969" cy="2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altLang="zh-CN" dirty="false">
                  <a:latin typeface="Helvetica" pitchFamily="34" charset="0"/>
                  <a:ea typeface="宋体" pitchFamily="2" charset="-122"/>
                </a:rPr>
                <a:t>Unsafe region</a:t>
              </a:r>
              <a:endParaRPr/>
            </a:p>
          </p:txBody>
        </p:sp>
        <p:sp>
          <p:nvSpPr>
            <p:cNvPr id="771" name="AutoShape 56"/>
            <p:cNvSpPr/>
            <p:nvPr/>
          </p:nvSpPr>
          <p:spPr bwMode="auto">
            <a:xfrm>
              <a:off x="552" y="1624"/>
              <a:ext cx="152" cy="1304"/>
            </a:xfrm>
            <a:prstGeom prst="leftBrace">
              <a:avLst>
                <a:gd name="adj1" fmla="val 714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72" name="AutoShape 57"/>
            <p:cNvSpPr/>
            <p:nvPr/>
          </p:nvSpPr>
          <p:spPr bwMode="auto">
            <a:xfrm rot="-5400000">
              <a:off x="1872" y="2992"/>
              <a:ext cx="152" cy="1304"/>
            </a:xfrm>
            <a:prstGeom prst="leftBrace">
              <a:avLst>
                <a:gd name="adj1" fmla="val 7149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773" name="Text Box 58"/>
            <p:cNvSpPr txBox="true">
              <a:spLocks noChangeArrowheads="true"/>
            </p:cNvSpPr>
            <p:nvPr/>
          </p:nvSpPr>
          <p:spPr bwMode="auto">
            <a:xfrm>
              <a:off x="1196" y="3702"/>
              <a:ext cx="15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critical section wrt </a:t>
              </a:r>
              <a:r>
                <a:rPr kumimoji="false" lang="en-US" altLang="zh-CN" sz="1600">
                  <a:latin typeface="Courier New" charset="0"/>
                </a:rPr>
                <a:t>cnt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774" name="Text Box 59"/>
            <p:cNvSpPr txBox="true">
              <a:spLocks noChangeArrowheads="true"/>
            </p:cNvSpPr>
            <p:nvPr/>
          </p:nvSpPr>
          <p:spPr bwMode="auto">
            <a:xfrm>
              <a:off x="0" y="2020"/>
              <a:ext cx="59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critical section wrt </a:t>
              </a:r>
              <a:r>
                <a:rPr kumimoji="false" lang="en-US" altLang="zh-CN" sz="1600">
                  <a:latin typeface="Courier New" charset="0"/>
                </a:rPr>
                <a:t>cnt</a:t>
              </a:r>
              <a:endParaRPr kumimoji="false" lang="en-US" altLang="zh-CN" sz="1600">
                <a:latin typeface="Helvetica" charset="0"/>
              </a:endParaRPr>
            </a:p>
          </p:txBody>
        </p:sp>
      </p:grpSp>
      <p:sp>
        <p:nvSpPr>
          <p:cNvPr id="775" name="Rectangle 60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Critical sections and unsafe regions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>
  <p:cSld>
    <p:spTree>
      <p:nvGrpSpPr>
        <p:cNvPr id="7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BC934B2-01B5-0247-A856-FE8BB534F26A}" type="slidenum">
              <a:rPr kumimoji="false" lang="zh-CN" altLang="en-US" sz="1400">
                <a:latin typeface="Times New Roman" charset="0"/>
              </a:rPr>
              <a:t>30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778" name="Text Box 2"/>
          <p:cNvSpPr txBox="true">
            <a:spLocks noChangeArrowheads="true"/>
          </p:cNvSpPr>
          <p:nvPr/>
        </p:nvSpPr>
        <p:spPr bwMode="auto">
          <a:xfrm>
            <a:off x="6248400" y="2286000"/>
            <a:ext cx="2743200" cy="340201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 i="true">
                <a:latin typeface="Times New Roman" charset="0"/>
              </a:rPr>
              <a:t>Def: </a:t>
            </a:r>
            <a:r>
              <a:rPr kumimoji="false" lang="en-US" altLang="zh-CN" sz="1800">
                <a:latin typeface="Times New Roman" charset="0"/>
              </a:rPr>
              <a:t>A trajectory is </a:t>
            </a:r>
            <a:r>
              <a:rPr kumimoji="false" lang="en-US" altLang="zh-CN" sz="1800" i="true">
                <a:solidFill>
                  <a:srgbClr val="FF0000"/>
                </a:solidFill>
                <a:latin typeface="Times New Roman" charset="0"/>
              </a:rPr>
              <a:t>safe 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iff it doesn’t  touch any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part of an unsafe region.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8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 i="true">
                <a:latin typeface="Times New Roman" charset="0"/>
              </a:rPr>
              <a:t>Claim: </a:t>
            </a:r>
            <a:r>
              <a:rPr kumimoji="false" lang="en-US" altLang="zh-CN" sz="1800">
                <a:latin typeface="Times New Roman" charset="0"/>
              </a:rPr>
              <a:t>A trajectory is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 i="true">
                <a:solidFill>
                  <a:srgbClr val="FF0000"/>
                </a:solidFill>
                <a:latin typeface="Times New Roman" charset="0"/>
              </a:rPr>
              <a:t>correct</a:t>
            </a:r>
            <a:r>
              <a:rPr kumimoji="false" lang="en-US" altLang="zh-CN" sz="1800">
                <a:latin typeface="Times New Roman" charset="0"/>
              </a:rPr>
              <a:t> (write cnt)  iff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Times New Roman" charset="0"/>
              </a:rPr>
              <a:t>it is safe.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zh-CN" altLang="en-US" sz="1800">
              <a:latin typeface="Times New Roman" charset="0"/>
            </a:endParaRPr>
          </a:p>
        </p:txBody>
      </p:sp>
      <p:grpSp>
        <p:nvGrpSpPr>
          <p:cNvPr id="779" name="Group 3"/>
          <p:cNvGrpSpPr/>
          <p:nvPr/>
        </p:nvGrpSpPr>
        <p:grpSpPr>
          <a:xfrm>
            <a:off x="109538" y="1470025"/>
            <a:ext cx="6215062" cy="5006975"/>
            <a:chOff x="0" y="624"/>
            <a:chExt cx="3915" cy="3154"/>
          </a:xfrm>
        </p:grpSpPr>
        <p:sp>
          <p:nvSpPr>
            <p:cNvPr id="780" name="Text Box 4"/>
            <p:cNvSpPr txBox="true">
              <a:spLocks noChangeArrowheads="true"/>
            </p:cNvSpPr>
            <p:nvPr/>
          </p:nvSpPr>
          <p:spPr bwMode="auto">
            <a:xfrm>
              <a:off x="0" y="1948"/>
              <a:ext cx="593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critical section wrt </a:t>
              </a:r>
              <a:r>
                <a:rPr kumimoji="false" lang="en-US" altLang="zh-CN" sz="1600">
                  <a:latin typeface="Courier New" charset="0"/>
                </a:rPr>
                <a:t>cnt</a:t>
              </a:r>
              <a:endParaRPr kumimoji="false" lang="en-US" altLang="zh-CN" sz="1600">
                <a:latin typeface="Helvetica" charset="0"/>
              </a:endParaRPr>
            </a:p>
          </p:txBody>
        </p:sp>
        <p:grpSp>
          <p:nvGrpSpPr>
            <p:cNvPr id="781" name="Group 5"/>
            <p:cNvGrpSpPr/>
            <p:nvPr/>
          </p:nvGrpSpPr>
          <p:grpSpPr>
            <a:xfrm>
              <a:off x="534" y="624"/>
              <a:ext cx="3381" cy="3154"/>
              <a:chOff x="534" y="688"/>
              <a:chExt cx="3381" cy="3154"/>
            </a:xfrm>
          </p:grpSpPr>
          <p:sp>
            <p:nvSpPr>
              <p:cNvPr id="782" name="Rectangle 6"/>
              <p:cNvSpPr>
                <a:spLocks noChangeArrowheads="true"/>
              </p:cNvSpPr>
              <p:nvPr/>
            </p:nvSpPr>
            <p:spPr bwMode="auto">
              <a:xfrm>
                <a:off x="1296" y="1560"/>
                <a:ext cx="1320" cy="12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lang="zh-CN" altLang="en-US">
                  <a:latin typeface="Comic Sans MS" pitchFamily="66" charset="0"/>
                  <a:ea typeface="宋体" pitchFamily="2" charset="-122"/>
                </a:endParaRPr>
              </a:p>
            </p:txBody>
          </p:sp>
          <p:sp>
            <p:nvSpPr>
              <p:cNvPr id="783" name="Line 7"/>
              <p:cNvSpPr>
                <a:spLocks noChangeAspect="true" noChangeShapeType="true"/>
              </p:cNvSpPr>
              <p:nvPr/>
            </p:nvSpPr>
            <p:spPr bwMode="auto">
              <a:xfrm flipV="true">
                <a:off x="879" y="3306"/>
                <a:ext cx="2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anchor="ctr">
                <a:spAutoFit/>
              </a:bodyPr>
              <a:lstStyle/>
              <a:p>
                <a:pPr/>
                <a:endParaRPr lang="zh-CN" altLang="en-US"/>
              </a:p>
            </p:txBody>
          </p:sp>
          <p:sp>
            <p:nvSpPr>
              <p:cNvPr id="784" name="Line 8"/>
              <p:cNvSpPr>
                <a:spLocks noChangeAspect="true" noChangeShapeType="true"/>
              </p:cNvSpPr>
              <p:nvPr/>
            </p:nvSpPr>
            <p:spPr bwMode="auto">
              <a:xfrm flipH="true" flipV="true">
                <a:off x="879" y="887"/>
                <a:ext cx="0" cy="24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anchor="ctr">
                <a:spAutoFit/>
              </a:bodyPr>
              <a:lstStyle/>
              <a:p>
                <a:pPr/>
                <a:endParaRPr lang="zh-CN" altLang="en-US"/>
              </a:p>
            </p:txBody>
          </p:sp>
          <p:sp>
            <p:nvSpPr>
              <p:cNvPr id="785" name="Text Box 9"/>
              <p:cNvSpPr txBox="true">
                <a:spLocks noChangeAspect="true" noChangeArrowheads="true"/>
              </p:cNvSpPr>
              <p:nvPr/>
            </p:nvSpPr>
            <p:spPr bwMode="auto">
              <a:xfrm>
                <a:off x="960" y="3308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H</a:t>
                </a:r>
                <a:r>
                  <a:rPr kumimoji="false" lang="en-US" altLang="zh-CN" sz="1600" baseline="-25000">
                    <a:latin typeface="Helvetica" charset="0"/>
                  </a:rPr>
                  <a:t>1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86" name="Text Box 10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455" y="3308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L</a:t>
                </a:r>
                <a:r>
                  <a:rPr kumimoji="false" lang="en-US" altLang="zh-CN" sz="1600" baseline="-25000">
                    <a:latin typeface="Helvetica" charset="0"/>
                  </a:rPr>
                  <a:t>1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87" name="Text Box 11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856" y="3308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U</a:t>
                </a:r>
                <a:r>
                  <a:rPr kumimoji="false" lang="en-US" altLang="zh-CN" sz="1600" baseline="-25000">
                    <a:latin typeface="Helvetica" charset="0"/>
                  </a:rPr>
                  <a:t>1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88" name="Text Box 12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308" y="3308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S</a:t>
                </a:r>
                <a:r>
                  <a:rPr kumimoji="false" lang="en-US" altLang="zh-CN" sz="1600" baseline="-25000">
                    <a:latin typeface="Helvetica" charset="0"/>
                  </a:rPr>
                  <a:t>1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89" name="Text Box 13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765" y="3308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T</a:t>
                </a:r>
                <a:r>
                  <a:rPr kumimoji="false" lang="en-US" altLang="zh-CN" sz="1600" baseline="-25000">
                    <a:latin typeface="Helvetica" charset="0"/>
                  </a:rPr>
                  <a:t>1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90" name="Text Box 1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39" y="2964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H</a:t>
                </a:r>
                <a:r>
                  <a:rPr kumimoji="false" lang="en-US" altLang="zh-CN" sz="1600" baseline="-25000">
                    <a:latin typeface="Helvetica" charset="0"/>
                  </a:rPr>
                  <a:t>2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91" name="Text Box 15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57" y="2526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L</a:t>
                </a:r>
                <a:r>
                  <a:rPr kumimoji="false" lang="en-US" altLang="zh-CN" sz="1600" baseline="-25000">
                    <a:latin typeface="Helvetica" charset="0"/>
                  </a:rPr>
                  <a:t>2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92" name="Text Box 16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39" y="2080"/>
                <a:ext cx="25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U</a:t>
                </a:r>
                <a:r>
                  <a:rPr kumimoji="false" lang="en-US" altLang="zh-CN" sz="1600" baseline="-25000">
                    <a:latin typeface="Helvetica" charset="0"/>
                  </a:rPr>
                  <a:t>2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93" name="Text Box 1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46" y="1619"/>
                <a:ext cx="2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S</a:t>
                </a:r>
                <a:r>
                  <a:rPr kumimoji="false" lang="en-US" altLang="zh-CN" sz="1600" baseline="-25000">
                    <a:latin typeface="Helvetica" charset="0"/>
                  </a:rPr>
                  <a:t>2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94" name="Text Box 18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53" y="1198"/>
                <a:ext cx="24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T</a:t>
                </a:r>
                <a:r>
                  <a:rPr kumimoji="false" lang="en-US" altLang="zh-CN" sz="1600" baseline="-25000">
                    <a:latin typeface="Helvetica" charset="0"/>
                  </a:rPr>
                  <a:t>2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795" name="Oval 19"/>
              <p:cNvSpPr>
                <a:spLocks noChangeAspect="true" noChangeArrowheads="true"/>
              </p:cNvSpPr>
              <p:nvPr/>
            </p:nvSpPr>
            <p:spPr bwMode="auto">
              <a:xfrm>
                <a:off x="1263" y="28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796" name="Oval 20"/>
              <p:cNvSpPr>
                <a:spLocks noChangeAspect="true" noChangeArrowheads="true"/>
              </p:cNvSpPr>
              <p:nvPr/>
            </p:nvSpPr>
            <p:spPr bwMode="auto">
              <a:xfrm>
                <a:off x="1745" y="2840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797" name="Oval 21"/>
              <p:cNvSpPr>
                <a:spLocks noChangeAspect="true" noChangeArrowheads="true"/>
              </p:cNvSpPr>
              <p:nvPr/>
            </p:nvSpPr>
            <p:spPr bwMode="auto">
              <a:xfrm>
                <a:off x="2185" y="28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798" name="Oval 22"/>
              <p:cNvSpPr>
                <a:spLocks noChangeAspect="true" noChangeArrowheads="true"/>
              </p:cNvSpPr>
              <p:nvPr/>
            </p:nvSpPr>
            <p:spPr bwMode="auto">
              <a:xfrm>
                <a:off x="2629" y="2840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799" name="Oval 23"/>
              <p:cNvSpPr>
                <a:spLocks noChangeAspect="true" noChangeArrowheads="true"/>
              </p:cNvSpPr>
              <p:nvPr/>
            </p:nvSpPr>
            <p:spPr bwMode="auto">
              <a:xfrm>
                <a:off x="3068" y="284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0" name="Oval 24"/>
              <p:cNvSpPr>
                <a:spLocks noChangeAspect="true" noChangeArrowheads="true"/>
              </p:cNvSpPr>
              <p:nvPr/>
            </p:nvSpPr>
            <p:spPr bwMode="auto">
              <a:xfrm>
                <a:off x="1263" y="2413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1" name="Oval 25"/>
              <p:cNvSpPr>
                <a:spLocks noChangeAspect="true" noChangeArrowheads="true"/>
              </p:cNvSpPr>
              <p:nvPr/>
            </p:nvSpPr>
            <p:spPr bwMode="auto">
              <a:xfrm>
                <a:off x="1745" y="2405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2" name="Oval 26"/>
              <p:cNvSpPr>
                <a:spLocks noChangeAspect="true" noChangeArrowheads="true"/>
              </p:cNvSpPr>
              <p:nvPr/>
            </p:nvSpPr>
            <p:spPr bwMode="auto">
              <a:xfrm>
                <a:off x="2185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3" name="Oval 27"/>
              <p:cNvSpPr>
                <a:spLocks noChangeAspect="true" noChangeArrowheads="true"/>
              </p:cNvSpPr>
              <p:nvPr/>
            </p:nvSpPr>
            <p:spPr bwMode="auto">
              <a:xfrm>
                <a:off x="2629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4" name="Oval 28"/>
              <p:cNvSpPr>
                <a:spLocks noChangeAspect="true" noChangeArrowheads="true"/>
              </p:cNvSpPr>
              <p:nvPr/>
            </p:nvSpPr>
            <p:spPr bwMode="auto">
              <a:xfrm>
                <a:off x="3068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5" name="Oval 29"/>
              <p:cNvSpPr>
                <a:spLocks noChangeAspect="true" noChangeArrowheads="true"/>
              </p:cNvSpPr>
              <p:nvPr/>
            </p:nvSpPr>
            <p:spPr bwMode="auto">
              <a:xfrm>
                <a:off x="1263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6" name="Oval 30"/>
              <p:cNvSpPr>
                <a:spLocks noChangeAspect="true" noChangeArrowheads="true"/>
              </p:cNvSpPr>
              <p:nvPr/>
            </p:nvSpPr>
            <p:spPr bwMode="auto">
              <a:xfrm>
                <a:off x="1745" y="1962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7" name="Oval 31"/>
              <p:cNvSpPr>
                <a:spLocks noChangeAspect="true" noChangeArrowheads="true"/>
              </p:cNvSpPr>
              <p:nvPr/>
            </p:nvSpPr>
            <p:spPr bwMode="auto">
              <a:xfrm>
                <a:off x="2185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8" name="Oval 32"/>
              <p:cNvSpPr>
                <a:spLocks noChangeAspect="true" noChangeArrowheads="true"/>
              </p:cNvSpPr>
              <p:nvPr/>
            </p:nvSpPr>
            <p:spPr bwMode="auto">
              <a:xfrm>
                <a:off x="2629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09" name="Oval 33"/>
              <p:cNvSpPr>
                <a:spLocks noChangeAspect="true" noChangeArrowheads="true"/>
              </p:cNvSpPr>
              <p:nvPr/>
            </p:nvSpPr>
            <p:spPr bwMode="auto">
              <a:xfrm>
                <a:off x="3068" y="196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0" name="Oval 34"/>
              <p:cNvSpPr>
                <a:spLocks noChangeAspect="true" noChangeArrowheads="true"/>
              </p:cNvSpPr>
              <p:nvPr/>
            </p:nvSpPr>
            <p:spPr bwMode="auto">
              <a:xfrm>
                <a:off x="1263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1" name="Oval 35"/>
              <p:cNvSpPr>
                <a:spLocks noChangeAspect="true" noChangeArrowheads="true"/>
              </p:cNvSpPr>
              <p:nvPr/>
            </p:nvSpPr>
            <p:spPr bwMode="auto">
              <a:xfrm>
                <a:off x="1745" y="1518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2" name="Oval 36"/>
              <p:cNvSpPr>
                <a:spLocks noChangeAspect="true" noChangeArrowheads="true"/>
              </p:cNvSpPr>
              <p:nvPr/>
            </p:nvSpPr>
            <p:spPr bwMode="auto">
              <a:xfrm>
                <a:off x="2185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3" name="Oval 37"/>
              <p:cNvSpPr>
                <a:spLocks noChangeAspect="true" noChangeArrowheads="true"/>
              </p:cNvSpPr>
              <p:nvPr/>
            </p:nvSpPr>
            <p:spPr bwMode="auto">
              <a:xfrm>
                <a:off x="2629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4" name="Oval 38"/>
              <p:cNvSpPr>
                <a:spLocks noChangeAspect="true" noChangeArrowheads="true"/>
              </p:cNvSpPr>
              <p:nvPr/>
            </p:nvSpPr>
            <p:spPr bwMode="auto">
              <a:xfrm>
                <a:off x="3068" y="1518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5" name="Oval 39"/>
              <p:cNvSpPr>
                <a:spLocks noChangeAspect="true" noChangeArrowheads="true"/>
              </p:cNvSpPr>
              <p:nvPr/>
            </p:nvSpPr>
            <p:spPr bwMode="auto">
              <a:xfrm>
                <a:off x="1263" y="108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6" name="Oval 40"/>
              <p:cNvSpPr>
                <a:spLocks noChangeAspect="true" noChangeArrowheads="true"/>
              </p:cNvSpPr>
              <p:nvPr/>
            </p:nvSpPr>
            <p:spPr bwMode="auto">
              <a:xfrm>
                <a:off x="1745" y="1077"/>
                <a:ext cx="24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7" name="Oval 41"/>
              <p:cNvSpPr>
                <a:spLocks noChangeAspect="true" noChangeArrowheads="true"/>
              </p:cNvSpPr>
              <p:nvPr/>
            </p:nvSpPr>
            <p:spPr bwMode="auto">
              <a:xfrm>
                <a:off x="2185" y="1077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8" name="Oval 42"/>
              <p:cNvSpPr>
                <a:spLocks noChangeAspect="true" noChangeArrowheads="true"/>
              </p:cNvSpPr>
              <p:nvPr/>
            </p:nvSpPr>
            <p:spPr bwMode="auto">
              <a:xfrm>
                <a:off x="2629" y="1077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19" name="Oval 43"/>
              <p:cNvSpPr>
                <a:spLocks noChangeAspect="true" noChangeArrowheads="true"/>
              </p:cNvSpPr>
              <p:nvPr/>
            </p:nvSpPr>
            <p:spPr bwMode="auto">
              <a:xfrm>
                <a:off x="3068" y="1077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20" name="Text Box 4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266" y="3200"/>
                <a:ext cx="64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Thread 1</a:t>
                </a:r>
                <a:endParaRPr/>
              </a:p>
            </p:txBody>
          </p:sp>
          <p:sp>
            <p:nvSpPr>
              <p:cNvPr id="821" name="Text Box 45"/>
              <p:cNvSpPr txBox="true">
                <a:spLocks noChangeAspect="true" noChangeArrowheads="true"/>
              </p:cNvSpPr>
              <p:nvPr/>
            </p:nvSpPr>
            <p:spPr bwMode="auto">
              <a:xfrm>
                <a:off x="534" y="688"/>
                <a:ext cx="64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Thread 2</a:t>
                </a:r>
                <a:endParaRPr/>
              </a:p>
            </p:txBody>
          </p:sp>
          <p:sp>
            <p:nvSpPr>
              <p:cNvPr id="822" name="Oval 46"/>
              <p:cNvSpPr>
                <a:spLocks noChangeAspect="true" noChangeArrowheads="true"/>
              </p:cNvSpPr>
              <p:nvPr/>
            </p:nvSpPr>
            <p:spPr bwMode="auto">
              <a:xfrm>
                <a:off x="1264" y="329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23" name="Oval 47"/>
              <p:cNvSpPr>
                <a:spLocks noChangeAspect="true" noChangeArrowheads="true"/>
              </p:cNvSpPr>
              <p:nvPr/>
            </p:nvSpPr>
            <p:spPr bwMode="auto">
              <a:xfrm>
                <a:off x="1753" y="3290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24" name="Oval 48"/>
              <p:cNvSpPr>
                <a:spLocks noChangeAspect="true" noChangeArrowheads="true"/>
              </p:cNvSpPr>
              <p:nvPr/>
            </p:nvSpPr>
            <p:spPr bwMode="auto">
              <a:xfrm>
                <a:off x="2183" y="329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25" name="Oval 49"/>
              <p:cNvSpPr>
                <a:spLocks noChangeAspect="true" noChangeArrowheads="true"/>
              </p:cNvSpPr>
              <p:nvPr/>
            </p:nvSpPr>
            <p:spPr bwMode="auto">
              <a:xfrm>
                <a:off x="2639" y="329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26" name="Oval 50"/>
              <p:cNvSpPr>
                <a:spLocks noChangeAspect="true" noChangeArrowheads="true"/>
              </p:cNvSpPr>
              <p:nvPr/>
            </p:nvSpPr>
            <p:spPr bwMode="auto">
              <a:xfrm>
                <a:off x="3068" y="3290"/>
                <a:ext cx="24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27" name="Oval 51"/>
              <p:cNvSpPr>
                <a:spLocks noChangeAspect="true" noChangeArrowheads="true"/>
              </p:cNvSpPr>
              <p:nvPr/>
            </p:nvSpPr>
            <p:spPr bwMode="auto">
              <a:xfrm>
                <a:off x="870" y="284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28" name="Oval 52"/>
              <p:cNvSpPr>
                <a:spLocks noChangeAspect="true" noChangeArrowheads="true"/>
              </p:cNvSpPr>
              <p:nvPr/>
            </p:nvSpPr>
            <p:spPr bwMode="auto">
              <a:xfrm>
                <a:off x="866" y="2405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29" name="Oval 53"/>
              <p:cNvSpPr>
                <a:spLocks noChangeAspect="true" noChangeArrowheads="true"/>
              </p:cNvSpPr>
              <p:nvPr/>
            </p:nvSpPr>
            <p:spPr bwMode="auto">
              <a:xfrm>
                <a:off x="866" y="196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30" name="Oval 54"/>
              <p:cNvSpPr>
                <a:spLocks noChangeAspect="true" noChangeArrowheads="true"/>
              </p:cNvSpPr>
              <p:nvPr/>
            </p:nvSpPr>
            <p:spPr bwMode="auto">
              <a:xfrm>
                <a:off x="866" y="151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31" name="Oval 55"/>
              <p:cNvSpPr>
                <a:spLocks noChangeAspect="true" noChangeArrowheads="true"/>
              </p:cNvSpPr>
              <p:nvPr/>
            </p:nvSpPr>
            <p:spPr bwMode="auto">
              <a:xfrm>
                <a:off x="870" y="1073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32" name="Oval 56"/>
              <p:cNvSpPr>
                <a:spLocks noChangeAspect="true" noChangeArrowheads="true"/>
              </p:cNvSpPr>
              <p:nvPr/>
            </p:nvSpPr>
            <p:spPr bwMode="auto">
              <a:xfrm>
                <a:off x="866" y="3290"/>
                <a:ext cx="23" cy="24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33" name="Text Box 57"/>
              <p:cNvSpPr txBox="true">
                <a:spLocks noChangeArrowheads="true"/>
              </p:cNvSpPr>
              <p:nvPr/>
            </p:nvSpPr>
            <p:spPr bwMode="auto">
              <a:xfrm>
                <a:off x="1530" y="1632"/>
                <a:ext cx="860" cy="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anchor="ctr">
                <a:spAutoFit/>
              </a:bodyPr>
              <a:lstStyle>
                <a:lvl1pPr>
                  <a:defRPr sz="1600" b="true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 b="true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 b="true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 b="true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 b="true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false" fontAlgn="base" hangingPunct="false">
                  <a:lnSpc>
                    <a:spcPct val="90000"/>
                  </a:lnSpc>
                  <a:spcBef>
                    <a:spcPct val="20000"/>
                  </a:spcBef>
                  <a:spcAft>
                    <a:spcPct val="1"/>
                  </a:spcAft>
                  <a:defRPr sz="1600" b="true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false" fontAlgn="base" hangingPunct="false">
                  <a:lnSpc>
                    <a:spcPct val="90000"/>
                  </a:lnSpc>
                  <a:spcBef>
                    <a:spcPct val="20000"/>
                  </a:spcBef>
                  <a:spcAft>
                    <a:spcPct val="1"/>
                  </a:spcAft>
                  <a:defRPr sz="1600" b="true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false" fontAlgn="base" hangingPunct="false">
                  <a:lnSpc>
                    <a:spcPct val="90000"/>
                  </a:lnSpc>
                  <a:spcBef>
                    <a:spcPct val="20000"/>
                  </a:spcBef>
                  <a:spcAft>
                    <a:spcPct val="1"/>
                  </a:spcAft>
                  <a:defRPr sz="1600" b="true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false" fontAlgn="base" hangingPunct="false">
                  <a:lnSpc>
                    <a:spcPct val="90000"/>
                  </a:lnSpc>
                  <a:spcBef>
                    <a:spcPct val="20000"/>
                  </a:spcBef>
                  <a:spcAft>
                    <a:spcPct val="1"/>
                  </a:spcAft>
                  <a:defRPr sz="1600" b="true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400" dirty="false">
                    <a:latin typeface="Helvetica" pitchFamily="34" charset="0"/>
                    <a:ea typeface="宋体" pitchFamily="2" charset="-122"/>
                  </a:rPr>
                  <a:t>Unsafe region</a:t>
                </a:r>
                <a:endParaRPr/>
              </a:p>
            </p:txBody>
          </p:sp>
          <p:sp>
            <p:nvSpPr>
              <p:cNvPr id="834" name="Line 58"/>
              <p:cNvSpPr>
                <a:spLocks noChangeShapeType="true"/>
              </p:cNvSpPr>
              <p:nvPr/>
            </p:nvSpPr>
            <p:spPr bwMode="auto">
              <a:xfrm>
                <a:off x="891" y="3299"/>
                <a:ext cx="37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35" name="Line 59"/>
              <p:cNvSpPr>
                <a:spLocks noChangeShapeType="true"/>
              </p:cNvSpPr>
              <p:nvPr/>
            </p:nvSpPr>
            <p:spPr bwMode="auto">
              <a:xfrm>
                <a:off x="1299" y="3299"/>
                <a:ext cx="4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36" name="Line 60"/>
              <p:cNvSpPr>
                <a:spLocks noChangeShapeType="true"/>
              </p:cNvSpPr>
              <p:nvPr/>
            </p:nvSpPr>
            <p:spPr bwMode="auto">
              <a:xfrm>
                <a:off x="1766" y="3299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37" name="Line 61"/>
              <p:cNvSpPr>
                <a:spLocks noChangeShapeType="true"/>
              </p:cNvSpPr>
              <p:nvPr/>
            </p:nvSpPr>
            <p:spPr bwMode="auto">
              <a:xfrm flipV="true">
                <a:off x="2197" y="2865"/>
                <a:ext cx="0" cy="43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38" name="Line 62"/>
              <p:cNvSpPr>
                <a:spLocks noChangeShapeType="true"/>
              </p:cNvSpPr>
              <p:nvPr/>
            </p:nvSpPr>
            <p:spPr bwMode="auto">
              <a:xfrm flipV="true">
                <a:off x="2197" y="2444"/>
                <a:ext cx="1" cy="3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39" name="Line 63"/>
              <p:cNvSpPr>
                <a:spLocks noChangeShapeType="true"/>
              </p:cNvSpPr>
              <p:nvPr/>
            </p:nvSpPr>
            <p:spPr bwMode="auto">
              <a:xfrm flipV="true">
                <a:off x="3081" y="1535"/>
                <a:ext cx="0" cy="43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40" name="Line 64"/>
              <p:cNvSpPr>
                <a:spLocks noChangeShapeType="true"/>
              </p:cNvSpPr>
              <p:nvPr/>
            </p:nvSpPr>
            <p:spPr bwMode="auto">
              <a:xfrm flipH="true" flipV="true">
                <a:off x="3081" y="1090"/>
                <a:ext cx="0" cy="43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41" name="Line 65"/>
              <p:cNvSpPr>
                <a:spLocks noChangeShapeType="true"/>
              </p:cNvSpPr>
              <p:nvPr/>
            </p:nvSpPr>
            <p:spPr bwMode="auto">
              <a:xfrm flipV="true">
                <a:off x="880" y="2882"/>
                <a:ext cx="0" cy="4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42" name="Line 66"/>
              <p:cNvSpPr>
                <a:spLocks noChangeShapeType="true"/>
              </p:cNvSpPr>
              <p:nvPr/>
            </p:nvSpPr>
            <p:spPr bwMode="auto">
              <a:xfrm flipV="true">
                <a:off x="880" y="2431"/>
                <a:ext cx="0" cy="4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43" name="Line 67"/>
              <p:cNvSpPr>
                <a:spLocks noChangeShapeType="true"/>
              </p:cNvSpPr>
              <p:nvPr/>
            </p:nvSpPr>
            <p:spPr bwMode="auto">
              <a:xfrm flipH="true" flipV="true">
                <a:off x="1271" y="1538"/>
                <a:ext cx="4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44" name="Line 68"/>
              <p:cNvSpPr>
                <a:spLocks noChangeShapeType="true"/>
              </p:cNvSpPr>
              <p:nvPr/>
            </p:nvSpPr>
            <p:spPr bwMode="auto">
              <a:xfrm flipV="true">
                <a:off x="1293" y="1536"/>
                <a:ext cx="447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45" name="Line 69"/>
              <p:cNvSpPr>
                <a:spLocks noChangeShapeType="true"/>
              </p:cNvSpPr>
              <p:nvPr/>
            </p:nvSpPr>
            <p:spPr bwMode="auto">
              <a:xfrm>
                <a:off x="2217" y="1088"/>
                <a:ext cx="40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46" name="Line 70"/>
              <p:cNvSpPr>
                <a:spLocks noChangeShapeType="true"/>
              </p:cNvSpPr>
              <p:nvPr/>
            </p:nvSpPr>
            <p:spPr bwMode="auto">
              <a:xfrm>
                <a:off x="2667" y="1088"/>
                <a:ext cx="404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47" name="Line 71"/>
              <p:cNvSpPr>
                <a:spLocks noChangeShapeType="true"/>
              </p:cNvSpPr>
              <p:nvPr/>
            </p:nvSpPr>
            <p:spPr bwMode="auto">
              <a:xfrm flipH="true" flipV="true">
                <a:off x="876" y="1999"/>
                <a:ext cx="0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48" name="Text Box 72"/>
              <p:cNvSpPr txBox="true">
                <a:spLocks noChangeArrowheads="true"/>
              </p:cNvSpPr>
              <p:nvPr/>
            </p:nvSpPr>
            <p:spPr bwMode="auto">
              <a:xfrm>
                <a:off x="3100" y="1625"/>
                <a:ext cx="698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Unsafe</a:t>
                </a:r>
                <a:endParaRPr/>
              </a:p>
              <a:p>
                <a:pPr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trajectory</a:t>
                </a:r>
                <a:endParaRPr/>
              </a:p>
            </p:txBody>
          </p:sp>
          <p:sp>
            <p:nvSpPr>
              <p:cNvPr id="849" name="Text Box 73"/>
              <p:cNvSpPr txBox="true">
                <a:spLocks noChangeArrowheads="true"/>
              </p:cNvSpPr>
              <p:nvPr/>
            </p:nvSpPr>
            <p:spPr bwMode="auto">
              <a:xfrm>
                <a:off x="1008" y="1150"/>
                <a:ext cx="100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Safe trajectory</a:t>
                </a:r>
                <a:endParaRPr/>
              </a:p>
            </p:txBody>
          </p:sp>
          <p:sp>
            <p:nvSpPr>
              <p:cNvPr id="850" name="AutoShape 74"/>
              <p:cNvSpPr/>
              <p:nvPr/>
            </p:nvSpPr>
            <p:spPr bwMode="auto">
              <a:xfrm>
                <a:off x="552" y="1552"/>
                <a:ext cx="152" cy="1304"/>
              </a:xfrm>
              <a:prstGeom prst="leftBrace">
                <a:avLst>
                  <a:gd name="adj1" fmla="val 7149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51" name="AutoShape 75"/>
              <p:cNvSpPr/>
              <p:nvPr/>
            </p:nvSpPr>
            <p:spPr bwMode="auto">
              <a:xfrm rot="-5400000">
                <a:off x="1872" y="2920"/>
                <a:ext cx="152" cy="1304"/>
              </a:xfrm>
              <a:prstGeom prst="leftBrace">
                <a:avLst>
                  <a:gd name="adj1" fmla="val 71491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/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endParaRPr kumimoji="false" lang="zh-CN" altLang="en-US" sz="1600"/>
              </a:p>
            </p:txBody>
          </p:sp>
          <p:sp>
            <p:nvSpPr>
              <p:cNvPr id="852" name="Text Box 76"/>
              <p:cNvSpPr txBox="true">
                <a:spLocks noChangeArrowheads="true"/>
              </p:cNvSpPr>
              <p:nvPr/>
            </p:nvSpPr>
            <p:spPr bwMode="auto">
              <a:xfrm>
                <a:off x="1196" y="3630"/>
                <a:ext cx="151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en-US" altLang="zh-CN" sz="1600">
                    <a:latin typeface="Helvetica" charset="0"/>
                  </a:rPr>
                  <a:t>critical section wrt </a:t>
                </a:r>
                <a:r>
                  <a:rPr kumimoji="false" lang="en-US" altLang="zh-CN" sz="1600">
                    <a:latin typeface="Courier New" charset="0"/>
                  </a:rPr>
                  <a:t>cnt</a:t>
                </a:r>
                <a:endParaRPr kumimoji="false" lang="en-US" altLang="zh-CN" sz="1600">
                  <a:latin typeface="Helvetica" charset="0"/>
                </a:endParaRPr>
              </a:p>
            </p:txBody>
          </p:sp>
          <p:sp>
            <p:nvSpPr>
              <p:cNvPr id="853" name="Line 77"/>
              <p:cNvSpPr>
                <a:spLocks noChangeShapeType="true"/>
              </p:cNvSpPr>
              <p:nvPr/>
            </p:nvSpPr>
            <p:spPr bwMode="auto">
              <a:xfrm>
                <a:off x="2216" y="2416"/>
                <a:ext cx="4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54" name="Line 78"/>
              <p:cNvSpPr>
                <a:spLocks noChangeShapeType="true"/>
              </p:cNvSpPr>
              <p:nvPr/>
            </p:nvSpPr>
            <p:spPr bwMode="auto">
              <a:xfrm>
                <a:off x="866" y="1971"/>
                <a:ext cx="40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55" name="Line 79"/>
              <p:cNvSpPr>
                <a:spLocks noChangeShapeType="true"/>
              </p:cNvSpPr>
              <p:nvPr/>
            </p:nvSpPr>
            <p:spPr bwMode="auto">
              <a:xfrm>
                <a:off x="2656" y="2412"/>
                <a:ext cx="40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56" name="Line 80"/>
              <p:cNvSpPr>
                <a:spLocks noChangeShapeType="true"/>
              </p:cNvSpPr>
              <p:nvPr/>
            </p:nvSpPr>
            <p:spPr bwMode="auto">
              <a:xfrm flipV="true">
                <a:off x="3081" y="1992"/>
                <a:ext cx="1" cy="3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57" name="Line 81"/>
              <p:cNvSpPr>
                <a:spLocks noChangeShapeType="true"/>
              </p:cNvSpPr>
              <p:nvPr/>
            </p:nvSpPr>
            <p:spPr bwMode="auto">
              <a:xfrm flipV="true">
                <a:off x="1761" y="1536"/>
                <a:ext cx="447" cy="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  <p:sp>
            <p:nvSpPr>
              <p:cNvPr id="858" name="Line 82"/>
              <p:cNvSpPr>
                <a:spLocks noChangeShapeType="true"/>
              </p:cNvSpPr>
              <p:nvPr/>
            </p:nvSpPr>
            <p:spPr bwMode="auto">
              <a:xfrm flipH="true" flipV="true">
                <a:off x="2195" y="1076"/>
                <a:ext cx="4" cy="44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/>
              </a:extLst>
            </p:spPr>
            <p:txBody>
              <a:bodyPr wrap="none" anchor="ctr"/>
              <a:lstStyle/>
              <a:p>
                <a:pPr/>
                <a:endParaRPr lang="zh-CN" altLang="en-US"/>
              </a:p>
            </p:txBody>
          </p:sp>
        </p:grpSp>
      </p:grpSp>
      <p:sp>
        <p:nvSpPr>
          <p:cNvPr id="859" name="Rectangle 83"/>
          <p:cNvSpPr>
            <a:spLocks noChangeArrowheads="true"/>
          </p:cNvSpPr>
          <p:nvPr/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>
                <a:solidFill>
                  <a:schemeClr val="tx2"/>
                </a:solidFill>
              </a:rPr>
              <a:t>Safe and unsafe trajectories</a:t>
            </a:r>
            <a:endParaRPr kumimoji="false" lang="zh-CN" altLang="en-US">
              <a:solidFill>
                <a:schemeClr val="tx2"/>
              </a:solidFill>
            </a:endParaRPr>
          </a:p>
        </p:txBody>
      </p:sp>
      <p:sp>
        <p:nvSpPr>
          <p:cNvPr id="860" name=""/>
          <p:cNvSpPr txBox="true"/>
          <p:nvPr/>
        </p:nvSpPr>
        <p:spPr>
          <a:xfrm rot="0" flipH="false" flipV="false">
            <a:off x="580232" y="6432550"/>
            <a:ext cx="78295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 sz="2000">
                <a:solidFill>
                  <a:srgbClr val="FF0200">
                    <a:alpha val="100000"/>
                  </a:srgbClr>
                </a:solidFill>
              </a:rPr>
              <a:t>我们要编写正确的并发程序，就要保证所有的</a:t>
            </a:r>
            <a:r>
              <a:rPr lang="en-US" sz="2000">
                <a:solidFill>
                  <a:srgbClr val="FF0200">
                    <a:alpha val="100000"/>
                  </a:srgbClr>
                </a:solidFill>
              </a:rPr>
              <a:t>trajectory</a:t>
            </a:r>
            <a:r>
              <a:rPr lang="zh-CN" sz="2000">
                <a:solidFill>
                  <a:srgbClr val="FF0200">
                    <a:alpha val="100000"/>
                  </a:srgbClr>
                </a:solidFill>
              </a:rPr>
              <a:t>都是</a:t>
            </a:r>
            <a:r>
              <a:rPr lang="en-US" sz="2000">
                <a:solidFill>
                  <a:srgbClr val="FF0200">
                    <a:alpha val="100000"/>
                  </a:srgbClr>
                </a:solidFill>
              </a:rPr>
              <a:t>safe</a:t>
            </a:r>
            <a:r>
              <a:rPr lang="zh-CN" sz="2000">
                <a:solidFill>
                  <a:srgbClr val="FF0200">
                    <a:alpha val="100000"/>
                  </a:srgbClr>
                </a:solidFill>
              </a:rPr>
              <a:t>的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>
  <p:cSld>
    <p:spTree>
      <p:nvGrpSpPr>
        <p:cNvPr id="8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5D22A6C-7F8E-4E4C-B2EE-AA0777301932}" type="slidenum">
              <a:rPr kumimoji="false" lang="zh-CN" altLang="en-US" sz="1400">
                <a:latin typeface="Times New Roman" charset="0"/>
              </a:rPr>
              <a:t>31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86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宋体"/>
              </a:rPr>
              <a:t>Synchronizing with semaphores (</a:t>
            </a:r>
            <a:r>
              <a:rPr lang="zh-CN">
                <a:latin typeface="Comic Sans MS"/>
                <a:ea typeface="宋体"/>
                <a:cs typeface="宋体"/>
              </a:rPr>
              <a:t>信号量</a:t>
            </a:r>
            <a:r>
              <a:rPr lang="en-US">
                <a:latin typeface="Comic Sans MS"/>
                <a:ea typeface="宋体"/>
                <a:cs typeface="宋体"/>
              </a:rPr>
              <a:t>)</a:t>
            </a:r>
            <a:endParaRPr/>
          </a:p>
        </p:txBody>
      </p:sp>
      <p:sp>
        <p:nvSpPr>
          <p:cNvPr id="86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marL="342900" lvl="0" indent="-342900" algn="l">
              <a:lnSpc>
                <a:spcPct val="140000"/>
              </a:lnSpc>
              <a:spcBef>
                <a:spcPct val="20000"/>
              </a:spcBef>
              <a:spcAft>
                <a:spcPct val="1"/>
              </a:spcAft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宋体"/>
              </a:defRPr>
            </a:pPr>
            <a:r>
              <a:rPr lang="en-US" sz="28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宋体"/>
              </a:rPr>
              <a:t>Dijkstra's P and V operations on </a:t>
            </a:r>
            <a:r>
              <a:rPr lang="en-US" sz="28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宋体"/>
              </a:rPr>
              <a:t>semaphores</a:t>
            </a:r>
            <a:endParaRPr lang="en-US" sz="2800" i="true">
              <a:solidFill>
                <a:schemeClr val="tx1">
                  <a:alpha val="100000"/>
                </a:schemeClr>
              </a:solidFill>
              <a:latin typeface="Comic Sans MS"/>
              <a:ea typeface="宋体"/>
              <a:cs typeface="宋体"/>
            </a:endParaRP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en-US" sz="2400">
                <a:solidFill>
                  <a:schemeClr val="tx1">
                    <a:alpha val="100000"/>
                  </a:schemeClr>
                </a:solidFill>
                <a:effectLst>
                  <a:outerShdw blurRad="38100" dist="38100" dir="2700000" sx="100000" sy="100000" algn="tl">
                    <a:srgbClr val="C0C0C0">
                      <a:alpha val="100000"/>
                    </a:srgbClr>
                  </a:outerShdw>
                </a:effectLst>
                <a:latin typeface="Comic Sans MS"/>
                <a:ea typeface="宋体"/>
              </a:rPr>
              <a:t>semaphore</a:t>
            </a:r>
            <a:r>
              <a:rPr lang="en-US" sz="2400" i="tru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: </a:t>
            </a:r>
            <a:r>
              <a:rPr lang="en-US" sz="24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 non-negative integer global variable</a:t>
            </a:r>
            <a:endParaRPr sz="2400">
              <a:solidFill>
                <a:schemeClr val="tx1">
                  <a:alpha val="100000"/>
                </a:schemeClr>
              </a:solidFill>
              <a:latin typeface="Comic Sans MS"/>
              <a:ea typeface="宋体"/>
            </a:endParaRP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en-US" sz="2400" b="false" i="false" u="none" strike="noStrik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Courier New"/>
              </a:rPr>
              <a:t>atomic operations:</a:t>
            </a:r>
            <a:endParaRPr/>
          </a:p>
          <a:p>
            <a:pPr marL="1143000" lvl="2" indent="-228600" algn="l">
              <a:lnSpc>
                <a:spcPct val="140000"/>
              </a:lnSpc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en-US" sz="2000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  <a:cs typeface="Courier New"/>
              </a:rPr>
              <a:t>P(s): [ </a:t>
            </a:r>
            <a:r>
              <a:rPr lang="en-US" sz="20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while (s == 0) wait(); s--;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  <a:cs typeface="Courier New"/>
              </a:rPr>
              <a:t> ]</a:t>
            </a:r>
            <a:endParaRPr sz="2000">
              <a:solidFill>
                <a:schemeClr val="tx1">
                  <a:alpha val="100000"/>
                </a:schemeClr>
              </a:solidFill>
              <a:latin typeface="Comic Sans MS"/>
              <a:ea typeface="宋体"/>
            </a:endParaRPr>
          </a:p>
          <a:p>
            <a:pPr marL="1600200" lvl="3" indent="-228600" algn="l">
              <a:lnSpc>
                <a:spcPct val="140000"/>
              </a:lnSpc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Dutch for "Proberen" (test)</a:t>
            </a:r>
            <a:endParaRPr sz="2000">
              <a:solidFill>
                <a:schemeClr val="tx1">
                  <a:alpha val="100000"/>
                </a:schemeClr>
              </a:solidFill>
              <a:latin typeface="Comic Sans MS"/>
              <a:ea typeface="宋体"/>
            </a:endParaRPr>
          </a:p>
          <a:p>
            <a:pPr marL="1143000" lvl="2" indent="-228600" algn="l">
              <a:lnSpc>
                <a:spcPct val="140000"/>
              </a:lnSpc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en-US" sz="2000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V(s): [ </a:t>
            </a:r>
            <a:r>
              <a:rPr lang="en-US" sz="20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s++; </a:t>
            </a:r>
            <a:r>
              <a:rPr lang="en-US" sz="2000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]</a:t>
            </a:r>
            <a:endParaRPr sz="2000">
              <a:solidFill>
                <a:schemeClr val="tx1">
                  <a:alpha val="100000"/>
                </a:schemeClr>
              </a:solidFill>
              <a:latin typeface="Comic Sans MS"/>
              <a:ea typeface="宋体"/>
            </a:endParaRPr>
          </a:p>
          <a:p>
            <a:pPr marL="1600200" lvl="3" indent="-228600" algn="l">
              <a:lnSpc>
                <a:spcPct val="140000"/>
              </a:lnSpc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en-US" sz="2000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</a:rPr>
              <a:t>Dutch for "Verhogen" (increment)</a:t>
            </a:r>
            <a:endParaRPr sz="2000">
              <a:solidFill>
                <a:schemeClr val="tx1">
                  <a:alpha val="100000"/>
                </a:schemeClr>
              </a:solidFill>
              <a:latin typeface="Comic Sans MS"/>
              <a:ea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8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048D743-523C-1B43-9457-3F6DAF25E133}" type="slidenum">
              <a:rPr kumimoji="false" lang="zh-CN" altLang="en-US" sz="1400">
                <a:latin typeface="Times New Roman" charset="0"/>
              </a:rPr>
              <a:t>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86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Traditional view of a process</a:t>
            </a:r>
            <a:endParaRPr/>
          </a:p>
        </p:txBody>
      </p:sp>
      <p:sp>
        <p:nvSpPr>
          <p:cNvPr id="86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762127"/>
            <a:ext cx="8458200" cy="1066800"/>
          </a:xfrm>
        </p:spPr>
        <p:txBody>
          <a:bodyPr/>
          <a:lstStyle/>
          <a:p>
            <a:pPr/>
            <a:r>
              <a:rPr kumimoji="false" lang="en-US" altLang="zh-CN" sz="2400" dirty="false">
                <a:ea typeface="宋体" charset="-122"/>
              </a:rPr>
              <a:t>Process = process context + code, data,</a:t>
            </a:r>
            <a:r>
              <a:rPr kumimoji="false" lang="zh-CN" altLang="en-US" sz="2400" dirty="false">
                <a:ea typeface="宋体" charset="-122"/>
              </a:rPr>
              <a:t> </a:t>
            </a:r>
            <a:r>
              <a:rPr kumimoji="false" lang="en-US" altLang="zh-CN" sz="2400" dirty="false">
                <a:ea typeface="宋体" charset="-122"/>
              </a:rPr>
              <a:t>heap and stack</a:t>
            </a:r>
            <a:endParaRPr/>
          </a:p>
        </p:txBody>
      </p:sp>
      <p:grpSp>
        <p:nvGrpSpPr>
          <p:cNvPr id="869" name="Group 4"/>
          <p:cNvGrpSpPr/>
          <p:nvPr/>
        </p:nvGrpSpPr>
        <p:grpSpPr>
          <a:xfrm>
            <a:off x="1374775" y="2798763"/>
            <a:ext cx="6245225" cy="3106738"/>
            <a:chOff x="762" y="1392"/>
            <a:chExt cx="3934" cy="1957"/>
          </a:xfrm>
        </p:grpSpPr>
        <p:sp>
          <p:nvSpPr>
            <p:cNvPr id="870" name="Rectangle 5"/>
            <p:cNvSpPr>
              <a:spLocks noChangeAspect="true" noChangeArrowheads="true"/>
            </p:cNvSpPr>
            <p:nvPr/>
          </p:nvSpPr>
          <p:spPr bwMode="auto">
            <a:xfrm>
              <a:off x="3210" y="207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shared libraries</a:t>
              </a:r>
              <a:endParaRPr/>
            </a:p>
          </p:txBody>
        </p:sp>
        <p:sp>
          <p:nvSpPr>
            <p:cNvPr id="871" name="Rectangle 6"/>
            <p:cNvSpPr>
              <a:spLocks noChangeAspect="true" noChangeArrowheads="true"/>
            </p:cNvSpPr>
            <p:nvPr/>
          </p:nvSpPr>
          <p:spPr bwMode="auto">
            <a:xfrm>
              <a:off x="3210" y="227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endParaRPr kumimoji="false" lang="zh-CN" altLang="en-US" sz="1600">
                <a:latin typeface="Helvetica" charset="0"/>
              </a:endParaRPr>
            </a:p>
          </p:txBody>
        </p:sp>
        <p:sp>
          <p:nvSpPr>
            <p:cNvPr id="872" name="Rectangle 7"/>
            <p:cNvSpPr>
              <a:spLocks noChangeAspect="true" noChangeArrowheads="true"/>
            </p:cNvSpPr>
            <p:nvPr/>
          </p:nvSpPr>
          <p:spPr bwMode="auto">
            <a:xfrm>
              <a:off x="3210" y="243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run-time heap</a:t>
              </a:r>
              <a:endParaRPr/>
            </a:p>
          </p:txBody>
        </p:sp>
        <p:sp>
          <p:nvSpPr>
            <p:cNvPr id="873" name="Text Box 8"/>
            <p:cNvSpPr txBox="true">
              <a:spLocks noChangeAspect="true" noChangeArrowheads="true"/>
            </p:cNvSpPr>
            <p:nvPr/>
          </p:nvSpPr>
          <p:spPr bwMode="auto">
            <a:xfrm>
              <a:off x="3016" y="308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0</a:t>
              </a:r>
              <a:endParaRPr kumimoji="false" lang="en-US" altLang="zh-CN" sz="1800">
                <a:latin typeface="Helvetica" charset="0"/>
              </a:endParaRPr>
            </a:p>
          </p:txBody>
        </p:sp>
        <p:sp>
          <p:nvSpPr>
            <p:cNvPr id="874" name="Rectangle 9"/>
            <p:cNvSpPr>
              <a:spLocks noChangeAspect="true" noChangeArrowheads="true"/>
            </p:cNvSpPr>
            <p:nvPr/>
          </p:nvSpPr>
          <p:spPr bwMode="auto">
            <a:xfrm>
              <a:off x="3210" y="261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read/write data</a:t>
              </a:r>
              <a:endParaRPr/>
            </a:p>
          </p:txBody>
        </p:sp>
        <p:sp>
          <p:nvSpPr>
            <p:cNvPr id="875" name="Text Box 10"/>
            <p:cNvSpPr txBox="true">
              <a:spLocks noChangeArrowheads="true"/>
            </p:cNvSpPr>
            <p:nvPr/>
          </p:nvSpPr>
          <p:spPr bwMode="auto">
            <a:xfrm>
              <a:off x="762" y="1682"/>
              <a:ext cx="1827" cy="166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 dirty="false">
                  <a:latin typeface="Courier New" charset="0"/>
                </a:rPr>
                <a:t>Program context: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 dirty="false">
                  <a:latin typeface="Courier New" charset="0"/>
                </a:rPr>
                <a:t>  Data registers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 dirty="false">
                  <a:latin typeface="Courier New" charset="0"/>
                </a:rPr>
                <a:t>  Condition codes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 dirty="false">
                  <a:latin typeface="Courier New" charset="0"/>
                </a:rPr>
                <a:t>  Stack pointer (SP)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 dirty="false">
                  <a:latin typeface="Courier New" charset="0"/>
                </a:rPr>
                <a:t>  Program counter (PC)</a:t>
              </a:r>
              <a:br>
                <a:rPr kumimoji="false" lang="en-US" altLang="zh-CN" sz="1600" dirty="false">
                  <a:latin typeface="Courier New" charset="0"/>
                </a:rPr>
              </a:br>
              <a:endParaRPr kumimoji="false" lang="en-US" altLang="zh-CN" sz="1600" dirty="false">
                <a:latin typeface="Courier New" charset="0"/>
              </a:endParaRPr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 dirty="false">
                  <a:latin typeface="Courier New" charset="0"/>
                </a:rPr>
                <a:t>Kernel context: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 dirty="false">
                  <a:latin typeface="Courier New" charset="0"/>
                </a:rPr>
                <a:t>  </a:t>
              </a:r>
              <a:r>
                <a:rPr kumimoji="false" lang="en-US" altLang="zh-CN" sz="1600" dirty="false">
                  <a:latin typeface="Courier New" charset="0"/>
                </a:rPr>
                <a:t>VM structures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 dirty="false">
                  <a:latin typeface="Courier New" charset="0"/>
                </a:rPr>
                <a:t>  Descriptor table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 dirty="false">
                  <a:latin typeface="Courier New" charset="0"/>
                </a:rPr>
                <a:t>  </a:t>
              </a:r>
              <a:r>
                <a:rPr kumimoji="false" lang="en-US" altLang="zh-CN" sz="1600" dirty="false" err="true">
                  <a:latin typeface="Courier New" charset="0"/>
                </a:rPr>
                <a:t>brk</a:t>
              </a:r>
              <a:r>
                <a:rPr kumimoji="false" lang="en-US" altLang="zh-CN" sz="1600" dirty="false">
                  <a:latin typeface="Courier New" charset="0"/>
                </a:rPr>
                <a:t> pointer</a:t>
              </a:r>
              <a:endParaRPr/>
            </a:p>
          </p:txBody>
        </p:sp>
        <p:sp>
          <p:nvSpPr>
            <p:cNvPr id="876" name="Text Box 11"/>
            <p:cNvSpPr txBox="true">
              <a:spLocks noChangeArrowheads="true"/>
            </p:cNvSpPr>
            <p:nvPr/>
          </p:nvSpPr>
          <p:spPr bwMode="auto">
            <a:xfrm>
              <a:off x="3100" y="1392"/>
              <a:ext cx="15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Helvetica" charset="0"/>
                </a:rPr>
                <a:t>Code, data, and stack</a:t>
              </a:r>
              <a:endParaRPr/>
            </a:p>
          </p:txBody>
        </p:sp>
        <p:sp>
          <p:nvSpPr>
            <p:cNvPr id="877" name="Rectangle 12"/>
            <p:cNvSpPr>
              <a:spLocks noChangeAspect="true" noChangeArrowheads="true"/>
            </p:cNvSpPr>
            <p:nvPr/>
          </p:nvSpPr>
          <p:spPr bwMode="auto">
            <a:xfrm>
              <a:off x="3210" y="281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read-only code/data</a:t>
              </a:r>
              <a:endParaRPr/>
            </a:p>
          </p:txBody>
        </p:sp>
        <p:sp>
          <p:nvSpPr>
            <p:cNvPr id="878" name="Rectangle 13"/>
            <p:cNvSpPr>
              <a:spLocks noChangeAspect="true" noChangeArrowheads="true"/>
            </p:cNvSpPr>
            <p:nvPr/>
          </p:nvSpPr>
          <p:spPr bwMode="auto">
            <a:xfrm>
              <a:off x="3210" y="300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endParaRPr kumimoji="false" lang="zh-CN" altLang="en-US" sz="1600">
                <a:latin typeface="Helvetica" charset="0"/>
              </a:endParaRPr>
            </a:p>
          </p:txBody>
        </p:sp>
        <p:sp>
          <p:nvSpPr>
            <p:cNvPr id="879" name="Rectangle 14"/>
            <p:cNvSpPr>
              <a:spLocks noChangeAspect="true" noChangeArrowheads="true"/>
            </p:cNvSpPr>
            <p:nvPr/>
          </p:nvSpPr>
          <p:spPr bwMode="auto">
            <a:xfrm>
              <a:off x="3210" y="1873"/>
              <a:ext cx="1405" cy="201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endParaRPr kumimoji="false" lang="zh-CN" altLang="en-US" sz="1600">
                <a:latin typeface="Helvetica" charset="0"/>
              </a:endParaRPr>
            </a:p>
          </p:txBody>
        </p:sp>
        <p:sp>
          <p:nvSpPr>
            <p:cNvPr id="880" name="Rectangle 15"/>
            <p:cNvSpPr>
              <a:spLocks noChangeAspect="true" noChangeArrowheads="true"/>
            </p:cNvSpPr>
            <p:nvPr/>
          </p:nvSpPr>
          <p:spPr bwMode="auto">
            <a:xfrm>
              <a:off x="3210" y="1675"/>
              <a:ext cx="1405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</a:t>
              </a:r>
              <a:endParaRPr/>
            </a:p>
          </p:txBody>
        </p:sp>
        <p:sp>
          <p:nvSpPr>
            <p:cNvPr id="881" name="Text Box 16"/>
            <p:cNvSpPr txBox="true">
              <a:spLocks noChangeArrowheads="true"/>
            </p:cNvSpPr>
            <p:nvPr/>
          </p:nvSpPr>
          <p:spPr bwMode="auto">
            <a:xfrm>
              <a:off x="2706" y="1766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SP</a:t>
              </a:r>
              <a:endParaRPr/>
            </a:p>
          </p:txBody>
        </p:sp>
        <p:sp>
          <p:nvSpPr>
            <p:cNvPr id="882" name="Line 17"/>
            <p:cNvSpPr>
              <a:spLocks noChangeShapeType="true"/>
            </p:cNvSpPr>
            <p:nvPr/>
          </p:nvSpPr>
          <p:spPr bwMode="auto">
            <a:xfrm>
              <a:off x="2984" y="1880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883" name="Text Box 18"/>
            <p:cNvSpPr txBox="true">
              <a:spLocks noChangeArrowheads="true"/>
            </p:cNvSpPr>
            <p:nvPr/>
          </p:nvSpPr>
          <p:spPr bwMode="auto">
            <a:xfrm>
              <a:off x="2694" y="2798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PC</a:t>
              </a:r>
              <a:endParaRPr/>
            </a:p>
          </p:txBody>
        </p:sp>
        <p:sp>
          <p:nvSpPr>
            <p:cNvPr id="884" name="Line 19"/>
            <p:cNvSpPr>
              <a:spLocks noChangeShapeType="true"/>
            </p:cNvSpPr>
            <p:nvPr/>
          </p:nvSpPr>
          <p:spPr bwMode="auto">
            <a:xfrm>
              <a:off x="2976" y="291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885" name="Text Box 20"/>
            <p:cNvSpPr txBox="true">
              <a:spLocks noChangeArrowheads="true"/>
            </p:cNvSpPr>
            <p:nvPr/>
          </p:nvSpPr>
          <p:spPr bwMode="auto">
            <a:xfrm>
              <a:off x="2683" y="2326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brk</a:t>
              </a:r>
              <a:endParaRPr/>
            </a:p>
          </p:txBody>
        </p:sp>
        <p:sp>
          <p:nvSpPr>
            <p:cNvPr id="886" name="Line 21"/>
            <p:cNvSpPr>
              <a:spLocks noChangeShapeType="true"/>
            </p:cNvSpPr>
            <p:nvPr/>
          </p:nvSpPr>
          <p:spPr bwMode="auto">
            <a:xfrm>
              <a:off x="2984" y="2432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887" name="Text Box 22"/>
            <p:cNvSpPr txBox="true">
              <a:spLocks noChangeArrowheads="true"/>
            </p:cNvSpPr>
            <p:nvPr/>
          </p:nvSpPr>
          <p:spPr bwMode="auto">
            <a:xfrm>
              <a:off x="943" y="1392"/>
              <a:ext cx="1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Helvetica" charset="0"/>
                </a:rPr>
                <a:t>Process context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8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78C5DB5-A4F2-6E41-A1B3-093112292B36}" type="slidenum">
              <a:rPr kumimoji="false" lang="zh-CN" altLang="en-US" sz="1400">
                <a:latin typeface="Times New Roman" charset="0"/>
              </a:rPr>
              <a:t>32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890" name="Text Box 2"/>
          <p:cNvSpPr txBox="true">
            <a:spLocks noChangeArrowheads="true"/>
          </p:cNvSpPr>
          <p:nvPr/>
        </p:nvSpPr>
        <p:spPr bwMode="auto">
          <a:xfrm>
            <a:off x="381000" y="1524000"/>
            <a:ext cx="8305800" cy="30781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zh-CN" altLang="en-US" sz="2000" b="false" dirty="false">
                <a:latin typeface="Courier New" charset="0"/>
              </a:rPr>
              <a:t>#</a:t>
            </a:r>
            <a:r>
              <a:rPr kumimoji="false" lang="en-US" altLang="zh-CN" sz="2000" b="false" dirty="false">
                <a:latin typeface="Courier New" charset="0"/>
              </a:rPr>
              <a:t>include &lt;</a:t>
            </a:r>
            <a:r>
              <a:rPr kumimoji="false" lang="en-US" altLang="zh-CN" sz="2000" b="false" dirty="false" err="true">
                <a:latin typeface="Courier New" charset="0"/>
              </a:rPr>
              <a:t>semaphore.h</a:t>
            </a:r>
            <a:r>
              <a:rPr kumimoji="false" lang="en-US" altLang="zh-CN" sz="2000" b="false" dirty="false">
                <a:latin typeface="Courier New" charset="0"/>
              </a:rPr>
              <a:t>&gt;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2000" dirty="false">
              <a:latin typeface="Courier New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 err="true">
                <a:latin typeface="Courier New" charset="0"/>
              </a:rPr>
              <a:t>int</a:t>
            </a:r>
            <a:r>
              <a:rPr kumimoji="false" lang="en-US" altLang="zh-CN" sz="2000" dirty="false">
                <a:latin typeface="Courier New" charset="0"/>
              </a:rPr>
              <a:t> </a:t>
            </a:r>
            <a:r>
              <a:rPr kumimoji="false" lang="en-US" altLang="zh-CN" sz="2000" dirty="false" err="true">
                <a:latin typeface="Courier New" charset="0"/>
              </a:rPr>
              <a:t>sem_init</a:t>
            </a:r>
            <a:r>
              <a:rPr kumimoji="false" lang="en-US" altLang="zh-CN" sz="2000" dirty="false">
                <a:latin typeface="Courier New" charset="0"/>
              </a:rPr>
              <a:t>(</a:t>
            </a:r>
            <a:r>
              <a:rPr kumimoji="false" lang="en-US" altLang="zh-CN" sz="2000" dirty="false" err="true">
                <a:latin typeface="Courier New" charset="0"/>
              </a:rPr>
              <a:t>sem_t</a:t>
            </a:r>
            <a:r>
              <a:rPr kumimoji="false" lang="en-US" altLang="zh-CN" sz="2000" dirty="false">
                <a:latin typeface="Courier New" charset="0"/>
              </a:rPr>
              <a:t> *</a:t>
            </a:r>
            <a:r>
              <a:rPr kumimoji="false" lang="en-US" altLang="zh-CN" sz="2000" dirty="false" err="true">
                <a:latin typeface="Courier New" charset="0"/>
              </a:rPr>
              <a:t>sem</a:t>
            </a:r>
            <a:r>
              <a:rPr kumimoji="false" lang="en-US" altLang="zh-CN" sz="2000" dirty="false">
                <a:latin typeface="Courier New" charset="0"/>
              </a:rPr>
              <a:t>, 0, unsigned </a:t>
            </a:r>
            <a:r>
              <a:rPr kumimoji="false" lang="en-US" altLang="zh-CN" sz="2000" dirty="false" err="true">
                <a:latin typeface="Courier New" charset="0"/>
              </a:rPr>
              <a:t>int</a:t>
            </a:r>
            <a:r>
              <a:rPr kumimoji="false" lang="en-US" altLang="zh-CN" sz="2000" dirty="false">
                <a:latin typeface="Courier New" charset="0"/>
              </a:rPr>
              <a:t> value);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 err="true">
                <a:latin typeface="Courier New" charset="0"/>
              </a:rPr>
              <a:t>int</a:t>
            </a:r>
            <a:r>
              <a:rPr kumimoji="false" lang="en-US" altLang="zh-CN" sz="2000" dirty="false">
                <a:latin typeface="Courier New" charset="0"/>
              </a:rPr>
              <a:t> </a:t>
            </a:r>
            <a:r>
              <a:rPr kumimoji="false" lang="en-US" altLang="zh-CN" sz="2000" dirty="false" err="true">
                <a:latin typeface="Courier New" charset="0"/>
              </a:rPr>
              <a:t>sem_wait</a:t>
            </a:r>
            <a:r>
              <a:rPr kumimoji="false" lang="en-US" altLang="zh-CN" sz="2000" dirty="false">
                <a:latin typeface="Courier New" charset="0"/>
              </a:rPr>
              <a:t>(</a:t>
            </a:r>
            <a:r>
              <a:rPr kumimoji="false" lang="en-US" altLang="zh-CN" sz="2000" dirty="false" err="true">
                <a:latin typeface="Courier New" charset="0"/>
              </a:rPr>
              <a:t>sem_t</a:t>
            </a:r>
            <a:r>
              <a:rPr kumimoji="false" lang="en-US" altLang="zh-CN" sz="2000" dirty="false">
                <a:latin typeface="Courier New" charset="0"/>
              </a:rPr>
              <a:t> *s);  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/* P(s)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 err="true">
                <a:latin typeface="Courier New" charset="0"/>
              </a:rPr>
              <a:t>int</a:t>
            </a:r>
            <a:r>
              <a:rPr kumimoji="false" lang="en-US" altLang="zh-CN" sz="2000" dirty="false">
                <a:latin typeface="Courier New" charset="0"/>
              </a:rPr>
              <a:t> </a:t>
            </a:r>
            <a:r>
              <a:rPr kumimoji="false" lang="en-US" altLang="zh-CN" sz="2000" dirty="false" err="true">
                <a:latin typeface="Courier New" charset="0"/>
              </a:rPr>
              <a:t>sem_post</a:t>
            </a:r>
            <a:r>
              <a:rPr kumimoji="false" lang="en-US" altLang="zh-CN" sz="2000" dirty="false">
                <a:latin typeface="Courier New" charset="0"/>
              </a:rPr>
              <a:t>(</a:t>
            </a:r>
            <a:r>
              <a:rPr kumimoji="false" lang="en-US" altLang="zh-CN" sz="2000" dirty="false" err="true">
                <a:latin typeface="Courier New" charset="0"/>
              </a:rPr>
              <a:t>sem_t</a:t>
            </a:r>
            <a:r>
              <a:rPr kumimoji="false" lang="en-US" altLang="zh-CN" sz="2000" dirty="false">
                <a:latin typeface="Courier New" charset="0"/>
              </a:rPr>
              <a:t> *s);  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/* V(s)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2000" dirty="false">
              <a:latin typeface="Courier New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b="false" dirty="false">
                <a:latin typeface="Courier New" charset="0"/>
              </a:rPr>
              <a:t>#include “</a:t>
            </a:r>
            <a:r>
              <a:rPr kumimoji="false" lang="en-US" altLang="zh-CN" sz="2000" b="false" dirty="false" err="true">
                <a:latin typeface="Courier New" charset="0"/>
              </a:rPr>
              <a:t>csapp.h</a:t>
            </a:r>
            <a:r>
              <a:rPr kumimoji="false" lang="en-US" altLang="zh-CN" sz="2000" b="false" dirty="false">
                <a:latin typeface="Courier New" charset="0"/>
              </a:rPr>
              <a:t>”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2000" dirty="false">
              <a:latin typeface="Courier New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void P(</a:t>
            </a:r>
            <a:r>
              <a:rPr kumimoji="false" lang="en-US" altLang="zh-CN" sz="2000" dirty="false" err="true">
                <a:latin typeface="Courier New" charset="0"/>
              </a:rPr>
              <a:t>sem_t</a:t>
            </a:r>
            <a:r>
              <a:rPr kumimoji="false" lang="en-US" altLang="zh-CN" sz="2000" dirty="false">
                <a:latin typeface="Courier New" charset="0"/>
              </a:rPr>
              <a:t> *s);	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/* Wrapper function for </a:t>
            </a:r>
            <a:r>
              <a:rPr kumimoji="false" lang="en-US" altLang="zh-CN" sz="2000" dirty="false" err="true">
                <a:solidFill>
                  <a:srgbClr val="00B050"/>
                </a:solidFill>
                <a:latin typeface="Courier New" charset="0"/>
              </a:rPr>
              <a:t>sem_wait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dirty="false">
                <a:latin typeface="Courier New" charset="0"/>
              </a:rPr>
              <a:t>void V(</a:t>
            </a:r>
            <a:r>
              <a:rPr kumimoji="false" lang="en-US" altLang="zh-CN" sz="2000" dirty="false" err="true">
                <a:latin typeface="Courier New" charset="0"/>
              </a:rPr>
              <a:t>sem_t</a:t>
            </a:r>
            <a:r>
              <a:rPr kumimoji="false" lang="en-US" altLang="zh-CN" sz="2000" dirty="false">
                <a:latin typeface="Courier New" charset="0"/>
              </a:rPr>
              <a:t> *s);	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/* Wrapper function for </a:t>
            </a:r>
            <a:r>
              <a:rPr kumimoji="false" lang="en-US" altLang="zh-CN" sz="2000" dirty="false" err="true">
                <a:solidFill>
                  <a:srgbClr val="00B050"/>
                </a:solidFill>
                <a:latin typeface="Courier New" charset="0"/>
              </a:rPr>
              <a:t>sem_wait</a:t>
            </a:r>
            <a:r>
              <a:rPr kumimoji="false" lang="en-US" altLang="zh-CN" sz="2000" dirty="false">
                <a:solidFill>
                  <a:srgbClr val="00B050"/>
                </a:solidFill>
                <a:latin typeface="Courier New" charset="0"/>
              </a:rPr>
              <a:t> */</a:t>
            </a:r>
            <a:endParaRPr kumimoji="false" lang="zh-CN" altLang="en-US" sz="2000" dirty="false">
              <a:solidFill>
                <a:srgbClr val="00B050"/>
              </a:solidFill>
              <a:latin typeface="Courier New" charset="0"/>
            </a:endParaRPr>
          </a:p>
        </p:txBody>
      </p:sp>
      <p:sp>
        <p:nvSpPr>
          <p:cNvPr id="891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POSIX semaphores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>
  <p:cSld>
    <p:spTree>
      <p:nvGrpSpPr>
        <p:cNvPr id="8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FE52718-20C2-E14D-B0D3-612D10954C34}" type="slidenum">
              <a:rPr kumimoji="false" lang="zh-CN" altLang="en-US" sz="1400">
                <a:latin typeface="Times New Roman" charset="0"/>
              </a:rPr>
              <a:t>33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894" name="Text Box 2"/>
          <p:cNvSpPr txBox="true">
            <a:spLocks noChangeArrowheads="true"/>
          </p:cNvSpPr>
          <p:nvPr/>
        </p:nvSpPr>
        <p:spPr bwMode="auto">
          <a:xfrm>
            <a:off x="585788" y="1524000"/>
            <a:ext cx="7948612" cy="4953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#include "csapp.h"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#define NITERS 10000000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unsigned int cnt;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counter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sem_t sem;    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semaphore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2000">
              <a:latin typeface="Courier New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int main()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pthread_t tid1, tid2;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Sem_init(&amp;sem, 0, 1);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create 2 threads and wait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...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if (cnt != (unsigned)NITERS*2)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    printf("BOOM! cnt=%d\n", cnt);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else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    printf("OK cnt=%d\n", cnt);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exit(0);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}</a:t>
            </a:r>
            <a:endParaRPr/>
          </a:p>
        </p:txBody>
      </p:sp>
      <p:sp>
        <p:nvSpPr>
          <p:cNvPr id="895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Sharing with POSIX semaphores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>
  <p:cSld>
    <p:spTree>
      <p:nvGrpSpPr>
        <p:cNvPr id="8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B2EB870-319D-3C49-A57A-F77CF44506B7}" type="slidenum">
              <a:rPr kumimoji="false" lang="zh-CN" altLang="en-US" sz="1400">
                <a:latin typeface="Times New Roman" charset="0"/>
              </a:rPr>
              <a:t>34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898" name="Rectangle 2"/>
          <p:cNvSpPr>
            <a:spLocks noChangeArrowheads="true"/>
          </p:cNvSpPr>
          <p:nvPr/>
        </p:nvSpPr>
        <p:spPr bwMode="auto">
          <a:xfrm>
            <a:off x="542925" y="1524000"/>
            <a:ext cx="7839075" cy="36941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zh-CN" altLang="en-US" sz="2000">
                <a:solidFill>
                  <a:srgbClr val="00B050"/>
                </a:solidFill>
                <a:latin typeface="Courier New" charset="0"/>
              </a:rPr>
              <a:t>/*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thread routine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void *count(void *arg)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int i;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2000">
              <a:latin typeface="Courier New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for (i=0; i&lt;NITERS; i++)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false" lang="en-US" altLang="zh-CN" sz="2000">
                <a:latin typeface="Courier New" charset="0"/>
              </a:rPr>
              <a:t>(&amp;sem);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    </a:t>
            </a:r>
            <a:r>
              <a:rPr kumimoji="false" lang="en-US" altLang="zh-CN" sz="2000">
                <a:solidFill>
                  <a:srgbClr val="7030A0"/>
                </a:solidFill>
                <a:latin typeface="Courier New" charset="0"/>
              </a:rPr>
              <a:t>cnt++;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false" lang="en-US" altLang="zh-CN" sz="2000">
                <a:latin typeface="Courier New" charset="0"/>
              </a:rPr>
              <a:t>(&amp;sem);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return NULL;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}</a:t>
            </a:r>
            <a:endParaRPr/>
          </a:p>
        </p:txBody>
      </p:sp>
      <p:sp>
        <p:nvSpPr>
          <p:cNvPr id="899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Sharing with POSIX semaphores</a:t>
            </a:r>
            <a:endParaRPr lang="zh-CN" altLang="en-US">
              <a:ea typeface="宋体" charset="-122"/>
            </a:endParaRPr>
          </a:p>
        </p:txBody>
      </p:sp>
      <p:sp>
        <p:nvSpPr>
          <p:cNvPr id="900" name=""/>
          <p:cNvSpPr txBox="true"/>
          <p:nvPr/>
        </p:nvSpPr>
        <p:spPr>
          <a:xfrm rot="0" flipH="false" flipV="false">
            <a:off x="498475" y="5370513"/>
            <a:ext cx="7994650" cy="10033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/>
            <a:r>
              <a:rPr lang="zh-CN" sz="2000">
                <a:solidFill>
                  <a:schemeClr val="tx1">
                    <a:alpha val="100000"/>
                  </a:schemeClr>
                </a:solidFill>
              </a:rPr>
              <a:t>为每个（组）共享变量创建一个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</a:rPr>
              <a:t>semaphore s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</a:rPr>
              <a:t>，并用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</a:rPr>
              <a:t>P(s)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</a:rPr>
              <a:t>和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</a:rPr>
              <a:t>V(S)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</a:rPr>
              <a:t>包围这个（组）变量的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</a:rPr>
              <a:t>critical sector</a:t>
            </a:r>
            <a:endParaRPr/>
          </a:p>
          <a:p>
            <a:pPr/>
            <a:r>
              <a:rPr lang="zh-CN" sz="2000">
                <a:solidFill>
                  <a:schemeClr val="tx1">
                    <a:alpha val="100000"/>
                  </a:schemeClr>
                </a:solidFill>
              </a:rPr>
              <a:t>这种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</a:rPr>
              <a:t>binary semaphore</a:t>
            </a:r>
            <a:r>
              <a:rPr lang="zh-CN" sz="2000">
                <a:solidFill>
                  <a:schemeClr val="tx1">
                    <a:alpha val="100000"/>
                  </a:schemeClr>
                </a:solidFill>
              </a:rPr>
              <a:t>也叫</a:t>
            </a:r>
            <a:r>
              <a:rPr lang="en-US" sz="2000">
                <a:solidFill>
                  <a:schemeClr val="tx1">
                    <a:alpha val="100000"/>
                  </a:schemeClr>
                </a:solidFill>
              </a:rPr>
              <a:t>mutex,P=locking, V=unlocking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>
  <p:cSld>
    <p:spTree>
      <p:nvGrpSpPr>
        <p:cNvPr id="9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DC1931B-2244-FF43-BBCD-88BE96380450}" type="slidenum">
              <a:rPr kumimoji="false" lang="zh-CN" altLang="en-US" sz="1400">
                <a:latin typeface="Times New Roman" charset="0"/>
              </a:rPr>
              <a:t>35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903" name="Text Box 2"/>
          <p:cNvSpPr txBox="true">
            <a:spLocks noChangeArrowheads="true"/>
          </p:cNvSpPr>
          <p:nvPr/>
        </p:nvSpPr>
        <p:spPr bwMode="auto">
          <a:xfrm>
            <a:off x="5788025" y="1830388"/>
            <a:ext cx="31051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zh-CN" altLang="en-US" sz="1800">
                <a:latin typeface="Helvetica" charset="0"/>
              </a:rPr>
              <a:t>利用对信号量</a:t>
            </a:r>
            <a:r>
              <a:rPr kumimoji="false" lang="en-US" altLang="zh-CN" sz="1800">
                <a:latin typeface="Helvetica" charset="0"/>
              </a:rPr>
              <a:t>s</a:t>
            </a:r>
            <a:r>
              <a:rPr kumimoji="false" lang="zh-CN" altLang="en-US" sz="1800">
                <a:latin typeface="Helvetica" charset="0"/>
              </a:rPr>
              <a:t>（初始值为</a:t>
            </a:r>
            <a:r>
              <a:rPr kumimoji="false" lang="zh-CN" altLang="zh-CN" sz="1800">
                <a:latin typeface="Helvetica" charset="0"/>
              </a:rPr>
              <a:t>1</a:t>
            </a:r>
            <a:r>
              <a:rPr kumimoji="false" lang="zh-CN" altLang="en-US" sz="1800">
                <a:latin typeface="Helvetica" charset="0"/>
              </a:rPr>
              <a:t>）的</a:t>
            </a:r>
            <a:r>
              <a:rPr kumimoji="false" lang="en-US" altLang="zh-CN" sz="1800">
                <a:latin typeface="Helvetica" charset="0"/>
              </a:rPr>
              <a:t>P</a:t>
            </a:r>
            <a:r>
              <a:rPr kumimoji="false" lang="zh-CN" altLang="en-US" sz="1800">
                <a:latin typeface="Helvetica" charset="0"/>
              </a:rPr>
              <a:t>、</a:t>
            </a:r>
            <a:r>
              <a:rPr kumimoji="false" lang="en-US" altLang="zh-CN" sz="1800">
                <a:latin typeface="Helvetica" charset="0"/>
              </a:rPr>
              <a:t>V</a:t>
            </a:r>
            <a:r>
              <a:rPr kumimoji="false" lang="zh-CN" altLang="en-US" sz="1800">
                <a:latin typeface="Helvetica" charset="0"/>
              </a:rPr>
              <a:t>操作可以保卫</a:t>
            </a:r>
            <a:r>
              <a:rPr kumimoji="false" lang="en-US" altLang="zh-CN" sz="1800">
                <a:latin typeface="Helvetica" charset="0"/>
              </a:rPr>
              <a:t>critical</a:t>
            </a:r>
            <a:r>
              <a:rPr kumimoji="false" lang="zh-CN" altLang="en-US" sz="1800">
                <a:latin typeface="Helvetica" charset="0"/>
              </a:rPr>
              <a:t> </a:t>
            </a:r>
            <a:r>
              <a:rPr kumimoji="false" lang="en-US" altLang="zh-CN" sz="1800">
                <a:latin typeface="Helvetica" charset="0"/>
              </a:rPr>
              <a:t>section</a:t>
            </a:r>
            <a:r>
              <a:rPr kumimoji="false" lang="zh-CN" altLang="en-US" sz="1800">
                <a:latin typeface="Helvetica" charset="0"/>
              </a:rPr>
              <a:t>，这样提供对共享变量的互斥访问</a:t>
            </a:r>
            <a:endParaRPr kumimoji="false" lang="en-US" altLang="zh-CN" sz="1800">
              <a:latin typeface="Helvetica" charset="0"/>
            </a:endParaRPr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800">
              <a:latin typeface="Helvetica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zh-CN" altLang="en-US" sz="1800">
                <a:latin typeface="Helvetica" charset="0"/>
              </a:rPr>
              <a:t>信号量创造了一个禁止区域（</a:t>
            </a:r>
            <a:r>
              <a:rPr kumimoji="false" lang="en-US" altLang="zh-CN" sz="1800">
                <a:latin typeface="Helvetica" charset="0"/>
              </a:rPr>
              <a:t>s&lt;0</a:t>
            </a:r>
            <a:r>
              <a:rPr kumimoji="false" lang="zh-CN" altLang="en-US" sz="1800">
                <a:latin typeface="Helvetica" charset="0"/>
              </a:rPr>
              <a:t>），这个禁止区保护了不安全区域，从而让任何路径都不能进入这个区域</a:t>
            </a:r>
            <a:endParaRPr kumimoji="false" lang="en-US" altLang="zh-CN" sz="1800">
              <a:latin typeface="Helvetica" charset="0"/>
            </a:endParaRPr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800">
              <a:latin typeface="Helvetica" charset="0"/>
            </a:endParaRPr>
          </a:p>
        </p:txBody>
      </p:sp>
      <p:grpSp>
        <p:nvGrpSpPr>
          <p:cNvPr id="904" name="Group 3"/>
          <p:cNvGrpSpPr/>
          <p:nvPr/>
        </p:nvGrpSpPr>
        <p:grpSpPr>
          <a:xfrm>
            <a:off x="500063" y="1504950"/>
            <a:ext cx="5505450" cy="4981575"/>
            <a:chOff x="2" y="542"/>
            <a:chExt cx="3783" cy="3547"/>
          </a:xfrm>
        </p:grpSpPr>
        <p:sp>
          <p:nvSpPr>
            <p:cNvPr id="905" name="Rectangle 4"/>
            <p:cNvSpPr>
              <a:spLocks noChangeAspect="true" noChangeArrowheads="true"/>
            </p:cNvSpPr>
            <p:nvPr/>
          </p:nvSpPr>
          <p:spPr bwMode="auto">
            <a:xfrm>
              <a:off x="1211" y="1662"/>
              <a:ext cx="1091" cy="10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06" name="Line 5"/>
            <p:cNvSpPr>
              <a:spLocks noChangeAspect="true" noChangeShapeType="true"/>
            </p:cNvSpPr>
            <p:nvPr/>
          </p:nvSpPr>
          <p:spPr bwMode="auto">
            <a:xfrm flipV="true">
              <a:off x="417" y="3501"/>
              <a:ext cx="28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>
              <a:spAutoFit/>
            </a:bodyPr>
            <a:lstStyle/>
            <a:p>
              <a:pPr/>
              <a:endParaRPr lang="zh-CN" altLang="en-US"/>
            </a:p>
          </p:txBody>
        </p:sp>
        <p:sp>
          <p:nvSpPr>
            <p:cNvPr id="907" name="Line 6"/>
            <p:cNvSpPr>
              <a:spLocks noChangeAspect="true" noChangeShapeType="true"/>
            </p:cNvSpPr>
            <p:nvPr/>
          </p:nvSpPr>
          <p:spPr bwMode="auto">
            <a:xfrm flipH="true" flipV="true">
              <a:off x="423" y="758"/>
              <a:ext cx="0" cy="27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/>
            </a:extLst>
          </p:spPr>
          <p:txBody>
            <a:bodyPr anchor="ctr">
              <a:spAutoFit/>
            </a:bodyPr>
            <a:lstStyle/>
            <a:p>
              <a:pPr/>
              <a:endParaRPr lang="zh-CN" altLang="en-US"/>
            </a:p>
          </p:txBody>
        </p:sp>
        <p:sp>
          <p:nvSpPr>
            <p:cNvPr id="908" name="Text Box 7"/>
            <p:cNvSpPr txBox="true">
              <a:spLocks noChangeAspect="true" noChangeArrowheads="true"/>
            </p:cNvSpPr>
            <p:nvPr/>
          </p:nvSpPr>
          <p:spPr bwMode="auto">
            <a:xfrm>
              <a:off x="467" y="3473"/>
              <a:ext cx="2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H</a:t>
              </a:r>
              <a:r>
                <a:rPr kumimoji="false" lang="en-US" altLang="zh-CN" sz="1600" b="false" baseline="-25000">
                  <a:latin typeface="Helvetica" charset="0"/>
                </a:rPr>
                <a:t>1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09" name="Text Box 8"/>
            <p:cNvSpPr txBox="true">
              <a:spLocks noChangeAspect="true" noChangeArrowheads="true"/>
            </p:cNvSpPr>
            <p:nvPr/>
          </p:nvSpPr>
          <p:spPr bwMode="auto">
            <a:xfrm>
              <a:off x="786" y="3472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solidFill>
                    <a:srgbClr val="FF0000"/>
                  </a:solidFill>
                  <a:latin typeface="Helvetica" charset="0"/>
                </a:rPr>
                <a:t>P(s)</a:t>
              </a:r>
              <a:endParaRPr/>
            </a:p>
          </p:txBody>
        </p:sp>
        <p:sp>
          <p:nvSpPr>
            <p:cNvPr id="910" name="Text Box 9"/>
            <p:cNvSpPr txBox="true">
              <a:spLocks noChangeAspect="true" noChangeArrowheads="true"/>
            </p:cNvSpPr>
            <p:nvPr/>
          </p:nvSpPr>
          <p:spPr bwMode="auto">
            <a:xfrm>
              <a:off x="2329" y="3472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solidFill>
                    <a:srgbClr val="FF0000"/>
                  </a:solidFill>
                  <a:latin typeface="Helvetica" charset="0"/>
                </a:rPr>
                <a:t>V(s)</a:t>
              </a:r>
              <a:endParaRPr/>
            </a:p>
          </p:txBody>
        </p:sp>
        <p:sp>
          <p:nvSpPr>
            <p:cNvPr id="911" name="Text Box 10"/>
            <p:cNvSpPr txBox="true">
              <a:spLocks noChangeAspect="true" noChangeArrowheads="true"/>
            </p:cNvSpPr>
            <p:nvPr/>
          </p:nvSpPr>
          <p:spPr bwMode="auto">
            <a:xfrm>
              <a:off x="2765" y="3473"/>
              <a:ext cx="26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T</a:t>
              </a:r>
              <a:r>
                <a:rPr kumimoji="false" lang="en-US" altLang="zh-CN" sz="1600" b="false" baseline="-25000">
                  <a:latin typeface="Helvetica" charset="0"/>
                </a:rPr>
                <a:t>1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12" name="Text Box 11"/>
            <p:cNvSpPr txBox="true">
              <a:spLocks noChangeAspect="true" noChangeArrowheads="true"/>
            </p:cNvSpPr>
            <p:nvPr/>
          </p:nvSpPr>
          <p:spPr bwMode="auto">
            <a:xfrm>
              <a:off x="3100" y="3485"/>
              <a:ext cx="68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Thread 1</a:t>
              </a:r>
              <a:endParaRPr/>
            </a:p>
          </p:txBody>
        </p:sp>
        <p:sp>
          <p:nvSpPr>
            <p:cNvPr id="913" name="Text Box 12"/>
            <p:cNvSpPr txBox="true">
              <a:spLocks noChangeAspect="true" noChangeArrowheads="true"/>
            </p:cNvSpPr>
            <p:nvPr/>
          </p:nvSpPr>
          <p:spPr bwMode="auto">
            <a:xfrm>
              <a:off x="90" y="542"/>
              <a:ext cx="68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Thread 2</a:t>
              </a:r>
              <a:endParaRPr/>
            </a:p>
          </p:txBody>
        </p:sp>
        <p:sp>
          <p:nvSpPr>
            <p:cNvPr id="914" name="Oval 13"/>
            <p:cNvSpPr>
              <a:spLocks noChangeAspect="true" noChangeArrowheads="true"/>
            </p:cNvSpPr>
            <p:nvPr/>
          </p:nvSpPr>
          <p:spPr bwMode="auto">
            <a:xfrm>
              <a:off x="797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15" name="Oval 14"/>
            <p:cNvSpPr>
              <a:spLocks noChangeAspect="true" noChangeArrowheads="true"/>
            </p:cNvSpPr>
            <p:nvPr/>
          </p:nvSpPr>
          <p:spPr bwMode="auto">
            <a:xfrm>
              <a:off x="1177" y="3114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16" name="Oval 15"/>
            <p:cNvSpPr>
              <a:spLocks noChangeAspect="true" noChangeArrowheads="true"/>
            </p:cNvSpPr>
            <p:nvPr/>
          </p:nvSpPr>
          <p:spPr bwMode="auto">
            <a:xfrm>
              <a:off x="1559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17" name="Oval 16"/>
            <p:cNvSpPr>
              <a:spLocks noChangeAspect="true" noChangeArrowheads="true"/>
            </p:cNvSpPr>
            <p:nvPr/>
          </p:nvSpPr>
          <p:spPr bwMode="auto">
            <a:xfrm>
              <a:off x="1940" y="3114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18" name="Oval 17"/>
            <p:cNvSpPr>
              <a:spLocks noChangeAspect="true" noChangeArrowheads="true"/>
            </p:cNvSpPr>
            <p:nvPr/>
          </p:nvSpPr>
          <p:spPr bwMode="auto">
            <a:xfrm>
              <a:off x="2321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19" name="Oval 18"/>
            <p:cNvSpPr>
              <a:spLocks noChangeAspect="true" noChangeArrowheads="true"/>
            </p:cNvSpPr>
            <p:nvPr/>
          </p:nvSpPr>
          <p:spPr bwMode="auto">
            <a:xfrm>
              <a:off x="417" y="3114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0" name="Oval 19"/>
            <p:cNvSpPr>
              <a:spLocks noChangeAspect="true" noChangeArrowheads="true"/>
            </p:cNvSpPr>
            <p:nvPr/>
          </p:nvSpPr>
          <p:spPr bwMode="auto">
            <a:xfrm>
              <a:off x="2701" y="3114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1" name="Oval 20"/>
            <p:cNvSpPr>
              <a:spLocks noChangeAspect="true" noChangeArrowheads="true"/>
            </p:cNvSpPr>
            <p:nvPr/>
          </p:nvSpPr>
          <p:spPr bwMode="auto">
            <a:xfrm>
              <a:off x="3083" y="3114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2" name="Oval 21"/>
            <p:cNvSpPr>
              <a:spLocks noChangeAspect="true" noChangeArrowheads="true"/>
            </p:cNvSpPr>
            <p:nvPr/>
          </p:nvSpPr>
          <p:spPr bwMode="auto">
            <a:xfrm>
              <a:off x="797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3" name="Oval 22"/>
            <p:cNvSpPr>
              <a:spLocks noChangeAspect="true" noChangeArrowheads="true"/>
            </p:cNvSpPr>
            <p:nvPr/>
          </p:nvSpPr>
          <p:spPr bwMode="auto">
            <a:xfrm>
              <a:off x="1177" y="2743"/>
              <a:ext cx="22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4" name="Oval 23"/>
            <p:cNvSpPr>
              <a:spLocks noChangeAspect="true" noChangeArrowheads="true"/>
            </p:cNvSpPr>
            <p:nvPr/>
          </p:nvSpPr>
          <p:spPr bwMode="auto">
            <a:xfrm>
              <a:off x="1559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5" name="Oval 24"/>
            <p:cNvSpPr>
              <a:spLocks noChangeAspect="true" noChangeArrowheads="true"/>
            </p:cNvSpPr>
            <p:nvPr/>
          </p:nvSpPr>
          <p:spPr bwMode="auto">
            <a:xfrm>
              <a:off x="1940" y="2743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6" name="Oval 25"/>
            <p:cNvSpPr>
              <a:spLocks noChangeAspect="true" noChangeArrowheads="true"/>
            </p:cNvSpPr>
            <p:nvPr/>
          </p:nvSpPr>
          <p:spPr bwMode="auto">
            <a:xfrm>
              <a:off x="2321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7" name="Oval 26"/>
            <p:cNvSpPr>
              <a:spLocks noChangeAspect="true" noChangeArrowheads="true"/>
            </p:cNvSpPr>
            <p:nvPr/>
          </p:nvSpPr>
          <p:spPr bwMode="auto">
            <a:xfrm>
              <a:off x="417" y="2743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8" name="Oval 27"/>
            <p:cNvSpPr>
              <a:spLocks noChangeAspect="true" noChangeArrowheads="true"/>
            </p:cNvSpPr>
            <p:nvPr/>
          </p:nvSpPr>
          <p:spPr bwMode="auto">
            <a:xfrm>
              <a:off x="2701" y="2743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29" name="Oval 28"/>
            <p:cNvSpPr>
              <a:spLocks noChangeAspect="true" noChangeArrowheads="true"/>
            </p:cNvSpPr>
            <p:nvPr/>
          </p:nvSpPr>
          <p:spPr bwMode="auto">
            <a:xfrm>
              <a:off x="3083" y="2743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0" name="Oval 29"/>
            <p:cNvSpPr>
              <a:spLocks noChangeAspect="true" noChangeArrowheads="true"/>
            </p:cNvSpPr>
            <p:nvPr/>
          </p:nvSpPr>
          <p:spPr bwMode="auto">
            <a:xfrm>
              <a:off x="797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1" name="Oval 30"/>
            <p:cNvSpPr>
              <a:spLocks noChangeAspect="true" noChangeArrowheads="true"/>
            </p:cNvSpPr>
            <p:nvPr/>
          </p:nvSpPr>
          <p:spPr bwMode="auto">
            <a:xfrm>
              <a:off x="1177" y="2371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2" name="Oval 31"/>
            <p:cNvSpPr>
              <a:spLocks noChangeAspect="true" noChangeArrowheads="true"/>
            </p:cNvSpPr>
            <p:nvPr/>
          </p:nvSpPr>
          <p:spPr bwMode="auto">
            <a:xfrm>
              <a:off x="1559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3" name="Oval 32"/>
            <p:cNvSpPr>
              <a:spLocks noChangeAspect="true" noChangeArrowheads="true"/>
            </p:cNvSpPr>
            <p:nvPr/>
          </p:nvSpPr>
          <p:spPr bwMode="auto">
            <a:xfrm>
              <a:off x="1940" y="2371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4" name="Oval 33"/>
            <p:cNvSpPr>
              <a:spLocks noChangeAspect="true" noChangeArrowheads="true"/>
            </p:cNvSpPr>
            <p:nvPr/>
          </p:nvSpPr>
          <p:spPr bwMode="auto">
            <a:xfrm>
              <a:off x="2321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5" name="Oval 34"/>
            <p:cNvSpPr>
              <a:spLocks noChangeAspect="true" noChangeArrowheads="true"/>
            </p:cNvSpPr>
            <p:nvPr/>
          </p:nvSpPr>
          <p:spPr bwMode="auto">
            <a:xfrm>
              <a:off x="417" y="2371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6" name="Oval 35"/>
            <p:cNvSpPr>
              <a:spLocks noChangeAspect="true" noChangeArrowheads="true"/>
            </p:cNvSpPr>
            <p:nvPr/>
          </p:nvSpPr>
          <p:spPr bwMode="auto">
            <a:xfrm>
              <a:off x="2701" y="2371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7" name="Oval 36"/>
            <p:cNvSpPr>
              <a:spLocks noChangeAspect="true" noChangeArrowheads="true"/>
            </p:cNvSpPr>
            <p:nvPr/>
          </p:nvSpPr>
          <p:spPr bwMode="auto">
            <a:xfrm>
              <a:off x="3083" y="2371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8" name="Oval 37"/>
            <p:cNvSpPr>
              <a:spLocks noChangeAspect="true" noChangeArrowheads="true"/>
            </p:cNvSpPr>
            <p:nvPr/>
          </p:nvSpPr>
          <p:spPr bwMode="auto">
            <a:xfrm>
              <a:off x="797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39" name="Oval 38"/>
            <p:cNvSpPr>
              <a:spLocks noChangeAspect="true" noChangeArrowheads="true"/>
            </p:cNvSpPr>
            <p:nvPr/>
          </p:nvSpPr>
          <p:spPr bwMode="auto">
            <a:xfrm>
              <a:off x="1177" y="2000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0" name="Oval 39"/>
            <p:cNvSpPr>
              <a:spLocks noChangeAspect="true" noChangeArrowheads="true"/>
            </p:cNvSpPr>
            <p:nvPr/>
          </p:nvSpPr>
          <p:spPr bwMode="auto">
            <a:xfrm>
              <a:off x="1559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1" name="Oval 40"/>
            <p:cNvSpPr>
              <a:spLocks noChangeAspect="true" noChangeArrowheads="true"/>
            </p:cNvSpPr>
            <p:nvPr/>
          </p:nvSpPr>
          <p:spPr bwMode="auto">
            <a:xfrm>
              <a:off x="1940" y="2000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2" name="Oval 41"/>
            <p:cNvSpPr>
              <a:spLocks noChangeAspect="true" noChangeArrowheads="true"/>
            </p:cNvSpPr>
            <p:nvPr/>
          </p:nvSpPr>
          <p:spPr bwMode="auto">
            <a:xfrm>
              <a:off x="2321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3" name="Oval 42"/>
            <p:cNvSpPr>
              <a:spLocks noChangeAspect="true" noChangeArrowheads="true"/>
            </p:cNvSpPr>
            <p:nvPr/>
          </p:nvSpPr>
          <p:spPr bwMode="auto">
            <a:xfrm>
              <a:off x="417" y="2000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4" name="Oval 43"/>
            <p:cNvSpPr>
              <a:spLocks noChangeAspect="true" noChangeArrowheads="true"/>
            </p:cNvSpPr>
            <p:nvPr/>
          </p:nvSpPr>
          <p:spPr bwMode="auto">
            <a:xfrm>
              <a:off x="2701" y="2000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5" name="Oval 44"/>
            <p:cNvSpPr>
              <a:spLocks noChangeAspect="true" noChangeArrowheads="true"/>
            </p:cNvSpPr>
            <p:nvPr/>
          </p:nvSpPr>
          <p:spPr bwMode="auto">
            <a:xfrm>
              <a:off x="3083" y="2000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6" name="Oval 45"/>
            <p:cNvSpPr>
              <a:spLocks noChangeAspect="true" noChangeArrowheads="true"/>
            </p:cNvSpPr>
            <p:nvPr/>
          </p:nvSpPr>
          <p:spPr bwMode="auto">
            <a:xfrm>
              <a:off x="797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7" name="Oval 46"/>
            <p:cNvSpPr>
              <a:spLocks noChangeAspect="true" noChangeArrowheads="true"/>
            </p:cNvSpPr>
            <p:nvPr/>
          </p:nvSpPr>
          <p:spPr bwMode="auto">
            <a:xfrm>
              <a:off x="1177" y="1629"/>
              <a:ext cx="22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8" name="Oval 47"/>
            <p:cNvSpPr>
              <a:spLocks noChangeAspect="true" noChangeArrowheads="true"/>
            </p:cNvSpPr>
            <p:nvPr/>
          </p:nvSpPr>
          <p:spPr bwMode="auto">
            <a:xfrm>
              <a:off x="1559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49" name="Oval 48"/>
            <p:cNvSpPr>
              <a:spLocks noChangeAspect="true" noChangeArrowheads="true"/>
            </p:cNvSpPr>
            <p:nvPr/>
          </p:nvSpPr>
          <p:spPr bwMode="auto">
            <a:xfrm>
              <a:off x="1940" y="1629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0" name="Oval 49"/>
            <p:cNvSpPr>
              <a:spLocks noChangeAspect="true" noChangeArrowheads="true"/>
            </p:cNvSpPr>
            <p:nvPr/>
          </p:nvSpPr>
          <p:spPr bwMode="auto">
            <a:xfrm>
              <a:off x="2321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1" name="Oval 50"/>
            <p:cNvSpPr>
              <a:spLocks noChangeAspect="true" noChangeArrowheads="true"/>
            </p:cNvSpPr>
            <p:nvPr/>
          </p:nvSpPr>
          <p:spPr bwMode="auto">
            <a:xfrm>
              <a:off x="417" y="1629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2" name="Oval 51"/>
            <p:cNvSpPr>
              <a:spLocks noChangeAspect="true" noChangeArrowheads="true"/>
            </p:cNvSpPr>
            <p:nvPr/>
          </p:nvSpPr>
          <p:spPr bwMode="auto">
            <a:xfrm>
              <a:off x="2701" y="1629"/>
              <a:ext cx="21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3" name="Oval 52"/>
            <p:cNvSpPr>
              <a:spLocks noChangeAspect="true" noChangeArrowheads="true"/>
            </p:cNvSpPr>
            <p:nvPr/>
          </p:nvSpPr>
          <p:spPr bwMode="auto">
            <a:xfrm>
              <a:off x="3083" y="1629"/>
              <a:ext cx="20" cy="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4" name="Oval 53"/>
            <p:cNvSpPr>
              <a:spLocks noChangeAspect="true" noChangeArrowheads="true"/>
            </p:cNvSpPr>
            <p:nvPr/>
          </p:nvSpPr>
          <p:spPr bwMode="auto">
            <a:xfrm>
              <a:off x="797" y="348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5" name="Oval 54"/>
            <p:cNvSpPr>
              <a:spLocks noChangeAspect="true" noChangeArrowheads="true"/>
            </p:cNvSpPr>
            <p:nvPr/>
          </p:nvSpPr>
          <p:spPr bwMode="auto">
            <a:xfrm>
              <a:off x="1177" y="3486"/>
              <a:ext cx="22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6" name="Oval 55"/>
            <p:cNvSpPr>
              <a:spLocks noChangeAspect="true" noChangeArrowheads="true"/>
            </p:cNvSpPr>
            <p:nvPr/>
          </p:nvSpPr>
          <p:spPr bwMode="auto">
            <a:xfrm>
              <a:off x="1558" y="3486"/>
              <a:ext cx="21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7" name="Oval 56"/>
            <p:cNvSpPr>
              <a:spLocks noChangeAspect="true" noChangeArrowheads="true"/>
            </p:cNvSpPr>
            <p:nvPr/>
          </p:nvSpPr>
          <p:spPr bwMode="auto">
            <a:xfrm>
              <a:off x="1939" y="3486"/>
              <a:ext cx="21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8" name="Oval 57"/>
            <p:cNvSpPr>
              <a:spLocks noChangeAspect="true" noChangeArrowheads="true"/>
            </p:cNvSpPr>
            <p:nvPr/>
          </p:nvSpPr>
          <p:spPr bwMode="auto">
            <a:xfrm>
              <a:off x="2319" y="3486"/>
              <a:ext cx="22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59" name="Oval 58"/>
            <p:cNvSpPr>
              <a:spLocks noChangeAspect="true" noChangeArrowheads="true"/>
            </p:cNvSpPr>
            <p:nvPr/>
          </p:nvSpPr>
          <p:spPr bwMode="auto">
            <a:xfrm>
              <a:off x="417" y="3486"/>
              <a:ext cx="20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0" name="Oval 59"/>
            <p:cNvSpPr>
              <a:spLocks noChangeAspect="true" noChangeArrowheads="true"/>
            </p:cNvSpPr>
            <p:nvPr/>
          </p:nvSpPr>
          <p:spPr bwMode="auto">
            <a:xfrm>
              <a:off x="2700" y="3486"/>
              <a:ext cx="22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1" name="Oval 60"/>
            <p:cNvSpPr>
              <a:spLocks noChangeAspect="true" noChangeArrowheads="true"/>
            </p:cNvSpPr>
            <p:nvPr/>
          </p:nvSpPr>
          <p:spPr bwMode="auto">
            <a:xfrm>
              <a:off x="3082" y="3486"/>
              <a:ext cx="21" cy="22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2" name="Oval 61"/>
            <p:cNvSpPr>
              <a:spLocks noChangeAspect="true" noChangeArrowheads="true"/>
            </p:cNvSpPr>
            <p:nvPr/>
          </p:nvSpPr>
          <p:spPr bwMode="auto">
            <a:xfrm>
              <a:off x="797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3" name="Oval 62"/>
            <p:cNvSpPr>
              <a:spLocks noChangeAspect="true" noChangeArrowheads="true"/>
            </p:cNvSpPr>
            <p:nvPr/>
          </p:nvSpPr>
          <p:spPr bwMode="auto">
            <a:xfrm>
              <a:off x="1177" y="1257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4" name="Oval 63"/>
            <p:cNvSpPr>
              <a:spLocks noChangeAspect="true" noChangeArrowheads="true"/>
            </p:cNvSpPr>
            <p:nvPr/>
          </p:nvSpPr>
          <p:spPr bwMode="auto">
            <a:xfrm>
              <a:off x="1558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5" name="Oval 64"/>
            <p:cNvSpPr>
              <a:spLocks noChangeAspect="true" noChangeArrowheads="true"/>
            </p:cNvSpPr>
            <p:nvPr/>
          </p:nvSpPr>
          <p:spPr bwMode="auto">
            <a:xfrm>
              <a:off x="1940" y="1257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6" name="Oval 65"/>
            <p:cNvSpPr>
              <a:spLocks noChangeAspect="true" noChangeArrowheads="true"/>
            </p:cNvSpPr>
            <p:nvPr/>
          </p:nvSpPr>
          <p:spPr bwMode="auto">
            <a:xfrm>
              <a:off x="2320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7" name="Oval 66"/>
            <p:cNvSpPr>
              <a:spLocks noChangeAspect="true" noChangeArrowheads="true"/>
            </p:cNvSpPr>
            <p:nvPr/>
          </p:nvSpPr>
          <p:spPr bwMode="auto">
            <a:xfrm>
              <a:off x="417" y="1257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8" name="Oval 67"/>
            <p:cNvSpPr>
              <a:spLocks noChangeAspect="true" noChangeArrowheads="true"/>
            </p:cNvSpPr>
            <p:nvPr/>
          </p:nvSpPr>
          <p:spPr bwMode="auto">
            <a:xfrm>
              <a:off x="2700" y="1257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69" name="Oval 68"/>
            <p:cNvSpPr>
              <a:spLocks noChangeAspect="true" noChangeArrowheads="true"/>
            </p:cNvSpPr>
            <p:nvPr/>
          </p:nvSpPr>
          <p:spPr bwMode="auto">
            <a:xfrm>
              <a:off x="3082" y="1257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70" name="Oval 69"/>
            <p:cNvSpPr>
              <a:spLocks noChangeAspect="true" noChangeArrowheads="true"/>
            </p:cNvSpPr>
            <p:nvPr/>
          </p:nvSpPr>
          <p:spPr bwMode="auto">
            <a:xfrm>
              <a:off x="797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71" name="Oval 70"/>
            <p:cNvSpPr>
              <a:spLocks noChangeAspect="true" noChangeArrowheads="true"/>
            </p:cNvSpPr>
            <p:nvPr/>
          </p:nvSpPr>
          <p:spPr bwMode="auto">
            <a:xfrm>
              <a:off x="1177" y="886"/>
              <a:ext cx="22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72" name="Oval 71"/>
            <p:cNvSpPr>
              <a:spLocks noChangeAspect="true" noChangeArrowheads="true"/>
            </p:cNvSpPr>
            <p:nvPr/>
          </p:nvSpPr>
          <p:spPr bwMode="auto">
            <a:xfrm>
              <a:off x="1558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73" name="Oval 72"/>
            <p:cNvSpPr>
              <a:spLocks noChangeAspect="true" noChangeArrowheads="true"/>
            </p:cNvSpPr>
            <p:nvPr/>
          </p:nvSpPr>
          <p:spPr bwMode="auto">
            <a:xfrm>
              <a:off x="1940" y="886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74" name="Oval 73"/>
            <p:cNvSpPr>
              <a:spLocks noChangeAspect="true" noChangeArrowheads="true"/>
            </p:cNvSpPr>
            <p:nvPr/>
          </p:nvSpPr>
          <p:spPr bwMode="auto">
            <a:xfrm>
              <a:off x="2320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75" name="Oval 74"/>
            <p:cNvSpPr>
              <a:spLocks noChangeAspect="true" noChangeArrowheads="true"/>
            </p:cNvSpPr>
            <p:nvPr/>
          </p:nvSpPr>
          <p:spPr bwMode="auto">
            <a:xfrm>
              <a:off x="417" y="886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76" name="Oval 75"/>
            <p:cNvSpPr>
              <a:spLocks noChangeAspect="true" noChangeArrowheads="true"/>
            </p:cNvSpPr>
            <p:nvPr/>
          </p:nvSpPr>
          <p:spPr bwMode="auto">
            <a:xfrm>
              <a:off x="2700" y="886"/>
              <a:ext cx="21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77" name="Oval 76"/>
            <p:cNvSpPr>
              <a:spLocks noChangeAspect="true" noChangeArrowheads="true"/>
            </p:cNvSpPr>
            <p:nvPr/>
          </p:nvSpPr>
          <p:spPr bwMode="auto">
            <a:xfrm>
              <a:off x="3082" y="886"/>
              <a:ext cx="20" cy="21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978" name="Text Box 77"/>
            <p:cNvSpPr txBox="true">
              <a:spLocks noChangeAspect="true" noChangeArrowheads="true"/>
            </p:cNvSpPr>
            <p:nvPr/>
          </p:nvSpPr>
          <p:spPr bwMode="auto">
            <a:xfrm>
              <a:off x="1249" y="3473"/>
              <a:ext cx="25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L</a:t>
              </a:r>
              <a:r>
                <a:rPr kumimoji="false" lang="en-US" altLang="zh-CN" sz="1600" b="false" baseline="-25000">
                  <a:latin typeface="Helvetica" charset="0"/>
                </a:rPr>
                <a:t>1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79" name="Text Box 78"/>
            <p:cNvSpPr txBox="true">
              <a:spLocks noChangeAspect="true" noChangeArrowheads="true"/>
            </p:cNvSpPr>
            <p:nvPr/>
          </p:nvSpPr>
          <p:spPr bwMode="auto">
            <a:xfrm>
              <a:off x="1612" y="3473"/>
              <a:ext cx="28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U</a:t>
              </a:r>
              <a:r>
                <a:rPr kumimoji="false" lang="en-US" altLang="zh-CN" sz="1600" b="false" baseline="-25000">
                  <a:latin typeface="Helvetica" charset="0"/>
                </a:rPr>
                <a:t>1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80" name="Text Box 79"/>
            <p:cNvSpPr txBox="true">
              <a:spLocks noChangeAspect="true" noChangeArrowheads="true"/>
            </p:cNvSpPr>
            <p:nvPr/>
          </p:nvSpPr>
          <p:spPr bwMode="auto">
            <a:xfrm>
              <a:off x="2000" y="3473"/>
              <a:ext cx="2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S</a:t>
              </a:r>
              <a:r>
                <a:rPr kumimoji="false" lang="en-US" altLang="zh-CN" sz="1600" b="false" baseline="-25000">
                  <a:latin typeface="Helvetica" charset="0"/>
                </a:rPr>
                <a:t>1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81" name="Text Box 80"/>
            <p:cNvSpPr txBox="true">
              <a:spLocks noChangeAspect="true" noChangeArrowheads="true"/>
            </p:cNvSpPr>
            <p:nvPr/>
          </p:nvSpPr>
          <p:spPr bwMode="auto">
            <a:xfrm>
              <a:off x="171" y="3170"/>
              <a:ext cx="2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H</a:t>
              </a:r>
              <a:r>
                <a:rPr kumimoji="false" lang="en-US" altLang="zh-CN" sz="1600" b="false" baseline="-25000">
                  <a:latin typeface="Helvetica" charset="0"/>
                </a:rPr>
                <a:t>2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82" name="Text Box 81"/>
            <p:cNvSpPr txBox="true">
              <a:spLocks noChangeAspect="true" noChangeArrowheads="true"/>
            </p:cNvSpPr>
            <p:nvPr/>
          </p:nvSpPr>
          <p:spPr bwMode="auto">
            <a:xfrm>
              <a:off x="72" y="2810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solidFill>
                    <a:srgbClr val="FF0000"/>
                  </a:solidFill>
                  <a:latin typeface="Helvetica" charset="0"/>
                </a:rPr>
                <a:t>P(s)</a:t>
              </a:r>
              <a:endParaRPr/>
            </a:p>
          </p:txBody>
        </p:sp>
        <p:sp>
          <p:nvSpPr>
            <p:cNvPr id="983" name="Text Box 82"/>
            <p:cNvSpPr txBox="true">
              <a:spLocks noChangeAspect="true" noChangeArrowheads="true"/>
            </p:cNvSpPr>
            <p:nvPr/>
          </p:nvSpPr>
          <p:spPr bwMode="auto">
            <a:xfrm>
              <a:off x="72" y="1331"/>
              <a:ext cx="393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>
                  <a:solidFill>
                    <a:srgbClr val="FF0000"/>
                  </a:solidFill>
                  <a:latin typeface="Helvetica" charset="0"/>
                </a:rPr>
                <a:t>V(s)</a:t>
              </a:r>
              <a:endParaRPr/>
            </a:p>
          </p:txBody>
        </p:sp>
        <p:sp>
          <p:nvSpPr>
            <p:cNvPr id="984" name="Text Box 83"/>
            <p:cNvSpPr txBox="true">
              <a:spLocks noChangeAspect="true" noChangeArrowheads="true"/>
            </p:cNvSpPr>
            <p:nvPr/>
          </p:nvSpPr>
          <p:spPr bwMode="auto">
            <a:xfrm>
              <a:off x="184" y="943"/>
              <a:ext cx="265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T</a:t>
              </a:r>
              <a:r>
                <a:rPr kumimoji="false" lang="en-US" altLang="zh-CN" sz="1600" b="false" baseline="-25000">
                  <a:latin typeface="Helvetica" charset="0"/>
                </a:rPr>
                <a:t>2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85" name="Text Box 84"/>
            <p:cNvSpPr txBox="true">
              <a:spLocks noChangeAspect="true" noChangeArrowheads="true"/>
            </p:cNvSpPr>
            <p:nvPr/>
          </p:nvSpPr>
          <p:spPr bwMode="auto">
            <a:xfrm>
              <a:off x="192" y="2436"/>
              <a:ext cx="25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L</a:t>
              </a:r>
              <a:r>
                <a:rPr kumimoji="false" lang="en-US" altLang="zh-CN" sz="1600" b="false" baseline="-25000">
                  <a:latin typeface="Helvetica" charset="0"/>
                </a:rPr>
                <a:t>2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86" name="Text Box 85"/>
            <p:cNvSpPr txBox="true">
              <a:spLocks noChangeAspect="true" noChangeArrowheads="true"/>
            </p:cNvSpPr>
            <p:nvPr/>
          </p:nvSpPr>
          <p:spPr bwMode="auto">
            <a:xfrm>
              <a:off x="171" y="2082"/>
              <a:ext cx="28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U</a:t>
              </a:r>
              <a:r>
                <a:rPr kumimoji="false" lang="en-US" altLang="zh-CN" sz="1600" b="false" baseline="-25000">
                  <a:latin typeface="Helvetica" charset="0"/>
                </a:rPr>
                <a:t>2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87" name="Text Box 86"/>
            <p:cNvSpPr txBox="true">
              <a:spLocks noChangeAspect="true" noChangeArrowheads="true"/>
            </p:cNvSpPr>
            <p:nvPr/>
          </p:nvSpPr>
          <p:spPr bwMode="auto">
            <a:xfrm>
              <a:off x="178" y="1699"/>
              <a:ext cx="2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S</a:t>
              </a:r>
              <a:r>
                <a:rPr kumimoji="false" lang="en-US" altLang="zh-CN" sz="1600" b="false" baseline="-25000">
                  <a:latin typeface="Helvetica" charset="0"/>
                </a:rPr>
                <a:t>2</a:t>
              </a:r>
              <a:endParaRPr kumimoji="false" lang="en-US" altLang="zh-CN" sz="1600" b="false">
                <a:latin typeface="Helvetica" charset="0"/>
              </a:endParaRPr>
            </a:p>
          </p:txBody>
        </p:sp>
        <p:sp>
          <p:nvSpPr>
            <p:cNvPr id="988" name="Text Box 87"/>
            <p:cNvSpPr txBox="true">
              <a:spLocks noChangeAspect="true" noChangeArrowheads="true"/>
            </p:cNvSpPr>
            <p:nvPr/>
          </p:nvSpPr>
          <p:spPr bwMode="auto">
            <a:xfrm>
              <a:off x="1290" y="2083"/>
              <a:ext cx="995" cy="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altLang="zh-CN" b="false">
                  <a:latin typeface="Helvetica" pitchFamily="34" charset="0"/>
                  <a:ea typeface="宋体" pitchFamily="2" charset="-122"/>
                </a:rPr>
                <a:t>Unsafe region</a:t>
              </a:r>
              <a:endParaRPr/>
            </a:p>
          </p:txBody>
        </p:sp>
        <p:sp>
          <p:nvSpPr>
            <p:cNvPr id="989" name="Text Box 89"/>
            <p:cNvSpPr txBox="true">
              <a:spLocks noChangeAspect="true" noChangeArrowheads="true"/>
            </p:cNvSpPr>
            <p:nvPr/>
          </p:nvSpPr>
          <p:spPr bwMode="auto">
            <a:xfrm>
              <a:off x="1119" y="1397"/>
              <a:ext cx="1286" cy="2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none" anchor="ctr">
              <a:spAutoFit/>
            </a:bodyPr>
            <a:lstStyle>
              <a:lvl1pPr>
                <a:defRPr sz="1600" b="true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1pPr>
              <a:lvl2pPr marL="742950" indent="-285750">
                <a:defRPr sz="1600" b="true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2pPr>
              <a:lvl3pPr marL="1143000" indent="-228600">
                <a:defRPr sz="1600" b="true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3pPr>
              <a:lvl4pPr marL="1600200" indent="-228600">
                <a:defRPr sz="1600" b="true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4pPr>
              <a:lvl5pPr marL="2057400" indent="-228600">
                <a:defRPr sz="1600" b="true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5pPr>
              <a:lvl6pPr marL="2514600" indent="-228600" eaLnBrk="false" fontAlgn="base" hangingPunct="false">
                <a:spcBef>
                  <a:spcPct val="1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6pPr>
              <a:lvl7pPr marL="2971800" indent="-228600" eaLnBrk="false" fontAlgn="base" hangingPunct="false">
                <a:spcBef>
                  <a:spcPct val="1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7pPr>
              <a:lvl8pPr marL="3429000" indent="-228600" eaLnBrk="false" fontAlgn="base" hangingPunct="false">
                <a:spcBef>
                  <a:spcPct val="1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8pPr>
              <a:lvl9pPr marL="3886200" indent="-228600" eaLnBrk="false" fontAlgn="base" hangingPunct="false">
                <a:spcBef>
                  <a:spcPct val="1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</a:rPr>
                <a:t>Forbidden region</a:t>
              </a:r>
              <a:endParaRPr/>
            </a:p>
          </p:txBody>
        </p:sp>
        <p:grpSp>
          <p:nvGrpSpPr>
            <p:cNvPr id="990" name="Group 90"/>
            <p:cNvGrpSpPr>
              <a:grpSpLocks noChangeAspect="true"/>
            </p:cNvGrpSpPr>
            <p:nvPr/>
          </p:nvGrpSpPr>
          <p:grpSpPr>
            <a:xfrm>
              <a:off x="395" y="3333"/>
              <a:ext cx="2888" cy="195"/>
              <a:chOff x="630" y="3118"/>
              <a:chExt cx="3205" cy="216"/>
            </a:xfrm>
          </p:grpSpPr>
          <p:sp>
            <p:nvSpPr>
              <p:cNvPr id="991" name="Text Box 91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30" y="3118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992" name="Text Box 92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087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993" name="Text Box 93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518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994" name="Text Box 9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903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995" name="Text Box 95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335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996" name="Text Box 96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767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997" name="Text Box 9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198" y="3118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998" name="Text Box 98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631" y="3118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</p:grpSp>
        <p:grpSp>
          <p:nvGrpSpPr>
            <p:cNvPr id="999" name="Group 99"/>
            <p:cNvGrpSpPr>
              <a:grpSpLocks noChangeAspect="true"/>
            </p:cNvGrpSpPr>
            <p:nvPr/>
          </p:nvGrpSpPr>
          <p:grpSpPr>
            <a:xfrm>
              <a:off x="416" y="2926"/>
              <a:ext cx="2888" cy="195"/>
              <a:chOff x="607" y="2667"/>
              <a:chExt cx="3205" cy="216"/>
            </a:xfrm>
          </p:grpSpPr>
          <p:sp>
            <p:nvSpPr>
              <p:cNvPr id="1000" name="Text Box 100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07" y="2667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1001" name="Text Box 101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064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1002" name="Text Box 102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495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03" name="Text Box 103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880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04" name="Text Box 10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312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05" name="Text Box 105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744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06" name="Text Box 106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175" y="2667"/>
                <a:ext cx="205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1007" name="Text Box 10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608" y="2667"/>
                <a:ext cx="204" cy="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</p:grpSp>
        <p:sp>
          <p:nvSpPr>
            <p:cNvPr id="1008" name="Text Box 108"/>
            <p:cNvSpPr txBox="true">
              <a:spLocks noChangeAspect="true" noChangeArrowheads="true"/>
            </p:cNvSpPr>
            <p:nvPr/>
          </p:nvSpPr>
          <p:spPr bwMode="auto">
            <a:xfrm>
              <a:off x="415" y="2580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09" name="Text Box 109"/>
            <p:cNvSpPr txBox="true">
              <a:spLocks noChangeAspect="true" noChangeArrowheads="true"/>
            </p:cNvSpPr>
            <p:nvPr/>
          </p:nvSpPr>
          <p:spPr bwMode="auto">
            <a:xfrm>
              <a:off x="828" y="258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10" name="Text Box 110"/>
            <p:cNvSpPr txBox="true">
              <a:spLocks noChangeAspect="true" noChangeArrowheads="true"/>
            </p:cNvSpPr>
            <p:nvPr/>
          </p:nvSpPr>
          <p:spPr bwMode="auto">
            <a:xfrm>
              <a:off x="1199" y="255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11" name="Text Box 111"/>
            <p:cNvSpPr txBox="true">
              <a:spLocks noChangeAspect="true" noChangeArrowheads="true"/>
            </p:cNvSpPr>
            <p:nvPr/>
          </p:nvSpPr>
          <p:spPr bwMode="auto">
            <a:xfrm>
              <a:off x="1540" y="255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12" name="Text Box 112"/>
            <p:cNvSpPr txBox="true">
              <a:spLocks noChangeAspect="true" noChangeArrowheads="true"/>
            </p:cNvSpPr>
            <p:nvPr/>
          </p:nvSpPr>
          <p:spPr bwMode="auto">
            <a:xfrm>
              <a:off x="1877" y="2554"/>
              <a:ext cx="2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13" name="Text Box 113"/>
            <p:cNvSpPr txBox="true">
              <a:spLocks noChangeAspect="true" noChangeArrowheads="true"/>
            </p:cNvSpPr>
            <p:nvPr/>
          </p:nvSpPr>
          <p:spPr bwMode="auto">
            <a:xfrm>
              <a:off x="2136" y="255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14" name="Text Box 114"/>
            <p:cNvSpPr txBox="true">
              <a:spLocks noChangeAspect="true" noChangeArrowheads="true"/>
            </p:cNvSpPr>
            <p:nvPr/>
          </p:nvSpPr>
          <p:spPr bwMode="auto">
            <a:xfrm>
              <a:off x="2730" y="2580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15" name="Text Box 115"/>
            <p:cNvSpPr txBox="true">
              <a:spLocks noChangeAspect="true" noChangeArrowheads="true"/>
            </p:cNvSpPr>
            <p:nvPr/>
          </p:nvSpPr>
          <p:spPr bwMode="auto">
            <a:xfrm>
              <a:off x="3120" y="258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16" name="Text Box 116"/>
            <p:cNvSpPr txBox="true">
              <a:spLocks noChangeAspect="true" noChangeArrowheads="true"/>
            </p:cNvSpPr>
            <p:nvPr/>
          </p:nvSpPr>
          <p:spPr bwMode="auto">
            <a:xfrm>
              <a:off x="419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17" name="Text Box 117"/>
            <p:cNvSpPr txBox="true">
              <a:spLocks noChangeAspect="true" noChangeArrowheads="true"/>
            </p:cNvSpPr>
            <p:nvPr/>
          </p:nvSpPr>
          <p:spPr bwMode="auto">
            <a:xfrm>
              <a:off x="829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18" name="Text Box 118"/>
            <p:cNvSpPr txBox="true">
              <a:spLocks noChangeAspect="true" noChangeArrowheads="true"/>
            </p:cNvSpPr>
            <p:nvPr/>
          </p:nvSpPr>
          <p:spPr bwMode="auto">
            <a:xfrm>
              <a:off x="1202" y="227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19" name="Text Box 119"/>
            <p:cNvSpPr txBox="true">
              <a:spLocks noChangeAspect="true" noChangeArrowheads="true"/>
            </p:cNvSpPr>
            <p:nvPr/>
          </p:nvSpPr>
          <p:spPr bwMode="auto">
            <a:xfrm>
              <a:off x="1547" y="227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20" name="Text Box 120"/>
            <p:cNvSpPr txBox="true">
              <a:spLocks noChangeAspect="true" noChangeArrowheads="true"/>
            </p:cNvSpPr>
            <p:nvPr/>
          </p:nvSpPr>
          <p:spPr bwMode="auto">
            <a:xfrm>
              <a:off x="1936" y="2277"/>
              <a:ext cx="2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21" name="Text Box 121"/>
            <p:cNvSpPr txBox="true">
              <a:spLocks noChangeAspect="true" noChangeArrowheads="true"/>
            </p:cNvSpPr>
            <p:nvPr/>
          </p:nvSpPr>
          <p:spPr bwMode="auto">
            <a:xfrm>
              <a:off x="2136" y="227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22" name="Text Box 122"/>
            <p:cNvSpPr txBox="true">
              <a:spLocks noChangeAspect="true" noChangeArrowheads="true"/>
            </p:cNvSpPr>
            <p:nvPr/>
          </p:nvSpPr>
          <p:spPr bwMode="auto">
            <a:xfrm>
              <a:off x="2733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23" name="Text Box 123"/>
            <p:cNvSpPr txBox="true">
              <a:spLocks noChangeAspect="true" noChangeArrowheads="true"/>
            </p:cNvSpPr>
            <p:nvPr/>
          </p:nvSpPr>
          <p:spPr bwMode="auto">
            <a:xfrm>
              <a:off x="3121" y="2190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24" name="Text Box 124"/>
            <p:cNvSpPr txBox="true">
              <a:spLocks noChangeAspect="true" noChangeArrowheads="true"/>
            </p:cNvSpPr>
            <p:nvPr/>
          </p:nvSpPr>
          <p:spPr bwMode="auto">
            <a:xfrm>
              <a:off x="419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25" name="Text Box 125"/>
            <p:cNvSpPr txBox="true">
              <a:spLocks noChangeAspect="true" noChangeArrowheads="true"/>
            </p:cNvSpPr>
            <p:nvPr/>
          </p:nvSpPr>
          <p:spPr bwMode="auto">
            <a:xfrm>
              <a:off x="829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26" name="Text Box 126"/>
            <p:cNvSpPr txBox="true">
              <a:spLocks noChangeAspect="true" noChangeArrowheads="true"/>
            </p:cNvSpPr>
            <p:nvPr/>
          </p:nvSpPr>
          <p:spPr bwMode="auto">
            <a:xfrm>
              <a:off x="1178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27" name="Text Box 127"/>
            <p:cNvSpPr txBox="true">
              <a:spLocks noChangeAspect="true" noChangeArrowheads="true"/>
            </p:cNvSpPr>
            <p:nvPr/>
          </p:nvSpPr>
          <p:spPr bwMode="auto">
            <a:xfrm>
              <a:off x="1546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28" name="Text Box 128"/>
            <p:cNvSpPr txBox="true">
              <a:spLocks noChangeAspect="true" noChangeArrowheads="true"/>
            </p:cNvSpPr>
            <p:nvPr/>
          </p:nvSpPr>
          <p:spPr bwMode="auto">
            <a:xfrm>
              <a:off x="1934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29" name="Text Box 129"/>
            <p:cNvSpPr txBox="true">
              <a:spLocks noChangeAspect="true" noChangeArrowheads="true"/>
            </p:cNvSpPr>
            <p:nvPr/>
          </p:nvSpPr>
          <p:spPr bwMode="auto">
            <a:xfrm>
              <a:off x="2136" y="1904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30" name="Text Box 130"/>
            <p:cNvSpPr txBox="true">
              <a:spLocks noChangeAspect="true" noChangeArrowheads="true"/>
            </p:cNvSpPr>
            <p:nvPr/>
          </p:nvSpPr>
          <p:spPr bwMode="auto">
            <a:xfrm>
              <a:off x="2733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31" name="Text Box 131"/>
            <p:cNvSpPr txBox="true">
              <a:spLocks noChangeAspect="true" noChangeArrowheads="true"/>
            </p:cNvSpPr>
            <p:nvPr/>
          </p:nvSpPr>
          <p:spPr bwMode="auto">
            <a:xfrm>
              <a:off x="3121" y="1844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32" name="Text Box 132"/>
            <p:cNvSpPr txBox="true">
              <a:spLocks noChangeAspect="true" noChangeArrowheads="true"/>
            </p:cNvSpPr>
            <p:nvPr/>
          </p:nvSpPr>
          <p:spPr bwMode="auto">
            <a:xfrm>
              <a:off x="415" y="1473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33" name="Text Box 133"/>
            <p:cNvSpPr txBox="true">
              <a:spLocks noChangeAspect="true" noChangeArrowheads="true"/>
            </p:cNvSpPr>
            <p:nvPr/>
          </p:nvSpPr>
          <p:spPr bwMode="auto">
            <a:xfrm>
              <a:off x="828" y="1473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34" name="Text Box 134"/>
            <p:cNvSpPr txBox="true">
              <a:spLocks noChangeAspect="true" noChangeArrowheads="true"/>
            </p:cNvSpPr>
            <p:nvPr/>
          </p:nvSpPr>
          <p:spPr bwMode="auto">
            <a:xfrm>
              <a:off x="1185" y="162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35" name="Text Box 135"/>
            <p:cNvSpPr txBox="true">
              <a:spLocks noChangeAspect="true" noChangeArrowheads="true"/>
            </p:cNvSpPr>
            <p:nvPr/>
          </p:nvSpPr>
          <p:spPr bwMode="auto">
            <a:xfrm>
              <a:off x="1452" y="162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36" name="Text Box 136"/>
            <p:cNvSpPr txBox="true">
              <a:spLocks noChangeAspect="true" noChangeArrowheads="true"/>
            </p:cNvSpPr>
            <p:nvPr/>
          </p:nvSpPr>
          <p:spPr bwMode="auto">
            <a:xfrm>
              <a:off x="1841" y="1627"/>
              <a:ext cx="220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37" name="Text Box 137"/>
            <p:cNvSpPr txBox="true">
              <a:spLocks noChangeAspect="true" noChangeArrowheads="true"/>
            </p:cNvSpPr>
            <p:nvPr/>
          </p:nvSpPr>
          <p:spPr bwMode="auto">
            <a:xfrm>
              <a:off x="2136" y="1627"/>
              <a:ext cx="21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-1</a:t>
              </a:r>
              <a:endParaRPr/>
            </a:p>
          </p:txBody>
        </p:sp>
        <p:sp>
          <p:nvSpPr>
            <p:cNvPr id="1038" name="Text Box 138"/>
            <p:cNvSpPr txBox="true">
              <a:spLocks noChangeAspect="true" noChangeArrowheads="true"/>
            </p:cNvSpPr>
            <p:nvPr/>
          </p:nvSpPr>
          <p:spPr bwMode="auto">
            <a:xfrm>
              <a:off x="2730" y="1473"/>
              <a:ext cx="18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sp>
          <p:nvSpPr>
            <p:cNvPr id="1039" name="Text Box 139"/>
            <p:cNvSpPr txBox="true">
              <a:spLocks noChangeAspect="true" noChangeArrowheads="true"/>
            </p:cNvSpPr>
            <p:nvPr/>
          </p:nvSpPr>
          <p:spPr bwMode="auto">
            <a:xfrm>
              <a:off x="3120" y="1473"/>
              <a:ext cx="184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200" b="false">
                  <a:latin typeface="Helvetica" charset="0"/>
                </a:rPr>
                <a:t>0</a:t>
              </a:r>
              <a:endParaRPr/>
            </a:p>
          </p:txBody>
        </p:sp>
        <p:grpSp>
          <p:nvGrpSpPr>
            <p:cNvPr id="1040" name="Group 140"/>
            <p:cNvGrpSpPr>
              <a:grpSpLocks noChangeAspect="true"/>
            </p:cNvGrpSpPr>
            <p:nvPr/>
          </p:nvGrpSpPr>
          <p:grpSpPr>
            <a:xfrm>
              <a:off x="416" y="1108"/>
              <a:ext cx="2888" cy="197"/>
              <a:chOff x="653" y="650"/>
              <a:chExt cx="3205" cy="218"/>
            </a:xfrm>
          </p:grpSpPr>
          <p:sp>
            <p:nvSpPr>
              <p:cNvPr id="1041" name="Text Box 141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53" y="651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1042" name="Text Box 142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110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1043" name="Text Box 143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541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44" name="Text Box 14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926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45" name="Text Box 145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358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46" name="Text Box 146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790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47" name="Text Box 14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221" y="651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1048" name="Text Box 148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654" y="650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</p:grpSp>
        <p:grpSp>
          <p:nvGrpSpPr>
            <p:cNvPr id="1049" name="Group 149"/>
            <p:cNvGrpSpPr>
              <a:grpSpLocks noChangeAspect="true"/>
            </p:cNvGrpSpPr>
            <p:nvPr/>
          </p:nvGrpSpPr>
          <p:grpSpPr>
            <a:xfrm>
              <a:off x="416" y="719"/>
              <a:ext cx="2888" cy="197"/>
              <a:chOff x="653" y="218"/>
              <a:chExt cx="3205" cy="218"/>
            </a:xfrm>
          </p:grpSpPr>
          <p:sp>
            <p:nvSpPr>
              <p:cNvPr id="1050" name="Text Box 150"/>
              <p:cNvSpPr txBox="true">
                <a:spLocks noChangeAspect="true" noChangeArrowheads="true"/>
              </p:cNvSpPr>
              <p:nvPr/>
            </p:nvSpPr>
            <p:spPr bwMode="auto">
              <a:xfrm>
                <a:off x="653" y="219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1051" name="Text Box 151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110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1052" name="Text Box 152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541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53" name="Text Box 153"/>
              <p:cNvSpPr txBox="true">
                <a:spLocks noChangeAspect="true" noChangeArrowheads="true"/>
              </p:cNvSpPr>
              <p:nvPr/>
            </p:nvSpPr>
            <p:spPr bwMode="auto">
              <a:xfrm>
                <a:off x="1926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54" name="Text Box 154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358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55" name="Text Box 155"/>
              <p:cNvSpPr txBox="true">
                <a:spLocks noChangeAspect="true" noChangeArrowheads="true"/>
              </p:cNvSpPr>
              <p:nvPr/>
            </p:nvSpPr>
            <p:spPr bwMode="auto">
              <a:xfrm>
                <a:off x="2790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0</a:t>
                </a:r>
                <a:endParaRPr/>
              </a:p>
            </p:txBody>
          </p:sp>
          <p:sp>
            <p:nvSpPr>
              <p:cNvPr id="1056" name="Text Box 156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221" y="219"/>
                <a:ext cx="205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  <p:sp>
            <p:nvSpPr>
              <p:cNvPr id="1057" name="Text Box 157"/>
              <p:cNvSpPr txBox="true">
                <a:spLocks noChangeAspect="true" noChangeArrowheads="true"/>
              </p:cNvSpPr>
              <p:nvPr/>
            </p:nvSpPr>
            <p:spPr bwMode="auto">
              <a:xfrm>
                <a:off x="3654" y="218"/>
                <a:ext cx="204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true" sz="28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true" sz="24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5pPr>
                <a:lvl6pPr marL="25146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6pPr>
                <a:lvl7pPr marL="29718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7pPr>
                <a:lvl8pPr marL="34290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8pPr>
                <a:lvl9pPr marL="3886200" indent="-228600" eaLnBrk="false" fontAlgn="base" hangingPunct="false">
                  <a:spcBef>
                    <a:spcPct val="20000"/>
                  </a:spcBef>
                  <a:spcAft>
                    <a:spcPct val="1"/>
                  </a:spcAft>
                  <a:buChar char="»"/>
                  <a:defRPr kumimoji="true" sz="2000">
                    <a:solidFill>
                      <a:schemeClr val="tx1"/>
                    </a:solidFill>
                    <a:latin typeface="Comic Sans MS" charset="0"/>
                    <a:ea typeface="宋体" charset="-122"/>
                  </a:defRPr>
                </a:lvl9pPr>
              </a:lstStyle>
              <a:p>
                <a:pPr algn="ctr">
                  <a:spcBef>
                    <a:spcPct val="1"/>
                  </a:spcBef>
                  <a:buFontTx/>
                  <a:buNone/>
                </a:pPr>
                <a:r>
                  <a:rPr kumimoji="false" lang="zh-CN" altLang="en-US" sz="1200" b="false">
                    <a:latin typeface="Helvetica" charset="0"/>
                  </a:rPr>
                  <a:t>1</a:t>
                </a:r>
                <a:endParaRPr/>
              </a:p>
            </p:txBody>
          </p:sp>
        </p:grpSp>
        <p:sp>
          <p:nvSpPr>
            <p:cNvPr id="1058" name="Text Box 158"/>
            <p:cNvSpPr txBox="true">
              <a:spLocks noChangeArrowheads="true"/>
            </p:cNvSpPr>
            <p:nvPr/>
          </p:nvSpPr>
          <p:spPr bwMode="auto">
            <a:xfrm>
              <a:off x="2" y="3666"/>
              <a:ext cx="558" cy="4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Initially</a:t>
              </a:r>
              <a:endParaRPr/>
            </a:p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 b="false">
                  <a:latin typeface="Helvetica" charset="0"/>
                </a:rPr>
                <a:t>s = 1</a:t>
              </a:r>
              <a:endParaRPr/>
            </a:p>
          </p:txBody>
        </p:sp>
        <p:sp>
          <p:nvSpPr>
            <p:cNvPr id="1059" name="Rectangle 88"/>
            <p:cNvSpPr>
              <a:spLocks noChangeAspect="true" noChangeArrowheads="true"/>
            </p:cNvSpPr>
            <p:nvPr/>
          </p:nvSpPr>
          <p:spPr bwMode="auto">
            <a:xfrm>
              <a:off x="1154" y="1611"/>
              <a:ext cx="1197" cy="11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</p:grpSp>
      <p:sp>
        <p:nvSpPr>
          <p:cNvPr id="1060" name="Rectangle 159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Safe sharing with semaphores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>
  <p:cSld>
    <p:spTree>
      <p:nvGrpSpPr>
        <p:cNvPr id="10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252432E4-F9F8-324C-A332-1A3DB429FF06}" type="slidenum">
              <a:rPr kumimoji="false" lang="zh-CN" altLang="en-US" sz="1400">
                <a:latin typeface="Times New Roman" charset="0"/>
              </a:rPr>
              <a:t>36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063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20700" y="1600200"/>
            <a:ext cx="8013700" cy="44958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int main() 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{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pthread_t tid[2];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Sem_init(&amp;mutex[0], 0, 1);  </a:t>
            </a:r>
            <a:r>
              <a:rPr kumimoji="false" lang="en-US" altLang="zh-CN" sz="2000" b="true">
                <a:solidFill>
                  <a:srgbClr val="00B050"/>
                </a:solidFill>
                <a:latin typeface="Courier New" charset="0"/>
                <a:ea typeface="宋体" charset="-122"/>
              </a:rPr>
              <a:t>/* mutex[0] = 1 */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Sem_init(&amp;mutex[1], 0, 1);  </a:t>
            </a:r>
            <a:r>
              <a:rPr kumimoji="false" lang="en-US" altLang="zh-CN" sz="2000" b="true">
                <a:solidFill>
                  <a:srgbClr val="00B050"/>
                </a:solidFill>
                <a:latin typeface="Courier New" charset="0"/>
                <a:ea typeface="宋体" charset="-122"/>
              </a:rPr>
              <a:t>/* mutex[1] = 1 */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Pthread_create(&amp;tid[0], NULL, </a:t>
            </a:r>
            <a:r>
              <a:rPr kumimoji="false" lang="en-US" altLang="zh-CN" sz="2000" b="true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false" lang="en-US" altLang="zh-CN" sz="2000" b="true">
                <a:latin typeface="Courier New" charset="0"/>
                <a:ea typeface="宋体" charset="-122"/>
              </a:rPr>
              <a:t>, (void*)0);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Pthread_create(&amp;tid[1], NULL, </a:t>
            </a:r>
            <a:r>
              <a:rPr kumimoji="false" lang="en-US" altLang="zh-CN" sz="2000" b="true">
                <a:solidFill>
                  <a:srgbClr val="FF0000"/>
                </a:solidFill>
                <a:latin typeface="Courier New" charset="0"/>
                <a:ea typeface="宋体" charset="-122"/>
              </a:rPr>
              <a:t>count</a:t>
            </a:r>
            <a:r>
              <a:rPr kumimoji="false" lang="en-US" altLang="zh-CN" sz="2000" b="true">
                <a:latin typeface="Courier New" charset="0"/>
                <a:ea typeface="宋体" charset="-122"/>
              </a:rPr>
              <a:t>, (void*)1);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Pthread_join(tid[0], NULL);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Pthread_join(tid[1], NULL);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printf("cnt=%d\n", cnt);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exit(0);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}</a:t>
            </a:r>
            <a:endParaRPr/>
          </a:p>
        </p:txBody>
      </p:sp>
      <p:sp>
        <p:nvSpPr>
          <p:cNvPr id="1064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Issues: Deadlock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>
  <p:cSld>
    <p:spTree>
      <p:nvGrpSpPr>
        <p:cNvPr id="10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C01841D-F5B6-4240-BF16-0C29E8B22E24}" type="slidenum">
              <a:rPr kumimoji="false" lang="zh-CN" altLang="en-US" sz="1400">
                <a:latin typeface="Times New Roman" charset="0"/>
              </a:rPr>
              <a:t>37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067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20700" y="1600200"/>
            <a:ext cx="8013700" cy="44958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void *count(void *vargp) 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{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int i;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int id = (int) vargp;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for (i = 0; i &lt; NITERS; i++) {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    P(&amp;mutex[id]); P(&amp;mutex[1-id]);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	  cnt++;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	  V(&amp;mutex[id]); V(&amp;mutex[1-id]);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}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return NULL;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}</a:t>
            </a:r>
            <a:endParaRPr/>
          </a:p>
        </p:txBody>
      </p:sp>
      <p:sp>
        <p:nvSpPr>
          <p:cNvPr id="106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Issues: Deadlock</a:t>
            </a:r>
            <a:endParaRPr lang="zh-CN" altLang="en-US">
              <a:ea typeface="宋体" charset="-122"/>
            </a:endParaRPr>
          </a:p>
        </p:txBody>
      </p:sp>
      <p:sp>
        <p:nvSpPr>
          <p:cNvPr id="1069" name="Text Box 5"/>
          <p:cNvSpPr txBox="true">
            <a:spLocks noChangeArrowheads="true"/>
          </p:cNvSpPr>
          <p:nvPr/>
        </p:nvSpPr>
        <p:spPr bwMode="auto">
          <a:xfrm>
            <a:off x="5638800" y="719138"/>
            <a:ext cx="1219200" cy="18716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 err="true">
                <a:latin typeface="Courier New" pitchFamily="49" charset="0"/>
                <a:ea typeface="+mn-ea"/>
                <a:cs typeface="Courier New" pitchFamily="49" charset="0"/>
              </a:rPr>
              <a:t>Tid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[0]: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P(s</a:t>
            </a:r>
            <a:r>
              <a:rPr lang="en-US" sz="1800" baseline="-25000" dirty="false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P(s</a:t>
            </a:r>
            <a:r>
              <a:rPr lang="en-US" sz="1800" baseline="-25000" dirty="false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 err="true">
                <a:latin typeface="Courier New" pitchFamily="49" charset="0"/>
                <a:ea typeface="+mn-ea"/>
                <a:cs typeface="Courier New" pitchFamily="49" charset="0"/>
              </a:rPr>
              <a:t>cnt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V(s</a:t>
            </a:r>
            <a:r>
              <a:rPr lang="en-US" sz="1800" baseline="-25000" dirty="false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V(s</a:t>
            </a:r>
            <a:r>
              <a:rPr lang="en-US" sz="1800" baseline="-25000" dirty="false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/>
          </a:p>
        </p:txBody>
      </p:sp>
      <p:sp>
        <p:nvSpPr>
          <p:cNvPr id="1070" name="Text Box 6"/>
          <p:cNvSpPr txBox="true">
            <a:spLocks noChangeArrowheads="true"/>
          </p:cNvSpPr>
          <p:nvPr/>
        </p:nvSpPr>
        <p:spPr bwMode="auto">
          <a:xfrm>
            <a:off x="7186613" y="706438"/>
            <a:ext cx="1195387" cy="18716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 err="true">
                <a:latin typeface="Courier New" pitchFamily="49" charset="0"/>
                <a:ea typeface="+mn-ea"/>
                <a:cs typeface="Courier New" pitchFamily="49" charset="0"/>
              </a:rPr>
              <a:t>Tid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[1]: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P(s</a:t>
            </a:r>
            <a:r>
              <a:rPr lang="en-US" sz="1800" baseline="-25000" dirty="false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P(s</a:t>
            </a:r>
            <a:r>
              <a:rPr lang="en-US" sz="1800" baseline="-25000" dirty="false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 err="true">
                <a:latin typeface="Courier New" pitchFamily="49" charset="0"/>
                <a:ea typeface="+mn-ea"/>
                <a:cs typeface="Courier New" pitchFamily="49" charset="0"/>
              </a:rPr>
              <a:t>cnt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++;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V(s</a:t>
            </a:r>
            <a:r>
              <a:rPr lang="en-US" sz="1800" baseline="-25000" dirty="false"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V(s</a:t>
            </a:r>
            <a:r>
              <a:rPr lang="en-US" sz="1800" baseline="-25000" dirty="false"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lang="en-US" sz="1800" dirty="false"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endParaRPr/>
          </a:p>
        </p:txBody>
      </p:sp>
      <p:sp>
        <p:nvSpPr>
          <p:cNvPr id="1071" name="TextBox 1"/>
          <p:cNvSpPr txBox="true">
            <a:spLocks noChangeArrowheads="true"/>
          </p:cNvSpPr>
          <p:nvPr/>
        </p:nvSpPr>
        <p:spPr bwMode="auto">
          <a:xfrm>
            <a:off x="5638800" y="381000"/>
            <a:ext cx="1219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Thread0</a:t>
            </a:r>
            <a:endParaRPr kumimoji="false" lang="zh-CN" altLang="en-US" sz="1800">
              <a:latin typeface="Courier New" charset="0"/>
            </a:endParaRPr>
          </a:p>
        </p:txBody>
      </p:sp>
      <p:sp>
        <p:nvSpPr>
          <p:cNvPr id="1072" name="TextBox 7"/>
          <p:cNvSpPr txBox="true">
            <a:spLocks noChangeArrowheads="true"/>
          </p:cNvSpPr>
          <p:nvPr/>
        </p:nvSpPr>
        <p:spPr bwMode="auto">
          <a:xfrm>
            <a:off x="7186613" y="381000"/>
            <a:ext cx="12192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sz="1800">
                <a:latin typeface="Courier New" charset="0"/>
              </a:rPr>
              <a:t>Thread1</a:t>
            </a:r>
            <a:endParaRPr kumimoji="false" lang="zh-CN" altLang="en-US" sz="1800">
              <a:latin typeface="Courier New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10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97B8198-AB6B-3945-B3D7-CE3DE6AD3690}" type="slidenum">
              <a:rPr kumimoji="false" lang="zh-CN" altLang="en-US" sz="1400">
                <a:latin typeface="Times New Roman" charset="0"/>
              </a:rPr>
              <a:t>38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075" name="Rectangle 2"/>
          <p:cNvSpPr>
            <a:spLocks noChangeArrowheads="true"/>
          </p:cNvSpPr>
          <p:nvPr/>
        </p:nvSpPr>
        <p:spPr bwMode="auto">
          <a:xfrm>
            <a:off x="1722438" y="4027488"/>
            <a:ext cx="914400" cy="8382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deadlock</a:t>
            </a:r>
            <a:endParaRPr/>
          </a:p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region</a:t>
            </a:r>
            <a:endParaRPr/>
          </a:p>
        </p:txBody>
      </p:sp>
      <p:sp>
        <p:nvSpPr>
          <p:cNvPr id="1076" name="Line 3"/>
          <p:cNvSpPr>
            <a:spLocks noChangeAspect="true" noChangeShapeType="true"/>
          </p:cNvSpPr>
          <p:nvPr/>
        </p:nvSpPr>
        <p:spPr bwMode="auto">
          <a:xfrm flipH="true" flipV="true">
            <a:off x="1009650" y="1947863"/>
            <a:ext cx="0" cy="3840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077" name="Line 4"/>
          <p:cNvSpPr>
            <a:spLocks noChangeAspect="true" noChangeShapeType="true"/>
          </p:cNvSpPr>
          <p:nvPr/>
        </p:nvSpPr>
        <p:spPr bwMode="auto">
          <a:xfrm flipV="true">
            <a:off x="1009650" y="5788025"/>
            <a:ext cx="381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078" name="Line 5"/>
          <p:cNvSpPr>
            <a:spLocks noChangeAspect="true" noChangeShapeType="true"/>
          </p:cNvSpPr>
          <p:nvPr/>
        </p:nvSpPr>
        <p:spPr bwMode="auto">
          <a:xfrm>
            <a:off x="1706563" y="5737225"/>
            <a:ext cx="0" cy="122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079" name="Line 6"/>
          <p:cNvSpPr>
            <a:spLocks noChangeAspect="true" noChangeShapeType="true"/>
          </p:cNvSpPr>
          <p:nvPr/>
        </p:nvSpPr>
        <p:spPr bwMode="auto">
          <a:xfrm>
            <a:off x="3597275" y="5737225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080" name="Text Box 7"/>
          <p:cNvSpPr txBox="true">
            <a:spLocks noChangeAspect="true" noChangeArrowheads="true"/>
          </p:cNvSpPr>
          <p:nvPr/>
        </p:nvSpPr>
        <p:spPr bwMode="auto">
          <a:xfrm>
            <a:off x="990600" y="5853113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false" lang="en-US" altLang="zh-CN" sz="1600" dirty="false">
                <a:latin typeface="Helvetica" charset="0"/>
              </a:rPr>
              <a:t>P(s0)</a:t>
            </a:r>
            <a:endParaRPr/>
          </a:p>
        </p:txBody>
      </p:sp>
      <p:sp>
        <p:nvSpPr>
          <p:cNvPr id="1081" name="Text Box 8"/>
          <p:cNvSpPr txBox="true">
            <a:spLocks noChangeAspect="true" noChangeArrowheads="true"/>
          </p:cNvSpPr>
          <p:nvPr/>
        </p:nvSpPr>
        <p:spPr bwMode="auto">
          <a:xfrm>
            <a:off x="2857500" y="5853113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V(s0)</a:t>
            </a:r>
            <a:endParaRPr/>
          </a:p>
        </p:txBody>
      </p:sp>
      <p:sp>
        <p:nvSpPr>
          <p:cNvPr id="1082" name="Line 9"/>
          <p:cNvSpPr>
            <a:spLocks noChangeAspect="true" noChangeShapeType="true"/>
          </p:cNvSpPr>
          <p:nvPr/>
        </p:nvSpPr>
        <p:spPr bwMode="auto">
          <a:xfrm rot="-5400000">
            <a:off x="1010444" y="4788694"/>
            <a:ext cx="0" cy="122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083" name="Line 10"/>
          <p:cNvSpPr>
            <a:spLocks noChangeAspect="true" noChangeShapeType="true"/>
          </p:cNvSpPr>
          <p:nvPr/>
        </p:nvSpPr>
        <p:spPr bwMode="auto">
          <a:xfrm rot="-5400000">
            <a:off x="1010444" y="3083719"/>
            <a:ext cx="4762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084" name="Text Box 11"/>
          <p:cNvSpPr txBox="true">
            <a:spLocks noChangeAspect="true" noChangeArrowheads="true"/>
          </p:cNvSpPr>
          <p:nvPr/>
        </p:nvSpPr>
        <p:spPr bwMode="auto">
          <a:xfrm>
            <a:off x="341313" y="336867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V(s1)</a:t>
            </a:r>
            <a:endParaRPr/>
          </a:p>
        </p:txBody>
      </p:sp>
      <p:sp>
        <p:nvSpPr>
          <p:cNvPr id="1085" name="Text Box 12"/>
          <p:cNvSpPr txBox="true">
            <a:spLocks noChangeAspect="true" noChangeArrowheads="true"/>
          </p:cNvSpPr>
          <p:nvPr/>
        </p:nvSpPr>
        <p:spPr bwMode="auto">
          <a:xfrm>
            <a:off x="4684713" y="5924550"/>
            <a:ext cx="1035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r>
              <a:rPr lang="en-US" sz="1600">
                <a:latin typeface="Helvetica"/>
                <a:ea typeface="宋体"/>
                <a:cs typeface="+mn-cs"/>
              </a:rPr>
              <a:t>Thread 0</a:t>
            </a:r>
            <a:endParaRPr/>
          </a:p>
        </p:txBody>
      </p:sp>
      <p:sp>
        <p:nvSpPr>
          <p:cNvPr id="1086" name="Text Box 13"/>
          <p:cNvSpPr txBox="true">
            <a:spLocks noChangeAspect="true" noChangeArrowheads="true"/>
          </p:cNvSpPr>
          <p:nvPr/>
        </p:nvSpPr>
        <p:spPr bwMode="auto">
          <a:xfrm>
            <a:off x="461963" y="1631950"/>
            <a:ext cx="1035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r>
              <a:rPr lang="en-US" sz="1600">
                <a:latin typeface="Helvetica"/>
                <a:ea typeface="宋体"/>
                <a:cs typeface="+mn-cs"/>
              </a:rPr>
              <a:t>Thread 1</a:t>
            </a:r>
            <a:endParaRPr/>
          </a:p>
        </p:txBody>
      </p:sp>
      <p:sp>
        <p:nvSpPr>
          <p:cNvPr id="1087" name="Rectangle 14"/>
          <p:cNvSpPr>
            <a:spLocks noChangeArrowheads="true"/>
          </p:cNvSpPr>
          <p:nvPr/>
        </p:nvSpPr>
        <p:spPr bwMode="auto">
          <a:xfrm>
            <a:off x="1720850" y="2325688"/>
            <a:ext cx="1868488" cy="17018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endParaRPr kumimoji="false" lang="zh-CN" altLang="en-US" sz="1800">
              <a:latin typeface="Helvetica" charset="0"/>
            </a:endParaRPr>
          </a:p>
        </p:txBody>
      </p:sp>
      <p:sp>
        <p:nvSpPr>
          <p:cNvPr id="1088" name="Text Box 15"/>
          <p:cNvSpPr txBox="true">
            <a:spLocks noChangeArrowheads="true"/>
          </p:cNvSpPr>
          <p:nvPr/>
        </p:nvSpPr>
        <p:spPr bwMode="auto">
          <a:xfrm rot="0" flipH="false" flipV="false">
            <a:off x="461963" y="6261100"/>
            <a:ext cx="19812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r>
              <a:rPr lang="en-US" sz="1800">
                <a:latin typeface="Helvetica"/>
                <a:ea typeface="宋体"/>
                <a:cs typeface="+mn-cs"/>
              </a:rPr>
              <a:t>Initially, s0=s1</a:t>
            </a:r>
            <a:r>
              <a:rPr lang="en-US" sz="1800">
                <a:latin typeface="Helvetica"/>
                <a:ea typeface="宋体"/>
                <a:cs typeface="+mn-cs"/>
              </a:rPr>
              <a:t>=1</a:t>
            </a:r>
            <a:endParaRPr/>
          </a:p>
        </p:txBody>
      </p:sp>
      <p:sp>
        <p:nvSpPr>
          <p:cNvPr id="1089" name="Text Box 16"/>
          <p:cNvSpPr txBox="true">
            <a:spLocks noChangeAspect="true" noChangeArrowheads="true"/>
          </p:cNvSpPr>
          <p:nvPr/>
        </p:nvSpPr>
        <p:spPr bwMode="auto">
          <a:xfrm>
            <a:off x="363538" y="507047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false" lang="en-US" altLang="zh-CN" sz="1600" dirty="false">
                <a:latin typeface="Helvetica" charset="0"/>
              </a:rPr>
              <a:t>P(s1)</a:t>
            </a:r>
            <a:endParaRPr/>
          </a:p>
        </p:txBody>
      </p:sp>
      <p:sp>
        <p:nvSpPr>
          <p:cNvPr id="1090" name="Rectangle 17"/>
          <p:cNvSpPr>
            <a:spLocks noChangeArrowheads="true"/>
          </p:cNvSpPr>
          <p:nvPr/>
        </p:nvSpPr>
        <p:spPr bwMode="auto">
          <a:xfrm>
            <a:off x="2635250" y="3163888"/>
            <a:ext cx="1868488" cy="170180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endParaRPr kumimoji="false" lang="zh-CN" altLang="en-US" sz="1800">
              <a:latin typeface="Helvetica" charset="0"/>
            </a:endParaRPr>
          </a:p>
        </p:txBody>
      </p:sp>
      <p:sp>
        <p:nvSpPr>
          <p:cNvPr id="1091" name="Line 18"/>
          <p:cNvSpPr>
            <a:spLocks noChangeAspect="true" noChangeShapeType="true"/>
          </p:cNvSpPr>
          <p:nvPr/>
        </p:nvSpPr>
        <p:spPr bwMode="auto">
          <a:xfrm>
            <a:off x="2644775" y="5775325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092" name="Text Box 19"/>
          <p:cNvSpPr txBox="true">
            <a:spLocks noChangeAspect="true" noChangeArrowheads="true"/>
          </p:cNvSpPr>
          <p:nvPr/>
        </p:nvSpPr>
        <p:spPr bwMode="auto">
          <a:xfrm>
            <a:off x="1905000" y="5853113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false" lang="en-US" altLang="zh-CN" sz="1600" dirty="false">
                <a:latin typeface="Helvetica" charset="0"/>
              </a:rPr>
              <a:t>P(s1)</a:t>
            </a:r>
            <a:endParaRPr/>
          </a:p>
        </p:txBody>
      </p:sp>
      <p:sp>
        <p:nvSpPr>
          <p:cNvPr id="1093" name="Line 20"/>
          <p:cNvSpPr>
            <a:spLocks noChangeAspect="true" noChangeShapeType="true"/>
          </p:cNvSpPr>
          <p:nvPr/>
        </p:nvSpPr>
        <p:spPr bwMode="auto">
          <a:xfrm>
            <a:off x="4511675" y="5800725"/>
            <a:ext cx="6350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094" name="Text Box 21"/>
          <p:cNvSpPr txBox="true">
            <a:spLocks noChangeAspect="true" noChangeArrowheads="true"/>
          </p:cNvSpPr>
          <p:nvPr/>
        </p:nvSpPr>
        <p:spPr bwMode="auto">
          <a:xfrm>
            <a:off x="3771900" y="5853113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V(s1)</a:t>
            </a:r>
            <a:endParaRPr/>
          </a:p>
        </p:txBody>
      </p:sp>
      <p:sp>
        <p:nvSpPr>
          <p:cNvPr id="1095" name="Text Box 22"/>
          <p:cNvSpPr txBox="true">
            <a:spLocks noChangeArrowheads="true"/>
          </p:cNvSpPr>
          <p:nvPr/>
        </p:nvSpPr>
        <p:spPr bwMode="auto">
          <a:xfrm>
            <a:off x="1947863" y="2411413"/>
            <a:ext cx="14271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forbidden</a:t>
            </a:r>
            <a:endParaRPr/>
          </a:p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region for s0</a:t>
            </a:r>
            <a:endParaRPr/>
          </a:p>
        </p:txBody>
      </p:sp>
      <p:sp>
        <p:nvSpPr>
          <p:cNvPr id="1096" name="Text Box 23"/>
          <p:cNvSpPr txBox="true">
            <a:spLocks noChangeArrowheads="true"/>
          </p:cNvSpPr>
          <p:nvPr/>
        </p:nvSpPr>
        <p:spPr bwMode="auto">
          <a:xfrm>
            <a:off x="2836863" y="4189413"/>
            <a:ext cx="14271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forbidden</a:t>
            </a:r>
            <a:endParaRPr/>
          </a:p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region for s1</a:t>
            </a:r>
            <a:endParaRPr/>
          </a:p>
        </p:txBody>
      </p:sp>
      <p:sp>
        <p:nvSpPr>
          <p:cNvPr id="1097" name="Line 24"/>
          <p:cNvSpPr>
            <a:spLocks noChangeAspect="true" noChangeShapeType="true"/>
          </p:cNvSpPr>
          <p:nvPr/>
        </p:nvSpPr>
        <p:spPr bwMode="auto">
          <a:xfrm rot="-5400000">
            <a:off x="1010444" y="3950494"/>
            <a:ext cx="0" cy="122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wrap="none"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098" name="Text Box 25"/>
          <p:cNvSpPr txBox="true">
            <a:spLocks noChangeAspect="true" noChangeArrowheads="true"/>
          </p:cNvSpPr>
          <p:nvPr/>
        </p:nvSpPr>
        <p:spPr bwMode="auto">
          <a:xfrm>
            <a:off x="363538" y="423227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P(s0)</a:t>
            </a:r>
            <a:endParaRPr/>
          </a:p>
        </p:txBody>
      </p:sp>
      <p:sp>
        <p:nvSpPr>
          <p:cNvPr id="1099" name="Line 26"/>
          <p:cNvSpPr>
            <a:spLocks noChangeAspect="true" noChangeShapeType="true"/>
          </p:cNvSpPr>
          <p:nvPr/>
        </p:nvSpPr>
        <p:spPr bwMode="auto">
          <a:xfrm rot="-5400000">
            <a:off x="1010444" y="2232819"/>
            <a:ext cx="4762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/>
          </a:extLst>
        </p:spPr>
        <p:txBody>
          <a:bodyPr anchor="ctr">
            <a:spAutoFit/>
          </a:bodyPr>
          <a:lstStyle/>
          <a:p>
            <a:pPr/>
            <a:endParaRPr lang="zh-CN" altLang="en-US"/>
          </a:p>
        </p:txBody>
      </p:sp>
      <p:sp>
        <p:nvSpPr>
          <p:cNvPr id="1100" name="Text Box 27"/>
          <p:cNvSpPr txBox="true">
            <a:spLocks noChangeAspect="true" noChangeArrowheads="true"/>
          </p:cNvSpPr>
          <p:nvPr/>
        </p:nvSpPr>
        <p:spPr bwMode="auto">
          <a:xfrm>
            <a:off x="341313" y="2517775"/>
            <a:ext cx="68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false" lang="en-US" altLang="zh-CN" sz="1600">
                <a:latin typeface="Helvetica" charset="0"/>
              </a:rPr>
              <a:t>V(s0)</a:t>
            </a:r>
            <a:endParaRPr/>
          </a:p>
        </p:txBody>
      </p:sp>
      <p:sp>
        <p:nvSpPr>
          <p:cNvPr id="1101" name="Oval 28"/>
          <p:cNvSpPr>
            <a:spLocks noChangeArrowheads="true"/>
          </p:cNvSpPr>
          <p:nvPr/>
        </p:nvSpPr>
        <p:spPr bwMode="auto">
          <a:xfrm>
            <a:off x="2535238" y="4040188"/>
            <a:ext cx="88900" cy="889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kumimoji="false" lang="zh-CN" altLang="en-US" sz="1600"/>
          </a:p>
        </p:txBody>
      </p:sp>
      <p:sp>
        <p:nvSpPr>
          <p:cNvPr id="1102" name="Text Box 29"/>
          <p:cNvSpPr txBox="true">
            <a:spLocks noChangeArrowheads="true"/>
          </p:cNvSpPr>
          <p:nvPr/>
        </p:nvSpPr>
        <p:spPr bwMode="auto">
          <a:xfrm>
            <a:off x="4119563" y="2090738"/>
            <a:ext cx="11747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Helvetica" charset="0"/>
              </a:rPr>
              <a:t>deadlock</a:t>
            </a:r>
            <a:endParaRPr/>
          </a:p>
          <a:p>
            <a:pPr algn="ctr">
              <a:spcBef>
                <a:spcPct val="1"/>
              </a:spcBef>
              <a:buFontTx/>
              <a:buNone/>
            </a:pPr>
            <a:r>
              <a:rPr kumimoji="false" lang="en-US" altLang="zh-CN" sz="1800">
                <a:latin typeface="Helvetica" charset="0"/>
              </a:rPr>
              <a:t>state</a:t>
            </a:r>
            <a:endParaRPr/>
          </a:p>
        </p:txBody>
      </p:sp>
      <p:sp>
        <p:nvSpPr>
          <p:cNvPr id="1103" name="Line 30"/>
          <p:cNvSpPr>
            <a:spLocks noChangeShapeType="true"/>
          </p:cNvSpPr>
          <p:nvPr/>
        </p:nvSpPr>
        <p:spPr bwMode="auto">
          <a:xfrm flipH="true">
            <a:off x="2674938" y="2579688"/>
            <a:ext cx="162560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tIns="0" bIns="0" anchor="ctr"/>
          <a:lstStyle/>
          <a:p>
            <a:pPr/>
            <a:endParaRPr lang="zh-CN" altLang="en-US"/>
          </a:p>
        </p:txBody>
      </p:sp>
      <p:sp>
        <p:nvSpPr>
          <p:cNvPr id="1104" name="Text Box 31"/>
          <p:cNvSpPr txBox="true">
            <a:spLocks noChangeArrowheads="true"/>
          </p:cNvSpPr>
          <p:nvPr/>
        </p:nvSpPr>
        <p:spPr bwMode="auto">
          <a:xfrm>
            <a:off x="5562600" y="2079625"/>
            <a:ext cx="328295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lang="zh-CN" sz="1800">
                <a:latin typeface="Helvetica"/>
                <a:ea typeface="宋体"/>
                <a:cs typeface="+mn-cs"/>
              </a:rPr>
              <a:t>锁操作导致潜在的</a:t>
            </a:r>
            <a:r>
              <a:rPr lang="zh-CN" sz="1800">
                <a:solidFill>
                  <a:srgbClr val="FF0000">
                    <a:alpha val="100000"/>
                  </a:srgbClr>
                </a:solidFill>
                <a:latin typeface="Helvetica"/>
                <a:ea typeface="宋体"/>
                <a:cs typeface="+mn-cs"/>
              </a:rPr>
              <a:t>死锁</a:t>
            </a:r>
            <a:r>
              <a:rPr lang="zh-CN" sz="1800">
                <a:latin typeface="Helvetica"/>
                <a:ea typeface="宋体"/>
                <a:cs typeface="+mn-cs"/>
              </a:rPr>
              <a:t>：等待一个永远不会为真的条件</a:t>
            </a:r>
            <a:endParaRPr lang="en-US" sz="1800">
              <a:latin typeface="Helvetica"/>
              <a:ea typeface="宋体"/>
              <a:cs typeface="+mn-cs"/>
            </a:endParaRPr>
          </a:p>
          <a:p>
            <a:pPr>
              <a:spcBef>
                <a:spcPct val="1"/>
              </a:spcBef>
              <a:buFontTx/>
              <a:buNone/>
            </a:pPr>
            <a:endParaRPr lang="en-US" sz="1800">
              <a:latin typeface="Helvetica"/>
              <a:ea typeface="宋体"/>
              <a:cs typeface="+mn-cs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lang="zh-CN" sz="1800">
                <a:latin typeface="Helvetica"/>
                <a:ea typeface="宋体"/>
                <a:cs typeface="+mn-cs"/>
              </a:rPr>
              <a:t>任何进入</a:t>
            </a:r>
            <a:r>
              <a:rPr lang="zh-CN" sz="1800">
                <a:solidFill>
                  <a:srgbClr val="FF0000">
                    <a:alpha val="100000"/>
                  </a:srgbClr>
                </a:solidFill>
                <a:latin typeface="Helvetica"/>
                <a:ea typeface="宋体"/>
                <a:cs typeface="+mn-cs"/>
              </a:rPr>
              <a:t>死锁区域</a:t>
            </a:r>
            <a:r>
              <a:rPr lang="zh-CN" sz="1800">
                <a:latin typeface="Helvetica"/>
                <a:ea typeface="宋体"/>
                <a:cs typeface="+mn-cs"/>
              </a:rPr>
              <a:t>的路径无论怎么走都会撞上</a:t>
            </a:r>
            <a:r>
              <a:rPr lang="en-US" sz="1800">
                <a:latin typeface="Helvetica"/>
                <a:ea typeface="宋体"/>
                <a:cs typeface="+mn-cs"/>
              </a:rPr>
              <a:t>forbidden region</a:t>
            </a:r>
            <a:r>
              <a:rPr lang="zh-CN" sz="1800">
                <a:latin typeface="Helvetica"/>
                <a:ea typeface="宋体"/>
                <a:cs typeface="+mn-cs"/>
              </a:rPr>
              <a:t>，一定会达到死锁状态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lang="zh-CN" sz="1800">
              <a:latin typeface="Helvetica"/>
              <a:ea typeface="宋体"/>
              <a:cs typeface="+mn-cs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lang="zh-CN" sz="1800">
                <a:latin typeface="Helvetica"/>
                <a:ea typeface="宋体"/>
                <a:cs typeface="+mn-cs"/>
              </a:rPr>
              <a:t>死锁的检测、预防、解决是操作系统和数据库系统中重要的研究方向</a:t>
            </a:r>
            <a:endParaRPr/>
          </a:p>
        </p:txBody>
      </p:sp>
      <p:sp>
        <p:nvSpPr>
          <p:cNvPr id="1105" name="Rectangle 3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Issues: Deadlock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1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 dirty="false">
                <a:ea typeface="宋体" charset="-122"/>
              </a:rPr>
              <a:t>课堂练习</a:t>
            </a:r>
            <a:endParaRPr/>
          </a:p>
        </p:txBody>
      </p:sp>
      <p:sp>
        <p:nvSpPr>
          <p:cNvPr id="1108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zh-CN" sz="2400">
                <a:latin typeface="Comic Sans MS"/>
                <a:ea typeface="宋体"/>
                <a:cs typeface="宋体"/>
              </a:rPr>
              <a:t>信号量</a:t>
            </a:r>
            <a:r>
              <a:rPr lang="en-US" sz="2400">
                <a:latin typeface="Comic Sans MS"/>
                <a:ea typeface="宋体"/>
                <a:cs typeface="宋体"/>
              </a:rPr>
              <a:t>s</a:t>
            </a:r>
            <a:r>
              <a:rPr lang="zh-CN" sz="2400">
                <a:latin typeface="Comic Sans MS"/>
                <a:ea typeface="宋体"/>
                <a:cs typeface="宋体"/>
              </a:rPr>
              <a:t>和</a:t>
            </a:r>
            <a:r>
              <a:rPr lang="en-US" sz="2400">
                <a:latin typeface="Comic Sans MS"/>
                <a:ea typeface="宋体"/>
                <a:cs typeface="宋体"/>
              </a:rPr>
              <a:t>t</a:t>
            </a:r>
            <a:r>
              <a:rPr lang="zh-CN" sz="2400">
                <a:latin typeface="Comic Sans MS"/>
                <a:ea typeface="宋体"/>
                <a:cs typeface="宋体"/>
              </a:rPr>
              <a:t>，初始状态</a:t>
            </a:r>
            <a:r>
              <a:rPr lang="en-US" sz="2400">
                <a:latin typeface="Comic Sans MS"/>
                <a:ea typeface="宋体"/>
                <a:cs typeface="宋体"/>
              </a:rPr>
              <a:t>s=1, t=0</a:t>
            </a:r>
            <a:endParaRPr/>
          </a:p>
          <a:p>
            <a:pPr>
              <a:buChar char="•"/>
            </a:pPr>
            <a:r>
              <a:rPr lang="zh-CN" sz="2400">
                <a:latin typeface="Comic Sans MS"/>
                <a:ea typeface="宋体"/>
                <a:cs typeface="宋体"/>
              </a:rPr>
              <a:t>有两个线程，工作流程都是：</a:t>
            </a:r>
            <a:endParaRPr lang="en-US" sz="2400">
              <a:latin typeface="Comic Sans MS"/>
              <a:ea typeface="宋体"/>
              <a:cs typeface="宋体"/>
            </a:endParaRPr>
          </a:p>
          <a:p>
            <a:pPr>
              <a:buFontTx/>
              <a:buNone/>
            </a:pPr>
            <a:r>
              <a:rPr lang="en-US" sz="2000">
                <a:latin typeface="Comic Sans MS"/>
                <a:ea typeface="宋体"/>
                <a:cs typeface="宋体"/>
              </a:rPr>
              <a:t>		P(s)</a:t>
            </a:r>
            <a:r>
              <a:rPr lang="zh-CN" sz="2000">
                <a:latin typeface="Comic Sans MS"/>
                <a:ea typeface="宋体"/>
                <a:cs typeface="宋体"/>
              </a:rPr>
              <a:t>，</a:t>
            </a:r>
            <a:r>
              <a:rPr lang="en-US" sz="2000">
                <a:latin typeface="Comic Sans MS"/>
                <a:ea typeface="宋体"/>
                <a:cs typeface="宋体"/>
              </a:rPr>
              <a:t>w1()</a:t>
            </a:r>
            <a:r>
              <a:rPr lang="zh-CN" sz="2000">
                <a:latin typeface="Comic Sans MS"/>
                <a:ea typeface="宋体"/>
                <a:cs typeface="宋体"/>
              </a:rPr>
              <a:t>，</a:t>
            </a:r>
            <a:r>
              <a:rPr lang="en-US" sz="2000">
                <a:latin typeface="Comic Sans MS"/>
                <a:ea typeface="宋体"/>
                <a:cs typeface="宋体"/>
              </a:rPr>
              <a:t>V(s)</a:t>
            </a:r>
            <a:r>
              <a:rPr lang="zh-CN" sz="2000">
                <a:latin typeface="Comic Sans MS"/>
                <a:ea typeface="宋体"/>
                <a:cs typeface="宋体"/>
              </a:rPr>
              <a:t>，</a:t>
            </a:r>
            <a:r>
              <a:rPr lang="en-US" sz="2000">
                <a:latin typeface="Comic Sans MS"/>
                <a:ea typeface="宋体"/>
                <a:cs typeface="宋体"/>
              </a:rPr>
              <a:t>P(t)</a:t>
            </a:r>
            <a:r>
              <a:rPr lang="zh-CN" sz="2000">
                <a:latin typeface="Comic Sans MS"/>
                <a:ea typeface="宋体"/>
                <a:cs typeface="宋体"/>
              </a:rPr>
              <a:t>，</a:t>
            </a:r>
            <a:r>
              <a:rPr lang="en-US" sz="2000">
                <a:latin typeface="Comic Sans MS"/>
                <a:ea typeface="宋体"/>
                <a:cs typeface="宋体"/>
              </a:rPr>
              <a:t>w2()</a:t>
            </a:r>
            <a:r>
              <a:rPr lang="zh-CN" sz="2000">
                <a:latin typeface="Comic Sans MS"/>
                <a:ea typeface="宋体"/>
                <a:cs typeface="宋体"/>
              </a:rPr>
              <a:t>，</a:t>
            </a:r>
            <a:r>
              <a:rPr lang="en-US" sz="2000">
                <a:latin typeface="Comic Sans MS"/>
                <a:ea typeface="宋体"/>
                <a:cs typeface="宋体"/>
              </a:rPr>
              <a:t>V(t)</a:t>
            </a:r>
            <a:endParaRPr/>
          </a:p>
          <a:p>
            <a:pPr>
              <a:buChar char="•"/>
            </a:pPr>
            <a:r>
              <a:rPr lang="en-US" sz="2400">
                <a:latin typeface="Comic Sans MS"/>
                <a:ea typeface="宋体"/>
                <a:cs typeface="宋体"/>
              </a:rPr>
              <a:t>A. </a:t>
            </a:r>
            <a:r>
              <a:rPr lang="zh-CN" sz="2400">
                <a:latin typeface="Comic Sans MS"/>
                <a:ea typeface="宋体"/>
                <a:cs typeface="宋体"/>
              </a:rPr>
              <a:t>画出这个程序的进展图（标记禁止区）</a:t>
            </a:r>
            <a:endParaRPr lang="en-US" sz="2400">
              <a:latin typeface="Comic Sans MS"/>
              <a:ea typeface="宋体"/>
              <a:cs typeface="宋体"/>
            </a:endParaRPr>
          </a:p>
          <a:p>
            <a:pPr>
              <a:buChar char="•"/>
            </a:pPr>
            <a:r>
              <a:rPr lang="en-US" sz="2400">
                <a:latin typeface="Comic Sans MS"/>
                <a:ea typeface="宋体"/>
                <a:cs typeface="宋体"/>
              </a:rPr>
              <a:t>B. </a:t>
            </a:r>
            <a:r>
              <a:rPr lang="zh-CN" sz="2400">
                <a:latin typeface="Comic Sans MS"/>
                <a:ea typeface="宋体"/>
                <a:cs typeface="宋体"/>
              </a:rPr>
              <a:t>它会死锁吗？</a:t>
            </a:r>
            <a:endParaRPr lang="en-US" sz="2400">
              <a:latin typeface="Comic Sans MS"/>
              <a:ea typeface="宋体"/>
              <a:cs typeface="宋体"/>
            </a:endParaRPr>
          </a:p>
          <a:p>
            <a:pPr>
              <a:buChar char="•"/>
            </a:pPr>
            <a:r>
              <a:rPr lang="en-US" sz="2400">
                <a:latin typeface="Comic Sans MS"/>
                <a:ea typeface="宋体"/>
                <a:cs typeface="宋体"/>
              </a:rPr>
              <a:t>C. </a:t>
            </a:r>
            <a:r>
              <a:rPr lang="zh-CN" sz="2400">
                <a:latin typeface="Comic Sans MS"/>
                <a:ea typeface="宋体"/>
                <a:cs typeface="宋体"/>
              </a:rPr>
              <a:t>如果是，那么对初始信号量的值做哪些改变就能消除潜在的死锁呢？</a:t>
            </a:r>
            <a:endParaRPr lang="en-US" sz="2400">
              <a:latin typeface="Comic Sans MS"/>
              <a:ea typeface="宋体"/>
              <a:cs typeface="宋体"/>
            </a:endParaRPr>
          </a:p>
          <a:p>
            <a:pPr>
              <a:buChar char="•"/>
            </a:pPr>
            <a:r>
              <a:rPr lang="en-US" sz="2400">
                <a:latin typeface="Comic Sans MS"/>
                <a:ea typeface="宋体"/>
                <a:cs typeface="宋体"/>
              </a:rPr>
              <a:t>D. </a:t>
            </a:r>
            <a:r>
              <a:rPr lang="zh-CN" sz="2400">
                <a:latin typeface="Comic Sans MS"/>
                <a:ea typeface="宋体"/>
                <a:cs typeface="宋体"/>
              </a:rPr>
              <a:t>画出无死锁程序的进展图</a:t>
            </a:r>
            <a:endParaRPr/>
          </a:p>
        </p:txBody>
      </p:sp>
      <p:sp>
        <p:nvSpPr>
          <p:cNvPr id="1109" name="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34FD2622-D9EE-9146-AFA2-854B69680870}" type="slidenum">
              <a:rPr kumimoji="false" lang="zh-CN" altLang="en-US" sz="1400">
                <a:latin typeface="Times New Roman" charset="0"/>
              </a:rPr>
              <a:t>39</a:t>
            </a:fld>
            <a:endParaRPr kumimoji="false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练习答案</a:t>
            </a:r>
            <a:endParaRPr/>
          </a:p>
        </p:txBody>
      </p:sp>
      <p:pic>
        <p:nvPicPr>
          <p:cNvPr id="1112" name="内容占位符 4"/>
          <p:cNvPicPr>
            <a:picLocks noGrp="true" noChangeAspect="true"/>
          </p:cNvPicPr>
          <p:nvPr>
            <p:ph idx="1"/>
          </p:nvPr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1447800" y="1562099"/>
            <a:ext cx="5715000" cy="5348365"/>
          </a:xfrm>
        </p:spPr>
      </p:pic>
      <p:sp>
        <p:nvSpPr>
          <p:cNvPr id="1113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sp>
        <p:nvSpPr>
          <p:cNvPr id="1116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为什么没有输出？</a:t>
            </a:r>
            <a:endParaRPr/>
          </a:p>
        </p:txBody>
      </p:sp>
      <p:sp>
        <p:nvSpPr>
          <p:cNvPr id="1117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41</a:t>
            </a:fld>
            <a:endParaRPr lang="en-US" altLang="zh-CN"/>
          </a:p>
        </p:txBody>
      </p:sp>
      <p:pic>
        <p:nvPicPr>
          <p:cNvPr id="1118" name="图片 5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914400" y="2133600"/>
            <a:ext cx="7010400" cy="4640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1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9D4B9C1-3C89-4C4C-AA2D-BE9386545904}" type="slidenum">
              <a:rPr kumimoji="false" lang="zh-CN" altLang="en-US" sz="1400">
                <a:latin typeface="Times New Roman" charset="0"/>
              </a:rPr>
              <a:t>4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2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Alternate view of a process</a:t>
            </a:r>
            <a:endParaRPr/>
          </a:p>
        </p:txBody>
      </p:sp>
      <p:sp>
        <p:nvSpPr>
          <p:cNvPr id="112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1752600"/>
            <a:ext cx="8534400" cy="917575"/>
          </a:xfrm>
        </p:spPr>
        <p:txBody>
          <a:bodyPr/>
          <a:lstStyle/>
          <a:p>
            <a:pPr/>
            <a:r>
              <a:rPr kumimoji="false" lang="en-US" altLang="zh-CN" sz="2400">
                <a:ea typeface="宋体" charset="-122"/>
              </a:rPr>
              <a:t>Process = thread + code, data, heap, and kernel context</a:t>
            </a:r>
            <a:endParaRPr/>
          </a:p>
        </p:txBody>
      </p:sp>
      <p:grpSp>
        <p:nvGrpSpPr>
          <p:cNvPr id="1123" name="Group 4"/>
          <p:cNvGrpSpPr/>
          <p:nvPr/>
        </p:nvGrpSpPr>
        <p:grpSpPr>
          <a:xfrm>
            <a:off x="990600" y="2659063"/>
            <a:ext cx="7205663" cy="3817937"/>
            <a:chOff x="474" y="1344"/>
            <a:chExt cx="4539" cy="2405"/>
          </a:xfrm>
        </p:grpSpPr>
        <p:sp>
          <p:nvSpPr>
            <p:cNvPr id="1124" name="Rectangle 5"/>
            <p:cNvSpPr>
              <a:spLocks noChangeAspect="true" noChangeArrowheads="true"/>
            </p:cNvSpPr>
            <p:nvPr/>
          </p:nvSpPr>
          <p:spPr bwMode="auto">
            <a:xfrm>
              <a:off x="3490" y="1680"/>
              <a:ext cx="1522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shared libraries</a:t>
              </a:r>
              <a:endParaRPr/>
            </a:p>
          </p:txBody>
        </p:sp>
        <p:sp>
          <p:nvSpPr>
            <p:cNvPr id="1125" name="Rectangle 6"/>
            <p:cNvSpPr>
              <a:spLocks noChangeAspect="true" noChangeArrowheads="true"/>
            </p:cNvSpPr>
            <p:nvPr/>
          </p:nvSpPr>
          <p:spPr bwMode="auto">
            <a:xfrm>
              <a:off x="3490" y="1881"/>
              <a:ext cx="1522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endParaRPr kumimoji="false" lang="zh-CN" altLang="en-US" sz="1600">
                <a:latin typeface="Helvetica" charset="0"/>
              </a:endParaRPr>
            </a:p>
          </p:txBody>
        </p:sp>
        <p:sp>
          <p:nvSpPr>
            <p:cNvPr id="1126" name="Rectangle 7"/>
            <p:cNvSpPr>
              <a:spLocks noChangeAspect="true" noChangeArrowheads="true"/>
            </p:cNvSpPr>
            <p:nvPr/>
          </p:nvSpPr>
          <p:spPr bwMode="auto">
            <a:xfrm>
              <a:off x="3490" y="2041"/>
              <a:ext cx="1522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run-time heap</a:t>
              </a:r>
              <a:endParaRPr/>
            </a:p>
          </p:txBody>
        </p:sp>
        <p:sp>
          <p:nvSpPr>
            <p:cNvPr id="1127" name="Text Box 8"/>
            <p:cNvSpPr txBox="true">
              <a:spLocks noChangeAspect="true" noChangeArrowheads="true"/>
            </p:cNvSpPr>
            <p:nvPr/>
          </p:nvSpPr>
          <p:spPr bwMode="auto">
            <a:xfrm>
              <a:off x="3304" y="2713"/>
              <a:ext cx="17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400">
                  <a:latin typeface="Helvetica" charset="0"/>
                </a:rPr>
                <a:t>0</a:t>
              </a:r>
              <a:endParaRPr kumimoji="false" lang="en-US" altLang="zh-CN" sz="1600">
                <a:latin typeface="Helvetica" charset="0"/>
              </a:endParaRPr>
            </a:p>
          </p:txBody>
        </p:sp>
        <p:sp>
          <p:nvSpPr>
            <p:cNvPr id="1128" name="Rectangle 9"/>
            <p:cNvSpPr>
              <a:spLocks noChangeAspect="true" noChangeArrowheads="true"/>
            </p:cNvSpPr>
            <p:nvPr/>
          </p:nvSpPr>
          <p:spPr bwMode="auto">
            <a:xfrm>
              <a:off x="3490" y="2223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read/write data</a:t>
              </a:r>
              <a:endParaRPr/>
            </a:p>
          </p:txBody>
        </p:sp>
        <p:sp>
          <p:nvSpPr>
            <p:cNvPr id="1129" name="Text Box 10"/>
            <p:cNvSpPr txBox="true">
              <a:spLocks noChangeArrowheads="true"/>
            </p:cNvSpPr>
            <p:nvPr/>
          </p:nvSpPr>
          <p:spPr bwMode="auto">
            <a:xfrm>
              <a:off x="1026" y="2262"/>
              <a:ext cx="1827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Courier New" charset="0"/>
                </a:rPr>
                <a:t>Thread context: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Data registers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Condition codes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Stack pointer (SP)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Program counter (PC)</a:t>
              </a:r>
              <a:endParaRPr/>
            </a:p>
          </p:txBody>
        </p:sp>
        <p:sp>
          <p:nvSpPr>
            <p:cNvPr id="1130" name="Text Box 11"/>
            <p:cNvSpPr txBox="true">
              <a:spLocks noChangeArrowheads="true"/>
            </p:cNvSpPr>
            <p:nvPr/>
          </p:nvSpPr>
          <p:spPr bwMode="auto">
            <a:xfrm>
              <a:off x="3596" y="1351"/>
              <a:ext cx="1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800">
                  <a:latin typeface="Helvetica" charset="0"/>
                </a:rPr>
                <a:t> </a:t>
              </a:r>
              <a:r>
                <a:rPr kumimoji="false" lang="en-US" altLang="zh-CN" sz="1800">
                  <a:latin typeface="Helvetica" charset="0"/>
                </a:rPr>
                <a:t>Code and Data</a:t>
              </a:r>
              <a:endParaRPr/>
            </a:p>
          </p:txBody>
        </p:sp>
        <p:sp>
          <p:nvSpPr>
            <p:cNvPr id="1131" name="Rectangle 12"/>
            <p:cNvSpPr>
              <a:spLocks noChangeAspect="true" noChangeArrowheads="true"/>
            </p:cNvSpPr>
            <p:nvPr/>
          </p:nvSpPr>
          <p:spPr bwMode="auto">
            <a:xfrm>
              <a:off x="3490" y="2425"/>
              <a:ext cx="1523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read-only code/data</a:t>
              </a:r>
              <a:endParaRPr/>
            </a:p>
          </p:txBody>
        </p:sp>
        <p:sp>
          <p:nvSpPr>
            <p:cNvPr id="1132" name="Rectangle 13"/>
            <p:cNvSpPr>
              <a:spLocks noChangeAspect="true" noChangeArrowheads="true"/>
            </p:cNvSpPr>
            <p:nvPr/>
          </p:nvSpPr>
          <p:spPr bwMode="auto">
            <a:xfrm>
              <a:off x="3490" y="2617"/>
              <a:ext cx="1523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endParaRPr kumimoji="false" lang="zh-CN" altLang="en-US" sz="1600">
                <a:latin typeface="Helvetica" charset="0"/>
              </a:endParaRPr>
            </a:p>
          </p:txBody>
        </p:sp>
        <p:sp>
          <p:nvSpPr>
            <p:cNvPr id="1133" name="Rectangle 14"/>
            <p:cNvSpPr>
              <a:spLocks noChangeAspect="true" noChangeArrowheads="true"/>
            </p:cNvSpPr>
            <p:nvPr/>
          </p:nvSpPr>
          <p:spPr bwMode="auto">
            <a:xfrm>
              <a:off x="1026" y="1872"/>
              <a:ext cx="1827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</a:t>
              </a:r>
              <a:endParaRPr/>
            </a:p>
          </p:txBody>
        </p:sp>
        <p:sp>
          <p:nvSpPr>
            <p:cNvPr id="1134" name="Text Box 15"/>
            <p:cNvSpPr txBox="true">
              <a:spLocks noChangeArrowheads="true"/>
            </p:cNvSpPr>
            <p:nvPr/>
          </p:nvSpPr>
          <p:spPr bwMode="auto">
            <a:xfrm>
              <a:off x="474" y="1948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SP</a:t>
              </a:r>
              <a:endParaRPr/>
            </a:p>
          </p:txBody>
        </p:sp>
        <p:sp>
          <p:nvSpPr>
            <p:cNvPr id="1135" name="Line 16"/>
            <p:cNvSpPr>
              <a:spLocks noChangeShapeType="true"/>
            </p:cNvSpPr>
            <p:nvPr/>
          </p:nvSpPr>
          <p:spPr bwMode="auto">
            <a:xfrm>
              <a:off x="760" y="2064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1136" name="Text Box 17"/>
            <p:cNvSpPr txBox="true">
              <a:spLocks noChangeArrowheads="true"/>
            </p:cNvSpPr>
            <p:nvPr/>
          </p:nvSpPr>
          <p:spPr bwMode="auto">
            <a:xfrm>
              <a:off x="2974" y="2407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PC</a:t>
              </a:r>
              <a:endParaRPr/>
            </a:p>
          </p:txBody>
        </p:sp>
        <p:sp>
          <p:nvSpPr>
            <p:cNvPr id="1137" name="Line 18"/>
            <p:cNvSpPr>
              <a:spLocks noChangeShapeType="true"/>
            </p:cNvSpPr>
            <p:nvPr/>
          </p:nvSpPr>
          <p:spPr bwMode="auto">
            <a:xfrm>
              <a:off x="3256" y="252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1138" name="Text Box 19"/>
            <p:cNvSpPr txBox="true">
              <a:spLocks noChangeArrowheads="true"/>
            </p:cNvSpPr>
            <p:nvPr/>
          </p:nvSpPr>
          <p:spPr bwMode="auto">
            <a:xfrm>
              <a:off x="2963" y="1935"/>
              <a:ext cx="3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brk</a:t>
              </a:r>
              <a:endParaRPr/>
            </a:p>
          </p:txBody>
        </p:sp>
        <p:sp>
          <p:nvSpPr>
            <p:cNvPr id="1139" name="Line 20"/>
            <p:cNvSpPr>
              <a:spLocks noChangeShapeType="true"/>
            </p:cNvSpPr>
            <p:nvPr/>
          </p:nvSpPr>
          <p:spPr bwMode="auto">
            <a:xfrm>
              <a:off x="3264" y="2041"/>
              <a:ext cx="2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anchor="ctr"/>
            <a:lstStyle/>
            <a:p>
              <a:pPr/>
              <a:endParaRPr lang="zh-CN" altLang="en-US"/>
            </a:p>
          </p:txBody>
        </p:sp>
        <p:sp>
          <p:nvSpPr>
            <p:cNvPr id="1140" name="Text Box 21"/>
            <p:cNvSpPr txBox="true">
              <a:spLocks noChangeArrowheads="true"/>
            </p:cNvSpPr>
            <p:nvPr/>
          </p:nvSpPr>
          <p:spPr bwMode="auto">
            <a:xfrm>
              <a:off x="956" y="1344"/>
              <a:ext cx="1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Helvetica" charset="0"/>
                </a:rPr>
                <a:t>Thread (main thread)</a:t>
              </a:r>
              <a:endParaRPr/>
            </a:p>
          </p:txBody>
        </p:sp>
        <p:sp>
          <p:nvSpPr>
            <p:cNvPr id="1141" name="Text Box 22"/>
            <p:cNvSpPr txBox="true">
              <a:spLocks noChangeArrowheads="true"/>
            </p:cNvSpPr>
            <p:nvPr/>
          </p:nvSpPr>
          <p:spPr bwMode="auto">
            <a:xfrm>
              <a:off x="3496" y="3032"/>
              <a:ext cx="1516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Courier New" charset="0"/>
                </a:rPr>
                <a:t>Kernel context: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Courier New" charset="0"/>
                </a:rPr>
                <a:t>  </a:t>
              </a:r>
              <a:r>
                <a:rPr kumimoji="false" lang="en-US" altLang="zh-CN" sz="1600">
                  <a:latin typeface="Courier New" charset="0"/>
                </a:rPr>
                <a:t>VM structures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Descriptor table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brk pointer</a:t>
              </a:r>
              <a:endParaRPr/>
            </a:p>
          </p:txBody>
        </p:sp>
        <p:sp>
          <p:nvSpPr>
            <p:cNvPr id="1142" name="Rectangle 23"/>
            <p:cNvSpPr>
              <a:spLocks noChangeArrowheads="true"/>
            </p:cNvSpPr>
            <p:nvPr/>
          </p:nvSpPr>
          <p:spPr bwMode="auto">
            <a:xfrm>
              <a:off x="474" y="1680"/>
              <a:ext cx="2489" cy="17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/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>
  <p:cSld>
    <p:spTree>
      <p:nvGrpSpPr>
        <p:cNvPr id="1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Rectangle 1030"/>
          <p:cNvSpPr>
            <a:spLocks noGrp="true" noChangeArrowheads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63E96FB-752F-704F-8C77-99DDE51C961A}" type="slidenum">
              <a:rPr kumimoji="false" lang="zh-CN" altLang="en-US" sz="1400">
                <a:latin typeface="Times New Roman" charset="0"/>
              </a:rPr>
              <a:t>42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45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pPr/>
            <a:r>
              <a:rPr lang="zh-CN" altLang="en-US" sz="4000" dirty="false">
                <a:solidFill>
                  <a:srgbClr val="0070C0"/>
                </a:solidFill>
                <a:ea typeface="宋体" charset="-122"/>
              </a:rPr>
              <a:t>并发：多线程并发程序实例</a:t>
            </a:r>
            <a:endParaRPr lang="en-US" altLang="zh-CN" sz="4000" dirty="false">
              <a:ea typeface="宋体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>
  <p:cSld>
    <p:spTree>
      <p:nvGrpSpPr>
        <p:cNvPr id="1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F3EB176-ECC7-A04D-A7CE-0BF40C7DC14B}" type="slidenum">
              <a:rPr kumimoji="false" lang="zh-CN" altLang="en-US" sz="1400">
                <a:latin typeface="Times New Roman" charset="0"/>
              </a:rPr>
              <a:t>43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48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254000" y="3048000"/>
            <a:ext cx="8712200" cy="3276600"/>
          </a:xfrm>
          <a:noFill/>
        </p:spPr>
        <p:txBody>
          <a:bodyPr lIns="90487" tIns="44450" rIns="90487" bIns="44450"/>
          <a:lstStyle/>
          <a:p>
            <a:pPr>
              <a:lnSpc>
                <a:spcPct val="130000"/>
              </a:lnSpc>
            </a:pPr>
            <a:r>
              <a:rPr kumimoji="false" lang="zh-CN" altLang="en-US">
                <a:ea typeface="宋体" charset="-122"/>
              </a:rPr>
              <a:t>“生产者</a:t>
            </a:r>
            <a:r>
              <a:rPr kumimoji="false" lang="en-US" altLang="zh-CN">
                <a:ea typeface="宋体" charset="-122"/>
              </a:rPr>
              <a:t>-</a:t>
            </a:r>
            <a:r>
              <a:rPr kumimoji="false" lang="zh-CN" altLang="en-US">
                <a:ea typeface="宋体" charset="-122"/>
              </a:rPr>
              <a:t>消费者”同步模式：</a:t>
            </a:r>
            <a:endParaRPr kumimoji="false" lang="en-US" altLang="zh-CN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kumimoji="false" lang="zh-CN" altLang="en-US">
                <a:ea typeface="宋体" charset="-122"/>
              </a:rPr>
              <a:t>生产者等待空的</a:t>
            </a:r>
            <a:r>
              <a:rPr kumimoji="false" lang="en-US" altLang="zh-CN">
                <a:ea typeface="宋体" charset="-122"/>
              </a:rPr>
              <a:t>slot</a:t>
            </a:r>
            <a:r>
              <a:rPr kumimoji="false" lang="zh-CN" altLang="en-US">
                <a:ea typeface="宋体" charset="-122"/>
              </a:rPr>
              <a:t>，插入</a:t>
            </a:r>
            <a:r>
              <a:rPr kumimoji="false" lang="en-US" altLang="zh-CN">
                <a:ea typeface="宋体" charset="-122"/>
              </a:rPr>
              <a:t>shared</a:t>
            </a:r>
            <a:r>
              <a:rPr kumimoji="false" lang="zh-CN" altLang="en-US"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buffer</a:t>
            </a:r>
            <a:r>
              <a:rPr kumimoji="false" lang="zh-CN" altLang="en-US">
                <a:ea typeface="宋体" charset="-122"/>
              </a:rPr>
              <a:t>，并通知消费者</a:t>
            </a:r>
            <a:endParaRPr kumimoji="false" lang="en-US" altLang="zh-CN">
              <a:ea typeface="宋体" charset="-122"/>
            </a:endParaRPr>
          </a:p>
          <a:p>
            <a:pPr lvl="1">
              <a:lnSpc>
                <a:spcPct val="130000"/>
              </a:lnSpc>
            </a:pPr>
            <a:r>
              <a:rPr kumimoji="false" lang="zh-CN" altLang="en-US">
                <a:ea typeface="宋体" charset="-122"/>
              </a:rPr>
              <a:t>消费者等待</a:t>
            </a:r>
            <a:r>
              <a:rPr kumimoji="false" lang="en-US" altLang="zh-CN">
                <a:ea typeface="宋体" charset="-122"/>
              </a:rPr>
              <a:t>shared</a:t>
            </a:r>
            <a:r>
              <a:rPr kumimoji="false" lang="zh-CN" altLang="en-US"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buffer</a:t>
            </a:r>
            <a:r>
              <a:rPr kumimoji="false" lang="zh-CN" altLang="en-US">
                <a:ea typeface="宋体" charset="-122"/>
              </a:rPr>
              <a:t>中的</a:t>
            </a:r>
            <a:r>
              <a:rPr kumimoji="false" lang="en-US" altLang="zh-CN">
                <a:ea typeface="宋体" charset="-122"/>
              </a:rPr>
              <a:t>item</a:t>
            </a:r>
            <a:r>
              <a:rPr kumimoji="false" lang="zh-CN" altLang="en-US">
                <a:ea typeface="宋体" charset="-122"/>
              </a:rPr>
              <a:t>，从</a:t>
            </a:r>
            <a:r>
              <a:rPr kumimoji="false" lang="en-US" altLang="zh-CN">
                <a:ea typeface="宋体" charset="-122"/>
              </a:rPr>
              <a:t>buffer</a:t>
            </a:r>
            <a:r>
              <a:rPr kumimoji="false" lang="zh-CN" altLang="en-US">
                <a:ea typeface="宋体" charset="-122"/>
              </a:rPr>
              <a:t>中删除，并通知生产者</a:t>
            </a:r>
            <a:endParaRPr kumimoji="false" lang="en-US" altLang="zh-CN">
              <a:ea typeface="宋体" charset="-122"/>
            </a:endParaRPr>
          </a:p>
        </p:txBody>
      </p:sp>
      <p:grpSp>
        <p:nvGrpSpPr>
          <p:cNvPr id="1149" name="Group 3"/>
          <p:cNvGrpSpPr/>
          <p:nvPr/>
        </p:nvGrpSpPr>
        <p:grpSpPr>
          <a:xfrm>
            <a:off x="1828800" y="1708150"/>
            <a:ext cx="5486400" cy="1111250"/>
            <a:chOff x="768" y="2996"/>
            <a:chExt cx="3456" cy="700"/>
          </a:xfrm>
        </p:grpSpPr>
        <p:sp>
          <p:nvSpPr>
            <p:cNvPr id="1150" name="Oval 4"/>
            <p:cNvSpPr>
              <a:spLocks noChangeArrowheads="true"/>
            </p:cNvSpPr>
            <p:nvPr/>
          </p:nvSpPr>
          <p:spPr bwMode="auto">
            <a:xfrm>
              <a:off x="768" y="2996"/>
              <a:ext cx="768" cy="69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Helvetica" charset="0"/>
                </a:rPr>
                <a:t>producer</a:t>
              </a:r>
              <a:endParaRPr/>
            </a:p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Helvetica" charset="0"/>
                </a:rPr>
                <a:t>thread</a:t>
              </a:r>
              <a:endParaRPr/>
            </a:p>
          </p:txBody>
        </p:sp>
        <p:sp>
          <p:nvSpPr>
            <p:cNvPr id="1151" name="Text Box 5"/>
            <p:cNvSpPr txBox="true">
              <a:spLocks noChangeArrowheads="true"/>
            </p:cNvSpPr>
            <p:nvPr/>
          </p:nvSpPr>
          <p:spPr bwMode="auto">
            <a:xfrm>
              <a:off x="2112" y="3168"/>
              <a:ext cx="768" cy="3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tIns="0" bIns="0" anchor="ctr"/>
            <a:lstStyle>
              <a:lvl1pPr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false" fontAlgn="base" hangingPunct="false">
                <a:lnSpc>
                  <a:spcPct val="90000"/>
                </a:lnSpc>
                <a:spcBef>
                  <a:spcPct val="20000"/>
                </a:spcBef>
                <a:spcAft>
                  <a:spcPct val="1"/>
                </a:spcAft>
                <a:defRPr sz="1600" b="true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r>
                <a:rPr lang="en-US" altLang="zh-CN" sz="1800" dirty="false">
                  <a:latin typeface="Helvetica" pitchFamily="34" charset="0"/>
                </a:rPr>
                <a:t>shared</a:t>
              </a:r>
              <a:endParaRPr/>
            </a:p>
            <a:p>
              <a:pPr algn="ctr">
                <a:defRPr/>
              </a:pPr>
              <a:r>
                <a:rPr lang="en-US" altLang="zh-CN" sz="1800" dirty="false">
                  <a:latin typeface="Helvetica" pitchFamily="34" charset="0"/>
                </a:rPr>
                <a:t>buffer</a:t>
              </a:r>
              <a:endParaRPr/>
            </a:p>
          </p:txBody>
        </p:sp>
        <p:sp>
          <p:nvSpPr>
            <p:cNvPr id="1152" name="Line 6"/>
            <p:cNvSpPr>
              <a:spLocks noChangeShapeType="true"/>
            </p:cNvSpPr>
            <p:nvPr/>
          </p:nvSpPr>
          <p:spPr bwMode="auto">
            <a:xfrm flipV="true">
              <a:off x="1536" y="33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tIns="0" bIns="0" anchor="ctr"/>
            <a:lstStyle/>
            <a:p>
              <a:pPr/>
              <a:endParaRPr lang="zh-CN" altLang="en-US"/>
            </a:p>
          </p:txBody>
        </p:sp>
        <p:sp>
          <p:nvSpPr>
            <p:cNvPr id="1153" name="Line 7"/>
            <p:cNvSpPr>
              <a:spLocks noChangeShapeType="true"/>
            </p:cNvSpPr>
            <p:nvPr/>
          </p:nvSpPr>
          <p:spPr bwMode="auto">
            <a:xfrm flipV="true">
              <a:off x="2880" y="33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/>
            </a:extLst>
          </p:spPr>
          <p:txBody>
            <a:bodyPr wrap="none" tIns="0" bIns="0" anchor="ctr"/>
            <a:lstStyle/>
            <a:p>
              <a:pPr/>
              <a:endParaRPr lang="zh-CN" altLang="en-US"/>
            </a:p>
          </p:txBody>
        </p:sp>
        <p:sp>
          <p:nvSpPr>
            <p:cNvPr id="1154" name="Oval 8"/>
            <p:cNvSpPr>
              <a:spLocks noChangeArrowheads="true"/>
            </p:cNvSpPr>
            <p:nvPr/>
          </p:nvSpPr>
          <p:spPr bwMode="auto">
            <a:xfrm>
              <a:off x="3456" y="2998"/>
              <a:ext cx="768" cy="698"/>
            </a:xfrm>
            <a:prstGeom prst="ellipse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0" bIns="0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Helvetica" charset="0"/>
                </a:rPr>
                <a:t>consumer</a:t>
              </a:r>
              <a:endParaRPr/>
            </a:p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Helvetica" charset="0"/>
                </a:rPr>
                <a:t>thread</a:t>
              </a:r>
              <a:endParaRPr/>
            </a:p>
          </p:txBody>
        </p:sp>
      </p:grpSp>
      <p:sp>
        <p:nvSpPr>
          <p:cNvPr id="1155" name="Rectangle 9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宋体"/>
              </a:rPr>
              <a:t>Producer-Consumer Problem</a:t>
            </a:r>
            <a:endParaRPr lang="zh-CN">
              <a:latin typeface="Comic Sans MS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>
  <p:cSld>
    <p:spTree>
      <p:nvGrpSpPr>
        <p:cNvPr id="1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Title 1"/>
          <p:cNvSpPr>
            <a:spLocks noGrp="true"/>
          </p:cNvSpPr>
          <p:nvPr>
            <p:ph type="title"/>
          </p:nvPr>
        </p:nvSpPr>
        <p:spPr>
          <a:xfrm>
            <a:off x="368300" y="457200"/>
            <a:ext cx="8559800" cy="914400"/>
          </a:xfrm>
        </p:spPr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宋体"/>
              </a:rPr>
              <a:t>Case Study: A Concurrent Server</a:t>
            </a:r>
            <a:endParaRPr/>
          </a:p>
        </p:txBody>
      </p:sp>
      <p:sp>
        <p:nvSpPr>
          <p:cNvPr id="1158" name="Oval 380"/>
          <p:cNvSpPr>
            <a:spLocks noChangeArrowheads="true"/>
          </p:cNvSpPr>
          <p:nvPr/>
        </p:nvSpPr>
        <p:spPr bwMode="auto">
          <a:xfrm rot="0" flipH="false" flipV="false">
            <a:off x="3089366" y="4382272"/>
            <a:ext cx="1066800" cy="720725"/>
          </a:xfrm>
          <a:prstGeom prst="ellipse">
            <a:avLst/>
          </a:prstGeom>
          <a:solidFill>
            <a:srgbClr val="D2D2F4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2000">
                <a:latin typeface="Calibri" charset="0"/>
              </a:rPr>
              <a:t>Master</a:t>
            </a:r>
            <a:endParaRPr/>
          </a:p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2000">
                <a:latin typeface="Calibri" charset="0"/>
              </a:rPr>
              <a:t>thread</a:t>
            </a:r>
            <a:endParaRPr/>
          </a:p>
        </p:txBody>
      </p:sp>
      <p:sp>
        <p:nvSpPr>
          <p:cNvPr id="1159" name="Text Box 381"/>
          <p:cNvSpPr txBox="true">
            <a:spLocks noChangeArrowheads="true"/>
          </p:cNvSpPr>
          <p:nvPr/>
        </p:nvSpPr>
        <p:spPr bwMode="auto">
          <a:xfrm rot="0" flipH="false" flipV="false">
            <a:off x="5191216" y="4610872"/>
            <a:ext cx="930275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2000">
                <a:latin typeface="Calibri" charset="0"/>
              </a:rPr>
              <a:t> Buffer</a:t>
            </a:r>
            <a:endParaRPr/>
          </a:p>
        </p:txBody>
      </p:sp>
      <p:sp>
        <p:nvSpPr>
          <p:cNvPr id="1160" name="Line 382"/>
          <p:cNvSpPr>
            <a:spLocks noChangeShapeType="true"/>
          </p:cNvSpPr>
          <p:nvPr/>
        </p:nvSpPr>
        <p:spPr bwMode="auto">
          <a:xfrm rot="0" flipH="false" flipV="true">
            <a:off x="4156166" y="4763272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tIns="0" bIns="0" anchor="ctr"/>
          <a:lstStyle/>
          <a:p>
            <a:pPr/>
            <a:endParaRPr lang="zh-CN" altLang="en-US"/>
          </a:p>
        </p:txBody>
      </p:sp>
      <p:sp>
        <p:nvSpPr>
          <p:cNvPr id="1161" name="Line 383"/>
          <p:cNvSpPr>
            <a:spLocks noChangeShapeType="true"/>
          </p:cNvSpPr>
          <p:nvPr/>
        </p:nvSpPr>
        <p:spPr bwMode="auto">
          <a:xfrm rot="0" flipH="false" flipV="true">
            <a:off x="6121491" y="4229872"/>
            <a:ext cx="10064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tIns="0" bIns="0" anchor="ctr"/>
          <a:lstStyle/>
          <a:p>
            <a:pPr/>
            <a:endParaRPr lang="zh-CN" altLang="en-US"/>
          </a:p>
        </p:txBody>
      </p:sp>
      <p:sp>
        <p:nvSpPr>
          <p:cNvPr id="1162" name="Text Box 386"/>
          <p:cNvSpPr txBox="true">
            <a:spLocks noChangeArrowheads="true"/>
          </p:cNvSpPr>
          <p:nvPr/>
        </p:nvSpPr>
        <p:spPr bwMode="auto">
          <a:xfrm rot="0" flipH="false" flipV="false">
            <a:off x="7545479" y="4647384"/>
            <a:ext cx="444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70000"/>
              </a:lnSpc>
              <a:buFontTx/>
              <a:buNone/>
            </a:pPr>
            <a:r>
              <a:rPr kumimoji="false" lang="en-US" altLang="zh-CN" sz="2400">
                <a:latin typeface="Calibri" charset="0"/>
              </a:rPr>
              <a:t>...</a:t>
            </a:r>
            <a:endParaRPr/>
          </a:p>
        </p:txBody>
      </p:sp>
      <p:sp>
        <p:nvSpPr>
          <p:cNvPr id="1163" name="Line 387"/>
          <p:cNvSpPr>
            <a:spLocks noChangeShapeType="true"/>
          </p:cNvSpPr>
          <p:nvPr/>
        </p:nvSpPr>
        <p:spPr bwMode="auto">
          <a:xfrm rot="5400000" flipH="false" flipV="true">
            <a:off x="6319929" y="4564834"/>
            <a:ext cx="609600" cy="1006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tIns="0" bIns="0" anchor="ctr"/>
          <a:lstStyle/>
          <a:p>
            <a:pPr/>
            <a:endParaRPr lang="zh-CN" altLang="en-US"/>
          </a:p>
        </p:txBody>
      </p:sp>
      <p:sp>
        <p:nvSpPr>
          <p:cNvPr id="1164" name="Line 392"/>
          <p:cNvSpPr>
            <a:spLocks noChangeShapeType="true"/>
          </p:cNvSpPr>
          <p:nvPr/>
        </p:nvSpPr>
        <p:spPr bwMode="auto">
          <a:xfrm rot="0" flipH="false" flipV="false">
            <a:off x="1717766" y="4229872"/>
            <a:ext cx="1447800" cy="304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1165" name="Text Box 393"/>
          <p:cNvSpPr txBox="true">
            <a:spLocks noChangeArrowheads="true"/>
          </p:cNvSpPr>
          <p:nvPr/>
        </p:nvSpPr>
        <p:spPr bwMode="auto">
          <a:xfrm rot="0" flipH="false" flipV="false">
            <a:off x="1806666" y="4474347"/>
            <a:ext cx="1214438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1600">
                <a:latin typeface="Calibri" charset="0"/>
              </a:rPr>
              <a:t>Accept</a:t>
            </a:r>
            <a:endParaRPr/>
          </a:p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1600">
                <a:latin typeface="Calibri" charset="0"/>
              </a:rPr>
              <a:t>connections</a:t>
            </a:r>
            <a:endParaRPr/>
          </a:p>
        </p:txBody>
      </p:sp>
      <p:sp>
        <p:nvSpPr>
          <p:cNvPr id="1166" name="Text Box 395"/>
          <p:cNvSpPr txBox="true">
            <a:spLocks noChangeArrowheads="true"/>
          </p:cNvSpPr>
          <p:nvPr/>
        </p:nvSpPr>
        <p:spPr bwMode="auto">
          <a:xfrm rot="0" flipH="false" flipV="false">
            <a:off x="4116479" y="4234634"/>
            <a:ext cx="1131887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1600">
                <a:latin typeface="Calibri" charset="0"/>
              </a:rPr>
              <a:t>Insert</a:t>
            </a:r>
            <a:endParaRPr/>
          </a:p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1600">
                <a:latin typeface="Calibri" charset="0"/>
              </a:rPr>
              <a:t>descriptors</a:t>
            </a:r>
            <a:endParaRPr/>
          </a:p>
        </p:txBody>
      </p:sp>
      <p:sp>
        <p:nvSpPr>
          <p:cNvPr id="1167" name="Text Box 396"/>
          <p:cNvSpPr txBox="true">
            <a:spLocks noChangeArrowheads="true"/>
          </p:cNvSpPr>
          <p:nvPr/>
        </p:nvSpPr>
        <p:spPr bwMode="auto">
          <a:xfrm rot="0" flipH="false" flipV="false">
            <a:off x="6359616" y="4490222"/>
            <a:ext cx="1130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1600">
                <a:latin typeface="Calibri" charset="0"/>
              </a:rPr>
              <a:t>Remove</a:t>
            </a:r>
            <a:endParaRPr/>
          </a:p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1600">
                <a:latin typeface="Calibri" charset="0"/>
              </a:rPr>
              <a:t>descriptors</a:t>
            </a:r>
            <a:endParaRPr/>
          </a:p>
        </p:txBody>
      </p:sp>
      <p:sp>
        <p:nvSpPr>
          <p:cNvPr id="1168" name="Oval 397"/>
          <p:cNvSpPr>
            <a:spLocks noChangeArrowheads="true"/>
          </p:cNvSpPr>
          <p:nvPr/>
        </p:nvSpPr>
        <p:spPr bwMode="auto">
          <a:xfrm rot="0" flipH="false" flipV="false">
            <a:off x="7127966" y="3890147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false">
                <a:latin typeface="Calibri" pitchFamily="34" charset="0"/>
                <a:ea typeface="+mn-ea"/>
                <a:cs typeface="Calibri" pitchFamily="34" charset="0"/>
              </a:rPr>
              <a:t>Worker</a:t>
            </a:r>
            <a:endParaRPr/>
          </a:p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false">
                <a:latin typeface="Calibri" pitchFamily="34" charset="0"/>
                <a:ea typeface="+mn-ea"/>
                <a:cs typeface="Calibri" pitchFamily="34" charset="0"/>
              </a:rPr>
              <a:t>thread</a:t>
            </a:r>
            <a:endParaRPr/>
          </a:p>
        </p:txBody>
      </p:sp>
      <p:sp>
        <p:nvSpPr>
          <p:cNvPr id="1169" name="Oval 398"/>
          <p:cNvSpPr>
            <a:spLocks noChangeArrowheads="true"/>
          </p:cNvSpPr>
          <p:nvPr/>
        </p:nvSpPr>
        <p:spPr bwMode="auto">
          <a:xfrm rot="0" flipH="false" flipV="false">
            <a:off x="7127966" y="4991872"/>
            <a:ext cx="1066800" cy="72072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false">
                <a:latin typeface="Calibri" pitchFamily="34" charset="0"/>
                <a:ea typeface="+mn-ea"/>
                <a:cs typeface="Calibri" pitchFamily="34" charset="0"/>
              </a:rPr>
              <a:t>Worker</a:t>
            </a:r>
            <a:endParaRPr/>
          </a:p>
          <a:p>
            <a:pPr algn="ctr">
              <a:lnSpc>
                <a:spcPct val="70000"/>
              </a:lnSpc>
              <a:spcBef>
                <a:spcPct val="20000"/>
              </a:spcBef>
              <a:defRPr/>
            </a:pPr>
            <a:r>
              <a:rPr lang="en-US" sz="2000" dirty="false">
                <a:latin typeface="Calibri" pitchFamily="34" charset="0"/>
                <a:ea typeface="+mn-ea"/>
                <a:cs typeface="Calibri" pitchFamily="34" charset="0"/>
              </a:rPr>
              <a:t>thread</a:t>
            </a:r>
            <a:endParaRPr/>
          </a:p>
        </p:txBody>
      </p:sp>
      <p:sp>
        <p:nvSpPr>
          <p:cNvPr id="1170" name="Oval 403"/>
          <p:cNvSpPr>
            <a:spLocks noChangeArrowheads="true"/>
          </p:cNvSpPr>
          <p:nvPr/>
        </p:nvSpPr>
        <p:spPr bwMode="auto">
          <a:xfrm rot="0" flipH="false" flipV="false">
            <a:off x="650966" y="3848872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2000">
                <a:latin typeface="Calibri" charset="0"/>
              </a:rPr>
              <a:t> Client</a:t>
            </a:r>
            <a:endParaRPr/>
          </a:p>
        </p:txBody>
      </p:sp>
      <p:sp>
        <p:nvSpPr>
          <p:cNvPr id="1171" name="Oval 405"/>
          <p:cNvSpPr>
            <a:spLocks noChangeArrowheads="true"/>
          </p:cNvSpPr>
          <p:nvPr/>
        </p:nvSpPr>
        <p:spPr bwMode="auto">
          <a:xfrm rot="0" flipH="false" flipV="false">
            <a:off x="650966" y="4991872"/>
            <a:ext cx="1066800" cy="720725"/>
          </a:xfrm>
          <a:prstGeom prst="ellipse">
            <a:avLst/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0" bIns="0" anchor="ctr"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2000">
                <a:latin typeface="Calibri" charset="0"/>
              </a:rPr>
              <a:t>Client</a:t>
            </a:r>
            <a:endParaRPr/>
          </a:p>
        </p:txBody>
      </p:sp>
      <p:sp>
        <p:nvSpPr>
          <p:cNvPr id="1172" name="Text Box 406"/>
          <p:cNvSpPr txBox="true">
            <a:spLocks noChangeArrowheads="true"/>
          </p:cNvSpPr>
          <p:nvPr/>
        </p:nvSpPr>
        <p:spPr bwMode="auto">
          <a:xfrm rot="0" flipH="false" flipV="false">
            <a:off x="1060541" y="4614047"/>
            <a:ext cx="460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eaVert"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2400">
                <a:latin typeface="Calibri" charset="0"/>
              </a:rPr>
              <a:t>...</a:t>
            </a:r>
            <a:endParaRPr/>
          </a:p>
        </p:txBody>
      </p:sp>
      <p:sp>
        <p:nvSpPr>
          <p:cNvPr id="1173" name="Line 407"/>
          <p:cNvSpPr>
            <a:spLocks noChangeShapeType="true"/>
          </p:cNvSpPr>
          <p:nvPr/>
        </p:nvSpPr>
        <p:spPr bwMode="auto">
          <a:xfrm rot="0" flipH="false" flipV="true">
            <a:off x="1793966" y="4915672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1174" name="Line 408"/>
          <p:cNvSpPr>
            <a:spLocks noChangeShapeType="true"/>
          </p:cNvSpPr>
          <p:nvPr/>
        </p:nvSpPr>
        <p:spPr bwMode="auto">
          <a:xfrm rot="0" flipH="false" flipV="false">
            <a:off x="1717766" y="4001272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1175" name="Text Box 410"/>
          <p:cNvSpPr txBox="true">
            <a:spLocks noChangeArrowheads="true"/>
          </p:cNvSpPr>
          <p:nvPr/>
        </p:nvSpPr>
        <p:spPr bwMode="auto">
          <a:xfrm rot="0" flipH="false" flipV="false">
            <a:off x="5524591" y="3710759"/>
            <a:ext cx="131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1600">
                <a:latin typeface="Calibri" charset="0"/>
              </a:rPr>
              <a:t>Service client</a:t>
            </a:r>
            <a:endParaRPr/>
          </a:p>
        </p:txBody>
      </p:sp>
      <p:sp>
        <p:nvSpPr>
          <p:cNvPr id="1176" name="Text Box 411"/>
          <p:cNvSpPr txBox="true">
            <a:spLocks noChangeArrowheads="true"/>
          </p:cNvSpPr>
          <p:nvPr/>
        </p:nvSpPr>
        <p:spPr bwMode="auto">
          <a:xfrm rot="0" flipH="false" flipV="false">
            <a:off x="5676991" y="5523684"/>
            <a:ext cx="1311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1600">
                <a:latin typeface="Calibri" charset="0"/>
              </a:rPr>
              <a:t>Service client</a:t>
            </a:r>
            <a:endParaRPr/>
          </a:p>
        </p:txBody>
      </p:sp>
      <p:sp>
        <p:nvSpPr>
          <p:cNvPr id="1177" name="Line 412"/>
          <p:cNvSpPr>
            <a:spLocks noChangeShapeType="true"/>
          </p:cNvSpPr>
          <p:nvPr/>
        </p:nvSpPr>
        <p:spPr bwMode="auto">
          <a:xfrm rot="0" flipH="false" flipV="false">
            <a:off x="1717766" y="5525272"/>
            <a:ext cx="5486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  <p:sp>
        <p:nvSpPr>
          <p:cNvPr id="1178" name="Text Box 413"/>
          <p:cNvSpPr txBox="true">
            <a:spLocks noChangeArrowheads="true"/>
          </p:cNvSpPr>
          <p:nvPr/>
        </p:nvSpPr>
        <p:spPr bwMode="auto">
          <a:xfrm rot="0" flipH="false" flipV="false">
            <a:off x="7100979" y="2807472"/>
            <a:ext cx="10525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2000">
                <a:latin typeface="Calibri" charset="0"/>
              </a:rPr>
              <a:t>Pool of </a:t>
            </a:r>
            <a:endParaRPr/>
          </a:p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2000">
                <a:latin typeface="Calibri" charset="0"/>
              </a:rPr>
              <a:t>worker</a:t>
            </a:r>
            <a:endParaRPr/>
          </a:p>
          <a:p>
            <a:pPr algn="ctr">
              <a:lnSpc>
                <a:spcPct val="70000"/>
              </a:lnSpc>
              <a:buFontTx/>
              <a:buNone/>
            </a:pPr>
            <a:r>
              <a:rPr kumimoji="false" lang="en-US" altLang="zh-CN" sz="2000">
                <a:latin typeface="Calibri" charset="0"/>
              </a:rPr>
              <a:t> threads</a:t>
            </a:r>
            <a:endParaRPr/>
          </a:p>
        </p:txBody>
      </p:sp>
      <p:sp>
        <p:nvSpPr>
          <p:cNvPr id="1179" name="Rectangle 2"/>
          <p:cNvSpPr txBox="true">
            <a:spLocks noChangeArrowheads="true"/>
          </p:cNvSpPr>
          <p:nvPr/>
        </p:nvSpPr>
        <p:spPr bwMode="auto">
          <a:xfrm>
            <a:off x="228600" y="1524000"/>
            <a:ext cx="8712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lvl="1">
              <a:lnSpc>
                <a:spcPct val="130000"/>
              </a:lnSpc>
              <a:buChar char="–"/>
            </a:pPr>
            <a:r>
              <a:rPr lang="zh-CN"/>
              <a:t>生产者：</a:t>
            </a:r>
            <a:r>
              <a:rPr lang="en-US"/>
              <a:t>master</a:t>
            </a:r>
            <a:r>
              <a:rPr lang="zh-CN"/>
              <a:t> </a:t>
            </a:r>
            <a:r>
              <a:rPr lang="en-US"/>
              <a:t>thread</a:t>
            </a:r>
            <a:endParaRPr/>
          </a:p>
          <a:p>
            <a:pPr lvl="1">
              <a:lnSpc>
                <a:spcPct val="130000"/>
              </a:lnSpc>
              <a:buChar char="–"/>
            </a:pPr>
            <a:r>
              <a:rPr lang="zh-CN"/>
              <a:t>消费者：</a:t>
            </a:r>
            <a:r>
              <a:rPr lang="en-US"/>
              <a:t>worker</a:t>
            </a:r>
            <a:r>
              <a:rPr lang="zh-CN"/>
              <a:t> </a:t>
            </a:r>
            <a:r>
              <a:rPr lang="en-US"/>
              <a:t>threads</a:t>
            </a:r>
            <a:r>
              <a:rPr lang="zh-CN"/>
              <a:t>（多个消费者）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>
  <p:cSld>
    <p:spTree>
      <p:nvGrpSpPr>
        <p:cNvPr id="1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E0C75E4-B6DD-914F-92A0-A8967C0697AA}" type="slidenum">
              <a:rPr kumimoji="false" lang="zh-CN" altLang="en-US" sz="1400">
                <a:latin typeface="Times New Roman" charset="0"/>
              </a:rPr>
              <a:t>45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82" name="Text Box 2"/>
          <p:cNvSpPr txBox="true">
            <a:spLocks noChangeArrowheads="true"/>
          </p:cNvSpPr>
          <p:nvPr/>
        </p:nvSpPr>
        <p:spPr bwMode="auto">
          <a:xfrm>
            <a:off x="457200" y="1616075"/>
            <a:ext cx="8153400" cy="35687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30000"/>
              </a:lnSpc>
              <a:spcBef>
                <a:spcPct val="1"/>
              </a:spcBef>
              <a:buFontTx/>
              <a:buNone/>
            </a:pPr>
            <a:r>
              <a:rPr lang="en-US" sz="2000">
                <a:latin typeface="Courier New"/>
                <a:ea typeface="宋体"/>
                <a:cs typeface="+mn-cs"/>
              </a:rPr>
              <a:t>struct {</a:t>
            </a:r>
            <a:endParaRPr/>
          </a:p>
          <a:p>
            <a:pPr>
              <a:lnSpc>
                <a:spcPct val="130000"/>
              </a:lnSpc>
              <a:spcBef>
                <a:spcPct val="1"/>
              </a:spcBef>
              <a:buFontTx/>
              <a:buNone/>
            </a:pPr>
            <a:r>
              <a:rPr lang="en-US" sz="2000">
                <a:latin typeface="Courier New"/>
                <a:ea typeface="宋体"/>
                <a:cs typeface="+mn-cs"/>
              </a:rPr>
              <a:t>  int *buf;     /* Buffer array */</a:t>
            </a:r>
            <a:endParaRPr/>
          </a:p>
          <a:p>
            <a:pPr>
              <a:lnSpc>
                <a:spcPct val="130000"/>
              </a:lnSpc>
              <a:spcBef>
                <a:spcPct val="1"/>
              </a:spcBef>
              <a:buFontTx/>
              <a:buNone/>
            </a:pPr>
            <a:r>
              <a:rPr lang="en-US" sz="2000">
                <a:latin typeface="Courier New"/>
                <a:ea typeface="宋体"/>
                <a:cs typeface="+mn-cs"/>
              </a:rPr>
              <a:t>  int n;	    /* Maximum number of slots */</a:t>
            </a:r>
            <a:endParaRPr/>
          </a:p>
          <a:p>
            <a:pPr>
              <a:lnSpc>
                <a:spcPct val="130000"/>
              </a:lnSpc>
              <a:spcBef>
                <a:spcPct val="1"/>
              </a:spcBef>
              <a:buFontTx/>
              <a:buNone/>
            </a:pPr>
            <a:r>
              <a:rPr lang="en-US" sz="2000">
                <a:latin typeface="Courier New"/>
                <a:ea typeface="宋体"/>
                <a:cs typeface="+mn-cs"/>
              </a:rPr>
              <a:t>  int front;    /* buf[(front+1)%n] is first item */</a:t>
            </a:r>
            <a:endParaRPr/>
          </a:p>
          <a:p>
            <a:pPr>
              <a:lnSpc>
                <a:spcPct val="130000"/>
              </a:lnSpc>
              <a:spcBef>
                <a:spcPct val="1"/>
              </a:spcBef>
              <a:buFontTx/>
              <a:buNone/>
            </a:pPr>
            <a:r>
              <a:rPr lang="en-US" sz="2000">
                <a:latin typeface="Courier New"/>
                <a:ea typeface="宋体"/>
                <a:cs typeface="+mn-cs"/>
              </a:rPr>
              <a:t>  int rear;	    /* buf[rear%n] is last item */</a:t>
            </a:r>
            <a:endParaRPr/>
          </a:p>
          <a:p>
            <a:pPr>
              <a:lnSpc>
                <a:spcPct val="130000"/>
              </a:lnSpc>
              <a:spcBef>
                <a:spcPct val="1"/>
              </a:spcBef>
              <a:buFontTx/>
              <a:buNone/>
            </a:pPr>
            <a:r>
              <a:rPr lang="en-US" sz="2000">
                <a:latin typeface="Courier New"/>
                <a:ea typeface="宋体"/>
                <a:cs typeface="+mn-cs"/>
              </a:rPr>
              <a:t>  sem_t </a:t>
            </a:r>
            <a:r>
              <a:rPr lang="en-US" sz="2000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+mn-cs"/>
              </a:rPr>
              <a:t>mutex</a:t>
            </a:r>
            <a:r>
              <a:rPr lang="en-US" sz="2000">
                <a:latin typeface="Courier New"/>
                <a:ea typeface="宋体"/>
                <a:cs typeface="+mn-cs"/>
              </a:rPr>
              <a:t>;  /* protects accesses to buf */</a:t>
            </a:r>
            <a:endParaRPr/>
          </a:p>
          <a:p>
            <a:pPr>
              <a:lnSpc>
                <a:spcPct val="130000"/>
              </a:lnSpc>
              <a:spcBef>
                <a:spcPct val="1"/>
              </a:spcBef>
              <a:buFontTx/>
              <a:buNone/>
            </a:pPr>
            <a:r>
              <a:rPr lang="en-US" sz="2000">
                <a:latin typeface="Courier New"/>
                <a:ea typeface="宋体"/>
                <a:cs typeface="+mn-cs"/>
              </a:rPr>
              <a:t>  sem_t </a:t>
            </a:r>
            <a:r>
              <a:rPr lang="en-US" sz="2000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+mn-cs"/>
              </a:rPr>
              <a:t>slots</a:t>
            </a:r>
            <a:r>
              <a:rPr lang="en-US" sz="2000">
                <a:latin typeface="Courier New"/>
                <a:ea typeface="宋体"/>
                <a:cs typeface="+mn-cs"/>
              </a:rPr>
              <a:t>;  /* Counts available slots */</a:t>
            </a:r>
            <a:endParaRPr/>
          </a:p>
          <a:p>
            <a:pPr>
              <a:lnSpc>
                <a:spcPct val="130000"/>
              </a:lnSpc>
              <a:spcBef>
                <a:spcPct val="1"/>
              </a:spcBef>
              <a:buFontTx/>
              <a:buNone/>
            </a:pPr>
            <a:r>
              <a:rPr lang="en-US" sz="2000">
                <a:latin typeface="Courier New"/>
                <a:ea typeface="宋体"/>
                <a:cs typeface="+mn-cs"/>
              </a:rPr>
              <a:t>  sem_t </a:t>
            </a:r>
            <a:r>
              <a:rPr lang="en-US" sz="2000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+mn-cs"/>
              </a:rPr>
              <a:t>items</a:t>
            </a:r>
            <a:r>
              <a:rPr lang="en-US" sz="2000">
                <a:latin typeface="Courier New"/>
                <a:ea typeface="宋体"/>
                <a:cs typeface="+mn-cs"/>
              </a:rPr>
              <a:t>;  /* Counts available items */</a:t>
            </a:r>
            <a:endParaRPr/>
          </a:p>
          <a:p>
            <a:pPr>
              <a:lnSpc>
                <a:spcPct val="130000"/>
              </a:lnSpc>
              <a:spcBef>
                <a:spcPct val="1"/>
              </a:spcBef>
              <a:buFontTx/>
              <a:buNone/>
            </a:pPr>
            <a:r>
              <a:rPr lang="en-US" sz="2000">
                <a:latin typeface="Courier New"/>
                <a:ea typeface="宋体"/>
                <a:cs typeface="+mn-cs"/>
              </a:rPr>
              <a:t>} sbuf_t;</a:t>
            </a:r>
            <a:endParaRPr/>
          </a:p>
        </p:txBody>
      </p:sp>
      <p:sp>
        <p:nvSpPr>
          <p:cNvPr id="118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z="3200">
                <a:latin typeface="Courier New" charset="0"/>
                <a:ea typeface="宋体" charset="-122"/>
              </a:rPr>
              <a:t>sbuf</a:t>
            </a:r>
            <a:r>
              <a:rPr lang="en-US" altLang="zh-CN">
                <a:ea typeface="宋体" charset="-122"/>
              </a:rPr>
              <a:t> Package - Declarations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>
  <p:cSld>
    <p:spTree>
      <p:nvGrpSpPr>
        <p:cNvPr id="1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5214B6E-452A-8741-B44F-E742C9386650}" type="slidenum">
              <a:rPr kumimoji="false" lang="zh-CN" altLang="en-US" sz="1400">
                <a:latin typeface="Times New Roman" charset="0"/>
              </a:rPr>
              <a:t>46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86" name="Text Box 2"/>
          <p:cNvSpPr txBox="true">
            <a:spLocks noChangeArrowheads="true"/>
          </p:cNvSpPr>
          <p:nvPr/>
        </p:nvSpPr>
        <p:spPr bwMode="auto">
          <a:xfrm>
            <a:off x="517525" y="1600200"/>
            <a:ext cx="7788275" cy="43084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void sbuf_init(sbuf_t *sp, int n)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sp-&gt;buf = Calloc(n, sizeof(int));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Buffer holds max of n items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sp-&gt;n = n;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Empty buffer iff front == rear */   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sp-&gt;front = sp-&gt;rear = 0;		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Binary semaphore for locking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Sem_init(&amp;sp-&gt;mutex, 0, 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1</a:t>
            </a:r>
            <a:r>
              <a:rPr kumimoji="false" lang="en-US" altLang="zh-CN" sz="2000">
                <a:latin typeface="Courier New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Initially, buf has n empty slots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Sem_init(&amp;sp-&gt;slots, 0, 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n</a:t>
            </a:r>
            <a:r>
              <a:rPr kumimoji="false" lang="en-US" altLang="zh-CN" sz="2000">
                <a:latin typeface="Courier New" charset="0"/>
              </a:rPr>
              <a:t>);	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Initially, buf has zero data items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Sem_init(&amp;sp-&gt;items, 0, 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0</a:t>
            </a:r>
            <a:r>
              <a:rPr kumimoji="false" lang="en-US" altLang="zh-CN" sz="2000">
                <a:latin typeface="Courier New" charset="0"/>
              </a:rPr>
              <a:t>);	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}</a:t>
            </a:r>
            <a:endParaRPr/>
          </a:p>
        </p:txBody>
      </p:sp>
      <p:sp>
        <p:nvSpPr>
          <p:cNvPr id="118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z="3200">
                <a:latin typeface="Courier New" charset="0"/>
                <a:ea typeface="宋体" charset="-122"/>
              </a:rPr>
              <a:t>sbuf</a:t>
            </a:r>
            <a:r>
              <a:rPr lang="en-US" altLang="zh-CN">
                <a:ea typeface="宋体" charset="-122"/>
              </a:rPr>
              <a:t> Package - Implementation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>
  <p:cSld>
    <p:spTree>
      <p:nvGrpSpPr>
        <p:cNvPr id="1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AF46CB4-773F-C64B-99A3-4B2052952176}" type="slidenum">
              <a:rPr kumimoji="false" lang="zh-CN" altLang="en-US" sz="1400">
                <a:latin typeface="Times New Roman" charset="0"/>
              </a:rPr>
              <a:t>47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90" name="Text Box 2"/>
          <p:cNvSpPr txBox="true">
            <a:spLocks noChangeArrowheads="true"/>
          </p:cNvSpPr>
          <p:nvPr/>
        </p:nvSpPr>
        <p:spPr bwMode="auto">
          <a:xfrm>
            <a:off x="533400" y="1600200"/>
            <a:ext cx="7924800" cy="4000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void sbuf_insert(sbuf_t *sp, int item)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Wait for available slot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false" lang="en-US" altLang="zh-CN" sz="2000">
                <a:latin typeface="Courier New" charset="0"/>
              </a:rPr>
              <a:t>(&amp;sp-&gt;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slots</a:t>
            </a:r>
            <a:r>
              <a:rPr kumimoji="false" lang="en-US" altLang="zh-CN" sz="2000">
                <a:latin typeface="Courier New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/*Lock the buffer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false" lang="en-US" altLang="zh-CN" sz="2000">
                <a:latin typeface="Courier New" charset="0"/>
              </a:rPr>
              <a:t>(&amp;sp-&gt;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mutex</a:t>
            </a:r>
            <a:r>
              <a:rPr kumimoji="false" lang="en-US" altLang="zh-CN" sz="2000">
                <a:latin typeface="Courier New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/*Insert the item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sp-&gt;buf[(++sp-&gt;rear)%(sp-&gt;n)] = item;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Unlock the buffer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false" lang="en-US" altLang="zh-CN" sz="2000">
                <a:latin typeface="Courier New" charset="0"/>
              </a:rPr>
              <a:t>(&amp;sp-&gt;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mutex</a:t>
            </a:r>
            <a:r>
              <a:rPr kumimoji="false" lang="en-US" altLang="zh-CN" sz="2000">
                <a:latin typeface="Courier New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Announce available items*/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false" lang="en-US" altLang="zh-CN" sz="2000">
                <a:latin typeface="Courier New" charset="0"/>
              </a:rPr>
              <a:t>(&amp;sp-&gt;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items</a:t>
            </a:r>
            <a:r>
              <a:rPr kumimoji="false" lang="en-US" altLang="zh-CN" sz="2000">
                <a:latin typeface="Courier New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}</a:t>
            </a:r>
            <a:endParaRPr/>
          </a:p>
        </p:txBody>
      </p:sp>
      <p:sp>
        <p:nvSpPr>
          <p:cNvPr id="1191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z="3200">
                <a:latin typeface="Courier New" charset="0"/>
                <a:ea typeface="宋体" charset="-122"/>
              </a:rPr>
              <a:t>sbuf</a:t>
            </a:r>
            <a:r>
              <a:rPr lang="en-US" altLang="zh-CN">
                <a:ea typeface="宋体" charset="-122"/>
              </a:rPr>
              <a:t> Package - Implementation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>
  <p:cSld>
    <p:spTree>
      <p:nvGrpSpPr>
        <p:cNvPr id="1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85A7707-074B-F64A-A859-3264B7986EBB}" type="slidenum">
              <a:rPr kumimoji="false" lang="zh-CN" altLang="en-US" sz="1400">
                <a:latin typeface="Times New Roman" charset="0"/>
              </a:rPr>
              <a:t>48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94" name="Text Box 2"/>
          <p:cNvSpPr txBox="true">
            <a:spLocks noChangeArrowheads="true"/>
          </p:cNvSpPr>
          <p:nvPr/>
        </p:nvSpPr>
        <p:spPr bwMode="auto">
          <a:xfrm>
            <a:off x="514350" y="1600200"/>
            <a:ext cx="7943850" cy="46164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void sbuf_remove(sbuf_t *sp)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int item;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Wait for available item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false" lang="en-US" altLang="zh-CN" sz="2000">
                <a:latin typeface="Courier New" charset="0"/>
              </a:rPr>
              <a:t>(&amp;sp-&gt;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items</a:t>
            </a:r>
            <a:r>
              <a:rPr kumimoji="false" lang="en-US" altLang="zh-CN" sz="2000">
                <a:latin typeface="Courier New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/*Lock the buffer */	</a:t>
            </a:r>
            <a:r>
              <a:rPr kumimoji="false" lang="en-US" altLang="zh-CN" sz="2000">
                <a:latin typeface="Courier New" charset="0"/>
              </a:rPr>
              <a:t>		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P</a:t>
            </a:r>
            <a:r>
              <a:rPr kumimoji="false" lang="en-US" altLang="zh-CN" sz="2000">
                <a:latin typeface="Courier New" charset="0"/>
              </a:rPr>
              <a:t>(&amp;sp-&gt;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mutex</a:t>
            </a:r>
            <a:r>
              <a:rPr kumimoji="false" lang="en-US" altLang="zh-CN" sz="2000">
                <a:latin typeface="Courier New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/*Remove the item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item = sp-&gt;buf[(++sp-&gt;front)%(sp-&gt;n)];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Unlock the buffer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false" lang="en-US" altLang="zh-CN" sz="2000">
                <a:latin typeface="Courier New" charset="0"/>
              </a:rPr>
              <a:t>(&amp;sp-&gt;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mutex</a:t>
            </a:r>
            <a:r>
              <a:rPr kumimoji="false" lang="en-US" altLang="zh-CN" sz="2000">
                <a:latin typeface="Courier New" charset="0"/>
              </a:rPr>
              <a:t>);			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/* Announce available slot*/ 	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V</a:t>
            </a:r>
            <a:r>
              <a:rPr kumimoji="false" lang="en-US" altLang="zh-CN" sz="2000">
                <a:latin typeface="Courier New" charset="0"/>
              </a:rPr>
              <a:t>(&amp;sp-&gt;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slots</a:t>
            </a:r>
            <a:r>
              <a:rPr kumimoji="false" lang="en-US" altLang="zh-CN" sz="2000">
                <a:latin typeface="Courier New" charset="0"/>
              </a:rPr>
              <a:t>);			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return item;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}</a:t>
            </a:r>
            <a:endParaRPr/>
          </a:p>
        </p:txBody>
      </p:sp>
      <p:sp>
        <p:nvSpPr>
          <p:cNvPr id="1195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sz="3200">
                <a:latin typeface="Courier New" charset="0"/>
                <a:ea typeface="宋体" charset="-122"/>
              </a:rPr>
              <a:t>sbuf</a:t>
            </a:r>
            <a:r>
              <a:rPr lang="en-US" altLang="zh-CN">
                <a:ea typeface="宋体" charset="-122"/>
              </a:rPr>
              <a:t> Package - Implementation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>
  <p:cSld>
    <p:spTree>
      <p:nvGrpSpPr>
        <p:cNvPr id="1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5451381-0C1E-0744-8C70-E52347EFE4AD}" type="slidenum">
              <a:rPr kumimoji="false" lang="zh-CN" altLang="en-US" sz="1400">
                <a:latin typeface="Times New Roman" charset="0"/>
              </a:rPr>
              <a:t>50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198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524000"/>
            <a:ext cx="8001000" cy="46482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#define NTHREADS  4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#define SBUFSIZE  16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/* shared buffer of connected descriptors */</a:t>
            </a:r>
            <a:r>
              <a:rPr lang="en-US" sz="2000" b="true">
                <a:latin typeface="Courier New"/>
                <a:ea typeface="宋体"/>
                <a:cs typeface="宋体"/>
              </a:rPr>
              <a:t> 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sbuf_t sbuf;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b="true">
              <a:latin typeface="Courier New"/>
              <a:ea typeface="宋体"/>
              <a:cs typeface="宋体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int main(int argc, char **argv)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{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int i, listenfd, connfd, port;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int clientlen = sizeof(struct sockaddr_in);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struct sockaddr_in clientaddr;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pthread_t tid;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b="true">
              <a:latin typeface="Courier New"/>
              <a:ea typeface="宋体"/>
              <a:cs typeface="宋体"/>
            </a:endParaRPr>
          </a:p>
        </p:txBody>
      </p:sp>
      <p:sp>
        <p:nvSpPr>
          <p:cNvPr id="1199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Prethreading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1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B157ED45-2C8E-4F4A-89D8-F83F18645E89}" type="slidenum">
              <a:rPr kumimoji="false" lang="zh-CN" altLang="en-US" sz="1400">
                <a:latin typeface="Times New Roman" charset="0"/>
              </a:rPr>
              <a:t>51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02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33400" y="1524000"/>
            <a:ext cx="8001000" cy="50292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port = atoi(argv[0]);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</a:t>
            </a:r>
            <a:r>
              <a:rPr lang="en-US" sz="20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sbuf_init</a:t>
            </a:r>
            <a:r>
              <a:rPr lang="en-US" sz="2000" b="true">
                <a:latin typeface="Courier New"/>
                <a:ea typeface="宋体"/>
                <a:cs typeface="宋体"/>
              </a:rPr>
              <a:t>(&amp;sbuf, SBUFSIZE);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listenfd = open_listenfd(port);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</a:t>
            </a:r>
            <a:r>
              <a:rPr lang="en-US" sz="20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/* Create worker threads */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for (i = 0; i &lt; NTHREADS; i++)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    Pthread_create(&amp;tid, NULL, thread, NULL);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b="true">
              <a:latin typeface="Courier New"/>
              <a:ea typeface="宋体"/>
              <a:cs typeface="宋体"/>
            </a:endParaRPr>
          </a:p>
          <a:p>
            <a:pPr marL="0" indent="0"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while (1) {</a:t>
            </a:r>
            <a:endParaRPr/>
          </a:p>
          <a:p>
            <a:pPr marL="0" indent="0"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    </a:t>
            </a:r>
            <a:r>
              <a:rPr lang="en-US" sz="2000" b="tru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connfd </a:t>
            </a:r>
            <a:r>
              <a:rPr lang="en-US" sz="2000" b="true">
                <a:latin typeface="Courier New"/>
                <a:ea typeface="宋体"/>
                <a:cs typeface="宋体"/>
              </a:rPr>
              <a:t>= Accept(listenfd, </a:t>
            </a:r>
            <a:endParaRPr/>
          </a:p>
          <a:p>
            <a:pPr marL="0" indent="0"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           (SA *)&amp;clientaddr, &amp;clientlen);</a:t>
            </a:r>
            <a:endParaRPr/>
          </a:p>
          <a:p>
            <a:pPr marL="0" indent="0"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	  </a:t>
            </a:r>
            <a:r>
              <a:rPr lang="en-US" sz="20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/* Insert connfd in buffer */</a:t>
            </a:r>
            <a:endParaRPr/>
          </a:p>
          <a:p>
            <a:pPr marL="0" indent="0"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    </a:t>
            </a:r>
            <a:r>
              <a:rPr lang="en-US" sz="20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sbuf_insert</a:t>
            </a:r>
            <a:r>
              <a:rPr lang="en-US" sz="2000" b="true">
                <a:latin typeface="Courier New"/>
                <a:ea typeface="宋体"/>
                <a:cs typeface="宋体"/>
              </a:rPr>
              <a:t>(&amp;sbuf, </a:t>
            </a:r>
            <a:r>
              <a:rPr lang="en-US" sz="2000" b="tru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connfd</a:t>
            </a:r>
            <a:r>
              <a:rPr lang="en-US" sz="2000" b="true">
                <a:latin typeface="Courier New"/>
                <a:ea typeface="宋体"/>
                <a:cs typeface="宋体"/>
              </a:rPr>
              <a:t>);			</a:t>
            </a:r>
            <a:endParaRPr/>
          </a:p>
          <a:p>
            <a:pPr marL="0" indent="0"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}</a:t>
            </a:r>
            <a:endParaRPr/>
          </a:p>
          <a:p>
            <a:pPr marL="0" indent="0"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}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</a:t>
            </a:r>
            <a:endParaRPr/>
          </a:p>
        </p:txBody>
      </p:sp>
      <p:sp>
        <p:nvSpPr>
          <p:cNvPr id="120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Prethreading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>
  <p:cSld>
    <p:spTree>
      <p:nvGrpSpPr>
        <p:cNvPr id="1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13E48C4-6418-B44E-91C4-1D36D27813FF}" type="slidenum">
              <a:rPr kumimoji="false" lang="zh-CN" altLang="en-US" sz="1400">
                <a:latin typeface="Times New Roman" charset="0"/>
              </a:rPr>
              <a:t>52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06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33400" y="1524000"/>
            <a:ext cx="8001000" cy="3733800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void *thread(void *vargp)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{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Pthread_detach(pthread_self());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while (1) {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  int connfd</a:t>
            </a:r>
            <a:r>
              <a:rPr kumimoji="false" lang="en-US" altLang="zh-CN" sz="2000" b="true">
                <a:solidFill>
                  <a:srgbClr val="9900CC"/>
                </a:solidFill>
                <a:latin typeface="Courier New" charset="0"/>
                <a:ea typeface="宋体" charset="-122"/>
              </a:rPr>
              <a:t> </a:t>
            </a:r>
            <a:r>
              <a:rPr kumimoji="false" lang="en-US" altLang="zh-CN" sz="2000" b="true">
                <a:latin typeface="Courier New" charset="0"/>
                <a:ea typeface="宋体" charset="-122"/>
              </a:rPr>
              <a:t>= </a:t>
            </a:r>
            <a:r>
              <a:rPr kumimoji="false" lang="en-US" altLang="zh-CN" sz="2000" b="true">
                <a:solidFill>
                  <a:srgbClr val="FF0000"/>
                </a:solidFill>
                <a:latin typeface="Courier New" charset="0"/>
                <a:ea typeface="宋体" charset="-122"/>
              </a:rPr>
              <a:t>sbuf_remove</a:t>
            </a:r>
            <a:r>
              <a:rPr kumimoji="false" lang="en-US" altLang="zh-CN" sz="2000" b="true">
                <a:latin typeface="Courier New" charset="0"/>
                <a:ea typeface="宋体" charset="-122"/>
              </a:rPr>
              <a:t>(&amp;sbuf);			</a:t>
            </a:r>
            <a:r>
              <a:rPr kumimoji="false" lang="en-US" altLang="zh-CN" sz="2000" b="true">
                <a:solidFill>
                  <a:srgbClr val="00B050"/>
                </a:solidFill>
                <a:latin typeface="Courier New" charset="0"/>
                <a:ea typeface="宋体" charset="-122"/>
              </a:rPr>
              <a:t>/* Remove connfd from buffer */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  echo_cnt(connfd);						</a:t>
            </a:r>
            <a:r>
              <a:rPr kumimoji="false" lang="en-US" altLang="zh-CN" sz="2000" b="true">
                <a:solidFill>
                  <a:srgbClr val="00B050"/>
                </a:solidFill>
                <a:latin typeface="Courier New" charset="0"/>
                <a:ea typeface="宋体" charset="-122"/>
              </a:rPr>
              <a:t>/* Service client */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	Close(connfd);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}</a:t>
            </a:r>
            <a:endParaRPr/>
          </a:p>
          <a:p>
            <a:pPr marL="0" indent="0">
              <a:lnSpc>
                <a:spcPct val="9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}</a:t>
            </a:r>
            <a:endParaRPr/>
          </a:p>
        </p:txBody>
      </p:sp>
      <p:sp>
        <p:nvSpPr>
          <p:cNvPr id="120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Prethreading</a:t>
            </a:r>
            <a:endParaRPr lang="zh-CN" altLang="en-US">
              <a:ea typeface="宋体" charset="-122"/>
            </a:endParaRPr>
          </a:p>
        </p:txBody>
      </p:sp>
      <p:sp>
        <p:nvSpPr>
          <p:cNvPr id="1208" name=""/>
          <p:cNvSpPr txBox="true"/>
          <p:nvPr/>
        </p:nvSpPr>
        <p:spPr>
          <a:xfrm rot="0" flipH="false" flipV="false">
            <a:off x="2032000" y="5778500"/>
            <a:ext cx="50038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 sz="2000">
                <a:solidFill>
                  <a:srgbClr val="FF0000">
                    <a:alpha val="100000"/>
                  </a:srgbClr>
                </a:solidFill>
              </a:rPr>
              <a:t>生产者消费者模型最常见的应用是消息队列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1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F3918624-0742-C244-9E82-1B2C21A89AE2}" type="slidenum">
              <a:rPr kumimoji="false" lang="zh-CN" altLang="en-US" sz="1400">
                <a:latin typeface="Times New Roman" charset="0"/>
              </a:rPr>
              <a:t>5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1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 process with multiple threads</a:t>
            </a:r>
            <a:endParaRPr/>
          </a:p>
        </p:txBody>
      </p:sp>
      <p:sp>
        <p:nvSpPr>
          <p:cNvPr id="121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>
              <a:lnSpc>
                <a:spcPct val="110000"/>
              </a:lnSpc>
              <a:buChar char="•"/>
            </a:pPr>
            <a:r>
              <a:rPr lang="zh-CN">
                <a:latin typeface="Comic Sans MS"/>
                <a:ea typeface="宋体"/>
                <a:cs typeface="宋体"/>
              </a:rPr>
              <a:t>多个线程可以共享同一个进程中的部分资源</a:t>
            </a:r>
            <a:endParaRPr lang="en-US">
              <a:latin typeface="Comic Sans MS"/>
              <a:ea typeface="宋体"/>
              <a:cs typeface="宋体"/>
            </a:endParaRPr>
          </a:p>
          <a:p>
            <a:pPr lvl="1">
              <a:lnSpc>
                <a:spcPct val="11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每个线程有自己的</a:t>
            </a: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流程控制</a:t>
            </a:r>
            <a:r>
              <a:rPr lang="zh-CN">
                <a:latin typeface="Comic Sans MS"/>
                <a:ea typeface="宋体"/>
              </a:rPr>
              <a:t>（</a:t>
            </a:r>
            <a:r>
              <a:rPr lang="en-US">
                <a:latin typeface="Comic Sans MS"/>
                <a:ea typeface="宋体"/>
              </a:rPr>
              <a:t>PC</a:t>
            </a:r>
            <a:r>
              <a:rPr lang="zh-CN">
                <a:latin typeface="Comic Sans MS"/>
                <a:ea typeface="宋体"/>
              </a:rPr>
              <a:t>的值，寄存器的值，栈）</a:t>
            </a:r>
            <a:endParaRPr lang="en-US">
              <a:latin typeface="Comic Sans MS"/>
              <a:ea typeface="宋体"/>
            </a:endParaRPr>
          </a:p>
          <a:p>
            <a:pPr lvl="1">
              <a:lnSpc>
                <a:spcPct val="11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每个线程共享相同的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code</a:t>
            </a:r>
            <a:r>
              <a:rPr lang="en-US">
                <a:latin typeface="Comic Sans MS"/>
                <a:ea typeface="宋体"/>
              </a:rPr>
              <a:t>,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data</a:t>
            </a:r>
            <a:r>
              <a:rPr lang="en-US">
                <a:latin typeface="Comic Sans MS"/>
                <a:ea typeface="宋体"/>
              </a:rPr>
              <a:t>,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heap</a:t>
            </a:r>
            <a:r>
              <a:rPr lang="zh-CN">
                <a:latin typeface="Comic Sans MS"/>
                <a:ea typeface="宋体"/>
              </a:rPr>
              <a:t>和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kernel context</a:t>
            </a:r>
            <a:endParaRPr/>
          </a:p>
          <a:p>
            <a:pPr lvl="1">
              <a:lnSpc>
                <a:spcPct val="11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每个线程共享页表</a:t>
            </a:r>
            <a:endParaRPr lang="en-US">
              <a:latin typeface="Comic Sans MS"/>
              <a:ea typeface="宋体"/>
            </a:endParaRPr>
          </a:p>
          <a:p>
            <a:pPr lvl="1">
              <a:lnSpc>
                <a:spcPct val="11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每个线程有自己的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thread id</a:t>
            </a:r>
            <a:r>
              <a:rPr lang="en-US">
                <a:latin typeface="Comic Sans MS"/>
                <a:ea typeface="宋体"/>
              </a:rPr>
              <a:t> (TID)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>
  <p:cSld>
    <p:spTree>
      <p:nvGrpSpPr>
        <p:cNvPr id="1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sp>
        <p:nvSpPr>
          <p:cNvPr id="121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zh-CN"/>
              <a:t>假设</a:t>
            </a:r>
            <a:r>
              <a:rPr lang="en-US"/>
              <a:t>p</a:t>
            </a:r>
            <a:r>
              <a:rPr lang="zh-CN"/>
              <a:t>表示生产者数量，</a:t>
            </a:r>
            <a:r>
              <a:rPr lang="en-US"/>
              <a:t>c</a:t>
            </a:r>
            <a:r>
              <a:rPr lang="zh-CN"/>
              <a:t>表示消费者数量，</a:t>
            </a:r>
            <a:r>
              <a:rPr lang="en-US"/>
              <a:t>n</a:t>
            </a:r>
            <a:r>
              <a:rPr lang="zh-CN"/>
              <a:t>表示缓冲区大小。对于下面的每个场景，指出</a:t>
            </a:r>
            <a:r>
              <a:rPr lang="en-US"/>
              <a:t>sbuf_insert</a:t>
            </a:r>
            <a:r>
              <a:rPr lang="zh-CN"/>
              <a:t>和</a:t>
            </a:r>
            <a:r>
              <a:rPr lang="en-US"/>
              <a:t>sbuf_remove</a:t>
            </a:r>
            <a:r>
              <a:rPr lang="zh-CN"/>
              <a:t>中的互斥锁信号量</a:t>
            </a:r>
            <a:r>
              <a:rPr lang="en-US"/>
              <a:t>mutex</a:t>
            </a:r>
            <a:r>
              <a:rPr lang="zh-CN"/>
              <a:t>是否为必需的。</a:t>
            </a:r>
            <a:endParaRPr lang="en-US"/>
          </a:p>
          <a:p>
            <a:pPr lvl="1">
              <a:buChar char="–"/>
            </a:pPr>
            <a:r>
              <a:rPr lang="en-US"/>
              <a:t>p=1, c=1, n=1</a:t>
            </a:r>
            <a:endParaRPr/>
          </a:p>
          <a:p>
            <a:pPr lvl="1">
              <a:buChar char="–"/>
            </a:pPr>
            <a:r>
              <a:rPr lang="en-US"/>
              <a:t>p&gt;1, c&gt;1, n=1</a:t>
            </a:r>
            <a:endParaRPr/>
          </a:p>
          <a:p>
            <a:pPr lvl="1">
              <a:buChar char="–"/>
            </a:pPr>
            <a:r>
              <a:rPr lang="en-US"/>
              <a:t>p=1, c=1, n&gt;1</a:t>
            </a:r>
            <a:endParaRPr/>
          </a:p>
          <a:p>
            <a:pPr lvl="1">
              <a:buChar char="–"/>
            </a:pPr>
            <a:endParaRPr lang="zh-CN"/>
          </a:p>
        </p:txBody>
      </p:sp>
      <p:sp>
        <p:nvSpPr>
          <p:cNvPr id="1216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>
  <p:cSld>
    <p:spTree>
      <p:nvGrpSpPr>
        <p:cNvPr id="1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Readers-Writers Problem</a:t>
            </a:r>
            <a:endParaRPr/>
          </a:p>
        </p:txBody>
      </p:sp>
      <p:sp>
        <p:nvSpPr>
          <p:cNvPr id="1219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kumimoji="false" lang="zh-CN" altLang="en-US">
                <a:ea typeface="宋体" charset="-122"/>
              </a:rPr>
              <a:t>问题描述</a:t>
            </a:r>
            <a:r>
              <a:rPr kumimoji="false" lang="en-US" altLang="zh-CN">
                <a:ea typeface="宋体" charset="-122"/>
              </a:rPr>
              <a:t>:</a:t>
            </a:r>
            <a:endParaRPr/>
          </a:p>
          <a:p>
            <a:pPr lvl="1"/>
            <a:r>
              <a:rPr kumimoji="false" lang="en-US" altLang="zh-CN" i="true">
                <a:ea typeface="宋体" charset="-122"/>
              </a:rPr>
              <a:t>Reader</a:t>
            </a:r>
            <a:r>
              <a:rPr kumimoji="false" lang="zh-CN" altLang="en-US" i="true">
                <a:ea typeface="宋体" charset="-122"/>
              </a:rPr>
              <a:t> </a:t>
            </a:r>
            <a:r>
              <a:rPr kumimoji="false" lang="en-US" altLang="zh-CN" i="true">
                <a:ea typeface="宋体" charset="-122"/>
              </a:rPr>
              <a:t>threads</a:t>
            </a:r>
            <a:r>
              <a:rPr kumimoji="false" lang="zh-CN" altLang="en-US">
                <a:ea typeface="宋体" charset="-122"/>
              </a:rPr>
              <a:t>只是读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en-US" altLang="zh-CN" i="true">
                <a:ea typeface="宋体" charset="-122"/>
              </a:rPr>
              <a:t>Writer</a:t>
            </a:r>
            <a:r>
              <a:rPr kumimoji="false" lang="zh-CN" altLang="en-US" i="true">
                <a:ea typeface="宋体" charset="-122"/>
              </a:rPr>
              <a:t> </a:t>
            </a:r>
            <a:r>
              <a:rPr kumimoji="false" lang="en-US" altLang="zh-CN" i="true">
                <a:ea typeface="宋体" charset="-122"/>
              </a:rPr>
              <a:t>threads</a:t>
            </a:r>
            <a:r>
              <a:rPr kumimoji="false" lang="zh-CN" altLang="en-US">
                <a:ea typeface="宋体" charset="-122"/>
              </a:rPr>
              <a:t>只是写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写操作是排他的（包括读、写）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读操作之间可以并行，而且没有数量限制</a:t>
            </a:r>
            <a:endParaRPr kumimoji="false" lang="en-US" altLang="zh-CN">
              <a:ea typeface="宋体" charset="-122"/>
            </a:endParaRPr>
          </a:p>
          <a:p>
            <a:pPr lvl="1"/>
            <a:endParaRPr kumimoji="false" lang="en-US" altLang="zh-CN">
              <a:ea typeface="宋体" charset="-122"/>
            </a:endParaRPr>
          </a:p>
          <a:p>
            <a:pPr/>
            <a:r>
              <a:rPr kumimoji="false" lang="zh-CN" altLang="en-US">
                <a:ea typeface="宋体" charset="-122"/>
              </a:rPr>
              <a:t>在实际系统经常发生，例如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航空在线预订系统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多线程缓存的</a:t>
            </a:r>
            <a:r>
              <a:rPr kumimoji="false" lang="en-US" altLang="zh-CN">
                <a:ea typeface="宋体" charset="-122"/>
              </a:rPr>
              <a:t>web</a:t>
            </a:r>
            <a:r>
              <a:rPr kumimoji="false" lang="zh-CN" altLang="en-US">
                <a:ea typeface="宋体" charset="-122"/>
              </a:rPr>
              <a:t>代理</a:t>
            </a:r>
            <a:endParaRPr kumimoji="false" lang="en-US" altLang="zh-CN">
              <a:ea typeface="宋体" charset="-122"/>
            </a:endParaRPr>
          </a:p>
          <a:p>
            <a:pPr lvl="1"/>
            <a:endParaRPr kumimoji="false" lang="en-US" altLang="zh-CN">
              <a:ea typeface="宋体" charset="-122"/>
            </a:endParaRPr>
          </a:p>
        </p:txBody>
      </p:sp>
      <p:sp>
        <p:nvSpPr>
          <p:cNvPr id="1220" name=""/>
          <p:cNvSpPr txBox="true"/>
          <p:nvPr/>
        </p:nvSpPr>
        <p:spPr>
          <a:xfrm rot="0" flipH="false" flipV="false">
            <a:off x="1727200" y="6019800"/>
            <a:ext cx="57658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 sz="2000">
                <a:solidFill>
                  <a:srgbClr val="FF0000">
                    <a:alpha val="100000"/>
                  </a:srgbClr>
                </a:solidFill>
              </a:rPr>
              <a:t>实际上，读者写者问题最常见的应用是数据库系统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>
  <p:cSld>
    <p:spTree>
      <p:nvGrpSpPr>
        <p:cNvPr id="1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Variants of Readers-Writers	</a:t>
            </a:r>
            <a:endParaRPr/>
          </a:p>
        </p:txBody>
      </p:sp>
      <p:sp>
        <p:nvSpPr>
          <p:cNvPr id="122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"/>
              </a:spcBef>
            </a:pPr>
            <a:r>
              <a:rPr kumimoji="false" lang="en-US" altLang="zh-CN" sz="2400" i="true">
                <a:ea typeface="宋体" charset="-122"/>
              </a:rPr>
              <a:t>First readers-writers problem </a:t>
            </a:r>
            <a:r>
              <a:rPr kumimoji="false" lang="en-US" altLang="zh-CN" sz="2400">
                <a:ea typeface="宋体" charset="-122"/>
              </a:rPr>
              <a:t>(favors readers)</a:t>
            </a:r>
            <a:endParaRPr/>
          </a:p>
          <a:p>
            <a:pPr lvl="1">
              <a:spcBef>
                <a:spcPct val="1"/>
              </a:spcBef>
            </a:pPr>
            <a:r>
              <a:rPr kumimoji="false" lang="zh-CN" altLang="en-US" sz="2200">
                <a:ea typeface="宋体" charset="-122"/>
              </a:rPr>
              <a:t>除非已经有一个</a:t>
            </a:r>
            <a:r>
              <a:rPr kumimoji="false" lang="en-US" altLang="zh-CN" sz="2200">
                <a:ea typeface="宋体" charset="-122"/>
              </a:rPr>
              <a:t>write</a:t>
            </a:r>
            <a:r>
              <a:rPr kumimoji="false" lang="zh-CN" altLang="en-US" sz="2200">
                <a:ea typeface="宋体" charset="-122"/>
              </a:rPr>
              <a:t>正在写，否则读操作都会被允许进入</a:t>
            </a:r>
            <a:endParaRPr kumimoji="false" lang="en-US" altLang="zh-CN" sz="2200">
              <a:ea typeface="宋体" charset="-122"/>
            </a:endParaRPr>
          </a:p>
          <a:p>
            <a:pPr lvl="1">
              <a:spcBef>
                <a:spcPct val="1"/>
              </a:spcBef>
            </a:pPr>
            <a:r>
              <a:rPr kumimoji="false" lang="zh-CN" altLang="en-US" sz="2200">
                <a:ea typeface="宋体" charset="-122"/>
              </a:rPr>
              <a:t>新来的</a:t>
            </a:r>
            <a:r>
              <a:rPr kumimoji="false" lang="en-US" altLang="zh-CN" sz="2200">
                <a:ea typeface="宋体" charset="-122"/>
              </a:rPr>
              <a:t>reader</a:t>
            </a:r>
            <a:r>
              <a:rPr kumimoji="false" lang="zh-CN" altLang="en-US" sz="2200">
                <a:ea typeface="宋体" charset="-122"/>
              </a:rPr>
              <a:t>的优先级比正在等待的</a:t>
            </a:r>
            <a:r>
              <a:rPr kumimoji="false" lang="en-US" altLang="zh-CN" sz="2200">
                <a:ea typeface="宋体" charset="-122"/>
              </a:rPr>
              <a:t>writer</a:t>
            </a:r>
            <a:r>
              <a:rPr kumimoji="false" lang="zh-CN" altLang="en-US" sz="2200">
                <a:ea typeface="宋体" charset="-122"/>
              </a:rPr>
              <a:t>还要高</a:t>
            </a:r>
            <a:endParaRPr kumimoji="false" lang="en-US" altLang="zh-CN" sz="2200">
              <a:ea typeface="宋体" charset="-122"/>
            </a:endParaRPr>
          </a:p>
          <a:p>
            <a:pPr lvl="1">
              <a:spcBef>
                <a:spcPct val="1"/>
              </a:spcBef>
            </a:pPr>
            <a:endParaRPr kumimoji="false" lang="en-US" altLang="zh-CN" sz="2200">
              <a:ea typeface="宋体" charset="-122"/>
            </a:endParaRPr>
          </a:p>
          <a:p>
            <a:pPr>
              <a:spcBef>
                <a:spcPct val="1"/>
              </a:spcBef>
            </a:pPr>
            <a:r>
              <a:rPr kumimoji="false" lang="en-US" altLang="zh-CN" sz="2400" i="true">
                <a:ea typeface="宋体" charset="-122"/>
              </a:rPr>
              <a:t>Second readers-writers problem </a:t>
            </a:r>
            <a:r>
              <a:rPr kumimoji="false" lang="en-US" altLang="zh-CN" sz="2400">
                <a:ea typeface="宋体" charset="-122"/>
              </a:rPr>
              <a:t>(favors writers)</a:t>
            </a:r>
            <a:endParaRPr/>
          </a:p>
          <a:p>
            <a:pPr lvl="1">
              <a:spcBef>
                <a:spcPct val="1"/>
              </a:spcBef>
            </a:pPr>
            <a:r>
              <a:rPr kumimoji="false" lang="zh-CN" altLang="en-US" sz="2000">
                <a:ea typeface="宋体" charset="-122"/>
              </a:rPr>
              <a:t>与上述读优先完全相反</a:t>
            </a:r>
            <a:endParaRPr kumimoji="false" lang="en-US" altLang="zh-CN" sz="2000">
              <a:ea typeface="宋体" charset="-122"/>
            </a:endParaRPr>
          </a:p>
          <a:p>
            <a:pPr lvl="1">
              <a:spcBef>
                <a:spcPct val="1"/>
              </a:spcBef>
            </a:pPr>
            <a:endParaRPr kumimoji="false" lang="en-US" altLang="zh-CN" sz="2000">
              <a:ea typeface="宋体" charset="-122"/>
            </a:endParaRPr>
          </a:p>
          <a:p>
            <a:pPr>
              <a:spcBef>
                <a:spcPct val="1"/>
              </a:spcBef>
            </a:pPr>
            <a:r>
              <a:rPr kumimoji="false" lang="zh-CN" altLang="en-US" sz="2400" i="true">
                <a:ea typeface="宋体" charset="-122"/>
              </a:rPr>
              <a:t>以上都有可能产生</a:t>
            </a:r>
            <a:r>
              <a:rPr kumimoji="false" lang="en-US" altLang="zh-CN" sz="2400" i="true">
                <a:ea typeface="宋体" charset="-122"/>
              </a:rPr>
              <a:t>Starvation</a:t>
            </a:r>
            <a:r>
              <a:rPr kumimoji="false" lang="en-US" altLang="zh-CN" sz="2400">
                <a:ea typeface="宋体" charset="-122"/>
              </a:rPr>
              <a:t> (where a thread waits indefinitely)</a:t>
            </a:r>
            <a:endParaRPr/>
          </a:p>
        </p:txBody>
      </p:sp>
      <p:sp>
        <p:nvSpPr>
          <p:cNvPr id="1224" name=""/>
          <p:cNvSpPr txBox="true"/>
          <p:nvPr/>
        </p:nvSpPr>
        <p:spPr>
          <a:xfrm rot="0" flipH="false" flipV="false">
            <a:off x="2070100" y="5626100"/>
            <a:ext cx="50038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 sz="2000">
                <a:solidFill>
                  <a:srgbClr val="FF0000">
                    <a:alpha val="100000"/>
                  </a:srgbClr>
                </a:solidFill>
              </a:rPr>
              <a:t>主要区别：读写都在等待时，优先执行谁？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>
  <p:cSld>
    <p:spTree>
      <p:nvGrpSpPr>
        <p:cNvPr id="12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Title 1"/>
          <p:cNvSpPr>
            <a:spLocks noGrp="true"/>
          </p:cNvSpPr>
          <p:nvPr>
            <p:ph type="title"/>
          </p:nvPr>
        </p:nvSpPr>
        <p:spPr>
          <a:xfrm>
            <a:off x="357188" y="434975"/>
            <a:ext cx="8558212" cy="762000"/>
          </a:xfrm>
        </p:spPr>
        <p:txBody>
          <a:bodyPr/>
          <a:lstStyle/>
          <a:p>
            <a:pPr/>
            <a:r>
              <a:rPr lang="en-US" altLang="zh-CN" dirty="false">
                <a:ea typeface="宋体" charset="-122"/>
              </a:rPr>
              <a:t>Solution to First Readers-Writers Problem</a:t>
            </a:r>
            <a:endParaRPr/>
          </a:p>
        </p:txBody>
      </p:sp>
      <p:sp>
        <p:nvSpPr>
          <p:cNvPr id="1227" name="Text Box 3"/>
          <p:cNvSpPr txBox="true">
            <a:spLocks noChangeArrowheads="true"/>
          </p:cNvSpPr>
          <p:nvPr/>
        </p:nvSpPr>
        <p:spPr bwMode="auto">
          <a:xfrm>
            <a:off x="304800" y="1524000"/>
            <a:ext cx="4876800" cy="51704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int readcnt;    /* Initially 0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sem_t mutex, w; /* Both initially 1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void reader(void)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while (1)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P(&amp;mutex);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readcnt++;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if (readcnt == 1) /* First in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  		P(&amp;w);         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V(&amp;mutex);         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/* Reading happens here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P(&amp;mutex);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readcnt--;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if (readcnt == 0) /* Last out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  		V(&amp;w);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V(&amp;mutex);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}</a:t>
            </a:r>
            <a:endParaRPr/>
          </a:p>
        </p:txBody>
      </p:sp>
      <p:sp>
        <p:nvSpPr>
          <p:cNvPr id="1228" name="Text Box 3"/>
          <p:cNvSpPr txBox="true">
            <a:spLocks noChangeArrowheads="true"/>
          </p:cNvSpPr>
          <p:nvPr/>
        </p:nvSpPr>
        <p:spPr bwMode="auto">
          <a:xfrm>
            <a:off x="5321300" y="1549400"/>
            <a:ext cx="3581400" cy="27082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void writer(void)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while (1)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P(&amp;w);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	/* Writing here */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	V(&amp;w);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    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>
                <a:latin typeface="Times New Roman" charset="0"/>
              </a:rPr>
              <a:t>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>
              <a:latin typeface="Times New Roman" charset="0"/>
            </a:endParaRPr>
          </a:p>
        </p:txBody>
      </p:sp>
      <p:sp>
        <p:nvSpPr>
          <p:cNvPr id="1229" name="TextBox 7"/>
          <p:cNvSpPr txBox="true"/>
          <p:nvPr/>
        </p:nvSpPr>
        <p:spPr>
          <a:xfrm>
            <a:off x="8275638" y="4278313"/>
            <a:ext cx="71596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dirty="false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</a:rPr>
              <a:t>rw1.c</a:t>
            </a:r>
            <a:endParaRPr/>
          </a:p>
        </p:txBody>
      </p:sp>
      <p:sp>
        <p:nvSpPr>
          <p:cNvPr id="1230" name="TextBox 5"/>
          <p:cNvSpPr txBox="true">
            <a:spLocks noChangeArrowheads="true"/>
          </p:cNvSpPr>
          <p:nvPr/>
        </p:nvSpPr>
        <p:spPr bwMode="auto">
          <a:xfrm>
            <a:off x="3352800" y="2286000"/>
            <a:ext cx="138112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dirty="false">
                <a:latin typeface="Calibri" charset="0"/>
              </a:rPr>
              <a:t>Readers</a:t>
            </a:r>
            <a:endParaRPr/>
          </a:p>
        </p:txBody>
      </p:sp>
      <p:sp>
        <p:nvSpPr>
          <p:cNvPr id="1231" name="TextBox 8"/>
          <p:cNvSpPr txBox="true">
            <a:spLocks noChangeArrowheads="true"/>
          </p:cNvSpPr>
          <p:nvPr/>
        </p:nvSpPr>
        <p:spPr bwMode="auto">
          <a:xfrm>
            <a:off x="7381875" y="1676400"/>
            <a:ext cx="128587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dirty="false">
                <a:latin typeface="Calibri" charset="0"/>
              </a:rPr>
              <a:t>Writers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>
  <p:cSld>
    <p:spTree>
      <p:nvGrpSpPr>
        <p:cNvPr id="1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 dirty="false">
                <a:ea typeface="宋体" charset="-122"/>
              </a:rPr>
              <a:t>读写平衡的读写者问题（最多同时</a:t>
            </a:r>
            <a:r>
              <a:rPr lang="en-US" altLang="zh-CN" dirty="false">
                <a:ea typeface="宋体" charset="-122"/>
              </a:rPr>
              <a:t>N</a:t>
            </a:r>
            <a:r>
              <a:rPr lang="zh-CN" altLang="en-US" dirty="false">
                <a:ea typeface="宋体" charset="-122"/>
              </a:rPr>
              <a:t>个读者）</a:t>
            </a:r>
            <a:endParaRPr kumimoji="true" lang="zh-CN" altLang="en-US" dirty="false"/>
          </a:p>
        </p:txBody>
      </p:sp>
      <p:sp>
        <p:nvSpPr>
          <p:cNvPr id="1234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58</a:t>
            </a:fld>
            <a:endParaRPr lang="en-US" altLang="zh-CN" dirty="false"/>
          </a:p>
        </p:txBody>
      </p:sp>
      <p:sp>
        <p:nvSpPr>
          <p:cNvPr id="1235" name="Text Box 3"/>
          <p:cNvSpPr txBox="true">
            <a:spLocks noChangeArrowheads="true"/>
          </p:cNvSpPr>
          <p:nvPr/>
        </p:nvSpPr>
        <p:spPr bwMode="auto">
          <a:xfrm>
            <a:off x="304800" y="2374107"/>
            <a:ext cx="3886200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 err="true">
                <a:latin typeface="Times New Roman" charset="0"/>
              </a:rPr>
              <a:t>sem_t</a:t>
            </a:r>
            <a:r>
              <a:rPr kumimoji="false" lang="en-US" altLang="zh-CN" sz="1600" dirty="false">
                <a:latin typeface="Times New Roman" charset="0"/>
              </a:rPr>
              <a:t> w; /* Initially 1 */</a:t>
            </a:r>
            <a:endParaRPr/>
          </a:p>
          <a:p>
            <a:pPr>
              <a:spcBef>
                <a:spcPct val="1"/>
              </a:spcBef>
              <a:buNone/>
            </a:pPr>
            <a:r>
              <a:rPr kumimoji="false" lang="en-US" altLang="zh-CN" sz="1600" dirty="false" err="true">
                <a:latin typeface="Times New Roman" charset="0"/>
              </a:rPr>
              <a:t>sem_t</a:t>
            </a:r>
            <a:r>
              <a:rPr kumimoji="false" lang="en-US" altLang="zh-CN" sz="1600" dirty="false">
                <a:latin typeface="Times New Roman" charset="0"/>
              </a:rPr>
              <a:t> </a:t>
            </a:r>
            <a:r>
              <a:rPr kumimoji="false" lang="en-US" altLang="zh-CN" sz="1600" dirty="false" err="true">
                <a:latin typeface="Times New Roman" charset="0"/>
              </a:rPr>
              <a:t>common_sem</a:t>
            </a:r>
            <a:r>
              <a:rPr kumimoji="false" lang="en-US" altLang="zh-CN" sz="1600" dirty="false">
                <a:latin typeface="Times New Roman" charset="0"/>
              </a:rPr>
              <a:t>; /* Initially N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void reader(void)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while (1)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P(&amp;</a:t>
            </a:r>
            <a:r>
              <a:rPr kumimoji="false" lang="en-US" altLang="zh-CN" sz="1600" dirty="false" err="true">
                <a:latin typeface="Times New Roman" charset="0"/>
              </a:rPr>
              <a:t>common_sem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/* Reading happens here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V(&amp;</a:t>
            </a:r>
            <a:r>
              <a:rPr kumimoji="false" lang="en-US" altLang="zh-CN" sz="1600" dirty="false" err="true">
                <a:latin typeface="Times New Roman" charset="0"/>
              </a:rPr>
              <a:t>common_sem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}</a:t>
            </a:r>
            <a:endParaRPr/>
          </a:p>
        </p:txBody>
      </p:sp>
      <p:sp>
        <p:nvSpPr>
          <p:cNvPr id="1236" name="Text Box 3"/>
          <p:cNvSpPr txBox="true">
            <a:spLocks noChangeArrowheads="true"/>
          </p:cNvSpPr>
          <p:nvPr/>
        </p:nvSpPr>
        <p:spPr bwMode="auto">
          <a:xfrm>
            <a:off x="4648200" y="2230247"/>
            <a:ext cx="3886200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void writer(void)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while (1)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</a:t>
            </a:r>
            <a:r>
              <a:rPr kumimoji="false" lang="en-US" altLang="zh-CN" sz="1600" dirty="false" err="true">
                <a:latin typeface="Times New Roman" charset="0"/>
              </a:rPr>
              <a:t>int</a:t>
            </a:r>
            <a:r>
              <a:rPr kumimoji="false" lang="en-US" altLang="zh-CN" sz="1600" dirty="false">
                <a:latin typeface="Times New Roman" charset="0"/>
              </a:rPr>
              <a:t> </a:t>
            </a:r>
            <a:r>
              <a:rPr kumimoji="false" lang="en-US" altLang="zh-CN" sz="1600" dirty="false" err="true">
                <a:latin typeface="Times New Roman" charset="0"/>
              </a:rPr>
              <a:t>i</a:t>
            </a:r>
            <a:r>
              <a:rPr kumimoji="false" lang="en-US" altLang="zh-CN" sz="1600" dirty="false">
                <a:latin typeface="Times New Roman" charset="0"/>
              </a:rPr>
              <a:t>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P(&amp;w);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for (</a:t>
            </a:r>
            <a:r>
              <a:rPr kumimoji="false" lang="en-US" altLang="zh-CN" sz="1600" dirty="false" err="true">
                <a:latin typeface="Times New Roman" charset="0"/>
              </a:rPr>
              <a:t>i</a:t>
            </a:r>
            <a:r>
              <a:rPr kumimoji="false" lang="en-US" altLang="zh-CN" sz="1600" dirty="false">
                <a:latin typeface="Times New Roman" charset="0"/>
              </a:rPr>
              <a:t>=0;i&lt;</a:t>
            </a:r>
            <a:r>
              <a:rPr kumimoji="false" lang="en-US" altLang="zh-CN" sz="1600" dirty="false" err="true">
                <a:latin typeface="Times New Roman" charset="0"/>
              </a:rPr>
              <a:t>N;i</a:t>
            </a:r>
            <a:r>
              <a:rPr kumimoji="false" lang="en-US" altLang="zh-CN" sz="1600" dirty="false">
                <a:latin typeface="Times New Roman" charset="0"/>
              </a:rPr>
              <a:t>++)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	P(&amp;</a:t>
            </a:r>
            <a:r>
              <a:rPr kumimoji="false" lang="en-US" altLang="zh-CN" sz="1600" dirty="false" err="true">
                <a:latin typeface="Times New Roman" charset="0"/>
              </a:rPr>
              <a:t>common_sem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V(&amp;w);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/* Writing happens here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for (</a:t>
            </a:r>
            <a:r>
              <a:rPr kumimoji="false" lang="en-US" altLang="zh-CN" sz="1600" dirty="false" err="true">
                <a:latin typeface="Times New Roman" charset="0"/>
              </a:rPr>
              <a:t>i</a:t>
            </a:r>
            <a:r>
              <a:rPr kumimoji="false" lang="en-US" altLang="zh-CN" sz="1600" dirty="false">
                <a:latin typeface="Times New Roman" charset="0"/>
              </a:rPr>
              <a:t>=0;i&lt;</a:t>
            </a:r>
            <a:r>
              <a:rPr kumimoji="false" lang="en-US" altLang="zh-CN" sz="1600" dirty="false" err="true">
                <a:latin typeface="Times New Roman" charset="0"/>
              </a:rPr>
              <a:t>N;i</a:t>
            </a:r>
            <a:r>
              <a:rPr kumimoji="false" lang="en-US" altLang="zh-CN" sz="1600" dirty="false">
                <a:latin typeface="Times New Roman" charset="0"/>
              </a:rPr>
              <a:t>++)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	V(&amp;</a:t>
            </a:r>
            <a:r>
              <a:rPr kumimoji="false" lang="en-US" altLang="zh-CN" sz="1600" dirty="false" err="true">
                <a:latin typeface="Times New Roman" charset="0"/>
              </a:rPr>
              <a:t>common_sem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}</a:t>
            </a:r>
            <a:endParaRPr/>
          </a:p>
        </p:txBody>
      </p:sp>
      <p:sp>
        <p:nvSpPr>
          <p:cNvPr id="1237" name="TextBox 5"/>
          <p:cNvSpPr txBox="true">
            <a:spLocks noChangeArrowheads="true"/>
          </p:cNvSpPr>
          <p:nvPr/>
        </p:nvSpPr>
        <p:spPr bwMode="auto">
          <a:xfrm>
            <a:off x="533400" y="1752600"/>
            <a:ext cx="138112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dirty="false">
                <a:latin typeface="Calibri" charset="0"/>
              </a:rPr>
              <a:t>Readers</a:t>
            </a:r>
            <a:endParaRPr/>
          </a:p>
        </p:txBody>
      </p:sp>
      <p:sp>
        <p:nvSpPr>
          <p:cNvPr id="1238" name="TextBox 8"/>
          <p:cNvSpPr txBox="true">
            <a:spLocks noChangeArrowheads="true"/>
          </p:cNvSpPr>
          <p:nvPr/>
        </p:nvSpPr>
        <p:spPr bwMode="auto">
          <a:xfrm>
            <a:off x="4648200" y="1633141"/>
            <a:ext cx="128587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>
                <a:latin typeface="Calibri" charset="0"/>
              </a:rPr>
              <a:t>Writers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>
  <p:cSld>
    <p:spTree>
      <p:nvGrpSpPr>
        <p:cNvPr id="1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 dirty="false">
                <a:ea typeface="宋体" charset="-122"/>
              </a:rPr>
              <a:t>写优先</a:t>
            </a:r>
            <a:r>
              <a:rPr lang="zh-CN" altLang="en-US">
                <a:ea typeface="宋体" charset="-122"/>
              </a:rPr>
              <a:t>的读写者问题</a:t>
            </a:r>
            <a:endParaRPr kumimoji="true" lang="zh-CN" altLang="en-US" dirty="false"/>
          </a:p>
        </p:txBody>
      </p:sp>
      <p:sp>
        <p:nvSpPr>
          <p:cNvPr id="1241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59</a:t>
            </a:fld>
            <a:endParaRPr lang="en-US" altLang="zh-CN"/>
          </a:p>
        </p:txBody>
      </p:sp>
      <p:sp>
        <p:nvSpPr>
          <p:cNvPr id="1242" name="Text Box 3"/>
          <p:cNvSpPr txBox="true">
            <a:spLocks noChangeArrowheads="true"/>
          </p:cNvSpPr>
          <p:nvPr/>
        </p:nvSpPr>
        <p:spPr bwMode="auto">
          <a:xfrm>
            <a:off x="304800" y="1143000"/>
            <a:ext cx="3886200" cy="566308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 err="true">
                <a:latin typeface="Times New Roman" charset="0"/>
              </a:rPr>
              <a:t>int</a:t>
            </a:r>
            <a:r>
              <a:rPr kumimoji="false" lang="en-US" altLang="zh-CN" sz="1600" dirty="false">
                <a:latin typeface="Times New Roman" charset="0"/>
              </a:rPr>
              <a:t> </a:t>
            </a:r>
            <a:r>
              <a:rPr kumimoji="false" lang="en-US" altLang="zh-CN" sz="1600" dirty="false" err="true">
                <a:latin typeface="Times New Roman" charset="0"/>
              </a:rPr>
              <a:t>readcnt</a:t>
            </a:r>
            <a:r>
              <a:rPr kumimoji="false" lang="en-US" altLang="zh-CN" sz="1600" dirty="false">
                <a:latin typeface="Times New Roman" charset="0"/>
              </a:rPr>
              <a:t>, </a:t>
            </a:r>
            <a:r>
              <a:rPr kumimoji="false" lang="en-US" altLang="zh-CN" sz="1600" dirty="false" err="true">
                <a:latin typeface="Times New Roman" charset="0"/>
              </a:rPr>
              <a:t>writecnt</a:t>
            </a:r>
            <a:r>
              <a:rPr kumimoji="false" lang="en-US" altLang="zh-CN" sz="1600" dirty="false">
                <a:latin typeface="Times New Roman" charset="0"/>
              </a:rPr>
              <a:t>;    /* Initially 0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 err="true">
                <a:latin typeface="Times New Roman" charset="0"/>
              </a:rPr>
              <a:t>sem_t</a:t>
            </a:r>
            <a:r>
              <a:rPr kumimoji="false" lang="en-US" altLang="zh-CN" sz="1600" dirty="false">
                <a:latin typeface="Times New Roman" charset="0"/>
              </a:rPr>
              <a:t> r, w, </a:t>
            </a:r>
            <a:r>
              <a:rPr kumimoji="false" lang="en-US" altLang="zh-CN" sz="1600" dirty="false" err="true">
                <a:latin typeface="Times New Roman" charset="0"/>
              </a:rPr>
              <a:t>rcnt</a:t>
            </a:r>
            <a:r>
              <a:rPr kumimoji="false" lang="en-US" altLang="zh-CN" sz="1600" dirty="false">
                <a:latin typeface="Times New Roman" charset="0"/>
              </a:rPr>
              <a:t>, </a:t>
            </a:r>
            <a:r>
              <a:rPr kumimoji="false" lang="en-US" altLang="zh-CN" sz="1600" dirty="false" err="true">
                <a:latin typeface="Times New Roman" charset="0"/>
              </a:rPr>
              <a:t>wcnt</a:t>
            </a:r>
            <a:r>
              <a:rPr kumimoji="false" lang="en-US" altLang="zh-CN" sz="1600" dirty="false">
                <a:latin typeface="Times New Roman" charset="0"/>
              </a:rPr>
              <a:t>; /* All initially 1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void reader(void)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while (1)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P(&amp;r);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P(&amp;</a:t>
            </a:r>
            <a:r>
              <a:rPr kumimoji="false" lang="en-US" altLang="zh-CN" sz="1600" dirty="false" err="true">
                <a:latin typeface="Times New Roman" charset="0"/>
              </a:rPr>
              <a:t>rcnt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</a:t>
            </a:r>
            <a:r>
              <a:rPr kumimoji="false" lang="en-US" altLang="zh-CN" sz="1600" dirty="false" err="true">
                <a:latin typeface="Times New Roman" charset="0"/>
              </a:rPr>
              <a:t>readcnt</a:t>
            </a:r>
            <a:r>
              <a:rPr kumimoji="false" lang="en-US" altLang="zh-CN" sz="1600" dirty="false">
                <a:latin typeface="Times New Roman" charset="0"/>
              </a:rPr>
              <a:t>++;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if (</a:t>
            </a:r>
            <a:r>
              <a:rPr kumimoji="false" lang="en-US" altLang="zh-CN" sz="1600" dirty="false" err="true">
                <a:latin typeface="Times New Roman" charset="0"/>
              </a:rPr>
              <a:t>readcnt</a:t>
            </a:r>
            <a:r>
              <a:rPr kumimoji="false" lang="en-US" altLang="zh-CN" sz="1600" dirty="false">
                <a:latin typeface="Times New Roman" charset="0"/>
              </a:rPr>
              <a:t> == 1) /* First in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  		P(&amp;w);         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V(&amp;</a:t>
            </a:r>
            <a:r>
              <a:rPr kumimoji="false" lang="en-US" altLang="zh-CN" sz="1600" dirty="false" err="true">
                <a:latin typeface="Times New Roman" charset="0"/>
              </a:rPr>
              <a:t>rcnt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V(&amp;r);         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/* Reading happens here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P(&amp;</a:t>
            </a:r>
            <a:r>
              <a:rPr kumimoji="false" lang="en-US" altLang="zh-CN" sz="1600" dirty="false" err="true">
                <a:latin typeface="Times New Roman" charset="0"/>
              </a:rPr>
              <a:t>rcnt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</a:t>
            </a:r>
            <a:r>
              <a:rPr kumimoji="false" lang="en-US" altLang="zh-CN" sz="1600" dirty="false" err="true">
                <a:latin typeface="Times New Roman" charset="0"/>
              </a:rPr>
              <a:t>readcnt</a:t>
            </a:r>
            <a:r>
              <a:rPr kumimoji="false" lang="en-US" altLang="zh-CN" sz="1600" dirty="false">
                <a:latin typeface="Times New Roman" charset="0"/>
              </a:rPr>
              <a:t>--;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if (</a:t>
            </a:r>
            <a:r>
              <a:rPr kumimoji="false" lang="en-US" altLang="zh-CN" sz="1600" dirty="false" err="true">
                <a:latin typeface="Times New Roman" charset="0"/>
              </a:rPr>
              <a:t>readcnt</a:t>
            </a:r>
            <a:r>
              <a:rPr kumimoji="false" lang="en-US" altLang="zh-CN" sz="1600" dirty="false">
                <a:latin typeface="Times New Roman" charset="0"/>
              </a:rPr>
              <a:t> == 0) /* Last out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  		V(&amp;w);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V(&amp;</a:t>
            </a:r>
            <a:r>
              <a:rPr kumimoji="false" lang="en-US" altLang="zh-CN" sz="1600" dirty="false" err="true">
                <a:latin typeface="Times New Roman" charset="0"/>
              </a:rPr>
              <a:t>rcnt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}</a:t>
            </a:r>
            <a:endParaRPr/>
          </a:p>
        </p:txBody>
      </p:sp>
      <p:sp>
        <p:nvSpPr>
          <p:cNvPr id="1243" name="Text Box 3"/>
          <p:cNvSpPr txBox="true">
            <a:spLocks noChangeArrowheads="true"/>
          </p:cNvSpPr>
          <p:nvPr/>
        </p:nvSpPr>
        <p:spPr bwMode="auto">
          <a:xfrm>
            <a:off x="4648200" y="1649530"/>
            <a:ext cx="3886200" cy="4924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void writer(void)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while (1)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P(&amp;</a:t>
            </a:r>
            <a:r>
              <a:rPr kumimoji="false" lang="en-US" altLang="zh-CN" sz="1600" dirty="false" err="true">
                <a:latin typeface="Times New Roman" charset="0"/>
              </a:rPr>
              <a:t>wcnt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</a:t>
            </a:r>
            <a:r>
              <a:rPr kumimoji="false" lang="en-US" altLang="zh-CN" sz="1600" dirty="false" err="true">
                <a:latin typeface="Times New Roman" charset="0"/>
              </a:rPr>
              <a:t>writecnt</a:t>
            </a:r>
            <a:r>
              <a:rPr kumimoji="false" lang="en-US" altLang="zh-CN" sz="1600" dirty="false">
                <a:latin typeface="Times New Roman" charset="0"/>
              </a:rPr>
              <a:t>++;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if (</a:t>
            </a:r>
            <a:r>
              <a:rPr kumimoji="false" lang="en-US" altLang="zh-CN" sz="1600" dirty="false" err="true">
                <a:latin typeface="Times New Roman" charset="0"/>
              </a:rPr>
              <a:t>writecnt</a:t>
            </a:r>
            <a:r>
              <a:rPr kumimoji="false" lang="en-US" altLang="zh-CN" sz="1600" dirty="false">
                <a:latin typeface="Times New Roman" charset="0"/>
              </a:rPr>
              <a:t> == 1)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  		P(&amp;r);         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V(&amp;</a:t>
            </a:r>
            <a:r>
              <a:rPr kumimoji="false" lang="en-US" altLang="zh-CN" sz="1600" dirty="false" err="true">
                <a:latin typeface="Times New Roman" charset="0"/>
              </a:rPr>
              <a:t>wcnt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P(&amp;w);         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/* Writing happens here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	V(&amp;w);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endParaRPr kumimoji="false" lang="en-US" altLang="zh-CN" sz="1600" dirty="false">
              <a:latin typeface="Times New Roman" charset="0"/>
            </a:endParaRPr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P(&amp;</a:t>
            </a:r>
            <a:r>
              <a:rPr kumimoji="false" lang="en-US" altLang="zh-CN" sz="1600" dirty="false" err="true">
                <a:latin typeface="Times New Roman" charset="0"/>
              </a:rPr>
              <a:t>wcnt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</a:t>
            </a:r>
            <a:r>
              <a:rPr kumimoji="false" lang="en-US" altLang="zh-CN" sz="1600" dirty="false" err="true">
                <a:latin typeface="Times New Roman" charset="0"/>
              </a:rPr>
              <a:t>writecnt</a:t>
            </a:r>
            <a:r>
              <a:rPr kumimoji="false" lang="en-US" altLang="zh-CN" sz="1600" dirty="false">
                <a:latin typeface="Times New Roman" charset="0"/>
              </a:rPr>
              <a:t>--;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if (</a:t>
            </a:r>
            <a:r>
              <a:rPr kumimoji="false" lang="en-US" altLang="zh-CN" sz="1600" dirty="false" err="true">
                <a:latin typeface="Times New Roman" charset="0"/>
              </a:rPr>
              <a:t>writecnt</a:t>
            </a:r>
            <a:r>
              <a:rPr kumimoji="false" lang="en-US" altLang="zh-CN" sz="1600" dirty="false">
                <a:latin typeface="Times New Roman" charset="0"/>
              </a:rPr>
              <a:t> == 0) /* Last out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  		V(&amp;r);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	V(&amp;</a:t>
            </a:r>
            <a:r>
              <a:rPr kumimoji="false" lang="en-US" altLang="zh-CN" sz="1600" dirty="false" err="true">
                <a:latin typeface="Times New Roman" charset="0"/>
              </a:rPr>
              <a:t>wcnt</a:t>
            </a:r>
            <a:r>
              <a:rPr kumimoji="false" lang="en-US" altLang="zh-CN" sz="1600" dirty="false">
                <a:latin typeface="Times New Roman" charset="0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    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1600" dirty="false">
                <a:latin typeface="Times New Roman" charset="0"/>
              </a:rPr>
              <a:t>}</a:t>
            </a:r>
            <a:endParaRPr/>
          </a:p>
        </p:txBody>
      </p:sp>
      <p:sp>
        <p:nvSpPr>
          <p:cNvPr id="1244" name="TextBox 5"/>
          <p:cNvSpPr txBox="true">
            <a:spLocks noChangeArrowheads="true"/>
          </p:cNvSpPr>
          <p:nvPr/>
        </p:nvSpPr>
        <p:spPr bwMode="auto">
          <a:xfrm>
            <a:off x="2590800" y="2142762"/>
            <a:ext cx="138112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 dirty="false">
                <a:latin typeface="Calibri" charset="0"/>
              </a:rPr>
              <a:t>Readers</a:t>
            </a:r>
            <a:endParaRPr/>
          </a:p>
        </p:txBody>
      </p:sp>
      <p:sp>
        <p:nvSpPr>
          <p:cNvPr id="1245" name="TextBox 8"/>
          <p:cNvSpPr txBox="true">
            <a:spLocks noChangeArrowheads="true"/>
          </p:cNvSpPr>
          <p:nvPr/>
        </p:nvSpPr>
        <p:spPr bwMode="auto">
          <a:xfrm>
            <a:off x="7086600" y="1752600"/>
            <a:ext cx="1285875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kumimoji="false" lang="en-US" altLang="zh-CN">
                <a:latin typeface="Calibri" charset="0"/>
              </a:rPr>
              <a:t>Writers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>
  <p:cSld>
    <p:spTree>
      <p:nvGrpSpPr>
        <p:cNvPr id="1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en-US" altLang="zh-CN" dirty="false"/>
              <a:t>Starvation</a:t>
            </a:r>
            <a:endParaRPr kumimoji="true" lang="zh-CN" altLang="en-US" dirty="false"/>
          </a:p>
        </p:txBody>
      </p:sp>
      <p:sp>
        <p:nvSpPr>
          <p:cNvPr id="1248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altLang="zh-CN" dirty="false"/>
              <a:t>In </a:t>
            </a:r>
            <a:r>
              <a:rPr lang="en-US" altLang="zh-CN" dirty="false"/>
              <a:t>the first </a:t>
            </a:r>
            <a:r>
              <a:rPr lang="en" altLang="zh-CN" dirty="false"/>
              <a:t>example, readers block one writer</a:t>
            </a:r>
            <a:endParaRPr/>
          </a:p>
          <a:p>
            <a:pPr marL="914400" lvl="1" indent="-30480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altLang="zh-CN" dirty="false"/>
              <a:t>Writer might not get the resource</a:t>
            </a:r>
            <a:endParaRPr/>
          </a:p>
          <a:p>
            <a:pPr marL="914400" lvl="1" indent="-30480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altLang="zh-CN" dirty="false"/>
              <a:t>Writer is being </a:t>
            </a:r>
            <a:r>
              <a:rPr lang="en" altLang="zh-CN" b="true" dirty="false"/>
              <a:t>starved</a:t>
            </a:r>
            <a:r>
              <a:rPr lang="en" altLang="zh-CN" dirty="false"/>
              <a:t> of resource</a:t>
            </a:r>
            <a:endParaRPr/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altLang="zh-CN" dirty="false"/>
              <a:t>Make sure that readers don’t hold resource for long</a:t>
            </a:r>
            <a:endParaRPr/>
          </a:p>
          <a:p>
            <a:pPr/>
            <a:endParaRPr kumimoji="true" lang="zh-CN" altLang="en-US" dirty="false"/>
          </a:p>
        </p:txBody>
      </p:sp>
      <p:sp>
        <p:nvSpPr>
          <p:cNvPr id="1249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60</a:t>
            </a:fld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>
  <p:cSld>
    <p:spTree>
      <p:nvGrpSpPr>
        <p:cNvPr id="1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3CA9E82B-E802-D24A-B1CA-36311433A9B2}" type="slidenum">
              <a:rPr kumimoji="false" lang="zh-CN" altLang="en-US" sz="1400">
                <a:latin typeface="Times New Roman" charset="0"/>
              </a:rPr>
              <a:t>61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52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20700" y="1524000"/>
            <a:ext cx="8166100" cy="4648200"/>
          </a:xfrm>
          <a:noFill/>
        </p:spPr>
        <p:txBody>
          <a:bodyPr lIns="90487" tIns="44450" rIns="90487" bIns="44450"/>
          <a:lstStyle/>
          <a:p>
            <a:pPr/>
            <a:r>
              <a:rPr kumimoji="false" lang="en-US" altLang="zh-CN">
                <a:ea typeface="宋体" charset="-122"/>
              </a:rPr>
              <a:t>Functions called from a thread must be 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thread-safe</a:t>
            </a:r>
            <a:endParaRPr kumimoji="false" lang="en-US" altLang="zh-CN">
              <a:ea typeface="宋体" charset="-122"/>
            </a:endParaRPr>
          </a:p>
          <a:p>
            <a:pPr/>
            <a:endParaRPr kumimoji="false" lang="en-US" altLang="zh-CN">
              <a:ea typeface="宋体" charset="-122"/>
            </a:endParaRPr>
          </a:p>
          <a:p>
            <a:pPr/>
            <a:r>
              <a:rPr kumimoji="false" lang="en-US" altLang="zh-CN" u="sng">
                <a:ea typeface="宋体" charset="-122"/>
              </a:rPr>
              <a:t>Definition</a:t>
            </a:r>
            <a:r>
              <a:rPr kumimoji="false" lang="en-US" altLang="zh-CN">
                <a:ea typeface="宋体" charset="-122"/>
              </a:rPr>
              <a:t>:</a:t>
            </a:r>
            <a:r>
              <a:rPr kumimoji="false" lang="en-US" altLang="zh-CN" i="true">
                <a:ea typeface="宋体" charset="-122"/>
              </a:rPr>
              <a:t> </a:t>
            </a:r>
            <a:r>
              <a:rPr kumimoji="false" lang="en-US" altLang="zh-CN">
                <a:ea typeface="宋体" charset="-122"/>
              </a:rPr>
              <a:t>A function is thread-safe iff it will always produce correct results when called </a:t>
            </a:r>
            <a:r>
              <a:rPr kumimoji="false" lang="en-US" altLang="zh-CN">
                <a:solidFill>
                  <a:srgbClr val="FF0000"/>
                </a:solidFill>
                <a:ea typeface="宋体" charset="-122"/>
              </a:rPr>
              <a:t>repeatedly</a:t>
            </a:r>
            <a:r>
              <a:rPr kumimoji="false" lang="en-US" altLang="zh-CN">
                <a:ea typeface="宋体" charset="-122"/>
              </a:rPr>
              <a:t> from multiple concurrent threads. </a:t>
            </a:r>
            <a:endParaRPr/>
          </a:p>
        </p:txBody>
      </p:sp>
      <p:sp>
        <p:nvSpPr>
          <p:cNvPr id="125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>
  <p:cSld>
    <p:spTree>
      <p:nvGrpSpPr>
        <p:cNvPr id="1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7DDA8125-A830-D148-976E-C5A91483CCE1}" type="slidenum">
              <a:rPr kumimoji="false" lang="zh-CN" altLang="en-US" sz="1400">
                <a:latin typeface="Times New Roman" charset="0"/>
              </a:rPr>
              <a:t>62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56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20700" y="1524000"/>
            <a:ext cx="8166100" cy="4648200"/>
          </a:xfrm>
          <a:noFill/>
        </p:spPr>
        <p:txBody>
          <a:bodyPr lIns="90487" tIns="44450" rIns="90487" bIns="44450"/>
          <a:lstStyle/>
          <a:p>
            <a:pPr/>
            <a:r>
              <a:rPr kumimoji="false" lang="zh-CN" altLang="en-US">
                <a:ea typeface="宋体" charset="-122"/>
              </a:rPr>
              <a:t>线程不安全的函数分为四个类型：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类型</a:t>
            </a:r>
            <a:r>
              <a:rPr kumimoji="false" lang="en-US" altLang="zh-CN">
                <a:ea typeface="宋体" charset="-122"/>
              </a:rPr>
              <a:t>1</a:t>
            </a:r>
            <a:r>
              <a:rPr kumimoji="false" lang="zh-CN" altLang="en-US">
                <a:ea typeface="宋体" charset="-122"/>
              </a:rPr>
              <a:t>：不能保护共享变量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类型</a:t>
            </a:r>
            <a:r>
              <a:rPr kumimoji="false" lang="en-US" altLang="zh-CN">
                <a:ea typeface="宋体" charset="-122"/>
              </a:rPr>
              <a:t>2</a:t>
            </a:r>
            <a:r>
              <a:rPr kumimoji="false" lang="zh-CN" altLang="en-US">
                <a:ea typeface="宋体" charset="-122"/>
              </a:rPr>
              <a:t>：</a:t>
            </a:r>
            <a:r>
              <a:rPr lang="zh-CN" altLang="en-US">
                <a:ea typeface="宋体" charset="-122"/>
              </a:rPr>
              <a:t>多次函数调用之间依赖同样的持久状态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类型</a:t>
            </a:r>
            <a:r>
              <a:rPr kumimoji="false" lang="en-US" altLang="zh-CN">
                <a:ea typeface="宋体" charset="-122"/>
              </a:rPr>
              <a:t>3</a:t>
            </a:r>
            <a:r>
              <a:rPr kumimoji="false" lang="zh-CN" altLang="en-US">
                <a:ea typeface="宋体" charset="-122"/>
              </a:rPr>
              <a:t>：返回一个指向静态变量的指针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类型</a:t>
            </a:r>
            <a:r>
              <a:rPr kumimoji="false" lang="en-US" altLang="zh-CN">
                <a:ea typeface="宋体" charset="-122"/>
              </a:rPr>
              <a:t>4</a:t>
            </a:r>
            <a:r>
              <a:rPr kumimoji="false" lang="zh-CN" altLang="en-US">
                <a:ea typeface="宋体" charset="-122"/>
              </a:rPr>
              <a:t>：调用其他线程不安全的函数</a:t>
            </a:r>
            <a:endParaRPr kumimoji="false" lang="en-US" altLang="zh-CN">
              <a:ea typeface="宋体" charset="-122"/>
            </a:endParaRPr>
          </a:p>
        </p:txBody>
      </p:sp>
      <p:sp>
        <p:nvSpPr>
          <p:cNvPr id="1257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>
  <p:cSld>
    <p:spTree>
      <p:nvGrpSpPr>
        <p:cNvPr id="12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8A6DCBD-13EE-3F42-B4B8-A7A963ED309E}" type="slidenum">
              <a:rPr kumimoji="false" lang="zh-CN" altLang="en-US" sz="1400">
                <a:latin typeface="Times New Roman" charset="0"/>
              </a:rPr>
              <a:t>63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60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20700" y="1524000"/>
            <a:ext cx="8166100" cy="4648200"/>
          </a:xfrm>
          <a:noFill/>
        </p:spPr>
        <p:txBody>
          <a:bodyPr lIns="90487" tIns="44450" rIns="90487" bIns="44450"/>
          <a:lstStyle/>
          <a:p>
            <a:pPr/>
            <a:r>
              <a:rPr kumimoji="false" lang="zh-CN" altLang="en-US">
                <a:ea typeface="宋体" charset="-122"/>
              </a:rPr>
              <a:t>类型</a:t>
            </a:r>
            <a:r>
              <a:rPr kumimoji="false" lang="en-US" altLang="zh-CN">
                <a:ea typeface="宋体" charset="-122"/>
              </a:rPr>
              <a:t>1</a:t>
            </a:r>
            <a:r>
              <a:rPr kumimoji="false" lang="zh-CN" altLang="en-US">
                <a:ea typeface="宋体" charset="-122"/>
              </a:rPr>
              <a:t>：不能保护共享变量</a:t>
            </a:r>
            <a:endParaRPr kumimoji="false" lang="en-US" altLang="zh-CN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false" lang="zh-CN" altLang="en-US">
                <a:ea typeface="宋体" charset="-122"/>
              </a:rPr>
              <a:t>解决方法：使用</a:t>
            </a:r>
            <a:r>
              <a:rPr kumimoji="false" lang="en-US" altLang="zh-CN">
                <a:ea typeface="宋体" charset="-122"/>
              </a:rPr>
              <a:t>Pthreads P/V</a:t>
            </a:r>
            <a:r>
              <a:rPr kumimoji="false" lang="zh-CN" altLang="en-US">
                <a:ea typeface="宋体" charset="-122"/>
              </a:rPr>
              <a:t>操作</a:t>
            </a:r>
            <a:endParaRPr kumimoji="false" lang="en-US" altLang="zh-CN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false" lang="zh-CN" altLang="en-US">
                <a:ea typeface="宋体" charset="-122"/>
              </a:rPr>
              <a:t>不需要修改调用代码（只需要改函数内部代码）</a:t>
            </a:r>
            <a:endParaRPr kumimoji="false" lang="en-US" altLang="zh-CN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kumimoji="false" lang="zh-CN" altLang="en-US">
                <a:ea typeface="宋体" charset="-122"/>
              </a:rPr>
              <a:t>问题：同步操作会使运行变慢</a:t>
            </a:r>
            <a:endParaRPr kumimoji="false" lang="en-US" altLang="zh-CN">
              <a:ea typeface="宋体" charset="-122"/>
            </a:endParaRPr>
          </a:p>
        </p:txBody>
      </p:sp>
      <p:sp>
        <p:nvSpPr>
          <p:cNvPr id="1261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Thread-unsafe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2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A668E9B-F0D1-9446-A3DF-E6660358C62F}" type="slidenum">
              <a:rPr kumimoji="false" lang="zh-CN" altLang="en-US" sz="1400">
                <a:latin typeface="Times New Roman" charset="0"/>
              </a:rPr>
              <a:t>6</a:t>
            </a:fld>
            <a:endParaRPr kumimoji="false" lang="en-US" altLang="zh-CN" sz="1400" dirty="false">
              <a:latin typeface="Times New Roman" charset="0"/>
            </a:endParaRPr>
          </a:p>
        </p:txBody>
      </p:sp>
      <p:sp>
        <p:nvSpPr>
          <p:cNvPr id="126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A process with multiple threads</a:t>
            </a:r>
            <a:endParaRPr/>
          </a:p>
        </p:txBody>
      </p:sp>
      <p:grpSp>
        <p:nvGrpSpPr>
          <p:cNvPr id="1265" name="Group 3"/>
          <p:cNvGrpSpPr/>
          <p:nvPr/>
        </p:nvGrpSpPr>
        <p:grpSpPr>
          <a:xfrm>
            <a:off x="460375" y="2057400"/>
            <a:ext cx="8302625" cy="3754438"/>
            <a:chOff x="204" y="1632"/>
            <a:chExt cx="5230" cy="2365"/>
          </a:xfrm>
        </p:grpSpPr>
        <p:sp>
          <p:nvSpPr>
            <p:cNvPr id="1266" name="Rectangle 4"/>
            <p:cNvSpPr>
              <a:spLocks noChangeAspect="true" noChangeArrowheads="true"/>
            </p:cNvSpPr>
            <p:nvPr/>
          </p:nvSpPr>
          <p:spPr bwMode="auto">
            <a:xfrm>
              <a:off x="2162" y="1941"/>
              <a:ext cx="1405" cy="20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shared libraries</a:t>
              </a:r>
              <a:endParaRPr/>
            </a:p>
          </p:txBody>
        </p:sp>
        <p:sp>
          <p:nvSpPr>
            <p:cNvPr id="1267" name="Rectangle 5"/>
            <p:cNvSpPr>
              <a:spLocks noChangeAspect="true" noChangeArrowheads="true"/>
            </p:cNvSpPr>
            <p:nvPr/>
          </p:nvSpPr>
          <p:spPr bwMode="auto">
            <a:xfrm>
              <a:off x="2162" y="2142"/>
              <a:ext cx="1405" cy="16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endParaRPr kumimoji="false" lang="zh-CN" altLang="en-US" sz="1600">
                <a:latin typeface="Helvetica" charset="0"/>
              </a:endParaRPr>
            </a:p>
          </p:txBody>
        </p:sp>
        <p:sp>
          <p:nvSpPr>
            <p:cNvPr id="1268" name="Rectangle 6"/>
            <p:cNvSpPr>
              <a:spLocks noChangeAspect="true" noChangeArrowheads="true"/>
            </p:cNvSpPr>
            <p:nvPr/>
          </p:nvSpPr>
          <p:spPr bwMode="auto">
            <a:xfrm>
              <a:off x="2162" y="2302"/>
              <a:ext cx="1405" cy="18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run-time heap</a:t>
              </a:r>
              <a:endParaRPr/>
            </a:p>
          </p:txBody>
        </p:sp>
        <p:sp>
          <p:nvSpPr>
            <p:cNvPr id="1269" name="Text Box 7"/>
            <p:cNvSpPr txBox="true">
              <a:spLocks noChangeAspect="true" noChangeArrowheads="true"/>
            </p:cNvSpPr>
            <p:nvPr/>
          </p:nvSpPr>
          <p:spPr bwMode="auto">
            <a:xfrm>
              <a:off x="1978" y="295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0</a:t>
              </a:r>
              <a:endParaRPr kumimoji="false" lang="en-US" altLang="zh-CN" sz="1800">
                <a:latin typeface="Helvetica" charset="0"/>
              </a:endParaRPr>
            </a:p>
          </p:txBody>
        </p:sp>
        <p:sp>
          <p:nvSpPr>
            <p:cNvPr id="1270" name="Rectangle 8"/>
            <p:cNvSpPr>
              <a:spLocks noChangeAspect="true" noChangeArrowheads="true"/>
            </p:cNvSpPr>
            <p:nvPr/>
          </p:nvSpPr>
          <p:spPr bwMode="auto">
            <a:xfrm>
              <a:off x="2162" y="2484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read/write data</a:t>
              </a:r>
              <a:endParaRPr/>
            </a:p>
          </p:txBody>
        </p:sp>
        <p:sp>
          <p:nvSpPr>
            <p:cNvPr id="1271" name="Text Box 9"/>
            <p:cNvSpPr txBox="true">
              <a:spLocks noChangeArrowheads="true"/>
            </p:cNvSpPr>
            <p:nvPr/>
          </p:nvSpPr>
          <p:spPr bwMode="auto">
            <a:xfrm>
              <a:off x="242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Courier New" charset="0"/>
                </a:rPr>
                <a:t>Thread 1 context: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Data registers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Condition codes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SP1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PC1</a:t>
              </a:r>
              <a:endParaRPr/>
            </a:p>
          </p:txBody>
        </p:sp>
        <p:sp>
          <p:nvSpPr>
            <p:cNvPr id="1272" name="Text Box 10"/>
            <p:cNvSpPr txBox="true">
              <a:spLocks noChangeArrowheads="true"/>
            </p:cNvSpPr>
            <p:nvPr/>
          </p:nvSpPr>
          <p:spPr bwMode="auto">
            <a:xfrm>
              <a:off x="2024" y="1632"/>
              <a:ext cx="16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zh-CN" altLang="en-US" sz="1800">
                  <a:latin typeface="Helvetica" charset="0"/>
                </a:rPr>
                <a:t> </a:t>
              </a:r>
              <a:r>
                <a:rPr kumimoji="false" lang="en-US" altLang="zh-CN" sz="1800">
                  <a:latin typeface="Helvetica" charset="0"/>
                </a:rPr>
                <a:t>Shared code and data</a:t>
              </a:r>
              <a:endParaRPr/>
            </a:p>
          </p:txBody>
        </p:sp>
        <p:sp>
          <p:nvSpPr>
            <p:cNvPr id="1273" name="Rectangle 11"/>
            <p:cNvSpPr>
              <a:spLocks noChangeAspect="true" noChangeArrowheads="true"/>
            </p:cNvSpPr>
            <p:nvPr/>
          </p:nvSpPr>
          <p:spPr bwMode="auto">
            <a:xfrm>
              <a:off x="2162" y="2686"/>
              <a:ext cx="1406" cy="20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read-only code/data</a:t>
              </a:r>
              <a:endParaRPr/>
            </a:p>
          </p:txBody>
        </p:sp>
        <p:sp>
          <p:nvSpPr>
            <p:cNvPr id="1274" name="Rectangle 12"/>
            <p:cNvSpPr>
              <a:spLocks noChangeAspect="true" noChangeArrowheads="true"/>
            </p:cNvSpPr>
            <p:nvPr/>
          </p:nvSpPr>
          <p:spPr bwMode="auto">
            <a:xfrm>
              <a:off x="2162" y="2878"/>
              <a:ext cx="1406" cy="202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endParaRPr kumimoji="false" lang="zh-CN" altLang="en-US" sz="1600">
                <a:latin typeface="Helvetica" charset="0"/>
              </a:endParaRPr>
            </a:p>
          </p:txBody>
        </p:sp>
        <p:sp>
          <p:nvSpPr>
            <p:cNvPr id="1275" name="Rectangle 13"/>
            <p:cNvSpPr>
              <a:spLocks noChangeAspect="true" noChangeArrowheads="true"/>
            </p:cNvSpPr>
            <p:nvPr/>
          </p:nvSpPr>
          <p:spPr bwMode="auto">
            <a:xfrm>
              <a:off x="242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 1</a:t>
              </a:r>
              <a:endParaRPr/>
            </a:p>
          </p:txBody>
        </p:sp>
        <p:sp>
          <p:nvSpPr>
            <p:cNvPr id="1276" name="Text Box 14"/>
            <p:cNvSpPr txBox="true">
              <a:spLocks noChangeArrowheads="true"/>
            </p:cNvSpPr>
            <p:nvPr/>
          </p:nvSpPr>
          <p:spPr bwMode="auto">
            <a:xfrm>
              <a:off x="204" y="1785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Helvetica" charset="0"/>
                </a:rPr>
                <a:t>Thread 1 (main thread)</a:t>
              </a:r>
              <a:endParaRPr/>
            </a:p>
          </p:txBody>
        </p:sp>
        <p:sp>
          <p:nvSpPr>
            <p:cNvPr id="1277" name="Text Box 15"/>
            <p:cNvSpPr txBox="true">
              <a:spLocks noChangeArrowheads="true"/>
            </p:cNvSpPr>
            <p:nvPr/>
          </p:nvSpPr>
          <p:spPr bwMode="auto">
            <a:xfrm>
              <a:off x="2162" y="3280"/>
              <a:ext cx="1438" cy="717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Courier New" charset="0"/>
                </a:rPr>
                <a:t>Kernel context: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Courier New" charset="0"/>
                </a:rPr>
                <a:t> </a:t>
              </a:r>
              <a:r>
                <a:rPr kumimoji="false" lang="en-US" altLang="zh-CN" sz="1600">
                  <a:latin typeface="Courier New" charset="0"/>
                </a:rPr>
                <a:t>VM structures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Descriptor table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brk pointer</a:t>
              </a:r>
              <a:endParaRPr kumimoji="false" lang="zh-CN" altLang="en-US" sz="1600">
                <a:latin typeface="Courier New" charset="0"/>
              </a:endParaRPr>
            </a:p>
          </p:txBody>
        </p:sp>
        <p:sp>
          <p:nvSpPr>
            <p:cNvPr id="1278" name="Text Box 16"/>
            <p:cNvSpPr txBox="true">
              <a:spLocks noChangeArrowheads="true"/>
            </p:cNvSpPr>
            <p:nvPr/>
          </p:nvSpPr>
          <p:spPr bwMode="auto">
            <a:xfrm>
              <a:off x="3840" y="2523"/>
              <a:ext cx="1594" cy="853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Courier New" charset="0"/>
                </a:rPr>
                <a:t>Thread 2 context: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Data registers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Condition codes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SP2</a:t>
              </a:r>
              <a:endParaRPr/>
            </a:p>
            <a:p>
              <a:pPr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Courier New" charset="0"/>
                </a:rPr>
                <a:t>  PC2</a:t>
              </a:r>
              <a:endParaRPr/>
            </a:p>
          </p:txBody>
        </p:sp>
        <p:sp>
          <p:nvSpPr>
            <p:cNvPr id="1279" name="Rectangle 17"/>
            <p:cNvSpPr>
              <a:spLocks noChangeAspect="true" noChangeArrowheads="true"/>
            </p:cNvSpPr>
            <p:nvPr/>
          </p:nvSpPr>
          <p:spPr bwMode="auto">
            <a:xfrm>
              <a:off x="3840" y="2133"/>
              <a:ext cx="1594" cy="2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>
                  <a:latin typeface="Helvetica" pitchFamily="34" charset="0"/>
                  <a:ea typeface="宋体" pitchFamily="2" charset="-122"/>
                </a:rPr>
                <a:t>stack 2</a:t>
              </a:r>
              <a:endParaRPr/>
            </a:p>
          </p:txBody>
        </p:sp>
        <p:sp>
          <p:nvSpPr>
            <p:cNvPr id="1280" name="Text Box 18"/>
            <p:cNvSpPr txBox="true">
              <a:spLocks noChangeArrowheads="true"/>
            </p:cNvSpPr>
            <p:nvPr/>
          </p:nvSpPr>
          <p:spPr bwMode="auto">
            <a:xfrm>
              <a:off x="3792" y="1785"/>
              <a:ext cx="16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800">
                  <a:latin typeface="Helvetica" charset="0"/>
                </a:rPr>
                <a:t>Thread 2 (peer thread)</a:t>
              </a:r>
              <a:endParaRPr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>
  <p:cSld>
    <p:spTree>
      <p:nvGrpSpPr>
        <p:cNvPr id="12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A51BFCE-0602-E043-9D20-80EC3F9106A8}" type="slidenum">
              <a:rPr kumimoji="false" lang="zh-CN" altLang="en-US" sz="1400">
                <a:latin typeface="Times New Roman" charset="0"/>
              </a:rPr>
              <a:t>64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83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762000" y="2819400"/>
            <a:ext cx="7848600" cy="38100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unsigned int </a:t>
            </a:r>
            <a:r>
              <a:rPr kumimoji="false" lang="en-US" altLang="zh-CN" sz="2000" b="true">
                <a:solidFill>
                  <a:srgbClr val="9900CC"/>
                </a:solidFill>
                <a:latin typeface="Courier New" charset="0"/>
                <a:ea typeface="宋体" charset="-122"/>
              </a:rPr>
              <a:t>next</a:t>
            </a:r>
            <a:r>
              <a:rPr kumimoji="false" lang="en-US" altLang="zh-CN" sz="2000" b="true">
                <a:latin typeface="Courier New" charset="0"/>
                <a:ea typeface="宋体" charset="-122"/>
              </a:rPr>
              <a:t> = 1;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solidFill>
                  <a:srgbClr val="00B050"/>
                </a:solidFill>
                <a:latin typeface="Courier New" charset="0"/>
                <a:ea typeface="宋体" charset="-122"/>
              </a:rPr>
              <a:t>/* rand – return pseudo-random int on 0..32767 */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int rand(void) 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{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next = next * 110351524 + 12345 ;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return (unsigned int)((next/65536) % 32768);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}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solidFill>
                  <a:srgbClr val="00B050"/>
                </a:solidFill>
                <a:latin typeface="Courier New" charset="0"/>
                <a:ea typeface="宋体" charset="-122"/>
              </a:rPr>
              <a:t>/* srand – set seed for rand() */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void srand(unsigned int seed)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{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    next = seed;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kumimoji="false" lang="en-US" altLang="zh-CN" sz="2000" b="true">
                <a:latin typeface="Courier New" charset="0"/>
                <a:ea typeface="宋体" charset="-122"/>
              </a:rPr>
              <a:t>}</a:t>
            </a:r>
            <a:endParaRPr/>
          </a:p>
        </p:txBody>
      </p:sp>
      <p:sp>
        <p:nvSpPr>
          <p:cNvPr id="1284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Thread-unsafe functions (case 2)</a:t>
            </a:r>
            <a:endParaRPr lang="zh-CN" altLang="en-US">
              <a:ea typeface="宋体" charset="-122"/>
            </a:endParaRPr>
          </a:p>
        </p:txBody>
      </p:sp>
      <p:sp>
        <p:nvSpPr>
          <p:cNvPr id="1285" name="Rectangle 2"/>
          <p:cNvSpPr txBox="true">
            <a:spLocks noChangeArrowheads="true"/>
          </p:cNvSpPr>
          <p:nvPr/>
        </p:nvSpPr>
        <p:spPr bwMode="auto">
          <a:xfrm>
            <a:off x="533400" y="1371600"/>
            <a:ext cx="8470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false" lang="zh-CN" altLang="en-US" sz="2000" b="false"/>
              <a:t>类型</a:t>
            </a:r>
            <a:r>
              <a:rPr kumimoji="false" lang="en-US" altLang="zh-CN" sz="2000" b="false"/>
              <a:t>2</a:t>
            </a:r>
            <a:r>
              <a:rPr kumimoji="false" lang="zh-CN" altLang="en-US" sz="2000" b="false"/>
              <a:t>：多次函数调用之间依赖同样的持久状态</a:t>
            </a:r>
            <a:endParaRPr kumimoji="false" lang="en-US" altLang="zh-CN" sz="2000" b="false"/>
          </a:p>
          <a:p>
            <a:pPr lvl="1">
              <a:lnSpc>
                <a:spcPct val="140000"/>
              </a:lnSpc>
              <a:buFontTx/>
              <a:buChar char="•"/>
            </a:pPr>
            <a:r>
              <a:rPr kumimoji="false" lang="zh-CN" altLang="en-US" sz="2000" b="false"/>
              <a:t>例如</a:t>
            </a:r>
            <a:r>
              <a:rPr kumimoji="false" lang="en-US" altLang="zh-CN" sz="2000" b="false"/>
              <a:t>rand</a:t>
            </a:r>
            <a:r>
              <a:rPr kumimoji="false" lang="zh-CN" altLang="en-US" sz="2000" b="false"/>
              <a:t>函数（本质是还是修改共享变量；不同点是实际多线程之间本来不需要交互）</a:t>
            </a:r>
            <a:endParaRPr kumimoji="false" lang="en-US" altLang="zh-CN" sz="2000" b="false"/>
          </a:p>
          <a:p>
            <a:pPr>
              <a:lnSpc>
                <a:spcPct val="140000"/>
              </a:lnSpc>
            </a:pPr>
            <a:endParaRPr kumimoji="false" lang="en-US" altLang="zh-CN" sz="2000" b="false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>
  <p:cSld>
    <p:spTree>
      <p:nvGrpSpPr>
        <p:cNvPr id="12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0EED55A-C2A1-7E42-8F06-6E3E40CD8D74}" type="slidenum">
              <a:rPr kumimoji="false" lang="zh-CN" altLang="en-US" sz="1400">
                <a:latin typeface="Times New Roman" charset="0"/>
              </a:rPr>
              <a:t>65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88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685800" y="3352800"/>
            <a:ext cx="8001000" cy="25146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/* rand_r – return pseudo-random int on 0..32767 */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int rand_r(int *</a:t>
            </a:r>
            <a:r>
              <a:rPr lang="en-US" sz="2000" b="tru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nextp</a:t>
            </a:r>
            <a:r>
              <a:rPr lang="en-US" sz="2000" b="true">
                <a:latin typeface="Courier New"/>
                <a:ea typeface="宋体"/>
                <a:cs typeface="宋体"/>
              </a:rPr>
              <a:t>) 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{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*</a:t>
            </a:r>
            <a:r>
              <a:rPr lang="en-US" sz="2000" b="tru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nextp</a:t>
            </a:r>
            <a:r>
              <a:rPr lang="en-US" sz="2000" b="true">
                <a:latin typeface="Courier New"/>
                <a:ea typeface="宋体"/>
                <a:cs typeface="宋体"/>
              </a:rPr>
              <a:t> = *</a:t>
            </a:r>
            <a:r>
              <a:rPr lang="en-US" sz="2000" b="tru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nextp </a:t>
            </a:r>
            <a:r>
              <a:rPr lang="en-US" sz="2000" b="true">
                <a:latin typeface="Courier New"/>
                <a:ea typeface="宋体"/>
                <a:cs typeface="宋体"/>
              </a:rPr>
              <a:t>* 110351524 + 12345;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return (unsigned int)((*</a:t>
            </a:r>
            <a:r>
              <a:rPr lang="en-US" sz="2000" b="tru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nextp</a:t>
            </a:r>
            <a:r>
              <a:rPr lang="en-US" sz="2000" b="true">
                <a:latin typeface="Courier New"/>
                <a:ea typeface="宋体"/>
                <a:cs typeface="宋体"/>
              </a:rPr>
              <a:t>/65536) % 32768);</a:t>
            </a:r>
            <a:endParaRPr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}</a:t>
            </a:r>
            <a:endParaRPr/>
          </a:p>
        </p:txBody>
      </p:sp>
      <p:sp>
        <p:nvSpPr>
          <p:cNvPr id="1289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Thread-unsafe functions (case 2)</a:t>
            </a:r>
            <a:endParaRPr lang="zh-CN" altLang="en-US">
              <a:ea typeface="宋体" charset="-122"/>
            </a:endParaRPr>
          </a:p>
        </p:txBody>
      </p:sp>
      <p:sp>
        <p:nvSpPr>
          <p:cNvPr id="1290" name="Rectangle 2"/>
          <p:cNvSpPr txBox="true">
            <a:spLocks noChangeArrowheads="true"/>
          </p:cNvSpPr>
          <p:nvPr/>
        </p:nvSpPr>
        <p:spPr bwMode="auto">
          <a:xfrm>
            <a:off x="520700" y="1536700"/>
            <a:ext cx="8470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lnSpc>
                <a:spcPct val="140000"/>
              </a:lnSpc>
              <a:buChar char="•"/>
            </a:pPr>
            <a:r>
              <a:rPr lang="zh-CN" sz="2400" b="false"/>
              <a:t>把依赖的全局</a:t>
            </a:r>
            <a:r>
              <a:rPr lang="en-US" sz="2400" b="false"/>
              <a:t>/</a:t>
            </a:r>
            <a:r>
              <a:rPr lang="zh-CN" sz="2400" b="false"/>
              <a:t>静态变量变为参数不断传递来记录状态</a:t>
            </a:r>
            <a:endParaRPr lang="en-US" sz="2400" b="false"/>
          </a:p>
          <a:p>
            <a:pPr lvl="1">
              <a:lnSpc>
                <a:spcPct val="140000"/>
              </a:lnSpc>
              <a:buChar char="–"/>
            </a:pPr>
            <a:r>
              <a:rPr lang="zh-CN" sz="2000" b="false"/>
              <a:t>消除了全局</a:t>
            </a:r>
            <a:r>
              <a:rPr lang="en-US" sz="2000" b="false"/>
              <a:t>/</a:t>
            </a:r>
            <a:r>
              <a:rPr lang="zh-CN" sz="2000" b="false"/>
              <a:t>静态变量</a:t>
            </a:r>
            <a:endParaRPr lang="en-US" sz="2000" b="false"/>
          </a:p>
          <a:p>
            <a:pPr lvl="1">
              <a:lnSpc>
                <a:spcPct val="140000"/>
              </a:lnSpc>
              <a:buChar char="–"/>
            </a:pPr>
            <a:r>
              <a:rPr lang="zh-CN" sz="2000" b="false"/>
              <a:t>很类似函数式编程的思路（</a:t>
            </a:r>
            <a:r>
              <a:rPr lang="en-US" sz="2000" b="false"/>
              <a:t>Erlang</a:t>
            </a:r>
            <a:r>
              <a:rPr lang="zh-CN" sz="2000" b="false"/>
              <a:t>等）</a:t>
            </a:r>
            <a:endParaRPr lang="en-US" sz="2000" b="false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>
  <p:cSld>
    <p:spTree>
      <p:nvGrpSpPr>
        <p:cNvPr id="12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95D95B0-AD4E-D34E-8D88-6A83CB5EF470}" type="slidenum">
              <a:rPr kumimoji="false" lang="zh-CN" altLang="en-US" sz="1400">
                <a:latin typeface="Times New Roman" charset="0"/>
              </a:rPr>
              <a:t>66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93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33400" y="1600200"/>
            <a:ext cx="8382000" cy="685800"/>
          </a:xfrm>
          <a:noFill/>
        </p:spPr>
        <p:txBody>
          <a:bodyPr lIns="90487" tIns="44450" rIns="90487" bIns="44450"/>
          <a:lstStyle/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kumimoji="false" lang="zh-CN" altLang="en-US" sz="2800">
                <a:ea typeface="宋体" charset="-122"/>
              </a:rPr>
              <a:t>类型</a:t>
            </a:r>
            <a:r>
              <a:rPr kumimoji="false" lang="en-US" altLang="zh-CN" sz="2800">
                <a:ea typeface="宋体" charset="-122"/>
              </a:rPr>
              <a:t>3</a:t>
            </a:r>
            <a:r>
              <a:rPr kumimoji="false" lang="zh-CN" altLang="en-US" sz="2800">
                <a:ea typeface="宋体" charset="-122"/>
              </a:rPr>
              <a:t>：返回一个指向静态变量的指针</a:t>
            </a:r>
            <a:endParaRPr kumimoji="false" lang="en-US" altLang="zh-CN" sz="2800">
              <a:ea typeface="宋体" charset="-122"/>
            </a:endParaRPr>
          </a:p>
        </p:txBody>
      </p:sp>
      <p:sp>
        <p:nvSpPr>
          <p:cNvPr id="1294" name="Text Box 3"/>
          <p:cNvSpPr txBox="true">
            <a:spLocks noChangeArrowheads="true"/>
          </p:cNvSpPr>
          <p:nvPr/>
        </p:nvSpPr>
        <p:spPr bwMode="auto">
          <a:xfrm>
            <a:off x="838200" y="2438400"/>
            <a:ext cx="7086600" cy="18462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struct hostent *gethostbyname(char name)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FF0000"/>
                </a:solidFill>
                <a:latin typeface="Courier New" charset="0"/>
              </a:rPr>
              <a:t>static</a:t>
            </a:r>
            <a:r>
              <a:rPr kumimoji="false" lang="en-US" altLang="zh-CN" sz="2000">
                <a:latin typeface="Courier New" charset="0"/>
              </a:rPr>
              <a:t> struct hostent 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host</a:t>
            </a:r>
            <a:r>
              <a:rPr kumimoji="false" lang="en-US" altLang="zh-CN" sz="2000">
                <a:latin typeface="Courier New" charset="0"/>
              </a:rPr>
              <a:t>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</a:t>
            </a:r>
            <a:r>
              <a:rPr kumimoji="false" lang="en-US" altLang="zh-CN" sz="2000">
                <a:solidFill>
                  <a:srgbClr val="00B050"/>
                </a:solidFill>
                <a:latin typeface="Courier New" charset="0"/>
              </a:rPr>
              <a:t>&lt;contact DNS and fill in host&gt;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return &amp;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host</a:t>
            </a:r>
            <a:r>
              <a:rPr kumimoji="false" lang="en-US" altLang="zh-CN" sz="2000">
                <a:latin typeface="Courier New" charset="0"/>
              </a:rPr>
              <a:t>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}</a:t>
            </a:r>
            <a:endParaRPr/>
          </a:p>
        </p:txBody>
      </p:sp>
      <p:sp>
        <p:nvSpPr>
          <p:cNvPr id="1295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>
  <p:cSld>
    <p:spTree>
      <p:nvGrpSpPr>
        <p:cNvPr id="1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7131758-DF84-864D-9007-1425BC848598}" type="slidenum">
              <a:rPr kumimoji="false" lang="zh-CN" altLang="en-US" sz="1400">
                <a:latin typeface="Times New Roman" charset="0"/>
              </a:rPr>
              <a:t>67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298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33400" y="1676400"/>
            <a:ext cx="8153400" cy="2057400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kumimoji="false" lang="zh-CN" altLang="en-US">
                <a:ea typeface="宋体" charset="-122"/>
              </a:rPr>
              <a:t>类型</a:t>
            </a:r>
            <a:r>
              <a:rPr kumimoji="false" lang="en-US" altLang="zh-CN">
                <a:ea typeface="宋体" charset="-122"/>
              </a:rPr>
              <a:t>3</a:t>
            </a:r>
            <a:r>
              <a:rPr kumimoji="false" lang="zh-CN" altLang="en-US">
                <a:ea typeface="宋体" charset="-122"/>
              </a:rPr>
              <a:t>解决方法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方法</a:t>
            </a:r>
            <a:r>
              <a:rPr kumimoji="false" lang="en-US" altLang="zh-CN">
                <a:ea typeface="宋体" charset="-122"/>
              </a:rPr>
              <a:t>1</a:t>
            </a:r>
            <a:r>
              <a:rPr kumimoji="false" lang="zh-CN" altLang="en-US">
                <a:ea typeface="宋体" charset="-122"/>
              </a:rPr>
              <a:t>：重写函数，调用者传递存放结果的地址</a:t>
            </a:r>
            <a:endParaRPr kumimoji="false" lang="en-US" altLang="zh-CN">
              <a:ea typeface="宋体" charset="-122"/>
            </a:endParaRPr>
          </a:p>
          <a:p>
            <a:pPr lvl="2"/>
            <a:r>
              <a:rPr kumimoji="false" lang="zh-CN" altLang="en-US">
                <a:ea typeface="宋体" charset="-122"/>
              </a:rPr>
              <a:t>问题</a:t>
            </a:r>
            <a:r>
              <a:rPr kumimoji="false" lang="en-US" altLang="zh-CN">
                <a:ea typeface="宋体" charset="-122"/>
              </a:rPr>
              <a:t>: caller</a:t>
            </a:r>
            <a:r>
              <a:rPr kumimoji="false" lang="zh-CN" altLang="en-US">
                <a:ea typeface="宋体" charset="-122"/>
              </a:rPr>
              <a:t>和</a:t>
            </a:r>
            <a:r>
              <a:rPr kumimoji="false" lang="en-US" altLang="zh-CN">
                <a:ea typeface="宋体" charset="-122"/>
              </a:rPr>
              <a:t>callee</a:t>
            </a:r>
            <a:r>
              <a:rPr kumimoji="false" lang="zh-CN" altLang="en-US">
                <a:ea typeface="宋体" charset="-122"/>
              </a:rPr>
              <a:t>的代码都需要修改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en-US" altLang="zh-CN">
                <a:ea typeface="宋体" charset="-122"/>
              </a:rPr>
              <a:t> </a:t>
            </a:r>
            <a:r>
              <a:rPr kumimoji="false" lang="zh-CN" altLang="en-US">
                <a:ea typeface="宋体" charset="-122"/>
              </a:rPr>
              <a:t>方法</a:t>
            </a:r>
            <a:r>
              <a:rPr kumimoji="false" lang="en-US" altLang="zh-CN">
                <a:ea typeface="宋体" charset="-122"/>
              </a:rPr>
              <a:t>2</a:t>
            </a:r>
            <a:r>
              <a:rPr kumimoji="false" lang="zh-CN" altLang="en-US">
                <a:ea typeface="宋体" charset="-122"/>
              </a:rPr>
              <a:t>：</a:t>
            </a:r>
            <a:r>
              <a:rPr kumimoji="false" lang="en-US" altLang="zh-CN">
                <a:ea typeface="宋体" charset="-122"/>
              </a:rPr>
              <a:t>“Lock-and-copy”</a:t>
            </a:r>
            <a:endParaRPr/>
          </a:p>
          <a:p>
            <a:pPr lvl="2"/>
            <a:r>
              <a:rPr kumimoji="false" lang="zh-CN" altLang="en-US">
                <a:ea typeface="宋体" charset="-122"/>
              </a:rPr>
              <a:t>问题</a:t>
            </a:r>
            <a:r>
              <a:rPr kumimoji="false" lang="en-US" altLang="zh-CN">
                <a:ea typeface="宋体" charset="-122"/>
              </a:rPr>
              <a:t>: caller</a:t>
            </a:r>
            <a:r>
              <a:rPr kumimoji="false" lang="zh-CN" altLang="en-US">
                <a:ea typeface="宋体" charset="-122"/>
              </a:rPr>
              <a:t>必须记得释放内存（容易忘）</a:t>
            </a:r>
            <a:endParaRPr kumimoji="false" lang="en-US" altLang="zh-CN">
              <a:ea typeface="宋体" charset="-122"/>
            </a:endParaRPr>
          </a:p>
        </p:txBody>
      </p:sp>
      <p:sp>
        <p:nvSpPr>
          <p:cNvPr id="1299" name="Text Box 4"/>
          <p:cNvSpPr txBox="true">
            <a:spLocks noChangeArrowheads="true"/>
          </p:cNvSpPr>
          <p:nvPr/>
        </p:nvSpPr>
        <p:spPr bwMode="auto">
          <a:xfrm>
            <a:off x="990600" y="3886200"/>
            <a:ext cx="6934200" cy="27701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struct hostent *gethostbyname_ts(char *name) 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struct hostent *p,*q = Malloc(...);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P(&amp;mutex);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p = gethostbyname(name);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*q = *p;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V(&amp;mutex);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    return q;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}</a:t>
            </a:r>
            <a:endParaRPr/>
          </a:p>
        </p:txBody>
      </p:sp>
      <p:sp>
        <p:nvSpPr>
          <p:cNvPr id="1300" name="Rectangle 7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  <p:sp>
        <p:nvSpPr>
          <p:cNvPr id="1301" name="Text Box 3"/>
          <p:cNvSpPr txBox="true">
            <a:spLocks noChangeArrowheads="true"/>
          </p:cNvSpPr>
          <p:nvPr/>
        </p:nvSpPr>
        <p:spPr bwMode="auto">
          <a:xfrm>
            <a:off x="3962400" y="1447800"/>
            <a:ext cx="4800600" cy="6159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hostp </a:t>
            </a:r>
            <a:r>
              <a:rPr kumimoji="false" lang="en-US" altLang="zh-CN" sz="2000">
                <a:latin typeface="Courier New" charset="0"/>
              </a:rPr>
              <a:t>= Malloc(...));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gethostbyname_r(name, </a:t>
            </a:r>
            <a:r>
              <a:rPr kumimoji="false" lang="en-US" altLang="zh-CN" sz="2000">
                <a:solidFill>
                  <a:srgbClr val="9900CC"/>
                </a:solidFill>
                <a:latin typeface="Courier New" charset="0"/>
              </a:rPr>
              <a:t>hostp</a:t>
            </a:r>
            <a:r>
              <a:rPr kumimoji="false" lang="en-US" altLang="zh-CN" sz="2000">
                <a:latin typeface="Courier New" charset="0"/>
              </a:rPr>
              <a:t>);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>
  <p:cSld>
    <p:spTree>
      <p:nvGrpSpPr>
        <p:cNvPr id="13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7760EF3D-4C21-BA4B-82F1-5D2758D9B27B}" type="slidenum">
              <a:rPr kumimoji="false" lang="zh-CN" altLang="en-US" sz="1400">
                <a:latin typeface="Times New Roman" charset="0"/>
              </a:rPr>
              <a:t>68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304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20700" y="1676400"/>
            <a:ext cx="8013700" cy="4267200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kumimoji="false" lang="zh-CN" altLang="en-US">
                <a:ea typeface="宋体" charset="-122"/>
              </a:rPr>
              <a:t>类型</a:t>
            </a:r>
            <a:r>
              <a:rPr kumimoji="false" lang="en-US" altLang="zh-CN">
                <a:ea typeface="宋体" charset="-122"/>
              </a:rPr>
              <a:t>4</a:t>
            </a:r>
            <a:r>
              <a:rPr kumimoji="false" lang="zh-CN" altLang="en-US">
                <a:ea typeface="宋体" charset="-122"/>
              </a:rPr>
              <a:t>：调用其他线程不安全的函数</a:t>
            </a:r>
            <a:endParaRPr kumimoji="false" lang="en-US" altLang="zh-CN">
              <a:ea typeface="宋体" charset="-122"/>
            </a:endParaRPr>
          </a:p>
          <a:p>
            <a:pPr lvl="1"/>
            <a:r>
              <a:rPr kumimoji="false" lang="zh-CN" altLang="en-US">
                <a:ea typeface="宋体" charset="-122"/>
              </a:rPr>
              <a:t>解决方法：只调用线程安全函数</a:t>
            </a:r>
            <a:r>
              <a:rPr kumimoji="false" lang="en-US" altLang="zh-CN">
                <a:ea typeface="宋体" charset="-122"/>
                <a:sym typeface="Wingdings" charset="2"/>
              </a:rPr>
              <a:t></a:t>
            </a:r>
            <a:endParaRPr kumimoji="false" lang="en-US" altLang="zh-CN">
              <a:ea typeface="宋体" charset="-122"/>
            </a:endParaRPr>
          </a:p>
          <a:p>
            <a:pPr lvl="2"/>
            <a:endParaRPr kumimoji="false" lang="en-US" altLang="zh-CN">
              <a:ea typeface="宋体" charset="-122"/>
            </a:endParaRPr>
          </a:p>
        </p:txBody>
      </p:sp>
      <p:sp>
        <p:nvSpPr>
          <p:cNvPr id="1305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Thread-safe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>
  <p:cSld>
    <p:spTree>
      <p:nvGrpSpPr>
        <p:cNvPr id="13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35C1CDA5-7F41-E245-9CF0-A68CEBF0ECC1}" type="slidenum">
              <a:rPr kumimoji="false" lang="zh-CN" altLang="en-US" sz="1400">
                <a:latin typeface="Times New Roman" charset="0"/>
              </a:rPr>
              <a:t>69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308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20700" y="1524000"/>
            <a:ext cx="8166100" cy="4648200"/>
          </a:xfrm>
          <a:noFill/>
        </p:spPr>
        <p:txBody>
          <a:bodyPr lIns="90487" tIns="44450" rIns="90487" bIns="44450"/>
          <a:lstStyle/>
          <a:p>
            <a:pPr marL="355600" indent="-355600">
              <a:buChar char="•"/>
            </a:pPr>
            <a:r>
              <a:rPr lang="en-US">
                <a:latin typeface="Comic Sans MS"/>
                <a:ea typeface="宋体"/>
                <a:cs typeface="宋体"/>
              </a:rPr>
              <a:t>A function is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宋体"/>
              </a:rPr>
              <a:t>reentrant</a:t>
            </a:r>
            <a:r>
              <a:rPr lang="en-US">
                <a:latin typeface="Comic Sans MS"/>
                <a:ea typeface="宋体"/>
                <a:cs typeface="宋体"/>
              </a:rPr>
              <a:t> iff it accesses NO shared variables when called from multiple threads</a:t>
            </a:r>
            <a:endParaRPr/>
          </a:p>
          <a:p>
            <a:pPr marL="914400" lvl="1" indent="-457200">
              <a:buChar char="–"/>
            </a:pPr>
            <a:r>
              <a:rPr lang="en-US">
                <a:latin typeface="Comic Sans MS"/>
                <a:ea typeface="宋体"/>
              </a:rPr>
              <a:t>Reentrant functions</a:t>
            </a:r>
            <a:r>
              <a:rPr lang="zh-CN">
                <a:latin typeface="Comic Sans MS"/>
                <a:ea typeface="宋体"/>
              </a:rPr>
              <a:t>是线程安全函数的一个重要子集</a:t>
            </a:r>
            <a:endParaRPr lang="en-US">
              <a:latin typeface="Comic Sans MS"/>
              <a:ea typeface="宋体"/>
            </a:endParaRPr>
          </a:p>
          <a:p>
            <a:pPr marL="914400" lvl="1" indent="-457200">
              <a:buChar char="–"/>
            </a:pPr>
            <a:r>
              <a:rPr lang="zh-CN">
                <a:latin typeface="Comic Sans MS"/>
                <a:ea typeface="宋体"/>
              </a:rPr>
              <a:t>不需要同步操作</a:t>
            </a:r>
            <a:endParaRPr lang="en-US">
              <a:latin typeface="Comic Sans MS"/>
              <a:ea typeface="宋体"/>
            </a:endParaRPr>
          </a:p>
        </p:txBody>
      </p:sp>
      <p:sp>
        <p:nvSpPr>
          <p:cNvPr id="1309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Reentrant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>
  <p:cSld>
    <p:spTree>
      <p:nvGrpSpPr>
        <p:cNvPr id="13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CC20FF9-6ADF-D444-93ED-AB863C623F44}" type="slidenum">
              <a:rPr kumimoji="false" lang="zh-CN" altLang="en-US" sz="1400">
                <a:latin typeface="Times New Roman" charset="0"/>
              </a:rPr>
              <a:t>70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31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Reentrant functions</a:t>
            </a:r>
            <a:endParaRPr lang="zh-CN" altLang="en-US">
              <a:ea typeface="宋体" charset="-122"/>
            </a:endParaRPr>
          </a:p>
        </p:txBody>
      </p:sp>
      <p:grpSp>
        <p:nvGrpSpPr>
          <p:cNvPr id="1313" name="Group 3"/>
          <p:cNvGrpSpPr/>
          <p:nvPr/>
        </p:nvGrpSpPr>
        <p:grpSpPr>
          <a:xfrm>
            <a:off x="1935163" y="1600200"/>
            <a:ext cx="5127625" cy="2379663"/>
            <a:chOff x="1121" y="1485"/>
            <a:chExt cx="3230" cy="1499"/>
          </a:xfrm>
        </p:grpSpPr>
        <p:sp>
          <p:nvSpPr>
            <p:cNvPr id="1314" name="Text Box 5"/>
            <p:cNvSpPr txBox="true">
              <a:spLocks noChangeArrowheads="true"/>
            </p:cNvSpPr>
            <p:nvPr/>
          </p:nvSpPr>
          <p:spPr bwMode="auto">
            <a:xfrm>
              <a:off x="1121" y="1485"/>
              <a:ext cx="11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2400">
                  <a:latin typeface="Calibri" charset="0"/>
                </a:rPr>
                <a:t>All functions</a:t>
              </a:r>
              <a:endParaRPr/>
            </a:p>
          </p:txBody>
        </p:sp>
        <p:sp>
          <p:nvSpPr>
            <p:cNvPr id="1315" name="Rectangle 6"/>
            <p:cNvSpPr>
              <a:spLocks noChangeArrowheads="true"/>
            </p:cNvSpPr>
            <p:nvPr/>
          </p:nvSpPr>
          <p:spPr bwMode="auto">
            <a:xfrm>
              <a:off x="1183" y="1784"/>
              <a:ext cx="1584" cy="1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endParaRPr lang="zh-CN" altLang="en-US">
                <a:latin typeface="Comic Sans MS" pitchFamily="66" charset="0"/>
              </a:endParaRPr>
            </a:p>
          </p:txBody>
        </p:sp>
        <p:sp>
          <p:nvSpPr>
            <p:cNvPr id="1316" name="Rectangle 7"/>
            <p:cNvSpPr>
              <a:spLocks noChangeArrowheads="true"/>
            </p:cNvSpPr>
            <p:nvPr/>
          </p:nvSpPr>
          <p:spPr bwMode="auto">
            <a:xfrm>
              <a:off x="2767" y="1784"/>
              <a:ext cx="1584" cy="12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>
                <a:lnSpc>
                  <a:spcPct val="90000"/>
                </a:lnSpc>
                <a:buFontTx/>
                <a:buNone/>
              </a:pPr>
              <a:endParaRPr kumimoji="false" lang="zh-CN" altLang="en-US" sz="1600"/>
            </a:p>
          </p:txBody>
        </p:sp>
        <p:sp>
          <p:nvSpPr>
            <p:cNvPr id="1317" name="Text Box 8"/>
            <p:cNvSpPr txBox="true">
              <a:spLocks noChangeArrowheads="true"/>
            </p:cNvSpPr>
            <p:nvPr/>
          </p:nvSpPr>
          <p:spPr bwMode="auto">
            <a:xfrm>
              <a:off x="3079" y="2168"/>
              <a:ext cx="99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Thread-unsafe</a:t>
              </a:r>
              <a:endParaRPr/>
            </a:p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functions</a:t>
              </a:r>
              <a:endParaRPr/>
            </a:p>
          </p:txBody>
        </p:sp>
        <p:sp>
          <p:nvSpPr>
            <p:cNvPr id="1318" name="Text Box 9"/>
            <p:cNvSpPr txBox="true">
              <a:spLocks noChangeArrowheads="true"/>
            </p:cNvSpPr>
            <p:nvPr/>
          </p:nvSpPr>
          <p:spPr bwMode="auto">
            <a:xfrm>
              <a:off x="1526" y="1784"/>
              <a:ext cx="84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Thread-safe</a:t>
              </a:r>
              <a:endParaRPr/>
            </a:p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functions</a:t>
              </a:r>
              <a:endParaRPr/>
            </a:p>
          </p:txBody>
        </p:sp>
        <p:sp>
          <p:nvSpPr>
            <p:cNvPr id="1319" name="Oval 4"/>
            <p:cNvSpPr>
              <a:spLocks noChangeArrowheads="true"/>
            </p:cNvSpPr>
            <p:nvPr/>
          </p:nvSpPr>
          <p:spPr bwMode="auto">
            <a:xfrm>
              <a:off x="1471" y="2168"/>
              <a:ext cx="960" cy="720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true" sz="28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true" sz="24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5pPr>
              <a:lvl6pPr marL="25146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6pPr>
              <a:lvl7pPr marL="29718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7pPr>
              <a:lvl8pPr marL="34290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8pPr>
              <a:lvl9pPr marL="3886200" indent="-228600" eaLnBrk="false" fontAlgn="base" hangingPunct="false">
                <a:spcBef>
                  <a:spcPct val="20000"/>
                </a:spcBef>
                <a:spcAft>
                  <a:spcPct val="1"/>
                </a:spcAft>
                <a:buChar char="»"/>
                <a:defRPr kumimoji="true" sz="2000">
                  <a:solidFill>
                    <a:schemeClr val="tx1"/>
                  </a:solidFill>
                  <a:latin typeface="Comic Sans MS" charset="0"/>
                  <a:ea typeface="宋体" charset="-122"/>
                </a:defRPr>
              </a:lvl9pPr>
            </a:lstStyle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Reentrant</a:t>
              </a:r>
              <a:endParaRPr/>
            </a:p>
            <a:p>
              <a:pPr algn="ctr">
                <a:spcBef>
                  <a:spcPct val="1"/>
                </a:spcBef>
                <a:buFontTx/>
                <a:buNone/>
              </a:pPr>
              <a:r>
                <a:rPr kumimoji="false" lang="en-US" altLang="zh-CN" sz="1600">
                  <a:latin typeface="Helvetica" charset="0"/>
                </a:rPr>
                <a:t>functions</a:t>
              </a:r>
              <a:endParaRPr/>
            </a:p>
          </p:txBody>
        </p:sp>
      </p:grpSp>
      <p:sp>
        <p:nvSpPr>
          <p:cNvPr id="1320" name="Rectangle 10"/>
          <p:cNvSpPr>
            <a:spLocks noChangeArrowheads="true"/>
          </p:cNvSpPr>
          <p:nvPr/>
        </p:nvSpPr>
        <p:spPr bwMode="auto">
          <a:xfrm>
            <a:off x="747713" y="4500563"/>
            <a:ext cx="7643812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 lvl="1">
              <a:lnSpc>
                <a:spcPct val="110000"/>
              </a:lnSpc>
              <a:buFontTx/>
              <a:buNone/>
            </a:pPr>
            <a:r>
              <a:rPr kumimoji="false" lang="en-US" altLang="zh-CN" b="false"/>
              <a:t>NOTE: The fixes to Class 2 thread-unsafe </a:t>
            </a:r>
            <a:endParaRPr/>
          </a:p>
          <a:p>
            <a:pPr lvl="1">
              <a:lnSpc>
                <a:spcPct val="110000"/>
              </a:lnSpc>
              <a:buFontTx/>
              <a:buNone/>
            </a:pPr>
            <a:r>
              <a:rPr kumimoji="false" lang="en-US" altLang="zh-CN" b="false"/>
              <a:t>functions require modifying the function to </a:t>
            </a:r>
            <a:endParaRPr/>
          </a:p>
          <a:p>
            <a:pPr lvl="1">
              <a:lnSpc>
                <a:spcPct val="110000"/>
              </a:lnSpc>
              <a:buFontTx/>
              <a:buNone/>
            </a:pPr>
            <a:r>
              <a:rPr kumimoji="false" lang="en-US" altLang="zh-CN" b="false"/>
              <a:t>make it reentrant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>
  <p:cSld>
    <p:spTree>
      <p:nvGrpSpPr>
        <p:cNvPr id="13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B2D6FE1-F610-1343-A252-9B3B17B4C351}" type="slidenum">
              <a:rPr kumimoji="false" lang="zh-CN" altLang="en-US" sz="1400">
                <a:latin typeface="Times New Roman" charset="0"/>
              </a:rPr>
              <a:t>71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323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1524000"/>
            <a:ext cx="8699500" cy="1905000"/>
          </a:xfrm>
          <a:noFill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kumimoji="false" lang="en-US" altLang="zh-CN">
                <a:ea typeface="宋体" charset="-122"/>
              </a:rPr>
              <a:t>All functions in the Standard C Library </a:t>
            </a:r>
            <a:br>
              <a:rPr kumimoji="false" lang="en-US" altLang="zh-CN">
                <a:ea typeface="宋体" charset="-122"/>
              </a:rPr>
            </a:br>
            <a:r>
              <a:rPr kumimoji="false" lang="en-US" altLang="zh-CN">
                <a:ea typeface="宋体" charset="-122"/>
              </a:rPr>
              <a:t>(at the back of your K&amp;R text) are thread-safe.</a:t>
            </a:r>
            <a:endParaRPr/>
          </a:p>
          <a:p>
            <a:pPr>
              <a:lnSpc>
                <a:spcPct val="90000"/>
              </a:lnSpc>
            </a:pPr>
            <a:r>
              <a:rPr kumimoji="false" lang="en-US" altLang="zh-CN">
                <a:ea typeface="宋体" charset="-122"/>
              </a:rPr>
              <a:t>Most Unix system calls are thread-safe, </a:t>
            </a:r>
            <a:br>
              <a:rPr kumimoji="false" lang="en-US" altLang="zh-CN">
                <a:ea typeface="宋体" charset="-122"/>
              </a:rPr>
            </a:br>
            <a:r>
              <a:rPr kumimoji="false" lang="en-US" altLang="zh-CN">
                <a:ea typeface="宋体" charset="-122"/>
              </a:rPr>
              <a:t>with a few exceptions:</a:t>
            </a:r>
            <a:endParaRPr/>
          </a:p>
        </p:txBody>
      </p:sp>
      <p:sp>
        <p:nvSpPr>
          <p:cNvPr id="1324" name="Text Box 3"/>
          <p:cNvSpPr txBox="true">
            <a:spLocks noChangeArrowheads="true"/>
          </p:cNvSpPr>
          <p:nvPr/>
        </p:nvSpPr>
        <p:spPr bwMode="auto">
          <a:xfrm>
            <a:off x="736600" y="3505200"/>
            <a:ext cx="7416800" cy="27701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0" bIns="0" anchor="ctr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 u="sng">
                <a:latin typeface="Courier New" charset="0"/>
              </a:rPr>
              <a:t>Thread-unsafe function</a:t>
            </a:r>
            <a:r>
              <a:rPr kumimoji="false" lang="en-US" altLang="zh-CN" sz="2000">
                <a:latin typeface="Courier New" charset="0"/>
              </a:rPr>
              <a:t>	</a:t>
            </a:r>
            <a:r>
              <a:rPr kumimoji="false" lang="en-US" altLang="zh-CN" sz="2000" u="sng">
                <a:latin typeface="Courier New" charset="0"/>
              </a:rPr>
              <a:t>Class</a:t>
            </a:r>
            <a:r>
              <a:rPr kumimoji="false" lang="en-US" altLang="zh-CN" sz="2000">
                <a:latin typeface="Courier New" charset="0"/>
              </a:rPr>
              <a:t>	</a:t>
            </a:r>
            <a:r>
              <a:rPr kumimoji="false" lang="en-US" altLang="zh-CN" sz="2000" u="sng">
                <a:latin typeface="Courier New" charset="0"/>
              </a:rPr>
              <a:t>Reentrant version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rand			 	 2	rand_r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Strtok			 2	strtok_r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asctime		 	 3	asctime_r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ctime			 	 3	ctime_r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gethostbyaddr		 3	gethostbyaddr_r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gethostbyname		 3	gethostbyname_r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inet_ntoa		 	 3	(none)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kumimoji="false" lang="en-US" altLang="zh-CN" sz="2000">
                <a:latin typeface="Courier New" charset="0"/>
              </a:rPr>
              <a:t>localtime		 	 3	localtime_r</a:t>
            </a:r>
            <a:endParaRPr/>
          </a:p>
        </p:txBody>
      </p:sp>
      <p:sp>
        <p:nvSpPr>
          <p:cNvPr id="1325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charset="-122"/>
              </a:rPr>
              <a:t>Thread-safe library functions</a:t>
            </a: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>
  <p:cSld>
    <p:spTree>
      <p:nvGrpSpPr>
        <p:cNvPr id="13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sp>
        <p:nvSpPr>
          <p:cNvPr id="1328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zh-CN"/>
              <a:t>说明以下函数是否</a:t>
            </a:r>
            <a:r>
              <a:rPr lang="en-US"/>
              <a:t>reentrant</a:t>
            </a:r>
            <a:r>
              <a:rPr lang="zh-CN"/>
              <a:t>或</a:t>
            </a:r>
            <a:r>
              <a:rPr lang="en-US"/>
              <a:t>thread-safe. </a:t>
            </a:r>
            <a:endParaRPr/>
          </a:p>
          <a:p>
            <a:pPr>
              <a:buChar char="•"/>
            </a:pPr>
            <a:r>
              <a:rPr lang="en-US"/>
              <a:t>int</a:t>
            </a:r>
            <a:r>
              <a:rPr lang="en-US"/>
              <a:t> t;</a:t>
            </a:r>
            <a:endParaRPr/>
          </a:p>
          <a:p>
            <a:pPr>
              <a:buChar char="•"/>
            </a:pPr>
            <a:r>
              <a:rPr lang="en-US"/>
              <a:t>void swap1(</a:t>
            </a:r>
            <a:r>
              <a:rPr lang="en-US"/>
              <a:t>int</a:t>
            </a:r>
            <a:r>
              <a:rPr lang="en-US"/>
              <a:t> *x, </a:t>
            </a:r>
            <a:r>
              <a:rPr lang="en-US"/>
              <a:t>int</a:t>
            </a:r>
            <a:r>
              <a:rPr lang="en-US"/>
              <a:t> *y) { </a:t>
            </a:r>
            <a:endParaRPr/>
          </a:p>
          <a:p>
            <a:pPr marL="457200" lvl="1" indent="0">
              <a:buNone/>
            </a:pPr>
            <a:r>
              <a:rPr lang="en-US"/>
              <a:t>     t = *x; *x = *y; *y = t; } </a:t>
            </a:r>
            <a:endParaRPr/>
          </a:p>
          <a:p>
            <a:pPr>
              <a:buChar char="•"/>
            </a:pPr>
            <a:r>
              <a:rPr lang="en-US"/>
              <a:t>void swap2(</a:t>
            </a:r>
            <a:r>
              <a:rPr lang="en-US"/>
              <a:t>int</a:t>
            </a:r>
            <a:r>
              <a:rPr lang="en-US"/>
              <a:t> *x, </a:t>
            </a:r>
            <a:r>
              <a:rPr lang="en-US"/>
              <a:t>int</a:t>
            </a:r>
            <a:r>
              <a:rPr lang="en-US"/>
              <a:t> *y)</a:t>
            </a:r>
            <a:r>
              <a:rPr lang="zh-CN"/>
              <a:t> </a:t>
            </a:r>
            <a:r>
              <a:rPr lang="en-US"/>
              <a:t>{ </a:t>
            </a:r>
            <a:endParaRPr/>
          </a:p>
          <a:p>
            <a:pPr marL="457200" lvl="1" indent="0">
              <a:buNone/>
            </a:pPr>
            <a:r>
              <a:rPr lang="en-US"/>
              <a:t>     P(&amp;</a:t>
            </a:r>
            <a:r>
              <a:rPr lang="en-US"/>
              <a:t>mutex</a:t>
            </a:r>
            <a:r>
              <a:rPr lang="en-US"/>
              <a:t>); t = *x; *x = *y; *y = t; V(&amp;</a:t>
            </a:r>
            <a:r>
              <a:rPr lang="en-US"/>
              <a:t>mutex</a:t>
            </a:r>
            <a:r>
              <a:rPr lang="en-US"/>
              <a:t>); } </a:t>
            </a:r>
            <a:endParaRPr/>
          </a:p>
          <a:p>
            <a:pPr>
              <a:buChar char="•"/>
            </a:pPr>
            <a:r>
              <a:rPr lang="en-US"/>
              <a:t>void swap3(</a:t>
            </a:r>
            <a:r>
              <a:rPr lang="en-US"/>
              <a:t>int</a:t>
            </a:r>
            <a:r>
              <a:rPr lang="en-US"/>
              <a:t> *x, </a:t>
            </a:r>
            <a:r>
              <a:rPr lang="en-US"/>
              <a:t>int</a:t>
            </a:r>
            <a:r>
              <a:rPr lang="en-US"/>
              <a:t> *y)</a:t>
            </a:r>
            <a:r>
              <a:rPr lang="zh-CN"/>
              <a:t> </a:t>
            </a:r>
            <a:r>
              <a:rPr lang="en-US"/>
              <a:t>{ 	</a:t>
            </a:r>
            <a:endParaRPr/>
          </a:p>
          <a:p>
            <a:pPr marL="457200" lvl="1" indent="0">
              <a:buNone/>
            </a:pPr>
            <a:r>
              <a:rPr lang="en-US"/>
              <a:t>     int</a:t>
            </a:r>
            <a:r>
              <a:rPr lang="en-US"/>
              <a:t> t; t = *x; *x = *y; *y = t; } </a:t>
            </a:r>
            <a:endParaRPr/>
          </a:p>
          <a:p>
            <a:pPr>
              <a:buChar char="•"/>
            </a:pPr>
            <a:endParaRPr lang="zh-CN"/>
          </a:p>
        </p:txBody>
      </p:sp>
      <p:sp>
        <p:nvSpPr>
          <p:cNvPr id="1329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72</a:t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>
  <p:cSld>
    <p:spTree>
      <p:nvGrpSpPr>
        <p:cNvPr id="1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8015850-1807-1D4D-A890-FD010FCF4F44}" type="slidenum">
              <a:rPr kumimoji="false" lang="zh-CN" altLang="en-US" sz="1400">
                <a:latin typeface="Times New Roman" charset="0"/>
              </a:rPr>
              <a:t>73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332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96900" y="2514600"/>
            <a:ext cx="8013700" cy="41910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#define N 4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int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main()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{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pthread_t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tid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[N];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int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for (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=0 ;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&lt;N ;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++ )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  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pthread_create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(&amp;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tid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[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], NULL, thread, </a:t>
            </a:r>
            <a:r>
              <a:rPr kumimoji="false" lang="en-US" altLang="zh-CN" sz="2000" b="true" dirty="false">
                <a:solidFill>
                  <a:srgbClr val="9900CC"/>
                </a:solidFill>
                <a:latin typeface="Courier New" charset="0"/>
                <a:ea typeface="宋体" charset="-122"/>
              </a:rPr>
              <a:t>&amp;</a:t>
            </a:r>
            <a:r>
              <a:rPr kumimoji="false" lang="en-US" altLang="zh-CN" sz="2000" b="true" dirty="false" err="true">
                <a:solidFill>
                  <a:srgbClr val="9900CC"/>
                </a:solidFill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for (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=0 ;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&lt;N ;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++ )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  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pthread_join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(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tid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[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], NULL) 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exit(0) 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} </a:t>
            </a:r>
            <a:endParaRPr/>
          </a:p>
        </p:txBody>
      </p:sp>
      <p:sp>
        <p:nvSpPr>
          <p:cNvPr id="1333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宋体"/>
              </a:rPr>
              <a:t>Issues: Races (</a:t>
            </a:r>
            <a:r>
              <a:rPr lang="zh-CN">
                <a:latin typeface="Comic Sans MS"/>
                <a:ea typeface="宋体"/>
                <a:cs typeface="宋体"/>
              </a:rPr>
              <a:t>竞争、争用</a:t>
            </a:r>
            <a:r>
              <a:rPr lang="en-US">
                <a:latin typeface="Comic Sans MS"/>
                <a:ea typeface="宋体"/>
                <a:cs typeface="宋体"/>
              </a:rPr>
              <a:t>)</a:t>
            </a:r>
            <a:endParaRPr lang="zh-CN">
              <a:latin typeface="Comic Sans MS"/>
              <a:ea typeface="宋体"/>
              <a:cs typeface="宋体"/>
            </a:endParaRPr>
          </a:p>
        </p:txBody>
      </p:sp>
      <p:sp>
        <p:nvSpPr>
          <p:cNvPr id="1334" name="Rectangle 2"/>
          <p:cNvSpPr>
            <a:spLocks noChangeArrowheads="true"/>
          </p:cNvSpPr>
          <p:nvPr/>
        </p:nvSpPr>
        <p:spPr bwMode="auto">
          <a:xfrm>
            <a:off x="3886200" y="2133600"/>
            <a:ext cx="5257800" cy="21113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B050"/>
                </a:solidFill>
                <a:latin typeface="Courier New" charset="0"/>
              </a:rPr>
              <a:t>/*thread routine */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void *thread(void *</a:t>
            </a:r>
            <a:r>
              <a:rPr kumimoji="false" lang="en-US" altLang="zh-CN" sz="1600" dirty="false" err="true">
                <a:solidFill>
                  <a:srgbClr val="9900CC"/>
                </a:solidFill>
                <a:latin typeface="Courier New" charset="0"/>
              </a:rPr>
              <a:t>vargp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)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{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myid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= *((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*)</a:t>
            </a:r>
            <a:r>
              <a:rPr kumimoji="false" lang="en-US" altLang="zh-CN" sz="1600" dirty="false" err="true">
                <a:solidFill>
                  <a:srgbClr val="9900CC"/>
                </a:solidFill>
                <a:latin typeface="Courier New" charset="0"/>
              </a:rPr>
              <a:t>vargp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) ;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printf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(“Hello from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th.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%d\n”,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myid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);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   return NULL ;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}</a:t>
            </a:r>
            <a:endParaRPr/>
          </a:p>
        </p:txBody>
      </p:sp>
      <p:sp>
        <p:nvSpPr>
          <p:cNvPr id="1335" name="矩形 1"/>
          <p:cNvSpPr/>
          <p:nvPr/>
        </p:nvSpPr>
        <p:spPr>
          <a:xfrm>
            <a:off x="596900" y="1442591"/>
            <a:ext cx="801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altLang="zh-CN" sz="2000" dirty="false"/>
              <a:t>A </a:t>
            </a:r>
            <a:r>
              <a:rPr lang="en-US" altLang="zh-CN" sz="2000" i="true" dirty="false">
                <a:solidFill>
                  <a:srgbClr val="C00000"/>
                </a:solidFill>
              </a:rPr>
              <a:t>race</a:t>
            </a:r>
            <a:r>
              <a:rPr lang="en-US" altLang="zh-CN" sz="2000" i="true" dirty="false">
                <a:solidFill>
                  <a:srgbClr val="FF0000"/>
                </a:solidFill>
              </a:rPr>
              <a:t> </a:t>
            </a:r>
            <a:r>
              <a:rPr lang="en-US" altLang="zh-CN" sz="2000" dirty="false"/>
              <a:t>occurs when correctness of the program depends on one thread reaching point x before another thread reaches point y</a:t>
            </a:r>
            <a:endParaRPr/>
          </a:p>
        </p:txBody>
      </p:sp>
      <p:sp>
        <p:nvSpPr>
          <p:cNvPr id="1336" name="TextBox 1"/>
          <p:cNvSpPr txBox="true"/>
          <p:nvPr/>
        </p:nvSpPr>
        <p:spPr>
          <a:xfrm>
            <a:off x="5257800" y="5941367"/>
            <a:ext cx="35224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false">
            <a:spAutoFit/>
          </a:bodyPr>
          <a:lstStyle/>
          <a:p>
            <a:pPr algn="ctr"/>
            <a:r>
              <a:rPr lang="en-US" dirty="false">
                <a:latin typeface="Calibri" pitchFamily="34" charset="0"/>
              </a:rPr>
              <a:t>N threads are sharing </a:t>
            </a:r>
            <a:r>
              <a:rPr lang="en-US" dirty="false" err="true">
                <a:latin typeface="Calibri" pitchFamily="34" charset="0"/>
              </a:rPr>
              <a:t>i</a:t>
            </a:r>
            <a:endParaRPr lang="en-US" dirty="false">
              <a:latin typeface="Calibri" pitchFamily="34" charset="0"/>
            </a:endParaRPr>
          </a:p>
        </p:txBody>
      </p:sp>
      <p:cxnSp>
        <p:nvCxnSpPr>
          <p:cNvPr id="1337" name="Straight Arrow Connector 3"/>
          <p:cNvCxnSpPr>
            <a:stCxn id="1336" idx="1"/>
          </p:cNvCxnSpPr>
          <p:nvPr/>
        </p:nvCxnSpPr>
        <p:spPr bwMode="auto">
          <a:xfrm flipH="true" flipV="true">
            <a:off x="2393950" y="4168748"/>
            <a:ext cx="2863850" cy="2003452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338" name=""/>
          <p:cNvSpPr txBox="true"/>
          <p:nvPr/>
        </p:nvSpPr>
        <p:spPr>
          <a:xfrm rot="0" flipH="false" flipV="false">
            <a:off x="889000" y="6235700"/>
            <a:ext cx="43688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 sz="2000">
                <a:solidFill>
                  <a:srgbClr val="FF0000">
                    <a:alpha val="100000"/>
                  </a:srgbClr>
                </a:solidFill>
              </a:rPr>
              <a:t>main thd</a:t>
            </a:r>
            <a:r>
              <a:rPr lang="zh-CN" sz="2000">
                <a:solidFill>
                  <a:srgbClr val="FF0000">
                    <a:alpha val="100000"/>
                  </a:srgbClr>
                </a:solidFill>
              </a:rPr>
              <a:t>和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</a:rPr>
              <a:t>peer thds</a:t>
            </a:r>
            <a:r>
              <a:rPr lang="zh-CN" sz="2000">
                <a:solidFill>
                  <a:srgbClr val="FF0000">
                    <a:alpha val="100000"/>
                  </a:srgbClr>
                </a:solidFill>
              </a:rPr>
              <a:t>之间存在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</a:rPr>
              <a:t>races</a:t>
            </a:r>
            <a:endParaRPr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en-US">
                <a:latin typeface="Comic Sans MS"/>
                <a:ea typeface="宋体"/>
                <a:cs typeface="宋体"/>
              </a:rPr>
              <a:t>A process with multiple threads</a:t>
            </a:r>
            <a:endParaRPr/>
          </a:p>
        </p:txBody>
      </p:sp>
      <p:sp>
        <p:nvSpPr>
          <p:cNvPr id="1341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p>
            <a:pPr/>
            <a:fld id="{B822AC0E-5CA6-B04B-BA33-B0AD3DF7F57C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342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1013761" y="1685409"/>
            <a:ext cx="6751328" cy="4172983"/>
          </a:xfrm>
          <a:prstGeom prst="rect"/>
        </p:spPr>
      </p:pic>
      <p:sp>
        <p:nvSpPr>
          <p:cNvPr id="1343" name=""/>
          <p:cNvSpPr txBox="true"/>
          <p:nvPr/>
        </p:nvSpPr>
        <p:spPr>
          <a:xfrm rot="0" flipH="false" flipV="false">
            <a:off x="1825757" y="5858392"/>
            <a:ext cx="1663700" cy="3683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 sz="1800"/>
              <a:t>single-thread</a:t>
            </a:r>
            <a:endParaRPr/>
          </a:p>
        </p:txBody>
      </p:sp>
      <p:sp>
        <p:nvSpPr>
          <p:cNvPr id="1344" name=""/>
          <p:cNvSpPr txBox="true"/>
          <p:nvPr/>
        </p:nvSpPr>
        <p:spPr>
          <a:xfrm rot="0" flipH="false" flipV="false">
            <a:off x="5896779" y="5858392"/>
            <a:ext cx="1587500" cy="3683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 sz="1800"/>
              <a:t>multi-thread</a:t>
            </a:r>
            <a:endParaRPr/>
          </a:p>
        </p:txBody>
      </p:sp>
    </p:spTree>
  </p:cSld>
</p:sld>
</file>

<file path=ppt/slides/slide70.xml><?xml version="1.0" encoding="utf-8"?>
<p:sld xmlns:a="http://schemas.openxmlformats.org/drawingml/2006/main" xmlns:p="http://schemas.openxmlformats.org/presentationml/2006/main">
  <p:cSld>
    <p:spTree>
      <p:nvGrpSpPr>
        <p:cNvPr id="1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8015850-1807-1D4D-A890-FD010FCF4F44}" type="slidenum">
              <a:rPr kumimoji="false" lang="zh-CN" altLang="en-US" sz="1400">
                <a:latin typeface="Times New Roman" charset="0"/>
              </a:rPr>
              <a:t>73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347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96900" y="2514600"/>
            <a:ext cx="8013700" cy="41910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#define N 4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int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main()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{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pthread_t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tid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[N];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int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for (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=0 ;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&lt;N ;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++ )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  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pthread_create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(&amp;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tid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[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], NULL, thread, </a:t>
            </a:r>
            <a:r>
              <a:rPr kumimoji="false" lang="en-US" altLang="zh-CN" sz="2000" b="true" dirty="false">
                <a:solidFill>
                  <a:srgbClr val="9900CC"/>
                </a:solidFill>
                <a:latin typeface="Courier New" charset="0"/>
                <a:ea typeface="宋体" charset="-122"/>
              </a:rPr>
              <a:t>&amp;</a:t>
            </a:r>
            <a:r>
              <a:rPr kumimoji="false" lang="en-US" altLang="zh-CN" sz="2000" b="true" dirty="false" err="true">
                <a:solidFill>
                  <a:srgbClr val="9900CC"/>
                </a:solidFill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);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for (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=0 ;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&lt;N ;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++ )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   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pthread_join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(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tid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[</a:t>
            </a:r>
            <a:r>
              <a:rPr kumimoji="false" lang="en-US" altLang="zh-CN" sz="2000" b="true" dirty="false" err="true">
                <a:latin typeface="Courier New" charset="0"/>
                <a:ea typeface="宋体" charset="-122"/>
              </a:rPr>
              <a:t>i</a:t>
            </a: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], NULL) 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    exit(0) ;</a:t>
            </a:r>
            <a:endParaRPr/>
          </a:p>
          <a:p>
            <a:pPr marL="0" indent="0">
              <a:buFontTx/>
              <a:buNone/>
            </a:pPr>
            <a:r>
              <a:rPr kumimoji="false" lang="en-US" altLang="zh-CN" sz="2000" b="true" dirty="false">
                <a:latin typeface="Courier New" charset="0"/>
                <a:ea typeface="宋体" charset="-122"/>
              </a:rPr>
              <a:t>} </a:t>
            </a:r>
            <a:endParaRPr/>
          </a:p>
        </p:txBody>
      </p:sp>
      <p:sp>
        <p:nvSpPr>
          <p:cNvPr id="134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宋体"/>
              </a:rPr>
              <a:t>Issues: Races (</a:t>
            </a:r>
            <a:r>
              <a:rPr lang="zh-CN">
                <a:latin typeface="Comic Sans MS"/>
                <a:ea typeface="宋体"/>
                <a:cs typeface="宋体"/>
              </a:rPr>
              <a:t>竞争、争用</a:t>
            </a:r>
            <a:r>
              <a:rPr lang="en-US">
                <a:latin typeface="Comic Sans MS"/>
                <a:ea typeface="宋体"/>
                <a:cs typeface="宋体"/>
              </a:rPr>
              <a:t>)</a:t>
            </a:r>
            <a:endParaRPr lang="zh-CN">
              <a:latin typeface="Comic Sans MS"/>
              <a:ea typeface="宋体"/>
              <a:cs typeface="宋体"/>
            </a:endParaRPr>
          </a:p>
        </p:txBody>
      </p:sp>
      <p:sp>
        <p:nvSpPr>
          <p:cNvPr id="1349" name="Rectangle 2"/>
          <p:cNvSpPr>
            <a:spLocks noChangeArrowheads="true"/>
          </p:cNvSpPr>
          <p:nvPr/>
        </p:nvSpPr>
        <p:spPr bwMode="auto">
          <a:xfrm>
            <a:off x="3886200" y="2133600"/>
            <a:ext cx="5257800" cy="211134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B050"/>
                </a:solidFill>
                <a:latin typeface="Courier New" charset="0"/>
              </a:rPr>
              <a:t>/*thread routine */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void *thread(void *</a:t>
            </a:r>
            <a:r>
              <a:rPr kumimoji="false" lang="en-US" altLang="zh-CN" sz="1600" dirty="false" err="true">
                <a:solidFill>
                  <a:srgbClr val="9900CC"/>
                </a:solidFill>
                <a:latin typeface="Courier New" charset="0"/>
              </a:rPr>
              <a:t>vargp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)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{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myid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= *((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*)</a:t>
            </a:r>
            <a:r>
              <a:rPr kumimoji="false" lang="en-US" altLang="zh-CN" sz="1600" dirty="false" err="true">
                <a:solidFill>
                  <a:srgbClr val="9900CC"/>
                </a:solidFill>
                <a:latin typeface="Courier New" charset="0"/>
              </a:rPr>
              <a:t>vargp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) ;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printf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(“Hello from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th.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%d\n”, </a:t>
            </a:r>
            <a:r>
              <a:rPr kumimoji="false" lang="en-US" altLang="zh-CN" sz="1600" dirty="false" err="true">
                <a:solidFill>
                  <a:srgbClr val="000000"/>
                </a:solidFill>
                <a:latin typeface="Courier New" charset="0"/>
              </a:rPr>
              <a:t>myid</a:t>
            </a: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);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    return NULL ;</a:t>
            </a:r>
            <a:endParaRPr/>
          </a:p>
          <a:p>
            <a:pPr>
              <a:buFontTx/>
              <a:buNone/>
            </a:pPr>
            <a:r>
              <a:rPr kumimoji="false" lang="en-US" altLang="zh-CN" sz="1600" dirty="false">
                <a:solidFill>
                  <a:srgbClr val="000000"/>
                </a:solidFill>
                <a:latin typeface="Courier New" charset="0"/>
              </a:rPr>
              <a:t>}</a:t>
            </a:r>
            <a:endParaRPr/>
          </a:p>
        </p:txBody>
      </p:sp>
      <p:sp>
        <p:nvSpPr>
          <p:cNvPr id="1350" name="矩形 1"/>
          <p:cNvSpPr/>
          <p:nvPr/>
        </p:nvSpPr>
        <p:spPr>
          <a:xfrm>
            <a:off x="596900" y="1442591"/>
            <a:ext cx="8013700" cy="64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zh-CN" sz="1800"/>
              <a:t>竞争的本质是多个线程之间存在</a:t>
            </a:r>
            <a:r>
              <a:rPr lang="zh-CN" sz="1800">
                <a:solidFill>
                  <a:srgbClr val="FF0000">
                    <a:alpha val="100000"/>
                  </a:srgbClr>
                </a:solidFill>
              </a:rPr>
              <a:t>预期之外的</a:t>
            </a:r>
            <a:r>
              <a:rPr lang="zh-CN" sz="1800">
                <a:solidFill>
                  <a:srgbClr val="FF0000">
                    <a:alpha val="100000"/>
                  </a:srgbClr>
                </a:solidFill>
              </a:rPr>
              <a:t>变量共享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，或者多线程</a:t>
            </a:r>
            <a:r>
              <a:rPr lang="zh-CN" sz="1800">
                <a:solidFill>
                  <a:schemeClr val="tx1">
                    <a:alpha val="100000"/>
                  </a:schemeClr>
                </a:solidFill>
              </a:rPr>
              <a:t>对共享变量的</a:t>
            </a:r>
            <a:r>
              <a:rPr lang="zh-CN" sz="1800">
                <a:solidFill>
                  <a:srgbClr val="FF0000">
                    <a:alpha val="100000"/>
                  </a:srgbClr>
                </a:solidFill>
              </a:rPr>
              <a:t>访问顺序在预期之外</a:t>
            </a:r>
            <a:endParaRPr/>
          </a:p>
        </p:txBody>
      </p:sp>
      <p:sp>
        <p:nvSpPr>
          <p:cNvPr id="1351" name="TextBox 1"/>
          <p:cNvSpPr txBox="true"/>
          <p:nvPr/>
        </p:nvSpPr>
        <p:spPr>
          <a:xfrm>
            <a:off x="5257800" y="5941367"/>
            <a:ext cx="352242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false">
            <a:spAutoFit/>
          </a:bodyPr>
          <a:lstStyle/>
          <a:p>
            <a:pPr algn="ctr"/>
            <a:r>
              <a:rPr lang="en-US" dirty="false">
                <a:latin typeface="Calibri" pitchFamily="34" charset="0"/>
              </a:rPr>
              <a:t>N threads are sharing </a:t>
            </a:r>
            <a:r>
              <a:rPr lang="en-US" dirty="false" err="true">
                <a:latin typeface="Calibri" pitchFamily="34" charset="0"/>
              </a:rPr>
              <a:t>i</a:t>
            </a:r>
            <a:endParaRPr lang="en-US" dirty="false">
              <a:latin typeface="Calibri" pitchFamily="34" charset="0"/>
            </a:endParaRPr>
          </a:p>
        </p:txBody>
      </p:sp>
      <p:cxnSp>
        <p:nvCxnSpPr>
          <p:cNvPr id="1352" name="Straight Arrow Connector 3"/>
          <p:cNvCxnSpPr>
            <a:stCxn id="1351" idx="1"/>
          </p:cNvCxnSpPr>
          <p:nvPr/>
        </p:nvCxnSpPr>
        <p:spPr bwMode="auto">
          <a:xfrm flipH="true" flipV="true">
            <a:off x="2393950" y="4168748"/>
            <a:ext cx="2863850" cy="2003452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353" name=""/>
          <p:cNvSpPr txBox="true"/>
          <p:nvPr/>
        </p:nvSpPr>
        <p:spPr>
          <a:xfrm rot="0" flipH="false" flipV="false">
            <a:off x="889000" y="6235700"/>
            <a:ext cx="43688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 sz="2000">
                <a:solidFill>
                  <a:srgbClr val="FF0000">
                    <a:alpha val="100000"/>
                  </a:srgbClr>
                </a:solidFill>
              </a:rPr>
              <a:t>main thd</a:t>
            </a:r>
            <a:r>
              <a:rPr lang="zh-CN" sz="2000">
                <a:solidFill>
                  <a:srgbClr val="FF0000">
                    <a:alpha val="100000"/>
                  </a:srgbClr>
                </a:solidFill>
              </a:rPr>
              <a:t>和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</a:rPr>
              <a:t>peer thds</a:t>
            </a:r>
            <a:r>
              <a:rPr lang="zh-CN" sz="2000">
                <a:solidFill>
                  <a:srgbClr val="FF0000">
                    <a:alpha val="100000"/>
                  </a:srgbClr>
                </a:solidFill>
              </a:rPr>
              <a:t>之间存在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</a:rPr>
              <a:t>races</a:t>
            </a:r>
            <a:endParaRPr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>
  <p:cSld>
    <p:spTree>
      <p:nvGrpSpPr>
        <p:cNvPr id="13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357018" y="381000"/>
            <a:ext cx="8405982" cy="762000"/>
          </a:xfrm>
        </p:spPr>
        <p:txBody>
          <a:bodyPr/>
          <a:lstStyle/>
          <a:p>
            <a:pPr/>
            <a:r>
              <a:rPr lang="en-US" dirty="false"/>
              <a:t>Race Illustration</a:t>
            </a:r>
            <a:endParaRPr/>
          </a:p>
        </p:txBody>
      </p:sp>
      <p:sp>
        <p:nvSpPr>
          <p:cNvPr id="1356" name="Text Box 3"/>
          <p:cNvSpPr txBox="true">
            <a:spLocks noChangeArrowheads="true"/>
          </p:cNvSpPr>
          <p:nvPr/>
        </p:nvSpPr>
        <p:spPr bwMode="auto">
          <a:xfrm>
            <a:off x="1731466" y="2377589"/>
            <a:ext cx="1547219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false"/>
              <a:t>Main thread</a:t>
            </a:r>
            <a:endParaRPr/>
          </a:p>
        </p:txBody>
      </p:sp>
      <p:sp>
        <p:nvSpPr>
          <p:cNvPr id="1357" name="Text Box 4"/>
          <p:cNvSpPr txBox="true">
            <a:spLocks noChangeArrowheads="true"/>
          </p:cNvSpPr>
          <p:nvPr/>
        </p:nvSpPr>
        <p:spPr bwMode="auto">
          <a:xfrm>
            <a:off x="5943600" y="3425161"/>
            <a:ext cx="1600200" cy="646331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1800" dirty="false"/>
              <a:t>Peer thread 0</a:t>
            </a:r>
            <a:endParaRPr lang="en-US" sz="1800" baseline="-25000" dirty="false"/>
          </a:p>
        </p:txBody>
      </p:sp>
      <p:sp>
        <p:nvSpPr>
          <p:cNvPr id="1358" name="Line 5"/>
          <p:cNvSpPr>
            <a:spLocks noChangeShapeType="true"/>
          </p:cNvSpPr>
          <p:nvPr/>
        </p:nvSpPr>
        <p:spPr bwMode="auto">
          <a:xfrm>
            <a:off x="2486025" y="2912300"/>
            <a:ext cx="19050" cy="2349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2000"/>
          </a:p>
        </p:txBody>
      </p:sp>
      <p:sp>
        <p:nvSpPr>
          <p:cNvPr id="1359" name="Line 6"/>
          <p:cNvSpPr>
            <a:spLocks noChangeShapeType="true"/>
          </p:cNvSpPr>
          <p:nvPr/>
        </p:nvSpPr>
        <p:spPr bwMode="auto">
          <a:xfrm>
            <a:off x="6315075" y="4115624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2000"/>
          </a:p>
        </p:txBody>
      </p:sp>
      <p:sp>
        <p:nvSpPr>
          <p:cNvPr id="1360" name="Line 8"/>
          <p:cNvSpPr>
            <a:spLocks noChangeShapeType="true"/>
          </p:cNvSpPr>
          <p:nvPr/>
        </p:nvSpPr>
        <p:spPr bwMode="auto">
          <a:xfrm>
            <a:off x="2486025" y="3293299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2000"/>
          </a:p>
        </p:txBody>
      </p:sp>
      <p:sp>
        <p:nvSpPr>
          <p:cNvPr id="1361" name="Rectangle 18"/>
          <p:cNvSpPr>
            <a:spLocks noChangeArrowheads="true"/>
          </p:cNvSpPr>
          <p:nvPr/>
        </p:nvSpPr>
        <p:spPr bwMode="auto">
          <a:xfrm>
            <a:off x="801563" y="1472624"/>
            <a:ext cx="5990643" cy="5847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/>
            <a:r>
              <a:rPr lang="da-DK" sz="1600" dirty="false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false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 (i = 0; i &lt; N; i++)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Menlo-Regular"/>
              </a:rPr>
              <a:t>     </a:t>
            </a:r>
            <a:r>
              <a:rPr lang="en-US" sz="1600" dirty="false" err="true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(&amp;</a:t>
            </a:r>
            <a:r>
              <a:rPr lang="en-US" sz="1600" dirty="false" err="true">
                <a:solidFill>
                  <a:srgbClr val="000000"/>
                </a:solidFill>
                <a:latin typeface="Menlo-Regular"/>
              </a:rPr>
              <a:t>tid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[</a:t>
            </a:r>
            <a:r>
              <a:rPr lang="en-US" sz="1600" dirty="false" err="true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], </a:t>
            </a:r>
            <a:r>
              <a:rPr lang="en-US" sz="1600" dirty="false">
                <a:solidFill>
                  <a:srgbClr val="61B6B4"/>
                </a:solidFill>
                <a:latin typeface="Menlo-Regular"/>
              </a:rPr>
              <a:t>NULL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, thread, &amp;</a:t>
            </a:r>
            <a:r>
              <a:rPr lang="en-US" sz="1600" dirty="false" err="true">
                <a:solidFill>
                  <a:srgbClr val="000000"/>
                </a:solidFill>
                <a:latin typeface="Menlo-Regular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); </a:t>
            </a:r>
            <a:endParaRPr lang="en-US" sz="1600" dirty="false">
              <a:latin typeface="Courier New" pitchFamily="49" charset="0"/>
            </a:endParaRPr>
          </a:p>
        </p:txBody>
      </p:sp>
      <p:sp>
        <p:nvSpPr>
          <p:cNvPr id="1362" name="Text Box 30"/>
          <p:cNvSpPr txBox="true">
            <a:spLocks noChangeArrowheads="true"/>
          </p:cNvSpPr>
          <p:nvPr/>
        </p:nvSpPr>
        <p:spPr bwMode="auto">
          <a:xfrm>
            <a:off x="2514600" y="28995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/>
            <a:r>
              <a:rPr lang="en-US" sz="2000" dirty="false" err="true"/>
              <a:t>i</a:t>
            </a:r>
            <a:r>
              <a:rPr lang="en-US" sz="2000" dirty="false"/>
              <a:t> = 0</a:t>
            </a:r>
            <a:endParaRPr lang="en-US" sz="2000" baseline="-25000" dirty="false"/>
          </a:p>
        </p:txBody>
      </p:sp>
      <p:sp>
        <p:nvSpPr>
          <p:cNvPr id="1363" name="Text Box 31"/>
          <p:cNvSpPr txBox="true">
            <a:spLocks noChangeArrowheads="true"/>
          </p:cNvSpPr>
          <p:nvPr/>
        </p:nvSpPr>
        <p:spPr bwMode="auto">
          <a:xfrm>
            <a:off x="6248400" y="4194999"/>
            <a:ext cx="230563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/>
            <a:r>
              <a:rPr lang="en-US" sz="2000" dirty="false"/>
              <a:t> </a:t>
            </a:r>
            <a:r>
              <a:rPr lang="en-US" sz="2000" dirty="false" err="true"/>
              <a:t>myid</a:t>
            </a:r>
            <a:r>
              <a:rPr lang="en-US" sz="2000" dirty="false"/>
              <a:t> = *((</a:t>
            </a:r>
            <a:r>
              <a:rPr lang="en-US" sz="2000" dirty="false" err="true"/>
              <a:t>int</a:t>
            </a:r>
            <a:r>
              <a:rPr lang="en-US" sz="2000" dirty="false"/>
              <a:t> *)</a:t>
            </a:r>
            <a:r>
              <a:rPr lang="en-US" sz="2000" dirty="false" err="true"/>
              <a:t>vargp</a:t>
            </a:r>
            <a:r>
              <a:rPr lang="en-US" sz="2000" dirty="false"/>
              <a:t>)</a:t>
            </a:r>
            <a:endParaRPr lang="en-US" sz="2000" baseline="-25000" dirty="false"/>
          </a:p>
        </p:txBody>
      </p:sp>
      <p:sp>
        <p:nvSpPr>
          <p:cNvPr id="1364" name="Text Box 34"/>
          <p:cNvSpPr txBox="true">
            <a:spLocks noChangeArrowheads="true"/>
          </p:cNvSpPr>
          <p:nvPr/>
        </p:nvSpPr>
        <p:spPr bwMode="auto">
          <a:xfrm>
            <a:off x="2514600" y="4271199"/>
            <a:ext cx="59994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/>
            <a:r>
              <a:rPr lang="en-US" sz="2000" dirty="false" err="true"/>
              <a:t>i</a:t>
            </a:r>
            <a:r>
              <a:rPr lang="en-US" sz="2000" dirty="false"/>
              <a:t> = 1</a:t>
            </a:r>
            <a:endParaRPr/>
          </a:p>
        </p:txBody>
      </p:sp>
      <p:sp>
        <p:nvSpPr>
          <p:cNvPr id="1365" name="Line 36"/>
          <p:cNvSpPr>
            <a:spLocks noChangeShapeType="true"/>
          </p:cNvSpPr>
          <p:nvPr/>
        </p:nvSpPr>
        <p:spPr bwMode="auto">
          <a:xfrm flipV="true">
            <a:off x="3114544" y="4404488"/>
            <a:ext cx="3214819" cy="19111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pPr/>
            <a:endParaRPr lang="en-US" sz="2000"/>
          </a:p>
        </p:txBody>
      </p:sp>
      <p:sp>
        <p:nvSpPr>
          <p:cNvPr id="1366" name="Text Box 37"/>
          <p:cNvSpPr txBox="true">
            <a:spLocks noChangeArrowheads="true"/>
          </p:cNvSpPr>
          <p:nvPr/>
        </p:nvSpPr>
        <p:spPr bwMode="auto">
          <a:xfrm>
            <a:off x="4800600" y="4423599"/>
            <a:ext cx="758541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false">
                <a:solidFill>
                  <a:srgbClr val="FF0000"/>
                </a:solidFill>
              </a:rPr>
              <a:t>Race!</a:t>
            </a:r>
            <a:endParaRPr/>
          </a:p>
        </p:txBody>
      </p:sp>
      <p:sp>
        <p:nvSpPr>
          <p:cNvPr id="1367" name="Content Placeholder 2"/>
          <p:cNvSpPr>
            <a:spLocks noGrp="true"/>
          </p:cNvSpPr>
          <p:nvPr>
            <p:ph idx="1"/>
          </p:nvPr>
        </p:nvSpPr>
        <p:spPr>
          <a:xfrm>
            <a:off x="396875" y="5333999"/>
            <a:ext cx="7896225" cy="1524001"/>
          </a:xfrm>
        </p:spPr>
        <p:txBody>
          <a:bodyPr>
            <a:normAutofit fontScale="77500" lnSpcReduction="20000"/>
          </a:bodyPr>
          <a:lstStyle/>
          <a:p>
            <a:pPr>
              <a:buChar char="•"/>
            </a:pPr>
            <a:r>
              <a:rPr lang="en-US"/>
              <a:t>main thread</a:t>
            </a:r>
            <a:r>
              <a:rPr lang="zh-CN"/>
              <a:t>中的</a:t>
            </a:r>
            <a:r>
              <a:rPr lang="en-US"/>
              <a:t>i++</a:t>
            </a:r>
            <a:r>
              <a:rPr lang="zh-CN"/>
              <a:t>和</a:t>
            </a:r>
            <a:r>
              <a:rPr lang="en-US"/>
              <a:t>peer thread</a:t>
            </a:r>
            <a:r>
              <a:rPr lang="zh-CN"/>
              <a:t>中的对</a:t>
            </a:r>
            <a:r>
              <a:rPr lang="en-US">
                <a:solidFill>
                  <a:srgbClr val="FF0000">
                    <a:alpha val="100000"/>
                  </a:srgbClr>
                </a:solidFill>
              </a:rPr>
              <a:t>vargp</a:t>
            </a:r>
            <a:r>
              <a:rPr lang="zh-CN">
                <a:solidFill>
                  <a:schemeClr val="tx1">
                    <a:alpha val="100000"/>
                  </a:schemeClr>
                </a:solidFill>
              </a:rPr>
              <a:t>的解引用形成了</a:t>
            </a:r>
            <a:r>
              <a:rPr lang="en-US">
                <a:solidFill>
                  <a:schemeClr val="tx1">
                    <a:alpha val="100000"/>
                  </a:schemeClr>
                </a:solidFill>
              </a:rPr>
              <a:t>race</a:t>
            </a:r>
            <a:r>
              <a:rPr lang="en-US"/>
              <a:t>:</a:t>
            </a:r>
            <a:endParaRPr/>
          </a:p>
          <a:p>
            <a:pPr lvl="1">
              <a:buChar char="–"/>
            </a:pPr>
            <a:r>
              <a:rPr lang="zh-CN"/>
              <a:t>如果解引用发生时</a:t>
            </a:r>
            <a:r>
              <a:rPr lang="en-US"/>
              <a:t>i</a:t>
            </a:r>
            <a:r>
              <a:rPr lang="en-US"/>
              <a:t> = 0, </a:t>
            </a:r>
            <a:r>
              <a:rPr lang="zh-CN"/>
              <a:t>则</a:t>
            </a:r>
            <a:r>
              <a:rPr lang="en-US"/>
              <a:t>OK</a:t>
            </a:r>
            <a:endParaRPr/>
          </a:p>
          <a:p>
            <a:pPr lvl="1">
              <a:buChar char="–"/>
            </a:pPr>
            <a:r>
              <a:rPr lang="zh-CN"/>
              <a:t>否则</a:t>
            </a:r>
            <a:r>
              <a:rPr lang="en-US"/>
              <a:t>, peer thread</a:t>
            </a:r>
            <a:r>
              <a:rPr lang="zh-CN"/>
              <a:t>会得到错误的</a:t>
            </a:r>
            <a:r>
              <a:rPr lang="en-US"/>
              <a:t>myid</a:t>
            </a:r>
            <a:endParaRPr/>
          </a:p>
          <a:p>
            <a:pPr lvl="1">
              <a:buChar char="–"/>
            </a:pPr>
            <a:endParaRPr lang="en-US"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>
  <p:cSld>
    <p:spTree>
      <p:nvGrpSpPr>
        <p:cNvPr id="1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Could this race really occur?</a:t>
            </a:r>
            <a:endParaRPr/>
          </a:p>
        </p:txBody>
      </p:sp>
      <p:sp>
        <p:nvSpPr>
          <p:cNvPr id="1370" name="Rectangle 3"/>
          <p:cNvSpPr>
            <a:spLocks noChangeArrowheads="true"/>
          </p:cNvSpPr>
          <p:nvPr/>
        </p:nvSpPr>
        <p:spPr bwMode="auto">
          <a:xfrm rot="0" flipH="false" flipV="false">
            <a:off x="190501" y="1969532"/>
            <a:ext cx="41148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/>
            <a:r>
              <a:rPr lang="en-US" sz="1600" dirty="false" err="true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false" err="true">
                <a:solidFill>
                  <a:srgbClr val="C1651C"/>
                </a:solidFill>
                <a:latin typeface="Menlo-Regular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;</a:t>
            </a:r>
            <a:endParaRPr/>
          </a:p>
          <a:p>
            <a:pPr/>
            <a:r>
              <a:rPr lang="da-DK" sz="1600" dirty="false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 (i = 0; i &lt; 100; i++) {</a:t>
            </a:r>
            <a:endParaRPr/>
          </a:p>
          <a:p>
            <a:pPr/>
            <a:r>
              <a:rPr lang="da-DK" sz="1600" dirty="false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false" err="true">
                <a:solidFill>
                  <a:srgbClr val="000000"/>
                </a:solidFill>
                <a:latin typeface="Menlo-Regular"/>
              </a:rPr>
              <a:t>Pthread_create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(&amp;tid, </a:t>
            </a:r>
            <a:r>
              <a:rPr lang="da-DK" sz="1600" dirty="false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,</a:t>
            </a:r>
            <a:endParaRPr/>
          </a:p>
          <a:p>
            <a:pPr/>
            <a:r>
              <a:rPr lang="da-DK" sz="1600" dirty="false">
                <a:solidFill>
                  <a:srgbClr val="000000"/>
                </a:solidFill>
                <a:latin typeface="Menlo-Regular"/>
              </a:rPr>
              <a:t>                   </a:t>
            </a:r>
            <a:r>
              <a:rPr lang="da-DK" sz="1600" dirty="false" err="true">
                <a:solidFill>
                  <a:srgbClr val="000000"/>
                </a:solidFill>
                <a:latin typeface="Menlo-Regular"/>
              </a:rPr>
              <a:t>thread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,</a:t>
            </a:r>
            <a:r>
              <a:rPr lang="da-DK" sz="1600" dirty="false">
                <a:solidFill>
                  <a:srgbClr val="FF0000"/>
                </a:solidFill>
                <a:latin typeface="Menlo-Regular"/>
              </a:rPr>
              <a:t>&amp;i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);</a:t>
            </a:r>
            <a:endParaRPr/>
          </a:p>
          <a:p>
            <a:pPr/>
            <a:r>
              <a:rPr lang="da-DK" sz="1600" dirty="false">
                <a:solidFill>
                  <a:srgbClr val="000000"/>
                </a:solidFill>
                <a:latin typeface="Menlo-Regular"/>
              </a:rPr>
              <a:t>}</a:t>
            </a:r>
            <a:endParaRPr/>
          </a:p>
          <a:p>
            <a:pPr/>
            <a:endParaRPr lang="en-US" sz="1600" dirty="false">
              <a:latin typeface="Courier New" pitchFamily="49" charset="0"/>
            </a:endParaRPr>
          </a:p>
        </p:txBody>
      </p:sp>
      <p:sp>
        <p:nvSpPr>
          <p:cNvPr id="1371" name="Rectangle 6"/>
          <p:cNvSpPr>
            <a:spLocks noGrp="true" noChangeArrowheads="true"/>
          </p:cNvSpPr>
          <p:nvPr>
            <p:ph type="body" idx="1"/>
          </p:nvPr>
        </p:nvSpPr>
        <p:spPr>
          <a:xfrm>
            <a:off x="290513" y="3806826"/>
            <a:ext cx="8548687" cy="1319212"/>
          </a:xfrm>
        </p:spPr>
        <p:txBody>
          <a:bodyPr/>
          <a:lstStyle/>
          <a:p>
            <a:pPr/>
            <a:r>
              <a:rPr lang="en-US" sz="2600" dirty="false"/>
              <a:t>Race Test</a:t>
            </a:r>
            <a:endParaRPr/>
          </a:p>
          <a:p>
            <a:pPr lvl="1"/>
            <a:r>
              <a:rPr lang="en-US" sz="2200" dirty="false"/>
              <a:t>If no race, then each thread would get different value of </a:t>
            </a:r>
            <a:r>
              <a:rPr lang="en-US" sz="2200" dirty="false" err="true"/>
              <a:t>i</a:t>
            </a:r>
            <a:endParaRPr lang="en-US" sz="2200" dirty="false"/>
          </a:p>
          <a:p>
            <a:pPr lvl="1"/>
            <a:r>
              <a:rPr lang="en-US" sz="2200" dirty="false"/>
              <a:t>Set of saved values would consist of one copy each of 0 through 99</a:t>
            </a:r>
            <a:endParaRPr/>
          </a:p>
        </p:txBody>
      </p:sp>
      <p:sp>
        <p:nvSpPr>
          <p:cNvPr id="1372" name="TextBox 4"/>
          <p:cNvSpPr txBox="true"/>
          <p:nvPr/>
        </p:nvSpPr>
        <p:spPr>
          <a:xfrm rot="0" flipH="false" flipV="false">
            <a:off x="190500" y="1600200"/>
            <a:ext cx="1752962" cy="393700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/>
            <a:r>
              <a:rPr lang="en-US" sz="2000">
                <a:latin typeface="Calibri"/>
                <a:ea typeface="宋体"/>
                <a:cs typeface="+mn-cs"/>
              </a:rPr>
              <a:t>Main thread</a:t>
            </a:r>
            <a:endParaRPr/>
          </a:p>
        </p:txBody>
      </p:sp>
      <p:sp>
        <p:nvSpPr>
          <p:cNvPr id="1373" name="Rectangle 3"/>
          <p:cNvSpPr>
            <a:spLocks noChangeArrowheads="true"/>
          </p:cNvSpPr>
          <p:nvPr/>
        </p:nvSpPr>
        <p:spPr bwMode="auto">
          <a:xfrm rot="0" flipH="false" flipV="false">
            <a:off x="4457700" y="1969532"/>
            <a:ext cx="4508265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/>
            <a:r>
              <a:rPr lang="en-US" sz="1600" dirty="false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false">
                <a:solidFill>
                  <a:srgbClr val="4A00FF"/>
                </a:solidFill>
                <a:latin typeface="Menlo-Regular"/>
              </a:rPr>
              <a:t>thread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false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false" err="true">
                <a:solidFill>
                  <a:srgbClr val="C1651C"/>
                </a:solidFill>
                <a:latin typeface="Menlo-Regular"/>
              </a:rPr>
              <a:t>vargp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) {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false" err="true">
                <a:solidFill>
                  <a:srgbClr val="000000"/>
                </a:solidFill>
                <a:latin typeface="Menlo-Regular"/>
              </a:rPr>
              <a:t>Pthread_detach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false" err="true">
                <a:solidFill>
                  <a:srgbClr val="000000"/>
                </a:solidFill>
                <a:latin typeface="Menlo-Regular"/>
              </a:rPr>
              <a:t>pthread_self</a:t>
            </a:r>
            <a:r>
              <a:rPr lang="en-US" sz="1600" dirty="false">
                <a:solidFill>
                  <a:srgbClr val="000000"/>
                </a:solidFill>
                <a:latin typeface="Menlo-Regular"/>
              </a:rPr>
              <a:t>());</a:t>
            </a:r>
            <a:endParaRPr/>
          </a:p>
          <a:p>
            <a:pPr/>
            <a:r>
              <a:rPr lang="da-DK" sz="1600" dirty="false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false" err="true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false">
                <a:solidFill>
                  <a:srgbClr val="C1651C"/>
                </a:solidFill>
                <a:latin typeface="Menlo-Regular"/>
              </a:rPr>
              <a:t>i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 = *((</a:t>
            </a:r>
            <a:r>
              <a:rPr lang="da-DK" sz="1600" dirty="false" err="true">
                <a:solidFill>
                  <a:srgbClr val="2D961E"/>
                </a:solidFill>
                <a:latin typeface="Menlo-Regular"/>
              </a:rPr>
              <a:t>int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 *)</a:t>
            </a:r>
            <a:r>
              <a:rPr lang="da-DK" sz="1600" dirty="false" err="true">
                <a:solidFill>
                  <a:srgbClr val="000000"/>
                </a:solidFill>
                <a:latin typeface="Menlo-Regular"/>
              </a:rPr>
              <a:t>vargp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);</a:t>
            </a:r>
            <a:endParaRPr/>
          </a:p>
          <a:p>
            <a:pPr/>
            <a:r>
              <a:rPr lang="da-DK" sz="1600" dirty="false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false" err="true">
                <a:solidFill>
                  <a:srgbClr val="000000"/>
                </a:solidFill>
                <a:latin typeface="Menlo-Regular"/>
              </a:rPr>
              <a:t>save_value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(i);</a:t>
            </a:r>
            <a:endParaRPr/>
          </a:p>
          <a:p>
            <a:pPr/>
            <a:r>
              <a:rPr lang="da-DK" sz="1600" dirty="false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600" dirty="false" err="true">
                <a:solidFill>
                  <a:srgbClr val="C200FF"/>
                </a:solidFill>
                <a:latin typeface="Menlo-Regular"/>
              </a:rPr>
              <a:t>return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sz="1600" dirty="false">
                <a:solidFill>
                  <a:srgbClr val="2C9290"/>
                </a:solidFill>
                <a:latin typeface="Menlo-Regular"/>
              </a:rPr>
              <a:t>NULL</a:t>
            </a:r>
            <a:r>
              <a:rPr lang="da-DK" sz="1600" dirty="false">
                <a:solidFill>
                  <a:srgbClr val="000000"/>
                </a:solidFill>
                <a:latin typeface="Menlo-Regular"/>
              </a:rPr>
              <a:t>;</a:t>
            </a:r>
            <a:endParaRPr/>
          </a:p>
          <a:p>
            <a:pPr/>
            <a:r>
              <a:rPr lang="da-DK" sz="1600" dirty="false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false">
              <a:latin typeface="Courier New" pitchFamily="49" charset="0"/>
            </a:endParaRPr>
          </a:p>
        </p:txBody>
      </p:sp>
      <p:sp>
        <p:nvSpPr>
          <p:cNvPr id="1374" name="TextBox 6"/>
          <p:cNvSpPr txBox="true"/>
          <p:nvPr/>
        </p:nvSpPr>
        <p:spPr>
          <a:xfrm rot="0" flipH="false" flipV="false">
            <a:off x="4457700" y="1600200"/>
            <a:ext cx="1774552" cy="393699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/>
            <a:r>
              <a:rPr lang="en-US" sz="2000">
                <a:latin typeface="Calibri"/>
                <a:ea typeface="宋体"/>
                <a:cs typeface="+mn-cs"/>
              </a:rPr>
              <a:t>Peer thread</a:t>
            </a:r>
            <a:endParaRPr/>
          </a:p>
        </p:txBody>
      </p:sp>
      <p:sp>
        <p:nvSpPr>
          <p:cNvPr id="1375" name="TextBox 7"/>
          <p:cNvSpPr txBox="true"/>
          <p:nvPr/>
        </p:nvSpPr>
        <p:spPr>
          <a:xfrm rot="0" flipH="false" flipV="false">
            <a:off x="8191500" y="3184267"/>
            <a:ext cx="751716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solidFill>
                  <a:srgbClr val="7F7F7F"/>
                </a:solidFill>
                <a:latin typeface="Calibri" pitchFamily="34" charset="0"/>
              </a:rPr>
              <a:t>race.c</a:t>
            </a:r>
            <a:endParaRPr lang="en-US" sz="1800" dirty="false">
              <a:solidFill>
                <a:srgbClr val="7F7F7F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c="http://schemas.openxmlformats.org/drawingml/2006/chart" xmlns:r="http://schemas.openxmlformats.org/officeDocument/2006/relationships">
  <p:cSld>
    <p:spTree>
      <p:nvGrpSpPr>
        <p:cNvPr id="13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Title 3"/>
          <p:cNvSpPr>
            <a:spLocks noGrp="true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/>
          <a:lstStyle/>
          <a:p>
            <a:pPr/>
            <a:r>
              <a:rPr lang="en-US" dirty="false"/>
              <a:t>Experimental Results</a:t>
            </a:r>
            <a:endParaRPr/>
          </a:p>
        </p:txBody>
      </p:sp>
      <p:sp>
        <p:nvSpPr>
          <p:cNvPr id="1378" name="Content Placeholder 13"/>
          <p:cNvSpPr>
            <a:spLocks noGrp="true"/>
          </p:cNvSpPr>
          <p:nvPr>
            <p:ph idx="1"/>
          </p:nvPr>
        </p:nvSpPr>
        <p:spPr>
          <a:xfrm>
            <a:off x="396875" y="6238875"/>
            <a:ext cx="7896225" cy="542925"/>
          </a:xfrm>
        </p:spPr>
        <p:txBody>
          <a:bodyPr/>
          <a:lstStyle/>
          <a:p>
            <a:pPr/>
            <a:r>
              <a:rPr lang="en-US" sz="2600" dirty="false"/>
              <a:t>The race can really happen!</a:t>
            </a:r>
            <a:endParaRPr/>
          </a:p>
        </p:txBody>
      </p:sp>
      <p:sp>
        <p:nvSpPr>
          <p:cNvPr id="1379" name="TextBox 8"/>
          <p:cNvSpPr txBox="true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>
                <a:latin typeface="Calibri" pitchFamily="34" charset="0"/>
              </a:rPr>
              <a:t>No Race</a:t>
            </a:r>
            <a:endParaRPr/>
          </a:p>
        </p:txBody>
      </p:sp>
      <p:sp>
        <p:nvSpPr>
          <p:cNvPr id="1380" name="TextBox 9"/>
          <p:cNvSpPr txBox="true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latin typeface="Calibri" pitchFamily="34" charset="0"/>
              </a:rPr>
              <a:t>Multicore</a:t>
            </a:r>
            <a:r>
              <a:rPr lang="en-US" sz="1800" dirty="false">
                <a:latin typeface="Calibri" pitchFamily="34" charset="0"/>
              </a:rPr>
              <a:t> server</a:t>
            </a:r>
            <a:endParaRPr/>
          </a:p>
        </p:txBody>
      </p:sp>
      <p:graphicFrame>
        <p:nvGraphicFramePr>
          <p:cNvPr id="1381" name="Chart 11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r:id="rId0"/>
          </a:graphicData>
        </a:graphic>
      </p:graphicFrame>
      <p:graphicFrame>
        <p:nvGraphicFramePr>
          <p:cNvPr id="1382" name="Chart 12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r:id="rId1"/>
          </a:graphicData>
        </a:graphic>
      </p:graphicFrame>
      <p:sp>
        <p:nvSpPr>
          <p:cNvPr id="1383" name="TextBox 14"/>
          <p:cNvSpPr txBox="true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>
                <a:latin typeface="Calibri" pitchFamily="34" charset="0"/>
              </a:rPr>
              <a:t>Single core laptop</a:t>
            </a:r>
            <a:endParaRPr/>
          </a:p>
        </p:txBody>
      </p:sp>
      <p:graphicFrame>
        <p:nvGraphicFramePr>
          <p:cNvPr id="1384" name="Chart 16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>
  <p:cSld>
    <p:spTree>
      <p:nvGrpSpPr>
        <p:cNvPr id="13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22C029F1-23D9-084E-846D-1FAF7BB67D69}" type="slidenum">
              <a:rPr kumimoji="false" lang="zh-CN" altLang="en-US" sz="1400">
                <a:latin typeface="Times New Roman" charset="0"/>
              </a:rPr>
              <a:t>77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387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520700" y="1600200"/>
            <a:ext cx="8013700" cy="4876800"/>
          </a:xfr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int</a:t>
            </a:r>
            <a:r>
              <a:rPr lang="en-US" sz="2000" b="true">
                <a:latin typeface="Courier New"/>
                <a:ea typeface="宋体"/>
                <a:cs typeface="宋体"/>
              </a:rPr>
              <a:t> main()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{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</a:t>
            </a:r>
            <a:r>
              <a:rPr lang="en-US" sz="2000" b="true">
                <a:latin typeface="Courier New"/>
                <a:ea typeface="宋体"/>
                <a:cs typeface="宋体"/>
              </a:rPr>
              <a:t>pthread_t</a:t>
            </a:r>
            <a:r>
              <a:rPr lang="en-US" sz="2000" b="true">
                <a:latin typeface="Courier New"/>
                <a:ea typeface="宋体"/>
                <a:cs typeface="宋体"/>
              </a:rPr>
              <a:t> </a:t>
            </a:r>
            <a:r>
              <a:rPr lang="en-US" sz="2000" b="true">
                <a:latin typeface="Courier New"/>
                <a:ea typeface="宋体"/>
                <a:cs typeface="宋体"/>
              </a:rPr>
              <a:t>tid</a:t>
            </a:r>
            <a:r>
              <a:rPr lang="en-US" sz="2000" b="true">
                <a:latin typeface="Courier New"/>
                <a:ea typeface="宋体"/>
                <a:cs typeface="宋体"/>
              </a:rPr>
              <a:t>[N];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</a:t>
            </a:r>
            <a:r>
              <a:rPr lang="en-US" sz="2000" b="true">
                <a:latin typeface="Courier New"/>
                <a:ea typeface="宋体"/>
                <a:cs typeface="宋体"/>
              </a:rPr>
              <a:t>int</a:t>
            </a:r>
            <a:r>
              <a:rPr lang="en-US" sz="2000" b="true">
                <a:latin typeface="Courier New"/>
                <a:ea typeface="宋体"/>
                <a:cs typeface="宋体"/>
              </a:rPr>
              <a:t> 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, *</a:t>
            </a:r>
            <a:r>
              <a:rPr lang="en-US" sz="2000" b="true">
                <a:latin typeface="Courier New"/>
                <a:ea typeface="宋体"/>
                <a:cs typeface="宋体"/>
              </a:rPr>
              <a:t>ptr</a:t>
            </a:r>
            <a:r>
              <a:rPr lang="en-US" sz="2000" b="true">
                <a:latin typeface="Courier New"/>
                <a:ea typeface="宋体"/>
                <a:cs typeface="宋体"/>
              </a:rPr>
              <a:t> ;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for ( 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=0 ; 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&lt;N ; 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++ ) {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   </a:t>
            </a:r>
            <a:r>
              <a:rPr lang="en-US" sz="2000" b="tru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ptr</a:t>
            </a:r>
            <a:r>
              <a:rPr lang="en-US" sz="2000" b="tru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 </a:t>
            </a:r>
            <a:r>
              <a:rPr lang="en-US" sz="2000" b="true">
                <a:latin typeface="Courier New"/>
                <a:ea typeface="宋体"/>
                <a:cs typeface="宋体"/>
              </a:rPr>
              <a:t>= </a:t>
            </a:r>
            <a:r>
              <a:rPr lang="en-US" sz="2000" b="true">
                <a:latin typeface="Courier New"/>
                <a:ea typeface="宋体"/>
                <a:cs typeface="宋体"/>
              </a:rPr>
              <a:t>malloc</a:t>
            </a:r>
            <a:r>
              <a:rPr lang="en-US" sz="2000" b="true">
                <a:latin typeface="Courier New"/>
                <a:ea typeface="宋体"/>
                <a:cs typeface="宋体"/>
              </a:rPr>
              <a:t>((</a:t>
            </a:r>
            <a:r>
              <a:rPr lang="en-US" sz="2000" b="true">
                <a:latin typeface="Courier New"/>
                <a:ea typeface="宋体"/>
                <a:cs typeface="宋体"/>
              </a:rPr>
              <a:t>sizeof</a:t>
            </a:r>
            <a:r>
              <a:rPr lang="en-US" sz="2000" b="true">
                <a:latin typeface="Courier New"/>
                <a:ea typeface="宋体"/>
                <a:cs typeface="宋体"/>
              </a:rPr>
              <a:t>)</a:t>
            </a:r>
            <a:r>
              <a:rPr lang="en-US" sz="2000" b="true">
                <a:latin typeface="Courier New"/>
                <a:ea typeface="宋体"/>
                <a:cs typeface="宋体"/>
              </a:rPr>
              <a:t>int</a:t>
            </a:r>
            <a:r>
              <a:rPr lang="en-US" sz="2000" b="true">
                <a:latin typeface="Courier New"/>
                <a:ea typeface="宋体"/>
                <a:cs typeface="宋体"/>
              </a:rPr>
              <a:t>); //freed in thread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   *</a:t>
            </a:r>
            <a:r>
              <a:rPr lang="en-US" sz="2000" b="true">
                <a:latin typeface="Courier New"/>
                <a:ea typeface="宋体"/>
                <a:cs typeface="宋体"/>
              </a:rPr>
              <a:t>ptr</a:t>
            </a:r>
            <a:r>
              <a:rPr lang="en-US" sz="2000" b="true">
                <a:latin typeface="Courier New"/>
                <a:ea typeface="宋体"/>
                <a:cs typeface="宋体"/>
              </a:rPr>
              <a:t> = 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 ;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	 </a:t>
            </a:r>
            <a:r>
              <a:rPr lang="en-US" sz="2000" b="true">
                <a:latin typeface="Courier New"/>
                <a:ea typeface="宋体"/>
                <a:cs typeface="宋体"/>
              </a:rPr>
              <a:t>pthread_create</a:t>
            </a:r>
            <a:r>
              <a:rPr lang="en-US" sz="2000" b="true">
                <a:latin typeface="Courier New"/>
                <a:ea typeface="宋体"/>
                <a:cs typeface="宋体"/>
              </a:rPr>
              <a:t>(&amp;</a:t>
            </a:r>
            <a:r>
              <a:rPr lang="en-US" sz="2000" b="true">
                <a:latin typeface="Courier New"/>
                <a:ea typeface="宋体"/>
                <a:cs typeface="宋体"/>
              </a:rPr>
              <a:t>tid</a:t>
            </a:r>
            <a:r>
              <a:rPr lang="en-US" sz="2000" b="true">
                <a:latin typeface="Courier New"/>
                <a:ea typeface="宋体"/>
                <a:cs typeface="宋体"/>
              </a:rPr>
              <a:t>[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], NULL, thread, </a:t>
            </a:r>
            <a:r>
              <a:rPr lang="en-US" sz="2000" b="true">
                <a:solidFill>
                  <a:srgbClr val="9900CC">
                    <a:alpha val="100000"/>
                  </a:srgbClr>
                </a:solidFill>
                <a:latin typeface="Courier New"/>
                <a:ea typeface="宋体"/>
                <a:cs typeface="宋体"/>
              </a:rPr>
              <a:t>ptr</a:t>
            </a:r>
            <a:r>
              <a:rPr lang="en-US" sz="2000" b="true">
                <a:latin typeface="Courier New"/>
                <a:ea typeface="宋体"/>
                <a:cs typeface="宋体"/>
              </a:rPr>
              <a:t>);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}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for ( 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=0 ; 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&lt;N ; 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++ )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   </a:t>
            </a:r>
            <a:r>
              <a:rPr lang="en-US" sz="2000" b="true">
                <a:latin typeface="Courier New"/>
                <a:ea typeface="宋体"/>
                <a:cs typeface="宋体"/>
              </a:rPr>
              <a:t>pthread_join</a:t>
            </a:r>
            <a:r>
              <a:rPr lang="en-US" sz="2000" b="true">
                <a:latin typeface="Courier New"/>
                <a:ea typeface="宋体"/>
                <a:cs typeface="宋体"/>
              </a:rPr>
              <a:t>(</a:t>
            </a:r>
            <a:r>
              <a:rPr lang="en-US" sz="2000" b="true">
                <a:latin typeface="Courier New"/>
                <a:ea typeface="宋体"/>
                <a:cs typeface="宋体"/>
              </a:rPr>
              <a:t>tid</a:t>
            </a:r>
            <a:r>
              <a:rPr lang="en-US" sz="2000" b="true">
                <a:latin typeface="Courier New"/>
                <a:ea typeface="宋体"/>
                <a:cs typeface="宋体"/>
              </a:rPr>
              <a:t>[</a:t>
            </a:r>
            <a:r>
              <a:rPr lang="en-US" sz="2000" b="true">
                <a:latin typeface="Courier New"/>
                <a:ea typeface="宋体"/>
                <a:cs typeface="宋体"/>
              </a:rPr>
              <a:t>i</a:t>
            </a:r>
            <a:r>
              <a:rPr lang="en-US" sz="2000" b="true">
                <a:latin typeface="Courier New"/>
                <a:ea typeface="宋体"/>
                <a:cs typeface="宋体"/>
              </a:rPr>
              <a:t>], NULL) ;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    exit(0) ;</a:t>
            </a:r>
            <a:endParaRPr/>
          </a:p>
          <a:p>
            <a:pPr marL="0" indent="0">
              <a:lnSpc>
                <a:spcPct val="120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宋体"/>
              </a:rPr>
              <a:t>} </a:t>
            </a:r>
            <a:endParaRPr/>
          </a:p>
        </p:txBody>
      </p:sp>
      <p:sp>
        <p:nvSpPr>
          <p:cNvPr id="1388" name="Rectangle 3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/>
              <a:t>Race Elimination</a:t>
            </a:r>
            <a:endParaRPr lang="zh-CN" altLang="en-US" dirty="false">
              <a:ea typeface="宋体" charset="-122"/>
            </a:endParaRPr>
          </a:p>
        </p:txBody>
      </p:sp>
      <p:sp>
        <p:nvSpPr>
          <p:cNvPr id="1389" name="Rectangle 3"/>
          <p:cNvSpPr txBox="true">
            <a:spLocks noChangeArrowheads="true"/>
          </p:cNvSpPr>
          <p:nvPr/>
        </p:nvSpPr>
        <p:spPr bwMode="auto">
          <a:xfrm>
            <a:off x="4114800" y="1752600"/>
            <a:ext cx="42672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>
            <a:ext uri="{FAA26D3D-D897-4be2-8F04-BA451C77F1D7}"/>
          </a:extLst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kumimoji="true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kumimoji="true" sz="2400">
                <a:solidFill>
                  <a:schemeClr val="tx1"/>
                </a:solidFill>
                <a:latin typeface="+mn-lt"/>
                <a:ea typeface="宋体" charset="0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kumimoji="true" sz="2000">
                <a:solidFill>
                  <a:schemeClr val="tx1"/>
                </a:solidFill>
                <a:latin typeface="+mn-lt"/>
                <a:ea typeface="宋体" charset="0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kumimoji="true" sz="2000">
                <a:solidFill>
                  <a:schemeClr val="tx1"/>
                </a:solidFill>
                <a:latin typeface="+mn-lt"/>
                <a:ea typeface="宋体" charset="0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+mn-lt"/>
                <a:ea typeface="宋体" charset="0"/>
              </a:defRPr>
            </a:lvl5pPr>
            <a:lvl6pPr marL="25146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/>
            <a:r>
              <a:rPr lang="en-US" b="false" kern="0"/>
              <a:t>Avoid unintended sharing of state</a:t>
            </a:r>
            <a:endParaRPr lang="en-US" b="false" kern="0" dirty="false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>
  <p:cSld>
    <p:spTree>
      <p:nvGrpSpPr>
        <p:cNvPr id="13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活锁（</a:t>
            </a:r>
            <a:r>
              <a:rPr kumimoji="true" lang="en-US" altLang="zh-CN" dirty="false"/>
              <a:t>Live Lock</a:t>
            </a:r>
            <a:r>
              <a:rPr kumimoji="true" lang="zh-CN" altLang="en-US" dirty="false"/>
              <a:t>）</a:t>
            </a:r>
            <a:endParaRPr/>
          </a:p>
        </p:txBody>
      </p:sp>
      <p:sp>
        <p:nvSpPr>
          <p:cNvPr id="1392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686800" cy="4419600"/>
          </a:xfrm>
        </p:spPr>
        <p:txBody>
          <a:bodyPr/>
          <a:lstStyle/>
          <a:p>
            <a:pPr>
              <a:buChar char="•"/>
            </a:pPr>
            <a:r>
              <a:rPr lang="zh-CN" sz="2400"/>
              <a:t>类似于死锁问题，两个</a:t>
            </a:r>
            <a:r>
              <a:rPr lang="en-US" sz="2400"/>
              <a:t>thread</a:t>
            </a:r>
            <a:r>
              <a:rPr lang="zh-CN" sz="2400"/>
              <a:t>各自持有对方想要的锁</a:t>
            </a:r>
            <a:endParaRPr lang="en-US" sz="2400"/>
          </a:p>
          <a:p>
            <a:pPr>
              <a:buChar char="•"/>
            </a:pPr>
            <a:r>
              <a:rPr lang="zh-CN" sz="2400"/>
              <a:t>当一个</a:t>
            </a:r>
            <a:r>
              <a:rPr lang="en-US" sz="2400"/>
              <a:t>thread</a:t>
            </a:r>
            <a:r>
              <a:rPr lang="zh-CN" sz="2400"/>
              <a:t>意识到它不能获得下一个需要获得的锁时，它会释放已获得的锁，并等待</a:t>
            </a:r>
            <a:r>
              <a:rPr lang="en-US" sz="2400"/>
              <a:t>1ms</a:t>
            </a:r>
            <a:r>
              <a:rPr lang="zh-CN" sz="2400"/>
              <a:t>再尝试一次</a:t>
            </a:r>
            <a:endParaRPr lang="en-US" sz="2400"/>
          </a:p>
          <a:p>
            <a:pPr>
              <a:buChar char="•"/>
            </a:pPr>
            <a:r>
              <a:rPr lang="zh-CN" sz="2400"/>
              <a:t>但是，如果两个</a:t>
            </a:r>
            <a:r>
              <a:rPr lang="en-US" sz="2400"/>
              <a:t>thread</a:t>
            </a:r>
            <a:r>
              <a:rPr lang="zh-CN" sz="2400"/>
              <a:t>都这样做，还是无法解决问题</a:t>
            </a:r>
            <a:endParaRPr lang="en-US" sz="2400"/>
          </a:p>
          <a:p>
            <a:pPr lvl="1">
              <a:buChar char="–"/>
            </a:pPr>
            <a:r>
              <a:rPr lang="zh-CN" sz="2000"/>
              <a:t>类似于一条路上相遇的两个人都在让路</a:t>
            </a:r>
            <a:endParaRPr lang="en-US" sz="2000"/>
          </a:p>
          <a:p>
            <a:pPr>
              <a:buChar char="•"/>
            </a:pPr>
            <a:r>
              <a:rPr lang="zh-CN"/>
              <a:t>例子</a:t>
            </a:r>
            <a:endParaRPr lang="en-US"/>
          </a:p>
          <a:p>
            <a:pPr lvl="1">
              <a:buChar char="–"/>
            </a:pPr>
            <a:r>
              <a:rPr lang="en-US"/>
              <a:t>Fork</a:t>
            </a:r>
            <a:r>
              <a:rPr lang="zh-CN"/>
              <a:t>创建进程，但系统进程数量有上限</a:t>
            </a:r>
            <a:r>
              <a:rPr lang="en-US"/>
              <a:t>; fork</a:t>
            </a:r>
            <a:r>
              <a:rPr lang="zh-CN"/>
              <a:t>失败会等待一段时间再重试</a:t>
            </a:r>
            <a:endParaRPr lang="en-US"/>
          </a:p>
          <a:p>
            <a:pPr lvl="2">
              <a:buChar char="•"/>
            </a:pPr>
            <a:r>
              <a:rPr lang="zh-CN"/>
              <a:t>假设系统最多</a:t>
            </a:r>
            <a:r>
              <a:rPr lang="en-US"/>
              <a:t>100</a:t>
            </a:r>
            <a:r>
              <a:rPr lang="zh-CN"/>
              <a:t>个进程，</a:t>
            </a:r>
            <a:r>
              <a:rPr lang="en-US"/>
              <a:t>10</a:t>
            </a:r>
            <a:r>
              <a:rPr lang="zh-CN"/>
              <a:t>个进程，每个要创建</a:t>
            </a:r>
            <a:r>
              <a:rPr lang="en-US"/>
              <a:t>12</a:t>
            </a:r>
            <a:r>
              <a:rPr lang="zh-CN"/>
              <a:t>个子进程</a:t>
            </a:r>
            <a:endParaRPr/>
          </a:p>
          <a:p>
            <a:pPr lvl="2">
              <a:buChar char="•"/>
            </a:pPr>
            <a:r>
              <a:rPr lang="zh-CN"/>
              <a:t>每个进程创建到</a:t>
            </a:r>
            <a:r>
              <a:rPr lang="en-US"/>
              <a:t>9</a:t>
            </a:r>
            <a:r>
              <a:rPr lang="zh-CN"/>
              <a:t>个后失败，都放弃前面创建的进程，等待重试</a:t>
            </a:r>
            <a:endParaRPr lang="en-US"/>
          </a:p>
          <a:p>
            <a:pPr lvl="1">
              <a:buChar char="–"/>
            </a:pPr>
            <a:r>
              <a:rPr lang="zh-CN"/>
              <a:t>分布式系统选举</a:t>
            </a:r>
            <a:r>
              <a:rPr lang="en-US"/>
              <a:t>leader</a:t>
            </a:r>
            <a:endParaRPr/>
          </a:p>
          <a:p>
            <a:pPr lvl="2">
              <a:buChar char="•"/>
            </a:pPr>
            <a:r>
              <a:rPr lang="zh-CN"/>
              <a:t>都申请当</a:t>
            </a:r>
            <a:r>
              <a:rPr lang="en-US"/>
              <a:t>leader</a:t>
            </a:r>
            <a:r>
              <a:rPr lang="zh-CN"/>
              <a:t>，无法获得半数以上选票</a:t>
            </a:r>
            <a:endParaRPr lang="zh-CN"/>
          </a:p>
        </p:txBody>
      </p:sp>
      <p:sp>
        <p:nvSpPr>
          <p:cNvPr id="1393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78</a:t>
            </a:fld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sp>
        <p:nvSpPr>
          <p:cNvPr id="1396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endParaRPr kumimoji="true" lang="zh-CN" altLang="en-US" dirty="false"/>
          </a:p>
        </p:txBody>
      </p:sp>
      <p:sp>
        <p:nvSpPr>
          <p:cNvPr id="1397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79</a:t>
            </a:fld>
            <a:endParaRPr lang="en-US" altLang="zh-CN"/>
          </a:p>
        </p:txBody>
      </p:sp>
      <p:pic>
        <p:nvPicPr>
          <p:cNvPr id="1398" name="Picture 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518417" y="1600200"/>
            <a:ext cx="8183365" cy="4626543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sp>
        <p:nvSpPr>
          <p:cNvPr id="1401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80</a:t>
            </a:fld>
            <a:endParaRPr lang="en-US" altLang="zh-CN"/>
          </a:p>
        </p:txBody>
      </p:sp>
      <p:pic>
        <p:nvPicPr>
          <p:cNvPr id="1402" name="Picture 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2057400" y="132970"/>
            <a:ext cx="6934200" cy="6532864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4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sp>
        <p:nvSpPr>
          <p:cNvPr id="140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endParaRPr kumimoji="true" lang="zh-CN" altLang="en-US"/>
          </a:p>
        </p:txBody>
      </p:sp>
      <p:sp>
        <p:nvSpPr>
          <p:cNvPr id="1406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81</a:t>
            </a:fld>
            <a:endParaRPr lang="en-US" altLang="zh-CN"/>
          </a:p>
        </p:txBody>
      </p:sp>
      <p:pic>
        <p:nvPicPr>
          <p:cNvPr id="1407" name="Picture 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650842" y="1424643"/>
            <a:ext cx="7578758" cy="4747557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4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sp>
        <p:nvSpPr>
          <p:cNvPr id="1410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endParaRPr kumimoji="true" lang="zh-CN" altLang="en-US"/>
          </a:p>
        </p:txBody>
      </p:sp>
      <p:sp>
        <p:nvSpPr>
          <p:cNvPr id="1411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B822AC0E-5CA6-B04B-BA33-B0AD3DF7F57C}" type="slidenum">
              <a:rPr lang="zh-CN" altLang="en-US" smtClean="false"/>
              <a:t>82</a:t>
            </a:fld>
            <a:endParaRPr lang="en-US" altLang="zh-CN"/>
          </a:p>
        </p:txBody>
      </p:sp>
      <p:pic>
        <p:nvPicPr>
          <p:cNvPr id="1412" name="Picture 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 rot="0" flipH="false" flipV="false">
            <a:off x="959853" y="1426397"/>
            <a:ext cx="7300494" cy="52030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14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>
                <a:ea typeface="宋体" charset="-122"/>
              </a:rPr>
              <a:t>线程</a:t>
            </a:r>
            <a:r>
              <a:rPr kumimoji="true" lang="en-US" altLang="zh-CN" dirty="false">
                <a:ea typeface="宋体" charset="-122"/>
              </a:rPr>
              <a:t>vs.</a:t>
            </a:r>
            <a:r>
              <a:rPr kumimoji="true" lang="zh-CN" altLang="en-US" dirty="false">
                <a:ea typeface="宋体" charset="-122"/>
              </a:rPr>
              <a:t>进程</a:t>
            </a:r>
            <a:r>
              <a:rPr kumimoji="true" lang="en-US" altLang="zh-CN" dirty="false">
                <a:ea typeface="宋体" charset="-122"/>
              </a:rPr>
              <a:t> (1)</a:t>
            </a:r>
            <a:endParaRPr kumimoji="true" lang="zh-CN" altLang="en-US" dirty="false">
              <a:ea typeface="宋体" charset="-122"/>
            </a:endParaRPr>
          </a:p>
        </p:txBody>
      </p:sp>
      <p:sp>
        <p:nvSpPr>
          <p:cNvPr id="141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zh-CN" altLang="en-US" dirty="false">
                <a:ea typeface="宋体" charset="-122"/>
              </a:rPr>
              <a:t>进程之间可以并发、共享</a:t>
            </a:r>
            <a:endParaRPr lang="en-US" altLang="zh-CN" dirty="false">
              <a:ea typeface="宋体" charset="-122"/>
            </a:endParaRPr>
          </a:p>
          <a:p>
            <a:pPr lvl="1"/>
            <a:r>
              <a:rPr lang="en-US" altLang="zh-CN" dirty="false">
                <a:ea typeface="宋体" charset="-122"/>
              </a:rPr>
              <a:t>E.g., PostgreSQL:</a:t>
            </a:r>
            <a:r>
              <a:rPr lang="zh-CN" altLang="en-US" dirty="false">
                <a:ea typeface="宋体" charset="-122"/>
              </a:rPr>
              <a:t> 多进程</a:t>
            </a:r>
            <a:endParaRPr lang="en-US" altLang="zh-CN" dirty="false">
              <a:ea typeface="宋体" charset="-122"/>
            </a:endParaRPr>
          </a:p>
          <a:p>
            <a:pPr lvl="1"/>
            <a:r>
              <a:rPr lang="en-US" altLang="zh-CN" dirty="false">
                <a:ea typeface="宋体" charset="-122"/>
              </a:rPr>
              <a:t>MySQL</a:t>
            </a:r>
            <a:r>
              <a:rPr lang="zh-CN" altLang="en-US" dirty="false">
                <a:ea typeface="宋体" charset="-122"/>
              </a:rPr>
              <a:t>: 多线程</a:t>
            </a:r>
            <a:endParaRPr lang="en-US" altLang="zh-CN" dirty="false">
              <a:ea typeface="宋体" charset="-122"/>
            </a:endParaRPr>
          </a:p>
          <a:p>
            <a:pPr/>
            <a:r>
              <a:rPr lang="zh-CN" altLang="en-US" dirty="false">
                <a:ea typeface="宋体" charset="-122"/>
              </a:rPr>
              <a:t>但是开销会比较大</a:t>
            </a:r>
            <a:endParaRPr lang="en-US" altLang="zh-CN" dirty="false">
              <a:ea typeface="宋体" charset="-122"/>
            </a:endParaRPr>
          </a:p>
          <a:p>
            <a:pPr lvl="1"/>
            <a:r>
              <a:rPr lang="zh-CN" altLang="en-US" dirty="false">
                <a:ea typeface="宋体" charset="-122"/>
              </a:rPr>
              <a:t>每个进程有自己独立的虚拟内存空间，无法按照虚拟地址共享内存；需要用</a:t>
            </a:r>
            <a:r>
              <a:rPr lang="en-US" altLang="zh-CN" dirty="false">
                <a:ea typeface="宋体" charset="-122"/>
              </a:rPr>
              <a:t>IPC</a:t>
            </a:r>
            <a:r>
              <a:rPr lang="zh-CN" altLang="en-US" dirty="false">
                <a:ea typeface="宋体" charset="-122"/>
              </a:rPr>
              <a:t>（进程间通信）机制，但开销更高</a:t>
            </a:r>
            <a:endParaRPr lang="en-US" altLang="zh-CN" dirty="false">
              <a:ea typeface="宋体" charset="-122"/>
            </a:endParaRPr>
          </a:p>
          <a:p>
            <a:pPr/>
            <a:r>
              <a:rPr lang="zh-CN" altLang="en-US" dirty="false">
                <a:ea typeface="宋体" charset="-122"/>
              </a:rPr>
              <a:t>而在一个进程空间的多线程，天然数据共享</a:t>
            </a:r>
            <a:endParaRPr lang="en-US" altLang="zh-CN" dirty="false">
              <a:ea typeface="宋体" charset="-122"/>
            </a:endParaRPr>
          </a:p>
          <a:p>
            <a:pPr lvl="1"/>
            <a:r>
              <a:rPr lang="en-US" altLang="zh-CN" dirty="false">
                <a:ea typeface="宋体" charset="-122"/>
              </a:rPr>
              <a:t>Data, heap, stack</a:t>
            </a:r>
            <a:endParaRPr/>
          </a:p>
        </p:txBody>
      </p:sp>
      <p:sp>
        <p:nvSpPr>
          <p:cNvPr id="1416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2788FD1-9DBD-FB4E-AB28-7AD009C78573}" type="slidenum">
              <a:rPr kumimoji="false" lang="zh-CN" altLang="en-US" sz="1400">
                <a:latin typeface="Times New Roman" charset="0"/>
              </a:rPr>
              <a:t>7</a:t>
            </a:fld>
            <a:endParaRPr kumimoji="false" lang="en-US" altLang="zh-CN" sz="1400">
              <a:latin typeface="Times New Roman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>
  <p:cSld>
    <p:spTree>
      <p:nvGrpSpPr>
        <p:cNvPr id="14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Title 1"/>
          <p:cNvSpPr>
            <a:spLocks noGrp="true"/>
          </p:cNvSpPr>
          <p:nvPr>
            <p:ph type="ctrTitle"/>
          </p:nvPr>
        </p:nvSpPr>
        <p:spPr>
          <a:xfrm>
            <a:off x="685800" y="2209800"/>
            <a:ext cx="7772400" cy="1797050"/>
          </a:xfrm>
        </p:spPr>
        <p:txBody>
          <a:bodyPr/>
          <a:lstStyle/>
          <a:p>
            <a:pPr marL="0" indent="0"/>
            <a:r>
              <a:rPr lang="en-US" dirty="false"/>
              <a:t>Thread-Level Parallelism</a:t>
            </a:r>
            <a:endParaRPr lang="en-US" sz="2000" b="false" dirty="false"/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p="http://schemas.openxmlformats.org/presentationml/2006/main">
  <p:cSld>
    <p:spTree>
      <p:nvGrpSpPr>
        <p:cNvPr id="14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/>
              <a:t>Outline</a:t>
            </a:r>
            <a:endParaRPr lang="en-US" dirty="false"/>
          </a:p>
        </p:txBody>
      </p:sp>
      <p:sp>
        <p:nvSpPr>
          <p:cNvPr id="1421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sz="2400" dirty="false"/>
              <a:t>Parallel  Computing Hardware</a:t>
            </a:r>
            <a:endParaRPr/>
          </a:p>
          <a:p>
            <a:pPr lvl="1"/>
            <a:r>
              <a:rPr lang="en-US" sz="2000" dirty="false" err="true"/>
              <a:t>Multicore</a:t>
            </a:r>
            <a:endParaRPr lang="en-US" sz="2000" dirty="false"/>
          </a:p>
          <a:p>
            <a:pPr lvl="2"/>
            <a:r>
              <a:rPr lang="en-US" sz="1800" dirty="false"/>
              <a:t>Multiple separate processors on single chip</a:t>
            </a:r>
            <a:endParaRPr/>
          </a:p>
          <a:p>
            <a:pPr lvl="1"/>
            <a:r>
              <a:rPr lang="en-US" sz="2000" dirty="false" err="true"/>
              <a:t>Hyperthreading</a:t>
            </a:r>
            <a:endParaRPr lang="en-US" sz="2000" dirty="false"/>
          </a:p>
          <a:p>
            <a:pPr lvl="2"/>
            <a:r>
              <a:rPr lang="en-US" sz="1800" dirty="false"/>
              <a:t>Efficient execution of multiple threads on single core</a:t>
            </a:r>
            <a:endParaRPr/>
          </a:p>
          <a:p>
            <a:pPr/>
            <a:r>
              <a:rPr lang="en-US" sz="2400" dirty="false"/>
              <a:t>Thread-Level Parallelism</a:t>
            </a:r>
            <a:endParaRPr/>
          </a:p>
          <a:p>
            <a:pPr lvl="1"/>
            <a:r>
              <a:rPr lang="en-US" sz="2000" dirty="false">
                <a:solidFill>
                  <a:srgbClr val="FF0000"/>
                </a:solidFill>
              </a:rPr>
              <a:t>Splitting program into independent tasks</a:t>
            </a:r>
            <a:endParaRPr/>
          </a:p>
          <a:p>
            <a:pPr lvl="2"/>
            <a:r>
              <a:rPr lang="en-US" sz="1800" dirty="false"/>
              <a:t>Example 1: Parallel summation</a:t>
            </a:r>
            <a:endParaRPr/>
          </a:p>
          <a:p>
            <a:pPr lvl="1"/>
            <a:r>
              <a:rPr lang="en-US" sz="2000" dirty="false">
                <a:solidFill>
                  <a:srgbClr val="FF0000"/>
                </a:solidFill>
              </a:rPr>
              <a:t>Divide-and</a:t>
            </a:r>
            <a:r>
              <a:rPr lang="en-US" altLang="zh-CN" sz="2000" dirty="false">
                <a:solidFill>
                  <a:srgbClr val="FF0000"/>
                </a:solidFill>
              </a:rPr>
              <a:t>-</a:t>
            </a:r>
            <a:r>
              <a:rPr lang="en-US" sz="2000" dirty="false">
                <a:solidFill>
                  <a:srgbClr val="FF0000"/>
                </a:solidFill>
              </a:rPr>
              <a:t>conquer parallelism</a:t>
            </a:r>
            <a:endParaRPr/>
          </a:p>
          <a:p>
            <a:pPr lvl="2"/>
            <a:r>
              <a:rPr lang="en-US" sz="1800" dirty="false"/>
              <a:t>Example 2: Parallel quicksort</a:t>
            </a:r>
            <a:endParaRPr/>
          </a:p>
          <a:p>
            <a:pPr/>
            <a:r>
              <a:rPr lang="en-US" sz="2400" dirty="false"/>
              <a:t>Consistency Models</a:t>
            </a:r>
            <a:endParaRPr/>
          </a:p>
          <a:p>
            <a:pPr lvl="1"/>
            <a:r>
              <a:rPr lang="en-US" sz="2000" dirty="false"/>
              <a:t>What happens when multiple threads are reading &amp; writing shared state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4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标题 1"/>
          <p:cNvSpPr>
            <a:spLocks noGrp="true"/>
          </p:cNvSpPr>
          <p:nvPr>
            <p:ph type="title"/>
          </p:nvPr>
        </p:nvSpPr>
        <p:spPr/>
        <p:txBody>
          <a:bodyPr/>
          <a:p>
            <a:pPr/>
            <a:r>
              <a:rPr lang="en-US" sz="2400"/>
              <a:t>Concurrent VS. P</a:t>
            </a:r>
            <a:r>
              <a:rPr lang="en-US" sz="2400"/>
              <a:t>arallel</a:t>
            </a:r>
            <a:endParaRPr/>
          </a:p>
        </p:txBody>
      </p:sp>
      <p:sp>
        <p:nvSpPr>
          <p:cNvPr id="1424" name="内容占位符 2"/>
          <p:cNvSpPr>
            <a:spLocks noGrp="true"/>
          </p:cNvSpPr>
          <p:nvPr>
            <p:ph idx="1"/>
          </p:nvPr>
        </p:nvSpPr>
        <p:spPr/>
        <p:txBody>
          <a:bodyPr/>
          <a:p>
            <a:pPr>
              <a:buChar char="•"/>
            </a:pPr>
            <a:r>
              <a:rPr lang="zh-CN" sz="2000"/>
              <a:t>之前，我们假设多个线程运行在单个</a:t>
            </a:r>
            <a:r>
              <a:rPr lang="en-US" sz="2000"/>
              <a:t>CPU</a:t>
            </a:r>
            <a:r>
              <a:rPr lang="zh-CN" sz="2000"/>
              <a:t>核心上</a:t>
            </a:r>
            <a:endParaRPr/>
          </a:p>
          <a:p>
            <a:pPr lvl="1">
              <a:buChar char="•"/>
            </a:pPr>
            <a:r>
              <a:rPr lang="zh-CN" sz="2000"/>
              <a:t>这种情况可以加速</a:t>
            </a:r>
            <a:r>
              <a:rPr lang="en-US" sz="2000"/>
              <a:t>I/O</a:t>
            </a:r>
            <a:r>
              <a:rPr lang="zh-CN" sz="2000"/>
              <a:t>操作</a:t>
            </a:r>
            <a:endParaRPr/>
          </a:p>
          <a:p>
            <a:pPr>
              <a:buChar char="•"/>
            </a:pPr>
            <a:r>
              <a:rPr lang="zh-CN" sz="2000"/>
              <a:t>但当多线程程序运行在多核计算机上时，</a:t>
            </a:r>
            <a:r>
              <a:rPr lang="en-US" sz="2000"/>
              <a:t>OS Kernel</a:t>
            </a:r>
            <a:r>
              <a:rPr lang="zh-CN" sz="2000"/>
              <a:t>会将不同线程调度到不同的核上执行</a:t>
            </a:r>
            <a:endParaRPr/>
          </a:p>
          <a:p>
            <a:pPr lvl="1">
              <a:buChar char="•"/>
            </a:pPr>
            <a:r>
              <a:rPr lang="zh-CN" sz="2000"/>
              <a:t>这时，多线程可以显著加速计算密集型任务</a:t>
            </a:r>
            <a:endParaRPr/>
          </a:p>
        </p:txBody>
      </p:sp>
      <p:sp>
        <p:nvSpPr>
          <p:cNvPr id="1425" name="Rectangle 6"/>
          <p:cNvSpPr>
            <a:spLocks noGrp="true" noChangeArrowheads="true"/>
          </p:cNvSpPr>
          <p:nvPr>
            <p:ph type="sldNum" sz="quarter" idx="12"/>
          </p:nvPr>
        </p:nvSpPr>
        <p:spPr>
          <a:ln/>
        </p:spPr>
        <p:txBody>
          <a:bodyPr/>
          <a:p>
            <a:pPr/>
            <a:fld id="{B822AC0E-5CA6-B04B-BA33-B0AD3DF7F57C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426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1334830" y="3581400"/>
            <a:ext cx="6139059" cy="2819400"/>
          </a:xfrm>
          <a:prstGeom prst="rect"/>
        </p:spPr>
      </p:pic>
    </p:spTree>
  </p:cSld>
</p:sld>
</file>

<file path=ppt/slides/slide83.xml><?xml version="1.0" encoding="utf-8"?>
<p:sld xmlns:a="http://schemas.openxmlformats.org/drawingml/2006/main" xmlns:p="http://schemas.openxmlformats.org/presentationml/2006/main">
  <p:cSld>
    <p:spTree>
      <p:nvGrpSpPr>
        <p:cNvPr id="14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Example 1: Parallel Summation</a:t>
            </a:r>
            <a:endParaRPr/>
          </a:p>
        </p:txBody>
      </p:sp>
      <p:sp>
        <p:nvSpPr>
          <p:cNvPr id="1429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7896225" cy="4657725"/>
          </a:xfrm>
        </p:spPr>
        <p:txBody>
          <a:bodyPr/>
          <a:lstStyle/>
          <a:p>
            <a:pPr>
              <a:buChar char="•"/>
            </a:pPr>
            <a:r>
              <a:rPr lang="en-US"/>
              <a:t>Sum numbers </a:t>
            </a:r>
            <a:r>
              <a:rPr lang="en-US" i="true"/>
              <a:t>0, …, n-1</a:t>
            </a:r>
            <a:endParaRPr/>
          </a:p>
          <a:p>
            <a:pPr lvl="1">
              <a:buChar char="–"/>
            </a:pPr>
            <a:r>
              <a:rPr lang="en-US"/>
              <a:t>Should add up to </a:t>
            </a:r>
            <a:r>
              <a:rPr lang="en-US" i="true"/>
              <a:t>((n-1)*n)/2</a:t>
            </a:r>
            <a:endParaRPr/>
          </a:p>
          <a:p>
            <a:pPr>
              <a:buChar char="•"/>
            </a:pPr>
            <a:r>
              <a:rPr lang="en-US"/>
              <a:t>Partition values </a:t>
            </a:r>
            <a:r>
              <a:rPr lang="en-US" i="true"/>
              <a:t>1, …, n-1 </a:t>
            </a:r>
            <a:r>
              <a:rPr lang="en-US"/>
              <a:t>into </a:t>
            </a:r>
            <a:r>
              <a:rPr lang="en-US" i="true"/>
              <a:t>t</a:t>
            </a:r>
            <a:r>
              <a:rPr lang="en-US"/>
              <a:t> ranges</a:t>
            </a:r>
            <a:endParaRPr/>
          </a:p>
          <a:p>
            <a:pPr lvl="1">
              <a:buChar char="–"/>
            </a:pPr>
            <a:r>
              <a:rPr lang="en-US" i="true">
                <a:latin typeface="Comic Sans MS"/>
                <a:ea typeface="宋体"/>
                <a:sym typeface="Symbol"/>
              </a:rPr>
              <a:t>n</a:t>
            </a:r>
            <a:r>
              <a:rPr lang="en-US" i="true"/>
              <a:t>/t </a:t>
            </a:r>
            <a:r>
              <a:rPr lang="en-US"/>
              <a:t>values in each range</a:t>
            </a:r>
            <a:endParaRPr/>
          </a:p>
          <a:p>
            <a:pPr lvl="1">
              <a:buChar char="–"/>
            </a:pPr>
            <a:r>
              <a:rPr lang="en-US"/>
              <a:t>Each of </a:t>
            </a:r>
            <a:r>
              <a:rPr lang="en-US" i="true"/>
              <a:t>t</a:t>
            </a:r>
            <a:r>
              <a:rPr lang="en-US"/>
              <a:t> threads processes 1 range </a:t>
            </a:r>
            <a:endParaRPr/>
          </a:p>
          <a:p>
            <a:pPr lvl="1">
              <a:buChar char="–"/>
            </a:pPr>
            <a:r>
              <a:rPr lang="en-US"/>
              <a:t>For simplicity, assume </a:t>
            </a:r>
            <a:r>
              <a:rPr lang="en-US" i="true"/>
              <a:t>n</a:t>
            </a:r>
            <a:r>
              <a:rPr lang="en-US"/>
              <a:t> is a multiple of </a:t>
            </a:r>
            <a:r>
              <a:rPr lang="en-US" i="true"/>
              <a:t>t</a:t>
            </a:r>
            <a:r>
              <a:rPr lang="en-US"/>
              <a:t> </a:t>
            </a:r>
            <a:endParaRPr/>
          </a:p>
          <a:p>
            <a:pPr lvl="1">
              <a:buChar char="–"/>
            </a:pPr>
            <a:endParaRPr lang="en-US"/>
          </a:p>
          <a:p>
            <a:pPr>
              <a:buChar char="•"/>
            </a:pPr>
            <a:r>
              <a:rPr lang="en-US"/>
              <a:t>Let</a:t>
            </a:r>
            <a:r>
              <a:rPr lang="en-US"/>
              <a:t>’</a:t>
            </a:r>
            <a:r>
              <a:rPr lang="en-US"/>
              <a:t>s consider different ways that multiple threads might work on their assigned ranges in parallel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>
  <p:cSld>
    <p:spTree>
      <p:nvGrpSpPr>
        <p:cNvPr id="14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First attempt: </a:t>
            </a:r>
            <a:r>
              <a:rPr lang="en-US" dirty="false" err="true">
                <a:latin typeface="Courier New"/>
                <a:cs typeface="Courier New"/>
              </a:rPr>
              <a:t>psum-mutex</a:t>
            </a:r>
            <a:endParaRPr lang="en-US" dirty="false">
              <a:latin typeface="Courier New"/>
              <a:cs typeface="Courier New"/>
            </a:endParaRPr>
          </a:p>
        </p:txBody>
      </p:sp>
      <p:sp>
        <p:nvSpPr>
          <p:cNvPr id="1432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pPr>
              <a:buChar char="•"/>
            </a:pPr>
            <a:r>
              <a:rPr lang="en-US" sz="2400"/>
              <a:t>Simplest approach: Threads sum into a global variable protected by a </a:t>
            </a:r>
            <a:r>
              <a:rPr lang="en-US" sz="2400"/>
              <a:t>mutex</a:t>
            </a:r>
            <a:r>
              <a:rPr lang="en-US" sz="2400"/>
              <a:t>.</a:t>
            </a:r>
            <a:endParaRPr/>
          </a:p>
        </p:txBody>
      </p:sp>
      <p:sp>
        <p:nvSpPr>
          <p:cNvPr id="1433" name="Text Box 3"/>
          <p:cNvSpPr txBox="true">
            <a:spLocks noChangeArrowheads="true"/>
          </p:cNvSpPr>
          <p:nvPr/>
        </p:nvSpPr>
        <p:spPr bwMode="auto">
          <a:xfrm rot="0" flipH="false" flipV="false">
            <a:off x="300831" y="2292508"/>
            <a:ext cx="8382000" cy="43942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/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void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*</a:t>
            </a:r>
            <a:r>
              <a:rPr lang="en-US" sz="1600">
                <a:solidFill>
                  <a:srgbClr val="4A00FF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sum_mutex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(</a:t>
            </a:r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void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*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vargp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); </a:t>
            </a:r>
            <a:r>
              <a:rPr lang="en-US" sz="1600">
                <a:solidFill>
                  <a:srgbClr val="CB2418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Thread routine */</a:t>
            </a:r>
            <a:endParaRPr lang="en-US" sz="1600">
              <a:solidFill>
                <a:srgbClr val="00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  <a:p>
            <a:pPr/>
            <a:endParaRPr lang="en-US" sz="1600">
              <a:solidFill>
                <a:srgbClr val="00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  <a:p>
            <a:pPr/>
            <a:r>
              <a:rPr lang="en-US" sz="1600">
                <a:solidFill>
                  <a:srgbClr val="CB2418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Global shared variables */</a:t>
            </a:r>
            <a:endParaRPr lang="en-US" sz="1600">
              <a:solidFill>
                <a:srgbClr val="00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  <a:p>
            <a:pPr/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long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gsum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= 0;           </a:t>
            </a:r>
            <a:r>
              <a:rPr lang="en-US" sz="1600">
                <a:solidFill>
                  <a:srgbClr val="CB2418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Global sum */</a:t>
            </a:r>
            <a:endParaRPr lang="en-US" sz="1600">
              <a:solidFill>
                <a:srgbClr val="00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  <a:p>
            <a:pPr/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long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nelems_per_thread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;  </a:t>
            </a:r>
            <a:r>
              <a:rPr lang="en-US" sz="1600">
                <a:solidFill>
                  <a:srgbClr val="CB2418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Number of elements to sum per thread*/</a:t>
            </a:r>
            <a:endParaRPr/>
          </a:p>
          <a:p>
            <a:pPr/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sem_t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mutex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;             </a:t>
            </a:r>
            <a:r>
              <a:rPr lang="en-US" sz="1600">
                <a:solidFill>
                  <a:srgbClr val="CB2418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</a:t>
            </a:r>
            <a:r>
              <a:rPr lang="en-US" sz="1600">
                <a:solidFill>
                  <a:srgbClr val="CB2418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Mutex</a:t>
            </a:r>
            <a:r>
              <a:rPr lang="en-US" sz="1600">
                <a:solidFill>
                  <a:srgbClr val="CB2418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to protect global sum */</a:t>
            </a:r>
            <a:endParaRPr lang="en-US" sz="1600">
              <a:solidFill>
                <a:srgbClr val="00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  <a:p>
            <a:pPr/>
            <a:endParaRPr lang="en-US" sz="1600">
              <a:solidFill>
                <a:srgbClr val="00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  <a:p>
            <a:pPr/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int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</a:t>
            </a:r>
            <a:r>
              <a:rPr lang="en-US" sz="1600">
                <a:solidFill>
                  <a:srgbClr val="4A00FF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main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(</a:t>
            </a:r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int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argc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, </a:t>
            </a:r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char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**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argv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)</a:t>
            </a:r>
            <a:endParaRPr/>
          </a:p>
          <a:p>
            <a:pPr/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{</a:t>
            </a:r>
            <a:endParaRPr/>
          </a:p>
          <a:p>
            <a:pPr/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   </a:t>
            </a:r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long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i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,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nelems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,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log_nelems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,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nthreads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,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myid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[MAXTHREADS];</a:t>
            </a:r>
            <a:endParaRPr/>
          </a:p>
          <a:p>
            <a:pPr/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   </a:t>
            </a:r>
            <a:r>
              <a:rPr lang="en-US" sz="1600">
                <a:solidFill>
                  <a:srgbClr val="2D961E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pthread_t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</a:t>
            </a:r>
            <a:r>
              <a:rPr lang="en-US" sz="1600">
                <a:solidFill>
                  <a:srgbClr val="C1651C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tid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[MAXTHREADS];</a:t>
            </a:r>
            <a:endParaRPr/>
          </a:p>
          <a:p>
            <a:pPr/>
            <a:endParaRPr lang="en-US" sz="1600">
              <a:solidFill>
                <a:srgbClr val="00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  <a:p>
            <a:pPr/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    </a:t>
            </a:r>
            <a:r>
              <a:rPr lang="en-US" sz="1600">
                <a:solidFill>
                  <a:srgbClr val="CB2418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Get input arguments */</a:t>
            </a:r>
            <a:endParaRPr/>
          </a:p>
          <a:p>
            <a:pPr/>
            <a:r>
              <a:rPr lang="en-US" sz="1600">
                <a:solidFill>
                  <a:srgbClr val="CB2418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   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nthreads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= 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atoi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(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argv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[1]);</a:t>
            </a:r>
            <a:endParaRPr/>
          </a:p>
          <a:p>
            <a:pPr/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   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log_nelems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= 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atoi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(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argv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[2]);</a:t>
            </a:r>
            <a:endParaRPr/>
          </a:p>
          <a:p>
            <a:pPr/>
            <a:r>
              <a:rPr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   nelems = (1L &lt;&lt; log_nelems);</a:t>
            </a:r>
            <a:endParaRPr/>
          </a:p>
          <a:p>
            <a:pPr/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   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nelems_per_thread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= 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nelems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/ 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nthreads</a:t>
            </a:r>
            <a:r>
              <a:rPr lang="en-US"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;</a:t>
            </a:r>
            <a:endParaRPr/>
          </a:p>
          <a:p>
            <a:pPr/>
            <a:r>
              <a:rPr sz="1600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   sem_init(&amp;mutex, 0, 1);</a:t>
            </a:r>
            <a:endParaRPr/>
          </a:p>
        </p:txBody>
      </p:sp>
      <p:sp>
        <p:nvSpPr>
          <p:cNvPr id="1434" name="TextBox 7"/>
          <p:cNvSpPr txBox="true"/>
          <p:nvPr/>
        </p:nvSpPr>
        <p:spPr>
          <a:xfrm>
            <a:off x="6811318" y="6336268"/>
            <a:ext cx="1555121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false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>
  <p:cSld>
    <p:spTree>
      <p:nvGrpSpPr>
        <p:cNvPr id="14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 err="true">
                <a:latin typeface="Courier New"/>
                <a:cs typeface="Courier New"/>
              </a:rPr>
              <a:t>psum-mutex</a:t>
            </a:r>
            <a:r>
              <a:rPr lang="en-US" dirty="false">
                <a:latin typeface="Courier New"/>
                <a:cs typeface="Courier New"/>
              </a:rPr>
              <a:t> </a:t>
            </a:r>
            <a:r>
              <a:rPr lang="en-US" dirty="false">
                <a:latin typeface="+mj-lt"/>
                <a:cs typeface="Courier New"/>
              </a:rPr>
              <a:t>(</a:t>
            </a:r>
            <a:r>
              <a:rPr lang="en-US" dirty="false" err="true">
                <a:latin typeface="+mj-lt"/>
                <a:cs typeface="Courier New"/>
              </a:rPr>
              <a:t>cont</a:t>
            </a:r>
            <a:r>
              <a:rPr lang="en-US" dirty="false">
                <a:latin typeface="+mj-lt"/>
                <a:cs typeface="Courier New"/>
              </a:rPr>
              <a:t>)</a:t>
            </a:r>
            <a:endParaRPr lang="en-US" dirty="false">
              <a:latin typeface="Courier New"/>
              <a:cs typeface="Courier New"/>
            </a:endParaRPr>
          </a:p>
        </p:txBody>
      </p:sp>
      <p:sp>
        <p:nvSpPr>
          <p:cNvPr id="1437" name="Text Box 3"/>
          <p:cNvSpPr txBox="true">
            <a:spLocks noChangeArrowheads="true"/>
          </p:cNvSpPr>
          <p:nvPr/>
        </p:nvSpPr>
        <p:spPr bwMode="auto">
          <a:xfrm>
            <a:off x="300831" y="2496503"/>
            <a:ext cx="8058763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Create peer threads and wait for them to finish */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++) {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ro-RO" sz="1600" dirty="false">
                <a:solidFill>
                  <a:srgbClr val="000000"/>
                </a:solidFill>
                <a:latin typeface="Courier New"/>
                <a:cs typeface="Courier New"/>
              </a:rPr>
              <a:t>        myid[i] = i;                          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Pthread_create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false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sum_mutex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]); </a:t>
            </a:r>
            <a:endParaRPr/>
          </a:p>
          <a:p>
            <a:pPr/>
            <a:r>
              <a:rPr lang="ro-RO" sz="1600" dirty="false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&lt;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nthreads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++)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Pthread_join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tid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], </a:t>
            </a:r>
            <a:r>
              <a:rPr lang="en-US" sz="1600" dirty="false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);                   </a:t>
            </a:r>
            <a:endParaRPr/>
          </a:p>
          <a:p>
            <a:pPr/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Check final answer */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!= (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nelems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 (nelems-1))/2)</a:t>
            </a:r>
            <a:endParaRPr/>
          </a:p>
          <a:p>
            <a:pPr/>
            <a:r>
              <a:rPr lang="fr-FR" sz="1600" dirty="false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r-FR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fr-FR" sz="1600" dirty="false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600" dirty="false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fr-FR" sz="1600" dirty="false" err="true">
                <a:solidFill>
                  <a:srgbClr val="9D206F"/>
                </a:solidFill>
                <a:latin typeface="Courier New"/>
                <a:cs typeface="Courier New"/>
              </a:rPr>
              <a:t>Error</a:t>
            </a:r>
            <a:r>
              <a:rPr lang="fr-FR" sz="1600" dirty="false">
                <a:solidFill>
                  <a:srgbClr val="9D206F"/>
                </a:solidFill>
                <a:latin typeface="Courier New"/>
                <a:cs typeface="Courier New"/>
              </a:rPr>
              <a:t>: </a:t>
            </a:r>
            <a:r>
              <a:rPr lang="fr-FR" sz="1600" dirty="false" err="true">
                <a:solidFill>
                  <a:srgbClr val="9D206F"/>
                </a:solidFill>
                <a:latin typeface="Courier New"/>
                <a:cs typeface="Courier New"/>
              </a:rPr>
              <a:t>result</a:t>
            </a:r>
            <a:r>
              <a:rPr lang="fr-FR" sz="1600" dirty="false">
                <a:solidFill>
                  <a:srgbClr val="9D206F"/>
                </a:solidFill>
                <a:latin typeface="Courier New"/>
                <a:cs typeface="Courier New"/>
              </a:rPr>
              <a:t>=%</a:t>
            </a:r>
            <a:r>
              <a:rPr lang="fr-FR" sz="1600" dirty="false" err="true">
                <a:solidFill>
                  <a:srgbClr val="9D206F"/>
                </a:solidFill>
                <a:latin typeface="Courier New"/>
                <a:cs typeface="Courier New"/>
              </a:rPr>
              <a:t>ld</a:t>
            </a:r>
            <a:r>
              <a:rPr lang="fr-FR" sz="1600" dirty="false">
                <a:solidFill>
                  <a:srgbClr val="9D206F"/>
                </a:solidFill>
                <a:latin typeface="Courier New"/>
                <a:cs typeface="Courier New"/>
              </a:rPr>
              <a:t>\n"</a:t>
            </a:r>
            <a:r>
              <a:rPr lang="fr-FR" sz="1600" dirty="false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fr-FR" sz="1600" dirty="false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endParaRPr/>
          </a:p>
          <a:p>
            <a:pPr/>
            <a:endParaRPr lang="fr-FR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fr-FR" sz="1600" dirty="false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/>
          </a:p>
          <a:p>
            <a:pPr/>
            <a:r>
              <a:rPr lang="fr-FR" sz="1600" dirty="false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false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38" name="TextBox 7"/>
          <p:cNvSpPr txBox="true"/>
          <p:nvPr/>
        </p:nvSpPr>
        <p:spPr>
          <a:xfrm>
            <a:off x="6804473" y="5574268"/>
            <a:ext cx="1555121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false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1439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pPr>
              <a:buChar char="•"/>
            </a:pPr>
            <a:r>
              <a:rPr lang="en-US" sz="2400"/>
              <a:t>Simplest approach: Threads sum into a global variable protected by a </a:t>
            </a:r>
            <a:r>
              <a:rPr lang="en-US" sz="2400"/>
              <a:t>mutex</a:t>
            </a:r>
            <a:r>
              <a:rPr lang="en-US" sz="2400"/>
              <a:t>.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>
  <p:cSld>
    <p:spTree>
      <p:nvGrpSpPr>
        <p:cNvPr id="14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 err="true">
                <a:latin typeface="Courier New"/>
                <a:cs typeface="Courier New"/>
              </a:rPr>
              <a:t>psum-mutex</a:t>
            </a:r>
            <a:r>
              <a:rPr lang="en-US" dirty="false">
                <a:latin typeface="Courier New"/>
                <a:cs typeface="Courier New"/>
              </a:rPr>
              <a:t> </a:t>
            </a:r>
            <a:r>
              <a:rPr lang="en-US" dirty="false">
                <a:latin typeface="+mj-lt"/>
                <a:cs typeface="Courier New"/>
              </a:rPr>
              <a:t>Thread Routine</a:t>
            </a:r>
            <a:endParaRPr lang="en-US" dirty="false">
              <a:latin typeface="Courier New"/>
              <a:cs typeface="Courier New"/>
            </a:endParaRPr>
          </a:p>
        </p:txBody>
      </p:sp>
      <p:sp>
        <p:nvSpPr>
          <p:cNvPr id="1442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7896225" cy="1228725"/>
          </a:xfrm>
        </p:spPr>
        <p:txBody>
          <a:bodyPr/>
          <a:lstStyle/>
          <a:p>
            <a:pPr/>
            <a:r>
              <a:rPr lang="en-US" sz="2400" dirty="false"/>
              <a:t>Simplest approach: Threads sum into a global variable protected by a semaphore </a:t>
            </a:r>
            <a:r>
              <a:rPr lang="en-US" sz="2400" dirty="false" err="true"/>
              <a:t>mutex</a:t>
            </a:r>
            <a:r>
              <a:rPr lang="en-US" sz="2400" dirty="false"/>
              <a:t>.</a:t>
            </a:r>
            <a:endParaRPr/>
          </a:p>
        </p:txBody>
      </p:sp>
      <p:sp>
        <p:nvSpPr>
          <p:cNvPr id="1443" name="Text Box 3"/>
          <p:cNvSpPr txBox="true">
            <a:spLocks noChangeArrowheads="true"/>
          </p:cNvSpPr>
          <p:nvPr/>
        </p:nvSpPr>
        <p:spPr bwMode="auto">
          <a:xfrm>
            <a:off x="234337" y="2467690"/>
            <a:ext cx="8681063" cy="369331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/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false" err="true">
                <a:solidFill>
                  <a:srgbClr val="CB2418"/>
                </a:solidFill>
                <a:latin typeface="Courier New"/>
                <a:cs typeface="Courier New"/>
              </a:rPr>
              <a:t>psum-mutex.c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/>
          </a:p>
          <a:p>
            <a:pPr/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false" err="true">
                <a:solidFill>
                  <a:srgbClr val="4A00FF"/>
                </a:solidFill>
                <a:latin typeface="Courier New"/>
                <a:cs typeface="Courier New"/>
              </a:rPr>
              <a:t>sum_mutex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false" err="true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 err="true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 err="true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/>
          </a:p>
          <a:p>
            <a:pPr/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  <a:endParaRPr/>
          </a:p>
          <a:p>
            <a:pPr/>
            <a:r>
              <a:rPr lang="fi-FI" sz="1600" dirty="false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P(&amp;mutex</a:t>
            </a:r>
            <a:r>
              <a:rPr lang="fi-FI" sz="1600" dirty="false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gsum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+=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                    </a:t>
            </a:r>
            <a:endParaRPr/>
          </a:p>
          <a:p>
            <a:pPr/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        V(&amp;</a:t>
            </a:r>
            <a:r>
              <a:rPr lang="tr-TR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mutex</a:t>
            </a:r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);             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false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44" name="TextBox 7"/>
          <p:cNvSpPr txBox="true"/>
          <p:nvPr/>
        </p:nvSpPr>
        <p:spPr>
          <a:xfrm>
            <a:off x="7360279" y="5802868"/>
            <a:ext cx="1555121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psum-mutex.c</a:t>
            </a:r>
            <a:endParaRPr lang="en-US" sz="1800" dirty="false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14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 err="true">
                <a:latin typeface="Courier New"/>
                <a:cs typeface="Courier New"/>
              </a:rPr>
              <a:t>psum-mutex</a:t>
            </a:r>
            <a:r>
              <a:rPr lang="en-US" dirty="false">
                <a:latin typeface="Courier New"/>
                <a:cs typeface="Courier New"/>
              </a:rPr>
              <a:t> </a:t>
            </a:r>
            <a:r>
              <a:rPr lang="en-US" dirty="false">
                <a:latin typeface="+mj-lt"/>
                <a:cs typeface="Courier New"/>
              </a:rPr>
              <a:t>Performance</a:t>
            </a:r>
            <a:endParaRPr lang="en-US" dirty="false">
              <a:latin typeface="Courier New"/>
              <a:cs typeface="Courier New"/>
            </a:endParaRPr>
          </a:p>
        </p:txBody>
      </p:sp>
      <p:sp>
        <p:nvSpPr>
          <p:cNvPr id="1447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pPr>
              <a:buChar char="•"/>
            </a:pPr>
            <a:r>
              <a:rPr lang="en-US"/>
              <a:t>A machine with 8 cores,  n=2</a:t>
            </a:r>
            <a:r>
              <a:rPr lang="en-US" baseline="30000"/>
              <a:t>31</a:t>
            </a:r>
            <a:endParaRPr/>
          </a:p>
        </p:txBody>
      </p:sp>
      <p:sp>
        <p:nvSpPr>
          <p:cNvPr id="1448" name="TextBox 3"/>
          <p:cNvSpPr txBox="true"/>
          <p:nvPr/>
        </p:nvSpPr>
        <p:spPr>
          <a:xfrm>
            <a:off x="1519270" y="2209800"/>
            <a:ext cx="184666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endParaRPr lang="en-US" sz="1800" dirty="false">
              <a:latin typeface="Calibri" pitchFamily="34" charset="0"/>
            </a:endParaRPr>
          </a:p>
        </p:txBody>
      </p:sp>
      <p:graphicFrame>
        <p:nvGraphicFramePr>
          <p:cNvPr id="1449" name="Table 4"/>
          <p:cNvGraphicFramePr/>
          <p:nvPr/>
        </p:nvGraphicFramePr>
        <p:xfrm>
          <a:off x="533400" y="2209800"/>
          <a:ext cx="5973116" cy="1010920"/>
        </p:xfrm>
        <a:graphic>
          <a:graphicData uri="http://schemas.openxmlformats.org/drawingml/2006/table">
            <a:tbl>
              <a:tblPr firstRow="true" bandRow="true">
                <a:tableStyleId>{69CF1AB2-1976-4502-BF36-3FF5EA218861}</a:tableStyleId>
              </a:tblPr>
              <a:tblGrid>
                <a:gridCol w="1991039">
                  <a:extLst>
                    <a:ext uri="{9D8B030D-6E8A-4147-A177-3AD203B41FA5}">
                      <a16:colId val="1"/>
                    </a:ext>
                  </a:extLst>
                </a:gridCol>
                <a:gridCol w="750720">
                  <a:extLst>
                    <a:ext uri="{9D8B030D-6E8A-4147-A177-3AD203B41FA5}">
                      <a16:colId val="2"/>
                    </a:ext>
                  </a:extLst>
                </a:gridCol>
                <a:gridCol w="783360">
                  <a:extLst>
                    <a:ext uri="{9D8B030D-6E8A-4147-A177-3AD203B41FA5}">
                      <a16:colId val="3"/>
                    </a:ext>
                  </a:extLst>
                </a:gridCol>
                <a:gridCol w="783360">
                  <a:extLst>
                    <a:ext uri="{9D8B030D-6E8A-4147-A177-3AD203B41FA5}">
                      <a16:colId val="4"/>
                    </a:ext>
                  </a:extLst>
                </a:gridCol>
                <a:gridCol w="783360">
                  <a:extLst>
                    <a:ext uri="{9D8B030D-6E8A-4147-A177-3AD203B41FA5}">
                      <a16:colId val="5"/>
                    </a:ext>
                  </a:extLst>
                </a:gridCol>
                <a:gridCol w="881277">
                  <a:extLst>
                    <a:ext uri="{9D8B030D-6E8A-4147-A177-3AD203B41FA5}">
                      <a16:colId val="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Threads</a:t>
                      </a:r>
                      <a:r>
                        <a:rPr lang="en-US" baseline="0" dirty="false"/>
                        <a:t> (Cores)</a:t>
                      </a:r>
                      <a:endParaRPr lang="en-US" dirty="fal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 (1)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2 (2)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4 (4)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8 (8)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16 (8)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val="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false" err="true"/>
                        <a:t>psum-mutex</a:t>
                      </a:r>
                      <a:r>
                        <a:rPr lang="en-US" dirty="false"/>
                        <a:t> (</a:t>
                      </a:r>
                      <a:r>
                        <a:rPr lang="en-US" dirty="false" err="true"/>
                        <a:t>secs</a:t>
                      </a:r>
                      <a:r>
                        <a:rPr lang="en-US" dirty="false"/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51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456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790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536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681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val="2"/>
                  </a:ext>
                </a:extLst>
              </a:tr>
            </a:tbl>
          </a:graphicData>
        </a:graphic>
      </p:graphicFrame>
      <p:sp>
        <p:nvSpPr>
          <p:cNvPr id="1450" name="Content Placeholder 2"/>
          <p:cNvSpPr txBox="true"/>
          <p:nvPr/>
        </p:nvSpPr>
        <p:spPr bwMode="auto">
          <a:xfrm>
            <a:off x="533400" y="3200400"/>
            <a:ext cx="78962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marL="342900" indent="-342900" algn="l" rtl="false" eaLnBrk="true" fontAlgn="base" hangingPunct="true">
              <a:spcBef>
                <a:spcPct val="20000"/>
              </a:spcBef>
              <a:spcAft>
                <a:spcPct val="1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true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false" eaLnBrk="true" fontAlgn="base" hangingPunct="true">
              <a:spcBef>
                <a:spcPct val="20000"/>
              </a:spcBef>
              <a:spcAft>
                <a:spcPct val="1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/>
            <a:r>
              <a:rPr lang="en-US" dirty="false"/>
              <a:t>Nasty surprise:</a:t>
            </a:r>
            <a:endParaRPr/>
          </a:p>
          <a:p>
            <a:pPr lvl="1"/>
            <a:r>
              <a:rPr lang="en-US" dirty="false"/>
              <a:t>Single thread is very slow</a:t>
            </a:r>
            <a:endParaRPr/>
          </a:p>
          <a:p>
            <a:pPr lvl="1"/>
            <a:r>
              <a:rPr lang="en-US" dirty="false"/>
              <a:t>Gets </a:t>
            </a:r>
            <a:r>
              <a:rPr lang="en-US" dirty="false">
                <a:solidFill>
                  <a:srgbClr val="C00000"/>
                </a:solidFill>
              </a:rPr>
              <a:t>slower</a:t>
            </a:r>
            <a:r>
              <a:rPr lang="en-US" dirty="false"/>
              <a:t> as we use more cores</a:t>
            </a:r>
            <a:endParaRPr/>
          </a:p>
          <a:p>
            <a:pPr lvl="1"/>
            <a:endParaRPr lang="en-US" dirty="false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>
  <p:cSld>
    <p:spTree>
      <p:nvGrpSpPr>
        <p:cNvPr id="14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Next Attempt: </a:t>
            </a:r>
            <a:r>
              <a:rPr lang="en-US" dirty="false" err="true">
                <a:latin typeface="Courier New"/>
                <a:cs typeface="Courier New"/>
              </a:rPr>
              <a:t>psum</a:t>
            </a:r>
            <a:r>
              <a:rPr lang="en-US" dirty="false">
                <a:latin typeface="Courier New"/>
                <a:cs typeface="Courier New"/>
              </a:rPr>
              <a:t>-array</a:t>
            </a:r>
            <a:endParaRPr/>
          </a:p>
        </p:txBody>
      </p:sp>
      <p:sp>
        <p:nvSpPr>
          <p:cNvPr id="1453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8594725" cy="1457325"/>
          </a:xfrm>
        </p:spPr>
        <p:txBody>
          <a:bodyPr/>
          <a:lstStyle/>
          <a:p>
            <a:pPr/>
            <a:r>
              <a:rPr lang="en-US" sz="2400" dirty="false"/>
              <a:t>Peer thread </a:t>
            </a:r>
            <a:r>
              <a:rPr lang="en-US" sz="2400" dirty="false" err="true">
                <a:latin typeface="Courier New"/>
                <a:cs typeface="Courier New"/>
              </a:rPr>
              <a:t>i</a:t>
            </a:r>
            <a:r>
              <a:rPr lang="en-US" sz="2400" dirty="false"/>
              <a:t> sums into global array element </a:t>
            </a:r>
            <a:r>
              <a:rPr lang="en-US" sz="2400" dirty="false" err="true">
                <a:latin typeface="Courier New"/>
                <a:cs typeface="Courier New"/>
              </a:rPr>
              <a:t>psum</a:t>
            </a:r>
            <a:r>
              <a:rPr lang="en-US" sz="2400" dirty="false">
                <a:latin typeface="Courier New"/>
                <a:cs typeface="Courier New"/>
              </a:rPr>
              <a:t>[</a:t>
            </a:r>
            <a:r>
              <a:rPr lang="en-US" sz="2400" dirty="false" err="true">
                <a:latin typeface="Courier New"/>
                <a:cs typeface="Courier New"/>
              </a:rPr>
              <a:t>i</a:t>
            </a:r>
            <a:r>
              <a:rPr lang="en-US" sz="2400" dirty="false">
                <a:latin typeface="Courier New"/>
                <a:cs typeface="Courier New"/>
              </a:rPr>
              <a:t>]</a:t>
            </a:r>
            <a:endParaRPr lang="en-US" sz="2400" dirty="false">
              <a:latin typeface="+mj-lt"/>
              <a:cs typeface="Courier New"/>
            </a:endParaRPr>
          </a:p>
          <a:p>
            <a:pPr/>
            <a:r>
              <a:rPr lang="en-US" sz="2400" dirty="false">
                <a:latin typeface="+mj-lt"/>
                <a:cs typeface="Courier New"/>
              </a:rPr>
              <a:t>Main waits for threads to finish, then sums elements of </a:t>
            </a:r>
            <a:r>
              <a:rPr lang="en-US" sz="2400" dirty="false" err="true">
                <a:latin typeface="Courier New"/>
                <a:cs typeface="Courier New"/>
              </a:rPr>
              <a:t>psum</a:t>
            </a:r>
            <a:endParaRPr lang="en-US" sz="2400" dirty="false">
              <a:latin typeface="Courier New"/>
              <a:cs typeface="Courier New"/>
            </a:endParaRPr>
          </a:p>
          <a:p>
            <a:pPr/>
            <a:r>
              <a:rPr lang="en-US" sz="2400" dirty="false">
                <a:cs typeface="Courier New"/>
              </a:rPr>
              <a:t>Eliminates need for </a:t>
            </a:r>
            <a:r>
              <a:rPr lang="en-US" sz="2400" dirty="false" err="true">
                <a:cs typeface="Courier New"/>
              </a:rPr>
              <a:t>mutex</a:t>
            </a:r>
            <a:r>
              <a:rPr lang="en-US" sz="2400" dirty="false">
                <a:cs typeface="Courier New"/>
              </a:rPr>
              <a:t> synchronization</a:t>
            </a:r>
            <a:endParaRPr lang="en-US" sz="2400" dirty="false">
              <a:latin typeface="Courier New"/>
              <a:cs typeface="Courier New"/>
            </a:endParaRPr>
          </a:p>
        </p:txBody>
      </p:sp>
      <p:sp>
        <p:nvSpPr>
          <p:cNvPr id="1454" name="Text Box 3"/>
          <p:cNvSpPr txBox="true">
            <a:spLocks noChangeArrowheads="true"/>
          </p:cNvSpPr>
          <p:nvPr/>
        </p:nvSpPr>
        <p:spPr bwMode="auto">
          <a:xfrm>
            <a:off x="158138" y="3123724"/>
            <a:ext cx="8644664" cy="320087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/>
            <a:r>
              <a:rPr lang="en-US" sz="1600" dirty="false">
                <a:solidFill>
                  <a:srgbClr val="9D0003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false" err="true">
                <a:solidFill>
                  <a:srgbClr val="9D0003"/>
                </a:solidFill>
                <a:latin typeface="Courier New"/>
                <a:cs typeface="Courier New"/>
              </a:rPr>
              <a:t>psum-array.c</a:t>
            </a:r>
            <a:r>
              <a:rPr lang="en-US" sz="1600" dirty="false">
                <a:solidFill>
                  <a:srgbClr val="9D0003"/>
                </a:solidFill>
                <a:latin typeface="Courier New"/>
                <a:cs typeface="Courier New"/>
              </a:rPr>
              <a:t> */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</a:t>
            </a:r>
            <a:endParaRPr/>
          </a:p>
          <a:p>
            <a:pPr/>
            <a:r>
              <a:rPr lang="fi-FI" sz="1600" dirty="false" err="true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false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false" err="true">
                <a:solidFill>
                  <a:srgbClr val="0000FF"/>
                </a:solidFill>
                <a:latin typeface="Courier New"/>
                <a:cs typeface="Courier New"/>
              </a:rPr>
              <a:t>sum_array</a:t>
            </a:r>
            <a:r>
              <a:rPr lang="fi-FI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false" err="true">
                <a:solidFill>
                  <a:srgbClr val="107702"/>
                </a:solidFill>
                <a:latin typeface="Courier New"/>
                <a:cs typeface="Courier New"/>
              </a:rPr>
              <a:t>void</a:t>
            </a:r>
            <a:r>
              <a:rPr lang="fi-FI" sz="1600" dirty="false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fi-FI" sz="1600" dirty="false" err="true">
                <a:solidFill>
                  <a:srgbClr val="9E4C04"/>
                </a:solidFill>
                <a:latin typeface="Courier New"/>
                <a:cs typeface="Courier New"/>
              </a:rPr>
              <a:t>vargp</a:t>
            </a:r>
            <a:r>
              <a:rPr lang="fi-FI" sz="1600" dirty="false">
                <a:solidFill>
                  <a:srgbClr val="000000"/>
                </a:solidFill>
                <a:latin typeface="Courier New"/>
                <a:cs typeface="Courier New"/>
              </a:rPr>
              <a:t>)                                                                                               </a:t>
            </a:r>
            <a:endParaRPr/>
          </a:p>
          <a:p>
            <a:pPr/>
            <a:r>
              <a:rPr lang="fi-FI" sz="1600" dirty="false">
                <a:solidFill>
                  <a:srgbClr val="000000"/>
                </a:solidFill>
                <a:latin typeface="Courier New"/>
                <a:cs typeface="Courier New"/>
              </a:rPr>
              <a:t>{                                                                                                                  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 err="true">
                <a:solidFill>
                  <a:srgbClr val="9E4C04"/>
                </a:solidFill>
                <a:latin typeface="Courier New"/>
                <a:cs typeface="Courier New"/>
              </a:rPr>
              <a:t>myid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false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false">
                <a:solidFill>
                  <a:srgbClr val="9D0003"/>
                </a:solidFill>
                <a:latin typeface="Courier New"/>
                <a:cs typeface="Courier New"/>
              </a:rPr>
              <a:t>/* Extract thread ID */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>
                <a:solidFill>
                  <a:srgbClr val="9E4C04"/>
                </a:solidFill>
                <a:latin typeface="Courier New"/>
                <a:cs typeface="Courier New"/>
              </a:rPr>
              <a:t>start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false">
                <a:solidFill>
                  <a:srgbClr val="9D0003"/>
                </a:solidFill>
                <a:latin typeface="Courier New"/>
                <a:cs typeface="Courier New"/>
              </a:rPr>
              <a:t>/* Start element index */</a:t>
            </a:r>
            <a:endParaRPr/>
          </a:p>
          <a:p>
            <a:pPr/>
            <a:r>
              <a:rPr lang="en-US" sz="1600" dirty="false">
                <a:solidFill>
                  <a:srgbClr val="9D0003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>
                <a:solidFill>
                  <a:srgbClr val="9E4C04"/>
                </a:solidFill>
                <a:latin typeface="Courier New"/>
                <a:cs typeface="Courier New"/>
              </a:rPr>
              <a:t>end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false">
                <a:solidFill>
                  <a:srgbClr val="9D0003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107702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 err="true">
                <a:solidFill>
                  <a:srgbClr val="9E4C04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      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9D00FF"/>
                </a:solidFill>
                <a:latin typeface="Courier New"/>
                <a:cs typeface="Courier New"/>
              </a:rPr>
              <a:t>for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] +=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          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/>
          </a:p>
          <a:p>
            <a:pPr/>
            <a:r>
              <a:rPr lang="is-I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s-IS" sz="1600" dirty="false">
                <a:solidFill>
                  <a:srgbClr val="9D00FF"/>
                </a:solidFill>
                <a:latin typeface="Courier New"/>
                <a:cs typeface="Courier New"/>
              </a:rPr>
              <a:t>return</a:t>
            </a:r>
            <a:r>
              <a:rPr lang="is-I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s-IS" sz="1600" dirty="false">
                <a:solidFill>
                  <a:srgbClr val="0F7574"/>
                </a:solidFill>
                <a:latin typeface="Courier New"/>
                <a:cs typeface="Courier New"/>
              </a:rPr>
              <a:t>NULL</a:t>
            </a:r>
            <a:r>
              <a:rPr lang="is-IS" sz="1600" dirty="false">
                <a:solidFill>
                  <a:srgbClr val="000000"/>
                </a:solidFill>
                <a:latin typeface="Courier New"/>
                <a:cs typeface="Courier New"/>
              </a:rPr>
              <a:t>;                                                                                                           </a:t>
            </a:r>
            <a:endParaRPr/>
          </a:p>
          <a:p>
            <a:pPr/>
            <a:r>
              <a:rPr lang="is-IS" sz="1600" dirty="false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/>
          </a:p>
        </p:txBody>
      </p:sp>
      <p:sp>
        <p:nvSpPr>
          <p:cNvPr id="1455" name="TextBox 4"/>
          <p:cNvSpPr txBox="true"/>
          <p:nvPr/>
        </p:nvSpPr>
        <p:spPr>
          <a:xfrm>
            <a:off x="7360279" y="5955268"/>
            <a:ext cx="1442522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psum-array.c</a:t>
            </a:r>
            <a:endParaRPr lang="en-US" sz="1800" dirty="false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c="http://schemas.openxmlformats.org/drawingml/2006/chart" xmlns:r="http://schemas.openxmlformats.org/officeDocument/2006/relationships">
  <p:cSld>
    <p:spTree>
      <p:nvGrpSpPr>
        <p:cNvPr id="14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 err="true">
                <a:latin typeface="Courier New"/>
                <a:cs typeface="Courier New"/>
              </a:rPr>
              <a:t>psum</a:t>
            </a:r>
            <a:r>
              <a:rPr lang="en-US" dirty="false">
                <a:latin typeface="Courier New"/>
                <a:cs typeface="Courier New"/>
              </a:rPr>
              <a:t>-array </a:t>
            </a:r>
            <a:r>
              <a:rPr lang="en-US" dirty="false"/>
              <a:t>Performance</a:t>
            </a:r>
            <a:endParaRPr/>
          </a:p>
        </p:txBody>
      </p:sp>
      <p:sp>
        <p:nvSpPr>
          <p:cNvPr id="1458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pPr/>
            <a:r>
              <a:rPr lang="en-US" dirty="false"/>
              <a:t>Orders of magnitude faster than </a:t>
            </a:r>
            <a:r>
              <a:rPr lang="en-US" dirty="false" err="true">
                <a:latin typeface="Courier New"/>
                <a:cs typeface="Courier New"/>
              </a:rPr>
              <a:t>psum-mutex</a:t>
            </a:r>
            <a:endParaRPr lang="en-US" dirty="false">
              <a:latin typeface="Courier New"/>
              <a:cs typeface="Courier New"/>
            </a:endParaRPr>
          </a:p>
        </p:txBody>
      </p:sp>
      <p:graphicFrame>
        <p:nvGraphicFramePr>
          <p:cNvPr id="1459" name="Chart 6"/>
          <p:cNvGraphicFramePr/>
          <p:nvPr/>
        </p:nvGraphicFramePr>
        <p:xfrm>
          <a:off x="728686" y="1828800"/>
          <a:ext cx="7213600" cy="4864100"/>
        </p:xfrm>
        <a:graphic>
          <a:graphicData uri="http://schemas.openxmlformats.org/drawingml/2006/chart">
            <c:chart r:id="rId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4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>
                <a:ea typeface="宋体" charset="-122"/>
              </a:rPr>
              <a:t>线程</a:t>
            </a:r>
            <a:r>
              <a:rPr kumimoji="true" lang="en-US" altLang="zh-CN" dirty="false">
                <a:ea typeface="宋体" charset="-122"/>
              </a:rPr>
              <a:t>vs.</a:t>
            </a:r>
            <a:r>
              <a:rPr kumimoji="true" lang="zh-CN" altLang="en-US" dirty="false">
                <a:ea typeface="宋体" charset="-122"/>
              </a:rPr>
              <a:t>进程</a:t>
            </a:r>
            <a:r>
              <a:rPr kumimoji="true" lang="en-US" altLang="zh-CN" dirty="false">
                <a:ea typeface="宋体" charset="-122"/>
              </a:rPr>
              <a:t> (2)</a:t>
            </a:r>
            <a:endParaRPr kumimoji="true" lang="zh-CN" altLang="en-US" dirty="false">
              <a:ea typeface="宋体" charset="-122"/>
            </a:endParaRPr>
          </a:p>
        </p:txBody>
      </p:sp>
      <p:sp>
        <p:nvSpPr>
          <p:cNvPr id="1462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001000" cy="4419600"/>
          </a:xfrm>
        </p:spPr>
        <p:txBody>
          <a:bodyPr/>
          <a:lstStyle/>
          <a:p>
            <a:pPr/>
            <a:r>
              <a:rPr lang="zh-CN" altLang="en-US" dirty="false">
                <a:ea typeface="宋体" charset="-122"/>
              </a:rPr>
              <a:t>线程切换和进程切换开销比较</a:t>
            </a:r>
            <a:endParaRPr lang="en-US" altLang="zh-CN" dirty="false">
              <a:ea typeface="宋体" charset="-122"/>
            </a:endParaRPr>
          </a:p>
          <a:p>
            <a:pPr lvl="1"/>
            <a:r>
              <a:rPr lang="en-US" altLang="zh-CN" dirty="false">
                <a:ea typeface="宋体" charset="-122"/>
              </a:rPr>
              <a:t>Context switch</a:t>
            </a:r>
            <a:r>
              <a:rPr lang="zh-CN" altLang="en-US" dirty="false">
                <a:ea typeface="宋体" charset="-122"/>
              </a:rPr>
              <a:t>需要保存的内容差别？</a:t>
            </a:r>
            <a:endParaRPr lang="en-US" altLang="zh-CN" dirty="false">
              <a:ea typeface="宋体" charset="-122"/>
            </a:endParaRPr>
          </a:p>
          <a:p>
            <a:pPr lvl="2"/>
            <a:r>
              <a:rPr lang="zh-CN" altLang="en-US" dirty="false">
                <a:ea typeface="宋体" charset="-122"/>
              </a:rPr>
              <a:t>需要保存内容差别不大</a:t>
            </a:r>
            <a:endParaRPr lang="en-US" altLang="zh-CN" dirty="false">
              <a:ea typeface="宋体" charset="-122"/>
            </a:endParaRPr>
          </a:p>
          <a:p>
            <a:pPr lvl="2"/>
            <a:r>
              <a:rPr lang="zh-CN" altLang="en-US" dirty="false">
                <a:ea typeface="宋体" charset="-122"/>
              </a:rPr>
              <a:t>但进程切换，访问新的</a:t>
            </a:r>
            <a:r>
              <a:rPr lang="en-US" altLang="zh-CN" dirty="false">
                <a:ea typeface="宋体" charset="-122"/>
              </a:rPr>
              <a:t>kernel context, process memory</a:t>
            </a:r>
            <a:r>
              <a:rPr lang="zh-CN" altLang="en-US" dirty="false">
                <a:ea typeface="宋体" charset="-122"/>
              </a:rPr>
              <a:t>，可能</a:t>
            </a:r>
            <a:r>
              <a:rPr lang="en-US" altLang="zh-CN" dirty="false">
                <a:ea typeface="宋体" charset="-122"/>
              </a:rPr>
              <a:t>cache</a:t>
            </a:r>
            <a:r>
              <a:rPr lang="zh-CN" altLang="en-US" dirty="false">
                <a:ea typeface="宋体" charset="-122"/>
              </a:rPr>
              <a:t>命中率较低</a:t>
            </a:r>
            <a:endParaRPr lang="en-US" altLang="zh-CN" dirty="false">
              <a:ea typeface="宋体" charset="-122"/>
            </a:endParaRPr>
          </a:p>
          <a:p>
            <a:pPr lvl="2"/>
            <a:endParaRPr lang="en-US" altLang="zh-CN" dirty="false">
              <a:ea typeface="宋体" charset="-122"/>
            </a:endParaRPr>
          </a:p>
          <a:p>
            <a:pPr lvl="1"/>
            <a:r>
              <a:rPr lang="zh-CN" altLang="en-US" dirty="false">
                <a:ea typeface="宋体" charset="-122"/>
              </a:rPr>
              <a:t>线程切换：不需要切换地址空间</a:t>
            </a:r>
            <a:endParaRPr lang="en-US" altLang="zh-CN" dirty="false">
              <a:ea typeface="宋体" charset="-122"/>
            </a:endParaRPr>
          </a:p>
          <a:p>
            <a:pPr lvl="1"/>
            <a:r>
              <a:rPr lang="zh-CN" altLang="en-US" dirty="false">
                <a:ea typeface="宋体" charset="-122"/>
              </a:rPr>
              <a:t>进程切换：切换地址空间</a:t>
            </a:r>
            <a:endParaRPr lang="en-US" altLang="zh-CN" dirty="false">
              <a:ea typeface="宋体" charset="-122"/>
            </a:endParaRPr>
          </a:p>
          <a:p>
            <a:pPr lvl="2"/>
            <a:r>
              <a:rPr lang="zh-CN" altLang="en-US" sz="2200" dirty="false">
                <a:ea typeface="宋体" charset="-122"/>
              </a:rPr>
              <a:t>更换页表（辅助寄存器：例如页表首地址）</a:t>
            </a:r>
            <a:endParaRPr lang="en-US" altLang="zh-CN" sz="2200" dirty="false">
              <a:ea typeface="宋体" charset="-122"/>
            </a:endParaRPr>
          </a:p>
          <a:p>
            <a:pPr lvl="2"/>
            <a:r>
              <a:rPr lang="en-US" altLang="zh-CN" sz="2200" dirty="false">
                <a:ea typeface="宋体" charset="-122"/>
              </a:rPr>
              <a:t>TLB</a:t>
            </a:r>
            <a:r>
              <a:rPr lang="zh-CN" altLang="en-US" sz="2200" dirty="false">
                <a:ea typeface="宋体" charset="-122"/>
              </a:rPr>
              <a:t>命中率下降</a:t>
            </a:r>
            <a:endParaRPr lang="en-US" altLang="zh-CN" sz="2200" dirty="false">
              <a:ea typeface="宋体" charset="-122"/>
            </a:endParaRPr>
          </a:p>
          <a:p>
            <a:pPr lvl="1"/>
            <a:endParaRPr lang="en-US" altLang="zh-CN" dirty="false">
              <a:ea typeface="宋体" charset="-122"/>
            </a:endParaRPr>
          </a:p>
          <a:p>
            <a:pPr lvl="1"/>
            <a:endParaRPr lang="en-US" altLang="zh-CN" dirty="false">
              <a:ea typeface="宋体" charset="-122"/>
            </a:endParaRPr>
          </a:p>
        </p:txBody>
      </p:sp>
      <p:sp>
        <p:nvSpPr>
          <p:cNvPr id="1463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800">
                <a:solidFill>
                  <a:schemeClr val="tx1"/>
                </a:solidFill>
                <a:latin typeface="Comic Sans MS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true" sz="2400">
                <a:solidFill>
                  <a:schemeClr val="tx1"/>
                </a:solidFill>
                <a:latin typeface="Comic Sans MS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2000">
                <a:solidFill>
                  <a:schemeClr val="tx1"/>
                </a:solidFill>
                <a:latin typeface="Comic Sans MS" charset="0"/>
                <a:ea typeface="宋体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2788FD1-9DBD-FB4E-AB28-7AD009C78573}" type="slidenum">
              <a:rPr kumimoji="false" lang="zh-CN" altLang="en-US" sz="1400">
                <a:latin typeface="Times New Roman" charset="0"/>
              </a:rPr>
              <a:t>8</a:t>
            </a:fld>
            <a:endParaRPr kumimoji="false" lang="en-US" altLang="zh-CN" sz="1400">
              <a:latin typeface="Times New Roman" charset="0"/>
            </a:endParaRPr>
          </a:p>
        </p:txBody>
      </p:sp>
      <p:sp>
        <p:nvSpPr>
          <p:cNvPr id="1464" name="矩形 1"/>
          <p:cNvSpPr/>
          <p:nvPr/>
        </p:nvSpPr>
        <p:spPr>
          <a:xfrm>
            <a:off x="7391400" y="2362200"/>
            <a:ext cx="574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altLang="zh-CN" dirty="false">
                <a:hlinkClick r:id="rId1" action="ppaction://hlinksldjump"/>
              </a:rPr>
              <a:t>Link</a:t>
            </a:r>
            <a:endParaRPr lang="zh-CN" altLang="en-US" dirty="false"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>
  <p:cSld>
    <p:spTree>
      <p:nvGrpSpPr>
        <p:cNvPr id="14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Next Attempt: </a:t>
            </a:r>
            <a:r>
              <a:rPr lang="en-US" dirty="false" err="true">
                <a:latin typeface="Courier New"/>
                <a:cs typeface="Courier New"/>
              </a:rPr>
              <a:t>psum</a:t>
            </a:r>
            <a:r>
              <a:rPr lang="en-US" dirty="false">
                <a:latin typeface="Courier New"/>
                <a:cs typeface="Courier New"/>
              </a:rPr>
              <a:t>-local</a:t>
            </a:r>
            <a:endParaRPr/>
          </a:p>
        </p:txBody>
      </p:sp>
      <p:sp>
        <p:nvSpPr>
          <p:cNvPr id="1467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7896225" cy="923925"/>
          </a:xfrm>
        </p:spPr>
        <p:txBody>
          <a:bodyPr/>
          <a:lstStyle/>
          <a:p>
            <a:pPr/>
            <a:r>
              <a:rPr lang="en-US" dirty="false">
                <a:solidFill>
                  <a:srgbClr val="FF0000"/>
                </a:solidFill>
              </a:rPr>
              <a:t>Reduce memory references </a:t>
            </a:r>
            <a:r>
              <a:rPr lang="en-US" dirty="false"/>
              <a:t>by having peer thread </a:t>
            </a:r>
            <a:r>
              <a:rPr lang="en-US" dirty="false" err="true"/>
              <a:t>i</a:t>
            </a:r>
            <a:r>
              <a:rPr lang="en-US" dirty="false"/>
              <a:t> sum into a local variable (</a:t>
            </a:r>
            <a:r>
              <a:rPr lang="en-US" dirty="false">
                <a:solidFill>
                  <a:srgbClr val="FF0000"/>
                </a:solidFill>
              </a:rPr>
              <a:t>register</a:t>
            </a:r>
            <a:r>
              <a:rPr lang="en-US" dirty="false"/>
              <a:t>)</a:t>
            </a:r>
            <a:endParaRPr/>
          </a:p>
          <a:p>
            <a:pPr marL="0" indent="0">
              <a:buNone/>
            </a:pPr>
            <a:endParaRPr lang="en-US" dirty="false"/>
          </a:p>
          <a:p>
            <a:pPr/>
            <a:endParaRPr lang="en-US" dirty="false"/>
          </a:p>
        </p:txBody>
      </p:sp>
      <p:sp>
        <p:nvSpPr>
          <p:cNvPr id="1468" name="Text Box 3"/>
          <p:cNvSpPr txBox="true">
            <a:spLocks noChangeArrowheads="true"/>
          </p:cNvSpPr>
          <p:nvPr/>
        </p:nvSpPr>
        <p:spPr bwMode="auto">
          <a:xfrm>
            <a:off x="158138" y="2590800"/>
            <a:ext cx="8644664" cy="344709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pPr/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Thread routine for </a:t>
            </a:r>
            <a:r>
              <a:rPr lang="en-US" sz="1600" dirty="false" err="true">
                <a:solidFill>
                  <a:srgbClr val="CB2418"/>
                </a:solidFill>
                <a:latin typeface="Courier New"/>
                <a:cs typeface="Courier New"/>
              </a:rPr>
              <a:t>psum-local.c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false" err="true">
                <a:solidFill>
                  <a:srgbClr val="4A00FF"/>
                </a:solidFill>
                <a:latin typeface="Courier New"/>
                <a:cs typeface="Courier New"/>
              </a:rPr>
              <a:t>sum_local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false" err="true">
                <a:solidFill>
                  <a:srgbClr val="C1651C"/>
                </a:solidFill>
                <a:latin typeface="Courier New"/>
                <a:cs typeface="Courier New"/>
              </a:rPr>
              <a:t>vargp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 err="true">
                <a:solidFill>
                  <a:srgbClr val="C1651C"/>
                </a:solidFill>
                <a:latin typeface="Courier New"/>
                <a:cs typeface="Courier New"/>
              </a:rPr>
              <a:t>myid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*((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*)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vargp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);          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Extract thread ID */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>
                <a:solidFill>
                  <a:srgbClr val="C1651C"/>
                </a:solidFill>
                <a:latin typeface="Courier New"/>
                <a:cs typeface="Courier New"/>
              </a:rPr>
              <a:t>start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*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Start element index */</a:t>
            </a:r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>
                <a:solidFill>
                  <a:srgbClr val="C1651C"/>
                </a:solidFill>
                <a:latin typeface="Courier New"/>
                <a:cs typeface="Courier New"/>
              </a:rPr>
              <a:t>end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start +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nelems_per_thread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600" dirty="false">
                <a:solidFill>
                  <a:srgbClr val="CB2418"/>
                </a:solidFill>
                <a:latin typeface="Courier New"/>
                <a:cs typeface="Courier New"/>
              </a:rPr>
              <a:t>/* End element index */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2D961E"/>
                </a:solidFill>
                <a:latin typeface="Courier New"/>
                <a:cs typeface="Courier New"/>
              </a:rPr>
              <a:t>long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false" err="true">
                <a:solidFill>
                  <a:srgbClr val="C1651C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false">
                <a:solidFill>
                  <a:srgbClr val="C1651C"/>
                </a:solidFill>
                <a:latin typeface="Courier New"/>
                <a:cs typeface="Courier New"/>
              </a:rPr>
              <a:t>sum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0;</a:t>
            </a:r>
            <a:endParaRPr/>
          </a:p>
          <a:p>
            <a:pPr/>
            <a:endParaRPr lang="en-US" sz="1600" dirty="false">
              <a:solidFill>
                <a:srgbClr val="000000"/>
              </a:solidFill>
              <a:latin typeface="Courier New"/>
              <a:cs typeface="Courier New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false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= start;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&lt; end;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++) {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    sum += </a:t>
            </a:r>
            <a:r>
              <a:rPr lang="en-US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;                          </a:t>
            </a:r>
            <a:endParaRPr/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  <a:endParaRPr/>
          </a:p>
          <a:p>
            <a:pPr/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psum</a:t>
            </a:r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[</a:t>
            </a:r>
            <a:r>
              <a:rPr lang="tr-TR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myid</a:t>
            </a:r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] = </a:t>
            </a:r>
            <a:r>
              <a:rPr lang="tr-TR" sz="1600" dirty="false" err="true">
                <a:solidFill>
                  <a:srgbClr val="000000"/>
                </a:solidFill>
                <a:latin typeface="Courier New"/>
                <a:cs typeface="Courier New"/>
              </a:rPr>
              <a:t>sum</a:t>
            </a:r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/>
          </a:p>
          <a:p>
            <a:pPr/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false" err="true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tr-TR" sz="1600" dirty="false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  <a:endParaRPr/>
          </a:p>
          <a:p>
            <a:pPr/>
            <a:r>
              <a:rPr lang="tr-TR" sz="1600" dirty="false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is-IS" sz="1600" dirty="false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1469" name="TextBox 4"/>
          <p:cNvSpPr txBox="true"/>
          <p:nvPr/>
        </p:nvSpPr>
        <p:spPr>
          <a:xfrm>
            <a:off x="7396678" y="5638800"/>
            <a:ext cx="1389210" cy="369332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lang="en-US" sz="1800" dirty="false" err="true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psum-local.c</a:t>
            </a:r>
            <a:endParaRPr lang="en-US" sz="1800" dirty="false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c="http://schemas.openxmlformats.org/drawingml/2006/chart" xmlns:r="http://schemas.openxmlformats.org/officeDocument/2006/relationships">
  <p:cSld>
    <p:spTree>
      <p:nvGrpSpPr>
        <p:cNvPr id="14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 err="true">
                <a:latin typeface="Courier New"/>
                <a:cs typeface="Courier New"/>
              </a:rPr>
              <a:t>psum</a:t>
            </a:r>
            <a:r>
              <a:rPr lang="en-US" dirty="false">
                <a:latin typeface="Courier New"/>
                <a:cs typeface="Courier New"/>
              </a:rPr>
              <a:t>-local </a:t>
            </a:r>
            <a:r>
              <a:rPr lang="en-US" dirty="false"/>
              <a:t>Performance</a:t>
            </a:r>
            <a:endParaRPr/>
          </a:p>
        </p:txBody>
      </p:sp>
      <p:sp>
        <p:nvSpPr>
          <p:cNvPr id="1472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7896225" cy="542925"/>
          </a:xfrm>
        </p:spPr>
        <p:txBody>
          <a:bodyPr/>
          <a:lstStyle/>
          <a:p>
            <a:pPr/>
            <a:r>
              <a:rPr lang="en-US" dirty="false"/>
              <a:t>Significantly faster than </a:t>
            </a:r>
            <a:r>
              <a:rPr lang="en-US" dirty="false" err="true">
                <a:latin typeface="Courier New"/>
                <a:cs typeface="Courier New"/>
              </a:rPr>
              <a:t>psum</a:t>
            </a:r>
            <a:r>
              <a:rPr lang="en-US" dirty="false">
                <a:latin typeface="Courier New"/>
                <a:cs typeface="Courier New"/>
              </a:rPr>
              <a:t>-array</a:t>
            </a:r>
            <a:endParaRPr/>
          </a:p>
        </p:txBody>
      </p:sp>
      <p:graphicFrame>
        <p:nvGraphicFramePr>
          <p:cNvPr id="1473" name="Chart 5"/>
          <p:cNvGraphicFramePr/>
          <p:nvPr/>
        </p:nvGraphicFramePr>
        <p:xfrm>
          <a:off x="965200" y="1752600"/>
          <a:ext cx="7213600" cy="4864100"/>
        </p:xfrm>
        <a:graphic>
          <a:graphicData uri="http://schemas.openxmlformats.org/drawingml/2006/chart">
            <c:chart r:id="rId0"/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>
  <p:cSld>
    <p:spTree>
      <p:nvGrpSpPr>
        <p:cNvPr id="14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Title 1"/>
          <p:cNvSpPr>
            <a:spLocks noGrp="true"/>
          </p:cNvSpPr>
          <p:nvPr>
            <p:ph type="title"/>
          </p:nvPr>
        </p:nvSpPr>
        <p:spPr>
          <a:xfrm rot="0" flipH="false" flipV="false">
            <a:off x="457200" y="435678"/>
            <a:ext cx="8458200" cy="762000"/>
          </a:xfrm>
        </p:spPr>
        <p:txBody>
          <a:bodyPr/>
          <a:lstStyle/>
          <a:p>
            <a:pPr/>
            <a:r>
              <a:rPr lang="en-US" dirty="false"/>
              <a:t>Characterizing Parallel Program Performance</a:t>
            </a:r>
            <a:endParaRPr/>
          </a:p>
        </p:txBody>
      </p:sp>
      <p:sp>
        <p:nvSpPr>
          <p:cNvPr id="1476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en-US" sz="2400" i="true"/>
              <a:t>p</a:t>
            </a:r>
            <a:r>
              <a:rPr lang="en-US" sz="2400"/>
              <a:t> processor cores, </a:t>
            </a:r>
            <a:r>
              <a:rPr lang="en-US" sz="2400" i="true"/>
              <a:t>T</a:t>
            </a:r>
            <a:r>
              <a:rPr lang="en-US" sz="2400" i="true" baseline="-25000"/>
              <a:t>k</a:t>
            </a:r>
            <a:r>
              <a:rPr lang="en-US" sz="2400"/>
              <a:t> is the running time using </a:t>
            </a:r>
            <a:r>
              <a:rPr lang="en-US" sz="2400" i="true"/>
              <a:t>k</a:t>
            </a:r>
            <a:r>
              <a:rPr lang="en-US" sz="2400"/>
              <a:t> cores</a:t>
            </a:r>
            <a:endParaRPr/>
          </a:p>
          <a:p>
            <a:pPr>
              <a:buChar char="•"/>
            </a:pPr>
            <a:endParaRPr lang="en-US" sz="2400"/>
          </a:p>
          <a:p>
            <a:pPr>
              <a:buChar char="•"/>
            </a:pPr>
            <a:r>
              <a:rPr lang="en-US" sz="2400" i="true"/>
              <a:t>Def. </a:t>
            </a:r>
            <a:r>
              <a:rPr lang="en-US" sz="2400"/>
              <a:t> </a:t>
            </a:r>
            <a:r>
              <a:rPr lang="en-US" sz="2400" i="true">
                <a:solidFill>
                  <a:srgbClr val="FF0000">
                    <a:alpha val="100000"/>
                  </a:srgbClr>
                </a:solidFill>
              </a:rPr>
              <a:t>Speedup:  </a:t>
            </a:r>
            <a:r>
              <a:rPr lang="en-US" sz="2400"/>
              <a:t> </a:t>
            </a:r>
            <a:r>
              <a:rPr lang="en-US" sz="2400" i="true"/>
              <a:t>S</a:t>
            </a:r>
            <a:r>
              <a:rPr lang="en-US" sz="2400" i="true" baseline="-25000"/>
              <a:t>p</a:t>
            </a:r>
            <a:r>
              <a:rPr lang="en-US" sz="2400" i="true"/>
              <a:t> = T</a:t>
            </a:r>
            <a:r>
              <a:rPr lang="en-US" sz="2400" i="true" baseline="-25000"/>
              <a:t>1</a:t>
            </a:r>
            <a:r>
              <a:rPr lang="en-US" sz="2400" i="true"/>
              <a:t> / </a:t>
            </a:r>
            <a:r>
              <a:rPr lang="en-US" sz="2400" i="true"/>
              <a:t>T</a:t>
            </a:r>
            <a:r>
              <a:rPr lang="en-US" sz="2400" i="true" baseline="-25000"/>
              <a:t>p</a:t>
            </a:r>
            <a:r>
              <a:rPr lang="en-US" sz="2400" i="true"/>
              <a:t> </a:t>
            </a:r>
            <a:endParaRPr lang="en-US" sz="2400"/>
          </a:p>
          <a:p>
            <a:pPr lvl="1">
              <a:buChar char="–"/>
            </a:pPr>
            <a:r>
              <a:rPr lang="en-US" sz="2000" i="true"/>
              <a:t>S</a:t>
            </a:r>
            <a:r>
              <a:rPr lang="en-US" sz="2000" i="true" baseline="-25000"/>
              <a:t>p</a:t>
            </a:r>
            <a:r>
              <a:rPr lang="en-US" sz="2000" i="true"/>
              <a:t> </a:t>
            </a:r>
            <a:r>
              <a:rPr lang="en-US" sz="2000"/>
              <a:t>is </a:t>
            </a:r>
            <a:r>
              <a:rPr lang="en-US" sz="2000" i="true">
                <a:solidFill>
                  <a:srgbClr val="C00000">
                    <a:alpha val="100000"/>
                  </a:srgbClr>
                </a:solidFill>
              </a:rPr>
              <a:t>relative speedup</a:t>
            </a:r>
            <a:r>
              <a:rPr lang="en-US" sz="2000">
                <a:solidFill>
                  <a:srgbClr val="C00000">
                    <a:alpha val="100000"/>
                  </a:srgbClr>
                </a:solidFill>
              </a:rPr>
              <a:t> </a:t>
            </a:r>
            <a:r>
              <a:rPr lang="en-US" sz="2000"/>
              <a:t>if </a:t>
            </a:r>
            <a:r>
              <a:rPr lang="en-US" sz="2000" i="true"/>
              <a:t>T</a:t>
            </a:r>
            <a:r>
              <a:rPr lang="en-US" sz="2000" i="true" baseline="-25000"/>
              <a:t>1</a:t>
            </a:r>
            <a:r>
              <a:rPr lang="en-US" sz="2000"/>
              <a:t> is the execution time of a </a:t>
            </a:r>
            <a:r>
              <a:rPr lang="en-US" sz="2000">
                <a:solidFill>
                  <a:srgbClr val="C00000">
                    <a:alpha val="100000"/>
                  </a:srgbClr>
                </a:solidFill>
              </a:rPr>
              <a:t>parallel version </a:t>
            </a:r>
            <a:r>
              <a:rPr lang="en-US" sz="2000"/>
              <a:t>of the program running on 1 core.</a:t>
            </a:r>
            <a:endParaRPr/>
          </a:p>
          <a:p>
            <a:pPr lvl="1">
              <a:buChar char="–"/>
            </a:pPr>
            <a:r>
              <a:rPr lang="en-US" sz="2000" i="true"/>
              <a:t>S</a:t>
            </a:r>
            <a:r>
              <a:rPr lang="en-US" sz="2000" i="true" baseline="-25000"/>
              <a:t>p</a:t>
            </a:r>
            <a:r>
              <a:rPr lang="en-US" sz="2000"/>
              <a:t> is </a:t>
            </a:r>
            <a:r>
              <a:rPr lang="en-US" sz="2000" i="true">
                <a:solidFill>
                  <a:srgbClr val="C00000">
                    <a:alpha val="100000"/>
                  </a:srgbClr>
                </a:solidFill>
              </a:rPr>
              <a:t>absolute speedup </a:t>
            </a:r>
            <a:r>
              <a:rPr lang="en-US" sz="2000"/>
              <a:t>if </a:t>
            </a:r>
            <a:r>
              <a:rPr lang="en-US" sz="2000" i="true"/>
              <a:t>T</a:t>
            </a:r>
            <a:r>
              <a:rPr lang="en-US" sz="2000" i="true" baseline="-25000"/>
              <a:t>1</a:t>
            </a:r>
            <a:r>
              <a:rPr lang="en-US" sz="2000"/>
              <a:t> is the execution time of a </a:t>
            </a:r>
            <a:r>
              <a:rPr lang="en-US" sz="2000">
                <a:solidFill>
                  <a:srgbClr val="C00000">
                    <a:alpha val="100000"/>
                  </a:srgbClr>
                </a:solidFill>
              </a:rPr>
              <a:t>sequential version </a:t>
            </a:r>
            <a:r>
              <a:rPr lang="en-US" sz="2000"/>
              <a:t>of the program running on 1 core. </a:t>
            </a:r>
            <a:endParaRPr/>
          </a:p>
          <a:p>
            <a:pPr lvl="1">
              <a:buChar char="–"/>
            </a:pPr>
            <a:r>
              <a:rPr lang="en-US" sz="2000"/>
              <a:t>Absolute speedup is a much truer measure of the benefits of parallelism. </a:t>
            </a:r>
            <a:endParaRPr/>
          </a:p>
          <a:p>
            <a:pPr lvl="1">
              <a:buChar char="–"/>
            </a:pPr>
            <a:endParaRPr lang="en-US" sz="2000"/>
          </a:p>
          <a:p>
            <a:pPr>
              <a:buChar char="•"/>
            </a:pPr>
            <a:r>
              <a:rPr lang="en-US" sz="2400" i="true"/>
              <a:t>Def</a:t>
            </a:r>
            <a:r>
              <a:rPr lang="en-US" sz="2400"/>
              <a:t>.  </a:t>
            </a:r>
            <a:r>
              <a:rPr lang="en-US" sz="2400" i="true">
                <a:solidFill>
                  <a:srgbClr val="FF0000">
                    <a:alpha val="100000"/>
                  </a:srgbClr>
                </a:solidFill>
              </a:rPr>
              <a:t>Efficiency: </a:t>
            </a:r>
            <a:r>
              <a:rPr lang="en-US" sz="2400"/>
              <a:t> </a:t>
            </a:r>
            <a:r>
              <a:rPr lang="en-US" sz="2400" i="true"/>
              <a:t>E</a:t>
            </a:r>
            <a:r>
              <a:rPr lang="en-US" sz="2400" i="true" baseline="-25000"/>
              <a:t>p</a:t>
            </a:r>
            <a:r>
              <a:rPr lang="en-US" sz="2400" i="true"/>
              <a:t> = </a:t>
            </a:r>
            <a:r>
              <a:rPr lang="en-US" sz="2400" i="true"/>
              <a:t>S</a:t>
            </a:r>
            <a:r>
              <a:rPr lang="en-US" sz="2400" i="true" baseline="-25000"/>
              <a:t>p</a:t>
            </a:r>
            <a:r>
              <a:rPr lang="en-US" sz="2400" i="true" baseline="-25000"/>
              <a:t>  </a:t>
            </a:r>
            <a:r>
              <a:rPr lang="en-US" sz="2400" i="true"/>
              <a:t>/p = T</a:t>
            </a:r>
            <a:r>
              <a:rPr lang="en-US" sz="2400" i="true" baseline="-25000"/>
              <a:t>1 </a:t>
            </a:r>
            <a:r>
              <a:rPr lang="en-US" sz="2400" i="true"/>
              <a:t>/(</a:t>
            </a:r>
            <a:r>
              <a:rPr lang="en-US" sz="2400" i="true"/>
              <a:t>pT</a:t>
            </a:r>
            <a:r>
              <a:rPr lang="en-US" sz="2400" i="true" baseline="-25000"/>
              <a:t>p</a:t>
            </a:r>
            <a:r>
              <a:rPr lang="en-US" sz="2400" i="true"/>
              <a:t>)</a:t>
            </a:r>
            <a:endParaRPr/>
          </a:p>
          <a:p>
            <a:pPr lvl="1">
              <a:buChar char="–"/>
            </a:pPr>
            <a:r>
              <a:rPr lang="en-US" sz="2000"/>
              <a:t>Reported as a percentage in the range (0, 100].</a:t>
            </a:r>
            <a:endParaRPr/>
          </a:p>
          <a:p>
            <a:pPr lvl="1">
              <a:buChar char="–"/>
            </a:pPr>
            <a:r>
              <a:rPr lang="en-US" sz="2000"/>
              <a:t>Measures the overhead due to parallelization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14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Performance of </a:t>
            </a:r>
            <a:r>
              <a:rPr lang="en-US" dirty="false" err="true">
                <a:latin typeface="Courier New"/>
                <a:cs typeface="Courier New"/>
              </a:rPr>
              <a:t>psum</a:t>
            </a:r>
            <a:r>
              <a:rPr lang="en-US" dirty="false">
                <a:latin typeface="Courier New"/>
                <a:cs typeface="Courier New"/>
              </a:rPr>
              <a:t>-local</a:t>
            </a:r>
            <a:endParaRPr/>
          </a:p>
        </p:txBody>
      </p:sp>
      <p:graphicFrame>
        <p:nvGraphicFramePr>
          <p:cNvPr id="1479" name="Content Placeholder 3"/>
          <p:cNvGraphicFramePr/>
          <p:nvPr>
            <p:ph idx="1"/>
          </p:nvPr>
        </p:nvGraphicFramePr>
        <p:xfrm>
          <a:off x="395496" y="1272902"/>
          <a:ext cx="8366124" cy="2661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08125">
                  <a:extLst>
                    <a:ext uri="{9D8B030D-6E8A-4147-A177-3AD203B41FA5}">
                      <a16:colId val="1"/>
                    </a:ext>
                  </a:extLst>
                </a:gridCol>
                <a:gridCol w="1280583">
                  <a:extLst>
                    <a:ext uri="{9D8B030D-6E8A-4147-A177-3AD203B41FA5}">
                      <a16:colId val="2"/>
                    </a:ext>
                  </a:extLst>
                </a:gridCol>
                <a:gridCol w="1394354">
                  <a:extLst>
                    <a:ext uri="{9D8B030D-6E8A-4147-A177-3AD203B41FA5}">
                      <a16:colId val="3"/>
                    </a:ext>
                  </a:extLst>
                </a:gridCol>
                <a:gridCol w="1394354">
                  <a:extLst>
                    <a:ext uri="{9D8B030D-6E8A-4147-A177-3AD203B41FA5}">
                      <a16:colId val="4"/>
                    </a:ext>
                  </a:extLst>
                </a:gridCol>
                <a:gridCol w="1394354">
                  <a:extLst>
                    <a:ext uri="{9D8B030D-6E8A-4147-A177-3AD203B41FA5}">
                      <a16:colId val="5"/>
                    </a:ext>
                  </a:extLst>
                </a:gridCol>
                <a:gridCol w="1394354">
                  <a:extLst>
                    <a:ext uri="{9D8B030D-6E8A-4147-A177-3AD203B41FA5}">
                      <a16:colId val="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Threads</a:t>
                      </a:r>
                      <a:r>
                        <a:rPr lang="en-US" baseline="0" dirty="false"/>
                        <a:t> (t)</a:t>
                      </a:r>
                      <a:endParaRPr lang="en-US" dirty="fal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16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val="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Cores (p)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8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val="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Running time (</a:t>
                      </a:r>
                      <a:r>
                        <a:rPr lang="en-US" i="true" dirty="false" err="true"/>
                        <a:t>T</a:t>
                      </a:r>
                      <a:r>
                        <a:rPr lang="en-US" i="true" baseline="-25000" dirty="false" err="true"/>
                        <a:t>p</a:t>
                      </a:r>
                      <a:r>
                        <a:rPr lang="en-US" dirty="false"/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1.98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1.14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0.60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0.32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0.33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val="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Speedup (</a:t>
                      </a:r>
                      <a:r>
                        <a:rPr lang="en-US" i="true" dirty="false" err="true"/>
                        <a:t>S</a:t>
                      </a:r>
                      <a:r>
                        <a:rPr lang="en-US" i="true" baseline="-25000" dirty="false" err="true"/>
                        <a:t>p</a:t>
                      </a:r>
                      <a:r>
                        <a:rPr lang="en-US" dirty="false"/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1.74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3.30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6.19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6.00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val="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Efficiency (</a:t>
                      </a:r>
                      <a:r>
                        <a:rPr lang="en-US" i="true" dirty="false" err="true"/>
                        <a:t>E</a:t>
                      </a:r>
                      <a:r>
                        <a:rPr lang="en-US" i="true" baseline="-25000" dirty="false" err="true"/>
                        <a:t>p</a:t>
                      </a:r>
                      <a:r>
                        <a:rPr lang="en-US" dirty="false"/>
                        <a:t>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100%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87%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82%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77%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/>
                      <a:r>
                        <a:rPr lang="en-US" dirty="false"/>
                        <a:t>75%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val="5"/>
                  </a:ext>
                </a:extLst>
              </a:tr>
            </a:tbl>
          </a:graphicData>
        </a:graphic>
      </p:graphicFrame>
      <p:sp>
        <p:nvSpPr>
          <p:cNvPr id="1480" name="Content Placeholder 2"/>
          <p:cNvSpPr txBox="true"/>
          <p:nvPr/>
        </p:nvSpPr>
        <p:spPr bwMode="auto">
          <a:xfrm>
            <a:off x="395496" y="4038600"/>
            <a:ext cx="7896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false" compatLnSpc="true">
            <a:prstTxWarp prst="textNoShape">
              <a:avLst/>
            </a:prstTxWarp>
          </a:bodyPr>
          <a:lstStyle>
            <a:lvl1pPr marL="342900" indent="-342900" algn="l" rtl="false" eaLnBrk="true" fontAlgn="base" hangingPunct="true">
              <a:spcBef>
                <a:spcPct val="20000"/>
              </a:spcBef>
              <a:spcAft>
                <a:spcPct val="1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true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false" eaLnBrk="true" fontAlgn="base" hangingPunct="true">
              <a:spcBef>
                <a:spcPct val="20000"/>
              </a:spcBef>
              <a:spcAft>
                <a:spcPct val="1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false" eaLnBrk="true" fontAlgn="base" hangingPunct="tru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/>
            <a:r>
              <a:rPr lang="en-US" dirty="false"/>
              <a:t>Efficiencies OK, not great</a:t>
            </a:r>
            <a:endParaRPr/>
          </a:p>
          <a:p>
            <a:pPr/>
            <a:r>
              <a:rPr lang="en-US" dirty="false"/>
              <a:t>Our example is easily parallelizable</a:t>
            </a:r>
            <a:endParaRPr/>
          </a:p>
          <a:p>
            <a:pPr/>
            <a:r>
              <a:rPr lang="en-US" dirty="false"/>
              <a:t>Real codes are often much harder to parallelize</a:t>
            </a:r>
            <a:endParaRPr/>
          </a:p>
          <a:p>
            <a:pPr lvl="1"/>
            <a:r>
              <a:rPr lang="en-US" dirty="false"/>
              <a:t>e.g., parallel quicksort later in this lecture</a:t>
            </a:r>
            <a:endParaRPr/>
          </a:p>
          <a:p>
            <a:pPr/>
            <a:endParaRPr lang="en-US" dirty="false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show="false">
  <p:cSld>
    <p:spTree>
      <p:nvGrpSpPr>
        <p:cNvPr id="14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Amdahl’s Law</a:t>
            </a:r>
            <a:endParaRPr/>
          </a:p>
        </p:txBody>
      </p:sp>
      <p:sp>
        <p:nvSpPr>
          <p:cNvPr id="1483" name="Content Placeholder 2"/>
          <p:cNvSpPr>
            <a:spLocks noGrp="true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/>
          <a:p>
            <a:pPr lvl="1"/>
            <a:r>
              <a:rPr lang="en-US" sz="2000" dirty="false"/>
              <a:t>Gene Amdahl (Nov. 16, 1922 – Nov. 10, 2015)</a:t>
            </a:r>
            <a:endParaRPr/>
          </a:p>
          <a:p>
            <a:pPr/>
            <a:r>
              <a:rPr lang="en-US" sz="2400" dirty="false"/>
              <a:t>Captures the difficulty of using parallelism to speed things up.</a:t>
            </a:r>
            <a:endParaRPr/>
          </a:p>
          <a:p>
            <a:pPr/>
            <a:r>
              <a:rPr lang="en-US" sz="2400" dirty="false"/>
              <a:t>Overall problem</a:t>
            </a:r>
            <a:endParaRPr/>
          </a:p>
          <a:p>
            <a:pPr lvl="1">
              <a:tabLst>
                <a:tab pos="1081088" algn="l"/>
              </a:tabLst>
            </a:pPr>
            <a:r>
              <a:rPr lang="en-US" sz="2000" dirty="false"/>
              <a:t>T 	Total sequential time required</a:t>
            </a:r>
            <a:endParaRPr/>
          </a:p>
          <a:p>
            <a:pPr lvl="1">
              <a:tabLst>
                <a:tab pos="1081088" algn="l"/>
              </a:tabLst>
            </a:pPr>
            <a:r>
              <a:rPr lang="en-US" sz="2000" dirty="false"/>
              <a:t>p 	Fraction of total that can be sped up (0 </a:t>
            </a:r>
            <a:r>
              <a:rPr lang="en-US" sz="2000" dirty="false">
                <a:sym typeface="Symbol"/>
              </a:rPr>
              <a:t></a:t>
            </a:r>
            <a:r>
              <a:rPr lang="en-US" sz="2000" dirty="false"/>
              <a:t> p  </a:t>
            </a:r>
            <a:r>
              <a:rPr lang="en-US" sz="2000" dirty="false">
                <a:sym typeface="Symbol"/>
              </a:rPr>
              <a:t></a:t>
            </a:r>
            <a:r>
              <a:rPr lang="en-US" sz="2000" dirty="false"/>
              <a:t> 1)</a:t>
            </a:r>
            <a:endParaRPr/>
          </a:p>
          <a:p>
            <a:pPr lvl="1">
              <a:tabLst>
                <a:tab pos="1081088" algn="l"/>
              </a:tabLst>
            </a:pPr>
            <a:r>
              <a:rPr lang="en-US" sz="2000" dirty="false"/>
              <a:t>k 	Speedup factor</a:t>
            </a:r>
            <a:endParaRPr/>
          </a:p>
          <a:p>
            <a:pPr>
              <a:tabLst>
                <a:tab pos="1081088" algn="l"/>
              </a:tabLst>
            </a:pPr>
            <a:r>
              <a:rPr lang="en-US" sz="2400" dirty="false"/>
              <a:t>Resulting Performance</a:t>
            </a:r>
            <a:endParaRPr/>
          </a:p>
          <a:p>
            <a:pPr lvl="1">
              <a:tabLst>
                <a:tab pos="1081088" algn="l"/>
              </a:tabLst>
            </a:pPr>
            <a:r>
              <a:rPr lang="en-US" sz="2000" dirty="false" err="true"/>
              <a:t>T</a:t>
            </a:r>
            <a:r>
              <a:rPr lang="en-US" sz="2000" baseline="-25000" dirty="false" err="true"/>
              <a:t>k</a:t>
            </a:r>
            <a:r>
              <a:rPr lang="en-US" sz="2000" dirty="false"/>
              <a:t> = </a:t>
            </a:r>
            <a:r>
              <a:rPr lang="en-US" sz="2000" dirty="false" err="true"/>
              <a:t>pT</a:t>
            </a:r>
            <a:r>
              <a:rPr lang="en-US" sz="2000" dirty="false"/>
              <a:t>/k + (1-p)T</a:t>
            </a:r>
            <a:endParaRPr/>
          </a:p>
          <a:p>
            <a:pPr lvl="2">
              <a:tabLst>
                <a:tab pos="1081088" algn="l"/>
              </a:tabLst>
            </a:pPr>
            <a:r>
              <a:rPr lang="en-US" sz="1800" dirty="false"/>
              <a:t>Portion which can be sped up runs k times faster</a:t>
            </a:r>
            <a:endParaRPr/>
          </a:p>
          <a:p>
            <a:pPr lvl="2">
              <a:tabLst>
                <a:tab pos="1081088" algn="l"/>
              </a:tabLst>
            </a:pPr>
            <a:r>
              <a:rPr lang="en-US" sz="1800" dirty="false"/>
              <a:t>Portion which cannot be sped up stays the same</a:t>
            </a:r>
            <a:endParaRPr/>
          </a:p>
          <a:p>
            <a:pPr lvl="1">
              <a:tabLst>
                <a:tab pos="1081088" algn="l"/>
              </a:tabLst>
            </a:pPr>
            <a:r>
              <a:rPr lang="en-US" sz="2000" dirty="false"/>
              <a:t>Least possible running time:</a:t>
            </a:r>
            <a:endParaRPr/>
          </a:p>
          <a:p>
            <a:pPr lvl="2">
              <a:tabLst>
                <a:tab pos="1081088" algn="l"/>
              </a:tabLst>
            </a:pPr>
            <a:r>
              <a:rPr lang="en-US" sz="1800" dirty="false"/>
              <a:t>k = </a:t>
            </a:r>
            <a:r>
              <a:rPr lang="en-US" sz="1800" dirty="false">
                <a:sym typeface="Symbol"/>
              </a:rPr>
              <a:t></a:t>
            </a:r>
            <a:endParaRPr/>
          </a:p>
          <a:p>
            <a:pPr lvl="2">
              <a:tabLst>
                <a:tab pos="1081088" algn="l"/>
              </a:tabLst>
            </a:pPr>
            <a:r>
              <a:rPr lang="en-US" sz="1800" dirty="false">
                <a:sym typeface="Symbol"/>
              </a:rPr>
              <a:t>T</a:t>
            </a:r>
            <a:r>
              <a:rPr lang="en-US" sz="1800" baseline="-25000" dirty="false">
                <a:sym typeface="Symbol"/>
              </a:rPr>
              <a:t></a:t>
            </a:r>
            <a:r>
              <a:rPr lang="en-US" sz="1800" dirty="false">
                <a:sym typeface="Symbol"/>
              </a:rPr>
              <a:t> = (1-p)T</a:t>
            </a:r>
            <a:endParaRPr lang="en-US" sz="1800" dirty="false"/>
          </a:p>
          <a:p>
            <a:pPr lvl="2">
              <a:tabLst>
                <a:tab pos="1081088" algn="l"/>
              </a:tabLst>
            </a:pPr>
            <a:endParaRPr lang="en-US" sz="1800" dirty="false"/>
          </a:p>
          <a:p>
            <a:pPr lvl="1">
              <a:tabLst>
                <a:tab pos="1081088" algn="l"/>
              </a:tabLst>
            </a:pPr>
            <a:endParaRPr lang="en-US" sz="2000" dirty="false"/>
          </a:p>
          <a:p>
            <a:pPr lvl="1">
              <a:tabLst>
                <a:tab pos="1081088" algn="l"/>
              </a:tabLst>
            </a:pPr>
            <a:endParaRPr lang="en-US" sz="2000" dirty="false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show="false">
  <p:cSld>
    <p:spTree>
      <p:nvGrpSpPr>
        <p:cNvPr id="14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Amdahl’s Law Example</a:t>
            </a:r>
            <a:endParaRPr/>
          </a:p>
        </p:txBody>
      </p:sp>
      <p:sp>
        <p:nvSpPr>
          <p:cNvPr id="1486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dirty="false"/>
              <a:t>Overall problem</a:t>
            </a:r>
            <a:endParaRPr/>
          </a:p>
          <a:p>
            <a:pPr lvl="1">
              <a:tabLst>
                <a:tab pos="1662113" algn="l"/>
              </a:tabLst>
            </a:pPr>
            <a:r>
              <a:rPr lang="en-US" dirty="false"/>
              <a:t>T = 10 	Total time required</a:t>
            </a:r>
            <a:endParaRPr/>
          </a:p>
          <a:p>
            <a:pPr lvl="1">
              <a:tabLst>
                <a:tab pos="1662113" algn="l"/>
              </a:tabLst>
            </a:pPr>
            <a:r>
              <a:rPr lang="en-US" dirty="false"/>
              <a:t>p = 0.9	Fraction of total which can be sped up</a:t>
            </a:r>
            <a:endParaRPr/>
          </a:p>
          <a:p>
            <a:pPr lvl="1">
              <a:tabLst>
                <a:tab pos="1662113" algn="l"/>
              </a:tabLst>
            </a:pPr>
            <a:r>
              <a:rPr lang="en-US" dirty="false"/>
              <a:t>k = 9	Speedup factor</a:t>
            </a:r>
            <a:endParaRPr/>
          </a:p>
          <a:p>
            <a:pPr>
              <a:tabLst>
                <a:tab pos="1662113" algn="l"/>
              </a:tabLst>
            </a:pPr>
            <a:r>
              <a:rPr lang="en-US" dirty="false"/>
              <a:t>Resulting Performance</a:t>
            </a:r>
            <a:endParaRPr/>
          </a:p>
          <a:p>
            <a:pPr lvl="1">
              <a:tabLst>
                <a:tab pos="1662113" algn="l"/>
              </a:tabLst>
            </a:pPr>
            <a:r>
              <a:rPr lang="en-US" dirty="false"/>
              <a:t>T</a:t>
            </a:r>
            <a:r>
              <a:rPr lang="en-US" baseline="-25000" dirty="false"/>
              <a:t>9</a:t>
            </a:r>
            <a:r>
              <a:rPr lang="en-US" dirty="false"/>
              <a:t> = 0.9 * 10/9 + 0.1 * 10 = 1.0 + 1.0 = 2.0</a:t>
            </a:r>
            <a:endParaRPr/>
          </a:p>
          <a:p>
            <a:pPr lvl="1">
              <a:tabLst>
                <a:tab pos="1662113" algn="l"/>
              </a:tabLst>
            </a:pPr>
            <a:r>
              <a:rPr lang="en-US" dirty="false"/>
              <a:t>Least possible running time:</a:t>
            </a:r>
            <a:endParaRPr/>
          </a:p>
          <a:p>
            <a:pPr lvl="2">
              <a:tabLst>
                <a:tab pos="1662113" algn="l"/>
              </a:tabLst>
            </a:pPr>
            <a:r>
              <a:rPr lang="en-US" dirty="false">
                <a:sym typeface="Symbol"/>
              </a:rPr>
              <a:t>T</a:t>
            </a:r>
            <a:r>
              <a:rPr lang="en-US" baseline="-25000" dirty="false">
                <a:sym typeface="Symbol"/>
              </a:rPr>
              <a:t></a:t>
            </a:r>
            <a:r>
              <a:rPr lang="en-US" dirty="false">
                <a:sym typeface="Symbol"/>
              </a:rPr>
              <a:t> = 0.1 * 10.0 = 1.0</a:t>
            </a:r>
            <a:endParaRPr lang="en-US" dirty="false"/>
          </a:p>
          <a:p>
            <a:pPr lvl="2">
              <a:tabLst>
                <a:tab pos="1081088" algn="l"/>
              </a:tabLst>
            </a:pPr>
            <a:endParaRPr lang="en-US" dirty="false"/>
          </a:p>
          <a:p>
            <a:pPr marL="457200" lvl="1" indent="0">
              <a:buNone/>
              <a:tabLst>
                <a:tab pos="1081088" algn="l"/>
              </a:tabLst>
            </a:pPr>
            <a:endParaRPr lang="en-US" dirty="false"/>
          </a:p>
          <a:p>
            <a:pPr lvl="1">
              <a:tabLst>
                <a:tab pos="1081088" algn="l"/>
              </a:tabLst>
            </a:pPr>
            <a:endParaRPr lang="en-US" dirty="false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>
  <p:cSld>
    <p:spTree>
      <p:nvGrpSpPr>
        <p:cNvPr id="14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A More Substantial Example: Sort</a:t>
            </a:r>
            <a:endParaRPr/>
          </a:p>
        </p:txBody>
      </p:sp>
      <p:sp>
        <p:nvSpPr>
          <p:cNvPr id="1489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en-US"/>
              <a:t>Sort set of N random numbers</a:t>
            </a:r>
            <a:endParaRPr/>
          </a:p>
          <a:p>
            <a:pPr>
              <a:buChar char="•"/>
            </a:pPr>
            <a:r>
              <a:rPr lang="en-US"/>
              <a:t>Multiple possible algorithms</a:t>
            </a:r>
            <a:endParaRPr/>
          </a:p>
          <a:p>
            <a:pPr lvl="1">
              <a:buChar char="–"/>
            </a:pPr>
            <a:r>
              <a:rPr lang="en-US"/>
              <a:t>Use parallel version of </a:t>
            </a:r>
            <a:r>
              <a:rPr lang="en-US">
                <a:solidFill>
                  <a:srgbClr val="C00000">
                    <a:alpha val="100000"/>
                  </a:srgbClr>
                </a:solidFill>
              </a:rPr>
              <a:t>quicksort</a:t>
            </a:r>
            <a:endParaRPr lang="en-US">
              <a:solidFill>
                <a:srgbClr val="C00000">
                  <a:alpha val="100000"/>
                </a:srgbClr>
              </a:solidFill>
            </a:endParaRPr>
          </a:p>
          <a:p>
            <a:pPr>
              <a:buChar char="•"/>
            </a:pPr>
            <a:r>
              <a:rPr lang="en-US"/>
              <a:t>Sequential </a:t>
            </a:r>
            <a:r>
              <a:rPr lang="en-US"/>
              <a:t>quicksort</a:t>
            </a:r>
            <a:r>
              <a:rPr lang="en-US"/>
              <a:t> of set of values X</a:t>
            </a:r>
            <a:endParaRPr/>
          </a:p>
          <a:p>
            <a:pPr lvl="1">
              <a:buChar char="–"/>
            </a:pPr>
            <a:r>
              <a:rPr lang="en-US"/>
              <a:t>Choose </a:t>
            </a:r>
            <a:r>
              <a:rPr lang="en-US"/>
              <a:t>“</a:t>
            </a:r>
            <a:r>
              <a:rPr lang="en-US"/>
              <a:t>pivot</a:t>
            </a:r>
            <a:r>
              <a:rPr lang="en-US"/>
              <a:t>”</a:t>
            </a:r>
            <a:r>
              <a:rPr lang="en-US"/>
              <a:t> p from X</a:t>
            </a:r>
            <a:endParaRPr/>
          </a:p>
          <a:p>
            <a:pPr lvl="1">
              <a:buChar char="–"/>
            </a:pPr>
            <a:r>
              <a:rPr lang="en-US"/>
              <a:t>Rearrange X into</a:t>
            </a:r>
            <a:endParaRPr/>
          </a:p>
          <a:p>
            <a:pPr lvl="2">
              <a:buChar char="•"/>
            </a:pPr>
            <a:r>
              <a:rPr lang="en-US"/>
              <a:t>L: Values &lt;=</a:t>
            </a:r>
            <a:r>
              <a:rPr lang="en-US"/>
              <a:t> p</a:t>
            </a:r>
            <a:endParaRPr/>
          </a:p>
          <a:p>
            <a:pPr lvl="2">
              <a:buChar char="•"/>
            </a:pPr>
            <a:r>
              <a:rPr lang="en-US"/>
              <a:t>R: Values &gt;</a:t>
            </a:r>
            <a:r>
              <a:rPr lang="en-US"/>
              <a:t> p</a:t>
            </a:r>
            <a:endParaRPr/>
          </a:p>
          <a:p>
            <a:pPr lvl="1">
              <a:buChar char="–"/>
            </a:pPr>
            <a:r>
              <a:rPr lang="en-US"/>
              <a:t>Recursively sort L to get L'</a:t>
            </a:r>
            <a:endParaRPr/>
          </a:p>
          <a:p>
            <a:pPr lvl="1">
              <a:buChar char="–"/>
            </a:pPr>
            <a:r>
              <a:rPr lang="en-US"/>
              <a:t>Recursively sort R to get R'</a:t>
            </a:r>
            <a:endParaRPr/>
          </a:p>
          <a:p>
            <a:pPr lvl="1">
              <a:buChar char="–"/>
            </a:pPr>
            <a:r>
              <a:rPr lang="en-US"/>
              <a:t>Return L'</a:t>
            </a:r>
            <a:r>
              <a:rPr lang="en-US"/>
              <a:t> : p : R'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>
  <p:cSld>
    <p:spTree>
      <p:nvGrpSpPr>
        <p:cNvPr id="14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Sequential </a:t>
            </a:r>
            <a:r>
              <a:rPr lang="en-US" dirty="false" err="true"/>
              <a:t>Quicksort</a:t>
            </a:r>
            <a:r>
              <a:rPr lang="en-US" dirty="false"/>
              <a:t> Visualized</a:t>
            </a:r>
            <a:endParaRPr/>
          </a:p>
        </p:txBody>
      </p:sp>
      <p:sp>
        <p:nvSpPr>
          <p:cNvPr id="1492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X</a:t>
            </a:r>
            <a:endParaRPr/>
          </a:p>
        </p:txBody>
      </p:sp>
      <p:sp>
        <p:nvSpPr>
          <p:cNvPr id="1493" name="Rectangle 4"/>
          <p:cNvSpPr/>
          <p:nvPr/>
        </p:nvSpPr>
        <p:spPr bwMode="auto">
          <a:xfrm>
            <a:off x="357018" y="19812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p</a:t>
            </a:r>
            <a:endParaRPr/>
          </a:p>
        </p:txBody>
      </p:sp>
      <p:grpSp>
        <p:nvGrpSpPr>
          <p:cNvPr id="1494" name="Group 18"/>
          <p:cNvGrpSpPr/>
          <p:nvPr/>
        </p:nvGrpSpPr>
        <p:grpSpPr>
          <a:xfrm>
            <a:off x="381001" y="2590800"/>
            <a:ext cx="8442323" cy="457200"/>
            <a:chOff x="381001" y="2590800"/>
            <a:chExt cx="8442323" cy="457200"/>
          </a:xfrm>
        </p:grpSpPr>
        <p:sp>
          <p:nvSpPr>
            <p:cNvPr id="1495" name="Rectangle 5"/>
            <p:cNvSpPr/>
            <p:nvPr/>
          </p:nvSpPr>
          <p:spPr bwMode="auto">
            <a:xfrm>
              <a:off x="381001" y="2590800"/>
              <a:ext cx="2590800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L</a:t>
              </a:r>
              <a:endParaRPr/>
            </a:p>
          </p:txBody>
        </p:sp>
        <p:sp>
          <p:nvSpPr>
            <p:cNvPr id="1496" name="Rectangle 6"/>
            <p:cNvSpPr/>
            <p:nvPr/>
          </p:nvSpPr>
          <p:spPr bwMode="auto">
            <a:xfrm>
              <a:off x="2971801" y="25908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</a:t>
              </a:r>
              <a:endParaRPr/>
            </a:p>
          </p:txBody>
        </p:sp>
        <p:sp>
          <p:nvSpPr>
            <p:cNvPr id="1497" name="Rectangle 7"/>
            <p:cNvSpPr/>
            <p:nvPr/>
          </p:nvSpPr>
          <p:spPr bwMode="auto">
            <a:xfrm>
              <a:off x="3428999" y="2590800"/>
              <a:ext cx="5394325" cy="457200"/>
            </a:xfrm>
            <a:prstGeom prst="rect">
              <a:avLst/>
            </a:prstGeom>
            <a:solidFill>
              <a:srgbClr val="43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R</a:t>
              </a:r>
              <a:endParaRPr/>
            </a:p>
          </p:txBody>
        </p:sp>
      </p:grpSp>
      <p:grpSp>
        <p:nvGrpSpPr>
          <p:cNvPr id="1498" name="Group 19"/>
          <p:cNvGrpSpPr/>
          <p:nvPr/>
        </p:nvGrpSpPr>
        <p:grpSpPr>
          <a:xfrm>
            <a:off x="396875" y="3810000"/>
            <a:ext cx="2574926" cy="457200"/>
            <a:chOff x="396875" y="3810000"/>
            <a:chExt cx="2574926" cy="457200"/>
          </a:xfrm>
        </p:grpSpPr>
        <p:sp>
          <p:nvSpPr>
            <p:cNvPr id="1499" name="Rectangle 8"/>
            <p:cNvSpPr/>
            <p:nvPr/>
          </p:nvSpPr>
          <p:spPr bwMode="auto">
            <a:xfrm>
              <a:off x="1616077" y="3810000"/>
              <a:ext cx="457199" cy="457200"/>
            </a:xfrm>
            <a:prstGeom prst="rect">
              <a:avLst/>
            </a:prstGeom>
            <a:solidFill>
              <a:srgbClr val="D2D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p2</a:t>
              </a:r>
              <a:endParaRPr/>
            </a:p>
          </p:txBody>
        </p:sp>
        <p:sp>
          <p:nvSpPr>
            <p:cNvPr id="1500" name="Rectangle 9"/>
            <p:cNvSpPr/>
            <p:nvPr/>
          </p:nvSpPr>
          <p:spPr bwMode="auto">
            <a:xfrm>
              <a:off x="396875" y="3810000"/>
              <a:ext cx="1219202" cy="457200"/>
            </a:xfrm>
            <a:prstGeom prst="rect">
              <a:avLst/>
            </a:prstGeom>
            <a:solidFill>
              <a:srgbClr val="DA72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L2</a:t>
              </a:r>
              <a:endParaRPr/>
            </a:p>
          </p:txBody>
        </p:sp>
        <p:sp>
          <p:nvSpPr>
            <p:cNvPr id="1501" name="Rectangle 10"/>
            <p:cNvSpPr/>
            <p:nvPr/>
          </p:nvSpPr>
          <p:spPr bwMode="auto">
            <a:xfrm>
              <a:off x="2073276" y="3810000"/>
              <a:ext cx="898525" cy="457200"/>
            </a:xfrm>
            <a:prstGeom prst="rect">
              <a:avLst/>
            </a:prstGeom>
            <a:solidFill>
              <a:srgbClr val="01D50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R2</a:t>
              </a:r>
              <a:endParaRPr/>
            </a:p>
          </p:txBody>
        </p:sp>
      </p:grpSp>
      <p:sp>
        <p:nvSpPr>
          <p:cNvPr id="1502" name="Rectangle 11"/>
          <p:cNvSpPr/>
          <p:nvPr/>
        </p:nvSpPr>
        <p:spPr bwMode="auto">
          <a:xfrm>
            <a:off x="357018" y="3200400"/>
            <a:ext cx="457199" cy="457200"/>
          </a:xfrm>
          <a:prstGeom prst="rect">
            <a:avLst/>
          </a:prstGeom>
          <a:solidFill>
            <a:srgbClr val="D2D2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p2</a:t>
            </a:r>
            <a:endParaRPr/>
          </a:p>
        </p:txBody>
      </p:sp>
      <p:grpSp>
        <p:nvGrpSpPr>
          <p:cNvPr id="1503" name="Group 20"/>
          <p:cNvGrpSpPr/>
          <p:nvPr/>
        </p:nvGrpSpPr>
        <p:grpSpPr>
          <a:xfrm>
            <a:off x="381000" y="4343400"/>
            <a:ext cx="2574926" cy="1066800"/>
            <a:chOff x="381000" y="4343400"/>
            <a:chExt cx="2574926" cy="1066800"/>
          </a:xfrm>
        </p:grpSpPr>
        <p:sp>
          <p:nvSpPr>
            <p:cNvPr id="1504" name="TextBox 16"/>
            <p:cNvSpPr txBox="true"/>
            <p:nvPr/>
          </p:nvSpPr>
          <p:spPr>
            <a:xfrm>
              <a:off x="1488478" y="4343400"/>
              <a:ext cx="234950" cy="647700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200">
                  <a:latin typeface="Calibri"/>
                  <a:ea typeface="宋体"/>
                  <a:cs typeface="+mn-cs"/>
                  <a:sym typeface="Symbol"/>
                </a:rPr>
                <a:t>.</a:t>
              </a:r>
              <a:endParaRPr/>
            </a:p>
            <a:p>
              <a:pPr/>
              <a:r>
                <a:rPr lang="en-US" sz="1200">
                  <a:latin typeface="Calibri"/>
                  <a:ea typeface="宋体"/>
                  <a:cs typeface="+mn-cs"/>
                  <a:sym typeface="Symbol"/>
                </a:rPr>
                <a:t>.</a:t>
              </a:r>
              <a:endParaRPr/>
            </a:p>
            <a:p>
              <a:pPr/>
              <a:r>
                <a:rPr lang="en-US" sz="1200">
                  <a:latin typeface="Calibri"/>
                  <a:ea typeface="宋体"/>
                  <a:cs typeface="+mn-cs"/>
                  <a:sym typeface="Symbol"/>
                </a:rPr>
                <a:t>.</a:t>
              </a:r>
              <a:endParaRPr/>
            </a:p>
          </p:txBody>
        </p:sp>
        <p:sp>
          <p:nvSpPr>
            <p:cNvPr id="1505" name="Rectangle 17"/>
            <p:cNvSpPr/>
            <p:nvPr/>
          </p:nvSpPr>
          <p:spPr bwMode="auto">
            <a:xfrm>
              <a:off x="381000" y="4953000"/>
              <a:ext cx="2574926" cy="457200"/>
            </a:xfrm>
            <a:prstGeom prst="rect">
              <a:avLst/>
            </a:prstGeom>
            <a:gradFill flip="none" rotWithShape="true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true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/>
                <a:t>L'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p="http://schemas.openxmlformats.org/presentationml/2006/main">
  <p:cSld>
    <p:spTree>
      <p:nvGrpSpPr>
        <p:cNvPr id="15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Sequential </a:t>
            </a:r>
            <a:r>
              <a:rPr lang="en-US" dirty="false" err="true"/>
              <a:t>Quicksort</a:t>
            </a:r>
            <a:r>
              <a:rPr lang="en-US" dirty="false"/>
              <a:t> Visualized</a:t>
            </a:r>
            <a:endParaRPr/>
          </a:p>
        </p:txBody>
      </p:sp>
      <p:sp>
        <p:nvSpPr>
          <p:cNvPr id="1508" name="Rectangle 3"/>
          <p:cNvSpPr/>
          <p:nvPr/>
        </p:nvSpPr>
        <p:spPr bwMode="auto">
          <a:xfrm>
            <a:off x="381000" y="1371600"/>
            <a:ext cx="8442325" cy="4572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X</a:t>
            </a:r>
            <a:endParaRPr/>
          </a:p>
        </p:txBody>
      </p:sp>
      <p:sp>
        <p:nvSpPr>
          <p:cNvPr id="1509" name="Rectangle 6"/>
          <p:cNvSpPr/>
          <p:nvPr/>
        </p:nvSpPr>
        <p:spPr bwMode="auto">
          <a:xfrm>
            <a:off x="2971801" y="2133600"/>
            <a:ext cx="457199" cy="457200"/>
          </a:xfrm>
          <a:prstGeom prst="rect">
            <a:avLst/>
          </a:prstGeom>
          <a:solidFill>
            <a:srgbClr val="00B0C8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p</a:t>
            </a:r>
            <a:endParaRPr/>
          </a:p>
        </p:txBody>
      </p:sp>
      <p:sp>
        <p:nvSpPr>
          <p:cNvPr id="1510" name="Rectangle 7"/>
          <p:cNvSpPr/>
          <p:nvPr/>
        </p:nvSpPr>
        <p:spPr bwMode="auto">
          <a:xfrm>
            <a:off x="3428999" y="2133600"/>
            <a:ext cx="5394325" cy="457200"/>
          </a:xfrm>
          <a:prstGeom prst="rect">
            <a:avLst/>
          </a:prstGeom>
          <a:solidFill>
            <a:srgbClr val="4300EA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 dirty="false"/>
              <a:t>R</a:t>
            </a:r>
            <a:endParaRPr/>
          </a:p>
        </p:txBody>
      </p:sp>
      <p:grpSp>
        <p:nvGrpSpPr>
          <p:cNvPr id="1511" name="Group 23"/>
          <p:cNvGrpSpPr/>
          <p:nvPr/>
        </p:nvGrpSpPr>
        <p:grpSpPr>
          <a:xfrm>
            <a:off x="3428999" y="2819400"/>
            <a:ext cx="5394326" cy="1066800"/>
            <a:chOff x="3428999" y="2819400"/>
            <a:chExt cx="5394326" cy="1066800"/>
          </a:xfrm>
        </p:grpSpPr>
        <p:sp>
          <p:nvSpPr>
            <p:cNvPr id="1512" name="Rectangle 12"/>
            <p:cNvSpPr/>
            <p:nvPr/>
          </p:nvSpPr>
          <p:spPr bwMode="auto">
            <a:xfrm>
              <a:off x="3428999" y="28194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p3</a:t>
              </a:r>
              <a:endParaRPr/>
            </a:p>
          </p:txBody>
        </p:sp>
        <p:sp>
          <p:nvSpPr>
            <p:cNvPr id="1513" name="Rectangle 13"/>
            <p:cNvSpPr/>
            <p:nvPr/>
          </p:nvSpPr>
          <p:spPr bwMode="auto">
            <a:xfrm>
              <a:off x="3428999" y="3429000"/>
              <a:ext cx="3810002" cy="457200"/>
            </a:xfrm>
            <a:prstGeom prst="rect">
              <a:avLst/>
            </a:prstGeom>
            <a:solidFill>
              <a:srgbClr val="052FFF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L3</a:t>
              </a:r>
              <a:endParaRPr/>
            </a:p>
          </p:txBody>
        </p:sp>
        <p:sp>
          <p:nvSpPr>
            <p:cNvPr id="1514" name="Rectangle 14"/>
            <p:cNvSpPr/>
            <p:nvPr/>
          </p:nvSpPr>
          <p:spPr bwMode="auto">
            <a:xfrm>
              <a:off x="7696200" y="3429000"/>
              <a:ext cx="1127125" cy="457200"/>
            </a:xfrm>
            <a:prstGeom prst="rect">
              <a:avLst/>
            </a:prstGeom>
            <a:solidFill>
              <a:srgbClr val="FA004D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R3</a:t>
              </a:r>
              <a:endParaRPr/>
            </a:p>
          </p:txBody>
        </p:sp>
        <p:sp>
          <p:nvSpPr>
            <p:cNvPr id="1515" name="Rectangle 15"/>
            <p:cNvSpPr/>
            <p:nvPr/>
          </p:nvSpPr>
          <p:spPr bwMode="auto">
            <a:xfrm>
              <a:off x="7239001" y="3429000"/>
              <a:ext cx="457199" cy="457200"/>
            </a:xfrm>
            <a:prstGeom prst="rect">
              <a:avLst/>
            </a:prstGeom>
            <a:solidFill>
              <a:srgbClr val="EA00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p3</a:t>
              </a:r>
              <a:endParaRPr/>
            </a:p>
          </p:txBody>
        </p:sp>
      </p:grpSp>
      <p:sp>
        <p:nvSpPr>
          <p:cNvPr id="1516" name="Rectangle 17"/>
          <p:cNvSpPr/>
          <p:nvPr/>
        </p:nvSpPr>
        <p:spPr bwMode="auto">
          <a:xfrm>
            <a:off x="396875" y="2133600"/>
            <a:ext cx="2574926" cy="457200"/>
          </a:xfrm>
          <a:prstGeom prst="rect">
            <a:avLst/>
          </a:prstGeom>
          <a:gradFill flip="none" rotWithShape="true">
            <a:gsLst>
              <a:gs pos="0">
                <a:srgbClr val="E10601"/>
              </a:gs>
              <a:gs pos="100000">
                <a:srgbClr val="00EE71"/>
              </a:gs>
            </a:gsLst>
            <a:lin ang="0" scaled="true"/>
            <a:tileRect/>
          </a:gra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false" anchor="ctr">
            <a:noAutofit/>
          </a:bodyPr>
          <a:lstStyle/>
          <a:p>
            <a:pPr algn="ctr"/>
            <a:r>
              <a:rPr lang="en-US"/>
              <a:t>L'</a:t>
            </a:r>
            <a:endParaRPr/>
          </a:p>
        </p:txBody>
      </p:sp>
      <p:grpSp>
        <p:nvGrpSpPr>
          <p:cNvPr id="1517" name="Group 24"/>
          <p:cNvGrpSpPr/>
          <p:nvPr/>
        </p:nvGrpSpPr>
        <p:grpSpPr>
          <a:xfrm>
            <a:off x="3428999" y="3922931"/>
            <a:ext cx="5394325" cy="1066800"/>
            <a:chOff x="3428999" y="3922931"/>
            <a:chExt cx="5394325" cy="1066800"/>
          </a:xfrm>
        </p:grpSpPr>
        <p:sp>
          <p:nvSpPr>
            <p:cNvPr id="1518" name="TextBox 18"/>
            <p:cNvSpPr txBox="true"/>
            <p:nvPr/>
          </p:nvSpPr>
          <p:spPr>
            <a:xfrm>
              <a:off x="5908078" y="3922931"/>
              <a:ext cx="234950" cy="647700"/>
            </a:xfrm>
            <a:prstGeom prst="rect">
              <a:avLst/>
            </a:prstGeom>
            <a:noFill/>
          </p:spPr>
          <p:txBody>
            <a:bodyPr wrap="none" rtlCol="false">
              <a:spAutoFit/>
            </a:bodyPr>
            <a:lstStyle/>
            <a:p>
              <a:pPr/>
              <a:r>
                <a:rPr lang="en-US" sz="1200">
                  <a:latin typeface="Calibri"/>
                  <a:ea typeface="宋体"/>
                  <a:cs typeface="+mn-cs"/>
                  <a:sym typeface="Symbol"/>
                </a:rPr>
                <a:t>.</a:t>
              </a:r>
              <a:endParaRPr/>
            </a:p>
            <a:p>
              <a:pPr/>
              <a:r>
                <a:rPr lang="en-US" sz="1200">
                  <a:latin typeface="Calibri"/>
                  <a:ea typeface="宋体"/>
                  <a:cs typeface="+mn-cs"/>
                  <a:sym typeface="Symbol"/>
                </a:rPr>
                <a:t>.</a:t>
              </a:r>
              <a:endParaRPr/>
            </a:p>
            <a:p>
              <a:pPr/>
              <a:r>
                <a:rPr lang="en-US" sz="1200">
                  <a:latin typeface="Calibri"/>
                  <a:ea typeface="宋体"/>
                  <a:cs typeface="+mn-cs"/>
                  <a:sym typeface="Symbol"/>
                </a:rPr>
                <a:t>.</a:t>
              </a:r>
              <a:endParaRPr/>
            </a:p>
          </p:txBody>
        </p:sp>
        <p:sp>
          <p:nvSpPr>
            <p:cNvPr id="1519" name="Rectangle 19"/>
            <p:cNvSpPr/>
            <p:nvPr/>
          </p:nvSpPr>
          <p:spPr bwMode="auto">
            <a:xfrm>
              <a:off x="3428999" y="4532531"/>
              <a:ext cx="5394325" cy="457200"/>
            </a:xfrm>
            <a:prstGeom prst="rect">
              <a:avLst/>
            </a:prstGeom>
            <a:gradFill flip="none" rotWithShape="true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true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>
                  <a:latin typeface="Comic Sans MS"/>
                  <a:ea typeface="宋体"/>
                  <a:cs typeface="+mn-cs"/>
                  <a:sym typeface="Symbol"/>
                </a:rPr>
                <a:t>R'</a:t>
              </a:r>
              <a:endParaRPr/>
            </a:p>
          </p:txBody>
        </p:sp>
      </p:grpSp>
      <p:grpSp>
        <p:nvGrpSpPr>
          <p:cNvPr id="1520" name="Group 25"/>
          <p:cNvGrpSpPr/>
          <p:nvPr/>
        </p:nvGrpSpPr>
        <p:grpSpPr>
          <a:xfrm>
            <a:off x="396875" y="5410200"/>
            <a:ext cx="8426450" cy="457200"/>
            <a:chOff x="396875" y="5410200"/>
            <a:chExt cx="8426450" cy="457200"/>
          </a:xfrm>
        </p:grpSpPr>
        <p:sp>
          <p:nvSpPr>
            <p:cNvPr id="1521" name="Rectangle 20"/>
            <p:cNvSpPr/>
            <p:nvPr/>
          </p:nvSpPr>
          <p:spPr bwMode="auto">
            <a:xfrm>
              <a:off x="2971801" y="5410200"/>
              <a:ext cx="457199" cy="457200"/>
            </a:xfrm>
            <a:prstGeom prst="rect">
              <a:avLst/>
            </a:prstGeom>
            <a:solidFill>
              <a:srgbClr val="00B0C8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 dirty="false"/>
                <a:t>p</a:t>
              </a:r>
              <a:endParaRPr/>
            </a:p>
          </p:txBody>
        </p:sp>
        <p:sp>
          <p:nvSpPr>
            <p:cNvPr id="1522" name="Rectangle 21"/>
            <p:cNvSpPr/>
            <p:nvPr/>
          </p:nvSpPr>
          <p:spPr bwMode="auto">
            <a:xfrm>
              <a:off x="396875" y="5410200"/>
              <a:ext cx="2574926" cy="457200"/>
            </a:xfrm>
            <a:prstGeom prst="rect">
              <a:avLst/>
            </a:prstGeom>
            <a:gradFill flip="none" rotWithShape="true">
              <a:gsLst>
                <a:gs pos="0">
                  <a:srgbClr val="E10601"/>
                </a:gs>
                <a:gs pos="100000">
                  <a:srgbClr val="00EE71"/>
                </a:gs>
              </a:gsLst>
              <a:lin ang="0" scaled="true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/>
                <a:t>L'</a:t>
              </a:r>
              <a:endParaRPr/>
            </a:p>
          </p:txBody>
        </p:sp>
        <p:sp>
          <p:nvSpPr>
            <p:cNvPr id="1523" name="Rectangle 22"/>
            <p:cNvSpPr/>
            <p:nvPr/>
          </p:nvSpPr>
          <p:spPr bwMode="auto">
            <a:xfrm>
              <a:off x="3429000" y="5410200"/>
              <a:ext cx="5394325" cy="457200"/>
            </a:xfrm>
            <a:prstGeom prst="rect">
              <a:avLst/>
            </a:prstGeom>
            <a:gradFill flip="none" rotWithShape="true">
              <a:gsLst>
                <a:gs pos="0">
                  <a:srgbClr val="0046E2"/>
                </a:gs>
                <a:gs pos="100000">
                  <a:srgbClr val="ED0101"/>
                </a:gs>
              </a:gsLst>
              <a:lin ang="0" scaled="true"/>
              <a:tileRect/>
            </a:gra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rtlCol="false" anchor="ctr">
              <a:noAutofit/>
            </a:bodyPr>
            <a:lstStyle/>
            <a:p>
              <a:pPr algn="ctr"/>
              <a:r>
                <a:rPr lang="en-US">
                  <a:latin typeface="Comic Sans MS"/>
                  <a:ea typeface="宋体"/>
                  <a:cs typeface="+mn-cs"/>
                  <a:sym typeface="Symbol"/>
                </a:rPr>
                <a:t>R'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>
  <p:cSld>
    <p:spTree>
      <p:nvGrpSpPr>
        <p:cNvPr id="15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Sequential </a:t>
            </a:r>
            <a:r>
              <a:rPr lang="en-US" dirty="false" err="true"/>
              <a:t>Quicksort</a:t>
            </a:r>
            <a:r>
              <a:rPr lang="en-US" dirty="false"/>
              <a:t> Code</a:t>
            </a:r>
            <a:endParaRPr/>
          </a:p>
        </p:txBody>
      </p:sp>
      <p:sp>
        <p:nvSpPr>
          <p:cNvPr id="1526" name="Content Placeholder 4"/>
          <p:cNvSpPr>
            <a:spLocks noGrp="true"/>
          </p:cNvSpPr>
          <p:nvPr>
            <p:ph idx="1"/>
          </p:nvPr>
        </p:nvSpPr>
        <p:spPr>
          <a:xfrm>
            <a:off x="396875" y="5276041"/>
            <a:ext cx="7896225" cy="1353359"/>
          </a:xfrm>
        </p:spPr>
        <p:txBody>
          <a:bodyPr/>
          <a:lstStyle/>
          <a:p>
            <a:pPr/>
            <a:r>
              <a:rPr lang="en-US" dirty="false"/>
              <a:t>Sort </a:t>
            </a:r>
            <a:r>
              <a:rPr lang="en-US" dirty="false" err="true"/>
              <a:t>nele</a:t>
            </a:r>
            <a:r>
              <a:rPr lang="en-US" dirty="false"/>
              <a:t> elements starting at base</a:t>
            </a:r>
            <a:endParaRPr/>
          </a:p>
          <a:p>
            <a:pPr lvl="1"/>
            <a:r>
              <a:rPr lang="en-US" dirty="false"/>
              <a:t>Recursively sort L or R if has more than one element</a:t>
            </a:r>
            <a:endParaRPr/>
          </a:p>
          <a:p>
            <a:pPr/>
            <a:endParaRPr lang="en-US" dirty="false"/>
          </a:p>
        </p:txBody>
      </p:sp>
      <p:sp>
        <p:nvSpPr>
          <p:cNvPr id="1527" name="Rectangle 4"/>
          <p:cNvSpPr>
            <a:spLocks noChangeArrowheads="true"/>
          </p:cNvSpPr>
          <p:nvPr/>
        </p:nvSpPr>
        <p:spPr bwMode="auto">
          <a:xfrm>
            <a:off x="1641711" y="1197678"/>
            <a:ext cx="5846752" cy="4029308"/>
          </a:xfrm>
          <a:prstGeom prst="rect">
            <a:avLst/>
          </a:prstGeom>
          <a:solidFill>
            <a:srgbClr val="F6F5BD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void </a:t>
            </a:r>
            <a:r>
              <a:rPr lang="en-US" sz="1600" dirty="false" err="true">
                <a:latin typeface="Courier New" pitchFamily="49" charset="0"/>
              </a:rPr>
              <a:t>qsort_serial</a:t>
            </a:r>
            <a:r>
              <a:rPr lang="en-US" sz="1600" dirty="false">
                <a:latin typeface="Courier New" pitchFamily="49" charset="0"/>
              </a:rPr>
              <a:t>(</a:t>
            </a:r>
            <a:r>
              <a:rPr lang="en-US" sz="1600" dirty="false" err="true">
                <a:latin typeface="Courier New" pitchFamily="49" charset="0"/>
              </a:rPr>
              <a:t>data_t</a:t>
            </a:r>
            <a:r>
              <a:rPr lang="en-US" sz="1600" dirty="false">
                <a:latin typeface="Courier New" pitchFamily="49" charset="0"/>
              </a:rPr>
              <a:t> *base, </a:t>
            </a:r>
            <a:r>
              <a:rPr lang="en-US" sz="1600" dirty="false" err="true">
                <a:latin typeface="Courier New" pitchFamily="49" charset="0"/>
              </a:rPr>
              <a:t>size_t</a:t>
            </a:r>
            <a:r>
              <a:rPr lang="en-US" sz="1600" dirty="false">
                <a:latin typeface="Courier New" pitchFamily="49" charset="0"/>
              </a:rPr>
              <a:t>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) {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if (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 &lt;= 1)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return;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if (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 == 2) {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if (base[0] &gt; base[1])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  swap(base, base+1);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return;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}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false">
              <a:latin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</a:t>
            </a:r>
            <a:r>
              <a:rPr lang="en-US" sz="1600" dirty="false">
                <a:solidFill>
                  <a:srgbClr val="990000"/>
                </a:solidFill>
                <a:latin typeface="Courier New" pitchFamily="49" charset="0"/>
              </a:rPr>
              <a:t>/* Partition returns index of pivot */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</a:t>
            </a:r>
            <a:r>
              <a:rPr lang="en-US" sz="1600" dirty="false" err="true">
                <a:latin typeface="Courier New" pitchFamily="49" charset="0"/>
              </a:rPr>
              <a:t>size_t</a:t>
            </a:r>
            <a:r>
              <a:rPr lang="en-US" sz="1600" dirty="false">
                <a:latin typeface="Courier New" pitchFamily="49" charset="0"/>
              </a:rPr>
              <a:t> m = partition(base, </a:t>
            </a:r>
            <a:r>
              <a:rPr lang="en-US" sz="1600" dirty="false" err="true">
                <a:latin typeface="Courier New" pitchFamily="49" charset="0"/>
              </a:rPr>
              <a:t>nele</a:t>
            </a:r>
            <a:r>
              <a:rPr lang="en-US" sz="1600" dirty="false">
                <a:latin typeface="Courier New" pitchFamily="49" charset="0"/>
              </a:rPr>
              <a:t>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if (m &gt; 1)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qsort_serial</a:t>
            </a:r>
            <a:r>
              <a:rPr lang="en-US" sz="1600" dirty="false">
                <a:latin typeface="Courier New" pitchFamily="49" charset="0"/>
              </a:rPr>
              <a:t>(base, m);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if (nele-1 &gt; m+1)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    </a:t>
            </a:r>
            <a:r>
              <a:rPr lang="en-US" sz="1600" dirty="false" err="true">
                <a:latin typeface="Courier New" pitchFamily="49" charset="0"/>
              </a:rPr>
              <a:t>qsort_serial</a:t>
            </a:r>
            <a:r>
              <a:rPr lang="en-US" sz="1600" dirty="false">
                <a:latin typeface="Courier New" pitchFamily="49" charset="0"/>
              </a:rPr>
              <a:t>(base+m+1, nele-m-1);</a:t>
            </a:r>
            <a:endParaRPr/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false">
                <a:latin typeface="Courier New" pitchFamily="49" charset="0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2025-06-03T09:31:28Z</dcterms:created>
  <dcterms:modified xsi:type="dcterms:W3CDTF">2025-06-03T09:31:28Z</dcterms:modified>
</cp:coreProperties>
</file>