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3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57.xml" ContentType="application/vnd.openxmlformats-officedocument.presentationml.slide+xml"/>
  <Override PartName="/ppt/slides/slide43.xml" ContentType="application/vnd.openxmlformats-officedocument.presentationml.slide+xml"/>
  <Override PartName="/ppt/slides/slide63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6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49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Slides/notesSlide9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2.xml" ContentType="application/vnd.openxmlformats-officedocument.theme+xml"/>
  <Override PartName="/ppt/slides/slide47.xml" ContentType="application/vnd.openxmlformats-officedocument.presentationml.slide+xml"/>
  <Override PartName="/ppt/notesSlides/notesSlide38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65.xml" ContentType="application/vnd.openxmlformats-officedocument.presentationml.slide+xml"/>
  <Override PartName="/ppt/slides/slide71.xml" ContentType="application/vnd.openxmlformats-officedocument.presentationml.slide+xml"/>
  <Override PartName="/ppt/slides/slide23.xml" ContentType="application/vnd.openxmlformats-officedocument.presentationml.slide+xml"/>
  <Override PartName="/ppt/slides/slide3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28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40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39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s/slide45.xml" ContentType="application/vnd.openxmlformats-officedocument.presentationml.slide+xml"/>
  <Override PartName="/ppt/slides/slide15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53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42.xml" ContentType="application/vnd.openxmlformats-officedocument.presentationml.slide+xml"/>
  <Override PartName="/ppt/slides/slide27.xml" ContentType="application/vnd.openxmlformats-officedocument.presentationml.slide+xml"/>
  <Override PartName="/ppt/slides/slide34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notesSlides/notesSlide36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slides/slide66.xml" ContentType="application/vnd.openxmlformats-officedocument.presentationml.slide+xml"/>
  <Override PartName="/ppt/slides/slide70.xml" ContentType="application/vnd.openxmlformats-officedocument.presentationml.slide+xml"/>
  <Override PartName="/ppt/slides/slide11.xml" ContentType="application/vnd.openxmlformats-officedocument.presentationml.slide+xml"/>
  <Override PartName="/ppt/slides/slide67.xml" ContentType="application/vnd.openxmlformats-officedocument.presentationml.slide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69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61.xml" ContentType="application/vnd.openxmlformats-officedocument.presentationml.slide+xml"/>
  <Override PartName="/ppt/slides/slide51.xml" ContentType="application/vnd.openxmlformats-officedocument.presentationml.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50.xml" ContentType="application/vnd.openxmlformats-officedocument.presentationml.slide+xml"/>
  <Override PartName="/ppt/slides/slide64.xml" ContentType="application/vnd.openxmlformats-officedocument.presentationml.slide+xml"/>
  <Override PartName="/ppt/slides/slide44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viewProps.xml" ContentType="application/vnd.openxmlformats-officedocument.presentationml.viewProps+xml"/>
  <Override PartName="/ppt/slides/slide48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p15="http://schemas.microsoft.com/office/powerpoint/2012/main"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firstSlideNum="1" mc:Ignorable="p15">
  <p:sldMasterIdLst>
    <p:sldMasterId id="2147483648" r:id="rId0"/>
  </p:sldMasterIdLst>
  <p:notesMasterIdLst>
    <p:notesMasterId r:id="rId72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6858000" cy="9144000"/>
  <p:defaultTextStyle>
    <a:defPPr>
      <a:defRPr lang="en-US"/>
    </a:defPPr>
    <a:lvl1pPr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>
  <p:clrMru>
    <a:srgbClr val="CC99FF"/>
    <a:srgbClr val="FFFFCC"/>
    <a:srgbClr val="00CC66"/>
    <a:srgbClr val="66FFFF"/>
    <a:srgbClr val="99FFCC"/>
    <a:srgbClr val="FF7C80"/>
    <a:srgbClr val="D9D9D9"/>
    <a:srgbClr val="FF0066"/>
  </p:clrMru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lastView="sldThumbnailView">
  <p:normalViewPr>
    <p:restoredLeft sz="11850"/>
    <p:restoredTop sz="92245"/>
  </p:normalViewPr>
  <p:slideViewPr>
    <p:cSldViewPr>
      <p:cViewPr varScale="true">
        <p:scale>
          <a:sx n="118" d="100"/>
          <a:sy n="118" d="100"/>
        </p:scale>
        <p:origin x="22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9.xml" /><Relationship Id="rId73" Type="http://schemas.openxmlformats.org/officeDocument/2006/relationships/presProps" Target="presProps.xml" /><Relationship Id="rId70" Type="http://schemas.openxmlformats.org/officeDocument/2006/relationships/slide" Target="slides/slide70.xml" /><Relationship Id="rId67" Type="http://schemas.openxmlformats.org/officeDocument/2006/relationships/slide" Target="slides/slide67.xml" /><Relationship Id="rId66" Type="http://schemas.openxmlformats.org/officeDocument/2006/relationships/slide" Target="slides/slide66.xml" /><Relationship Id="rId69" Type="http://schemas.openxmlformats.org/officeDocument/2006/relationships/slide" Target="slides/slide69.xml" /><Relationship Id="rId65" Type="http://schemas.openxmlformats.org/officeDocument/2006/relationships/slide" Target="slides/slide65.xml" /><Relationship Id="rId61" Type="http://schemas.openxmlformats.org/officeDocument/2006/relationships/slide" Target="slides/slide61.xml" /><Relationship Id="rId72" Type="http://schemas.openxmlformats.org/officeDocument/2006/relationships/notesMaster" Target="notesMasters/notesMaster1.xml" /><Relationship Id="rId60" Type="http://schemas.openxmlformats.org/officeDocument/2006/relationships/slide" Target="slides/slide60.xml" /><Relationship Id="rId59" Type="http://schemas.openxmlformats.org/officeDocument/2006/relationships/slide" Target="slides/slide59.xml" /><Relationship Id="rId52" Type="http://schemas.openxmlformats.org/officeDocument/2006/relationships/slide" Target="slides/slide52.xml" /><Relationship Id="rId58" Type="http://schemas.openxmlformats.org/officeDocument/2006/relationships/slide" Target="slides/slide58.xml" /><Relationship Id="rId51" Type="http://schemas.openxmlformats.org/officeDocument/2006/relationships/slide" Target="slides/slide51.xml" /><Relationship Id="rId53" Type="http://schemas.openxmlformats.org/officeDocument/2006/relationships/slide" Target="slides/slide53.xml" /><Relationship Id="rId50" Type="http://schemas.openxmlformats.org/officeDocument/2006/relationships/slide" Target="slides/slide50.xml" /><Relationship Id="rId5" Type="http://schemas.openxmlformats.org/officeDocument/2006/relationships/slide" Target="slides/slide5.xml" /><Relationship Id="rId47" Type="http://schemas.openxmlformats.org/officeDocument/2006/relationships/slide" Target="slides/slide47.xml" /><Relationship Id="rId45" Type="http://schemas.openxmlformats.org/officeDocument/2006/relationships/slide" Target="slides/slide45.xml" /><Relationship Id="rId64" Type="http://schemas.openxmlformats.org/officeDocument/2006/relationships/slide" Target="slides/slide64.xml" /><Relationship Id="rId44" Type="http://schemas.openxmlformats.org/officeDocument/2006/relationships/slide" Target="slides/slide44.xml" /><Relationship Id="rId41" Type="http://schemas.openxmlformats.org/officeDocument/2006/relationships/slide" Target="slides/slide41.xml" /><Relationship Id="rId75" Type="http://schemas.openxmlformats.org/officeDocument/2006/relationships/viewProps" Target="viewProps.xml" /><Relationship Id="rId22" Type="http://schemas.openxmlformats.org/officeDocument/2006/relationships/slide" Target="slides/slide22.xml" /><Relationship Id="rId74" Type="http://schemas.openxmlformats.org/officeDocument/2006/relationships/tableStyles" Target="tableStyles.xml" /><Relationship Id="rId48" Type="http://schemas.openxmlformats.org/officeDocument/2006/relationships/slide" Target="slides/slide48.xml" /><Relationship Id="rId28" Type="http://schemas.openxmlformats.org/officeDocument/2006/relationships/slide" Target="slides/slide28.xml" /><Relationship Id="rId32" Type="http://schemas.openxmlformats.org/officeDocument/2006/relationships/slide" Target="slides/slide32.xml" /><Relationship Id="rId56" Type="http://schemas.openxmlformats.org/officeDocument/2006/relationships/slide" Target="slides/slide56.xml" /><Relationship Id="rId21" Type="http://schemas.openxmlformats.org/officeDocument/2006/relationships/slide" Target="slides/slide21.xml" /><Relationship Id="rId25" Type="http://schemas.openxmlformats.org/officeDocument/2006/relationships/slide" Target="slides/slide25.xml" /><Relationship Id="rId20" Type="http://schemas.openxmlformats.org/officeDocument/2006/relationships/slide" Target="slides/slide20.xml" /><Relationship Id="rId3" Type="http://schemas.openxmlformats.org/officeDocument/2006/relationships/slide" Target="slides/slide3.xml" /><Relationship Id="rId42" Type="http://schemas.openxmlformats.org/officeDocument/2006/relationships/slide" Target="slides/slide42.xml" /><Relationship Id="rId36" Type="http://schemas.openxmlformats.org/officeDocument/2006/relationships/slide" Target="slides/slide36.xml" /><Relationship Id="rId18" Type="http://schemas.openxmlformats.org/officeDocument/2006/relationships/slide" Target="slides/slide18.xml" /><Relationship Id="rId17" Type="http://schemas.openxmlformats.org/officeDocument/2006/relationships/slide" Target="slides/slide17.xml" /><Relationship Id="rId49" Type="http://schemas.openxmlformats.org/officeDocument/2006/relationships/slide" Target="slides/slide49.xml" /><Relationship Id="rId35" Type="http://schemas.openxmlformats.org/officeDocument/2006/relationships/slide" Target="slides/slide35.xml" /><Relationship Id="rId16" Type="http://schemas.openxmlformats.org/officeDocument/2006/relationships/slide" Target="slides/slide16.xml" /><Relationship Id="rId27" Type="http://schemas.openxmlformats.org/officeDocument/2006/relationships/slide" Target="slides/slide27.xml" /><Relationship Id="rId37" Type="http://schemas.openxmlformats.org/officeDocument/2006/relationships/slide" Target="slides/slide37.xml" /><Relationship Id="rId15" Type="http://schemas.openxmlformats.org/officeDocument/2006/relationships/slide" Target="slides/slide15.xml" /><Relationship Id="rId62" Type="http://schemas.openxmlformats.org/officeDocument/2006/relationships/slide" Target="slides/slide62.xml" /><Relationship Id="rId14" Type="http://schemas.openxmlformats.org/officeDocument/2006/relationships/slide" Target="slides/slide14.xml" /><Relationship Id="rId30" Type="http://schemas.openxmlformats.org/officeDocument/2006/relationships/slide" Target="slides/slide30.xml" /><Relationship Id="rId8" Type="http://schemas.openxmlformats.org/officeDocument/2006/relationships/slide" Target="slides/slide8.xml" /><Relationship Id="rId11" Type="http://schemas.openxmlformats.org/officeDocument/2006/relationships/slide" Target="slides/slide11.xml" /><Relationship Id="rId31" Type="http://schemas.openxmlformats.org/officeDocument/2006/relationships/slide" Target="slides/slide31.xml" /><Relationship Id="rId6" Type="http://schemas.openxmlformats.org/officeDocument/2006/relationships/slide" Target="slides/slide6.xml" /><Relationship Id="rId12" Type="http://schemas.openxmlformats.org/officeDocument/2006/relationships/slide" Target="slides/slide12.xml" /><Relationship Id="rId68" Type="http://schemas.openxmlformats.org/officeDocument/2006/relationships/slide" Target="slides/slide68.xml" /><Relationship Id="rId2" Type="http://schemas.openxmlformats.org/officeDocument/2006/relationships/slide" Target="slides/slide2.xml" /><Relationship Id="rId34" Type="http://schemas.openxmlformats.org/officeDocument/2006/relationships/slide" Target="slides/slide34.xml" /><Relationship Id="rId0" Type="http://schemas.openxmlformats.org/officeDocument/2006/relationships/slideMaster" Target="slideMasters/slideMaster1.xml" /><Relationship Id="rId7" Type="http://schemas.openxmlformats.org/officeDocument/2006/relationships/slide" Target="slides/slide7.xml" /><Relationship Id="rId54" Type="http://schemas.openxmlformats.org/officeDocument/2006/relationships/slide" Target="slides/slide54.xml" /><Relationship Id="rId1" Type="http://schemas.openxmlformats.org/officeDocument/2006/relationships/slide" Target="slides/slide1.xml" /><Relationship Id="rId26" Type="http://schemas.openxmlformats.org/officeDocument/2006/relationships/slide" Target="slides/slide26.xml" /><Relationship Id="rId10" Type="http://schemas.openxmlformats.org/officeDocument/2006/relationships/slide" Target="slides/slide10.xml" /><Relationship Id="rId46" Type="http://schemas.openxmlformats.org/officeDocument/2006/relationships/slide" Target="slides/slide46.xml" /><Relationship Id="rId24" Type="http://schemas.openxmlformats.org/officeDocument/2006/relationships/slide" Target="slides/slide24.xml" /><Relationship Id="rId13" Type="http://schemas.openxmlformats.org/officeDocument/2006/relationships/slide" Target="slides/slide13.xml" /><Relationship Id="rId23" Type="http://schemas.openxmlformats.org/officeDocument/2006/relationships/slide" Target="slides/slide23.xml" /><Relationship Id="rId29" Type="http://schemas.openxmlformats.org/officeDocument/2006/relationships/slide" Target="slides/slide29.xml" /><Relationship Id="rId19" Type="http://schemas.openxmlformats.org/officeDocument/2006/relationships/slide" Target="slides/slide19.xml" /><Relationship Id="rId33" Type="http://schemas.openxmlformats.org/officeDocument/2006/relationships/slide" Target="slides/slide33.xml" /><Relationship Id="rId38" Type="http://schemas.openxmlformats.org/officeDocument/2006/relationships/slide" Target="slides/slide38.xml" /><Relationship Id="rId63" Type="http://schemas.openxmlformats.org/officeDocument/2006/relationships/slide" Target="slides/slide63.xml" /><Relationship Id="rId43" Type="http://schemas.openxmlformats.org/officeDocument/2006/relationships/slide" Target="slides/slide43.xml" /><Relationship Id="rId39" Type="http://schemas.openxmlformats.org/officeDocument/2006/relationships/slide" Target="slides/slide39.xml" /><Relationship Id="rId71" Type="http://schemas.openxmlformats.org/officeDocument/2006/relationships/slide" Target="slides/slide71.xml" /><Relationship Id="rId57" Type="http://schemas.openxmlformats.org/officeDocument/2006/relationships/slide" Target="slides/slide57.xml" /><Relationship Id="rId55" Type="http://schemas.openxmlformats.org/officeDocument/2006/relationships/slide" Target="slides/slide55.xml" /><Relationship Id="rId4" Type="http://schemas.openxmlformats.org/officeDocument/2006/relationships/slide" Target="slides/slide4.xml" /><Relationship Id="rId40" Type="http://schemas.openxmlformats.org/officeDocument/2006/relationships/slide" Target="slides/slide40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1"/>
              </a:spcBef>
              <a:defRPr sz="1200" b="fals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1"/>
              </a:spcBef>
              <a:defRPr sz="1200" b="fals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/>
            <a:ext uri="{FAA26D3D-D897-4be2-8F04-BA451C77F1D7}"/>
          </a:extLst>
        </p:spPr>
        <p:txBody>
          <a:bodyPr/>
          <a:p/>
        </p:txBody>
      </p:sp>
      <p:sp>
        <p:nvSpPr>
          <p:cNvPr id="5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zh-CN" noProof="false"/>
              <a:t>Click to edit Master text styles</a:t>
            </a:r>
            <a:endParaRPr/>
          </a:p>
          <a:p>
            <a:pPr lvl="1"/>
            <a:r>
              <a:rPr lang="en-US" altLang="zh-CN" noProof="false"/>
              <a:t>Second level</a:t>
            </a:r>
            <a:endParaRPr/>
          </a:p>
          <a:p>
            <a:pPr lvl="2"/>
            <a:r>
              <a:rPr lang="en-US" altLang="zh-CN" noProof="false"/>
              <a:t>Third level</a:t>
            </a:r>
            <a:endParaRPr/>
          </a:p>
          <a:p>
            <a:pPr lvl="3"/>
            <a:r>
              <a:rPr lang="en-US" altLang="zh-CN" noProof="false"/>
              <a:t>Fourth level</a:t>
            </a:r>
            <a:endParaRPr/>
          </a:p>
          <a:p>
            <a:pPr lvl="4"/>
            <a:r>
              <a:rPr lang="en-US" altLang="zh-CN" noProof="false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1"/>
              </a:spcBef>
              <a:defRPr sz="1200" b="fals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 algn="r">
              <a:defRPr sz="1200" b="false">
                <a:latin typeface="Times New Roman" charset="0"/>
              </a:defRPr>
            </a:lvl1pPr>
          </a:lstStyle>
          <a:p>
            <a:pPr/>
            <a:fld id="{66254561-0F3F-E445-BC3B-05C080DFEE5E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1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2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3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5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7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0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8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0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1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6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1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2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1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3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4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6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7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8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3A0E1FC1-DFF0-ED41-8179-FE3DE3050806}" type="slidenum">
              <a:rPr lang="zh-CN" altLang="en-US" sz="1200" b="false">
                <a:latin typeface="Times New Roman" charset="0"/>
              </a:rPr>
              <a:t>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E15A375D-C571-424F-8955-C0C43FFCCFF2}" type="slidenum">
              <a:rPr lang="zh-CN" altLang="en-US" sz="1200" b="false">
                <a:latin typeface="Times New Roman" charset="0"/>
              </a:rPr>
              <a:t>18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D24C040B-00C9-2D44-A6D1-4E947A9EFACD}" type="slidenum">
              <a:rPr lang="zh-CN" altLang="en-US" sz="1200" b="false">
                <a:latin typeface="Times New Roman" charset="0"/>
              </a:rPr>
              <a:t>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4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45EAD598-ED62-834E-9EA3-EA2B7A0AA227}" type="slidenum">
              <a:rPr lang="zh-CN" altLang="en-US" sz="1200" b="false">
                <a:latin typeface="Times New Roman" charset="0"/>
              </a:rPr>
              <a:t>19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4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35183F22-0F5F-1B4C-9A0E-642F73EA5483}" type="slidenum">
              <a:rPr lang="zh-CN" altLang="en-US" sz="1200" b="false">
                <a:latin typeface="Times New Roman" charset="0"/>
              </a:rPr>
              <a:t>20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5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5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4DD92973-E55A-E241-9B12-643A5E9EFDFD}" type="slidenum">
              <a:rPr lang="zh-CN" altLang="en-US" sz="1200" b="false">
                <a:latin typeface="Times New Roman" charset="0"/>
              </a:rPr>
              <a:t>21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5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5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AF71445-701E-BA4C-95AF-2DD84B6CEF09}" type="slidenum">
              <a:rPr lang="zh-CN" altLang="en-US" sz="1200" b="false">
                <a:latin typeface="Times New Roman" charset="0"/>
              </a:rPr>
              <a:t>22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5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6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914A3909-2012-274A-9882-ED1E1D21E0BB}" type="slidenum">
              <a:rPr lang="zh-CN" altLang="en-US" sz="1200" b="false">
                <a:latin typeface="Times New Roman" charset="0"/>
              </a:rPr>
              <a:t>23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6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6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44F104B9-8C8A-6F46-A473-76790AE420D7}" type="slidenum">
              <a:rPr lang="zh-CN" altLang="en-US" sz="1200" b="false">
                <a:latin typeface="Times New Roman" charset="0"/>
              </a:rPr>
              <a:t>24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6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6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60EC78D7-C79C-5346-B8CC-9FCF6563CE4A}" type="slidenum">
              <a:rPr lang="zh-CN" altLang="en-US" sz="1200" b="false">
                <a:latin typeface="Times New Roman" charset="0"/>
              </a:rPr>
              <a:t>25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7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074C2EDE-187E-3C4E-89DF-EDC57F751F5C}" type="slidenum">
              <a:rPr lang="zh-CN" altLang="en-US" sz="1200" b="false">
                <a:latin typeface="Times New Roman" charset="0"/>
              </a:rPr>
              <a:t>26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7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2295E02D-246F-904A-B083-73AA27C5FB4F}" type="slidenum">
              <a:rPr lang="zh-CN" altLang="en-US" sz="1200" b="false">
                <a:latin typeface="Times New Roman" charset="0"/>
              </a:rPr>
              <a:t>10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A01B569A-7756-924B-8845-E7C2FF23A3CD}" type="slidenum">
              <a:rPr lang="zh-CN" altLang="en-US" sz="1200" b="false">
                <a:latin typeface="Times New Roman" charset="0"/>
              </a:rPr>
              <a:t>27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7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8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380BB20A-6097-994D-A834-6B9AE5A68DD9}" type="slidenum">
              <a:rPr lang="zh-CN" altLang="en-US" sz="1200" b="false">
                <a:latin typeface="Times New Roman" charset="0"/>
              </a:rPr>
              <a:t>28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8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8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C8A8041E-3175-0F49-B0FD-37E76C5379C7}" type="slidenum">
              <a:rPr lang="zh-CN" altLang="en-US" sz="1200" b="false">
                <a:latin typeface="Times New Roman" charset="0"/>
              </a:rPr>
              <a:t>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8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8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48561B7A-7CD2-1D48-9B52-914C6A50AC5F}" type="slidenum">
              <a:rPr lang="zh-CN" altLang="en-US" sz="1200" b="false">
                <a:latin typeface="Times New Roman" charset="0"/>
              </a:rPr>
              <a:t>29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9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9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FC99A200-9CE0-C447-AAEB-0DC09DBBBA0D}" type="slidenum">
              <a:rPr lang="zh-CN" altLang="en-US" sz="1200" b="false">
                <a:latin typeface="Times New Roman" charset="0"/>
              </a:rPr>
              <a:t>30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9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9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3138B107-ACA2-5C4F-8F03-EF2FCC32E275}" type="slidenum">
              <a:rPr lang="zh-CN" altLang="en-US" sz="1200" b="false">
                <a:latin typeface="Times New Roman" charset="0"/>
              </a:rPr>
              <a:t>31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9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0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E7C28F6B-BA7D-4848-8871-074F05F9FE3F}" type="slidenum">
              <a:rPr lang="zh-CN" altLang="en-US" sz="1200" b="false">
                <a:latin typeface="Times New Roman" charset="0"/>
              </a:rPr>
              <a:t>32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0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0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BAAF19DE-6996-DC44-93D1-C38F6088CBB2}" type="slidenum">
              <a:rPr lang="zh-CN" altLang="en-US" sz="1200" b="false">
                <a:latin typeface="Times New Roman" charset="0"/>
              </a:rPr>
              <a:t>33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0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0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C71AECA6-88AD-3B4F-A7F0-E39DFAEDF176}" type="slidenum">
              <a:rPr lang="zh-CN" altLang="en-US" sz="1200" b="false">
                <a:latin typeface="Times New Roman" charset="0"/>
              </a:rPr>
              <a:t>34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C207E20D-890E-E04F-A046-85165CC47307}" type="slidenum">
              <a:rPr lang="zh-CN" altLang="en-US" sz="1200" b="false">
                <a:latin typeface="Times New Roman" charset="0"/>
              </a:rPr>
              <a:t>35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1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1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32894D69-A463-6643-B28F-C5CFCF36C698}" type="slidenum">
              <a:rPr lang="zh-CN" altLang="en-US" sz="1200" b="false">
                <a:latin typeface="Times New Roman" charset="0"/>
              </a:rPr>
              <a:t>11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0CB27596-4EEC-164E-ABD4-6B80FEFFDEFC}" type="slidenum">
              <a:rPr lang="zh-CN" altLang="en-US" sz="1200" b="false">
                <a:latin typeface="Times New Roman" charset="0"/>
              </a:rPr>
              <a:t>36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1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98F92602-64D6-C646-BA9B-8EC25D0C4295}" type="slidenum">
              <a:rPr lang="zh-CN" altLang="en-US" sz="1200" b="false">
                <a:latin typeface="Times New Roman" charset="0"/>
              </a:rPr>
              <a:t>37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2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8491F5FA-CBEE-9045-81F5-8014AAD34104}" type="slidenum">
              <a:rPr lang="zh-CN" altLang="en-US" sz="1200" b="false">
                <a:latin typeface="Times New Roman" charset="0"/>
              </a:rPr>
              <a:t>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2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3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kumimoji="true" lang="zh-CN" altLang="en-US" dirty="false"/>
          </a:p>
        </p:txBody>
      </p:sp>
      <p:sp>
        <p:nvSpPr>
          <p:cNvPr id="132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44</a:t>
            </a:fld>
            <a:endParaRPr lang="en-US" altLang="zh-CN"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F44191F8-A527-D648-B99A-D866ED5598AA}" type="slidenum">
              <a:rPr lang="zh-CN" altLang="en-US" sz="1200" b="false">
                <a:latin typeface="Times New Roman" charset="0"/>
              </a:rPr>
              <a:t>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4D5EBCE7-55AF-5340-A9BE-7943BE5952CF}" type="slidenum">
              <a:rPr lang="zh-CN" altLang="en-US" sz="1200" b="false">
                <a:latin typeface="Times New Roman" charset="0"/>
              </a:rPr>
              <a:t>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3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4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4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Bug</a:t>
            </a:r>
            <a:r>
              <a:rPr kumimoji="true" lang="zh-CN" altLang="en-US" dirty="false"/>
              <a:t>？</a:t>
            </a:r>
            <a:endParaRPr/>
          </a:p>
        </p:txBody>
      </p:sp>
      <p:sp>
        <p:nvSpPr>
          <p:cNvPr id="144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60</a:t>
            </a:fld>
            <a:endParaRPr lang="en-US" altLang="zh-CN"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DD58C6BB-C189-D84B-94AC-1F6ABBDAE8D8}" type="slidenum">
              <a:rPr lang="zh-CN" altLang="en-US" sz="1200" b="false">
                <a:latin typeface="Times New Roman" charset="0"/>
              </a:rPr>
              <a:t>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4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4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kumimoji="true" lang="zh-CN" altLang="en-US" sz="1200" b="false" i="false" u="none" strike="noStrike" kern="1200" dirty="false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charset="0"/>
            </a:endParaRPr>
          </a:p>
        </p:txBody>
      </p:sp>
      <p:sp>
        <p:nvSpPr>
          <p:cNvPr id="152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69</a:t>
            </a:fld>
            <a:endParaRPr lang="en-US" altLang="zh-CN"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C0FBC49-F459-C84D-8C2C-9534DFC2FB5A}" type="slidenum">
              <a:rPr lang="zh-CN" altLang="en-US" sz="1200" b="false">
                <a:latin typeface="Times New Roman" charset="0"/>
              </a:rPr>
              <a:t>8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5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5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23AA55C5-7B54-0541-92A3-25D66296FDB8}" type="slidenum">
              <a:rPr lang="zh-CN" altLang="en-US" sz="1200" b="false">
                <a:latin typeface="Times New Roman" charset="0"/>
              </a:rPr>
              <a:t>12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FBB9FCE9-C508-4944-B7BF-A65949400E72}" type="slidenum">
              <a:rPr lang="zh-CN" altLang="en-US" sz="1200" b="false">
                <a:latin typeface="Times New Roman" charset="0"/>
              </a:rPr>
              <a:t>13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EAF711A-530D-9640-AAD3-7D3EDC518CEB}" type="slidenum">
              <a:rPr lang="zh-CN" altLang="en-US" sz="1200" b="false">
                <a:latin typeface="Times New Roman" charset="0"/>
              </a:rPr>
              <a:t>14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2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6540F982-6CB9-B946-B684-F4297DF3F8FD}" type="slidenum">
              <a:rPr lang="zh-CN" altLang="en-US" sz="1200" b="false">
                <a:latin typeface="Times New Roman" charset="0"/>
              </a:rPr>
              <a:t>15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2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F89F5AD3-1633-DF45-891F-CFF44E9C03B5}" type="slidenum">
              <a:rPr lang="zh-CN" altLang="en-US" sz="1200" b="false">
                <a:latin typeface="Times New Roman" charset="0"/>
              </a:rPr>
              <a:t>16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3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D0B9ED47-A7DD-B448-A2FF-7E3DE0AEAA20}" type="slidenum">
              <a:rPr lang="zh-CN" altLang="en-US" sz="1200" b="false">
                <a:latin typeface="Times New Roman" charset="0"/>
              </a:rPr>
              <a:t>17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showMasterSp="false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true" noChangeArrowheads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/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Rectangle 1027"/>
          <p:cNvSpPr>
            <a:spLocks noGrp="true" noChangeArrowheads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/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smtClean="false"/>
            </a:lvl1pPr>
          </a:lstStyle>
          <a:p>
            <a:pPr>
              <a:defRPr/>
            </a:pPr>
            <a:fld id="{F7E62EB5-397C-8648-B442-BA42CF43AB92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/>
            <a:fld id="{01B96D6E-4943-A442-9A3E-0FC0D23363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7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BA79-F4FD-D149-B277-41D87635455A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68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9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F58919D1-4364-F742-A3A0-CF802F0738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>
  <p:cSld name="垂直排列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6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DC263-6F14-D44C-B61D-7DBACA8A38AA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17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18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4A1B02D6-E375-BA45-AD3C-BC3549B8AB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0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0550-2CAB-7A42-980F-B2F7305028A7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11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12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22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54C05-4798-1142-843C-1F9BFF9A5987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23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24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5CA3EA76-D9C6-1948-AAA5-A8A79C85C0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9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3E0F-D14F-A748-8A26-0D2722FC8F26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30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1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600848E3-1BF7-BC49-938D-95FA4166ACE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8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05F9-59B7-5645-9FAD-EF1C3D82DC7B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39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0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90CCFB1D-81D2-354E-AC61-ADEAC57163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3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2FC2-EF42-AF46-9F6F-FE1D48921AA5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44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5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59A03C24-8428-AD4E-AB05-224B65620A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4274-DC4F-0444-A394-3DC034396CD8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48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9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69B7DD92-D860-A140-A478-6C3D61476D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54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5FB2-28CD-2545-833D-2056391DCDD6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55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6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8F302381-861F-8E49-9493-D5D0B0B21F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false"/>
          </a:p>
        </p:txBody>
      </p:sp>
      <p:sp>
        <p:nvSpPr>
          <p:cNvPr id="60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61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01C4F-1DC7-564D-A7FC-F8E7F0A6EE60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62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3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96F58C48-1B76-E44C-9DA2-AB803AEC2D3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9.xml" /><Relationship Id="rId7" Type="http://schemas.openxmlformats.org/officeDocument/2006/relationships/slideLayout" Target="../slideLayouts/slideLayout8.xml" /><Relationship Id="rId6" Type="http://schemas.openxmlformats.org/officeDocument/2006/relationships/slideLayout" Target="../slideLayouts/slideLayout7.xml" /><Relationship Id="rId9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5.xml" /><Relationship Id="rId5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0" Type="http://schemas.openxmlformats.org/officeDocument/2006/relationships/slideLayout" Target="../slideLayouts/slideLayout1.xml" /><Relationship Id="rId3" Type="http://schemas.openxmlformats.org/officeDocument/2006/relationships/slideLayout" Target="../slideLayouts/slideLayout4.xml" /><Relationship Id="rId1" Type="http://schemas.openxmlformats.org/officeDocument/2006/relationships/slideLayout" Target="../slideLayouts/slideLayout2.xml" /><Relationship Id="rId10" Type="http://schemas.openxmlformats.org/officeDocument/2006/relationships/slideLayout" Target="../slideLayouts/slideLayout11.xml" /><Relationship Id="rId2" Type="http://schemas.openxmlformats.org/officeDocument/2006/relationships/slideLayout" Target="../slideLayouts/slideLayout3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  <a:endParaRPr/>
          </a:p>
          <a:p>
            <a:pPr lvl="1"/>
            <a:r>
              <a:rPr lang="en-US" altLang="zh-CN"/>
              <a:t>Second level</a:t>
            </a:r>
            <a:endParaRPr/>
          </a:p>
          <a:p>
            <a:pPr lvl="2"/>
            <a:r>
              <a:rPr lang="en-US" altLang="zh-CN"/>
              <a:t>Third level</a:t>
            </a:r>
            <a:endParaRPr/>
          </a:p>
          <a:p>
            <a:pPr lvl="3"/>
            <a:r>
              <a:rPr lang="en-US" altLang="zh-CN"/>
              <a:t>Fourth level</a:t>
            </a:r>
            <a:endParaRPr/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>
              <a:defRPr sz="1400" b="false" smtClean="false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47327-2B7E-CC4E-824A-CC7C07CECAC0}" type="datetime1">
              <a:rPr lang="zh-CN" altLang="en-US"/>
              <a:t>2022/6/7</a:t>
            </a:fld>
            <a:endParaRPr lang="en-US" altLang="zh-CN"/>
          </a:p>
        </p:txBody>
      </p:sp>
      <p:sp>
        <p:nvSpPr>
          <p:cNvPr id="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400" b="false">
                <a:latin typeface="Times New Roman" charset="0"/>
              </a:defRPr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r">
              <a:defRPr sz="1400" b="false">
                <a:latin typeface="Times New Roman" charset="0"/>
              </a:defRPr>
            </a:lvl1pPr>
          </a:lstStyle>
          <a:p>
            <a:pPr/>
            <a:fld id="{95820551-DC1A-FC42-B5BD-448EF8C10DC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true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false" ftr="false" dt="false"/>
  <p:txStyles>
    <p:titleStyle>
      <a:lvl1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2pPr>
      <a:lvl3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3pPr>
      <a:lvl4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4pPr>
      <a:lvl5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5pPr>
      <a:lvl6pPr marL="4572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6pPr>
      <a:lvl7pPr marL="9144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7pPr>
      <a:lvl8pPr marL="13716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8pPr>
      <a:lvl9pPr marL="18288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false" eaLnBrk="false" fontAlgn="base" hangingPunct="false">
        <a:spcBef>
          <a:spcPct val="20000"/>
        </a:spcBef>
        <a:spcAft>
          <a:spcPct val="1"/>
        </a:spcAft>
        <a:buChar char="•"/>
        <a:defRPr kumimoji="true" sz="28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false" eaLnBrk="false" fontAlgn="base" hangingPunct="false">
        <a:spcBef>
          <a:spcPct val="20000"/>
        </a:spcBef>
        <a:spcAft>
          <a:spcPct val="1"/>
        </a:spcAft>
        <a:buChar char="–"/>
        <a:defRPr kumimoji="true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false" eaLnBrk="false" fontAlgn="base" hangingPunct="false">
        <a:spcBef>
          <a:spcPct val="20000"/>
        </a:spcBef>
        <a:spcAft>
          <a:spcPct val="1"/>
        </a:spcAft>
        <a:buChar char="•"/>
        <a:defRPr kumimoji="true"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false" eaLnBrk="false" fontAlgn="base" hangingPunct="false">
        <a:spcBef>
          <a:spcPct val="20000"/>
        </a:spcBef>
        <a:spcAft>
          <a:spcPct val="1"/>
        </a:spcAft>
        <a:buChar char="–"/>
        <a:defRPr kumimoji="true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kumimoji="true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2" Type="http://schemas.openxmlformats.org/officeDocument/2006/relationships/image" Target="media/image1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2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2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2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2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2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2.xml" /></Relationships>
</file>

<file path=ppt/slides/_rels/slide16.xml.rels><?xml version="1.0" encoding="UTF-8" standalone="yes"?><Relationships xmlns="http://schemas.openxmlformats.org/package/2006/relationships"><Relationship Id="rId2" Type="http://schemas.openxmlformats.org/officeDocument/2006/relationships/image" Target="media/image3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7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2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2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1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2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2.xml" 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2.xml" 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2.xml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2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2.xml" 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2.xml" 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2.xml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2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2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2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2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2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2.xml" 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2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2.xml" 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2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2.xml" /></Relationships>
</file>

<file path=ppt/slides/_rels/slide38.xml.rels><?xml version="1.0" encoding="UTF-8" standalone="yes"?><Relationships xmlns="http://schemas.openxmlformats.org/package/2006/relationships"><Relationship Id="rId2" Type="http://schemas.openxmlformats.org/officeDocument/2006/relationships/image" Target="media/image4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31.xml" /></Relationships>
</file>

<file path=ppt/slides/_rels/slide3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2.xml" /></Relationships>
</file>

<file path=ppt/slides/_rels/slide4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2.xml" /></Relationships>
</file>

<file path=ppt/slides/_rels/slide45.xml.rels><?xml version="1.0" encoding="UTF-8" standalone="yes"?><Relationships xmlns="http://schemas.openxmlformats.org/package/2006/relationships"><Relationship Id="rId2" Type="http://schemas.openxmlformats.org/officeDocument/2006/relationships/image" Target="media/image6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33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hyperlink" Target="https://blog.csdn.net/u011006622/article/details/89496500" TargetMode="External"/><Relationship Id="rId0" Type="http://schemas.openxmlformats.org/officeDocument/2006/relationships/slideLayout" Target="../slideLayouts/slideLayout2.xml" 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image" Target="media/image7.png" /><Relationship Id="rId0" Type="http://schemas.openxmlformats.org/officeDocument/2006/relationships/slideLayout" Target="../slideLayouts/slideLayout2.xml" /></Relationships>
</file>

<file path=ppt/slides/_rels/slide4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image" Target="media/image8.png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2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image" Target="media/image9.png" /><Relationship Id="rId0" Type="http://schemas.openxmlformats.org/officeDocument/2006/relationships/slideLayout" Target="../slideLayouts/slideLayout2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2.xml" 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2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image" Target="media/image12.png" /><Relationship Id="rId0" Type="http://schemas.openxmlformats.org/officeDocument/2006/relationships/slideLayout" Target="../slideLayouts/slideLayout2.xml" /></Relationships>
</file>

<file path=ppt/slides/_rels/slide5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6.xml.rels><?xml version="1.0" encoding="UTF-8" standalone="yes"?><Relationships xmlns="http://schemas.openxmlformats.org/package/2006/relationships"><Relationship Id="rId2" Type="http://schemas.openxmlformats.org/officeDocument/2006/relationships/image" Target="media/image14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13.png" /></Relationships>
</file>

<file path=ppt/slides/_rels/slide5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8.xml.rels><?xml version="1.0" encoding="UTF-8" standalone="yes"?><Relationships xmlns="http://schemas.openxmlformats.org/package/2006/relationships"><Relationship Id="rId2" Type="http://schemas.openxmlformats.org/officeDocument/2006/relationships/image" Target="media/image9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15.png" 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image" Target="media/image16.png" /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5.xml" /><Relationship Id="rId0" Type="http://schemas.openxmlformats.org/officeDocument/2006/relationships/slideLayout" Target="../slideLayouts/slideLayout2.xml" 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image" Target="media/image17.png" /><Relationship Id="rId0" Type="http://schemas.openxmlformats.org/officeDocument/2006/relationships/slideLayout" Target="../slideLayouts/slideLayout2.xml" 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image" Target="media/image18.png" /><Relationship Id="rId0" Type="http://schemas.openxmlformats.org/officeDocument/2006/relationships/slideLayout" Target="../slideLayouts/slideLayout2.xml" /></Relationships>
</file>

<file path=ppt/slides/_rels/slide62.xml.rels><?xml version="1.0" encoding="UTF-8" standalone="yes"?><Relationships xmlns="http://schemas.openxmlformats.org/package/2006/relationships"><Relationship Id="rId2" Type="http://schemas.openxmlformats.org/officeDocument/2006/relationships/image" Target="media/image19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36.xml" /></Relationships>
</file>

<file path=ppt/slides/_rels/slide6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image" Target="media/image20.png" /><Relationship Id="rId0" Type="http://schemas.openxmlformats.org/officeDocument/2006/relationships/slideLayout" Target="../slideLayouts/slideLayout2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image" Target="media/image21.png" /><Relationship Id="rId0" Type="http://schemas.openxmlformats.org/officeDocument/2006/relationships/slideLayout" Target="../slideLayouts/slideLayout2.xml" /></Relationships>
</file>

<file path=ppt/slides/_rels/slide6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image" Target="media/image22.png" /><Relationship Id="rId0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7.xml" /><Relationship Id="rId0" Type="http://schemas.openxmlformats.org/officeDocument/2006/relationships/slideLayout" Target="../slideLayouts/slideLayout2.xml" /></Relationships>
</file>

<file path=ppt/slides/_rels/slide7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1.xml.rels><?xml version="1.0" encoding="UTF-8" standalone="yes"?><Relationships xmlns="http://schemas.openxmlformats.org/package/2006/relationships"><Relationship Id="rId2" Type="http://schemas.openxmlformats.org/officeDocument/2006/relationships/image" Target="media/image23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38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2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089425F-74C0-9048-BB1E-17228FB28D9C}" type="slidenum">
              <a:rPr kumimoji="false" lang="zh-CN" altLang="en-US" sz="1400">
                <a:latin typeface="Times New Roman" charset="0"/>
              </a:rPr>
              <a:t>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3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/>
            <a:r>
              <a:rPr lang="zh-CN" altLang="en-US" sz="4800" dirty="false">
                <a:solidFill>
                  <a:schemeClr val="tx1"/>
                </a:solidFill>
                <a:ea typeface="宋体" charset="-122"/>
              </a:rPr>
              <a:t>并发</a:t>
            </a:r>
            <a:r>
              <a:rPr lang="en-US" altLang="zh-CN" sz="4800" dirty="false">
                <a:solidFill>
                  <a:schemeClr val="tx1"/>
                </a:solidFill>
                <a:ea typeface="宋体" charset="-122"/>
              </a:rPr>
              <a:t>-2</a:t>
            </a:r>
            <a:endParaRPr/>
          </a:p>
        </p:txBody>
      </p:sp>
      <p:sp>
        <p:nvSpPr>
          <p:cNvPr id="4" name=""/>
          <p:cNvSpPr txBox="true"/>
          <p:nvPr/>
        </p:nvSpPr>
        <p:spPr>
          <a:xfrm rot="0" flipH="false" flipV="false">
            <a:off x="2536825" y="4404639"/>
            <a:ext cx="40703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000"/>
              <a:t>参考书：</a:t>
            </a:r>
            <a:r>
              <a:rPr lang="en-US" sz="2000"/>
              <a:t>OSTEP Chapter 28, 29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FB373D8-38CA-654E-9537-CB93423E472F}" type="slidenum">
              <a:rPr kumimoji="false" lang="zh-CN" altLang="en-US" sz="1400">
                <a:latin typeface="Times New Roman" charset="0"/>
              </a:rPr>
              <a:t>10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Traditional Lock-based Counter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Simple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Works correctly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Poor performance</a:t>
            </a:r>
            <a:endParaRPr/>
          </a:p>
          <a:p>
            <a:pPr lvl="1"/>
            <a:endParaRPr kumimoji="false" lang="en-US" altLang="zh-CN">
              <a:ea typeface="宋体" charset="-122"/>
            </a:endParaRPr>
          </a:p>
        </p:txBody>
      </p:sp>
      <p:sp>
        <p:nvSpPr>
          <p:cNvPr id="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Performance</a:t>
            </a:r>
            <a:endParaRPr lang="zh-CN" altLang="en-US">
              <a:ea typeface="宋体" charset="-122"/>
            </a:endParaRPr>
          </a:p>
        </p:txBody>
      </p:sp>
      <p:pic>
        <p:nvPicPr>
          <p:cNvPr id="9" name="Chart 6"/>
          <p:cNvPicPr>
            <a:picLocks noChangeArrowheads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994150" y="2667000"/>
            <a:ext cx="44831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0" name="Rectangle 8"/>
          <p:cNvSpPr>
            <a:spLocks noChangeArrowheads="true"/>
          </p:cNvSpPr>
          <p:nvPr/>
        </p:nvSpPr>
        <p:spPr bwMode="auto">
          <a:xfrm>
            <a:off x="609600" y="3810000"/>
            <a:ext cx="34051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solidFill>
                  <a:srgbClr val="FF0000"/>
                </a:solidFill>
              </a:rPr>
              <a:t>Note that if the data structure is not too slow, you are done!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solidFill>
                <a:srgbClr val="FF0000"/>
              </a:solidFill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solidFill>
                  <a:srgbClr val="FF0000"/>
                </a:solidFill>
              </a:rPr>
              <a:t>No need to do something fancy if something simple will work.</a:t>
            </a:r>
            <a:endParaRPr kumimoji="false"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true"/>
          </p:cNvCxnSpPr>
          <p:nvPr/>
        </p:nvCxnSpPr>
        <p:spPr bwMode="auto">
          <a:xfrm>
            <a:off x="5362575" y="5486400"/>
            <a:ext cx="2520950" cy="0"/>
          </a:xfrm>
          <a:prstGeom prst="straightConnector1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sp>
        <p:nvSpPr>
          <p:cNvPr id="12" name="TextBox 12"/>
          <p:cNvSpPr txBox="true">
            <a:spLocks noChangeArrowheads="true"/>
          </p:cNvSpPr>
          <p:nvPr/>
        </p:nvSpPr>
        <p:spPr bwMode="auto">
          <a:xfrm>
            <a:off x="6477000" y="4972050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solidFill>
                  <a:srgbClr val="0000FF"/>
                </a:solidFill>
              </a:rPr>
              <a:t>Perfect Scaling</a:t>
            </a:r>
            <a:endParaRPr kumimoji="false" lang="zh-CN" altLang="en-US" sz="2000">
              <a:solidFill>
                <a:srgbClr val="0000FF"/>
              </a:solidFill>
            </a:endParaRPr>
          </a:p>
        </p:txBody>
      </p:sp>
      <p:sp>
        <p:nvSpPr>
          <p:cNvPr id="13" name=""/>
          <p:cNvSpPr txBox="true"/>
          <p:nvPr/>
        </p:nvSpPr>
        <p:spPr>
          <a:xfrm rot="0" flipH="false" flipV="false">
            <a:off x="5362575" y="2435343"/>
            <a:ext cx="2787650" cy="825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4 CPU cores</a:t>
            </a:r>
            <a:endParaRPr/>
          </a:p>
          <a:p>
            <a:pPr/>
            <a:r>
              <a:rPr lang="en-US"/>
              <a:t>4 threads</a:t>
            </a:r>
            <a:endParaRPr/>
          </a:p>
          <a:p>
            <a:pPr/>
            <a:r>
              <a:rPr lang="en-US"/>
              <a:t>1M increament per thread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id="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70DAE3F-9110-764A-8C53-5AA3453BF516}" type="slidenum">
              <a:rPr kumimoji="false" lang="zh-CN" altLang="en-US" sz="1400">
                <a:latin typeface="Times New Roman" charset="0"/>
              </a:rPr>
              <a:t>11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7772400" cy="2209800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Sloppy Counter</a:t>
            </a:r>
            <a:endParaRPr/>
          </a:p>
          <a:p>
            <a:pPr lvl="1"/>
            <a:r>
              <a:rPr kumimoji="false" lang="zh-CN" altLang="en-US">
                <a:ea typeface="宋体" charset="-122"/>
              </a:rPr>
              <a:t>一个</a:t>
            </a:r>
            <a:r>
              <a:rPr kumimoji="false" lang="en-US" altLang="zh-CN">
                <a:ea typeface="宋体" charset="-122"/>
              </a:rPr>
              <a:t>a single 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global</a:t>
            </a:r>
            <a:r>
              <a:rPr kumimoji="false" lang="en-US" altLang="zh-CN">
                <a:ea typeface="宋体" charset="-122"/>
              </a:rPr>
              <a:t> counter</a:t>
            </a:r>
            <a:r>
              <a:rPr kumimoji="false" lang="zh-CN" altLang="en-US">
                <a:ea typeface="宋体" charset="-122"/>
              </a:rPr>
              <a:t>，多个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local</a:t>
            </a:r>
            <a:r>
              <a:rPr kumimoji="false" lang="en-US" altLang="zh-CN">
                <a:ea typeface="宋体" charset="-122"/>
              </a:rPr>
              <a:t> physical counters (one per CPU core)</a:t>
            </a:r>
            <a:endParaRPr/>
          </a:p>
          <a:p>
            <a:pPr lvl="1"/>
            <a:r>
              <a:rPr kumimoji="false" lang="zh-CN" altLang="en-US">
                <a:ea typeface="宋体" charset="-122"/>
              </a:rPr>
              <a:t>整体表现为一个</a:t>
            </a:r>
            <a:r>
              <a:rPr kumimoji="false" lang="en-US" altLang="zh-CN">
                <a:ea typeface="宋体" charset="-122"/>
              </a:rPr>
              <a:t>counter</a:t>
            </a:r>
            <a:endParaRPr/>
          </a:p>
          <a:p>
            <a:pPr lvl="1"/>
            <a:endParaRPr kumimoji="false" lang="en-US" altLang="zh-CN">
              <a:ea typeface="宋体" charset="-122"/>
            </a:endParaRPr>
          </a:p>
          <a:p>
            <a:pPr lvl="1"/>
            <a:endParaRPr kumimoji="false" lang="en-US" altLang="zh-CN">
              <a:ea typeface="宋体" charset="-122"/>
            </a:endParaRPr>
          </a:p>
          <a:p>
            <a:pPr lvl="1"/>
            <a:endParaRPr kumimoji="false" lang="en-US" altLang="zh-CN">
              <a:ea typeface="宋体" charset="-122"/>
            </a:endParaRPr>
          </a:p>
        </p:txBody>
      </p:sp>
      <p:sp>
        <p:nvSpPr>
          <p:cNvPr id="1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Scalable Counting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18" name="Table 1"/>
          <p:cNvGraphicFramePr/>
          <p:nvPr/>
        </p:nvGraphicFramePr>
        <p:xfrm>
          <a:off x="3657600" y="3733800"/>
          <a:ext cx="4751388" cy="2200315"/>
        </p:xfrm>
        <a:graphic>
          <a:graphicData uri="http://schemas.openxmlformats.org/drawingml/2006/table">
            <a:tbl>
              <a:tblPr/>
              <a:tblGrid>
                <a:gridCol w="719138">
                  <a:extLst>
                    <a:ext uri="{9D8B030D-6E8A-4147-A177-3AD203B41FA5}">
                      <a16:colId val="1"/>
                    </a:ext>
                  </a:extLst>
                </a:gridCol>
                <a:gridCol w="720725">
                  <a:extLst>
                    <a:ext uri="{9D8B030D-6E8A-4147-A177-3AD203B41FA5}">
                      <a16:colId val="2"/>
                    </a:ext>
                  </a:extLst>
                </a:gridCol>
                <a:gridCol w="719137">
                  <a:extLst>
                    <a:ext uri="{9D8B030D-6E8A-4147-A177-3AD203B41FA5}">
                      <a16:colId val="3"/>
                    </a:ext>
                  </a:extLst>
                </a:gridCol>
                <a:gridCol w="720725">
                  <a:extLst>
                    <a:ext uri="{9D8B030D-6E8A-4147-A177-3AD203B41FA5}">
                      <a16:colId val="4"/>
                    </a:ext>
                  </a:extLst>
                </a:gridCol>
                <a:gridCol w="719138">
                  <a:extLst>
                    <a:ext uri="{9D8B030D-6E8A-4147-A177-3AD203B41FA5}">
                      <a16:colId val="5"/>
                    </a:ext>
                  </a:extLst>
                </a:gridCol>
                <a:gridCol w="1152525">
                  <a:extLst>
                    <a:ext uri="{9D8B030D-6E8A-4147-A177-3AD203B41FA5}">
                      <a16:colId val="6"/>
                    </a:ext>
                  </a:extLst>
                </a:gridCol>
              </a:tblGrid>
              <a:tr h="3714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Time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L1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L2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L3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L4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28" marR="91428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6"/>
                  </a:ext>
                </a:extLst>
              </a:tr>
            </a:tbl>
          </a:graphicData>
        </a:graphic>
      </p:graphicFrame>
      <p:sp>
        <p:nvSpPr>
          <p:cNvPr id="19" name="Rectangle 7"/>
          <p:cNvSpPr>
            <a:spLocks noChangeArrowheads="true"/>
          </p:cNvSpPr>
          <p:nvPr/>
        </p:nvSpPr>
        <p:spPr bwMode="auto">
          <a:xfrm>
            <a:off x="609600" y="3776663"/>
            <a:ext cx="3124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 u="sng"/>
              <a:t>Example</a:t>
            </a:r>
            <a:r>
              <a:rPr kumimoji="false" lang="en-US" altLang="zh-CN" sz="1600" b="false"/>
              <a:t>: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/>
              <a:t>A machine with 4 CPUs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/>
              <a:t>- 4 local counter (</a:t>
            </a:r>
            <a:r>
              <a:rPr kumimoji="false" lang="en-US" altLang="zh-CN" sz="1600">
                <a:latin typeface="Consolas" charset="0"/>
              </a:rPr>
              <a:t>L1-L4</a:t>
            </a:r>
            <a:r>
              <a:rPr kumimoji="false" lang="en-US" altLang="zh-CN" sz="1600" b="false"/>
              <a:t>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/>
              <a:t>- 1 global counter (</a:t>
            </a:r>
            <a:r>
              <a:rPr kumimoji="false" lang="en-US" altLang="zh-CN" sz="1600">
                <a:latin typeface="Consolas" charset="0"/>
              </a:rPr>
              <a:t>G</a:t>
            </a:r>
            <a:r>
              <a:rPr kumimoji="false" lang="en-US" altLang="zh-CN" sz="1600" b="false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498C52C-CC80-1240-8EB4-B91A4E4C6C8B}" type="slidenum">
              <a:rPr kumimoji="false" lang="zh-CN" altLang="en-US" sz="1400">
                <a:latin typeface="Times New Roman" charset="0"/>
              </a:rPr>
              <a:t>12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2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7924800" cy="4732338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Scalable Write (</a:t>
            </a:r>
            <a:r>
              <a:rPr kumimoji="false" lang="en-US" altLang="zh-CN">
                <a:latin typeface="Consolas" charset="0"/>
                <a:ea typeface="宋体" charset="-122"/>
              </a:rPr>
              <a:t>increment/decrement</a:t>
            </a:r>
            <a:r>
              <a:rPr kumimoji="false" lang="en-US" altLang="zh-CN">
                <a:ea typeface="宋体" charset="-122"/>
              </a:rPr>
              <a:t>)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Local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counter</a:t>
            </a:r>
            <a:r>
              <a:rPr kumimoji="false" lang="zh-CN" altLang="en-US">
                <a:ea typeface="宋体" charset="-122"/>
              </a:rPr>
              <a:t>由对应的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local</a:t>
            </a:r>
            <a:r>
              <a:rPr kumimoji="false" lang="zh-CN" altLang="en-US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lock</a:t>
            </a:r>
            <a:r>
              <a:rPr kumimoji="false" lang="zh-CN" altLang="en-US">
                <a:ea typeface="宋体" charset="-122"/>
              </a:rPr>
              <a:t>来控制同步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每个线程总是在同一个</a:t>
            </a:r>
            <a:r>
              <a:rPr kumimoji="false" lang="en-US" altLang="zh-CN">
                <a:ea typeface="宋体" charset="-122"/>
              </a:rPr>
              <a:t>CPU</a:t>
            </a:r>
            <a:r>
              <a:rPr kumimoji="false" lang="zh-CN" altLang="en-US">
                <a:ea typeface="宋体" charset="-122"/>
              </a:rPr>
              <a:t>核上增加</a:t>
            </a:r>
            <a:r>
              <a:rPr kumimoji="false" lang="en-US" altLang="zh-CN">
                <a:ea typeface="宋体" charset="-122"/>
              </a:rPr>
              <a:t>local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counter</a:t>
            </a:r>
            <a:r>
              <a:rPr kumimoji="false" lang="zh-CN" altLang="en-US">
                <a:ea typeface="宋体" charset="-122"/>
              </a:rPr>
              <a:t>（线程绑定到</a:t>
            </a:r>
            <a:r>
              <a:rPr kumimoji="false" lang="en-US" altLang="zh-CN">
                <a:ea typeface="宋体" charset="-122"/>
              </a:rPr>
              <a:t>CPU</a:t>
            </a:r>
            <a:r>
              <a:rPr kumimoji="false" lang="zh-CN" altLang="en-US">
                <a:ea typeface="宋体" charset="-122"/>
              </a:rPr>
              <a:t>核）</a:t>
            </a:r>
            <a:endParaRPr kumimoji="false" lang="en-US" altLang="zh-CN">
              <a:ea typeface="宋体" charset="-122"/>
            </a:endParaRPr>
          </a:p>
          <a:p>
            <a:pPr lvl="1">
              <a:buFontTx/>
              <a:buNone/>
            </a:pPr>
            <a:endParaRPr kumimoji="false" lang="en-US" altLang="zh-CN" sz="1600">
              <a:ea typeface="宋体" charset="-122"/>
            </a:endParaRPr>
          </a:p>
          <a:p>
            <a:pPr/>
            <a:r>
              <a:rPr kumimoji="false" lang="en-US" altLang="zh-CN">
                <a:ea typeface="宋体" charset="-122"/>
              </a:rPr>
              <a:t>Scalable Read (</a:t>
            </a:r>
            <a:r>
              <a:rPr kumimoji="false" lang="en-US" altLang="zh-CN">
                <a:latin typeface="Consolas" charset="0"/>
                <a:ea typeface="宋体" charset="-122"/>
              </a:rPr>
              <a:t>get</a:t>
            </a:r>
            <a:r>
              <a:rPr kumimoji="false" lang="en-US" altLang="zh-CN">
                <a:ea typeface="宋体" charset="-122"/>
              </a:rPr>
              <a:t>)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Local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counter</a:t>
            </a:r>
            <a:r>
              <a:rPr kumimoji="false" lang="zh-CN" altLang="en-US">
                <a:ea typeface="宋体" charset="-122"/>
              </a:rPr>
              <a:t>的值周期性地加到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global</a:t>
            </a:r>
            <a:r>
              <a:rPr kumimoji="false" lang="zh-CN" altLang="en-US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counter</a:t>
            </a:r>
            <a:r>
              <a:rPr kumimoji="false" lang="zh-CN" altLang="en-US">
                <a:ea typeface="宋体" charset="-122"/>
              </a:rPr>
              <a:t>上（同时</a:t>
            </a:r>
            <a:r>
              <a:rPr kumimoji="false" lang="en-US" altLang="zh-CN">
                <a:ea typeface="宋体" charset="-122"/>
              </a:rPr>
              <a:t>local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counter</a:t>
            </a:r>
            <a:r>
              <a:rPr kumimoji="false" lang="zh-CN" altLang="en-US">
                <a:ea typeface="宋体" charset="-122"/>
              </a:rPr>
              <a:t>清零）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en-US" altLang="zh-CN">
                <a:ea typeface="宋体" charset="-122"/>
              </a:rPr>
              <a:t>Global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counter</a:t>
            </a:r>
            <a:r>
              <a:rPr kumimoji="false" lang="zh-CN" altLang="en-US">
                <a:ea typeface="宋体" charset="-122"/>
              </a:rPr>
              <a:t>由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global</a:t>
            </a:r>
            <a:r>
              <a:rPr kumimoji="false" lang="zh-CN" altLang="en-US">
                <a:solidFill>
                  <a:srgbClr val="FF0000"/>
                </a:solidFill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lock</a:t>
            </a:r>
            <a:r>
              <a:rPr kumimoji="false" lang="zh-CN" altLang="en-US">
                <a:ea typeface="宋体" charset="-122"/>
              </a:rPr>
              <a:t>来控制同步</a:t>
            </a:r>
            <a:endParaRPr kumimoji="false" lang="en-US" altLang="zh-CN">
              <a:ea typeface="宋体" charset="-122"/>
            </a:endParaRPr>
          </a:p>
        </p:txBody>
      </p:sp>
      <p:sp>
        <p:nvSpPr>
          <p:cNvPr id="2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554F419-8293-3347-94D0-9D10795D5E8A}" type="slidenum">
              <a:rPr kumimoji="false" lang="zh-CN" altLang="en-US" sz="1400">
                <a:latin typeface="Times New Roman" charset="0"/>
              </a:rPr>
              <a:t>13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 dirty="false">
                <a:ea typeface="宋体" charset="-122"/>
              </a:rPr>
              <a:t>Sloppiness (S)</a:t>
            </a:r>
            <a:endParaRPr/>
          </a:p>
          <a:p>
            <a:pPr lvl="1"/>
            <a:r>
              <a:rPr kumimoji="false" lang="en-US" altLang="zh-CN" dirty="false">
                <a:ea typeface="宋体" charset="-122"/>
              </a:rPr>
              <a:t>The frequency of </a:t>
            </a:r>
            <a:r>
              <a:rPr kumimoji="false" lang="en-US" altLang="zh-CN" dirty="false">
                <a:solidFill>
                  <a:srgbClr val="FF0000"/>
                </a:solidFill>
                <a:ea typeface="宋体" charset="-122"/>
              </a:rPr>
              <a:t>local-to-global</a:t>
            </a:r>
            <a:r>
              <a:rPr kumimoji="false" lang="en-US" altLang="zh-CN" dirty="false">
                <a:ea typeface="宋体" charset="-122"/>
              </a:rPr>
              <a:t> transfer</a:t>
            </a:r>
            <a:endParaRPr kumimoji="false" lang="en-US" altLang="zh-CN" b="true" dirty="false">
              <a:ea typeface="宋体" charset="-122"/>
            </a:endParaRPr>
          </a:p>
          <a:p>
            <a:pPr lvl="1"/>
            <a:r>
              <a:rPr kumimoji="false" lang="en-US" altLang="zh-CN" dirty="false">
                <a:ea typeface="宋体" charset="-122"/>
              </a:rPr>
              <a:t>Smaller S: more precise and more non-scalable</a:t>
            </a:r>
            <a:endParaRPr/>
          </a:p>
          <a:p>
            <a:pPr lvl="1"/>
            <a:r>
              <a:rPr kumimoji="false" lang="en-US" altLang="zh-CN" dirty="false">
                <a:ea typeface="宋体" charset="-122"/>
              </a:rPr>
              <a:t>Bigger S: more imprecise and more scalable </a:t>
            </a:r>
            <a:endParaRPr/>
          </a:p>
          <a:p>
            <a:pPr lvl="1"/>
            <a:endParaRPr kumimoji="false" lang="en-US" altLang="zh-CN" dirty="false">
              <a:ea typeface="宋体" charset="-122"/>
            </a:endParaRPr>
          </a:p>
          <a:p>
            <a:pPr/>
            <a:r>
              <a:rPr kumimoji="false" lang="en-US" altLang="zh-CN" dirty="false">
                <a:ea typeface="宋体" charset="-122"/>
              </a:rPr>
              <a:t>Exact (non-scalable) Read</a:t>
            </a:r>
            <a:endParaRPr/>
          </a:p>
          <a:p>
            <a:pPr lvl="1"/>
            <a:r>
              <a:rPr kumimoji="false" lang="en-US" altLang="zh-CN" dirty="false">
                <a:ea typeface="宋体" charset="-122"/>
              </a:rPr>
              <a:t>Acquire all the local locks and the global lock</a:t>
            </a:r>
            <a:endParaRPr/>
          </a:p>
          <a:p>
            <a:pPr lvl="1"/>
            <a:endParaRPr kumimoji="false" lang="en-US" altLang="zh-CN" dirty="false">
              <a:ea typeface="宋体" charset="-122"/>
            </a:endParaRPr>
          </a:p>
          <a:p>
            <a:pPr lvl="1"/>
            <a:endParaRPr kumimoji="false" lang="en-US" altLang="zh-CN" dirty="false">
              <a:ea typeface="宋体" charset="-122"/>
            </a:endParaRPr>
          </a:p>
        </p:txBody>
      </p:sp>
      <p:sp>
        <p:nvSpPr>
          <p:cNvPr id="2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E0ECF78-319C-8C4A-A112-7154D985C389}" type="slidenum">
              <a:rPr kumimoji="false" lang="zh-CN" altLang="en-US" sz="1400">
                <a:latin typeface="Times New Roman" charset="0"/>
              </a:rPr>
              <a:t>14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30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A machine with 4 CPUs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S = 5</a:t>
            </a:r>
            <a:endParaRPr kumimoji="false" lang="en-US" altLang="zh-CN" b="true">
              <a:ea typeface="宋体" charset="-122"/>
            </a:endParaRPr>
          </a:p>
          <a:p>
            <a:pPr lvl="1"/>
            <a:endParaRPr kumimoji="false" lang="en-US" altLang="zh-CN">
              <a:ea typeface="宋体" charset="-122"/>
            </a:endParaRPr>
          </a:p>
          <a:p>
            <a:pPr lvl="1"/>
            <a:endParaRPr kumimoji="false" lang="en-US" altLang="zh-CN">
              <a:ea typeface="宋体" charset="-122"/>
            </a:endParaRPr>
          </a:p>
        </p:txBody>
      </p:sp>
      <p:sp>
        <p:nvSpPr>
          <p:cNvPr id="31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Example</a:t>
            </a:r>
            <a:endParaRPr lang="zh-CN" altLang="en-US">
              <a:ea typeface="宋体" charset="-122"/>
            </a:endParaRPr>
          </a:p>
        </p:txBody>
      </p:sp>
      <p:graphicFrame>
        <p:nvGraphicFramePr>
          <p:cNvPr id="32" name="Table 4"/>
          <p:cNvGraphicFramePr/>
          <p:nvPr/>
        </p:nvGraphicFramePr>
        <p:xfrm>
          <a:off x="533400" y="2743200"/>
          <a:ext cx="5400675" cy="329734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val="1"/>
                    </a:ext>
                  </a:extLst>
                </a:gridCol>
                <a:gridCol w="719138">
                  <a:extLst>
                    <a:ext uri="{9D8B030D-6E8A-4147-A177-3AD203B41FA5}">
                      <a16:colId val="2"/>
                    </a:ext>
                  </a:extLst>
                </a:gridCol>
                <a:gridCol w="720725">
                  <a:extLst>
                    <a:ext uri="{9D8B030D-6E8A-4147-A177-3AD203B41FA5}">
                      <a16:colId val="3"/>
                    </a:ext>
                  </a:extLst>
                </a:gridCol>
                <a:gridCol w="719137">
                  <a:extLst>
                    <a:ext uri="{9D8B030D-6E8A-4147-A177-3AD203B41FA5}">
                      <a16:colId val="4"/>
                    </a:ext>
                  </a:extLst>
                </a:gridCol>
                <a:gridCol w="720725">
                  <a:extLst>
                    <a:ext uri="{9D8B030D-6E8A-4147-A177-3AD203B41FA5}">
                      <a16:colId val="5"/>
                    </a:ext>
                  </a:extLst>
                </a:gridCol>
                <a:gridCol w="1800225">
                  <a:extLst>
                    <a:ext uri="{9D8B030D-6E8A-4147-A177-3AD203B41FA5}">
                      <a16:colId val="6"/>
                    </a:ext>
                  </a:extLst>
                </a:gridCol>
              </a:tblGrid>
              <a:tr h="371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Time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L1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L2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L3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L4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tru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G</a:t>
                      </a:r>
                      <a:endParaRPr kumimoji="false" lang="zh-CN" altLang="en-US" sz="1800" b="tru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5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6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7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6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5-&gt;0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3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 (from L1)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8"/>
                  </a:ext>
                </a:extLst>
              </a:tr>
              <a:tr h="3657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7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2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4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5</a:t>
                      </a: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  <a:sym typeface="Wingdings" pitchFamily="2" charset="2"/>
                        </a:rPr>
                        <a:t>-&gt;0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91451" marR="91451" marT="45708" marB="4570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true" sz="24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true" sz="2000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5pPr>
                      <a:lvl6pPr marL="25146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6pPr>
                      <a:lvl7pPr marL="29718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7pPr>
                      <a:lvl8pPr marL="34290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8pPr>
                      <a:lvl9pPr marL="3886200" indent="-228600" eaLnBrk="false" fontAlgn="base" hangingPunct="false">
                        <a:spcBef>
                          <a:spcPct val="20000"/>
                        </a:spcBef>
                        <a:spcAft>
                          <a:spcPct val="1"/>
                        </a:spcAft>
                        <a:defRPr kumimoji="true">
                          <a:solidFill>
                            <a:schemeClr val="tx1"/>
                          </a:solidFill>
                          <a:latin typeface="Comic Sans MS" pitchFamily="66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false" eaLnBrk="true" fontAlgn="base" latinLnBrk="false" hangingPunct="true">
                        <a:lnSpc>
                          <a:spcPct val="100000"/>
                        </a:lnSpc>
                        <a:spcBef>
                          <a:spcPct val="1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false" lang="en-US" altLang="zh-CN" sz="18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宋体" pitchFamily="2" charset="-122"/>
                        </a:rPr>
                        <a:t>10 (from L4)</a:t>
                      </a:r>
                      <a:endParaRPr kumimoji="false" lang="zh-CN" altLang="en-US" sz="18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宋体" pitchFamily="2" charset="-122"/>
                      </a:endParaRPr>
                    </a:p>
                  </a:txBody>
                  <a:tcPr marL="180023" marR="91451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val="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en-US"/>
              <a:t>Example</a:t>
            </a:r>
            <a:endParaRPr/>
          </a:p>
        </p:txBody>
      </p:sp>
      <p:sp>
        <p:nvSpPr>
          <p:cNvPr id="35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36" name=""/>
          <p:cNvSpPr txBox="true"/>
          <p:nvPr/>
        </p:nvSpPr>
        <p:spPr>
          <a:xfrm rot="0" flipH="false" flipV="false">
            <a:off x="5880264" y="2458165"/>
            <a:ext cx="2787650" cy="825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4 CPU cores</a:t>
            </a:r>
            <a:endParaRPr/>
          </a:p>
          <a:p>
            <a:pPr/>
            <a:r>
              <a:rPr lang="en-US"/>
              <a:t>4 threads</a:t>
            </a:r>
            <a:endParaRPr/>
          </a:p>
          <a:p>
            <a:pPr/>
            <a:r>
              <a:rPr lang="en-US"/>
              <a:t>1M increament per thread</a:t>
            </a:r>
            <a:endParaRPr/>
          </a:p>
        </p:txBody>
      </p:sp>
      <p:grpSp>
        <p:nvGrpSpPr>
          <p:cNvPr id="37" name=""/>
          <p:cNvGrpSpPr/>
          <p:nvPr/>
        </p:nvGrpSpPr>
        <p:grpSpPr>
          <a:xfrm>
            <a:off x="899312" y="2001726"/>
            <a:ext cx="4804530" cy="3656884"/>
            <a:chOff x="899312" y="2001726"/>
            <a:chExt cx="4804530" cy="3656884"/>
          </a:xfrm>
        </p:grpSpPr>
        <p:pic>
          <p:nvPicPr>
            <p:cNvPr id="38" name="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0" flipH="false" flipV="false">
              <a:off x="899312" y="2001726"/>
              <a:ext cx="4804530" cy="3656884"/>
            </a:xfrm>
            <a:prstGeom prst="rect"/>
          </p:spPr>
        </p:pic>
        <p:sp>
          <p:nvSpPr>
            <p:cNvPr id="39" name=""/>
            <p:cNvSpPr txBox="true"/>
            <p:nvPr/>
          </p:nvSpPr>
          <p:spPr>
            <a:xfrm rot="0" flipH="false" flipV="false">
              <a:off x="2247964" y="2458165"/>
              <a:ext cx="1053613" cy="273050"/>
            </a:xfrm>
            <a:prstGeom prst="rect">
              <a:avLst/>
            </a:prstGeom>
            <a:solidFill>
              <a:schemeClr val="bg1">
                <a:alpha val="100000"/>
              </a:schemeClr>
            </a:solidFill>
            <a:ln w="6350">
              <a:prstDash val="solid"/>
            </a:ln>
          </p:spPr>
          <p:txBody>
            <a:bodyPr wrap="square">
              <a:spAutoFit/>
            </a:bodyPr>
            <a:lstStyle/>
            <a:p>
              <a:pPr/>
              <a:r>
                <a:rPr lang="en-US" sz="1200" b="false"/>
                <a:t>Sloppy</a:t>
              </a:r>
              <a:endParaRPr/>
            </a:p>
          </p:txBody>
        </p:sp>
      </p:grp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0FEB9CD-8FA3-E140-ACAF-CD3C13098F87}" type="slidenum">
              <a:rPr kumimoji="false" lang="zh-CN" altLang="en-US" sz="1400">
                <a:latin typeface="Times New Roman" charset="0"/>
              </a:rPr>
              <a:t>15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42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229600" cy="4732338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A machine with 4 CPUs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Each thread adds the counter 1 million times</a:t>
            </a:r>
            <a:endParaRPr/>
          </a:p>
          <a:p>
            <a:pPr lvl="1"/>
            <a:endParaRPr kumimoji="false" lang="en-US" altLang="zh-CN">
              <a:ea typeface="宋体" charset="-122"/>
            </a:endParaRPr>
          </a:p>
        </p:txBody>
      </p:sp>
      <p:sp>
        <p:nvSpPr>
          <p:cNvPr id="4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Example</a:t>
            </a:r>
            <a:endParaRPr lang="zh-CN" altLang="en-US">
              <a:ea typeface="宋体" charset="-122"/>
            </a:endParaRPr>
          </a:p>
        </p:txBody>
      </p:sp>
      <p:pic>
        <p:nvPicPr>
          <p:cNvPr id="44" name="Picture 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 rot="0" flipH="false" flipV="false">
            <a:off x="1110479" y="2709863"/>
            <a:ext cx="480060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45" name=""/>
          <p:cNvSpPr txBox="true"/>
          <p:nvPr/>
        </p:nvSpPr>
        <p:spPr>
          <a:xfrm rot="0" flipH="false" flipV="false">
            <a:off x="5321126" y="3553619"/>
            <a:ext cx="2787650" cy="825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4 CPU cores</a:t>
            </a:r>
            <a:endParaRPr/>
          </a:p>
          <a:p>
            <a:pPr/>
            <a:r>
              <a:rPr lang="en-US"/>
              <a:t>4 threads</a:t>
            </a:r>
            <a:endParaRPr/>
          </a:p>
          <a:p>
            <a:pPr/>
            <a:r>
              <a:rPr lang="en-US"/>
              <a:t>1M increament per thread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918E9CE-6286-FA43-B4FA-630607B8C717}" type="slidenum">
              <a:rPr kumimoji="false" lang="zh-CN" altLang="en-US" sz="1400">
                <a:latin typeface="Times New Roman" charset="0"/>
              </a:rPr>
              <a:t>16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4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49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typedef struct __counter_t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int             global        // global count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pthread_mutex_t glock;        // global lock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int             local[NCPUS]; // local counter (per cpu)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pthread_mutex_t llock[NCPUS]; // ... and locks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int             threshold;    // update frequency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counter_t;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99035A9-E76C-654E-8501-199724C60570}" type="slidenum">
              <a:rPr kumimoji="false" lang="zh-CN" altLang="en-US" sz="1400">
                <a:latin typeface="Times New Roman" charset="0"/>
              </a:rPr>
              <a:t>17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53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// init: record threshold, init locks, init values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//       if all local counts and global count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init (counter_t *c, int threshold)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c-&gt;threshold = threshold;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c-&gt;global =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pthread_mutex_init(&amp;c-&gt;glock,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int i;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for (i = 0; I &lt; NCPUS; i++)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c-&gt;local[i] =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pthread_mutex_init(c-&gt;llock[i],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C0BB842-BA7E-B647-9CCE-DB1152FB1868}" type="slidenum">
              <a:rPr kumimoji="false" lang="zh-CN" altLang="en-US" sz="1400">
                <a:latin typeface="Times New Roman" charset="0"/>
              </a:rPr>
              <a:t>18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57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// update: usually, just grab local lock and update local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//         amount once local count has risen by </a:t>
            </a:r>
            <a:r>
              <a:rPr lang="en-US" sz="2000" b="false">
                <a:latin typeface="Consolas"/>
                <a:ea typeface="宋体"/>
                <a:cs typeface="+mn-cs"/>
              </a:rPr>
              <a:t>‘</a:t>
            </a:r>
            <a:r>
              <a:rPr lang="en-US" sz="2000" b="false">
                <a:latin typeface="Consolas"/>
                <a:ea typeface="宋体"/>
                <a:cs typeface="+mn-cs"/>
              </a:rPr>
              <a:t>threshold</a:t>
            </a:r>
            <a:r>
              <a:rPr lang="en-US" sz="2000" b="false">
                <a:latin typeface="Consolas"/>
                <a:ea typeface="宋体"/>
                <a:cs typeface="+mn-cs"/>
              </a:rPr>
              <a:t>’</a:t>
            </a:r>
            <a:r>
              <a:rPr lang="en-US" sz="2000" b="false">
                <a:latin typeface="Consolas"/>
                <a:ea typeface="宋体"/>
                <a:cs typeface="+mn-cs"/>
              </a:rPr>
              <a:t>,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//         grab global lock and transfer local values to it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void update (counter_t *c, int threadID, int amt)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int cpu = threadID % NCPUS;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pthread_mutex_lock(&amp;c-&gt;llock[cpu]);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c-&gt;local[cpu] += amt;                // assumes amt &gt; 0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if (c-&gt;local[cpu] &gt;= c-&gt;threshold) { // transfer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   pthread_mutex_lock(&amp;c-&gt;glock);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   c-&gt;global += c-&gt;local[cpu];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   pthread_mutex_unlock(&amp;c-&gt;glock);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   c-&gt;local[cpu] =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   pthread_mutex_unlock(&amp;c-&gt;llock[cpu]);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false">
                <a:latin typeface="Consolas"/>
                <a:ea typeface="宋体"/>
                <a:cs typeface="+mn-c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DB6380C-4460-AC43-9BF2-C9D8E0F7C67B}" type="slidenum">
              <a:rPr kumimoji="false" lang="zh-CN" altLang="en-US" sz="1400">
                <a:latin typeface="Times New Roman" charset="0"/>
              </a:rPr>
              <a:t>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60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/>
            <a:r>
              <a:rPr lang="en-US" altLang="zh-CN" sz="3200">
                <a:ea typeface="宋体" charset="-122"/>
              </a:rPr>
              <a:t>Lock-based Concurrent </a:t>
            </a:r>
            <a:br>
              <a:rPr lang="zh-CN" altLang="en-US" sz="3200">
                <a:ea typeface="宋体" charset="-122"/>
              </a:rPr>
            </a:br>
            <a:r>
              <a:rPr lang="en-US" altLang="zh-CN" sz="3200">
                <a:ea typeface="宋体" charset="-122"/>
              </a:rPr>
              <a:t>Data Structures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3C6AB7B-B610-064A-B561-363480D6CF0E}" type="slidenum">
              <a:rPr kumimoji="false" lang="zh-CN" altLang="en-US" sz="1400">
                <a:latin typeface="Times New Roman" charset="0"/>
              </a:rPr>
              <a:t>19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6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Sloppy Counter</a:t>
            </a:r>
            <a:endParaRPr lang="zh-CN" altLang="en-US">
              <a:ea typeface="宋体" charset="-122"/>
            </a:endParaRPr>
          </a:p>
        </p:txBody>
      </p:sp>
      <p:sp>
        <p:nvSpPr>
          <p:cNvPr id="64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58361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// get: just return global amount (which may not be perfect)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int get (counter_t *c)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pthread_mutex_lock(&amp;c-&gt;glock);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int val = c-&gt;global;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pthread_mutex_unlock(&amp;c-&gt;glock);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val; // only approximate!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000C405-37DE-E74E-868F-831C430BEF8D}" type="slidenum">
              <a:rPr kumimoji="false" lang="zh-CN" altLang="en-US" sz="1400">
                <a:latin typeface="Times New Roman" charset="0"/>
              </a:rPr>
              <a:t>20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6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 dirty="false">
                <a:ea typeface="宋体" charset="-122"/>
              </a:rPr>
              <a:t>Simple Concurrent Linked List</a:t>
            </a:r>
            <a:endParaRPr/>
          </a:p>
          <a:p>
            <a:pPr lvl="1"/>
            <a:r>
              <a:rPr kumimoji="false" lang="zh-CN" altLang="en-US" dirty="false">
                <a:ea typeface="宋体" charset="-122"/>
              </a:rPr>
              <a:t>利用锁来同步整个</a:t>
            </a:r>
            <a:r>
              <a:rPr kumimoji="false" lang="en-US" altLang="zh-CN" dirty="false">
                <a:ea typeface="宋体" charset="-122"/>
              </a:rPr>
              <a:t>insert</a:t>
            </a:r>
            <a:r>
              <a:rPr kumimoji="false" lang="zh-CN" altLang="en-US" dirty="false">
                <a:ea typeface="宋体" charset="-122"/>
              </a:rPr>
              <a:t>和</a:t>
            </a:r>
            <a:r>
              <a:rPr kumimoji="false" lang="en-US" altLang="zh-CN" dirty="false">
                <a:ea typeface="宋体" charset="-122"/>
              </a:rPr>
              <a:t>lookup</a:t>
            </a:r>
            <a:r>
              <a:rPr kumimoji="false" lang="zh-CN" altLang="en-US" dirty="false">
                <a:ea typeface="宋体" charset="-122"/>
              </a:rPr>
              <a:t>函数</a:t>
            </a:r>
            <a:endParaRPr kumimoji="false" lang="en-US" altLang="zh-CN" dirty="false">
              <a:ea typeface="宋体" charset="-122"/>
            </a:endParaRPr>
          </a:p>
          <a:p>
            <a:pPr lvl="1"/>
            <a:r>
              <a:rPr kumimoji="false" lang="zh-CN" altLang="en-US" dirty="false">
                <a:ea typeface="宋体" charset="-122"/>
              </a:rPr>
              <a:t>不要忘记在</a:t>
            </a:r>
            <a:r>
              <a:rPr kumimoji="false" lang="zh-CN" altLang="en-US" dirty="false">
                <a:solidFill>
                  <a:srgbClr val="FF0000"/>
                </a:solidFill>
                <a:ea typeface="宋体" charset="-122"/>
              </a:rPr>
              <a:t>异常控制流</a:t>
            </a:r>
            <a:r>
              <a:rPr kumimoji="false" lang="zh-CN" altLang="en-US" dirty="false">
                <a:ea typeface="宋体" charset="-122"/>
              </a:rPr>
              <a:t>上释放锁（容易出</a:t>
            </a:r>
            <a:r>
              <a:rPr kumimoji="false" lang="en-US" altLang="zh-CN" dirty="false">
                <a:ea typeface="宋体" charset="-122"/>
              </a:rPr>
              <a:t>bug</a:t>
            </a:r>
            <a:r>
              <a:rPr kumimoji="false" lang="zh-CN" altLang="en-US" dirty="false">
                <a:ea typeface="宋体" charset="-122"/>
              </a:rPr>
              <a:t>）</a:t>
            </a:r>
            <a:endParaRPr kumimoji="false" lang="en-US" altLang="zh-CN" dirty="false">
              <a:ea typeface="宋体" charset="-122"/>
            </a:endParaRPr>
          </a:p>
        </p:txBody>
      </p:sp>
      <p:sp>
        <p:nvSpPr>
          <p:cNvPr id="6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Concurrent Linked Lists</a:t>
            </a:r>
            <a:endParaRPr lang="zh-CN" altLang="en-US">
              <a:ea typeface="宋体" charset="-122"/>
            </a:endParaRPr>
          </a:p>
        </p:txBody>
      </p:sp>
      <p:sp>
        <p:nvSpPr>
          <p:cNvPr id="69" name="Rectangle 2"/>
          <p:cNvSpPr/>
          <p:nvPr/>
        </p:nvSpPr>
        <p:spPr>
          <a:xfrm>
            <a:off x="1219200" y="4227513"/>
            <a:ext cx="6705600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sz="2400" b="false"/>
              <a:t>A recent study of Linux kernel patches found that a huge fraction of bugs (nearly 40%) are found on such </a:t>
            </a:r>
            <a:r>
              <a:rPr lang="en-US" altLang="zh-CN" sz="2400" b="false">
                <a:solidFill>
                  <a:srgbClr val="FF0000"/>
                </a:solidFill>
              </a:rPr>
              <a:t>rarely-taken code paths</a:t>
            </a:r>
            <a:endParaRPr lang="zh-CN" altLang="en-US" sz="2400" b="fals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D90310C-94EA-9D49-ABBF-067D28776A96}" type="slidenum">
              <a:rPr kumimoji="false" lang="zh-CN" altLang="en-US" sz="1400">
                <a:latin typeface="Times New Roman" charset="0"/>
              </a:rPr>
              <a:t>21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7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73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typedef struct __node_t {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basic node structure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int             key;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struct __node_t *next;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node_t;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typedef struct __list_t {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basic list structure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node_t          *head;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pthread_mutex_t lock;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list_t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List_Init(list_t *L)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L-&gt;head = NULL;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pthread_mutex_init(&amp;L-&gt;lock,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0E0C281-C719-D84E-B120-2604BF60C555}" type="slidenum">
              <a:rPr kumimoji="false" lang="zh-CN" altLang="en-US" sz="1400">
                <a:latin typeface="Times New Roman" charset="0"/>
              </a:rPr>
              <a:t>22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7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77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int List_Insert(list *L,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node_t *new = malloc(sizeof(node_t));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if (new == NULL)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perror(“malloc”);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return -1;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fail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new-&gt;key = key;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new-&gt;next = L-&gt;head;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L-&gt;head = new;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0;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success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  <p:sp>
        <p:nvSpPr>
          <p:cNvPr id="78" name="Rectangle 3"/>
          <p:cNvSpPr>
            <a:spLocks noChangeArrowheads="true"/>
          </p:cNvSpPr>
          <p:nvPr/>
        </p:nvSpPr>
        <p:spPr bwMode="auto">
          <a:xfrm rot="0" flipH="false" flipV="false">
            <a:off x="5493023" y="3074988"/>
            <a:ext cx="192563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solidFill>
                  <a:srgbClr val="0000FF"/>
                </a:solidFill>
              </a:rPr>
              <a:t>exceptional control flow</a:t>
            </a:r>
            <a:endParaRPr kumimoji="false" lang="zh-CN" altLang="en-US" sz="1600">
              <a:solidFill>
                <a:srgbClr val="0000FF"/>
              </a:solidFill>
            </a:endParaRPr>
          </a:p>
        </p:txBody>
      </p:sp>
      <p:sp>
        <p:nvSpPr>
          <p:cNvPr id="79" name="Rectangle 4"/>
          <p:cNvSpPr>
            <a:spLocks noChangeArrowheads="true"/>
          </p:cNvSpPr>
          <p:nvPr/>
        </p:nvSpPr>
        <p:spPr bwMode="auto">
          <a:xfrm rot="0" flipH="false" flipV="false">
            <a:off x="816139" y="2960688"/>
            <a:ext cx="4495800" cy="990600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B68D69B-7AA3-C143-8405-DC44069A4B1A}" type="slidenum">
              <a:rPr kumimoji="false" lang="zh-CN" altLang="en-US" sz="1400">
                <a:latin typeface="Times New Roman" charset="0"/>
              </a:rPr>
              <a:t>23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83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int List_Lookup(list *L,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node_t *curr = L-&gt;head;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while (curr)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if (curr-&gt;key ==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   return 0;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success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curr = curr-&gt;next;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-1;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failure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  <p:sp>
        <p:nvSpPr>
          <p:cNvPr id="84" name="Rectangle 6"/>
          <p:cNvSpPr>
            <a:spLocks noChangeArrowheads="true"/>
          </p:cNvSpPr>
          <p:nvPr/>
        </p:nvSpPr>
        <p:spPr bwMode="auto">
          <a:xfrm rot="0" flipH="false" flipV="false">
            <a:off x="5656263" y="3254375"/>
            <a:ext cx="192563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solidFill>
                  <a:srgbClr val="0000FF"/>
                </a:solidFill>
              </a:rPr>
              <a:t>exceptional control flow</a:t>
            </a:r>
            <a:endParaRPr kumimoji="false" lang="zh-CN" altLang="en-US" sz="1600">
              <a:solidFill>
                <a:srgbClr val="0000FF"/>
              </a:solidFill>
            </a:endParaRPr>
          </a:p>
        </p:txBody>
      </p:sp>
      <p:sp>
        <p:nvSpPr>
          <p:cNvPr id="85" name="Rectangle 7"/>
          <p:cNvSpPr>
            <a:spLocks noChangeArrowheads="true"/>
          </p:cNvSpPr>
          <p:nvPr/>
        </p:nvSpPr>
        <p:spPr bwMode="auto">
          <a:xfrm rot="0" flipH="false" flipV="false">
            <a:off x="889042" y="3276600"/>
            <a:ext cx="4495800" cy="685800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231F376-5431-3745-A107-79337709C741}" type="slidenum">
              <a:rPr kumimoji="false" lang="zh-CN" altLang="en-US" sz="1400">
                <a:latin typeface="Times New Roman" charset="0"/>
              </a:rPr>
              <a:t>24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Can we avoid calling unlock in the failure path?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List_Insert(): malloc() itself is 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thread-safe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List_Lookup(): a 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common</a:t>
            </a:r>
            <a:r>
              <a:rPr kumimoji="false" lang="en-US" altLang="zh-CN">
                <a:ea typeface="宋体" charset="-122"/>
              </a:rPr>
              <a:t> exit path</a:t>
            </a:r>
            <a:endParaRPr/>
          </a:p>
        </p:txBody>
      </p:sp>
      <p:sp>
        <p:nvSpPr>
          <p:cNvPr id="89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Concurrent Linked Lists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64DC566-BCB0-304A-8632-61670B927D39}" type="slidenum">
              <a:rPr kumimoji="false" lang="zh-CN" altLang="en-US" sz="1400">
                <a:latin typeface="Times New Roman" charset="0"/>
              </a:rPr>
              <a:t>25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92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93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List_Insert(list *L,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synchronization not needed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node_t *new = malloc(sizeof(node_t));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if (new == NULL)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perror(“malloc”);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return;</a:t>
            </a:r>
            <a:endParaRPr kumimoji="false" lang="en-US" altLang="zh-CN" sz="2000" b="false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</a:t>
            </a:r>
            <a:r>
              <a:rPr kumimoji="false" lang="en-US" altLang="zh-CN" sz="2000" b="false">
                <a:latin typeface="Consolas" charset="0"/>
              </a:rPr>
              <a:t>new-&gt;key = key;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8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00B050"/>
                </a:solidFill>
                <a:latin typeface="Consolas" charset="0"/>
              </a:rPr>
              <a:t>// just lock critical section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new-&gt;next = L-&gt;head;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L-&gt;head = new;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60C52F6-3690-E149-8362-C4823E089433}" type="slidenum">
              <a:rPr kumimoji="false" lang="zh-CN" altLang="en-US" sz="1400">
                <a:latin typeface="Times New Roman" charset="0"/>
              </a:rPr>
              <a:t>26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9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Simple Linked List</a:t>
            </a:r>
            <a:endParaRPr lang="zh-CN" altLang="en-US">
              <a:ea typeface="宋体" charset="-122"/>
            </a:endParaRPr>
          </a:p>
        </p:txBody>
      </p:sp>
      <p:sp>
        <p:nvSpPr>
          <p:cNvPr id="97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int List_Lookup(list *L,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int rv = -1;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node_t *curr = L-&gt;head;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while (curr)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if (curr-&gt;key ==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   rv =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   break;</a:t>
            </a:r>
            <a:endParaRPr kumimoji="false" lang="en-US" altLang="zh-CN" sz="2000" b="false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curr = curr-&gt;next;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rv;</a:t>
            </a:r>
            <a:endParaRPr kumimoji="false" lang="en-US" altLang="zh-CN" sz="2000" b="false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CF38936-9E9F-2442-8820-35889E944B00}" type="slidenum">
              <a:rPr kumimoji="false" lang="zh-CN" altLang="en-US" sz="1400">
                <a:latin typeface="Times New Roman" charset="0"/>
              </a:rPr>
              <a:t>27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00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3352800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Hand-over-hand locking (a.k.a. lock coupling)</a:t>
            </a:r>
            <a:endParaRPr/>
          </a:p>
          <a:p>
            <a:pPr lvl="1"/>
            <a:r>
              <a:rPr kumimoji="false" lang="zh-CN" altLang="en-US">
                <a:ea typeface="宋体" charset="-122"/>
              </a:rPr>
              <a:t>使用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a lock per node</a:t>
            </a:r>
            <a:r>
              <a:rPr kumimoji="false" lang="zh-CN" altLang="en-US">
                <a:ea typeface="宋体" charset="-122"/>
              </a:rPr>
              <a:t>，而不是整个</a:t>
            </a:r>
            <a:r>
              <a:rPr kumimoji="false" lang="en-US" altLang="zh-CN">
                <a:ea typeface="宋体" charset="-122"/>
              </a:rPr>
              <a:t>list</a:t>
            </a:r>
            <a:r>
              <a:rPr kumimoji="false" lang="zh-CN" altLang="en-US">
                <a:ea typeface="宋体" charset="-122"/>
              </a:rPr>
              <a:t>级别的锁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在释放当前结点锁之前，先抢占下一个结点的锁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但是，频繁的获得</a:t>
            </a:r>
            <a:r>
              <a:rPr kumimoji="false" lang="en-US" altLang="zh-CN">
                <a:ea typeface="宋体" charset="-122"/>
              </a:rPr>
              <a:t>/</a:t>
            </a:r>
            <a:r>
              <a:rPr kumimoji="false" lang="zh-CN" altLang="en-US">
                <a:ea typeface="宋体" charset="-122"/>
              </a:rPr>
              <a:t>释放锁，代价很大，所以这种方案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impractical</a:t>
            </a:r>
            <a:endParaRPr/>
          </a:p>
        </p:txBody>
      </p:sp>
      <p:sp>
        <p:nvSpPr>
          <p:cNvPr id="101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Scaling Linked Lists</a:t>
            </a:r>
            <a:endParaRPr lang="zh-CN" altLang="en-US">
              <a:ea typeface="宋体" charset="-122"/>
            </a:endParaRPr>
          </a:p>
        </p:txBody>
      </p:sp>
      <p:sp>
        <p:nvSpPr>
          <p:cNvPr id="102" name="Rectangle 2"/>
          <p:cNvSpPr/>
          <p:nvPr/>
        </p:nvSpPr>
        <p:spPr>
          <a:xfrm>
            <a:off x="1219200" y="4981575"/>
            <a:ext cx="6934200" cy="40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/>
              <a:t>MORE CONCURRENCY ISN’T NECESSARILY FASTER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4164010-FE50-7E44-B60E-0C4608221E61}" type="slidenum">
              <a:rPr kumimoji="false" lang="zh-CN" altLang="en-US" sz="1400">
                <a:latin typeface="Times New Roman" charset="0"/>
              </a:rPr>
              <a:t>28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05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114800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 dirty="false">
                <a:ea typeface="宋体" charset="-122"/>
              </a:rPr>
              <a:t>Simple (always work) Solution</a:t>
            </a:r>
            <a:endParaRPr/>
          </a:p>
          <a:p>
            <a:pPr lvl="1"/>
            <a:r>
              <a:rPr kumimoji="false" lang="en-US" altLang="zh-CN" dirty="false">
                <a:ea typeface="宋体" charset="-122"/>
              </a:rPr>
              <a:t>Add a big lock</a:t>
            </a:r>
            <a:endParaRPr/>
          </a:p>
          <a:p>
            <a:pPr lvl="1"/>
            <a:endParaRPr kumimoji="false" lang="en-US" altLang="zh-CN" dirty="false">
              <a:solidFill>
                <a:srgbClr val="FF0000"/>
              </a:solidFill>
              <a:ea typeface="宋体" charset="-122"/>
            </a:endParaRPr>
          </a:p>
          <a:p>
            <a:pPr/>
            <a:r>
              <a:rPr kumimoji="false" lang="en-US" altLang="zh-CN" dirty="false">
                <a:ea typeface="宋体" charset="-122"/>
              </a:rPr>
              <a:t>Michael and Scott Concurrent Queues</a:t>
            </a:r>
            <a:endParaRPr/>
          </a:p>
          <a:p>
            <a:pPr lvl="1"/>
            <a:r>
              <a:rPr kumimoji="false" lang="en-US" altLang="zh-CN" dirty="false">
                <a:ea typeface="宋体" charset="-122"/>
              </a:rPr>
              <a:t>Add two locks, one for head, and one for tail</a:t>
            </a:r>
            <a:endParaRPr/>
          </a:p>
          <a:p>
            <a:pPr lvl="1"/>
            <a:r>
              <a:rPr kumimoji="false" lang="en-US" altLang="zh-CN" dirty="false" err="true">
                <a:ea typeface="宋体" charset="-122"/>
              </a:rPr>
              <a:t>Queue_Enqueue</a:t>
            </a:r>
            <a:r>
              <a:rPr kumimoji="false" lang="en-US" altLang="zh-CN" dirty="false">
                <a:ea typeface="宋体" charset="-122"/>
              </a:rPr>
              <a:t> always uses tail lock</a:t>
            </a:r>
            <a:endParaRPr/>
          </a:p>
          <a:p>
            <a:pPr lvl="1"/>
            <a:r>
              <a:rPr kumimoji="false" lang="en-US" altLang="zh-CN" dirty="false" err="true">
                <a:ea typeface="宋体" charset="-122"/>
              </a:rPr>
              <a:t>Queue_Dequeue</a:t>
            </a:r>
            <a:r>
              <a:rPr kumimoji="false" lang="en-US" altLang="zh-CN" dirty="false">
                <a:ea typeface="宋体" charset="-122"/>
              </a:rPr>
              <a:t> always uses head lock</a:t>
            </a:r>
            <a:endParaRPr/>
          </a:p>
          <a:p>
            <a:pPr lvl="1"/>
            <a:r>
              <a:rPr kumimoji="false" lang="en-US" altLang="zh-CN" dirty="false">
                <a:ea typeface="宋体" charset="-122"/>
              </a:rPr>
              <a:t>A dummy node enables the separation of head and tail operations</a:t>
            </a:r>
            <a:endParaRPr/>
          </a:p>
        </p:txBody>
      </p:sp>
      <p:sp>
        <p:nvSpPr>
          <p:cNvPr id="10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Concurrent Queues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CB817A1-5D57-D94B-99DD-0F6B638BF4A0}" type="slidenum">
              <a:rPr kumimoji="false" lang="zh-CN" altLang="en-US" sz="1400">
                <a:latin typeface="Times New Roman" charset="0"/>
              </a:rPr>
              <a:t>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09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spcBef>
                <a:spcPct val="1"/>
              </a:spcBef>
            </a:pPr>
            <a:r>
              <a:rPr kumimoji="false" lang="en-US" altLang="zh-CN" dirty="false">
                <a:ea typeface="宋体" charset="-122"/>
              </a:rPr>
              <a:t>Lock (variable)</a:t>
            </a:r>
            <a:endParaRPr/>
          </a:p>
          <a:p>
            <a:pPr lvl="1">
              <a:spcBef>
                <a:spcPct val="1"/>
              </a:spcBef>
            </a:pPr>
            <a:r>
              <a:rPr kumimoji="false" lang="en-US" altLang="zh-CN" dirty="false">
                <a:ea typeface="宋体" charset="-122"/>
              </a:rPr>
              <a:t>Two states: available (unlocked) or acquired (locked)</a:t>
            </a:r>
            <a:endParaRPr/>
          </a:p>
          <a:p>
            <a:pPr lvl="1">
              <a:spcBef>
                <a:spcPct val="1"/>
              </a:spcBef>
            </a:pPr>
            <a:r>
              <a:rPr kumimoji="false" lang="en-US" altLang="zh-CN" dirty="false">
                <a:ea typeface="宋体" charset="-122"/>
              </a:rPr>
              <a:t>Unlocked: no thread holds the lock</a:t>
            </a:r>
            <a:endParaRPr/>
          </a:p>
          <a:p>
            <a:pPr lvl="1">
              <a:spcBef>
                <a:spcPct val="1"/>
              </a:spcBef>
            </a:pPr>
            <a:r>
              <a:rPr kumimoji="false" lang="en-US" altLang="zh-CN" dirty="false">
                <a:ea typeface="宋体" charset="-122"/>
              </a:rPr>
              <a:t>Locked: exactly one thread holds the lock</a:t>
            </a:r>
            <a:endParaRPr/>
          </a:p>
          <a:p>
            <a:pPr>
              <a:spcBef>
                <a:spcPct val="1"/>
              </a:spcBef>
            </a:pPr>
            <a:r>
              <a:rPr kumimoji="false" lang="en-US" altLang="zh-CN" dirty="false">
                <a:ea typeface="宋体" charset="-122"/>
              </a:rPr>
              <a:t>The POSIX library provides </a:t>
            </a:r>
            <a:r>
              <a:rPr kumimoji="false" lang="en-US" altLang="zh-CN" dirty="false">
                <a:solidFill>
                  <a:srgbClr val="FF0000"/>
                </a:solidFill>
                <a:ea typeface="宋体" charset="-122"/>
              </a:rPr>
              <a:t>mut</a:t>
            </a:r>
            <a:r>
              <a:rPr kumimoji="false" lang="en-US" altLang="zh-CN" dirty="false">
                <a:ea typeface="宋体" charset="-122"/>
              </a:rPr>
              <a:t>ual </a:t>
            </a:r>
            <a:r>
              <a:rPr kumimoji="false" lang="en-US" altLang="zh-CN" dirty="false">
                <a:solidFill>
                  <a:srgbClr val="FF0000"/>
                </a:solidFill>
                <a:ea typeface="宋体" charset="-122"/>
              </a:rPr>
              <a:t>ex</a:t>
            </a:r>
            <a:r>
              <a:rPr kumimoji="false" lang="en-US" altLang="zh-CN" dirty="false">
                <a:ea typeface="宋体" charset="-122"/>
              </a:rPr>
              <a:t>clusion between threads</a:t>
            </a:r>
            <a:endParaRPr/>
          </a:p>
          <a:p>
            <a:pPr lvl="1">
              <a:spcBef>
                <a:spcPct val="1"/>
              </a:spcBef>
            </a:pPr>
            <a:r>
              <a:rPr kumimoji="false" lang="en-US" altLang="zh-CN" dirty="false">
                <a:ea typeface="宋体" charset="-122"/>
              </a:rPr>
              <a:t>Also known as </a:t>
            </a:r>
            <a:r>
              <a:rPr kumimoji="false" lang="en-US" altLang="zh-CN" dirty="false" err="true">
                <a:ea typeface="宋体" charset="-122"/>
              </a:rPr>
              <a:t>mutex</a:t>
            </a:r>
            <a:endParaRPr kumimoji="false" lang="en-US" altLang="zh-CN" dirty="false">
              <a:ea typeface="宋体" charset="-122"/>
            </a:endParaRPr>
          </a:p>
          <a:p>
            <a:pPr>
              <a:buFontTx/>
              <a:buNone/>
            </a:pPr>
            <a:endParaRPr kumimoji="false" lang="en-US" altLang="zh-CN" dirty="false">
              <a:ea typeface="宋体" charset="-122"/>
            </a:endParaRPr>
          </a:p>
        </p:txBody>
      </p:sp>
      <p:sp>
        <p:nvSpPr>
          <p:cNvPr id="110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Basic Idea &amp; Posix Library</a:t>
            </a:r>
            <a:endParaRPr lang="zh-CN" altLang="en-US">
              <a:ea typeface="宋体" charset="-122"/>
            </a:endParaRPr>
          </a:p>
        </p:txBody>
      </p:sp>
      <p:sp>
        <p:nvSpPr>
          <p:cNvPr id="111" name="Rectangle 2"/>
          <p:cNvSpPr txBox="true">
            <a:spLocks noChangeArrowheads="true"/>
          </p:cNvSpPr>
          <p:nvPr/>
        </p:nvSpPr>
        <p:spPr bwMode="auto">
          <a:xfrm>
            <a:off x="636588" y="4445000"/>
            <a:ext cx="7897812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spcAft>
                <a:spcPts val="1200"/>
              </a:spcAft>
              <a:buFontTx/>
              <a:buNone/>
            </a:pPr>
            <a:r>
              <a:rPr kumimoji="false" lang="en-US" altLang="zh-CN" sz="2200" b="false">
                <a:latin typeface="Consolas" charset="0"/>
              </a:rPr>
              <a:t>pthread_mutex_t lock = PTHREAD_MUTEX_INITIALIZER;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200" b="false">
                <a:latin typeface="Consolas" charset="0"/>
              </a:rPr>
              <a:t>pthread_mutex_lock(&amp;lock);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200" b="false">
                <a:latin typeface="Consolas" charset="0"/>
              </a:rPr>
              <a:t>balance = balance + 1;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200" b="false">
                <a:latin typeface="Consolas" charset="0"/>
              </a:rPr>
              <a:t>pthread_mutex_unlock(&amp;lock);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E5FF0B4-6C9B-1B48-87EC-410AE1627B52}" type="slidenum">
              <a:rPr kumimoji="false" lang="zh-CN" altLang="en-US" sz="1400">
                <a:latin typeface="Times New Roman" charset="0"/>
              </a:rPr>
              <a:t>29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115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typedef struct __node_t { </a:t>
            </a:r>
            <a:endParaRPr kumimoji="false" lang="en-US" altLang="zh-CN" sz="2000" b="false">
              <a:solidFill>
                <a:srgbClr val="00B050"/>
              </a:solidFill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int              key;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struct __node_t *next;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node_t;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typedef struct __queue_t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node_t          *head;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node_t          *tail;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pthread_mutex_t  head_lock;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pthread_mutex_t  tail_lock;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queue_t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5D6C732-3724-384F-8F49-C7874DB0AA96}" type="slidenum">
              <a:rPr kumimoji="false" lang="zh-CN" altLang="en-US" sz="1400">
                <a:latin typeface="Times New Roman" charset="0"/>
              </a:rPr>
              <a:t>30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119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Queue_Init(queue_t *q)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node_t *tmp = malloc(sizeof(node_t));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tmp-&gt;next = NULL;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q-&gt;head = q-&gt;tail = temp;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pthread_mutex_init(&amp;q-&gt;head_lock,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pthread_mutex_init(&amp;q-&gt;tail_lock,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  <p:sp>
        <p:nvSpPr>
          <p:cNvPr id="120" name="Rectangle 6"/>
          <p:cNvSpPr>
            <a:spLocks noChangeArrowheads="true"/>
          </p:cNvSpPr>
          <p:nvPr/>
        </p:nvSpPr>
        <p:spPr bwMode="auto">
          <a:xfrm rot="0" flipH="false" flipV="false">
            <a:off x="5336755" y="2095862"/>
            <a:ext cx="1930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lang="en-US" sz="1600">
                <a:solidFill>
                  <a:srgbClr val="0000FF">
                    <a:alpha val="100000"/>
                  </a:srgbClr>
                </a:solidFill>
              </a:rPr>
              <a:t>add a dummy node</a:t>
            </a:r>
            <a:endParaRPr/>
          </a:p>
        </p:txBody>
      </p:sp>
      <p:sp>
        <p:nvSpPr>
          <p:cNvPr id="121" name="Rectangle 7"/>
          <p:cNvSpPr>
            <a:spLocks noChangeArrowheads="true"/>
          </p:cNvSpPr>
          <p:nvPr/>
        </p:nvSpPr>
        <p:spPr bwMode="auto">
          <a:xfrm rot="0" flipH="false" flipV="false">
            <a:off x="683644" y="1952926"/>
            <a:ext cx="4495800" cy="993896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B62AD4FE-FA50-F24C-9CC0-5CE37A39E2C2}" type="slidenum">
              <a:rPr kumimoji="false" lang="zh-CN" altLang="en-US" sz="1400">
                <a:latin typeface="Times New Roman" charset="0"/>
              </a:rPr>
              <a:t>31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125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Queue_Enqueu(queue_t *q, int value)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node_t *tmp = malloc(sizeof(node_t));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assert(tmp !=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tmp-&gt;value = value;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tmp-&gt;next = NULL;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pthread_mutex_lock(&amp;q-&gt;tail_lock);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q-&gt;tail-&gt;next = tmp;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q-&gt;tail = tmp;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pthread_mutex_unlock(&amp;-&gt;tail_lock);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  <p:sp>
        <p:nvSpPr>
          <p:cNvPr id="126" name=""/>
          <p:cNvSpPr txBox="true"/>
          <p:nvPr/>
        </p:nvSpPr>
        <p:spPr>
          <a:xfrm rot="0" flipH="false" flipV="false">
            <a:off x="1483428" y="5486400"/>
            <a:ext cx="18097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/>
              <a:t>将新节点加到队尾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AAE3760-7878-8F4C-A831-95496F785845}" type="slidenum">
              <a:rPr kumimoji="false" lang="zh-CN" altLang="en-US" sz="1400">
                <a:latin typeface="Times New Roman" charset="0"/>
              </a:rPr>
              <a:t>32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9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sp>
        <p:nvSpPr>
          <p:cNvPr id="130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void </a:t>
            </a:r>
            <a:r>
              <a:rPr kumimoji="false" lang="en-US" altLang="zh-CN" sz="2000" b="false" dirty="false" err="true">
                <a:latin typeface="Consolas" charset="0"/>
              </a:rPr>
              <a:t>Queue_Dequeu</a:t>
            </a:r>
            <a:r>
              <a:rPr kumimoji="false" lang="en-US" altLang="zh-CN" sz="2000" b="false" dirty="false">
                <a:latin typeface="Consolas" charset="0"/>
              </a:rPr>
              <a:t>(</a:t>
            </a:r>
            <a:r>
              <a:rPr kumimoji="false" lang="en-US" altLang="zh-CN" sz="2000" b="false" dirty="false" err="true">
                <a:latin typeface="Consolas" charset="0"/>
              </a:rPr>
              <a:t>queue_t</a:t>
            </a:r>
            <a:r>
              <a:rPr kumimoji="false" lang="en-US" altLang="zh-CN" sz="2000" b="false" dirty="false">
                <a:latin typeface="Consolas" charset="0"/>
              </a:rPr>
              <a:t> *q, int </a:t>
            </a:r>
            <a:r>
              <a:rPr kumimoji="false" lang="zh-CN" altLang="en-US" sz="2000" b="false" dirty="false">
                <a:latin typeface="Consolas" charset="0"/>
              </a:rPr>
              <a:t>*</a:t>
            </a:r>
            <a:r>
              <a:rPr kumimoji="false" lang="en-US" altLang="zh-CN" sz="2000" b="false" dirty="false">
                <a:latin typeface="Consolas" charset="0"/>
              </a:rPr>
              <a:t>value)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solidFill>
                  <a:srgbClr val="FF0000"/>
                </a:solidFill>
                <a:latin typeface="Consolas" charset="0"/>
              </a:rPr>
              <a:t>   </a:t>
            </a:r>
            <a:r>
              <a:rPr kumimoji="false" lang="en-US" altLang="zh-CN" sz="2000" b="false" dirty="false" err="true">
                <a:solidFill>
                  <a:srgbClr val="FF0000"/>
                </a:solidFill>
                <a:latin typeface="Consolas" charset="0"/>
              </a:rPr>
              <a:t>pthread_mutex_lock</a:t>
            </a:r>
            <a:r>
              <a:rPr kumimoji="false" lang="en-US" altLang="zh-CN" sz="2000" b="false" dirty="false">
                <a:solidFill>
                  <a:srgbClr val="FF0000"/>
                </a:solidFill>
                <a:latin typeface="Consolas" charset="0"/>
              </a:rPr>
              <a:t>(&amp;q-&gt;</a:t>
            </a:r>
            <a:r>
              <a:rPr kumimoji="false" lang="en-US" altLang="zh-CN" sz="2000" b="false" dirty="false" err="true">
                <a:solidFill>
                  <a:srgbClr val="FF0000"/>
                </a:solidFill>
                <a:latin typeface="Consolas" charset="0"/>
              </a:rPr>
              <a:t>head_lock</a:t>
            </a:r>
            <a:r>
              <a:rPr kumimoji="false" lang="en-US" altLang="zh-CN" sz="2000" b="false" dirty="false">
                <a:solidFill>
                  <a:srgbClr val="FF0000"/>
                </a:solidFill>
                <a:latin typeface="Consolas" charset="0"/>
              </a:rPr>
              <a:t>);</a:t>
            </a:r>
            <a:endParaRPr kumimoji="false" lang="en-US" altLang="zh-CN" sz="2000" b="false" dirty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</a:t>
            </a:r>
            <a:r>
              <a:rPr kumimoji="false" lang="en-US" altLang="zh-CN" sz="2000" b="false" dirty="false" err="true">
                <a:latin typeface="Consolas" charset="0"/>
              </a:rPr>
              <a:t>node_t</a:t>
            </a:r>
            <a:r>
              <a:rPr kumimoji="false" lang="en-US" altLang="zh-CN" sz="2000" b="false" dirty="false">
                <a:latin typeface="Consolas" charset="0"/>
              </a:rPr>
              <a:t> *</a:t>
            </a:r>
            <a:r>
              <a:rPr kumimoji="false" lang="en-US" altLang="zh-CN" sz="2000" b="false" dirty="false" err="true">
                <a:latin typeface="Consolas" charset="0"/>
              </a:rPr>
              <a:t>tmp</a:t>
            </a:r>
            <a:r>
              <a:rPr kumimoji="false" lang="en-US" altLang="zh-CN" sz="2000" b="false" dirty="false">
                <a:latin typeface="Consolas" charset="0"/>
              </a:rPr>
              <a:t> = q-&gt;head;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</a:t>
            </a:r>
            <a:r>
              <a:rPr kumimoji="false" lang="en-US" altLang="zh-CN" sz="2000" b="false" dirty="false" err="true">
                <a:latin typeface="Consolas" charset="0"/>
              </a:rPr>
              <a:t>node_t</a:t>
            </a:r>
            <a:r>
              <a:rPr kumimoji="false" lang="en-US" altLang="zh-CN" sz="2000" b="false" dirty="false">
                <a:latin typeface="Consolas" charset="0"/>
              </a:rPr>
              <a:t> *</a:t>
            </a:r>
            <a:r>
              <a:rPr kumimoji="false" lang="en-US" altLang="zh-CN" sz="2000" b="false" dirty="false" err="true">
                <a:latin typeface="Consolas" charset="0"/>
              </a:rPr>
              <a:t>new_head</a:t>
            </a:r>
            <a:r>
              <a:rPr kumimoji="false" lang="en-US" altLang="zh-CN" sz="2000" b="false" dirty="false">
                <a:latin typeface="Consolas" charset="0"/>
              </a:rPr>
              <a:t> = </a:t>
            </a:r>
            <a:r>
              <a:rPr kumimoji="false" lang="en-US" altLang="zh-CN" sz="2000" b="false" dirty="false" err="true">
                <a:latin typeface="Consolas" charset="0"/>
              </a:rPr>
              <a:t>tmp</a:t>
            </a:r>
            <a:r>
              <a:rPr kumimoji="false" lang="en-US" altLang="zh-CN" sz="2000" b="false" dirty="false">
                <a:latin typeface="Consolas" charset="0"/>
              </a:rPr>
              <a:t>-&gt;next;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if (</a:t>
            </a:r>
            <a:r>
              <a:rPr kumimoji="false" lang="en-US" altLang="zh-CN" sz="2000" b="false" dirty="false" err="true">
                <a:latin typeface="Consolas" charset="0"/>
              </a:rPr>
              <a:t>new_head</a:t>
            </a:r>
            <a:r>
              <a:rPr kumimoji="false" lang="en-US" altLang="zh-CN" sz="2000" b="false" dirty="false">
                <a:latin typeface="Consolas" charset="0"/>
              </a:rPr>
              <a:t> == NULL)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   </a:t>
            </a:r>
            <a:r>
              <a:rPr kumimoji="false" lang="en-US" altLang="zh-CN" sz="2000" b="false" dirty="false" err="true">
                <a:latin typeface="Consolas" charset="0"/>
              </a:rPr>
              <a:t>phtread_mutex_unlock</a:t>
            </a:r>
            <a:r>
              <a:rPr kumimoji="false" lang="en-US" altLang="zh-CN" sz="2000" b="false" dirty="false">
                <a:latin typeface="Consolas" charset="0"/>
              </a:rPr>
              <a:t>(&amp;q-&gt;</a:t>
            </a:r>
            <a:r>
              <a:rPr kumimoji="false" lang="en-US" altLang="zh-CN" sz="2000" b="false" dirty="false" err="true">
                <a:latin typeface="Consolas" charset="0"/>
              </a:rPr>
              <a:t>head_lock</a:t>
            </a:r>
            <a:r>
              <a:rPr kumimoji="false" lang="en-US" altLang="zh-CN" sz="2000" b="false" dirty="false">
                <a:latin typeface="Consolas" charset="0"/>
              </a:rPr>
              <a:t>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   return -1; </a:t>
            </a:r>
            <a:r>
              <a:rPr kumimoji="false" lang="en-US" altLang="zh-CN" sz="2000" b="false" dirty="false">
                <a:solidFill>
                  <a:srgbClr val="00B050"/>
                </a:solidFill>
                <a:latin typeface="Consolas" charset="0"/>
              </a:rPr>
              <a:t>// queue was empty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 dirty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*value = </a:t>
            </a:r>
            <a:r>
              <a:rPr kumimoji="false" lang="en-US" altLang="zh-CN" sz="2000" b="false" dirty="false" err="true">
                <a:latin typeface="Consolas" charset="0"/>
              </a:rPr>
              <a:t>new_head</a:t>
            </a:r>
            <a:r>
              <a:rPr kumimoji="false" lang="en-US" altLang="zh-CN" sz="2000" b="false" dirty="false">
                <a:latin typeface="Consolas" charset="0"/>
              </a:rPr>
              <a:t>-&gt;value;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q-&gt;head = </a:t>
            </a:r>
            <a:r>
              <a:rPr kumimoji="false" lang="en-US" altLang="zh-CN" sz="2000" b="false" dirty="false" err="true">
                <a:latin typeface="Consolas" charset="0"/>
              </a:rPr>
              <a:t>new_head</a:t>
            </a:r>
            <a:r>
              <a:rPr kumimoji="false" lang="en-US" altLang="zh-CN" sz="2000" b="false" dirty="false">
                <a:latin typeface="Consolas" charset="0"/>
              </a:rPr>
              <a:t>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solidFill>
                  <a:srgbClr val="FF0000"/>
                </a:solidFill>
                <a:latin typeface="Consolas" charset="0"/>
              </a:rPr>
              <a:t>   </a:t>
            </a:r>
            <a:r>
              <a:rPr kumimoji="false" lang="en-US" altLang="zh-CN" sz="2000" b="false" dirty="false" err="true">
                <a:solidFill>
                  <a:srgbClr val="FF0000"/>
                </a:solidFill>
                <a:latin typeface="Consolas" charset="0"/>
              </a:rPr>
              <a:t>pthread_mutex_unlock</a:t>
            </a:r>
            <a:r>
              <a:rPr kumimoji="false" lang="en-US" altLang="zh-CN" sz="2000" b="false" dirty="false">
                <a:solidFill>
                  <a:srgbClr val="FF0000"/>
                </a:solidFill>
                <a:latin typeface="Consolas" charset="0"/>
              </a:rPr>
              <a:t>(&amp;-&gt;</a:t>
            </a:r>
            <a:r>
              <a:rPr kumimoji="false" lang="en-US" altLang="zh-CN" sz="2000" b="false" dirty="false" err="true">
                <a:solidFill>
                  <a:srgbClr val="FF0000"/>
                </a:solidFill>
                <a:latin typeface="Consolas" charset="0"/>
              </a:rPr>
              <a:t>head_lock</a:t>
            </a:r>
            <a:r>
              <a:rPr kumimoji="false" lang="en-US" altLang="zh-CN" sz="2000" b="false" dirty="false">
                <a:solidFill>
                  <a:srgbClr val="FF0000"/>
                </a:solidFill>
                <a:latin typeface="Consolas" charset="0"/>
              </a:rPr>
              <a:t>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free(</a:t>
            </a:r>
            <a:r>
              <a:rPr kumimoji="false" lang="en-US" altLang="zh-CN" sz="2000" b="false" dirty="false" err="true">
                <a:latin typeface="Consolas" charset="0"/>
              </a:rPr>
              <a:t>tmp</a:t>
            </a:r>
            <a:r>
              <a:rPr kumimoji="false" lang="en-US" altLang="zh-CN" sz="2000" b="false" dirty="false">
                <a:latin typeface="Consolas" charset="0"/>
              </a:rPr>
              <a:t>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   return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BD3AB97-0A8F-2A4D-98B1-0E4048C7887F}" type="slidenum">
              <a:rPr kumimoji="false" lang="zh-CN" altLang="en-US" sz="1400">
                <a:latin typeface="Times New Roman" charset="0"/>
              </a:rPr>
              <a:t>33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grpSp>
        <p:nvGrpSpPr>
          <p:cNvPr id="134" name="组合 3"/>
          <p:cNvGrpSpPr/>
          <p:nvPr/>
        </p:nvGrpSpPr>
        <p:grpSpPr>
          <a:xfrm>
            <a:off x="2003425" y="1905000"/>
            <a:ext cx="1143000" cy="914400"/>
            <a:chOff x="2405744" y="2514600"/>
            <a:chExt cx="1143000" cy="914400"/>
          </a:xfrm>
        </p:grpSpPr>
        <p:sp>
          <p:nvSpPr>
            <p:cNvPr id="135" name="椭圆 1"/>
            <p:cNvSpPr>
              <a:spLocks noChangeArrowheads="true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136" name="文本框 2"/>
            <p:cNvSpPr txBox="true">
              <a:spLocks noChangeArrowheads="true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dummy</a:t>
              </a:r>
              <a:endParaRPr kumimoji="false" lang="zh-CN" altLang="en-US" sz="2000">
                <a:latin typeface="Times New Roman" charset="0"/>
              </a:endParaRPr>
            </a:p>
          </p:txBody>
        </p:sp>
      </p:grpSp>
      <p:grpSp>
        <p:nvGrpSpPr>
          <p:cNvPr id="137" name="组合 10"/>
          <p:cNvGrpSpPr/>
          <p:nvPr/>
        </p:nvGrpSpPr>
        <p:grpSpPr>
          <a:xfrm>
            <a:off x="2003425" y="4419600"/>
            <a:ext cx="1143000" cy="914400"/>
            <a:chOff x="2405744" y="2514600"/>
            <a:chExt cx="1143000" cy="914400"/>
          </a:xfrm>
        </p:grpSpPr>
        <p:sp>
          <p:nvSpPr>
            <p:cNvPr id="138" name="椭圆 11"/>
            <p:cNvSpPr>
              <a:spLocks noChangeArrowheads="true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139" name="文本框 12"/>
            <p:cNvSpPr txBox="true">
              <a:spLocks noChangeArrowheads="true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key</a:t>
              </a:r>
              <a:endParaRPr kumimoji="false" lang="zh-CN" altLang="en-US" sz="2000">
                <a:latin typeface="Times New Roman" charset="0"/>
              </a:endParaRPr>
            </a:p>
          </p:txBody>
        </p:sp>
      </p:grpSp>
      <p:cxnSp>
        <p:nvCxnSpPr>
          <p:cNvPr id="140" name="直接箭头连接符 5"/>
          <p:cNvCxnSpPr>
            <a:cxnSpLocks noChangeShapeType="true"/>
            <a:stCxn id="135" idx="4"/>
          </p:cNvCxnSpPr>
          <p:nvPr/>
        </p:nvCxnSpPr>
        <p:spPr bwMode="auto">
          <a:xfrm>
            <a:off x="2568575" y="28194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cxnSp>
        <p:nvCxnSpPr>
          <p:cNvPr id="141" name="直接箭头连接符 13"/>
          <p:cNvCxnSpPr>
            <a:cxnSpLocks noChangeShapeType="true"/>
            <a:endCxn id="138" idx="0"/>
          </p:cNvCxnSpPr>
          <p:nvPr/>
        </p:nvCxnSpPr>
        <p:spPr bwMode="auto">
          <a:xfrm>
            <a:off x="2568575" y="4038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sp>
        <p:nvSpPr>
          <p:cNvPr id="142" name="文本框 14"/>
          <p:cNvSpPr txBox="true">
            <a:spLocks noChangeArrowheads="true"/>
          </p:cNvSpPr>
          <p:nvPr/>
        </p:nvSpPr>
        <p:spPr bwMode="auto">
          <a:xfrm>
            <a:off x="468313" y="46863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Times New Roman" charset="0"/>
              </a:rPr>
              <a:t>tail</a:t>
            </a:r>
            <a:endParaRPr kumimoji="false" lang="zh-CN" altLang="en-US" sz="2000">
              <a:latin typeface="Times New Roman" charset="0"/>
            </a:endParaRPr>
          </a:p>
        </p:txBody>
      </p:sp>
      <p:cxnSp>
        <p:nvCxnSpPr>
          <p:cNvPr id="143" name="直接箭头连接符 23"/>
          <p:cNvCxnSpPr>
            <a:cxnSpLocks noChangeShapeType="true"/>
            <a:stCxn id="142" idx="3"/>
            <a:endCxn id="139" idx="1"/>
          </p:cNvCxnSpPr>
          <p:nvPr/>
        </p:nvCxnSpPr>
        <p:spPr bwMode="auto">
          <a:xfrm flipV="true">
            <a:off x="1006475" y="4876800"/>
            <a:ext cx="99695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sp>
        <p:nvSpPr>
          <p:cNvPr id="144" name="文本框 27"/>
          <p:cNvSpPr txBox="true">
            <a:spLocks noChangeArrowheads="true"/>
          </p:cNvSpPr>
          <p:nvPr/>
        </p:nvSpPr>
        <p:spPr bwMode="auto">
          <a:xfrm>
            <a:off x="533400" y="219075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Times New Roman" charset="0"/>
              </a:rPr>
              <a:t>head</a:t>
            </a:r>
            <a:endParaRPr kumimoji="false" lang="zh-CN" altLang="en-US" sz="2000">
              <a:latin typeface="Times New Roman" charset="0"/>
            </a:endParaRPr>
          </a:p>
        </p:txBody>
      </p:sp>
      <p:cxnSp>
        <p:nvCxnSpPr>
          <p:cNvPr id="145" name="直接箭头连接符 28"/>
          <p:cNvCxnSpPr>
            <a:cxnSpLocks noChangeShapeType="true"/>
            <a:stCxn id="144" idx="3"/>
          </p:cNvCxnSpPr>
          <p:nvPr/>
        </p:nvCxnSpPr>
        <p:spPr bwMode="auto">
          <a:xfrm flipV="true">
            <a:off x="1246188" y="2381250"/>
            <a:ext cx="8223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grpSp>
        <p:nvGrpSpPr>
          <p:cNvPr id="146" name="组合 29"/>
          <p:cNvGrpSpPr/>
          <p:nvPr/>
        </p:nvGrpSpPr>
        <p:grpSpPr>
          <a:xfrm>
            <a:off x="6019800" y="1933575"/>
            <a:ext cx="1143000" cy="914400"/>
            <a:chOff x="2405744" y="2514600"/>
            <a:chExt cx="1143000" cy="914400"/>
          </a:xfrm>
        </p:grpSpPr>
        <p:sp>
          <p:nvSpPr>
            <p:cNvPr id="147" name="椭圆 30"/>
            <p:cNvSpPr>
              <a:spLocks noChangeArrowheads="true"/>
            </p:cNvSpPr>
            <p:nvPr/>
          </p:nvSpPr>
          <p:spPr bwMode="auto">
            <a:xfrm>
              <a:off x="2514600" y="25146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148" name="文本框 31"/>
            <p:cNvSpPr txBox="true">
              <a:spLocks noChangeArrowheads="true"/>
            </p:cNvSpPr>
            <p:nvPr/>
          </p:nvSpPr>
          <p:spPr bwMode="auto">
            <a:xfrm>
              <a:off x="2405744" y="2771745"/>
              <a:ext cx="1143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dummy</a:t>
              </a:r>
              <a:endParaRPr kumimoji="false" lang="zh-CN" altLang="en-US" sz="2000">
                <a:latin typeface="Times New Roman" charset="0"/>
              </a:endParaRPr>
            </a:p>
          </p:txBody>
        </p:sp>
      </p:grpSp>
      <p:sp>
        <p:nvSpPr>
          <p:cNvPr id="149" name="文本框 37"/>
          <p:cNvSpPr txBox="true">
            <a:spLocks noChangeArrowheads="true"/>
          </p:cNvSpPr>
          <p:nvPr/>
        </p:nvSpPr>
        <p:spPr bwMode="auto">
          <a:xfrm>
            <a:off x="4567238" y="2628900"/>
            <a:ext cx="538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Times New Roman" charset="0"/>
              </a:rPr>
              <a:t>tail</a:t>
            </a:r>
            <a:endParaRPr kumimoji="false" lang="zh-CN" altLang="en-US" sz="2000">
              <a:latin typeface="Times New Roman" charset="0"/>
            </a:endParaRPr>
          </a:p>
        </p:txBody>
      </p:sp>
      <p:cxnSp>
        <p:nvCxnSpPr>
          <p:cNvPr id="150" name="直接箭头连接符 38"/>
          <p:cNvCxnSpPr>
            <a:cxnSpLocks noChangeShapeType="true"/>
            <a:stCxn id="149" idx="3"/>
          </p:cNvCxnSpPr>
          <p:nvPr/>
        </p:nvCxnSpPr>
        <p:spPr bwMode="auto">
          <a:xfrm flipV="true">
            <a:off x="5105400" y="2490788"/>
            <a:ext cx="1023938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sp>
        <p:nvSpPr>
          <p:cNvPr id="151" name="文本框 39"/>
          <p:cNvSpPr txBox="true">
            <a:spLocks noChangeArrowheads="true"/>
          </p:cNvSpPr>
          <p:nvPr/>
        </p:nvSpPr>
        <p:spPr bwMode="auto">
          <a:xfrm>
            <a:off x="4549775" y="2219325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Times New Roman" charset="0"/>
              </a:rPr>
              <a:t>head</a:t>
            </a:r>
            <a:endParaRPr kumimoji="false" lang="zh-CN" altLang="en-US" sz="2000">
              <a:latin typeface="Times New Roman" charset="0"/>
            </a:endParaRPr>
          </a:p>
        </p:txBody>
      </p:sp>
      <p:cxnSp>
        <p:nvCxnSpPr>
          <p:cNvPr id="152" name="直接箭头连接符 40"/>
          <p:cNvCxnSpPr>
            <a:cxnSpLocks noChangeShapeType="true"/>
            <a:stCxn id="151" idx="3"/>
          </p:cNvCxnSpPr>
          <p:nvPr/>
        </p:nvCxnSpPr>
        <p:spPr bwMode="auto">
          <a:xfrm flipV="true">
            <a:off x="5262563" y="2409825"/>
            <a:ext cx="8223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</p:cxnSp>
      <p:grpSp>
        <p:nvGrpSpPr>
          <p:cNvPr id="153" name="组合 41"/>
          <p:cNvGrpSpPr/>
          <p:nvPr/>
        </p:nvGrpSpPr>
        <p:grpSpPr>
          <a:xfrm>
            <a:off x="4573655" y="3169920"/>
            <a:ext cx="2613025" cy="1343025"/>
            <a:chOff x="533400" y="1905000"/>
            <a:chExt cx="2612572" cy="1343055"/>
          </a:xfrm>
        </p:grpSpPr>
        <p:grpSp>
          <p:nvGrpSpPr>
            <p:cNvPr id="154" name="组合 42"/>
            <p:cNvGrpSpPr/>
            <p:nvPr/>
          </p:nvGrpSpPr>
          <p:grpSpPr>
            <a:xfrm>
              <a:off x="2002972" y="1905000"/>
              <a:ext cx="1143000" cy="914400"/>
              <a:chOff x="2405744" y="2514600"/>
              <a:chExt cx="1143000" cy="914400"/>
            </a:xfrm>
          </p:grpSpPr>
          <p:sp>
            <p:nvSpPr>
              <p:cNvPr id="155" name="椭圆 47"/>
              <p:cNvSpPr>
                <a:spLocks noChangeArrowheads="true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156" name="文本框 48"/>
              <p:cNvSpPr txBox="true">
                <a:spLocks noChangeArrowheads="true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2000">
                    <a:latin typeface="Times New Roman" charset="0"/>
                  </a:rPr>
                  <a:t>dummy</a:t>
                </a:r>
                <a:endParaRPr kumimoji="false" lang="zh-CN" altLang="en-US" sz="2000">
                  <a:latin typeface="Times New Roman" charset="0"/>
                </a:endParaRPr>
              </a:p>
            </p:txBody>
          </p:sp>
        </p:grpSp>
        <p:sp>
          <p:nvSpPr>
            <p:cNvPr id="157" name="文本框 43"/>
            <p:cNvSpPr txBox="true">
              <a:spLocks noChangeArrowheads="true"/>
            </p:cNvSpPr>
            <p:nvPr/>
          </p:nvSpPr>
          <p:spPr bwMode="auto">
            <a:xfrm>
              <a:off x="533400" y="284794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tail</a:t>
              </a:r>
              <a:endParaRPr kumimoji="false" lang="zh-CN" altLang="en-US" sz="2000">
                <a:latin typeface="Times New Roman" charset="0"/>
              </a:endParaRPr>
            </a:p>
          </p:txBody>
        </p:sp>
        <p:cxnSp>
          <p:nvCxnSpPr>
            <p:cNvPr id="158" name="直接箭头连接符 44"/>
            <p:cNvCxnSpPr>
              <a:cxnSpLocks noChangeShapeType="true"/>
            </p:cNvCxnSpPr>
            <p:nvPr/>
          </p:nvCxnSpPr>
          <p:spPr bwMode="auto">
            <a:xfrm flipV="true">
              <a:off x="1077774" y="2514600"/>
              <a:ext cx="990512" cy="5347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  <p:sp>
          <p:nvSpPr>
            <p:cNvPr id="159" name="文本框 45"/>
            <p:cNvSpPr txBox="true">
              <a:spLocks noChangeArrowheads="true"/>
            </p:cNvSpPr>
            <p:nvPr/>
          </p:nvSpPr>
          <p:spPr bwMode="auto">
            <a:xfrm>
              <a:off x="533400" y="2190690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 dirty="false">
                  <a:solidFill>
                    <a:srgbClr val="FF0000"/>
                  </a:solidFill>
                  <a:latin typeface="Times New Roman" charset="0"/>
                </a:rPr>
                <a:t>head</a:t>
              </a:r>
              <a:endParaRPr kumimoji="false" lang="zh-CN" altLang="en-US" sz="2000" dirty="false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60" name="直接箭头连接符 46"/>
            <p:cNvCxnSpPr>
              <a:cxnSpLocks noChangeShapeType="true"/>
              <a:stCxn id="159" idx="3"/>
            </p:cNvCxnSpPr>
            <p:nvPr/>
          </p:nvCxnSpPr>
          <p:spPr bwMode="auto">
            <a:xfrm flipV="true">
              <a:off x="1245454" y="2381189"/>
              <a:ext cx="822832" cy="95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</p:grpSp>
      <p:sp>
        <p:nvSpPr>
          <p:cNvPr id="161" name="文本框 6"/>
          <p:cNvSpPr txBox="true">
            <a:spLocks noChangeArrowheads="true"/>
          </p:cNvSpPr>
          <p:nvPr/>
        </p:nvSpPr>
        <p:spPr bwMode="auto">
          <a:xfrm>
            <a:off x="1905000" y="5943600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Times New Roman" charset="0"/>
              </a:rPr>
              <a:t>ok</a:t>
            </a:r>
            <a:endParaRPr kumimoji="false" lang="zh-CN" altLang="en-US" sz="2000">
              <a:latin typeface="Times New Roman" charset="0"/>
            </a:endParaRPr>
          </a:p>
        </p:txBody>
      </p:sp>
      <p:sp>
        <p:nvSpPr>
          <p:cNvPr id="162" name="文本框 49"/>
          <p:cNvSpPr txBox="true">
            <a:spLocks noChangeArrowheads="true"/>
          </p:cNvSpPr>
          <p:nvPr/>
        </p:nvSpPr>
        <p:spPr bwMode="auto">
          <a:xfrm>
            <a:off x="5644312" y="4312894"/>
            <a:ext cx="3082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2000" dirty="false">
                <a:latin typeface="Times New Roman" charset="0"/>
              </a:rPr>
              <a:t>先</a:t>
            </a:r>
            <a:r>
              <a:rPr kumimoji="false" lang="en-US" altLang="zh-CN" sz="2000" dirty="false" err="true">
                <a:latin typeface="Times New Roman" charset="0"/>
              </a:rPr>
              <a:t>dequeu</a:t>
            </a:r>
            <a:r>
              <a:rPr kumimoji="false" lang="zh-CN" altLang="zh-CN" sz="2000" dirty="false">
                <a:latin typeface="Times New Roman" charset="0"/>
              </a:rPr>
              <a:t>，</a:t>
            </a:r>
            <a:r>
              <a:rPr kumimoji="false" lang="zh-CN" altLang="en-US" sz="2000" dirty="false">
                <a:latin typeface="Times New Roman" charset="0"/>
              </a:rPr>
              <a:t>再</a:t>
            </a:r>
            <a:r>
              <a:rPr kumimoji="false" lang="en-US" altLang="zh-CN" sz="2000" dirty="false" err="true">
                <a:latin typeface="Times New Roman" charset="0"/>
              </a:rPr>
              <a:t>enqueu</a:t>
            </a:r>
            <a:r>
              <a:rPr kumimoji="false" lang="zh-CN" altLang="en-US" sz="2000" dirty="false">
                <a:latin typeface="Times New Roman" charset="0"/>
              </a:rPr>
              <a:t>，</a:t>
            </a:r>
            <a:r>
              <a:rPr kumimoji="false" lang="en-US" altLang="zh-CN" sz="2000" dirty="false">
                <a:latin typeface="Times New Roman" charset="0"/>
              </a:rPr>
              <a:t>ok</a:t>
            </a:r>
            <a:endParaRPr kumimoji="false" lang="zh-CN" altLang="en-US" sz="2000" dirty="false">
              <a:latin typeface="Times New Roman" charset="0"/>
            </a:endParaRPr>
          </a:p>
        </p:txBody>
      </p:sp>
      <p:sp>
        <p:nvSpPr>
          <p:cNvPr id="163" name="文本框 49"/>
          <p:cNvSpPr txBox="true">
            <a:spLocks noChangeArrowheads="true"/>
          </p:cNvSpPr>
          <p:nvPr/>
        </p:nvSpPr>
        <p:spPr bwMode="auto">
          <a:xfrm>
            <a:off x="3505705" y="4876800"/>
            <a:ext cx="55194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2000" dirty="false">
                <a:latin typeface="Times New Roman" charset="0"/>
              </a:rPr>
              <a:t>先</a:t>
            </a:r>
            <a:r>
              <a:rPr kumimoji="false" lang="en-US" altLang="zh-CN" sz="2000" dirty="false" err="true">
                <a:latin typeface="Times New Roman" charset="0"/>
              </a:rPr>
              <a:t>dequeu</a:t>
            </a:r>
            <a:r>
              <a:rPr kumimoji="false" lang="zh-CN" altLang="zh-CN" sz="2000" dirty="false">
                <a:latin typeface="Times New Roman" charset="0"/>
              </a:rPr>
              <a:t>，</a:t>
            </a:r>
            <a:r>
              <a:rPr kumimoji="false" lang="zh-CN" altLang="en-US" sz="2000" dirty="false">
                <a:latin typeface="Times New Roman" charset="0"/>
              </a:rPr>
              <a:t>中间被插入</a:t>
            </a:r>
            <a:r>
              <a:rPr kumimoji="false" lang="en-US" altLang="zh-CN" sz="2000" dirty="false" err="true">
                <a:latin typeface="Times New Roman" charset="0"/>
              </a:rPr>
              <a:t>enqueu</a:t>
            </a:r>
            <a:r>
              <a:rPr kumimoji="false" lang="zh-CN" altLang="en-US" sz="2000" dirty="false">
                <a:latin typeface="Times New Roman" charset="0"/>
              </a:rPr>
              <a:t>操作：</a:t>
            </a:r>
            <a:endParaRPr kumimoji="false" lang="en-US" altLang="zh-CN" sz="2000" dirty="false">
              <a:latin typeface="Times New Roman" charset="0"/>
            </a:endParaRPr>
          </a:p>
          <a:p>
            <a:pPr>
              <a:spcBef>
                <a:spcPct val="1"/>
              </a:spcBef>
              <a:buNone/>
            </a:pPr>
            <a:r>
              <a:rPr kumimoji="false" lang="en-US" altLang="zh-CN" sz="2000" b="false" dirty="false" err="true">
                <a:latin typeface="Consolas" charset="0"/>
              </a:rPr>
              <a:t>node_t</a:t>
            </a:r>
            <a:r>
              <a:rPr kumimoji="false" lang="en-US" altLang="zh-CN" sz="2000" b="false" dirty="false">
                <a:latin typeface="Consolas" charset="0"/>
              </a:rPr>
              <a:t> *</a:t>
            </a:r>
            <a:r>
              <a:rPr kumimoji="false" lang="en-US" altLang="zh-CN" sz="2000" b="false" dirty="false" err="true">
                <a:latin typeface="Consolas" charset="0"/>
              </a:rPr>
              <a:t>tmp</a:t>
            </a:r>
            <a:r>
              <a:rPr kumimoji="false" lang="en-US" altLang="zh-CN" sz="2000" b="false" dirty="false">
                <a:latin typeface="Consolas" charset="0"/>
              </a:rPr>
              <a:t> = q-&gt;head;</a:t>
            </a:r>
            <a:r>
              <a:rPr kumimoji="false" lang="zh-CN" altLang="en-US" sz="2000" b="false" dirty="false">
                <a:latin typeface="Consolas" charset="0"/>
              </a:rPr>
              <a:t>后</a:t>
            </a:r>
            <a:r>
              <a:rPr kumimoji="false" lang="en-US" altLang="zh-CN" sz="2000" b="false" dirty="false" err="true">
                <a:latin typeface="Consolas" charset="0"/>
              </a:rPr>
              <a:t>enqueu</a:t>
            </a:r>
            <a:r>
              <a:rPr kumimoji="false" lang="en-US" altLang="zh-CN" sz="2000" b="false" dirty="false">
                <a:latin typeface="Consolas" charset="0"/>
              </a:rPr>
              <a:t>: </a:t>
            </a:r>
            <a:endParaRPr/>
          </a:p>
          <a:p>
            <a:pPr>
              <a:spcBef>
                <a:spcPct val="1"/>
              </a:spcBef>
              <a:buNone/>
            </a:pPr>
            <a:r>
              <a:rPr kumimoji="false" lang="en-US" altLang="zh-CN" sz="2000" b="false" dirty="false">
                <a:latin typeface="Consolas" charset="0"/>
              </a:rPr>
              <a:t>	</a:t>
            </a:r>
            <a:r>
              <a:rPr kumimoji="false" lang="zh-CN" altLang="en-US" sz="2000" b="false" dirty="false">
                <a:latin typeface="Consolas" charset="0"/>
              </a:rPr>
              <a:t>可以</a:t>
            </a:r>
            <a:r>
              <a:rPr kumimoji="false" lang="en-US" altLang="zh-CN" sz="2000" b="false" dirty="false" err="true">
                <a:latin typeface="Consolas" charset="0"/>
              </a:rPr>
              <a:t>dequeu</a:t>
            </a:r>
            <a:r>
              <a:rPr kumimoji="false" lang="zh-CN" altLang="en-US" sz="2000" b="false" dirty="false">
                <a:latin typeface="Consolas" charset="0"/>
              </a:rPr>
              <a:t>新插入数据</a:t>
            </a:r>
            <a:endParaRPr kumimoji="false" lang="en-US" altLang="zh-CN" sz="2000" b="false" dirty="false">
              <a:latin typeface="Consolas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b="false" dirty="false" err="true">
                <a:latin typeface="Consolas" charset="0"/>
              </a:rPr>
              <a:t>node_t</a:t>
            </a:r>
            <a:r>
              <a:rPr kumimoji="false" lang="en-US" altLang="zh-CN" sz="2000" b="false" dirty="false">
                <a:latin typeface="Consolas" charset="0"/>
              </a:rPr>
              <a:t> *</a:t>
            </a:r>
            <a:r>
              <a:rPr kumimoji="false" lang="en-US" altLang="zh-CN" sz="2000" b="false" dirty="false" err="true">
                <a:latin typeface="Consolas" charset="0"/>
              </a:rPr>
              <a:t>new_head</a:t>
            </a:r>
            <a:r>
              <a:rPr kumimoji="false" lang="en-US" altLang="zh-CN" sz="2000" b="false" dirty="false">
                <a:latin typeface="Consolas" charset="0"/>
              </a:rPr>
              <a:t> = </a:t>
            </a:r>
            <a:r>
              <a:rPr kumimoji="false" lang="en-US" altLang="zh-CN" sz="2000" b="false" dirty="false" err="true">
                <a:latin typeface="Consolas" charset="0"/>
              </a:rPr>
              <a:t>tmp</a:t>
            </a:r>
            <a:r>
              <a:rPr kumimoji="false" lang="en-US" altLang="zh-CN" sz="2000" b="false" dirty="false">
                <a:latin typeface="Consolas" charset="0"/>
              </a:rPr>
              <a:t>-&gt;next;</a:t>
            </a:r>
            <a:r>
              <a:rPr kumimoji="false" lang="zh-CN" altLang="en-US" sz="2000" b="false" dirty="false">
                <a:latin typeface="Consolas" charset="0"/>
              </a:rPr>
              <a:t>后</a:t>
            </a:r>
            <a:r>
              <a:rPr kumimoji="false" lang="en-US" altLang="zh-CN" sz="2000" b="false" dirty="false" err="true">
                <a:latin typeface="Consolas" charset="0"/>
              </a:rPr>
              <a:t>enqueu</a:t>
            </a:r>
            <a:r>
              <a:rPr kumimoji="false" lang="en-US" altLang="zh-CN" sz="2000" b="false" dirty="false">
                <a:latin typeface="Consolas" charset="0"/>
              </a:rPr>
              <a:t>: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b="false" dirty="false">
                <a:latin typeface="Consolas" charset="0"/>
              </a:rPr>
              <a:t>	</a:t>
            </a:r>
            <a:r>
              <a:rPr kumimoji="false" lang="en-US" altLang="zh-CN" sz="2000" b="false" dirty="false" err="true">
                <a:latin typeface="Consolas" charset="0"/>
              </a:rPr>
              <a:t>dequeu</a:t>
            </a:r>
            <a:r>
              <a:rPr kumimoji="false" lang="zh-CN" altLang="en-US" sz="2000" b="false" dirty="false">
                <a:latin typeface="Consolas" charset="0"/>
              </a:rPr>
              <a:t> </a:t>
            </a:r>
            <a:r>
              <a:rPr kumimoji="false" lang="en-US" altLang="zh-CN" sz="2000" b="false" dirty="false">
                <a:latin typeface="Consolas" charset="0"/>
              </a:rPr>
              <a:t>return -1</a:t>
            </a:r>
            <a:endParaRPr kumimoji="false" lang="zh-CN" altLang="en-US" sz="2000" dirty="false">
              <a:latin typeface="Times New Roman" charset="0"/>
            </a:endParaRPr>
          </a:p>
        </p:txBody>
      </p:sp>
      <p:sp>
        <p:nvSpPr>
          <p:cNvPr id="164" name=""/>
          <p:cNvSpPr txBox="true"/>
          <p:nvPr/>
        </p:nvSpPr>
        <p:spPr>
          <a:xfrm rot="0" flipH="false" flipV="false">
            <a:off x="2362200" y="3482601"/>
            <a:ext cx="44450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...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062B2C1-9CA6-B84E-957E-536DA1FAEE7E}" type="slidenum">
              <a:rPr kumimoji="false" lang="zh-CN" altLang="en-US" sz="1400">
                <a:latin typeface="Times New Roman" charset="0"/>
              </a:rPr>
              <a:t>34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6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Michael and Scott Concurrent Queue</a:t>
            </a:r>
            <a:endParaRPr lang="zh-CN" altLang="en-US">
              <a:ea typeface="宋体" charset="-122"/>
            </a:endParaRPr>
          </a:p>
        </p:txBody>
      </p:sp>
      <p:grpSp>
        <p:nvGrpSpPr>
          <p:cNvPr id="168" name="组合 41"/>
          <p:cNvGrpSpPr/>
          <p:nvPr/>
        </p:nvGrpSpPr>
        <p:grpSpPr>
          <a:xfrm>
            <a:off x="506413" y="1500188"/>
            <a:ext cx="2640012" cy="2228850"/>
            <a:chOff x="3189514" y="1933545"/>
            <a:chExt cx="2639786" cy="2228910"/>
          </a:xfrm>
        </p:grpSpPr>
        <p:grpSp>
          <p:nvGrpSpPr>
            <p:cNvPr id="169" name="组合 29"/>
            <p:cNvGrpSpPr/>
            <p:nvPr/>
          </p:nvGrpSpPr>
          <p:grpSpPr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170" name="椭圆 30"/>
              <p:cNvSpPr>
                <a:spLocks noChangeArrowheads="true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171" name="文本框 31"/>
              <p:cNvSpPr txBox="true">
                <a:spLocks noChangeArrowheads="true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2000">
                    <a:latin typeface="Times New Roman" charset="0"/>
                  </a:rPr>
                  <a:t>dummy</a:t>
                </a:r>
                <a:endParaRPr kumimoji="false" lang="zh-CN" altLang="en-US" sz="2000">
                  <a:latin typeface="Times New Roman" charset="0"/>
                </a:endParaRPr>
              </a:p>
            </p:txBody>
          </p:sp>
        </p:grpSp>
        <p:grpSp>
          <p:nvGrpSpPr>
            <p:cNvPr id="172" name="组合 32"/>
            <p:cNvGrpSpPr/>
            <p:nvPr/>
          </p:nvGrpSpPr>
          <p:grpSpPr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173" name="椭圆 33"/>
              <p:cNvSpPr>
                <a:spLocks noChangeArrowheads="true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174" name="文本框 34"/>
              <p:cNvSpPr txBox="true">
                <a:spLocks noChangeArrowheads="true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2000">
                    <a:latin typeface="Times New Roman" charset="0"/>
                  </a:rPr>
                  <a:t>key</a:t>
                </a:r>
                <a:endParaRPr kumimoji="false" lang="zh-CN" altLang="en-US" sz="2000">
                  <a:latin typeface="Times New Roman" charset="0"/>
                </a:endParaRPr>
              </a:p>
            </p:txBody>
          </p:sp>
        </p:grpSp>
        <p:cxnSp>
          <p:nvCxnSpPr>
            <p:cNvPr id="175" name="直接箭头连接符 35"/>
            <p:cNvCxnSpPr>
              <a:cxnSpLocks noChangeShapeType="true"/>
              <a:stCxn id="170" idx="4"/>
            </p:cNvCxnSpPr>
            <p:nvPr/>
          </p:nvCxnSpPr>
          <p:spPr bwMode="auto">
            <a:xfrm>
              <a:off x="5225142" y="284794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  <p:sp>
          <p:nvSpPr>
            <p:cNvPr id="176" name="文本框 37"/>
            <p:cNvSpPr txBox="true">
              <a:spLocks noChangeArrowheads="true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solidFill>
                    <a:srgbClr val="FF0000"/>
                  </a:solidFill>
                  <a:latin typeface="Times New Roman" charset="0"/>
                </a:rPr>
                <a:t>tail</a:t>
              </a:r>
              <a:endParaRPr kumimoji="false" lang="zh-CN" alt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77" name="直接箭头连接符 38"/>
            <p:cNvCxnSpPr>
              <a:cxnSpLocks noChangeShapeType="true"/>
              <a:stCxn id="176" idx="3"/>
            </p:cNvCxnSpPr>
            <p:nvPr/>
          </p:nvCxnSpPr>
          <p:spPr bwMode="auto">
            <a:xfrm flipV="true">
              <a:off x="3771899" y="2490774"/>
              <a:ext cx="952501" cy="3502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  <p:sp>
          <p:nvSpPr>
            <p:cNvPr id="178" name="文本框 39"/>
            <p:cNvSpPr txBox="true">
              <a:spLocks noChangeArrowheads="true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head</a:t>
              </a:r>
              <a:endParaRPr kumimoji="false" lang="zh-CN" altLang="en-US" sz="2000">
                <a:latin typeface="Times New Roman" charset="0"/>
              </a:endParaRPr>
            </a:p>
          </p:txBody>
        </p:sp>
        <p:cxnSp>
          <p:nvCxnSpPr>
            <p:cNvPr id="179" name="直接箭头连接符 40"/>
            <p:cNvCxnSpPr>
              <a:cxnSpLocks noChangeShapeType="true"/>
              <a:stCxn id="178" idx="3"/>
            </p:cNvCxnSpPr>
            <p:nvPr/>
          </p:nvCxnSpPr>
          <p:spPr bwMode="auto">
            <a:xfrm flipV="true">
              <a:off x="3901568" y="2409734"/>
              <a:ext cx="822832" cy="95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</p:grpSp>
      <p:grpSp>
        <p:nvGrpSpPr>
          <p:cNvPr id="180" name="组合 54"/>
          <p:cNvGrpSpPr/>
          <p:nvPr/>
        </p:nvGrpSpPr>
        <p:grpSpPr>
          <a:xfrm rot="0" flipH="false" flipV="false">
            <a:off x="4572000" y="1490633"/>
            <a:ext cx="2640012" cy="2228850"/>
            <a:chOff x="3189514" y="1933545"/>
            <a:chExt cx="2639785" cy="2228909"/>
          </a:xfrm>
        </p:grpSpPr>
        <p:grpSp>
          <p:nvGrpSpPr>
            <p:cNvPr id="181" name="组合 55"/>
            <p:cNvGrpSpPr/>
            <p:nvPr/>
          </p:nvGrpSpPr>
          <p:grpSpPr>
            <a:xfrm>
              <a:off x="4659086" y="1933545"/>
              <a:ext cx="1143000" cy="914400"/>
              <a:chOff x="2405744" y="2514600"/>
              <a:chExt cx="1143000" cy="914400"/>
            </a:xfrm>
          </p:grpSpPr>
          <p:sp>
            <p:nvSpPr>
              <p:cNvPr id="182" name="椭圆 64"/>
              <p:cNvSpPr>
                <a:spLocks noChangeArrowheads="true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183" name="文本框 65"/>
              <p:cNvSpPr txBox="true">
                <a:spLocks noChangeArrowheads="true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2000">
                    <a:latin typeface="Times New Roman" charset="0"/>
                  </a:rPr>
                  <a:t>dummy</a:t>
                </a:r>
                <a:endParaRPr kumimoji="false" lang="zh-CN" altLang="en-US" sz="2000">
                  <a:latin typeface="Times New Roman" charset="0"/>
                </a:endParaRPr>
              </a:p>
            </p:txBody>
          </p:sp>
        </p:grpSp>
        <p:grpSp>
          <p:nvGrpSpPr>
            <p:cNvPr id="184" name="组合 56"/>
            <p:cNvGrpSpPr/>
            <p:nvPr/>
          </p:nvGrpSpPr>
          <p:grpSpPr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185" name="椭圆 62"/>
              <p:cNvSpPr>
                <a:spLocks noChangeArrowheads="true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186" name="文本框 63"/>
              <p:cNvSpPr txBox="true">
                <a:spLocks noChangeArrowheads="true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2000">
                    <a:latin typeface="Times New Roman" charset="0"/>
                  </a:rPr>
                  <a:t>dummy</a:t>
                </a:r>
                <a:endParaRPr kumimoji="false" lang="zh-CN" altLang="en-US" sz="2000">
                  <a:latin typeface="Times New Roman" charset="0"/>
                </a:endParaRPr>
              </a:p>
            </p:txBody>
          </p:sp>
        </p:grpSp>
        <p:cxnSp>
          <p:nvCxnSpPr>
            <p:cNvPr id="187" name="直接箭头连接符 57"/>
            <p:cNvCxnSpPr>
              <a:cxnSpLocks noChangeShapeType="true"/>
              <a:stCxn id="182" idx="4"/>
            </p:cNvCxnSpPr>
            <p:nvPr/>
          </p:nvCxnSpPr>
          <p:spPr bwMode="auto">
            <a:xfrm rot="0" flipH="false" flipV="false">
              <a:off x="5225142" y="284794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  <p:sp>
          <p:nvSpPr>
            <p:cNvPr id="188" name="文本框 58"/>
            <p:cNvSpPr txBox="true">
              <a:spLocks noChangeArrowheads="true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solidFill>
                    <a:srgbClr val="FF0000"/>
                  </a:solidFill>
                  <a:latin typeface="Times New Roman" charset="0"/>
                </a:rPr>
                <a:t>tail</a:t>
              </a:r>
              <a:endParaRPr kumimoji="false" lang="zh-CN" alt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89" name="直接箭头连接符 59"/>
            <p:cNvCxnSpPr>
              <a:cxnSpLocks noChangeShapeType="true"/>
              <a:stCxn id="188" idx="3"/>
            </p:cNvCxnSpPr>
            <p:nvPr/>
          </p:nvCxnSpPr>
          <p:spPr bwMode="auto">
            <a:xfrm rot="0" flipH="false" flipV="true">
              <a:off x="3771899" y="2490774"/>
              <a:ext cx="952501" cy="3502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  <p:sp>
          <p:nvSpPr>
            <p:cNvPr id="190" name="文本框 60"/>
            <p:cNvSpPr txBox="true">
              <a:spLocks noChangeArrowheads="true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head</a:t>
              </a:r>
              <a:endParaRPr kumimoji="false" lang="zh-CN" altLang="en-US" sz="2000">
                <a:latin typeface="Times New Roman" charset="0"/>
              </a:endParaRPr>
            </a:p>
          </p:txBody>
        </p:sp>
        <p:cxnSp>
          <p:nvCxnSpPr>
            <p:cNvPr id="191" name="直接箭头连接符 61"/>
            <p:cNvCxnSpPr>
              <a:cxnSpLocks noChangeShapeType="true"/>
              <a:stCxn id="190" idx="3"/>
              <a:endCxn id="186" idx="1"/>
            </p:cNvCxnSpPr>
            <p:nvPr/>
          </p:nvCxnSpPr>
          <p:spPr bwMode="auto">
            <a:xfrm rot="0" flipH="false" flipV="false">
              <a:off x="3901568" y="2419290"/>
              <a:ext cx="784732" cy="12859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</p:grpSp>
      <p:grpSp>
        <p:nvGrpSpPr>
          <p:cNvPr id="192" name="组合 67"/>
          <p:cNvGrpSpPr/>
          <p:nvPr/>
        </p:nvGrpSpPr>
        <p:grpSpPr>
          <a:xfrm rot="0" flipH="false" flipV="false">
            <a:off x="479196" y="4062447"/>
            <a:ext cx="2640012" cy="1943100"/>
            <a:chOff x="3189514" y="2219235"/>
            <a:chExt cx="2639785" cy="1943219"/>
          </a:xfrm>
        </p:grpSpPr>
        <p:grpSp>
          <p:nvGrpSpPr>
            <p:cNvPr id="193" name="组合 69"/>
            <p:cNvGrpSpPr/>
            <p:nvPr/>
          </p:nvGrpSpPr>
          <p:grpSpPr>
            <a:xfrm>
              <a:off x="4686300" y="3248055"/>
              <a:ext cx="1143000" cy="914400"/>
              <a:chOff x="2405744" y="2514600"/>
              <a:chExt cx="1143000" cy="914400"/>
            </a:xfrm>
          </p:grpSpPr>
          <p:sp>
            <p:nvSpPr>
              <p:cNvPr id="194" name="椭圆 75"/>
              <p:cNvSpPr>
                <a:spLocks noChangeArrowheads="true"/>
              </p:cNvSpPr>
              <p:nvPr/>
            </p:nvSpPr>
            <p:spPr bwMode="auto">
              <a:xfrm>
                <a:off x="2514600" y="2514600"/>
                <a:ext cx="914400" cy="91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195" name="文本框 76"/>
              <p:cNvSpPr txBox="true">
                <a:spLocks noChangeArrowheads="true"/>
              </p:cNvSpPr>
              <p:nvPr/>
            </p:nvSpPr>
            <p:spPr bwMode="auto">
              <a:xfrm>
                <a:off x="2405744" y="2771745"/>
                <a:ext cx="1143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2000">
                    <a:latin typeface="Times New Roman" charset="0"/>
                  </a:rPr>
                  <a:t>dummy</a:t>
                </a:r>
                <a:endParaRPr kumimoji="false" lang="zh-CN" altLang="en-US" sz="2000">
                  <a:latin typeface="Times New Roman" charset="0"/>
                </a:endParaRPr>
              </a:p>
            </p:txBody>
          </p:sp>
        </p:grpSp>
        <p:sp>
          <p:nvSpPr>
            <p:cNvPr id="196" name="文本框 71"/>
            <p:cNvSpPr txBox="true">
              <a:spLocks noChangeArrowheads="true"/>
            </p:cNvSpPr>
            <p:nvPr/>
          </p:nvSpPr>
          <p:spPr bwMode="auto">
            <a:xfrm>
              <a:off x="3232969" y="2640995"/>
              <a:ext cx="53893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solidFill>
                    <a:srgbClr val="FF0000"/>
                  </a:solidFill>
                  <a:latin typeface="Times New Roman" charset="0"/>
                </a:rPr>
                <a:t>tail</a:t>
              </a:r>
              <a:endParaRPr kumimoji="false" lang="zh-CN" altLang="en-US" sz="200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197" name="直接箭头连接符 72"/>
            <p:cNvCxnSpPr>
              <a:cxnSpLocks noChangeShapeType="true"/>
              <a:stCxn id="196" idx="3"/>
              <a:endCxn id="195" idx="1"/>
            </p:cNvCxnSpPr>
            <p:nvPr/>
          </p:nvCxnSpPr>
          <p:spPr bwMode="auto">
            <a:xfrm rot="0" flipH="false" flipV="false">
              <a:off x="3771899" y="2841050"/>
              <a:ext cx="914401" cy="864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  <p:sp>
          <p:nvSpPr>
            <p:cNvPr id="198" name="文本框 73"/>
            <p:cNvSpPr txBox="true">
              <a:spLocks noChangeArrowheads="true"/>
            </p:cNvSpPr>
            <p:nvPr/>
          </p:nvSpPr>
          <p:spPr bwMode="auto">
            <a:xfrm>
              <a:off x="3189514" y="2219235"/>
              <a:ext cx="7120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2000">
                  <a:latin typeface="Times New Roman" charset="0"/>
                </a:rPr>
                <a:t>head</a:t>
              </a:r>
              <a:endParaRPr kumimoji="false" lang="zh-CN" altLang="en-US" sz="2000">
                <a:latin typeface="Times New Roman" charset="0"/>
              </a:endParaRPr>
            </a:p>
          </p:txBody>
        </p:sp>
        <p:cxnSp>
          <p:nvCxnSpPr>
            <p:cNvPr id="199" name="直接箭头连接符 74"/>
            <p:cNvCxnSpPr>
              <a:cxnSpLocks noChangeShapeType="true"/>
              <a:stCxn id="198" idx="3"/>
              <a:endCxn id="195" idx="1"/>
            </p:cNvCxnSpPr>
            <p:nvPr/>
          </p:nvCxnSpPr>
          <p:spPr bwMode="auto">
            <a:xfrm rot="0" flipH="false" flipV="false">
              <a:off x="3901568" y="2419290"/>
              <a:ext cx="784732" cy="12859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</p:cxnSp>
      </p:grpSp>
      <p:sp>
        <p:nvSpPr>
          <p:cNvPr id="200" name="文本框 49"/>
          <p:cNvSpPr txBox="true">
            <a:spLocks noChangeArrowheads="true"/>
          </p:cNvSpPr>
          <p:nvPr/>
        </p:nvSpPr>
        <p:spPr bwMode="auto">
          <a:xfrm rot="0" flipH="false" flipV="false">
            <a:off x="4179682" y="4948283"/>
            <a:ext cx="3941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2000" dirty="false">
                <a:latin typeface="Times New Roman" charset="0"/>
              </a:rPr>
              <a:t>先</a:t>
            </a:r>
            <a:r>
              <a:rPr kumimoji="false" lang="en-US" altLang="zh-CN" sz="2000" dirty="false" err="true">
                <a:latin typeface="Times New Roman" charset="0"/>
              </a:rPr>
              <a:t>enqueu</a:t>
            </a:r>
            <a:r>
              <a:rPr kumimoji="false" lang="zh-CN" altLang="zh-CN" sz="2000" dirty="false">
                <a:latin typeface="Times New Roman" charset="0"/>
              </a:rPr>
              <a:t>，</a:t>
            </a:r>
            <a:r>
              <a:rPr kumimoji="false" lang="zh-CN" altLang="en-US" sz="2000" dirty="false">
                <a:latin typeface="Times New Roman" charset="0"/>
              </a:rPr>
              <a:t>中间夹杂</a:t>
            </a:r>
            <a:r>
              <a:rPr kumimoji="false" lang="en-US" altLang="zh-CN" sz="2000" dirty="false" err="true">
                <a:latin typeface="Times New Roman" charset="0"/>
              </a:rPr>
              <a:t>dequeu</a:t>
            </a:r>
            <a:r>
              <a:rPr kumimoji="false" lang="zh-CN" altLang="en-US" sz="2000" dirty="false">
                <a:latin typeface="Times New Roman" charset="0"/>
              </a:rPr>
              <a:t>，</a:t>
            </a:r>
            <a:r>
              <a:rPr kumimoji="false" lang="en-US" altLang="zh-CN" sz="2000" dirty="false">
                <a:latin typeface="Times New Roman" charset="0"/>
              </a:rPr>
              <a:t>ok</a:t>
            </a:r>
            <a:endParaRPr kumimoji="false" lang="zh-CN" altLang="en-US" sz="2000" dirty="false">
              <a:latin typeface="Times New Roman" charset="0"/>
            </a:endParaRPr>
          </a:p>
        </p:txBody>
      </p:sp>
      <p:sp>
        <p:nvSpPr>
          <p:cNvPr id="201" name=""/>
          <p:cNvSpPr txBox="true"/>
          <p:nvPr/>
        </p:nvSpPr>
        <p:spPr>
          <a:xfrm rot="0" flipH="false" flipV="false">
            <a:off x="1404554" y="1371600"/>
            <a:ext cx="4508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(1)</a:t>
            </a:r>
            <a:endParaRPr/>
          </a:p>
        </p:txBody>
      </p:sp>
      <p:sp>
        <p:nvSpPr>
          <p:cNvPr id="202" name=""/>
          <p:cNvSpPr txBox="true"/>
          <p:nvPr/>
        </p:nvSpPr>
        <p:spPr>
          <a:xfrm rot="0" flipH="false" flipV="false">
            <a:off x="5590848" y="1371600"/>
            <a:ext cx="4508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(2)</a:t>
            </a:r>
            <a:endParaRPr/>
          </a:p>
        </p:txBody>
      </p:sp>
      <p:sp>
        <p:nvSpPr>
          <p:cNvPr id="203" name=""/>
          <p:cNvSpPr txBox="true"/>
          <p:nvPr/>
        </p:nvSpPr>
        <p:spPr>
          <a:xfrm rot="0" flipH="false" flipV="false">
            <a:off x="1404554" y="3894172"/>
            <a:ext cx="4508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(3)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7765FFB-7F63-1343-A4DB-638F519A9B38}" type="slidenum">
              <a:rPr kumimoji="false" lang="zh-CN" altLang="en-US" sz="1400">
                <a:latin typeface="Times New Roman" charset="0"/>
              </a:rPr>
              <a:t>35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0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Concurrent Hash Table</a:t>
            </a:r>
            <a:endParaRPr lang="zh-CN" altLang="en-US">
              <a:ea typeface="宋体" charset="-122"/>
            </a:endParaRPr>
          </a:p>
        </p:txBody>
      </p:sp>
      <p:sp>
        <p:nvSpPr>
          <p:cNvPr id="207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#define BUCKETS (101)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typedef struct __hash_t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list_t lists[BUCKETS];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hash_t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Hash_Init(hash_t *H)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int I;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for (I = 0; I &lt; BUCKETS; i++)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   List_Init(&amp;H-&gt;lists[i]);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  <p:sp>
        <p:nvSpPr>
          <p:cNvPr id="208" name=""/>
          <p:cNvSpPr txBox="true"/>
          <p:nvPr/>
        </p:nvSpPr>
        <p:spPr>
          <a:xfrm rot="0" flipH="false" flipV="false">
            <a:off x="2044700" y="5648436"/>
            <a:ext cx="50546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 sz="2000"/>
              <a:t>Hash table</a:t>
            </a:r>
            <a:r>
              <a:rPr lang="zh-CN" sz="2000"/>
              <a:t>中每个</a:t>
            </a:r>
            <a:r>
              <a:rPr lang="en-US" sz="2000"/>
              <a:t>bucket</a:t>
            </a:r>
            <a:r>
              <a:rPr lang="zh-CN" sz="2000"/>
              <a:t>是一个</a:t>
            </a:r>
            <a:r>
              <a:rPr lang="en-US" sz="2000"/>
              <a:t>linked list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ECDCC9A-EAF5-224B-9085-438FBA8DD579}" type="slidenum">
              <a:rPr kumimoji="false" lang="zh-CN" altLang="en-US" sz="1400">
                <a:latin typeface="Times New Roman" charset="0"/>
              </a:rPr>
              <a:t>36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11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Concurrent Hash Table</a:t>
            </a:r>
            <a:endParaRPr lang="zh-CN" altLang="en-US">
              <a:ea typeface="宋体" charset="-122"/>
            </a:endParaRPr>
          </a:p>
        </p:txBody>
      </p:sp>
      <p:sp>
        <p:nvSpPr>
          <p:cNvPr id="212" name="Rectangle 2"/>
          <p:cNvSpPr txBox="true">
            <a:spLocks noChangeArrowheads="true"/>
          </p:cNvSpPr>
          <p:nvPr/>
        </p:nvSpPr>
        <p:spPr bwMode="auto">
          <a:xfrm>
            <a:off x="457200" y="1600200"/>
            <a:ext cx="84709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Hash_Insert(hash_t *H,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int bucket = key % BUCKETS;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List_Insert(&amp;H-&gt;lists[bucket], key);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Hash_Lookup(hash_t *H,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int bucket = key % BUCKETS;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List_Lookup(&amp;H-&gt;lists[bucket], key);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F3B32DD-BF48-5147-95D6-3B656A4705A8}" type="slidenum">
              <a:rPr kumimoji="false" lang="zh-CN" altLang="en-US" sz="1400">
                <a:latin typeface="Times New Roman" charset="0"/>
              </a:rPr>
              <a:t>37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15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2057400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Scaling Concurrent Hash Tables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Based on concurrent lists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Each bucket is represented by a list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A lock per hash bucket</a:t>
            </a:r>
            <a:endParaRPr/>
          </a:p>
        </p:txBody>
      </p:sp>
      <p:sp>
        <p:nvSpPr>
          <p:cNvPr id="21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Concurrent Hash Tables</a:t>
            </a:r>
            <a:endParaRPr lang="zh-CN" altLang="en-US">
              <a:ea typeface="宋体" charset="-122"/>
            </a:endParaRPr>
          </a:p>
        </p:txBody>
      </p:sp>
      <p:pic>
        <p:nvPicPr>
          <p:cNvPr id="217" name="Chart 5"/>
          <p:cNvPicPr>
            <a:picLocks noChangeArrowheads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 rot="0" flipH="false" flipV="false">
            <a:off x="778787" y="3556000"/>
            <a:ext cx="50546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218" name=""/>
          <p:cNvSpPr txBox="true"/>
          <p:nvPr/>
        </p:nvSpPr>
        <p:spPr>
          <a:xfrm rot="0" flipH="false" flipV="false">
            <a:off x="5833387" y="4107954"/>
            <a:ext cx="3048000" cy="825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4 CPU cores</a:t>
            </a:r>
            <a:endParaRPr/>
          </a:p>
          <a:p>
            <a:pPr/>
            <a:r>
              <a:rPr lang="en-US"/>
              <a:t>4 threads</a:t>
            </a:r>
            <a:endParaRPr/>
          </a:p>
          <a:p>
            <a:pPr/>
            <a:r>
              <a:rPr lang="en-US"/>
              <a:t>10K-50K updates per thread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锁的类型</a:t>
            </a:r>
            <a:endParaRPr/>
          </a:p>
        </p:txBody>
      </p:sp>
      <p:sp>
        <p:nvSpPr>
          <p:cNvPr id="221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zh-CN" altLang="en-US">
                <a:ea typeface="宋体" charset="-122"/>
              </a:rPr>
              <a:t>互斥量 </a:t>
            </a:r>
            <a:r>
              <a:rPr lang="en-US" altLang="zh-CN">
                <a:ea typeface="宋体" charset="-122"/>
              </a:rPr>
              <a:t>pthread_mutex_t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pthread_mutex_init();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pthread_mutex_destroy();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pthread_mutex_lock(); </a:t>
            </a:r>
            <a:r>
              <a:rPr lang="zh-CN" altLang="en-US">
                <a:ea typeface="宋体" charset="-122"/>
              </a:rPr>
              <a:t>阻塞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pthread_mutex_trylock(); </a:t>
            </a:r>
            <a:r>
              <a:rPr lang="zh-CN" altLang="en-US">
                <a:ea typeface="宋体" charset="-122"/>
              </a:rPr>
              <a:t>非阻塞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Pthread_mutex_timelock(); </a:t>
            </a:r>
            <a:r>
              <a:rPr lang="en-US" altLang="en-US">
                <a:ea typeface="宋体" charset="-122"/>
              </a:rPr>
              <a:t>阻塞时间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pthread_mutex_unlock();</a:t>
            </a:r>
            <a:endParaRPr/>
          </a:p>
          <a:p>
            <a:pPr lvl="1"/>
            <a:endParaRPr lang="en-US" altLang="zh-CN">
              <a:ea typeface="宋体" charset="-122"/>
            </a:endParaRPr>
          </a:p>
        </p:txBody>
      </p:sp>
      <p:sp>
        <p:nvSpPr>
          <p:cNvPr id="222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99F0B69-3800-1F4F-AD80-1319C63DF896}" type="slidenum">
              <a:rPr kumimoji="false" lang="zh-CN" altLang="en-US" sz="1400">
                <a:latin typeface="Times New Roman" charset="0"/>
              </a:rPr>
              <a:t>38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2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57ECBFD-0C27-6941-9269-8FB636A1C246}" type="slidenum">
              <a:rPr kumimoji="false" lang="zh-CN" altLang="en-US" sz="1400">
                <a:latin typeface="Times New Roman" charset="0"/>
              </a:rPr>
              <a:t>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25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>
              <a:defRPr/>
            </a:pPr>
            <a:r>
              <a:rPr kumimoji="false" lang="en-US" altLang="zh-CN" dirty="false">
                <a:cs typeface="+mn-cs"/>
              </a:rPr>
              <a:t>Concurrent Data Structure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Enabling many threads to access the structure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Thread safe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High performance </a:t>
            </a:r>
            <a:endParaRPr/>
          </a:p>
          <a:p>
            <a:pPr marL="457200" lvl="1" indent="0">
              <a:buFontTx/>
              <a:buNone/>
              <a:defRPr/>
            </a:pPr>
            <a:r>
              <a:rPr kumimoji="false" lang="en-US" altLang="zh-CN" dirty="false"/>
              <a:t> </a:t>
            </a:r>
            <a:endParaRPr/>
          </a:p>
          <a:p>
            <a:pPr>
              <a:defRPr/>
            </a:pPr>
            <a:r>
              <a:rPr kumimoji="false" lang="en-US" altLang="zh-CN" dirty="false">
                <a:cs typeface="+mn-cs"/>
              </a:rPr>
              <a:t>How to add locks to data structures?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Counter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Linked List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Queue</a:t>
            </a:r>
            <a:endParaRPr/>
          </a:p>
          <a:p>
            <a:pPr lvl="1">
              <a:defRPr/>
            </a:pPr>
            <a:r>
              <a:rPr kumimoji="false" lang="en-US" altLang="zh-CN" dirty="false"/>
              <a:t>Hash Table</a:t>
            </a:r>
            <a:endParaRPr/>
          </a:p>
        </p:txBody>
      </p:sp>
      <p:sp>
        <p:nvSpPr>
          <p:cNvPr id="226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Lock-based Concurrent Data Structure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锁的类型</a:t>
            </a:r>
            <a:endParaRPr/>
          </a:p>
        </p:txBody>
      </p:sp>
      <p:sp>
        <p:nvSpPr>
          <p:cNvPr id="22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zh-CN" altLang="en-US">
                <a:ea typeface="宋体" charset="-122"/>
              </a:rPr>
              <a:t>信号量</a:t>
            </a:r>
            <a:r>
              <a:rPr lang="en-US" altLang="zh-CN">
                <a:ea typeface="宋体" charset="-122"/>
              </a:rPr>
              <a:t> sem_t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初值可</a:t>
            </a:r>
            <a:r>
              <a:rPr lang="en-US" altLang="zh-CN">
                <a:ea typeface="宋体" charset="-122"/>
              </a:rPr>
              <a:t>&gt;1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sem_init();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sem_wait();	//P()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sem_post();	//V()</a:t>
            </a:r>
            <a:endParaRPr/>
          </a:p>
          <a:p>
            <a:pPr/>
            <a:endParaRPr lang="zh-CN" altLang="en-US">
              <a:ea typeface="宋体" charset="-122"/>
            </a:endParaRPr>
          </a:p>
        </p:txBody>
      </p:sp>
      <p:sp>
        <p:nvSpPr>
          <p:cNvPr id="230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63026A4-0E03-6E4A-ABB7-7C4904DF08CF}" type="slidenum">
              <a:rPr kumimoji="false" lang="zh-CN" altLang="en-US" sz="1400">
                <a:latin typeface="Times New Roman" charset="0"/>
              </a:rPr>
              <a:t>39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锁的类型</a:t>
            </a:r>
            <a:endParaRPr/>
          </a:p>
        </p:txBody>
      </p:sp>
      <p:sp>
        <p:nvSpPr>
          <p:cNvPr id="23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zh-CN" altLang="en-US">
                <a:ea typeface="宋体" charset="-122"/>
              </a:rPr>
              <a:t>读写锁  </a:t>
            </a:r>
            <a:r>
              <a:rPr lang="en-US" altLang="zh-CN">
                <a:ea typeface="宋体" charset="-122"/>
              </a:rPr>
              <a:t>pthread_rwlock_t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读读可并行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读写、写写互斥（</a:t>
            </a:r>
            <a:r>
              <a:rPr lang="en-US" altLang="zh-CN">
                <a:ea typeface="宋体" charset="-122"/>
              </a:rPr>
              <a:t>e.g.,</a:t>
            </a:r>
            <a:r>
              <a:rPr lang="zh-CN" altLang="en-US">
                <a:ea typeface="宋体" charset="-122"/>
              </a:rPr>
              <a:t> 正在读，新来的读可并行，新来的写要等待）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不同操作系统策略不同，但一般不会读优先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pthread_rwlock_init();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pthread_rwlock_destroy();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pthread_rwlock_rdlock();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pthread_rwlock_wrlock();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pthread_rwlock_unlock();</a:t>
            </a:r>
            <a:endParaRPr/>
          </a:p>
          <a:p>
            <a:pPr/>
            <a:endParaRPr lang="zh-CN" altLang="en-US">
              <a:ea typeface="宋体" charset="-122"/>
            </a:endParaRPr>
          </a:p>
        </p:txBody>
      </p:sp>
      <p:sp>
        <p:nvSpPr>
          <p:cNvPr id="234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E649096-4EDA-874B-B74F-E36ACAF8956D}" type="slidenum">
              <a:rPr kumimoji="false" lang="zh-CN" altLang="en-US" sz="1400">
                <a:latin typeface="Times New Roman" charset="0"/>
              </a:rPr>
              <a:t>40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锁的类型</a:t>
            </a:r>
            <a:endParaRPr/>
          </a:p>
        </p:txBody>
      </p:sp>
      <p:sp>
        <p:nvSpPr>
          <p:cNvPr id="237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自旋锁</a:t>
            </a:r>
            <a:r>
              <a:rPr lang="zh-CN">
                <a:latin typeface="Comic Sans MS"/>
                <a:ea typeface="宋体"/>
                <a:cs typeface="宋体"/>
              </a:rPr>
              <a:t>  </a:t>
            </a:r>
            <a:r>
              <a:rPr lang="en-US">
                <a:latin typeface="Comic Sans MS"/>
                <a:ea typeface="宋体"/>
                <a:cs typeface="宋体"/>
              </a:rPr>
              <a:t>pthread_spinlock_t</a:t>
            </a:r>
            <a:endParaRPr/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与互斥量区别：不通过休眠使进程阻塞，而是一直忙等（旋转）；适合锁持有时间短、线程不希望在</a:t>
            </a:r>
            <a:r>
              <a:rPr lang="en-US">
                <a:latin typeface="Comic Sans MS"/>
                <a:ea typeface="宋体"/>
              </a:rPr>
              <a:t>context switch</a:t>
            </a:r>
            <a:r>
              <a:rPr lang="zh-CN">
                <a:latin typeface="Comic Sans MS"/>
                <a:ea typeface="宋体"/>
              </a:rPr>
              <a:t>和</a:t>
            </a:r>
            <a:r>
              <a:rPr lang="en-US">
                <a:latin typeface="Comic Sans MS"/>
                <a:ea typeface="宋体"/>
              </a:rPr>
              <a:t>thread scheduling</a:t>
            </a:r>
            <a:r>
              <a:rPr lang="zh-CN">
                <a:latin typeface="Comic Sans MS"/>
                <a:ea typeface="宋体"/>
              </a:rPr>
              <a:t>上花费太多时间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pthread_spin_init();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pthread_spin_destroy();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pthread_spin_lock();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pthread_spin_trylock();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pthread_spin_unlock();</a:t>
            </a:r>
            <a:endParaRPr/>
          </a:p>
          <a:p>
            <a:pPr>
              <a:buChar char="•"/>
            </a:pPr>
            <a:endParaRPr lang="zh-CN">
              <a:latin typeface="Comic Sans MS"/>
              <a:ea typeface="宋体"/>
              <a:cs typeface="宋体"/>
            </a:endParaRPr>
          </a:p>
        </p:txBody>
      </p:sp>
      <p:sp>
        <p:nvSpPr>
          <p:cNvPr id="238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2145C21-33ED-244C-A4ED-F9E6DF026136}" type="slidenum">
              <a:rPr kumimoji="false" lang="zh-CN" altLang="en-US" sz="1400">
                <a:latin typeface="Times New Roman" charset="0"/>
              </a:rPr>
              <a:t>41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锁的类型</a:t>
            </a:r>
            <a:endParaRPr/>
          </a:p>
        </p:txBody>
      </p:sp>
      <p:sp>
        <p:nvSpPr>
          <p:cNvPr id="241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zh-CN" altLang="en-US">
                <a:ea typeface="宋体" charset="-122"/>
              </a:rPr>
              <a:t>两阶段锁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第一阶段</a:t>
            </a:r>
            <a:r>
              <a:rPr lang="en-US" altLang="zh-CN">
                <a:ea typeface="宋体" charset="-122"/>
              </a:rPr>
              <a:t>spin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如果超时，仍没获得锁，则</a:t>
            </a:r>
            <a:r>
              <a:rPr lang="en-US" altLang="zh-CN">
                <a:ea typeface="宋体" charset="-122"/>
              </a:rPr>
              <a:t>sleep</a:t>
            </a:r>
            <a:endParaRPr lang="zh-CN" altLang="en-US">
              <a:ea typeface="宋体" charset="-122"/>
            </a:endParaRPr>
          </a:p>
          <a:p>
            <a:pPr/>
            <a:endParaRPr lang="zh-CN" altLang="en-US">
              <a:ea typeface="宋体" charset="-122"/>
            </a:endParaRPr>
          </a:p>
        </p:txBody>
      </p:sp>
      <p:sp>
        <p:nvSpPr>
          <p:cNvPr id="242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B1F62E6-E077-D545-964D-F5CEED462DA0}" type="slidenum">
              <a:rPr kumimoji="false" lang="zh-CN" altLang="en-US" sz="1400">
                <a:latin typeface="Times New Roman" charset="0"/>
              </a:rPr>
              <a:t>42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无锁化</a:t>
            </a:r>
            <a:endParaRPr/>
          </a:p>
        </p:txBody>
      </p:sp>
      <p:sp>
        <p:nvSpPr>
          <p:cNvPr id="24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CAS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(compare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swap)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加锁原因：缺少原子性的</a:t>
            </a:r>
            <a:r>
              <a:rPr lang="en-US" altLang="zh-CN">
                <a:ea typeface="宋体" charset="-122"/>
              </a:rPr>
              <a:t>Load-Update-Store</a:t>
            </a:r>
            <a:endParaRPr/>
          </a:p>
          <a:p>
            <a:pPr lvl="2"/>
            <a:r>
              <a:rPr lang="en-US" altLang="zh-CN">
                <a:ea typeface="宋体" charset="-122"/>
              </a:rPr>
              <a:t>Load</a:t>
            </a:r>
            <a:endParaRPr/>
          </a:p>
          <a:p>
            <a:pPr lvl="2"/>
            <a:r>
              <a:rPr lang="en-US" altLang="zh-CN">
                <a:ea typeface="宋体" charset="-122"/>
              </a:rPr>
              <a:t>Atom{if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(val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==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loaded)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update</a:t>
            </a:r>
            <a:r>
              <a:rPr lang="zh-CN" altLang="zh-CN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&amp;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store}</a:t>
            </a:r>
            <a:endParaRPr/>
          </a:p>
          <a:p>
            <a:pPr lvl="1"/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CAS:</a:t>
            </a:r>
            <a:r>
              <a:rPr lang="zh-CN" altLang="en-US">
                <a:ea typeface="宋体" charset="-122"/>
              </a:rPr>
              <a:t> 原子性操作，由硬件提供支持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原理性代码：</a:t>
            </a:r>
            <a:endParaRPr lang="en-US" altLang="zh-CN">
              <a:ea typeface="宋体" charset="-122"/>
            </a:endParaRPr>
          </a:p>
        </p:txBody>
      </p:sp>
      <p:sp>
        <p:nvSpPr>
          <p:cNvPr id="246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B0574E8A-6C53-DE40-B2F2-EB3FC4C3AA49}" type="slidenum">
              <a:rPr kumimoji="false" lang="zh-CN" altLang="en-US" sz="1400">
                <a:latin typeface="Times New Roman" charset="0"/>
              </a:rPr>
              <a:t>43</a:t>
            </a:fld>
            <a:endParaRPr kumimoji="false" lang="en-US" altLang="zh-CN" sz="1400">
              <a:latin typeface="Times New Roman" charset="0"/>
            </a:endParaRPr>
          </a:p>
        </p:txBody>
      </p:sp>
      <p:pic>
        <p:nvPicPr>
          <p:cNvPr id="247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729559" y="4713856"/>
            <a:ext cx="5077460" cy="2026578"/>
          </a:xfrm>
          <a:prstGeom prst="rect"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无锁化</a:t>
            </a:r>
            <a:endParaRPr/>
          </a:p>
        </p:txBody>
      </p:sp>
      <p:sp>
        <p:nvSpPr>
          <p:cNvPr id="250" name="内容占位符 2"/>
          <p:cNvSpPr>
            <a:spLocks noGrp="true"/>
          </p:cNvSpPr>
          <p:nvPr>
            <p:ph idx="1"/>
          </p:nvPr>
        </p:nvSpPr>
        <p:spPr>
          <a:xfrm>
            <a:off x="104274" y="1516781"/>
            <a:ext cx="9039726" cy="4419600"/>
          </a:xfrm>
        </p:spPr>
        <p:txBody>
          <a:bodyPr/>
          <a:lstStyle/>
          <a:p>
            <a:pPr/>
            <a:r>
              <a:rPr lang="en-US" altLang="zh-CN" sz="2400" dirty="false">
                <a:ea typeface="宋体" charset="-122"/>
              </a:rPr>
              <a:t>CAS</a:t>
            </a:r>
            <a:r>
              <a:rPr lang="zh-CN" altLang="en-US" sz="2400" dirty="false">
                <a:ea typeface="宋体" charset="-122"/>
              </a:rPr>
              <a:t>的汇编实现</a:t>
            </a:r>
            <a:endParaRPr lang="en-US" altLang="zh-CN" sz="2400" dirty="false">
              <a:ea typeface="宋体" charset="-122"/>
            </a:endParaRPr>
          </a:p>
          <a:p>
            <a:pPr lvl="1"/>
            <a:r>
              <a:rPr lang="en-US" altLang="zh-CN" sz="2000" dirty="false">
                <a:ea typeface="宋体" charset="-122"/>
              </a:rPr>
              <a:t>Lock</a:t>
            </a:r>
            <a:r>
              <a:rPr lang="zh-CN" altLang="en-US" sz="2000" dirty="false">
                <a:ea typeface="宋体" charset="-122"/>
              </a:rPr>
              <a:t>前缀：设置处理器的</a:t>
            </a:r>
            <a:r>
              <a:rPr lang="en-US" altLang="zh-CN" sz="2000" dirty="false">
                <a:ea typeface="宋体" charset="-122"/>
              </a:rPr>
              <a:t>LOCK#</a:t>
            </a:r>
            <a:r>
              <a:rPr lang="zh-CN" altLang="en-US" sz="2000" dirty="false">
                <a:ea typeface="宋体" charset="-122"/>
              </a:rPr>
              <a:t>信号</a:t>
            </a:r>
            <a:r>
              <a:rPr lang="en-US" altLang="zh-CN" sz="2000" dirty="false">
                <a:ea typeface="宋体" charset="-122"/>
              </a:rPr>
              <a:t>(</a:t>
            </a:r>
            <a:r>
              <a:rPr lang="zh-CN" altLang="en-US" sz="2000" dirty="false">
                <a:ea typeface="宋体" charset="-122"/>
              </a:rPr>
              <a:t>锁定总线</a:t>
            </a:r>
            <a:r>
              <a:rPr lang="en-US" altLang="zh-CN" sz="2000" dirty="false">
                <a:ea typeface="宋体" charset="-122"/>
              </a:rPr>
              <a:t>,</a:t>
            </a:r>
            <a:r>
              <a:rPr lang="zh-CN" altLang="en-US" sz="2000" dirty="false">
                <a:ea typeface="宋体" charset="-122"/>
              </a:rPr>
              <a:t>阻止其它处理器接管总线访问内存,独占内存</a:t>
            </a:r>
            <a:r>
              <a:rPr lang="en-US" altLang="zh-CN" sz="2000" dirty="false">
                <a:ea typeface="宋体" charset="-122"/>
              </a:rPr>
              <a:t>),</a:t>
            </a:r>
            <a:r>
              <a:rPr lang="zh-CN" altLang="en-US" sz="2000" dirty="false">
                <a:ea typeface="宋体" charset="-122"/>
              </a:rPr>
              <a:t>直到</a:t>
            </a:r>
            <a:r>
              <a:rPr lang="en-US" altLang="zh-CN" sz="2000" dirty="false">
                <a:ea typeface="宋体" charset="-122"/>
              </a:rPr>
              <a:t>LOCK</a:t>
            </a:r>
            <a:r>
              <a:rPr lang="zh-CN" altLang="en-US" sz="2000" dirty="false">
                <a:ea typeface="宋体" charset="-122"/>
              </a:rPr>
              <a:t>前缀指定的执行执行结束</a:t>
            </a:r>
            <a:r>
              <a:rPr lang="en-US" altLang="zh-CN" sz="2000" dirty="false">
                <a:ea typeface="宋体" charset="-122"/>
              </a:rPr>
              <a:t>,</a:t>
            </a:r>
            <a:r>
              <a:rPr lang="zh-CN" altLang="en-US" sz="2000" dirty="false">
                <a:ea typeface="宋体" charset="-122"/>
              </a:rPr>
              <a:t>使这条指令为原子操作</a:t>
            </a:r>
            <a:endParaRPr lang="en-US" altLang="zh-CN" sz="2000" dirty="false">
              <a:ea typeface="宋体" charset="-122"/>
            </a:endParaRPr>
          </a:p>
          <a:p>
            <a:pPr lvl="2"/>
            <a:r>
              <a:rPr lang="en-US" altLang="zh-CN" sz="1200" dirty="false">
                <a:ea typeface="宋体" charset="-122"/>
              </a:rPr>
              <a:t> </a:t>
            </a:r>
            <a:r>
              <a:rPr lang="en-US" altLang="zh-CN" dirty="false" err="true"/>
              <a:t>Cmpxchgl</a:t>
            </a:r>
            <a:r>
              <a:rPr lang="en-US" altLang="zh-CN" dirty="false"/>
              <a:t> %2, %1: </a:t>
            </a:r>
            <a:r>
              <a:rPr lang="zh-CN" altLang="en-US" dirty="false"/>
              <a:t>判定</a:t>
            </a:r>
            <a:r>
              <a:rPr lang="en-US" altLang="zh-CN" dirty="false"/>
              <a:t>%1(*</a:t>
            </a:r>
            <a:r>
              <a:rPr lang="en-US" altLang="zh-CN" dirty="false" err="true"/>
              <a:t>ptr</a:t>
            </a:r>
            <a:r>
              <a:rPr lang="en-US" altLang="zh-CN" dirty="false"/>
              <a:t>)</a:t>
            </a:r>
            <a:r>
              <a:rPr lang="zh-CN" altLang="en-US" dirty="false"/>
              <a:t>与</a:t>
            </a:r>
            <a:r>
              <a:rPr lang="en-US" altLang="zh-CN" dirty="false" err="true"/>
              <a:t>eax</a:t>
            </a:r>
            <a:r>
              <a:rPr lang="en-US" altLang="zh-CN" dirty="false"/>
              <a:t>(old)</a:t>
            </a:r>
            <a:r>
              <a:rPr lang="zh-CN" altLang="en-US" dirty="false"/>
              <a:t>是否相等，如果相等则</a:t>
            </a:r>
            <a:r>
              <a:rPr lang="en-US" altLang="zh-CN" dirty="false"/>
              <a:t>%1=%2</a:t>
            </a:r>
            <a:r>
              <a:rPr lang="zh-CN" altLang="en-US" dirty="false"/>
              <a:t>（</a:t>
            </a:r>
            <a:r>
              <a:rPr lang="en-US" altLang="zh-CN" dirty="false"/>
              <a:t>new</a:t>
            </a:r>
            <a:r>
              <a:rPr lang="zh-CN" altLang="en-US" dirty="false"/>
              <a:t>），否则不修改</a:t>
            </a:r>
            <a:endParaRPr lang="en-US" altLang="zh-CN" dirty="false"/>
          </a:p>
          <a:p>
            <a:pPr lvl="2"/>
            <a:r>
              <a:rPr lang="en-US" altLang="zh-CN" dirty="false" err="true"/>
              <a:t>Sete</a:t>
            </a:r>
            <a:r>
              <a:rPr lang="en-US" altLang="zh-CN" dirty="false"/>
              <a:t>: %0(ret) = </a:t>
            </a:r>
            <a:r>
              <a:rPr lang="en-US" altLang="zh-CN" dirty="false" err="true"/>
              <a:t>zf</a:t>
            </a:r>
            <a:r>
              <a:rPr lang="en-US" altLang="zh-CN" dirty="false"/>
              <a:t> (0</a:t>
            </a:r>
            <a:r>
              <a:rPr lang="zh-CN" altLang="en-US" dirty="false"/>
              <a:t>或</a:t>
            </a:r>
            <a:r>
              <a:rPr lang="en-US" altLang="zh-CN" dirty="false"/>
              <a:t>1</a:t>
            </a:r>
            <a:r>
              <a:rPr lang="en-US" altLang="zh-CN"/>
              <a:t>): </a:t>
            </a:r>
            <a:r>
              <a:rPr lang="zh-CN" altLang="en-US"/>
              <a:t>返回</a:t>
            </a:r>
            <a:r>
              <a:rPr lang="en-US" altLang="zh-CN"/>
              <a:t>1</a:t>
            </a:r>
            <a:r>
              <a:rPr lang="zh-CN" altLang="en-US"/>
              <a:t>表示</a:t>
            </a:r>
            <a:r>
              <a:rPr lang="zh-CN" altLang="en-US" dirty="false"/>
              <a:t>成功交换</a:t>
            </a:r>
            <a:endParaRPr/>
          </a:p>
          <a:p>
            <a:pPr lvl="1"/>
            <a:endParaRPr lang="zh-CN" altLang="en-US" sz="2000" dirty="false">
              <a:ea typeface="宋体" charset="-122"/>
            </a:endParaRPr>
          </a:p>
          <a:p>
            <a:pPr lvl="1"/>
            <a:endParaRPr lang="zh-CN" altLang="en-US" sz="2000" dirty="false">
              <a:ea typeface="宋体" charset="-122"/>
            </a:endParaRPr>
          </a:p>
          <a:p>
            <a:pPr/>
            <a:endParaRPr lang="zh-CN" altLang="en-US" sz="2400" dirty="false">
              <a:ea typeface="宋体" charset="-122"/>
            </a:endParaRPr>
          </a:p>
        </p:txBody>
      </p:sp>
      <p:sp>
        <p:nvSpPr>
          <p:cNvPr id="251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A5B7FE6-1BBE-4B40-B0F4-A199A5BF3B16}" type="slidenum">
              <a:rPr kumimoji="false" lang="zh-CN" altLang="en-US" sz="1400">
                <a:latin typeface="Times New Roman" charset="0"/>
              </a:rPr>
              <a:t>44</a:t>
            </a:fld>
            <a:endParaRPr kumimoji="false" lang="en-US" altLang="zh-CN" sz="1400">
              <a:latin typeface="Times New Roman" charset="0"/>
            </a:endParaRPr>
          </a:p>
        </p:txBody>
      </p:sp>
      <p:pic>
        <p:nvPicPr>
          <p:cNvPr id="25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56509" y="4007361"/>
            <a:ext cx="5806439" cy="2850638"/>
          </a:xfrm>
          <a:prstGeom prst="rect"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en-US" altLang="zh-CN">
                <a:ea typeface="宋体" charset="-122"/>
              </a:rPr>
              <a:t>C</a:t>
            </a:r>
            <a:r>
              <a:rPr kumimoji="true" lang="zh-CN" altLang="en-US">
                <a:ea typeface="宋体" charset="-122"/>
              </a:rPr>
              <a:t>语言嵌入汇编</a:t>
            </a:r>
            <a:endParaRPr/>
          </a:p>
        </p:txBody>
      </p:sp>
      <p:sp>
        <p:nvSpPr>
          <p:cNvPr id="25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>
                <a:latin typeface="Comic Sans MS"/>
                <a:ea typeface="宋体"/>
                <a:cs typeface="宋体"/>
              </a:rPr>
              <a:t>"__volatile__"</a:t>
            </a:r>
            <a:r>
              <a:rPr lang="zh-CN">
                <a:latin typeface="Comic Sans MS"/>
                <a:ea typeface="宋体"/>
                <a:cs typeface="宋体"/>
              </a:rPr>
              <a:t>表示编译器不要优化代码，后面的指令</a:t>
            </a:r>
            <a:r>
              <a:rPr lang="zh-CN">
                <a:latin typeface="Comic Sans MS"/>
                <a:ea typeface="宋体"/>
                <a:cs typeface="宋体"/>
              </a:rPr>
              <a:t> </a:t>
            </a:r>
            <a:r>
              <a:rPr lang="zh-CN">
                <a:latin typeface="Comic Sans MS"/>
                <a:ea typeface="宋体"/>
                <a:cs typeface="宋体"/>
              </a:rPr>
              <a:t>保留原样</a:t>
            </a:r>
            <a:endParaRPr lang="en-US">
              <a:latin typeface="Comic Sans MS"/>
              <a:ea typeface="宋体"/>
              <a:cs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输出部分</a:t>
            </a:r>
            <a:r>
              <a:rPr lang="en-US">
                <a:latin typeface="Comic Sans MS"/>
                <a:ea typeface="宋体"/>
                <a:cs typeface="宋体"/>
              </a:rPr>
              <a:t>  :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zh-CN">
                <a:latin typeface="Comic Sans MS"/>
                <a:ea typeface="宋体"/>
                <a:cs typeface="宋体"/>
              </a:rPr>
              <a:t>=</a:t>
            </a:r>
            <a:r>
              <a:rPr lang="en-US">
                <a:latin typeface="Comic Sans MS"/>
                <a:ea typeface="宋体"/>
                <a:cs typeface="宋体"/>
              </a:rPr>
              <a:t>q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zh-CN">
                <a:latin typeface="Comic Sans MS"/>
                <a:ea typeface="宋体"/>
                <a:cs typeface="宋体"/>
              </a:rPr>
              <a:t> </a:t>
            </a:r>
            <a:r>
              <a:rPr lang="en-US">
                <a:latin typeface="Comic Sans MS"/>
                <a:ea typeface="宋体"/>
                <a:cs typeface="宋体"/>
              </a:rPr>
              <a:t>(ret), </a:t>
            </a:r>
            <a:r>
              <a:rPr lang="en-US">
                <a:latin typeface="Comic Sans MS"/>
                <a:ea typeface="宋体"/>
                <a:cs typeface="宋体"/>
              </a:rPr>
              <a:t>“</a:t>
            </a:r>
            <a:r>
              <a:rPr lang="en-US">
                <a:latin typeface="Comic Sans MS"/>
                <a:ea typeface="宋体"/>
                <a:cs typeface="宋体"/>
              </a:rPr>
              <a:t>=m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 (*</a:t>
            </a:r>
            <a:r>
              <a:rPr lang="en-US">
                <a:latin typeface="Comic Sans MS"/>
                <a:ea typeface="宋体"/>
                <a:cs typeface="宋体"/>
              </a:rPr>
              <a:t>ptr</a:t>
            </a:r>
            <a:r>
              <a:rPr lang="en-US">
                <a:latin typeface="Comic Sans MS"/>
                <a:ea typeface="宋体"/>
                <a:cs typeface="宋体"/>
              </a:rPr>
              <a:t>)</a:t>
            </a:r>
            <a:endParaRPr/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输入部分：</a:t>
            </a:r>
            <a:r>
              <a:rPr lang="en-US">
                <a:latin typeface="Comic Sans MS"/>
                <a:ea typeface="宋体"/>
                <a:cs typeface="宋体"/>
              </a:rPr>
              <a:t>: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r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zh-CN">
                <a:latin typeface="Comic Sans MS"/>
                <a:ea typeface="宋体"/>
                <a:cs typeface="宋体"/>
              </a:rPr>
              <a:t> </a:t>
            </a:r>
            <a:r>
              <a:rPr lang="en-US">
                <a:latin typeface="Comic Sans MS"/>
                <a:ea typeface="宋体"/>
                <a:cs typeface="宋体"/>
              </a:rPr>
              <a:t>(new), </a:t>
            </a:r>
            <a:r>
              <a:rPr lang="en-US">
                <a:latin typeface="Comic Sans MS"/>
                <a:ea typeface="宋体"/>
                <a:cs typeface="宋体"/>
              </a:rPr>
              <a:t>“</a:t>
            </a:r>
            <a:r>
              <a:rPr lang="en-US">
                <a:latin typeface="Comic Sans MS"/>
                <a:ea typeface="宋体"/>
                <a:cs typeface="宋体"/>
              </a:rPr>
              <a:t>m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 (*</a:t>
            </a:r>
            <a:r>
              <a:rPr lang="en-US">
                <a:latin typeface="Comic Sans MS"/>
                <a:ea typeface="宋体"/>
                <a:cs typeface="宋体"/>
              </a:rPr>
              <a:t>ptr</a:t>
            </a:r>
            <a:r>
              <a:rPr lang="en-US">
                <a:latin typeface="Comic Sans MS"/>
                <a:ea typeface="宋体"/>
                <a:cs typeface="宋体"/>
              </a:rPr>
              <a:t>), </a:t>
            </a:r>
            <a:r>
              <a:rPr lang="en-US">
                <a:latin typeface="Comic Sans MS"/>
                <a:ea typeface="宋体"/>
                <a:cs typeface="宋体"/>
              </a:rPr>
              <a:t>“</a:t>
            </a:r>
            <a:r>
              <a:rPr lang="en-US">
                <a:latin typeface="Comic Sans MS"/>
                <a:ea typeface="宋体"/>
                <a:cs typeface="宋体"/>
              </a:rPr>
              <a:t>a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 (old)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a-</a:t>
            </a:r>
            <a:r>
              <a:rPr lang="en-US">
                <a:latin typeface="Comic Sans MS"/>
                <a:ea typeface="宋体"/>
              </a:rPr>
              <a:t>eax</a:t>
            </a:r>
            <a:r>
              <a:rPr lang="en-US">
                <a:latin typeface="Comic Sans MS"/>
                <a:ea typeface="宋体"/>
              </a:rPr>
              <a:t>;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q-</a:t>
            </a:r>
            <a:r>
              <a:rPr lang="en-US">
                <a:latin typeface="Comic Sans MS"/>
                <a:ea typeface="宋体"/>
              </a:rPr>
              <a:t>eax,ebx,ecx,edx</a:t>
            </a:r>
            <a:r>
              <a:rPr lang="zh-CN">
                <a:latin typeface="Comic Sans MS"/>
                <a:ea typeface="宋体"/>
              </a:rPr>
              <a:t>;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r-</a:t>
            </a:r>
            <a:r>
              <a:rPr lang="en-US">
                <a:latin typeface="Comic Sans MS"/>
                <a:ea typeface="宋体"/>
              </a:rPr>
              <a:t>”</a:t>
            </a:r>
            <a:r>
              <a:rPr lang="en-US">
                <a:latin typeface="Comic Sans MS"/>
                <a:ea typeface="宋体"/>
              </a:rPr>
              <a:t>q</a:t>
            </a:r>
            <a:r>
              <a:rPr lang="en-US">
                <a:latin typeface="Comic Sans MS"/>
                <a:ea typeface="宋体"/>
              </a:rPr>
              <a:t>”</a:t>
            </a:r>
            <a:r>
              <a:rPr lang="en-US">
                <a:latin typeface="Comic Sans MS"/>
                <a:ea typeface="宋体"/>
              </a:rPr>
              <a:t>+</a:t>
            </a:r>
            <a:r>
              <a:rPr lang="en-US">
                <a:latin typeface="Comic Sans MS"/>
                <a:ea typeface="宋体"/>
              </a:rPr>
              <a:t>esi</a:t>
            </a:r>
            <a:r>
              <a:rPr lang="en-US">
                <a:latin typeface="Comic Sans MS"/>
                <a:ea typeface="宋体"/>
              </a:rPr>
              <a:t>,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edi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m</a:t>
            </a:r>
            <a:r>
              <a:rPr lang="zh-CN">
                <a:latin typeface="Comic Sans MS"/>
                <a:ea typeface="宋体"/>
              </a:rPr>
              <a:t>内存变量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破坏描述</a:t>
            </a:r>
            <a:r>
              <a:rPr lang="en-US">
                <a:latin typeface="Comic Sans MS"/>
                <a:ea typeface="宋体"/>
                <a:cs typeface="宋体"/>
              </a:rPr>
              <a:t>(clobbered registers)</a:t>
            </a:r>
            <a:r>
              <a:rPr lang="zh-CN">
                <a:latin typeface="Comic Sans MS"/>
                <a:ea typeface="宋体"/>
                <a:cs typeface="宋体"/>
              </a:rPr>
              <a:t>部分：</a:t>
            </a:r>
            <a:r>
              <a:rPr lang="en-US">
                <a:latin typeface="Comic Sans MS"/>
                <a:ea typeface="宋体"/>
                <a:cs typeface="宋体"/>
              </a:rPr>
              <a:t>: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memory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, </a:t>
            </a:r>
            <a:r>
              <a:rPr lang="en-US">
                <a:latin typeface="Comic Sans MS"/>
                <a:ea typeface="宋体"/>
                <a:cs typeface="宋体"/>
              </a:rPr>
              <a:t>“</a:t>
            </a:r>
            <a:r>
              <a:rPr lang="en-US">
                <a:latin typeface="Comic Sans MS"/>
                <a:ea typeface="宋体"/>
                <a:cs typeface="宋体"/>
              </a:rPr>
              <a:t>%</a:t>
            </a:r>
            <a:r>
              <a:rPr lang="en-US">
                <a:latin typeface="Comic Sans MS"/>
                <a:ea typeface="宋体"/>
                <a:cs typeface="宋体"/>
              </a:rPr>
              <a:t>eax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en-US">
                <a:latin typeface="Comic Sans MS"/>
                <a:ea typeface="宋体"/>
                <a:cs typeface="宋体"/>
              </a:rPr>
              <a:t>(</a:t>
            </a:r>
            <a:r>
              <a:rPr lang="en-US">
                <a:latin typeface="Comic Sans MS"/>
                <a:ea typeface="宋体"/>
                <a:cs typeface="宋体"/>
              </a:rPr>
              <a:t>编译器就不会去用</a:t>
            </a:r>
            <a:r>
              <a:rPr lang="en-US">
                <a:latin typeface="Comic Sans MS"/>
                <a:ea typeface="宋体"/>
                <a:cs typeface="宋体"/>
              </a:rPr>
              <a:t>eax</a:t>
            </a:r>
            <a:r>
              <a:rPr lang="en-US">
                <a:latin typeface="Comic Sans MS"/>
                <a:ea typeface="宋体"/>
                <a:cs typeface="宋体"/>
              </a:rPr>
              <a:t>)</a:t>
            </a:r>
            <a:endParaRPr/>
          </a:p>
          <a:p>
            <a:pPr>
              <a:buChar char="•"/>
            </a:pPr>
            <a:r>
              <a:rPr lang="en-US">
                <a:latin typeface="Comic Sans MS"/>
                <a:ea typeface="宋体"/>
                <a:cs typeface="宋体"/>
                <a:hlinkClick r:id="rId1"/>
              </a:rPr>
              <a:t>https://blog.csdn.net/u011006622/article/details/89496500</a:t>
            </a:r>
            <a:endParaRPr/>
          </a:p>
          <a:p>
            <a:pPr>
              <a:buChar char="•"/>
            </a:pPr>
            <a:endParaRPr lang="zh-CN">
              <a:latin typeface="Comic Sans MS"/>
              <a:ea typeface="宋体"/>
              <a:cs typeface="宋体"/>
            </a:endParaRPr>
          </a:p>
        </p:txBody>
      </p:sp>
      <p:sp>
        <p:nvSpPr>
          <p:cNvPr id="256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73F9D850-B56C-DA40-8B84-66C08A1406CA}" type="slidenum">
              <a:rPr kumimoji="false" lang="zh-CN" altLang="en-US" sz="1400">
                <a:latin typeface="Times New Roman" charset="0"/>
              </a:rPr>
              <a:t>45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en-US"/>
              <a:t>Lock-free Concurrent List</a:t>
            </a:r>
            <a:endParaRPr/>
          </a:p>
        </p:txBody>
      </p:sp>
      <p:sp>
        <p:nvSpPr>
          <p:cNvPr id="259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>
              <a:buChar char="•"/>
            </a:pPr>
            <a:r>
              <a:rPr lang="zh-CN"/>
              <a:t>如何利用</a:t>
            </a:r>
            <a:r>
              <a:rPr lang="en-US"/>
              <a:t>CAS</a:t>
            </a:r>
            <a:r>
              <a:rPr lang="zh-CN"/>
              <a:t>实现一个无需</a:t>
            </a:r>
            <a:r>
              <a:rPr lang="en-US"/>
              <a:t>mutex</a:t>
            </a:r>
            <a:r>
              <a:rPr lang="zh-CN"/>
              <a:t>的</a:t>
            </a:r>
            <a:r>
              <a:rPr lang="en-US"/>
              <a:t>concurrent list</a:t>
            </a:r>
            <a:r>
              <a:rPr lang="zh-CN"/>
              <a:t>？</a:t>
            </a:r>
            <a:endParaRPr/>
          </a:p>
        </p:txBody>
      </p:sp>
      <p:sp>
        <p:nvSpPr>
          <p:cNvPr id="260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61" name="Rectangle 2"/>
          <p:cNvSpPr txBox="true">
            <a:spLocks noChangeArrowheads="true"/>
          </p:cNvSpPr>
          <p:nvPr/>
        </p:nvSpPr>
        <p:spPr bwMode="auto">
          <a:xfrm rot="0" flipH="false" flipV="false">
            <a:off x="4273624" y="2239962"/>
            <a:ext cx="4654473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void List_Insert(list *L, int key)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</a:t>
            </a:r>
            <a:r>
              <a:rPr lang="en-US" sz="1800" b="false">
                <a:solidFill>
                  <a:srgbClr val="00B050">
                    <a:alpha val="100000"/>
                  </a:srgbClr>
                </a:solidFill>
                <a:latin typeface="Consolas"/>
                <a:ea typeface="宋体"/>
                <a:cs typeface="+mn-cs"/>
              </a:rPr>
              <a:t>// synchronization not needed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node_t *new = malloc(sizeof(node_t));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if (new == NULL)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   perror(</a:t>
            </a:r>
            <a:r>
              <a:rPr lang="en-US" sz="1800" b="false">
                <a:latin typeface="Consolas"/>
                <a:ea typeface="宋体"/>
                <a:cs typeface="+mn-cs"/>
              </a:rPr>
              <a:t>“</a:t>
            </a:r>
            <a:r>
              <a:rPr lang="en-US" sz="1800" b="false">
                <a:latin typeface="Consolas"/>
                <a:ea typeface="宋体"/>
                <a:cs typeface="+mn-cs"/>
              </a:rPr>
              <a:t>malloc</a:t>
            </a:r>
            <a:r>
              <a:rPr lang="en-US" sz="1800" b="false">
                <a:latin typeface="Consolas"/>
                <a:ea typeface="宋体"/>
                <a:cs typeface="+mn-cs"/>
              </a:rPr>
              <a:t>”</a:t>
            </a:r>
            <a:r>
              <a:rPr lang="en-US" sz="1800" b="false">
                <a:latin typeface="Consolas"/>
                <a:ea typeface="宋体"/>
                <a:cs typeface="+mn-cs"/>
              </a:rPr>
              <a:t>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   return;</a:t>
            </a:r>
            <a:endParaRPr lang="en-US" sz="2000" b="false">
              <a:solidFill>
                <a:srgbClr val="00B050">
                  <a:alpha val="100000"/>
                </a:srgbClr>
              </a:solidFill>
              <a:latin typeface="Consolas"/>
              <a:ea typeface="宋体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solidFill>
                  <a:srgbClr val="FF0000">
                    <a:alpha val="100000"/>
                  </a:srgbClr>
                </a:solidFill>
                <a:latin typeface="Consolas"/>
                <a:ea typeface="宋体"/>
                <a:cs typeface="+mn-cs"/>
              </a:rPr>
              <a:t>   </a:t>
            </a:r>
            <a:r>
              <a:rPr lang="en-US" sz="1800" b="false">
                <a:latin typeface="Consolas"/>
                <a:ea typeface="宋体"/>
                <a:cs typeface="+mn-cs"/>
              </a:rPr>
              <a:t>new-&gt;key = key;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lang="en-US" sz="800" b="false">
              <a:latin typeface="Consolas"/>
              <a:ea typeface="宋体"/>
              <a:cs typeface="+mn-cs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</a:t>
            </a:r>
            <a:r>
              <a:rPr lang="en-US" sz="1800" b="false">
                <a:solidFill>
                  <a:srgbClr val="00B050">
                    <a:alpha val="100000"/>
                  </a:srgbClr>
                </a:solidFill>
                <a:latin typeface="Consolas"/>
                <a:ea typeface="宋体"/>
                <a:cs typeface="+mn-cs"/>
              </a:rPr>
              <a:t>// just lock critical section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</a:t>
            </a:r>
            <a:r>
              <a:rPr lang="en-US" sz="1800" b="false">
                <a:solidFill>
                  <a:srgbClr val="FF0000">
                    <a:alpha val="100000"/>
                  </a:srgbClr>
                </a:solidFill>
                <a:latin typeface="Consolas"/>
                <a:ea typeface="宋体"/>
                <a:cs typeface="+mn-cs"/>
              </a:rPr>
              <a:t>pthread_mutex_lock(&amp;L-&gt;lock);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new-&gt;next = L-&gt;head;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L-&gt;head = new;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   </a:t>
            </a:r>
            <a:r>
              <a:rPr lang="en-US" sz="1800" b="false">
                <a:solidFill>
                  <a:srgbClr val="FF0000">
                    <a:alpha val="100000"/>
                  </a:srgbClr>
                </a:solidFill>
                <a:latin typeface="Consolas"/>
                <a:ea typeface="宋体"/>
                <a:cs typeface="+mn-cs"/>
              </a:rPr>
              <a:t>pthread_mutex_unlock(&amp;L-&gt;lock);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false">
                <a:latin typeface="Consolas"/>
                <a:ea typeface="宋体"/>
                <a:cs typeface="+mn-cs"/>
              </a:rPr>
              <a:t>}</a:t>
            </a:r>
            <a:endParaRPr/>
          </a:p>
        </p:txBody>
      </p:sp>
      <p:sp>
        <p:nvSpPr>
          <p:cNvPr id="262" name="Rectangle 7"/>
          <p:cNvSpPr>
            <a:spLocks noChangeArrowheads="true"/>
          </p:cNvSpPr>
          <p:nvPr/>
        </p:nvSpPr>
        <p:spPr bwMode="auto">
          <a:xfrm rot="0" flipH="false" flipV="false">
            <a:off x="4495800" y="5486400"/>
            <a:ext cx="3678288" cy="533400"/>
          </a:xfrm>
          <a:prstGeom prst="rect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/>
          </a:p>
        </p:txBody>
      </p:sp>
      <p:pic>
        <p:nvPicPr>
          <p:cNvPr id="263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80954" y="5377430"/>
            <a:ext cx="4273624" cy="751340"/>
          </a:xfrm>
          <a:prstGeom prst="rect"/>
        </p:spPr>
      </p:pic>
    </p:spTree>
  </p:cSld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2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pPr/>
            <a:r>
              <a:rPr kumimoji="true" lang="en-US" altLang="zh-CN">
                <a:ea typeface="宋体" charset="-122"/>
              </a:rPr>
              <a:t>Thread</a:t>
            </a:r>
            <a:r>
              <a:rPr kumimoji="true" lang="zh-CN" altLang="en-US">
                <a:ea typeface="宋体" charset="-122"/>
              </a:rPr>
              <a:t> </a:t>
            </a:r>
            <a:r>
              <a:rPr kumimoji="true" lang="en-US" altLang="zh-CN">
                <a:ea typeface="宋体" charset="-122"/>
              </a:rPr>
              <a:t>&amp;</a:t>
            </a:r>
            <a:r>
              <a:rPr kumimoji="true" lang="zh-CN" altLang="en-US">
                <a:ea typeface="宋体" charset="-122"/>
              </a:rPr>
              <a:t> </a:t>
            </a:r>
            <a:r>
              <a:rPr kumimoji="true" lang="en-US" altLang="zh-CN">
                <a:ea typeface="宋体" charset="-122"/>
              </a:rPr>
              <a:t>Lock:</a:t>
            </a:r>
            <a:r>
              <a:rPr kumimoji="true" lang="zh-CN" altLang="en-US">
                <a:ea typeface="宋体" charset="-122"/>
              </a:rPr>
              <a:t> </a:t>
            </a:r>
            <a:r>
              <a:rPr kumimoji="true" lang="en-US" altLang="zh-CN">
                <a:ea typeface="宋体" charset="-122"/>
              </a:rPr>
              <a:t>Advanced</a:t>
            </a:r>
            <a:r>
              <a:rPr kumimoji="true" lang="zh-CN" altLang="en-US">
                <a:ea typeface="宋体" charset="-122"/>
              </a:rPr>
              <a:t> </a:t>
            </a:r>
            <a:r>
              <a:rPr kumimoji="true" lang="en-US" altLang="zh-CN">
                <a:ea typeface="宋体" charset="-122"/>
              </a:rPr>
              <a:t>Contents</a:t>
            </a:r>
            <a:r>
              <a:rPr kumimoji="true" lang="zh-CN" altLang="en-US">
                <a:ea typeface="宋体" charset="-122"/>
              </a:rPr>
              <a:t> </a:t>
            </a:r>
            <a:r>
              <a:rPr kumimoji="true" lang="en-US" altLang="zh-CN">
                <a:ea typeface="宋体" charset="-122"/>
              </a:rPr>
              <a:t>I</a:t>
            </a:r>
            <a:endParaRPr kumimoji="true" lang="zh-CN" altLang="en-US">
              <a:ea typeface="宋体" charset="-122"/>
            </a:endParaRPr>
          </a:p>
        </p:txBody>
      </p:sp>
      <p:sp>
        <p:nvSpPr>
          <p:cNvPr id="266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69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229600" cy="4968875"/>
          </a:xfrm>
        </p:spPr>
        <p:txBody>
          <a:bodyPr/>
          <a:lstStyle/>
          <a:p>
            <a:pPr/>
            <a:r>
              <a:rPr lang="en-US" altLang="zh-CN">
                <a:ea typeface="宋体" charset="-122"/>
              </a:rPr>
              <a:t>A1. </a:t>
            </a:r>
            <a:r>
              <a:rPr lang="zh-CN" altLang="en-US">
                <a:ea typeface="宋体" charset="-122"/>
              </a:rPr>
              <a:t>禁止</a:t>
            </a:r>
            <a:r>
              <a:rPr lang="en-US" altLang="zh-CN">
                <a:ea typeface="宋体" charset="-122"/>
              </a:rPr>
              <a:t>-</a:t>
            </a:r>
            <a:r>
              <a:rPr lang="zh-CN" altLang="en-US">
                <a:ea typeface="宋体" charset="-122"/>
              </a:rPr>
              <a:t>恢复中断，中间形成临界区</a:t>
            </a:r>
            <a:endParaRPr lang="en-US" altLang="zh-CN">
              <a:ea typeface="宋体" charset="-122"/>
            </a:endParaRPr>
          </a:p>
          <a:p>
            <a:pPr/>
            <a:endParaRPr lang="en-US" altLang="zh-CN">
              <a:ea typeface="宋体" charset="-122"/>
            </a:endParaRPr>
          </a:p>
          <a:p>
            <a:pPr/>
            <a:endParaRPr lang="en-US" altLang="zh-CN">
              <a:ea typeface="宋体" charset="-122"/>
            </a:endParaRPr>
          </a:p>
          <a:p>
            <a:pPr/>
            <a:endParaRPr lang="en-US" altLang="zh-CN">
              <a:ea typeface="宋体" charset="-122"/>
            </a:endParaRPr>
          </a:p>
          <a:p>
            <a:pPr lvl="1"/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优点：正确，线程不能被打断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缺点：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进程特权必须足够高，能够关中断；并可能被滥用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多核情况不管用，没法禁止其他核中断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时间长可能导致中断丢失，严重错误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效率低，开关中断执行时间长</a:t>
            </a:r>
            <a:endParaRPr lang="en-US" altLang="zh-CN">
              <a:ea typeface="宋体" charset="-122"/>
            </a:endParaRPr>
          </a:p>
          <a:p>
            <a:pPr lvl="2"/>
            <a:endParaRPr lang="zh-CN" altLang="en-US">
              <a:ea typeface="宋体" charset="-122"/>
            </a:endParaRPr>
          </a:p>
        </p:txBody>
      </p:sp>
      <p:pic>
        <p:nvPicPr>
          <p:cNvPr id="270" name="图片 4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320800" y="2157413"/>
            <a:ext cx="4151313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A8FA288-8B98-6741-A1B7-B7261F61AFDB}" type="slidenum">
              <a:rPr kumimoji="false" lang="zh-CN" altLang="en-US" sz="1400">
                <a:latin typeface="Times New Roman" charset="0"/>
              </a:rPr>
              <a:t>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7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 Simple Counter</a:t>
            </a:r>
            <a:endParaRPr lang="zh-CN" altLang="en-US">
              <a:ea typeface="宋体" charset="-122"/>
            </a:endParaRPr>
          </a:p>
        </p:txBody>
      </p:sp>
      <p:sp>
        <p:nvSpPr>
          <p:cNvPr id="274" name="Rectangle 2"/>
          <p:cNvSpPr txBox="true">
            <a:spLocks noChangeArrowheads="true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typedef struct __conter_t { </a:t>
            </a:r>
            <a:endParaRPr/>
          </a:p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   int value; </a:t>
            </a:r>
            <a:endParaRPr/>
          </a:p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} counter_t</a:t>
            </a:r>
            <a:endParaRPr/>
          </a:p>
          <a:p>
            <a:pPr>
              <a:buFontTx/>
              <a:buNone/>
            </a:pPr>
            <a:endParaRPr kumimoji="false" lang="en-US" altLang="zh-CN" sz="2400" b="false">
              <a:latin typeface="Consolas" charset="0"/>
            </a:endParaRPr>
          </a:p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void init(counter *c) { c-&gt;value=0; }</a:t>
            </a:r>
            <a:endParaRPr/>
          </a:p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void increment(counter_t *c) { c-&gt;value++; } </a:t>
            </a:r>
            <a:endParaRPr/>
          </a:p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void decrement(counter_t *c) { c-&gt;value--; } </a:t>
            </a:r>
            <a:endParaRPr/>
          </a:p>
          <a:p>
            <a:pPr>
              <a:buFontTx/>
              <a:buNone/>
            </a:pPr>
            <a:r>
              <a:rPr kumimoji="false" lang="en-US" altLang="zh-CN" sz="2400" b="false">
                <a:latin typeface="Consolas" charset="0"/>
              </a:rPr>
              <a:t>int get(counter_t *c) { return c-&gt;value; }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77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A2. </a:t>
            </a:r>
            <a:r>
              <a:rPr lang="zh-CN" altLang="en-US">
                <a:ea typeface="宋体" charset="-122"/>
              </a:rPr>
              <a:t>简单</a:t>
            </a:r>
            <a:r>
              <a:rPr lang="en-US" altLang="zh-CN">
                <a:ea typeface="宋体" charset="-122"/>
              </a:rPr>
              <a:t>spin-wait</a:t>
            </a:r>
            <a:r>
              <a:rPr lang="zh-CN" altLang="en-US">
                <a:ea typeface="宋体" charset="-122"/>
              </a:rPr>
              <a:t>方案</a:t>
            </a:r>
            <a:endParaRPr/>
          </a:p>
        </p:txBody>
      </p:sp>
      <p:pic>
        <p:nvPicPr>
          <p:cNvPr id="278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071563" y="2303463"/>
            <a:ext cx="7127875" cy="42513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81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A2. </a:t>
            </a:r>
            <a:r>
              <a:rPr lang="zh-CN" altLang="en-US">
                <a:ea typeface="宋体" charset="-122"/>
              </a:rPr>
              <a:t>简单</a:t>
            </a:r>
            <a:r>
              <a:rPr lang="en-US" altLang="zh-CN">
                <a:ea typeface="宋体" charset="-122"/>
              </a:rPr>
              <a:t>spin-wait</a:t>
            </a:r>
            <a:r>
              <a:rPr lang="zh-CN" altLang="en-US">
                <a:ea typeface="宋体" charset="-122"/>
              </a:rPr>
              <a:t>方案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不正确！可能都抢到锁</a:t>
            </a:r>
            <a:endParaRPr lang="en-US" altLang="zh-CN">
              <a:ea typeface="宋体" charset="-122"/>
            </a:endParaRPr>
          </a:p>
          <a:p>
            <a:pPr/>
            <a:endParaRPr lang="zh-CN" altLang="en-US">
              <a:ea typeface="宋体" charset="-122"/>
            </a:endParaRPr>
          </a:p>
        </p:txBody>
      </p:sp>
      <p:pic>
        <p:nvPicPr>
          <p:cNvPr id="282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11200" y="2846388"/>
            <a:ext cx="79756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8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A3.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Test And Set (Atomic Exchange) 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上一个方案的问题，</a:t>
            </a:r>
            <a:r>
              <a:rPr lang="en-US" altLang="zh-CN">
                <a:ea typeface="宋体" charset="-122"/>
              </a:rPr>
              <a:t>flag</a:t>
            </a:r>
            <a:r>
              <a:rPr lang="zh-CN" altLang="en-US">
                <a:ea typeface="宋体" charset="-122"/>
              </a:rPr>
              <a:t>的读和写不是原子性的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解决方案：原子性的</a:t>
            </a:r>
            <a:r>
              <a:rPr lang="en-US" altLang="zh-CN">
                <a:ea typeface="宋体" charset="-122"/>
              </a:rPr>
              <a:t>test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set</a:t>
            </a:r>
            <a:endParaRPr/>
          </a:p>
          <a:p>
            <a:pPr lvl="2"/>
            <a:r>
              <a:rPr lang="en-US" altLang="zh-CN">
                <a:ea typeface="宋体" charset="-122"/>
              </a:rPr>
              <a:t>SPARC</a:t>
            </a:r>
            <a:r>
              <a:rPr lang="zh-CN" altLang="zh-CN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–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ldstub,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load/store unsigned byte </a:t>
            </a:r>
            <a:endParaRPr/>
          </a:p>
          <a:p>
            <a:pPr lvl="2"/>
            <a:r>
              <a:rPr lang="en-US" altLang="zh-CN">
                <a:ea typeface="宋体" charset="-122"/>
              </a:rPr>
              <a:t>x86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-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xchg</a:t>
            </a:r>
            <a:endParaRPr lang="zh-CN" altLang="en-US">
              <a:ea typeface="宋体" charset="-122"/>
            </a:endParaRPr>
          </a:p>
        </p:txBody>
      </p:sp>
      <p:pic>
        <p:nvPicPr>
          <p:cNvPr id="286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504825" y="4224338"/>
            <a:ext cx="8181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8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A3.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Test And Set (Atomic Exchange) </a:t>
            </a:r>
            <a:endParaRPr/>
          </a:p>
          <a:p>
            <a:pPr/>
            <a:endParaRPr lang="zh-CN" altLang="en-US">
              <a:ea typeface="宋体" charset="-122"/>
            </a:endParaRPr>
          </a:p>
        </p:txBody>
      </p:sp>
      <p:pic>
        <p:nvPicPr>
          <p:cNvPr id="290" name="图片 3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39725" y="2195513"/>
            <a:ext cx="8637588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show="false">
  <p:cSld>
    <p:spTree>
      <p:nvGrpSpPr>
        <p:cNvPr id="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9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A3.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Test And Set (Atomic Exchange) 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前提：需要一个抢占式调度器，否则一个线程会一直占据</a:t>
            </a:r>
            <a:r>
              <a:rPr lang="en-US" altLang="zh-CN">
                <a:ea typeface="宋体" charset="-122"/>
              </a:rPr>
              <a:t>CPU</a:t>
            </a:r>
            <a:endParaRPr/>
          </a:p>
          <a:p>
            <a:pPr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2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96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dirty="false">
                <a:ea typeface="宋体" charset="-122"/>
              </a:rPr>
              <a:t>A3.</a:t>
            </a:r>
            <a:r>
              <a:rPr lang="zh-CN" altLang="en-US" dirty="false">
                <a:ea typeface="宋体" charset="-122"/>
              </a:rPr>
              <a:t> </a:t>
            </a:r>
            <a:r>
              <a:rPr lang="en-US" altLang="zh-CN" dirty="false">
                <a:ea typeface="宋体" charset="-122"/>
              </a:rPr>
              <a:t>Test And Set (Atomic Exchange) </a:t>
            </a:r>
            <a:endParaRPr/>
          </a:p>
          <a:p>
            <a:pPr lvl="1"/>
            <a:r>
              <a:rPr lang="zh-CN" altLang="en-US" dirty="false">
                <a:ea typeface="宋体" charset="-122"/>
              </a:rPr>
              <a:t>评价</a:t>
            </a:r>
            <a:endParaRPr lang="en-US" altLang="zh-CN" dirty="false">
              <a:ea typeface="宋体" charset="-122"/>
            </a:endParaRPr>
          </a:p>
          <a:p>
            <a:pPr lvl="2"/>
            <a:r>
              <a:rPr lang="zh-CN" altLang="en-US" dirty="false">
                <a:ea typeface="宋体" charset="-122"/>
              </a:rPr>
              <a:t>正确性：</a:t>
            </a:r>
            <a:r>
              <a:rPr lang="en-US" altLang="zh-CN" dirty="false">
                <a:ea typeface="宋体" charset="-122"/>
              </a:rPr>
              <a:t>OK</a:t>
            </a:r>
            <a:endParaRPr/>
          </a:p>
          <a:p>
            <a:pPr lvl="2"/>
            <a:r>
              <a:rPr lang="zh-CN" altLang="en-US" dirty="false">
                <a:ea typeface="宋体" charset="-122"/>
              </a:rPr>
              <a:t>公平性：没有任何保障，可能有饥饿问题</a:t>
            </a:r>
            <a:endParaRPr lang="en-US" altLang="zh-CN" dirty="false">
              <a:ea typeface="宋体" charset="-122"/>
            </a:endParaRPr>
          </a:p>
          <a:p>
            <a:pPr lvl="2"/>
            <a:r>
              <a:rPr lang="zh-CN" altLang="en-US" dirty="false">
                <a:ea typeface="宋体" charset="-122"/>
              </a:rPr>
              <a:t>性能：</a:t>
            </a:r>
            <a:endParaRPr lang="en-US" altLang="zh-CN" dirty="false">
              <a:ea typeface="宋体" charset="-122"/>
            </a:endParaRPr>
          </a:p>
          <a:p>
            <a:pPr lvl="3"/>
            <a:r>
              <a:rPr lang="zh-CN" altLang="en-US" dirty="false">
                <a:ea typeface="宋体" charset="-122"/>
              </a:rPr>
              <a:t>单核：性能差</a:t>
            </a:r>
            <a:endParaRPr lang="en-US" altLang="zh-CN" dirty="false">
              <a:ea typeface="宋体" charset="-122"/>
            </a:endParaRPr>
          </a:p>
          <a:p>
            <a:pPr lvl="3"/>
            <a:r>
              <a:rPr lang="zh-CN" altLang="en-US" dirty="false">
                <a:ea typeface="宋体" charset="-122"/>
              </a:rPr>
              <a:t>多核：可能</a:t>
            </a:r>
            <a:r>
              <a:rPr lang="en-US" altLang="zh-CN" dirty="false">
                <a:ea typeface="宋体" charset="-122"/>
              </a:rPr>
              <a:t>OK</a:t>
            </a:r>
            <a:r>
              <a:rPr lang="zh-CN" altLang="en-US" dirty="false">
                <a:ea typeface="宋体" charset="-122"/>
              </a:rPr>
              <a:t>，如果其他核上没有其他任务（不用</a:t>
            </a:r>
            <a:r>
              <a:rPr lang="en-US" altLang="zh-CN" dirty="false">
                <a:ea typeface="宋体" charset="-122"/>
              </a:rPr>
              <a:t>lock#</a:t>
            </a:r>
            <a:r>
              <a:rPr lang="zh-CN" altLang="en-US" dirty="false">
                <a:ea typeface="宋体" charset="-122"/>
              </a:rPr>
              <a:t>的话）</a:t>
            </a:r>
            <a:endParaRPr lang="en-US" altLang="zh-CN" dirty="false">
              <a:ea typeface="宋体" charset="-122"/>
            </a:endParaRPr>
          </a:p>
          <a:p>
            <a:pPr lvl="4"/>
            <a:r>
              <a:rPr lang="zh-CN" altLang="en-US" dirty="false">
                <a:ea typeface="宋体" charset="-122"/>
              </a:rPr>
              <a:t>假设一个线程刚释放锁（</a:t>
            </a:r>
            <a:r>
              <a:rPr lang="en-US" altLang="zh-CN" dirty="false">
                <a:ea typeface="宋体" charset="-122"/>
              </a:rPr>
              <a:t>lock-&gt;flag = 0</a:t>
            </a:r>
            <a:r>
              <a:rPr lang="zh-CN" altLang="en-US" dirty="false">
                <a:ea typeface="宋体" charset="-122"/>
              </a:rPr>
              <a:t>）</a:t>
            </a:r>
            <a:endParaRPr lang="en-US" altLang="zh-CN" dirty="false">
              <a:ea typeface="宋体" charset="-122"/>
            </a:endParaRPr>
          </a:p>
          <a:p>
            <a:pPr lvl="4"/>
            <a:r>
              <a:rPr lang="zh-CN" altLang="en-US" dirty="false">
                <a:ea typeface="宋体" charset="-122"/>
              </a:rPr>
              <a:t>另外两个线程在</a:t>
            </a:r>
            <a:r>
              <a:rPr lang="en-US" altLang="zh-CN" dirty="false">
                <a:ea typeface="宋体" charset="-122"/>
              </a:rPr>
              <a:t>2</a:t>
            </a:r>
            <a:r>
              <a:rPr lang="zh-CN" altLang="en-US" dirty="false">
                <a:ea typeface="宋体" charset="-122"/>
              </a:rPr>
              <a:t>个核上同时抢锁，都读到</a:t>
            </a:r>
            <a:r>
              <a:rPr lang="en-US" altLang="zh-CN" dirty="false">
                <a:ea typeface="宋体" charset="-122"/>
              </a:rPr>
              <a:t>lock-&gt;flag=0</a:t>
            </a:r>
            <a:endParaRPr lang="zh-CN" altLang="en-US" dirty="false">
              <a:ea typeface="宋体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29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A4. Compare and Swap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Test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Set</a:t>
            </a:r>
            <a:r>
              <a:rPr lang="zh-CN" altLang="en-US">
                <a:ea typeface="宋体" charset="-122"/>
              </a:rPr>
              <a:t>的高级版本</a:t>
            </a:r>
            <a:endParaRPr lang="en-US" altLang="zh-CN">
              <a:ea typeface="宋体" charset="-122"/>
            </a:endParaRPr>
          </a:p>
          <a:p>
            <a:pPr lvl="2"/>
            <a:r>
              <a:rPr lang="en-US" altLang="zh-CN">
                <a:ea typeface="宋体" charset="-122"/>
              </a:rPr>
              <a:t>X86: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cmpxchg</a:t>
            </a:r>
            <a:endParaRPr/>
          </a:p>
          <a:p>
            <a:pPr lvl="2"/>
            <a:r>
              <a:rPr lang="zh-CN" altLang="en-US">
                <a:ea typeface="宋体" charset="-122"/>
              </a:rPr>
              <a:t>实现锁，效果与</a:t>
            </a:r>
            <a:r>
              <a:rPr lang="en-US" altLang="zh-CN">
                <a:ea typeface="宋体" charset="-122"/>
              </a:rPr>
              <a:t>test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set</a:t>
            </a:r>
            <a:r>
              <a:rPr lang="zh-CN" altLang="en-US">
                <a:ea typeface="宋体" charset="-122"/>
              </a:rPr>
              <a:t>相同</a:t>
            </a:r>
            <a:endParaRPr/>
          </a:p>
        </p:txBody>
      </p:sp>
      <p:pic>
        <p:nvPicPr>
          <p:cNvPr id="300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09600" y="3548063"/>
            <a:ext cx="7721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pic>
        <p:nvPicPr>
          <p:cNvPr id="301" name="图片 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609600" y="5367338"/>
            <a:ext cx="7721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show="false">
  <p:cSld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04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A5. Load-Linked and Store-Conditional 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用于构造临界区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MIPS</a:t>
            </a:r>
            <a:r>
              <a:rPr lang="zh-CN" altLang="en-US">
                <a:ea typeface="宋体" charset="-122"/>
              </a:rPr>
              <a:t>上支持</a:t>
            </a:r>
            <a:r>
              <a:rPr lang="en-US" altLang="zh-CN">
                <a:ea typeface="宋体" charset="-122"/>
              </a:rPr>
              <a:t>LL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SC</a:t>
            </a:r>
            <a:r>
              <a:rPr lang="zh-CN" altLang="en-US">
                <a:ea typeface="宋体" charset="-122"/>
              </a:rPr>
              <a:t>；</a:t>
            </a:r>
            <a:r>
              <a:rPr lang="en-US" altLang="zh-CN">
                <a:ea typeface="宋体" charset="-122"/>
              </a:rPr>
              <a:t>Alpha, PowerPC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ARM</a:t>
            </a:r>
            <a:r>
              <a:rPr lang="zh-CN" altLang="en-US">
                <a:ea typeface="宋体" charset="-122"/>
              </a:rPr>
              <a:t>也有类似指令</a:t>
            </a:r>
            <a:r>
              <a:rPr lang="en-US" altLang="zh-CN">
                <a:ea typeface="宋体" charset="-122"/>
              </a:rPr>
              <a:t> 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LL</a:t>
            </a:r>
            <a:r>
              <a:rPr lang="zh-CN" altLang="en-US">
                <a:ea typeface="宋体" charset="-122"/>
              </a:rPr>
              <a:t>：从内存加载一个值到寄存器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SC</a:t>
            </a:r>
            <a:r>
              <a:rPr lang="zh-CN" altLang="en-US">
                <a:ea typeface="宋体" charset="-122"/>
              </a:rPr>
              <a:t>：如果</a:t>
            </a:r>
            <a:r>
              <a:rPr lang="en-US" altLang="zh-CN">
                <a:ea typeface="宋体" charset="-122"/>
              </a:rPr>
              <a:t>LL</a:t>
            </a:r>
            <a:r>
              <a:rPr lang="zh-CN" altLang="en-US">
                <a:ea typeface="宋体" charset="-122"/>
              </a:rPr>
              <a:t>指定的内存没被修改，那么就修改并返回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，否则不修改并返回</a:t>
            </a:r>
            <a:r>
              <a:rPr lang="en-US" altLang="zh-CN">
                <a:ea typeface="宋体" charset="-122"/>
              </a:rPr>
              <a:t>0</a:t>
            </a:r>
            <a:endParaRPr/>
          </a:p>
          <a:p>
            <a:pPr lvl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show="false">
  <p:cSld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07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A5. Load-Linked and Store-Conditional</a:t>
            </a:r>
            <a:endParaRPr/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600">
                <a:ea typeface="宋体" charset="-122"/>
              </a:rPr>
              <a:t>思考：如果利用</a:t>
            </a:r>
            <a:r>
              <a:rPr lang="en-US" altLang="zh-CN" sz="2600">
                <a:ea typeface="宋体" charset="-122"/>
              </a:rPr>
              <a:t>LL</a:t>
            </a:r>
            <a:r>
              <a:rPr lang="zh-CN" altLang="en-US" sz="2600">
                <a:ea typeface="宋体" charset="-122"/>
              </a:rPr>
              <a:t>和</a:t>
            </a:r>
            <a:r>
              <a:rPr lang="en-US" altLang="zh-CN" sz="2600">
                <a:ea typeface="宋体" charset="-122"/>
              </a:rPr>
              <a:t>SC</a:t>
            </a:r>
            <a:r>
              <a:rPr lang="zh-CN" altLang="en-US" sz="2600">
                <a:ea typeface="宋体" charset="-122"/>
              </a:rPr>
              <a:t>写</a:t>
            </a:r>
            <a:r>
              <a:rPr lang="en-US" altLang="zh-CN" sz="2600">
                <a:ea typeface="宋体" charset="-122"/>
              </a:rPr>
              <a:t>lock</a:t>
            </a:r>
            <a:r>
              <a:rPr lang="zh-CN" altLang="en-US" sz="2600">
                <a:ea typeface="宋体" charset="-122"/>
              </a:rPr>
              <a:t>和</a:t>
            </a:r>
            <a:r>
              <a:rPr lang="en-US" altLang="zh-CN" sz="2600">
                <a:ea typeface="宋体" charset="-122"/>
              </a:rPr>
              <a:t>unlock</a:t>
            </a:r>
            <a:r>
              <a:rPr lang="zh-CN" altLang="en-US" sz="2600">
                <a:ea typeface="宋体" charset="-122"/>
              </a:rPr>
              <a:t>函数？尽可能短代码</a:t>
            </a:r>
            <a:r>
              <a:rPr lang="en-US" altLang="zh-CN" sz="2600">
                <a:ea typeface="宋体" charset="-122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 lang="zh-CN" altLang="en-US" sz="2600">
              <a:ea typeface="宋体" charset="-122"/>
            </a:endParaRPr>
          </a:p>
        </p:txBody>
      </p:sp>
      <p:pic>
        <p:nvPicPr>
          <p:cNvPr id="308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69875" y="2438400"/>
            <a:ext cx="8818563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pic>
        <p:nvPicPr>
          <p:cNvPr id="309" name="图片 3"/>
          <p:cNvPicPr>
            <a:picLocks noChangeAspect="true"/>
          </p:cNvPicPr>
          <p:nvPr/>
        </p:nvPicPr>
        <p:blipFill rotWithShape="true">
          <a:blip r:embed="rId2">
            <a:extLst>
              <a:ext uri="{28A0092B-C50C-407E-A947-70E740481C1C}"/>
            </a:extLst>
          </a:blip>
          <a:srcRect b="92718"/>
          <a:stretch/>
        </p:blipFill>
        <p:spPr bwMode="auto">
          <a:xfrm>
            <a:off x="457200" y="6157913"/>
            <a:ext cx="712787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show="false">
  <p:cSld>
    <p:spTree>
      <p:nvGrpSpPr>
        <p:cNvPr id="3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12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A5. Load-Linked and Store-Conditional</a:t>
            </a:r>
            <a:endParaRPr/>
          </a:p>
          <a:p>
            <a:pPr marL="457200" lvl="1" indent="0">
              <a:buFontTx/>
              <a:buNone/>
            </a:pPr>
            <a:r>
              <a:rPr lang="zh-CN" altLang="en-US">
                <a:ea typeface="宋体" charset="-122"/>
              </a:rPr>
              <a:t>普通青年版本：</a:t>
            </a:r>
            <a:endParaRPr lang="en-US" altLang="zh-CN">
              <a:ea typeface="宋体" charset="-122"/>
            </a:endParaRPr>
          </a:p>
          <a:p>
            <a:pPr/>
            <a:endParaRPr lang="zh-CN" altLang="en-US">
              <a:ea typeface="宋体" charset="-122"/>
            </a:endParaRPr>
          </a:p>
        </p:txBody>
      </p:sp>
      <p:pic>
        <p:nvPicPr>
          <p:cNvPr id="313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57175" y="2841625"/>
            <a:ext cx="8745538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3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5F9E42C-0672-F044-94CC-0207441E866E}" type="slidenum">
              <a:rPr kumimoji="false" lang="zh-CN" altLang="en-US" sz="1400">
                <a:latin typeface="Times New Roman" charset="0"/>
              </a:rPr>
              <a:t>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31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470900" cy="4732338"/>
          </a:xfrm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Locks support a concurrent programming style based on mutual exclusion</a:t>
            </a:r>
            <a:endParaRPr/>
          </a:p>
          <a:p>
            <a:pPr lvl="1"/>
            <a:r>
              <a:rPr kumimoji="false" lang="en-US" altLang="zh-CN">
                <a:ea typeface="宋体" charset="-122"/>
              </a:rPr>
              <a:t>Only 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one thread </a:t>
            </a:r>
            <a:r>
              <a:rPr kumimoji="false" lang="en-US" altLang="zh-CN">
                <a:ea typeface="宋体" charset="-122"/>
              </a:rPr>
              <a:t>at a time executes the critical section</a:t>
            </a:r>
            <a:endParaRPr/>
          </a:p>
          <a:p>
            <a:pPr lvl="1">
              <a:buFontTx/>
              <a:buNone/>
            </a:pPr>
            <a:endParaRPr kumimoji="false" lang="en-US" altLang="zh-CN">
              <a:ea typeface="宋体" charset="-122"/>
            </a:endParaRPr>
          </a:p>
          <a:p>
            <a:pPr lvl="1">
              <a:buFont typeface="Comic Sans MS" charset="0"/>
              <a:buAutoNum type="arabicPeriod"/>
            </a:pPr>
            <a:r>
              <a:rPr kumimoji="false" lang="en-US" altLang="zh-CN">
                <a:ea typeface="宋体" charset="-122"/>
              </a:rPr>
              <a:t>Acquire lock </a:t>
            </a:r>
            <a:endParaRPr/>
          </a:p>
          <a:p>
            <a:pPr lvl="1">
              <a:buFont typeface="Comic Sans MS" charset="0"/>
              <a:buAutoNum type="arabicPeriod"/>
            </a:pPr>
            <a:r>
              <a:rPr kumimoji="false" lang="en-US" altLang="zh-CN">
                <a:ea typeface="宋体" charset="-122"/>
              </a:rPr>
              <a:t>. . . // Critical sections</a:t>
            </a:r>
            <a:endParaRPr/>
          </a:p>
          <a:p>
            <a:pPr lvl="1">
              <a:buFont typeface="Comic Sans MS" charset="0"/>
              <a:buAutoNum type="arabicPeriod"/>
            </a:pPr>
            <a:r>
              <a:rPr kumimoji="false" lang="en-US" altLang="zh-CN">
                <a:ea typeface="宋体" charset="-122"/>
              </a:rPr>
              <a:t>Release lock</a:t>
            </a:r>
            <a:endParaRPr/>
          </a:p>
        </p:txBody>
      </p:sp>
      <p:sp>
        <p:nvSpPr>
          <p:cNvPr id="31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Lock-based Approach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show="false">
  <p:cSld>
    <p:spTree>
      <p:nvGrpSpPr>
        <p:cNvPr id="3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20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A5. Load-Linked and Store-Conditional</a:t>
            </a:r>
            <a:endParaRPr/>
          </a:p>
          <a:p>
            <a:pPr marL="457200" lvl="1" indent="0">
              <a:buFontTx/>
              <a:buNone/>
            </a:pPr>
            <a:r>
              <a:rPr lang="zh-CN" altLang="en-US">
                <a:ea typeface="宋体" charset="-122"/>
              </a:rPr>
              <a:t>文艺青年版本：</a:t>
            </a:r>
            <a:endParaRPr lang="en-US" altLang="zh-CN">
              <a:ea typeface="宋体" charset="-122"/>
            </a:endParaRPr>
          </a:p>
          <a:p>
            <a:pPr/>
            <a:endParaRPr lang="zh-CN" altLang="en-US">
              <a:ea typeface="宋体" charset="-122"/>
            </a:endParaRPr>
          </a:p>
        </p:txBody>
      </p:sp>
      <p:pic>
        <p:nvPicPr>
          <p:cNvPr id="321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0" y="2814638"/>
            <a:ext cx="89344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322" name="内容占位符 2"/>
          <p:cNvSpPr txBox="true"/>
          <p:nvPr/>
        </p:nvSpPr>
        <p:spPr>
          <a:xfrm>
            <a:off x="685800" y="4191000"/>
            <a:ext cx="8077200" cy="205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 fontScale="92500"/>
          </a:bodyPr>
          <a:lstStyle>
            <a:lvl1pPr defTabSz="4572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defTabSz="4572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defTabSz="4572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defTabSz="4572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defTabSz="4572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eaLnBrk="true" hangingPunct="true">
              <a:lnSpc>
                <a:spcPct val="90000"/>
              </a:lnSpc>
              <a:buFontTx/>
              <a:buNone/>
            </a:pPr>
            <a:r>
              <a:rPr kumimoji="false" lang="en-US" altLang="zh-CN" sz="3000" dirty="false"/>
              <a:t>Lauer’s Law</a:t>
            </a:r>
            <a:r>
              <a:rPr kumimoji="false" lang="zh-CN" altLang="en-US" sz="3000" dirty="false"/>
              <a:t>：</a:t>
            </a:r>
            <a:r>
              <a:rPr kumimoji="false" lang="en-US" altLang="zh-CN" sz="2600" dirty="false"/>
              <a:t>As Hugh Lauer said, when discussing the construction of the Pilot operating system: </a:t>
            </a:r>
            <a:endParaRPr kumimoji="false" lang="en-US" altLang="zh-CN" sz="3000" dirty="false"/>
          </a:p>
          <a:p>
            <a:pPr eaLnBrk="true" hangingPunct="true">
              <a:lnSpc>
                <a:spcPct val="90000"/>
              </a:lnSpc>
              <a:buFontTx/>
              <a:buNone/>
            </a:pPr>
            <a:r>
              <a:rPr kumimoji="false" lang="zh-CN" altLang="en-US" sz="3000" dirty="false"/>
              <a:t>   </a:t>
            </a:r>
            <a:r>
              <a:rPr kumimoji="false" lang="en-US" altLang="zh-CN" sz="3000" i="true" dirty="false"/>
              <a:t>If the same people had twice as much time, they could produce as good of a system in half the code.</a:t>
            </a:r>
            <a:r>
              <a:rPr kumimoji="false" lang="en-US" altLang="zh-CN" sz="3000" dirty="false"/>
              <a:t> </a:t>
            </a:r>
            <a:endParaRPr/>
          </a:p>
          <a:p>
            <a:pPr eaLnBrk="true" hangingPunct="true">
              <a:lnSpc>
                <a:spcPct val="90000"/>
              </a:lnSpc>
            </a:pPr>
            <a:endParaRPr kumimoji="false" lang="en-US" altLang="zh-CN" sz="3000" dirty="false"/>
          </a:p>
          <a:p>
            <a:pPr eaLnBrk="true" hangingPunct="true">
              <a:lnSpc>
                <a:spcPct val="90000"/>
              </a:lnSpc>
            </a:pPr>
            <a:endParaRPr lang="zh-CN" altLang="en-US" sz="3000" dirty="fals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2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A6. Fetch and Add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利用硬件提供的原子性的</a:t>
            </a:r>
            <a:r>
              <a:rPr lang="en-US" altLang="zh-CN">
                <a:ea typeface="宋体" charset="-122"/>
              </a:rPr>
              <a:t>Fetch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and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Add</a:t>
            </a:r>
            <a:r>
              <a:rPr lang="zh-CN" altLang="en-US">
                <a:ea typeface="宋体" charset="-122"/>
              </a:rPr>
              <a:t>操作：</a:t>
            </a:r>
            <a:endParaRPr lang="en-US" altLang="zh-CN">
              <a:ea typeface="宋体" charset="-122"/>
            </a:endParaRPr>
          </a:p>
          <a:p>
            <a:pPr lvl="1"/>
            <a:endParaRPr lang="zh-CN" altLang="en-US">
              <a:ea typeface="宋体" charset="-122"/>
            </a:endParaRPr>
          </a:p>
        </p:txBody>
      </p:sp>
      <p:pic>
        <p:nvPicPr>
          <p:cNvPr id="326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558925" y="2916238"/>
            <a:ext cx="448945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2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A6. Fetch and Add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锁的实现：</a:t>
            </a:r>
            <a:endParaRPr lang="en-US" altLang="zh-CN">
              <a:ea typeface="宋体" charset="-122"/>
            </a:endParaRPr>
          </a:p>
          <a:p>
            <a:pPr lvl="1"/>
            <a:endParaRPr lang="zh-CN" altLang="en-US">
              <a:ea typeface="宋体" charset="-122"/>
            </a:endParaRPr>
          </a:p>
        </p:txBody>
      </p:sp>
      <p:pic>
        <p:nvPicPr>
          <p:cNvPr id="330" name="图片 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2855913" y="2216150"/>
            <a:ext cx="6348412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>
  <p:cSld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3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A6. Fetch and Add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与之前解决方案的一点不同：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保证进程调度的顺序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按照到达的顺序，因为</a:t>
            </a:r>
            <a:r>
              <a:rPr lang="en-US" altLang="zh-CN">
                <a:ea typeface="宋体" charset="-122"/>
              </a:rPr>
              <a:t>myturn</a:t>
            </a:r>
            <a:r>
              <a:rPr lang="zh-CN" altLang="en-US">
                <a:ea typeface="宋体" charset="-122"/>
              </a:rPr>
              <a:t>的值从小到大递增</a:t>
            </a:r>
            <a:endParaRPr lang="en-US" altLang="zh-CN">
              <a:ea typeface="宋体" charset="-122"/>
            </a:endParaRPr>
          </a:p>
          <a:p>
            <a:pPr lvl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36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Too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Much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Spinning: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What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Now?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Spin</a:t>
            </a:r>
            <a:r>
              <a:rPr lang="zh-CN" altLang="en-US">
                <a:ea typeface="宋体" charset="-122"/>
              </a:rPr>
              <a:t>消耗</a:t>
            </a:r>
            <a:r>
              <a:rPr lang="en-US" altLang="zh-CN">
                <a:ea typeface="宋体" charset="-122"/>
              </a:rPr>
              <a:t>CPU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仅仅依靠硬件支持不够，还需要</a:t>
            </a:r>
            <a:r>
              <a:rPr lang="en-US" altLang="zh-CN">
                <a:ea typeface="宋体" charset="-122"/>
              </a:rPr>
              <a:t>OS</a:t>
            </a:r>
            <a:r>
              <a:rPr lang="zh-CN" altLang="en-US">
                <a:ea typeface="宋体" charset="-122"/>
              </a:rPr>
              <a:t>的支持，才能解决这个问题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39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>
                <a:ea typeface="宋体" charset="-122"/>
              </a:rPr>
              <a:t>B1.</a:t>
            </a:r>
            <a:r>
              <a:rPr lang="zh-CN" altLang="en-US" sz="2600">
                <a:ea typeface="宋体" charset="-122"/>
              </a:rPr>
              <a:t> </a:t>
            </a:r>
            <a:r>
              <a:rPr lang="en-US" altLang="zh-CN" sz="2600">
                <a:ea typeface="宋体" charset="-122"/>
              </a:rPr>
              <a:t>Just</a:t>
            </a:r>
            <a:r>
              <a:rPr lang="zh-CN" altLang="en-US" sz="2600">
                <a:ea typeface="宋体" charset="-122"/>
              </a:rPr>
              <a:t> </a:t>
            </a:r>
            <a:r>
              <a:rPr lang="en-US" altLang="zh-CN" sz="2600">
                <a:ea typeface="宋体" charset="-122"/>
              </a:rPr>
              <a:t>Yield</a:t>
            </a:r>
            <a:endParaRPr/>
          </a:p>
          <a:p>
            <a:pPr lvl="1">
              <a:lnSpc>
                <a:spcPct val="90000"/>
              </a:lnSpc>
            </a:pPr>
            <a:r>
              <a:rPr lang="zh-CN" altLang="en-US" sz="2200">
                <a:ea typeface="宋体" charset="-122"/>
              </a:rPr>
              <a:t>放弃</a:t>
            </a:r>
            <a:r>
              <a:rPr lang="en-US" altLang="zh-CN" sz="2200">
                <a:ea typeface="宋体" charset="-122"/>
              </a:rPr>
              <a:t>CPU</a:t>
            </a:r>
            <a:r>
              <a:rPr lang="zh-CN" altLang="en-US" sz="2200">
                <a:ea typeface="宋体" charset="-122"/>
              </a:rPr>
              <a:t>，从</a:t>
            </a:r>
            <a:r>
              <a:rPr lang="en-US" altLang="zh-CN" sz="2200">
                <a:ea typeface="宋体" charset="-122"/>
              </a:rPr>
              <a:t>running</a:t>
            </a:r>
            <a:r>
              <a:rPr lang="zh-CN" altLang="en-US" sz="2200">
                <a:ea typeface="宋体" charset="-122"/>
              </a:rPr>
              <a:t>状态变为</a:t>
            </a:r>
            <a:r>
              <a:rPr lang="en-US" altLang="zh-CN" sz="2200">
                <a:ea typeface="宋体" charset="-122"/>
              </a:rPr>
              <a:t>ready</a:t>
            </a:r>
            <a:r>
              <a:rPr lang="zh-CN" altLang="en-US" sz="2200">
                <a:ea typeface="宋体" charset="-122"/>
              </a:rPr>
              <a:t>状态</a:t>
            </a: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sz="220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200">
                <a:ea typeface="宋体" charset="-122"/>
              </a:rPr>
              <a:t>缺点：</a:t>
            </a:r>
            <a:endParaRPr lang="en-US" altLang="zh-CN" sz="220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900">
                <a:ea typeface="宋体" charset="-122"/>
              </a:rPr>
              <a:t>线程数量多（</a:t>
            </a:r>
            <a:r>
              <a:rPr lang="en-US" altLang="zh-CN" sz="1900">
                <a:ea typeface="宋体" charset="-122"/>
              </a:rPr>
              <a:t>100</a:t>
            </a:r>
            <a:r>
              <a:rPr lang="zh-CN" altLang="en-US" sz="1900">
                <a:ea typeface="宋体" charset="-122"/>
              </a:rPr>
              <a:t>）时，线程来回切换的代价不小</a:t>
            </a:r>
            <a:endParaRPr lang="en-US" altLang="zh-CN" sz="1900">
              <a:ea typeface="宋体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1900">
                <a:ea typeface="宋体" charset="-122"/>
              </a:rPr>
              <a:t>公平性、饥饿问题</a:t>
            </a:r>
            <a:endParaRPr/>
          </a:p>
        </p:txBody>
      </p:sp>
      <p:pic>
        <p:nvPicPr>
          <p:cNvPr id="340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352550" y="2409825"/>
            <a:ext cx="565467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4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B2. Queues: Sleeping Instead Of Spinning 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B1</a:t>
            </a:r>
            <a:r>
              <a:rPr lang="zh-CN" altLang="en-US">
                <a:ea typeface="宋体" charset="-122"/>
              </a:rPr>
              <a:t>的问题：主动权完全交给</a:t>
            </a:r>
            <a:r>
              <a:rPr lang="en-US" altLang="zh-CN">
                <a:ea typeface="宋体" charset="-122"/>
              </a:rPr>
              <a:t>scheduler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我们自己做一个队列，把</a:t>
            </a:r>
            <a:r>
              <a:rPr lang="en-US" altLang="zh-CN">
                <a:ea typeface="宋体" charset="-122"/>
              </a:rPr>
              <a:t>lock</a:t>
            </a:r>
            <a:r>
              <a:rPr lang="zh-CN" altLang="en-US">
                <a:ea typeface="宋体" charset="-122"/>
              </a:rPr>
              <a:t>等待的</a:t>
            </a:r>
            <a:r>
              <a:rPr lang="en-US" altLang="zh-CN">
                <a:ea typeface="宋体" charset="-122"/>
              </a:rPr>
              <a:t>thread</a:t>
            </a:r>
            <a:r>
              <a:rPr lang="zh-CN" altLang="en-US">
                <a:ea typeface="宋体" charset="-122"/>
              </a:rPr>
              <a:t>放进去管理呢？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利用操作系统的支持，</a:t>
            </a:r>
            <a:r>
              <a:rPr lang="en-US" altLang="zh-CN">
                <a:ea typeface="宋体" charset="-122"/>
              </a:rPr>
              <a:t>Solaris</a:t>
            </a:r>
            <a:r>
              <a:rPr lang="zh-CN" altLang="en-US">
                <a:ea typeface="宋体" charset="-122"/>
              </a:rPr>
              <a:t>中的</a:t>
            </a:r>
            <a:r>
              <a:rPr lang="en-US" altLang="zh-CN">
                <a:ea typeface="宋体" charset="-122"/>
              </a:rPr>
              <a:t>park()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unpark(threadID)</a:t>
            </a:r>
            <a:endParaRPr/>
          </a:p>
          <a:p>
            <a:pPr lvl="2"/>
            <a:r>
              <a:rPr lang="en-US" altLang="zh-CN">
                <a:ea typeface="宋体" charset="-122"/>
              </a:rPr>
              <a:t>Park:</a:t>
            </a:r>
            <a:r>
              <a:rPr lang="zh-CN" altLang="en-US">
                <a:ea typeface="宋体" charset="-122"/>
              </a:rPr>
              <a:t> 调用线程</a:t>
            </a:r>
            <a:r>
              <a:rPr lang="en-US" altLang="zh-CN">
                <a:ea typeface="宋体" charset="-122"/>
              </a:rPr>
              <a:t>sleep</a:t>
            </a:r>
            <a:endParaRPr/>
          </a:p>
          <a:p>
            <a:pPr lvl="2"/>
            <a:r>
              <a:rPr lang="en-US" altLang="zh-CN">
                <a:ea typeface="宋体" charset="-122"/>
              </a:rPr>
              <a:t>Unpark</a:t>
            </a:r>
            <a:r>
              <a:rPr lang="zh-CN" altLang="en-US">
                <a:ea typeface="宋体" charset="-122"/>
              </a:rPr>
              <a:t>：唤醒指定线程</a:t>
            </a:r>
            <a:endParaRPr lang="en-US" altLang="zh-CN">
              <a:ea typeface="宋体" charset="-122"/>
            </a:endParaRPr>
          </a:p>
          <a:p>
            <a:pPr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457200" y="55563"/>
            <a:ext cx="7688263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>
  <p:cSld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48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B2. Queues: Sleeping Instead Of Spinning </a:t>
            </a:r>
            <a:endParaRPr/>
          </a:p>
          <a:p>
            <a:pPr lvl="1"/>
            <a:r>
              <a:rPr lang="zh-CN" altLang="en-US">
                <a:ea typeface="宋体" charset="-122"/>
              </a:rPr>
              <a:t>有一个</a:t>
            </a:r>
            <a:r>
              <a:rPr lang="en-US" altLang="zh-CN">
                <a:ea typeface="宋体" charset="-122"/>
              </a:rPr>
              <a:t>bug:</a:t>
            </a:r>
            <a:endParaRPr/>
          </a:p>
          <a:p>
            <a:pPr lvl="2"/>
            <a:r>
              <a:rPr lang="en-US" altLang="en-US">
                <a:ea typeface="宋体" charset="-122"/>
              </a:rPr>
              <a:t>如果</a:t>
            </a:r>
            <a:r>
              <a:rPr lang="en-US" altLang="zh-CN">
                <a:ea typeface="宋体" charset="-122"/>
              </a:rPr>
              <a:t>thread1</a:t>
            </a:r>
            <a:r>
              <a:rPr lang="en-US" altLang="en-US">
                <a:ea typeface="宋体" charset="-122"/>
              </a:rPr>
              <a:t>在进入</a:t>
            </a:r>
            <a:r>
              <a:rPr lang="en-US" altLang="zh-CN">
                <a:ea typeface="宋体" charset="-122"/>
              </a:rPr>
              <a:t>park()</a:t>
            </a:r>
            <a:r>
              <a:rPr lang="en-US" altLang="en-US">
                <a:ea typeface="宋体" charset="-122"/>
              </a:rPr>
              <a:t>前</a:t>
            </a:r>
            <a:r>
              <a:rPr lang="en-US" altLang="zh-CN">
                <a:ea typeface="宋体" charset="-122"/>
              </a:rPr>
              <a:t>[L22</a:t>
            </a:r>
            <a:r>
              <a:rPr lang="en-US" altLang="en-US">
                <a:ea typeface="宋体" charset="-122"/>
              </a:rPr>
              <a:t>前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en-US">
                <a:ea typeface="宋体" charset="-122"/>
              </a:rPr>
              <a:t>，调度器切换到另一个</a:t>
            </a:r>
            <a:r>
              <a:rPr lang="en-US" altLang="zh-CN">
                <a:ea typeface="宋体" charset="-122"/>
              </a:rPr>
              <a:t>thread2</a:t>
            </a:r>
            <a:r>
              <a:rPr lang="en-US" altLang="en-US">
                <a:ea typeface="宋体" charset="-122"/>
              </a:rPr>
              <a:t>，</a:t>
            </a:r>
            <a:r>
              <a:rPr lang="en-US" altLang="zh-CN">
                <a:ea typeface="宋体" charset="-122"/>
              </a:rPr>
              <a:t>thread2</a:t>
            </a:r>
            <a:r>
              <a:rPr lang="zh-CN" altLang="en-US">
                <a:ea typeface="宋体" charset="-122"/>
              </a:rPr>
              <a:t>之前持有锁，现在释放了。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那么</a:t>
            </a:r>
            <a:r>
              <a:rPr lang="en-US" altLang="zh-CN">
                <a:ea typeface="宋体" charset="-122"/>
              </a:rPr>
              <a:t>thread1</a:t>
            </a:r>
            <a:r>
              <a:rPr lang="zh-CN" altLang="en-US">
                <a:ea typeface="宋体" charset="-122"/>
              </a:rPr>
              <a:t>就永远沉睡了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被称为</a:t>
            </a:r>
            <a:r>
              <a:rPr lang="en-US" altLang="zh-CN">
                <a:ea typeface="宋体" charset="-122"/>
              </a:rPr>
              <a:t>wakeup/waiting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race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51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B2. Queues: Sleeping Instead Of Spinning 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Solaris</a:t>
            </a:r>
            <a:r>
              <a:rPr lang="zh-CN" altLang="en-US">
                <a:ea typeface="宋体" charset="-122"/>
              </a:rPr>
              <a:t>解决方法：</a:t>
            </a:r>
            <a:endParaRPr lang="en-US" altLang="zh-CN">
              <a:ea typeface="宋体" charset="-122"/>
            </a:endParaRPr>
          </a:p>
          <a:p>
            <a:pPr lvl="2"/>
            <a:r>
              <a:rPr lang="en-US" altLang="zh-CN">
                <a:ea typeface="宋体" charset="-122"/>
              </a:rPr>
              <a:t>setpark()</a:t>
            </a:r>
            <a:r>
              <a:rPr lang="zh-CN" altLang="en-US">
                <a:ea typeface="宋体" charset="-122"/>
              </a:rPr>
              <a:t>：说自己将要</a:t>
            </a:r>
            <a:r>
              <a:rPr lang="en-US" altLang="zh-CN">
                <a:ea typeface="宋体" charset="-122"/>
              </a:rPr>
              <a:t>park</a:t>
            </a:r>
            <a:r>
              <a:rPr lang="zh-CN" altLang="en-US">
                <a:ea typeface="宋体" charset="-122"/>
              </a:rPr>
              <a:t>，如果在自己</a:t>
            </a:r>
            <a:r>
              <a:rPr lang="en-US" altLang="zh-CN">
                <a:ea typeface="宋体" charset="-122"/>
              </a:rPr>
              <a:t>park</a:t>
            </a:r>
            <a:r>
              <a:rPr lang="zh-CN" altLang="en-US">
                <a:ea typeface="宋体" charset="-122"/>
              </a:rPr>
              <a:t>前被打断，而且另一个线程调用了</a:t>
            </a:r>
            <a:r>
              <a:rPr lang="en-US" altLang="zh-CN">
                <a:ea typeface="宋体" charset="-122"/>
              </a:rPr>
              <a:t>unpark</a:t>
            </a:r>
            <a:r>
              <a:rPr lang="zh-CN" altLang="en-US">
                <a:ea typeface="宋体" charset="-122"/>
              </a:rPr>
              <a:t>，那么该线程调用</a:t>
            </a:r>
            <a:r>
              <a:rPr lang="en-US" altLang="zh-CN">
                <a:ea typeface="宋体" charset="-122"/>
              </a:rPr>
              <a:t>park</a:t>
            </a:r>
            <a:r>
              <a:rPr lang="zh-CN" altLang="en-US">
                <a:ea typeface="宋体" charset="-122"/>
              </a:rPr>
              <a:t>函数时不会进入</a:t>
            </a:r>
            <a:r>
              <a:rPr lang="en-US" altLang="zh-CN">
                <a:ea typeface="宋体" charset="-122"/>
              </a:rPr>
              <a:t>sleep</a:t>
            </a:r>
            <a:r>
              <a:rPr lang="zh-CN" altLang="en-US">
                <a:ea typeface="宋体" charset="-122"/>
              </a:rPr>
              <a:t>状态，而是立刻返回。</a:t>
            </a:r>
            <a:endParaRPr lang="en-US" altLang="zh-CN">
              <a:ea typeface="宋体" charset="-122"/>
            </a:endParaRPr>
          </a:p>
          <a:p>
            <a:pPr lvl="2"/>
            <a:r>
              <a:rPr lang="zh-CN" altLang="en-US">
                <a:ea typeface="宋体" charset="-122"/>
              </a:rPr>
              <a:t>同时有另一套机制，让内核调度去选择把锁交给哪个等待线程</a:t>
            </a:r>
            <a:endParaRPr lang="en-US" altLang="zh-CN">
              <a:ea typeface="宋体" charset="-122"/>
            </a:endParaRPr>
          </a:p>
        </p:txBody>
      </p:sp>
      <p:pic>
        <p:nvPicPr>
          <p:cNvPr id="352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196975" y="4641850"/>
            <a:ext cx="6554788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2128F7A-2409-4B4E-8B08-344AD31B3931}" type="slidenum">
              <a:rPr kumimoji="false" lang="zh-CN" altLang="en-US" sz="1400">
                <a:latin typeface="Times New Roman" charset="0"/>
              </a:rPr>
              <a:t>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355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 Lock-based Counter</a:t>
            </a:r>
            <a:endParaRPr lang="zh-CN" altLang="en-US">
              <a:ea typeface="宋体" charset="-122"/>
            </a:endParaRPr>
          </a:p>
        </p:txBody>
      </p:sp>
      <p:sp>
        <p:nvSpPr>
          <p:cNvPr id="356" name="Rectangle 2"/>
          <p:cNvSpPr txBox="true">
            <a:spLocks noChangeArrowheads="true"/>
          </p:cNvSpPr>
          <p:nvPr/>
        </p:nvSpPr>
        <p:spPr bwMode="auto">
          <a:xfrm>
            <a:off x="636588" y="1755775"/>
            <a:ext cx="84709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init(counter *c) {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c-&gt;value=0;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pthread_mutex_init(&amp;c-&gt;lock, NULL);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  <a:p>
            <a:pPr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increment(counter_t *c) {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Pthread_mutex_lock(&amp;c-&gt;lock);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c-&gt;value++;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Pthread_mutex_unlock(&amp;c-&gt;lock);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</a:t>
            </a:r>
            <a:endParaRPr/>
          </a:p>
        </p:txBody>
      </p:sp>
      <p:sp>
        <p:nvSpPr>
          <p:cNvPr id="357" name="Rectangle 3"/>
          <p:cNvSpPr>
            <a:spLocks noChangeArrowheads="true"/>
          </p:cNvSpPr>
          <p:nvPr/>
        </p:nvSpPr>
        <p:spPr bwMode="auto">
          <a:xfrm>
            <a:off x="4800600" y="901700"/>
            <a:ext cx="3959225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>
                <a:latin typeface="Consolas" charset="0"/>
              </a:rPr>
              <a:t>typedef struct __conter_t {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>
                <a:latin typeface="Consolas" charset="0"/>
              </a:rPr>
              <a:t>   int value;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>
                <a:latin typeface="Consolas" charset="0"/>
              </a:rPr>
              <a:t>   </a:t>
            </a:r>
            <a:r>
              <a:rPr kumimoji="false" lang="en-US" altLang="zh-CN" sz="1600" b="false">
                <a:solidFill>
                  <a:srgbClr val="FF0000"/>
                </a:solidFill>
                <a:latin typeface="Consolas" charset="0"/>
              </a:rPr>
              <a:t>pthread_mutex_t lock;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b="false">
                <a:latin typeface="Consolas" charset="0"/>
              </a:rPr>
              <a:t>} counter_t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>
  <p:cSld>
    <p:spTree>
      <p:nvGrpSpPr>
        <p:cNvPr id="3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charset="-122"/>
              </a:rPr>
              <a:t>锁的实现原理</a:t>
            </a:r>
            <a:endParaRPr/>
          </a:p>
        </p:txBody>
      </p:sp>
      <p:sp>
        <p:nvSpPr>
          <p:cNvPr id="360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B3. Linux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mutex</a:t>
            </a:r>
            <a:r>
              <a:rPr lang="zh-CN" altLang="en-US">
                <a:ea typeface="宋体" charset="-122"/>
              </a:rPr>
              <a:t>实现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基于</a:t>
            </a:r>
            <a:r>
              <a:rPr lang="en-US" altLang="zh-CN">
                <a:ea typeface="宋体" charset="-122"/>
              </a:rPr>
              <a:t>futex</a:t>
            </a:r>
            <a:endParaRPr/>
          </a:p>
          <a:p>
            <a:pPr lvl="1"/>
            <a:r>
              <a:rPr lang="en-US" altLang="zh-CN">
                <a:ea typeface="宋体" charset="-122"/>
              </a:rPr>
              <a:t>futex</a:t>
            </a:r>
            <a:r>
              <a:rPr lang="zh-CN" altLang="zh-CN">
                <a:ea typeface="宋体" charset="-122"/>
              </a:rPr>
              <a:t>_</a:t>
            </a:r>
            <a:r>
              <a:rPr lang="en-US" altLang="zh-CN">
                <a:ea typeface="宋体" charset="-122"/>
              </a:rPr>
              <a:t>wait(address,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expected)</a:t>
            </a:r>
            <a:r>
              <a:rPr lang="zh-CN" altLang="en-US">
                <a:ea typeface="宋体" charset="-122"/>
              </a:rPr>
              <a:t>：如果</a:t>
            </a:r>
            <a:r>
              <a:rPr lang="en-US" altLang="zh-CN">
                <a:ea typeface="宋体" charset="-122"/>
              </a:rPr>
              <a:t>address</a:t>
            </a:r>
            <a:r>
              <a:rPr lang="zh-CN" altLang="en-US">
                <a:ea typeface="宋体" charset="-122"/>
              </a:rPr>
              <a:t>处的值等于</a:t>
            </a:r>
            <a:r>
              <a:rPr lang="en-US" altLang="zh-CN">
                <a:ea typeface="宋体" charset="-122"/>
              </a:rPr>
              <a:t>expected</a:t>
            </a:r>
            <a:r>
              <a:rPr lang="zh-CN" altLang="en-US">
                <a:ea typeface="宋体" charset="-122"/>
              </a:rPr>
              <a:t>，那么调用线程</a:t>
            </a:r>
            <a:r>
              <a:rPr lang="en-US" altLang="zh-CN">
                <a:ea typeface="宋体" charset="-122"/>
              </a:rPr>
              <a:t>sleep</a:t>
            </a:r>
            <a:r>
              <a:rPr lang="zh-CN" altLang="en-US">
                <a:ea typeface="宋体" charset="-122"/>
              </a:rPr>
              <a:t>，否则直接返回；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>
                <a:ea typeface="宋体" charset="-122"/>
              </a:rPr>
              <a:t>futex_wake(address)</a:t>
            </a:r>
            <a:r>
              <a:rPr lang="zh-CN" altLang="en-US">
                <a:ea typeface="宋体" charset="-122"/>
              </a:rPr>
              <a:t>：唤醒队列中的一个</a:t>
            </a:r>
            <a:r>
              <a:rPr lang="en-US" altLang="zh-CN">
                <a:ea typeface="宋体" charset="-122"/>
              </a:rPr>
              <a:t>thread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address</a:t>
            </a:r>
            <a:r>
              <a:rPr lang="zh-CN" altLang="en-US">
                <a:ea typeface="宋体" charset="-122"/>
              </a:rPr>
              <a:t>相同就是在一个队列中）</a:t>
            </a:r>
            <a:endParaRPr lang="en-US" altLang="zh-CN">
              <a:ea typeface="宋体" charset="-122"/>
            </a:endParaRPr>
          </a:p>
          <a:p>
            <a:pPr lvl="1"/>
            <a:r>
              <a:rPr lang="zh-CN" altLang="en-US">
                <a:ea typeface="宋体" charset="-122"/>
              </a:rPr>
              <a:t>在</a:t>
            </a:r>
            <a:r>
              <a:rPr lang="en-US" altLang="zh-CN">
                <a:ea typeface="宋体" charset="-122"/>
              </a:rPr>
              <a:t>lowlevellock.h</a:t>
            </a:r>
            <a:r>
              <a:rPr lang="zh-CN" altLang="en-US">
                <a:ea typeface="宋体" charset="-122"/>
              </a:rPr>
              <a:t>中，属于</a:t>
            </a:r>
            <a:r>
              <a:rPr lang="en-US" altLang="zh-CN">
                <a:ea typeface="宋体" charset="-122"/>
              </a:rPr>
              <a:t>nptl</a:t>
            </a:r>
            <a:r>
              <a:rPr lang="zh-CN" altLang="en-US">
                <a:ea typeface="宋体" charset="-122"/>
              </a:rPr>
              <a:t>库（</a:t>
            </a:r>
            <a:r>
              <a:rPr lang="en-US" altLang="zh-CN">
                <a:ea typeface="宋体" charset="-122"/>
              </a:rPr>
              <a:t>GNU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libc</a:t>
            </a:r>
            <a:r>
              <a:rPr lang="zh-CN" altLang="en-US">
                <a:ea typeface="宋体" charset="-122"/>
              </a:rPr>
              <a:t>库的一部分）</a:t>
            </a:r>
            <a:endParaRPr lang="en-US" altLang="zh-CN">
              <a:ea typeface="宋体" charset="-122"/>
            </a:endParaRPr>
          </a:p>
          <a:p>
            <a:pPr lvl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en-US" altLang="zh-CN">
                <a:ea typeface="宋体" charset="-122"/>
              </a:rPr>
              <a:t>x</a:t>
            </a:r>
            <a:endParaRPr kumimoji="true" lang="zh-CN" altLang="en-US">
              <a:ea typeface="宋体" charset="-122"/>
            </a:endParaRPr>
          </a:p>
        </p:txBody>
      </p:sp>
      <p:sp>
        <p:nvSpPr>
          <p:cNvPr id="36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endParaRPr lang="zh-CN" altLang="en-US">
              <a:ea typeface="宋体" charset="-122"/>
            </a:endParaRPr>
          </a:p>
        </p:txBody>
      </p:sp>
      <p:pic>
        <p:nvPicPr>
          <p:cNvPr id="364" name="图片 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311150" y="0"/>
            <a:ext cx="84915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F15FD60-4377-BB4C-A737-5ED74065EAEA}" type="slidenum">
              <a:rPr kumimoji="false" lang="zh-CN" altLang="en-US" sz="1400">
                <a:latin typeface="Times New Roman" charset="0"/>
              </a:rPr>
              <a:t>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36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 Lock-based Counter</a:t>
            </a:r>
            <a:endParaRPr lang="zh-CN" altLang="en-US">
              <a:ea typeface="宋体" charset="-122"/>
            </a:endParaRPr>
          </a:p>
        </p:txBody>
      </p:sp>
      <p:sp>
        <p:nvSpPr>
          <p:cNvPr id="368" name="Rectangle 2"/>
          <p:cNvSpPr txBox="true">
            <a:spLocks noChangeArrowheads="true"/>
          </p:cNvSpPr>
          <p:nvPr/>
        </p:nvSpPr>
        <p:spPr bwMode="auto">
          <a:xfrm>
            <a:off x="636588" y="1752600"/>
            <a:ext cx="84709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void decrement(counter_t *c) {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</a:t>
            </a: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Pthread_mutex_lock(&amp;c-&gt;lock);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</a:t>
            </a:r>
            <a:r>
              <a:rPr kumimoji="false" lang="en-US" altLang="zh-CN" sz="2000" b="false">
                <a:latin typeface="Consolas" charset="0"/>
              </a:rPr>
              <a:t> c-&gt;value--;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Pthread_mutex_unlock(&amp;c-&gt;lock);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</a:t>
            </a:r>
            <a:endParaRPr/>
          </a:p>
          <a:p>
            <a:pPr>
              <a:buFontTx/>
              <a:buNone/>
            </a:pPr>
            <a:endParaRPr kumimoji="false" lang="en-US" altLang="zh-CN" sz="2000" b="false">
              <a:latin typeface="Consolas" charset="0"/>
            </a:endParaRPr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int get(counter_t *c) {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Pthread_mutex_lock(&amp;c-&gt;lock);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rc = c-&gt;value; 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solidFill>
                  <a:srgbClr val="FF0000"/>
                </a:solidFill>
                <a:latin typeface="Consolas" charset="0"/>
              </a:rPr>
              <a:t>   Pthread_mutex_unlock(&amp;c-&gt;lock);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   return rc</a:t>
            </a:r>
            <a:endParaRPr/>
          </a:p>
          <a:p>
            <a:pPr>
              <a:buFontTx/>
              <a:buNone/>
            </a:pPr>
            <a:r>
              <a:rPr kumimoji="false" lang="en-US" altLang="zh-CN" sz="2000" b="false">
                <a:latin typeface="Consolas" charset="0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一写多读是否需要加锁？</a:t>
            </a:r>
            <a:endParaRPr/>
          </a:p>
        </p:txBody>
      </p:sp>
      <p:sp>
        <p:nvSpPr>
          <p:cNvPr id="371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zh-CN" altLang="en-US" dirty="false"/>
              <a:t>要加锁</a:t>
            </a:r>
            <a:endParaRPr lang="en-US" altLang="zh-CN" dirty="false"/>
          </a:p>
          <a:p>
            <a:pPr lvl="1"/>
            <a:r>
              <a:rPr lang="zh-CN" altLang="en-US" dirty="false"/>
              <a:t>为了维护逻辑的正确性</a:t>
            </a:r>
            <a:endParaRPr lang="en-US" altLang="zh-CN" dirty="false"/>
          </a:p>
          <a:p>
            <a:pPr lvl="1"/>
            <a:r>
              <a:rPr lang="en-US" altLang="zh-CN" dirty="false"/>
              <a:t>W1, </a:t>
            </a:r>
            <a:r>
              <a:rPr kumimoji="true" lang="en-US" altLang="zh-CN" dirty="false"/>
              <a:t>R1: R1</a:t>
            </a:r>
            <a:r>
              <a:rPr kumimoji="true" lang="zh-CN" altLang="en-US" dirty="false"/>
              <a:t>应该能读到</a:t>
            </a:r>
            <a:r>
              <a:rPr kumimoji="true" lang="en-US" altLang="zh-CN" dirty="false"/>
              <a:t>W</a:t>
            </a:r>
            <a:r>
              <a:rPr lang="en-US" altLang="zh-CN" dirty="false"/>
              <a:t>1</a:t>
            </a:r>
            <a:r>
              <a:rPr lang="zh-CN" altLang="en-US" dirty="false"/>
              <a:t>的结果，否则逻辑不正确</a:t>
            </a:r>
            <a:endParaRPr lang="en-US" altLang="zh-CN" dirty="false"/>
          </a:p>
          <a:p>
            <a:pPr lvl="1"/>
            <a:r>
              <a:rPr kumimoji="true" lang="en-US" altLang="zh-CN" dirty="false"/>
              <a:t>CPU</a:t>
            </a:r>
            <a:r>
              <a:rPr kumimoji="true" lang="zh-CN" altLang="en-US" dirty="false"/>
              <a:t>多核，</a:t>
            </a:r>
            <a:r>
              <a:rPr kumimoji="true" lang="en-US" altLang="zh-CN" dirty="false"/>
              <a:t>W1</a:t>
            </a:r>
            <a:r>
              <a:rPr kumimoji="true" lang="zh-CN" altLang="en-US" dirty="false"/>
              <a:t>和</a:t>
            </a:r>
            <a:r>
              <a:rPr kumimoji="true" lang="en-US" altLang="zh-CN" dirty="false"/>
              <a:t>R1</a:t>
            </a:r>
            <a:r>
              <a:rPr kumimoji="true" lang="zh-CN" altLang="en-US" dirty="false"/>
              <a:t>分在不同核上</a:t>
            </a:r>
            <a:endParaRPr kumimoji="true" lang="en-US" altLang="zh-CN" dirty="false"/>
          </a:p>
          <a:p>
            <a:pPr lvl="2"/>
            <a:r>
              <a:rPr lang="zh-CN" altLang="en-US" dirty="false"/>
              <a:t>没有锁的话，</a:t>
            </a:r>
            <a:r>
              <a:rPr lang="en-US" altLang="zh-CN" dirty="false"/>
              <a:t>R1</a:t>
            </a:r>
            <a:r>
              <a:rPr lang="zh-CN" altLang="en-US" dirty="false"/>
              <a:t>可能只是看到旧的</a:t>
            </a:r>
            <a:r>
              <a:rPr lang="en-US" altLang="zh-CN" dirty="false"/>
              <a:t>cache</a:t>
            </a:r>
            <a:r>
              <a:rPr lang="zh-CN" altLang="en-US" dirty="false"/>
              <a:t>，</a:t>
            </a:r>
            <a:r>
              <a:rPr lang="en-US" altLang="zh-CN" dirty="false"/>
              <a:t>W1</a:t>
            </a:r>
            <a:r>
              <a:rPr lang="zh-CN" altLang="en-US" dirty="false"/>
              <a:t>不一定触发其他核上的</a:t>
            </a:r>
            <a:r>
              <a:rPr lang="en-US" altLang="zh-CN" dirty="false"/>
              <a:t>cache</a:t>
            </a:r>
            <a:r>
              <a:rPr lang="zh-CN" altLang="en-US" dirty="false"/>
              <a:t>更新</a:t>
            </a:r>
            <a:r>
              <a:rPr kumimoji="true" lang="en-US" altLang="zh-CN" dirty="false"/>
              <a:t> </a:t>
            </a:r>
            <a:endParaRPr kumimoji="true" lang="zh-CN" altLang="en-US" dirty="false"/>
          </a:p>
        </p:txBody>
      </p:sp>
      <p:sp>
        <p:nvSpPr>
          <p:cNvPr id="372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2025-06-05T12:08:54Z</dcterms:created>
  <dcterms:modified xsi:type="dcterms:W3CDTF">2025-06-05T12:08:54Z</dcterms:modified>
</cp:coreProperties>
</file>