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docProps/app.xml" ContentType="application/vnd.openxmlformats-officedocument.extended-properties+xml"/>
  <Override PartName="/ppt/notesSlides/notesSlide3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14.xml" ContentType="application/vnd.openxmlformats-officedocument.presentationml.notesSlide+xml"/>
  <Override PartName="/ppt/theme/theme2.xml" ContentType="application/vnd.openxmlformats-officedocument.theme+xml"/>
  <Override PartName="/ppt/notesSlides/notesSlide7.xml" ContentType="application/vnd.openxmlformats-officedocument.presentationml.notes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2.xml" ContentType="application/vnd.openxmlformats-officedocument.presentationml.slide+xml"/>
  <Override PartName="/ppt/slides/slide28.xml" ContentType="application/vnd.openxmlformats-officedocument.presentationml.slide+xml"/>
  <Override PartName="/ppt/slides/slide8.xml" ContentType="application/vnd.openxmlformats-officedocument.presentationml.slide+xml"/>
  <Override PartName="/ppt/slides/slide32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22.xml" ContentType="application/vnd.openxmlformats-officedocument.presentationml.slide+xml"/>
  <Override PartName="/ppt/slides/slide9.xml" ContentType="application/vnd.openxmlformats-officedocument.presentationml.slide+xml"/>
  <Override PartName="/ppt/notesSlides/notesSlide6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16.xml" ContentType="application/vnd.openxmlformats-officedocument.presentationml.notesSlide+xml"/>
  <Override PartName="/ppt/slides/slide26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68.xml" ContentType="application/vnd.openxmlformats-officedocument.presentationml.slide+xml"/>
  <Override PartName="/ppt/slides/slide66.xml" ContentType="application/vnd.openxmlformats-officedocument.presentationml.slide+xml"/>
  <Override PartName="/ppt/slides/slide63.xml" ContentType="application/vnd.openxmlformats-officedocument.presentationml.slide+xml"/>
  <Override PartName="/ppt/slides/slide33.xml" ContentType="application/vnd.openxmlformats-officedocument.presentationml.slide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notesSlides/notesSlide25.xml" ContentType="application/vnd.openxmlformats-officedocument.presentationml.notesSlide+xml"/>
  <Override PartName="/ppt/notesSlides/notesSlide12.xml" ContentType="application/vnd.openxmlformats-officedocument.presentationml.notes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41.xml" ContentType="application/vnd.openxmlformats-officedocument.presentationml.slide+xml"/>
  <Override PartName="/ppt/slides/slide10.xml" ContentType="application/vnd.openxmlformats-officedocument.presentationml.slide+xml"/>
  <Override PartName="/ppt/slides/slide57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25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65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64.xml" ContentType="application/vnd.openxmlformats-officedocument.presentationml.slide+xml"/>
  <Override PartName="/ppt/slides/slide39.xml" ContentType="application/vnd.openxmlformats-officedocument.presentationml.slide+xml"/>
  <Override PartName="/ppt/notesSlides/notesSlide9.xml" ContentType="application/vnd.openxmlformats-officedocument.presentationml.notesSlide+xml"/>
  <Override PartName="/ppt/theme/theme1.xml" ContentType="application/vnd.openxmlformats-officedocument.theme+xml"/>
  <Override PartName="/ppt/slides/slide49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52.xml" ContentType="application/vnd.openxmlformats-officedocument.presentationml.slide+xml"/>
  <Override PartName="/ppt/slides/slide1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7.xml" ContentType="application/vnd.openxmlformats-officedocument.presentationml.slide+xml"/>
  <Override PartName="/ppt/slides/slide7.xml" ContentType="application/vnd.openxmlformats-officedocument.presentationml.slide+xml"/>
  <Override PartName="/ppt/notesSlides/notesSlide21.xml" ContentType="application/vnd.openxmlformats-officedocument.presentationml.notesSlide+xml"/>
  <Override PartName="/ppt/notesSlides/notesSlide13.xml" ContentType="application/vnd.openxmlformats-officedocument.presentationml.notesSlide+xml"/>
  <Override PartName="/ppt/slides/slide53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8.xml" ContentType="application/vnd.openxmlformats-officedocument.presentationml.notesSlide+xml"/>
  <Override PartName="/ppt/slides/slide16.xml" ContentType="application/vnd.openxmlformats-officedocument.presentationml.slide+xml"/>
  <Override PartName="/ppt/slides/slide46.xml" ContentType="application/vnd.openxmlformats-officedocument.presentationml.slide+xml"/>
  <Override PartName="/ppt/slides/slide62.xml" ContentType="application/vnd.openxmlformats-officedocument.presentationml.slide+xml"/>
  <Override PartName="/ppt/slides/slide61.xml" ContentType="application/vnd.openxmlformats-officedocument.presentationml.slide+xml"/>
  <Override PartName="/ppt/notesSlides/notesSlide1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s/slide50.xml" ContentType="application/vnd.openxmlformats-officedocument.presentationml.slide+xml"/>
  <Override PartName="/ppt/slides/slide44.xml" ContentType="application/vnd.openxmlformats-officedocument.presentationml.slide+xml"/>
  <Override PartName="/ppt/slides/slide56.xml" ContentType="application/vnd.openxmlformats-officedocument.presentationml.slide+xml"/>
  <Override PartName="/ppt/slides/slide43.xml" ContentType="application/vnd.openxmlformats-officedocument.presentationml.slide+xml"/>
  <Override PartName="/ppt/slides/slide34.xml" ContentType="application/vnd.openxmlformats-officedocument.presentationml.slide+xml"/>
  <Override PartName="/ppt/slides/slide27.xml" ContentType="application/vnd.openxmlformats-officedocument.presentationml.slide+xml"/>
  <Override PartName="/ppt/slides/slide2.xml" ContentType="application/vnd.openxmlformats-officedocument.presentationml.slide+xml"/>
  <Override PartName="/ppt/slides/slide42.xml" ContentType="application/vnd.openxmlformats-officedocument.presentationml.slide+xml"/>
  <Override PartName="/ppt/slides/slide35.xml" ContentType="application/vnd.openxmlformats-officedocument.presentationml.slide+xml"/>
  <Override PartName="/ppt/slides/slide45.xml" ContentType="application/vnd.openxmlformats-officedocument.presentationml.slide+xml"/>
  <Override PartName="/ppt/slides/slide1.xml" ContentType="application/vnd.openxmlformats-officedocument.presentationml.slide+xml"/>
  <Override PartName="/ppt/slideLayouts/slideLayout3.xml" ContentType="application/vnd.openxmlformats-officedocument.presentationml.slideLayout+xml"/>
  <Override PartName="/ppt/viewProps.xml" ContentType="application/vnd.openxmlformats-officedocument.presentationml.viewProps+xml"/>
  <Override PartName="/ppt/slides/slide51.xml" ContentType="application/vnd.openxmlformats-officedocument.presentationml.slide+xml"/>
  <Override PartName="/ppt/slides/slide15.xml" ContentType="application/vnd.openxmlformats-officedocument.presentationml.slide+xml"/>
  <Override PartName="/ppt/slides/slide59.xml" ContentType="application/vnd.openxmlformats-officedocument.presentationml.slide+xml"/>
  <Override PartName="/ppt/slides/slide37.xml" ContentType="application/vnd.openxmlformats-officedocument.presentationml.slide+xml"/>
  <Override PartName="/ppt/slides/slide60.xml" ContentType="application/vnd.openxmlformats-officedocument.presentationml.slide+xml"/>
  <Override PartName="/ppt/slides/slide67.xml" ContentType="application/vnd.openxmlformats-officedocument.presentationml.slide+xml"/>
  <Override PartName="/ppt/slides/slide11.xml" ContentType="application/vnd.openxmlformats-officedocument.presentationml.slide+xml"/>
  <Override PartName="/ppt/slides/slide19.xml" ContentType="application/vnd.openxmlformats-officedocument.presentationml.slide+xml"/>
  <Override PartName="/ppt/slides/slide55.xml" ContentType="application/vnd.openxmlformats-officedocument.presentationml.slide+xml"/>
  <Override PartName="/ppt/slides/slide54.xml" ContentType="application/vnd.openxmlformats-officedocument.presentationml.slide+xml"/>
  <Override PartName="/ppt/slides/slide30.xml" ContentType="application/vnd.openxmlformats-officedocument.presentationml.slide+xml"/>
  <Override PartName="/ppt/slides/slide36.xml" ContentType="application/vnd.openxmlformats-officedocument.presentationml.slide+xml"/>
  <Override PartName="/ppt/slides/slide23.xml" ContentType="application/vnd.openxmlformats-officedocument.presentationml.slide+xml"/>
  <Override PartName="/ppt/slides/slide20.xml" ContentType="application/vnd.openxmlformats-officedocument.presentationml.slide+xml"/>
  <Override PartName="/ppt/slides/slide48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58.xml" ContentType="application/vnd.openxmlformats-officedocument.presentationml.slide+xml"/>
  <Override PartName="/ppt/slides/slide21.xml" ContentType="application/vnd.openxmlformats-officedocument.presentationml.slide+xml"/>
  <Override PartName="/ppt/slides/slide38.xml" ContentType="application/vnd.openxmlformats-officedocument.presentationml.slide+xml"/>
  <Override PartName="/ppt/slides/slide6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31.xml" ContentType="application/vnd.openxmlformats-officedocument.presentationml.slide+xml"/>
</Types>
</file>

<file path=_rels/.rels><?xml version="1.0" encoding="UTF-8" standalone="yes"?><Relationships xmlns="http://schemas.openxmlformats.org/package/2006/relationships"><Relationship Id="rId2" Type="http://schemas.openxmlformats.org/officeDocument/2006/relationships/extended-properties" Target="docProps/app.xml" /><Relationship Id="rId0" Type="http://schemas.openxmlformats.org/officeDocument/2006/relationships/officeDocument" Target="ppt/presentation.xml" /><Relationship Id="rId1" Type="http://schemas.openxmlformats.org/package/2006/relationships/metadata/core-properties" Target="docProps/core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firstSlideNum="1">
  <p:sldMasterIdLst>
    <p:sldMasterId id="2147483648" r:id="rId0"/>
  </p:sldMasterIdLst>
  <p:notesMasterIdLst>
    <p:notesMasterId r:id="rId69"/>
  </p:notesMasterIdLst>
  <p:sldIdLst>
    <p:sldId id="256" r:id="rId1"/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  <p:sldId id="312" r:id="rId57"/>
    <p:sldId id="313" r:id="rId58"/>
    <p:sldId id="314" r:id="rId59"/>
    <p:sldId id="315" r:id="rId60"/>
    <p:sldId id="316" r:id="rId61"/>
    <p:sldId id="317" r:id="rId62"/>
    <p:sldId id="318" r:id="rId63"/>
    <p:sldId id="319" r:id="rId64"/>
    <p:sldId id="320" r:id="rId65"/>
    <p:sldId id="321" r:id="rId66"/>
    <p:sldId id="322" r:id="rId67"/>
    <p:sldId id="323" r:id="rId68"/>
  </p:sldIdLst>
  <p:sldSz cx="9144000" cy="6858000" type="screen4x3"/>
  <p:notesSz cx="6858000" cy="9144000"/>
  <p:defaultTextStyle>
    <a:lvl1pPr marL="0" indent="0" algn="l" defTabSz="914400" rtl="false" fontAlgn="base">
      <a:lnSpc>
        <a:spcPct val="100000"/>
      </a:lnSpc>
      <a:spcBef>
        <a:spcPts val="0"/>
      </a:spcBef>
      <a:spcAft>
        <a:spcPts val="0"/>
      </a:spcAft>
      <a:buNone/>
      <a:defRPr lang="en-US" sz="2000" b="true" i="false">
        <a:solidFill>
          <a:schemeClr val="dk1"/>
        </a:solidFill>
        <a:latin typeface="Comic Sans MS"/>
        <a:ea typeface="宋体"/>
      </a:defRPr>
    </a:lvl1pPr>
    <a:lvl2pPr marL="457200" indent="457200" algn="l" defTabSz="914400" rtl="false" fontAlgn="base">
      <a:lnSpc>
        <a:spcPct val="100000"/>
      </a:lnSpc>
      <a:spcBef>
        <a:spcPts val="0"/>
      </a:spcBef>
      <a:spcAft>
        <a:spcPts val="0"/>
      </a:spcAft>
      <a:buNone/>
      <a:defRPr lang="en-US" sz="2000" b="true" i="false">
        <a:solidFill>
          <a:schemeClr val="dk1"/>
        </a:solidFill>
        <a:latin typeface="Comic Sans MS"/>
        <a:ea typeface="宋体"/>
      </a:defRPr>
    </a:lvl2pPr>
    <a:lvl3pPr marL="914400" indent="914400" algn="l" defTabSz="914400" rtl="false" fontAlgn="base">
      <a:lnSpc>
        <a:spcPct val="100000"/>
      </a:lnSpc>
      <a:spcBef>
        <a:spcPts val="0"/>
      </a:spcBef>
      <a:spcAft>
        <a:spcPts val="0"/>
      </a:spcAft>
      <a:buNone/>
      <a:defRPr lang="en-US" sz="2000" b="true" i="false">
        <a:solidFill>
          <a:schemeClr val="dk1"/>
        </a:solidFill>
        <a:latin typeface="Comic Sans MS"/>
        <a:ea typeface="宋体"/>
      </a:defRPr>
    </a:lvl3pPr>
    <a:lvl4pPr marL="1371600" indent="1371600" algn="l" defTabSz="914400" rtl="false" fontAlgn="base">
      <a:lnSpc>
        <a:spcPct val="100000"/>
      </a:lnSpc>
      <a:spcBef>
        <a:spcPts val="0"/>
      </a:spcBef>
      <a:spcAft>
        <a:spcPts val="0"/>
      </a:spcAft>
      <a:buNone/>
      <a:defRPr lang="en-US" sz="2000" b="true" i="false">
        <a:solidFill>
          <a:schemeClr val="dk1"/>
        </a:solidFill>
        <a:latin typeface="Comic Sans MS"/>
        <a:ea typeface="宋体"/>
      </a:defRPr>
    </a:lvl4pPr>
    <a:lvl5pPr marL="1828800" indent="1828800" algn="l" defTabSz="914400" rtl="false" fontAlgn="base">
      <a:lnSpc>
        <a:spcPct val="100000"/>
      </a:lnSpc>
      <a:spcBef>
        <a:spcPts val="0"/>
      </a:spcBef>
      <a:spcAft>
        <a:spcPts val="0"/>
      </a:spcAft>
      <a:buNone/>
      <a:defRPr lang="en-US" sz="2000" b="true" i="false">
        <a:solidFill>
          <a:schemeClr val="dk1"/>
        </a:solidFill>
        <a:latin typeface="Comic Sans MS"/>
        <a:ea typeface="宋体"/>
      </a:defRPr>
    </a:lvl5pPr>
    <a:lvl6pPr>
      <a:defRPr lang="en-US" sz="1800"/>
    </a:lvl6pPr>
    <a:lvl7pPr>
      <a:defRPr lang="en-US" sz="1800"/>
    </a:lvl7pPr>
    <a:lvl8pPr>
      <a:defRPr lang="en-US" sz="1800"/>
    </a:lvl8pPr>
    <a:lvl9pPr>
      <a:defRPr lang="en-US" sz="1800"/>
    </a:lvl9pPr>
  </p:defaultTextStyle>
</p:presentation>
</file>

<file path=ppt/presProps.xml><?xml version="1.0" encoding="utf-8"?>
<p:presentationPr xmlns:p="http://schemas.openxmlformats.org/presentationml/2006/main">
  <p:extLst>
    <p:ext uri="{E76CE94A-603C-4142-B9EB-6D1370010A27}"/>
    <p:ext uri="{D31A062A-798A-4329-ABDD-BBA856620510}"/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>
  <p:normalViewPr>
    <p:restoredLeft sz="15620"/>
    <p:restoredTop sz="94660"/>
  </p:normalViewPr>
  <p:slideViewPr>
    <p:cSldViewPr>
      <p:cViewPr varScale="true">
        <p:scale>
          <a:sx n="104" d="100"/>
          <a:sy n="104" d="100"/>
        </p:scale>
        <p:origin x="-123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9" Type="http://schemas.openxmlformats.org/officeDocument/2006/relationships/slide" Target="slides/slide9.xml" /><Relationship Id="rId71" Type="http://schemas.openxmlformats.org/officeDocument/2006/relationships/tableStyles" Target="tableStyles.xml" /><Relationship Id="rId70" Type="http://schemas.openxmlformats.org/officeDocument/2006/relationships/presProps" Target="presProps.xml" /><Relationship Id="rId7" Type="http://schemas.openxmlformats.org/officeDocument/2006/relationships/slide" Target="slides/slide7.xml" /><Relationship Id="rId68" Type="http://schemas.openxmlformats.org/officeDocument/2006/relationships/slide" Target="slides/slide68.xml" /><Relationship Id="rId67" Type="http://schemas.openxmlformats.org/officeDocument/2006/relationships/slide" Target="slides/slide67.xml" /><Relationship Id="rId66" Type="http://schemas.openxmlformats.org/officeDocument/2006/relationships/slide" Target="slides/slide66.xml" /><Relationship Id="rId65" Type="http://schemas.openxmlformats.org/officeDocument/2006/relationships/slide" Target="slides/slide65.xml" /><Relationship Id="rId64" Type="http://schemas.openxmlformats.org/officeDocument/2006/relationships/slide" Target="slides/slide64.xml" /><Relationship Id="rId62" Type="http://schemas.openxmlformats.org/officeDocument/2006/relationships/slide" Target="slides/slide62.xml" /><Relationship Id="rId61" Type="http://schemas.openxmlformats.org/officeDocument/2006/relationships/slide" Target="slides/slide61.xml" /><Relationship Id="rId57" Type="http://schemas.openxmlformats.org/officeDocument/2006/relationships/slide" Target="slides/slide57.xml" /><Relationship Id="rId53" Type="http://schemas.openxmlformats.org/officeDocument/2006/relationships/slide" Target="slides/slide53.xml" /><Relationship Id="rId50" Type="http://schemas.openxmlformats.org/officeDocument/2006/relationships/slide" Target="slides/slide50.xml" /><Relationship Id="rId49" Type="http://schemas.openxmlformats.org/officeDocument/2006/relationships/slide" Target="slides/slide49.xml" /><Relationship Id="rId44" Type="http://schemas.openxmlformats.org/officeDocument/2006/relationships/slide" Target="slides/slide44.xml" /><Relationship Id="rId56" Type="http://schemas.openxmlformats.org/officeDocument/2006/relationships/slide" Target="slides/slide56.xml" /><Relationship Id="rId43" Type="http://schemas.openxmlformats.org/officeDocument/2006/relationships/slide" Target="slides/slide43.xml" /><Relationship Id="rId47" Type="http://schemas.openxmlformats.org/officeDocument/2006/relationships/slide" Target="slides/slide47.xml" /><Relationship Id="rId42" Type="http://schemas.openxmlformats.org/officeDocument/2006/relationships/slide" Target="slides/slide42.xml" /><Relationship Id="rId45" Type="http://schemas.openxmlformats.org/officeDocument/2006/relationships/slide" Target="slides/slide45.xml" /><Relationship Id="rId22" Type="http://schemas.openxmlformats.org/officeDocument/2006/relationships/slide" Target="slides/slide22.xml" /><Relationship Id="rId10" Type="http://schemas.openxmlformats.org/officeDocument/2006/relationships/slide" Target="slides/slide10.xml" /><Relationship Id="rId19" Type="http://schemas.openxmlformats.org/officeDocument/2006/relationships/slide" Target="slides/slide19.xml" /><Relationship Id="rId63" Type="http://schemas.openxmlformats.org/officeDocument/2006/relationships/slide" Target="slides/slide63.xml" /><Relationship Id="rId16" Type="http://schemas.openxmlformats.org/officeDocument/2006/relationships/slide" Target="slides/slide16.xml" /><Relationship Id="rId41" Type="http://schemas.openxmlformats.org/officeDocument/2006/relationships/slide" Target="slides/slide41.xml" /><Relationship Id="rId35" Type="http://schemas.openxmlformats.org/officeDocument/2006/relationships/slide" Target="slides/slide35.xml" /><Relationship Id="rId72" Type="http://schemas.openxmlformats.org/officeDocument/2006/relationships/viewProps" Target="viewProps.xml" /><Relationship Id="rId52" Type="http://schemas.openxmlformats.org/officeDocument/2006/relationships/slide" Target="slides/slide52.xml" /><Relationship Id="rId51" Type="http://schemas.openxmlformats.org/officeDocument/2006/relationships/slide" Target="slides/slide51.xml" /><Relationship Id="rId15" Type="http://schemas.openxmlformats.org/officeDocument/2006/relationships/slide" Target="slides/slide15.xml" /><Relationship Id="rId1" Type="http://schemas.openxmlformats.org/officeDocument/2006/relationships/slide" Target="slides/slide1.xml" /><Relationship Id="rId69" Type="http://schemas.openxmlformats.org/officeDocument/2006/relationships/notesMaster" Target="notesMasters/notesMaster1.xml" /><Relationship Id="rId59" Type="http://schemas.openxmlformats.org/officeDocument/2006/relationships/slide" Target="slides/slide59.xml" /><Relationship Id="rId13" Type="http://schemas.openxmlformats.org/officeDocument/2006/relationships/slide" Target="slides/slide13.xml" /><Relationship Id="rId4" Type="http://schemas.openxmlformats.org/officeDocument/2006/relationships/slide" Target="slides/slide4.xml" /><Relationship Id="rId0" Type="http://schemas.openxmlformats.org/officeDocument/2006/relationships/slideMaster" Target="slideMasters/slideMaster1.xml" /><Relationship Id="rId14" Type="http://schemas.openxmlformats.org/officeDocument/2006/relationships/slide" Target="slides/slide14.xml" /><Relationship Id="rId11" Type="http://schemas.openxmlformats.org/officeDocument/2006/relationships/slide" Target="slides/slide11.xml" /><Relationship Id="rId55" Type="http://schemas.openxmlformats.org/officeDocument/2006/relationships/slide" Target="slides/slide55.xml" /><Relationship Id="rId30" Type="http://schemas.openxmlformats.org/officeDocument/2006/relationships/slide" Target="slides/slide30.xml" /><Relationship Id="rId54" Type="http://schemas.openxmlformats.org/officeDocument/2006/relationships/slide" Target="slides/slide54.xml" /><Relationship Id="rId20" Type="http://schemas.openxmlformats.org/officeDocument/2006/relationships/slide" Target="slides/slide20.xml" /><Relationship Id="rId37" Type="http://schemas.openxmlformats.org/officeDocument/2006/relationships/slide" Target="slides/slide37.xml" /><Relationship Id="rId23" Type="http://schemas.openxmlformats.org/officeDocument/2006/relationships/slide" Target="slides/slide23.xml" /><Relationship Id="rId60" Type="http://schemas.openxmlformats.org/officeDocument/2006/relationships/slide" Target="slides/slide60.xml" /><Relationship Id="rId58" Type="http://schemas.openxmlformats.org/officeDocument/2006/relationships/slide" Target="slides/slide58.xml" /><Relationship Id="rId21" Type="http://schemas.openxmlformats.org/officeDocument/2006/relationships/slide" Target="slides/slide21.xml" /><Relationship Id="rId25" Type="http://schemas.openxmlformats.org/officeDocument/2006/relationships/slide" Target="slides/slide25.xml" /><Relationship Id="rId46" Type="http://schemas.openxmlformats.org/officeDocument/2006/relationships/slide" Target="slides/slide46.xml" /><Relationship Id="rId2" Type="http://schemas.openxmlformats.org/officeDocument/2006/relationships/slide" Target="slides/slide2.xml" /><Relationship Id="rId38" Type="http://schemas.openxmlformats.org/officeDocument/2006/relationships/slide" Target="slides/slide38.xml" /><Relationship Id="rId27" Type="http://schemas.openxmlformats.org/officeDocument/2006/relationships/slide" Target="slides/slide27.xml" /><Relationship Id="rId29" Type="http://schemas.openxmlformats.org/officeDocument/2006/relationships/slide" Target="slides/slide29.xml" /><Relationship Id="rId6" Type="http://schemas.openxmlformats.org/officeDocument/2006/relationships/slide" Target="slides/slide6.xml" /><Relationship Id="rId18" Type="http://schemas.openxmlformats.org/officeDocument/2006/relationships/slide" Target="slides/slide18.xml" /><Relationship Id="rId3" Type="http://schemas.openxmlformats.org/officeDocument/2006/relationships/slide" Target="slides/slide3.xml" /><Relationship Id="rId48" Type="http://schemas.openxmlformats.org/officeDocument/2006/relationships/slide" Target="slides/slide48.xml" /><Relationship Id="rId31" Type="http://schemas.openxmlformats.org/officeDocument/2006/relationships/slide" Target="slides/slide31.xml" /><Relationship Id="rId24" Type="http://schemas.openxmlformats.org/officeDocument/2006/relationships/slide" Target="slides/slide24.xml" /><Relationship Id="rId17" Type="http://schemas.openxmlformats.org/officeDocument/2006/relationships/slide" Target="slides/slide17.xml" /><Relationship Id="rId26" Type="http://schemas.openxmlformats.org/officeDocument/2006/relationships/slide" Target="slides/slide26.xml" /><Relationship Id="rId32" Type="http://schemas.openxmlformats.org/officeDocument/2006/relationships/slide" Target="slides/slide32.xml" /><Relationship Id="rId33" Type="http://schemas.openxmlformats.org/officeDocument/2006/relationships/slide" Target="slides/slide33.xml" /><Relationship Id="rId34" Type="http://schemas.openxmlformats.org/officeDocument/2006/relationships/slide" Target="slides/slide34.xml" /><Relationship Id="rId36" Type="http://schemas.openxmlformats.org/officeDocument/2006/relationships/slide" Target="slides/slide36.xml" /><Relationship Id="rId28" Type="http://schemas.openxmlformats.org/officeDocument/2006/relationships/slide" Target="slides/slide28.xml" /><Relationship Id="rId12" Type="http://schemas.openxmlformats.org/officeDocument/2006/relationships/slide" Target="slides/slide12.xml" /><Relationship Id="rId39" Type="http://schemas.openxmlformats.org/officeDocument/2006/relationships/slide" Target="slides/slide39.xml" /><Relationship Id="rId8" Type="http://schemas.openxmlformats.org/officeDocument/2006/relationships/slide" Target="slides/slide8.xml" /><Relationship Id="rId5" Type="http://schemas.openxmlformats.org/officeDocument/2006/relationships/slide" Target="slides/slide5.xml" /><Relationship Id="rId40" Type="http://schemas.openxmlformats.org/officeDocument/2006/relationships/slide" Target="slides/slide40.xml" /></Relationships>
</file>

<file path=ppt/notesMasters/_rels/notesMaster1.xml.rels><?xml version="1.0" encoding="UTF-8" standalone="yes"?><Relationships xmlns="http://schemas.openxmlformats.org/package/2006/relationships"><Relationship Id="rId0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p="http://schemas.openxmlformats.org/presentationml/2006/main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true" noChangeShapeType="true"/>
          </p:cNvSpPr>
          <p:nvPr>
            <p:ph type="hdr" idx="0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3" name="Rectangle 3"/>
          <p:cNvSpPr>
            <a:spLocks noGrp="true" noChangeShapeType="true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4" name="Rectangle 4"/>
          <p:cNvSpPr>
            <a:spLocks noGrp="true" noChangeShapeType="true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4">
            <a:solidFill>
              <a:srgbClr val="000000"/>
            </a:solidFill>
            <a:round/>
            <a:headEnd/>
            <a:tailEnd/>
          </a:ln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5" name="Rectangle 5"/>
          <p:cNvSpPr>
            <a:spLocks noGrp="true" noChangeShapeType="true"/>
          </p:cNvSpPr>
          <p:nvPr>
            <p:ph type="body" idx="3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0" indent="0" algn="l" defTabSz="914400" rtl="false" fontAlgn="base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  <a:defRPr sz="1200" b="false" i="false">
                <a:solidFill>
                  <a:schemeClr val="dk1"/>
                </a:solidFill>
                <a:latin typeface="Times New Roman"/>
                <a:ea typeface="宋体"/>
              </a:defRPr>
            </a:lvl1pPr>
            <a:lvl2pPr marL="457200" indent="457200" algn="l" defTabSz="914400" rtl="false" fontAlgn="base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  <a:defRPr sz="1200" b="false" i="false">
                <a:solidFill>
                  <a:schemeClr val="dk1"/>
                </a:solidFill>
                <a:latin typeface="Times New Roman"/>
              </a:defRPr>
            </a:lvl2pPr>
            <a:lvl3pPr marL="914400" indent="914400" algn="l" defTabSz="914400" rtl="false" fontAlgn="base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  <a:defRPr sz="1200" b="false" i="false">
                <a:solidFill>
                  <a:schemeClr val="dk1"/>
                </a:solidFill>
                <a:latin typeface="Times New Roman"/>
              </a:defRPr>
            </a:lvl3pPr>
            <a:lvl4pPr marL="1371600" indent="1371600" algn="l" defTabSz="914400" rtl="false" fontAlgn="base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  <a:defRPr sz="1200" b="false" i="false">
                <a:solidFill>
                  <a:schemeClr val="dk1"/>
                </a:solidFill>
                <a:latin typeface="Times New Roman"/>
              </a:defRPr>
            </a:lvl4pPr>
            <a:lvl5pPr marL="1828800" indent="1828800" algn="l" defTabSz="914400" rtl="false" fontAlgn="base">
              <a:lnSpc>
                <a:spcPct val="100000"/>
              </a:lnSpc>
              <a:spcBef>
                <a:spcPct val="30000"/>
              </a:spcBef>
              <a:spcAft>
                <a:spcPts val="0"/>
              </a:spcAft>
              <a:buNone/>
              <a:defRPr sz="1200" b="false" i="false">
                <a:solidFill>
                  <a:schemeClr val="dk1"/>
                </a:solidFill>
                <a:latin typeface="Times New Roman"/>
              </a:defRPr>
            </a:lvl5pPr>
          </a:lstStyle>
          <a:p>
            <a:pPr marL="0" lvl="0" indent="0">
              <a:spcBef>
                <a:spcPct val="30000"/>
              </a:spcBef>
              <a:buNone/>
            </a:pPr>
            <a:r>
              <a:rPr lang="en-US"/>
              <a:t>Click to edit Master text styles</a:t>
            </a:r>
            <a:endParaRPr/>
          </a:p>
          <a:p>
            <a:pPr marL="457200" lvl="1" indent="0">
              <a:spcBef>
                <a:spcPct val="30000"/>
              </a:spcBef>
              <a:buNone/>
            </a:pPr>
            <a:r>
              <a:rPr lang="en-US"/>
              <a:t>Second level</a:t>
            </a:r>
            <a:endParaRPr/>
          </a:p>
          <a:p>
            <a:pPr marL="914400" lvl="2" indent="0">
              <a:spcBef>
                <a:spcPct val="30000"/>
              </a:spcBef>
              <a:buNone/>
            </a:pPr>
            <a:r>
              <a:rPr lang="en-US"/>
              <a:t>Third level</a:t>
            </a:r>
            <a:endParaRPr/>
          </a:p>
          <a:p>
            <a:pPr marL="1371600" lvl="3" indent="0">
              <a:spcBef>
                <a:spcPct val="30000"/>
              </a:spcBef>
              <a:buNone/>
            </a:pPr>
            <a:r>
              <a:rPr lang="en-US"/>
              <a:t>Fourth level</a:t>
            </a:r>
            <a:endParaRPr/>
          </a:p>
          <a:p>
            <a:pPr marL="1828800" lvl="4" indent="0">
              <a:spcBef>
                <a:spcPct val="30000"/>
              </a:spcBef>
              <a:buNone/>
            </a:pPr>
            <a:r>
              <a:rPr lang="en-US"/>
              <a:t>Fifth level</a:t>
            </a:r>
            <a:endParaRPr/>
          </a:p>
        </p:txBody>
      </p:sp>
      <p:sp>
        <p:nvSpPr>
          <p:cNvPr id="6" name="Rectangle 6"/>
          <p:cNvSpPr>
            <a:spLocks noGrp="true" noChangeShapeType="true"/>
          </p:cNvSpPr>
          <p:nvPr>
            <p:ph type="ft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/>
            <a:endParaRPr sz="1400" dirty="false"/>
          </a:p>
        </p:txBody>
      </p:sp>
      <p:sp>
        <p:nvSpPr>
          <p:cNvPr id="7" name="Rectangle 7"/>
          <p:cNvSpPr>
            <a:spLocks noGrp="true" noChangeShapeType="true"/>
          </p:cNvSpPr>
          <p:nvPr>
            <p:ph type="sldNum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>
            <a:lvl1pPr marL="0" indent="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1pPr>
            <a:lvl2pPr marL="457200" indent="4572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2pPr>
            <a:lvl3pPr marL="914400" indent="9144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3pPr>
            <a:lvl4pPr marL="1371600" indent="13716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4pPr>
            <a:lvl5pPr marL="1828800" indent="18288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1.xml" /></Relationships>
</file>

<file path=ppt/notesSlides/_rels/notesSlide10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37.xml" /></Relationships>
</file>

<file path=ppt/notesSlides/_rels/notesSlide11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38.xml" /></Relationships>
</file>

<file path=ppt/notesSlides/_rels/notesSlide12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39.xml" /></Relationships>
</file>

<file path=ppt/notesSlides/_rels/notesSlide13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40.xml" /></Relationships>
</file>

<file path=ppt/notesSlides/_rels/notesSlide14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41.xml" /></Relationships>
</file>

<file path=ppt/notesSlides/_rels/notesSlide15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45.xml" /></Relationships>
</file>

<file path=ppt/notesSlides/_rels/notesSlide16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46.xml" /></Relationships>
</file>

<file path=ppt/notesSlides/_rels/notesSlide17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47.xml" /></Relationships>
</file>

<file path=ppt/notesSlides/_rels/notesSlide18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48.xml" /></Relationships>
</file>

<file path=ppt/notesSlides/_rels/notesSlide19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49.xml" /></Relationships>
</file>

<file path=ppt/notesSlides/_rels/notesSlide2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19.xml" /></Relationships>
</file>

<file path=ppt/notesSlides/_rels/notesSlide20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50.xml" /></Relationships>
</file>

<file path=ppt/notesSlides/_rels/notesSlide21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51.xml" /></Relationships>
</file>

<file path=ppt/notesSlides/_rels/notesSlide22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52.xml" /></Relationships>
</file>

<file path=ppt/notesSlides/_rels/notesSlide23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53.xml" /></Relationships>
</file>

<file path=ppt/notesSlides/_rels/notesSlide24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54.xml" /></Relationships>
</file>

<file path=ppt/notesSlides/_rels/notesSlide25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63.xml" /></Relationships>
</file>

<file path=ppt/notesSlides/_rels/notesSlide26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64.xml" /></Relationships>
</file>

<file path=ppt/notesSlides/_rels/notesSlide27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65.xml" /></Relationships>
</file>

<file path=ppt/notesSlides/_rels/notesSlide3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2.xml" /></Relationships>
</file>

<file path=ppt/notesSlides/_rels/notesSlide4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26.xml" /></Relationships>
</file>

<file path=ppt/notesSlides/_rels/notesSlide5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29.xml" /></Relationships>
</file>

<file path=ppt/notesSlides/_rels/notesSlide6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32.xml" /></Relationships>
</file>

<file path=ppt/notesSlides/_rels/notesSlide7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33.xml" /></Relationships>
</file>

<file path=ppt/notesSlides/_rels/notesSlide8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34.xml" /></Relationships>
</file>

<file path=ppt/notesSlides/_rels/notesSlide9.xml.rels><?xml version="1.0" encoding="UTF-8" standalone="yes"?><Relationships xmlns="http://schemas.openxmlformats.org/package/2006/relationships"><Relationship Id="rId1" Type="http://schemas.openxmlformats.org/officeDocument/2006/relationships/notesMaster" Target="../notesMasters/notesMaster1.xml" /><Relationship Id="rId0" Type="http://schemas.openxmlformats.org/officeDocument/2006/relationships/slide" Target="../slides/slide35.xml" /></Relationships>
</file>

<file path=ppt/notesSlides/notesSlide1.xml><?xml version="1.0" encoding="utf-8"?>
<p:notes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3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4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37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38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41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42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45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46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49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50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53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54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57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58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61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62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>
  <p:cSld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65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66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69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70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>
  <p:cSld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73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74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>
  <p:cSld>
    <p:spTree>
      <p:nvGrpSpPr>
        <p:cNvPr id="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7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8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>
  <p:cSld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77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78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>
  <p:cSld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81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82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>
  <p:cSld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85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86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>
  <p:cSld>
    <p:bg>
      <p:bgPr>
        <a:solidFill>
          <a:srgbClr val="FFFFFF"/>
        </a:solidFill>
      </p:bgPr>
    </p:bg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 Box 1"/>
          <p:cNvSpPr txBox="true">
            <a:spLocks noGrp="true" noChangeShapeType="true"/>
          </p:cNvSpPr>
          <p:nvPr/>
        </p:nvSpPr>
        <p:spPr>
          <a:xfrm>
            <a:off x="1265237" y="692150"/>
            <a:ext cx="4329112" cy="3416300"/>
          </a:xfrm>
          <a:prstGeom prst="rect">
            <a:avLst/>
          </a:prstGeom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89" name="Rectangle 2"/>
          <p:cNvSpPr>
            <a:spLocks noGrp="true" noChangeShapeType="true"/>
          </p:cNvSpPr>
          <p:nvPr>
            <p:ph type="body" idx="0"/>
          </p:nvPr>
        </p:nvSpPr>
        <p:spPr>
          <a:xfrm>
            <a:off x="914400" y="4343400"/>
            <a:ext cx="5029200" cy="4116387"/>
          </a:xfrm>
          <a:prstGeom prst="rect">
            <a:avLst/>
          </a:prstGeom>
          <a:noFill/>
        </p:spPr>
        <p:txBody>
          <a:bodyPr wrap="none" anchor="ctr" anchorCtr="false"/>
          <a:lstStyle/>
          <a:p>
            <a:pPr/>
            <a:endParaRPr sz="1400" dirty="false"/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>
  <p:cSld>
    <p:spTree>
      <p:nvGrpSpPr>
        <p:cNvPr id="9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92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93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>
  <p:cSld>
    <p:spTree>
      <p:nvGrpSpPr>
        <p:cNvPr id="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96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97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>
  <p:cSld>
    <p:spTree>
      <p:nvGrpSpPr>
        <p:cNvPr id="9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100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101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>
  <p:cSld>
    <p:spTree>
      <p:nvGrpSpPr>
        <p:cNvPr id="1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104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105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>
  <p:cSld>
    <p:spTree>
      <p:nvGrpSpPr>
        <p:cNvPr id="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11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12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>
  <p:cSld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15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>
  <p:cSld>
    <p:bg>
      <p:bgPr>
        <a:solidFill>
          <a:srgbClr val="FFFFFF"/>
        </a:solidFill>
      </p:bgPr>
    </p:bg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"/>
          <p:cNvSpPr txBox="true">
            <a:spLocks noGrp="true" noChangeShapeType="true"/>
          </p:cNvSpPr>
          <p:nvPr/>
        </p:nvSpPr>
        <p:spPr>
          <a:xfrm>
            <a:off x="1347787" y="725487"/>
            <a:ext cx="4608512" cy="3582987"/>
          </a:xfrm>
          <a:prstGeom prst="rect">
            <a:avLst/>
          </a:prstGeom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18" name="Rectangle 2"/>
          <p:cNvSpPr>
            <a:spLocks noGrp="true" noChangeShapeType="true"/>
          </p:cNvSpPr>
          <p:nvPr>
            <p:ph type="body" idx="0"/>
          </p:nvPr>
        </p:nvSpPr>
        <p:spPr>
          <a:xfrm>
            <a:off x="973137" y="4552950"/>
            <a:ext cx="5356225" cy="4318000"/>
          </a:xfrm>
          <a:prstGeom prst="rect">
            <a:avLst/>
          </a:prstGeom>
          <a:noFill/>
        </p:spPr>
        <p:txBody>
          <a:bodyPr wrap="none" anchor="ctr" anchorCtr="false"/>
          <a:lstStyle/>
          <a:p>
            <a:pPr/>
            <a:endParaRPr sz="1400" dirty="false"/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21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22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25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26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29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30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"/>
          <p:cNvSpPr txBox="true">
            <a:spLocks noGrp="true" noChangeShapeType="true"/>
          </p:cNvSpPr>
          <p:nvPr>
            <p:ph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</p:spPr>
        <p:txBody>
          <a:bodyPr lIns="91440" tIns="45720" rIns="91440" bIns="45720" anchor="b"/>
          <a:lstStyle/>
          <a:p>
            <a:pPr lvl="0" algn="r"/>
            <a:fld id="{D038279B-FC19-497E-A7D1-5ADD9CAF016F}" type="slidenum">
              <a:rPr lang="zh-CN" sz="12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33" name="Rectangle 2"/>
          <p:cNvSpPr>
            <a:spLocks noGrp="true" noChangeShapeType="true"/>
          </p:cNvSpPr>
          <p:nvPr>
            <p:ph type="sldImg" idx="0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34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2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_rels/slideLayout3.xml.rels><?xml version="1.0" encoding="UTF-8" standalone="yes"?><Relationships xmlns="http://schemas.openxmlformats.org/package/2006/relationships"><Relationship Id="rId0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p="http://schemas.openxmlformats.org/presentationml/2006/main" type="title">
  <p:cSld name="Title and Obje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026"/>
          <p:cNvSpPr>
            <a:spLocks noGrp="true" noChangeShapeType="true"/>
          </p:cNvSpPr>
          <p:nvPr>
            <p:ph type="title" idx="0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marL="0" lvl="0" indent="0">
              <a:spcBef>
                <a:spcPts val="0"/>
              </a:spcBef>
              <a:buNone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Shape 1027"/>
          <p:cNvSpPr>
            <a:spLocks noGrp="true" noChangeShapeType="true"/>
          </p:cNvSpPr>
          <p:nvPr>
            <p:ph idx="1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Char char="•"/>
            </a:pPr>
            <a:r>
              <a:rPr lang="en-US"/>
              <a:t>Click to edit Master text styles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/>
              <a:t>Second level</a:t>
            </a:r>
            <a:endParaRPr/>
          </a:p>
          <a:p>
            <a:pPr marL="1143000" lvl="2" indent="-228600">
              <a:spcBef>
                <a:spcPct val="20000"/>
              </a:spcBef>
              <a:buChar char="•"/>
            </a:pPr>
            <a:r>
              <a:rPr lang="en-US"/>
              <a:t>Third level</a:t>
            </a:r>
            <a:endParaRPr/>
          </a:p>
          <a:p>
            <a:pPr marL="1600200" lvl="3" indent="-228600">
              <a:spcBef>
                <a:spcPct val="20000"/>
              </a:spcBef>
              <a:buChar char="–"/>
            </a:pPr>
            <a:r>
              <a:rPr lang="en-US"/>
              <a:t>Fourth level</a:t>
            </a:r>
            <a:endParaRPr/>
          </a:p>
          <a:p>
            <a:pPr marL="2057400" lvl="4" indent="-228600">
              <a:spcBef>
                <a:spcPct val="20000"/>
              </a:spcBef>
              <a:buChar char="»"/>
            </a:pPr>
            <a:r>
              <a:rPr lang="en-US"/>
              <a:t>Fifth level</a:t>
            </a:r>
            <a:endParaRPr/>
          </a:p>
        </p:txBody>
      </p:sp>
      <p:sp>
        <p:nvSpPr>
          <p:cNvPr id="4" name="Shape 1028"/>
          <p:cNvSpPr>
            <a:spLocks noGrp="true" noChangeShapeType="true"/>
          </p:cNvSpPr>
          <p:nvPr>
            <p:ph type="dt" idx="2"/>
          </p:nvPr>
        </p:nvSpPr>
        <p:spPr>
          <a:xfrm>
            <a:off x="838200" y="6172200"/>
            <a:ext cx="15240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0" indent="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1pPr>
            <a:lvl2pPr marL="457200" indent="4572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2pPr>
            <a:lvl3pPr marL="914400" indent="9144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3pPr>
            <a:lvl4pPr marL="1371600" indent="13716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4pPr>
            <a:lvl5pPr marL="1828800" indent="18288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endParaRPr lang="en-US" sz="1400"/>
          </a:p>
        </p:txBody>
      </p:sp>
      <p:sp>
        <p:nvSpPr>
          <p:cNvPr id="5" name="Shape 1029"/>
          <p:cNvSpPr>
            <a:spLocks noGrp="true" noChangeShapeType="true"/>
          </p:cNvSpPr>
          <p:nvPr>
            <p:ph type="ftr" idx="3"/>
          </p:nvPr>
        </p:nvSpPr>
        <p:spPr>
          <a:xfrm>
            <a:off x="2590800" y="6172200"/>
            <a:ext cx="41148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0" indent="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1pPr>
            <a:lvl2pPr marL="457200" indent="4572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2pPr>
            <a:lvl3pPr marL="914400" indent="9144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3pPr>
            <a:lvl4pPr marL="1371600" indent="13716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4pPr>
            <a:lvl5pPr marL="1828800" indent="18288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zh-CN" sz="1400" b="false" i="false" u="none">
                <a:latin typeface="Times New Roman" pitchFamily="18"/>
              </a:rPr>
              <a:t>Compilers Autumn 2002</a:t>
            </a:r>
            <a:endParaRPr/>
          </a:p>
        </p:txBody>
      </p:sp>
      <p:sp>
        <p:nvSpPr>
          <p:cNvPr id="6" name="Shape 1030"/>
          <p:cNvSpPr>
            <a:spLocks noGrp="true" noChangeShapeType="true"/>
          </p:cNvSpPr>
          <p:nvPr>
            <p:ph type="sldNum" idx="4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0" indent="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1pPr>
            <a:lvl2pPr marL="457200" indent="4572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2pPr>
            <a:lvl3pPr marL="914400" indent="9144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3pPr>
            <a:lvl4pPr marL="1371600" indent="13716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4pPr>
            <a:lvl5pPr marL="1828800" indent="18288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&lt;#&gt;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p="http://schemas.openxmlformats.org/presentationml/2006/main" showMasterSp="false" type="title">
  <p:cSld name="1_icfp99">
    <p:bg>
      <p:bgPr>
        <a:solidFill>
          <a:schemeClr val="lt1"/>
        </a:solidFill>
      </p:bgPr>
    </p:bg>
    <p:spTree>
      <p:nvGrpSpPr>
        <p:cNvPr id="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true" noChangeShapeType="true"/>
          </p:cNvSpPr>
          <p:nvPr>
            <p:ph type="title" idx="0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marL="0" lvl="0" indent="0">
              <a:spcBef>
                <a:spcPts val="0"/>
              </a:spcBef>
              <a:buNone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9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342900" lvl="0" indent="-342900">
              <a:spcBef>
                <a:spcPct val="20000"/>
              </a:spcBef>
              <a:buChar char="•"/>
            </a:pPr>
            <a:r>
              <a:rPr lang="en-US"/>
              <a:t>Click to edit Master text styles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/>
              <a:t>Second level</a:t>
            </a:r>
            <a:endParaRPr/>
          </a:p>
          <a:p>
            <a:pPr marL="1143000" lvl="2" indent="-228600">
              <a:spcBef>
                <a:spcPct val="20000"/>
              </a:spcBef>
              <a:buChar char="•"/>
            </a:pPr>
            <a:r>
              <a:rPr lang="en-US"/>
              <a:t>Third level</a:t>
            </a:r>
            <a:endParaRPr/>
          </a:p>
          <a:p>
            <a:pPr marL="1600200" lvl="3" indent="-228600">
              <a:spcBef>
                <a:spcPct val="20000"/>
              </a:spcBef>
              <a:buChar char="–"/>
            </a:pPr>
            <a:r>
              <a:rPr lang="en-US"/>
              <a:t>Fourth level</a:t>
            </a:r>
            <a:endParaRPr/>
          </a:p>
          <a:p>
            <a:pPr marL="2057400" lvl="4" indent="-228600">
              <a:spcBef>
                <a:spcPct val="20000"/>
              </a:spcBef>
              <a:buChar char="»"/>
            </a:pPr>
            <a:r>
              <a:rPr lang="en-US"/>
              <a:t>Fifth level</a:t>
            </a:r>
            <a:endParaRPr/>
          </a:p>
        </p:txBody>
      </p:sp>
      <p:sp>
        <p:nvSpPr>
          <p:cNvPr id="10" name="Rectangle 1028"/>
          <p:cNvSpPr>
            <a:spLocks noGrp="true" noChangeShapeType="true"/>
          </p:cNvSpPr>
          <p:nvPr>
            <p:ph type="dt" idx="2"/>
          </p:nvPr>
        </p:nvSpPr>
        <p:spPr>
          <a:xfrm>
            <a:off x="533400" y="6248400"/>
            <a:ext cx="19050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>
              <a:spcBef>
                <a:spcPts val="0"/>
              </a:spcBef>
              <a:buNone/>
            </a:pPr>
            <a:r>
              <a:rPr lang="zh-CN" sz="1400" b="false" i="false" u="none">
                <a:latin typeface="Times New Roman" pitchFamily="18"/>
              </a:rPr>
              <a:t>*</a:t>
            </a:r>
            <a:endParaRPr/>
          </a:p>
        </p:txBody>
      </p:sp>
      <p:sp>
        <p:nvSpPr>
          <p:cNvPr id="11" name="Rectangle 1029"/>
          <p:cNvSpPr>
            <a:spLocks noGrp="true" noChangeShapeType="true"/>
          </p:cNvSpPr>
          <p:nvPr>
            <p:ph type="ftr" idx="3"/>
          </p:nvPr>
        </p:nvSpPr>
        <p:spPr>
          <a:xfrm>
            <a:off x="2514600" y="6248400"/>
            <a:ext cx="41148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ctr">
              <a:spcBef>
                <a:spcPts val="0"/>
              </a:spcBef>
              <a:buNone/>
            </a:pPr>
            <a:r>
              <a:rPr lang="zh-CN" sz="1400" b="false" i="false" u="none">
                <a:latin typeface="Times New Roman" pitchFamily="18"/>
              </a:rPr>
              <a:t>Compilers Autumn 2002</a:t>
            </a:r>
            <a:endParaRPr/>
          </a:p>
        </p:txBody>
      </p:sp>
      <p:sp>
        <p:nvSpPr>
          <p:cNvPr id="12" name="Rectangle 1030"/>
          <p:cNvSpPr>
            <a:spLocks noGrp="true" noChangeShapeType="true"/>
          </p:cNvSpPr>
          <p:nvPr>
            <p:ph type="sldNum" idx="4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</p:spPr>
        <p:txBody>
          <a:bodyPr lIns="91440" tIns="45720" rIns="91440" bIns="45720"/>
          <a:lstStyle/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p="http://schemas.openxmlformats.org/presentationml/2006/main" type="blank">
  <p:cSld name="Blank Slide"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3" Type="http://schemas.openxmlformats.org/officeDocument/2006/relationships/theme" Target="../theme/theme1.xml" /><Relationship Id="rId2" Type="http://schemas.openxmlformats.org/officeDocument/2006/relationships/slideLayout" Target="../slideLayouts/slideLayout3.xml" /><Relationship Id="rId0" Type="http://schemas.openxmlformats.org/officeDocument/2006/relationships/slideLayout" Target="../slideLayouts/slideLayout1.xml" /><Relationship Id="rId1" Type="http://schemas.openxmlformats.org/officeDocument/2006/relationships/slideLayout" Target="../slideLayouts/slideLayout2.xml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true" noChangeShapeType="true"/>
          </p:cNvSpPr>
          <p:nvPr>
            <p:ph type="title" idx="0"/>
          </p:nvPr>
        </p:nvSpPr>
        <p:spPr>
          <a:xfrm>
            <a:off x="457200" y="457200"/>
            <a:ext cx="8077200" cy="914400"/>
          </a:xfrm>
          <a:prstGeom prst="rect">
            <a:avLst/>
          </a:prstGeom>
          <a:noFill/>
        </p:spPr>
        <p:txBody>
          <a:bodyPr lIns="91440" tIns="45720" rIns="91440" bIns="45720" anchor="ctr" anchorCtr="false"/>
          <a:lstStyle/>
          <a:p>
            <a:pPr marL="0" lvl="0" indent="0">
              <a:spcBef>
                <a:spcPts val="0"/>
              </a:spcBef>
              <a:buNone/>
            </a:pPr>
            <a:r>
              <a:rPr lang="en-US"/>
              <a:t>Click to edit Master title style</a:t>
            </a:r>
            <a:endParaRPr/>
          </a:p>
        </p:txBody>
      </p:sp>
      <p:sp>
        <p:nvSpPr>
          <p:cNvPr id="3" name="Rectangle 3"/>
          <p:cNvSpPr>
            <a:spLocks noGrp="true" noChangeShapeType="true"/>
          </p:cNvSpPr>
          <p:nvPr>
            <p:ph type="body" idx="1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Char char="•"/>
            </a:pPr>
            <a:r>
              <a:rPr lang="en-US"/>
              <a:t>Click to edit Master text styles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/>
              <a:t>Second level</a:t>
            </a:r>
            <a:endParaRPr/>
          </a:p>
          <a:p>
            <a:pPr marL="1143000" lvl="2" indent="-228600">
              <a:spcBef>
                <a:spcPct val="20000"/>
              </a:spcBef>
              <a:buChar char="•"/>
            </a:pPr>
            <a:r>
              <a:rPr lang="en-US"/>
              <a:t>Third level</a:t>
            </a:r>
            <a:endParaRPr/>
          </a:p>
          <a:p>
            <a:pPr marL="1600200" lvl="3" indent="-228600">
              <a:spcBef>
                <a:spcPct val="20000"/>
              </a:spcBef>
              <a:buChar char="–"/>
            </a:pPr>
            <a:r>
              <a:rPr lang="en-US"/>
              <a:t>Fourth level</a:t>
            </a:r>
            <a:endParaRPr/>
          </a:p>
          <a:p>
            <a:pPr marL="2057400" lvl="4" indent="-228600">
              <a:spcBef>
                <a:spcPct val="20000"/>
              </a:spcBef>
              <a:buChar char="»"/>
            </a:pPr>
            <a:r>
              <a:rPr lang="en-US"/>
              <a:t>Fifth level</a:t>
            </a:r>
            <a:endParaRPr/>
          </a:p>
        </p:txBody>
      </p:sp>
      <p:sp>
        <p:nvSpPr>
          <p:cNvPr id="4" name="Rectangle 4"/>
          <p:cNvSpPr>
            <a:spLocks noGrp="true" noChangeShapeType="true"/>
          </p:cNvSpPr>
          <p:nvPr>
            <p:ph type="dt" idx="2"/>
          </p:nvPr>
        </p:nvSpPr>
        <p:spPr>
          <a:xfrm>
            <a:off x="838200" y="6172200"/>
            <a:ext cx="15240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0" indent="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1pPr>
            <a:lvl2pPr marL="457200" indent="4572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2pPr>
            <a:lvl3pPr marL="914400" indent="9144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3pPr>
            <a:lvl4pPr marL="1371600" indent="13716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4pPr>
            <a:lvl5pPr marL="1828800" indent="18288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zh-CN" sz="1400" b="false" i="false" u="none">
                <a:latin typeface="Times New Roman" pitchFamily="18"/>
              </a:rPr>
              <a:t>*</a:t>
            </a:r>
            <a:endParaRPr/>
          </a:p>
        </p:txBody>
      </p:sp>
      <p:sp>
        <p:nvSpPr>
          <p:cNvPr id="5" name="Rectangle 5"/>
          <p:cNvSpPr>
            <a:spLocks noGrp="true" noChangeShapeType="true"/>
          </p:cNvSpPr>
          <p:nvPr>
            <p:ph type="ftr" idx="3"/>
          </p:nvPr>
        </p:nvSpPr>
        <p:spPr>
          <a:xfrm>
            <a:off x="2590800" y="6172200"/>
            <a:ext cx="41148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0" indent="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1pPr>
            <a:lvl2pPr marL="457200" indent="4572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2pPr>
            <a:lvl3pPr marL="914400" indent="9144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3pPr>
            <a:lvl4pPr marL="1371600" indent="13716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4pPr>
            <a:lvl5pPr marL="1828800" indent="18288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zh-CN" sz="1400" b="false" i="false" u="none">
                <a:latin typeface="Times New Roman" pitchFamily="18"/>
              </a:rPr>
              <a:t>Compilers Autumn 2002</a:t>
            </a:r>
            <a:endParaRPr/>
          </a:p>
        </p:txBody>
      </p:sp>
      <p:sp>
        <p:nvSpPr>
          <p:cNvPr id="6" name="Rectangle 6"/>
          <p:cNvSpPr>
            <a:spLocks noGrp="true" noChangeShapeType="true"/>
          </p:cNvSpPr>
          <p:nvPr>
            <p:ph type="sldNum" idx="4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0" indent="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1pPr>
            <a:lvl2pPr marL="457200" indent="4572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2pPr>
            <a:lvl3pPr marL="914400" indent="9144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3pPr>
            <a:lvl4pPr marL="1371600" indent="13716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4pPr>
            <a:lvl5pPr marL="1828800" indent="1828800" algn="l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7" name="Line 7"/>
          <p:cNvSpPr>
            <a:spLocks noGrp="true" noChangeShapeType="true"/>
          </p:cNvSpPr>
          <p:nvPr/>
        </p:nvSpPr>
        <p:spPr>
          <a:xfrm>
            <a:off x="457200" y="1371600"/>
            <a:ext cx="8077200" cy="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0"/>
    <p:sldLayoutId id="2147483650" r:id="rId1"/>
    <p:sldLayoutId id="2147483651" r:id="rId2"/>
  </p:sldLayoutIdLst>
  <p:txStyles>
    <p:titleStyle>
      <a:lvl1pPr marL="0" indent="0" algn="l" defTabSz="914400" rtl="false" fontAlgn="base">
        <a:lnSpc>
          <a:spcPct val="100000"/>
        </a:lnSpc>
        <a:spcBef>
          <a:spcPts val="0"/>
        </a:spcBef>
        <a:spcAft>
          <a:spcPts val="0"/>
        </a:spcAft>
        <a:buNone/>
        <a:defRPr lang="en-US" sz="2800" b="true" i="false">
          <a:solidFill>
            <a:schemeClr val="dk2"/>
          </a:solidFill>
          <a:latin typeface="Comic Sans MS"/>
          <a:ea typeface="宋体"/>
        </a:defRPr>
      </a:lvl1pPr>
      <a:lvl2pPr marL="0" indent="0" algn="l" defTabSz="914400" rtl="false" fontAlgn="base">
        <a:lnSpc>
          <a:spcPct val="100000"/>
        </a:lnSpc>
        <a:spcBef>
          <a:spcPts val="0"/>
        </a:spcBef>
        <a:spcAft>
          <a:spcPts val="0"/>
        </a:spcAft>
        <a:buNone/>
        <a:defRPr lang="en-US" sz="2800" b="true" i="false">
          <a:solidFill>
            <a:schemeClr val="dk2"/>
          </a:solidFill>
          <a:latin typeface="Comic Sans MS"/>
          <a:ea typeface="宋体"/>
        </a:defRPr>
      </a:lvl2pPr>
      <a:lvl3pPr marL="0" indent="0" algn="l" defTabSz="914400" rtl="false" fontAlgn="base">
        <a:lnSpc>
          <a:spcPct val="100000"/>
        </a:lnSpc>
        <a:spcBef>
          <a:spcPts val="0"/>
        </a:spcBef>
        <a:spcAft>
          <a:spcPts val="0"/>
        </a:spcAft>
        <a:buNone/>
        <a:defRPr lang="en-US" sz="2800" b="true" i="false">
          <a:solidFill>
            <a:schemeClr val="dk2"/>
          </a:solidFill>
          <a:latin typeface="Comic Sans MS"/>
          <a:ea typeface="宋体"/>
        </a:defRPr>
      </a:lvl3pPr>
      <a:lvl4pPr marL="0" indent="0" algn="l" defTabSz="914400" rtl="false" fontAlgn="base">
        <a:lnSpc>
          <a:spcPct val="100000"/>
        </a:lnSpc>
        <a:spcBef>
          <a:spcPts val="0"/>
        </a:spcBef>
        <a:spcAft>
          <a:spcPts val="0"/>
        </a:spcAft>
        <a:buNone/>
        <a:defRPr lang="en-US" sz="2800" b="true" i="false">
          <a:solidFill>
            <a:schemeClr val="dk2"/>
          </a:solidFill>
          <a:latin typeface="Comic Sans MS"/>
          <a:ea typeface="宋体"/>
        </a:defRPr>
      </a:lvl4pPr>
      <a:lvl5pPr marL="0" indent="0" algn="l" defTabSz="914400" rtl="false" fontAlgn="base">
        <a:lnSpc>
          <a:spcPct val="100000"/>
        </a:lnSpc>
        <a:spcBef>
          <a:spcPts val="0"/>
        </a:spcBef>
        <a:spcAft>
          <a:spcPts val="0"/>
        </a:spcAft>
        <a:buNone/>
        <a:defRPr lang="en-US" sz="2800" b="true" i="false">
          <a:solidFill>
            <a:schemeClr val="dk2"/>
          </a:solidFill>
          <a:latin typeface="Comic Sans MS"/>
          <a:ea typeface="宋体"/>
        </a:defRPr>
      </a:lvl5pPr>
      <a:lvl6pPr>
        <a:defRPr lang="en-US" sz="1800"/>
      </a:lvl6pPr>
      <a:lvl7pPr>
        <a:defRPr lang="en-US" sz="1800"/>
      </a:lvl7pPr>
      <a:lvl8pPr>
        <a:defRPr lang="en-US" sz="1800"/>
      </a:lvl8pPr>
      <a:lvl9pPr>
        <a:defRPr lang="en-US" sz="1800"/>
      </a:lvl9pPr>
    </p:titleStyle>
    <p:bodyStyle>
      <a:lvl1pPr marL="342900" indent="0" algn="l" defTabSz="914400" rtl="false" fontAlgn="base">
        <a:lnSpc>
          <a:spcPct val="100000"/>
        </a:lnSpc>
        <a:spcBef>
          <a:spcPct val="20000"/>
        </a:spcBef>
        <a:spcAft>
          <a:spcPts val="0"/>
        </a:spcAft>
        <a:buChar char="•"/>
        <a:defRPr lang="en-US" sz="2800" b="false" i="false">
          <a:solidFill>
            <a:schemeClr val="dk1"/>
          </a:solidFill>
          <a:latin typeface="Comic Sans MS"/>
          <a:ea typeface="宋体"/>
        </a:defRPr>
      </a:lvl1pPr>
      <a:lvl2pPr marL="742950" indent="457200" algn="l" defTabSz="914400" rtl="false" fontAlgn="base">
        <a:lnSpc>
          <a:spcPct val="100000"/>
        </a:lnSpc>
        <a:spcBef>
          <a:spcPct val="20000"/>
        </a:spcBef>
        <a:spcAft>
          <a:spcPts val="0"/>
        </a:spcAft>
        <a:buChar char="–"/>
        <a:defRPr lang="en-US" sz="2400" b="false" i="false">
          <a:solidFill>
            <a:schemeClr val="dk1"/>
          </a:solidFill>
          <a:latin typeface="Comic Sans MS"/>
        </a:defRPr>
      </a:lvl2pPr>
      <a:lvl3pPr marL="1143000" indent="914400" algn="l" defTabSz="914400" rtl="false" fontAlgn="base">
        <a:lnSpc>
          <a:spcPct val="100000"/>
        </a:lnSpc>
        <a:spcBef>
          <a:spcPct val="20000"/>
        </a:spcBef>
        <a:spcAft>
          <a:spcPts val="0"/>
        </a:spcAft>
        <a:buChar char="•"/>
        <a:defRPr lang="en-US" sz="2000" b="false" i="false">
          <a:solidFill>
            <a:schemeClr val="dk1"/>
          </a:solidFill>
          <a:latin typeface="Comic Sans MS"/>
        </a:defRPr>
      </a:lvl3pPr>
      <a:lvl4pPr marL="1600200" indent="1371600" algn="l" defTabSz="914400" rtl="false" fontAlgn="base">
        <a:lnSpc>
          <a:spcPct val="100000"/>
        </a:lnSpc>
        <a:spcBef>
          <a:spcPct val="20000"/>
        </a:spcBef>
        <a:spcAft>
          <a:spcPts val="0"/>
        </a:spcAft>
        <a:buChar char="–"/>
        <a:defRPr lang="en-US" sz="2000" b="false" i="false">
          <a:solidFill>
            <a:schemeClr val="dk1"/>
          </a:solidFill>
          <a:latin typeface="Comic Sans MS"/>
        </a:defRPr>
      </a:lvl4pPr>
      <a:lvl5pPr marL="2057400" indent="1828800" algn="l" defTabSz="914400" rtl="false" fontAlgn="base">
        <a:lnSpc>
          <a:spcPct val="100000"/>
        </a:lnSpc>
        <a:spcBef>
          <a:spcPct val="20000"/>
        </a:spcBef>
        <a:spcAft>
          <a:spcPts val="0"/>
        </a:spcAft>
        <a:buChar char="»"/>
        <a:defRPr lang="en-US" sz="2000" b="false" i="false">
          <a:solidFill>
            <a:schemeClr val="dk1"/>
          </a:solidFill>
          <a:latin typeface="Comic Sans MS"/>
        </a:defRPr>
      </a:lvl5pPr>
      <a:lvl6pPr>
        <a:defRPr lang="en-US" sz="1800"/>
      </a:lvl6pPr>
      <a:lvl7pPr>
        <a:defRPr lang="en-US" sz="1800"/>
      </a:lvl7pPr>
      <a:lvl8pPr>
        <a:defRPr lang="en-US" sz="1800"/>
      </a:lvl8pPr>
      <a:lvl9pPr>
        <a:defRPr lang="en-US" sz="1800"/>
      </a:lvl9pPr>
    </p:bodyStyle>
    <p:otherStyle>
      <a:lvl1pPr marL="0" indent="0" algn="l" defTabSz="914400" rtl="false" fontAlgn="base">
        <a:lnSpc>
          <a:spcPct val="100000"/>
        </a:lnSpc>
        <a:spcBef>
          <a:spcPts val="0"/>
        </a:spcBef>
        <a:spcAft>
          <a:spcPts val="0"/>
        </a:spcAft>
        <a:buNone/>
        <a:defRPr lang="en-US" sz="2000" b="true" i="false">
          <a:solidFill>
            <a:schemeClr val="dk1"/>
          </a:solidFill>
          <a:latin typeface="Comic Sans MS"/>
          <a:ea typeface="宋体"/>
        </a:defRPr>
      </a:lvl1pPr>
      <a:lvl2pPr marL="457200" indent="457200" algn="l" defTabSz="914400" rtl="false" fontAlgn="base">
        <a:lnSpc>
          <a:spcPct val="100000"/>
        </a:lnSpc>
        <a:spcBef>
          <a:spcPts val="0"/>
        </a:spcBef>
        <a:spcAft>
          <a:spcPts val="0"/>
        </a:spcAft>
        <a:buNone/>
        <a:defRPr lang="en-US" sz="2000" b="true" i="false">
          <a:solidFill>
            <a:schemeClr val="dk1"/>
          </a:solidFill>
          <a:latin typeface="Comic Sans MS"/>
          <a:ea typeface="宋体"/>
        </a:defRPr>
      </a:lvl2pPr>
      <a:lvl3pPr marL="914400" indent="914400" algn="l" defTabSz="914400" rtl="false" fontAlgn="base">
        <a:lnSpc>
          <a:spcPct val="100000"/>
        </a:lnSpc>
        <a:spcBef>
          <a:spcPts val="0"/>
        </a:spcBef>
        <a:spcAft>
          <a:spcPts val="0"/>
        </a:spcAft>
        <a:buNone/>
        <a:defRPr lang="en-US" sz="2000" b="true" i="false">
          <a:solidFill>
            <a:schemeClr val="dk1"/>
          </a:solidFill>
          <a:latin typeface="Comic Sans MS"/>
          <a:ea typeface="宋体"/>
        </a:defRPr>
      </a:lvl3pPr>
      <a:lvl4pPr marL="1371600" indent="1371600" algn="l" defTabSz="914400" rtl="false" fontAlgn="base">
        <a:lnSpc>
          <a:spcPct val="100000"/>
        </a:lnSpc>
        <a:spcBef>
          <a:spcPts val="0"/>
        </a:spcBef>
        <a:spcAft>
          <a:spcPts val="0"/>
        </a:spcAft>
        <a:buNone/>
        <a:defRPr lang="en-US" sz="2000" b="true" i="false">
          <a:solidFill>
            <a:schemeClr val="dk1"/>
          </a:solidFill>
          <a:latin typeface="Comic Sans MS"/>
          <a:ea typeface="宋体"/>
        </a:defRPr>
      </a:lvl4pPr>
      <a:lvl5pPr marL="1828800" indent="1828800" algn="l" defTabSz="914400" rtl="false" fontAlgn="base">
        <a:lnSpc>
          <a:spcPct val="100000"/>
        </a:lnSpc>
        <a:spcBef>
          <a:spcPts val="0"/>
        </a:spcBef>
        <a:spcAft>
          <a:spcPts val="0"/>
        </a:spcAft>
        <a:buNone/>
        <a:defRPr lang="en-US" sz="2000" b="true" i="false">
          <a:solidFill>
            <a:schemeClr val="dk1"/>
          </a:solidFill>
          <a:latin typeface="Comic Sans MS"/>
          <a:ea typeface="宋体"/>
        </a:defRPr>
      </a:lvl5pPr>
      <a:lvl6pPr>
        <a:defRPr lang="en-US" sz="1800"/>
      </a:lvl6pPr>
      <a:lvl7pPr>
        <a:defRPr lang="en-US" sz="1800"/>
      </a:lvl7pPr>
      <a:lvl8pPr>
        <a:defRPr lang="en-US" sz="1800"/>
      </a:lvl8pPr>
      <a:lvl9pPr>
        <a:defRPr lang="en-US" sz="1800"/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1.xml" /><Relationship Id="rId0" Type="http://schemas.openxmlformats.org/officeDocument/2006/relationships/slideLayout" Target="../slideLayouts/slideLayout2.xml" /></Relationships>
</file>

<file path=ppt/slides/_rels/slide10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image" Target="media/image1.png" /><Relationship Id="rId0" Type="http://schemas.openxmlformats.org/officeDocument/2006/relationships/slideLayout" Target="../slideLayouts/slideLayout3.xml" 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image" Target="media/image2.png" /><Relationship Id="rId0" Type="http://schemas.openxmlformats.org/officeDocument/2006/relationships/slideLayout" Target="../slideLayouts/slideLayout3.xml" 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image" Target="media/image3.png" /><Relationship Id="rId0" Type="http://schemas.openxmlformats.org/officeDocument/2006/relationships/slideLayout" Target="../slideLayouts/slideLayout3.xml" /></Relationships>
</file>

<file path=ppt/slides/_rels/slide14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15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image" Target="media/image4.png" /><Relationship Id="rId0" Type="http://schemas.openxmlformats.org/officeDocument/2006/relationships/slideLayout" Target="../slideLayouts/slideLayout3.xml" /></Relationships>
</file>

<file path=ppt/slides/_rels/slide17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18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2.xml" /><Relationship Id="rId0" Type="http://schemas.openxmlformats.org/officeDocument/2006/relationships/slideLayout" Target="../slideLayouts/slideLayout2.xml" 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3.xml" /><Relationship Id="rId0" Type="http://schemas.openxmlformats.org/officeDocument/2006/relationships/slideLayout" Target="../slideLayouts/slideLayout3.xml" /></Relationships>
</file>

<file path=ppt/slides/_rels/slide20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image" Target="media/image5.png" /><Relationship Id="rId0" Type="http://schemas.openxmlformats.org/officeDocument/2006/relationships/slideLayout" Target="../slideLayouts/slideLayout3.xml" 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image" Target="media/image5.png" /><Relationship Id="rId0" Type="http://schemas.openxmlformats.org/officeDocument/2006/relationships/slideLayout" Target="../slideLayouts/slideLayout3.xml" /></Relationships>
</file>

<file path=ppt/slides/_rels/slide23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24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25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4.xml" /><Relationship Id="rId0" Type="http://schemas.openxmlformats.org/officeDocument/2006/relationships/slideLayout" Target="../slideLayouts/slideLayout3.xml" /></Relationships>
</file>

<file path=ppt/slides/_rels/slide27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28.xml.rels><?xml version="1.0" encoding="UTF-8" standalone="yes"?><Relationships xmlns="http://schemas.openxmlformats.org/package/2006/relationships"><Relationship Id="rId1" Type="http://schemas.openxmlformats.org/officeDocument/2006/relationships/image" Target="media/image6.png" /><Relationship Id="rId0" Type="http://schemas.openxmlformats.org/officeDocument/2006/relationships/slideLayout" Target="../slideLayouts/slideLayout3.xml" /></Relationships>
</file>

<file path=ppt/slides/_rels/slide29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5.xml" /><Relationship Id="rId0" Type="http://schemas.openxmlformats.org/officeDocument/2006/relationships/slideLayout" Target="../slideLayouts/slideLayout3.xml" /></Relationships>
</file>

<file path=ppt/slides/_rels/slide3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30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31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32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6.xml" /><Relationship Id="rId0" Type="http://schemas.openxmlformats.org/officeDocument/2006/relationships/slideLayout" Target="../slideLayouts/slideLayout3.xml" /></Relationships>
</file>

<file path=ppt/slides/_rels/slide33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7.xml" /><Relationship Id="rId0" Type="http://schemas.openxmlformats.org/officeDocument/2006/relationships/slideLayout" Target="../slideLayouts/slideLayout3.xml" /></Relationships>
</file>

<file path=ppt/slides/_rels/slide34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8.xml" /><Relationship Id="rId0" Type="http://schemas.openxmlformats.org/officeDocument/2006/relationships/slideLayout" Target="../slideLayouts/slideLayout3.xml" /></Relationships>
</file>

<file path=ppt/slides/_rels/slide35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9.xml" /><Relationship Id="rId0" Type="http://schemas.openxmlformats.org/officeDocument/2006/relationships/slideLayout" Target="../slideLayouts/slideLayout3.xml" /></Relationships>
</file>

<file path=ppt/slides/_rels/slide36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37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10.xml" /><Relationship Id="rId0" Type="http://schemas.openxmlformats.org/officeDocument/2006/relationships/slideLayout" Target="../slideLayouts/slideLayout2.xml" /></Relationships>
</file>

<file path=ppt/slides/_rels/slide38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11.xml" /><Relationship Id="rId0" Type="http://schemas.openxmlformats.org/officeDocument/2006/relationships/slideLayout" Target="../slideLayouts/slideLayout3.xml" /></Relationships>
</file>

<file path=ppt/slides/_rels/slide39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12.xml" /><Relationship Id="rId0" Type="http://schemas.openxmlformats.org/officeDocument/2006/relationships/slideLayout" Target="../slideLayouts/slideLayout3.xml" /></Relationships>
</file>

<file path=ppt/slides/_rels/slide4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40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13.xml" /><Relationship Id="rId0" Type="http://schemas.openxmlformats.org/officeDocument/2006/relationships/slideLayout" Target="../slideLayouts/slideLayout3.xml" /></Relationships>
</file>

<file path=ppt/slides/_rels/slide41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14.xml" /><Relationship Id="rId0" Type="http://schemas.openxmlformats.org/officeDocument/2006/relationships/slideLayout" Target="../slideLayouts/slideLayout3.xml" /></Relationships>
</file>

<file path=ppt/slides/_rels/slide42.xml.rels><?xml version="1.0" encoding="UTF-8" standalone="yes"?><Relationships xmlns="http://schemas.openxmlformats.org/package/2006/relationships"><Relationship Id="rId1" Type="http://schemas.openxmlformats.org/officeDocument/2006/relationships/image" Target="media/image7.png" /><Relationship Id="rId0" Type="http://schemas.openxmlformats.org/officeDocument/2006/relationships/slideLayout" Target="../slideLayouts/slideLayout3.xml" /></Relationships>
</file>

<file path=ppt/slides/_rels/slide43.xml.rels><?xml version="1.0" encoding="UTF-8" standalone="yes"?><Relationships xmlns="http://schemas.openxmlformats.org/package/2006/relationships"><Relationship Id="rId1" Type="http://schemas.openxmlformats.org/officeDocument/2006/relationships/image" Target="media/image8.png" /><Relationship Id="rId0" Type="http://schemas.openxmlformats.org/officeDocument/2006/relationships/slideLayout" Target="../slideLayouts/slideLayout3.xml" /></Relationships>
</file>

<file path=ppt/slides/_rels/slide44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45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15.xml" /><Relationship Id="rId0" Type="http://schemas.openxmlformats.org/officeDocument/2006/relationships/slideLayout" Target="../slideLayouts/slideLayout3.xml" /></Relationships>
</file>

<file path=ppt/slides/_rels/slide46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16.xml" /><Relationship Id="rId0" Type="http://schemas.openxmlformats.org/officeDocument/2006/relationships/slideLayout" Target="../slideLayouts/slideLayout3.xml" /></Relationships>
</file>

<file path=ppt/slides/_rels/slide47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17.xml" /><Relationship Id="rId0" Type="http://schemas.openxmlformats.org/officeDocument/2006/relationships/slideLayout" Target="../slideLayouts/slideLayout3.xml" /></Relationships>
</file>

<file path=ppt/slides/_rels/slide48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18.xml" /><Relationship Id="rId0" Type="http://schemas.openxmlformats.org/officeDocument/2006/relationships/slideLayout" Target="../slideLayouts/slideLayout3.xml" /></Relationships>
</file>

<file path=ppt/slides/_rels/slide49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19.xml" /><Relationship Id="rId0" Type="http://schemas.openxmlformats.org/officeDocument/2006/relationships/slideLayout" Target="../slideLayouts/slideLayout3.xml" 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image" Target="media/image9.png" /><Relationship Id="rId0" Type="http://schemas.openxmlformats.org/officeDocument/2006/relationships/slideLayout" Target="../slideLayouts/slideLayout3.xml" /></Relationships>
</file>

<file path=ppt/slides/_rels/slide50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20.xml" /><Relationship Id="rId0" Type="http://schemas.openxmlformats.org/officeDocument/2006/relationships/slideLayout" Target="../slideLayouts/slideLayout3.xml" /></Relationships>
</file>

<file path=ppt/slides/_rels/slide51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21.xml" /><Relationship Id="rId0" Type="http://schemas.openxmlformats.org/officeDocument/2006/relationships/slideLayout" Target="../slideLayouts/slideLayout3.xml" /></Relationships>
</file>

<file path=ppt/slides/_rels/slide52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22.xml" /><Relationship Id="rId0" Type="http://schemas.openxmlformats.org/officeDocument/2006/relationships/slideLayout" Target="../slideLayouts/slideLayout3.xml" /></Relationships>
</file>

<file path=ppt/slides/_rels/slide53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23.xml" /><Relationship Id="rId0" Type="http://schemas.openxmlformats.org/officeDocument/2006/relationships/slideLayout" Target="../slideLayouts/slideLayout3.xml" /></Relationships>
</file>

<file path=ppt/slides/_rels/slide54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24.xml" /><Relationship Id="rId0" Type="http://schemas.openxmlformats.org/officeDocument/2006/relationships/slideLayout" Target="../slideLayouts/slideLayout3.xml" /></Relationships>
</file>

<file path=ppt/slides/_rels/slide55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56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57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58.xml.rels><?xml version="1.0" encoding="UTF-8" standalone="yes"?><Relationships xmlns="http://schemas.openxmlformats.org/package/2006/relationships"><Relationship Id="rId1" Type="http://schemas.openxmlformats.org/officeDocument/2006/relationships/image" Target="media/image10.png" /><Relationship Id="rId0" Type="http://schemas.openxmlformats.org/officeDocument/2006/relationships/slideLayout" Target="../slideLayouts/slideLayout3.xml" /></Relationships>
</file>

<file path=ppt/slides/_rels/slide59.xml.rels><?xml version="1.0" encoding="UTF-8" standalone="yes"?><Relationships xmlns="http://schemas.openxmlformats.org/package/2006/relationships"><Relationship Id="rId1" Type="http://schemas.openxmlformats.org/officeDocument/2006/relationships/image" Target="media/image10.png" /><Relationship Id="rId0" Type="http://schemas.openxmlformats.org/officeDocument/2006/relationships/slideLayout" Target="../slideLayouts/slideLayout3.xml" /></Relationships>
</file>

<file path=ppt/slides/_rels/slide6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60.xml.rels><?xml version="1.0" encoding="UTF-8" standalone="yes"?><Relationships xmlns="http://schemas.openxmlformats.org/package/2006/relationships"><Relationship Id="rId1" Type="http://schemas.openxmlformats.org/officeDocument/2006/relationships/image" Target="media/image11.png" /><Relationship Id="rId0" Type="http://schemas.openxmlformats.org/officeDocument/2006/relationships/slideLayout" Target="../slideLayouts/slideLayout3.xml" /></Relationships>
</file>

<file path=ppt/slides/_rels/slide61.xml.rels><?xml version="1.0" encoding="UTF-8" standalone="yes"?><Relationships xmlns="http://schemas.openxmlformats.org/package/2006/relationships"><Relationship Id="rId1" Type="http://schemas.openxmlformats.org/officeDocument/2006/relationships/image" Target="media/image11.png" /><Relationship Id="rId0" Type="http://schemas.openxmlformats.org/officeDocument/2006/relationships/slideLayout" Target="../slideLayouts/slideLayout3.xml" /></Relationships>
</file>

<file path=ppt/slides/_rels/slide62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63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25.xml" /><Relationship Id="rId0" Type="http://schemas.openxmlformats.org/officeDocument/2006/relationships/slideLayout" Target="../slideLayouts/slideLayout3.xml" /></Relationships>
</file>

<file path=ppt/slides/_rels/slide64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26.xml" /><Relationship Id="rId0" Type="http://schemas.openxmlformats.org/officeDocument/2006/relationships/slideLayout" Target="../slideLayouts/slideLayout3.xml" /></Relationships>
</file>

<file path=ppt/slides/_rels/slide65.xml.rels><?xml version="1.0" encoding="UTF-8" standalone="yes"?><Relationships xmlns="http://schemas.openxmlformats.org/package/2006/relationships"><Relationship Id="rId1" Type="http://schemas.openxmlformats.org/officeDocument/2006/relationships/notesSlide" Target="../notesSlides/notesSlide27.xml" /><Relationship Id="rId0" Type="http://schemas.openxmlformats.org/officeDocument/2006/relationships/slideLayout" Target="../slideLayouts/slideLayout3.xml" /></Relationships>
</file>

<file path=ppt/slides/_rels/slide66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67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68.xml.rels><?xml version="1.0" encoding="UTF-8" standalone="yes"?><Relationships xmlns="http://schemas.openxmlformats.org/package/2006/relationships"><Relationship Id="rId2" Type="http://schemas.openxmlformats.org/officeDocument/2006/relationships/image" Target="media/image13.png" /><Relationship Id="rId0" Type="http://schemas.openxmlformats.org/officeDocument/2006/relationships/slideLayout" Target="../slideLayouts/slideLayout3.xml" /><Relationship Id="rId1" Type="http://schemas.openxmlformats.org/officeDocument/2006/relationships/image" Target="media/image12.png" /></Relationships>
</file>

<file path=ppt/slides/_rels/slide7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image" Target="media/image14.png" /><Relationship Id="rId0" Type="http://schemas.openxmlformats.org/officeDocument/2006/relationships/slideLayout" Target="../slideLayouts/slideLayout3.xml" /></Relationships>
</file>

<file path=ppt/slides/_rels/slide9.xml.rels><?xml version="1.0" encoding="UTF-8" standalone="yes"?><Relationships xmlns="http://schemas.openxmlformats.org/package/2006/relationships"><Relationship Id="rId0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030"/>
          <p:cNvSpPr txBox="true">
            <a:spLocks noGrp="true" noChangeShapeType="true"/>
          </p:cNvSpPr>
          <p:nvPr>
            <p:ph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3" name="Rectangle 2"/>
          <p:cNvSpPr>
            <a:spLocks noGrp="true" noChangeShapeType="true"/>
          </p:cNvSpPr>
          <p:nvPr>
            <p:ph type="ctrTitle"/>
          </p:nvPr>
        </p:nvSpPr>
        <p:spPr>
          <a:xfrm>
            <a:off x="685800" y="2133600"/>
            <a:ext cx="7772400" cy="18288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zh-CN" sz="3200"/>
              <a:t>Virtual Memory (III)</a:t>
            </a:r>
            <a:br>
              <a:rPr lang="zh-CN" sz="3200"/>
            </a:br>
            <a:br>
              <a:rPr lang="zh-CN" sz="3200"/>
            </a:br>
            <a:r>
              <a:rPr lang="zh-CN" sz="3200"/>
              <a:t>swap, system, mmap</a:t>
            </a:r>
            <a:endParaRPr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p="http://schemas.openxmlformats.org/presentationml/2006/main">
  <p:cSld>
    <p:spTree>
      <p:nvGrpSpPr>
        <p:cNvPr id="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b="true" i="false" u="none"/>
              <a:t>Replacement Policy</a:t>
            </a:r>
            <a:endParaRPr/>
          </a:p>
        </p:txBody>
      </p:sp>
      <p:sp>
        <p:nvSpPr>
          <p:cNvPr id="6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OPT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FIFO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Random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LRU</a:t>
            </a:r>
            <a:endParaRPr/>
          </a:p>
        </p:txBody>
      </p:sp>
      <p:sp>
        <p:nvSpPr>
          <p:cNvPr id="7" name="幻灯片编号占位符 3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4"/>
          <p:cNvPicPr>
            <a:picLocks noGrp="true" noChangeAspect="true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343400" y="2224087"/>
            <a:ext cx="4522787" cy="4419600"/>
          </a:xfrm>
          <a:prstGeom prst="rect">
            <a:avLst/>
          </a:prstGeom>
          <a:noFill/>
        </p:spPr>
      </p:pic>
      <p:sp>
        <p:nvSpPr>
          <p:cNvPr id="10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b="true" i="false" u="none"/>
              <a:t>Replacement Policy</a:t>
            </a:r>
            <a:endParaRPr/>
          </a:p>
        </p:txBody>
      </p:sp>
      <p:sp>
        <p:nvSpPr>
          <p:cNvPr id="11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152400" y="1600200"/>
            <a:ext cx="449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 sz="2400" b="true" i="false" u="none"/>
              <a:t>The No-Locality Workload </a:t>
            </a:r>
            <a:endParaRPr lang="en-US" sz="2400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 sz="2000" b="false" i="false" u="none"/>
              <a:t>T</a:t>
            </a:r>
            <a:r>
              <a:rPr lang="zh-CN" sz="2000" b="false" i="false" u="none"/>
              <a:t>he hit rate exactly determined by the size of the cache. 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 sz="2000" b="false" i="false" u="none"/>
              <a:t>O</a:t>
            </a:r>
            <a:r>
              <a:rPr lang="zh-CN" sz="2000" b="false" i="false" u="none"/>
              <a:t>ptimal performs noticeably better than the realistic policies (</a:t>
            </a:r>
            <a:r>
              <a:rPr lang="zh-CN" sz="2000" b="false" i="false" u="none"/>
              <a:t>知道未来访问信息</a:t>
            </a:r>
            <a:r>
              <a:rPr lang="zh-CN" sz="2000" b="false" i="false" u="none"/>
              <a:t>)</a:t>
            </a:r>
            <a:endParaRPr/>
          </a:p>
        </p:txBody>
      </p:sp>
      <p:sp>
        <p:nvSpPr>
          <p:cNvPr id="12" name="幻灯片编号占位符 3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5"/>
          <p:cNvPicPr>
            <a:picLocks noGrp="true" noChangeAspect="true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414837" y="2082800"/>
            <a:ext cx="4652962" cy="4559300"/>
          </a:xfrm>
          <a:prstGeom prst="rect">
            <a:avLst/>
          </a:prstGeom>
          <a:noFill/>
        </p:spPr>
      </p:pic>
      <p:sp>
        <p:nvSpPr>
          <p:cNvPr id="15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b="true" i="false" u="none"/>
              <a:t>Replacement Policy</a:t>
            </a:r>
            <a:endParaRPr/>
          </a:p>
        </p:txBody>
      </p:sp>
      <p:sp>
        <p:nvSpPr>
          <p:cNvPr id="16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152400" y="1600200"/>
            <a:ext cx="449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 sz="2400" b="true" i="false" u="none"/>
              <a:t>The 80-20 Workload </a:t>
            </a:r>
            <a:endParaRPr lang="en-US" sz="2400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sz="2000" b="false" i="false" u="none"/>
              <a:t>80% of the references are made to 20% of the pages 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sz="2000" b="false" i="false" u="none"/>
              <a:t>LRU does better (利用历史信息找到hot pages)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sz="2000" b="false" i="false" u="none"/>
              <a:t>OPT最好，说明LRU的历史信息不是完美的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endParaRPr/>
          </a:p>
        </p:txBody>
      </p:sp>
      <p:sp>
        <p:nvSpPr>
          <p:cNvPr id="17" name="幻灯片编号占位符 3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4"/>
          <p:cNvPicPr>
            <a:picLocks noGrp="true" noChangeAspect="true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4343400" y="2159000"/>
            <a:ext cx="4545012" cy="4470400"/>
          </a:xfrm>
          <a:prstGeom prst="rect">
            <a:avLst/>
          </a:prstGeom>
          <a:noFill/>
        </p:spPr>
      </p:pic>
      <p:sp>
        <p:nvSpPr>
          <p:cNvPr id="20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b="true" i="false" u="none"/>
              <a:t>Replacement Policy</a:t>
            </a:r>
            <a:endParaRPr/>
          </a:p>
        </p:txBody>
      </p:sp>
      <p:sp>
        <p:nvSpPr>
          <p:cNvPr id="21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152400" y="1600200"/>
            <a:ext cx="43434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 sz="2400" b="true" i="false" u="none"/>
              <a:t>The Looping-Sequential Workload </a:t>
            </a:r>
            <a:endParaRPr lang="en-US" sz="2400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sz="2000" b="false" i="false" u="none"/>
              <a:t>循环遍历一个子集，例如</a:t>
            </a:r>
            <a:r>
              <a:rPr lang="zh-CN" sz="2000" b="false" i="false" u="none"/>
              <a:t>page 1-&gt;50</a:t>
            </a:r>
            <a:r>
              <a:rPr lang="zh-CN" sz="2000" b="false" i="false" u="none"/>
              <a:t>循环遍历</a:t>
            </a:r>
            <a:r>
              <a:rPr lang="en-US" sz="2000" b="false" i="false" u="none"/>
              <a:t>2</a:t>
            </a:r>
            <a:r>
              <a:rPr lang="zh-CN" sz="2000" b="false" i="false" u="none"/>
              <a:t>遍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sz="2000" b="false" i="false" u="none"/>
              <a:t>Cache size</a:t>
            </a:r>
            <a:r>
              <a:rPr lang="zh-CN" sz="2000" b="false" i="false" u="none"/>
              <a:t>大于</a:t>
            </a:r>
            <a:r>
              <a:rPr lang="zh-CN" sz="2000" b="false" i="false" u="none"/>
              <a:t>50</a:t>
            </a:r>
            <a:r>
              <a:rPr lang="zh-CN" sz="2000" b="false" i="false" u="none"/>
              <a:t>时，大家命中率都是</a:t>
            </a:r>
            <a:r>
              <a:rPr lang="zh-CN" sz="2000" b="false" i="false" u="none"/>
              <a:t>100%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sz="2000" b="false" i="false" u="none"/>
              <a:t>Cache size</a:t>
            </a:r>
            <a:r>
              <a:rPr lang="zh-CN" sz="2000" b="false" i="false" u="none"/>
              <a:t>小于</a:t>
            </a:r>
            <a:r>
              <a:rPr lang="zh-CN" sz="2000" b="false" i="false" u="none"/>
              <a:t>50</a:t>
            </a:r>
            <a:r>
              <a:rPr lang="zh-CN" sz="2000" b="false" i="false" u="none"/>
              <a:t>时，</a:t>
            </a:r>
            <a:r>
              <a:rPr lang="zh-CN" sz="2000" b="false" i="false" u="none"/>
              <a:t>FIFO</a:t>
            </a:r>
            <a:r>
              <a:rPr lang="zh-CN" sz="2000" b="false" i="false" u="none"/>
              <a:t>和</a:t>
            </a:r>
            <a:r>
              <a:rPr lang="zh-CN" sz="2000" b="false" i="false" u="none"/>
              <a:t>LRU</a:t>
            </a:r>
            <a:r>
              <a:rPr lang="zh-CN" sz="2000" b="false" i="false" u="none"/>
              <a:t>很差，因为留下最近刚访问的数据在这里是最差的策略（越老的数据越可能被访问）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sz="2000" b="false" i="false" u="none"/>
              <a:t>Random</a:t>
            </a:r>
            <a:r>
              <a:rPr lang="zh-CN" sz="2000" b="false" i="false" u="none"/>
              <a:t>反而会比较好</a:t>
            </a:r>
            <a:endParaRPr/>
          </a:p>
        </p:txBody>
      </p:sp>
      <p:sp>
        <p:nvSpPr>
          <p:cNvPr id="22" name="幻灯片编号占位符 3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/>
              <a:t>Implementing Historical Algorithms </a:t>
            </a:r>
            <a:endParaRPr/>
          </a:p>
        </p:txBody>
      </p:sp>
      <p:sp>
        <p:nvSpPr>
          <p:cNvPr id="25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实现</a:t>
            </a:r>
            <a:r>
              <a:rPr lang="en-US"/>
              <a:t>LRU</a:t>
            </a:r>
            <a:r>
              <a:rPr lang="en-US"/>
              <a:t>需要很多工作：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b="false" i="false" u="none"/>
              <a:t>每次</a:t>
            </a:r>
            <a:r>
              <a:rPr lang="zh-CN" b="false" i="false" u="none"/>
              <a:t>page access</a:t>
            </a:r>
            <a:r>
              <a:rPr lang="zh-CN" b="false" i="false" u="none"/>
              <a:t>，需要更新一个数据结构（链表</a:t>
            </a:r>
            <a:r>
              <a:rPr lang="zh-CN" b="false" i="false" u="none"/>
              <a:t>/</a:t>
            </a:r>
            <a:r>
              <a:rPr lang="zh-CN" b="false" i="false" u="none"/>
              <a:t>队列等），将访问的页移动到最前面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b="false" i="false" u="none"/>
              <a:t>而</a:t>
            </a:r>
            <a:r>
              <a:rPr lang="zh-CN" b="false" i="false" u="none"/>
              <a:t>FIFO</a:t>
            </a:r>
            <a:r>
              <a:rPr lang="zh-CN" b="false" i="false" u="none"/>
              <a:t>，则不需要每次访问都更新数据结构；只是在</a:t>
            </a:r>
            <a:r>
              <a:rPr lang="zh-CN" b="false" i="false" u="none"/>
              <a:t>replacement</a:t>
            </a:r>
            <a:r>
              <a:rPr lang="zh-CN" b="false" i="false" u="none"/>
              <a:t>时修改即可（</a:t>
            </a:r>
            <a:r>
              <a:rPr lang="zh-CN" b="false" i="false" u="none"/>
              <a:t>replacement</a:t>
            </a:r>
            <a:r>
              <a:rPr lang="zh-CN" b="false" i="false" u="none"/>
              <a:t>数量比</a:t>
            </a:r>
            <a:r>
              <a:rPr lang="zh-CN" b="false" i="false" u="none"/>
              <a:t>page access</a:t>
            </a:r>
            <a:r>
              <a:rPr lang="zh-CN" b="false" i="false" u="none"/>
              <a:t>要少很多）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b="false" i="false" u="none"/>
              <a:t>Ps. LFU</a:t>
            </a:r>
            <a:r>
              <a:rPr lang="zh-CN" b="false" i="false" u="none"/>
              <a:t>需要记录访问次数，这个开销更大，一般系统中都不会使用</a:t>
            </a:r>
            <a:r>
              <a:rPr lang="zh-CN" b="false" i="false" u="none"/>
              <a:t>LFU</a:t>
            </a:r>
            <a:r>
              <a:rPr lang="zh-CN" b="false" i="false" u="none"/>
              <a:t>这种复杂度的方法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b="false" i="false" u="none"/>
              <a:t>应用层软件系统中通常使用</a:t>
            </a:r>
            <a:r>
              <a:rPr lang="zh-CN" b="false" i="false" u="none"/>
              <a:t>LRU</a:t>
            </a:r>
            <a:r>
              <a:rPr lang="zh-CN" b="false" i="false" u="none"/>
              <a:t>或同等复杂度的策略，底层系统（操作系统、数据库）可能还嫌</a:t>
            </a:r>
            <a:r>
              <a:rPr lang="zh-CN" b="false" i="false" u="none"/>
              <a:t>LRU</a:t>
            </a:r>
            <a:r>
              <a:rPr lang="zh-CN" b="false" i="false" u="none"/>
              <a:t>复杂度高</a:t>
            </a:r>
            <a:endParaRPr/>
          </a:p>
        </p:txBody>
      </p:sp>
      <p:sp>
        <p:nvSpPr>
          <p:cNvPr id="26" name="幻灯片编号占位符 3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/>
              <a:t>Approximating LRU </a:t>
            </a:r>
            <a:endParaRPr/>
          </a:p>
        </p:txBody>
      </p:sp>
      <p:sp>
        <p:nvSpPr>
          <p:cNvPr id="29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zh-CN"/>
              <a:t>Clock</a:t>
            </a:r>
            <a:r>
              <a:rPr lang="zh-CN"/>
              <a:t>算法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b="false" i="false" u="none"/>
              <a:t>用</a:t>
            </a:r>
            <a:r>
              <a:rPr lang="en-US" b="false" i="false" u="none"/>
              <a:t>circular list</a:t>
            </a:r>
            <a:r>
              <a:rPr lang="zh-CN" b="false" i="false" u="none"/>
              <a:t>管理所有的</a:t>
            </a:r>
            <a:r>
              <a:rPr lang="en-US" b="false" i="false" u="none"/>
              <a:t>page</a:t>
            </a:r>
            <a:r>
              <a:rPr lang="zh-CN" b="false" i="false" u="none"/>
              <a:t>，有一个</a:t>
            </a:r>
            <a:r>
              <a:rPr lang="en-US" b="false" i="false" u="none"/>
              <a:t>clock hand</a:t>
            </a:r>
            <a:r>
              <a:rPr lang="zh-CN" b="false" i="false" u="none"/>
              <a:t>指向当前某个</a:t>
            </a:r>
            <a:r>
              <a:rPr lang="en-US" b="false" i="false" u="none"/>
              <a:t>page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 b="false" i="false" u="none"/>
              <a:t>用一个</a:t>
            </a:r>
            <a:r>
              <a:rPr lang="en-US" b="false" i="false" u="none"/>
              <a:t>use bit</a:t>
            </a:r>
            <a:r>
              <a:rPr lang="en-US" b="false" i="false" u="none"/>
              <a:t>来近似</a:t>
            </a:r>
            <a:r>
              <a:rPr lang="en-US" b="false" i="false" u="none"/>
              <a:t>LRU</a:t>
            </a:r>
            <a:r>
              <a:rPr lang="en-US" b="false" i="false" u="none"/>
              <a:t>（可以用</a:t>
            </a:r>
            <a:r>
              <a:rPr lang="en-US" b="false" i="false" u="none"/>
              <a:t>hardware</a:t>
            </a:r>
            <a:r>
              <a:rPr lang="zh-CN" b="false" i="false" u="none"/>
              <a:t>实现</a:t>
            </a:r>
            <a:r>
              <a:rPr lang="en-US" b="false" i="false" u="none"/>
              <a:t>）</a:t>
            </a:r>
            <a:endParaRPr/>
          </a:p>
          <a:p>
            <a:pPr lvl="2" indent="-285750">
              <a:spcBef>
                <a:spcPct val="20000"/>
              </a:spcBef>
              <a:buSzPct val="100000"/>
              <a:buChar char="–"/>
            </a:pPr>
            <a:r>
              <a:rPr lang="en-US" b="false" i="false" u="none"/>
              <a:t>被访问的</a:t>
            </a:r>
            <a:r>
              <a:rPr lang="en-US" b="false" i="false" u="none"/>
              <a:t>page, use bit</a:t>
            </a:r>
            <a:r>
              <a:rPr lang="en-US" b="false" i="false" u="none"/>
              <a:t>设为</a:t>
            </a:r>
            <a:r>
              <a:rPr lang="en-US" b="false" i="false" u="none"/>
              <a:t>1</a:t>
            </a:r>
            <a:r>
              <a:rPr lang="en-US" b="false" i="false" u="none"/>
              <a:t>；</a:t>
            </a:r>
            <a:endParaRPr/>
          </a:p>
          <a:p>
            <a:pPr lvl="2" indent="-285750">
              <a:spcBef>
                <a:spcPct val="20000"/>
              </a:spcBef>
              <a:buSzPct val="100000"/>
              <a:buChar char="–"/>
            </a:pPr>
            <a:r>
              <a:rPr lang="en-US" b="false" i="false" u="none"/>
              <a:t>替换时，</a:t>
            </a:r>
            <a:r>
              <a:rPr lang="en-US" b="false" i="false" u="none"/>
              <a:t>clock hand</a:t>
            </a:r>
            <a:r>
              <a:rPr lang="en-US" b="false" i="false" u="none"/>
              <a:t>指向的</a:t>
            </a:r>
            <a:r>
              <a:rPr lang="en-US" b="false" i="false" u="none"/>
              <a:t>Page P</a:t>
            </a:r>
            <a:r>
              <a:rPr lang="en-US" b="false" i="false" u="none"/>
              <a:t>如果</a:t>
            </a:r>
            <a:r>
              <a:rPr lang="en-US" b="false" i="false" u="none"/>
              <a:t>use bit=0</a:t>
            </a:r>
            <a:r>
              <a:rPr lang="en-US" b="false" i="false" u="none"/>
              <a:t>，则替换；否则将</a:t>
            </a:r>
            <a:r>
              <a:rPr lang="en-US" b="false" i="false" u="none"/>
              <a:t>P</a:t>
            </a:r>
            <a:r>
              <a:rPr lang="en-US" b="false" i="false" u="none"/>
              <a:t>的</a:t>
            </a:r>
            <a:r>
              <a:rPr lang="en-US" b="false" i="false" u="none"/>
              <a:t>use bit</a:t>
            </a:r>
            <a:r>
              <a:rPr lang="en-US" b="false" i="false" u="none"/>
              <a:t>设为</a:t>
            </a:r>
            <a:r>
              <a:rPr lang="en-US" b="false" i="false" u="none"/>
              <a:t>0</a:t>
            </a:r>
            <a:r>
              <a:rPr lang="en-US" b="false" i="false" u="none"/>
              <a:t>，继续</a:t>
            </a:r>
            <a:r>
              <a:rPr lang="zh-CN" b="false" i="false" u="none"/>
              <a:t>查看下一个</a:t>
            </a:r>
            <a:r>
              <a:rPr lang="en-US" b="false" i="false" u="none"/>
              <a:t>page </a:t>
            </a:r>
            <a:r>
              <a:rPr lang="en-US" b="false" i="false" u="none"/>
              <a:t>P+1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 b="false" i="false" u="none"/>
              <a:t>如果一个</a:t>
            </a:r>
            <a:r>
              <a:rPr lang="en-US" b="false" i="false" u="none"/>
              <a:t>page</a:t>
            </a:r>
            <a:r>
              <a:rPr lang="en-US" b="false" i="false" u="none"/>
              <a:t>很久没访问，那么</a:t>
            </a:r>
            <a:r>
              <a:rPr lang="en-US" b="false" i="false" u="none"/>
              <a:t>use bit=0</a:t>
            </a:r>
            <a:r>
              <a:rPr lang="en-US" b="false" i="false" u="none"/>
              <a:t>；如果一个</a:t>
            </a:r>
            <a:r>
              <a:rPr lang="en-US" b="false" i="false" u="none"/>
              <a:t>page</a:t>
            </a:r>
            <a:r>
              <a:rPr lang="en-US" b="false" i="false" u="none"/>
              <a:t>频繁被访问，</a:t>
            </a:r>
            <a:r>
              <a:rPr lang="zh-CN" b="false" i="false" u="none"/>
              <a:t>那么</a:t>
            </a:r>
            <a:r>
              <a:rPr lang="en-US" b="false" i="false" u="none"/>
              <a:t>use bit=1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 b="false" i="false" u="none"/>
              <a:t>不用执行</a:t>
            </a:r>
            <a:r>
              <a:rPr lang="en-US" b="false" i="false" u="none"/>
              <a:t>LRU</a:t>
            </a:r>
            <a:r>
              <a:rPr lang="en-US" b="false" i="false" u="none"/>
              <a:t>的链表</a:t>
            </a:r>
            <a:r>
              <a:rPr lang="en-US" b="false" i="false" u="none"/>
              <a:t>/</a:t>
            </a:r>
            <a:r>
              <a:rPr lang="en-US" b="false" i="false" u="none"/>
              <a:t>队列操作</a:t>
            </a:r>
            <a:endParaRPr/>
          </a:p>
        </p:txBody>
      </p:sp>
      <p:sp>
        <p:nvSpPr>
          <p:cNvPr id="30" name="幻灯片编号占位符 3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/>
              <a:t>Approximating LRU </a:t>
            </a:r>
            <a:endParaRPr/>
          </a:p>
        </p:txBody>
      </p:sp>
      <p:sp>
        <p:nvSpPr>
          <p:cNvPr id="33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28956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zh-CN"/>
              <a:t>Clock算法效果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 b="false" i="false" u="none"/>
              <a:t>接近于LRU，复杂度更低</a:t>
            </a:r>
            <a:endParaRPr/>
          </a:p>
        </p:txBody>
      </p:sp>
      <p:sp>
        <p:nvSpPr>
          <p:cNvPr id="34" name="幻灯片编号占位符 3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pic>
        <p:nvPicPr>
          <p:cNvPr id="35" name="图片 4"/>
          <p:cNvPicPr>
            <a:picLocks noGrp="true" noChangeAspect="true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3581400" y="1622425"/>
            <a:ext cx="5121275" cy="49911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17.xml><?xml version="1.0" encoding="utf-8"?>
<p:sld xmlns:a="http://schemas.openxmlformats.org/drawingml/2006/main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/>
              <a:t>Approximating LRU </a:t>
            </a:r>
            <a:endParaRPr/>
          </a:p>
        </p:txBody>
      </p:sp>
      <p:sp>
        <p:nvSpPr>
          <p:cNvPr id="38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zh-CN"/>
              <a:t>Clock算法变种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 b="false" i="false" u="none"/>
              <a:t>增加一个dirty bit，区分是clean page还是dirty page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 b="false" i="false" u="none"/>
              <a:t>多个clock hands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 b="false" i="false" u="none"/>
              <a:t>1 use bit -&gt; multiple use bits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 b="false" i="false" u="none"/>
              <a:t>每次--，直到0才替换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 b="false" i="false" u="none"/>
              <a:t>相当于分级别，记录一定访问次数信息，区分不同数据的hotness程度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endParaRPr/>
          </a:p>
        </p:txBody>
      </p:sp>
      <p:sp>
        <p:nvSpPr>
          <p:cNvPr id="39" name="幻灯片编号占位符 3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/>
              <a:t>prefetching </a:t>
            </a:r>
            <a:endParaRPr/>
          </a:p>
        </p:txBody>
      </p:sp>
      <p:sp>
        <p:nvSpPr>
          <p:cNvPr id="42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zh-CN"/>
              <a:t>OS</a:t>
            </a:r>
            <a:r>
              <a:rPr lang="zh-CN"/>
              <a:t>管理物理内存资源不仅仅是通过</a:t>
            </a:r>
            <a:r>
              <a:rPr lang="zh-CN"/>
              <a:t>replacement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zh-CN"/>
              <a:t>还包括</a:t>
            </a:r>
            <a:r>
              <a:rPr lang="zh-CN"/>
              <a:t>prefetching (read_ahead)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 b="false" i="false" u="none"/>
              <a:t>开销比较大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 b="false" i="false" u="none"/>
              <a:t>需要比较确定（例如顺序访问）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 b="false" i="false" u="none"/>
              <a:t>有很好的加速效果</a:t>
            </a:r>
            <a:endParaRPr/>
          </a:p>
        </p:txBody>
      </p:sp>
      <p:sp>
        <p:nvSpPr>
          <p:cNvPr id="43" name="幻灯片编号占位符 3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1030"/>
          <p:cNvSpPr txBox="true">
            <a:spLocks noGrp="true" noChangeShapeType="true"/>
          </p:cNvSpPr>
          <p:nvPr>
            <p:ph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46" name="Rectangle 2"/>
          <p:cNvSpPr>
            <a:spLocks noGrp="true" noChangeShapeType="true"/>
          </p:cNvSpPr>
          <p:nvPr>
            <p:ph type="ctrTitle"/>
          </p:nvPr>
        </p:nvSpPr>
        <p:spPr>
          <a:xfrm>
            <a:off x="685800" y="2133600"/>
            <a:ext cx="7772400" cy="18288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 sz="3200"/>
              <a:t>Practical System Examples</a:t>
            </a:r>
            <a:br>
              <a:rPr lang="en-US" sz="3200"/>
            </a:br>
            <a:br>
              <a:rPr lang="en-US" sz="3200"/>
            </a:br>
            <a:r>
              <a:rPr lang="en-US" sz="3200"/>
              <a:t> VAX/VMS, Intel i7, Linux</a:t>
            </a:r>
            <a:endParaRPr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49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50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lnSpc>
                <a:spcPct val="130000"/>
              </a:lnSpc>
              <a:spcBef>
                <a:spcPct val="20000"/>
              </a:spcBef>
              <a:buChar char="•"/>
            </a:pPr>
            <a:r>
              <a:rPr lang="en-US" b="false" i="false" u="none"/>
              <a:t>Swap</a:t>
            </a:r>
            <a:endParaRPr/>
          </a:p>
          <a:p>
            <a:pPr marL="342900" lvl="0" indent="-342900">
              <a:lnSpc>
                <a:spcPct val="130000"/>
              </a:lnSpc>
              <a:spcBef>
                <a:spcPct val="20000"/>
              </a:spcBef>
              <a:buChar char="•"/>
            </a:pPr>
            <a:r>
              <a:rPr lang="en-US" b="false" i="false" u="none"/>
              <a:t>Practical System Examples</a:t>
            </a:r>
            <a:endParaRPr/>
          </a:p>
          <a:p>
            <a:pPr marL="342900" lvl="0" indent="-342900">
              <a:lnSpc>
                <a:spcPct val="130000"/>
              </a:lnSpc>
              <a:spcBef>
                <a:spcPct val="20000"/>
              </a:spcBef>
              <a:buChar char="•"/>
            </a:pPr>
            <a:r>
              <a:rPr lang="en-US" b="false" i="false" u="none"/>
              <a:t>Memory Mapping</a:t>
            </a:r>
            <a:endParaRPr/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/>
              <a:t>The VAX/VMS Virtual Memory System </a:t>
            </a:r>
            <a:endParaRPr/>
          </a:p>
        </p:txBody>
      </p:sp>
      <p:sp>
        <p:nvSpPr>
          <p:cNvPr id="53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/>
              <a:t>VAX-11 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 b="false" i="false" u="none"/>
              <a:t>1970</a:t>
            </a:r>
            <a:r>
              <a:rPr lang="en-US" b="false" i="false" u="none"/>
              <a:t>’</a:t>
            </a:r>
            <a:r>
              <a:rPr lang="en-US" b="false" i="false" u="none"/>
              <a:t>s, </a:t>
            </a:r>
            <a:r>
              <a:rPr lang="en-US" b="true" i="false" u="none"/>
              <a:t>Digital Equipment Corporation </a:t>
            </a:r>
            <a:r>
              <a:rPr lang="en-US" b="false" i="false" u="none"/>
              <a:t>(</a:t>
            </a:r>
            <a:r>
              <a:rPr lang="en-US" b="true" i="false" u="none"/>
              <a:t>DEC</a:t>
            </a:r>
            <a:r>
              <a:rPr lang="en-US" b="false" i="false" u="none"/>
              <a:t>) 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 b="false" i="false" u="none"/>
              <a:t>DEC</a:t>
            </a:r>
            <a:r>
              <a:rPr lang="zh-CN" b="false" i="false" u="none"/>
              <a:t>由于一系列决策失误，以及</a:t>
            </a:r>
            <a:r>
              <a:rPr lang="zh-CN" b="false" i="false" u="none"/>
              <a:t>PC</a:t>
            </a:r>
            <a:r>
              <a:rPr lang="zh-CN" b="false" i="false" u="none"/>
              <a:t>的兴起而失败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 b="false" i="false" u="none"/>
              <a:t>OS</a:t>
            </a:r>
            <a:r>
              <a:rPr lang="en-US" b="false" i="false" u="none"/>
              <a:t>叫做</a:t>
            </a:r>
            <a:r>
              <a:rPr lang="en-US" b="false" i="false" u="none"/>
              <a:t>VAX/VMS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 b="false" i="false" u="none"/>
              <a:t>Dave Culter</a:t>
            </a:r>
            <a:r>
              <a:rPr lang="zh-CN" b="false" i="false" u="none"/>
              <a:t>是主要作者之一，后来领导</a:t>
            </a:r>
            <a:r>
              <a:rPr lang="zh-CN" b="false" i="false" u="none"/>
              <a:t>MS</a:t>
            </a:r>
            <a:r>
              <a:rPr lang="zh-CN" b="false" i="false" u="none"/>
              <a:t>的</a:t>
            </a:r>
            <a:r>
              <a:rPr lang="zh-CN" b="false" i="false" u="none"/>
              <a:t>Windows NT</a:t>
            </a:r>
            <a:r>
              <a:rPr lang="zh-CN" b="false" i="false" u="none"/>
              <a:t>项目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 b="false" i="false" u="none"/>
              <a:t>运行在一系列不同档次（差异极大）的计算机上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 b="false" i="false" u="none"/>
              <a:t>How to avoid "</a:t>
            </a:r>
            <a:r>
              <a:rPr lang="zh-CN" b="false" i="false" u="none"/>
              <a:t>the curse of generality"</a:t>
            </a:r>
            <a:r>
              <a:rPr lang="zh-CN" b="false" i="false" u="none"/>
              <a:t>?</a:t>
            </a:r>
            <a:endParaRPr/>
          </a:p>
        </p:txBody>
      </p:sp>
      <p:sp>
        <p:nvSpPr>
          <p:cNvPr id="54" name="幻灯片编号占位符 3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标题 1"/>
          <p:cNvSpPr>
            <a:spLocks noGrp="true" noChangeShapeType="true"/>
          </p:cNvSpPr>
          <p:nvPr>
            <p:ph type="title"/>
          </p:nvPr>
        </p:nvSpPr>
        <p:spPr>
          <a:xfrm>
            <a:off x="152400" y="474662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2400"/>
              <a:t>The VAX/VMS Virtual Memory System </a:t>
            </a:r>
            <a:endParaRPr/>
          </a:p>
        </p:txBody>
      </p:sp>
      <p:sp>
        <p:nvSpPr>
          <p:cNvPr id="57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54102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VMS Virtual Address Space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b="false" i="false" u="none"/>
              <a:t>32-bit VA space per process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b="false" i="false" u="none"/>
              <a:t>512-byte page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b="false" i="false" u="none"/>
              <a:t>VPN: 23-bit, offset: 9-bit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b="false" i="false" u="none"/>
              <a:t>VPN的开头两位标记segment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b="false" i="false" u="none"/>
              <a:t>低位的一半地址空间为用户态程序使用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en-US" b="false" i="false" u="none"/>
              <a:t>P0: 包含code, heap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en-US" b="false" i="false" u="none"/>
              <a:t>P1: 包含stack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b="false" i="false" u="none"/>
              <a:t>高位的一半为kernel (system)使用</a:t>
            </a:r>
            <a:endParaRPr/>
          </a:p>
        </p:txBody>
      </p:sp>
      <p:sp>
        <p:nvSpPr>
          <p:cNvPr id="58" name="幻灯片编号占位符 3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pic>
        <p:nvPicPr>
          <p:cNvPr id="59" name="图片 4"/>
          <p:cNvPicPr>
            <a:picLocks noGrp="true" noChangeAspect="true"/>
          </p:cNvPicPr>
          <p:nvPr/>
        </p:nvPicPr>
        <p:blipFill>
          <a:blip r:embed="rId1"/>
          <a:srcRect/>
          <a:stretch>
            <a:fillRect/>
          </a:stretch>
        </p:blipFill>
        <p:spPr>
          <a:xfrm rot="0" flipH="false" flipV="false">
            <a:off x="5986463" y="0"/>
            <a:ext cx="3157537" cy="68580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标题 1"/>
          <p:cNvSpPr>
            <a:spLocks noGrp="true" noChangeShapeType="true"/>
          </p:cNvSpPr>
          <p:nvPr>
            <p:ph type="title"/>
          </p:nvPr>
        </p:nvSpPr>
        <p:spPr>
          <a:xfrm>
            <a:off x="1524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2400"/>
              <a:t>The VAX/VMS Virtual Memory System </a:t>
            </a:r>
            <a:endParaRPr/>
          </a:p>
        </p:txBody>
      </p:sp>
      <p:sp>
        <p:nvSpPr>
          <p:cNvPr id="62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304800" y="1600200"/>
            <a:ext cx="57912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zh-CN"/>
              <a:t>Page</a:t>
            </a:r>
            <a:r>
              <a:rPr lang="zh-CN"/>
              <a:t>较小，如何减小</a:t>
            </a:r>
            <a:r>
              <a:rPr lang="zh-CN"/>
              <a:t>page table</a:t>
            </a:r>
            <a:r>
              <a:rPr lang="zh-CN"/>
              <a:t>空间？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 b="false" i="false" u="none"/>
              <a:t>#1. P0</a:t>
            </a:r>
            <a:r>
              <a:rPr lang="en-US" b="false" i="false" u="none"/>
              <a:t>和</a:t>
            </a:r>
            <a:r>
              <a:rPr lang="en-US" b="false" i="false" u="none"/>
              <a:t>P1</a:t>
            </a:r>
            <a:r>
              <a:rPr lang="en-US" b="false" i="false" u="none"/>
              <a:t>各有一个</a:t>
            </a:r>
            <a:r>
              <a:rPr lang="en-US" b="false" i="false" u="none"/>
              <a:t>page table</a:t>
            </a:r>
            <a:r>
              <a:rPr lang="en-US" b="false" i="false" u="none"/>
              <a:t>，采用前面的</a:t>
            </a:r>
            <a:r>
              <a:rPr lang="en-US" b="false" i="false" u="none"/>
              <a:t>hybrid</a:t>
            </a:r>
            <a:r>
              <a:rPr lang="en-US" b="false" i="false" u="none"/>
              <a:t>（段页式）方案，</a:t>
            </a:r>
            <a:r>
              <a:rPr lang="en-US" b="false" i="false" u="none"/>
              <a:t>heap</a:t>
            </a:r>
            <a:r>
              <a:rPr lang="zh-CN" b="false" i="false" u="none"/>
              <a:t>和</a:t>
            </a:r>
            <a:r>
              <a:rPr lang="en-US" b="false" i="false" u="none"/>
              <a:t>stack</a:t>
            </a:r>
            <a:r>
              <a:rPr lang="en-US" b="false" i="false" u="none"/>
              <a:t>上面未使用不用记入</a:t>
            </a:r>
            <a:r>
              <a:rPr lang="en-US" b="false" i="false" u="none"/>
              <a:t>page table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 b="false" i="false" u="none"/>
              <a:t>#2. </a:t>
            </a:r>
            <a:r>
              <a:rPr lang="en-US" b="false" i="false" u="none"/>
              <a:t>把</a:t>
            </a:r>
            <a:r>
              <a:rPr lang="en-US" b="false" i="false" u="none"/>
              <a:t>P0</a:t>
            </a:r>
            <a:r>
              <a:rPr lang="en-US" b="false" i="false" u="none"/>
              <a:t>和</a:t>
            </a:r>
            <a:r>
              <a:rPr lang="en-US" b="false" i="false" u="none"/>
              <a:t>P1</a:t>
            </a:r>
            <a:r>
              <a:rPr lang="en-US" b="false" i="false" u="none"/>
              <a:t>的</a:t>
            </a:r>
            <a:r>
              <a:rPr lang="en-US" b="false" i="false" u="none"/>
              <a:t>page table</a:t>
            </a:r>
            <a:r>
              <a:rPr lang="en-US" b="false" i="false" u="none"/>
              <a:t>放到</a:t>
            </a:r>
            <a:r>
              <a:rPr lang="en-US" b="false" i="false" u="none"/>
              <a:t>kernel</a:t>
            </a:r>
            <a:r>
              <a:rPr lang="en-US" b="false" i="false" u="none"/>
              <a:t>的内存段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 b="false" i="false" u="none"/>
              <a:t>挤占</a:t>
            </a:r>
            <a:r>
              <a:rPr lang="zh-CN" b="false" i="false" u="none"/>
              <a:t>kernel</a:t>
            </a:r>
            <a:r>
              <a:rPr lang="zh-CN" b="false" i="false" u="none"/>
              <a:t>内存资源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 b="false" i="false" u="none"/>
              <a:t>如果物理内存满了，</a:t>
            </a:r>
            <a:r>
              <a:rPr lang="zh-CN" b="false" i="false" u="none"/>
              <a:t>kernel</a:t>
            </a:r>
            <a:r>
              <a:rPr lang="zh-CN" b="false" i="false" u="none"/>
              <a:t>会把自己的一部分数据交换到</a:t>
            </a:r>
            <a:r>
              <a:rPr lang="zh-CN" b="false" i="false" u="none"/>
              <a:t>swap sapce</a:t>
            </a:r>
            <a:endParaRPr/>
          </a:p>
        </p:txBody>
      </p:sp>
      <p:sp>
        <p:nvSpPr>
          <p:cNvPr id="63" name="幻灯片编号占位符 3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pic>
        <p:nvPicPr>
          <p:cNvPr id="64" name="图片 4"/>
          <p:cNvPicPr>
            <a:picLocks noGrp="true" noChangeAspect="true"/>
          </p:cNvPicPr>
          <p:nvPr/>
        </p:nvPicPr>
        <p:blipFill>
          <a:blip r:embed="rId1"/>
          <a:srcRect/>
          <a:stretch>
            <a:fillRect/>
          </a:stretch>
        </p:blipFill>
        <p:spPr>
          <a:xfrm rot="0" flipH="false" flipV="false">
            <a:off x="5986463" y="0"/>
            <a:ext cx="3157537" cy="68580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23.xml><?xml version="1.0" encoding="utf-8"?>
<p:sld xmlns:a="http://schemas.openxmlformats.org/drawingml/2006/main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/>
              <a:t>The VAX/VMS Virtual Memory System </a:t>
            </a:r>
            <a:endParaRPr/>
          </a:p>
        </p:txBody>
      </p:sp>
      <p:sp>
        <p:nvSpPr>
          <p:cNvPr id="67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The page table entry (PTE) in VAX contains:	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 b="false" i="false" u="none"/>
              <a:t>a valid bit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 b="false" i="false" u="none"/>
              <a:t>a protection field (4 bits)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 b="false" i="false" u="none"/>
              <a:t>a modify (or dirty) bit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 b="false" i="false" u="none"/>
              <a:t>a field reserved for OS use (5 bits)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 b="false" i="false" u="none"/>
              <a:t>and finally a physical frame number (PFN) to store the location of the page in physical memory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endParaRPr lang="en-US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 b="false" i="false" u="none"/>
              <a:t>no </a:t>
            </a:r>
            <a:r>
              <a:rPr lang="en-US" b="true" i="false" u="none"/>
              <a:t>reference bit, </a:t>
            </a:r>
            <a:r>
              <a:rPr lang="zh-CN" b="false" i="false" u="none"/>
              <a:t>不能用硬件来辅助</a:t>
            </a:r>
            <a:r>
              <a:rPr lang="zh-CN" b="false" i="false" u="none"/>
              <a:t>replacement 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endParaRPr/>
          </a:p>
        </p:txBody>
      </p:sp>
      <p:sp>
        <p:nvSpPr>
          <p:cNvPr id="68" name="幻灯片编号占位符 3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/>
              <a:t>The VAX/VMS Virtual Memory System </a:t>
            </a:r>
            <a:endParaRPr/>
          </a:p>
        </p:txBody>
      </p:sp>
      <p:sp>
        <p:nvSpPr>
          <p:cNvPr id="71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304800" y="1600200"/>
            <a:ext cx="86106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Replacement scheme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 b="true" i="false" u="none"/>
              <a:t>Segmented FIFO </a:t>
            </a:r>
            <a:endParaRPr lang="en-US"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 b="false" i="false" u="none"/>
              <a:t>每个进程占有物理内存页面存在上限：</a:t>
            </a:r>
            <a:r>
              <a:rPr lang="en-US" b="true" i="false" u="none"/>
              <a:t>resident set size </a:t>
            </a:r>
            <a:r>
              <a:rPr lang="en-US" b="false" i="false" u="none"/>
              <a:t>(</a:t>
            </a:r>
            <a:r>
              <a:rPr lang="en-US" b="true" i="false" u="none"/>
              <a:t>RSS</a:t>
            </a:r>
            <a:r>
              <a:rPr lang="zh-CN" b="false" i="false" u="none"/>
              <a:t>) 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zh-CN" b="false" i="false" u="none"/>
              <a:t>每个进程内部按照FIFO规则替换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 b="true" i="false" u="none"/>
              <a:t>second-chance lists </a:t>
            </a:r>
            <a:endParaRPr lang="en-US"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en-US" b="false" i="false" u="none"/>
              <a:t>为了提升FIFO的命中率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en-US" b="false" i="false" u="none"/>
              <a:t>从FIFO中淘汰的数据放入a global </a:t>
            </a:r>
            <a:r>
              <a:rPr lang="zh-CN" b="false" i="true" u="none"/>
              <a:t>clean-page free list </a:t>
            </a:r>
            <a:r>
              <a:rPr lang="en-US" b="false" i="false" u="none"/>
              <a:t>或</a:t>
            </a:r>
            <a:r>
              <a:rPr lang="zh-CN" b="false" i="true" u="none"/>
              <a:t>dirty-page list 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en-US" b="false" i="false" u="none"/>
              <a:t>如果另一个进程Q要申请page，先从clean list中获取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en-US" b="false" i="false" u="none"/>
              <a:t>如果原来的进程P再次访问其中page，则回到FIFO，避免disk io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en-US" b="false" i="false" u="none"/>
              <a:t>Second-chance list越大，效果越接近LRU</a:t>
            </a:r>
            <a:endParaRPr/>
          </a:p>
        </p:txBody>
      </p:sp>
      <p:sp>
        <p:nvSpPr>
          <p:cNvPr id="72" name="幻灯片编号占位符 3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p="http://schemas.openxmlformats.org/presentationml/2006/main">
  <p:cSld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1"/>
          <p:cNvSpPr>
            <a:spLocks noGrp="true" noChangeShapeType="true"/>
          </p:cNvSpPr>
          <p:nvPr>
            <p:ph type="title"/>
          </p:nvPr>
        </p:nvSpPr>
        <p:spPr>
          <a:xfrm>
            <a:off x="476250" y="92075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/>
              <a:t>Intel i7 Haswell (4</a:t>
            </a:r>
            <a:r>
              <a:rPr lang="zh-CN"/>
              <a:t>代</a:t>
            </a:r>
            <a:r>
              <a:rPr lang="en-US"/>
              <a:t>)</a:t>
            </a:r>
            <a:endParaRPr/>
          </a:p>
        </p:txBody>
      </p:sp>
      <p:sp>
        <p:nvSpPr>
          <p:cNvPr id="75" name="Rectangle 406"/>
          <p:cNvSpPr>
            <a:spLocks noGrp="true" noChangeShapeType="true"/>
          </p:cNvSpPr>
          <p:nvPr/>
        </p:nvSpPr>
        <p:spPr>
          <a:xfrm>
            <a:off x="512762" y="2600325"/>
            <a:ext cx="1481137" cy="469900"/>
          </a:xfrm>
          <a:prstGeom prst="rect">
            <a:avLst/>
          </a:prstGeom>
          <a:solidFill>
            <a:srgbClr val="F7F5CD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dist="38100" dir="2700000" algn="ctr" rotWithShape="false">
              <a:srgbClr val="808080">
                <a:alpha val="42745"/>
              </a:srgbClr>
            </a:outerShdw>
          </a:effectLst>
        </p:spPr>
        <p:txBody>
          <a:bodyPr wrap="none" anchor="ctr" anchorCtr="false"/>
          <a:lstStyle/>
          <a:p>
            <a:pPr lvl="0" algn="ctr">
              <a:buNone/>
            </a:pPr>
            <a:r>
              <a:rPr lang="en-US" sz="1600">
                <a:solidFill>
                  <a:srgbClr val="000000">
                    <a:alpha val="100000"/>
                  </a:srgbClr>
                </a:solidFill>
              </a:rPr>
              <a:t>L1 d-cache</a:t>
            </a:r>
            <a:endParaRPr/>
          </a:p>
          <a:p>
            <a:pPr lvl="0" algn="ctr">
              <a:buNone/>
            </a:pPr>
            <a:r>
              <a:rPr lang="en-US" sz="1600">
                <a:solidFill>
                  <a:schemeClr val="tx1">
                    <a:alpha val="100000"/>
                  </a:schemeClr>
                </a:solidFill>
              </a:rPr>
              <a:t>32 KB, 8-way</a:t>
            </a:r>
            <a:endParaRPr/>
          </a:p>
        </p:txBody>
      </p:sp>
      <p:sp>
        <p:nvSpPr>
          <p:cNvPr id="76" name="Rectangle 408"/>
          <p:cNvSpPr>
            <a:spLocks noGrp="true" noChangeShapeType="true"/>
          </p:cNvSpPr>
          <p:nvPr/>
        </p:nvSpPr>
        <p:spPr>
          <a:xfrm>
            <a:off x="838200" y="3352800"/>
            <a:ext cx="2578100" cy="471487"/>
          </a:xfrm>
          <a:prstGeom prst="rect">
            <a:avLst/>
          </a:prstGeom>
          <a:solidFill>
            <a:srgbClr val="F7F5CD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dist="38100" dir="2700000" algn="ctr" rotWithShape="false">
              <a:srgbClr val="808080">
                <a:alpha val="42745"/>
              </a:srgbClr>
            </a:outerShdw>
          </a:effectLst>
        </p:spPr>
        <p:txBody>
          <a:bodyPr lIns="91440" tIns="45720" rIns="91440" bIns="45720" anchor="ctr" anchorCtr="false"/>
          <a:lstStyle/>
          <a:p>
            <a:pPr lvl="0" algn="ctr" hangingPunct="true"/>
            <a:r>
              <a:rPr lang="en-US" sz="1400">
                <a:solidFill>
                  <a:srgbClr val="000000"/>
                </a:solidFill>
              </a:rPr>
              <a:t>L2 unified cache</a:t>
            </a:r>
            <a:endParaRPr/>
          </a:p>
          <a:p>
            <a:pPr lvl="0" algn="ctr" hangingPunct="true"/>
            <a:r>
              <a:rPr lang="en-US" sz="1400">
                <a:solidFill>
                  <a:srgbClr val="000000"/>
                </a:solidFill>
              </a:rPr>
              <a:t>256 KB, 8-way</a:t>
            </a:r>
            <a:endParaRPr/>
          </a:p>
        </p:txBody>
      </p:sp>
      <p:sp>
        <p:nvSpPr>
          <p:cNvPr id="77" name="Line 409"/>
          <p:cNvSpPr>
            <a:spLocks noGrp="true" noChangeShapeType="true"/>
          </p:cNvSpPr>
          <p:nvPr/>
        </p:nvSpPr>
        <p:spPr>
          <a:xfrm>
            <a:off x="1257300" y="2301875"/>
            <a:ext cx="0" cy="282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78" name="Line 410"/>
          <p:cNvSpPr>
            <a:spLocks noGrp="true" noChangeShapeType="true"/>
          </p:cNvSpPr>
          <p:nvPr/>
        </p:nvSpPr>
        <p:spPr>
          <a:xfrm>
            <a:off x="1244600" y="3070225"/>
            <a:ext cx="0" cy="282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79" name="Line 411"/>
          <p:cNvSpPr>
            <a:spLocks noGrp="true" noChangeShapeType="true"/>
          </p:cNvSpPr>
          <p:nvPr/>
        </p:nvSpPr>
        <p:spPr>
          <a:xfrm>
            <a:off x="2938462" y="3070225"/>
            <a:ext cx="0" cy="282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80" name="Rectangle 426"/>
          <p:cNvSpPr>
            <a:spLocks noGrp="true" noChangeShapeType="true"/>
          </p:cNvSpPr>
          <p:nvPr/>
        </p:nvSpPr>
        <p:spPr>
          <a:xfrm>
            <a:off x="1008062" y="5059362"/>
            <a:ext cx="2166937" cy="755650"/>
          </a:xfrm>
          <a:prstGeom prst="rect">
            <a:avLst/>
          </a:prstGeom>
          <a:solidFill>
            <a:srgbClr val="F7F5CD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dist="38100" dir="2700000" algn="ctr" rotWithShape="false">
              <a:srgbClr val="808080">
                <a:alpha val="42745"/>
              </a:srgbClr>
            </a:outerShdw>
          </a:effectLst>
        </p:spPr>
        <p:txBody>
          <a:bodyPr lIns="91440" tIns="45720" rIns="91440" bIns="45720" anchor="ctr" anchorCtr="false"/>
          <a:lstStyle/>
          <a:p>
            <a:pPr lvl="0" algn="ctr" hangingPunct="true"/>
            <a:r>
              <a:rPr lang="en-US" sz="1400">
                <a:solidFill>
                  <a:srgbClr val="000000"/>
                </a:solidFill>
              </a:rPr>
              <a:t>L3 unified cache</a:t>
            </a:r>
            <a:endParaRPr/>
          </a:p>
          <a:p>
            <a:pPr lvl="0" algn="ctr" hangingPunct="true"/>
            <a:r>
              <a:rPr lang="en-US" sz="1400">
                <a:solidFill>
                  <a:srgbClr val="000000"/>
                </a:solidFill>
              </a:rPr>
              <a:t>8 MB, 16-way </a:t>
            </a:r>
            <a:endParaRPr/>
          </a:p>
          <a:p>
            <a:pPr lvl="0" algn="ctr" hangingPunct="true"/>
            <a:r>
              <a:rPr lang="en-US" sz="1400">
                <a:solidFill>
                  <a:srgbClr val="000000"/>
                </a:solidFill>
              </a:rPr>
              <a:t>(shared by all cores)</a:t>
            </a:r>
            <a:endParaRPr/>
          </a:p>
        </p:txBody>
      </p:sp>
      <p:sp>
        <p:nvSpPr>
          <p:cNvPr id="81" name="Rectangle 427"/>
          <p:cNvSpPr>
            <a:spLocks noGrp="true" noChangeShapeType="true"/>
          </p:cNvSpPr>
          <p:nvPr/>
        </p:nvSpPr>
        <p:spPr>
          <a:xfrm>
            <a:off x="4533900" y="6227762"/>
            <a:ext cx="2781300" cy="554037"/>
          </a:xfrm>
          <a:prstGeom prst="rect">
            <a:avLst/>
          </a:prstGeom>
          <a:solidFill>
            <a:srgbClr val="E5E6F6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dist="38100" dir="2700000" algn="ctr" rotWithShape="false">
              <a:srgbClr val="808080">
                <a:alpha val="42745"/>
              </a:srgbClr>
            </a:outerShdw>
          </a:effectLst>
        </p:spPr>
        <p:txBody>
          <a:bodyPr lIns="91440" tIns="45720" rIns="91440" bIns="45720" anchor="ctr" anchorCtr="false"/>
          <a:lstStyle/>
          <a:p>
            <a:pPr lvl="0" algn="ctr" hangingPunct="true"/>
            <a:r>
              <a:rPr lang="en-US" sz="1600">
                <a:solidFill>
                  <a:srgbClr val="000000"/>
                </a:solidFill>
              </a:rPr>
              <a:t>Main memory</a:t>
            </a:r>
            <a:endParaRPr/>
          </a:p>
        </p:txBody>
      </p:sp>
      <p:sp>
        <p:nvSpPr>
          <p:cNvPr id="82" name="Line 432"/>
          <p:cNvSpPr>
            <a:spLocks noGrp="true" noChangeShapeType="true"/>
          </p:cNvSpPr>
          <p:nvPr/>
        </p:nvSpPr>
        <p:spPr>
          <a:xfrm>
            <a:off x="2938462" y="2317750"/>
            <a:ext cx="0" cy="282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83" name="Rectangle 434"/>
          <p:cNvSpPr>
            <a:spLocks noGrp="true" noChangeShapeType="true"/>
          </p:cNvSpPr>
          <p:nvPr/>
        </p:nvSpPr>
        <p:spPr>
          <a:xfrm>
            <a:off x="754062" y="1836737"/>
            <a:ext cx="1054100" cy="471487"/>
          </a:xfrm>
          <a:prstGeom prst="rect">
            <a:avLst/>
          </a:prstGeom>
          <a:solidFill>
            <a:srgbClr val="DBF2DA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dist="38100" dir="2700000" algn="ctr" rotWithShape="false">
              <a:srgbClr val="808080">
                <a:alpha val="42745"/>
              </a:srgbClr>
            </a:outerShdw>
          </a:effectLst>
        </p:spPr>
        <p:txBody>
          <a:bodyPr wrap="none" anchor="ctr" anchorCtr="false"/>
          <a:lstStyle/>
          <a:p>
            <a:pPr lvl="0" algn="ctr" hangingPunct="true"/>
            <a:r>
              <a:rPr lang="en-US" sz="1400">
                <a:solidFill>
                  <a:srgbClr val="000000"/>
                </a:solidFill>
              </a:rPr>
              <a:t>Registers</a:t>
            </a:r>
            <a:endParaRPr/>
          </a:p>
        </p:txBody>
      </p:sp>
      <p:sp>
        <p:nvSpPr>
          <p:cNvPr id="84" name="Rectangle 435"/>
          <p:cNvSpPr>
            <a:spLocks noGrp="true" noChangeShapeType="true"/>
          </p:cNvSpPr>
          <p:nvPr/>
        </p:nvSpPr>
        <p:spPr>
          <a:xfrm>
            <a:off x="4064000" y="2600325"/>
            <a:ext cx="1824037" cy="469900"/>
          </a:xfrm>
          <a:prstGeom prst="rect">
            <a:avLst/>
          </a:prstGeom>
          <a:solidFill>
            <a:srgbClr val="F6D2D2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dist="38100" dir="2700000" algn="ctr" rotWithShape="false">
              <a:srgbClr val="808080">
                <a:alpha val="42745"/>
              </a:srgbClr>
            </a:outerShdw>
          </a:effectLst>
        </p:spPr>
        <p:txBody>
          <a:bodyPr wrap="none" anchor="ctr" anchorCtr="false"/>
          <a:lstStyle/>
          <a:p>
            <a:pPr lvl="0" algn="ctr" hangingPunct="true"/>
            <a:r>
              <a:rPr lang="en-US" sz="1400">
                <a:solidFill>
                  <a:srgbClr val="000000"/>
                </a:solidFill>
              </a:rPr>
              <a:t>L1 d-TLB</a:t>
            </a:r>
            <a:endParaRPr/>
          </a:p>
          <a:p>
            <a:pPr lvl="0" algn="ctr" hangingPunct="true"/>
            <a:r>
              <a:rPr lang="en-US" sz="1400">
                <a:solidFill>
                  <a:srgbClr val="000000"/>
                </a:solidFill>
              </a:rPr>
              <a:t>64 entries, 4-way</a:t>
            </a:r>
            <a:endParaRPr/>
          </a:p>
        </p:txBody>
      </p:sp>
      <p:sp>
        <p:nvSpPr>
          <p:cNvPr id="85" name="Rectangle 436"/>
          <p:cNvSpPr>
            <a:spLocks noGrp="true" noChangeShapeType="true"/>
          </p:cNvSpPr>
          <p:nvPr/>
        </p:nvSpPr>
        <p:spPr>
          <a:xfrm>
            <a:off x="6045200" y="2600325"/>
            <a:ext cx="1824037" cy="469900"/>
          </a:xfrm>
          <a:prstGeom prst="rect">
            <a:avLst/>
          </a:prstGeom>
          <a:solidFill>
            <a:srgbClr val="F6D2D2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dist="38100" dir="2700000" algn="ctr" rotWithShape="false">
              <a:srgbClr val="808080">
                <a:alpha val="42745"/>
              </a:srgbClr>
            </a:outerShdw>
          </a:effectLst>
        </p:spPr>
        <p:txBody>
          <a:bodyPr wrap="none" anchor="ctr" anchorCtr="false"/>
          <a:lstStyle/>
          <a:p>
            <a:pPr lvl="0" algn="ctr" hangingPunct="true"/>
            <a:r>
              <a:rPr lang="en-US" sz="1400">
                <a:solidFill>
                  <a:srgbClr val="000000"/>
                </a:solidFill>
              </a:rPr>
              <a:t>L1 i-TLB</a:t>
            </a:r>
            <a:endParaRPr/>
          </a:p>
          <a:p>
            <a:pPr lvl="0" algn="ctr" hangingPunct="true"/>
            <a:r>
              <a:rPr lang="en-US" sz="1400">
                <a:solidFill>
                  <a:srgbClr val="000000"/>
                </a:solidFill>
              </a:rPr>
              <a:t>128 entries, 4-way</a:t>
            </a:r>
            <a:endParaRPr/>
          </a:p>
        </p:txBody>
      </p:sp>
      <p:sp>
        <p:nvSpPr>
          <p:cNvPr id="86" name="Rectangle 438"/>
          <p:cNvSpPr>
            <a:spLocks noGrp="true" noChangeShapeType="true"/>
          </p:cNvSpPr>
          <p:nvPr/>
        </p:nvSpPr>
        <p:spPr>
          <a:xfrm>
            <a:off x="4394200" y="3363912"/>
            <a:ext cx="3157537" cy="469900"/>
          </a:xfrm>
          <a:prstGeom prst="rect">
            <a:avLst/>
          </a:prstGeom>
          <a:solidFill>
            <a:srgbClr val="F6D2D2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dist="38100" dir="2700000" algn="ctr" rotWithShape="false">
              <a:srgbClr val="808080">
                <a:alpha val="42745"/>
              </a:srgbClr>
            </a:outerShdw>
          </a:effectLst>
        </p:spPr>
        <p:txBody>
          <a:bodyPr wrap="none" anchor="ctr" anchorCtr="false"/>
          <a:lstStyle/>
          <a:p>
            <a:pPr lvl="0" algn="ctr" hangingPunct="true"/>
            <a:r>
              <a:rPr lang="en-US" sz="1400">
                <a:solidFill>
                  <a:srgbClr val="000000"/>
                </a:solidFill>
              </a:rPr>
              <a:t>L2  unified TLB</a:t>
            </a:r>
            <a:endParaRPr/>
          </a:p>
          <a:p>
            <a:pPr lvl="0" algn="ctr" hangingPunct="true"/>
            <a:r>
              <a:rPr lang="en-US" sz="1400">
                <a:solidFill>
                  <a:srgbClr val="000000"/>
                </a:solidFill>
              </a:rPr>
              <a:t>512 entries, 4-way</a:t>
            </a:r>
            <a:endParaRPr/>
          </a:p>
        </p:txBody>
      </p:sp>
      <p:sp>
        <p:nvSpPr>
          <p:cNvPr id="87" name="Line 439"/>
          <p:cNvSpPr>
            <a:spLocks noGrp="true" noChangeShapeType="true"/>
          </p:cNvSpPr>
          <p:nvPr/>
        </p:nvSpPr>
        <p:spPr>
          <a:xfrm>
            <a:off x="4983162" y="3076575"/>
            <a:ext cx="0" cy="282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88" name="Line 440"/>
          <p:cNvSpPr>
            <a:spLocks noGrp="true" noChangeShapeType="true"/>
          </p:cNvSpPr>
          <p:nvPr/>
        </p:nvSpPr>
        <p:spPr>
          <a:xfrm>
            <a:off x="6964362" y="3081337"/>
            <a:ext cx="0" cy="282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89" name="Rectangle 441"/>
          <p:cNvSpPr>
            <a:spLocks noGrp="true" noChangeShapeType="true"/>
          </p:cNvSpPr>
          <p:nvPr/>
        </p:nvSpPr>
        <p:spPr>
          <a:xfrm>
            <a:off x="2201862" y="2611437"/>
            <a:ext cx="1481137" cy="469900"/>
          </a:xfrm>
          <a:prstGeom prst="rect">
            <a:avLst/>
          </a:prstGeom>
          <a:solidFill>
            <a:srgbClr val="F7F5CD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dist="38100" dir="2700000" algn="ctr" rotWithShape="false">
              <a:srgbClr val="808080">
                <a:alpha val="42745"/>
              </a:srgbClr>
            </a:outerShdw>
          </a:effectLst>
        </p:spPr>
        <p:txBody>
          <a:bodyPr wrap="none" anchor="ctr" anchorCtr="false"/>
          <a:lstStyle/>
          <a:p>
            <a:pPr lvl="0" algn="ctr" hangingPunct="true"/>
            <a:r>
              <a:rPr lang="en-US" sz="1600">
                <a:solidFill>
                  <a:srgbClr val="000000"/>
                </a:solidFill>
              </a:rPr>
              <a:t>L1 i-cache</a:t>
            </a:r>
            <a:endParaRPr/>
          </a:p>
          <a:p>
            <a:pPr lvl="0" algn="ctr" hangingPunct="true"/>
            <a:r>
              <a:rPr lang="en-US" sz="1600">
                <a:solidFill>
                  <a:srgbClr val="000000"/>
                </a:solidFill>
              </a:rPr>
              <a:t>32 KB, 8-way</a:t>
            </a:r>
            <a:endParaRPr/>
          </a:p>
        </p:txBody>
      </p:sp>
      <p:sp>
        <p:nvSpPr>
          <p:cNvPr id="90" name="Line 442"/>
          <p:cNvSpPr>
            <a:spLocks noGrp="true" noChangeShapeType="true"/>
          </p:cNvSpPr>
          <p:nvPr/>
        </p:nvSpPr>
        <p:spPr>
          <a:xfrm>
            <a:off x="4995862" y="2301875"/>
            <a:ext cx="0" cy="282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91" name="Line 444"/>
          <p:cNvSpPr>
            <a:spLocks noGrp="true" noChangeShapeType="true"/>
          </p:cNvSpPr>
          <p:nvPr/>
        </p:nvSpPr>
        <p:spPr>
          <a:xfrm>
            <a:off x="6964362" y="2317750"/>
            <a:ext cx="0" cy="28257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92" name="Rectangle 445"/>
          <p:cNvSpPr>
            <a:spLocks noGrp="true" noChangeShapeType="true"/>
          </p:cNvSpPr>
          <p:nvPr/>
        </p:nvSpPr>
        <p:spPr>
          <a:xfrm>
            <a:off x="4813300" y="1847850"/>
            <a:ext cx="2336800" cy="469900"/>
          </a:xfrm>
          <a:prstGeom prst="rect">
            <a:avLst/>
          </a:prstGeom>
          <a:solidFill>
            <a:srgbClr val="E0E0E0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dist="38100" dir="2700000" algn="ctr" rotWithShape="false">
              <a:srgbClr val="808080">
                <a:alpha val="42745"/>
              </a:srgbClr>
            </a:outerShdw>
          </a:effectLst>
        </p:spPr>
        <p:txBody>
          <a:bodyPr wrap="none" anchor="ctr" anchorCtr="false"/>
          <a:lstStyle/>
          <a:p>
            <a:pPr lvl="0" algn="ctr" hangingPunct="true"/>
            <a:r>
              <a:rPr lang="en-US" sz="1400">
                <a:solidFill>
                  <a:srgbClr val="000000"/>
                </a:solidFill>
              </a:rPr>
              <a:t>MMU </a:t>
            </a:r>
            <a:endParaRPr/>
          </a:p>
          <a:p>
            <a:pPr lvl="0" algn="ctr" hangingPunct="true"/>
            <a:r>
              <a:rPr lang="en-US" sz="1400">
                <a:solidFill>
                  <a:srgbClr val="000000"/>
                </a:solidFill>
              </a:rPr>
              <a:t>(addr translation)</a:t>
            </a:r>
            <a:endParaRPr/>
          </a:p>
        </p:txBody>
      </p:sp>
      <p:sp>
        <p:nvSpPr>
          <p:cNvPr id="93" name="Rectangle 450"/>
          <p:cNvSpPr>
            <a:spLocks noGrp="true" noChangeShapeType="true"/>
          </p:cNvSpPr>
          <p:nvPr/>
        </p:nvSpPr>
        <p:spPr>
          <a:xfrm>
            <a:off x="2405062" y="1836737"/>
            <a:ext cx="1054100" cy="471487"/>
          </a:xfrm>
          <a:prstGeom prst="rect">
            <a:avLst/>
          </a:prstGeom>
          <a:solidFill>
            <a:srgbClr val="E0E0E0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dist="38100" dir="2700000" algn="ctr" rotWithShape="false">
              <a:srgbClr val="808080">
                <a:alpha val="42745"/>
              </a:srgbClr>
            </a:outerShdw>
          </a:effectLst>
        </p:spPr>
        <p:txBody>
          <a:bodyPr wrap="none" anchor="ctr" anchorCtr="false"/>
          <a:lstStyle/>
          <a:p>
            <a:pPr lvl="0" algn="ctr" hangingPunct="true"/>
            <a:r>
              <a:rPr lang="en-US" sz="1400">
                <a:solidFill>
                  <a:srgbClr val="000000"/>
                </a:solidFill>
              </a:rPr>
              <a:t>Instruction</a:t>
            </a:r>
            <a:endParaRPr/>
          </a:p>
          <a:p>
            <a:pPr lvl="0" algn="ctr" hangingPunct="true"/>
            <a:r>
              <a:rPr lang="en-US" sz="1400">
                <a:solidFill>
                  <a:srgbClr val="000000"/>
                </a:solidFill>
              </a:rPr>
              <a:t>fetch</a:t>
            </a:r>
            <a:endParaRPr/>
          </a:p>
        </p:txBody>
      </p:sp>
      <p:sp>
        <p:nvSpPr>
          <p:cNvPr id="94" name="Rectangle 452"/>
          <p:cNvSpPr>
            <a:spLocks noGrp="true" noChangeShapeType="true"/>
          </p:cNvSpPr>
          <p:nvPr/>
        </p:nvSpPr>
        <p:spPr>
          <a:xfrm>
            <a:off x="368300" y="1763712"/>
            <a:ext cx="7607300" cy="3116262"/>
          </a:xfrm>
          <a:prstGeom prst="rect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95" name="Text Box 458"/>
          <p:cNvSpPr txBox="true">
            <a:spLocks noGrp="true" noChangeShapeType="true"/>
          </p:cNvSpPr>
          <p:nvPr/>
        </p:nvSpPr>
        <p:spPr>
          <a:xfrm>
            <a:off x="250825" y="1447800"/>
            <a:ext cx="1196975" cy="338137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 hangingPunct="true"/>
            <a:r>
              <a:rPr lang="en-US" sz="1600">
                <a:solidFill>
                  <a:srgbClr val="000000"/>
                </a:solidFill>
              </a:rPr>
              <a:t>Core x4</a:t>
            </a:r>
            <a:endParaRPr/>
          </a:p>
        </p:txBody>
      </p:sp>
      <p:sp>
        <p:nvSpPr>
          <p:cNvPr id="96" name="Rectangle 459"/>
          <p:cNvSpPr>
            <a:spLocks noGrp="true" noChangeShapeType="true"/>
          </p:cNvSpPr>
          <p:nvPr/>
        </p:nvSpPr>
        <p:spPr>
          <a:xfrm>
            <a:off x="4216400" y="5059362"/>
            <a:ext cx="3441700" cy="755650"/>
          </a:xfrm>
          <a:prstGeom prst="rect">
            <a:avLst/>
          </a:prstGeom>
          <a:solidFill>
            <a:srgbClr val="E0E0E0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dist="38100" dir="2700000" algn="ctr" rotWithShape="false">
              <a:srgbClr val="808080">
                <a:alpha val="42745"/>
              </a:srgbClr>
            </a:outerShdw>
          </a:effectLst>
        </p:spPr>
        <p:txBody>
          <a:bodyPr lIns="91440" tIns="45720" rIns="91440" bIns="45720" anchor="ctr" anchorCtr="false"/>
          <a:lstStyle/>
          <a:p>
            <a:pPr lvl="0" algn="ctr" hangingPunct="true"/>
            <a:r>
              <a:rPr lang="en-US" sz="1400">
                <a:solidFill>
                  <a:srgbClr val="000000"/>
                </a:solidFill>
              </a:rPr>
              <a:t>DDR3 Memory controller</a:t>
            </a:r>
            <a:endParaRPr/>
          </a:p>
          <a:p>
            <a:pPr lvl="0" algn="ctr" hangingPunct="true"/>
            <a:r>
              <a:rPr lang="en-US" sz="1400">
                <a:solidFill>
                  <a:srgbClr val="000000"/>
                </a:solidFill>
              </a:rPr>
              <a:t>3 x 64 bit @ 10.66 GB/s</a:t>
            </a:r>
            <a:endParaRPr/>
          </a:p>
          <a:p>
            <a:pPr lvl="0" algn="ctr" hangingPunct="true"/>
            <a:r>
              <a:rPr lang="en-US" sz="1400">
                <a:solidFill>
                  <a:srgbClr val="000000"/>
                </a:solidFill>
              </a:rPr>
              <a:t>32 GB/s total (shared by all cores)</a:t>
            </a:r>
            <a:endParaRPr/>
          </a:p>
        </p:txBody>
      </p:sp>
      <p:sp>
        <p:nvSpPr>
          <p:cNvPr id="97" name="Rectangle 460"/>
          <p:cNvSpPr>
            <a:spLocks noGrp="true" noChangeShapeType="true"/>
          </p:cNvSpPr>
          <p:nvPr/>
        </p:nvSpPr>
        <p:spPr>
          <a:xfrm>
            <a:off x="139700" y="1471612"/>
            <a:ext cx="8064500" cy="4548187"/>
          </a:xfrm>
          <a:prstGeom prst="rect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98" name="Text Box 461"/>
          <p:cNvSpPr txBox="true">
            <a:spLocks noGrp="true" noChangeShapeType="true"/>
          </p:cNvSpPr>
          <p:nvPr/>
        </p:nvSpPr>
        <p:spPr>
          <a:xfrm>
            <a:off x="0" y="1033462"/>
            <a:ext cx="2936875" cy="338137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 hangingPunct="true"/>
            <a:r>
              <a:rPr lang="en-US" sz="1600">
                <a:solidFill>
                  <a:srgbClr val="000000"/>
                </a:solidFill>
              </a:rPr>
              <a:t>Processor package</a:t>
            </a:r>
            <a:endParaRPr/>
          </a:p>
        </p:txBody>
      </p:sp>
      <p:sp>
        <p:nvSpPr>
          <p:cNvPr id="99" name="Rectangle 462"/>
          <p:cNvSpPr>
            <a:spLocks noGrp="true" noChangeShapeType="true"/>
          </p:cNvSpPr>
          <p:nvPr/>
        </p:nvSpPr>
        <p:spPr>
          <a:xfrm>
            <a:off x="5422900" y="4054475"/>
            <a:ext cx="2328862" cy="647700"/>
          </a:xfrm>
          <a:prstGeom prst="rect">
            <a:avLst/>
          </a:prstGeom>
          <a:solidFill>
            <a:srgbClr val="E0E0E0"/>
          </a:solidFill>
          <a:ln w="12700">
            <a:solidFill>
              <a:srgbClr val="000000"/>
            </a:solidFill>
            <a:round/>
            <a:headEnd/>
            <a:tailEnd/>
          </a:ln>
          <a:effectLst>
            <a:outerShdw dist="38100" dir="2700000" algn="ctr" rotWithShape="false">
              <a:srgbClr val="808080">
                <a:alpha val="42745"/>
              </a:srgbClr>
            </a:outerShdw>
          </a:effectLst>
        </p:spPr>
        <p:txBody>
          <a:bodyPr lIns="91440" tIns="45720" rIns="91440" bIns="45720" anchor="ctr" anchorCtr="false"/>
          <a:lstStyle/>
          <a:p>
            <a:pPr lvl="0" algn="ctr" hangingPunct="true"/>
            <a:r>
              <a:rPr lang="en-US" sz="1400">
                <a:solidFill>
                  <a:srgbClr val="000000"/>
                </a:solidFill>
              </a:rPr>
              <a:t>QuickPath interconnect</a:t>
            </a:r>
            <a:endParaRPr/>
          </a:p>
          <a:p>
            <a:pPr lvl="0" algn="ctr" hangingPunct="true"/>
            <a:r>
              <a:rPr lang="en-US" sz="1400">
                <a:solidFill>
                  <a:srgbClr val="000000"/>
                </a:solidFill>
              </a:rPr>
              <a:t>4 links @ 25.6 GB/s each</a:t>
            </a:r>
            <a:endParaRPr/>
          </a:p>
        </p:txBody>
      </p:sp>
      <p:sp>
        <p:nvSpPr>
          <p:cNvPr id="100" name="Line 464"/>
          <p:cNvSpPr>
            <a:spLocks noGrp="true" noChangeShapeType="true"/>
          </p:cNvSpPr>
          <p:nvPr/>
        </p:nvSpPr>
        <p:spPr>
          <a:xfrm>
            <a:off x="2074862" y="3813175"/>
            <a:ext cx="0" cy="12334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101" name="Line 474"/>
          <p:cNvSpPr>
            <a:spLocks noGrp="true" noChangeShapeType="true"/>
          </p:cNvSpPr>
          <p:nvPr/>
        </p:nvSpPr>
        <p:spPr>
          <a:xfrm flipH="true">
            <a:off x="5805487" y="5815012"/>
            <a:ext cx="7937" cy="4333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102" name="Line 475"/>
          <p:cNvSpPr>
            <a:spLocks noGrp="true" noChangeShapeType="true"/>
          </p:cNvSpPr>
          <p:nvPr/>
        </p:nvSpPr>
        <p:spPr>
          <a:xfrm>
            <a:off x="5965825" y="5815012"/>
            <a:ext cx="0" cy="4333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103" name="Line 476"/>
          <p:cNvSpPr>
            <a:spLocks noGrp="true" noChangeShapeType="true"/>
          </p:cNvSpPr>
          <p:nvPr/>
        </p:nvSpPr>
        <p:spPr>
          <a:xfrm>
            <a:off x="6118225" y="5807075"/>
            <a:ext cx="0" cy="441325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104" name="Line 479"/>
          <p:cNvSpPr>
            <a:spLocks noGrp="true" noChangeShapeType="true"/>
          </p:cNvSpPr>
          <p:nvPr/>
        </p:nvSpPr>
        <p:spPr>
          <a:xfrm>
            <a:off x="4957762" y="3833812"/>
            <a:ext cx="0" cy="1223962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105" name="Text Box 497"/>
          <p:cNvSpPr txBox="true">
            <a:spLocks noGrp="true" noChangeShapeType="true"/>
          </p:cNvSpPr>
          <p:nvPr/>
        </p:nvSpPr>
        <p:spPr>
          <a:xfrm>
            <a:off x="8229600" y="3886200"/>
            <a:ext cx="965200" cy="523875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 hangingPunct="true"/>
            <a:r>
              <a:rPr lang="en-US" sz="1400">
                <a:solidFill>
                  <a:srgbClr val="000000"/>
                </a:solidFill>
              </a:rPr>
              <a:t>To other </a:t>
            </a:r>
            <a:endParaRPr/>
          </a:p>
          <a:p>
            <a:pPr lvl="0" hangingPunct="true"/>
            <a:r>
              <a:rPr lang="en-US" sz="1400">
                <a:solidFill>
                  <a:srgbClr val="000000"/>
                </a:solidFill>
              </a:rPr>
              <a:t>cores</a:t>
            </a:r>
            <a:endParaRPr/>
          </a:p>
        </p:txBody>
      </p:sp>
      <p:grpSp>
        <p:nvGrpSpPr>
          <p:cNvPr id="106" name="Group 501"/>
          <p:cNvGrpSpPr/>
          <p:nvPr/>
        </p:nvGrpSpPr>
        <p:grpSpPr>
          <a:xfrm>
            <a:off x="7735887" y="4111625"/>
            <a:ext cx="595312" cy="501650"/>
            <a:chOff x="4785" y="2300"/>
            <a:chExt cx="343" cy="384"/>
          </a:xfrm>
        </p:grpSpPr>
        <p:sp>
          <p:nvSpPr>
            <p:cNvPr id="107" name="Line 480"/>
            <p:cNvSpPr>
              <a:spLocks noChangeShapeType="true"/>
            </p:cNvSpPr>
            <p:nvPr/>
          </p:nvSpPr>
          <p:spPr>
            <a:xfrm rot="5400000">
              <a:off x="4950" y="2135"/>
              <a:ext cx="0" cy="3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108" name="Line 495"/>
            <p:cNvSpPr>
              <a:spLocks noChangeShapeType="true"/>
            </p:cNvSpPr>
            <p:nvPr/>
          </p:nvSpPr>
          <p:spPr>
            <a:xfrm rot="5400000">
              <a:off x="4950" y="2209"/>
              <a:ext cx="0" cy="3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109" name="Line 496"/>
            <p:cNvSpPr>
              <a:spLocks noChangeShapeType="true"/>
            </p:cNvSpPr>
            <p:nvPr/>
          </p:nvSpPr>
          <p:spPr>
            <a:xfrm rot="5400000">
              <a:off x="4950" y="2288"/>
              <a:ext cx="0" cy="3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110" name="Line 498"/>
            <p:cNvSpPr>
              <a:spLocks noChangeShapeType="true"/>
            </p:cNvSpPr>
            <p:nvPr/>
          </p:nvSpPr>
          <p:spPr>
            <a:xfrm rot="5400000">
              <a:off x="4960" y="2519"/>
              <a:ext cx="0" cy="33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</p:grpSp>
      <p:sp>
        <p:nvSpPr>
          <p:cNvPr id="111" name="Text Box 499"/>
          <p:cNvSpPr txBox="true">
            <a:spLocks noGrp="true" noChangeShapeType="true"/>
          </p:cNvSpPr>
          <p:nvPr/>
        </p:nvSpPr>
        <p:spPr>
          <a:xfrm>
            <a:off x="8285162" y="4418012"/>
            <a:ext cx="935037" cy="523875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lvl="0" hangingPunct="true"/>
            <a:r>
              <a:rPr lang="en-US" sz="1400">
                <a:solidFill>
                  <a:srgbClr val="000000"/>
                </a:solidFill>
              </a:rPr>
              <a:t>To I/O</a:t>
            </a:r>
            <a:endParaRPr/>
          </a:p>
          <a:p>
            <a:pPr lvl="0" hangingPunct="true"/>
            <a:r>
              <a:rPr lang="en-US" sz="1400">
                <a:solidFill>
                  <a:srgbClr val="000000"/>
                </a:solidFill>
              </a:rPr>
              <a:t>bridge</a:t>
            </a:r>
            <a:endParaRPr/>
          </a:p>
        </p:txBody>
      </p:sp>
      <p:sp>
        <p:nvSpPr>
          <p:cNvPr id="112" name="Line 500"/>
          <p:cNvSpPr>
            <a:spLocks noGrp="true" noChangeShapeType="true"/>
          </p:cNvSpPr>
          <p:nvPr/>
        </p:nvSpPr>
        <p:spPr>
          <a:xfrm>
            <a:off x="6565900" y="4691062"/>
            <a:ext cx="0" cy="3556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113" name="Line 502"/>
          <p:cNvSpPr>
            <a:spLocks noGrp="true" noChangeShapeType="true"/>
          </p:cNvSpPr>
          <p:nvPr/>
        </p:nvSpPr>
        <p:spPr>
          <a:xfrm flipV="true">
            <a:off x="3175000" y="5381625"/>
            <a:ext cx="1041400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 type="triangle" w="med" len="med"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114" name="文本框 1"/>
          <p:cNvSpPr txBox="true">
            <a:spLocks noGrp="true" noChangeShapeType="true"/>
          </p:cNvSpPr>
          <p:nvPr/>
        </p:nvSpPr>
        <p:spPr>
          <a:xfrm rot="0" flipH="false" flipV="false">
            <a:off x="512762" y="4029075"/>
            <a:ext cx="2730500" cy="8255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1600" b="true">
                <a:solidFill>
                  <a:srgbClr val="FF0000">
                    <a:alpha val="100000"/>
                  </a:srgbClr>
                </a:solidFill>
              </a:rPr>
              <a:t>64B cacheline</a:t>
            </a:r>
            <a:endParaRPr/>
          </a:p>
          <a:p>
            <a:pPr marL="0" lvl="0" indent="0">
              <a:spcBef>
                <a:spcPts val="0"/>
              </a:spcBef>
              <a:buNone/>
            </a:pPr>
            <a:r>
              <a:rPr lang="zh-CN" sz="1600" b="true" i="false" u="none">
                <a:solidFill>
                  <a:srgbClr val="FF0000">
                    <a:alpha val="100000"/>
                  </a:srgbClr>
                </a:solidFill>
              </a:rPr>
              <a:t>32KB/64B=512 cachelines</a:t>
            </a:r>
            <a:endParaRPr/>
          </a:p>
          <a:p>
            <a:pPr marL="0" lvl="0" indent="0">
              <a:spcBef>
                <a:spcPts val="0"/>
              </a:spcBef>
              <a:buNone/>
            </a:pPr>
            <a:r>
              <a:rPr lang="zh-CN" sz="1600" b="true" i="false" u="none">
                <a:solidFill>
                  <a:srgbClr val="FF0000">
                    <a:alpha val="100000"/>
                  </a:srgbClr>
                </a:solidFill>
              </a:rPr>
              <a:t>512/8way=64 sets</a:t>
            </a:r>
            <a:endParaRPr/>
          </a:p>
        </p:txBody>
      </p:sp>
      <p:sp>
        <p:nvSpPr>
          <p:cNvPr id="115" name="文本框 73"/>
          <p:cNvSpPr txBox="true">
            <a:spLocks noGrp="true" noChangeShapeType="true"/>
          </p:cNvSpPr>
          <p:nvPr/>
        </p:nvSpPr>
        <p:spPr>
          <a:xfrm rot="0" flipH="false" flipV="false">
            <a:off x="4937125" y="2311400"/>
            <a:ext cx="1925682" cy="304800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1400" b="true" i="false" u="none">
                <a:solidFill>
                  <a:srgbClr val="FF0000">
                    <a:alpha val="100000"/>
                  </a:srgbClr>
                </a:solidFill>
              </a:rPr>
              <a:t>64/4way=16 sets</a:t>
            </a:r>
            <a:endParaRPr/>
          </a:p>
        </p:txBody>
      </p:sp>
      <p:sp>
        <p:nvSpPr>
          <p:cNvPr id="116" name=""/>
          <p:cNvSpPr txBox="true"/>
          <p:nvPr/>
        </p:nvSpPr>
        <p:spPr>
          <a:xfrm rot="0" flipH="false" flipV="false">
            <a:off x="6205582" y="5834856"/>
            <a:ext cx="1314450" cy="393700"/>
          </a:xfrm>
          <a:prstGeom prst="rect">
            <a:avLst/>
          </a:prstGeom>
          <a:ln w="6350">
            <a:prstDash val="solid"/>
          </a:ln>
        </p:spPr>
        <p:txBody>
          <a:bodyPr wrap="none">
            <a:spAutoFit/>
          </a:bodyPr>
          <a:p>
            <a:pPr/>
            <a:r>
              <a:rPr lang="en-US">
                <a:solidFill>
                  <a:srgbClr val="FF0000">
                    <a:alpha val="100000"/>
                  </a:srgbClr>
                </a:solidFill>
              </a:rPr>
              <a:t>4KB page</a:t>
            </a:r>
            <a:endParaRPr/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p="http://schemas.openxmlformats.org/presentationml/2006/main">
  <p:cSld>
    <p:spTree>
      <p:nvGrpSpPr>
        <p:cNvPr id="1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2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/>
              <a:t>Review of Symbols</a:t>
            </a:r>
            <a:endParaRPr/>
          </a:p>
        </p:txBody>
      </p:sp>
      <p:sp>
        <p:nvSpPr>
          <p:cNvPr id="119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396875" y="1438275"/>
            <a:ext cx="7896225" cy="526732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en-US" sz="2400"/>
              <a:t>Basic Parameters</a:t>
            </a:r>
            <a:endParaRPr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har char="–"/>
            </a:pPr>
            <a:r>
              <a:rPr lang="en-US" sz="2000" b="true" i="false" u="none"/>
              <a:t>N = 2</a:t>
            </a:r>
            <a:r>
              <a:rPr lang="en-US" sz="2000" b="true" i="false" u="none" baseline="30000"/>
              <a:t>n </a:t>
            </a:r>
            <a:r>
              <a:rPr lang="en-US" sz="2000" b="false" i="false" u="none"/>
              <a:t>: Number of addresses in virtual address space</a:t>
            </a:r>
            <a:endParaRPr lang="en-US" sz="200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har char="–"/>
            </a:pPr>
            <a:r>
              <a:rPr lang="en-US" sz="2000" b="true" i="false" u="none"/>
              <a:t>M = 2</a:t>
            </a:r>
            <a:r>
              <a:rPr lang="en-US" sz="2000" b="true" i="false" u="none" baseline="30000"/>
              <a:t>m </a:t>
            </a:r>
            <a:r>
              <a:rPr lang="en-US" sz="2000" b="false" i="false" u="none"/>
              <a:t>: Number of addresses in physical address space</a:t>
            </a:r>
            <a:endParaRPr lang="en-US" sz="2000"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har char="–"/>
            </a:pPr>
            <a:r>
              <a:rPr lang="en-US" sz="2000" b="true" i="false" u="none"/>
              <a:t>P = 2</a:t>
            </a:r>
            <a:r>
              <a:rPr lang="en-US" sz="2000" b="true" i="false" u="none" baseline="30000"/>
              <a:t>p </a:t>
            </a:r>
            <a:r>
              <a:rPr lang="en-US" sz="2000" b="true" i="false" u="none"/>
              <a:t> </a:t>
            </a:r>
            <a:r>
              <a:rPr lang="en-US" sz="2000" b="false" i="false" u="none"/>
              <a:t>: Page size (bytes)</a:t>
            </a:r>
            <a:endParaRPr lang="en-US" sz="2000"/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en-US" sz="2400" b="false" i="false" u="none"/>
              <a:t>Components of the virtual address (VA)</a:t>
            </a:r>
            <a:endParaRPr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har char="–"/>
            </a:pPr>
            <a:r>
              <a:rPr lang="en-US" sz="2000" b="true" i="false" u="none"/>
              <a:t>TLBI</a:t>
            </a:r>
            <a:r>
              <a:rPr lang="en-US" sz="2000" b="false" i="false" u="none"/>
              <a:t>: TLB index</a:t>
            </a:r>
            <a:endParaRPr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har char="–"/>
            </a:pPr>
            <a:r>
              <a:rPr lang="en-US" sz="2000" b="true" i="false" u="none"/>
              <a:t>TLBT</a:t>
            </a:r>
            <a:r>
              <a:rPr lang="en-US" sz="2000" b="false" i="false" u="none"/>
              <a:t>: TLB tag</a:t>
            </a:r>
            <a:endParaRPr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har char="–"/>
            </a:pPr>
            <a:r>
              <a:rPr lang="en-US" sz="2000" b="true" i="false" u="none"/>
              <a:t>VPO</a:t>
            </a:r>
            <a:r>
              <a:rPr lang="en-US" sz="2000" b="false" i="false" u="none"/>
              <a:t>: Virtual page offset </a:t>
            </a:r>
            <a:endParaRPr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har char="–"/>
            </a:pPr>
            <a:r>
              <a:rPr lang="en-US" sz="2000" b="true" i="false" u="none"/>
              <a:t>VPN</a:t>
            </a:r>
            <a:r>
              <a:rPr lang="en-US" sz="2000" b="false" i="false" u="none"/>
              <a:t>: Virtual page number </a:t>
            </a:r>
            <a:endParaRPr/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har char="•"/>
            </a:pPr>
            <a:r>
              <a:rPr lang="en-US" sz="2400" b="false" i="false" u="none"/>
              <a:t>Components of the physical address (PA)</a:t>
            </a:r>
            <a:endParaRPr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har char="–"/>
            </a:pPr>
            <a:r>
              <a:rPr lang="en-US" sz="2000" b="true" i="false" u="none"/>
              <a:t>PPO</a:t>
            </a:r>
            <a:r>
              <a:rPr lang="en-US" sz="2000" b="false" i="false" u="none"/>
              <a:t>: Physical page offset (same as VPO)</a:t>
            </a:r>
            <a:endParaRPr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har char="–"/>
            </a:pPr>
            <a:r>
              <a:rPr lang="en-US" sz="2000" b="true" i="false" u="none"/>
              <a:t>PPN:</a:t>
            </a:r>
            <a:r>
              <a:rPr lang="en-US" sz="2000" b="false" i="false" u="none"/>
              <a:t> Physical page number</a:t>
            </a:r>
            <a:endParaRPr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har char="–"/>
            </a:pPr>
            <a:r>
              <a:rPr lang="en-US" sz="2000" b="true" i="false" u="none"/>
              <a:t>CO</a:t>
            </a:r>
            <a:r>
              <a:rPr lang="en-US" sz="2000" b="false" i="false" u="none"/>
              <a:t>: Byte offset within cache line</a:t>
            </a:r>
            <a:endParaRPr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har char="–"/>
            </a:pPr>
            <a:r>
              <a:rPr lang="en-US" sz="2000" b="true" i="false" u="none"/>
              <a:t>CI:</a:t>
            </a:r>
            <a:r>
              <a:rPr lang="en-US" sz="2000" b="false" i="false" u="none"/>
              <a:t> Cache index</a:t>
            </a:r>
            <a:endParaRPr/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har char="–"/>
            </a:pPr>
            <a:r>
              <a:rPr lang="en-US" sz="2000" b="true" i="false" u="none"/>
              <a:t>CT</a:t>
            </a:r>
            <a:r>
              <a:rPr lang="en-US" sz="2000" b="false" i="false" u="none"/>
              <a:t>: Cache tag</a:t>
            </a:r>
            <a:endParaRPr/>
          </a:p>
          <a:p>
            <a:pPr marL="342900" lvl="0" indent="-342900">
              <a:lnSpc>
                <a:spcPct val="90000"/>
              </a:lnSpc>
              <a:spcBef>
                <a:spcPct val="20000"/>
              </a:spcBef>
              <a:buChar char="•"/>
            </a:pPr>
            <a:endParaRPr/>
          </a:p>
        </p:txBody>
      </p:sp>
    </p:spTree>
  </p:cSld>
  <p:clrMapOvr>
    <a:masterClrMapping/>
  </p:clrMapOvr>
  <p:transition/>
</p:sld>
</file>

<file path=ppt/slides/slide27.xml><?xml version="1.0" encoding="utf-8"?>
<p:sld xmlns:a="http://schemas.openxmlformats.org/drawingml/2006/main" xmlns:p="http://schemas.openxmlformats.org/presentationml/2006/main">
  <p:cSld>
    <p:spTree>
      <p:nvGrpSpPr>
        <p:cNvPr id="1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itle 1"/>
          <p:cNvSpPr>
            <a:spLocks noGrp="true" noChangeShapeType="true"/>
          </p:cNvSpPr>
          <p:nvPr>
            <p:ph type="title"/>
          </p:nvPr>
        </p:nvSpPr>
        <p:spPr>
          <a:xfrm>
            <a:off x="357187" y="228600"/>
            <a:ext cx="7935912" cy="7620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/>
              <a:t>End-to-end Core i7 Address Translation</a:t>
            </a:r>
            <a:endParaRPr/>
          </a:p>
        </p:txBody>
      </p:sp>
      <p:sp>
        <p:nvSpPr>
          <p:cNvPr id="122" name="Rectangle 379"/>
          <p:cNvSpPr>
            <a:spLocks noGrp="true" noChangeShapeType="true"/>
          </p:cNvSpPr>
          <p:nvPr/>
        </p:nvSpPr>
        <p:spPr>
          <a:xfrm>
            <a:off x="1177925" y="1066800"/>
            <a:ext cx="609600" cy="457200"/>
          </a:xfrm>
          <a:prstGeom prst="rect">
            <a:avLst/>
          </a:prstGeom>
          <a:solidFill>
            <a:srgbClr val="C0C0C0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 lvl="0"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dk2"/>
                </a:solidFill>
              </a:rPr>
              <a:t>CPU</a:t>
            </a:r>
            <a:endParaRPr/>
          </a:p>
        </p:txBody>
      </p:sp>
      <p:sp>
        <p:nvSpPr>
          <p:cNvPr id="123" name="Rectangle 380"/>
          <p:cNvSpPr>
            <a:spLocks noGrp="true" noChangeShapeType="true"/>
          </p:cNvSpPr>
          <p:nvPr/>
        </p:nvSpPr>
        <p:spPr>
          <a:xfrm>
            <a:off x="568325" y="1981200"/>
            <a:ext cx="1066800" cy="304800"/>
          </a:xfrm>
          <a:prstGeom prst="rect">
            <a:avLst/>
          </a:prstGeom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 lvl="0"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dk2"/>
                </a:solidFill>
              </a:rPr>
              <a:t>VPN</a:t>
            </a:r>
            <a:endParaRPr/>
          </a:p>
        </p:txBody>
      </p:sp>
      <p:sp>
        <p:nvSpPr>
          <p:cNvPr id="124" name="Rectangle 381"/>
          <p:cNvSpPr>
            <a:spLocks noGrp="true" noChangeShapeType="true"/>
          </p:cNvSpPr>
          <p:nvPr/>
        </p:nvSpPr>
        <p:spPr>
          <a:xfrm>
            <a:off x="1635125" y="1981200"/>
            <a:ext cx="533400" cy="304800"/>
          </a:xfrm>
          <a:prstGeom prst="rect">
            <a:avLst/>
          </a:prstGeom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 lvl="0"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dk2"/>
                </a:solidFill>
              </a:rPr>
              <a:t>VPO</a:t>
            </a:r>
            <a:endParaRPr/>
          </a:p>
        </p:txBody>
      </p:sp>
      <p:sp>
        <p:nvSpPr>
          <p:cNvPr id="125" name="Text Box 382"/>
          <p:cNvSpPr txBox="true">
            <a:spLocks noGrp="true" noChangeShapeType="true"/>
          </p:cNvSpPr>
          <p:nvPr/>
        </p:nvSpPr>
        <p:spPr>
          <a:xfrm>
            <a:off x="876300" y="1752600"/>
            <a:ext cx="371475" cy="2555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rgbClr val="FF0000"/>
                </a:solidFill>
              </a:rPr>
              <a:t>36</a:t>
            </a:r>
            <a:endParaRPr/>
          </a:p>
        </p:txBody>
      </p:sp>
      <p:sp>
        <p:nvSpPr>
          <p:cNvPr id="126" name="Text Box 383"/>
          <p:cNvSpPr txBox="true">
            <a:spLocks noGrp="true" noChangeShapeType="true"/>
          </p:cNvSpPr>
          <p:nvPr/>
        </p:nvSpPr>
        <p:spPr>
          <a:xfrm>
            <a:off x="1714500" y="1752600"/>
            <a:ext cx="371475" cy="2555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rgbClr val="FF0000"/>
                </a:solidFill>
              </a:rPr>
              <a:t>12</a:t>
            </a:r>
            <a:endParaRPr/>
          </a:p>
        </p:txBody>
      </p:sp>
      <p:sp>
        <p:nvSpPr>
          <p:cNvPr id="127" name="Line 384"/>
          <p:cNvSpPr>
            <a:spLocks noGrp="true" noChangeShapeType="true"/>
          </p:cNvSpPr>
          <p:nvPr/>
        </p:nvSpPr>
        <p:spPr>
          <a:xfrm>
            <a:off x="1406525" y="2286000"/>
            <a:ext cx="0" cy="381000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128" name="Rectangle 385"/>
          <p:cNvSpPr>
            <a:spLocks noGrp="true" noChangeShapeType="true"/>
          </p:cNvSpPr>
          <p:nvPr/>
        </p:nvSpPr>
        <p:spPr>
          <a:xfrm>
            <a:off x="949325" y="2667000"/>
            <a:ext cx="533400" cy="304800"/>
          </a:xfrm>
          <a:prstGeom prst="rect">
            <a:avLst/>
          </a:prstGeom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 lvl="0"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dk2"/>
                </a:solidFill>
              </a:rPr>
              <a:t>TLBT</a:t>
            </a:r>
            <a:endParaRPr/>
          </a:p>
        </p:txBody>
      </p:sp>
      <p:sp>
        <p:nvSpPr>
          <p:cNvPr id="129" name="Rectangle 386"/>
          <p:cNvSpPr>
            <a:spLocks noGrp="true" noChangeShapeType="true"/>
          </p:cNvSpPr>
          <p:nvPr/>
        </p:nvSpPr>
        <p:spPr>
          <a:xfrm>
            <a:off x="1482725" y="2667000"/>
            <a:ext cx="533400" cy="304800"/>
          </a:xfrm>
          <a:prstGeom prst="rect">
            <a:avLst/>
          </a:prstGeom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 lvl="0"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dk2"/>
                </a:solidFill>
              </a:rPr>
              <a:t>TLBI</a:t>
            </a:r>
            <a:endParaRPr/>
          </a:p>
        </p:txBody>
      </p:sp>
      <p:sp>
        <p:nvSpPr>
          <p:cNvPr id="130" name="Text Box 387"/>
          <p:cNvSpPr txBox="true">
            <a:spLocks noGrp="true" noChangeShapeType="true"/>
          </p:cNvSpPr>
          <p:nvPr/>
        </p:nvSpPr>
        <p:spPr>
          <a:xfrm>
            <a:off x="1635125" y="2438400"/>
            <a:ext cx="260350" cy="2587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dk2"/>
                </a:solidFill>
              </a:rPr>
              <a:t>4</a:t>
            </a:r>
            <a:endParaRPr/>
          </a:p>
        </p:txBody>
      </p:sp>
      <p:sp>
        <p:nvSpPr>
          <p:cNvPr id="131" name="Text Box 388"/>
          <p:cNvSpPr txBox="true">
            <a:spLocks noGrp="true" noChangeShapeType="true"/>
          </p:cNvSpPr>
          <p:nvPr/>
        </p:nvSpPr>
        <p:spPr>
          <a:xfrm>
            <a:off x="1025525" y="2438400"/>
            <a:ext cx="338137" cy="2587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dk2"/>
                </a:solidFill>
              </a:rPr>
              <a:t>32</a:t>
            </a:r>
            <a:endParaRPr/>
          </a:p>
        </p:txBody>
      </p:sp>
      <p:sp>
        <p:nvSpPr>
          <p:cNvPr id="132" name="Rectangle 390"/>
          <p:cNvSpPr>
            <a:spLocks noGrp="true" noChangeShapeType="true"/>
          </p:cNvSpPr>
          <p:nvPr/>
        </p:nvSpPr>
        <p:spPr>
          <a:xfrm>
            <a:off x="2244725" y="3429000"/>
            <a:ext cx="533400" cy="152400"/>
          </a:xfrm>
          <a:prstGeom prst="rect">
            <a:avLst/>
          </a:prstGeom>
          <a:solidFill>
            <a:srgbClr val="F6D2D2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133" name="Rectangle 391"/>
          <p:cNvSpPr>
            <a:spLocks noGrp="true" noChangeShapeType="true"/>
          </p:cNvSpPr>
          <p:nvPr/>
        </p:nvSpPr>
        <p:spPr>
          <a:xfrm>
            <a:off x="2778125" y="3429000"/>
            <a:ext cx="533400" cy="152400"/>
          </a:xfrm>
          <a:prstGeom prst="rect">
            <a:avLst/>
          </a:prstGeom>
          <a:solidFill>
            <a:srgbClr val="F6D2D2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134" name="Rectangle 392"/>
          <p:cNvSpPr>
            <a:spLocks noGrp="true" noChangeShapeType="true"/>
          </p:cNvSpPr>
          <p:nvPr/>
        </p:nvSpPr>
        <p:spPr>
          <a:xfrm>
            <a:off x="3311525" y="3429000"/>
            <a:ext cx="533400" cy="152400"/>
          </a:xfrm>
          <a:prstGeom prst="rect">
            <a:avLst/>
          </a:prstGeom>
          <a:solidFill>
            <a:srgbClr val="F6D2D2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135" name="Rectangle 393"/>
          <p:cNvSpPr>
            <a:spLocks noGrp="true" noChangeShapeType="true"/>
          </p:cNvSpPr>
          <p:nvPr/>
        </p:nvSpPr>
        <p:spPr>
          <a:xfrm>
            <a:off x="3844925" y="3429000"/>
            <a:ext cx="533400" cy="152400"/>
          </a:xfrm>
          <a:prstGeom prst="rect">
            <a:avLst/>
          </a:prstGeom>
          <a:solidFill>
            <a:srgbClr val="F6D2D2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136" name="Rectangle 394"/>
          <p:cNvSpPr>
            <a:spLocks noGrp="true" noChangeShapeType="true"/>
          </p:cNvSpPr>
          <p:nvPr/>
        </p:nvSpPr>
        <p:spPr>
          <a:xfrm>
            <a:off x="2244725" y="3581400"/>
            <a:ext cx="533400" cy="152400"/>
          </a:xfrm>
          <a:prstGeom prst="rect">
            <a:avLst/>
          </a:prstGeom>
          <a:solidFill>
            <a:srgbClr val="F6D2D2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137" name="Rectangle 395"/>
          <p:cNvSpPr>
            <a:spLocks noGrp="true" noChangeShapeType="true"/>
          </p:cNvSpPr>
          <p:nvPr/>
        </p:nvSpPr>
        <p:spPr>
          <a:xfrm>
            <a:off x="2778125" y="3581400"/>
            <a:ext cx="533400" cy="152400"/>
          </a:xfrm>
          <a:prstGeom prst="rect">
            <a:avLst/>
          </a:prstGeom>
          <a:solidFill>
            <a:srgbClr val="F6D2D2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138" name="Rectangle 396"/>
          <p:cNvSpPr>
            <a:spLocks noGrp="true" noChangeShapeType="true"/>
          </p:cNvSpPr>
          <p:nvPr/>
        </p:nvSpPr>
        <p:spPr>
          <a:xfrm>
            <a:off x="3311525" y="3581400"/>
            <a:ext cx="533400" cy="152400"/>
          </a:xfrm>
          <a:prstGeom prst="rect">
            <a:avLst/>
          </a:prstGeom>
          <a:solidFill>
            <a:srgbClr val="F6D2D2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139" name="Rectangle 397"/>
          <p:cNvSpPr>
            <a:spLocks noGrp="true" noChangeShapeType="true"/>
          </p:cNvSpPr>
          <p:nvPr/>
        </p:nvSpPr>
        <p:spPr>
          <a:xfrm>
            <a:off x="3844925" y="3581400"/>
            <a:ext cx="533400" cy="152400"/>
          </a:xfrm>
          <a:prstGeom prst="rect">
            <a:avLst/>
          </a:prstGeom>
          <a:solidFill>
            <a:srgbClr val="F6D2D2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140" name="Rectangle 398"/>
          <p:cNvSpPr>
            <a:spLocks noGrp="true" noChangeShapeType="true"/>
          </p:cNvSpPr>
          <p:nvPr/>
        </p:nvSpPr>
        <p:spPr>
          <a:xfrm>
            <a:off x="2244725" y="3733800"/>
            <a:ext cx="533400" cy="152400"/>
          </a:xfrm>
          <a:prstGeom prst="rect">
            <a:avLst/>
          </a:prstGeom>
          <a:solidFill>
            <a:srgbClr val="F6D2D2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141" name="Rectangle 399"/>
          <p:cNvSpPr>
            <a:spLocks noGrp="true" noChangeShapeType="true"/>
          </p:cNvSpPr>
          <p:nvPr/>
        </p:nvSpPr>
        <p:spPr>
          <a:xfrm>
            <a:off x="2778125" y="3733800"/>
            <a:ext cx="533400" cy="152400"/>
          </a:xfrm>
          <a:prstGeom prst="rect">
            <a:avLst/>
          </a:prstGeom>
          <a:solidFill>
            <a:srgbClr val="F6D2D2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142" name="Rectangle 400"/>
          <p:cNvSpPr>
            <a:spLocks noGrp="true" noChangeShapeType="true"/>
          </p:cNvSpPr>
          <p:nvPr/>
        </p:nvSpPr>
        <p:spPr>
          <a:xfrm>
            <a:off x="3311525" y="3733800"/>
            <a:ext cx="533400" cy="152400"/>
          </a:xfrm>
          <a:prstGeom prst="rect">
            <a:avLst/>
          </a:prstGeom>
          <a:solidFill>
            <a:srgbClr val="F6D2D2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143" name="Rectangle 401"/>
          <p:cNvSpPr>
            <a:spLocks noGrp="true" noChangeShapeType="true"/>
          </p:cNvSpPr>
          <p:nvPr/>
        </p:nvSpPr>
        <p:spPr>
          <a:xfrm>
            <a:off x="3844925" y="3733800"/>
            <a:ext cx="533400" cy="152400"/>
          </a:xfrm>
          <a:prstGeom prst="rect">
            <a:avLst/>
          </a:prstGeom>
          <a:solidFill>
            <a:srgbClr val="F6D2D2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144" name="Rectangle 402"/>
          <p:cNvSpPr>
            <a:spLocks noGrp="true" noChangeShapeType="true"/>
          </p:cNvSpPr>
          <p:nvPr/>
        </p:nvSpPr>
        <p:spPr>
          <a:xfrm>
            <a:off x="2244725" y="4114800"/>
            <a:ext cx="533400" cy="152400"/>
          </a:xfrm>
          <a:prstGeom prst="rect">
            <a:avLst/>
          </a:prstGeom>
          <a:solidFill>
            <a:srgbClr val="F6D2D2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145" name="Rectangle 403"/>
          <p:cNvSpPr>
            <a:spLocks noGrp="true" noChangeShapeType="true"/>
          </p:cNvSpPr>
          <p:nvPr/>
        </p:nvSpPr>
        <p:spPr>
          <a:xfrm>
            <a:off x="2778125" y="4114800"/>
            <a:ext cx="533400" cy="152400"/>
          </a:xfrm>
          <a:prstGeom prst="rect">
            <a:avLst/>
          </a:prstGeom>
          <a:solidFill>
            <a:srgbClr val="F6D2D2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146" name="Rectangle 404"/>
          <p:cNvSpPr>
            <a:spLocks noGrp="true" noChangeShapeType="true"/>
          </p:cNvSpPr>
          <p:nvPr/>
        </p:nvSpPr>
        <p:spPr>
          <a:xfrm>
            <a:off x="3311525" y="4114800"/>
            <a:ext cx="533400" cy="152400"/>
          </a:xfrm>
          <a:prstGeom prst="rect">
            <a:avLst/>
          </a:prstGeom>
          <a:solidFill>
            <a:srgbClr val="F6D2D2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147" name="Rectangle 405"/>
          <p:cNvSpPr>
            <a:spLocks noGrp="true" noChangeShapeType="true"/>
          </p:cNvSpPr>
          <p:nvPr/>
        </p:nvSpPr>
        <p:spPr>
          <a:xfrm>
            <a:off x="3844925" y="4114800"/>
            <a:ext cx="533400" cy="152400"/>
          </a:xfrm>
          <a:prstGeom prst="rect">
            <a:avLst/>
          </a:prstGeom>
          <a:solidFill>
            <a:srgbClr val="F6D2D2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148" name="Text Box 406"/>
          <p:cNvSpPr txBox="true">
            <a:spLocks noGrp="true" noChangeShapeType="true"/>
          </p:cNvSpPr>
          <p:nvPr/>
        </p:nvSpPr>
        <p:spPr>
          <a:xfrm>
            <a:off x="3214687" y="3863975"/>
            <a:ext cx="407987" cy="257175"/>
          </a:xfrm>
          <a:prstGeom prst="rect">
            <a:avLst/>
          </a:prstGeom>
          <a:noFill/>
        </p:spPr>
        <p:txBody>
          <a:bodyPr vert="vert" wrap="none">
            <a:spAutoFit/>
          </a:bodyPr>
          <a:lstStyle/>
          <a:p>
            <a:pPr lvl="0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dk2"/>
                </a:solidFill>
              </a:rPr>
              <a:t>...</a:t>
            </a:r>
            <a:endParaRPr/>
          </a:p>
        </p:txBody>
      </p:sp>
      <p:sp>
        <p:nvSpPr>
          <p:cNvPr id="149" name="Line 407"/>
          <p:cNvSpPr>
            <a:spLocks noGrp="true" noChangeShapeType="true"/>
          </p:cNvSpPr>
          <p:nvPr/>
        </p:nvSpPr>
        <p:spPr>
          <a:xfrm>
            <a:off x="1787525" y="2971800"/>
            <a:ext cx="0" cy="1219200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150" name="Line 408"/>
          <p:cNvSpPr>
            <a:spLocks noGrp="true" noChangeShapeType="true"/>
          </p:cNvSpPr>
          <p:nvPr/>
        </p:nvSpPr>
        <p:spPr>
          <a:xfrm>
            <a:off x="1787525" y="3505200"/>
            <a:ext cx="457200" cy="0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151" name="Line 409"/>
          <p:cNvSpPr>
            <a:spLocks noGrp="true" noChangeShapeType="true"/>
          </p:cNvSpPr>
          <p:nvPr/>
        </p:nvSpPr>
        <p:spPr>
          <a:xfrm>
            <a:off x="1787525" y="4191000"/>
            <a:ext cx="457200" cy="0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152" name="Line 410"/>
          <p:cNvSpPr>
            <a:spLocks noGrp="true" noChangeShapeType="true"/>
          </p:cNvSpPr>
          <p:nvPr/>
        </p:nvSpPr>
        <p:spPr>
          <a:xfrm>
            <a:off x="1787525" y="3657600"/>
            <a:ext cx="457200" cy="0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153" name="Line 411"/>
          <p:cNvSpPr>
            <a:spLocks noGrp="true" noChangeShapeType="true"/>
          </p:cNvSpPr>
          <p:nvPr/>
        </p:nvSpPr>
        <p:spPr>
          <a:xfrm>
            <a:off x="1787525" y="3810000"/>
            <a:ext cx="457200" cy="0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154" name="Line 412"/>
          <p:cNvSpPr>
            <a:spLocks noGrp="true" noChangeShapeType="true"/>
          </p:cNvSpPr>
          <p:nvPr/>
        </p:nvSpPr>
        <p:spPr>
          <a:xfrm>
            <a:off x="1254125" y="2971800"/>
            <a:ext cx="0" cy="152400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155" name="Line 413"/>
          <p:cNvSpPr>
            <a:spLocks noGrp="true" noChangeShapeType="true"/>
          </p:cNvSpPr>
          <p:nvPr/>
        </p:nvSpPr>
        <p:spPr>
          <a:xfrm>
            <a:off x="1254125" y="3124200"/>
            <a:ext cx="2895600" cy="0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156" name="Line 414"/>
          <p:cNvSpPr>
            <a:spLocks noGrp="true" noChangeShapeType="true"/>
          </p:cNvSpPr>
          <p:nvPr/>
        </p:nvSpPr>
        <p:spPr>
          <a:xfrm>
            <a:off x="2549525" y="3124200"/>
            <a:ext cx="0" cy="304800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157" name="Line 415"/>
          <p:cNvSpPr>
            <a:spLocks noGrp="true" noChangeShapeType="true"/>
          </p:cNvSpPr>
          <p:nvPr/>
        </p:nvSpPr>
        <p:spPr>
          <a:xfrm>
            <a:off x="3082925" y="3124200"/>
            <a:ext cx="0" cy="304800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158" name="Line 416"/>
          <p:cNvSpPr>
            <a:spLocks noGrp="true" noChangeShapeType="true"/>
          </p:cNvSpPr>
          <p:nvPr/>
        </p:nvSpPr>
        <p:spPr>
          <a:xfrm>
            <a:off x="3616325" y="3124200"/>
            <a:ext cx="0" cy="304800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159" name="Line 417"/>
          <p:cNvSpPr>
            <a:spLocks noGrp="true" noChangeShapeType="true"/>
          </p:cNvSpPr>
          <p:nvPr/>
        </p:nvSpPr>
        <p:spPr>
          <a:xfrm>
            <a:off x="4149725" y="3124200"/>
            <a:ext cx="0" cy="304800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160" name="Line 418"/>
          <p:cNvSpPr>
            <a:spLocks noGrp="true" noChangeShapeType="true"/>
          </p:cNvSpPr>
          <p:nvPr/>
        </p:nvSpPr>
        <p:spPr>
          <a:xfrm>
            <a:off x="720725" y="2286000"/>
            <a:ext cx="0" cy="2654300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161" name="Line 419"/>
          <p:cNvSpPr>
            <a:spLocks noGrp="true" noChangeShapeType="true"/>
          </p:cNvSpPr>
          <p:nvPr/>
        </p:nvSpPr>
        <p:spPr>
          <a:xfrm>
            <a:off x="1482725" y="1524000"/>
            <a:ext cx="0" cy="457200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162" name="Text Box 420"/>
          <p:cNvSpPr txBox="true">
            <a:spLocks noGrp="true" noChangeShapeType="true"/>
          </p:cNvSpPr>
          <p:nvPr/>
        </p:nvSpPr>
        <p:spPr>
          <a:xfrm>
            <a:off x="1712912" y="4311650"/>
            <a:ext cx="3078162" cy="315912"/>
          </a:xfrm>
          <a:prstGeom prst="rect">
            <a:avLst/>
          </a:prstGeom>
          <a:noFill/>
        </p:spPr>
        <p:txBody>
          <a:bodyPr lIns="90487" tIns="44450" rIns="90487" bIns="44450">
            <a:spAutoFit/>
          </a:bodyPr>
          <a:lstStyle/>
          <a:p>
            <a:pPr lvl="0"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dk2"/>
                </a:solidFill>
              </a:rPr>
              <a:t>L1 TLB (16 sets, 4 entries/set)</a:t>
            </a:r>
            <a:endParaRPr/>
          </a:p>
        </p:txBody>
      </p:sp>
      <p:sp>
        <p:nvSpPr>
          <p:cNvPr id="163" name="Rectangle 421"/>
          <p:cNvSpPr>
            <a:spLocks noGrp="true" noChangeShapeType="true"/>
          </p:cNvSpPr>
          <p:nvPr/>
        </p:nvSpPr>
        <p:spPr>
          <a:xfrm>
            <a:off x="568325" y="4940300"/>
            <a:ext cx="533400" cy="304800"/>
          </a:xfrm>
          <a:prstGeom prst="rect">
            <a:avLst/>
          </a:prstGeom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 lvl="0"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dk2"/>
                </a:solidFill>
              </a:rPr>
              <a:t>VPN1</a:t>
            </a:r>
            <a:endParaRPr/>
          </a:p>
        </p:txBody>
      </p:sp>
      <p:sp>
        <p:nvSpPr>
          <p:cNvPr id="164" name="Rectangle 422"/>
          <p:cNvSpPr>
            <a:spLocks noGrp="true" noChangeShapeType="true"/>
          </p:cNvSpPr>
          <p:nvPr/>
        </p:nvSpPr>
        <p:spPr>
          <a:xfrm>
            <a:off x="1101725" y="4940300"/>
            <a:ext cx="533400" cy="304800"/>
          </a:xfrm>
          <a:prstGeom prst="rect">
            <a:avLst/>
          </a:prstGeom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 lvl="0"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dk2"/>
                </a:solidFill>
              </a:rPr>
              <a:t>VPN2</a:t>
            </a:r>
            <a:endParaRPr/>
          </a:p>
        </p:txBody>
      </p:sp>
      <p:sp>
        <p:nvSpPr>
          <p:cNvPr id="165" name="Text Box 423"/>
          <p:cNvSpPr txBox="true">
            <a:spLocks noGrp="true" noChangeShapeType="true"/>
          </p:cNvSpPr>
          <p:nvPr/>
        </p:nvSpPr>
        <p:spPr>
          <a:xfrm>
            <a:off x="1181100" y="4724400"/>
            <a:ext cx="260350" cy="2587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dk2"/>
                </a:solidFill>
              </a:rPr>
              <a:t>9</a:t>
            </a:r>
            <a:endParaRPr/>
          </a:p>
        </p:txBody>
      </p:sp>
      <p:sp>
        <p:nvSpPr>
          <p:cNvPr id="166" name="Text Box 424"/>
          <p:cNvSpPr txBox="true">
            <a:spLocks noGrp="true" noChangeShapeType="true"/>
          </p:cNvSpPr>
          <p:nvPr/>
        </p:nvSpPr>
        <p:spPr>
          <a:xfrm>
            <a:off x="720725" y="4724400"/>
            <a:ext cx="260350" cy="2587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dk2"/>
                </a:solidFill>
              </a:rPr>
              <a:t>9</a:t>
            </a:r>
            <a:endParaRPr/>
          </a:p>
        </p:txBody>
      </p:sp>
      <p:sp>
        <p:nvSpPr>
          <p:cNvPr id="167" name="Rectangle 425"/>
          <p:cNvSpPr>
            <a:spLocks noGrp="true" noChangeShapeType="true"/>
          </p:cNvSpPr>
          <p:nvPr/>
        </p:nvSpPr>
        <p:spPr>
          <a:xfrm>
            <a:off x="792162" y="5626100"/>
            <a:ext cx="315912" cy="914400"/>
          </a:xfrm>
          <a:prstGeom prst="rect">
            <a:avLst/>
          </a:prstGeom>
          <a:solidFill>
            <a:srgbClr val="DEDFF5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168" name="Rectangle 426"/>
          <p:cNvSpPr>
            <a:spLocks noGrp="true" noChangeShapeType="true"/>
          </p:cNvSpPr>
          <p:nvPr/>
        </p:nvSpPr>
        <p:spPr>
          <a:xfrm>
            <a:off x="792162" y="5905500"/>
            <a:ext cx="315912" cy="254000"/>
          </a:xfrm>
          <a:prstGeom prst="rect">
            <a:avLst/>
          </a:prstGeom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 lvl="0"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dk2"/>
                </a:solidFill>
              </a:rPr>
              <a:t>PTE</a:t>
            </a:r>
            <a:endParaRPr/>
          </a:p>
        </p:txBody>
      </p:sp>
      <p:sp>
        <p:nvSpPr>
          <p:cNvPr id="169" name="Text Box 431"/>
          <p:cNvSpPr txBox="true">
            <a:spLocks noGrp="true" noChangeShapeType="true"/>
          </p:cNvSpPr>
          <p:nvPr/>
        </p:nvSpPr>
        <p:spPr>
          <a:xfrm>
            <a:off x="0" y="5497512"/>
            <a:ext cx="646112" cy="315912"/>
          </a:xfrm>
          <a:prstGeom prst="rect">
            <a:avLst/>
          </a:prstGeom>
          <a:noFill/>
        </p:spPr>
        <p:txBody>
          <a:bodyPr lIns="90487" tIns="44450" rIns="90487" bIns="44450">
            <a:spAutoFit/>
          </a:bodyPr>
          <a:lstStyle/>
          <a:p>
            <a:pPr lvl="0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dk2"/>
                </a:solidFill>
              </a:rPr>
              <a:t>CR3</a:t>
            </a:r>
            <a:endParaRPr/>
          </a:p>
        </p:txBody>
      </p:sp>
      <p:sp>
        <p:nvSpPr>
          <p:cNvPr id="170" name="Rectangle 436"/>
          <p:cNvSpPr>
            <a:spLocks noGrp="true" noChangeShapeType="true"/>
          </p:cNvSpPr>
          <p:nvPr/>
        </p:nvSpPr>
        <p:spPr>
          <a:xfrm>
            <a:off x="4302125" y="5040312"/>
            <a:ext cx="1066800" cy="304800"/>
          </a:xfrm>
          <a:prstGeom prst="rect">
            <a:avLst/>
          </a:prstGeom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 lvl="0"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dk2"/>
                </a:solidFill>
              </a:rPr>
              <a:t>PPN</a:t>
            </a:r>
            <a:endParaRPr/>
          </a:p>
        </p:txBody>
      </p:sp>
      <p:sp>
        <p:nvSpPr>
          <p:cNvPr id="171" name="Rectangle 437"/>
          <p:cNvSpPr>
            <a:spLocks noGrp="true" noChangeShapeType="true"/>
          </p:cNvSpPr>
          <p:nvPr/>
        </p:nvSpPr>
        <p:spPr>
          <a:xfrm>
            <a:off x="5368925" y="5040312"/>
            <a:ext cx="533400" cy="304800"/>
          </a:xfrm>
          <a:prstGeom prst="rect">
            <a:avLst/>
          </a:prstGeom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 lvl="0"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dk2"/>
                </a:solidFill>
              </a:rPr>
              <a:t>PPO</a:t>
            </a:r>
            <a:endParaRPr/>
          </a:p>
        </p:txBody>
      </p:sp>
      <p:sp>
        <p:nvSpPr>
          <p:cNvPr id="172" name="Text Box 438"/>
          <p:cNvSpPr txBox="true">
            <a:spLocks noGrp="true" noChangeShapeType="true"/>
          </p:cNvSpPr>
          <p:nvPr/>
        </p:nvSpPr>
        <p:spPr>
          <a:xfrm>
            <a:off x="4610100" y="4800600"/>
            <a:ext cx="371475" cy="2555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rgbClr val="FF0000"/>
                </a:solidFill>
              </a:rPr>
              <a:t>40</a:t>
            </a:r>
            <a:endParaRPr/>
          </a:p>
        </p:txBody>
      </p:sp>
      <p:sp>
        <p:nvSpPr>
          <p:cNvPr id="173" name="Text Box 439"/>
          <p:cNvSpPr txBox="true">
            <a:spLocks noGrp="true" noChangeShapeType="true"/>
          </p:cNvSpPr>
          <p:nvPr/>
        </p:nvSpPr>
        <p:spPr>
          <a:xfrm>
            <a:off x="5486400" y="4800600"/>
            <a:ext cx="371475" cy="2555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rgbClr val="FF0000"/>
                </a:solidFill>
              </a:rPr>
              <a:t>12</a:t>
            </a:r>
            <a:endParaRPr/>
          </a:p>
        </p:txBody>
      </p:sp>
      <p:sp>
        <p:nvSpPr>
          <p:cNvPr id="174" name="Line 440"/>
          <p:cNvSpPr>
            <a:spLocks noGrp="true" noChangeShapeType="true"/>
          </p:cNvSpPr>
          <p:nvPr/>
        </p:nvSpPr>
        <p:spPr>
          <a:xfrm>
            <a:off x="4378325" y="3762375"/>
            <a:ext cx="609600" cy="0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175" name="Line 441"/>
          <p:cNvSpPr>
            <a:spLocks noGrp="true" noChangeShapeType="true"/>
          </p:cNvSpPr>
          <p:nvPr/>
        </p:nvSpPr>
        <p:spPr>
          <a:xfrm>
            <a:off x="4987925" y="3759200"/>
            <a:ext cx="0" cy="1270000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176" name="Line 442"/>
          <p:cNvSpPr>
            <a:spLocks noGrp="true" noChangeShapeType="true"/>
          </p:cNvSpPr>
          <p:nvPr/>
        </p:nvSpPr>
        <p:spPr>
          <a:xfrm>
            <a:off x="3035300" y="6083300"/>
            <a:ext cx="1952625" cy="0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177" name="Line 443"/>
          <p:cNvSpPr>
            <a:spLocks noGrp="true" noChangeShapeType="true"/>
          </p:cNvSpPr>
          <p:nvPr/>
        </p:nvSpPr>
        <p:spPr>
          <a:xfrm flipH="true" flipV="true">
            <a:off x="4978400" y="5349875"/>
            <a:ext cx="9525" cy="733425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178" name="Text Box 448"/>
          <p:cNvSpPr txBox="true">
            <a:spLocks noGrp="true" noChangeShapeType="true"/>
          </p:cNvSpPr>
          <p:nvPr/>
        </p:nvSpPr>
        <p:spPr>
          <a:xfrm>
            <a:off x="1244600" y="6477000"/>
            <a:ext cx="1149350" cy="3159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dk2"/>
                </a:solidFill>
              </a:rPr>
              <a:t>Page tables</a:t>
            </a:r>
            <a:endParaRPr/>
          </a:p>
        </p:txBody>
      </p:sp>
      <p:sp>
        <p:nvSpPr>
          <p:cNvPr id="179" name="Text Box 449"/>
          <p:cNvSpPr txBox="true">
            <a:spLocks noGrp="true" noChangeShapeType="true"/>
          </p:cNvSpPr>
          <p:nvPr/>
        </p:nvSpPr>
        <p:spPr>
          <a:xfrm>
            <a:off x="685800" y="3613150"/>
            <a:ext cx="606425" cy="6111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ct val="30000"/>
              </a:spcBef>
            </a:pPr>
            <a:r>
              <a:rPr lang="en-US" sz="1600" b="true" i="true" u="none">
                <a:solidFill>
                  <a:schemeClr val="dk2"/>
                </a:solidFill>
              </a:rPr>
              <a:t>TLB</a:t>
            </a:r>
            <a:endParaRPr/>
          </a:p>
          <a:p>
            <a:pPr lvl="0">
              <a:lnSpc>
                <a:spcPct val="90000"/>
              </a:lnSpc>
              <a:spcBef>
                <a:spcPct val="30000"/>
              </a:spcBef>
            </a:pPr>
            <a:r>
              <a:rPr lang="en-US" sz="1600" b="true" i="true" u="none">
                <a:solidFill>
                  <a:schemeClr val="dk2"/>
                </a:solidFill>
              </a:rPr>
              <a:t>miss</a:t>
            </a:r>
            <a:endParaRPr/>
          </a:p>
        </p:txBody>
      </p:sp>
      <p:sp>
        <p:nvSpPr>
          <p:cNvPr id="180" name="Text Box 450"/>
          <p:cNvSpPr txBox="true">
            <a:spLocks noGrp="true" noChangeShapeType="true"/>
          </p:cNvSpPr>
          <p:nvPr/>
        </p:nvSpPr>
        <p:spPr>
          <a:xfrm>
            <a:off x="4514850" y="3175000"/>
            <a:ext cx="549275" cy="6111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ct val="30000"/>
              </a:spcBef>
            </a:pPr>
            <a:r>
              <a:rPr lang="en-US" sz="1600" b="true" i="true" u="none">
                <a:solidFill>
                  <a:schemeClr val="dk2"/>
                </a:solidFill>
              </a:rPr>
              <a:t>TLB</a:t>
            </a:r>
            <a:endParaRPr/>
          </a:p>
          <a:p>
            <a:pPr lvl="0">
              <a:lnSpc>
                <a:spcPct val="90000"/>
              </a:lnSpc>
              <a:spcBef>
                <a:spcPct val="30000"/>
              </a:spcBef>
            </a:pPr>
            <a:r>
              <a:rPr lang="en-US" sz="1600" b="true" i="true" u="none">
                <a:solidFill>
                  <a:schemeClr val="dk2"/>
                </a:solidFill>
              </a:rPr>
              <a:t>hit</a:t>
            </a:r>
            <a:endParaRPr/>
          </a:p>
        </p:txBody>
      </p:sp>
      <p:sp>
        <p:nvSpPr>
          <p:cNvPr id="181" name="Line 451"/>
          <p:cNvSpPr>
            <a:spLocks noGrp="true" noChangeShapeType="true"/>
          </p:cNvSpPr>
          <p:nvPr/>
        </p:nvSpPr>
        <p:spPr>
          <a:xfrm>
            <a:off x="2168525" y="2209800"/>
            <a:ext cx="3276600" cy="0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182" name="Line 452"/>
          <p:cNvSpPr>
            <a:spLocks noGrp="true" noChangeShapeType="true"/>
          </p:cNvSpPr>
          <p:nvPr/>
        </p:nvSpPr>
        <p:spPr>
          <a:xfrm>
            <a:off x="5445125" y="2209800"/>
            <a:ext cx="0" cy="2819400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183" name="Text Box 453"/>
          <p:cNvSpPr txBox="true">
            <a:spLocks noGrp="true" noChangeShapeType="true"/>
          </p:cNvSpPr>
          <p:nvPr/>
        </p:nvSpPr>
        <p:spPr>
          <a:xfrm>
            <a:off x="5915025" y="5283200"/>
            <a:ext cx="865187" cy="9064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dk2"/>
                </a:solidFill>
              </a:rPr>
              <a:t>Physical</a:t>
            </a:r>
            <a:endParaRPr/>
          </a:p>
          <a:p>
            <a:pPr lvl="0"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dk2"/>
                </a:solidFill>
              </a:rPr>
              <a:t>address </a:t>
            </a:r>
            <a:endParaRPr/>
          </a:p>
          <a:p>
            <a:pPr lvl="0"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dk2"/>
                </a:solidFill>
              </a:rPr>
              <a:t>(PA)</a:t>
            </a:r>
            <a:endParaRPr/>
          </a:p>
        </p:txBody>
      </p:sp>
      <p:sp>
        <p:nvSpPr>
          <p:cNvPr id="184" name="Rectangle 454"/>
          <p:cNvSpPr>
            <a:spLocks noGrp="true" noChangeShapeType="true"/>
          </p:cNvSpPr>
          <p:nvPr/>
        </p:nvSpPr>
        <p:spPr>
          <a:xfrm>
            <a:off x="5445125" y="1295400"/>
            <a:ext cx="1066800" cy="304800"/>
          </a:xfrm>
          <a:prstGeom prst="rect">
            <a:avLst/>
          </a:prstGeom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 lvl="0"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dk2"/>
                </a:solidFill>
              </a:rPr>
              <a:t>Result</a:t>
            </a:r>
            <a:endParaRPr/>
          </a:p>
        </p:txBody>
      </p:sp>
      <p:sp>
        <p:nvSpPr>
          <p:cNvPr id="185" name="Text Box 455"/>
          <p:cNvSpPr txBox="true">
            <a:spLocks noGrp="true" noChangeShapeType="true"/>
          </p:cNvSpPr>
          <p:nvPr/>
        </p:nvSpPr>
        <p:spPr>
          <a:xfrm>
            <a:off x="5810250" y="1066800"/>
            <a:ext cx="560387" cy="2587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dk2"/>
                </a:solidFill>
              </a:rPr>
              <a:t>32/64</a:t>
            </a:r>
            <a:endParaRPr/>
          </a:p>
        </p:txBody>
      </p:sp>
      <p:sp>
        <p:nvSpPr>
          <p:cNvPr id="186" name="Rectangle 456"/>
          <p:cNvSpPr>
            <a:spLocks noGrp="true" noChangeShapeType="true"/>
          </p:cNvSpPr>
          <p:nvPr/>
        </p:nvSpPr>
        <p:spPr>
          <a:xfrm>
            <a:off x="5749925" y="3429000"/>
            <a:ext cx="533400" cy="152400"/>
          </a:xfrm>
          <a:prstGeom prst="rect">
            <a:avLst/>
          </a:prstGeom>
          <a:solidFill>
            <a:srgbClr val="F6F5BD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187" name="Rectangle 457"/>
          <p:cNvSpPr>
            <a:spLocks noGrp="true" noChangeShapeType="true"/>
          </p:cNvSpPr>
          <p:nvPr/>
        </p:nvSpPr>
        <p:spPr>
          <a:xfrm>
            <a:off x="6283325" y="3429000"/>
            <a:ext cx="533400" cy="152400"/>
          </a:xfrm>
          <a:prstGeom prst="rect">
            <a:avLst/>
          </a:prstGeom>
          <a:solidFill>
            <a:srgbClr val="F6F5BD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188" name="Rectangle 458"/>
          <p:cNvSpPr>
            <a:spLocks noGrp="true" noChangeShapeType="true"/>
          </p:cNvSpPr>
          <p:nvPr/>
        </p:nvSpPr>
        <p:spPr>
          <a:xfrm>
            <a:off x="6816725" y="3429000"/>
            <a:ext cx="533400" cy="152400"/>
          </a:xfrm>
          <a:prstGeom prst="rect">
            <a:avLst/>
          </a:prstGeom>
          <a:solidFill>
            <a:srgbClr val="F6F5BD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189" name="Rectangle 459"/>
          <p:cNvSpPr>
            <a:spLocks noGrp="true" noChangeShapeType="true"/>
          </p:cNvSpPr>
          <p:nvPr/>
        </p:nvSpPr>
        <p:spPr>
          <a:xfrm>
            <a:off x="7350125" y="3429000"/>
            <a:ext cx="533400" cy="152400"/>
          </a:xfrm>
          <a:prstGeom prst="rect">
            <a:avLst/>
          </a:prstGeom>
          <a:solidFill>
            <a:srgbClr val="F6F5BD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190" name="Rectangle 460"/>
          <p:cNvSpPr>
            <a:spLocks noGrp="true" noChangeShapeType="true"/>
          </p:cNvSpPr>
          <p:nvPr/>
        </p:nvSpPr>
        <p:spPr>
          <a:xfrm>
            <a:off x="5749925" y="3581400"/>
            <a:ext cx="533400" cy="152400"/>
          </a:xfrm>
          <a:prstGeom prst="rect">
            <a:avLst/>
          </a:prstGeom>
          <a:solidFill>
            <a:srgbClr val="F6F5BD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191" name="Rectangle 461"/>
          <p:cNvSpPr>
            <a:spLocks noGrp="true" noChangeShapeType="true"/>
          </p:cNvSpPr>
          <p:nvPr/>
        </p:nvSpPr>
        <p:spPr>
          <a:xfrm>
            <a:off x="6283325" y="3581400"/>
            <a:ext cx="533400" cy="152400"/>
          </a:xfrm>
          <a:prstGeom prst="rect">
            <a:avLst/>
          </a:prstGeom>
          <a:solidFill>
            <a:srgbClr val="F6F5BD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192" name="Rectangle 462"/>
          <p:cNvSpPr>
            <a:spLocks noGrp="true" noChangeShapeType="true"/>
          </p:cNvSpPr>
          <p:nvPr/>
        </p:nvSpPr>
        <p:spPr>
          <a:xfrm>
            <a:off x="6816725" y="3581400"/>
            <a:ext cx="533400" cy="152400"/>
          </a:xfrm>
          <a:prstGeom prst="rect">
            <a:avLst/>
          </a:prstGeom>
          <a:solidFill>
            <a:srgbClr val="F6F5BD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193" name="Rectangle 463"/>
          <p:cNvSpPr>
            <a:spLocks noGrp="true" noChangeShapeType="true"/>
          </p:cNvSpPr>
          <p:nvPr/>
        </p:nvSpPr>
        <p:spPr>
          <a:xfrm>
            <a:off x="7350125" y="3581400"/>
            <a:ext cx="533400" cy="152400"/>
          </a:xfrm>
          <a:prstGeom prst="rect">
            <a:avLst/>
          </a:prstGeom>
          <a:solidFill>
            <a:srgbClr val="F6F5BD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194" name="Rectangle 464"/>
          <p:cNvSpPr>
            <a:spLocks noGrp="true" noChangeShapeType="true"/>
          </p:cNvSpPr>
          <p:nvPr/>
        </p:nvSpPr>
        <p:spPr>
          <a:xfrm>
            <a:off x="5749925" y="3733800"/>
            <a:ext cx="533400" cy="152400"/>
          </a:xfrm>
          <a:prstGeom prst="rect">
            <a:avLst/>
          </a:prstGeom>
          <a:solidFill>
            <a:srgbClr val="F6F5BD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195" name="Rectangle 465"/>
          <p:cNvSpPr>
            <a:spLocks noGrp="true" noChangeShapeType="true"/>
          </p:cNvSpPr>
          <p:nvPr/>
        </p:nvSpPr>
        <p:spPr>
          <a:xfrm>
            <a:off x="6283325" y="3733800"/>
            <a:ext cx="533400" cy="152400"/>
          </a:xfrm>
          <a:prstGeom prst="rect">
            <a:avLst/>
          </a:prstGeom>
          <a:solidFill>
            <a:srgbClr val="F6F5BD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196" name="Rectangle 466"/>
          <p:cNvSpPr>
            <a:spLocks noGrp="true" noChangeShapeType="true"/>
          </p:cNvSpPr>
          <p:nvPr/>
        </p:nvSpPr>
        <p:spPr>
          <a:xfrm>
            <a:off x="6816725" y="3733800"/>
            <a:ext cx="533400" cy="152400"/>
          </a:xfrm>
          <a:prstGeom prst="rect">
            <a:avLst/>
          </a:prstGeom>
          <a:solidFill>
            <a:srgbClr val="F6F5BD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197" name="Rectangle 467"/>
          <p:cNvSpPr>
            <a:spLocks noGrp="true" noChangeShapeType="true"/>
          </p:cNvSpPr>
          <p:nvPr/>
        </p:nvSpPr>
        <p:spPr>
          <a:xfrm>
            <a:off x="7350125" y="3733800"/>
            <a:ext cx="533400" cy="152400"/>
          </a:xfrm>
          <a:prstGeom prst="rect">
            <a:avLst/>
          </a:prstGeom>
          <a:solidFill>
            <a:srgbClr val="F6F5BD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198" name="Rectangle 468"/>
          <p:cNvSpPr>
            <a:spLocks noGrp="true" noChangeShapeType="true"/>
          </p:cNvSpPr>
          <p:nvPr/>
        </p:nvSpPr>
        <p:spPr>
          <a:xfrm>
            <a:off x="5749925" y="4114800"/>
            <a:ext cx="533400" cy="152400"/>
          </a:xfrm>
          <a:prstGeom prst="rect">
            <a:avLst/>
          </a:prstGeom>
          <a:solidFill>
            <a:srgbClr val="F6F5BD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199" name="Rectangle 469"/>
          <p:cNvSpPr>
            <a:spLocks noGrp="true" noChangeShapeType="true"/>
          </p:cNvSpPr>
          <p:nvPr/>
        </p:nvSpPr>
        <p:spPr>
          <a:xfrm>
            <a:off x="6283325" y="4114800"/>
            <a:ext cx="533400" cy="152400"/>
          </a:xfrm>
          <a:prstGeom prst="rect">
            <a:avLst/>
          </a:prstGeom>
          <a:solidFill>
            <a:srgbClr val="F6F5BD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200" name="Rectangle 470"/>
          <p:cNvSpPr>
            <a:spLocks noGrp="true" noChangeShapeType="true"/>
          </p:cNvSpPr>
          <p:nvPr/>
        </p:nvSpPr>
        <p:spPr>
          <a:xfrm>
            <a:off x="6816725" y="4114800"/>
            <a:ext cx="533400" cy="152400"/>
          </a:xfrm>
          <a:prstGeom prst="rect">
            <a:avLst/>
          </a:prstGeom>
          <a:solidFill>
            <a:srgbClr val="F6F5BD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201" name="Rectangle 471"/>
          <p:cNvSpPr>
            <a:spLocks noGrp="true" noChangeShapeType="true"/>
          </p:cNvSpPr>
          <p:nvPr/>
        </p:nvSpPr>
        <p:spPr>
          <a:xfrm>
            <a:off x="7350125" y="4114800"/>
            <a:ext cx="533400" cy="152400"/>
          </a:xfrm>
          <a:prstGeom prst="rect">
            <a:avLst/>
          </a:prstGeom>
          <a:solidFill>
            <a:srgbClr val="F6F5BD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202" name="Text Box 472"/>
          <p:cNvSpPr txBox="true">
            <a:spLocks noGrp="true" noChangeShapeType="true"/>
          </p:cNvSpPr>
          <p:nvPr/>
        </p:nvSpPr>
        <p:spPr>
          <a:xfrm>
            <a:off x="6719887" y="3863975"/>
            <a:ext cx="407987" cy="257175"/>
          </a:xfrm>
          <a:prstGeom prst="rect">
            <a:avLst/>
          </a:prstGeom>
          <a:noFill/>
        </p:spPr>
        <p:txBody>
          <a:bodyPr vert="vert" wrap="none">
            <a:spAutoFit/>
          </a:bodyPr>
          <a:lstStyle/>
          <a:p>
            <a:pPr lvl="0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dk2"/>
                </a:solidFill>
              </a:rPr>
              <a:t>...</a:t>
            </a:r>
            <a:endParaRPr/>
          </a:p>
        </p:txBody>
      </p:sp>
      <p:sp>
        <p:nvSpPr>
          <p:cNvPr id="203" name="Line 473"/>
          <p:cNvSpPr>
            <a:spLocks noGrp="true" noChangeShapeType="true"/>
          </p:cNvSpPr>
          <p:nvPr/>
        </p:nvSpPr>
        <p:spPr>
          <a:xfrm>
            <a:off x="6130925" y="5181600"/>
            <a:ext cx="45720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204" name="Line 474"/>
          <p:cNvSpPr>
            <a:spLocks noGrp="true" noChangeShapeType="true"/>
          </p:cNvSpPr>
          <p:nvPr/>
        </p:nvSpPr>
        <p:spPr>
          <a:xfrm flipV="true">
            <a:off x="7121525" y="4648200"/>
            <a:ext cx="0" cy="381000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205" name="Line 475"/>
          <p:cNvSpPr>
            <a:spLocks noGrp="true" noChangeShapeType="true"/>
          </p:cNvSpPr>
          <p:nvPr/>
        </p:nvSpPr>
        <p:spPr>
          <a:xfrm flipV="true">
            <a:off x="8493125" y="4648200"/>
            <a:ext cx="0" cy="381000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206" name="Line 476"/>
          <p:cNvSpPr>
            <a:spLocks noGrp="true" noChangeShapeType="true"/>
          </p:cNvSpPr>
          <p:nvPr/>
        </p:nvSpPr>
        <p:spPr>
          <a:xfrm>
            <a:off x="5888037" y="4643437"/>
            <a:ext cx="2605087" cy="4762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207" name="Line 477"/>
          <p:cNvSpPr>
            <a:spLocks noGrp="true" noChangeShapeType="true"/>
          </p:cNvSpPr>
          <p:nvPr/>
        </p:nvSpPr>
        <p:spPr>
          <a:xfrm flipV="true">
            <a:off x="5889625" y="4267200"/>
            <a:ext cx="0" cy="381000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208" name="Line 478"/>
          <p:cNvSpPr>
            <a:spLocks noGrp="true" noChangeShapeType="true"/>
          </p:cNvSpPr>
          <p:nvPr/>
        </p:nvSpPr>
        <p:spPr>
          <a:xfrm flipV="true">
            <a:off x="6435725" y="4267200"/>
            <a:ext cx="0" cy="374650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209" name="Line 479"/>
          <p:cNvSpPr>
            <a:spLocks noGrp="true" noChangeShapeType="true"/>
          </p:cNvSpPr>
          <p:nvPr/>
        </p:nvSpPr>
        <p:spPr>
          <a:xfrm flipV="true">
            <a:off x="6959600" y="4267200"/>
            <a:ext cx="0" cy="381000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210" name="Line 480"/>
          <p:cNvSpPr>
            <a:spLocks noGrp="true" noChangeShapeType="true"/>
          </p:cNvSpPr>
          <p:nvPr/>
        </p:nvSpPr>
        <p:spPr>
          <a:xfrm flipV="true">
            <a:off x="7493000" y="4267200"/>
            <a:ext cx="0" cy="381000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211" name="Line 481"/>
          <p:cNvSpPr>
            <a:spLocks noGrp="true" noChangeShapeType="true"/>
          </p:cNvSpPr>
          <p:nvPr/>
        </p:nvSpPr>
        <p:spPr>
          <a:xfrm flipV="true">
            <a:off x="8188325" y="3505200"/>
            <a:ext cx="0" cy="1524000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212" name="Line 482"/>
          <p:cNvSpPr>
            <a:spLocks noGrp="true" noChangeShapeType="true"/>
          </p:cNvSpPr>
          <p:nvPr/>
        </p:nvSpPr>
        <p:spPr>
          <a:xfrm flipH="true">
            <a:off x="7883525" y="3505200"/>
            <a:ext cx="304800" cy="0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213" name="Line 483"/>
          <p:cNvSpPr>
            <a:spLocks noGrp="true" noChangeShapeType="true"/>
          </p:cNvSpPr>
          <p:nvPr/>
        </p:nvSpPr>
        <p:spPr>
          <a:xfrm flipH="true">
            <a:off x="7883525" y="3657600"/>
            <a:ext cx="304800" cy="0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214" name="Line 484"/>
          <p:cNvSpPr>
            <a:spLocks noGrp="true" noChangeShapeType="true"/>
          </p:cNvSpPr>
          <p:nvPr/>
        </p:nvSpPr>
        <p:spPr>
          <a:xfrm flipH="true">
            <a:off x="7883525" y="3810000"/>
            <a:ext cx="304800" cy="0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215" name="Line 485"/>
          <p:cNvSpPr>
            <a:spLocks noGrp="true" noChangeShapeType="true"/>
          </p:cNvSpPr>
          <p:nvPr/>
        </p:nvSpPr>
        <p:spPr>
          <a:xfrm flipH="true">
            <a:off x="7883525" y="4191000"/>
            <a:ext cx="304800" cy="0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216" name="Line 429"/>
          <p:cNvSpPr>
            <a:spLocks noGrp="true" noChangeShapeType="true"/>
          </p:cNvSpPr>
          <p:nvPr/>
        </p:nvSpPr>
        <p:spPr>
          <a:xfrm>
            <a:off x="658812" y="5245100"/>
            <a:ext cx="0" cy="776287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217" name="Line 430"/>
          <p:cNvSpPr>
            <a:spLocks noGrp="true" noChangeShapeType="true"/>
          </p:cNvSpPr>
          <p:nvPr/>
        </p:nvSpPr>
        <p:spPr>
          <a:xfrm flipV="true">
            <a:off x="658812" y="6021387"/>
            <a:ext cx="133350" cy="9525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218" name="Oval 486"/>
          <p:cNvSpPr>
            <a:spLocks noGrp="true" noChangeShapeType="true"/>
          </p:cNvSpPr>
          <p:nvPr/>
        </p:nvSpPr>
        <p:spPr>
          <a:xfrm>
            <a:off x="623887" y="5207000"/>
            <a:ext cx="76200" cy="76200"/>
          </a:xfrm>
          <a:prstGeom prst="ellipse">
            <a:avLst/>
          </a:prstGeom>
          <a:solidFill>
            <a:srgbClr val="000000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219" name="Oval 487"/>
          <p:cNvSpPr>
            <a:spLocks noGrp="true" noChangeShapeType="true"/>
          </p:cNvSpPr>
          <p:nvPr/>
        </p:nvSpPr>
        <p:spPr>
          <a:xfrm>
            <a:off x="695325" y="2260600"/>
            <a:ext cx="76200" cy="76200"/>
          </a:xfrm>
          <a:prstGeom prst="ellipse">
            <a:avLst/>
          </a:prstGeom>
          <a:solidFill>
            <a:srgbClr val="000000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220" name="Oval 488"/>
          <p:cNvSpPr>
            <a:spLocks noGrp="true" noChangeShapeType="true"/>
          </p:cNvSpPr>
          <p:nvPr/>
        </p:nvSpPr>
        <p:spPr>
          <a:xfrm>
            <a:off x="2130425" y="2159000"/>
            <a:ext cx="76200" cy="76200"/>
          </a:xfrm>
          <a:prstGeom prst="ellipse">
            <a:avLst/>
          </a:prstGeom>
          <a:solidFill>
            <a:srgbClr val="000000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221" name="Oval 489"/>
          <p:cNvSpPr>
            <a:spLocks noGrp="true" noChangeShapeType="true"/>
          </p:cNvSpPr>
          <p:nvPr/>
        </p:nvSpPr>
        <p:spPr>
          <a:xfrm>
            <a:off x="1368425" y="2260600"/>
            <a:ext cx="76200" cy="76200"/>
          </a:xfrm>
          <a:prstGeom prst="ellipse">
            <a:avLst/>
          </a:prstGeom>
          <a:solidFill>
            <a:srgbClr val="000000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222" name="Line 491"/>
          <p:cNvSpPr>
            <a:spLocks noGrp="true" noChangeShapeType="true"/>
          </p:cNvSpPr>
          <p:nvPr/>
        </p:nvSpPr>
        <p:spPr>
          <a:xfrm flipH="true" flipV="true">
            <a:off x="6054725" y="1600200"/>
            <a:ext cx="0" cy="1828800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223" name="Rectangle 492"/>
          <p:cNvSpPr>
            <a:spLocks noGrp="true" noChangeShapeType="true"/>
          </p:cNvSpPr>
          <p:nvPr/>
        </p:nvSpPr>
        <p:spPr>
          <a:xfrm>
            <a:off x="6892925" y="5029200"/>
            <a:ext cx="1066800" cy="304800"/>
          </a:xfrm>
          <a:prstGeom prst="rect">
            <a:avLst/>
          </a:prstGeom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 lvl="0"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dk2"/>
                </a:solidFill>
              </a:rPr>
              <a:t>CT</a:t>
            </a:r>
            <a:endParaRPr/>
          </a:p>
        </p:txBody>
      </p:sp>
      <p:sp>
        <p:nvSpPr>
          <p:cNvPr id="224" name="Rectangle 493"/>
          <p:cNvSpPr>
            <a:spLocks noGrp="true" noChangeShapeType="true"/>
          </p:cNvSpPr>
          <p:nvPr/>
        </p:nvSpPr>
        <p:spPr>
          <a:xfrm>
            <a:off x="8264525" y="5029200"/>
            <a:ext cx="304800" cy="304800"/>
          </a:xfrm>
          <a:prstGeom prst="rect">
            <a:avLst/>
          </a:prstGeom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 lvl="0"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dk2"/>
                </a:solidFill>
              </a:rPr>
              <a:t>CO</a:t>
            </a:r>
            <a:endParaRPr/>
          </a:p>
        </p:txBody>
      </p:sp>
      <p:sp>
        <p:nvSpPr>
          <p:cNvPr id="225" name="Text Box 494"/>
          <p:cNvSpPr txBox="true">
            <a:spLocks noGrp="true" noChangeShapeType="true"/>
          </p:cNvSpPr>
          <p:nvPr/>
        </p:nvSpPr>
        <p:spPr>
          <a:xfrm>
            <a:off x="7251700" y="4800600"/>
            <a:ext cx="338137" cy="2587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dk2"/>
                </a:solidFill>
              </a:rPr>
              <a:t>40</a:t>
            </a:r>
            <a:endParaRPr/>
          </a:p>
        </p:txBody>
      </p:sp>
      <p:sp>
        <p:nvSpPr>
          <p:cNvPr id="226" name="Text Box 495"/>
          <p:cNvSpPr txBox="true">
            <a:spLocks noGrp="true" noChangeShapeType="true"/>
          </p:cNvSpPr>
          <p:nvPr/>
        </p:nvSpPr>
        <p:spPr>
          <a:xfrm>
            <a:off x="8289925" y="4800600"/>
            <a:ext cx="260350" cy="2587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dk2"/>
                </a:solidFill>
              </a:rPr>
              <a:t>6</a:t>
            </a:r>
            <a:endParaRPr/>
          </a:p>
        </p:txBody>
      </p:sp>
      <p:sp>
        <p:nvSpPr>
          <p:cNvPr id="227" name="Rectangle 496"/>
          <p:cNvSpPr>
            <a:spLocks noGrp="true" noChangeShapeType="true"/>
          </p:cNvSpPr>
          <p:nvPr/>
        </p:nvSpPr>
        <p:spPr>
          <a:xfrm>
            <a:off x="7959725" y="5029200"/>
            <a:ext cx="304800" cy="304800"/>
          </a:xfrm>
          <a:prstGeom prst="rect">
            <a:avLst/>
          </a:prstGeom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 lvl="0"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dk2"/>
                </a:solidFill>
              </a:rPr>
              <a:t>CI</a:t>
            </a:r>
            <a:endParaRPr/>
          </a:p>
        </p:txBody>
      </p:sp>
      <p:sp>
        <p:nvSpPr>
          <p:cNvPr id="228" name="Text Box 497"/>
          <p:cNvSpPr txBox="true">
            <a:spLocks noGrp="true" noChangeShapeType="true"/>
          </p:cNvSpPr>
          <p:nvPr/>
        </p:nvSpPr>
        <p:spPr>
          <a:xfrm>
            <a:off x="7959725" y="4800600"/>
            <a:ext cx="260350" cy="2587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dk2"/>
                </a:solidFill>
              </a:rPr>
              <a:t>6</a:t>
            </a:r>
            <a:endParaRPr/>
          </a:p>
        </p:txBody>
      </p:sp>
      <p:sp>
        <p:nvSpPr>
          <p:cNvPr id="229" name="Oval 498"/>
          <p:cNvSpPr>
            <a:spLocks noGrp="true" noChangeShapeType="true"/>
          </p:cNvSpPr>
          <p:nvPr/>
        </p:nvSpPr>
        <p:spPr>
          <a:xfrm>
            <a:off x="7083425" y="4991100"/>
            <a:ext cx="76200" cy="76200"/>
          </a:xfrm>
          <a:prstGeom prst="ellipse">
            <a:avLst/>
          </a:prstGeom>
          <a:solidFill>
            <a:srgbClr val="000000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230" name="Oval 499"/>
          <p:cNvSpPr>
            <a:spLocks noGrp="true" noChangeShapeType="true"/>
          </p:cNvSpPr>
          <p:nvPr/>
        </p:nvSpPr>
        <p:spPr>
          <a:xfrm>
            <a:off x="8137525" y="4991100"/>
            <a:ext cx="76200" cy="76200"/>
          </a:xfrm>
          <a:prstGeom prst="ellipse">
            <a:avLst/>
          </a:prstGeom>
          <a:solidFill>
            <a:srgbClr val="000000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231" name="Oval 500"/>
          <p:cNvSpPr>
            <a:spLocks noGrp="true" noChangeShapeType="true"/>
          </p:cNvSpPr>
          <p:nvPr/>
        </p:nvSpPr>
        <p:spPr>
          <a:xfrm>
            <a:off x="8455025" y="4991100"/>
            <a:ext cx="76200" cy="76200"/>
          </a:xfrm>
          <a:prstGeom prst="ellipse">
            <a:avLst/>
          </a:prstGeom>
          <a:solidFill>
            <a:srgbClr val="000000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232" name="Line 501"/>
          <p:cNvSpPr>
            <a:spLocks noGrp="true" noChangeShapeType="true"/>
          </p:cNvSpPr>
          <p:nvPr/>
        </p:nvSpPr>
        <p:spPr>
          <a:xfrm>
            <a:off x="7883525" y="5715000"/>
            <a:ext cx="990600" cy="0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233" name="Line 502"/>
          <p:cNvSpPr>
            <a:spLocks noGrp="true" noChangeShapeType="true"/>
          </p:cNvSpPr>
          <p:nvPr/>
        </p:nvSpPr>
        <p:spPr>
          <a:xfrm flipV="true">
            <a:off x="8874125" y="2590800"/>
            <a:ext cx="0" cy="3124200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234" name="Rectangle 503"/>
          <p:cNvSpPr>
            <a:spLocks noGrp="true" noChangeShapeType="true"/>
          </p:cNvSpPr>
          <p:nvPr/>
        </p:nvSpPr>
        <p:spPr>
          <a:xfrm>
            <a:off x="7426325" y="1066800"/>
            <a:ext cx="1524000" cy="838200"/>
          </a:xfrm>
          <a:prstGeom prst="rect">
            <a:avLst/>
          </a:prstGeom>
          <a:solidFill>
            <a:srgbClr val="DEDFF5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 lvl="0"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dk2"/>
                </a:solidFill>
              </a:rPr>
              <a:t>L2, L3, and </a:t>
            </a:r>
            <a:endParaRPr/>
          </a:p>
          <a:p>
            <a:pPr lvl="0"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dk2"/>
                </a:solidFill>
              </a:rPr>
              <a:t>main memory</a:t>
            </a:r>
            <a:endParaRPr/>
          </a:p>
        </p:txBody>
      </p:sp>
      <p:sp>
        <p:nvSpPr>
          <p:cNvPr id="235" name="Text Box 504"/>
          <p:cNvSpPr txBox="true">
            <a:spLocks noGrp="true" noChangeShapeType="true"/>
          </p:cNvSpPr>
          <p:nvPr/>
        </p:nvSpPr>
        <p:spPr>
          <a:xfrm>
            <a:off x="5724525" y="2806700"/>
            <a:ext cx="2773362" cy="611187"/>
          </a:xfrm>
          <a:prstGeom prst="rect">
            <a:avLst/>
          </a:prstGeom>
          <a:noFill/>
        </p:spPr>
        <p:txBody>
          <a:bodyPr lIns="90487" tIns="44450" rIns="90487" bIns="44450">
            <a:spAutoFit/>
          </a:bodyPr>
          <a:lstStyle/>
          <a:p>
            <a:pPr lvl="0"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dk2"/>
                </a:solidFill>
              </a:rPr>
              <a:t>L1 d-cache </a:t>
            </a:r>
            <a:endParaRPr/>
          </a:p>
          <a:p>
            <a:pPr lvl="0"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dk2"/>
                </a:solidFill>
              </a:rPr>
              <a:t>(64 sets, 8 lines/set)</a:t>
            </a:r>
            <a:endParaRPr/>
          </a:p>
        </p:txBody>
      </p:sp>
      <p:sp>
        <p:nvSpPr>
          <p:cNvPr id="236" name="Line 505"/>
          <p:cNvSpPr>
            <a:spLocks noGrp="true" noChangeShapeType="true"/>
          </p:cNvSpPr>
          <p:nvPr/>
        </p:nvSpPr>
        <p:spPr>
          <a:xfrm flipH="true">
            <a:off x="8264525" y="2590800"/>
            <a:ext cx="609600" cy="0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237" name="Line 506"/>
          <p:cNvSpPr>
            <a:spLocks noGrp="true" noChangeShapeType="true"/>
          </p:cNvSpPr>
          <p:nvPr/>
        </p:nvSpPr>
        <p:spPr>
          <a:xfrm flipV="true">
            <a:off x="8264525" y="1905000"/>
            <a:ext cx="0" cy="685800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238" name="Line 507"/>
          <p:cNvSpPr>
            <a:spLocks noGrp="true" noChangeShapeType="true"/>
          </p:cNvSpPr>
          <p:nvPr/>
        </p:nvSpPr>
        <p:spPr>
          <a:xfrm flipH="true">
            <a:off x="6511925" y="1447800"/>
            <a:ext cx="914400" cy="0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239" name="Text Box 508"/>
          <p:cNvSpPr txBox="true">
            <a:spLocks noGrp="true" noChangeShapeType="true"/>
          </p:cNvSpPr>
          <p:nvPr/>
        </p:nvSpPr>
        <p:spPr>
          <a:xfrm>
            <a:off x="6013450" y="2057400"/>
            <a:ext cx="461962" cy="6111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  <a:spcBef>
                <a:spcPct val="30000"/>
              </a:spcBef>
            </a:pPr>
            <a:r>
              <a:rPr lang="en-US" sz="1600" b="true" i="true" u="none">
                <a:solidFill>
                  <a:schemeClr val="dk2"/>
                </a:solidFill>
              </a:rPr>
              <a:t>L1</a:t>
            </a:r>
            <a:endParaRPr/>
          </a:p>
          <a:p>
            <a:pPr lvl="0" algn="ctr">
              <a:lnSpc>
                <a:spcPct val="90000"/>
              </a:lnSpc>
              <a:spcBef>
                <a:spcPct val="30000"/>
              </a:spcBef>
            </a:pPr>
            <a:r>
              <a:rPr lang="en-US" sz="1600" b="true" i="true" u="none">
                <a:solidFill>
                  <a:schemeClr val="dk2"/>
                </a:solidFill>
              </a:rPr>
              <a:t>hit</a:t>
            </a:r>
            <a:endParaRPr/>
          </a:p>
        </p:txBody>
      </p:sp>
      <p:sp>
        <p:nvSpPr>
          <p:cNvPr id="240" name="Text Box 509"/>
          <p:cNvSpPr txBox="true">
            <a:spLocks noGrp="true" noChangeShapeType="true"/>
          </p:cNvSpPr>
          <p:nvPr/>
        </p:nvSpPr>
        <p:spPr>
          <a:xfrm>
            <a:off x="8229600" y="1981200"/>
            <a:ext cx="606425" cy="6111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  <a:spcBef>
                <a:spcPct val="30000"/>
              </a:spcBef>
            </a:pPr>
            <a:r>
              <a:rPr lang="en-US" sz="1600" b="true" i="true" u="none">
                <a:solidFill>
                  <a:schemeClr val="dk2"/>
                </a:solidFill>
              </a:rPr>
              <a:t>L1</a:t>
            </a:r>
            <a:endParaRPr/>
          </a:p>
          <a:p>
            <a:pPr lvl="0" algn="ctr">
              <a:lnSpc>
                <a:spcPct val="90000"/>
              </a:lnSpc>
              <a:spcBef>
                <a:spcPct val="30000"/>
              </a:spcBef>
            </a:pPr>
            <a:r>
              <a:rPr lang="en-US" sz="1600" b="true" i="true" u="none">
                <a:solidFill>
                  <a:schemeClr val="dk2"/>
                </a:solidFill>
              </a:rPr>
              <a:t>miss</a:t>
            </a:r>
            <a:endParaRPr/>
          </a:p>
        </p:txBody>
      </p:sp>
      <p:sp>
        <p:nvSpPr>
          <p:cNvPr id="241" name="Line 510"/>
          <p:cNvSpPr>
            <a:spLocks noGrp="true" noChangeShapeType="true"/>
          </p:cNvSpPr>
          <p:nvPr/>
        </p:nvSpPr>
        <p:spPr>
          <a:xfrm flipH="true">
            <a:off x="1787525" y="1447800"/>
            <a:ext cx="3657600" cy="0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242" name="Line 511"/>
          <p:cNvSpPr>
            <a:spLocks noGrp="true" noChangeShapeType="true"/>
          </p:cNvSpPr>
          <p:nvPr/>
        </p:nvSpPr>
        <p:spPr>
          <a:xfrm flipV="true">
            <a:off x="7731125" y="5486400"/>
            <a:ext cx="381000" cy="0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243" name="Line 512"/>
          <p:cNvSpPr>
            <a:spLocks noGrp="true" noChangeShapeType="true"/>
          </p:cNvSpPr>
          <p:nvPr/>
        </p:nvSpPr>
        <p:spPr>
          <a:xfrm>
            <a:off x="7883525" y="5486400"/>
            <a:ext cx="0" cy="228600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244" name="Text Box 513"/>
          <p:cNvSpPr txBox="true">
            <a:spLocks noGrp="true" noChangeShapeType="true"/>
          </p:cNvSpPr>
          <p:nvPr/>
        </p:nvSpPr>
        <p:spPr>
          <a:xfrm>
            <a:off x="1411287" y="1528762"/>
            <a:ext cx="1889125" cy="339725"/>
          </a:xfrm>
          <a:prstGeom prst="rect">
            <a:avLst/>
          </a:prstGeom>
          <a:noFill/>
        </p:spPr>
        <p:txBody>
          <a:bodyPr wrap="none" anchor="ctr" anchorCtr="false">
            <a:spAutoFit/>
          </a:bodyPr>
          <a:lstStyle/>
          <a:p>
            <a:pPr lvl="0"/>
            <a:r>
              <a:rPr lang="en-US" sz="1600"/>
              <a:t>Virtual address (VA)</a:t>
            </a:r>
            <a:endParaRPr/>
          </a:p>
        </p:txBody>
      </p:sp>
      <p:sp>
        <p:nvSpPr>
          <p:cNvPr id="245" name="Rectangle 514"/>
          <p:cNvSpPr>
            <a:spLocks noGrp="true" noChangeShapeType="true"/>
          </p:cNvSpPr>
          <p:nvPr/>
        </p:nvSpPr>
        <p:spPr>
          <a:xfrm>
            <a:off x="1635125" y="4940300"/>
            <a:ext cx="533400" cy="304800"/>
          </a:xfrm>
          <a:prstGeom prst="rect">
            <a:avLst/>
          </a:prstGeom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 lvl="0"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dk2"/>
                </a:solidFill>
              </a:rPr>
              <a:t>VPN3</a:t>
            </a:r>
            <a:endParaRPr/>
          </a:p>
        </p:txBody>
      </p:sp>
      <p:sp>
        <p:nvSpPr>
          <p:cNvPr id="246" name="Rectangle 515"/>
          <p:cNvSpPr>
            <a:spLocks noGrp="true" noChangeShapeType="true"/>
          </p:cNvSpPr>
          <p:nvPr/>
        </p:nvSpPr>
        <p:spPr>
          <a:xfrm>
            <a:off x="2168525" y="4940300"/>
            <a:ext cx="533400" cy="304800"/>
          </a:xfrm>
          <a:prstGeom prst="rect">
            <a:avLst/>
          </a:prstGeom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 lvl="0"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dk2"/>
                </a:solidFill>
              </a:rPr>
              <a:t>VPN4</a:t>
            </a:r>
            <a:endParaRPr/>
          </a:p>
        </p:txBody>
      </p:sp>
      <p:sp>
        <p:nvSpPr>
          <p:cNvPr id="247" name="Text Box 516"/>
          <p:cNvSpPr txBox="true">
            <a:spLocks noGrp="true" noChangeShapeType="true"/>
          </p:cNvSpPr>
          <p:nvPr/>
        </p:nvSpPr>
        <p:spPr>
          <a:xfrm>
            <a:off x="2247900" y="4724400"/>
            <a:ext cx="260350" cy="2587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dk2"/>
                </a:solidFill>
              </a:rPr>
              <a:t>9</a:t>
            </a:r>
            <a:endParaRPr/>
          </a:p>
        </p:txBody>
      </p:sp>
      <p:sp>
        <p:nvSpPr>
          <p:cNvPr id="248" name="Text Box 517"/>
          <p:cNvSpPr txBox="true">
            <a:spLocks noGrp="true" noChangeShapeType="true"/>
          </p:cNvSpPr>
          <p:nvPr/>
        </p:nvSpPr>
        <p:spPr>
          <a:xfrm>
            <a:off x="1787525" y="4724400"/>
            <a:ext cx="260350" cy="2587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dk2"/>
                </a:solidFill>
              </a:rPr>
              <a:t>9</a:t>
            </a:r>
            <a:endParaRPr/>
          </a:p>
        </p:txBody>
      </p:sp>
      <p:grpSp>
        <p:nvGrpSpPr>
          <p:cNvPr id="249" name="Group 641"/>
          <p:cNvGrpSpPr/>
          <p:nvPr/>
        </p:nvGrpSpPr>
        <p:grpSpPr>
          <a:xfrm>
            <a:off x="1106487" y="5632450"/>
            <a:ext cx="276225" cy="450850"/>
            <a:chOff x="739" y="2900"/>
            <a:chExt cx="174" cy="284"/>
          </a:xfrm>
        </p:grpSpPr>
        <p:sp>
          <p:nvSpPr>
            <p:cNvPr id="250" name="Line 433"/>
            <p:cNvSpPr>
              <a:spLocks noChangeShapeType="true"/>
            </p:cNvSpPr>
            <p:nvPr/>
          </p:nvSpPr>
          <p:spPr>
            <a:xfrm flipV="true">
              <a:off x="739" y="3181"/>
              <a:ext cx="40" cy="3"/>
            </a:xfrm>
            <a:prstGeom prst="line">
              <a:avLst/>
            </a:prstGeom>
            <a:noFill/>
            <a:ln w="9524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251" name="Line 434"/>
            <p:cNvSpPr>
              <a:spLocks noChangeShapeType="true"/>
            </p:cNvSpPr>
            <p:nvPr/>
          </p:nvSpPr>
          <p:spPr>
            <a:xfrm flipV="true">
              <a:off x="779" y="2900"/>
              <a:ext cx="0" cy="281"/>
            </a:xfrm>
            <a:prstGeom prst="line">
              <a:avLst/>
            </a:prstGeom>
            <a:noFill/>
            <a:ln w="9524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252" name="Line 523"/>
            <p:cNvSpPr>
              <a:spLocks noChangeShapeType="true"/>
            </p:cNvSpPr>
            <p:nvPr/>
          </p:nvSpPr>
          <p:spPr>
            <a:xfrm>
              <a:off x="779" y="2900"/>
              <a:ext cx="134" cy="3"/>
            </a:xfrm>
            <a:prstGeom prst="line">
              <a:avLst/>
            </a:prstGeom>
            <a:noFill/>
            <a:ln w="9524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</p:grpSp>
      <p:sp>
        <p:nvSpPr>
          <p:cNvPr id="253" name="Rectangle 525"/>
          <p:cNvSpPr>
            <a:spLocks noGrp="true" noChangeShapeType="true"/>
          </p:cNvSpPr>
          <p:nvPr/>
        </p:nvSpPr>
        <p:spPr>
          <a:xfrm>
            <a:off x="1387475" y="5626100"/>
            <a:ext cx="368300" cy="914400"/>
          </a:xfrm>
          <a:prstGeom prst="rect">
            <a:avLst/>
          </a:prstGeom>
          <a:solidFill>
            <a:srgbClr val="DEDFF5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254" name="Rectangle 526"/>
          <p:cNvSpPr>
            <a:spLocks noGrp="true" noChangeShapeType="true"/>
          </p:cNvSpPr>
          <p:nvPr/>
        </p:nvSpPr>
        <p:spPr>
          <a:xfrm>
            <a:off x="1387475" y="5905500"/>
            <a:ext cx="368300" cy="254000"/>
          </a:xfrm>
          <a:prstGeom prst="rect">
            <a:avLst/>
          </a:prstGeom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 lvl="0"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dk2"/>
                </a:solidFill>
              </a:rPr>
              <a:t>PTE</a:t>
            </a:r>
            <a:endParaRPr/>
          </a:p>
        </p:txBody>
      </p:sp>
      <p:sp>
        <p:nvSpPr>
          <p:cNvPr id="255" name="Line 542"/>
          <p:cNvSpPr>
            <a:spLocks noGrp="true" noChangeShapeType="true"/>
          </p:cNvSpPr>
          <p:nvPr/>
        </p:nvSpPr>
        <p:spPr>
          <a:xfrm>
            <a:off x="1249362" y="5254625"/>
            <a:ext cx="0" cy="784225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256" name="Line 543"/>
          <p:cNvSpPr>
            <a:spLocks noGrp="true" noChangeShapeType="true"/>
          </p:cNvSpPr>
          <p:nvPr/>
        </p:nvSpPr>
        <p:spPr>
          <a:xfrm flipV="true">
            <a:off x="1249362" y="6030912"/>
            <a:ext cx="133350" cy="9525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257" name="Oval 544"/>
          <p:cNvSpPr>
            <a:spLocks noGrp="true" noChangeShapeType="true"/>
          </p:cNvSpPr>
          <p:nvPr/>
        </p:nvSpPr>
        <p:spPr>
          <a:xfrm>
            <a:off x="1214437" y="5216525"/>
            <a:ext cx="76200" cy="76200"/>
          </a:xfrm>
          <a:prstGeom prst="ellipse">
            <a:avLst/>
          </a:prstGeom>
          <a:solidFill>
            <a:srgbClr val="000000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258" name="Rectangle 610"/>
          <p:cNvSpPr>
            <a:spLocks noGrp="true" noChangeShapeType="true"/>
          </p:cNvSpPr>
          <p:nvPr/>
        </p:nvSpPr>
        <p:spPr>
          <a:xfrm>
            <a:off x="2025650" y="5626100"/>
            <a:ext cx="368300" cy="914400"/>
          </a:xfrm>
          <a:prstGeom prst="rect">
            <a:avLst/>
          </a:prstGeom>
          <a:solidFill>
            <a:srgbClr val="DEDFF5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259" name="Rectangle 611"/>
          <p:cNvSpPr>
            <a:spLocks noGrp="true" noChangeShapeType="true"/>
          </p:cNvSpPr>
          <p:nvPr/>
        </p:nvSpPr>
        <p:spPr>
          <a:xfrm>
            <a:off x="2025650" y="5905500"/>
            <a:ext cx="368300" cy="254000"/>
          </a:xfrm>
          <a:prstGeom prst="rect">
            <a:avLst/>
          </a:prstGeom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 lvl="0"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dk2"/>
                </a:solidFill>
              </a:rPr>
              <a:t>PTE</a:t>
            </a:r>
            <a:endParaRPr/>
          </a:p>
        </p:txBody>
      </p:sp>
      <p:sp>
        <p:nvSpPr>
          <p:cNvPr id="260" name="Line 612"/>
          <p:cNvSpPr>
            <a:spLocks noGrp="true" noChangeShapeType="true"/>
          </p:cNvSpPr>
          <p:nvPr/>
        </p:nvSpPr>
        <p:spPr>
          <a:xfrm flipH="true">
            <a:off x="1885950" y="5254625"/>
            <a:ext cx="1587" cy="790575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261" name="Line 613"/>
          <p:cNvSpPr>
            <a:spLocks noGrp="true" noChangeShapeType="true"/>
          </p:cNvSpPr>
          <p:nvPr/>
        </p:nvSpPr>
        <p:spPr>
          <a:xfrm flipV="true">
            <a:off x="1887537" y="6035675"/>
            <a:ext cx="133350" cy="9525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262" name="Oval 614"/>
          <p:cNvSpPr>
            <a:spLocks noGrp="true" noChangeShapeType="true"/>
          </p:cNvSpPr>
          <p:nvPr/>
        </p:nvSpPr>
        <p:spPr>
          <a:xfrm>
            <a:off x="1852612" y="5216525"/>
            <a:ext cx="76200" cy="76200"/>
          </a:xfrm>
          <a:prstGeom prst="ellipse">
            <a:avLst/>
          </a:prstGeom>
          <a:solidFill>
            <a:srgbClr val="000000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263" name="Rectangle 619"/>
          <p:cNvSpPr>
            <a:spLocks noGrp="true" noChangeShapeType="true"/>
          </p:cNvSpPr>
          <p:nvPr/>
        </p:nvSpPr>
        <p:spPr>
          <a:xfrm>
            <a:off x="2663825" y="5621337"/>
            <a:ext cx="368300" cy="914400"/>
          </a:xfrm>
          <a:prstGeom prst="rect">
            <a:avLst/>
          </a:prstGeom>
          <a:solidFill>
            <a:srgbClr val="DEDFF5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264" name="Rectangle 620"/>
          <p:cNvSpPr>
            <a:spLocks noGrp="true" noChangeShapeType="true"/>
          </p:cNvSpPr>
          <p:nvPr/>
        </p:nvSpPr>
        <p:spPr>
          <a:xfrm>
            <a:off x="2663825" y="5900737"/>
            <a:ext cx="368300" cy="254000"/>
          </a:xfrm>
          <a:prstGeom prst="rect">
            <a:avLst/>
          </a:prstGeom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 lvl="0"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dk2"/>
                </a:solidFill>
              </a:rPr>
              <a:t>PTE</a:t>
            </a:r>
            <a:endParaRPr/>
          </a:p>
        </p:txBody>
      </p:sp>
      <p:sp>
        <p:nvSpPr>
          <p:cNvPr id="265" name="Line 621"/>
          <p:cNvSpPr>
            <a:spLocks noGrp="true" noChangeShapeType="true"/>
          </p:cNvSpPr>
          <p:nvPr/>
        </p:nvSpPr>
        <p:spPr>
          <a:xfrm>
            <a:off x="2525712" y="5249862"/>
            <a:ext cx="0" cy="788987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266" name="Line 622"/>
          <p:cNvSpPr>
            <a:spLocks noGrp="true" noChangeShapeType="true"/>
          </p:cNvSpPr>
          <p:nvPr/>
        </p:nvSpPr>
        <p:spPr>
          <a:xfrm flipV="true">
            <a:off x="2525712" y="6035675"/>
            <a:ext cx="133350" cy="9525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267" name="Oval 623"/>
          <p:cNvSpPr>
            <a:spLocks noGrp="true" noChangeShapeType="true"/>
          </p:cNvSpPr>
          <p:nvPr/>
        </p:nvSpPr>
        <p:spPr>
          <a:xfrm>
            <a:off x="2490787" y="5211762"/>
            <a:ext cx="76200" cy="76200"/>
          </a:xfrm>
          <a:prstGeom prst="ellipse">
            <a:avLst/>
          </a:prstGeom>
          <a:solidFill>
            <a:srgbClr val="000000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268" name="Line 626"/>
          <p:cNvSpPr>
            <a:spLocks noGrp="true" noChangeShapeType="true"/>
          </p:cNvSpPr>
          <p:nvPr/>
        </p:nvSpPr>
        <p:spPr>
          <a:xfrm>
            <a:off x="6016625" y="3438525"/>
            <a:ext cx="0" cy="447675"/>
          </a:xfrm>
          <a:prstGeom prst="line">
            <a:avLst/>
          </a:prstGeom>
          <a:noFill/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269" name="Line 627"/>
          <p:cNvSpPr>
            <a:spLocks noGrp="true" noChangeShapeType="true"/>
          </p:cNvSpPr>
          <p:nvPr/>
        </p:nvSpPr>
        <p:spPr>
          <a:xfrm>
            <a:off x="6540500" y="3438525"/>
            <a:ext cx="0" cy="447675"/>
          </a:xfrm>
          <a:prstGeom prst="line">
            <a:avLst/>
          </a:prstGeom>
          <a:noFill/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270" name="Line 628"/>
          <p:cNvSpPr>
            <a:spLocks noGrp="true" noChangeShapeType="true"/>
          </p:cNvSpPr>
          <p:nvPr/>
        </p:nvSpPr>
        <p:spPr>
          <a:xfrm>
            <a:off x="7064375" y="3429000"/>
            <a:ext cx="0" cy="447675"/>
          </a:xfrm>
          <a:prstGeom prst="line">
            <a:avLst/>
          </a:prstGeom>
          <a:noFill/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271" name="Line 629"/>
          <p:cNvSpPr>
            <a:spLocks noGrp="true" noChangeShapeType="true"/>
          </p:cNvSpPr>
          <p:nvPr/>
        </p:nvSpPr>
        <p:spPr>
          <a:xfrm>
            <a:off x="7616825" y="3438525"/>
            <a:ext cx="0" cy="447675"/>
          </a:xfrm>
          <a:prstGeom prst="line">
            <a:avLst/>
          </a:prstGeom>
          <a:noFill/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272" name="Line 631"/>
          <p:cNvSpPr>
            <a:spLocks noGrp="true" noChangeShapeType="true"/>
          </p:cNvSpPr>
          <p:nvPr/>
        </p:nvSpPr>
        <p:spPr>
          <a:xfrm>
            <a:off x="6019800" y="4114800"/>
            <a:ext cx="0" cy="152400"/>
          </a:xfrm>
          <a:prstGeom prst="line">
            <a:avLst/>
          </a:prstGeom>
          <a:noFill/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273" name="Line 632"/>
          <p:cNvSpPr>
            <a:spLocks noGrp="true" noChangeShapeType="true"/>
          </p:cNvSpPr>
          <p:nvPr/>
        </p:nvSpPr>
        <p:spPr>
          <a:xfrm>
            <a:off x="6550025" y="4119562"/>
            <a:ext cx="0" cy="147637"/>
          </a:xfrm>
          <a:prstGeom prst="line">
            <a:avLst/>
          </a:prstGeom>
          <a:noFill/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274" name="Line 633"/>
          <p:cNvSpPr>
            <a:spLocks noGrp="true" noChangeShapeType="true"/>
          </p:cNvSpPr>
          <p:nvPr/>
        </p:nvSpPr>
        <p:spPr>
          <a:xfrm>
            <a:off x="7086600" y="4117975"/>
            <a:ext cx="0" cy="152400"/>
          </a:xfrm>
          <a:prstGeom prst="line">
            <a:avLst/>
          </a:prstGeom>
          <a:noFill/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275" name="Line 634"/>
          <p:cNvSpPr>
            <a:spLocks noGrp="true" noChangeShapeType="true"/>
          </p:cNvSpPr>
          <p:nvPr/>
        </p:nvSpPr>
        <p:spPr>
          <a:xfrm>
            <a:off x="7616825" y="4117975"/>
            <a:ext cx="0" cy="152400"/>
          </a:xfrm>
          <a:prstGeom prst="line">
            <a:avLst/>
          </a:prstGeom>
          <a:noFill/>
          <a:ln w="9524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276" name="Line 635"/>
          <p:cNvSpPr>
            <a:spLocks noGrp="true" noChangeShapeType="true"/>
          </p:cNvSpPr>
          <p:nvPr/>
        </p:nvSpPr>
        <p:spPr>
          <a:xfrm flipV="true">
            <a:off x="6162675" y="4267200"/>
            <a:ext cx="0" cy="381000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277" name="Line 636"/>
          <p:cNvSpPr>
            <a:spLocks noGrp="true" noChangeShapeType="true"/>
          </p:cNvSpPr>
          <p:nvPr/>
        </p:nvSpPr>
        <p:spPr>
          <a:xfrm flipV="true">
            <a:off x="6683375" y="4268787"/>
            <a:ext cx="0" cy="374650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278" name="Line 637"/>
          <p:cNvSpPr>
            <a:spLocks noGrp="true" noChangeShapeType="true"/>
          </p:cNvSpPr>
          <p:nvPr/>
        </p:nvSpPr>
        <p:spPr>
          <a:xfrm flipV="true">
            <a:off x="7223125" y="4260850"/>
            <a:ext cx="0" cy="381000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279" name="Line 638"/>
          <p:cNvSpPr>
            <a:spLocks noGrp="true" noChangeShapeType="true"/>
          </p:cNvSpPr>
          <p:nvPr/>
        </p:nvSpPr>
        <p:spPr>
          <a:xfrm flipV="true">
            <a:off x="7759700" y="4270375"/>
            <a:ext cx="0" cy="373062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280" name="Line 639"/>
          <p:cNvSpPr>
            <a:spLocks noGrp="true" noChangeShapeType="true"/>
          </p:cNvSpPr>
          <p:nvPr/>
        </p:nvSpPr>
        <p:spPr>
          <a:xfrm>
            <a:off x="536575" y="5626100"/>
            <a:ext cx="234950" cy="0"/>
          </a:xfrm>
          <a:prstGeom prst="line">
            <a:avLst/>
          </a:prstGeom>
          <a:noFill/>
          <a:ln w="12700">
            <a:solidFill>
              <a:schemeClr val="dk1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grpSp>
        <p:nvGrpSpPr>
          <p:cNvPr id="281" name="Group 642"/>
          <p:cNvGrpSpPr/>
          <p:nvPr/>
        </p:nvGrpSpPr>
        <p:grpSpPr>
          <a:xfrm>
            <a:off x="1754187" y="5627687"/>
            <a:ext cx="276225" cy="450850"/>
            <a:chOff x="739" y="2900"/>
            <a:chExt cx="174" cy="284"/>
          </a:xfrm>
        </p:grpSpPr>
        <p:sp>
          <p:nvSpPr>
            <p:cNvPr id="282" name="Line 643"/>
            <p:cNvSpPr>
              <a:spLocks noChangeShapeType="true"/>
            </p:cNvSpPr>
            <p:nvPr/>
          </p:nvSpPr>
          <p:spPr>
            <a:xfrm flipV="true">
              <a:off x="739" y="3181"/>
              <a:ext cx="40" cy="3"/>
            </a:xfrm>
            <a:prstGeom prst="line">
              <a:avLst/>
            </a:prstGeom>
            <a:noFill/>
            <a:ln w="9524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283" name="Line 644"/>
            <p:cNvSpPr>
              <a:spLocks noChangeShapeType="true"/>
            </p:cNvSpPr>
            <p:nvPr/>
          </p:nvSpPr>
          <p:spPr>
            <a:xfrm flipV="true">
              <a:off x="779" y="2900"/>
              <a:ext cx="0" cy="281"/>
            </a:xfrm>
            <a:prstGeom prst="line">
              <a:avLst/>
            </a:prstGeom>
            <a:noFill/>
            <a:ln w="9524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284" name="Line 645"/>
            <p:cNvSpPr>
              <a:spLocks noChangeShapeType="true"/>
            </p:cNvSpPr>
            <p:nvPr/>
          </p:nvSpPr>
          <p:spPr>
            <a:xfrm>
              <a:off x="779" y="2900"/>
              <a:ext cx="134" cy="3"/>
            </a:xfrm>
            <a:prstGeom prst="line">
              <a:avLst/>
            </a:prstGeom>
            <a:noFill/>
            <a:ln w="9524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</p:grpSp>
      <p:grpSp>
        <p:nvGrpSpPr>
          <p:cNvPr id="285" name="Group 646"/>
          <p:cNvGrpSpPr/>
          <p:nvPr/>
        </p:nvGrpSpPr>
        <p:grpSpPr>
          <a:xfrm>
            <a:off x="2392362" y="5627687"/>
            <a:ext cx="276225" cy="450850"/>
            <a:chOff x="739" y="2900"/>
            <a:chExt cx="174" cy="284"/>
          </a:xfrm>
        </p:grpSpPr>
        <p:sp>
          <p:nvSpPr>
            <p:cNvPr id="286" name="Line 647"/>
            <p:cNvSpPr>
              <a:spLocks noChangeShapeType="true"/>
            </p:cNvSpPr>
            <p:nvPr/>
          </p:nvSpPr>
          <p:spPr>
            <a:xfrm flipV="true">
              <a:off x="739" y="3181"/>
              <a:ext cx="40" cy="3"/>
            </a:xfrm>
            <a:prstGeom prst="line">
              <a:avLst/>
            </a:prstGeom>
            <a:noFill/>
            <a:ln w="9524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287" name="Line 648"/>
            <p:cNvSpPr>
              <a:spLocks noChangeShapeType="true"/>
            </p:cNvSpPr>
            <p:nvPr/>
          </p:nvSpPr>
          <p:spPr>
            <a:xfrm flipV="true">
              <a:off x="779" y="2900"/>
              <a:ext cx="0" cy="281"/>
            </a:xfrm>
            <a:prstGeom prst="line">
              <a:avLst/>
            </a:prstGeom>
            <a:noFill/>
            <a:ln w="9524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288" name="Line 649"/>
            <p:cNvSpPr>
              <a:spLocks noChangeShapeType="true"/>
            </p:cNvSpPr>
            <p:nvPr/>
          </p:nvSpPr>
          <p:spPr>
            <a:xfrm>
              <a:off x="779" y="2900"/>
              <a:ext cx="134" cy="3"/>
            </a:xfrm>
            <a:prstGeom prst="line">
              <a:avLst/>
            </a:prstGeom>
            <a:noFill/>
            <a:ln w="9524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</p:grpSp>
      <p:sp>
        <p:nvSpPr>
          <p:cNvPr id="289" name=""/>
          <p:cNvSpPr txBox="true"/>
          <p:nvPr/>
        </p:nvSpPr>
        <p:spPr>
          <a:xfrm rot="0" flipH="false" flipV="false">
            <a:off x="85725" y="1447800"/>
            <a:ext cx="1073150" cy="336550"/>
          </a:xfrm>
          <a:prstGeom prst="rect">
            <a:avLst/>
          </a:prstGeom>
          <a:ln w="6350">
            <a:prstDash val="solid"/>
          </a:ln>
        </p:spPr>
        <p:txBody>
          <a:bodyPr wrap="none">
            <a:spAutoFit/>
          </a:bodyPr>
          <a:p>
            <a:pPr>
              <a:buNone/>
            </a:pPr>
            <a:r>
              <a:rPr lang="en-US" sz="1600">
                <a:solidFill>
                  <a:srgbClr val="FF0000">
                    <a:alpha val="100000"/>
                  </a:srgbClr>
                </a:solidFill>
              </a:rPr>
              <a:t>48bit VA</a:t>
            </a:r>
            <a:endParaRPr/>
          </a:p>
        </p:txBody>
      </p:sp>
      <p:sp>
        <p:nvSpPr>
          <p:cNvPr id="290" name=""/>
          <p:cNvSpPr txBox="true"/>
          <p:nvPr/>
        </p:nvSpPr>
        <p:spPr>
          <a:xfrm rot="0" flipH="false" flipV="false">
            <a:off x="0" y="5716588"/>
            <a:ext cx="755650" cy="304800"/>
          </a:xfrm>
          <a:prstGeom prst="rect">
            <a:avLst/>
          </a:prstGeom>
          <a:ln w="6350">
            <a:prstDash val="solid"/>
          </a:ln>
        </p:spPr>
        <p:txBody>
          <a:bodyPr wrap="none">
            <a:spAutoFit/>
          </a:bodyPr>
          <a:p>
            <a:pPr>
              <a:buNone/>
            </a:pPr>
            <a:r>
              <a:rPr lang="en-US" sz="1400">
                <a:solidFill>
                  <a:srgbClr val="FF0000">
                    <a:alpha val="100000"/>
                  </a:srgbClr>
                </a:solidFill>
              </a:rPr>
              <a:t>(PTBR)</a:t>
            </a:r>
            <a:endParaRPr/>
          </a:p>
        </p:txBody>
      </p:sp>
      <p:sp>
        <p:nvSpPr>
          <p:cNvPr id="291" name=""/>
          <p:cNvSpPr txBox="true"/>
          <p:nvPr/>
        </p:nvSpPr>
        <p:spPr>
          <a:xfrm rot="0" flipH="false" flipV="false">
            <a:off x="4405312" y="5410200"/>
            <a:ext cx="1073150" cy="336550"/>
          </a:xfrm>
          <a:prstGeom prst="rect">
            <a:avLst/>
          </a:prstGeom>
          <a:ln w="6350">
            <a:prstDash val="solid"/>
          </a:ln>
        </p:spPr>
        <p:txBody>
          <a:bodyPr wrap="none">
            <a:spAutoFit/>
          </a:bodyPr>
          <a:p>
            <a:pPr>
              <a:buNone/>
            </a:pPr>
            <a:r>
              <a:rPr lang="en-US" sz="1600">
                <a:solidFill>
                  <a:srgbClr val="FF0000">
                    <a:alpha val="100000"/>
                  </a:srgbClr>
                </a:solidFill>
              </a:rPr>
              <a:t>52bit VA</a:t>
            </a:r>
            <a:endParaRPr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29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294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/>
          <a:p>
            <a:pPr/>
            <a:endParaRPr sz="1400" dirty="false"/>
          </a:p>
        </p:txBody>
      </p:sp>
      <p:sp>
        <p:nvSpPr>
          <p:cNvPr id="295" name="灯片编号占位符 3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pic>
        <p:nvPicPr>
          <p:cNvPr id="296" name="内容占位符 5" descr="图形用户界面, 文本, 应用程序, 电子邮件  描述已自动生成"/>
          <p:cNvPicPr>
            <a:picLocks noGrp="true" noChangeAspect="true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95262" y="434975"/>
            <a:ext cx="8753475" cy="5791200"/>
          </a:xfrm>
          <a:prstGeom prst="rect">
            <a:avLst/>
          </a:prstGeom>
          <a:noFill/>
        </p:spPr>
      </p:pic>
      <p:sp>
        <p:nvSpPr>
          <p:cNvPr id="297" name="椭圆 5"/>
          <p:cNvSpPr>
            <a:spLocks noGrp="true" noChangeShapeType="true"/>
          </p:cNvSpPr>
          <p:nvPr/>
        </p:nvSpPr>
        <p:spPr>
          <a:xfrm>
            <a:off x="381000" y="4857750"/>
            <a:ext cx="457200" cy="3810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298" name="直线连接符 10"/>
          <p:cNvSpPr>
            <a:spLocks noGrp="true" noChangeShapeType="true"/>
          </p:cNvSpPr>
          <p:nvPr/>
        </p:nvSpPr>
        <p:spPr>
          <a:xfrm>
            <a:off x="3200400" y="5203825"/>
            <a:ext cx="15240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p="http://schemas.openxmlformats.org/presentationml/2006/main">
  <p:cSld>
    <p:spTree>
      <p:nvGrpSpPr>
        <p:cNvPr id="29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Rectangle 1"/>
          <p:cNvSpPr>
            <a:spLocks noGrp="true" noChangeShapeType="true"/>
          </p:cNvSpPr>
          <p:nvPr>
            <p:ph type="title"/>
          </p:nvPr>
        </p:nvSpPr>
        <p:spPr>
          <a:xfrm>
            <a:off x="381000" y="493712"/>
            <a:ext cx="7348537" cy="573087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marL="0" lvl="0" indent="0">
              <a:spcBef>
                <a:spcPts val="0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/>
              <a:t>Core i7 Level 4 Page Table Entries</a:t>
            </a:r>
            <a:endParaRPr/>
          </a:p>
        </p:txBody>
      </p:sp>
      <p:sp>
        <p:nvSpPr>
          <p:cNvPr id="301" name="Rectangle 2"/>
          <p:cNvSpPr>
            <a:spLocks noGrp="true" noChangeShapeType="true"/>
          </p:cNvSpPr>
          <p:nvPr/>
        </p:nvSpPr>
        <p:spPr>
          <a:xfrm>
            <a:off x="1828800" y="1741487"/>
            <a:ext cx="2667000" cy="3810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marL="0" lvl="0" indent="0" algn="ctr">
              <a:lnSpc>
                <a:spcPct val="88000"/>
              </a:lnSpc>
              <a:spcBef>
                <a:spcPts val="525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true" i="false" u="none">
                <a:latin typeface="Calibri" pitchFamily="34"/>
                <a:ea typeface="msgothic" charset="1"/>
              </a:rPr>
              <a:t>Page physical base address</a:t>
            </a:r>
            <a:endParaRPr/>
          </a:p>
        </p:txBody>
      </p:sp>
      <p:sp>
        <p:nvSpPr>
          <p:cNvPr id="302" name="Rectangle 3"/>
          <p:cNvSpPr>
            <a:spLocks noGrp="true" noChangeShapeType="true"/>
          </p:cNvSpPr>
          <p:nvPr/>
        </p:nvSpPr>
        <p:spPr>
          <a:xfrm>
            <a:off x="4495800" y="1741487"/>
            <a:ext cx="990600" cy="381000"/>
          </a:xfrm>
          <a:prstGeom prst="rect">
            <a:avLst/>
          </a:prstGeom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marL="0" lvl="0" indent="0" algn="ctr">
              <a:lnSpc>
                <a:spcPct val="88000"/>
              </a:lnSpc>
              <a:spcBef>
                <a:spcPts val="525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true" i="false" u="none">
                <a:latin typeface="Calibri" pitchFamily="34"/>
                <a:ea typeface="msgothic" charset="1"/>
              </a:rPr>
              <a:t>Unused</a:t>
            </a:r>
            <a:endParaRPr/>
          </a:p>
        </p:txBody>
      </p:sp>
      <p:sp>
        <p:nvSpPr>
          <p:cNvPr id="303" name="Rectangle 4"/>
          <p:cNvSpPr>
            <a:spLocks noGrp="true" noChangeShapeType="true"/>
          </p:cNvSpPr>
          <p:nvPr/>
        </p:nvSpPr>
        <p:spPr>
          <a:xfrm>
            <a:off x="5486400" y="1741487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marL="0" lvl="0" indent="0" algn="ctr">
              <a:lnSpc>
                <a:spcPct val="88000"/>
              </a:lnSpc>
              <a:spcBef>
                <a:spcPts val="525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true" i="false" u="none">
                <a:latin typeface="Calibri" pitchFamily="34"/>
                <a:ea typeface="msgothic" charset="1"/>
              </a:rPr>
              <a:t>G</a:t>
            </a:r>
            <a:endParaRPr/>
          </a:p>
        </p:txBody>
      </p:sp>
      <p:sp>
        <p:nvSpPr>
          <p:cNvPr id="304" name="Rectangle 5"/>
          <p:cNvSpPr>
            <a:spLocks noGrp="true" noChangeShapeType="true"/>
          </p:cNvSpPr>
          <p:nvPr/>
        </p:nvSpPr>
        <p:spPr>
          <a:xfrm>
            <a:off x="5867400" y="1741487"/>
            <a:ext cx="381000" cy="381000"/>
          </a:xfrm>
          <a:prstGeom prst="rect">
            <a:avLst/>
          </a:prstGeom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305" name="Rectangle 6"/>
          <p:cNvSpPr>
            <a:spLocks noGrp="true" noChangeShapeType="true"/>
          </p:cNvSpPr>
          <p:nvPr/>
        </p:nvSpPr>
        <p:spPr>
          <a:xfrm>
            <a:off x="6248400" y="1741487"/>
            <a:ext cx="381000" cy="381000"/>
          </a:xfrm>
          <a:prstGeom prst="rect">
            <a:avLst/>
          </a:prstGeom>
          <a:solidFill>
            <a:srgbClr val="F6D2D2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 sz="1400" b="true" i="false" u="none"/>
              <a:t>D</a:t>
            </a:r>
            <a:endParaRPr/>
          </a:p>
        </p:txBody>
      </p:sp>
      <p:sp>
        <p:nvSpPr>
          <p:cNvPr id="306" name="Rectangle 7"/>
          <p:cNvSpPr>
            <a:spLocks noGrp="true" noChangeShapeType="true"/>
          </p:cNvSpPr>
          <p:nvPr/>
        </p:nvSpPr>
        <p:spPr>
          <a:xfrm>
            <a:off x="6629400" y="1741487"/>
            <a:ext cx="381000" cy="381000"/>
          </a:xfrm>
          <a:prstGeom prst="rect">
            <a:avLst/>
          </a:prstGeom>
          <a:solidFill>
            <a:srgbClr val="F6D2D2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marL="0" lvl="0" indent="0" algn="ctr">
              <a:lnSpc>
                <a:spcPct val="88000"/>
              </a:lnSpc>
              <a:spcBef>
                <a:spcPts val="525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true" i="false" u="none">
                <a:latin typeface="Calibri" pitchFamily="34"/>
                <a:ea typeface="msgothic" charset="1"/>
              </a:rPr>
              <a:t>A</a:t>
            </a:r>
            <a:endParaRPr/>
          </a:p>
        </p:txBody>
      </p:sp>
      <p:sp>
        <p:nvSpPr>
          <p:cNvPr id="307" name="Rectangle 8"/>
          <p:cNvSpPr>
            <a:spLocks noGrp="true" noChangeShapeType="true"/>
          </p:cNvSpPr>
          <p:nvPr/>
        </p:nvSpPr>
        <p:spPr>
          <a:xfrm>
            <a:off x="7010400" y="1741487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marL="0" lvl="0" indent="0" algn="ctr">
              <a:lnSpc>
                <a:spcPct val="88000"/>
              </a:lnSpc>
              <a:spcBef>
                <a:spcPts val="525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true" i="false" u="none">
                <a:latin typeface="Calibri" pitchFamily="34"/>
                <a:ea typeface="msgothic" charset="1"/>
              </a:rPr>
              <a:t>CD</a:t>
            </a:r>
            <a:endParaRPr/>
          </a:p>
        </p:txBody>
      </p:sp>
      <p:sp>
        <p:nvSpPr>
          <p:cNvPr id="308" name="Rectangle 9"/>
          <p:cNvSpPr>
            <a:spLocks noGrp="true" noChangeShapeType="true"/>
          </p:cNvSpPr>
          <p:nvPr/>
        </p:nvSpPr>
        <p:spPr>
          <a:xfrm>
            <a:off x="7391400" y="1741487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marL="0" lvl="0" indent="0" algn="ctr">
              <a:lnSpc>
                <a:spcPct val="88000"/>
              </a:lnSpc>
              <a:spcBef>
                <a:spcPts val="525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true" i="false" u="none">
                <a:latin typeface="Calibri" pitchFamily="34"/>
                <a:ea typeface="msgothic" charset="1"/>
              </a:rPr>
              <a:t>WT</a:t>
            </a:r>
            <a:endParaRPr/>
          </a:p>
        </p:txBody>
      </p:sp>
      <p:sp>
        <p:nvSpPr>
          <p:cNvPr id="309" name="Rectangle 10"/>
          <p:cNvSpPr>
            <a:spLocks noGrp="true" noChangeShapeType="true"/>
          </p:cNvSpPr>
          <p:nvPr/>
        </p:nvSpPr>
        <p:spPr>
          <a:xfrm>
            <a:off x="7772400" y="1741487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marL="0" lvl="0" indent="0" algn="ctr">
              <a:lnSpc>
                <a:spcPct val="88000"/>
              </a:lnSpc>
              <a:spcBef>
                <a:spcPts val="525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true" i="false" u="none">
                <a:latin typeface="Calibri" pitchFamily="34"/>
                <a:ea typeface="msgothic" charset="1"/>
              </a:rPr>
              <a:t>U/S</a:t>
            </a:r>
            <a:endParaRPr/>
          </a:p>
        </p:txBody>
      </p:sp>
      <p:sp>
        <p:nvSpPr>
          <p:cNvPr id="310" name="Rectangle 11"/>
          <p:cNvSpPr>
            <a:spLocks noGrp="true" noChangeShapeType="true"/>
          </p:cNvSpPr>
          <p:nvPr/>
        </p:nvSpPr>
        <p:spPr>
          <a:xfrm>
            <a:off x="8153400" y="1741487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marL="0" lvl="0" indent="0" algn="ctr">
              <a:lnSpc>
                <a:spcPct val="88000"/>
              </a:lnSpc>
              <a:spcBef>
                <a:spcPts val="525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true" i="false" u="none">
                <a:latin typeface="Calibri" pitchFamily="34"/>
                <a:ea typeface="msgothic" charset="1"/>
              </a:rPr>
              <a:t>R/W</a:t>
            </a:r>
            <a:endParaRPr/>
          </a:p>
        </p:txBody>
      </p:sp>
      <p:sp>
        <p:nvSpPr>
          <p:cNvPr id="311" name="Rectangle 12"/>
          <p:cNvSpPr>
            <a:spLocks noGrp="true" noChangeShapeType="true"/>
          </p:cNvSpPr>
          <p:nvPr/>
        </p:nvSpPr>
        <p:spPr>
          <a:xfrm>
            <a:off x="8534400" y="1741487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marL="0" lvl="0" indent="0" algn="ctr">
              <a:lnSpc>
                <a:spcPct val="88000"/>
              </a:lnSpc>
              <a:spcBef>
                <a:spcPts val="525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true" i="false" u="none">
                <a:latin typeface="Calibri" pitchFamily="34"/>
                <a:ea typeface="msgothic" charset="1"/>
              </a:rPr>
              <a:t>P=1</a:t>
            </a:r>
            <a:endParaRPr/>
          </a:p>
        </p:txBody>
      </p:sp>
      <p:sp>
        <p:nvSpPr>
          <p:cNvPr id="312" name="Text Box 13"/>
          <p:cNvSpPr txBox="true">
            <a:spLocks noGrp="true" noChangeShapeType="true"/>
          </p:cNvSpPr>
          <p:nvPr/>
        </p:nvSpPr>
        <p:spPr>
          <a:xfrm rot="0" flipH="false" flipV="false">
            <a:off x="457200" y="2930525"/>
            <a:ext cx="8428037" cy="3441700"/>
          </a:xfrm>
          <a:prstGeom prst="rect">
            <a:avLst/>
          </a:prstGeom>
          <a:noFill/>
        </p:spPr>
        <p:txBody>
          <a:bodyPr lIns="90360" tIns="44280" rIns="90360" bIns="44280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341312" algn="l"/>
                <a:tab pos="1255712" algn="l"/>
                <a:tab pos="2170112" algn="l"/>
                <a:tab pos="3084512" algn="l"/>
                <a:tab pos="3998912" algn="l"/>
                <a:tab pos="4913312" algn="l"/>
                <a:tab pos="5827712" algn="l"/>
                <a:tab pos="6742112" algn="l"/>
                <a:tab pos="7656512" algn="l"/>
                <a:tab pos="8570912" algn="l"/>
                <a:tab pos="9485312" algn="l"/>
                <a:tab pos="10399712" algn="l"/>
              </a:tabLst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341312" algn="l"/>
                <a:tab pos="1255712" algn="l"/>
                <a:tab pos="2170112" algn="l"/>
                <a:tab pos="3084512" algn="l"/>
                <a:tab pos="3998912" algn="l"/>
                <a:tab pos="4913312" algn="l"/>
                <a:tab pos="5827712" algn="l"/>
                <a:tab pos="6742112" algn="l"/>
                <a:tab pos="7656512" algn="l"/>
                <a:tab pos="8570912" algn="l"/>
                <a:tab pos="9485312" algn="l"/>
                <a:tab pos="10399712" algn="l"/>
              </a:tabLst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341312" algn="l"/>
                <a:tab pos="1255712" algn="l"/>
                <a:tab pos="2170112" algn="l"/>
                <a:tab pos="3084512" algn="l"/>
                <a:tab pos="3998912" algn="l"/>
                <a:tab pos="4913312" algn="l"/>
                <a:tab pos="5827712" algn="l"/>
                <a:tab pos="6742112" algn="l"/>
                <a:tab pos="7656512" algn="l"/>
                <a:tab pos="8570912" algn="l"/>
                <a:tab pos="9485312" algn="l"/>
                <a:tab pos="10399712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341312" algn="l"/>
                <a:tab pos="1255712" algn="l"/>
                <a:tab pos="2170112" algn="l"/>
                <a:tab pos="3084512" algn="l"/>
                <a:tab pos="3998912" algn="l"/>
                <a:tab pos="4913312" algn="l"/>
                <a:tab pos="5827712" algn="l"/>
                <a:tab pos="6742112" algn="l"/>
                <a:tab pos="7656512" algn="l"/>
                <a:tab pos="8570912" algn="l"/>
                <a:tab pos="9485312" algn="l"/>
                <a:tab pos="10399712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tabLst>
                <a:tab pos="341312" algn="l"/>
                <a:tab pos="1255712" algn="l"/>
                <a:tab pos="2170112" algn="l"/>
                <a:tab pos="3084512" algn="l"/>
                <a:tab pos="3998912" algn="l"/>
                <a:tab pos="4913312" algn="l"/>
                <a:tab pos="5827712" algn="l"/>
                <a:tab pos="6742112" algn="l"/>
                <a:tab pos="7656512" algn="l"/>
                <a:tab pos="8570912" algn="l"/>
                <a:tab pos="9485312" algn="l"/>
                <a:tab pos="10399712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5pPr>
            <a:lvl6pPr>
              <a:tabLst>
                <a:tab pos="341312" algn="l"/>
                <a:tab pos="1255712" algn="l"/>
                <a:tab pos="2170112" algn="l"/>
                <a:tab pos="3084512" algn="l"/>
                <a:tab pos="3998912" algn="l"/>
                <a:tab pos="4913312" algn="l"/>
                <a:tab pos="5827712" algn="l"/>
                <a:tab pos="6742112" algn="l"/>
                <a:tab pos="7656512" algn="l"/>
                <a:tab pos="8570912" algn="l"/>
                <a:tab pos="9485312" algn="l"/>
                <a:tab pos="10399712" algn="l"/>
              </a:tabLst>
              <a:defRPr lang="en-US" sz="1800"/>
            </a:lvl6pPr>
            <a:lvl7pPr>
              <a:tabLst>
                <a:tab pos="341312" algn="l"/>
                <a:tab pos="1255712" algn="l"/>
                <a:tab pos="2170112" algn="l"/>
                <a:tab pos="3084512" algn="l"/>
                <a:tab pos="3998912" algn="l"/>
                <a:tab pos="4913312" algn="l"/>
                <a:tab pos="5827712" algn="l"/>
                <a:tab pos="6742112" algn="l"/>
                <a:tab pos="7656512" algn="l"/>
                <a:tab pos="8570912" algn="l"/>
                <a:tab pos="9485312" algn="l"/>
                <a:tab pos="10399712" algn="l"/>
              </a:tabLst>
              <a:defRPr lang="en-US" sz="1800"/>
            </a:lvl7pPr>
            <a:lvl8pPr>
              <a:tabLst>
                <a:tab pos="341312" algn="l"/>
                <a:tab pos="1255712" algn="l"/>
                <a:tab pos="2170112" algn="l"/>
                <a:tab pos="3084512" algn="l"/>
                <a:tab pos="3998912" algn="l"/>
                <a:tab pos="4913312" algn="l"/>
                <a:tab pos="5827712" algn="l"/>
                <a:tab pos="6742112" algn="l"/>
                <a:tab pos="7656512" algn="l"/>
                <a:tab pos="8570912" algn="l"/>
                <a:tab pos="9485312" algn="l"/>
                <a:tab pos="10399712" algn="l"/>
              </a:tabLst>
              <a:defRPr lang="en-US" sz="1800"/>
            </a:lvl8pPr>
            <a:lvl9pPr>
              <a:tabLst>
                <a:tab pos="341312" algn="l"/>
                <a:tab pos="1255712" algn="l"/>
                <a:tab pos="2170112" algn="l"/>
                <a:tab pos="3084512" algn="l"/>
                <a:tab pos="3998912" algn="l"/>
                <a:tab pos="4913312" algn="l"/>
                <a:tab pos="5827712" algn="l"/>
                <a:tab pos="6742112" algn="l"/>
                <a:tab pos="7656512" algn="l"/>
                <a:tab pos="8570912" algn="l"/>
                <a:tab pos="9485312" algn="l"/>
                <a:tab pos="10399712" algn="l"/>
              </a:tabLst>
              <a:defRPr lang="en-US" sz="1800"/>
            </a:lvl9pPr>
          </a:lstStyle>
          <a:p>
            <a:pPr marL="341312" lvl="0" indent="-341312">
              <a:lnSpc>
                <a:spcPct val="88000"/>
              </a:lnSpc>
              <a:spcBef>
                <a:spcPts val="1200"/>
              </a:spcBef>
              <a:buNone/>
              <a:tabLst>
                <a:tab pos="341312" algn="l"/>
                <a:tab pos="1255712" algn="l"/>
                <a:tab pos="2170112" algn="l"/>
                <a:tab pos="3084512" algn="l"/>
                <a:tab pos="3998912" algn="l"/>
                <a:tab pos="4913312" algn="l"/>
                <a:tab pos="5827712" algn="l"/>
                <a:tab pos="6742112" algn="l"/>
                <a:tab pos="7656512" algn="l"/>
                <a:tab pos="8570912" algn="l"/>
                <a:tab pos="9485312" algn="l"/>
                <a:tab pos="10399712" algn="l"/>
              </a:tabLst>
            </a:pPr>
            <a:r>
              <a:rPr sz="1600" b="true" i="false" u="none">
                <a:latin typeface="Calibri"/>
                <a:ea typeface="msgothic"/>
              </a:rPr>
              <a:t>Each entry references a 4K child page. Significant fields:</a:t>
            </a:r>
            <a:endParaRPr/>
          </a:p>
          <a:p>
            <a:pPr marL="341312" lvl="0" indent="-341312">
              <a:lnSpc>
                <a:spcPct val="88000"/>
              </a:lnSpc>
              <a:spcBef>
                <a:spcPts val="1200"/>
              </a:spcBef>
              <a:buNone/>
              <a:tabLst>
                <a:tab pos="341312" algn="l"/>
                <a:tab pos="1255712" algn="l"/>
                <a:tab pos="2170112" algn="l"/>
                <a:tab pos="3084512" algn="l"/>
                <a:tab pos="3998912" algn="l"/>
                <a:tab pos="4913312" algn="l"/>
                <a:tab pos="5827712" algn="l"/>
                <a:tab pos="6742112" algn="l"/>
                <a:tab pos="7656512" algn="l"/>
                <a:tab pos="8570912" algn="l"/>
                <a:tab pos="9485312" algn="l"/>
                <a:tab pos="10399712" algn="l"/>
              </a:tabLst>
            </a:pPr>
            <a:r>
              <a:rPr sz="1600" b="true" i="false" u="none">
                <a:latin typeface="Calibri"/>
                <a:ea typeface="msgothic"/>
              </a:rPr>
              <a:t>P: </a:t>
            </a:r>
            <a:r>
              <a:rPr sz="1600" b="false" i="false" u="none">
                <a:latin typeface="Calibri"/>
                <a:ea typeface="msgothic"/>
              </a:rPr>
              <a:t>Child page is present in memory (1) or not (0)</a:t>
            </a:r>
            <a:endParaRPr/>
          </a:p>
          <a:p>
            <a:pPr marL="341312" lvl="0" indent="-341312">
              <a:lnSpc>
                <a:spcPct val="88000"/>
              </a:lnSpc>
              <a:spcBef>
                <a:spcPts val="1200"/>
              </a:spcBef>
              <a:buNone/>
              <a:tabLst>
                <a:tab pos="341312" algn="l"/>
                <a:tab pos="1255712" algn="l"/>
                <a:tab pos="2170112" algn="l"/>
                <a:tab pos="3084512" algn="l"/>
                <a:tab pos="3998912" algn="l"/>
                <a:tab pos="4913312" algn="l"/>
                <a:tab pos="5827712" algn="l"/>
                <a:tab pos="6742112" algn="l"/>
                <a:tab pos="7656512" algn="l"/>
                <a:tab pos="8570912" algn="l"/>
                <a:tab pos="9485312" algn="l"/>
                <a:tab pos="10399712" algn="l"/>
              </a:tabLst>
            </a:pPr>
            <a:r>
              <a:rPr sz="1600" b="true" i="false" u="none">
                <a:latin typeface="Calibri"/>
                <a:ea typeface="msgothic"/>
              </a:rPr>
              <a:t>R/W: </a:t>
            </a:r>
            <a:r>
              <a:rPr sz="1600" b="false" i="false" u="none">
                <a:latin typeface="Calibri"/>
                <a:ea typeface="msgothic"/>
              </a:rPr>
              <a:t>Read-only or read-write access permission for child page</a:t>
            </a:r>
            <a:endParaRPr/>
          </a:p>
          <a:p>
            <a:pPr marL="341312" lvl="0" indent="-341312">
              <a:lnSpc>
                <a:spcPct val="88000"/>
              </a:lnSpc>
              <a:spcBef>
                <a:spcPts val="1200"/>
              </a:spcBef>
              <a:buNone/>
              <a:tabLst>
                <a:tab pos="341312" algn="l"/>
                <a:tab pos="1255712" algn="l"/>
                <a:tab pos="2170112" algn="l"/>
                <a:tab pos="3084512" algn="l"/>
                <a:tab pos="3998912" algn="l"/>
                <a:tab pos="4913312" algn="l"/>
                <a:tab pos="5827712" algn="l"/>
                <a:tab pos="6742112" algn="l"/>
                <a:tab pos="7656512" algn="l"/>
                <a:tab pos="8570912" algn="l"/>
                <a:tab pos="9485312" algn="l"/>
                <a:tab pos="10399712" algn="l"/>
              </a:tabLst>
            </a:pPr>
            <a:r>
              <a:rPr sz="1600" b="true" i="false" u="none">
                <a:latin typeface="Calibri"/>
                <a:ea typeface="msgothic"/>
              </a:rPr>
              <a:t>U/S: </a:t>
            </a:r>
            <a:r>
              <a:rPr sz="1600" b="false" i="false" u="none">
                <a:latin typeface="Calibri"/>
                <a:ea typeface="msgothic"/>
              </a:rPr>
              <a:t>User or supervisor mode access</a:t>
            </a:r>
            <a:endParaRPr/>
          </a:p>
          <a:p>
            <a:pPr marL="341312" lvl="0" indent="-341312">
              <a:lnSpc>
                <a:spcPct val="88000"/>
              </a:lnSpc>
              <a:spcBef>
                <a:spcPts val="1200"/>
              </a:spcBef>
              <a:buNone/>
              <a:tabLst>
                <a:tab pos="341312" algn="l"/>
                <a:tab pos="1255712" algn="l"/>
                <a:tab pos="2170112" algn="l"/>
                <a:tab pos="3084512" algn="l"/>
                <a:tab pos="3998912" algn="l"/>
                <a:tab pos="4913312" algn="l"/>
                <a:tab pos="5827712" algn="l"/>
                <a:tab pos="6742112" algn="l"/>
                <a:tab pos="7656512" algn="l"/>
                <a:tab pos="8570912" algn="l"/>
                <a:tab pos="9485312" algn="l"/>
                <a:tab pos="10399712" algn="l"/>
              </a:tabLst>
            </a:pPr>
            <a:r>
              <a:rPr sz="1600" b="true" i="false" u="none">
                <a:latin typeface="Calibri"/>
                <a:ea typeface="msgothic"/>
              </a:rPr>
              <a:t>WT: </a:t>
            </a:r>
            <a:r>
              <a:rPr sz="1600" b="false" i="false" u="none">
                <a:latin typeface="Calibri"/>
                <a:ea typeface="msgothic"/>
              </a:rPr>
              <a:t>Write-through or write-back cache policy for this page</a:t>
            </a:r>
            <a:endParaRPr/>
          </a:p>
          <a:p>
            <a:pPr marL="341312" lvl="0" indent="-341312">
              <a:lnSpc>
                <a:spcPct val="88000"/>
              </a:lnSpc>
              <a:spcBef>
                <a:spcPts val="1200"/>
              </a:spcBef>
              <a:buNone/>
              <a:tabLst>
                <a:tab pos="341312" algn="l"/>
                <a:tab pos="1255712" algn="l"/>
                <a:tab pos="2170112" algn="l"/>
                <a:tab pos="3084512" algn="l"/>
                <a:tab pos="3998912" algn="l"/>
                <a:tab pos="4913312" algn="l"/>
                <a:tab pos="5827712" algn="l"/>
                <a:tab pos="6742112" algn="l"/>
                <a:tab pos="7656512" algn="l"/>
                <a:tab pos="8570912" algn="l"/>
                <a:tab pos="9485312" algn="l"/>
                <a:tab pos="10399712" algn="l"/>
              </a:tabLst>
            </a:pPr>
            <a:r>
              <a:rPr sz="1600" b="true" i="false" u="none">
                <a:latin typeface="Calibri"/>
                <a:ea typeface="msgothic"/>
              </a:rPr>
              <a:t>A: </a:t>
            </a:r>
            <a:r>
              <a:rPr sz="1600" b="false" i="false" u="none">
                <a:latin typeface="Calibri"/>
                <a:ea typeface="msgothic"/>
              </a:rPr>
              <a:t>Reference bit (</a:t>
            </a:r>
            <a:r>
              <a:rPr sz="1600" b="true" i="false" u="none">
                <a:latin typeface="Calibri"/>
                <a:ea typeface="msgothic"/>
              </a:rPr>
              <a:t>set</a:t>
            </a:r>
            <a:r>
              <a:rPr sz="1600" b="false" i="false" u="none">
                <a:latin typeface="Calibri"/>
                <a:ea typeface="msgothic"/>
              </a:rPr>
              <a:t> by MMU on reads and writes, </a:t>
            </a:r>
            <a:r>
              <a:rPr sz="1600" b="true" i="false" u="none">
                <a:latin typeface="Calibri"/>
                <a:ea typeface="msgothic"/>
              </a:rPr>
              <a:t>cleared</a:t>
            </a:r>
            <a:r>
              <a:rPr sz="1600" b="false" i="false" u="none">
                <a:latin typeface="Calibri"/>
                <a:ea typeface="msgothic"/>
              </a:rPr>
              <a:t> by software) </a:t>
            </a:r>
            <a:endParaRPr/>
          </a:p>
          <a:p>
            <a:pPr marL="341312" lvl="0" indent="-341312">
              <a:lnSpc>
                <a:spcPct val="88000"/>
              </a:lnSpc>
              <a:spcBef>
                <a:spcPts val="1200"/>
              </a:spcBef>
              <a:buNone/>
              <a:tabLst>
                <a:tab pos="341312" algn="l"/>
                <a:tab pos="1255712" algn="l"/>
                <a:tab pos="2170112" algn="l"/>
                <a:tab pos="3084512" algn="l"/>
                <a:tab pos="3998912" algn="l"/>
                <a:tab pos="4913312" algn="l"/>
                <a:tab pos="5827712" algn="l"/>
                <a:tab pos="6742112" algn="l"/>
                <a:tab pos="7656512" algn="l"/>
                <a:tab pos="8570912" algn="l"/>
                <a:tab pos="9485312" algn="l"/>
                <a:tab pos="10399712" algn="l"/>
              </a:tabLst>
            </a:pPr>
            <a:r>
              <a:rPr sz="1600" b="true" i="false" u="none">
                <a:latin typeface="Calibri"/>
                <a:ea typeface="msgothic"/>
              </a:rPr>
              <a:t>D: </a:t>
            </a:r>
            <a:r>
              <a:rPr sz="1600" b="false" i="false" u="none">
                <a:latin typeface="Calibri"/>
                <a:ea typeface="msgothic"/>
              </a:rPr>
              <a:t>Dirty bit (set by MMU on writes, cleared by software)</a:t>
            </a:r>
            <a:endParaRPr/>
          </a:p>
          <a:p>
            <a:pPr marL="341312" lvl="0" indent="-341312">
              <a:lnSpc>
                <a:spcPct val="88000"/>
              </a:lnSpc>
              <a:spcBef>
                <a:spcPts val="1200"/>
              </a:spcBef>
              <a:buNone/>
              <a:tabLst>
                <a:tab pos="341312" algn="l"/>
                <a:tab pos="1255712" algn="l"/>
                <a:tab pos="2170112" algn="l"/>
                <a:tab pos="3084512" algn="l"/>
                <a:tab pos="3998912" algn="l"/>
                <a:tab pos="4913312" algn="l"/>
                <a:tab pos="5827712" algn="l"/>
                <a:tab pos="6742112" algn="l"/>
                <a:tab pos="7656512" algn="l"/>
                <a:tab pos="8570912" algn="l"/>
                <a:tab pos="9485312" algn="l"/>
                <a:tab pos="10399712" algn="l"/>
              </a:tabLst>
            </a:pPr>
            <a:r>
              <a:rPr sz="1600" b="true" i="false" u="none">
                <a:latin typeface="Calibri"/>
                <a:ea typeface="msgothic"/>
              </a:rPr>
              <a:t>Page physical base address: </a:t>
            </a:r>
            <a:r>
              <a:rPr sz="1600" b="false" i="false" u="none">
                <a:latin typeface="Calibri"/>
                <a:ea typeface="msgothic"/>
              </a:rPr>
              <a:t>40 most significant bits of physical page address (forces pages to be 4KB aligned)</a:t>
            </a:r>
            <a:endParaRPr/>
          </a:p>
          <a:p>
            <a:pPr marL="341312" lvl="0" indent="-341312">
              <a:lnSpc>
                <a:spcPct val="88000"/>
              </a:lnSpc>
              <a:spcBef>
                <a:spcPts val="1200"/>
              </a:spcBef>
              <a:buNone/>
              <a:tabLst>
                <a:tab pos="341312" algn="l"/>
                <a:tab pos="1255712" algn="l"/>
                <a:tab pos="2170112" algn="l"/>
                <a:tab pos="3084512" algn="l"/>
                <a:tab pos="3998912" algn="l"/>
                <a:tab pos="4913312" algn="l"/>
                <a:tab pos="5827712" algn="l"/>
                <a:tab pos="6742112" algn="l"/>
                <a:tab pos="7656512" algn="l"/>
                <a:tab pos="8570912" algn="l"/>
                <a:tab pos="9485312" algn="l"/>
                <a:tab pos="10399712" algn="l"/>
              </a:tabLst>
            </a:pPr>
            <a:r>
              <a:rPr sz="1600" b="true" i="false" u="none">
                <a:latin typeface="Calibri"/>
                <a:ea typeface="msgothic"/>
              </a:rPr>
              <a:t>XD:</a:t>
            </a:r>
            <a:r>
              <a:rPr sz="1600" b="false" i="false" u="none">
                <a:latin typeface="Calibri"/>
                <a:ea typeface="msgothic"/>
              </a:rPr>
              <a:t> Disable or enable instruction fetches from this page.</a:t>
            </a:r>
            <a:endParaRPr/>
          </a:p>
        </p:txBody>
      </p:sp>
      <p:sp>
        <p:nvSpPr>
          <p:cNvPr id="313" name="Text Box 14"/>
          <p:cNvSpPr txBox="true">
            <a:spLocks noGrp="true" noChangeShapeType="true"/>
          </p:cNvSpPr>
          <p:nvPr/>
        </p:nvSpPr>
        <p:spPr>
          <a:xfrm>
            <a:off x="1768475" y="1512887"/>
            <a:ext cx="365125" cy="2841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marL="0" lvl="0" indent="0">
              <a:lnSpc>
                <a:spcPct val="88000"/>
              </a:lnSpc>
              <a:spcBef>
                <a:spcPts val="525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true" i="false" u="none">
                <a:latin typeface="Calibri" pitchFamily="34"/>
                <a:ea typeface="msgothic" charset="1"/>
              </a:rPr>
              <a:t>51</a:t>
            </a:r>
            <a:endParaRPr/>
          </a:p>
        </p:txBody>
      </p:sp>
      <p:sp>
        <p:nvSpPr>
          <p:cNvPr id="314" name="Text Box 15"/>
          <p:cNvSpPr txBox="true">
            <a:spLocks noGrp="true" noChangeShapeType="true"/>
          </p:cNvSpPr>
          <p:nvPr/>
        </p:nvSpPr>
        <p:spPr>
          <a:xfrm>
            <a:off x="4189412" y="1517650"/>
            <a:ext cx="365125" cy="2794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marL="0" lvl="0" indent="0">
              <a:lnSpc>
                <a:spcPct val="88000"/>
              </a:lnSpc>
              <a:spcBef>
                <a:spcPts val="525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true" i="false" u="none">
                <a:latin typeface="Calibri" pitchFamily="34"/>
                <a:ea typeface="msgothic" charset="1"/>
              </a:rPr>
              <a:t>12</a:t>
            </a:r>
            <a:endParaRPr/>
          </a:p>
        </p:txBody>
      </p:sp>
      <p:sp>
        <p:nvSpPr>
          <p:cNvPr id="315" name="Text Box 16"/>
          <p:cNvSpPr txBox="true">
            <a:spLocks noGrp="true" noChangeShapeType="true"/>
          </p:cNvSpPr>
          <p:nvPr/>
        </p:nvSpPr>
        <p:spPr>
          <a:xfrm>
            <a:off x="4422775" y="1517650"/>
            <a:ext cx="365125" cy="2794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marL="0" lvl="0" indent="0">
              <a:lnSpc>
                <a:spcPct val="88000"/>
              </a:lnSpc>
              <a:spcBef>
                <a:spcPts val="525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true" i="false" u="none">
                <a:latin typeface="Calibri" pitchFamily="34"/>
                <a:ea typeface="msgothic" charset="1"/>
              </a:rPr>
              <a:t>11</a:t>
            </a:r>
            <a:endParaRPr/>
          </a:p>
        </p:txBody>
      </p:sp>
      <p:sp>
        <p:nvSpPr>
          <p:cNvPr id="316" name="Text Box 17"/>
          <p:cNvSpPr txBox="true">
            <a:spLocks noGrp="true" noChangeShapeType="true"/>
          </p:cNvSpPr>
          <p:nvPr/>
        </p:nvSpPr>
        <p:spPr>
          <a:xfrm>
            <a:off x="5256212" y="1517650"/>
            <a:ext cx="274637" cy="2794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marL="0" lvl="0" indent="0">
              <a:lnSpc>
                <a:spcPct val="88000"/>
              </a:lnSpc>
              <a:spcBef>
                <a:spcPts val="525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true" i="false" u="none">
                <a:latin typeface="Calibri" pitchFamily="34"/>
                <a:ea typeface="msgothic" charset="1"/>
              </a:rPr>
              <a:t>9</a:t>
            </a:r>
            <a:endParaRPr/>
          </a:p>
        </p:txBody>
      </p:sp>
      <p:sp>
        <p:nvSpPr>
          <p:cNvPr id="317" name="Text Box 18"/>
          <p:cNvSpPr txBox="true">
            <a:spLocks noGrp="true" noChangeShapeType="true"/>
          </p:cNvSpPr>
          <p:nvPr/>
        </p:nvSpPr>
        <p:spPr>
          <a:xfrm>
            <a:off x="5562600" y="1517650"/>
            <a:ext cx="274637" cy="2794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marL="0" lvl="0" indent="0">
              <a:lnSpc>
                <a:spcPct val="88000"/>
              </a:lnSpc>
              <a:spcBef>
                <a:spcPts val="525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true" i="false" u="none">
                <a:latin typeface="Calibri" pitchFamily="34"/>
                <a:ea typeface="msgothic" charset="1"/>
              </a:rPr>
              <a:t>8</a:t>
            </a:r>
            <a:endParaRPr/>
          </a:p>
        </p:txBody>
      </p:sp>
      <p:sp>
        <p:nvSpPr>
          <p:cNvPr id="318" name="Text Box 19"/>
          <p:cNvSpPr txBox="true">
            <a:spLocks noGrp="true" noChangeShapeType="true"/>
          </p:cNvSpPr>
          <p:nvPr/>
        </p:nvSpPr>
        <p:spPr>
          <a:xfrm>
            <a:off x="5943600" y="1517650"/>
            <a:ext cx="274637" cy="2794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marL="0" lvl="0" indent="0">
              <a:lnSpc>
                <a:spcPct val="88000"/>
              </a:lnSpc>
              <a:spcBef>
                <a:spcPts val="525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true" i="false" u="none">
                <a:latin typeface="Calibri" pitchFamily="34"/>
                <a:ea typeface="msgothic" charset="1"/>
              </a:rPr>
              <a:t>7</a:t>
            </a:r>
            <a:endParaRPr/>
          </a:p>
        </p:txBody>
      </p:sp>
      <p:sp>
        <p:nvSpPr>
          <p:cNvPr id="319" name="Text Box 20"/>
          <p:cNvSpPr txBox="true">
            <a:spLocks noGrp="true" noChangeShapeType="true"/>
          </p:cNvSpPr>
          <p:nvPr/>
        </p:nvSpPr>
        <p:spPr>
          <a:xfrm>
            <a:off x="6273800" y="1517650"/>
            <a:ext cx="274637" cy="2794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marL="0" lvl="0" indent="0">
              <a:lnSpc>
                <a:spcPct val="88000"/>
              </a:lnSpc>
              <a:spcBef>
                <a:spcPts val="525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true" i="false" u="none">
                <a:latin typeface="Calibri" pitchFamily="34"/>
                <a:ea typeface="msgothic" charset="1"/>
              </a:rPr>
              <a:t>6</a:t>
            </a:r>
            <a:endParaRPr/>
          </a:p>
        </p:txBody>
      </p:sp>
      <p:sp>
        <p:nvSpPr>
          <p:cNvPr id="320" name="Text Box 21"/>
          <p:cNvSpPr txBox="true">
            <a:spLocks noGrp="true" noChangeShapeType="true"/>
          </p:cNvSpPr>
          <p:nvPr/>
        </p:nvSpPr>
        <p:spPr>
          <a:xfrm>
            <a:off x="6692900" y="1517650"/>
            <a:ext cx="274637" cy="2794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marL="0" lvl="0" indent="0">
              <a:lnSpc>
                <a:spcPct val="88000"/>
              </a:lnSpc>
              <a:spcBef>
                <a:spcPts val="525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true" i="false" u="none">
                <a:latin typeface="Calibri" pitchFamily="34"/>
                <a:ea typeface="msgothic" charset="1"/>
              </a:rPr>
              <a:t>5</a:t>
            </a:r>
            <a:endParaRPr/>
          </a:p>
        </p:txBody>
      </p:sp>
      <p:sp>
        <p:nvSpPr>
          <p:cNvPr id="321" name="Text Box 22"/>
          <p:cNvSpPr txBox="true">
            <a:spLocks noGrp="true" noChangeShapeType="true"/>
          </p:cNvSpPr>
          <p:nvPr/>
        </p:nvSpPr>
        <p:spPr>
          <a:xfrm>
            <a:off x="7086600" y="1517650"/>
            <a:ext cx="274637" cy="2794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marL="0" lvl="0" indent="0">
              <a:lnSpc>
                <a:spcPct val="88000"/>
              </a:lnSpc>
              <a:spcBef>
                <a:spcPts val="525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true" i="false" u="none">
                <a:latin typeface="Calibri" pitchFamily="34"/>
                <a:ea typeface="msgothic" charset="1"/>
              </a:rPr>
              <a:t>4</a:t>
            </a:r>
            <a:endParaRPr/>
          </a:p>
        </p:txBody>
      </p:sp>
      <p:sp>
        <p:nvSpPr>
          <p:cNvPr id="322" name="Text Box 23"/>
          <p:cNvSpPr txBox="true">
            <a:spLocks noGrp="true" noChangeShapeType="true"/>
          </p:cNvSpPr>
          <p:nvPr/>
        </p:nvSpPr>
        <p:spPr>
          <a:xfrm>
            <a:off x="7467600" y="1517650"/>
            <a:ext cx="274637" cy="2794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marL="0" lvl="0" indent="0">
              <a:lnSpc>
                <a:spcPct val="88000"/>
              </a:lnSpc>
              <a:spcBef>
                <a:spcPts val="525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true" i="false" u="none">
                <a:latin typeface="Calibri" pitchFamily="34"/>
                <a:ea typeface="msgothic" charset="1"/>
              </a:rPr>
              <a:t>3</a:t>
            </a:r>
            <a:endParaRPr/>
          </a:p>
        </p:txBody>
      </p:sp>
      <p:sp>
        <p:nvSpPr>
          <p:cNvPr id="323" name="Text Box 24"/>
          <p:cNvSpPr txBox="true">
            <a:spLocks noGrp="true" noChangeShapeType="true"/>
          </p:cNvSpPr>
          <p:nvPr/>
        </p:nvSpPr>
        <p:spPr>
          <a:xfrm>
            <a:off x="7847012" y="1517650"/>
            <a:ext cx="274637" cy="2794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marL="0" lvl="0" indent="0">
              <a:lnSpc>
                <a:spcPct val="88000"/>
              </a:lnSpc>
              <a:spcBef>
                <a:spcPts val="525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true" i="false" u="none">
                <a:latin typeface="Calibri" pitchFamily="34"/>
                <a:ea typeface="msgothic" charset="1"/>
              </a:rPr>
              <a:t>2</a:t>
            </a:r>
            <a:endParaRPr/>
          </a:p>
        </p:txBody>
      </p:sp>
      <p:sp>
        <p:nvSpPr>
          <p:cNvPr id="324" name="Text Box 25"/>
          <p:cNvSpPr txBox="true">
            <a:spLocks noGrp="true" noChangeShapeType="true"/>
          </p:cNvSpPr>
          <p:nvPr/>
        </p:nvSpPr>
        <p:spPr>
          <a:xfrm>
            <a:off x="8229600" y="1517650"/>
            <a:ext cx="274637" cy="2794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marL="0" lvl="0" indent="0">
              <a:lnSpc>
                <a:spcPct val="88000"/>
              </a:lnSpc>
              <a:spcBef>
                <a:spcPts val="525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true" i="false" u="none">
                <a:latin typeface="Calibri" pitchFamily="34"/>
                <a:ea typeface="msgothic" charset="1"/>
              </a:rPr>
              <a:t>1</a:t>
            </a:r>
            <a:endParaRPr/>
          </a:p>
        </p:txBody>
      </p:sp>
      <p:sp>
        <p:nvSpPr>
          <p:cNvPr id="325" name="Text Box 26"/>
          <p:cNvSpPr txBox="true">
            <a:spLocks noGrp="true" noChangeShapeType="true"/>
          </p:cNvSpPr>
          <p:nvPr/>
        </p:nvSpPr>
        <p:spPr>
          <a:xfrm>
            <a:off x="8610600" y="1517650"/>
            <a:ext cx="274637" cy="2794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marL="0" lvl="0" indent="0">
              <a:lnSpc>
                <a:spcPct val="88000"/>
              </a:lnSpc>
              <a:spcBef>
                <a:spcPts val="525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true" i="false" u="none">
                <a:latin typeface="Calibri" pitchFamily="34"/>
                <a:ea typeface="msgothic" charset="1"/>
              </a:rPr>
              <a:t>0</a:t>
            </a:r>
            <a:endParaRPr/>
          </a:p>
        </p:txBody>
      </p:sp>
      <p:sp>
        <p:nvSpPr>
          <p:cNvPr id="326" name="Rectangle 3"/>
          <p:cNvSpPr>
            <a:spLocks noGrp="true" noChangeShapeType="true"/>
          </p:cNvSpPr>
          <p:nvPr/>
        </p:nvSpPr>
        <p:spPr>
          <a:xfrm>
            <a:off x="838200" y="1741487"/>
            <a:ext cx="990600" cy="381000"/>
          </a:xfrm>
          <a:prstGeom prst="rect">
            <a:avLst/>
          </a:prstGeom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marL="0" lvl="0" indent="0" algn="ctr">
              <a:lnSpc>
                <a:spcPct val="88000"/>
              </a:lnSpc>
              <a:spcBef>
                <a:spcPts val="525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true" i="false" u="none">
                <a:latin typeface="Calibri" pitchFamily="34"/>
                <a:ea typeface="msgothic" charset="1"/>
              </a:rPr>
              <a:t>Unused</a:t>
            </a:r>
            <a:endParaRPr/>
          </a:p>
        </p:txBody>
      </p:sp>
      <p:sp>
        <p:nvSpPr>
          <p:cNvPr id="327" name="Rectangle 4"/>
          <p:cNvSpPr>
            <a:spLocks noGrp="true" noChangeShapeType="true"/>
          </p:cNvSpPr>
          <p:nvPr/>
        </p:nvSpPr>
        <p:spPr>
          <a:xfrm>
            <a:off x="457200" y="1741487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marL="0" lvl="0" indent="0" algn="ctr">
              <a:lnSpc>
                <a:spcPct val="88000"/>
              </a:lnSpc>
              <a:spcBef>
                <a:spcPts val="525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true" i="false" u="none">
                <a:latin typeface="Calibri" pitchFamily="34"/>
                <a:ea typeface="msgothic" charset="1"/>
              </a:rPr>
              <a:t>XD</a:t>
            </a:r>
            <a:endParaRPr/>
          </a:p>
        </p:txBody>
      </p:sp>
      <p:sp>
        <p:nvSpPr>
          <p:cNvPr id="328" name="Rectangle 27"/>
          <p:cNvSpPr>
            <a:spLocks noGrp="true" noChangeShapeType="true"/>
          </p:cNvSpPr>
          <p:nvPr/>
        </p:nvSpPr>
        <p:spPr>
          <a:xfrm>
            <a:off x="457200" y="2351087"/>
            <a:ext cx="8093075" cy="381000"/>
          </a:xfrm>
          <a:prstGeom prst="rect">
            <a:avLst/>
          </a:prstGeom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marL="0" lvl="0" indent="0" algn="ctr">
              <a:lnSpc>
                <a:spcPct val="88000"/>
              </a:lnSpc>
              <a:spcBef>
                <a:spcPts val="525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true" i="false" u="none">
                <a:latin typeface="Calibri" pitchFamily="34"/>
                <a:ea typeface="msgothic" charset="1"/>
              </a:rPr>
              <a:t>Available for OS (page location on disk)</a:t>
            </a:r>
            <a:endParaRPr/>
          </a:p>
        </p:txBody>
      </p:sp>
      <p:sp>
        <p:nvSpPr>
          <p:cNvPr id="329" name="Rectangle 28"/>
          <p:cNvSpPr>
            <a:spLocks noGrp="true" noChangeShapeType="true"/>
          </p:cNvSpPr>
          <p:nvPr/>
        </p:nvSpPr>
        <p:spPr>
          <a:xfrm>
            <a:off x="8550275" y="2351087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marL="0" lvl="0" indent="0" algn="ctr">
              <a:lnSpc>
                <a:spcPct val="88000"/>
              </a:lnSpc>
              <a:spcBef>
                <a:spcPts val="525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true" i="false" u="none">
                <a:latin typeface="Calibri" pitchFamily="34"/>
                <a:ea typeface="msgothic" charset="1"/>
              </a:rPr>
              <a:t>P=0</a:t>
            </a:r>
            <a:endParaRPr/>
          </a:p>
        </p:txBody>
      </p:sp>
      <p:sp>
        <p:nvSpPr>
          <p:cNvPr id="330" name="Text Box 29"/>
          <p:cNvSpPr txBox="true">
            <a:spLocks noGrp="true" noChangeShapeType="true"/>
          </p:cNvSpPr>
          <p:nvPr/>
        </p:nvSpPr>
        <p:spPr>
          <a:xfrm>
            <a:off x="1524000" y="1512887"/>
            <a:ext cx="365125" cy="2841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marL="0" lvl="0" indent="0">
              <a:lnSpc>
                <a:spcPct val="88000"/>
              </a:lnSpc>
              <a:spcBef>
                <a:spcPts val="525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true" i="false" u="none">
                <a:latin typeface="Calibri" pitchFamily="34"/>
                <a:ea typeface="msgothic" charset="1"/>
              </a:rPr>
              <a:t>52</a:t>
            </a:r>
            <a:endParaRPr/>
          </a:p>
        </p:txBody>
      </p:sp>
      <p:sp>
        <p:nvSpPr>
          <p:cNvPr id="331" name="Text Box 29"/>
          <p:cNvSpPr txBox="true">
            <a:spLocks noGrp="true" noChangeShapeType="true"/>
          </p:cNvSpPr>
          <p:nvPr/>
        </p:nvSpPr>
        <p:spPr>
          <a:xfrm>
            <a:off x="762000" y="1512887"/>
            <a:ext cx="365125" cy="2841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marL="0" lvl="0" indent="0">
              <a:lnSpc>
                <a:spcPct val="88000"/>
              </a:lnSpc>
              <a:spcBef>
                <a:spcPts val="525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true" i="false" u="none">
                <a:latin typeface="Calibri" pitchFamily="34"/>
                <a:ea typeface="msgothic" charset="1"/>
              </a:rPr>
              <a:t>62</a:t>
            </a:r>
            <a:endParaRPr/>
          </a:p>
        </p:txBody>
      </p:sp>
      <p:sp>
        <p:nvSpPr>
          <p:cNvPr id="332" name="Text Box 29"/>
          <p:cNvSpPr txBox="true">
            <a:spLocks noGrp="true" noChangeShapeType="true"/>
          </p:cNvSpPr>
          <p:nvPr/>
        </p:nvSpPr>
        <p:spPr>
          <a:xfrm>
            <a:off x="457200" y="1512887"/>
            <a:ext cx="365125" cy="2841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marL="0" lvl="0" indent="0">
              <a:lnSpc>
                <a:spcPct val="88000"/>
              </a:lnSpc>
              <a:spcBef>
                <a:spcPts val="525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true" i="false" u="none">
                <a:latin typeface="Calibri" pitchFamily="34"/>
                <a:ea typeface="msgothic" charset="1"/>
              </a:rPr>
              <a:t>63</a:t>
            </a:r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p="http://schemas.openxmlformats.org/presentationml/2006/main">
  <p:cSld>
    <p:spTree>
      <p:nvGrpSpPr>
        <p:cNvPr id="3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b="true" i="false" u="none"/>
              <a:t>Swap</a:t>
            </a:r>
            <a:endParaRPr/>
          </a:p>
        </p:txBody>
      </p:sp>
      <p:sp>
        <p:nvSpPr>
          <p:cNvPr id="335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OS</a:t>
            </a:r>
            <a:r>
              <a:rPr lang="zh-CN"/>
              <a:t>中</a:t>
            </a:r>
            <a:r>
              <a:rPr lang="en-US"/>
              <a:t>所有进程的虚存空间总和可能大于物理内存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b="false" i="false" u="none"/>
              <a:t>进程</a:t>
            </a:r>
            <a:r>
              <a:rPr lang="zh-CN" b="false" i="false" u="none"/>
              <a:t>Vm</a:t>
            </a:r>
            <a:r>
              <a:rPr lang="zh-CN" b="false" i="false" u="none"/>
              <a:t>空间大的好处：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en-US" b="false" i="false" u="none"/>
              <a:t>Data structure</a:t>
            </a:r>
            <a:r>
              <a:rPr lang="en-US" b="false" i="false" u="none"/>
              <a:t>不用考虑</a:t>
            </a:r>
            <a:r>
              <a:rPr lang="en-US" b="false" i="false" u="none"/>
              <a:t>memory</a:t>
            </a:r>
            <a:r>
              <a:rPr lang="en-US" b="false" i="false" u="none"/>
              <a:t>空间的限制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en-US" b="false" i="false" u="none"/>
              <a:t>不过实际上完全不考虑也是不负责任的，例如外排算法（当数据量非常大时）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b="false" i="false" u="none"/>
              <a:t>不能保证每个</a:t>
            </a:r>
            <a:r>
              <a:rPr lang="zh-CN" b="false" i="false" u="none"/>
              <a:t>VPN</a:t>
            </a:r>
            <a:r>
              <a:rPr lang="zh-CN" b="false" i="false" u="none"/>
              <a:t>都对应一个</a:t>
            </a:r>
            <a:r>
              <a:rPr lang="zh-CN" b="false" i="false" u="none"/>
              <a:t>PPN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b="false" i="false" u="none"/>
              <a:t>资源不够时，只能将部分内存中的内容交换到磁盘上</a:t>
            </a:r>
            <a:endParaRPr/>
          </a:p>
        </p:txBody>
      </p:sp>
      <p:sp>
        <p:nvSpPr>
          <p:cNvPr id="336" name="幻灯片编号占位符 3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p="http://schemas.openxmlformats.org/presentationml/2006/main">
  <p:cSld>
    <p:spTree>
      <p:nvGrpSpPr>
        <p:cNvPr id="3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itle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/>
              <a:t>Core i7 Page Table Translation</a:t>
            </a:r>
            <a:endParaRPr/>
          </a:p>
        </p:txBody>
      </p:sp>
      <p:sp>
        <p:nvSpPr>
          <p:cNvPr id="339" name="Text Box 381"/>
          <p:cNvSpPr txBox="true">
            <a:spLocks noGrp="true" noChangeShapeType="true"/>
          </p:cNvSpPr>
          <p:nvPr/>
        </p:nvSpPr>
        <p:spPr>
          <a:xfrm>
            <a:off x="158750" y="3109912"/>
            <a:ext cx="469900" cy="2873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dk2"/>
                </a:solidFill>
              </a:rPr>
              <a:t>CR3</a:t>
            </a:r>
            <a:endParaRPr/>
          </a:p>
        </p:txBody>
      </p:sp>
      <p:sp>
        <p:nvSpPr>
          <p:cNvPr id="340" name="Text Box 387"/>
          <p:cNvSpPr txBox="true">
            <a:spLocks noGrp="true" noChangeShapeType="true"/>
          </p:cNvSpPr>
          <p:nvPr/>
        </p:nvSpPr>
        <p:spPr>
          <a:xfrm>
            <a:off x="6407150" y="4367212"/>
            <a:ext cx="823912" cy="8048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  <a:spcBef>
                <a:spcPct val="30000"/>
              </a:spcBef>
            </a:pPr>
            <a:r>
              <a:rPr lang="en-US" sz="1400" b="true" i="true" u="none">
                <a:solidFill>
                  <a:schemeClr val="dk2"/>
                </a:solidFill>
              </a:rPr>
              <a:t>Physical  </a:t>
            </a:r>
            <a:endParaRPr/>
          </a:p>
          <a:p>
            <a:pPr lvl="0" algn="ctr">
              <a:lnSpc>
                <a:spcPct val="90000"/>
              </a:lnSpc>
              <a:spcBef>
                <a:spcPct val="30000"/>
              </a:spcBef>
            </a:pPr>
            <a:r>
              <a:rPr lang="en-US" sz="1400" b="true" i="true" u="none">
                <a:solidFill>
                  <a:schemeClr val="dk2"/>
                </a:solidFill>
              </a:rPr>
              <a:t>address</a:t>
            </a:r>
            <a:endParaRPr/>
          </a:p>
          <a:p>
            <a:pPr lvl="0" algn="ctr">
              <a:lnSpc>
                <a:spcPct val="90000"/>
              </a:lnSpc>
              <a:spcBef>
                <a:spcPct val="30000"/>
              </a:spcBef>
            </a:pPr>
            <a:r>
              <a:rPr lang="en-US" sz="1400" b="true" i="true" u="none">
                <a:solidFill>
                  <a:schemeClr val="dk2"/>
                </a:solidFill>
              </a:rPr>
              <a:t>of page</a:t>
            </a:r>
            <a:endParaRPr/>
          </a:p>
        </p:txBody>
      </p:sp>
      <p:sp>
        <p:nvSpPr>
          <p:cNvPr id="341" name="Text Box 388"/>
          <p:cNvSpPr txBox="true">
            <a:spLocks noGrp="true" noChangeShapeType="true"/>
          </p:cNvSpPr>
          <p:nvPr/>
        </p:nvSpPr>
        <p:spPr>
          <a:xfrm>
            <a:off x="53975" y="3324225"/>
            <a:ext cx="823912" cy="8048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  <a:spcBef>
                <a:spcPct val="30000"/>
              </a:spcBef>
            </a:pPr>
            <a:r>
              <a:rPr lang="en-US" sz="1400" b="true" i="true" u="none">
                <a:solidFill>
                  <a:schemeClr val="dk2"/>
                </a:solidFill>
              </a:rPr>
              <a:t>Physical </a:t>
            </a:r>
            <a:endParaRPr/>
          </a:p>
          <a:p>
            <a:pPr lvl="0" algn="ctr">
              <a:lnSpc>
                <a:spcPct val="90000"/>
              </a:lnSpc>
              <a:spcBef>
                <a:spcPct val="30000"/>
              </a:spcBef>
            </a:pPr>
            <a:r>
              <a:rPr lang="en-US" sz="1400" b="true" i="true" u="none">
                <a:solidFill>
                  <a:schemeClr val="dk2"/>
                </a:solidFill>
              </a:rPr>
              <a:t>address</a:t>
            </a:r>
            <a:endParaRPr/>
          </a:p>
          <a:p>
            <a:pPr lvl="0" algn="ctr">
              <a:lnSpc>
                <a:spcPct val="90000"/>
              </a:lnSpc>
              <a:spcBef>
                <a:spcPct val="30000"/>
              </a:spcBef>
            </a:pPr>
            <a:r>
              <a:rPr lang="en-US" sz="1400" b="true" i="true" u="none">
                <a:solidFill>
                  <a:schemeClr val="dk2"/>
                </a:solidFill>
              </a:rPr>
              <a:t>of L1 PT</a:t>
            </a:r>
            <a:endParaRPr/>
          </a:p>
        </p:txBody>
      </p:sp>
      <p:sp>
        <p:nvSpPr>
          <p:cNvPr id="342" name="Text Box 394"/>
          <p:cNvSpPr txBox="true">
            <a:spLocks noGrp="true" noChangeShapeType="true"/>
          </p:cNvSpPr>
          <p:nvPr/>
        </p:nvSpPr>
        <p:spPr>
          <a:xfrm>
            <a:off x="2901950" y="1438275"/>
            <a:ext cx="260350" cy="2587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dk2"/>
                </a:solidFill>
              </a:rPr>
              <a:t>9</a:t>
            </a:r>
            <a:endParaRPr/>
          </a:p>
        </p:txBody>
      </p:sp>
      <p:sp>
        <p:nvSpPr>
          <p:cNvPr id="343" name="Rectangle 395"/>
          <p:cNvSpPr>
            <a:spLocks noGrp="true" noChangeShapeType="true"/>
          </p:cNvSpPr>
          <p:nvPr/>
        </p:nvSpPr>
        <p:spPr>
          <a:xfrm>
            <a:off x="6142037" y="1668462"/>
            <a:ext cx="1843087" cy="273050"/>
          </a:xfrm>
          <a:prstGeom prst="rect">
            <a:avLst/>
          </a:prstGeom>
          <a:solidFill>
            <a:srgbClr val="DEDFF5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 lvl="0"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dk2"/>
                </a:solidFill>
              </a:rPr>
              <a:t>VPO</a:t>
            </a:r>
            <a:endParaRPr/>
          </a:p>
        </p:txBody>
      </p:sp>
      <p:sp>
        <p:nvSpPr>
          <p:cNvPr id="344" name="Text Box 396"/>
          <p:cNvSpPr txBox="true">
            <a:spLocks noGrp="true" noChangeShapeType="true"/>
          </p:cNvSpPr>
          <p:nvPr/>
        </p:nvSpPr>
        <p:spPr>
          <a:xfrm>
            <a:off x="5454650" y="1447800"/>
            <a:ext cx="260350" cy="2587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dk2"/>
                </a:solidFill>
              </a:rPr>
              <a:t>9</a:t>
            </a:r>
            <a:endParaRPr/>
          </a:p>
        </p:txBody>
      </p:sp>
      <p:sp>
        <p:nvSpPr>
          <p:cNvPr id="345" name="Text Box 397"/>
          <p:cNvSpPr txBox="true">
            <a:spLocks noGrp="true" noChangeShapeType="true"/>
          </p:cNvSpPr>
          <p:nvPr/>
        </p:nvSpPr>
        <p:spPr>
          <a:xfrm>
            <a:off x="6878637" y="1447800"/>
            <a:ext cx="338137" cy="2587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dk2"/>
                </a:solidFill>
              </a:rPr>
              <a:t>12</a:t>
            </a:r>
            <a:endParaRPr/>
          </a:p>
        </p:txBody>
      </p:sp>
      <p:sp>
        <p:nvSpPr>
          <p:cNvPr id="346" name="Text Box 399"/>
          <p:cNvSpPr txBox="true">
            <a:spLocks noGrp="true" noChangeShapeType="true"/>
          </p:cNvSpPr>
          <p:nvPr/>
        </p:nvSpPr>
        <p:spPr>
          <a:xfrm>
            <a:off x="8053387" y="1449387"/>
            <a:ext cx="927100" cy="6762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  <a:spcBef>
                <a:spcPct val="30000"/>
              </a:spcBef>
            </a:pPr>
            <a:r>
              <a:rPr lang="en-US" sz="1800">
                <a:solidFill>
                  <a:schemeClr val="dk2"/>
                </a:solidFill>
              </a:rPr>
              <a:t>Virtual </a:t>
            </a:r>
            <a:endParaRPr/>
          </a:p>
          <a:p>
            <a:pPr lvl="0" algn="ctr">
              <a:lnSpc>
                <a:spcPct val="90000"/>
              </a:lnSpc>
              <a:spcBef>
                <a:spcPct val="30000"/>
              </a:spcBef>
            </a:pPr>
            <a:r>
              <a:rPr lang="en-US" sz="1800">
                <a:solidFill>
                  <a:schemeClr val="dk2"/>
                </a:solidFill>
              </a:rPr>
              <a:t>address</a:t>
            </a:r>
            <a:endParaRPr/>
          </a:p>
        </p:txBody>
      </p:sp>
      <p:sp>
        <p:nvSpPr>
          <p:cNvPr id="347" name="Line 403"/>
          <p:cNvSpPr>
            <a:spLocks noGrp="true" noChangeShapeType="true"/>
          </p:cNvSpPr>
          <p:nvPr/>
        </p:nvSpPr>
        <p:spPr>
          <a:xfrm>
            <a:off x="6102350" y="4087812"/>
            <a:ext cx="304800" cy="0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348" name="Line 404"/>
          <p:cNvSpPr>
            <a:spLocks noGrp="true" noChangeShapeType="true"/>
          </p:cNvSpPr>
          <p:nvPr/>
        </p:nvSpPr>
        <p:spPr>
          <a:xfrm>
            <a:off x="6407150" y="4087812"/>
            <a:ext cx="0" cy="1839912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349" name="Line 406"/>
          <p:cNvSpPr>
            <a:spLocks noGrp="true" noChangeShapeType="true"/>
          </p:cNvSpPr>
          <p:nvPr/>
        </p:nvSpPr>
        <p:spPr>
          <a:xfrm>
            <a:off x="5113337" y="4113212"/>
            <a:ext cx="265112" cy="0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350" name="Rectangle 382"/>
          <p:cNvSpPr>
            <a:spLocks noGrp="true" noChangeShapeType="true"/>
          </p:cNvSpPr>
          <p:nvPr/>
        </p:nvSpPr>
        <p:spPr>
          <a:xfrm>
            <a:off x="5378450" y="3224212"/>
            <a:ext cx="762000" cy="1600200"/>
          </a:xfrm>
          <a:prstGeom prst="rect">
            <a:avLst/>
          </a:prstGeom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351" name="Text Box 392"/>
          <p:cNvSpPr txBox="true">
            <a:spLocks noGrp="true" noChangeShapeType="true"/>
          </p:cNvSpPr>
          <p:nvPr/>
        </p:nvSpPr>
        <p:spPr>
          <a:xfrm>
            <a:off x="5446712" y="2438400"/>
            <a:ext cx="608012" cy="8048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dk2"/>
                </a:solidFill>
              </a:rPr>
              <a:t>L4 PT</a:t>
            </a:r>
            <a:endParaRPr/>
          </a:p>
          <a:p>
            <a:pPr lvl="0" algn="ctr">
              <a:lnSpc>
                <a:spcPct val="90000"/>
              </a:lnSpc>
              <a:spcBef>
                <a:spcPct val="30000"/>
              </a:spcBef>
            </a:pPr>
            <a:r>
              <a:rPr lang="en-US" sz="1400" b="true" i="true" u="none">
                <a:solidFill>
                  <a:schemeClr val="dk2"/>
                </a:solidFill>
              </a:rPr>
              <a:t>Page </a:t>
            </a:r>
            <a:endParaRPr/>
          </a:p>
          <a:p>
            <a:pPr lvl="0" algn="ctr">
              <a:lnSpc>
                <a:spcPct val="90000"/>
              </a:lnSpc>
              <a:spcBef>
                <a:spcPct val="30000"/>
              </a:spcBef>
            </a:pPr>
            <a:r>
              <a:rPr lang="en-US" sz="1400" b="true" i="true" u="none">
                <a:solidFill>
                  <a:schemeClr val="dk2"/>
                </a:solidFill>
              </a:rPr>
              <a:t>table</a:t>
            </a:r>
            <a:endParaRPr/>
          </a:p>
        </p:txBody>
      </p:sp>
      <p:sp>
        <p:nvSpPr>
          <p:cNvPr id="352" name="Rectangle 405"/>
          <p:cNvSpPr>
            <a:spLocks noGrp="true" noChangeShapeType="true"/>
          </p:cNvSpPr>
          <p:nvPr/>
        </p:nvSpPr>
        <p:spPr>
          <a:xfrm>
            <a:off x="5381625" y="3986212"/>
            <a:ext cx="758825" cy="228600"/>
          </a:xfrm>
          <a:prstGeom prst="rect">
            <a:avLst/>
          </a:prstGeom>
          <a:solidFill>
            <a:srgbClr val="F6F5BD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 lvl="0"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dk2"/>
                </a:solidFill>
              </a:rPr>
              <a:t>L4 PTE</a:t>
            </a:r>
            <a:endParaRPr/>
          </a:p>
        </p:txBody>
      </p:sp>
      <p:sp>
        <p:nvSpPr>
          <p:cNvPr id="353" name="Line 407"/>
          <p:cNvSpPr>
            <a:spLocks noGrp="true" noChangeShapeType="true"/>
          </p:cNvSpPr>
          <p:nvPr/>
        </p:nvSpPr>
        <p:spPr>
          <a:xfrm>
            <a:off x="5113337" y="1941512"/>
            <a:ext cx="7937" cy="2168525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354" name="Line 408"/>
          <p:cNvSpPr>
            <a:spLocks noGrp="true" noChangeShapeType="true"/>
          </p:cNvSpPr>
          <p:nvPr/>
        </p:nvSpPr>
        <p:spPr>
          <a:xfrm>
            <a:off x="7639050" y="1941512"/>
            <a:ext cx="0" cy="4437062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355" name="Rectangle 409"/>
          <p:cNvSpPr>
            <a:spLocks noGrp="true" noChangeShapeType="true"/>
          </p:cNvSpPr>
          <p:nvPr/>
        </p:nvSpPr>
        <p:spPr>
          <a:xfrm>
            <a:off x="1589087" y="6378575"/>
            <a:ext cx="4495800" cy="287337"/>
          </a:xfrm>
          <a:prstGeom prst="rect">
            <a:avLst/>
          </a:prstGeom>
          <a:solidFill>
            <a:srgbClr val="F6F5BD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 lvl="0"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dk2"/>
                </a:solidFill>
              </a:rPr>
              <a:t>PPN</a:t>
            </a:r>
            <a:endParaRPr/>
          </a:p>
        </p:txBody>
      </p:sp>
      <p:sp>
        <p:nvSpPr>
          <p:cNvPr id="356" name="Rectangle 410"/>
          <p:cNvSpPr>
            <a:spLocks noGrp="true" noChangeShapeType="true"/>
          </p:cNvSpPr>
          <p:nvPr/>
        </p:nvSpPr>
        <p:spPr>
          <a:xfrm>
            <a:off x="6084887" y="6378575"/>
            <a:ext cx="1874837" cy="287337"/>
          </a:xfrm>
          <a:prstGeom prst="rect">
            <a:avLst/>
          </a:prstGeom>
          <a:solidFill>
            <a:srgbClr val="DEDFF5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 lvl="0"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dk2"/>
                </a:solidFill>
              </a:rPr>
              <a:t>PPO</a:t>
            </a:r>
            <a:endParaRPr/>
          </a:p>
        </p:txBody>
      </p:sp>
      <p:sp>
        <p:nvSpPr>
          <p:cNvPr id="357" name="Text Box 411"/>
          <p:cNvSpPr txBox="true">
            <a:spLocks noGrp="true" noChangeShapeType="true"/>
          </p:cNvSpPr>
          <p:nvPr/>
        </p:nvSpPr>
        <p:spPr>
          <a:xfrm>
            <a:off x="3665537" y="6169025"/>
            <a:ext cx="338137" cy="2587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dk2"/>
                </a:solidFill>
              </a:rPr>
              <a:t>40</a:t>
            </a:r>
            <a:endParaRPr/>
          </a:p>
        </p:txBody>
      </p:sp>
      <p:sp>
        <p:nvSpPr>
          <p:cNvPr id="358" name="Text Box 412"/>
          <p:cNvSpPr txBox="true">
            <a:spLocks noGrp="true" noChangeShapeType="true"/>
          </p:cNvSpPr>
          <p:nvPr/>
        </p:nvSpPr>
        <p:spPr>
          <a:xfrm>
            <a:off x="6853237" y="6169025"/>
            <a:ext cx="338137" cy="2587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dk2"/>
                </a:solidFill>
              </a:rPr>
              <a:t>12</a:t>
            </a:r>
            <a:endParaRPr/>
          </a:p>
        </p:txBody>
      </p:sp>
      <p:sp>
        <p:nvSpPr>
          <p:cNvPr id="359" name="Text Box 413"/>
          <p:cNvSpPr txBox="true">
            <a:spLocks noGrp="true" noChangeShapeType="true"/>
          </p:cNvSpPr>
          <p:nvPr/>
        </p:nvSpPr>
        <p:spPr>
          <a:xfrm>
            <a:off x="8053387" y="6181725"/>
            <a:ext cx="947737" cy="6762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  <a:spcBef>
                <a:spcPct val="30000"/>
              </a:spcBef>
            </a:pPr>
            <a:r>
              <a:rPr lang="en-US" sz="1800">
                <a:solidFill>
                  <a:schemeClr val="dk2"/>
                </a:solidFill>
              </a:rPr>
              <a:t>Physical </a:t>
            </a:r>
            <a:endParaRPr/>
          </a:p>
          <a:p>
            <a:pPr lvl="0" algn="ctr">
              <a:lnSpc>
                <a:spcPct val="90000"/>
              </a:lnSpc>
              <a:spcBef>
                <a:spcPct val="30000"/>
              </a:spcBef>
            </a:pPr>
            <a:r>
              <a:rPr lang="en-US" sz="1800">
                <a:solidFill>
                  <a:schemeClr val="dk2"/>
                </a:solidFill>
              </a:rPr>
              <a:t>address</a:t>
            </a:r>
            <a:endParaRPr/>
          </a:p>
        </p:txBody>
      </p:sp>
      <p:sp>
        <p:nvSpPr>
          <p:cNvPr id="360" name="Line 414"/>
          <p:cNvSpPr>
            <a:spLocks noGrp="true" noChangeShapeType="true"/>
          </p:cNvSpPr>
          <p:nvPr/>
        </p:nvSpPr>
        <p:spPr>
          <a:xfrm flipH="true">
            <a:off x="4578350" y="5929312"/>
            <a:ext cx="1828800" cy="0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361" name="Line 415"/>
          <p:cNvSpPr>
            <a:spLocks noGrp="true" noChangeShapeType="true"/>
          </p:cNvSpPr>
          <p:nvPr/>
        </p:nvSpPr>
        <p:spPr>
          <a:xfrm>
            <a:off x="4578350" y="5927725"/>
            <a:ext cx="0" cy="433387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362" name="Text Box 416"/>
          <p:cNvSpPr txBox="true">
            <a:spLocks noGrp="true" noChangeShapeType="true"/>
          </p:cNvSpPr>
          <p:nvPr/>
        </p:nvSpPr>
        <p:spPr>
          <a:xfrm>
            <a:off x="7842250" y="3516312"/>
            <a:ext cx="1147762" cy="8048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  <a:spcBef>
                <a:spcPct val="30000"/>
              </a:spcBef>
            </a:pPr>
            <a:r>
              <a:rPr lang="en-US" sz="1400" b="true" i="true" u="none">
                <a:solidFill>
                  <a:schemeClr val="dk2"/>
                </a:solidFill>
              </a:rPr>
              <a:t>Offset into </a:t>
            </a:r>
            <a:endParaRPr/>
          </a:p>
          <a:p>
            <a:pPr lvl="0" algn="ctr">
              <a:lnSpc>
                <a:spcPct val="90000"/>
              </a:lnSpc>
              <a:spcBef>
                <a:spcPct val="30000"/>
              </a:spcBef>
            </a:pPr>
            <a:r>
              <a:rPr lang="en-US" sz="1400" b="true" i="true" u="none">
                <a:solidFill>
                  <a:schemeClr val="dk2"/>
                </a:solidFill>
              </a:rPr>
              <a:t>physical and </a:t>
            </a:r>
            <a:endParaRPr/>
          </a:p>
          <a:p>
            <a:pPr lvl="0" algn="ctr">
              <a:lnSpc>
                <a:spcPct val="90000"/>
              </a:lnSpc>
              <a:spcBef>
                <a:spcPct val="30000"/>
              </a:spcBef>
            </a:pPr>
            <a:r>
              <a:rPr lang="en-US" sz="1400" b="true" i="true" u="none">
                <a:solidFill>
                  <a:schemeClr val="dk2"/>
                </a:solidFill>
              </a:rPr>
              <a:t>virtual page</a:t>
            </a:r>
            <a:endParaRPr/>
          </a:p>
        </p:txBody>
      </p:sp>
      <p:sp>
        <p:nvSpPr>
          <p:cNvPr id="363" name="Rectangle 417"/>
          <p:cNvSpPr>
            <a:spLocks noGrp="true" noChangeShapeType="true"/>
          </p:cNvSpPr>
          <p:nvPr/>
        </p:nvSpPr>
        <p:spPr>
          <a:xfrm>
            <a:off x="3586162" y="1662112"/>
            <a:ext cx="1277937" cy="280987"/>
          </a:xfrm>
          <a:prstGeom prst="rect">
            <a:avLst/>
          </a:prstGeom>
          <a:solidFill>
            <a:srgbClr val="E6E6E6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 lvl="0"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dk2"/>
                </a:solidFill>
              </a:rPr>
              <a:t>VPN 3</a:t>
            </a:r>
            <a:endParaRPr/>
          </a:p>
        </p:txBody>
      </p:sp>
      <p:sp>
        <p:nvSpPr>
          <p:cNvPr id="364" name="Rectangle 418"/>
          <p:cNvSpPr>
            <a:spLocks noGrp="true" noChangeShapeType="true"/>
          </p:cNvSpPr>
          <p:nvPr/>
        </p:nvSpPr>
        <p:spPr>
          <a:xfrm>
            <a:off x="4864100" y="1668462"/>
            <a:ext cx="1277937" cy="273050"/>
          </a:xfrm>
          <a:prstGeom prst="rect">
            <a:avLst/>
          </a:prstGeom>
          <a:solidFill>
            <a:srgbClr val="F6F5BD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 lvl="0"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dk2"/>
                </a:solidFill>
              </a:rPr>
              <a:t>VPN 4</a:t>
            </a:r>
            <a:endParaRPr/>
          </a:p>
        </p:txBody>
      </p:sp>
      <p:sp>
        <p:nvSpPr>
          <p:cNvPr id="365" name="Rectangle 419"/>
          <p:cNvSpPr>
            <a:spLocks noGrp="true" noChangeShapeType="true"/>
          </p:cNvSpPr>
          <p:nvPr/>
        </p:nvSpPr>
        <p:spPr>
          <a:xfrm>
            <a:off x="2314575" y="1662112"/>
            <a:ext cx="1277937" cy="280987"/>
          </a:xfrm>
          <a:prstGeom prst="rect">
            <a:avLst/>
          </a:prstGeom>
          <a:solidFill>
            <a:srgbClr val="DBF2DA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 lvl="0"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dk2"/>
                </a:solidFill>
              </a:rPr>
              <a:t>VPN 2</a:t>
            </a:r>
            <a:endParaRPr/>
          </a:p>
        </p:txBody>
      </p:sp>
      <p:sp>
        <p:nvSpPr>
          <p:cNvPr id="366" name="Rectangle 420"/>
          <p:cNvSpPr>
            <a:spLocks noGrp="true" noChangeShapeType="true"/>
          </p:cNvSpPr>
          <p:nvPr/>
        </p:nvSpPr>
        <p:spPr>
          <a:xfrm>
            <a:off x="1036637" y="1660525"/>
            <a:ext cx="1277937" cy="280987"/>
          </a:xfrm>
          <a:prstGeom prst="rect">
            <a:avLst/>
          </a:prstGeom>
          <a:solidFill>
            <a:srgbClr val="F6D2D2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 lvl="0"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dk2"/>
                </a:solidFill>
              </a:rPr>
              <a:t>VPN 1</a:t>
            </a:r>
            <a:endParaRPr/>
          </a:p>
        </p:txBody>
      </p:sp>
      <p:sp>
        <p:nvSpPr>
          <p:cNvPr id="367" name="Line 430"/>
          <p:cNvSpPr>
            <a:spLocks noGrp="true" noChangeShapeType="true"/>
          </p:cNvSpPr>
          <p:nvPr/>
        </p:nvSpPr>
        <p:spPr>
          <a:xfrm>
            <a:off x="4841875" y="4110037"/>
            <a:ext cx="179387" cy="0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368" name="Line 431"/>
          <p:cNvSpPr>
            <a:spLocks noGrp="true" noChangeShapeType="true"/>
          </p:cNvSpPr>
          <p:nvPr/>
        </p:nvSpPr>
        <p:spPr>
          <a:xfrm>
            <a:off x="5021262" y="3228975"/>
            <a:ext cx="9525" cy="881062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369" name="Line 432"/>
          <p:cNvSpPr>
            <a:spLocks noGrp="true" noChangeShapeType="true"/>
          </p:cNvSpPr>
          <p:nvPr/>
        </p:nvSpPr>
        <p:spPr>
          <a:xfrm>
            <a:off x="5030787" y="3228975"/>
            <a:ext cx="344487" cy="4762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370" name="Rectangle 435"/>
          <p:cNvSpPr>
            <a:spLocks noGrp="true" noChangeShapeType="true"/>
          </p:cNvSpPr>
          <p:nvPr/>
        </p:nvSpPr>
        <p:spPr>
          <a:xfrm>
            <a:off x="4102100" y="3233737"/>
            <a:ext cx="762000" cy="1600200"/>
          </a:xfrm>
          <a:prstGeom prst="rect">
            <a:avLst/>
          </a:prstGeom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371" name="Text Box 437"/>
          <p:cNvSpPr txBox="true">
            <a:spLocks noGrp="true" noChangeShapeType="true"/>
          </p:cNvSpPr>
          <p:nvPr/>
        </p:nvSpPr>
        <p:spPr>
          <a:xfrm>
            <a:off x="3916362" y="2438400"/>
            <a:ext cx="1147762" cy="8048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dk2"/>
                </a:solidFill>
              </a:rPr>
              <a:t>L3 PT</a:t>
            </a:r>
            <a:endParaRPr/>
          </a:p>
          <a:p>
            <a:pPr lvl="0" algn="ctr">
              <a:lnSpc>
                <a:spcPct val="90000"/>
              </a:lnSpc>
              <a:spcBef>
                <a:spcPct val="30000"/>
              </a:spcBef>
            </a:pPr>
            <a:r>
              <a:rPr lang="en-US" sz="1400" b="true" i="true" u="none">
                <a:solidFill>
                  <a:schemeClr val="dk2"/>
                </a:solidFill>
              </a:rPr>
              <a:t>Page middle</a:t>
            </a:r>
            <a:endParaRPr/>
          </a:p>
          <a:p>
            <a:pPr lvl="0" algn="ctr">
              <a:lnSpc>
                <a:spcPct val="90000"/>
              </a:lnSpc>
              <a:spcBef>
                <a:spcPct val="30000"/>
              </a:spcBef>
            </a:pPr>
            <a:r>
              <a:rPr lang="en-US" sz="1400" b="true" i="true" u="none">
                <a:solidFill>
                  <a:schemeClr val="dk2"/>
                </a:solidFill>
              </a:rPr>
              <a:t>directory</a:t>
            </a:r>
            <a:endParaRPr/>
          </a:p>
        </p:txBody>
      </p:sp>
      <p:sp>
        <p:nvSpPr>
          <p:cNvPr id="372" name="Rectangle 438"/>
          <p:cNvSpPr>
            <a:spLocks noGrp="true" noChangeShapeType="true"/>
          </p:cNvSpPr>
          <p:nvPr/>
        </p:nvSpPr>
        <p:spPr>
          <a:xfrm>
            <a:off x="4105275" y="3995737"/>
            <a:ext cx="758825" cy="228600"/>
          </a:xfrm>
          <a:prstGeom prst="rect">
            <a:avLst/>
          </a:prstGeom>
          <a:solidFill>
            <a:srgbClr val="E6E6E6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 lvl="0"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dk2"/>
                </a:solidFill>
              </a:rPr>
              <a:t>L3 PTE</a:t>
            </a:r>
            <a:endParaRPr/>
          </a:p>
        </p:txBody>
      </p:sp>
      <p:sp>
        <p:nvSpPr>
          <p:cNvPr id="373" name="Line 439"/>
          <p:cNvSpPr>
            <a:spLocks noGrp="true" noChangeShapeType="true"/>
          </p:cNvSpPr>
          <p:nvPr/>
        </p:nvSpPr>
        <p:spPr>
          <a:xfrm flipH="true">
            <a:off x="3833812" y="1951037"/>
            <a:ext cx="11112" cy="2159000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374" name="Line 440"/>
          <p:cNvSpPr>
            <a:spLocks noGrp="true" noChangeShapeType="true"/>
          </p:cNvSpPr>
          <p:nvPr/>
        </p:nvSpPr>
        <p:spPr>
          <a:xfrm>
            <a:off x="3844925" y="4116387"/>
            <a:ext cx="257175" cy="0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375" name="Line 444"/>
          <p:cNvSpPr>
            <a:spLocks noGrp="true" noChangeShapeType="true"/>
          </p:cNvSpPr>
          <p:nvPr/>
        </p:nvSpPr>
        <p:spPr>
          <a:xfrm>
            <a:off x="3546475" y="4114800"/>
            <a:ext cx="179387" cy="0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376" name="Line 445"/>
          <p:cNvSpPr>
            <a:spLocks noGrp="true" noChangeShapeType="true"/>
          </p:cNvSpPr>
          <p:nvPr/>
        </p:nvSpPr>
        <p:spPr>
          <a:xfrm>
            <a:off x="3727450" y="3232150"/>
            <a:ext cx="0" cy="881062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377" name="Rectangle 447"/>
          <p:cNvSpPr>
            <a:spLocks noGrp="true" noChangeShapeType="true"/>
          </p:cNvSpPr>
          <p:nvPr/>
        </p:nvSpPr>
        <p:spPr>
          <a:xfrm>
            <a:off x="2806700" y="3233737"/>
            <a:ext cx="762000" cy="1600200"/>
          </a:xfrm>
          <a:prstGeom prst="rect">
            <a:avLst/>
          </a:prstGeom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378" name="Text Box 449"/>
          <p:cNvSpPr txBox="true">
            <a:spLocks noGrp="true" noChangeShapeType="true"/>
          </p:cNvSpPr>
          <p:nvPr/>
        </p:nvSpPr>
        <p:spPr>
          <a:xfrm>
            <a:off x="2654300" y="2438400"/>
            <a:ext cx="1073150" cy="8048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dk2"/>
                </a:solidFill>
              </a:rPr>
              <a:t>L2 PT</a:t>
            </a:r>
            <a:endParaRPr/>
          </a:p>
          <a:p>
            <a:pPr lvl="0" algn="ctr">
              <a:lnSpc>
                <a:spcPct val="90000"/>
              </a:lnSpc>
              <a:spcBef>
                <a:spcPct val="30000"/>
              </a:spcBef>
            </a:pPr>
            <a:r>
              <a:rPr lang="en-US" sz="1400" b="true" i="true" u="none">
                <a:solidFill>
                  <a:schemeClr val="dk2"/>
                </a:solidFill>
              </a:rPr>
              <a:t>Page upper</a:t>
            </a:r>
            <a:endParaRPr/>
          </a:p>
          <a:p>
            <a:pPr lvl="0" algn="ctr">
              <a:lnSpc>
                <a:spcPct val="90000"/>
              </a:lnSpc>
              <a:spcBef>
                <a:spcPct val="30000"/>
              </a:spcBef>
            </a:pPr>
            <a:r>
              <a:rPr lang="en-US" sz="1400" b="true" i="true" u="none">
                <a:solidFill>
                  <a:schemeClr val="dk2"/>
                </a:solidFill>
              </a:rPr>
              <a:t>directory</a:t>
            </a:r>
            <a:endParaRPr/>
          </a:p>
        </p:txBody>
      </p:sp>
      <p:sp>
        <p:nvSpPr>
          <p:cNvPr id="379" name="Rectangle 450"/>
          <p:cNvSpPr>
            <a:spLocks noGrp="true" noChangeShapeType="true"/>
          </p:cNvSpPr>
          <p:nvPr/>
        </p:nvSpPr>
        <p:spPr>
          <a:xfrm>
            <a:off x="2809875" y="3995737"/>
            <a:ext cx="758825" cy="228600"/>
          </a:xfrm>
          <a:prstGeom prst="rect">
            <a:avLst/>
          </a:prstGeom>
          <a:solidFill>
            <a:srgbClr val="DBF2DA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 lvl="0"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dk2"/>
                </a:solidFill>
              </a:rPr>
              <a:t>L2 PTE</a:t>
            </a:r>
            <a:endParaRPr/>
          </a:p>
        </p:txBody>
      </p:sp>
      <p:sp>
        <p:nvSpPr>
          <p:cNvPr id="380" name="Line 451"/>
          <p:cNvSpPr>
            <a:spLocks noGrp="true" noChangeShapeType="true"/>
          </p:cNvSpPr>
          <p:nvPr/>
        </p:nvSpPr>
        <p:spPr>
          <a:xfrm>
            <a:off x="2549525" y="1951037"/>
            <a:ext cx="0" cy="2147887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381" name="Line 452"/>
          <p:cNvSpPr>
            <a:spLocks noGrp="true" noChangeShapeType="true"/>
          </p:cNvSpPr>
          <p:nvPr/>
        </p:nvSpPr>
        <p:spPr>
          <a:xfrm>
            <a:off x="2549525" y="4110037"/>
            <a:ext cx="257175" cy="0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382" name="Line 456"/>
          <p:cNvSpPr>
            <a:spLocks noGrp="true" noChangeShapeType="true"/>
          </p:cNvSpPr>
          <p:nvPr/>
        </p:nvSpPr>
        <p:spPr>
          <a:xfrm>
            <a:off x="2270125" y="4110037"/>
            <a:ext cx="179387" cy="0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383" name="Rectangle 459"/>
          <p:cNvSpPr>
            <a:spLocks noGrp="true" noChangeShapeType="true"/>
          </p:cNvSpPr>
          <p:nvPr/>
        </p:nvSpPr>
        <p:spPr>
          <a:xfrm>
            <a:off x="1530350" y="3233737"/>
            <a:ext cx="762000" cy="1600200"/>
          </a:xfrm>
          <a:prstGeom prst="rect">
            <a:avLst/>
          </a:prstGeom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384" name="Text Box 461"/>
          <p:cNvSpPr txBox="true">
            <a:spLocks noGrp="true" noChangeShapeType="true"/>
          </p:cNvSpPr>
          <p:nvPr/>
        </p:nvSpPr>
        <p:spPr>
          <a:xfrm>
            <a:off x="1357312" y="2438400"/>
            <a:ext cx="1104900" cy="8048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dk2"/>
                </a:solidFill>
              </a:rPr>
              <a:t>L1 PT</a:t>
            </a:r>
            <a:endParaRPr/>
          </a:p>
          <a:p>
            <a:pPr lvl="0" algn="ctr">
              <a:lnSpc>
                <a:spcPct val="90000"/>
              </a:lnSpc>
              <a:spcBef>
                <a:spcPct val="30000"/>
              </a:spcBef>
            </a:pPr>
            <a:r>
              <a:rPr lang="en-US" sz="1400" b="true" i="true" u="none">
                <a:solidFill>
                  <a:schemeClr val="dk2"/>
                </a:solidFill>
              </a:rPr>
              <a:t>Page global</a:t>
            </a:r>
            <a:endParaRPr/>
          </a:p>
          <a:p>
            <a:pPr lvl="0" algn="ctr">
              <a:lnSpc>
                <a:spcPct val="90000"/>
              </a:lnSpc>
              <a:spcBef>
                <a:spcPct val="30000"/>
              </a:spcBef>
            </a:pPr>
            <a:r>
              <a:rPr lang="en-US" sz="1400" b="true" i="true" u="none">
                <a:solidFill>
                  <a:schemeClr val="dk2"/>
                </a:solidFill>
              </a:rPr>
              <a:t>directory</a:t>
            </a:r>
            <a:endParaRPr/>
          </a:p>
        </p:txBody>
      </p:sp>
      <p:sp>
        <p:nvSpPr>
          <p:cNvPr id="385" name="Rectangle 462"/>
          <p:cNvSpPr>
            <a:spLocks noGrp="true" noChangeShapeType="true"/>
          </p:cNvSpPr>
          <p:nvPr/>
        </p:nvSpPr>
        <p:spPr>
          <a:xfrm>
            <a:off x="1533525" y="3995737"/>
            <a:ext cx="758825" cy="228600"/>
          </a:xfrm>
          <a:prstGeom prst="rect">
            <a:avLst/>
          </a:prstGeom>
          <a:solidFill>
            <a:srgbClr val="F6D2D2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 lvl="0"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dk2"/>
                </a:solidFill>
              </a:rPr>
              <a:t>L1 PTE</a:t>
            </a:r>
            <a:endParaRPr/>
          </a:p>
        </p:txBody>
      </p:sp>
      <p:sp>
        <p:nvSpPr>
          <p:cNvPr id="386" name="Line 463"/>
          <p:cNvSpPr>
            <a:spLocks noGrp="true" noChangeShapeType="true"/>
          </p:cNvSpPr>
          <p:nvPr/>
        </p:nvSpPr>
        <p:spPr>
          <a:xfrm flipH="true">
            <a:off x="1260475" y="1951037"/>
            <a:ext cx="12700" cy="2147887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387" name="Line 464"/>
          <p:cNvSpPr>
            <a:spLocks noGrp="true" noChangeShapeType="true"/>
          </p:cNvSpPr>
          <p:nvPr/>
        </p:nvSpPr>
        <p:spPr>
          <a:xfrm>
            <a:off x="1273175" y="4103687"/>
            <a:ext cx="257175" cy="0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388" name="Text Box 465"/>
          <p:cNvSpPr txBox="true">
            <a:spLocks noGrp="true" noChangeShapeType="true"/>
          </p:cNvSpPr>
          <p:nvPr/>
        </p:nvSpPr>
        <p:spPr>
          <a:xfrm>
            <a:off x="4159250" y="1438275"/>
            <a:ext cx="260350" cy="2587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dk2"/>
                </a:solidFill>
              </a:rPr>
              <a:t>9</a:t>
            </a:r>
            <a:endParaRPr/>
          </a:p>
        </p:txBody>
      </p:sp>
      <p:sp>
        <p:nvSpPr>
          <p:cNvPr id="389" name="Text Box 466"/>
          <p:cNvSpPr txBox="true">
            <a:spLocks noGrp="true" noChangeShapeType="true"/>
          </p:cNvSpPr>
          <p:nvPr/>
        </p:nvSpPr>
        <p:spPr>
          <a:xfrm>
            <a:off x="1568450" y="1438275"/>
            <a:ext cx="260350" cy="2587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dk2"/>
                </a:solidFill>
              </a:rPr>
              <a:t>9</a:t>
            </a:r>
            <a:endParaRPr/>
          </a:p>
        </p:txBody>
      </p:sp>
      <p:sp>
        <p:nvSpPr>
          <p:cNvPr id="390" name="Line 467"/>
          <p:cNvSpPr>
            <a:spLocks noGrp="true" noChangeShapeType="true"/>
          </p:cNvSpPr>
          <p:nvPr/>
        </p:nvSpPr>
        <p:spPr>
          <a:xfrm flipV="true">
            <a:off x="695325" y="3249612"/>
            <a:ext cx="822325" cy="0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391" name="Text Box 471"/>
          <p:cNvSpPr txBox="true">
            <a:spLocks noGrp="true" noChangeShapeType="true"/>
          </p:cNvSpPr>
          <p:nvPr/>
        </p:nvSpPr>
        <p:spPr>
          <a:xfrm>
            <a:off x="936625" y="3038475"/>
            <a:ext cx="338137" cy="2587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dk2"/>
                </a:solidFill>
              </a:rPr>
              <a:t>40</a:t>
            </a:r>
            <a:endParaRPr/>
          </a:p>
        </p:txBody>
      </p:sp>
      <p:sp>
        <p:nvSpPr>
          <p:cNvPr id="392" name="Text Box 473"/>
          <p:cNvSpPr txBox="true">
            <a:spLocks noGrp="true" noChangeShapeType="true"/>
          </p:cNvSpPr>
          <p:nvPr/>
        </p:nvSpPr>
        <p:spPr>
          <a:xfrm>
            <a:off x="987425" y="3140075"/>
            <a:ext cx="261937" cy="2778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/>
            <a:r>
              <a:rPr lang="en-US" sz="1200"/>
              <a:t>/</a:t>
            </a:r>
            <a:endParaRPr/>
          </a:p>
        </p:txBody>
      </p:sp>
      <p:sp>
        <p:nvSpPr>
          <p:cNvPr id="393" name="Line 457"/>
          <p:cNvSpPr>
            <a:spLocks noGrp="true" noChangeShapeType="true"/>
          </p:cNvSpPr>
          <p:nvPr/>
        </p:nvSpPr>
        <p:spPr>
          <a:xfrm>
            <a:off x="2449512" y="3232150"/>
            <a:ext cx="0" cy="877887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394" name="Line 458"/>
          <p:cNvSpPr>
            <a:spLocks noGrp="true" noChangeShapeType="true"/>
          </p:cNvSpPr>
          <p:nvPr/>
        </p:nvSpPr>
        <p:spPr>
          <a:xfrm>
            <a:off x="2459037" y="3233737"/>
            <a:ext cx="344487" cy="4762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395" name="Text Box 476"/>
          <p:cNvSpPr txBox="true">
            <a:spLocks noGrp="true" noChangeShapeType="true"/>
          </p:cNvSpPr>
          <p:nvPr/>
        </p:nvSpPr>
        <p:spPr>
          <a:xfrm>
            <a:off x="2466975" y="3001962"/>
            <a:ext cx="338137" cy="2587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dk2"/>
                </a:solidFill>
              </a:rPr>
              <a:t>40</a:t>
            </a:r>
            <a:endParaRPr/>
          </a:p>
        </p:txBody>
      </p:sp>
      <p:sp>
        <p:nvSpPr>
          <p:cNvPr id="396" name="Text Box 477"/>
          <p:cNvSpPr txBox="true">
            <a:spLocks noGrp="true" noChangeShapeType="true"/>
          </p:cNvSpPr>
          <p:nvPr/>
        </p:nvSpPr>
        <p:spPr>
          <a:xfrm>
            <a:off x="2525712" y="3103562"/>
            <a:ext cx="261937" cy="2778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/>
            <a:r>
              <a:rPr lang="en-US" sz="1200"/>
              <a:t>/</a:t>
            </a:r>
            <a:endParaRPr/>
          </a:p>
        </p:txBody>
      </p:sp>
      <p:sp>
        <p:nvSpPr>
          <p:cNvPr id="397" name="Line 446"/>
          <p:cNvSpPr>
            <a:spLocks noGrp="true" noChangeShapeType="true"/>
          </p:cNvSpPr>
          <p:nvPr/>
        </p:nvSpPr>
        <p:spPr>
          <a:xfrm>
            <a:off x="3725862" y="3232150"/>
            <a:ext cx="392112" cy="12700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398" name="Text Box 479"/>
          <p:cNvSpPr txBox="true">
            <a:spLocks noGrp="true" noChangeShapeType="true"/>
          </p:cNvSpPr>
          <p:nvPr/>
        </p:nvSpPr>
        <p:spPr>
          <a:xfrm>
            <a:off x="3787775" y="3021012"/>
            <a:ext cx="338137" cy="2587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dk2"/>
                </a:solidFill>
              </a:rPr>
              <a:t>40</a:t>
            </a:r>
            <a:endParaRPr/>
          </a:p>
        </p:txBody>
      </p:sp>
      <p:sp>
        <p:nvSpPr>
          <p:cNvPr id="399" name="Text Box 480"/>
          <p:cNvSpPr txBox="true">
            <a:spLocks noGrp="true" noChangeShapeType="true"/>
          </p:cNvSpPr>
          <p:nvPr/>
        </p:nvSpPr>
        <p:spPr>
          <a:xfrm>
            <a:off x="3833812" y="3122612"/>
            <a:ext cx="261937" cy="2778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/>
            <a:r>
              <a:rPr lang="en-US" sz="1200"/>
              <a:t>/</a:t>
            </a:r>
            <a:endParaRPr/>
          </a:p>
        </p:txBody>
      </p:sp>
      <p:sp>
        <p:nvSpPr>
          <p:cNvPr id="400" name="Text Box 482"/>
          <p:cNvSpPr txBox="true">
            <a:spLocks noGrp="true" noChangeShapeType="true"/>
          </p:cNvSpPr>
          <p:nvPr/>
        </p:nvSpPr>
        <p:spPr>
          <a:xfrm>
            <a:off x="5062537" y="2997200"/>
            <a:ext cx="338137" cy="2587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dk2"/>
                </a:solidFill>
              </a:rPr>
              <a:t>40</a:t>
            </a:r>
            <a:endParaRPr/>
          </a:p>
        </p:txBody>
      </p:sp>
      <p:sp>
        <p:nvSpPr>
          <p:cNvPr id="401" name="Text Box 483"/>
          <p:cNvSpPr txBox="true">
            <a:spLocks noGrp="true" noChangeShapeType="true"/>
          </p:cNvSpPr>
          <p:nvPr/>
        </p:nvSpPr>
        <p:spPr>
          <a:xfrm>
            <a:off x="5121275" y="3098800"/>
            <a:ext cx="261937" cy="2778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/>
            <a:r>
              <a:rPr lang="en-US" sz="1200"/>
              <a:t>/</a:t>
            </a:r>
            <a:endParaRPr/>
          </a:p>
        </p:txBody>
      </p:sp>
      <p:sp>
        <p:nvSpPr>
          <p:cNvPr id="402" name="Text Box 485"/>
          <p:cNvSpPr txBox="true">
            <a:spLocks noGrp="true" noChangeShapeType="true"/>
          </p:cNvSpPr>
          <p:nvPr/>
        </p:nvSpPr>
        <p:spPr>
          <a:xfrm>
            <a:off x="5208587" y="5702300"/>
            <a:ext cx="338137" cy="2587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dk2"/>
                </a:solidFill>
              </a:rPr>
              <a:t>40</a:t>
            </a:r>
            <a:endParaRPr/>
          </a:p>
        </p:txBody>
      </p:sp>
      <p:sp>
        <p:nvSpPr>
          <p:cNvPr id="403" name="Text Box 486"/>
          <p:cNvSpPr txBox="true">
            <a:spLocks noGrp="true" noChangeShapeType="true"/>
          </p:cNvSpPr>
          <p:nvPr/>
        </p:nvSpPr>
        <p:spPr>
          <a:xfrm>
            <a:off x="5267325" y="5791200"/>
            <a:ext cx="261937" cy="2778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/>
            <a:r>
              <a:rPr lang="en-US" sz="1200"/>
              <a:t>/</a:t>
            </a:r>
            <a:endParaRPr/>
          </a:p>
        </p:txBody>
      </p:sp>
      <p:sp>
        <p:nvSpPr>
          <p:cNvPr id="404" name="Text Box 488"/>
          <p:cNvSpPr txBox="true">
            <a:spLocks noGrp="true" noChangeShapeType="true"/>
          </p:cNvSpPr>
          <p:nvPr/>
        </p:nvSpPr>
        <p:spPr>
          <a:xfrm>
            <a:off x="7588250" y="3810000"/>
            <a:ext cx="338137" cy="25876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>
              <a:lnSpc>
                <a:spcPct val="90000"/>
              </a:lnSpc>
              <a:spcBef>
                <a:spcPct val="30000"/>
              </a:spcBef>
            </a:pPr>
            <a:r>
              <a:rPr lang="en-US" sz="1200">
                <a:solidFill>
                  <a:schemeClr val="dk2"/>
                </a:solidFill>
              </a:rPr>
              <a:t>12</a:t>
            </a:r>
            <a:endParaRPr/>
          </a:p>
        </p:txBody>
      </p:sp>
      <p:sp>
        <p:nvSpPr>
          <p:cNvPr id="405" name="Text Box 489"/>
          <p:cNvSpPr txBox="true">
            <a:spLocks noGrp="true" noChangeShapeType="true"/>
          </p:cNvSpPr>
          <p:nvPr/>
        </p:nvSpPr>
        <p:spPr>
          <a:xfrm>
            <a:off x="7527925" y="3798887"/>
            <a:ext cx="261937" cy="27781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 algn="ctr"/>
            <a:r>
              <a:rPr lang="en-US" sz="1200"/>
              <a:t>/</a:t>
            </a:r>
            <a:endParaRPr/>
          </a:p>
        </p:txBody>
      </p:sp>
      <p:sp>
        <p:nvSpPr>
          <p:cNvPr id="406" name="Text Box 505"/>
          <p:cNvSpPr txBox="true">
            <a:spLocks noGrp="true" noChangeShapeType="true"/>
          </p:cNvSpPr>
          <p:nvPr/>
        </p:nvSpPr>
        <p:spPr>
          <a:xfrm>
            <a:off x="1419225" y="4832350"/>
            <a:ext cx="1019175" cy="738187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457200" lvl="0" algn="ctr"/>
            <a:r>
              <a:rPr lang="en-US" sz="1400" b="true" i="true" u="none"/>
              <a:t>512 GB </a:t>
            </a:r>
            <a:endParaRPr/>
          </a:p>
          <a:p>
            <a:pPr marL="457200" lvl="0" algn="ctr"/>
            <a:r>
              <a:rPr lang="en-US" sz="1400" b="true" i="true" u="none"/>
              <a:t>region </a:t>
            </a:r>
            <a:endParaRPr/>
          </a:p>
          <a:p>
            <a:pPr marL="457200" lvl="0" algn="ctr"/>
            <a:r>
              <a:rPr lang="en-US" sz="1400" b="true" i="true" u="none"/>
              <a:t>per entry</a:t>
            </a:r>
            <a:endParaRPr/>
          </a:p>
        </p:txBody>
      </p:sp>
      <p:sp>
        <p:nvSpPr>
          <p:cNvPr id="407" name="Text Box 507"/>
          <p:cNvSpPr txBox="true">
            <a:spLocks noGrp="true" noChangeShapeType="true"/>
          </p:cNvSpPr>
          <p:nvPr/>
        </p:nvSpPr>
        <p:spPr>
          <a:xfrm>
            <a:off x="2649537" y="4832350"/>
            <a:ext cx="1019175" cy="738187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457200" lvl="0" algn="ctr"/>
            <a:r>
              <a:rPr lang="en-US" sz="1400" b="true" i="true" u="none"/>
              <a:t>1 GB </a:t>
            </a:r>
            <a:endParaRPr/>
          </a:p>
          <a:p>
            <a:pPr marL="457200" lvl="0" algn="ctr"/>
            <a:r>
              <a:rPr lang="en-US" sz="1400" b="true" i="true" u="none"/>
              <a:t>region </a:t>
            </a:r>
            <a:endParaRPr/>
          </a:p>
          <a:p>
            <a:pPr marL="457200" lvl="0" algn="ctr"/>
            <a:r>
              <a:rPr lang="en-US" sz="1400" b="true" i="true" u="none"/>
              <a:t>per entry</a:t>
            </a:r>
            <a:endParaRPr/>
          </a:p>
        </p:txBody>
      </p:sp>
      <p:sp>
        <p:nvSpPr>
          <p:cNvPr id="408" name="Text Box 508"/>
          <p:cNvSpPr txBox="true">
            <a:spLocks noGrp="true" noChangeShapeType="true"/>
          </p:cNvSpPr>
          <p:nvPr/>
        </p:nvSpPr>
        <p:spPr>
          <a:xfrm>
            <a:off x="3998912" y="4832350"/>
            <a:ext cx="1019175" cy="738187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457200" lvl="0" algn="ctr"/>
            <a:r>
              <a:rPr lang="en-US" sz="1400" b="true" i="true" u="none"/>
              <a:t>2 MB </a:t>
            </a:r>
            <a:endParaRPr/>
          </a:p>
          <a:p>
            <a:pPr marL="457200" lvl="0" algn="ctr"/>
            <a:r>
              <a:rPr lang="en-US" sz="1400" b="true" i="true" u="none"/>
              <a:t>region </a:t>
            </a:r>
            <a:endParaRPr/>
          </a:p>
          <a:p>
            <a:pPr marL="457200" lvl="0" algn="ctr"/>
            <a:r>
              <a:rPr lang="en-US" sz="1400" b="true" i="true" u="none"/>
              <a:t>per entry</a:t>
            </a:r>
            <a:endParaRPr/>
          </a:p>
        </p:txBody>
      </p:sp>
      <p:sp>
        <p:nvSpPr>
          <p:cNvPr id="409" name="Text Box 509"/>
          <p:cNvSpPr txBox="true">
            <a:spLocks noGrp="true" noChangeShapeType="true"/>
          </p:cNvSpPr>
          <p:nvPr/>
        </p:nvSpPr>
        <p:spPr>
          <a:xfrm>
            <a:off x="5221287" y="4832350"/>
            <a:ext cx="1019175" cy="738187"/>
          </a:xfrm>
          <a:prstGeom prst="rect">
            <a:avLst/>
          </a:prstGeom>
          <a:noFill/>
        </p:spPr>
        <p:txBody>
          <a:bodyPr lIns="91440" tIns="45720" rIns="91440" bIns="45720">
            <a:spAutoFit/>
          </a:bodyPr>
          <a:lstStyle/>
          <a:p>
            <a:pPr marL="457200" lvl="0" algn="ctr"/>
            <a:r>
              <a:rPr lang="en-US" sz="1400" b="true" i="true" u="none"/>
              <a:t>4 KB</a:t>
            </a:r>
            <a:endParaRPr/>
          </a:p>
          <a:p>
            <a:pPr marL="457200" lvl="0" algn="ctr"/>
            <a:r>
              <a:rPr lang="en-US" sz="1400" b="true" i="true" u="none"/>
              <a:t>region </a:t>
            </a:r>
            <a:endParaRPr/>
          </a:p>
          <a:p>
            <a:pPr marL="457200" lvl="0" algn="ctr"/>
            <a:r>
              <a:rPr lang="en-US" sz="1400" b="true" i="true" u="none"/>
              <a:t>per entry</a:t>
            </a:r>
            <a:endParaRPr/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p="http://schemas.openxmlformats.org/presentationml/2006/main">
  <p:cSld>
    <p:spTree>
      <p:nvGrpSpPr>
        <p:cNvPr id="41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Rectangle 6"/>
          <p:cNvSpPr>
            <a:spLocks noGrp="true" noChangeShapeType="true"/>
          </p:cNvSpPr>
          <p:nvPr/>
        </p:nvSpPr>
        <p:spPr>
          <a:xfrm>
            <a:off x="228600" y="1143000"/>
            <a:ext cx="8534400" cy="457200"/>
          </a:xfrm>
          <a:prstGeom prst="rect">
            <a:avLst/>
          </a:prstGeom>
          <a:solidFill>
            <a:schemeClr val="lt1"/>
          </a:solidFill>
          <a:ln w="9524">
            <a:solidFill>
              <a:schemeClr val="lt1"/>
            </a:solidFill>
            <a:round/>
            <a:headEnd/>
            <a:tailEnd/>
          </a:ln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412" name="Slide Number Placeholder 3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413" name="Rectangle 117"/>
          <p:cNvSpPr>
            <a:spLocks noGrp="true" noChangeShapeType="true"/>
          </p:cNvSpPr>
          <p:nvPr/>
        </p:nvSpPr>
        <p:spPr>
          <a:xfrm rot="0" flipH="false" flipV="false">
            <a:off x="4349750" y="2576512"/>
            <a:ext cx="3302000" cy="533400"/>
          </a:xfrm>
          <a:prstGeom prst="rect">
            <a:avLst/>
          </a:prstGeom>
          <a:solidFill>
            <a:srgbClr val="00B0F0"/>
          </a:solidFill>
          <a:ln w="9524">
            <a:solidFill>
              <a:schemeClr val="dk1"/>
            </a:solidFill>
            <a:round/>
            <a:headEnd/>
            <a:tailEnd/>
          </a:ln>
          <a:effectLst>
            <a:outerShdw dist="38100" dir="2700000" algn="ctr" rotWithShape="false">
              <a:srgbClr val="808080">
                <a:alpha val="39607"/>
              </a:srgbClr>
            </a:outerShdw>
          </a:effectLst>
        </p:spPr>
        <p:txBody>
          <a:bodyPr lIns="0" tIns="45720" rIns="0" bIns="45720" anchor="ctr" anchorCtr="false"/>
          <a:lstStyle/>
          <a:p>
            <a:pPr/>
            <a:endParaRPr sz="1400" dirty="false"/>
          </a:p>
        </p:txBody>
      </p:sp>
      <p:sp>
        <p:nvSpPr>
          <p:cNvPr id="414" name="Rectangle 117"/>
          <p:cNvSpPr>
            <a:spLocks noGrp="true" noChangeShapeType="true"/>
          </p:cNvSpPr>
          <p:nvPr/>
        </p:nvSpPr>
        <p:spPr>
          <a:xfrm rot="0" flipH="false" flipV="false">
            <a:off x="4349750" y="319087"/>
            <a:ext cx="3302000" cy="885825"/>
          </a:xfrm>
          <a:prstGeom prst="rect">
            <a:avLst/>
          </a:prstGeom>
          <a:solidFill>
            <a:srgbClr val="FFCCCC"/>
          </a:solidFill>
          <a:ln w="9524">
            <a:solidFill>
              <a:schemeClr val="dk1"/>
            </a:solidFill>
            <a:round/>
            <a:headEnd/>
            <a:tailEnd/>
          </a:ln>
          <a:effectLst>
            <a:outerShdw dist="38100" dir="2700000" algn="ctr" rotWithShape="false">
              <a:srgbClr val="808080">
                <a:alpha val="39607"/>
              </a:srgbClr>
            </a:outerShdw>
          </a:effectLst>
        </p:spPr>
        <p:txBody>
          <a:bodyPr lIns="0" tIns="45720" rIns="0" bIns="45720" anchor="ctr" anchorCtr="false"/>
          <a:lstStyle/>
          <a:p>
            <a:pPr lvl="0" algn="ctr"/>
            <a:r>
              <a:rPr lang="en-US" sz="1600" b="false" i="false" u="none">
                <a:latin typeface="Times New Roman" pitchFamily="18"/>
                <a:ea typeface="Verdana" pitchFamily="34"/>
              </a:rPr>
              <a:t>Process-specific data structures</a:t>
            </a:r>
            <a:br>
              <a:rPr lang="en-US" sz="1600" b="false" i="false" u="none">
                <a:latin typeface="Times New Roman" pitchFamily="18"/>
                <a:ea typeface="Verdana" pitchFamily="34"/>
              </a:rPr>
            </a:br>
            <a:r>
              <a:rPr lang="en-US" sz="1600" b="false" i="false" u="none">
                <a:latin typeface="Times New Roman" pitchFamily="18"/>
                <a:ea typeface="Verdana" pitchFamily="34"/>
              </a:rPr>
              <a:t>(e.g. task and mm structs,</a:t>
            </a:r>
            <a:endParaRPr/>
          </a:p>
          <a:p>
            <a:pPr lvl="0" algn="ctr"/>
            <a:r>
              <a:rPr lang="en-US" sz="1600" b="false" i="false" u="none">
                <a:latin typeface="Times New Roman" pitchFamily="18"/>
                <a:ea typeface="Verdana" pitchFamily="34"/>
              </a:rPr>
              <a:t>page tables, kernel stack)</a:t>
            </a:r>
            <a:endParaRPr/>
          </a:p>
        </p:txBody>
      </p:sp>
      <p:sp>
        <p:nvSpPr>
          <p:cNvPr id="415" name="Rectangle 117"/>
          <p:cNvSpPr>
            <a:spLocks noGrp="true" noChangeShapeType="true"/>
          </p:cNvSpPr>
          <p:nvPr/>
        </p:nvSpPr>
        <p:spPr>
          <a:xfrm rot="0" flipH="false" flipV="false">
            <a:off x="4349750" y="1204912"/>
            <a:ext cx="3302000" cy="457200"/>
          </a:xfrm>
          <a:prstGeom prst="rect">
            <a:avLst/>
          </a:prstGeom>
          <a:solidFill>
            <a:srgbClr val="FFCCCC"/>
          </a:solidFill>
          <a:ln w="9524">
            <a:solidFill>
              <a:schemeClr val="dk1"/>
            </a:solidFill>
            <a:round/>
            <a:headEnd/>
            <a:tailEnd/>
          </a:ln>
          <a:effectLst>
            <a:outerShdw dist="38100" dir="2700000" algn="ctr" rotWithShape="false">
              <a:srgbClr val="808080">
                <a:alpha val="39607"/>
              </a:srgbClr>
            </a:outerShdw>
          </a:effectLst>
        </p:spPr>
        <p:txBody>
          <a:bodyPr lIns="0" tIns="45720" rIns="0" bIns="45720" anchor="ctr" anchorCtr="false"/>
          <a:lstStyle/>
          <a:p>
            <a:pPr lvl="0" algn="ctr"/>
            <a:r>
              <a:rPr lang="en-US" sz="1600" b="false" i="false" u="none">
                <a:latin typeface="Times New Roman" pitchFamily="18"/>
                <a:ea typeface="Verdana" pitchFamily="34"/>
              </a:rPr>
              <a:t>Physical memory</a:t>
            </a:r>
            <a:endParaRPr/>
          </a:p>
        </p:txBody>
      </p:sp>
      <p:sp>
        <p:nvSpPr>
          <p:cNvPr id="416" name="Rectangle 117"/>
          <p:cNvSpPr>
            <a:spLocks noGrp="true" noChangeShapeType="true"/>
          </p:cNvSpPr>
          <p:nvPr/>
        </p:nvSpPr>
        <p:spPr>
          <a:xfrm rot="0" flipH="false" flipV="false">
            <a:off x="4349750" y="1662112"/>
            <a:ext cx="3302000" cy="442912"/>
          </a:xfrm>
          <a:prstGeom prst="rect">
            <a:avLst/>
          </a:prstGeom>
          <a:solidFill>
            <a:srgbClr val="FFCCCC"/>
          </a:solidFill>
          <a:ln w="9524">
            <a:solidFill>
              <a:schemeClr val="dk1"/>
            </a:solidFill>
            <a:round/>
            <a:headEnd/>
            <a:tailEnd/>
          </a:ln>
          <a:effectLst>
            <a:outerShdw dist="38100" dir="2700000" algn="ctr" rotWithShape="false">
              <a:srgbClr val="808080">
                <a:alpha val="39607"/>
              </a:srgbClr>
            </a:outerShdw>
          </a:effectLst>
        </p:spPr>
        <p:txBody>
          <a:bodyPr lIns="0" tIns="45720" rIns="0" bIns="45720" anchor="ctr" anchorCtr="false"/>
          <a:lstStyle/>
          <a:p>
            <a:pPr lvl="0" algn="ctr"/>
            <a:r>
              <a:rPr lang="en-US" sz="1600" b="false" i="false" u="none">
                <a:latin typeface="Times New Roman" pitchFamily="18"/>
                <a:ea typeface="Verdana" pitchFamily="34"/>
              </a:rPr>
              <a:t>Kernel code and data</a:t>
            </a:r>
            <a:endParaRPr/>
          </a:p>
        </p:txBody>
      </p:sp>
      <p:sp>
        <p:nvSpPr>
          <p:cNvPr id="417" name="Rectangle 117"/>
          <p:cNvSpPr>
            <a:spLocks noGrp="true" noChangeShapeType="true"/>
          </p:cNvSpPr>
          <p:nvPr/>
        </p:nvSpPr>
        <p:spPr>
          <a:xfrm rot="0" flipH="false" flipV="false">
            <a:off x="4349750" y="2105025"/>
            <a:ext cx="3302000" cy="471487"/>
          </a:xfrm>
          <a:prstGeom prst="rect">
            <a:avLst/>
          </a:prstGeom>
          <a:noFill/>
          <a:ln w="9524">
            <a:solidFill>
              <a:schemeClr val="dk1"/>
            </a:solidFill>
            <a:round/>
            <a:headEnd/>
            <a:tailEnd/>
          </a:ln>
          <a:effectLst>
            <a:outerShdw dist="38100" dir="2700000" algn="ctr" rotWithShape="false">
              <a:srgbClr val="808080">
                <a:alpha val="39607"/>
              </a:srgbClr>
            </a:outerShdw>
          </a:effectLst>
        </p:spPr>
        <p:txBody>
          <a:bodyPr lIns="0" tIns="45720" rIns="0" bIns="45720" anchor="ctr" anchorCtr="false"/>
          <a:lstStyle/>
          <a:p>
            <a:pPr lvl="0" algn="ctr"/>
            <a:r>
              <a:rPr lang="en-US" sz="1600" b="false" i="false" u="none">
                <a:latin typeface="Times New Roman" pitchFamily="18"/>
                <a:ea typeface="Verdana" pitchFamily="34"/>
              </a:rPr>
              <a:t>User stack</a:t>
            </a:r>
            <a:endParaRPr/>
          </a:p>
        </p:txBody>
      </p:sp>
      <p:sp>
        <p:nvSpPr>
          <p:cNvPr id="418" name="Rectangle 117"/>
          <p:cNvSpPr>
            <a:spLocks noGrp="true" noChangeShapeType="true"/>
          </p:cNvSpPr>
          <p:nvPr/>
        </p:nvSpPr>
        <p:spPr>
          <a:xfrm rot="0" flipH="false" flipV="false">
            <a:off x="4349750" y="3109912"/>
            <a:ext cx="3302000" cy="685800"/>
          </a:xfrm>
          <a:prstGeom prst="rect">
            <a:avLst/>
          </a:prstGeom>
          <a:noFill/>
          <a:ln w="9524">
            <a:solidFill>
              <a:schemeClr val="dk1"/>
            </a:solidFill>
            <a:round/>
            <a:headEnd/>
            <a:tailEnd/>
          </a:ln>
          <a:effectLst>
            <a:outerShdw dist="38100" dir="2700000" algn="ctr" rotWithShape="false">
              <a:srgbClr val="808080">
                <a:alpha val="39607"/>
              </a:srgbClr>
            </a:outerShdw>
          </a:effectLst>
        </p:spPr>
        <p:txBody>
          <a:bodyPr lIns="0" tIns="45720" rIns="0" bIns="45720" anchor="ctr" anchorCtr="false"/>
          <a:lstStyle/>
          <a:p>
            <a:pPr lvl="0" algn="ctr"/>
            <a:r>
              <a:rPr lang="en-US" sz="1600" b="false" i="false" u="none">
                <a:latin typeface="Times New Roman" pitchFamily="18"/>
                <a:ea typeface="Verdana" pitchFamily="34"/>
              </a:rPr>
              <a:t>Memory mapped region</a:t>
            </a:r>
            <a:br>
              <a:rPr lang="en-US" sz="1600" b="false" i="false" u="none">
                <a:latin typeface="Times New Roman" pitchFamily="18"/>
                <a:ea typeface="Verdana" pitchFamily="34"/>
              </a:rPr>
            </a:br>
            <a:r>
              <a:rPr lang="en-US" sz="1600" b="false" i="false" u="none">
                <a:latin typeface="Times New Roman" pitchFamily="18"/>
                <a:ea typeface="Verdana" pitchFamily="34"/>
              </a:rPr>
              <a:t>for shared libraries</a:t>
            </a:r>
            <a:endParaRPr/>
          </a:p>
        </p:txBody>
      </p:sp>
      <p:sp>
        <p:nvSpPr>
          <p:cNvPr id="419" name="Rectangle 117"/>
          <p:cNvSpPr>
            <a:spLocks noGrp="true" noChangeShapeType="true"/>
          </p:cNvSpPr>
          <p:nvPr/>
        </p:nvSpPr>
        <p:spPr>
          <a:xfrm rot="0" flipH="false" flipV="false">
            <a:off x="4346575" y="3794125"/>
            <a:ext cx="3300412" cy="458787"/>
          </a:xfrm>
          <a:prstGeom prst="rect">
            <a:avLst/>
          </a:prstGeom>
          <a:solidFill>
            <a:srgbClr val="00B0F0"/>
          </a:solidFill>
          <a:ln w="9524">
            <a:solidFill>
              <a:schemeClr val="dk1"/>
            </a:solidFill>
            <a:round/>
            <a:headEnd/>
            <a:tailEnd/>
          </a:ln>
          <a:effectLst>
            <a:outerShdw dist="38100" dir="2700000" algn="ctr" rotWithShape="false">
              <a:srgbClr val="808080">
                <a:alpha val="39607"/>
              </a:srgbClr>
            </a:outerShdw>
          </a:effectLst>
        </p:spPr>
        <p:txBody>
          <a:bodyPr lIns="0" tIns="45720" rIns="0" bIns="45720" anchor="ctr" anchorCtr="false"/>
          <a:lstStyle/>
          <a:p>
            <a:pPr/>
            <a:endParaRPr sz="1400" dirty="false"/>
          </a:p>
        </p:txBody>
      </p:sp>
      <p:sp>
        <p:nvSpPr>
          <p:cNvPr id="420" name="Rectangle 117"/>
          <p:cNvSpPr>
            <a:spLocks noGrp="true" noChangeShapeType="true"/>
          </p:cNvSpPr>
          <p:nvPr/>
        </p:nvSpPr>
        <p:spPr>
          <a:xfrm rot="0" flipH="false" flipV="false">
            <a:off x="4349750" y="4252912"/>
            <a:ext cx="3302000" cy="471487"/>
          </a:xfrm>
          <a:prstGeom prst="rect">
            <a:avLst/>
          </a:prstGeom>
          <a:noFill/>
          <a:ln w="9524">
            <a:solidFill>
              <a:schemeClr val="dk1"/>
            </a:solidFill>
            <a:round/>
            <a:headEnd/>
            <a:tailEnd/>
          </a:ln>
          <a:effectLst>
            <a:outerShdw dist="38100" dir="2700000" algn="ctr" rotWithShape="false">
              <a:srgbClr val="808080">
                <a:alpha val="39607"/>
              </a:srgbClr>
            </a:outerShdw>
          </a:effectLst>
        </p:spPr>
        <p:txBody>
          <a:bodyPr lIns="0" tIns="45720" rIns="0" bIns="45720" anchor="ctr" anchorCtr="false"/>
          <a:lstStyle/>
          <a:p>
            <a:pPr lvl="0" algn="ctr"/>
            <a:r>
              <a:rPr lang="en-US" sz="1600" b="false" i="false" u="none">
                <a:latin typeface="Times New Roman" pitchFamily="18"/>
                <a:ea typeface="Verdana" pitchFamily="34"/>
              </a:rPr>
              <a:t>Run-time heap (via malloc)</a:t>
            </a:r>
            <a:endParaRPr/>
          </a:p>
        </p:txBody>
      </p:sp>
      <p:sp>
        <p:nvSpPr>
          <p:cNvPr id="421" name="Rectangle 117"/>
          <p:cNvSpPr>
            <a:spLocks noGrp="true" noChangeShapeType="true"/>
          </p:cNvSpPr>
          <p:nvPr/>
        </p:nvSpPr>
        <p:spPr>
          <a:xfrm rot="0" flipH="false" flipV="false">
            <a:off x="4349750" y="4724400"/>
            <a:ext cx="3302000" cy="471487"/>
          </a:xfrm>
          <a:prstGeom prst="rect">
            <a:avLst/>
          </a:prstGeom>
          <a:noFill/>
          <a:ln w="9524">
            <a:solidFill>
              <a:schemeClr val="dk1"/>
            </a:solidFill>
            <a:round/>
            <a:headEnd/>
            <a:tailEnd/>
          </a:ln>
          <a:effectLst>
            <a:outerShdw dist="38100" dir="2700000" algn="ctr" rotWithShape="false">
              <a:srgbClr val="808080">
                <a:alpha val="39607"/>
              </a:srgbClr>
            </a:outerShdw>
          </a:effectLst>
        </p:spPr>
        <p:txBody>
          <a:bodyPr lIns="0" tIns="45720" rIns="0" bIns="45720" anchor="ctr" anchorCtr="false"/>
          <a:lstStyle/>
          <a:p>
            <a:pPr lvl="0" algn="ctr"/>
            <a:r>
              <a:rPr lang="en-US" sz="1600" b="false" i="false" u="none">
                <a:latin typeface="Times New Roman" pitchFamily="18"/>
                <a:ea typeface="Verdana" pitchFamily="34"/>
              </a:rPr>
              <a:t>Uninitialized data (.bss)</a:t>
            </a:r>
            <a:endParaRPr/>
          </a:p>
        </p:txBody>
      </p:sp>
      <p:sp>
        <p:nvSpPr>
          <p:cNvPr id="422" name="Rectangle 117"/>
          <p:cNvSpPr>
            <a:spLocks noGrp="true" noChangeShapeType="true"/>
          </p:cNvSpPr>
          <p:nvPr/>
        </p:nvSpPr>
        <p:spPr>
          <a:xfrm rot="0" flipH="false" flipV="false">
            <a:off x="4349750" y="5195887"/>
            <a:ext cx="3302000" cy="457200"/>
          </a:xfrm>
          <a:prstGeom prst="rect">
            <a:avLst/>
          </a:prstGeom>
          <a:noFill/>
          <a:ln w="9524">
            <a:solidFill>
              <a:schemeClr val="dk1"/>
            </a:solidFill>
            <a:round/>
            <a:headEnd/>
            <a:tailEnd/>
          </a:ln>
          <a:effectLst>
            <a:outerShdw dist="38100" dir="2700000" algn="ctr" rotWithShape="false">
              <a:srgbClr val="808080">
                <a:alpha val="39607"/>
              </a:srgbClr>
            </a:outerShdw>
          </a:effectLst>
        </p:spPr>
        <p:txBody>
          <a:bodyPr lIns="0" tIns="45720" rIns="0" bIns="45720" anchor="ctr" anchorCtr="false"/>
          <a:lstStyle/>
          <a:p>
            <a:pPr lvl="0" algn="ctr"/>
            <a:r>
              <a:rPr lang="en-US" sz="1600" b="false" i="false" u="none">
                <a:latin typeface="Times New Roman" pitchFamily="18"/>
                <a:ea typeface="Verdana" pitchFamily="34"/>
              </a:rPr>
              <a:t>Initialized data (.data)</a:t>
            </a:r>
            <a:endParaRPr/>
          </a:p>
        </p:txBody>
      </p:sp>
      <p:sp>
        <p:nvSpPr>
          <p:cNvPr id="423" name="Rectangle 117"/>
          <p:cNvSpPr>
            <a:spLocks noGrp="true" noChangeShapeType="true"/>
          </p:cNvSpPr>
          <p:nvPr/>
        </p:nvSpPr>
        <p:spPr>
          <a:xfrm rot="0" flipH="false" flipV="false">
            <a:off x="4349750" y="5653087"/>
            <a:ext cx="3302000" cy="442912"/>
          </a:xfrm>
          <a:prstGeom prst="rect">
            <a:avLst/>
          </a:prstGeom>
          <a:noFill/>
          <a:ln w="9524">
            <a:solidFill>
              <a:schemeClr val="dk1"/>
            </a:solidFill>
            <a:round/>
            <a:headEnd/>
            <a:tailEnd/>
          </a:ln>
          <a:effectLst>
            <a:outerShdw dist="38100" dir="2700000" algn="ctr" rotWithShape="false">
              <a:srgbClr val="808080">
                <a:alpha val="39607"/>
              </a:srgbClr>
            </a:outerShdw>
          </a:effectLst>
        </p:spPr>
        <p:txBody>
          <a:bodyPr lIns="0" tIns="45720" rIns="0" bIns="45720" anchor="ctr" anchorCtr="false"/>
          <a:lstStyle/>
          <a:p>
            <a:pPr lvl="0" algn="ctr"/>
            <a:r>
              <a:rPr lang="en-US" sz="1600" b="false" i="false" u="none">
                <a:latin typeface="Times New Roman" pitchFamily="18"/>
                <a:ea typeface="Verdana" pitchFamily="34"/>
              </a:rPr>
              <a:t>Program text (.text)</a:t>
            </a:r>
            <a:endParaRPr/>
          </a:p>
        </p:txBody>
      </p:sp>
      <p:sp>
        <p:nvSpPr>
          <p:cNvPr id="424" name="Rectangle 117"/>
          <p:cNvSpPr>
            <a:spLocks noGrp="true" noChangeShapeType="true"/>
          </p:cNvSpPr>
          <p:nvPr/>
        </p:nvSpPr>
        <p:spPr>
          <a:xfrm rot="0" flipH="false" flipV="false">
            <a:off x="4346575" y="6096000"/>
            <a:ext cx="3300412" cy="381000"/>
          </a:xfrm>
          <a:prstGeom prst="rect">
            <a:avLst/>
          </a:prstGeom>
          <a:solidFill>
            <a:srgbClr val="00B0F0"/>
          </a:solidFill>
          <a:ln w="9524">
            <a:solidFill>
              <a:schemeClr val="dk1"/>
            </a:solidFill>
            <a:round/>
            <a:headEnd/>
            <a:tailEnd/>
          </a:ln>
          <a:effectLst>
            <a:outerShdw dist="38100" dir="2700000" algn="ctr" rotWithShape="false">
              <a:srgbClr val="808080">
                <a:alpha val="39607"/>
              </a:srgbClr>
            </a:outerShdw>
          </a:effectLst>
        </p:spPr>
        <p:txBody>
          <a:bodyPr lIns="0" tIns="45720" rIns="0" bIns="45720" anchor="ctr" anchorCtr="false"/>
          <a:lstStyle/>
          <a:p>
            <a:pPr/>
            <a:endParaRPr sz="1400" dirty="false"/>
          </a:p>
        </p:txBody>
      </p:sp>
      <p:sp>
        <p:nvSpPr>
          <p:cNvPr id="425" name="Right Brace 17"/>
          <p:cNvSpPr>
            <a:spLocks noGrp="true" noChangeShapeType="true"/>
          </p:cNvSpPr>
          <p:nvPr/>
        </p:nvSpPr>
        <p:spPr>
          <a:xfrm rot="0" flipH="false" flipV="false">
            <a:off x="7646987" y="319087"/>
            <a:ext cx="309562" cy="1785936"/>
          </a:xfrm>
          <a:custGeom>
            <a:avLst>
              <a:gd name="adj0" fmla="val 1162"/>
              <a:gd name="adj1" fmla="val 10800"/>
            </a:avLst>
            <a:gdLst>
              <a:gd name="gd0" fmla="val 65536"/>
              <a:gd name="gd1" fmla="val adj0"/>
              <a:gd name="gd2" fmla="+- 21600 0 adj0"/>
              <a:gd name="gd3" fmla="+- adj1 0 adj0"/>
              <a:gd name="gd4" fmla="+- adj1 adj0 0"/>
              <a:gd name="gd5" fmla="*/ adj0 9598 32768"/>
              <a:gd name="gd6" fmla="+- 21600 0 gd5"/>
              <a:gd name="gd7" fmla="+- 21600 0 adj1"/>
              <a:gd name="gd8" fmla="min adj1 gd7"/>
              <a:gd name="gd9" fmla="*/ gd8 1 2"/>
              <a:gd name="gd10" fmla="*/ adj0 2 1"/>
              <a:gd name="gd11" fmla="+- 21600 0 gd10"/>
              <a:gd name="gd12" fmla="val adj1"/>
              <a:gd name="gd13" fmla="val 0"/>
              <a:gd name="gd14" fmla="val 0"/>
              <a:gd name="gd15" fmla="+- 10800 0 gd13"/>
              <a:gd name="gd16" fmla="+- gd1 0 gd14"/>
              <a:gd name="gd17" fmla="?: gd15 1 -1"/>
              <a:gd name="gd18" fmla="?: gd16 1 -1"/>
              <a:gd name="gd19" fmla="*/ gd17 gd18 1"/>
              <a:gd name="gd20" fmla="?: gd16 16200000 5400000"/>
              <a:gd name="gd21" fmla="?: gd19 5400000 -5400000"/>
              <a:gd name="gd22" fmla="*/ gd15 -1 1"/>
              <a:gd name="gd23" fmla="*/ gd16 -1 1"/>
              <a:gd name="gd24" fmla="?: gd15 gd15 gd22"/>
              <a:gd name="gd25" fmla="?: gd16 gd16 gd23"/>
              <a:gd name="gd26" fmla="val 10800"/>
              <a:gd name="gd27" fmla="val gd1"/>
              <a:gd name="gd28" fmla="val 10800"/>
              <a:gd name="gd29" fmla="val gd3"/>
              <a:gd name="gd30" fmla="+- 21600 0 gd28"/>
              <a:gd name="gd31" fmla="+- gd12 0 gd29"/>
              <a:gd name="gd32" fmla="?: gd30 1 -1"/>
              <a:gd name="gd33" fmla="?: gd31 1 -1"/>
              <a:gd name="gd34" fmla="*/ gd32 gd33 1"/>
              <a:gd name="gd35" fmla="?: gd30 10800000 0"/>
              <a:gd name="gd36" fmla="?: gd34 -5400000 5400000"/>
              <a:gd name="gd37" fmla="*/ gd30 -1 1"/>
              <a:gd name="gd38" fmla="*/ gd31 -1 1"/>
              <a:gd name="gd39" fmla="?: gd30 gd30 gd37"/>
              <a:gd name="gd40" fmla="?: gd31 gd31 gd38"/>
              <a:gd name="gd41" fmla="val 21600"/>
              <a:gd name="gd42" fmla="val gd12"/>
              <a:gd name="gd43" fmla="+- 10800 0 gd41"/>
              <a:gd name="gd44" fmla="+- gd4 0 gd42"/>
              <a:gd name="gd45" fmla="?: gd43 1 -1"/>
              <a:gd name="gd46" fmla="?: gd44 1 -1"/>
              <a:gd name="gd47" fmla="*/ gd45 gd46 1"/>
              <a:gd name="gd48" fmla="?: gd44 16200000 5400000"/>
              <a:gd name="gd49" fmla="?: gd47 5400000 -5400000"/>
              <a:gd name="gd50" fmla="*/ gd43 -1 1"/>
              <a:gd name="gd51" fmla="*/ gd44 -1 1"/>
              <a:gd name="gd52" fmla="?: gd43 gd43 gd50"/>
              <a:gd name="gd53" fmla="?: gd44 gd44 gd51"/>
              <a:gd name="gd54" fmla="val 10800"/>
              <a:gd name="gd55" fmla="val gd4"/>
              <a:gd name="gd56" fmla="val 10800"/>
              <a:gd name="gd57" fmla="val gd2"/>
              <a:gd name="gd58" fmla="+- 0 0 gd56"/>
              <a:gd name="gd59" fmla="+- 21600 0 gd57"/>
              <a:gd name="gd60" fmla="?: gd58 1 -1"/>
              <a:gd name="gd61" fmla="?: gd59 1 -1"/>
              <a:gd name="gd62" fmla="*/ gd60 gd61 1"/>
              <a:gd name="gd63" fmla="?: gd58 10800000 0"/>
              <a:gd name="gd64" fmla="?: gd62 -5400000 5400000"/>
              <a:gd name="gd65" fmla="*/ gd58 -1 1"/>
              <a:gd name="gd66" fmla="*/ gd59 -1 1"/>
              <a:gd name="gd67" fmla="?: gd58 gd58 gd65"/>
              <a:gd name="gd68" fmla="?: gd59 gd59 gd66"/>
              <a:gd name="gd69" fmla="val 0"/>
              <a:gd name="gd70" fmla="val 21600"/>
              <a:gd name="gd71" fmla="*/ w 0 21600"/>
              <a:gd name="gd72" fmla="*/ h gd5 21600"/>
              <a:gd name="gd73" fmla="*/ w 7637 21600"/>
              <a:gd name="gd74" fmla="*/ h gd6 21600"/>
              <a:gd name="gd75" fmla="*/ w 1 2"/>
              <a:gd name="gd76" fmla="*/ h adj0 21600"/>
              <a:gd name="gd77" fmla="*/ w 1 1"/>
              <a:gd name="gd78" fmla="*/ h adj1 21600"/>
            </a:gdLst>
            <a:ahLst>
              <a:ahXY gdRefY="adj0" minY="10800" maxY="adj0">
                <a:pos x="gd75" y="gd76"/>
              </a:ahXY>
              <a:ahXY gdRefY="adj1" minY="21600" maxY="adj1">
                <a:pos x="gd77" y="gd78"/>
              </a:ahXY>
            </a:ahLst>
            <a:cxnLst/>
            <a:rect l="gd71" t="gd72" r="gd73" b="gd74"/>
            <a:pathLst>
              <a:path w="21600" h="21600">
                <a:moveTo>
                  <a:pt x="gd13" y="gd14"/>
                </a:moveTo>
                <a:arcTo wR="gd24" hR="gd25" stAng="gd20" swAng="gd21"/>
                <a:lnTo>
                  <a:pt x="gd28" y="gd29"/>
                </a:lnTo>
                <a:arcTo wR="gd39" hR="gd40" stAng="gd35" swAng="gd36"/>
                <a:arcTo wR="gd52" hR="gd53" stAng="gd48" swAng="gd49"/>
                <a:lnTo>
                  <a:pt x="gd56" y="gd57"/>
                </a:lnTo>
                <a:arcTo wR="gd67" hR="gd68" stAng="gd63" swAng="gd64"/>
              </a:path>
              <a:path w="21600" h="21600"/>
            </a:pathLst>
          </a:custGeom>
          <a:noFill/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426" name="Rectangle 18"/>
          <p:cNvSpPr>
            <a:spLocks noGrp="true" noChangeShapeType="true"/>
          </p:cNvSpPr>
          <p:nvPr/>
        </p:nvSpPr>
        <p:spPr>
          <a:xfrm rot="0" flipH="false" flipV="false">
            <a:off x="7897812" y="835025"/>
            <a:ext cx="928687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1800" b="false" i="true" u="none">
                <a:latin typeface="Times New Roman" pitchFamily="18"/>
              </a:rPr>
              <a:t>Kernel </a:t>
            </a:r>
            <a:br>
              <a:rPr lang="en-US" sz="1800" b="false" i="true" u="none">
                <a:latin typeface="Times New Roman" pitchFamily="18"/>
              </a:rPr>
            </a:br>
            <a:r>
              <a:rPr lang="en-US" sz="1800" b="false" i="true" u="none">
                <a:latin typeface="Times New Roman" pitchFamily="18"/>
              </a:rPr>
              <a:t>virtual </a:t>
            </a:r>
            <a:br>
              <a:rPr lang="en-US" sz="1800" b="false" i="true" u="none">
                <a:latin typeface="Times New Roman" pitchFamily="18"/>
              </a:rPr>
            </a:br>
            <a:r>
              <a:rPr lang="en-US" sz="1800" b="false" i="true" u="none">
                <a:latin typeface="Times New Roman" pitchFamily="18"/>
              </a:rPr>
              <a:t>memory</a:t>
            </a:r>
            <a:endParaRPr/>
          </a:p>
        </p:txBody>
      </p:sp>
      <p:sp>
        <p:nvSpPr>
          <p:cNvPr id="427" name="Right Brace 19"/>
          <p:cNvSpPr>
            <a:spLocks noGrp="true" noChangeShapeType="true"/>
          </p:cNvSpPr>
          <p:nvPr/>
        </p:nvSpPr>
        <p:spPr>
          <a:xfrm rot="0" flipH="false" flipV="false">
            <a:off x="7651750" y="2105025"/>
            <a:ext cx="307975" cy="4371975"/>
          </a:xfrm>
          <a:custGeom>
            <a:avLst>
              <a:gd name="adj0" fmla="val 474"/>
              <a:gd name="adj1" fmla="val 10800"/>
            </a:avLst>
            <a:gdLst>
              <a:gd name="gd0" fmla="val 65536"/>
              <a:gd name="gd1" fmla="val adj0"/>
              <a:gd name="gd2" fmla="+- 21600 0 adj0"/>
              <a:gd name="gd3" fmla="+- adj1 0 adj0"/>
              <a:gd name="gd4" fmla="+- adj1 adj0 0"/>
              <a:gd name="gd5" fmla="*/ adj0 9598 32768"/>
              <a:gd name="gd6" fmla="+- 21600 0 gd5"/>
              <a:gd name="gd7" fmla="+- 21600 0 adj1"/>
              <a:gd name="gd8" fmla="min adj1 gd7"/>
              <a:gd name="gd9" fmla="*/ gd8 1 2"/>
              <a:gd name="gd10" fmla="*/ adj0 2 1"/>
              <a:gd name="gd11" fmla="+- 21600 0 gd10"/>
              <a:gd name="gd12" fmla="val adj1"/>
              <a:gd name="gd13" fmla="val 0"/>
              <a:gd name="gd14" fmla="val 0"/>
              <a:gd name="gd15" fmla="+- 10800 0 gd13"/>
              <a:gd name="gd16" fmla="+- gd1 0 gd14"/>
              <a:gd name="gd17" fmla="?: gd15 1 -1"/>
              <a:gd name="gd18" fmla="?: gd16 1 -1"/>
              <a:gd name="gd19" fmla="*/ gd17 gd18 1"/>
              <a:gd name="gd20" fmla="?: gd16 16200000 5400000"/>
              <a:gd name="gd21" fmla="?: gd19 5400000 -5400000"/>
              <a:gd name="gd22" fmla="*/ gd15 -1 1"/>
              <a:gd name="gd23" fmla="*/ gd16 -1 1"/>
              <a:gd name="gd24" fmla="?: gd15 gd15 gd22"/>
              <a:gd name="gd25" fmla="?: gd16 gd16 gd23"/>
              <a:gd name="gd26" fmla="val 10800"/>
              <a:gd name="gd27" fmla="val gd1"/>
              <a:gd name="gd28" fmla="val 10800"/>
              <a:gd name="gd29" fmla="val gd3"/>
              <a:gd name="gd30" fmla="+- 21600 0 gd28"/>
              <a:gd name="gd31" fmla="+- gd12 0 gd29"/>
              <a:gd name="gd32" fmla="?: gd30 1 -1"/>
              <a:gd name="gd33" fmla="?: gd31 1 -1"/>
              <a:gd name="gd34" fmla="*/ gd32 gd33 1"/>
              <a:gd name="gd35" fmla="?: gd30 10800000 0"/>
              <a:gd name="gd36" fmla="?: gd34 -5400000 5400000"/>
              <a:gd name="gd37" fmla="*/ gd30 -1 1"/>
              <a:gd name="gd38" fmla="*/ gd31 -1 1"/>
              <a:gd name="gd39" fmla="?: gd30 gd30 gd37"/>
              <a:gd name="gd40" fmla="?: gd31 gd31 gd38"/>
              <a:gd name="gd41" fmla="val 21600"/>
              <a:gd name="gd42" fmla="val gd12"/>
              <a:gd name="gd43" fmla="+- 10800 0 gd41"/>
              <a:gd name="gd44" fmla="+- gd4 0 gd42"/>
              <a:gd name="gd45" fmla="?: gd43 1 -1"/>
              <a:gd name="gd46" fmla="?: gd44 1 -1"/>
              <a:gd name="gd47" fmla="*/ gd45 gd46 1"/>
              <a:gd name="gd48" fmla="?: gd44 16200000 5400000"/>
              <a:gd name="gd49" fmla="?: gd47 5400000 -5400000"/>
              <a:gd name="gd50" fmla="*/ gd43 -1 1"/>
              <a:gd name="gd51" fmla="*/ gd44 -1 1"/>
              <a:gd name="gd52" fmla="?: gd43 gd43 gd50"/>
              <a:gd name="gd53" fmla="?: gd44 gd44 gd51"/>
              <a:gd name="gd54" fmla="val 10800"/>
              <a:gd name="gd55" fmla="val gd4"/>
              <a:gd name="gd56" fmla="val 10800"/>
              <a:gd name="gd57" fmla="val gd2"/>
              <a:gd name="gd58" fmla="+- 0 0 gd56"/>
              <a:gd name="gd59" fmla="+- 21600 0 gd57"/>
              <a:gd name="gd60" fmla="?: gd58 1 -1"/>
              <a:gd name="gd61" fmla="?: gd59 1 -1"/>
              <a:gd name="gd62" fmla="*/ gd60 gd61 1"/>
              <a:gd name="gd63" fmla="?: gd58 10800000 0"/>
              <a:gd name="gd64" fmla="?: gd62 -5400000 5400000"/>
              <a:gd name="gd65" fmla="*/ gd58 -1 1"/>
              <a:gd name="gd66" fmla="*/ gd59 -1 1"/>
              <a:gd name="gd67" fmla="?: gd58 gd58 gd65"/>
              <a:gd name="gd68" fmla="?: gd59 gd59 gd66"/>
              <a:gd name="gd69" fmla="val 0"/>
              <a:gd name="gd70" fmla="val 21600"/>
              <a:gd name="gd71" fmla="*/ w 0 21600"/>
              <a:gd name="gd72" fmla="*/ h gd5 21600"/>
              <a:gd name="gd73" fmla="*/ w 7637 21600"/>
              <a:gd name="gd74" fmla="*/ h gd6 21600"/>
              <a:gd name="gd75" fmla="*/ w 1 2"/>
              <a:gd name="gd76" fmla="*/ h adj0 21600"/>
              <a:gd name="gd77" fmla="*/ w 1 1"/>
              <a:gd name="gd78" fmla="*/ h adj1 21600"/>
            </a:gdLst>
            <a:ahLst>
              <a:ahXY gdRefY="adj0" minY="10800" maxY="adj0">
                <a:pos x="gd75" y="gd76"/>
              </a:ahXY>
              <a:ahXY gdRefY="adj1" minY="21600" maxY="adj1">
                <a:pos x="gd77" y="gd78"/>
              </a:ahXY>
            </a:ahLst>
            <a:cxnLst/>
            <a:rect l="gd71" t="gd72" r="gd73" b="gd74"/>
            <a:pathLst>
              <a:path w="21600" h="21600">
                <a:moveTo>
                  <a:pt x="gd13" y="gd14"/>
                </a:moveTo>
                <a:arcTo wR="gd24" hR="gd25" stAng="gd20" swAng="gd21"/>
                <a:lnTo>
                  <a:pt x="gd28" y="gd29"/>
                </a:lnTo>
                <a:arcTo wR="gd39" hR="gd40" stAng="gd35" swAng="gd36"/>
                <a:arcTo wR="gd52" hR="gd53" stAng="gd48" swAng="gd49"/>
                <a:lnTo>
                  <a:pt x="gd56" y="gd57"/>
                </a:lnTo>
                <a:arcTo wR="gd67" hR="gd68" stAng="gd63" swAng="gd64"/>
              </a:path>
              <a:path w="21600" h="21600"/>
            </a:pathLst>
          </a:custGeom>
          <a:noFill/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428" name="Rectangle 20"/>
          <p:cNvSpPr>
            <a:spLocks noGrp="true" noChangeShapeType="true"/>
          </p:cNvSpPr>
          <p:nvPr/>
        </p:nvSpPr>
        <p:spPr>
          <a:xfrm rot="0" flipH="false" flipV="false">
            <a:off x="7897812" y="3910012"/>
            <a:ext cx="928687" cy="92392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1800" b="false" i="true" u="none">
                <a:latin typeface="Times New Roman" pitchFamily="18"/>
              </a:rPr>
              <a:t>Process</a:t>
            </a:r>
            <a:br>
              <a:rPr lang="en-US" sz="1800" b="false" i="true" u="none">
                <a:latin typeface="Times New Roman" pitchFamily="18"/>
              </a:rPr>
            </a:br>
            <a:r>
              <a:rPr lang="en-US" sz="1800" b="false" i="true" u="none">
                <a:latin typeface="Times New Roman" pitchFamily="18"/>
              </a:rPr>
              <a:t>virtual</a:t>
            </a:r>
            <a:br>
              <a:rPr lang="en-US" sz="1800" b="false" i="true" u="none">
                <a:latin typeface="Times New Roman" pitchFamily="18"/>
              </a:rPr>
            </a:br>
            <a:r>
              <a:rPr lang="en-US" sz="1800" b="false" i="true" u="none">
                <a:latin typeface="Times New Roman" pitchFamily="18"/>
              </a:rPr>
              <a:t>memory</a:t>
            </a:r>
            <a:endParaRPr/>
          </a:p>
        </p:txBody>
      </p:sp>
      <p:sp>
        <p:nvSpPr>
          <p:cNvPr id="429" name="Right Brace 21"/>
          <p:cNvSpPr>
            <a:spLocks noGrp="true" noChangeShapeType="true"/>
          </p:cNvSpPr>
          <p:nvPr/>
        </p:nvSpPr>
        <p:spPr>
          <a:xfrm rot="0" flipH="true" flipV="false">
            <a:off x="4087812" y="319087"/>
            <a:ext cx="263525" cy="885825"/>
          </a:xfrm>
          <a:custGeom>
            <a:avLst>
              <a:gd name="adj0" fmla="val 1993"/>
              <a:gd name="adj1" fmla="val 10800"/>
            </a:avLst>
            <a:gdLst>
              <a:gd name="gd0" fmla="val 65536"/>
              <a:gd name="gd1" fmla="val adj0"/>
              <a:gd name="gd2" fmla="+- 21600 0 adj0"/>
              <a:gd name="gd3" fmla="+- adj1 0 adj0"/>
              <a:gd name="gd4" fmla="+- adj1 adj0 0"/>
              <a:gd name="gd5" fmla="*/ adj0 9598 32768"/>
              <a:gd name="gd6" fmla="+- 21600 0 gd5"/>
              <a:gd name="gd7" fmla="+- 21600 0 adj1"/>
              <a:gd name="gd8" fmla="min adj1 gd7"/>
              <a:gd name="gd9" fmla="*/ gd8 1 2"/>
              <a:gd name="gd10" fmla="*/ adj0 2 1"/>
              <a:gd name="gd11" fmla="+- 21600 0 gd10"/>
              <a:gd name="gd12" fmla="val adj1"/>
              <a:gd name="gd13" fmla="val 0"/>
              <a:gd name="gd14" fmla="val 0"/>
              <a:gd name="gd15" fmla="+- 10800 0 gd13"/>
              <a:gd name="gd16" fmla="+- gd1 0 gd14"/>
              <a:gd name="gd17" fmla="?: gd15 1 -1"/>
              <a:gd name="gd18" fmla="?: gd16 1 -1"/>
              <a:gd name="gd19" fmla="*/ gd17 gd18 1"/>
              <a:gd name="gd20" fmla="?: gd16 16200000 5400000"/>
              <a:gd name="gd21" fmla="?: gd19 5400000 -5400000"/>
              <a:gd name="gd22" fmla="*/ gd15 -1 1"/>
              <a:gd name="gd23" fmla="*/ gd16 -1 1"/>
              <a:gd name="gd24" fmla="?: gd15 gd15 gd22"/>
              <a:gd name="gd25" fmla="?: gd16 gd16 gd23"/>
              <a:gd name="gd26" fmla="val 10800"/>
              <a:gd name="gd27" fmla="val gd1"/>
              <a:gd name="gd28" fmla="val 10800"/>
              <a:gd name="gd29" fmla="val gd3"/>
              <a:gd name="gd30" fmla="+- 21600 0 gd28"/>
              <a:gd name="gd31" fmla="+- gd12 0 gd29"/>
              <a:gd name="gd32" fmla="?: gd30 1 -1"/>
              <a:gd name="gd33" fmla="?: gd31 1 -1"/>
              <a:gd name="gd34" fmla="*/ gd32 gd33 1"/>
              <a:gd name="gd35" fmla="?: gd30 10800000 0"/>
              <a:gd name="gd36" fmla="?: gd34 -5400000 5400000"/>
              <a:gd name="gd37" fmla="*/ gd30 -1 1"/>
              <a:gd name="gd38" fmla="*/ gd31 -1 1"/>
              <a:gd name="gd39" fmla="?: gd30 gd30 gd37"/>
              <a:gd name="gd40" fmla="?: gd31 gd31 gd38"/>
              <a:gd name="gd41" fmla="val 21600"/>
              <a:gd name="gd42" fmla="val gd12"/>
              <a:gd name="gd43" fmla="+- 10800 0 gd41"/>
              <a:gd name="gd44" fmla="+- gd4 0 gd42"/>
              <a:gd name="gd45" fmla="?: gd43 1 -1"/>
              <a:gd name="gd46" fmla="?: gd44 1 -1"/>
              <a:gd name="gd47" fmla="*/ gd45 gd46 1"/>
              <a:gd name="gd48" fmla="?: gd44 16200000 5400000"/>
              <a:gd name="gd49" fmla="?: gd47 5400000 -5400000"/>
              <a:gd name="gd50" fmla="*/ gd43 -1 1"/>
              <a:gd name="gd51" fmla="*/ gd44 -1 1"/>
              <a:gd name="gd52" fmla="?: gd43 gd43 gd50"/>
              <a:gd name="gd53" fmla="?: gd44 gd44 gd51"/>
              <a:gd name="gd54" fmla="val 10800"/>
              <a:gd name="gd55" fmla="val gd4"/>
              <a:gd name="gd56" fmla="val 10800"/>
              <a:gd name="gd57" fmla="val gd2"/>
              <a:gd name="gd58" fmla="+- 0 0 gd56"/>
              <a:gd name="gd59" fmla="+- 21600 0 gd57"/>
              <a:gd name="gd60" fmla="?: gd58 1 -1"/>
              <a:gd name="gd61" fmla="?: gd59 1 -1"/>
              <a:gd name="gd62" fmla="*/ gd60 gd61 1"/>
              <a:gd name="gd63" fmla="?: gd58 10800000 0"/>
              <a:gd name="gd64" fmla="?: gd62 -5400000 5400000"/>
              <a:gd name="gd65" fmla="*/ gd58 -1 1"/>
              <a:gd name="gd66" fmla="*/ gd59 -1 1"/>
              <a:gd name="gd67" fmla="?: gd58 gd58 gd65"/>
              <a:gd name="gd68" fmla="?: gd59 gd59 gd66"/>
              <a:gd name="gd69" fmla="val 0"/>
              <a:gd name="gd70" fmla="val 21600"/>
              <a:gd name="gd71" fmla="*/ w 0 21600"/>
              <a:gd name="gd72" fmla="*/ h gd5 21600"/>
              <a:gd name="gd73" fmla="*/ w 7637 21600"/>
              <a:gd name="gd74" fmla="*/ h gd6 21600"/>
              <a:gd name="gd75" fmla="*/ w 1 2"/>
              <a:gd name="gd76" fmla="*/ h adj0 21600"/>
              <a:gd name="gd77" fmla="*/ w 1 1"/>
              <a:gd name="gd78" fmla="*/ h adj1 21600"/>
            </a:gdLst>
            <a:ahLst>
              <a:ahXY gdRefY="adj0" minY="10800" maxY="adj0">
                <a:pos x="gd75" y="gd76"/>
              </a:ahXY>
              <a:ahXY gdRefY="adj1" minY="21600" maxY="adj1">
                <a:pos x="gd77" y="gd78"/>
              </a:ahXY>
            </a:ahLst>
            <a:cxnLst/>
            <a:rect l="gd71" t="gd72" r="gd73" b="gd74"/>
            <a:pathLst>
              <a:path w="21600" h="21600">
                <a:moveTo>
                  <a:pt x="gd13" y="gd14"/>
                </a:moveTo>
                <a:arcTo wR="gd24" hR="gd25" stAng="gd20" swAng="gd21"/>
                <a:lnTo>
                  <a:pt x="gd28" y="gd29"/>
                </a:lnTo>
                <a:arcTo wR="gd39" hR="gd40" stAng="gd35" swAng="gd36"/>
                <a:arcTo wR="gd52" hR="gd53" stAng="gd48" swAng="gd49"/>
                <a:lnTo>
                  <a:pt x="gd56" y="gd57"/>
                </a:lnTo>
                <a:arcTo wR="gd67" hR="gd68" stAng="gd63" swAng="gd64"/>
              </a:path>
              <a:path w="21600" h="21600"/>
            </a:pathLst>
          </a:custGeom>
          <a:noFill/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430" name="Rectangle 23"/>
          <p:cNvSpPr>
            <a:spLocks noGrp="true" noChangeShapeType="true"/>
          </p:cNvSpPr>
          <p:nvPr/>
        </p:nvSpPr>
        <p:spPr>
          <a:xfrm rot="0" flipH="false" flipV="false">
            <a:off x="2713037" y="500062"/>
            <a:ext cx="1374775" cy="64611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r>
              <a:rPr lang="en-US" sz="1800" b="false" i="true" u="none">
                <a:latin typeface="Times New Roman" pitchFamily="18"/>
              </a:rPr>
              <a:t>Different for</a:t>
            </a:r>
            <a:br>
              <a:rPr lang="en-US" sz="1800" b="false" i="true" u="none">
                <a:latin typeface="Times New Roman" pitchFamily="18"/>
              </a:rPr>
            </a:br>
            <a:r>
              <a:rPr lang="en-US" sz="1800" b="false" i="true" u="none">
                <a:latin typeface="Times New Roman" pitchFamily="18"/>
              </a:rPr>
              <a:t>each process</a:t>
            </a:r>
            <a:endParaRPr/>
          </a:p>
        </p:txBody>
      </p:sp>
      <p:sp>
        <p:nvSpPr>
          <p:cNvPr id="431" name="Right Brace 24"/>
          <p:cNvSpPr>
            <a:spLocks noGrp="true" noChangeShapeType="true"/>
          </p:cNvSpPr>
          <p:nvPr/>
        </p:nvSpPr>
        <p:spPr>
          <a:xfrm rot="0" flipH="true" flipV="false">
            <a:off x="4087812" y="1204912"/>
            <a:ext cx="258762" cy="900112"/>
          </a:xfrm>
          <a:custGeom>
            <a:avLst>
              <a:gd name="adj0" fmla="val 1926"/>
              <a:gd name="adj1" fmla="val 10800"/>
            </a:avLst>
            <a:gdLst>
              <a:gd name="gd0" fmla="val 65536"/>
              <a:gd name="gd1" fmla="val adj0"/>
              <a:gd name="gd2" fmla="+- 21600 0 adj0"/>
              <a:gd name="gd3" fmla="+- adj1 0 adj0"/>
              <a:gd name="gd4" fmla="+- adj1 adj0 0"/>
              <a:gd name="gd5" fmla="*/ adj0 9598 32768"/>
              <a:gd name="gd6" fmla="+- 21600 0 gd5"/>
              <a:gd name="gd7" fmla="+- 21600 0 adj1"/>
              <a:gd name="gd8" fmla="min adj1 gd7"/>
              <a:gd name="gd9" fmla="*/ gd8 1 2"/>
              <a:gd name="gd10" fmla="*/ adj0 2 1"/>
              <a:gd name="gd11" fmla="+- 21600 0 gd10"/>
              <a:gd name="gd12" fmla="val adj1"/>
              <a:gd name="gd13" fmla="val 0"/>
              <a:gd name="gd14" fmla="val 0"/>
              <a:gd name="gd15" fmla="+- 10800 0 gd13"/>
              <a:gd name="gd16" fmla="+- gd1 0 gd14"/>
              <a:gd name="gd17" fmla="?: gd15 1 -1"/>
              <a:gd name="gd18" fmla="?: gd16 1 -1"/>
              <a:gd name="gd19" fmla="*/ gd17 gd18 1"/>
              <a:gd name="gd20" fmla="?: gd16 16200000 5400000"/>
              <a:gd name="gd21" fmla="?: gd19 5400000 -5400000"/>
              <a:gd name="gd22" fmla="*/ gd15 -1 1"/>
              <a:gd name="gd23" fmla="*/ gd16 -1 1"/>
              <a:gd name="gd24" fmla="?: gd15 gd15 gd22"/>
              <a:gd name="gd25" fmla="?: gd16 gd16 gd23"/>
              <a:gd name="gd26" fmla="val 10800"/>
              <a:gd name="gd27" fmla="val gd1"/>
              <a:gd name="gd28" fmla="val 10800"/>
              <a:gd name="gd29" fmla="val gd3"/>
              <a:gd name="gd30" fmla="+- 21600 0 gd28"/>
              <a:gd name="gd31" fmla="+- gd12 0 gd29"/>
              <a:gd name="gd32" fmla="?: gd30 1 -1"/>
              <a:gd name="gd33" fmla="?: gd31 1 -1"/>
              <a:gd name="gd34" fmla="*/ gd32 gd33 1"/>
              <a:gd name="gd35" fmla="?: gd30 10800000 0"/>
              <a:gd name="gd36" fmla="?: gd34 -5400000 5400000"/>
              <a:gd name="gd37" fmla="*/ gd30 -1 1"/>
              <a:gd name="gd38" fmla="*/ gd31 -1 1"/>
              <a:gd name="gd39" fmla="?: gd30 gd30 gd37"/>
              <a:gd name="gd40" fmla="?: gd31 gd31 gd38"/>
              <a:gd name="gd41" fmla="val 21600"/>
              <a:gd name="gd42" fmla="val gd12"/>
              <a:gd name="gd43" fmla="+- 10800 0 gd41"/>
              <a:gd name="gd44" fmla="+- gd4 0 gd42"/>
              <a:gd name="gd45" fmla="?: gd43 1 -1"/>
              <a:gd name="gd46" fmla="?: gd44 1 -1"/>
              <a:gd name="gd47" fmla="*/ gd45 gd46 1"/>
              <a:gd name="gd48" fmla="?: gd44 16200000 5400000"/>
              <a:gd name="gd49" fmla="?: gd47 5400000 -5400000"/>
              <a:gd name="gd50" fmla="*/ gd43 -1 1"/>
              <a:gd name="gd51" fmla="*/ gd44 -1 1"/>
              <a:gd name="gd52" fmla="?: gd43 gd43 gd50"/>
              <a:gd name="gd53" fmla="?: gd44 gd44 gd51"/>
              <a:gd name="gd54" fmla="val 10800"/>
              <a:gd name="gd55" fmla="val gd4"/>
              <a:gd name="gd56" fmla="val 10800"/>
              <a:gd name="gd57" fmla="val gd2"/>
              <a:gd name="gd58" fmla="+- 0 0 gd56"/>
              <a:gd name="gd59" fmla="+- 21600 0 gd57"/>
              <a:gd name="gd60" fmla="?: gd58 1 -1"/>
              <a:gd name="gd61" fmla="?: gd59 1 -1"/>
              <a:gd name="gd62" fmla="*/ gd60 gd61 1"/>
              <a:gd name="gd63" fmla="?: gd58 10800000 0"/>
              <a:gd name="gd64" fmla="?: gd62 -5400000 5400000"/>
              <a:gd name="gd65" fmla="*/ gd58 -1 1"/>
              <a:gd name="gd66" fmla="*/ gd59 -1 1"/>
              <a:gd name="gd67" fmla="?: gd58 gd58 gd65"/>
              <a:gd name="gd68" fmla="?: gd59 gd59 gd66"/>
              <a:gd name="gd69" fmla="val 0"/>
              <a:gd name="gd70" fmla="val 21600"/>
              <a:gd name="gd71" fmla="*/ w 0 21600"/>
              <a:gd name="gd72" fmla="*/ h gd5 21600"/>
              <a:gd name="gd73" fmla="*/ w 7637 21600"/>
              <a:gd name="gd74" fmla="*/ h gd6 21600"/>
              <a:gd name="gd75" fmla="*/ w 1 2"/>
              <a:gd name="gd76" fmla="*/ h adj0 21600"/>
              <a:gd name="gd77" fmla="*/ w 1 1"/>
              <a:gd name="gd78" fmla="*/ h adj1 21600"/>
            </a:gdLst>
            <a:ahLst>
              <a:ahXY gdRefY="adj0" minY="10800" maxY="adj0">
                <a:pos x="gd75" y="gd76"/>
              </a:ahXY>
              <a:ahXY gdRefY="adj1" minY="21600" maxY="adj1">
                <a:pos x="gd77" y="gd78"/>
              </a:ahXY>
            </a:ahLst>
            <a:cxnLst/>
            <a:rect l="gd71" t="gd72" r="gd73" b="gd74"/>
            <a:pathLst>
              <a:path w="21600" h="21600">
                <a:moveTo>
                  <a:pt x="gd13" y="gd14"/>
                </a:moveTo>
                <a:arcTo wR="gd24" hR="gd25" stAng="gd20" swAng="gd21"/>
                <a:lnTo>
                  <a:pt x="gd28" y="gd29"/>
                </a:lnTo>
                <a:arcTo wR="gd39" hR="gd40" stAng="gd35" swAng="gd36"/>
                <a:arcTo wR="gd52" hR="gd53" stAng="gd48" swAng="gd49"/>
                <a:lnTo>
                  <a:pt x="gd56" y="gd57"/>
                </a:lnTo>
                <a:arcTo wR="gd67" hR="gd68" stAng="gd63" swAng="gd64"/>
              </a:path>
              <a:path w="21600" h="21600"/>
            </a:pathLst>
          </a:custGeom>
          <a:noFill/>
          <a:ln w="9524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432" name="Straight Connector 26"/>
          <p:cNvSpPr>
            <a:spLocks noGrp="true" noChangeShapeType="true"/>
          </p:cNvSpPr>
          <p:nvPr/>
        </p:nvSpPr>
        <p:spPr>
          <a:xfrm rot="0" flipH="false" flipV="false">
            <a:off x="4346575" y="2105025"/>
            <a:ext cx="3305175" cy="0"/>
          </a:xfrm>
          <a:prstGeom prst="line">
            <a:avLst/>
          </a:prstGeom>
          <a:noFill/>
          <a:ln w="38100">
            <a:solidFill>
              <a:schemeClr val="dk1"/>
            </a:solidFill>
            <a:round/>
            <a:headEnd/>
            <a:tailEnd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433" name="Rectangle 27"/>
          <p:cNvSpPr>
            <a:spLocks noGrp="true" noChangeShapeType="true"/>
          </p:cNvSpPr>
          <p:nvPr/>
        </p:nvSpPr>
        <p:spPr>
          <a:xfrm rot="0" flipH="false" flipV="false">
            <a:off x="2695575" y="1381125"/>
            <a:ext cx="1374775" cy="64611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r>
              <a:rPr lang="en-US" sz="1800" b="false" i="true" u="none">
                <a:latin typeface="Times New Roman" pitchFamily="18"/>
              </a:rPr>
              <a:t>Identical for</a:t>
            </a:r>
            <a:br>
              <a:rPr lang="en-US" sz="1800" b="false" i="true" u="none">
                <a:latin typeface="Times New Roman" pitchFamily="18"/>
              </a:rPr>
            </a:br>
            <a:r>
              <a:rPr lang="en-US" sz="1800" b="false" i="true" u="none">
                <a:latin typeface="Times New Roman" pitchFamily="18"/>
              </a:rPr>
              <a:t>each process</a:t>
            </a:r>
            <a:endParaRPr/>
          </a:p>
        </p:txBody>
      </p:sp>
      <p:sp>
        <p:nvSpPr>
          <p:cNvPr id="434" name="Line 107"/>
          <p:cNvSpPr>
            <a:spLocks noGrp="true" noChangeShapeType="true"/>
          </p:cNvSpPr>
          <p:nvPr/>
        </p:nvSpPr>
        <p:spPr>
          <a:xfrm rot="0" flipH="false" flipV="false">
            <a:off x="4070350" y="2576512"/>
            <a:ext cx="280987" cy="0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435" name="Rectangle 29"/>
          <p:cNvSpPr>
            <a:spLocks noGrp="true" noChangeShapeType="true"/>
          </p:cNvSpPr>
          <p:nvPr/>
        </p:nvSpPr>
        <p:spPr>
          <a:xfrm rot="0" flipH="false" flipV="false">
            <a:off x="3436937" y="2422525"/>
            <a:ext cx="684212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r>
              <a:rPr lang="en-US" sz="1800" b="false" i="false" u="none">
                <a:latin typeface="Times New Roman" pitchFamily="18"/>
              </a:rPr>
              <a:t>%esp</a:t>
            </a:r>
            <a:endParaRPr/>
          </a:p>
        </p:txBody>
      </p:sp>
      <p:sp>
        <p:nvSpPr>
          <p:cNvPr id="436" name="Line 107"/>
          <p:cNvSpPr>
            <a:spLocks noGrp="true" noChangeShapeType="true"/>
          </p:cNvSpPr>
          <p:nvPr/>
        </p:nvSpPr>
        <p:spPr>
          <a:xfrm rot="0" flipH="false" flipV="true">
            <a:off x="4070350" y="4252912"/>
            <a:ext cx="280987" cy="0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437" name="Rectangle 31"/>
          <p:cNvSpPr>
            <a:spLocks noGrp="true" noChangeShapeType="true"/>
          </p:cNvSpPr>
          <p:nvPr/>
        </p:nvSpPr>
        <p:spPr>
          <a:xfrm rot="0" flipH="false" flipV="false">
            <a:off x="3644900" y="4098925"/>
            <a:ext cx="492125" cy="3698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r>
              <a:rPr lang="en-US" sz="1800" b="false" i="false" u="none">
                <a:latin typeface="Times New Roman" pitchFamily="18"/>
              </a:rPr>
              <a:t>brk</a:t>
            </a:r>
            <a:endParaRPr/>
          </a:p>
        </p:txBody>
      </p:sp>
      <p:sp>
        <p:nvSpPr>
          <p:cNvPr id="438" name="Line 107"/>
          <p:cNvSpPr>
            <a:spLocks noGrp="true" noChangeShapeType="true"/>
          </p:cNvSpPr>
          <p:nvPr/>
        </p:nvSpPr>
        <p:spPr>
          <a:xfrm rot="0" flipH="false" flipV="true">
            <a:off x="4070350" y="6096000"/>
            <a:ext cx="276225" cy="0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439" name="Rectangle 33"/>
          <p:cNvSpPr>
            <a:spLocks noGrp="true" noChangeShapeType="true"/>
          </p:cNvSpPr>
          <p:nvPr/>
        </p:nvSpPr>
        <p:spPr>
          <a:xfrm rot="0" flipH="false" flipV="false">
            <a:off x="2422525" y="5834062"/>
            <a:ext cx="1665286" cy="64611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r>
              <a:rPr lang="en-US" sz="1800" b="true" i="false" u="none">
                <a:latin typeface="Times New Roman" pitchFamily="18"/>
              </a:rPr>
              <a:t>x08048000 (32)</a:t>
            </a:r>
            <a:br>
              <a:rPr lang="en-US" sz="1800" b="true" i="false" u="none">
                <a:latin typeface="Times New Roman" pitchFamily="18"/>
              </a:rPr>
            </a:br>
            <a:r>
              <a:rPr lang="en-US" sz="1800" b="true" i="false" u="none">
                <a:latin typeface="Times New Roman" pitchFamily="18"/>
              </a:rPr>
              <a:t>x40000000 (64)</a:t>
            </a:r>
            <a:endParaRPr/>
          </a:p>
        </p:txBody>
      </p:sp>
      <p:sp>
        <p:nvSpPr>
          <p:cNvPr id="440" name="Line 130"/>
          <p:cNvSpPr>
            <a:spLocks noGrp="true" noChangeShapeType="true"/>
          </p:cNvSpPr>
          <p:nvPr/>
        </p:nvSpPr>
        <p:spPr>
          <a:xfrm rot="0" flipH="false" flipV="true">
            <a:off x="5997575" y="4024312"/>
            <a:ext cx="3175" cy="228600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441" name="Line 130"/>
          <p:cNvSpPr>
            <a:spLocks noGrp="true" noChangeShapeType="true"/>
          </p:cNvSpPr>
          <p:nvPr/>
        </p:nvSpPr>
        <p:spPr>
          <a:xfrm rot="0" flipH="false" flipV="true">
            <a:off x="5992812" y="2895600"/>
            <a:ext cx="4762" cy="214312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442" name="Line 130"/>
          <p:cNvSpPr>
            <a:spLocks noGrp="true" noChangeShapeType="true"/>
          </p:cNvSpPr>
          <p:nvPr/>
        </p:nvSpPr>
        <p:spPr>
          <a:xfrm rot="0" flipH="false" flipV="false">
            <a:off x="6000750" y="2576512"/>
            <a:ext cx="0" cy="266700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443" name="Rectangle 45"/>
          <p:cNvSpPr>
            <a:spLocks noGrp="true" noChangeShapeType="true"/>
          </p:cNvSpPr>
          <p:nvPr>
            <p:ph type="title"/>
          </p:nvPr>
        </p:nvSpPr>
        <p:spPr>
          <a:xfrm rot="0" flipH="false" flipV="false">
            <a:off x="44449" y="15874"/>
            <a:ext cx="2406650" cy="149225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b="false" i="false" u="none"/>
              <a:t>Linux Virtual Memory System</a:t>
            </a:r>
            <a:endParaRPr/>
          </a:p>
        </p:txBody>
      </p:sp>
      <p:sp>
        <p:nvSpPr>
          <p:cNvPr id="444" name=""/>
          <p:cNvSpPr txBox="true"/>
          <p:nvPr/>
        </p:nvSpPr>
        <p:spPr>
          <a:xfrm rot="0" flipH="true" flipV="false">
            <a:off x="136525" y="2576512"/>
            <a:ext cx="3302000" cy="1917700"/>
          </a:xfrm>
          <a:prstGeom prst="rect">
            <a:avLst/>
          </a:prstGeom>
          <a:ln w="6350">
            <a:prstDash val="soli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>
                <a:solidFill>
                  <a:srgbClr val="FF0000">
                    <a:alpha val="100000"/>
                  </a:srgbClr>
                </a:solidFill>
              </a:rPr>
              <a:t>kernel does not use paging</a:t>
            </a:r>
            <a:endParaRPr/>
          </a:p>
          <a:p>
            <a:pPr>
              <a:buNone/>
            </a:pPr>
            <a:endParaRPr lang="en-US">
              <a:solidFill>
                <a:srgbClr val="FF0000">
                  <a:alpha val="100000"/>
                </a:srgbClr>
              </a:solidFill>
            </a:endParaRPr>
          </a:p>
          <a:p>
            <a:pPr>
              <a:buNone/>
            </a:pPr>
            <a:r>
              <a:rPr lang="en-US">
                <a:solidFill>
                  <a:srgbClr val="FF0000">
                    <a:alpha val="100000"/>
                  </a:srgbClr>
                </a:solidFill>
              </a:rPr>
              <a:t>most of kernel virtual memory is mapped to contiguous physical pages</a:t>
            </a:r>
            <a:endParaRPr/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p="http://schemas.openxmlformats.org/presentationml/2006/main">
  <p:cSld>
    <p:spTree>
      <p:nvGrpSpPr>
        <p:cNvPr id="4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447" name="Rectangle 51"/>
          <p:cNvSpPr>
            <a:spLocks noGrp="true" noChangeShapeType="true"/>
          </p:cNvSpPr>
          <p:nvPr>
            <p:ph type="body"/>
          </p:nvPr>
        </p:nvSpPr>
        <p:spPr>
          <a:xfrm>
            <a:off x="152400" y="3733800"/>
            <a:ext cx="3657600" cy="2819400"/>
          </a:xfrm>
          <a:prstGeom prst="rect">
            <a:avLst/>
          </a:prstGeom>
          <a:noFill/>
        </p:spPr>
        <p:txBody>
          <a:bodyPr lIns="90487" tIns="44450" rIns="90487" bIns="4445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lnSpc>
                <a:spcPct val="90000"/>
              </a:lnSpc>
              <a:spcBef>
                <a:spcPts val="300"/>
              </a:spcBef>
              <a:buChar char="•"/>
            </a:pPr>
            <a:r>
              <a:rPr lang="en-US" sz="2400" b="false" i="false" u="none"/>
              <a:t>pgd: </a:t>
            </a:r>
            <a:endParaRPr/>
          </a:p>
          <a:p>
            <a:pPr marL="742950" lvl="1" indent="-285750">
              <a:lnSpc>
                <a:spcPct val="90000"/>
              </a:lnSpc>
              <a:spcBef>
                <a:spcPts val="300"/>
              </a:spcBef>
              <a:buChar char="–"/>
            </a:pPr>
            <a:r>
              <a:rPr lang="en-US" b="false" i="false" u="none"/>
              <a:t>page directory address (will be loaded to </a:t>
            </a:r>
            <a:r>
              <a:rPr lang="en-US" b="false" i="false" u="none">
                <a:solidFill>
                  <a:srgbClr val="FF0000"/>
                </a:solidFill>
              </a:rPr>
              <a:t>CR3</a:t>
            </a:r>
            <a:r>
              <a:rPr lang="en-US" b="false" i="false" u="none"/>
              <a:t>)</a:t>
            </a:r>
            <a:endParaRPr/>
          </a:p>
          <a:p>
            <a:pPr marL="342900" lvl="0" indent="-342900">
              <a:lnSpc>
                <a:spcPct val="90000"/>
              </a:lnSpc>
              <a:spcBef>
                <a:spcPts val="300"/>
              </a:spcBef>
              <a:buChar char="•"/>
            </a:pPr>
            <a:r>
              <a:rPr lang="en-US" sz="2400" b="false" i="false" u="none"/>
              <a:t>vm_prot:</a:t>
            </a:r>
            <a:endParaRPr/>
          </a:p>
          <a:p>
            <a:pPr marL="742950" lvl="1" indent="-285750">
              <a:lnSpc>
                <a:spcPct val="90000"/>
              </a:lnSpc>
              <a:spcBef>
                <a:spcPts val="300"/>
              </a:spcBef>
              <a:buChar char="–"/>
            </a:pPr>
            <a:r>
              <a:rPr lang="en-US" b="false" i="false" u="none"/>
              <a:t>read/write permissions for this area</a:t>
            </a:r>
            <a:endParaRPr/>
          </a:p>
        </p:txBody>
      </p:sp>
      <p:sp>
        <p:nvSpPr>
          <p:cNvPr id="448" name="Rectangle 2"/>
          <p:cNvSpPr>
            <a:spLocks noGrp="true" noChangeShapeType="true"/>
          </p:cNvSpPr>
          <p:nvPr/>
        </p:nvSpPr>
        <p:spPr>
          <a:xfrm>
            <a:off x="3810000" y="4654550"/>
            <a:ext cx="1066800" cy="209550"/>
          </a:xfrm>
          <a:prstGeom prst="rect">
            <a:avLst/>
          </a:prstGeom>
          <a:solidFill>
            <a:srgbClr val="C0C0C0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sz="1600" b="true" i="false" u="none">
                <a:solidFill>
                  <a:schemeClr val="dk2"/>
                </a:solidFill>
                <a:latin typeface="Helvetica"/>
              </a:rPr>
              <a:t>vm_next</a:t>
            </a:r>
            <a:endParaRPr/>
          </a:p>
        </p:txBody>
      </p:sp>
      <p:sp>
        <p:nvSpPr>
          <p:cNvPr id="449" name="Rectangle 3"/>
          <p:cNvSpPr>
            <a:spLocks noGrp="true" noChangeShapeType="true"/>
          </p:cNvSpPr>
          <p:nvPr/>
        </p:nvSpPr>
        <p:spPr>
          <a:xfrm>
            <a:off x="3810000" y="2984500"/>
            <a:ext cx="1066800" cy="209550"/>
          </a:xfrm>
          <a:prstGeom prst="rect">
            <a:avLst/>
          </a:prstGeom>
          <a:solidFill>
            <a:srgbClr val="C0C0C0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sz="1600" b="true" i="false" u="none">
                <a:solidFill>
                  <a:schemeClr val="dk2"/>
                </a:solidFill>
                <a:latin typeface="Helvetica"/>
              </a:rPr>
              <a:t>vm_next</a:t>
            </a:r>
            <a:endParaRPr/>
          </a:p>
        </p:txBody>
      </p:sp>
      <p:sp>
        <p:nvSpPr>
          <p:cNvPr id="450" name="Line 5"/>
          <p:cNvSpPr>
            <a:spLocks noGrp="true" noChangeShapeType="true"/>
          </p:cNvSpPr>
          <p:nvPr/>
        </p:nvSpPr>
        <p:spPr>
          <a:xfrm>
            <a:off x="1143000" y="2289175"/>
            <a:ext cx="762000" cy="0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451" name="Text Box 6"/>
          <p:cNvSpPr txBox="true">
            <a:spLocks noGrp="true" noChangeShapeType="true"/>
          </p:cNvSpPr>
          <p:nvPr/>
        </p:nvSpPr>
        <p:spPr>
          <a:xfrm>
            <a:off x="182562" y="1728787"/>
            <a:ext cx="1265237" cy="3095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sz="1600" b="true" i="false" u="none">
                <a:solidFill>
                  <a:schemeClr val="dk2"/>
                </a:solidFill>
                <a:latin typeface="Helvetica"/>
              </a:rPr>
              <a:t>task_struct</a:t>
            </a:r>
            <a:endParaRPr/>
          </a:p>
        </p:txBody>
      </p:sp>
      <p:sp>
        <p:nvSpPr>
          <p:cNvPr id="452" name="Text Box 7"/>
          <p:cNvSpPr txBox="true">
            <a:spLocks noGrp="true" noChangeShapeType="true"/>
          </p:cNvSpPr>
          <p:nvPr/>
        </p:nvSpPr>
        <p:spPr>
          <a:xfrm>
            <a:off x="1903412" y="1871662"/>
            <a:ext cx="1220787" cy="3095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sz="1600" b="true" i="false" u="none">
                <a:solidFill>
                  <a:schemeClr val="dk2"/>
                </a:solidFill>
                <a:latin typeface="Helvetica"/>
              </a:rPr>
              <a:t>mm_struct</a:t>
            </a:r>
            <a:endParaRPr/>
          </a:p>
        </p:txBody>
      </p:sp>
      <p:sp>
        <p:nvSpPr>
          <p:cNvPr id="453" name="Rectangle 8"/>
          <p:cNvSpPr>
            <a:spLocks noGrp="true" noChangeShapeType="true"/>
          </p:cNvSpPr>
          <p:nvPr/>
        </p:nvSpPr>
        <p:spPr>
          <a:xfrm>
            <a:off x="1981200" y="2243137"/>
            <a:ext cx="1066800" cy="1438275"/>
          </a:xfrm>
          <a:prstGeom prst="rect">
            <a:avLst/>
          </a:prstGeom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454" name="Rectangle 9"/>
          <p:cNvSpPr>
            <a:spLocks noGrp="true" noChangeShapeType="true"/>
          </p:cNvSpPr>
          <p:nvPr/>
        </p:nvSpPr>
        <p:spPr>
          <a:xfrm>
            <a:off x="1981200" y="2219325"/>
            <a:ext cx="1066800" cy="209550"/>
          </a:xfrm>
          <a:prstGeom prst="rect">
            <a:avLst/>
          </a:prstGeom>
          <a:solidFill>
            <a:srgbClr val="FFFF00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sz="1600" b="true" i="false" u="none">
                <a:solidFill>
                  <a:schemeClr val="dk2"/>
                </a:solidFill>
                <a:latin typeface="Helvetica"/>
              </a:rPr>
              <a:t>pgd</a:t>
            </a:r>
            <a:endParaRPr/>
          </a:p>
        </p:txBody>
      </p:sp>
      <p:sp>
        <p:nvSpPr>
          <p:cNvPr id="455" name="Rectangle 10"/>
          <p:cNvSpPr>
            <a:spLocks noGrp="true" noChangeShapeType="true"/>
          </p:cNvSpPr>
          <p:nvPr/>
        </p:nvSpPr>
        <p:spPr>
          <a:xfrm rot="0" flipH="false" flipV="false">
            <a:off x="457200" y="2033587"/>
            <a:ext cx="762000" cy="1647825"/>
          </a:xfrm>
          <a:prstGeom prst="rect">
            <a:avLst/>
          </a:prstGeom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456" name="Rectangle 11"/>
          <p:cNvSpPr>
            <a:spLocks noGrp="true" noChangeShapeType="true"/>
          </p:cNvSpPr>
          <p:nvPr/>
        </p:nvSpPr>
        <p:spPr>
          <a:xfrm>
            <a:off x="457200" y="2219325"/>
            <a:ext cx="762000" cy="209550"/>
          </a:xfrm>
          <a:prstGeom prst="rect">
            <a:avLst/>
          </a:prstGeom>
          <a:solidFill>
            <a:srgbClr val="FF99CC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sz="1600" b="true" i="false" u="none">
                <a:solidFill>
                  <a:schemeClr val="dk2"/>
                </a:solidFill>
                <a:latin typeface="Helvetica"/>
              </a:rPr>
              <a:t>mm</a:t>
            </a:r>
            <a:endParaRPr/>
          </a:p>
        </p:txBody>
      </p:sp>
      <p:sp>
        <p:nvSpPr>
          <p:cNvPr id="457" name="Rectangle 12"/>
          <p:cNvSpPr>
            <a:spLocks noGrp="true" noChangeShapeType="true"/>
          </p:cNvSpPr>
          <p:nvPr/>
        </p:nvSpPr>
        <p:spPr>
          <a:xfrm>
            <a:off x="1981200" y="2636837"/>
            <a:ext cx="1066800" cy="209550"/>
          </a:xfrm>
          <a:prstGeom prst="rect">
            <a:avLst/>
          </a:prstGeom>
          <a:solidFill>
            <a:srgbClr val="00B0F0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sz="1600" b="true" i="false" u="none">
                <a:solidFill>
                  <a:schemeClr val="dk2"/>
                </a:solidFill>
                <a:latin typeface="Helvetica"/>
              </a:rPr>
              <a:t>mmap</a:t>
            </a:r>
            <a:endParaRPr/>
          </a:p>
        </p:txBody>
      </p:sp>
      <p:sp>
        <p:nvSpPr>
          <p:cNvPr id="458" name="Text Box 13"/>
          <p:cNvSpPr txBox="true">
            <a:spLocks noGrp="true" noChangeShapeType="true"/>
          </p:cNvSpPr>
          <p:nvPr/>
        </p:nvSpPr>
        <p:spPr>
          <a:xfrm>
            <a:off x="3505200" y="1593850"/>
            <a:ext cx="1679575" cy="3095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sz="1600" b="true" i="false" u="none">
                <a:solidFill>
                  <a:schemeClr val="dk2"/>
                </a:solidFill>
                <a:latin typeface="Helvetica"/>
              </a:rPr>
              <a:t>vm_area_struct</a:t>
            </a:r>
            <a:endParaRPr/>
          </a:p>
        </p:txBody>
      </p:sp>
      <p:sp>
        <p:nvSpPr>
          <p:cNvPr id="459" name="Rectangle 14"/>
          <p:cNvSpPr>
            <a:spLocks noGrp="true" noChangeShapeType="true"/>
          </p:cNvSpPr>
          <p:nvPr/>
        </p:nvSpPr>
        <p:spPr>
          <a:xfrm>
            <a:off x="3810000" y="1965325"/>
            <a:ext cx="1066800" cy="1228725"/>
          </a:xfrm>
          <a:prstGeom prst="rect">
            <a:avLst/>
          </a:prstGeom>
          <a:noFill/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460" name="Rectangle 15"/>
          <p:cNvSpPr>
            <a:spLocks noGrp="true" noChangeShapeType="true"/>
          </p:cNvSpPr>
          <p:nvPr/>
        </p:nvSpPr>
        <p:spPr>
          <a:xfrm>
            <a:off x="3810000" y="1941512"/>
            <a:ext cx="1066800" cy="207962"/>
          </a:xfrm>
          <a:prstGeom prst="rect">
            <a:avLst/>
          </a:prstGeom>
          <a:solidFill>
            <a:srgbClr val="C0C0C0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sz="1600" b="true" i="false" u="none">
                <a:solidFill>
                  <a:schemeClr val="dk2"/>
                </a:solidFill>
                <a:latin typeface="Helvetica"/>
              </a:rPr>
              <a:t>vm_end</a:t>
            </a:r>
            <a:endParaRPr/>
          </a:p>
        </p:txBody>
      </p:sp>
      <p:sp>
        <p:nvSpPr>
          <p:cNvPr id="461" name="Rectangle 16"/>
          <p:cNvSpPr>
            <a:spLocks noGrp="true" noChangeShapeType="true"/>
          </p:cNvSpPr>
          <p:nvPr/>
        </p:nvSpPr>
        <p:spPr>
          <a:xfrm>
            <a:off x="3810000" y="2359025"/>
            <a:ext cx="1066800" cy="207962"/>
          </a:xfrm>
          <a:prstGeom prst="rect">
            <a:avLst/>
          </a:prstGeom>
          <a:solidFill>
            <a:srgbClr val="C0C0C0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sz="1600" b="true" i="false" u="none">
                <a:solidFill>
                  <a:srgbClr val="FF0000"/>
                </a:solidFill>
                <a:latin typeface="Helvetica"/>
              </a:rPr>
              <a:t>vm_prot</a:t>
            </a:r>
            <a:endParaRPr/>
          </a:p>
        </p:txBody>
      </p:sp>
      <p:sp>
        <p:nvSpPr>
          <p:cNvPr id="462" name="Rectangle 17"/>
          <p:cNvSpPr>
            <a:spLocks noGrp="true" noChangeShapeType="true"/>
          </p:cNvSpPr>
          <p:nvPr/>
        </p:nvSpPr>
        <p:spPr>
          <a:xfrm>
            <a:off x="3810000" y="2149475"/>
            <a:ext cx="1066800" cy="209550"/>
          </a:xfrm>
          <a:prstGeom prst="rect">
            <a:avLst/>
          </a:prstGeom>
          <a:solidFill>
            <a:srgbClr val="C0C0C0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sz="1600" b="true" i="false" u="none">
                <a:solidFill>
                  <a:schemeClr val="dk2"/>
                </a:solidFill>
                <a:latin typeface="Helvetica"/>
              </a:rPr>
              <a:t>vm_start</a:t>
            </a:r>
            <a:endParaRPr/>
          </a:p>
        </p:txBody>
      </p:sp>
      <p:sp>
        <p:nvSpPr>
          <p:cNvPr id="463" name="Line 18"/>
          <p:cNvSpPr>
            <a:spLocks noGrp="true" noChangeShapeType="true"/>
          </p:cNvSpPr>
          <p:nvPr/>
        </p:nvSpPr>
        <p:spPr>
          <a:xfrm>
            <a:off x="3048000" y="2706687"/>
            <a:ext cx="381000" cy="0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464" name="Line 19"/>
          <p:cNvSpPr>
            <a:spLocks noGrp="true" noChangeShapeType="true"/>
          </p:cNvSpPr>
          <p:nvPr/>
        </p:nvSpPr>
        <p:spPr>
          <a:xfrm flipV="true">
            <a:off x="3429000" y="2011362"/>
            <a:ext cx="0" cy="695325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465" name="Line 20"/>
          <p:cNvSpPr>
            <a:spLocks noGrp="true" noChangeShapeType="true"/>
          </p:cNvSpPr>
          <p:nvPr/>
        </p:nvSpPr>
        <p:spPr>
          <a:xfrm>
            <a:off x="3429000" y="2011362"/>
            <a:ext cx="304800" cy="0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466" name="Rectangle 21"/>
          <p:cNvSpPr>
            <a:spLocks noGrp="true" noChangeShapeType="true"/>
          </p:cNvSpPr>
          <p:nvPr/>
        </p:nvSpPr>
        <p:spPr>
          <a:xfrm>
            <a:off x="3810000" y="3633787"/>
            <a:ext cx="1066800" cy="1230312"/>
          </a:xfrm>
          <a:prstGeom prst="rect">
            <a:avLst/>
          </a:prstGeom>
          <a:noFill/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467" name="Rectangle 22"/>
          <p:cNvSpPr>
            <a:spLocks noGrp="true" noChangeShapeType="true"/>
          </p:cNvSpPr>
          <p:nvPr/>
        </p:nvSpPr>
        <p:spPr>
          <a:xfrm>
            <a:off x="3810000" y="3611562"/>
            <a:ext cx="1066800" cy="207962"/>
          </a:xfrm>
          <a:prstGeom prst="rect">
            <a:avLst/>
          </a:prstGeom>
          <a:solidFill>
            <a:srgbClr val="C0C0C0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sz="1600" b="true" i="false" u="none">
                <a:solidFill>
                  <a:schemeClr val="dk2"/>
                </a:solidFill>
                <a:latin typeface="Helvetica"/>
              </a:rPr>
              <a:t>vm_end</a:t>
            </a:r>
            <a:endParaRPr/>
          </a:p>
        </p:txBody>
      </p:sp>
      <p:sp>
        <p:nvSpPr>
          <p:cNvPr id="468" name="Rectangle 23"/>
          <p:cNvSpPr>
            <a:spLocks noGrp="true" noChangeShapeType="true"/>
          </p:cNvSpPr>
          <p:nvPr/>
        </p:nvSpPr>
        <p:spPr>
          <a:xfrm>
            <a:off x="3810000" y="4029075"/>
            <a:ext cx="1066800" cy="207962"/>
          </a:xfrm>
          <a:prstGeom prst="rect">
            <a:avLst/>
          </a:prstGeom>
          <a:solidFill>
            <a:srgbClr val="C0C0C0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sz="1600" b="true" i="false" u="none">
                <a:solidFill>
                  <a:schemeClr val="dk2"/>
                </a:solidFill>
                <a:latin typeface="Helvetica"/>
              </a:rPr>
              <a:t>vm_prot</a:t>
            </a:r>
            <a:endParaRPr/>
          </a:p>
        </p:txBody>
      </p:sp>
      <p:sp>
        <p:nvSpPr>
          <p:cNvPr id="469" name="Rectangle 24"/>
          <p:cNvSpPr>
            <a:spLocks noGrp="true" noChangeShapeType="true"/>
          </p:cNvSpPr>
          <p:nvPr/>
        </p:nvSpPr>
        <p:spPr>
          <a:xfrm>
            <a:off x="3810000" y="3819525"/>
            <a:ext cx="1066800" cy="209550"/>
          </a:xfrm>
          <a:prstGeom prst="rect">
            <a:avLst/>
          </a:prstGeom>
          <a:solidFill>
            <a:srgbClr val="C0C0C0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sz="1600" b="true" i="false" u="none">
                <a:solidFill>
                  <a:schemeClr val="dk2"/>
                </a:solidFill>
                <a:latin typeface="Helvetica"/>
              </a:rPr>
              <a:t>vm_start</a:t>
            </a:r>
            <a:endParaRPr/>
          </a:p>
        </p:txBody>
      </p:sp>
      <p:sp>
        <p:nvSpPr>
          <p:cNvPr id="470" name="Rectangle 25"/>
          <p:cNvSpPr>
            <a:spLocks noGrp="true" noChangeShapeType="true"/>
          </p:cNvSpPr>
          <p:nvPr/>
        </p:nvSpPr>
        <p:spPr>
          <a:xfrm>
            <a:off x="3810000" y="5303837"/>
            <a:ext cx="1066800" cy="1020762"/>
          </a:xfrm>
          <a:prstGeom prst="rect">
            <a:avLst/>
          </a:prstGeom>
          <a:noFill/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471" name="Rectangle 26"/>
          <p:cNvSpPr>
            <a:spLocks noGrp="true" noChangeShapeType="true"/>
          </p:cNvSpPr>
          <p:nvPr/>
        </p:nvSpPr>
        <p:spPr>
          <a:xfrm>
            <a:off x="3810000" y="5281612"/>
            <a:ext cx="1066800" cy="207962"/>
          </a:xfrm>
          <a:prstGeom prst="rect">
            <a:avLst/>
          </a:prstGeom>
          <a:solidFill>
            <a:srgbClr val="C0C0C0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sz="1600" b="true" i="false" u="none">
                <a:solidFill>
                  <a:schemeClr val="dk2"/>
                </a:solidFill>
                <a:latin typeface="Helvetica"/>
              </a:rPr>
              <a:t>vm_end</a:t>
            </a:r>
            <a:endParaRPr/>
          </a:p>
        </p:txBody>
      </p:sp>
      <p:sp>
        <p:nvSpPr>
          <p:cNvPr id="472" name="Rectangle 27"/>
          <p:cNvSpPr>
            <a:spLocks noGrp="true" noChangeShapeType="true"/>
          </p:cNvSpPr>
          <p:nvPr/>
        </p:nvSpPr>
        <p:spPr>
          <a:xfrm>
            <a:off x="3810000" y="5699125"/>
            <a:ext cx="1066800" cy="207962"/>
          </a:xfrm>
          <a:prstGeom prst="rect">
            <a:avLst/>
          </a:prstGeom>
          <a:solidFill>
            <a:srgbClr val="C0C0C0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sz="1600" b="true" i="false" u="none">
                <a:solidFill>
                  <a:schemeClr val="dk2"/>
                </a:solidFill>
                <a:latin typeface="Helvetica"/>
              </a:rPr>
              <a:t>vm_prot</a:t>
            </a:r>
            <a:endParaRPr/>
          </a:p>
        </p:txBody>
      </p:sp>
      <p:sp>
        <p:nvSpPr>
          <p:cNvPr id="473" name="Rectangle 28"/>
          <p:cNvSpPr>
            <a:spLocks noGrp="true" noChangeShapeType="true"/>
          </p:cNvSpPr>
          <p:nvPr/>
        </p:nvSpPr>
        <p:spPr>
          <a:xfrm>
            <a:off x="3810000" y="6116637"/>
            <a:ext cx="1066800" cy="207962"/>
          </a:xfrm>
          <a:prstGeom prst="rect">
            <a:avLst/>
          </a:prstGeom>
          <a:solidFill>
            <a:srgbClr val="C0C0C0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sz="1600" b="true" i="false" u="none">
                <a:solidFill>
                  <a:schemeClr val="dk2"/>
                </a:solidFill>
                <a:latin typeface="Helvetica"/>
              </a:rPr>
              <a:t>vm_next</a:t>
            </a:r>
            <a:endParaRPr/>
          </a:p>
        </p:txBody>
      </p:sp>
      <p:sp>
        <p:nvSpPr>
          <p:cNvPr id="474" name="Rectangle 29"/>
          <p:cNvSpPr>
            <a:spLocks noGrp="true" noChangeShapeType="true"/>
          </p:cNvSpPr>
          <p:nvPr/>
        </p:nvSpPr>
        <p:spPr>
          <a:xfrm>
            <a:off x="3810000" y="5489575"/>
            <a:ext cx="1066800" cy="209550"/>
          </a:xfrm>
          <a:prstGeom prst="rect">
            <a:avLst/>
          </a:prstGeom>
          <a:solidFill>
            <a:srgbClr val="C0C0C0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sz="1600" b="true" i="false" u="none">
                <a:solidFill>
                  <a:schemeClr val="dk2"/>
                </a:solidFill>
                <a:latin typeface="Helvetica"/>
              </a:rPr>
              <a:t>vm_start</a:t>
            </a:r>
            <a:endParaRPr/>
          </a:p>
        </p:txBody>
      </p:sp>
      <p:sp>
        <p:nvSpPr>
          <p:cNvPr id="475" name="Rectangle 30"/>
          <p:cNvSpPr>
            <a:spLocks noGrp="true" noChangeShapeType="true"/>
          </p:cNvSpPr>
          <p:nvPr/>
        </p:nvSpPr>
        <p:spPr>
          <a:xfrm>
            <a:off x="5715000" y="1801812"/>
            <a:ext cx="1981200" cy="4383087"/>
          </a:xfrm>
          <a:prstGeom prst="rect">
            <a:avLst/>
          </a:prstGeom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476" name="Text Box 31"/>
          <p:cNvSpPr txBox="true">
            <a:spLocks noGrp="true" noChangeShapeType="true"/>
          </p:cNvSpPr>
          <p:nvPr/>
        </p:nvSpPr>
        <p:spPr>
          <a:xfrm>
            <a:off x="5449887" y="1524000"/>
            <a:ext cx="2468562" cy="3095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sz="1600" b="true" i="false" u="none">
                <a:solidFill>
                  <a:schemeClr val="dk2"/>
                </a:solidFill>
                <a:latin typeface="Helvetica"/>
              </a:rPr>
              <a:t>process virtual memory</a:t>
            </a:r>
            <a:endParaRPr/>
          </a:p>
        </p:txBody>
      </p:sp>
      <p:sp>
        <p:nvSpPr>
          <p:cNvPr id="477" name="Rectangle 32"/>
          <p:cNvSpPr>
            <a:spLocks noGrp="true" noChangeShapeType="true"/>
          </p:cNvSpPr>
          <p:nvPr/>
        </p:nvSpPr>
        <p:spPr>
          <a:xfrm>
            <a:off x="5715000" y="4584700"/>
            <a:ext cx="1981200" cy="1044575"/>
          </a:xfrm>
          <a:prstGeom prst="rect">
            <a:avLst/>
          </a:prstGeom>
          <a:solidFill>
            <a:srgbClr val="A5A5E9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 lvl="0"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dk2"/>
                </a:solidFill>
                <a:latin typeface="Helvetica"/>
              </a:rPr>
              <a:t>text</a:t>
            </a:r>
            <a:endParaRPr/>
          </a:p>
        </p:txBody>
      </p:sp>
      <p:sp>
        <p:nvSpPr>
          <p:cNvPr id="478" name="Rectangle 33"/>
          <p:cNvSpPr>
            <a:spLocks noGrp="true" noChangeShapeType="true"/>
          </p:cNvSpPr>
          <p:nvPr/>
        </p:nvSpPr>
        <p:spPr>
          <a:xfrm>
            <a:off x="5715000" y="3889375"/>
            <a:ext cx="1981200" cy="695325"/>
          </a:xfrm>
          <a:prstGeom prst="rect">
            <a:avLst/>
          </a:prstGeom>
          <a:solidFill>
            <a:srgbClr val="A5A5E9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 lvl="0"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dk2"/>
                </a:solidFill>
                <a:latin typeface="Helvetica"/>
              </a:rPr>
              <a:t>data</a:t>
            </a:r>
            <a:endParaRPr/>
          </a:p>
        </p:txBody>
      </p:sp>
      <p:sp>
        <p:nvSpPr>
          <p:cNvPr id="479" name="Rectangle 34"/>
          <p:cNvSpPr>
            <a:spLocks noGrp="true" noChangeShapeType="true"/>
          </p:cNvSpPr>
          <p:nvPr/>
        </p:nvSpPr>
        <p:spPr>
          <a:xfrm>
            <a:off x="5715000" y="2706687"/>
            <a:ext cx="1981200" cy="487362"/>
          </a:xfrm>
          <a:prstGeom prst="rect">
            <a:avLst/>
          </a:prstGeom>
          <a:solidFill>
            <a:srgbClr val="A5A5E9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 lvl="0"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dk2"/>
                </a:solidFill>
                <a:latin typeface="Helvetica"/>
              </a:rPr>
              <a:t>shared libraries</a:t>
            </a:r>
            <a:endParaRPr/>
          </a:p>
        </p:txBody>
      </p:sp>
      <p:sp>
        <p:nvSpPr>
          <p:cNvPr id="480" name="Line 35"/>
          <p:cNvSpPr>
            <a:spLocks noGrp="true" noChangeShapeType="true"/>
          </p:cNvSpPr>
          <p:nvPr/>
        </p:nvSpPr>
        <p:spPr>
          <a:xfrm>
            <a:off x="4876800" y="2081212"/>
            <a:ext cx="838200" cy="625475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481" name="Line 36"/>
          <p:cNvSpPr>
            <a:spLocks noGrp="true" noChangeShapeType="true"/>
          </p:cNvSpPr>
          <p:nvPr/>
        </p:nvSpPr>
        <p:spPr>
          <a:xfrm>
            <a:off x="4876800" y="2289175"/>
            <a:ext cx="838200" cy="904875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482" name="Line 37"/>
          <p:cNvSpPr>
            <a:spLocks noGrp="true" noChangeShapeType="true"/>
          </p:cNvSpPr>
          <p:nvPr/>
        </p:nvSpPr>
        <p:spPr>
          <a:xfrm>
            <a:off x="4876800" y="3749675"/>
            <a:ext cx="762000" cy="139700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483" name="Line 38"/>
          <p:cNvSpPr>
            <a:spLocks noGrp="true" noChangeShapeType="true"/>
          </p:cNvSpPr>
          <p:nvPr/>
        </p:nvSpPr>
        <p:spPr>
          <a:xfrm>
            <a:off x="4876800" y="3959225"/>
            <a:ext cx="838200" cy="557212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484" name="Line 39"/>
          <p:cNvSpPr>
            <a:spLocks noGrp="true" noChangeShapeType="true"/>
          </p:cNvSpPr>
          <p:nvPr/>
        </p:nvSpPr>
        <p:spPr>
          <a:xfrm flipV="true">
            <a:off x="4876800" y="4654550"/>
            <a:ext cx="838200" cy="487362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485" name="Line 40"/>
          <p:cNvSpPr>
            <a:spLocks noGrp="true" noChangeShapeType="true"/>
          </p:cNvSpPr>
          <p:nvPr/>
        </p:nvSpPr>
        <p:spPr>
          <a:xfrm>
            <a:off x="4876800" y="5351462"/>
            <a:ext cx="838200" cy="277812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486" name="Line 41"/>
          <p:cNvSpPr>
            <a:spLocks noGrp="true" noChangeShapeType="true"/>
          </p:cNvSpPr>
          <p:nvPr/>
        </p:nvSpPr>
        <p:spPr>
          <a:xfrm flipH="true">
            <a:off x="3581400" y="3124200"/>
            <a:ext cx="228600" cy="0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487" name="Line 42"/>
          <p:cNvSpPr>
            <a:spLocks noGrp="true" noChangeShapeType="true"/>
          </p:cNvSpPr>
          <p:nvPr/>
        </p:nvSpPr>
        <p:spPr>
          <a:xfrm>
            <a:off x="3581400" y="3124200"/>
            <a:ext cx="0" cy="487362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488" name="Line 43"/>
          <p:cNvSpPr>
            <a:spLocks noGrp="true" noChangeShapeType="true"/>
          </p:cNvSpPr>
          <p:nvPr/>
        </p:nvSpPr>
        <p:spPr>
          <a:xfrm>
            <a:off x="3581400" y="3611562"/>
            <a:ext cx="228600" cy="0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489" name="Line 44"/>
          <p:cNvSpPr>
            <a:spLocks noGrp="true" noChangeShapeType="true"/>
          </p:cNvSpPr>
          <p:nvPr/>
        </p:nvSpPr>
        <p:spPr>
          <a:xfrm flipH="true">
            <a:off x="3581400" y="4724400"/>
            <a:ext cx="228600" cy="0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490" name="Line 45"/>
          <p:cNvSpPr>
            <a:spLocks noGrp="true" noChangeShapeType="true"/>
          </p:cNvSpPr>
          <p:nvPr/>
        </p:nvSpPr>
        <p:spPr>
          <a:xfrm>
            <a:off x="3581400" y="4724400"/>
            <a:ext cx="0" cy="557212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491" name="Line 46"/>
          <p:cNvSpPr>
            <a:spLocks noGrp="true" noChangeShapeType="true"/>
          </p:cNvSpPr>
          <p:nvPr/>
        </p:nvSpPr>
        <p:spPr>
          <a:xfrm>
            <a:off x="3581400" y="5281612"/>
            <a:ext cx="228600" cy="0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492" name="Text Box 47"/>
          <p:cNvSpPr txBox="true">
            <a:spLocks noGrp="true" noChangeShapeType="true"/>
          </p:cNvSpPr>
          <p:nvPr/>
        </p:nvSpPr>
        <p:spPr>
          <a:xfrm>
            <a:off x="7726362" y="6045200"/>
            <a:ext cx="279400" cy="2809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sz="1400" b="true" i="false" u="none">
                <a:solidFill>
                  <a:schemeClr val="dk2"/>
                </a:solidFill>
                <a:latin typeface="Helvetica"/>
              </a:rPr>
              <a:t>0</a:t>
            </a:r>
            <a:endParaRPr/>
          </a:p>
        </p:txBody>
      </p:sp>
      <p:sp>
        <p:nvSpPr>
          <p:cNvPr id="493" name="Text Box 48"/>
          <p:cNvSpPr txBox="true">
            <a:spLocks noGrp="true" noChangeShapeType="true"/>
          </p:cNvSpPr>
          <p:nvPr/>
        </p:nvSpPr>
        <p:spPr>
          <a:xfrm>
            <a:off x="7696200" y="5489575"/>
            <a:ext cx="1165225" cy="2809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sz="1400" b="true" i="false" u="none">
                <a:solidFill>
                  <a:schemeClr val="dk2"/>
                </a:solidFill>
                <a:latin typeface="Helvetica"/>
              </a:rPr>
              <a:t>0x08048000</a:t>
            </a:r>
            <a:endParaRPr/>
          </a:p>
        </p:txBody>
      </p:sp>
      <p:sp>
        <p:nvSpPr>
          <p:cNvPr id="494" name="Text Box 49"/>
          <p:cNvSpPr txBox="true">
            <a:spLocks noGrp="true" noChangeShapeType="true"/>
          </p:cNvSpPr>
          <p:nvPr/>
        </p:nvSpPr>
        <p:spPr>
          <a:xfrm>
            <a:off x="7696200" y="4376737"/>
            <a:ext cx="1165225" cy="2809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sz="1400" b="true" i="false" u="none">
                <a:solidFill>
                  <a:schemeClr val="dk2"/>
                </a:solidFill>
                <a:latin typeface="Helvetica"/>
              </a:rPr>
              <a:t>0x0804a020</a:t>
            </a:r>
            <a:endParaRPr/>
          </a:p>
        </p:txBody>
      </p:sp>
      <p:sp>
        <p:nvSpPr>
          <p:cNvPr id="495" name="Text Box 50"/>
          <p:cNvSpPr txBox="true">
            <a:spLocks noGrp="true" noChangeShapeType="true"/>
          </p:cNvSpPr>
          <p:nvPr/>
        </p:nvSpPr>
        <p:spPr>
          <a:xfrm>
            <a:off x="7696200" y="3054350"/>
            <a:ext cx="1165225" cy="2809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sz="1400" b="true" i="false" u="none">
                <a:solidFill>
                  <a:schemeClr val="dk2"/>
                </a:solidFill>
                <a:latin typeface="Helvetica"/>
              </a:rPr>
              <a:t>0x40000000</a:t>
            </a:r>
            <a:endParaRPr/>
          </a:p>
        </p:txBody>
      </p:sp>
      <p:sp>
        <p:nvSpPr>
          <p:cNvPr id="496" name="Rectangle 52"/>
          <p:cNvSpPr>
            <a:spLocks noGrp="true" noChangeShapeType="true"/>
          </p:cNvSpPr>
          <p:nvPr/>
        </p:nvSpPr>
        <p:spPr>
          <a:xfrm>
            <a:off x="3810000" y="2566987"/>
            <a:ext cx="1066800" cy="209550"/>
          </a:xfrm>
          <a:prstGeom prst="rect">
            <a:avLst/>
          </a:prstGeom>
          <a:solidFill>
            <a:srgbClr val="C0C0C0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sz="1600" b="true" i="false" u="none">
                <a:solidFill>
                  <a:schemeClr val="dk2"/>
                </a:solidFill>
                <a:latin typeface="Helvetica"/>
              </a:rPr>
              <a:t>vm_flags</a:t>
            </a:r>
            <a:endParaRPr/>
          </a:p>
        </p:txBody>
      </p:sp>
      <p:sp>
        <p:nvSpPr>
          <p:cNvPr id="497" name="Rectangle 53"/>
          <p:cNvSpPr>
            <a:spLocks noGrp="true" noChangeShapeType="true"/>
          </p:cNvSpPr>
          <p:nvPr/>
        </p:nvSpPr>
        <p:spPr>
          <a:xfrm>
            <a:off x="3810000" y="4237037"/>
            <a:ext cx="1066800" cy="209550"/>
          </a:xfrm>
          <a:prstGeom prst="rect">
            <a:avLst/>
          </a:prstGeom>
          <a:solidFill>
            <a:srgbClr val="C0C0C0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sz="1600" b="true" i="false" u="none">
                <a:solidFill>
                  <a:schemeClr val="dk2"/>
                </a:solidFill>
                <a:latin typeface="Helvetica"/>
              </a:rPr>
              <a:t>vm_flags</a:t>
            </a:r>
            <a:endParaRPr/>
          </a:p>
        </p:txBody>
      </p:sp>
      <p:sp>
        <p:nvSpPr>
          <p:cNvPr id="498" name="Rectangle 54"/>
          <p:cNvSpPr>
            <a:spLocks noGrp="true" noChangeShapeType="true"/>
          </p:cNvSpPr>
          <p:nvPr/>
        </p:nvSpPr>
        <p:spPr>
          <a:xfrm>
            <a:off x="3810000" y="5907087"/>
            <a:ext cx="1066800" cy="209550"/>
          </a:xfrm>
          <a:prstGeom prst="rect">
            <a:avLst/>
          </a:prstGeom>
          <a:solidFill>
            <a:srgbClr val="C0C0C0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sz="1600" b="true" i="false" u="none">
                <a:solidFill>
                  <a:schemeClr val="dk2"/>
                </a:solidFill>
                <a:latin typeface="Helvetica"/>
              </a:rPr>
              <a:t>vm_flags</a:t>
            </a:r>
            <a:endParaRPr/>
          </a:p>
        </p:txBody>
      </p:sp>
      <p:sp>
        <p:nvSpPr>
          <p:cNvPr id="499" name="Rectangle 57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/>
              <a:t>Linux organizes VM as a collection of "</a:t>
            </a:r>
            <a:r>
              <a:rPr lang="en-US"/>
              <a:t>areas"</a:t>
            </a:r>
            <a:endParaRPr/>
          </a:p>
        </p:txBody>
      </p:sp>
      <p:sp>
        <p:nvSpPr>
          <p:cNvPr id="500" name=""/>
          <p:cNvSpPr txBox="true"/>
          <p:nvPr/>
        </p:nvSpPr>
        <p:spPr>
          <a:xfrm rot="0" flipH="false" flipV="false">
            <a:off x="113505" y="1465262"/>
            <a:ext cx="1403350" cy="336550"/>
          </a:xfrm>
          <a:prstGeom prst="rect">
            <a:avLst/>
          </a:prstGeom>
          <a:ln w="6350">
            <a:prstDash val="solid"/>
          </a:ln>
        </p:spPr>
        <p:txBody>
          <a:bodyPr wrap="none">
            <a:spAutoFit/>
          </a:bodyPr>
          <a:p>
            <a:pPr>
              <a:buNone/>
            </a:pPr>
            <a:r>
              <a:rPr lang="zh-CN" sz="1600">
                <a:solidFill>
                  <a:srgbClr val="FF0000">
                    <a:alpha val="100000"/>
                  </a:srgbClr>
                </a:solidFill>
              </a:rPr>
              <a:t>每个进程一个</a:t>
            </a:r>
            <a:endParaRPr/>
          </a:p>
        </p:txBody>
      </p:sp>
      <p:sp>
        <p:nvSpPr>
          <p:cNvPr id="501" name=""/>
          <p:cNvSpPr txBox="true"/>
          <p:nvPr/>
        </p:nvSpPr>
        <p:spPr>
          <a:xfrm rot="0" flipH="false" flipV="false">
            <a:off x="1809353" y="1604962"/>
            <a:ext cx="1403350" cy="336550"/>
          </a:xfrm>
          <a:prstGeom prst="rect">
            <a:avLst/>
          </a:prstGeom>
          <a:ln w="6350">
            <a:prstDash val="solid"/>
          </a:ln>
        </p:spPr>
        <p:txBody>
          <a:bodyPr wrap="none">
            <a:spAutoFit/>
          </a:bodyPr>
          <a:p>
            <a:pPr>
              <a:buNone/>
            </a:pPr>
            <a:r>
              <a:rPr lang="zh-CN" sz="1600">
                <a:solidFill>
                  <a:srgbClr val="FF0000">
                    <a:alpha val="100000"/>
                  </a:srgbClr>
                </a:solidFill>
              </a:rPr>
              <a:t>内存管理信息</a:t>
            </a:r>
            <a:endParaRPr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p="http://schemas.openxmlformats.org/presentationml/2006/main">
  <p:cSld>
    <p:spTree>
      <p:nvGrpSpPr>
        <p:cNvPr id="50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504" name="Rectangle 2"/>
          <p:cNvSpPr>
            <a:spLocks noGrp="true" noChangeShapeType="true"/>
          </p:cNvSpPr>
          <p:nvPr>
            <p:ph type="body"/>
          </p:nvPr>
        </p:nvSpPr>
        <p:spPr>
          <a:xfrm>
            <a:off x="152400" y="3733800"/>
            <a:ext cx="3429000" cy="2819400"/>
          </a:xfrm>
          <a:prstGeom prst="rect">
            <a:avLst/>
          </a:prstGeom>
          <a:noFill/>
        </p:spPr>
        <p:txBody>
          <a:bodyPr lIns="90487" tIns="44450" rIns="90487" bIns="4445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Char char="•"/>
            </a:pPr>
            <a:r>
              <a:rPr lang="en-US" sz="2400" b="false" i="false" u="none"/>
              <a:t>vm_flags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 b="false" i="false" u="none"/>
              <a:t>shared with other processes or private to this process</a:t>
            </a:r>
            <a:endParaRPr/>
          </a:p>
        </p:txBody>
      </p:sp>
      <p:sp>
        <p:nvSpPr>
          <p:cNvPr id="505" name="Rectangle 55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/>
              <a:t>Linux organizes VM as a collection of "</a:t>
            </a:r>
            <a:r>
              <a:rPr lang="en-US"/>
              <a:t>areas"</a:t>
            </a:r>
            <a:endParaRPr/>
          </a:p>
        </p:txBody>
      </p:sp>
      <p:sp>
        <p:nvSpPr>
          <p:cNvPr id="506" name="Rectangle 2"/>
          <p:cNvSpPr>
            <a:spLocks noGrp="true" noChangeShapeType="true"/>
          </p:cNvSpPr>
          <p:nvPr/>
        </p:nvSpPr>
        <p:spPr>
          <a:xfrm>
            <a:off x="3810000" y="4654550"/>
            <a:ext cx="1066800" cy="209550"/>
          </a:xfrm>
          <a:prstGeom prst="rect">
            <a:avLst/>
          </a:prstGeom>
          <a:solidFill>
            <a:srgbClr val="C0C0C0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sz="1600" b="true" i="false" u="none">
                <a:solidFill>
                  <a:schemeClr val="dk2"/>
                </a:solidFill>
                <a:latin typeface="Helvetica"/>
              </a:rPr>
              <a:t>vm_next</a:t>
            </a:r>
            <a:endParaRPr/>
          </a:p>
        </p:txBody>
      </p:sp>
      <p:sp>
        <p:nvSpPr>
          <p:cNvPr id="507" name="Rectangle 3"/>
          <p:cNvSpPr>
            <a:spLocks noGrp="true" noChangeShapeType="true"/>
          </p:cNvSpPr>
          <p:nvPr/>
        </p:nvSpPr>
        <p:spPr>
          <a:xfrm>
            <a:off x="3810000" y="2984500"/>
            <a:ext cx="1066800" cy="209550"/>
          </a:xfrm>
          <a:prstGeom prst="rect">
            <a:avLst/>
          </a:prstGeom>
          <a:solidFill>
            <a:srgbClr val="C0C0C0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sz="1600" b="true" i="false" u="none">
                <a:solidFill>
                  <a:schemeClr val="dk2"/>
                </a:solidFill>
                <a:latin typeface="Helvetica"/>
              </a:rPr>
              <a:t>vm_next</a:t>
            </a:r>
            <a:endParaRPr/>
          </a:p>
        </p:txBody>
      </p:sp>
      <p:sp>
        <p:nvSpPr>
          <p:cNvPr id="508" name="Line 5"/>
          <p:cNvSpPr>
            <a:spLocks noGrp="true" noChangeShapeType="true"/>
          </p:cNvSpPr>
          <p:nvPr/>
        </p:nvSpPr>
        <p:spPr>
          <a:xfrm>
            <a:off x="1143000" y="2289175"/>
            <a:ext cx="762000" cy="0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509" name="Text Box 6"/>
          <p:cNvSpPr txBox="true">
            <a:spLocks noGrp="true" noChangeShapeType="true"/>
          </p:cNvSpPr>
          <p:nvPr/>
        </p:nvSpPr>
        <p:spPr>
          <a:xfrm>
            <a:off x="182562" y="1728787"/>
            <a:ext cx="1265237" cy="3095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sz="1600" b="true" i="false" u="none">
                <a:solidFill>
                  <a:schemeClr val="dk2"/>
                </a:solidFill>
                <a:latin typeface="Helvetica"/>
              </a:rPr>
              <a:t>task_struct</a:t>
            </a:r>
            <a:endParaRPr/>
          </a:p>
        </p:txBody>
      </p:sp>
      <p:sp>
        <p:nvSpPr>
          <p:cNvPr id="510" name="Text Box 7"/>
          <p:cNvSpPr txBox="true">
            <a:spLocks noGrp="true" noChangeShapeType="true"/>
          </p:cNvSpPr>
          <p:nvPr/>
        </p:nvSpPr>
        <p:spPr>
          <a:xfrm>
            <a:off x="1903412" y="1871662"/>
            <a:ext cx="1220787" cy="3095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sz="1600" b="true" i="false" u="none">
                <a:solidFill>
                  <a:schemeClr val="dk2"/>
                </a:solidFill>
                <a:latin typeface="Helvetica"/>
              </a:rPr>
              <a:t>mm_struct</a:t>
            </a:r>
            <a:endParaRPr/>
          </a:p>
        </p:txBody>
      </p:sp>
      <p:sp>
        <p:nvSpPr>
          <p:cNvPr id="511" name="Rectangle 8"/>
          <p:cNvSpPr>
            <a:spLocks noGrp="true" noChangeShapeType="true"/>
          </p:cNvSpPr>
          <p:nvPr/>
        </p:nvSpPr>
        <p:spPr>
          <a:xfrm>
            <a:off x="1981200" y="2243137"/>
            <a:ext cx="1066800" cy="1438275"/>
          </a:xfrm>
          <a:prstGeom prst="rect">
            <a:avLst/>
          </a:prstGeom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512" name="Rectangle 9"/>
          <p:cNvSpPr>
            <a:spLocks noGrp="true" noChangeShapeType="true"/>
          </p:cNvSpPr>
          <p:nvPr/>
        </p:nvSpPr>
        <p:spPr>
          <a:xfrm>
            <a:off x="1981200" y="2219325"/>
            <a:ext cx="1066800" cy="209550"/>
          </a:xfrm>
          <a:prstGeom prst="rect">
            <a:avLst/>
          </a:prstGeom>
          <a:solidFill>
            <a:srgbClr val="FFFF00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sz="1600" b="true" i="false" u="none">
                <a:solidFill>
                  <a:schemeClr val="dk2"/>
                </a:solidFill>
                <a:latin typeface="Helvetica"/>
              </a:rPr>
              <a:t>pgd</a:t>
            </a:r>
            <a:endParaRPr/>
          </a:p>
        </p:txBody>
      </p:sp>
      <p:sp>
        <p:nvSpPr>
          <p:cNvPr id="513" name="Rectangle 10"/>
          <p:cNvSpPr>
            <a:spLocks noGrp="true" noChangeShapeType="true"/>
          </p:cNvSpPr>
          <p:nvPr/>
        </p:nvSpPr>
        <p:spPr>
          <a:xfrm>
            <a:off x="457200" y="2033587"/>
            <a:ext cx="762000" cy="1647825"/>
          </a:xfrm>
          <a:prstGeom prst="rect">
            <a:avLst/>
          </a:prstGeom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514" name="Rectangle 11"/>
          <p:cNvSpPr>
            <a:spLocks noGrp="true" noChangeShapeType="true"/>
          </p:cNvSpPr>
          <p:nvPr/>
        </p:nvSpPr>
        <p:spPr>
          <a:xfrm>
            <a:off x="457200" y="2219325"/>
            <a:ext cx="762000" cy="209550"/>
          </a:xfrm>
          <a:prstGeom prst="rect">
            <a:avLst/>
          </a:prstGeom>
          <a:solidFill>
            <a:srgbClr val="FF99CC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sz="1600" b="true" i="false" u="none">
                <a:solidFill>
                  <a:schemeClr val="dk2"/>
                </a:solidFill>
                <a:latin typeface="Helvetica"/>
              </a:rPr>
              <a:t>mm</a:t>
            </a:r>
            <a:endParaRPr/>
          </a:p>
        </p:txBody>
      </p:sp>
      <p:sp>
        <p:nvSpPr>
          <p:cNvPr id="515" name="Rectangle 12"/>
          <p:cNvSpPr>
            <a:spLocks noGrp="true" noChangeShapeType="true"/>
          </p:cNvSpPr>
          <p:nvPr/>
        </p:nvSpPr>
        <p:spPr>
          <a:xfrm>
            <a:off x="1981200" y="2636837"/>
            <a:ext cx="1066800" cy="209550"/>
          </a:xfrm>
          <a:prstGeom prst="rect">
            <a:avLst/>
          </a:prstGeom>
          <a:solidFill>
            <a:srgbClr val="00B0F0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sz="1600" b="true" i="false" u="none">
                <a:solidFill>
                  <a:schemeClr val="dk2"/>
                </a:solidFill>
                <a:latin typeface="Helvetica"/>
              </a:rPr>
              <a:t>mmap</a:t>
            </a:r>
            <a:endParaRPr/>
          </a:p>
        </p:txBody>
      </p:sp>
      <p:sp>
        <p:nvSpPr>
          <p:cNvPr id="516" name="Text Box 13"/>
          <p:cNvSpPr txBox="true">
            <a:spLocks noGrp="true" noChangeShapeType="true"/>
          </p:cNvSpPr>
          <p:nvPr/>
        </p:nvSpPr>
        <p:spPr>
          <a:xfrm>
            <a:off x="3505200" y="1593850"/>
            <a:ext cx="1679575" cy="3095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sz="1600" b="true" i="false" u="none">
                <a:solidFill>
                  <a:schemeClr val="dk2"/>
                </a:solidFill>
                <a:latin typeface="Helvetica"/>
              </a:rPr>
              <a:t>vm_area_struct</a:t>
            </a:r>
            <a:endParaRPr/>
          </a:p>
        </p:txBody>
      </p:sp>
      <p:sp>
        <p:nvSpPr>
          <p:cNvPr id="517" name="Rectangle 14"/>
          <p:cNvSpPr>
            <a:spLocks noGrp="true" noChangeShapeType="true"/>
          </p:cNvSpPr>
          <p:nvPr/>
        </p:nvSpPr>
        <p:spPr>
          <a:xfrm>
            <a:off x="3810000" y="1965325"/>
            <a:ext cx="1066800" cy="1228725"/>
          </a:xfrm>
          <a:prstGeom prst="rect">
            <a:avLst/>
          </a:prstGeom>
          <a:noFill/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518" name="Rectangle 15"/>
          <p:cNvSpPr>
            <a:spLocks noGrp="true" noChangeShapeType="true"/>
          </p:cNvSpPr>
          <p:nvPr/>
        </p:nvSpPr>
        <p:spPr>
          <a:xfrm>
            <a:off x="3810000" y="1941512"/>
            <a:ext cx="1066800" cy="207962"/>
          </a:xfrm>
          <a:prstGeom prst="rect">
            <a:avLst/>
          </a:prstGeom>
          <a:solidFill>
            <a:srgbClr val="C0C0C0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sz="1600" b="true" i="false" u="none">
                <a:solidFill>
                  <a:schemeClr val="dk2"/>
                </a:solidFill>
                <a:latin typeface="Helvetica"/>
              </a:rPr>
              <a:t>vm_end</a:t>
            </a:r>
            <a:endParaRPr/>
          </a:p>
        </p:txBody>
      </p:sp>
      <p:sp>
        <p:nvSpPr>
          <p:cNvPr id="519" name="Rectangle 16"/>
          <p:cNvSpPr>
            <a:spLocks noGrp="true" noChangeShapeType="true"/>
          </p:cNvSpPr>
          <p:nvPr/>
        </p:nvSpPr>
        <p:spPr>
          <a:xfrm>
            <a:off x="3810000" y="2359025"/>
            <a:ext cx="1066800" cy="207962"/>
          </a:xfrm>
          <a:prstGeom prst="rect">
            <a:avLst/>
          </a:prstGeom>
          <a:solidFill>
            <a:srgbClr val="C0C0C0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sz="1600" b="true" i="false" u="none">
                <a:solidFill>
                  <a:schemeClr val="dk2"/>
                </a:solidFill>
                <a:latin typeface="Helvetica"/>
              </a:rPr>
              <a:t>vm_prot</a:t>
            </a:r>
            <a:endParaRPr/>
          </a:p>
        </p:txBody>
      </p:sp>
      <p:sp>
        <p:nvSpPr>
          <p:cNvPr id="520" name="Rectangle 17"/>
          <p:cNvSpPr>
            <a:spLocks noGrp="true" noChangeShapeType="true"/>
          </p:cNvSpPr>
          <p:nvPr/>
        </p:nvSpPr>
        <p:spPr>
          <a:xfrm>
            <a:off x="3810000" y="2149475"/>
            <a:ext cx="1066800" cy="209550"/>
          </a:xfrm>
          <a:prstGeom prst="rect">
            <a:avLst/>
          </a:prstGeom>
          <a:solidFill>
            <a:srgbClr val="C0C0C0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sz="1600" b="true" i="false" u="none">
                <a:solidFill>
                  <a:schemeClr val="dk2"/>
                </a:solidFill>
                <a:latin typeface="Helvetica"/>
              </a:rPr>
              <a:t>vm_start</a:t>
            </a:r>
            <a:endParaRPr/>
          </a:p>
        </p:txBody>
      </p:sp>
      <p:sp>
        <p:nvSpPr>
          <p:cNvPr id="521" name="Line 18"/>
          <p:cNvSpPr>
            <a:spLocks noGrp="true" noChangeShapeType="true"/>
          </p:cNvSpPr>
          <p:nvPr/>
        </p:nvSpPr>
        <p:spPr>
          <a:xfrm>
            <a:off x="3048000" y="2706687"/>
            <a:ext cx="381000" cy="0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522" name="Line 19"/>
          <p:cNvSpPr>
            <a:spLocks noGrp="true" noChangeShapeType="true"/>
          </p:cNvSpPr>
          <p:nvPr/>
        </p:nvSpPr>
        <p:spPr>
          <a:xfrm flipV="true">
            <a:off x="3429000" y="2011362"/>
            <a:ext cx="0" cy="695325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523" name="Line 20"/>
          <p:cNvSpPr>
            <a:spLocks noGrp="true" noChangeShapeType="true"/>
          </p:cNvSpPr>
          <p:nvPr/>
        </p:nvSpPr>
        <p:spPr>
          <a:xfrm>
            <a:off x="3429000" y="2011362"/>
            <a:ext cx="304800" cy="0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524" name="Rectangle 21"/>
          <p:cNvSpPr>
            <a:spLocks noGrp="true" noChangeShapeType="true"/>
          </p:cNvSpPr>
          <p:nvPr/>
        </p:nvSpPr>
        <p:spPr>
          <a:xfrm>
            <a:off x="3810000" y="3633787"/>
            <a:ext cx="1066800" cy="1230312"/>
          </a:xfrm>
          <a:prstGeom prst="rect">
            <a:avLst/>
          </a:prstGeom>
          <a:noFill/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525" name="Rectangle 22"/>
          <p:cNvSpPr>
            <a:spLocks noGrp="true" noChangeShapeType="true"/>
          </p:cNvSpPr>
          <p:nvPr/>
        </p:nvSpPr>
        <p:spPr>
          <a:xfrm>
            <a:off x="3810000" y="3611562"/>
            <a:ext cx="1066800" cy="207962"/>
          </a:xfrm>
          <a:prstGeom prst="rect">
            <a:avLst/>
          </a:prstGeom>
          <a:solidFill>
            <a:srgbClr val="C0C0C0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sz="1600" b="true" i="false" u="none">
                <a:solidFill>
                  <a:schemeClr val="dk2"/>
                </a:solidFill>
                <a:latin typeface="Helvetica"/>
              </a:rPr>
              <a:t>vm_end</a:t>
            </a:r>
            <a:endParaRPr/>
          </a:p>
        </p:txBody>
      </p:sp>
      <p:sp>
        <p:nvSpPr>
          <p:cNvPr id="526" name="Rectangle 23"/>
          <p:cNvSpPr>
            <a:spLocks noGrp="true" noChangeShapeType="true"/>
          </p:cNvSpPr>
          <p:nvPr/>
        </p:nvSpPr>
        <p:spPr>
          <a:xfrm>
            <a:off x="3810000" y="4029075"/>
            <a:ext cx="1066800" cy="207962"/>
          </a:xfrm>
          <a:prstGeom prst="rect">
            <a:avLst/>
          </a:prstGeom>
          <a:solidFill>
            <a:srgbClr val="C0C0C0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sz="1600" b="true" i="false" u="none">
                <a:solidFill>
                  <a:schemeClr val="dk2"/>
                </a:solidFill>
                <a:latin typeface="Helvetica"/>
              </a:rPr>
              <a:t>vm_prot</a:t>
            </a:r>
            <a:endParaRPr/>
          </a:p>
        </p:txBody>
      </p:sp>
      <p:sp>
        <p:nvSpPr>
          <p:cNvPr id="527" name="Rectangle 24"/>
          <p:cNvSpPr>
            <a:spLocks noGrp="true" noChangeShapeType="true"/>
          </p:cNvSpPr>
          <p:nvPr/>
        </p:nvSpPr>
        <p:spPr>
          <a:xfrm>
            <a:off x="3810000" y="3819525"/>
            <a:ext cx="1066800" cy="209550"/>
          </a:xfrm>
          <a:prstGeom prst="rect">
            <a:avLst/>
          </a:prstGeom>
          <a:solidFill>
            <a:srgbClr val="C0C0C0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sz="1600" b="true" i="false" u="none">
                <a:solidFill>
                  <a:schemeClr val="dk2"/>
                </a:solidFill>
                <a:latin typeface="Helvetica"/>
              </a:rPr>
              <a:t>vm_start</a:t>
            </a:r>
            <a:endParaRPr/>
          </a:p>
        </p:txBody>
      </p:sp>
      <p:sp>
        <p:nvSpPr>
          <p:cNvPr id="528" name="Rectangle 25"/>
          <p:cNvSpPr>
            <a:spLocks noGrp="true" noChangeShapeType="true"/>
          </p:cNvSpPr>
          <p:nvPr/>
        </p:nvSpPr>
        <p:spPr>
          <a:xfrm>
            <a:off x="3810000" y="5303837"/>
            <a:ext cx="1066800" cy="1020762"/>
          </a:xfrm>
          <a:prstGeom prst="rect">
            <a:avLst/>
          </a:prstGeom>
          <a:noFill/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529" name="Rectangle 26"/>
          <p:cNvSpPr>
            <a:spLocks noGrp="true" noChangeShapeType="true"/>
          </p:cNvSpPr>
          <p:nvPr/>
        </p:nvSpPr>
        <p:spPr>
          <a:xfrm>
            <a:off x="3810000" y="5281612"/>
            <a:ext cx="1066800" cy="207962"/>
          </a:xfrm>
          <a:prstGeom prst="rect">
            <a:avLst/>
          </a:prstGeom>
          <a:solidFill>
            <a:srgbClr val="C0C0C0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sz="1600" b="true" i="false" u="none">
                <a:solidFill>
                  <a:schemeClr val="dk2"/>
                </a:solidFill>
                <a:latin typeface="Helvetica"/>
              </a:rPr>
              <a:t>vm_end</a:t>
            </a:r>
            <a:endParaRPr/>
          </a:p>
        </p:txBody>
      </p:sp>
      <p:sp>
        <p:nvSpPr>
          <p:cNvPr id="530" name="Rectangle 27"/>
          <p:cNvSpPr>
            <a:spLocks noGrp="true" noChangeShapeType="true"/>
          </p:cNvSpPr>
          <p:nvPr/>
        </p:nvSpPr>
        <p:spPr>
          <a:xfrm>
            <a:off x="3810000" y="5699125"/>
            <a:ext cx="1066800" cy="207962"/>
          </a:xfrm>
          <a:prstGeom prst="rect">
            <a:avLst/>
          </a:prstGeom>
          <a:solidFill>
            <a:srgbClr val="C0C0C0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sz="1600" b="true" i="false" u="none">
                <a:solidFill>
                  <a:schemeClr val="dk2"/>
                </a:solidFill>
                <a:latin typeface="Helvetica"/>
              </a:rPr>
              <a:t>vm_prot</a:t>
            </a:r>
            <a:endParaRPr/>
          </a:p>
        </p:txBody>
      </p:sp>
      <p:sp>
        <p:nvSpPr>
          <p:cNvPr id="531" name="Rectangle 28"/>
          <p:cNvSpPr>
            <a:spLocks noGrp="true" noChangeShapeType="true"/>
          </p:cNvSpPr>
          <p:nvPr/>
        </p:nvSpPr>
        <p:spPr>
          <a:xfrm>
            <a:off x="3810000" y="6116637"/>
            <a:ext cx="1066800" cy="207962"/>
          </a:xfrm>
          <a:prstGeom prst="rect">
            <a:avLst/>
          </a:prstGeom>
          <a:solidFill>
            <a:srgbClr val="C0C0C0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sz="1600" b="true" i="false" u="none">
                <a:solidFill>
                  <a:schemeClr val="dk2"/>
                </a:solidFill>
                <a:latin typeface="Helvetica"/>
              </a:rPr>
              <a:t>vm_next</a:t>
            </a:r>
            <a:endParaRPr/>
          </a:p>
        </p:txBody>
      </p:sp>
      <p:sp>
        <p:nvSpPr>
          <p:cNvPr id="532" name="Rectangle 29"/>
          <p:cNvSpPr>
            <a:spLocks noGrp="true" noChangeShapeType="true"/>
          </p:cNvSpPr>
          <p:nvPr/>
        </p:nvSpPr>
        <p:spPr>
          <a:xfrm>
            <a:off x="3810000" y="5489575"/>
            <a:ext cx="1066800" cy="209550"/>
          </a:xfrm>
          <a:prstGeom prst="rect">
            <a:avLst/>
          </a:prstGeom>
          <a:solidFill>
            <a:srgbClr val="C0C0C0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sz="1600" b="true" i="false" u="none">
                <a:solidFill>
                  <a:schemeClr val="dk2"/>
                </a:solidFill>
                <a:latin typeface="Helvetica"/>
              </a:rPr>
              <a:t>vm_start</a:t>
            </a:r>
            <a:endParaRPr/>
          </a:p>
        </p:txBody>
      </p:sp>
      <p:sp>
        <p:nvSpPr>
          <p:cNvPr id="533" name="Rectangle 30"/>
          <p:cNvSpPr>
            <a:spLocks noGrp="true" noChangeShapeType="true"/>
          </p:cNvSpPr>
          <p:nvPr/>
        </p:nvSpPr>
        <p:spPr>
          <a:xfrm>
            <a:off x="5715000" y="1801812"/>
            <a:ext cx="1981200" cy="4383087"/>
          </a:xfrm>
          <a:prstGeom prst="rect">
            <a:avLst/>
          </a:prstGeom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534" name="Text Box 31"/>
          <p:cNvSpPr txBox="true">
            <a:spLocks noGrp="true" noChangeShapeType="true"/>
          </p:cNvSpPr>
          <p:nvPr/>
        </p:nvSpPr>
        <p:spPr>
          <a:xfrm>
            <a:off x="5449887" y="1524000"/>
            <a:ext cx="2468562" cy="3095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50000"/>
              </a:spcBef>
              <a:buNone/>
            </a:pPr>
            <a:r>
              <a:rPr lang="en-US" sz="1600" b="true" i="false" u="none">
                <a:solidFill>
                  <a:schemeClr val="dk2"/>
                </a:solidFill>
                <a:latin typeface="Helvetica"/>
              </a:rPr>
              <a:t>process virtual memory</a:t>
            </a:r>
            <a:endParaRPr/>
          </a:p>
        </p:txBody>
      </p:sp>
      <p:sp>
        <p:nvSpPr>
          <p:cNvPr id="535" name="Rectangle 32"/>
          <p:cNvSpPr>
            <a:spLocks noGrp="true" noChangeShapeType="true"/>
          </p:cNvSpPr>
          <p:nvPr/>
        </p:nvSpPr>
        <p:spPr>
          <a:xfrm>
            <a:off x="5715000" y="4584700"/>
            <a:ext cx="1981200" cy="1044575"/>
          </a:xfrm>
          <a:prstGeom prst="rect">
            <a:avLst/>
          </a:prstGeom>
          <a:solidFill>
            <a:srgbClr val="A5A5E9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 lvl="0"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dk2"/>
                </a:solidFill>
                <a:latin typeface="Helvetica"/>
              </a:rPr>
              <a:t>text</a:t>
            </a:r>
            <a:endParaRPr/>
          </a:p>
        </p:txBody>
      </p:sp>
      <p:sp>
        <p:nvSpPr>
          <p:cNvPr id="536" name="Rectangle 33"/>
          <p:cNvSpPr>
            <a:spLocks noGrp="true" noChangeShapeType="true"/>
          </p:cNvSpPr>
          <p:nvPr/>
        </p:nvSpPr>
        <p:spPr>
          <a:xfrm>
            <a:off x="5715000" y="3889375"/>
            <a:ext cx="1981200" cy="695325"/>
          </a:xfrm>
          <a:prstGeom prst="rect">
            <a:avLst/>
          </a:prstGeom>
          <a:solidFill>
            <a:srgbClr val="A5A5E9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 lvl="0"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dk2"/>
                </a:solidFill>
                <a:latin typeface="Helvetica"/>
              </a:rPr>
              <a:t>data</a:t>
            </a:r>
            <a:endParaRPr/>
          </a:p>
        </p:txBody>
      </p:sp>
      <p:sp>
        <p:nvSpPr>
          <p:cNvPr id="537" name="Rectangle 34"/>
          <p:cNvSpPr>
            <a:spLocks noGrp="true" noChangeShapeType="true"/>
          </p:cNvSpPr>
          <p:nvPr/>
        </p:nvSpPr>
        <p:spPr>
          <a:xfrm>
            <a:off x="5715000" y="2706687"/>
            <a:ext cx="1981200" cy="487362"/>
          </a:xfrm>
          <a:prstGeom prst="rect">
            <a:avLst/>
          </a:prstGeom>
          <a:solidFill>
            <a:srgbClr val="A5A5E9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 lvl="0" algn="ctr">
              <a:lnSpc>
                <a:spcPct val="90000"/>
              </a:lnSpc>
              <a:spcBef>
                <a:spcPct val="30000"/>
              </a:spcBef>
            </a:pPr>
            <a:r>
              <a:rPr lang="en-US" sz="1600">
                <a:solidFill>
                  <a:schemeClr val="dk2"/>
                </a:solidFill>
                <a:latin typeface="Helvetica"/>
              </a:rPr>
              <a:t>shared libraries</a:t>
            </a:r>
            <a:endParaRPr/>
          </a:p>
        </p:txBody>
      </p:sp>
      <p:sp>
        <p:nvSpPr>
          <p:cNvPr id="538" name="Line 35"/>
          <p:cNvSpPr>
            <a:spLocks noGrp="true" noChangeShapeType="true"/>
          </p:cNvSpPr>
          <p:nvPr/>
        </p:nvSpPr>
        <p:spPr>
          <a:xfrm>
            <a:off x="4876800" y="2081212"/>
            <a:ext cx="838200" cy="625475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539" name="Line 36"/>
          <p:cNvSpPr>
            <a:spLocks noGrp="true" noChangeShapeType="true"/>
          </p:cNvSpPr>
          <p:nvPr/>
        </p:nvSpPr>
        <p:spPr>
          <a:xfrm>
            <a:off x="4876800" y="2289175"/>
            <a:ext cx="838200" cy="904875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540" name="Line 37"/>
          <p:cNvSpPr>
            <a:spLocks noGrp="true" noChangeShapeType="true"/>
          </p:cNvSpPr>
          <p:nvPr/>
        </p:nvSpPr>
        <p:spPr>
          <a:xfrm>
            <a:off x="4876800" y="3749675"/>
            <a:ext cx="762000" cy="139700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541" name="Line 38"/>
          <p:cNvSpPr>
            <a:spLocks noGrp="true" noChangeShapeType="true"/>
          </p:cNvSpPr>
          <p:nvPr/>
        </p:nvSpPr>
        <p:spPr>
          <a:xfrm>
            <a:off x="4876800" y="3959225"/>
            <a:ext cx="838200" cy="557212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542" name="Line 39"/>
          <p:cNvSpPr>
            <a:spLocks noGrp="true" noChangeShapeType="true"/>
          </p:cNvSpPr>
          <p:nvPr/>
        </p:nvSpPr>
        <p:spPr>
          <a:xfrm flipV="true">
            <a:off x="4876800" y="4654550"/>
            <a:ext cx="838200" cy="487362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543" name="Line 40"/>
          <p:cNvSpPr>
            <a:spLocks noGrp="true" noChangeShapeType="true"/>
          </p:cNvSpPr>
          <p:nvPr/>
        </p:nvSpPr>
        <p:spPr>
          <a:xfrm>
            <a:off x="4876800" y="5351462"/>
            <a:ext cx="838200" cy="277812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544" name="Line 41"/>
          <p:cNvSpPr>
            <a:spLocks noGrp="true" noChangeShapeType="true"/>
          </p:cNvSpPr>
          <p:nvPr/>
        </p:nvSpPr>
        <p:spPr>
          <a:xfrm flipH="true">
            <a:off x="3581400" y="3124200"/>
            <a:ext cx="228600" cy="0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545" name="Line 42"/>
          <p:cNvSpPr>
            <a:spLocks noGrp="true" noChangeShapeType="true"/>
          </p:cNvSpPr>
          <p:nvPr/>
        </p:nvSpPr>
        <p:spPr>
          <a:xfrm>
            <a:off x="3581400" y="3124200"/>
            <a:ext cx="0" cy="487362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546" name="Line 43"/>
          <p:cNvSpPr>
            <a:spLocks noGrp="true" noChangeShapeType="true"/>
          </p:cNvSpPr>
          <p:nvPr/>
        </p:nvSpPr>
        <p:spPr>
          <a:xfrm>
            <a:off x="3581400" y="3611562"/>
            <a:ext cx="228600" cy="0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547" name="Line 44"/>
          <p:cNvSpPr>
            <a:spLocks noGrp="true" noChangeShapeType="true"/>
          </p:cNvSpPr>
          <p:nvPr/>
        </p:nvSpPr>
        <p:spPr>
          <a:xfrm flipH="true">
            <a:off x="3581400" y="4724400"/>
            <a:ext cx="228600" cy="0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548" name="Line 45"/>
          <p:cNvSpPr>
            <a:spLocks noGrp="true" noChangeShapeType="true"/>
          </p:cNvSpPr>
          <p:nvPr/>
        </p:nvSpPr>
        <p:spPr>
          <a:xfrm>
            <a:off x="3581400" y="4724400"/>
            <a:ext cx="0" cy="557212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549" name="Line 46"/>
          <p:cNvSpPr>
            <a:spLocks noGrp="true" noChangeShapeType="true"/>
          </p:cNvSpPr>
          <p:nvPr/>
        </p:nvSpPr>
        <p:spPr>
          <a:xfrm>
            <a:off x="3581400" y="5281612"/>
            <a:ext cx="228600" cy="0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550" name="Text Box 47"/>
          <p:cNvSpPr txBox="true">
            <a:spLocks noGrp="true" noChangeShapeType="true"/>
          </p:cNvSpPr>
          <p:nvPr/>
        </p:nvSpPr>
        <p:spPr>
          <a:xfrm>
            <a:off x="7726362" y="6045200"/>
            <a:ext cx="279400" cy="2809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zh-CN" sz="1400" b="true" i="false" u="none">
                <a:solidFill>
                  <a:schemeClr val="dk2"/>
                </a:solidFill>
                <a:latin typeface="Helvetica"/>
              </a:rPr>
              <a:t>0</a:t>
            </a:r>
            <a:endParaRPr/>
          </a:p>
        </p:txBody>
      </p:sp>
      <p:sp>
        <p:nvSpPr>
          <p:cNvPr id="551" name="Text Box 48"/>
          <p:cNvSpPr txBox="true">
            <a:spLocks noGrp="true" noChangeShapeType="true"/>
          </p:cNvSpPr>
          <p:nvPr/>
        </p:nvSpPr>
        <p:spPr>
          <a:xfrm>
            <a:off x="7696200" y="5489575"/>
            <a:ext cx="1165225" cy="2809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sz="1400" b="true" i="false" u="none">
                <a:solidFill>
                  <a:schemeClr val="dk2"/>
                </a:solidFill>
                <a:latin typeface="Helvetica"/>
              </a:rPr>
              <a:t>0x08048000</a:t>
            </a:r>
            <a:endParaRPr/>
          </a:p>
        </p:txBody>
      </p:sp>
      <p:sp>
        <p:nvSpPr>
          <p:cNvPr id="552" name="Text Box 49"/>
          <p:cNvSpPr txBox="true">
            <a:spLocks noGrp="true" noChangeShapeType="true"/>
          </p:cNvSpPr>
          <p:nvPr/>
        </p:nvSpPr>
        <p:spPr>
          <a:xfrm>
            <a:off x="7696200" y="4376737"/>
            <a:ext cx="1165225" cy="2809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sz="1400" b="true" i="false" u="none">
                <a:solidFill>
                  <a:schemeClr val="dk2"/>
                </a:solidFill>
                <a:latin typeface="Helvetica"/>
              </a:rPr>
              <a:t>0x0804a020</a:t>
            </a:r>
            <a:endParaRPr/>
          </a:p>
        </p:txBody>
      </p:sp>
      <p:sp>
        <p:nvSpPr>
          <p:cNvPr id="553" name="Text Box 50"/>
          <p:cNvSpPr txBox="true">
            <a:spLocks noGrp="true" noChangeShapeType="true"/>
          </p:cNvSpPr>
          <p:nvPr/>
        </p:nvSpPr>
        <p:spPr>
          <a:xfrm>
            <a:off x="7696200" y="3054350"/>
            <a:ext cx="1165225" cy="2809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sz="1400" b="true" i="false" u="none">
                <a:solidFill>
                  <a:schemeClr val="dk2"/>
                </a:solidFill>
                <a:latin typeface="Helvetica"/>
              </a:rPr>
              <a:t>0x40000000</a:t>
            </a:r>
            <a:endParaRPr/>
          </a:p>
        </p:txBody>
      </p:sp>
      <p:sp>
        <p:nvSpPr>
          <p:cNvPr id="554" name="Rectangle 52"/>
          <p:cNvSpPr>
            <a:spLocks noGrp="true" noChangeShapeType="true"/>
          </p:cNvSpPr>
          <p:nvPr/>
        </p:nvSpPr>
        <p:spPr>
          <a:xfrm>
            <a:off x="3810000" y="2566987"/>
            <a:ext cx="1066800" cy="209550"/>
          </a:xfrm>
          <a:prstGeom prst="rect">
            <a:avLst/>
          </a:prstGeom>
          <a:solidFill>
            <a:srgbClr val="C0C0C0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sz="1600" b="true" i="false" u="none">
                <a:solidFill>
                  <a:srgbClr val="FF0000"/>
                </a:solidFill>
                <a:latin typeface="Helvetica"/>
              </a:rPr>
              <a:t>vm_flags</a:t>
            </a:r>
            <a:endParaRPr/>
          </a:p>
        </p:txBody>
      </p:sp>
      <p:sp>
        <p:nvSpPr>
          <p:cNvPr id="555" name="Rectangle 53"/>
          <p:cNvSpPr>
            <a:spLocks noGrp="true" noChangeShapeType="true"/>
          </p:cNvSpPr>
          <p:nvPr/>
        </p:nvSpPr>
        <p:spPr>
          <a:xfrm>
            <a:off x="3810000" y="4237037"/>
            <a:ext cx="1066800" cy="209550"/>
          </a:xfrm>
          <a:prstGeom prst="rect">
            <a:avLst/>
          </a:prstGeom>
          <a:solidFill>
            <a:srgbClr val="C0C0C0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sz="1600" b="true" i="false" u="none">
                <a:solidFill>
                  <a:schemeClr val="dk2"/>
                </a:solidFill>
                <a:latin typeface="Helvetica"/>
              </a:rPr>
              <a:t>vm_flags</a:t>
            </a:r>
            <a:endParaRPr/>
          </a:p>
        </p:txBody>
      </p:sp>
      <p:sp>
        <p:nvSpPr>
          <p:cNvPr id="556" name="Rectangle 54"/>
          <p:cNvSpPr>
            <a:spLocks noGrp="true" noChangeShapeType="true"/>
          </p:cNvSpPr>
          <p:nvPr/>
        </p:nvSpPr>
        <p:spPr>
          <a:xfrm>
            <a:off x="3810000" y="5907087"/>
            <a:ext cx="1066800" cy="209550"/>
          </a:xfrm>
          <a:prstGeom prst="rect">
            <a:avLst/>
          </a:prstGeom>
          <a:solidFill>
            <a:srgbClr val="C0C0C0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sz="1600" b="true" i="false" u="none">
                <a:solidFill>
                  <a:schemeClr val="dk2"/>
                </a:solidFill>
                <a:latin typeface="Helvetica"/>
              </a:rPr>
              <a:t>vm_flags</a:t>
            </a:r>
            <a:endParaRPr/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p="http://schemas.openxmlformats.org/presentationml/2006/main">
  <p:cSld>
    <p:spTree>
      <p:nvGrpSpPr>
        <p:cNvPr id="5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559" name="Rectangle 40"/>
          <p:cNvSpPr>
            <a:spLocks noGrp="true" noChangeShapeType="true"/>
          </p:cNvSpPr>
          <p:nvPr>
            <p:ph type="body"/>
          </p:nvPr>
        </p:nvSpPr>
        <p:spPr>
          <a:xfrm flipH="true">
            <a:off x="5257800" y="1676400"/>
            <a:ext cx="3505200" cy="4656137"/>
          </a:xfrm>
          <a:prstGeom prst="rect">
            <a:avLst/>
          </a:prstGeom>
          <a:noFill/>
        </p:spPr>
        <p:txBody>
          <a:bodyPr lIns="90487" tIns="44450" rIns="90487" bIns="4445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Char char="•"/>
            </a:pPr>
            <a:r>
              <a:rPr lang="en-US" sz="2400" b="false" i="false" u="none"/>
              <a:t>Is the VA legal?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 b="false" i="false" u="none"/>
              <a:t>i.e., is it in an area defined by a </a:t>
            </a:r>
            <a:r>
              <a:rPr lang="en-US" b="false" i="false" u="none">
                <a:solidFill>
                  <a:srgbClr val="FF0000">
                    <a:alpha val="100000"/>
                  </a:srgbClr>
                </a:solidFill>
              </a:rPr>
              <a:t>vm_area_struct</a:t>
            </a:r>
            <a:r>
              <a:rPr lang="en-US" b="false" i="false" u="none"/>
              <a:t>?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 b="false" i="false" u="none"/>
              <a:t>if not then signal segmentation fault (e.g., (1))</a:t>
            </a:r>
            <a:endParaRPr/>
          </a:p>
        </p:txBody>
      </p:sp>
      <p:grpSp>
        <p:nvGrpSpPr>
          <p:cNvPr id="560" name="Group 50"/>
          <p:cNvGrpSpPr/>
          <p:nvPr/>
        </p:nvGrpSpPr>
        <p:grpSpPr>
          <a:xfrm>
            <a:off x="152400" y="1524000"/>
            <a:ext cx="5029200" cy="4799012"/>
            <a:chOff x="96" y="672"/>
            <a:chExt cx="3168" cy="3312"/>
          </a:xfrm>
        </p:grpSpPr>
        <p:sp>
          <p:nvSpPr>
            <p:cNvPr id="561" name="Text Box 3"/>
            <p:cNvSpPr txBox="true">
              <a:spLocks noChangeShapeType="true"/>
            </p:cNvSpPr>
            <p:nvPr/>
          </p:nvSpPr>
          <p:spPr>
            <a:xfrm>
              <a:off x="96" y="912"/>
              <a:ext cx="1058" cy="21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marL="342900" indent="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800" b="false" i="false">
                  <a:solidFill>
                    <a:schemeClr val="dk1"/>
                  </a:solidFill>
                  <a:latin typeface="Comic Sans MS"/>
                  <a:ea typeface="宋体"/>
                </a:defRPr>
              </a:lvl1pPr>
              <a:lvl2pPr marL="742950" indent="4572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400" b="false" i="false">
                  <a:solidFill>
                    <a:schemeClr val="dk1"/>
                  </a:solidFill>
                  <a:latin typeface="Comic Sans MS"/>
                </a:defRPr>
              </a:lvl2pPr>
              <a:lvl3pPr marL="1143000" indent="9144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000" b="false" i="false">
                  <a:solidFill>
                    <a:schemeClr val="dk1"/>
                  </a:solidFill>
                  <a:latin typeface="Comic Sans MS"/>
                </a:defRPr>
              </a:lvl3pPr>
              <a:lvl4pPr marL="1600200" indent="13716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000" b="false" i="false">
                  <a:solidFill>
                    <a:schemeClr val="dk1"/>
                  </a:solidFill>
                  <a:latin typeface="Comic Sans MS"/>
                </a:defRPr>
              </a:lvl4pPr>
              <a:lvl5pPr marL="2057400" indent="18288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»"/>
                <a:defRPr sz="2000" b="false" i="false">
                  <a:solidFill>
                    <a:schemeClr val="dk1"/>
                  </a:solidFill>
                  <a:latin typeface="Comic Sans MS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sz="1600" b="true" i="false" u="none">
                  <a:solidFill>
                    <a:schemeClr val="dk2"/>
                  </a:solidFill>
                  <a:latin typeface="Helvetica"/>
                </a:rPr>
                <a:t>vm_area_struct</a:t>
              </a:r>
              <a:endParaRPr/>
            </a:p>
          </p:txBody>
        </p:sp>
        <p:grpSp>
          <p:nvGrpSpPr>
            <p:cNvPr id="562" name="Group 4"/>
            <p:cNvGrpSpPr/>
            <p:nvPr/>
          </p:nvGrpSpPr>
          <p:grpSpPr>
            <a:xfrm>
              <a:off x="288" y="1152"/>
              <a:ext cx="672" cy="720"/>
              <a:chOff x="2352" y="1104"/>
              <a:chExt cx="672" cy="720"/>
            </a:xfrm>
          </p:grpSpPr>
          <p:sp>
            <p:nvSpPr>
              <p:cNvPr id="563" name="Rectangle 5"/>
              <p:cNvSpPr>
                <a:spLocks noChangeShapeType="true"/>
              </p:cNvSpPr>
              <p:nvPr/>
            </p:nvSpPr>
            <p:spPr>
              <a:xfrm>
                <a:off x="2352" y="1120"/>
                <a:ext cx="672" cy="704"/>
              </a:xfrm>
              <a:prstGeom prst="rect">
                <a:avLst/>
              </a:prstGeom>
              <a:noFill/>
              <a:ln w="952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 anchorCtr="false"/>
              <a:lstStyle/>
              <a:p>
                <a:pPr/>
                <a:endParaRPr sz="1400" dirty="false"/>
              </a:p>
            </p:txBody>
          </p:sp>
          <p:sp>
            <p:nvSpPr>
              <p:cNvPr id="564" name="Rectangle 6"/>
              <p:cNvSpPr>
                <a:spLocks noChangeShapeType="true"/>
              </p:cNvSpPr>
              <p:nvPr/>
            </p:nvSpPr>
            <p:spPr>
              <a:xfrm>
                <a:off x="2352" y="1104"/>
                <a:ext cx="672" cy="144"/>
              </a:xfrm>
              <a:prstGeom prst="rect">
                <a:avLst/>
              </a:prstGeom>
              <a:solidFill>
                <a:srgbClr val="C0C0C0"/>
              </a:solidFill>
              <a:ln w="952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 anchorCtr="false"/>
              <a:lstStyle>
                <a:lvl1pPr marL="342900" indent="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•"/>
                  <a:defRPr sz="2800" b="false" i="false">
                    <a:solidFill>
                      <a:schemeClr val="dk1"/>
                    </a:solidFill>
                    <a:latin typeface="Comic Sans MS"/>
                    <a:ea typeface="宋体"/>
                  </a:defRPr>
                </a:lvl1pPr>
                <a:lvl2pPr marL="742950" indent="4572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–"/>
                  <a:defRPr sz="2400" b="false" i="false">
                    <a:solidFill>
                      <a:schemeClr val="dk1"/>
                    </a:solidFill>
                    <a:latin typeface="Comic Sans MS"/>
                  </a:defRPr>
                </a:lvl2pPr>
                <a:lvl3pPr marL="1143000" indent="9144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•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3pPr>
                <a:lvl4pPr marL="1600200" indent="13716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–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4pPr>
                <a:lvl5pPr marL="2057400" indent="18288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»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sz="1600" b="true" i="false" u="none">
                    <a:solidFill>
                      <a:schemeClr val="dk2"/>
                    </a:solidFill>
                    <a:latin typeface="Helvetica"/>
                  </a:rPr>
                  <a:t>vm_end</a:t>
                </a:r>
                <a:endParaRPr/>
              </a:p>
            </p:txBody>
          </p:sp>
          <p:sp>
            <p:nvSpPr>
              <p:cNvPr id="565" name="Rectangle 7"/>
              <p:cNvSpPr>
                <a:spLocks noChangeShapeType="true"/>
              </p:cNvSpPr>
              <p:nvPr/>
            </p:nvSpPr>
            <p:spPr>
              <a:xfrm>
                <a:off x="2352" y="1392"/>
                <a:ext cx="672" cy="144"/>
              </a:xfrm>
              <a:prstGeom prst="rect">
                <a:avLst/>
              </a:prstGeom>
              <a:solidFill>
                <a:srgbClr val="C0C0C0"/>
              </a:solidFill>
              <a:ln w="952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 anchorCtr="false"/>
              <a:lstStyle>
                <a:lvl1pPr marL="342900" indent="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•"/>
                  <a:defRPr sz="2800" b="false" i="false">
                    <a:solidFill>
                      <a:schemeClr val="dk1"/>
                    </a:solidFill>
                    <a:latin typeface="Comic Sans MS"/>
                    <a:ea typeface="宋体"/>
                  </a:defRPr>
                </a:lvl1pPr>
                <a:lvl2pPr marL="742950" indent="4572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–"/>
                  <a:defRPr sz="2400" b="false" i="false">
                    <a:solidFill>
                      <a:schemeClr val="dk1"/>
                    </a:solidFill>
                    <a:latin typeface="Comic Sans MS"/>
                  </a:defRPr>
                </a:lvl2pPr>
                <a:lvl3pPr marL="1143000" indent="9144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•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3pPr>
                <a:lvl4pPr marL="1600200" indent="13716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–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4pPr>
                <a:lvl5pPr marL="2057400" indent="18288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»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sz="1600" b="true" i="false" u="none">
                    <a:solidFill>
                      <a:schemeClr val="dk2"/>
                    </a:solidFill>
                    <a:latin typeface="Helvetica"/>
                  </a:rPr>
                  <a:t>r/o</a:t>
                </a:r>
                <a:endParaRPr/>
              </a:p>
            </p:txBody>
          </p:sp>
          <p:sp>
            <p:nvSpPr>
              <p:cNvPr id="566" name="Rectangle 8"/>
              <p:cNvSpPr>
                <a:spLocks noChangeShapeType="true"/>
              </p:cNvSpPr>
              <p:nvPr/>
            </p:nvSpPr>
            <p:spPr>
              <a:xfrm>
                <a:off x="2352" y="1680"/>
                <a:ext cx="672" cy="144"/>
              </a:xfrm>
              <a:prstGeom prst="rect">
                <a:avLst/>
              </a:prstGeom>
              <a:solidFill>
                <a:srgbClr val="C0C0C0"/>
              </a:solidFill>
              <a:ln w="952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 anchorCtr="false"/>
              <a:lstStyle>
                <a:lvl1pPr marL="342900" indent="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•"/>
                  <a:defRPr sz="2800" b="false" i="false">
                    <a:solidFill>
                      <a:schemeClr val="dk1"/>
                    </a:solidFill>
                    <a:latin typeface="Comic Sans MS"/>
                    <a:ea typeface="宋体"/>
                  </a:defRPr>
                </a:lvl1pPr>
                <a:lvl2pPr marL="742950" indent="4572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–"/>
                  <a:defRPr sz="2400" b="false" i="false">
                    <a:solidFill>
                      <a:schemeClr val="dk1"/>
                    </a:solidFill>
                    <a:latin typeface="Comic Sans MS"/>
                  </a:defRPr>
                </a:lvl2pPr>
                <a:lvl3pPr marL="1143000" indent="9144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•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3pPr>
                <a:lvl4pPr marL="1600200" indent="13716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–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4pPr>
                <a:lvl5pPr marL="2057400" indent="18288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»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sz="1600" b="true" i="false" u="none">
                    <a:solidFill>
                      <a:schemeClr val="dk2"/>
                    </a:solidFill>
                    <a:latin typeface="Helvetica"/>
                  </a:rPr>
                  <a:t>vm_next</a:t>
                </a:r>
                <a:endParaRPr/>
              </a:p>
            </p:txBody>
          </p:sp>
          <p:sp>
            <p:nvSpPr>
              <p:cNvPr id="567" name="Rectangle 9"/>
              <p:cNvSpPr>
                <a:spLocks noChangeShapeType="true"/>
              </p:cNvSpPr>
              <p:nvPr/>
            </p:nvSpPr>
            <p:spPr>
              <a:xfrm>
                <a:off x="2352" y="1248"/>
                <a:ext cx="672" cy="144"/>
              </a:xfrm>
              <a:prstGeom prst="rect">
                <a:avLst/>
              </a:prstGeom>
              <a:solidFill>
                <a:srgbClr val="C0C0C0"/>
              </a:solidFill>
              <a:ln w="952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 anchorCtr="false"/>
              <a:lstStyle>
                <a:lvl1pPr marL="342900" indent="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•"/>
                  <a:defRPr sz="2800" b="false" i="false">
                    <a:solidFill>
                      <a:schemeClr val="dk1"/>
                    </a:solidFill>
                    <a:latin typeface="Comic Sans MS"/>
                    <a:ea typeface="宋体"/>
                  </a:defRPr>
                </a:lvl1pPr>
                <a:lvl2pPr marL="742950" indent="4572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–"/>
                  <a:defRPr sz="2400" b="false" i="false">
                    <a:solidFill>
                      <a:schemeClr val="dk1"/>
                    </a:solidFill>
                    <a:latin typeface="Comic Sans MS"/>
                  </a:defRPr>
                </a:lvl2pPr>
                <a:lvl3pPr marL="1143000" indent="9144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•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3pPr>
                <a:lvl4pPr marL="1600200" indent="13716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–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4pPr>
                <a:lvl5pPr marL="2057400" indent="18288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»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sz="1600" b="true" i="false" u="none">
                    <a:solidFill>
                      <a:schemeClr val="dk2"/>
                    </a:solidFill>
                    <a:latin typeface="Helvetica"/>
                  </a:rPr>
                  <a:t>vm_start</a:t>
                </a:r>
                <a:endParaRPr/>
              </a:p>
            </p:txBody>
          </p:sp>
        </p:grpSp>
        <p:grpSp>
          <p:nvGrpSpPr>
            <p:cNvPr id="568" name="Group 10"/>
            <p:cNvGrpSpPr/>
            <p:nvPr/>
          </p:nvGrpSpPr>
          <p:grpSpPr>
            <a:xfrm>
              <a:off x="288" y="2112"/>
              <a:ext cx="672" cy="720"/>
              <a:chOff x="2352" y="1104"/>
              <a:chExt cx="672" cy="720"/>
            </a:xfrm>
          </p:grpSpPr>
          <p:sp>
            <p:nvSpPr>
              <p:cNvPr id="569" name="Rectangle 11"/>
              <p:cNvSpPr>
                <a:spLocks noChangeShapeType="true"/>
              </p:cNvSpPr>
              <p:nvPr/>
            </p:nvSpPr>
            <p:spPr>
              <a:xfrm>
                <a:off x="2352" y="1120"/>
                <a:ext cx="672" cy="704"/>
              </a:xfrm>
              <a:prstGeom prst="rect">
                <a:avLst/>
              </a:prstGeom>
              <a:noFill/>
              <a:ln w="952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 anchorCtr="false"/>
              <a:lstStyle/>
              <a:p>
                <a:pPr/>
                <a:endParaRPr sz="1400" dirty="false"/>
              </a:p>
            </p:txBody>
          </p:sp>
          <p:sp>
            <p:nvSpPr>
              <p:cNvPr id="570" name="Rectangle 12"/>
              <p:cNvSpPr>
                <a:spLocks noChangeShapeType="true"/>
              </p:cNvSpPr>
              <p:nvPr/>
            </p:nvSpPr>
            <p:spPr>
              <a:xfrm>
                <a:off x="2352" y="1104"/>
                <a:ext cx="672" cy="144"/>
              </a:xfrm>
              <a:prstGeom prst="rect">
                <a:avLst/>
              </a:prstGeom>
              <a:solidFill>
                <a:srgbClr val="C0C0C0"/>
              </a:solidFill>
              <a:ln w="952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 anchorCtr="false"/>
              <a:lstStyle>
                <a:lvl1pPr marL="342900" indent="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•"/>
                  <a:defRPr sz="2800" b="false" i="false">
                    <a:solidFill>
                      <a:schemeClr val="dk1"/>
                    </a:solidFill>
                    <a:latin typeface="Comic Sans MS"/>
                    <a:ea typeface="宋体"/>
                  </a:defRPr>
                </a:lvl1pPr>
                <a:lvl2pPr marL="742950" indent="4572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–"/>
                  <a:defRPr sz="2400" b="false" i="false">
                    <a:solidFill>
                      <a:schemeClr val="dk1"/>
                    </a:solidFill>
                    <a:latin typeface="Comic Sans MS"/>
                  </a:defRPr>
                </a:lvl2pPr>
                <a:lvl3pPr marL="1143000" indent="9144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•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3pPr>
                <a:lvl4pPr marL="1600200" indent="13716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–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4pPr>
                <a:lvl5pPr marL="2057400" indent="18288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»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sz="1600" b="true" i="false" u="none">
                    <a:solidFill>
                      <a:schemeClr val="dk2"/>
                    </a:solidFill>
                    <a:latin typeface="Helvetica"/>
                  </a:rPr>
                  <a:t>vm_end</a:t>
                </a:r>
                <a:endParaRPr/>
              </a:p>
            </p:txBody>
          </p:sp>
          <p:sp>
            <p:nvSpPr>
              <p:cNvPr id="571" name="Rectangle 13"/>
              <p:cNvSpPr>
                <a:spLocks noChangeShapeType="true"/>
              </p:cNvSpPr>
              <p:nvPr/>
            </p:nvSpPr>
            <p:spPr>
              <a:xfrm>
                <a:off x="2352" y="1392"/>
                <a:ext cx="672" cy="144"/>
              </a:xfrm>
              <a:prstGeom prst="rect">
                <a:avLst/>
              </a:prstGeom>
              <a:solidFill>
                <a:srgbClr val="C0C0C0"/>
              </a:solidFill>
              <a:ln w="952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 anchorCtr="false"/>
              <a:lstStyle>
                <a:lvl1pPr marL="342900" indent="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•"/>
                  <a:defRPr sz="2800" b="false" i="false">
                    <a:solidFill>
                      <a:schemeClr val="dk1"/>
                    </a:solidFill>
                    <a:latin typeface="Comic Sans MS"/>
                    <a:ea typeface="宋体"/>
                  </a:defRPr>
                </a:lvl1pPr>
                <a:lvl2pPr marL="742950" indent="4572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–"/>
                  <a:defRPr sz="2400" b="false" i="false">
                    <a:solidFill>
                      <a:schemeClr val="dk1"/>
                    </a:solidFill>
                    <a:latin typeface="Comic Sans MS"/>
                  </a:defRPr>
                </a:lvl2pPr>
                <a:lvl3pPr marL="1143000" indent="9144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•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3pPr>
                <a:lvl4pPr marL="1600200" indent="13716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–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4pPr>
                <a:lvl5pPr marL="2057400" indent="18288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»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sz="1600" b="true" i="false" u="none">
                    <a:solidFill>
                      <a:schemeClr val="dk2"/>
                    </a:solidFill>
                    <a:latin typeface="Helvetica"/>
                  </a:rPr>
                  <a:t>r/w</a:t>
                </a:r>
                <a:endParaRPr/>
              </a:p>
            </p:txBody>
          </p:sp>
          <p:sp>
            <p:nvSpPr>
              <p:cNvPr id="572" name="Rectangle 14"/>
              <p:cNvSpPr>
                <a:spLocks noChangeShapeType="true"/>
              </p:cNvSpPr>
              <p:nvPr/>
            </p:nvSpPr>
            <p:spPr>
              <a:xfrm>
                <a:off x="2352" y="1680"/>
                <a:ext cx="672" cy="144"/>
              </a:xfrm>
              <a:prstGeom prst="rect">
                <a:avLst/>
              </a:prstGeom>
              <a:solidFill>
                <a:srgbClr val="C0C0C0"/>
              </a:solidFill>
              <a:ln w="952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 anchorCtr="false"/>
              <a:lstStyle>
                <a:lvl1pPr marL="342900" indent="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•"/>
                  <a:defRPr sz="2800" b="false" i="false">
                    <a:solidFill>
                      <a:schemeClr val="dk1"/>
                    </a:solidFill>
                    <a:latin typeface="Comic Sans MS"/>
                    <a:ea typeface="宋体"/>
                  </a:defRPr>
                </a:lvl1pPr>
                <a:lvl2pPr marL="742950" indent="4572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–"/>
                  <a:defRPr sz="2400" b="false" i="false">
                    <a:solidFill>
                      <a:schemeClr val="dk1"/>
                    </a:solidFill>
                    <a:latin typeface="Comic Sans MS"/>
                  </a:defRPr>
                </a:lvl2pPr>
                <a:lvl3pPr marL="1143000" indent="9144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•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3pPr>
                <a:lvl4pPr marL="1600200" indent="13716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–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4pPr>
                <a:lvl5pPr marL="2057400" indent="18288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»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sz="1600" b="true" i="false" u="none">
                    <a:solidFill>
                      <a:schemeClr val="dk2"/>
                    </a:solidFill>
                    <a:latin typeface="Helvetica"/>
                  </a:rPr>
                  <a:t>vm_next</a:t>
                </a:r>
                <a:endParaRPr/>
              </a:p>
            </p:txBody>
          </p:sp>
          <p:sp>
            <p:nvSpPr>
              <p:cNvPr id="573" name="Rectangle 15"/>
              <p:cNvSpPr>
                <a:spLocks noChangeShapeType="true"/>
              </p:cNvSpPr>
              <p:nvPr/>
            </p:nvSpPr>
            <p:spPr>
              <a:xfrm>
                <a:off x="2352" y="1248"/>
                <a:ext cx="672" cy="144"/>
              </a:xfrm>
              <a:prstGeom prst="rect">
                <a:avLst/>
              </a:prstGeom>
              <a:solidFill>
                <a:srgbClr val="C0C0C0"/>
              </a:solidFill>
              <a:ln w="952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 anchorCtr="false"/>
              <a:lstStyle>
                <a:lvl1pPr marL="342900" indent="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•"/>
                  <a:defRPr sz="2800" b="false" i="false">
                    <a:solidFill>
                      <a:schemeClr val="dk1"/>
                    </a:solidFill>
                    <a:latin typeface="Comic Sans MS"/>
                    <a:ea typeface="宋体"/>
                  </a:defRPr>
                </a:lvl1pPr>
                <a:lvl2pPr marL="742950" indent="4572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–"/>
                  <a:defRPr sz="2400" b="false" i="false">
                    <a:solidFill>
                      <a:schemeClr val="dk1"/>
                    </a:solidFill>
                    <a:latin typeface="Comic Sans MS"/>
                  </a:defRPr>
                </a:lvl2pPr>
                <a:lvl3pPr marL="1143000" indent="9144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•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3pPr>
                <a:lvl4pPr marL="1600200" indent="13716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–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4pPr>
                <a:lvl5pPr marL="2057400" indent="18288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»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sz="1600" b="true" i="false" u="none">
                    <a:solidFill>
                      <a:schemeClr val="dk2"/>
                    </a:solidFill>
                    <a:latin typeface="Helvetica"/>
                  </a:rPr>
                  <a:t>vm_start</a:t>
                </a:r>
                <a:endParaRPr/>
              </a:p>
            </p:txBody>
          </p:sp>
        </p:grpSp>
        <p:grpSp>
          <p:nvGrpSpPr>
            <p:cNvPr id="574" name="Group 16"/>
            <p:cNvGrpSpPr/>
            <p:nvPr/>
          </p:nvGrpSpPr>
          <p:grpSpPr>
            <a:xfrm>
              <a:off x="288" y="3072"/>
              <a:ext cx="672" cy="720"/>
              <a:chOff x="2352" y="1104"/>
              <a:chExt cx="672" cy="720"/>
            </a:xfrm>
          </p:grpSpPr>
          <p:sp>
            <p:nvSpPr>
              <p:cNvPr id="575" name="Rectangle 17"/>
              <p:cNvSpPr>
                <a:spLocks noChangeShapeType="true"/>
              </p:cNvSpPr>
              <p:nvPr/>
            </p:nvSpPr>
            <p:spPr>
              <a:xfrm>
                <a:off x="2352" y="1120"/>
                <a:ext cx="672" cy="704"/>
              </a:xfrm>
              <a:prstGeom prst="rect">
                <a:avLst/>
              </a:prstGeom>
              <a:noFill/>
              <a:ln w="952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 anchorCtr="false"/>
              <a:lstStyle/>
              <a:p>
                <a:pPr/>
                <a:endParaRPr sz="1400" dirty="false"/>
              </a:p>
            </p:txBody>
          </p:sp>
          <p:sp>
            <p:nvSpPr>
              <p:cNvPr id="576" name="Rectangle 18"/>
              <p:cNvSpPr>
                <a:spLocks noChangeShapeType="true"/>
              </p:cNvSpPr>
              <p:nvPr/>
            </p:nvSpPr>
            <p:spPr>
              <a:xfrm>
                <a:off x="2352" y="1104"/>
                <a:ext cx="672" cy="144"/>
              </a:xfrm>
              <a:prstGeom prst="rect">
                <a:avLst/>
              </a:prstGeom>
              <a:solidFill>
                <a:srgbClr val="C0C0C0"/>
              </a:solidFill>
              <a:ln w="952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 anchorCtr="false"/>
              <a:lstStyle>
                <a:lvl1pPr marL="342900" indent="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•"/>
                  <a:defRPr sz="2800" b="false" i="false">
                    <a:solidFill>
                      <a:schemeClr val="dk1"/>
                    </a:solidFill>
                    <a:latin typeface="Comic Sans MS"/>
                    <a:ea typeface="宋体"/>
                  </a:defRPr>
                </a:lvl1pPr>
                <a:lvl2pPr marL="742950" indent="4572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–"/>
                  <a:defRPr sz="2400" b="false" i="false">
                    <a:solidFill>
                      <a:schemeClr val="dk1"/>
                    </a:solidFill>
                    <a:latin typeface="Comic Sans MS"/>
                  </a:defRPr>
                </a:lvl2pPr>
                <a:lvl3pPr marL="1143000" indent="9144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•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3pPr>
                <a:lvl4pPr marL="1600200" indent="13716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–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4pPr>
                <a:lvl5pPr marL="2057400" indent="18288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»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sz="1600" b="true" i="false" u="none">
                    <a:solidFill>
                      <a:schemeClr val="dk2"/>
                    </a:solidFill>
                    <a:latin typeface="Helvetica"/>
                  </a:rPr>
                  <a:t>vm_end</a:t>
                </a:r>
                <a:endParaRPr/>
              </a:p>
            </p:txBody>
          </p:sp>
          <p:sp>
            <p:nvSpPr>
              <p:cNvPr id="577" name="Rectangle 19"/>
              <p:cNvSpPr>
                <a:spLocks noChangeShapeType="true"/>
              </p:cNvSpPr>
              <p:nvPr/>
            </p:nvSpPr>
            <p:spPr>
              <a:xfrm>
                <a:off x="2352" y="1392"/>
                <a:ext cx="672" cy="144"/>
              </a:xfrm>
              <a:prstGeom prst="rect">
                <a:avLst/>
              </a:prstGeom>
              <a:solidFill>
                <a:srgbClr val="C0C0C0"/>
              </a:solidFill>
              <a:ln w="952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 anchorCtr="false"/>
              <a:lstStyle>
                <a:lvl1pPr marL="342900" indent="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•"/>
                  <a:defRPr sz="2800" b="false" i="false">
                    <a:solidFill>
                      <a:schemeClr val="dk1"/>
                    </a:solidFill>
                    <a:latin typeface="Comic Sans MS"/>
                    <a:ea typeface="宋体"/>
                  </a:defRPr>
                </a:lvl1pPr>
                <a:lvl2pPr marL="742950" indent="4572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–"/>
                  <a:defRPr sz="2400" b="false" i="false">
                    <a:solidFill>
                      <a:schemeClr val="dk1"/>
                    </a:solidFill>
                    <a:latin typeface="Comic Sans MS"/>
                  </a:defRPr>
                </a:lvl2pPr>
                <a:lvl3pPr marL="1143000" indent="9144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•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3pPr>
                <a:lvl4pPr marL="1600200" indent="13716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–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4pPr>
                <a:lvl5pPr marL="2057400" indent="18288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»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sz="1600" b="true" i="false" u="none">
                    <a:solidFill>
                      <a:schemeClr val="dk2"/>
                    </a:solidFill>
                    <a:latin typeface="Helvetica"/>
                  </a:rPr>
                  <a:t>r/o</a:t>
                </a:r>
                <a:endParaRPr/>
              </a:p>
            </p:txBody>
          </p:sp>
          <p:sp>
            <p:nvSpPr>
              <p:cNvPr id="578" name="Rectangle 20"/>
              <p:cNvSpPr>
                <a:spLocks noChangeShapeType="true"/>
              </p:cNvSpPr>
              <p:nvPr/>
            </p:nvSpPr>
            <p:spPr>
              <a:xfrm>
                <a:off x="2352" y="1680"/>
                <a:ext cx="672" cy="144"/>
              </a:xfrm>
              <a:prstGeom prst="rect">
                <a:avLst/>
              </a:prstGeom>
              <a:solidFill>
                <a:srgbClr val="C0C0C0"/>
              </a:solidFill>
              <a:ln w="952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 anchorCtr="false"/>
              <a:lstStyle>
                <a:lvl1pPr marL="342900" indent="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•"/>
                  <a:defRPr sz="2800" b="false" i="false">
                    <a:solidFill>
                      <a:schemeClr val="dk1"/>
                    </a:solidFill>
                    <a:latin typeface="Comic Sans MS"/>
                    <a:ea typeface="宋体"/>
                  </a:defRPr>
                </a:lvl1pPr>
                <a:lvl2pPr marL="742950" indent="4572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–"/>
                  <a:defRPr sz="2400" b="false" i="false">
                    <a:solidFill>
                      <a:schemeClr val="dk1"/>
                    </a:solidFill>
                    <a:latin typeface="Comic Sans MS"/>
                  </a:defRPr>
                </a:lvl2pPr>
                <a:lvl3pPr marL="1143000" indent="9144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•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3pPr>
                <a:lvl4pPr marL="1600200" indent="13716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–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4pPr>
                <a:lvl5pPr marL="2057400" indent="18288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»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sz="1600" b="true" i="false" u="none">
                    <a:solidFill>
                      <a:schemeClr val="dk2"/>
                    </a:solidFill>
                    <a:latin typeface="Helvetica"/>
                  </a:rPr>
                  <a:t>vm_next</a:t>
                </a:r>
                <a:endParaRPr/>
              </a:p>
            </p:txBody>
          </p:sp>
          <p:sp>
            <p:nvSpPr>
              <p:cNvPr id="579" name="Rectangle 21"/>
              <p:cNvSpPr>
                <a:spLocks noChangeShapeType="true"/>
              </p:cNvSpPr>
              <p:nvPr/>
            </p:nvSpPr>
            <p:spPr>
              <a:xfrm>
                <a:off x="2352" y="1248"/>
                <a:ext cx="672" cy="144"/>
              </a:xfrm>
              <a:prstGeom prst="rect">
                <a:avLst/>
              </a:prstGeom>
              <a:solidFill>
                <a:srgbClr val="C0C0C0"/>
              </a:solidFill>
              <a:ln w="952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 anchorCtr="false"/>
              <a:lstStyle>
                <a:lvl1pPr marL="342900" indent="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•"/>
                  <a:defRPr sz="2800" b="false" i="false">
                    <a:solidFill>
                      <a:schemeClr val="dk1"/>
                    </a:solidFill>
                    <a:latin typeface="Comic Sans MS"/>
                    <a:ea typeface="宋体"/>
                  </a:defRPr>
                </a:lvl1pPr>
                <a:lvl2pPr marL="742950" indent="4572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–"/>
                  <a:defRPr sz="2400" b="false" i="false">
                    <a:solidFill>
                      <a:schemeClr val="dk1"/>
                    </a:solidFill>
                    <a:latin typeface="Comic Sans MS"/>
                  </a:defRPr>
                </a:lvl2pPr>
                <a:lvl3pPr marL="1143000" indent="9144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•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3pPr>
                <a:lvl4pPr marL="1600200" indent="13716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–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4pPr>
                <a:lvl5pPr marL="2057400" indent="18288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»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sz="1600" b="true" i="false" u="none">
                    <a:solidFill>
                      <a:schemeClr val="dk2"/>
                    </a:solidFill>
                    <a:latin typeface="Helvetica"/>
                  </a:rPr>
                  <a:t>vm_start</a:t>
                </a:r>
                <a:endParaRPr/>
              </a:p>
            </p:txBody>
          </p:sp>
        </p:grpSp>
        <p:sp>
          <p:nvSpPr>
            <p:cNvPr id="580" name="Rectangle 22"/>
            <p:cNvSpPr>
              <a:spLocks noChangeShapeType="true"/>
            </p:cNvSpPr>
            <p:nvPr/>
          </p:nvSpPr>
          <p:spPr>
            <a:xfrm>
              <a:off x="1488" y="864"/>
              <a:ext cx="1248" cy="3024"/>
            </a:xfrm>
            <a:prstGeom prst="rect">
              <a:avLst/>
            </a:prstGeom>
            <a:ln w="9524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581" name="Text Box 23"/>
            <p:cNvSpPr txBox="true">
              <a:spLocks noChangeShapeType="true"/>
            </p:cNvSpPr>
            <p:nvPr/>
          </p:nvSpPr>
          <p:spPr>
            <a:xfrm>
              <a:off x="1321" y="672"/>
              <a:ext cx="1555" cy="21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marL="342900" indent="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800" b="false" i="false">
                  <a:solidFill>
                    <a:schemeClr val="dk1"/>
                  </a:solidFill>
                  <a:latin typeface="Comic Sans MS"/>
                  <a:ea typeface="宋体"/>
                </a:defRPr>
              </a:lvl1pPr>
              <a:lvl2pPr marL="742950" indent="4572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400" b="false" i="false">
                  <a:solidFill>
                    <a:schemeClr val="dk1"/>
                  </a:solidFill>
                  <a:latin typeface="Comic Sans MS"/>
                </a:defRPr>
              </a:lvl2pPr>
              <a:lvl3pPr marL="1143000" indent="9144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000" b="false" i="false">
                  <a:solidFill>
                    <a:schemeClr val="dk1"/>
                  </a:solidFill>
                  <a:latin typeface="Comic Sans MS"/>
                </a:defRPr>
              </a:lvl3pPr>
              <a:lvl4pPr marL="1600200" indent="13716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000" b="false" i="false">
                  <a:solidFill>
                    <a:schemeClr val="dk1"/>
                  </a:solidFill>
                  <a:latin typeface="Comic Sans MS"/>
                </a:defRPr>
              </a:lvl4pPr>
              <a:lvl5pPr marL="2057400" indent="18288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»"/>
                <a:defRPr sz="2000" b="false" i="false">
                  <a:solidFill>
                    <a:schemeClr val="dk1"/>
                  </a:solidFill>
                  <a:latin typeface="Comic Sans MS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sz="1600" b="true" i="false" u="none">
                  <a:solidFill>
                    <a:schemeClr val="dk2"/>
                  </a:solidFill>
                  <a:latin typeface="Helvetica"/>
                </a:rPr>
                <a:t>process virtual memory</a:t>
              </a:r>
              <a:endParaRPr/>
            </a:p>
          </p:txBody>
        </p:sp>
        <p:sp>
          <p:nvSpPr>
            <p:cNvPr id="582" name="Rectangle 24"/>
            <p:cNvSpPr>
              <a:spLocks noChangeShapeType="true"/>
            </p:cNvSpPr>
            <p:nvPr/>
          </p:nvSpPr>
          <p:spPr>
            <a:xfrm>
              <a:off x="1488" y="2784"/>
              <a:ext cx="1248" cy="720"/>
            </a:xfrm>
            <a:prstGeom prst="rect">
              <a:avLst/>
            </a:prstGeom>
            <a:solidFill>
              <a:srgbClr val="A5A5E9"/>
            </a:solidFill>
            <a:ln w="9524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 anchorCtr="false"/>
            <a:lstStyle/>
            <a:p>
              <a:pPr lvl="0"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sz="1600">
                  <a:solidFill>
                    <a:schemeClr val="dk2"/>
                  </a:solidFill>
                  <a:latin typeface="Helvetica"/>
                </a:rPr>
                <a:t>text</a:t>
              </a:r>
              <a:endParaRPr/>
            </a:p>
          </p:txBody>
        </p:sp>
        <p:sp>
          <p:nvSpPr>
            <p:cNvPr id="583" name="Rectangle 25"/>
            <p:cNvSpPr>
              <a:spLocks noChangeShapeType="true"/>
            </p:cNvSpPr>
            <p:nvPr/>
          </p:nvSpPr>
          <p:spPr>
            <a:xfrm>
              <a:off x="1488" y="2304"/>
              <a:ext cx="1248" cy="480"/>
            </a:xfrm>
            <a:prstGeom prst="rect">
              <a:avLst/>
            </a:prstGeom>
            <a:solidFill>
              <a:srgbClr val="A5A5E9"/>
            </a:solidFill>
            <a:ln w="9524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 anchorCtr="false"/>
            <a:lstStyle/>
            <a:p>
              <a:pPr lvl="0"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sz="1600">
                  <a:solidFill>
                    <a:schemeClr val="dk2"/>
                  </a:solidFill>
                  <a:latin typeface="Helvetica"/>
                </a:rPr>
                <a:t>data</a:t>
              </a:r>
              <a:endParaRPr/>
            </a:p>
          </p:txBody>
        </p:sp>
        <p:sp>
          <p:nvSpPr>
            <p:cNvPr id="584" name="Rectangle 26"/>
            <p:cNvSpPr>
              <a:spLocks noChangeShapeType="true"/>
            </p:cNvSpPr>
            <p:nvPr/>
          </p:nvSpPr>
          <p:spPr>
            <a:xfrm>
              <a:off x="1488" y="1488"/>
              <a:ext cx="1248" cy="335"/>
            </a:xfrm>
            <a:prstGeom prst="rect">
              <a:avLst/>
            </a:prstGeom>
            <a:solidFill>
              <a:srgbClr val="A5A5E9"/>
            </a:solidFill>
            <a:ln w="9524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 anchorCtr="false"/>
            <a:lstStyle/>
            <a:p>
              <a:pPr lvl="0"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sz="1600">
                  <a:solidFill>
                    <a:schemeClr val="dk2"/>
                  </a:solidFill>
                  <a:latin typeface="Helvetica"/>
                </a:rPr>
                <a:t>shared libraries</a:t>
              </a:r>
              <a:endParaRPr/>
            </a:p>
          </p:txBody>
        </p:sp>
        <p:sp>
          <p:nvSpPr>
            <p:cNvPr id="585" name="Line 27"/>
            <p:cNvSpPr>
              <a:spLocks noChangeShapeType="true"/>
            </p:cNvSpPr>
            <p:nvPr/>
          </p:nvSpPr>
          <p:spPr>
            <a:xfrm>
              <a:off x="960" y="1200"/>
              <a:ext cx="528" cy="288"/>
            </a:xfrm>
            <a:prstGeom prst="line">
              <a:avLst/>
            </a:prstGeom>
            <a:noFill/>
            <a:ln w="9524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586" name="Line 28"/>
            <p:cNvSpPr>
              <a:spLocks noChangeShapeType="true"/>
            </p:cNvSpPr>
            <p:nvPr/>
          </p:nvSpPr>
          <p:spPr>
            <a:xfrm>
              <a:off x="960" y="1344"/>
              <a:ext cx="528" cy="480"/>
            </a:xfrm>
            <a:prstGeom prst="line">
              <a:avLst/>
            </a:prstGeom>
            <a:noFill/>
            <a:ln w="9524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587" name="Line 29"/>
            <p:cNvSpPr>
              <a:spLocks noChangeShapeType="true"/>
            </p:cNvSpPr>
            <p:nvPr/>
          </p:nvSpPr>
          <p:spPr>
            <a:xfrm>
              <a:off x="960" y="2208"/>
              <a:ext cx="480" cy="96"/>
            </a:xfrm>
            <a:prstGeom prst="line">
              <a:avLst/>
            </a:prstGeom>
            <a:noFill/>
            <a:ln w="9524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588" name="Line 30"/>
            <p:cNvSpPr>
              <a:spLocks noChangeShapeType="true"/>
            </p:cNvSpPr>
            <p:nvPr/>
          </p:nvSpPr>
          <p:spPr>
            <a:xfrm>
              <a:off x="960" y="2352"/>
              <a:ext cx="528" cy="384"/>
            </a:xfrm>
            <a:prstGeom prst="line">
              <a:avLst/>
            </a:prstGeom>
            <a:noFill/>
            <a:ln w="9524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589" name="Line 31"/>
            <p:cNvSpPr>
              <a:spLocks noChangeShapeType="true"/>
            </p:cNvSpPr>
            <p:nvPr/>
          </p:nvSpPr>
          <p:spPr>
            <a:xfrm flipV="true">
              <a:off x="960" y="2832"/>
              <a:ext cx="528" cy="336"/>
            </a:xfrm>
            <a:prstGeom prst="line">
              <a:avLst/>
            </a:prstGeom>
            <a:noFill/>
            <a:ln w="9524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590" name="Line 32"/>
            <p:cNvSpPr>
              <a:spLocks noChangeShapeType="true"/>
            </p:cNvSpPr>
            <p:nvPr/>
          </p:nvSpPr>
          <p:spPr>
            <a:xfrm>
              <a:off x="960" y="3312"/>
              <a:ext cx="528" cy="192"/>
            </a:xfrm>
            <a:prstGeom prst="line">
              <a:avLst/>
            </a:prstGeom>
            <a:noFill/>
            <a:ln w="9524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591" name="Line 33"/>
            <p:cNvSpPr>
              <a:spLocks noChangeShapeType="true"/>
            </p:cNvSpPr>
            <p:nvPr/>
          </p:nvSpPr>
          <p:spPr>
            <a:xfrm flipH="true">
              <a:off x="144" y="1824"/>
              <a:ext cx="144" cy="0"/>
            </a:xfrm>
            <a:prstGeom prst="line">
              <a:avLst/>
            </a:prstGeom>
            <a:noFill/>
            <a:ln w="9524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592" name="Line 34"/>
            <p:cNvSpPr>
              <a:spLocks noChangeShapeType="true"/>
            </p:cNvSpPr>
            <p:nvPr/>
          </p:nvSpPr>
          <p:spPr>
            <a:xfrm>
              <a:off x="144" y="1824"/>
              <a:ext cx="0" cy="288"/>
            </a:xfrm>
            <a:prstGeom prst="line">
              <a:avLst/>
            </a:prstGeom>
            <a:noFill/>
            <a:ln w="9524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593" name="Line 35"/>
            <p:cNvSpPr>
              <a:spLocks noChangeShapeType="true"/>
            </p:cNvSpPr>
            <p:nvPr/>
          </p:nvSpPr>
          <p:spPr>
            <a:xfrm>
              <a:off x="144" y="2112"/>
              <a:ext cx="144" cy="0"/>
            </a:xfrm>
            <a:prstGeom prst="line">
              <a:avLst/>
            </a:prstGeom>
            <a:noFill/>
            <a:ln w="9524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594" name="Line 36"/>
            <p:cNvSpPr>
              <a:spLocks noChangeShapeType="true"/>
            </p:cNvSpPr>
            <p:nvPr/>
          </p:nvSpPr>
          <p:spPr>
            <a:xfrm flipH="true">
              <a:off x="144" y="2784"/>
              <a:ext cx="144" cy="0"/>
            </a:xfrm>
            <a:prstGeom prst="line">
              <a:avLst/>
            </a:prstGeom>
            <a:noFill/>
            <a:ln w="9524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595" name="Line 37"/>
            <p:cNvSpPr>
              <a:spLocks noChangeShapeType="true"/>
            </p:cNvSpPr>
            <p:nvPr/>
          </p:nvSpPr>
          <p:spPr>
            <a:xfrm>
              <a:off x="144" y="2784"/>
              <a:ext cx="0" cy="288"/>
            </a:xfrm>
            <a:prstGeom prst="line">
              <a:avLst/>
            </a:prstGeom>
            <a:noFill/>
            <a:ln w="9524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596" name="Line 38"/>
            <p:cNvSpPr>
              <a:spLocks noChangeShapeType="true"/>
            </p:cNvSpPr>
            <p:nvPr/>
          </p:nvSpPr>
          <p:spPr>
            <a:xfrm>
              <a:off x="144" y="3072"/>
              <a:ext cx="144" cy="0"/>
            </a:xfrm>
            <a:prstGeom prst="line">
              <a:avLst/>
            </a:prstGeom>
            <a:noFill/>
            <a:ln w="9524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597" name="Text Box 39"/>
            <p:cNvSpPr txBox="true">
              <a:spLocks noChangeShapeType="true"/>
            </p:cNvSpPr>
            <p:nvPr/>
          </p:nvSpPr>
          <p:spPr>
            <a:xfrm>
              <a:off x="2755" y="3790"/>
              <a:ext cx="176" cy="19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marL="342900" indent="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800" b="false" i="false">
                  <a:solidFill>
                    <a:schemeClr val="dk1"/>
                  </a:solidFill>
                  <a:latin typeface="Comic Sans MS"/>
                  <a:ea typeface="宋体"/>
                </a:defRPr>
              </a:lvl1pPr>
              <a:lvl2pPr marL="742950" indent="4572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400" b="false" i="false">
                  <a:solidFill>
                    <a:schemeClr val="dk1"/>
                  </a:solidFill>
                  <a:latin typeface="Comic Sans MS"/>
                </a:defRPr>
              </a:lvl2pPr>
              <a:lvl3pPr marL="1143000" indent="9144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000" b="false" i="false">
                  <a:solidFill>
                    <a:schemeClr val="dk1"/>
                  </a:solidFill>
                  <a:latin typeface="Comic Sans MS"/>
                </a:defRPr>
              </a:lvl3pPr>
              <a:lvl4pPr marL="1600200" indent="13716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000" b="false" i="false">
                  <a:solidFill>
                    <a:schemeClr val="dk1"/>
                  </a:solidFill>
                  <a:latin typeface="Comic Sans MS"/>
                </a:defRPr>
              </a:lvl4pPr>
              <a:lvl5pPr marL="2057400" indent="18288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»"/>
                <a:defRPr sz="2000" b="false" i="false">
                  <a:solidFill>
                    <a:schemeClr val="dk1"/>
                  </a:solidFill>
                  <a:latin typeface="Comic Sans MS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zh-CN" sz="1400" b="true" i="false" u="none">
                  <a:solidFill>
                    <a:schemeClr val="dk2"/>
                  </a:solidFill>
                  <a:latin typeface="Helvetica"/>
                </a:rPr>
                <a:t>0</a:t>
              </a:r>
              <a:endParaRPr/>
            </a:p>
          </p:txBody>
        </p:sp>
        <p:sp>
          <p:nvSpPr>
            <p:cNvPr id="598" name="Line 41"/>
            <p:cNvSpPr>
              <a:spLocks noChangeShapeType="true"/>
            </p:cNvSpPr>
            <p:nvPr/>
          </p:nvSpPr>
          <p:spPr>
            <a:xfrm>
              <a:off x="2736" y="3072"/>
              <a:ext cx="528" cy="0"/>
            </a:xfrm>
            <a:prstGeom prst="line">
              <a:avLst/>
            </a:prstGeom>
            <a:noFill/>
            <a:ln w="9524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599" name="Text Box 42"/>
            <p:cNvSpPr txBox="true">
              <a:spLocks noChangeShapeType="true"/>
            </p:cNvSpPr>
            <p:nvPr/>
          </p:nvSpPr>
          <p:spPr>
            <a:xfrm>
              <a:off x="2823" y="2925"/>
              <a:ext cx="418" cy="21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marL="342900" indent="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800" b="false" i="false">
                  <a:solidFill>
                    <a:schemeClr val="dk1"/>
                  </a:solidFill>
                  <a:latin typeface="Comic Sans MS"/>
                  <a:ea typeface="宋体"/>
                </a:defRPr>
              </a:lvl1pPr>
              <a:lvl2pPr marL="742950" indent="4572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400" b="false" i="false">
                  <a:solidFill>
                    <a:schemeClr val="dk1"/>
                  </a:solidFill>
                  <a:latin typeface="Comic Sans MS"/>
                </a:defRPr>
              </a:lvl2pPr>
              <a:lvl3pPr marL="1143000" indent="9144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000" b="false" i="false">
                  <a:solidFill>
                    <a:schemeClr val="dk1"/>
                  </a:solidFill>
                  <a:latin typeface="Comic Sans MS"/>
                </a:defRPr>
              </a:lvl3pPr>
              <a:lvl4pPr marL="1600200" indent="13716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000" b="false" i="false">
                  <a:solidFill>
                    <a:schemeClr val="dk1"/>
                  </a:solidFill>
                  <a:latin typeface="Comic Sans MS"/>
                </a:defRPr>
              </a:lvl4pPr>
              <a:lvl5pPr marL="2057400" indent="18288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»"/>
                <a:defRPr sz="2000" b="false" i="false">
                  <a:solidFill>
                    <a:schemeClr val="dk1"/>
                  </a:solidFill>
                  <a:latin typeface="Comic Sans MS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sz="1600" b="true" i="false" u="none">
                  <a:solidFill>
                    <a:schemeClr val="dk2"/>
                  </a:solidFill>
                  <a:latin typeface="Helvetica"/>
                </a:rPr>
                <a:t>write</a:t>
              </a:r>
              <a:endParaRPr/>
            </a:p>
          </p:txBody>
        </p:sp>
        <p:sp>
          <p:nvSpPr>
            <p:cNvPr id="600" name="Line 43"/>
            <p:cNvSpPr>
              <a:spLocks noChangeShapeType="true"/>
            </p:cNvSpPr>
            <p:nvPr/>
          </p:nvSpPr>
          <p:spPr>
            <a:xfrm>
              <a:off x="2736" y="2595"/>
              <a:ext cx="528" cy="0"/>
            </a:xfrm>
            <a:prstGeom prst="line">
              <a:avLst/>
            </a:prstGeom>
            <a:noFill/>
            <a:ln w="9524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601" name="Text Box 44"/>
            <p:cNvSpPr txBox="true">
              <a:spLocks noChangeShapeType="true"/>
            </p:cNvSpPr>
            <p:nvPr/>
          </p:nvSpPr>
          <p:spPr>
            <a:xfrm>
              <a:off x="2823" y="2445"/>
              <a:ext cx="384" cy="21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marL="342900" indent="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800" b="false" i="false">
                  <a:solidFill>
                    <a:schemeClr val="dk1"/>
                  </a:solidFill>
                  <a:latin typeface="Comic Sans MS"/>
                  <a:ea typeface="宋体"/>
                </a:defRPr>
              </a:lvl1pPr>
              <a:lvl2pPr marL="742950" indent="4572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400" b="false" i="false">
                  <a:solidFill>
                    <a:schemeClr val="dk1"/>
                  </a:solidFill>
                  <a:latin typeface="Comic Sans MS"/>
                </a:defRPr>
              </a:lvl2pPr>
              <a:lvl3pPr marL="1143000" indent="9144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000" b="false" i="false">
                  <a:solidFill>
                    <a:schemeClr val="dk1"/>
                  </a:solidFill>
                  <a:latin typeface="Comic Sans MS"/>
                </a:defRPr>
              </a:lvl3pPr>
              <a:lvl4pPr marL="1600200" indent="13716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000" b="false" i="false">
                  <a:solidFill>
                    <a:schemeClr val="dk1"/>
                  </a:solidFill>
                  <a:latin typeface="Comic Sans MS"/>
                </a:defRPr>
              </a:lvl4pPr>
              <a:lvl5pPr marL="2057400" indent="18288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»"/>
                <a:defRPr sz="2000" b="false" i="false">
                  <a:solidFill>
                    <a:schemeClr val="dk1"/>
                  </a:solidFill>
                  <a:latin typeface="Comic Sans MS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sz="1600" b="true" i="false" u="none">
                  <a:solidFill>
                    <a:schemeClr val="dk2"/>
                  </a:solidFill>
                  <a:latin typeface="Helvetica"/>
                </a:rPr>
                <a:t>read</a:t>
              </a:r>
              <a:endParaRPr/>
            </a:p>
          </p:txBody>
        </p:sp>
        <p:sp>
          <p:nvSpPr>
            <p:cNvPr id="602" name="Line 45"/>
            <p:cNvSpPr>
              <a:spLocks noChangeShapeType="true"/>
            </p:cNvSpPr>
            <p:nvPr/>
          </p:nvSpPr>
          <p:spPr>
            <a:xfrm>
              <a:off x="2736" y="2070"/>
              <a:ext cx="528" cy="0"/>
            </a:xfrm>
            <a:prstGeom prst="line">
              <a:avLst/>
            </a:prstGeom>
            <a:noFill/>
            <a:ln w="9524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603" name="Text Box 46"/>
            <p:cNvSpPr txBox="true">
              <a:spLocks noChangeShapeType="true"/>
            </p:cNvSpPr>
            <p:nvPr/>
          </p:nvSpPr>
          <p:spPr>
            <a:xfrm>
              <a:off x="2823" y="1920"/>
              <a:ext cx="384" cy="21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marL="342900" indent="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800" b="false" i="false">
                  <a:solidFill>
                    <a:schemeClr val="dk1"/>
                  </a:solidFill>
                  <a:latin typeface="Comic Sans MS"/>
                  <a:ea typeface="宋体"/>
                </a:defRPr>
              </a:lvl1pPr>
              <a:lvl2pPr marL="742950" indent="4572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400" b="false" i="false">
                  <a:solidFill>
                    <a:schemeClr val="dk1"/>
                  </a:solidFill>
                  <a:latin typeface="Comic Sans MS"/>
                </a:defRPr>
              </a:lvl2pPr>
              <a:lvl3pPr marL="1143000" indent="9144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000" b="false" i="false">
                  <a:solidFill>
                    <a:schemeClr val="dk1"/>
                  </a:solidFill>
                  <a:latin typeface="Comic Sans MS"/>
                </a:defRPr>
              </a:lvl3pPr>
              <a:lvl4pPr marL="1600200" indent="13716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000" b="false" i="false">
                  <a:solidFill>
                    <a:schemeClr val="dk1"/>
                  </a:solidFill>
                  <a:latin typeface="Comic Sans MS"/>
                </a:defRPr>
              </a:lvl4pPr>
              <a:lvl5pPr marL="2057400" indent="18288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»"/>
                <a:defRPr sz="2000" b="false" i="false">
                  <a:solidFill>
                    <a:schemeClr val="dk1"/>
                  </a:solidFill>
                  <a:latin typeface="Comic Sans MS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sz="1600" b="true" i="false" u="none">
                  <a:solidFill>
                    <a:schemeClr val="dk2"/>
                  </a:solidFill>
                  <a:latin typeface="Helvetica"/>
                </a:rPr>
                <a:t>read</a:t>
              </a:r>
              <a:endParaRPr/>
            </a:p>
          </p:txBody>
        </p:sp>
        <p:sp>
          <p:nvSpPr>
            <p:cNvPr id="604" name="Oval 47"/>
            <p:cNvSpPr>
              <a:spLocks noChangeShapeType="true"/>
            </p:cNvSpPr>
            <p:nvPr/>
          </p:nvSpPr>
          <p:spPr>
            <a:xfrm>
              <a:off x="2928" y="1776"/>
              <a:ext cx="192" cy="192"/>
            </a:xfrm>
            <a:prstGeom prst="ellipse">
              <a:avLst/>
            </a:prstGeom>
            <a:ln w="9524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 anchorCtr="false"/>
            <a:lstStyle>
              <a:lvl1pPr marL="342900" indent="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800" b="false" i="false">
                  <a:solidFill>
                    <a:schemeClr val="dk1"/>
                  </a:solidFill>
                  <a:latin typeface="Comic Sans MS"/>
                  <a:ea typeface="宋体"/>
                </a:defRPr>
              </a:lvl1pPr>
              <a:lvl2pPr marL="742950" indent="4572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400" b="false" i="false">
                  <a:solidFill>
                    <a:schemeClr val="dk1"/>
                  </a:solidFill>
                  <a:latin typeface="Comic Sans MS"/>
                </a:defRPr>
              </a:lvl2pPr>
              <a:lvl3pPr marL="1143000" indent="9144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000" b="false" i="false">
                  <a:solidFill>
                    <a:schemeClr val="dk1"/>
                  </a:solidFill>
                  <a:latin typeface="Comic Sans MS"/>
                </a:defRPr>
              </a:lvl3pPr>
              <a:lvl4pPr marL="1600200" indent="13716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000" b="false" i="false">
                  <a:solidFill>
                    <a:schemeClr val="dk1"/>
                  </a:solidFill>
                  <a:latin typeface="Comic Sans MS"/>
                </a:defRPr>
              </a:lvl4pPr>
              <a:lvl5pPr marL="2057400" indent="18288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»"/>
                <a:defRPr sz="2000" b="false" i="false">
                  <a:solidFill>
                    <a:schemeClr val="dk1"/>
                  </a:solidFill>
                  <a:latin typeface="Comic Sans MS"/>
                </a:defRPr>
              </a:lvl5pPr>
            </a:lstStyle>
            <a:p>
              <a:pPr marL="0" lvl="0" indent="0" algn="ctr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zh-CN" sz="2400" b="true" i="false" u="none">
                  <a:solidFill>
                    <a:schemeClr val="dk2"/>
                  </a:solidFill>
                  <a:latin typeface="Helvetica"/>
                </a:rPr>
                <a:t>1</a:t>
              </a:r>
              <a:endParaRPr/>
            </a:p>
          </p:txBody>
        </p:sp>
        <p:sp>
          <p:nvSpPr>
            <p:cNvPr id="605" name="Oval 48"/>
            <p:cNvSpPr>
              <a:spLocks noChangeShapeType="true"/>
            </p:cNvSpPr>
            <p:nvPr/>
          </p:nvSpPr>
          <p:spPr>
            <a:xfrm>
              <a:off x="2928" y="2736"/>
              <a:ext cx="192" cy="192"/>
            </a:xfrm>
            <a:prstGeom prst="ellipse">
              <a:avLst/>
            </a:prstGeom>
            <a:ln w="9524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 anchorCtr="false"/>
            <a:lstStyle>
              <a:lvl1pPr marL="342900" indent="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800" b="false" i="false">
                  <a:solidFill>
                    <a:schemeClr val="dk1"/>
                  </a:solidFill>
                  <a:latin typeface="Comic Sans MS"/>
                  <a:ea typeface="宋体"/>
                </a:defRPr>
              </a:lvl1pPr>
              <a:lvl2pPr marL="742950" indent="4572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400" b="false" i="false">
                  <a:solidFill>
                    <a:schemeClr val="dk1"/>
                  </a:solidFill>
                  <a:latin typeface="Comic Sans MS"/>
                </a:defRPr>
              </a:lvl2pPr>
              <a:lvl3pPr marL="1143000" indent="9144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000" b="false" i="false">
                  <a:solidFill>
                    <a:schemeClr val="dk1"/>
                  </a:solidFill>
                  <a:latin typeface="Comic Sans MS"/>
                </a:defRPr>
              </a:lvl3pPr>
              <a:lvl4pPr marL="1600200" indent="13716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000" b="false" i="false">
                  <a:solidFill>
                    <a:schemeClr val="dk1"/>
                  </a:solidFill>
                  <a:latin typeface="Comic Sans MS"/>
                </a:defRPr>
              </a:lvl4pPr>
              <a:lvl5pPr marL="2057400" indent="18288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»"/>
                <a:defRPr sz="2000" b="false" i="false">
                  <a:solidFill>
                    <a:schemeClr val="dk1"/>
                  </a:solidFill>
                  <a:latin typeface="Comic Sans MS"/>
                </a:defRPr>
              </a:lvl5pPr>
            </a:lstStyle>
            <a:p>
              <a:pPr marL="0" lvl="0" indent="0" algn="ctr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zh-CN" sz="2400" b="true" i="false" u="none">
                  <a:solidFill>
                    <a:schemeClr val="dk2"/>
                  </a:solidFill>
                  <a:latin typeface="Helvetica"/>
                </a:rPr>
                <a:t>2</a:t>
              </a:r>
              <a:endParaRPr/>
            </a:p>
          </p:txBody>
        </p:sp>
        <p:sp>
          <p:nvSpPr>
            <p:cNvPr id="606" name="Oval 49"/>
            <p:cNvSpPr>
              <a:spLocks noChangeShapeType="true"/>
            </p:cNvSpPr>
            <p:nvPr/>
          </p:nvSpPr>
          <p:spPr>
            <a:xfrm>
              <a:off x="2928" y="2256"/>
              <a:ext cx="192" cy="192"/>
            </a:xfrm>
            <a:prstGeom prst="ellipse">
              <a:avLst/>
            </a:prstGeom>
            <a:ln w="9524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 anchorCtr="false"/>
            <a:lstStyle>
              <a:lvl1pPr marL="342900" indent="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800" b="false" i="false">
                  <a:solidFill>
                    <a:schemeClr val="dk1"/>
                  </a:solidFill>
                  <a:latin typeface="Comic Sans MS"/>
                  <a:ea typeface="宋体"/>
                </a:defRPr>
              </a:lvl1pPr>
              <a:lvl2pPr marL="742950" indent="4572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400" b="false" i="false">
                  <a:solidFill>
                    <a:schemeClr val="dk1"/>
                  </a:solidFill>
                  <a:latin typeface="Comic Sans MS"/>
                </a:defRPr>
              </a:lvl2pPr>
              <a:lvl3pPr marL="1143000" indent="9144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000" b="false" i="false">
                  <a:solidFill>
                    <a:schemeClr val="dk1"/>
                  </a:solidFill>
                  <a:latin typeface="Comic Sans MS"/>
                </a:defRPr>
              </a:lvl3pPr>
              <a:lvl4pPr marL="1600200" indent="13716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000" b="false" i="false">
                  <a:solidFill>
                    <a:schemeClr val="dk1"/>
                  </a:solidFill>
                  <a:latin typeface="Comic Sans MS"/>
                </a:defRPr>
              </a:lvl4pPr>
              <a:lvl5pPr marL="2057400" indent="18288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»"/>
                <a:defRPr sz="2000" b="false" i="false">
                  <a:solidFill>
                    <a:schemeClr val="dk1"/>
                  </a:solidFill>
                  <a:latin typeface="Comic Sans MS"/>
                </a:defRPr>
              </a:lvl5pPr>
            </a:lstStyle>
            <a:p>
              <a:pPr marL="0" lvl="0" indent="0" algn="ctr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zh-CN" sz="2400" b="true" i="false" u="none">
                  <a:solidFill>
                    <a:schemeClr val="dk2"/>
                  </a:solidFill>
                  <a:latin typeface="Helvetica"/>
                </a:rPr>
                <a:t>3</a:t>
              </a:r>
              <a:endParaRPr/>
            </a:p>
          </p:txBody>
        </p:sp>
      </p:grpSp>
      <p:sp>
        <p:nvSpPr>
          <p:cNvPr id="607" name="Rectangle 5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/>
              <a:t>Linux page fault handling</a:t>
            </a:r>
            <a:endParaRPr/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p="http://schemas.openxmlformats.org/presentationml/2006/main">
  <p:cSld>
    <p:spTree>
      <p:nvGrpSpPr>
        <p:cNvPr id="60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610" name="Rectangle 2"/>
          <p:cNvSpPr>
            <a:spLocks noGrp="true" noChangeShapeType="true"/>
          </p:cNvSpPr>
          <p:nvPr>
            <p:ph type="body"/>
          </p:nvPr>
        </p:nvSpPr>
        <p:spPr>
          <a:xfrm flipH="true">
            <a:off x="5257800" y="1676400"/>
            <a:ext cx="3657600" cy="4656137"/>
          </a:xfrm>
          <a:prstGeom prst="rect">
            <a:avLst/>
          </a:prstGeom>
          <a:noFill/>
        </p:spPr>
        <p:txBody>
          <a:bodyPr lIns="90487" tIns="44450" rIns="90487" bIns="4445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Char char="•"/>
            </a:pPr>
            <a:r>
              <a:rPr lang="en-US" sz="2400" b="false" i="false" u="none"/>
              <a:t>Is the operation legal?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 b="false" i="false" u="none"/>
              <a:t>i.e., can the process read/write this area?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 b="false" i="false" u="none"/>
              <a:t>if not then signal protection exception (e.g., (2))</a:t>
            </a:r>
            <a:endParaRPr/>
          </a:p>
          <a:p>
            <a:pPr marL="342900" lvl="0" indent="-342900">
              <a:spcBef>
                <a:spcPct val="20000"/>
              </a:spcBef>
              <a:buChar char="•"/>
            </a:pPr>
            <a:r>
              <a:rPr lang="en-US" sz="2400" b="false" i="false" u="none"/>
              <a:t>If OK, handle fault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 b="false" i="false" u="none"/>
              <a:t>e.g., (3)</a:t>
            </a:r>
            <a:endParaRPr/>
          </a:p>
        </p:txBody>
      </p:sp>
      <p:sp>
        <p:nvSpPr>
          <p:cNvPr id="611" name="Rectangle 50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/>
              <a:t>Linux page fault handling</a:t>
            </a:r>
            <a:endParaRPr/>
          </a:p>
        </p:txBody>
      </p:sp>
      <p:grpSp>
        <p:nvGrpSpPr>
          <p:cNvPr id="612" name="Group 50"/>
          <p:cNvGrpSpPr/>
          <p:nvPr/>
        </p:nvGrpSpPr>
        <p:grpSpPr>
          <a:xfrm>
            <a:off x="152400" y="1524000"/>
            <a:ext cx="5029200" cy="4799012"/>
            <a:chOff x="96" y="672"/>
            <a:chExt cx="3168" cy="3312"/>
          </a:xfrm>
        </p:grpSpPr>
        <p:sp>
          <p:nvSpPr>
            <p:cNvPr id="613" name="Text Box 3"/>
            <p:cNvSpPr txBox="true">
              <a:spLocks noChangeShapeType="true"/>
            </p:cNvSpPr>
            <p:nvPr/>
          </p:nvSpPr>
          <p:spPr>
            <a:xfrm>
              <a:off x="96" y="912"/>
              <a:ext cx="1058" cy="21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marL="342900" indent="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800" b="false" i="false">
                  <a:solidFill>
                    <a:schemeClr val="dk1"/>
                  </a:solidFill>
                  <a:latin typeface="Comic Sans MS"/>
                  <a:ea typeface="宋体"/>
                </a:defRPr>
              </a:lvl1pPr>
              <a:lvl2pPr marL="742950" indent="4572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400" b="false" i="false">
                  <a:solidFill>
                    <a:schemeClr val="dk1"/>
                  </a:solidFill>
                  <a:latin typeface="Comic Sans MS"/>
                </a:defRPr>
              </a:lvl2pPr>
              <a:lvl3pPr marL="1143000" indent="9144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000" b="false" i="false">
                  <a:solidFill>
                    <a:schemeClr val="dk1"/>
                  </a:solidFill>
                  <a:latin typeface="Comic Sans MS"/>
                </a:defRPr>
              </a:lvl3pPr>
              <a:lvl4pPr marL="1600200" indent="13716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000" b="false" i="false">
                  <a:solidFill>
                    <a:schemeClr val="dk1"/>
                  </a:solidFill>
                  <a:latin typeface="Comic Sans MS"/>
                </a:defRPr>
              </a:lvl4pPr>
              <a:lvl5pPr marL="2057400" indent="18288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»"/>
                <a:defRPr sz="2000" b="false" i="false">
                  <a:solidFill>
                    <a:schemeClr val="dk1"/>
                  </a:solidFill>
                  <a:latin typeface="Comic Sans MS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sz="1600" b="true" i="false" u="none">
                  <a:solidFill>
                    <a:schemeClr val="dk2"/>
                  </a:solidFill>
                  <a:latin typeface="Helvetica"/>
                </a:rPr>
                <a:t>vm_area_struct</a:t>
              </a:r>
              <a:endParaRPr/>
            </a:p>
          </p:txBody>
        </p:sp>
        <p:grpSp>
          <p:nvGrpSpPr>
            <p:cNvPr id="614" name="Group 4"/>
            <p:cNvGrpSpPr/>
            <p:nvPr/>
          </p:nvGrpSpPr>
          <p:grpSpPr>
            <a:xfrm>
              <a:off x="288" y="1152"/>
              <a:ext cx="672" cy="720"/>
              <a:chOff x="2352" y="1104"/>
              <a:chExt cx="672" cy="720"/>
            </a:xfrm>
          </p:grpSpPr>
          <p:sp>
            <p:nvSpPr>
              <p:cNvPr id="615" name="Rectangle 5"/>
              <p:cNvSpPr>
                <a:spLocks noChangeShapeType="true"/>
              </p:cNvSpPr>
              <p:nvPr/>
            </p:nvSpPr>
            <p:spPr>
              <a:xfrm>
                <a:off x="2352" y="1120"/>
                <a:ext cx="672" cy="704"/>
              </a:xfrm>
              <a:prstGeom prst="rect">
                <a:avLst/>
              </a:prstGeom>
              <a:noFill/>
              <a:ln w="952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 anchorCtr="false"/>
              <a:lstStyle/>
              <a:p>
                <a:pPr/>
                <a:endParaRPr sz="1400" dirty="false"/>
              </a:p>
            </p:txBody>
          </p:sp>
          <p:sp>
            <p:nvSpPr>
              <p:cNvPr id="616" name="Rectangle 6"/>
              <p:cNvSpPr>
                <a:spLocks noChangeShapeType="true"/>
              </p:cNvSpPr>
              <p:nvPr/>
            </p:nvSpPr>
            <p:spPr>
              <a:xfrm>
                <a:off x="2352" y="1104"/>
                <a:ext cx="672" cy="144"/>
              </a:xfrm>
              <a:prstGeom prst="rect">
                <a:avLst/>
              </a:prstGeom>
              <a:solidFill>
                <a:srgbClr val="C0C0C0"/>
              </a:solidFill>
              <a:ln w="952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 anchorCtr="false"/>
              <a:lstStyle>
                <a:lvl1pPr marL="342900" indent="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•"/>
                  <a:defRPr sz="2800" b="false" i="false">
                    <a:solidFill>
                      <a:schemeClr val="dk1"/>
                    </a:solidFill>
                    <a:latin typeface="Comic Sans MS"/>
                    <a:ea typeface="宋体"/>
                  </a:defRPr>
                </a:lvl1pPr>
                <a:lvl2pPr marL="742950" indent="4572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–"/>
                  <a:defRPr sz="2400" b="false" i="false">
                    <a:solidFill>
                      <a:schemeClr val="dk1"/>
                    </a:solidFill>
                    <a:latin typeface="Comic Sans MS"/>
                  </a:defRPr>
                </a:lvl2pPr>
                <a:lvl3pPr marL="1143000" indent="9144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•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3pPr>
                <a:lvl4pPr marL="1600200" indent="13716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–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4pPr>
                <a:lvl5pPr marL="2057400" indent="18288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»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sz="1600" b="true" i="false" u="none">
                    <a:solidFill>
                      <a:schemeClr val="dk2"/>
                    </a:solidFill>
                    <a:latin typeface="Helvetica"/>
                  </a:rPr>
                  <a:t>vm_end</a:t>
                </a:r>
                <a:endParaRPr/>
              </a:p>
            </p:txBody>
          </p:sp>
          <p:sp>
            <p:nvSpPr>
              <p:cNvPr id="617" name="Rectangle 7"/>
              <p:cNvSpPr>
                <a:spLocks noChangeShapeType="true"/>
              </p:cNvSpPr>
              <p:nvPr/>
            </p:nvSpPr>
            <p:spPr>
              <a:xfrm>
                <a:off x="2352" y="1392"/>
                <a:ext cx="672" cy="144"/>
              </a:xfrm>
              <a:prstGeom prst="rect">
                <a:avLst/>
              </a:prstGeom>
              <a:solidFill>
                <a:srgbClr val="00B0F0"/>
              </a:solidFill>
              <a:ln w="952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 anchorCtr="false"/>
              <a:lstStyle>
                <a:lvl1pPr marL="342900" indent="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•"/>
                  <a:defRPr sz="2800" b="false" i="false">
                    <a:solidFill>
                      <a:schemeClr val="dk1"/>
                    </a:solidFill>
                    <a:latin typeface="Comic Sans MS"/>
                    <a:ea typeface="宋体"/>
                  </a:defRPr>
                </a:lvl1pPr>
                <a:lvl2pPr marL="742950" indent="4572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–"/>
                  <a:defRPr sz="2400" b="false" i="false">
                    <a:solidFill>
                      <a:schemeClr val="dk1"/>
                    </a:solidFill>
                    <a:latin typeface="Comic Sans MS"/>
                  </a:defRPr>
                </a:lvl2pPr>
                <a:lvl3pPr marL="1143000" indent="9144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•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3pPr>
                <a:lvl4pPr marL="1600200" indent="13716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–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4pPr>
                <a:lvl5pPr marL="2057400" indent="18288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»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sz="1600" b="true" i="false" u="none">
                    <a:solidFill>
                      <a:schemeClr val="dk2"/>
                    </a:solidFill>
                    <a:latin typeface="Helvetica"/>
                  </a:rPr>
                  <a:t>r/o</a:t>
                </a:r>
                <a:endParaRPr/>
              </a:p>
            </p:txBody>
          </p:sp>
          <p:sp>
            <p:nvSpPr>
              <p:cNvPr id="618" name="Rectangle 8"/>
              <p:cNvSpPr>
                <a:spLocks noChangeShapeType="true"/>
              </p:cNvSpPr>
              <p:nvPr/>
            </p:nvSpPr>
            <p:spPr>
              <a:xfrm>
                <a:off x="2352" y="1680"/>
                <a:ext cx="672" cy="144"/>
              </a:xfrm>
              <a:prstGeom prst="rect">
                <a:avLst/>
              </a:prstGeom>
              <a:solidFill>
                <a:srgbClr val="C0C0C0"/>
              </a:solidFill>
              <a:ln w="952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 anchorCtr="false"/>
              <a:lstStyle>
                <a:lvl1pPr marL="342900" indent="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•"/>
                  <a:defRPr sz="2800" b="false" i="false">
                    <a:solidFill>
                      <a:schemeClr val="dk1"/>
                    </a:solidFill>
                    <a:latin typeface="Comic Sans MS"/>
                    <a:ea typeface="宋体"/>
                  </a:defRPr>
                </a:lvl1pPr>
                <a:lvl2pPr marL="742950" indent="4572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–"/>
                  <a:defRPr sz="2400" b="false" i="false">
                    <a:solidFill>
                      <a:schemeClr val="dk1"/>
                    </a:solidFill>
                    <a:latin typeface="Comic Sans MS"/>
                  </a:defRPr>
                </a:lvl2pPr>
                <a:lvl3pPr marL="1143000" indent="9144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•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3pPr>
                <a:lvl4pPr marL="1600200" indent="13716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–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4pPr>
                <a:lvl5pPr marL="2057400" indent="18288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»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sz="1600" b="true" i="false" u="none">
                    <a:solidFill>
                      <a:schemeClr val="dk2"/>
                    </a:solidFill>
                    <a:latin typeface="Helvetica"/>
                  </a:rPr>
                  <a:t>vm_next</a:t>
                </a:r>
                <a:endParaRPr/>
              </a:p>
            </p:txBody>
          </p:sp>
          <p:sp>
            <p:nvSpPr>
              <p:cNvPr id="619" name="Rectangle 9"/>
              <p:cNvSpPr>
                <a:spLocks noChangeShapeType="true"/>
              </p:cNvSpPr>
              <p:nvPr/>
            </p:nvSpPr>
            <p:spPr>
              <a:xfrm>
                <a:off x="2352" y="1248"/>
                <a:ext cx="672" cy="144"/>
              </a:xfrm>
              <a:prstGeom prst="rect">
                <a:avLst/>
              </a:prstGeom>
              <a:solidFill>
                <a:srgbClr val="C0C0C0"/>
              </a:solidFill>
              <a:ln w="952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 anchorCtr="false"/>
              <a:lstStyle>
                <a:lvl1pPr marL="342900" indent="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•"/>
                  <a:defRPr sz="2800" b="false" i="false">
                    <a:solidFill>
                      <a:schemeClr val="dk1"/>
                    </a:solidFill>
                    <a:latin typeface="Comic Sans MS"/>
                    <a:ea typeface="宋体"/>
                  </a:defRPr>
                </a:lvl1pPr>
                <a:lvl2pPr marL="742950" indent="4572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–"/>
                  <a:defRPr sz="2400" b="false" i="false">
                    <a:solidFill>
                      <a:schemeClr val="dk1"/>
                    </a:solidFill>
                    <a:latin typeface="Comic Sans MS"/>
                  </a:defRPr>
                </a:lvl2pPr>
                <a:lvl3pPr marL="1143000" indent="9144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•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3pPr>
                <a:lvl4pPr marL="1600200" indent="13716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–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4pPr>
                <a:lvl5pPr marL="2057400" indent="18288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»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sz="1600" b="true" i="false" u="none">
                    <a:solidFill>
                      <a:schemeClr val="dk2"/>
                    </a:solidFill>
                    <a:latin typeface="Helvetica"/>
                  </a:rPr>
                  <a:t>vm_start</a:t>
                </a:r>
                <a:endParaRPr/>
              </a:p>
            </p:txBody>
          </p:sp>
        </p:grpSp>
        <p:grpSp>
          <p:nvGrpSpPr>
            <p:cNvPr id="620" name="Group 10"/>
            <p:cNvGrpSpPr/>
            <p:nvPr/>
          </p:nvGrpSpPr>
          <p:grpSpPr>
            <a:xfrm>
              <a:off x="288" y="2112"/>
              <a:ext cx="672" cy="720"/>
              <a:chOff x="2352" y="1104"/>
              <a:chExt cx="672" cy="720"/>
            </a:xfrm>
          </p:grpSpPr>
          <p:sp>
            <p:nvSpPr>
              <p:cNvPr id="621" name="Rectangle 11"/>
              <p:cNvSpPr>
                <a:spLocks noChangeShapeType="true"/>
              </p:cNvSpPr>
              <p:nvPr/>
            </p:nvSpPr>
            <p:spPr>
              <a:xfrm>
                <a:off x="2352" y="1120"/>
                <a:ext cx="672" cy="704"/>
              </a:xfrm>
              <a:prstGeom prst="rect">
                <a:avLst/>
              </a:prstGeom>
              <a:noFill/>
              <a:ln w="952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 anchorCtr="false"/>
              <a:lstStyle/>
              <a:p>
                <a:pPr/>
                <a:endParaRPr sz="1400" dirty="false"/>
              </a:p>
            </p:txBody>
          </p:sp>
          <p:sp>
            <p:nvSpPr>
              <p:cNvPr id="622" name="Rectangle 12"/>
              <p:cNvSpPr>
                <a:spLocks noChangeShapeType="true"/>
              </p:cNvSpPr>
              <p:nvPr/>
            </p:nvSpPr>
            <p:spPr>
              <a:xfrm>
                <a:off x="2352" y="1104"/>
                <a:ext cx="672" cy="144"/>
              </a:xfrm>
              <a:prstGeom prst="rect">
                <a:avLst/>
              </a:prstGeom>
              <a:solidFill>
                <a:srgbClr val="C0C0C0"/>
              </a:solidFill>
              <a:ln w="952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 anchorCtr="false"/>
              <a:lstStyle>
                <a:lvl1pPr marL="342900" indent="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•"/>
                  <a:defRPr sz="2800" b="false" i="false">
                    <a:solidFill>
                      <a:schemeClr val="dk1"/>
                    </a:solidFill>
                    <a:latin typeface="Comic Sans MS"/>
                    <a:ea typeface="宋体"/>
                  </a:defRPr>
                </a:lvl1pPr>
                <a:lvl2pPr marL="742950" indent="4572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–"/>
                  <a:defRPr sz="2400" b="false" i="false">
                    <a:solidFill>
                      <a:schemeClr val="dk1"/>
                    </a:solidFill>
                    <a:latin typeface="Comic Sans MS"/>
                  </a:defRPr>
                </a:lvl2pPr>
                <a:lvl3pPr marL="1143000" indent="9144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•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3pPr>
                <a:lvl4pPr marL="1600200" indent="13716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–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4pPr>
                <a:lvl5pPr marL="2057400" indent="18288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»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sz="1600" b="true" i="false" u="none">
                    <a:solidFill>
                      <a:schemeClr val="dk2"/>
                    </a:solidFill>
                    <a:latin typeface="Helvetica"/>
                  </a:rPr>
                  <a:t>vm_end</a:t>
                </a:r>
                <a:endParaRPr/>
              </a:p>
            </p:txBody>
          </p:sp>
          <p:sp>
            <p:nvSpPr>
              <p:cNvPr id="623" name="Rectangle 13"/>
              <p:cNvSpPr>
                <a:spLocks noChangeShapeType="true"/>
              </p:cNvSpPr>
              <p:nvPr/>
            </p:nvSpPr>
            <p:spPr>
              <a:xfrm>
                <a:off x="2352" y="1392"/>
                <a:ext cx="672" cy="144"/>
              </a:xfrm>
              <a:prstGeom prst="rect">
                <a:avLst/>
              </a:prstGeom>
              <a:solidFill>
                <a:srgbClr val="00B0F0"/>
              </a:solidFill>
              <a:ln w="952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 anchorCtr="false"/>
              <a:lstStyle>
                <a:lvl1pPr marL="342900" indent="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•"/>
                  <a:defRPr sz="2800" b="false" i="false">
                    <a:solidFill>
                      <a:schemeClr val="dk1"/>
                    </a:solidFill>
                    <a:latin typeface="Comic Sans MS"/>
                    <a:ea typeface="宋体"/>
                  </a:defRPr>
                </a:lvl1pPr>
                <a:lvl2pPr marL="742950" indent="4572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–"/>
                  <a:defRPr sz="2400" b="false" i="false">
                    <a:solidFill>
                      <a:schemeClr val="dk1"/>
                    </a:solidFill>
                    <a:latin typeface="Comic Sans MS"/>
                  </a:defRPr>
                </a:lvl2pPr>
                <a:lvl3pPr marL="1143000" indent="9144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•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3pPr>
                <a:lvl4pPr marL="1600200" indent="13716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–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4pPr>
                <a:lvl5pPr marL="2057400" indent="18288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»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sz="1600" b="true" i="false" u="none">
                    <a:solidFill>
                      <a:schemeClr val="dk2"/>
                    </a:solidFill>
                    <a:latin typeface="Helvetica"/>
                  </a:rPr>
                  <a:t>r/w</a:t>
                </a:r>
                <a:endParaRPr/>
              </a:p>
            </p:txBody>
          </p:sp>
          <p:sp>
            <p:nvSpPr>
              <p:cNvPr id="624" name="Rectangle 14"/>
              <p:cNvSpPr>
                <a:spLocks noChangeShapeType="true"/>
              </p:cNvSpPr>
              <p:nvPr/>
            </p:nvSpPr>
            <p:spPr>
              <a:xfrm>
                <a:off x="2352" y="1680"/>
                <a:ext cx="672" cy="144"/>
              </a:xfrm>
              <a:prstGeom prst="rect">
                <a:avLst/>
              </a:prstGeom>
              <a:solidFill>
                <a:srgbClr val="C0C0C0"/>
              </a:solidFill>
              <a:ln w="952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 anchorCtr="false"/>
              <a:lstStyle>
                <a:lvl1pPr marL="342900" indent="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•"/>
                  <a:defRPr sz="2800" b="false" i="false">
                    <a:solidFill>
                      <a:schemeClr val="dk1"/>
                    </a:solidFill>
                    <a:latin typeface="Comic Sans MS"/>
                    <a:ea typeface="宋体"/>
                  </a:defRPr>
                </a:lvl1pPr>
                <a:lvl2pPr marL="742950" indent="4572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–"/>
                  <a:defRPr sz="2400" b="false" i="false">
                    <a:solidFill>
                      <a:schemeClr val="dk1"/>
                    </a:solidFill>
                    <a:latin typeface="Comic Sans MS"/>
                  </a:defRPr>
                </a:lvl2pPr>
                <a:lvl3pPr marL="1143000" indent="9144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•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3pPr>
                <a:lvl4pPr marL="1600200" indent="13716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–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4pPr>
                <a:lvl5pPr marL="2057400" indent="18288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»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sz="1600" b="true" i="false" u="none">
                    <a:solidFill>
                      <a:schemeClr val="dk2"/>
                    </a:solidFill>
                    <a:latin typeface="Helvetica"/>
                  </a:rPr>
                  <a:t>vm_next</a:t>
                </a:r>
                <a:endParaRPr/>
              </a:p>
            </p:txBody>
          </p:sp>
          <p:sp>
            <p:nvSpPr>
              <p:cNvPr id="625" name="Rectangle 15"/>
              <p:cNvSpPr>
                <a:spLocks noChangeShapeType="true"/>
              </p:cNvSpPr>
              <p:nvPr/>
            </p:nvSpPr>
            <p:spPr>
              <a:xfrm>
                <a:off x="2352" y="1248"/>
                <a:ext cx="672" cy="144"/>
              </a:xfrm>
              <a:prstGeom prst="rect">
                <a:avLst/>
              </a:prstGeom>
              <a:solidFill>
                <a:srgbClr val="C0C0C0"/>
              </a:solidFill>
              <a:ln w="952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 anchorCtr="false"/>
              <a:lstStyle>
                <a:lvl1pPr marL="342900" indent="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•"/>
                  <a:defRPr sz="2800" b="false" i="false">
                    <a:solidFill>
                      <a:schemeClr val="dk1"/>
                    </a:solidFill>
                    <a:latin typeface="Comic Sans MS"/>
                    <a:ea typeface="宋体"/>
                  </a:defRPr>
                </a:lvl1pPr>
                <a:lvl2pPr marL="742950" indent="4572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–"/>
                  <a:defRPr sz="2400" b="false" i="false">
                    <a:solidFill>
                      <a:schemeClr val="dk1"/>
                    </a:solidFill>
                    <a:latin typeface="Comic Sans MS"/>
                  </a:defRPr>
                </a:lvl2pPr>
                <a:lvl3pPr marL="1143000" indent="9144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•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3pPr>
                <a:lvl4pPr marL="1600200" indent="13716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–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4pPr>
                <a:lvl5pPr marL="2057400" indent="18288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»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sz="1600" b="true" i="false" u="none">
                    <a:solidFill>
                      <a:schemeClr val="dk2"/>
                    </a:solidFill>
                    <a:latin typeface="Helvetica"/>
                  </a:rPr>
                  <a:t>vm_start</a:t>
                </a:r>
                <a:endParaRPr/>
              </a:p>
            </p:txBody>
          </p:sp>
        </p:grpSp>
        <p:grpSp>
          <p:nvGrpSpPr>
            <p:cNvPr id="626" name="Group 16"/>
            <p:cNvGrpSpPr/>
            <p:nvPr/>
          </p:nvGrpSpPr>
          <p:grpSpPr>
            <a:xfrm>
              <a:off x="288" y="3072"/>
              <a:ext cx="672" cy="720"/>
              <a:chOff x="2352" y="1104"/>
              <a:chExt cx="672" cy="720"/>
            </a:xfrm>
          </p:grpSpPr>
          <p:sp>
            <p:nvSpPr>
              <p:cNvPr id="627" name="Rectangle 17"/>
              <p:cNvSpPr>
                <a:spLocks noChangeShapeType="true"/>
              </p:cNvSpPr>
              <p:nvPr/>
            </p:nvSpPr>
            <p:spPr>
              <a:xfrm>
                <a:off x="2352" y="1120"/>
                <a:ext cx="672" cy="704"/>
              </a:xfrm>
              <a:prstGeom prst="rect">
                <a:avLst/>
              </a:prstGeom>
              <a:noFill/>
              <a:ln w="952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 anchorCtr="false"/>
              <a:lstStyle/>
              <a:p>
                <a:pPr/>
                <a:endParaRPr sz="1400" dirty="false"/>
              </a:p>
            </p:txBody>
          </p:sp>
          <p:sp>
            <p:nvSpPr>
              <p:cNvPr id="628" name="Rectangle 18"/>
              <p:cNvSpPr>
                <a:spLocks noChangeShapeType="true"/>
              </p:cNvSpPr>
              <p:nvPr/>
            </p:nvSpPr>
            <p:spPr>
              <a:xfrm>
                <a:off x="2352" y="1104"/>
                <a:ext cx="672" cy="144"/>
              </a:xfrm>
              <a:prstGeom prst="rect">
                <a:avLst/>
              </a:prstGeom>
              <a:solidFill>
                <a:srgbClr val="C0C0C0"/>
              </a:solidFill>
              <a:ln w="952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 anchorCtr="false"/>
              <a:lstStyle>
                <a:lvl1pPr marL="342900" indent="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•"/>
                  <a:defRPr sz="2800" b="false" i="false">
                    <a:solidFill>
                      <a:schemeClr val="dk1"/>
                    </a:solidFill>
                    <a:latin typeface="Comic Sans MS"/>
                    <a:ea typeface="宋体"/>
                  </a:defRPr>
                </a:lvl1pPr>
                <a:lvl2pPr marL="742950" indent="4572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–"/>
                  <a:defRPr sz="2400" b="false" i="false">
                    <a:solidFill>
                      <a:schemeClr val="dk1"/>
                    </a:solidFill>
                    <a:latin typeface="Comic Sans MS"/>
                  </a:defRPr>
                </a:lvl2pPr>
                <a:lvl3pPr marL="1143000" indent="9144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•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3pPr>
                <a:lvl4pPr marL="1600200" indent="13716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–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4pPr>
                <a:lvl5pPr marL="2057400" indent="18288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»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sz="1600" b="true" i="false" u="none">
                    <a:solidFill>
                      <a:schemeClr val="dk2"/>
                    </a:solidFill>
                    <a:latin typeface="Helvetica"/>
                  </a:rPr>
                  <a:t>vm_end</a:t>
                </a:r>
                <a:endParaRPr/>
              </a:p>
            </p:txBody>
          </p:sp>
          <p:sp>
            <p:nvSpPr>
              <p:cNvPr id="629" name="Rectangle 19"/>
              <p:cNvSpPr>
                <a:spLocks noChangeShapeType="true"/>
              </p:cNvSpPr>
              <p:nvPr/>
            </p:nvSpPr>
            <p:spPr>
              <a:xfrm>
                <a:off x="2352" y="1392"/>
                <a:ext cx="672" cy="144"/>
              </a:xfrm>
              <a:prstGeom prst="rect">
                <a:avLst/>
              </a:prstGeom>
              <a:solidFill>
                <a:srgbClr val="00B0F0"/>
              </a:solidFill>
              <a:ln w="952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 anchorCtr="false"/>
              <a:lstStyle>
                <a:lvl1pPr marL="342900" indent="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•"/>
                  <a:defRPr sz="2800" b="false" i="false">
                    <a:solidFill>
                      <a:schemeClr val="dk1"/>
                    </a:solidFill>
                    <a:latin typeface="Comic Sans MS"/>
                    <a:ea typeface="宋体"/>
                  </a:defRPr>
                </a:lvl1pPr>
                <a:lvl2pPr marL="742950" indent="4572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–"/>
                  <a:defRPr sz="2400" b="false" i="false">
                    <a:solidFill>
                      <a:schemeClr val="dk1"/>
                    </a:solidFill>
                    <a:latin typeface="Comic Sans MS"/>
                  </a:defRPr>
                </a:lvl2pPr>
                <a:lvl3pPr marL="1143000" indent="9144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•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3pPr>
                <a:lvl4pPr marL="1600200" indent="13716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–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4pPr>
                <a:lvl5pPr marL="2057400" indent="18288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»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sz="1600" b="true" i="false" u="none">
                    <a:solidFill>
                      <a:schemeClr val="dk2"/>
                    </a:solidFill>
                    <a:latin typeface="Helvetica"/>
                  </a:rPr>
                  <a:t>r/o</a:t>
                </a:r>
                <a:endParaRPr/>
              </a:p>
            </p:txBody>
          </p:sp>
          <p:sp>
            <p:nvSpPr>
              <p:cNvPr id="630" name="Rectangle 20"/>
              <p:cNvSpPr>
                <a:spLocks noChangeShapeType="true"/>
              </p:cNvSpPr>
              <p:nvPr/>
            </p:nvSpPr>
            <p:spPr>
              <a:xfrm>
                <a:off x="2352" y="1680"/>
                <a:ext cx="672" cy="144"/>
              </a:xfrm>
              <a:prstGeom prst="rect">
                <a:avLst/>
              </a:prstGeom>
              <a:solidFill>
                <a:srgbClr val="C0C0C0"/>
              </a:solidFill>
              <a:ln w="952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 anchorCtr="false"/>
              <a:lstStyle>
                <a:lvl1pPr marL="342900" indent="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•"/>
                  <a:defRPr sz="2800" b="false" i="false">
                    <a:solidFill>
                      <a:schemeClr val="dk1"/>
                    </a:solidFill>
                    <a:latin typeface="Comic Sans MS"/>
                    <a:ea typeface="宋体"/>
                  </a:defRPr>
                </a:lvl1pPr>
                <a:lvl2pPr marL="742950" indent="4572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–"/>
                  <a:defRPr sz="2400" b="false" i="false">
                    <a:solidFill>
                      <a:schemeClr val="dk1"/>
                    </a:solidFill>
                    <a:latin typeface="Comic Sans MS"/>
                  </a:defRPr>
                </a:lvl2pPr>
                <a:lvl3pPr marL="1143000" indent="9144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•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3pPr>
                <a:lvl4pPr marL="1600200" indent="13716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–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4pPr>
                <a:lvl5pPr marL="2057400" indent="18288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»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sz="1600" b="true" i="false" u="none">
                    <a:solidFill>
                      <a:schemeClr val="dk2"/>
                    </a:solidFill>
                    <a:latin typeface="Helvetica"/>
                  </a:rPr>
                  <a:t>vm_next</a:t>
                </a:r>
                <a:endParaRPr/>
              </a:p>
            </p:txBody>
          </p:sp>
          <p:sp>
            <p:nvSpPr>
              <p:cNvPr id="631" name="Rectangle 21"/>
              <p:cNvSpPr>
                <a:spLocks noChangeShapeType="true"/>
              </p:cNvSpPr>
              <p:nvPr/>
            </p:nvSpPr>
            <p:spPr>
              <a:xfrm>
                <a:off x="2352" y="1248"/>
                <a:ext cx="672" cy="144"/>
              </a:xfrm>
              <a:prstGeom prst="rect">
                <a:avLst/>
              </a:prstGeom>
              <a:solidFill>
                <a:srgbClr val="C0C0C0"/>
              </a:solidFill>
              <a:ln w="9524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wrap="none" anchor="ctr" anchorCtr="false"/>
              <a:lstStyle>
                <a:lvl1pPr marL="342900" indent="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•"/>
                  <a:defRPr sz="2800" b="false" i="false">
                    <a:solidFill>
                      <a:schemeClr val="dk1"/>
                    </a:solidFill>
                    <a:latin typeface="Comic Sans MS"/>
                    <a:ea typeface="宋体"/>
                  </a:defRPr>
                </a:lvl1pPr>
                <a:lvl2pPr marL="742950" indent="4572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–"/>
                  <a:defRPr sz="2400" b="false" i="false">
                    <a:solidFill>
                      <a:schemeClr val="dk1"/>
                    </a:solidFill>
                    <a:latin typeface="Comic Sans MS"/>
                  </a:defRPr>
                </a:lvl2pPr>
                <a:lvl3pPr marL="1143000" indent="9144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•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3pPr>
                <a:lvl4pPr marL="1600200" indent="13716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–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4pPr>
                <a:lvl5pPr marL="2057400" indent="1828800" algn="l" defTabSz="914400" rtl="false" fontAlgn="base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har char="»"/>
                  <a:defRPr sz="2000" b="false" i="false">
                    <a:solidFill>
                      <a:schemeClr val="dk1"/>
                    </a:solidFill>
                    <a:latin typeface="Comic Sans MS"/>
                  </a:defRPr>
                </a:lvl5pPr>
              </a:lstStyle>
              <a:p>
                <a:pPr marL="0" lvl="0" indent="0" algn="ctr">
                  <a:lnSpc>
                    <a:spcPct val="90000"/>
                  </a:lnSpc>
                  <a:spcBef>
                    <a:spcPct val="30000"/>
                  </a:spcBef>
                  <a:buNone/>
                </a:pPr>
                <a:r>
                  <a:rPr lang="en-US" sz="1600" b="true" i="false" u="none">
                    <a:solidFill>
                      <a:schemeClr val="dk2"/>
                    </a:solidFill>
                    <a:latin typeface="Helvetica"/>
                  </a:rPr>
                  <a:t>vm_start</a:t>
                </a:r>
                <a:endParaRPr/>
              </a:p>
            </p:txBody>
          </p:sp>
        </p:grpSp>
        <p:sp>
          <p:nvSpPr>
            <p:cNvPr id="632" name="Rectangle 22"/>
            <p:cNvSpPr>
              <a:spLocks noChangeShapeType="true"/>
            </p:cNvSpPr>
            <p:nvPr/>
          </p:nvSpPr>
          <p:spPr>
            <a:xfrm>
              <a:off x="1488" y="864"/>
              <a:ext cx="1248" cy="3024"/>
            </a:xfrm>
            <a:prstGeom prst="rect">
              <a:avLst/>
            </a:prstGeom>
            <a:ln w="9524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633" name="Text Box 23"/>
            <p:cNvSpPr txBox="true">
              <a:spLocks noChangeShapeType="true"/>
            </p:cNvSpPr>
            <p:nvPr/>
          </p:nvSpPr>
          <p:spPr>
            <a:xfrm>
              <a:off x="1321" y="672"/>
              <a:ext cx="1555" cy="21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marL="342900" indent="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800" b="false" i="false">
                  <a:solidFill>
                    <a:schemeClr val="dk1"/>
                  </a:solidFill>
                  <a:latin typeface="Comic Sans MS"/>
                  <a:ea typeface="宋体"/>
                </a:defRPr>
              </a:lvl1pPr>
              <a:lvl2pPr marL="742950" indent="4572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400" b="false" i="false">
                  <a:solidFill>
                    <a:schemeClr val="dk1"/>
                  </a:solidFill>
                  <a:latin typeface="Comic Sans MS"/>
                </a:defRPr>
              </a:lvl2pPr>
              <a:lvl3pPr marL="1143000" indent="9144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000" b="false" i="false">
                  <a:solidFill>
                    <a:schemeClr val="dk1"/>
                  </a:solidFill>
                  <a:latin typeface="Comic Sans MS"/>
                </a:defRPr>
              </a:lvl3pPr>
              <a:lvl4pPr marL="1600200" indent="13716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000" b="false" i="false">
                  <a:solidFill>
                    <a:schemeClr val="dk1"/>
                  </a:solidFill>
                  <a:latin typeface="Comic Sans MS"/>
                </a:defRPr>
              </a:lvl4pPr>
              <a:lvl5pPr marL="2057400" indent="18288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»"/>
                <a:defRPr sz="2000" b="false" i="false">
                  <a:solidFill>
                    <a:schemeClr val="dk1"/>
                  </a:solidFill>
                  <a:latin typeface="Comic Sans MS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50000"/>
                </a:spcBef>
                <a:buNone/>
              </a:pPr>
              <a:r>
                <a:rPr lang="en-US" sz="1600" b="true" i="false" u="none">
                  <a:solidFill>
                    <a:schemeClr val="dk2"/>
                  </a:solidFill>
                  <a:latin typeface="Helvetica"/>
                </a:rPr>
                <a:t>process virtual memory</a:t>
              </a:r>
              <a:endParaRPr/>
            </a:p>
          </p:txBody>
        </p:sp>
        <p:sp>
          <p:nvSpPr>
            <p:cNvPr id="634" name="Rectangle 24"/>
            <p:cNvSpPr>
              <a:spLocks noChangeShapeType="true"/>
            </p:cNvSpPr>
            <p:nvPr/>
          </p:nvSpPr>
          <p:spPr>
            <a:xfrm>
              <a:off x="1488" y="2784"/>
              <a:ext cx="1248" cy="720"/>
            </a:xfrm>
            <a:prstGeom prst="rect">
              <a:avLst/>
            </a:prstGeom>
            <a:solidFill>
              <a:srgbClr val="A5A5E9"/>
            </a:solidFill>
            <a:ln w="9524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 anchorCtr="false"/>
            <a:lstStyle/>
            <a:p>
              <a:pPr lvl="0"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sz="1600">
                  <a:solidFill>
                    <a:schemeClr val="dk2"/>
                  </a:solidFill>
                  <a:latin typeface="Helvetica"/>
                </a:rPr>
                <a:t>text</a:t>
              </a:r>
              <a:endParaRPr/>
            </a:p>
          </p:txBody>
        </p:sp>
        <p:sp>
          <p:nvSpPr>
            <p:cNvPr id="635" name="Rectangle 25"/>
            <p:cNvSpPr>
              <a:spLocks noChangeShapeType="true"/>
            </p:cNvSpPr>
            <p:nvPr/>
          </p:nvSpPr>
          <p:spPr>
            <a:xfrm>
              <a:off x="1488" y="2304"/>
              <a:ext cx="1248" cy="480"/>
            </a:xfrm>
            <a:prstGeom prst="rect">
              <a:avLst/>
            </a:prstGeom>
            <a:solidFill>
              <a:srgbClr val="A5A5E9"/>
            </a:solidFill>
            <a:ln w="9524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 anchorCtr="false"/>
            <a:lstStyle/>
            <a:p>
              <a:pPr lvl="0"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sz="1600">
                  <a:solidFill>
                    <a:schemeClr val="dk2"/>
                  </a:solidFill>
                  <a:latin typeface="Helvetica"/>
                </a:rPr>
                <a:t>data</a:t>
              </a:r>
              <a:endParaRPr/>
            </a:p>
          </p:txBody>
        </p:sp>
        <p:sp>
          <p:nvSpPr>
            <p:cNvPr id="636" name="Rectangle 26"/>
            <p:cNvSpPr>
              <a:spLocks noChangeShapeType="true"/>
            </p:cNvSpPr>
            <p:nvPr/>
          </p:nvSpPr>
          <p:spPr>
            <a:xfrm>
              <a:off x="1488" y="1488"/>
              <a:ext cx="1248" cy="335"/>
            </a:xfrm>
            <a:prstGeom prst="rect">
              <a:avLst/>
            </a:prstGeom>
            <a:solidFill>
              <a:srgbClr val="A5A5E9"/>
            </a:solidFill>
            <a:ln w="9524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 anchorCtr="false"/>
            <a:lstStyle/>
            <a:p>
              <a:pPr lvl="0" algn="ctr">
                <a:lnSpc>
                  <a:spcPct val="90000"/>
                </a:lnSpc>
                <a:spcBef>
                  <a:spcPct val="30000"/>
                </a:spcBef>
              </a:pPr>
              <a:r>
                <a:rPr lang="en-US" sz="1600">
                  <a:solidFill>
                    <a:schemeClr val="dk2"/>
                  </a:solidFill>
                  <a:latin typeface="Helvetica"/>
                </a:rPr>
                <a:t>shared libraries</a:t>
              </a:r>
              <a:endParaRPr/>
            </a:p>
          </p:txBody>
        </p:sp>
        <p:sp>
          <p:nvSpPr>
            <p:cNvPr id="637" name="Line 27"/>
            <p:cNvSpPr>
              <a:spLocks noChangeShapeType="true"/>
            </p:cNvSpPr>
            <p:nvPr/>
          </p:nvSpPr>
          <p:spPr>
            <a:xfrm>
              <a:off x="960" y="1200"/>
              <a:ext cx="528" cy="288"/>
            </a:xfrm>
            <a:prstGeom prst="line">
              <a:avLst/>
            </a:prstGeom>
            <a:noFill/>
            <a:ln w="9524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638" name="Line 28"/>
            <p:cNvSpPr>
              <a:spLocks noChangeShapeType="true"/>
            </p:cNvSpPr>
            <p:nvPr/>
          </p:nvSpPr>
          <p:spPr>
            <a:xfrm>
              <a:off x="960" y="1344"/>
              <a:ext cx="528" cy="480"/>
            </a:xfrm>
            <a:prstGeom prst="line">
              <a:avLst/>
            </a:prstGeom>
            <a:noFill/>
            <a:ln w="9524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639" name="Line 29"/>
            <p:cNvSpPr>
              <a:spLocks noChangeShapeType="true"/>
            </p:cNvSpPr>
            <p:nvPr/>
          </p:nvSpPr>
          <p:spPr>
            <a:xfrm>
              <a:off x="960" y="2208"/>
              <a:ext cx="480" cy="96"/>
            </a:xfrm>
            <a:prstGeom prst="line">
              <a:avLst/>
            </a:prstGeom>
            <a:noFill/>
            <a:ln w="9524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640" name="Line 30"/>
            <p:cNvSpPr>
              <a:spLocks noChangeShapeType="true"/>
            </p:cNvSpPr>
            <p:nvPr/>
          </p:nvSpPr>
          <p:spPr>
            <a:xfrm>
              <a:off x="960" y="2352"/>
              <a:ext cx="528" cy="384"/>
            </a:xfrm>
            <a:prstGeom prst="line">
              <a:avLst/>
            </a:prstGeom>
            <a:noFill/>
            <a:ln w="9524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641" name="Line 31"/>
            <p:cNvSpPr>
              <a:spLocks noChangeShapeType="true"/>
            </p:cNvSpPr>
            <p:nvPr/>
          </p:nvSpPr>
          <p:spPr>
            <a:xfrm flipV="true">
              <a:off x="960" y="2832"/>
              <a:ext cx="528" cy="336"/>
            </a:xfrm>
            <a:prstGeom prst="line">
              <a:avLst/>
            </a:prstGeom>
            <a:noFill/>
            <a:ln w="9524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642" name="Line 32"/>
            <p:cNvSpPr>
              <a:spLocks noChangeShapeType="true"/>
            </p:cNvSpPr>
            <p:nvPr/>
          </p:nvSpPr>
          <p:spPr>
            <a:xfrm>
              <a:off x="960" y="3312"/>
              <a:ext cx="528" cy="192"/>
            </a:xfrm>
            <a:prstGeom prst="line">
              <a:avLst/>
            </a:prstGeom>
            <a:noFill/>
            <a:ln w="9524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643" name="Line 33"/>
            <p:cNvSpPr>
              <a:spLocks noChangeShapeType="true"/>
            </p:cNvSpPr>
            <p:nvPr/>
          </p:nvSpPr>
          <p:spPr>
            <a:xfrm flipH="true">
              <a:off x="144" y="1824"/>
              <a:ext cx="144" cy="0"/>
            </a:xfrm>
            <a:prstGeom prst="line">
              <a:avLst/>
            </a:prstGeom>
            <a:noFill/>
            <a:ln w="9524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644" name="Line 34"/>
            <p:cNvSpPr>
              <a:spLocks noChangeShapeType="true"/>
            </p:cNvSpPr>
            <p:nvPr/>
          </p:nvSpPr>
          <p:spPr>
            <a:xfrm>
              <a:off x="144" y="1824"/>
              <a:ext cx="0" cy="288"/>
            </a:xfrm>
            <a:prstGeom prst="line">
              <a:avLst/>
            </a:prstGeom>
            <a:noFill/>
            <a:ln w="9524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645" name="Line 35"/>
            <p:cNvSpPr>
              <a:spLocks noChangeShapeType="true"/>
            </p:cNvSpPr>
            <p:nvPr/>
          </p:nvSpPr>
          <p:spPr>
            <a:xfrm>
              <a:off x="144" y="2112"/>
              <a:ext cx="144" cy="0"/>
            </a:xfrm>
            <a:prstGeom prst="line">
              <a:avLst/>
            </a:prstGeom>
            <a:noFill/>
            <a:ln w="9524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646" name="Line 36"/>
            <p:cNvSpPr>
              <a:spLocks noChangeShapeType="true"/>
            </p:cNvSpPr>
            <p:nvPr/>
          </p:nvSpPr>
          <p:spPr>
            <a:xfrm flipH="true">
              <a:off x="144" y="2784"/>
              <a:ext cx="144" cy="0"/>
            </a:xfrm>
            <a:prstGeom prst="line">
              <a:avLst/>
            </a:prstGeom>
            <a:noFill/>
            <a:ln w="9524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647" name="Line 37"/>
            <p:cNvSpPr>
              <a:spLocks noChangeShapeType="true"/>
            </p:cNvSpPr>
            <p:nvPr/>
          </p:nvSpPr>
          <p:spPr>
            <a:xfrm>
              <a:off x="144" y="2784"/>
              <a:ext cx="0" cy="288"/>
            </a:xfrm>
            <a:prstGeom prst="line">
              <a:avLst/>
            </a:prstGeom>
            <a:noFill/>
            <a:ln w="9524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648" name="Line 38"/>
            <p:cNvSpPr>
              <a:spLocks noChangeShapeType="true"/>
            </p:cNvSpPr>
            <p:nvPr/>
          </p:nvSpPr>
          <p:spPr>
            <a:xfrm>
              <a:off x="144" y="3072"/>
              <a:ext cx="144" cy="0"/>
            </a:xfrm>
            <a:prstGeom prst="line">
              <a:avLst/>
            </a:prstGeom>
            <a:noFill/>
            <a:ln w="9524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649" name="Text Box 39"/>
            <p:cNvSpPr txBox="true">
              <a:spLocks noChangeShapeType="true"/>
            </p:cNvSpPr>
            <p:nvPr/>
          </p:nvSpPr>
          <p:spPr>
            <a:xfrm>
              <a:off x="2755" y="3790"/>
              <a:ext cx="176" cy="19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marL="342900" indent="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800" b="false" i="false">
                  <a:solidFill>
                    <a:schemeClr val="dk1"/>
                  </a:solidFill>
                  <a:latin typeface="Comic Sans MS"/>
                  <a:ea typeface="宋体"/>
                </a:defRPr>
              </a:lvl1pPr>
              <a:lvl2pPr marL="742950" indent="4572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400" b="false" i="false">
                  <a:solidFill>
                    <a:schemeClr val="dk1"/>
                  </a:solidFill>
                  <a:latin typeface="Comic Sans MS"/>
                </a:defRPr>
              </a:lvl2pPr>
              <a:lvl3pPr marL="1143000" indent="9144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000" b="false" i="false">
                  <a:solidFill>
                    <a:schemeClr val="dk1"/>
                  </a:solidFill>
                  <a:latin typeface="Comic Sans MS"/>
                </a:defRPr>
              </a:lvl3pPr>
              <a:lvl4pPr marL="1600200" indent="13716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000" b="false" i="false">
                  <a:solidFill>
                    <a:schemeClr val="dk1"/>
                  </a:solidFill>
                  <a:latin typeface="Comic Sans MS"/>
                </a:defRPr>
              </a:lvl4pPr>
              <a:lvl5pPr marL="2057400" indent="18288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»"/>
                <a:defRPr sz="2000" b="false" i="false">
                  <a:solidFill>
                    <a:schemeClr val="dk1"/>
                  </a:solidFill>
                  <a:latin typeface="Comic Sans MS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zh-CN" sz="1400" b="true" i="false" u="none">
                  <a:solidFill>
                    <a:schemeClr val="dk2"/>
                  </a:solidFill>
                  <a:latin typeface="Helvetica"/>
                </a:rPr>
                <a:t>0</a:t>
              </a:r>
              <a:endParaRPr/>
            </a:p>
          </p:txBody>
        </p:sp>
        <p:sp>
          <p:nvSpPr>
            <p:cNvPr id="650" name="Line 41"/>
            <p:cNvSpPr>
              <a:spLocks noChangeShapeType="true"/>
            </p:cNvSpPr>
            <p:nvPr/>
          </p:nvSpPr>
          <p:spPr>
            <a:xfrm>
              <a:off x="2736" y="3072"/>
              <a:ext cx="528" cy="0"/>
            </a:xfrm>
            <a:prstGeom prst="line">
              <a:avLst/>
            </a:prstGeom>
            <a:noFill/>
            <a:ln w="9524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651" name="Text Box 42"/>
            <p:cNvSpPr txBox="true">
              <a:spLocks noChangeShapeType="true"/>
            </p:cNvSpPr>
            <p:nvPr/>
          </p:nvSpPr>
          <p:spPr>
            <a:xfrm>
              <a:off x="2823" y="2925"/>
              <a:ext cx="418" cy="21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marL="342900" indent="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800" b="false" i="false">
                  <a:solidFill>
                    <a:schemeClr val="dk1"/>
                  </a:solidFill>
                  <a:latin typeface="Comic Sans MS"/>
                  <a:ea typeface="宋体"/>
                </a:defRPr>
              </a:lvl1pPr>
              <a:lvl2pPr marL="742950" indent="4572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400" b="false" i="false">
                  <a:solidFill>
                    <a:schemeClr val="dk1"/>
                  </a:solidFill>
                  <a:latin typeface="Comic Sans MS"/>
                </a:defRPr>
              </a:lvl2pPr>
              <a:lvl3pPr marL="1143000" indent="9144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000" b="false" i="false">
                  <a:solidFill>
                    <a:schemeClr val="dk1"/>
                  </a:solidFill>
                  <a:latin typeface="Comic Sans MS"/>
                </a:defRPr>
              </a:lvl3pPr>
              <a:lvl4pPr marL="1600200" indent="13716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000" b="false" i="false">
                  <a:solidFill>
                    <a:schemeClr val="dk1"/>
                  </a:solidFill>
                  <a:latin typeface="Comic Sans MS"/>
                </a:defRPr>
              </a:lvl4pPr>
              <a:lvl5pPr marL="2057400" indent="18288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»"/>
                <a:defRPr sz="2000" b="false" i="false">
                  <a:solidFill>
                    <a:schemeClr val="dk1"/>
                  </a:solidFill>
                  <a:latin typeface="Comic Sans MS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sz="1600" b="true" i="false" u="none">
                  <a:solidFill>
                    <a:schemeClr val="dk2"/>
                  </a:solidFill>
                  <a:latin typeface="Helvetica"/>
                </a:rPr>
                <a:t>write</a:t>
              </a:r>
              <a:endParaRPr/>
            </a:p>
          </p:txBody>
        </p:sp>
        <p:sp>
          <p:nvSpPr>
            <p:cNvPr id="652" name="Line 43"/>
            <p:cNvSpPr>
              <a:spLocks noChangeShapeType="true"/>
            </p:cNvSpPr>
            <p:nvPr/>
          </p:nvSpPr>
          <p:spPr>
            <a:xfrm>
              <a:off x="2736" y="2595"/>
              <a:ext cx="528" cy="0"/>
            </a:xfrm>
            <a:prstGeom prst="line">
              <a:avLst/>
            </a:prstGeom>
            <a:noFill/>
            <a:ln w="9524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653" name="Text Box 44"/>
            <p:cNvSpPr txBox="true">
              <a:spLocks noChangeShapeType="true"/>
            </p:cNvSpPr>
            <p:nvPr/>
          </p:nvSpPr>
          <p:spPr>
            <a:xfrm>
              <a:off x="2823" y="2445"/>
              <a:ext cx="384" cy="21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marL="342900" indent="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800" b="false" i="false">
                  <a:solidFill>
                    <a:schemeClr val="dk1"/>
                  </a:solidFill>
                  <a:latin typeface="Comic Sans MS"/>
                  <a:ea typeface="宋体"/>
                </a:defRPr>
              </a:lvl1pPr>
              <a:lvl2pPr marL="742950" indent="4572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400" b="false" i="false">
                  <a:solidFill>
                    <a:schemeClr val="dk1"/>
                  </a:solidFill>
                  <a:latin typeface="Comic Sans MS"/>
                </a:defRPr>
              </a:lvl2pPr>
              <a:lvl3pPr marL="1143000" indent="9144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000" b="false" i="false">
                  <a:solidFill>
                    <a:schemeClr val="dk1"/>
                  </a:solidFill>
                  <a:latin typeface="Comic Sans MS"/>
                </a:defRPr>
              </a:lvl3pPr>
              <a:lvl4pPr marL="1600200" indent="13716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000" b="false" i="false">
                  <a:solidFill>
                    <a:schemeClr val="dk1"/>
                  </a:solidFill>
                  <a:latin typeface="Comic Sans MS"/>
                </a:defRPr>
              </a:lvl4pPr>
              <a:lvl5pPr marL="2057400" indent="18288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»"/>
                <a:defRPr sz="2000" b="false" i="false">
                  <a:solidFill>
                    <a:schemeClr val="dk1"/>
                  </a:solidFill>
                  <a:latin typeface="Comic Sans MS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sz="1600" b="true" i="false" u="none">
                  <a:solidFill>
                    <a:schemeClr val="dk2"/>
                  </a:solidFill>
                  <a:latin typeface="Helvetica"/>
                </a:rPr>
                <a:t>read</a:t>
              </a:r>
              <a:endParaRPr/>
            </a:p>
          </p:txBody>
        </p:sp>
        <p:sp>
          <p:nvSpPr>
            <p:cNvPr id="654" name="Line 45"/>
            <p:cNvSpPr>
              <a:spLocks noChangeShapeType="true"/>
            </p:cNvSpPr>
            <p:nvPr/>
          </p:nvSpPr>
          <p:spPr>
            <a:xfrm>
              <a:off x="2736" y="2070"/>
              <a:ext cx="528" cy="0"/>
            </a:xfrm>
            <a:prstGeom prst="line">
              <a:avLst/>
            </a:prstGeom>
            <a:noFill/>
            <a:ln w="9524">
              <a:solidFill>
                <a:srgbClr val="000000"/>
              </a:solidFill>
              <a:round/>
              <a:headEnd type="triangle" w="med" len="med"/>
              <a:tailEnd/>
            </a:ln>
          </p:spPr>
          <p:txBody>
            <a:bodyPr wrap="none" anchor="ctr" anchorCtr="false"/>
            <a:lstStyle/>
            <a:p>
              <a:pPr/>
              <a:endParaRPr sz="1400" dirty="false"/>
            </a:p>
          </p:txBody>
        </p:sp>
        <p:sp>
          <p:nvSpPr>
            <p:cNvPr id="655" name="Text Box 46"/>
            <p:cNvSpPr txBox="true">
              <a:spLocks noChangeShapeType="true"/>
            </p:cNvSpPr>
            <p:nvPr/>
          </p:nvSpPr>
          <p:spPr>
            <a:xfrm>
              <a:off x="2823" y="1920"/>
              <a:ext cx="384" cy="21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>
              <a:lvl1pPr marL="342900" indent="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800" b="false" i="false">
                  <a:solidFill>
                    <a:schemeClr val="dk1"/>
                  </a:solidFill>
                  <a:latin typeface="Comic Sans MS"/>
                  <a:ea typeface="宋体"/>
                </a:defRPr>
              </a:lvl1pPr>
              <a:lvl2pPr marL="742950" indent="4572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400" b="false" i="false">
                  <a:solidFill>
                    <a:schemeClr val="dk1"/>
                  </a:solidFill>
                  <a:latin typeface="Comic Sans MS"/>
                </a:defRPr>
              </a:lvl2pPr>
              <a:lvl3pPr marL="1143000" indent="9144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000" b="false" i="false">
                  <a:solidFill>
                    <a:schemeClr val="dk1"/>
                  </a:solidFill>
                  <a:latin typeface="Comic Sans MS"/>
                </a:defRPr>
              </a:lvl3pPr>
              <a:lvl4pPr marL="1600200" indent="13716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000" b="false" i="false">
                  <a:solidFill>
                    <a:schemeClr val="dk1"/>
                  </a:solidFill>
                  <a:latin typeface="Comic Sans MS"/>
                </a:defRPr>
              </a:lvl4pPr>
              <a:lvl5pPr marL="2057400" indent="18288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»"/>
                <a:defRPr sz="2000" b="false" i="false">
                  <a:solidFill>
                    <a:schemeClr val="dk1"/>
                  </a:solidFill>
                  <a:latin typeface="Comic Sans MS"/>
                </a:defRPr>
              </a:lvl5pPr>
            </a:lstStyle>
            <a:p>
              <a:pPr marL="0" lvl="0" indent="0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en-US" sz="1600" b="true" i="false" u="none">
                  <a:solidFill>
                    <a:schemeClr val="dk2"/>
                  </a:solidFill>
                  <a:latin typeface="Helvetica"/>
                </a:rPr>
                <a:t>read</a:t>
              </a:r>
              <a:endParaRPr/>
            </a:p>
          </p:txBody>
        </p:sp>
        <p:sp>
          <p:nvSpPr>
            <p:cNvPr id="656" name="Oval 47"/>
            <p:cNvSpPr>
              <a:spLocks noChangeShapeType="true"/>
            </p:cNvSpPr>
            <p:nvPr/>
          </p:nvSpPr>
          <p:spPr>
            <a:xfrm>
              <a:off x="2928" y="1776"/>
              <a:ext cx="192" cy="192"/>
            </a:xfrm>
            <a:prstGeom prst="ellipse">
              <a:avLst/>
            </a:prstGeom>
            <a:ln w="9524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 anchorCtr="false"/>
            <a:lstStyle>
              <a:lvl1pPr marL="342900" indent="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800" b="false" i="false">
                  <a:solidFill>
                    <a:schemeClr val="dk1"/>
                  </a:solidFill>
                  <a:latin typeface="Comic Sans MS"/>
                  <a:ea typeface="宋体"/>
                </a:defRPr>
              </a:lvl1pPr>
              <a:lvl2pPr marL="742950" indent="4572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400" b="false" i="false">
                  <a:solidFill>
                    <a:schemeClr val="dk1"/>
                  </a:solidFill>
                  <a:latin typeface="Comic Sans MS"/>
                </a:defRPr>
              </a:lvl2pPr>
              <a:lvl3pPr marL="1143000" indent="9144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000" b="false" i="false">
                  <a:solidFill>
                    <a:schemeClr val="dk1"/>
                  </a:solidFill>
                  <a:latin typeface="Comic Sans MS"/>
                </a:defRPr>
              </a:lvl3pPr>
              <a:lvl4pPr marL="1600200" indent="13716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000" b="false" i="false">
                  <a:solidFill>
                    <a:schemeClr val="dk1"/>
                  </a:solidFill>
                  <a:latin typeface="Comic Sans MS"/>
                </a:defRPr>
              </a:lvl4pPr>
              <a:lvl5pPr marL="2057400" indent="18288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»"/>
                <a:defRPr sz="2000" b="false" i="false">
                  <a:solidFill>
                    <a:schemeClr val="dk1"/>
                  </a:solidFill>
                  <a:latin typeface="Comic Sans MS"/>
                </a:defRPr>
              </a:lvl5pPr>
            </a:lstStyle>
            <a:p>
              <a:pPr marL="0" lvl="0" indent="0" algn="ctr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zh-CN" sz="2400" b="true" i="false" u="none">
                  <a:solidFill>
                    <a:schemeClr val="dk2"/>
                  </a:solidFill>
                  <a:latin typeface="Helvetica"/>
                </a:rPr>
                <a:t>1</a:t>
              </a:r>
              <a:endParaRPr/>
            </a:p>
          </p:txBody>
        </p:sp>
        <p:sp>
          <p:nvSpPr>
            <p:cNvPr id="657" name="Oval 48"/>
            <p:cNvSpPr>
              <a:spLocks noChangeShapeType="true"/>
            </p:cNvSpPr>
            <p:nvPr/>
          </p:nvSpPr>
          <p:spPr>
            <a:xfrm>
              <a:off x="2928" y="2736"/>
              <a:ext cx="192" cy="192"/>
            </a:xfrm>
            <a:prstGeom prst="ellipse">
              <a:avLst/>
            </a:prstGeom>
            <a:ln w="9524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 anchorCtr="false"/>
            <a:lstStyle>
              <a:lvl1pPr marL="342900" indent="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800" b="false" i="false">
                  <a:solidFill>
                    <a:schemeClr val="dk1"/>
                  </a:solidFill>
                  <a:latin typeface="Comic Sans MS"/>
                  <a:ea typeface="宋体"/>
                </a:defRPr>
              </a:lvl1pPr>
              <a:lvl2pPr marL="742950" indent="4572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400" b="false" i="false">
                  <a:solidFill>
                    <a:schemeClr val="dk1"/>
                  </a:solidFill>
                  <a:latin typeface="Comic Sans MS"/>
                </a:defRPr>
              </a:lvl2pPr>
              <a:lvl3pPr marL="1143000" indent="9144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000" b="false" i="false">
                  <a:solidFill>
                    <a:schemeClr val="dk1"/>
                  </a:solidFill>
                  <a:latin typeface="Comic Sans MS"/>
                </a:defRPr>
              </a:lvl3pPr>
              <a:lvl4pPr marL="1600200" indent="13716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000" b="false" i="false">
                  <a:solidFill>
                    <a:schemeClr val="dk1"/>
                  </a:solidFill>
                  <a:latin typeface="Comic Sans MS"/>
                </a:defRPr>
              </a:lvl4pPr>
              <a:lvl5pPr marL="2057400" indent="18288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»"/>
                <a:defRPr sz="2000" b="false" i="false">
                  <a:solidFill>
                    <a:schemeClr val="dk1"/>
                  </a:solidFill>
                  <a:latin typeface="Comic Sans MS"/>
                </a:defRPr>
              </a:lvl5pPr>
            </a:lstStyle>
            <a:p>
              <a:pPr marL="0" lvl="0" indent="0" algn="ctr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zh-CN" sz="2400" b="true" i="false" u="none">
                  <a:solidFill>
                    <a:schemeClr val="dk2"/>
                  </a:solidFill>
                  <a:latin typeface="Helvetica"/>
                </a:rPr>
                <a:t>2</a:t>
              </a:r>
              <a:endParaRPr/>
            </a:p>
          </p:txBody>
        </p:sp>
        <p:sp>
          <p:nvSpPr>
            <p:cNvPr id="658" name="Oval 49"/>
            <p:cNvSpPr>
              <a:spLocks noChangeShapeType="true"/>
            </p:cNvSpPr>
            <p:nvPr/>
          </p:nvSpPr>
          <p:spPr>
            <a:xfrm>
              <a:off x="2928" y="2256"/>
              <a:ext cx="192" cy="192"/>
            </a:xfrm>
            <a:prstGeom prst="ellipse">
              <a:avLst/>
            </a:prstGeom>
            <a:ln w="9524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 anchorCtr="false"/>
            <a:lstStyle>
              <a:lvl1pPr marL="342900" indent="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800" b="false" i="false">
                  <a:solidFill>
                    <a:schemeClr val="dk1"/>
                  </a:solidFill>
                  <a:latin typeface="Comic Sans MS"/>
                  <a:ea typeface="宋体"/>
                </a:defRPr>
              </a:lvl1pPr>
              <a:lvl2pPr marL="742950" indent="4572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400" b="false" i="false">
                  <a:solidFill>
                    <a:schemeClr val="dk1"/>
                  </a:solidFill>
                  <a:latin typeface="Comic Sans MS"/>
                </a:defRPr>
              </a:lvl2pPr>
              <a:lvl3pPr marL="1143000" indent="9144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•"/>
                <a:defRPr sz="2000" b="false" i="false">
                  <a:solidFill>
                    <a:schemeClr val="dk1"/>
                  </a:solidFill>
                  <a:latin typeface="Comic Sans MS"/>
                </a:defRPr>
              </a:lvl3pPr>
              <a:lvl4pPr marL="1600200" indent="13716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–"/>
                <a:defRPr sz="2000" b="false" i="false">
                  <a:solidFill>
                    <a:schemeClr val="dk1"/>
                  </a:solidFill>
                  <a:latin typeface="Comic Sans MS"/>
                </a:defRPr>
              </a:lvl4pPr>
              <a:lvl5pPr marL="2057400" indent="1828800" algn="l" defTabSz="914400" rtl="false" fontAlgn="base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har char="»"/>
                <a:defRPr sz="2000" b="false" i="false">
                  <a:solidFill>
                    <a:schemeClr val="dk1"/>
                  </a:solidFill>
                  <a:latin typeface="Comic Sans MS"/>
                </a:defRPr>
              </a:lvl5pPr>
            </a:lstStyle>
            <a:p>
              <a:pPr marL="0" lvl="0" indent="0" algn="ctr">
                <a:lnSpc>
                  <a:spcPct val="90000"/>
                </a:lnSpc>
                <a:spcBef>
                  <a:spcPct val="30000"/>
                </a:spcBef>
                <a:buNone/>
              </a:pPr>
              <a:r>
                <a:rPr lang="zh-CN" sz="2400" b="true" i="false" u="none">
                  <a:solidFill>
                    <a:schemeClr val="dk2"/>
                  </a:solidFill>
                  <a:latin typeface="Helvetica"/>
                </a:rPr>
                <a:t>3</a:t>
              </a:r>
              <a:endParaRPr/>
            </a:p>
          </p:txBody>
        </p:sp>
      </p:grpSp>
    </p:spTree>
  </p:cSld>
  <p:clrMapOvr>
    <a:masterClrMapping/>
  </p:clrMapOvr>
  <p:transition/>
</p:sld>
</file>

<file path=ppt/slides/slide36.xml><?xml version="1.0" encoding="utf-8"?>
<p:sld xmlns:a="http://schemas.openxmlformats.org/drawingml/2006/main" xmlns:p="http://schemas.openxmlformats.org/presentationml/2006/main">
  <p:cSld>
    <p:spTree>
      <p:nvGrpSpPr>
        <p:cNvPr id="6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b="true" i="false" u="none"/>
              <a:t>判定内存访问是否越界的方法（intel）</a:t>
            </a:r>
            <a:endParaRPr/>
          </a:p>
        </p:txBody>
      </p:sp>
      <p:sp>
        <p:nvSpPr>
          <p:cNvPr id="661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页表中的valid相当于present，指是否已经加载到物理内存中，不用于判定越界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判定方法：在P=0触发page-fault的处理中，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b="false" i="false" u="none"/>
              <a:t>根据访问的是哪个段，找到对应的段描述符（专用寄存器），其中包括该段的长度信息，可以判定该次访问是否越界</a:t>
            </a:r>
            <a:endParaRPr/>
          </a:p>
        </p:txBody>
      </p:sp>
      <p:sp>
        <p:nvSpPr>
          <p:cNvPr id="662" name="幻灯片编号占位符 3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663" name="Rectangle 2"/>
          <p:cNvSpPr>
            <a:spLocks noGrp="true" noChangeShapeType="true"/>
          </p:cNvSpPr>
          <p:nvPr/>
        </p:nvSpPr>
        <p:spPr>
          <a:xfrm>
            <a:off x="1662112" y="5003800"/>
            <a:ext cx="2667000" cy="381000"/>
          </a:xfrm>
          <a:prstGeom prst="rect">
            <a:avLst/>
          </a:prstGeom>
          <a:solidFill>
            <a:srgbClr val="D5F1CF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marL="0" lvl="0" indent="0" algn="ctr">
              <a:lnSpc>
                <a:spcPct val="88000"/>
              </a:lnSpc>
              <a:spcBef>
                <a:spcPts val="525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true" i="false" u="none">
                <a:latin typeface="Calibri" pitchFamily="34"/>
                <a:ea typeface="msgothic" charset="1"/>
              </a:rPr>
              <a:t>Page physical base address</a:t>
            </a:r>
            <a:endParaRPr/>
          </a:p>
        </p:txBody>
      </p:sp>
      <p:sp>
        <p:nvSpPr>
          <p:cNvPr id="664" name="Rectangle 3"/>
          <p:cNvSpPr>
            <a:spLocks noGrp="true" noChangeShapeType="true"/>
          </p:cNvSpPr>
          <p:nvPr/>
        </p:nvSpPr>
        <p:spPr>
          <a:xfrm>
            <a:off x="4329112" y="5003800"/>
            <a:ext cx="990600" cy="381000"/>
          </a:xfrm>
          <a:prstGeom prst="rect">
            <a:avLst/>
          </a:prstGeom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marL="0" lvl="0" indent="0" algn="ctr">
              <a:lnSpc>
                <a:spcPct val="88000"/>
              </a:lnSpc>
              <a:spcBef>
                <a:spcPts val="525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true" i="false" u="none">
                <a:latin typeface="Calibri" pitchFamily="34"/>
                <a:ea typeface="msgothic" charset="1"/>
              </a:rPr>
              <a:t>Unused</a:t>
            </a:r>
            <a:endParaRPr/>
          </a:p>
        </p:txBody>
      </p:sp>
      <p:sp>
        <p:nvSpPr>
          <p:cNvPr id="665" name="Rectangle 4"/>
          <p:cNvSpPr>
            <a:spLocks noGrp="true" noChangeShapeType="true"/>
          </p:cNvSpPr>
          <p:nvPr/>
        </p:nvSpPr>
        <p:spPr>
          <a:xfrm>
            <a:off x="5319712" y="50038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marL="0" lvl="0" indent="0" algn="ctr">
              <a:lnSpc>
                <a:spcPct val="88000"/>
              </a:lnSpc>
              <a:spcBef>
                <a:spcPts val="525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true" i="false" u="none">
                <a:latin typeface="Calibri" pitchFamily="34"/>
                <a:ea typeface="msgothic" charset="1"/>
              </a:rPr>
              <a:t>G</a:t>
            </a:r>
            <a:endParaRPr/>
          </a:p>
        </p:txBody>
      </p:sp>
      <p:sp>
        <p:nvSpPr>
          <p:cNvPr id="666" name="Rectangle 5"/>
          <p:cNvSpPr>
            <a:spLocks noGrp="true" noChangeShapeType="true"/>
          </p:cNvSpPr>
          <p:nvPr/>
        </p:nvSpPr>
        <p:spPr>
          <a:xfrm>
            <a:off x="5700712" y="5003800"/>
            <a:ext cx="381000" cy="381000"/>
          </a:xfrm>
          <a:prstGeom prst="rect">
            <a:avLst/>
          </a:prstGeom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667" name="Rectangle 6"/>
          <p:cNvSpPr>
            <a:spLocks noGrp="true" noChangeShapeType="true"/>
          </p:cNvSpPr>
          <p:nvPr/>
        </p:nvSpPr>
        <p:spPr>
          <a:xfrm>
            <a:off x="6081712" y="5003800"/>
            <a:ext cx="381000" cy="381000"/>
          </a:xfrm>
          <a:prstGeom prst="rect">
            <a:avLst/>
          </a:prstGeom>
          <a:solidFill>
            <a:srgbClr val="F6D2D2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 sz="1400" b="true" i="false" u="none"/>
              <a:t>D</a:t>
            </a:r>
            <a:endParaRPr/>
          </a:p>
        </p:txBody>
      </p:sp>
      <p:sp>
        <p:nvSpPr>
          <p:cNvPr id="668" name="Rectangle 7"/>
          <p:cNvSpPr>
            <a:spLocks noGrp="true" noChangeShapeType="true"/>
          </p:cNvSpPr>
          <p:nvPr/>
        </p:nvSpPr>
        <p:spPr>
          <a:xfrm>
            <a:off x="6462712" y="5003800"/>
            <a:ext cx="381000" cy="381000"/>
          </a:xfrm>
          <a:prstGeom prst="rect">
            <a:avLst/>
          </a:prstGeom>
          <a:solidFill>
            <a:srgbClr val="F6D2D2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marL="0" lvl="0" indent="0" algn="ctr">
              <a:lnSpc>
                <a:spcPct val="88000"/>
              </a:lnSpc>
              <a:spcBef>
                <a:spcPts val="525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true" i="false" u="none">
                <a:latin typeface="Calibri" pitchFamily="34"/>
                <a:ea typeface="msgothic" charset="1"/>
              </a:rPr>
              <a:t>A</a:t>
            </a:r>
            <a:endParaRPr/>
          </a:p>
        </p:txBody>
      </p:sp>
      <p:sp>
        <p:nvSpPr>
          <p:cNvPr id="669" name="Rectangle 8"/>
          <p:cNvSpPr>
            <a:spLocks noGrp="true" noChangeShapeType="true"/>
          </p:cNvSpPr>
          <p:nvPr/>
        </p:nvSpPr>
        <p:spPr>
          <a:xfrm>
            <a:off x="6843712" y="50038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marL="0" lvl="0" indent="0" algn="ctr">
              <a:lnSpc>
                <a:spcPct val="88000"/>
              </a:lnSpc>
              <a:spcBef>
                <a:spcPts val="525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true" i="false" u="none">
                <a:latin typeface="Calibri" pitchFamily="34"/>
                <a:ea typeface="msgothic" charset="1"/>
              </a:rPr>
              <a:t>CD</a:t>
            </a:r>
            <a:endParaRPr/>
          </a:p>
        </p:txBody>
      </p:sp>
      <p:sp>
        <p:nvSpPr>
          <p:cNvPr id="670" name="Rectangle 9"/>
          <p:cNvSpPr>
            <a:spLocks noGrp="true" noChangeShapeType="true"/>
          </p:cNvSpPr>
          <p:nvPr/>
        </p:nvSpPr>
        <p:spPr>
          <a:xfrm>
            <a:off x="7224712" y="50038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marL="0" lvl="0" indent="0" algn="ctr">
              <a:lnSpc>
                <a:spcPct val="88000"/>
              </a:lnSpc>
              <a:spcBef>
                <a:spcPts val="525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true" i="false" u="none">
                <a:latin typeface="Calibri" pitchFamily="34"/>
                <a:ea typeface="msgothic" charset="1"/>
              </a:rPr>
              <a:t>WT</a:t>
            </a:r>
            <a:endParaRPr/>
          </a:p>
        </p:txBody>
      </p:sp>
      <p:sp>
        <p:nvSpPr>
          <p:cNvPr id="671" name="Rectangle 10"/>
          <p:cNvSpPr>
            <a:spLocks noGrp="true" noChangeShapeType="true"/>
          </p:cNvSpPr>
          <p:nvPr/>
        </p:nvSpPr>
        <p:spPr>
          <a:xfrm>
            <a:off x="7605712" y="50038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marL="0" lvl="0" indent="0" algn="ctr">
              <a:lnSpc>
                <a:spcPct val="88000"/>
              </a:lnSpc>
              <a:spcBef>
                <a:spcPts val="525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true" i="false" u="none">
                <a:latin typeface="Calibri" pitchFamily="34"/>
                <a:ea typeface="msgothic" charset="1"/>
              </a:rPr>
              <a:t>U/S</a:t>
            </a:r>
            <a:endParaRPr/>
          </a:p>
        </p:txBody>
      </p:sp>
      <p:sp>
        <p:nvSpPr>
          <p:cNvPr id="672" name="Rectangle 11"/>
          <p:cNvSpPr>
            <a:spLocks noGrp="true" noChangeShapeType="true"/>
          </p:cNvSpPr>
          <p:nvPr/>
        </p:nvSpPr>
        <p:spPr>
          <a:xfrm>
            <a:off x="7986712" y="50038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marL="0" lvl="0" indent="0" algn="ctr">
              <a:lnSpc>
                <a:spcPct val="88000"/>
              </a:lnSpc>
              <a:spcBef>
                <a:spcPts val="525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true" i="false" u="none">
                <a:latin typeface="Calibri" pitchFamily="34"/>
                <a:ea typeface="msgothic" charset="1"/>
              </a:rPr>
              <a:t>R/W</a:t>
            </a:r>
            <a:endParaRPr/>
          </a:p>
        </p:txBody>
      </p:sp>
      <p:sp>
        <p:nvSpPr>
          <p:cNvPr id="673" name="Rectangle 12"/>
          <p:cNvSpPr>
            <a:spLocks noGrp="true" noChangeShapeType="true"/>
          </p:cNvSpPr>
          <p:nvPr/>
        </p:nvSpPr>
        <p:spPr>
          <a:xfrm>
            <a:off x="8367712" y="50038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marL="0" lvl="0" indent="0" algn="ctr">
              <a:lnSpc>
                <a:spcPct val="88000"/>
              </a:lnSpc>
              <a:spcBef>
                <a:spcPts val="525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true" i="false" u="none">
                <a:latin typeface="Calibri" pitchFamily="34"/>
                <a:ea typeface="msgothic" charset="1"/>
              </a:rPr>
              <a:t>P=1</a:t>
            </a:r>
            <a:endParaRPr/>
          </a:p>
        </p:txBody>
      </p:sp>
      <p:sp>
        <p:nvSpPr>
          <p:cNvPr id="674" name="Text Box 14"/>
          <p:cNvSpPr txBox="true">
            <a:spLocks noGrp="true" noChangeShapeType="true"/>
          </p:cNvSpPr>
          <p:nvPr/>
        </p:nvSpPr>
        <p:spPr>
          <a:xfrm>
            <a:off x="1601787" y="4775200"/>
            <a:ext cx="365125" cy="2841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marL="0" lvl="0" indent="0">
              <a:lnSpc>
                <a:spcPct val="88000"/>
              </a:lnSpc>
              <a:spcBef>
                <a:spcPts val="525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true" i="false" u="none">
                <a:latin typeface="Calibri" pitchFamily="34"/>
                <a:ea typeface="msgothic" charset="1"/>
              </a:rPr>
              <a:t>51</a:t>
            </a:r>
            <a:endParaRPr/>
          </a:p>
        </p:txBody>
      </p:sp>
      <p:sp>
        <p:nvSpPr>
          <p:cNvPr id="675" name="Text Box 15"/>
          <p:cNvSpPr txBox="true">
            <a:spLocks noGrp="true" noChangeShapeType="true"/>
          </p:cNvSpPr>
          <p:nvPr/>
        </p:nvSpPr>
        <p:spPr>
          <a:xfrm>
            <a:off x="4022725" y="4779962"/>
            <a:ext cx="365125" cy="2794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marL="0" lvl="0" indent="0">
              <a:lnSpc>
                <a:spcPct val="88000"/>
              </a:lnSpc>
              <a:spcBef>
                <a:spcPts val="525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true" i="false" u="none">
                <a:latin typeface="Calibri" pitchFamily="34"/>
                <a:ea typeface="msgothic" charset="1"/>
              </a:rPr>
              <a:t>12</a:t>
            </a:r>
            <a:endParaRPr/>
          </a:p>
        </p:txBody>
      </p:sp>
      <p:sp>
        <p:nvSpPr>
          <p:cNvPr id="676" name="Text Box 16"/>
          <p:cNvSpPr txBox="true">
            <a:spLocks noGrp="true" noChangeShapeType="true"/>
          </p:cNvSpPr>
          <p:nvPr/>
        </p:nvSpPr>
        <p:spPr>
          <a:xfrm>
            <a:off x="4256087" y="4779962"/>
            <a:ext cx="365125" cy="2794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marL="0" lvl="0" indent="0">
              <a:lnSpc>
                <a:spcPct val="88000"/>
              </a:lnSpc>
              <a:spcBef>
                <a:spcPts val="525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true" i="false" u="none">
                <a:latin typeface="Calibri" pitchFamily="34"/>
                <a:ea typeface="msgothic" charset="1"/>
              </a:rPr>
              <a:t>11</a:t>
            </a:r>
            <a:endParaRPr/>
          </a:p>
        </p:txBody>
      </p:sp>
      <p:sp>
        <p:nvSpPr>
          <p:cNvPr id="677" name="Text Box 17"/>
          <p:cNvSpPr txBox="true">
            <a:spLocks noGrp="true" noChangeShapeType="true"/>
          </p:cNvSpPr>
          <p:nvPr/>
        </p:nvSpPr>
        <p:spPr>
          <a:xfrm>
            <a:off x="5089525" y="4779962"/>
            <a:ext cx="274637" cy="2794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marL="0" lvl="0" indent="0">
              <a:lnSpc>
                <a:spcPct val="88000"/>
              </a:lnSpc>
              <a:spcBef>
                <a:spcPts val="525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true" i="false" u="none">
                <a:latin typeface="Calibri" pitchFamily="34"/>
                <a:ea typeface="msgothic" charset="1"/>
              </a:rPr>
              <a:t>9</a:t>
            </a:r>
            <a:endParaRPr/>
          </a:p>
        </p:txBody>
      </p:sp>
      <p:sp>
        <p:nvSpPr>
          <p:cNvPr id="678" name="Text Box 18"/>
          <p:cNvSpPr txBox="true">
            <a:spLocks noGrp="true" noChangeShapeType="true"/>
          </p:cNvSpPr>
          <p:nvPr/>
        </p:nvSpPr>
        <p:spPr>
          <a:xfrm>
            <a:off x="5395912" y="4779962"/>
            <a:ext cx="274637" cy="2794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marL="0" lvl="0" indent="0">
              <a:lnSpc>
                <a:spcPct val="88000"/>
              </a:lnSpc>
              <a:spcBef>
                <a:spcPts val="525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true" i="false" u="none">
                <a:latin typeface="Calibri" pitchFamily="34"/>
                <a:ea typeface="msgothic" charset="1"/>
              </a:rPr>
              <a:t>8</a:t>
            </a:r>
            <a:endParaRPr/>
          </a:p>
        </p:txBody>
      </p:sp>
      <p:sp>
        <p:nvSpPr>
          <p:cNvPr id="679" name="Text Box 19"/>
          <p:cNvSpPr txBox="true">
            <a:spLocks noGrp="true" noChangeShapeType="true"/>
          </p:cNvSpPr>
          <p:nvPr/>
        </p:nvSpPr>
        <p:spPr>
          <a:xfrm>
            <a:off x="5776912" y="4779962"/>
            <a:ext cx="274637" cy="2794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marL="0" lvl="0" indent="0">
              <a:lnSpc>
                <a:spcPct val="88000"/>
              </a:lnSpc>
              <a:spcBef>
                <a:spcPts val="525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true" i="false" u="none">
                <a:latin typeface="Calibri" pitchFamily="34"/>
                <a:ea typeface="msgothic" charset="1"/>
              </a:rPr>
              <a:t>7</a:t>
            </a:r>
            <a:endParaRPr/>
          </a:p>
        </p:txBody>
      </p:sp>
      <p:sp>
        <p:nvSpPr>
          <p:cNvPr id="680" name="Text Box 20"/>
          <p:cNvSpPr txBox="true">
            <a:spLocks noGrp="true" noChangeShapeType="true"/>
          </p:cNvSpPr>
          <p:nvPr/>
        </p:nvSpPr>
        <p:spPr>
          <a:xfrm>
            <a:off x="6107112" y="4779962"/>
            <a:ext cx="274637" cy="2794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marL="0" lvl="0" indent="0">
              <a:lnSpc>
                <a:spcPct val="88000"/>
              </a:lnSpc>
              <a:spcBef>
                <a:spcPts val="525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true" i="false" u="none">
                <a:latin typeface="Calibri" pitchFamily="34"/>
                <a:ea typeface="msgothic" charset="1"/>
              </a:rPr>
              <a:t>6</a:t>
            </a:r>
            <a:endParaRPr/>
          </a:p>
        </p:txBody>
      </p:sp>
      <p:sp>
        <p:nvSpPr>
          <p:cNvPr id="681" name="Text Box 21"/>
          <p:cNvSpPr txBox="true">
            <a:spLocks noGrp="true" noChangeShapeType="true"/>
          </p:cNvSpPr>
          <p:nvPr/>
        </p:nvSpPr>
        <p:spPr>
          <a:xfrm>
            <a:off x="6526212" y="4779962"/>
            <a:ext cx="274637" cy="2794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marL="0" lvl="0" indent="0">
              <a:lnSpc>
                <a:spcPct val="88000"/>
              </a:lnSpc>
              <a:spcBef>
                <a:spcPts val="525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true" i="false" u="none">
                <a:latin typeface="Calibri" pitchFamily="34"/>
                <a:ea typeface="msgothic" charset="1"/>
              </a:rPr>
              <a:t>5</a:t>
            </a:r>
            <a:endParaRPr/>
          </a:p>
        </p:txBody>
      </p:sp>
      <p:sp>
        <p:nvSpPr>
          <p:cNvPr id="682" name="Text Box 22"/>
          <p:cNvSpPr txBox="true">
            <a:spLocks noGrp="true" noChangeShapeType="true"/>
          </p:cNvSpPr>
          <p:nvPr/>
        </p:nvSpPr>
        <p:spPr>
          <a:xfrm>
            <a:off x="6919912" y="4779962"/>
            <a:ext cx="274637" cy="2794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marL="0" lvl="0" indent="0">
              <a:lnSpc>
                <a:spcPct val="88000"/>
              </a:lnSpc>
              <a:spcBef>
                <a:spcPts val="525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true" i="false" u="none">
                <a:latin typeface="Calibri" pitchFamily="34"/>
                <a:ea typeface="msgothic" charset="1"/>
              </a:rPr>
              <a:t>4</a:t>
            </a:r>
            <a:endParaRPr/>
          </a:p>
        </p:txBody>
      </p:sp>
      <p:sp>
        <p:nvSpPr>
          <p:cNvPr id="683" name="Text Box 23"/>
          <p:cNvSpPr txBox="true">
            <a:spLocks noGrp="true" noChangeShapeType="true"/>
          </p:cNvSpPr>
          <p:nvPr/>
        </p:nvSpPr>
        <p:spPr>
          <a:xfrm>
            <a:off x="7300912" y="4779962"/>
            <a:ext cx="274637" cy="2794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marL="0" lvl="0" indent="0">
              <a:lnSpc>
                <a:spcPct val="88000"/>
              </a:lnSpc>
              <a:spcBef>
                <a:spcPts val="525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true" i="false" u="none">
                <a:latin typeface="Calibri" pitchFamily="34"/>
                <a:ea typeface="msgothic" charset="1"/>
              </a:rPr>
              <a:t>3</a:t>
            </a:r>
            <a:endParaRPr/>
          </a:p>
        </p:txBody>
      </p:sp>
      <p:sp>
        <p:nvSpPr>
          <p:cNvPr id="684" name="Text Box 24"/>
          <p:cNvSpPr txBox="true">
            <a:spLocks noGrp="true" noChangeShapeType="true"/>
          </p:cNvSpPr>
          <p:nvPr/>
        </p:nvSpPr>
        <p:spPr>
          <a:xfrm>
            <a:off x="7680325" y="4779962"/>
            <a:ext cx="274637" cy="2794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marL="0" lvl="0" indent="0">
              <a:lnSpc>
                <a:spcPct val="88000"/>
              </a:lnSpc>
              <a:spcBef>
                <a:spcPts val="525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true" i="false" u="none">
                <a:latin typeface="Calibri" pitchFamily="34"/>
                <a:ea typeface="msgothic" charset="1"/>
              </a:rPr>
              <a:t>2</a:t>
            </a:r>
            <a:endParaRPr/>
          </a:p>
        </p:txBody>
      </p:sp>
      <p:sp>
        <p:nvSpPr>
          <p:cNvPr id="685" name="Text Box 25"/>
          <p:cNvSpPr txBox="true">
            <a:spLocks noGrp="true" noChangeShapeType="true"/>
          </p:cNvSpPr>
          <p:nvPr/>
        </p:nvSpPr>
        <p:spPr>
          <a:xfrm>
            <a:off x="8062912" y="4779962"/>
            <a:ext cx="274637" cy="2794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marL="0" lvl="0" indent="0">
              <a:lnSpc>
                <a:spcPct val="88000"/>
              </a:lnSpc>
              <a:spcBef>
                <a:spcPts val="525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true" i="false" u="none">
                <a:latin typeface="Calibri" pitchFamily="34"/>
                <a:ea typeface="msgothic" charset="1"/>
              </a:rPr>
              <a:t>1</a:t>
            </a:r>
            <a:endParaRPr/>
          </a:p>
        </p:txBody>
      </p:sp>
      <p:sp>
        <p:nvSpPr>
          <p:cNvPr id="686" name="Text Box 26"/>
          <p:cNvSpPr txBox="true">
            <a:spLocks noGrp="true" noChangeShapeType="true"/>
          </p:cNvSpPr>
          <p:nvPr/>
        </p:nvSpPr>
        <p:spPr>
          <a:xfrm>
            <a:off x="8443912" y="4779962"/>
            <a:ext cx="274637" cy="2794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marL="0" lvl="0" indent="0">
              <a:lnSpc>
                <a:spcPct val="88000"/>
              </a:lnSpc>
              <a:spcBef>
                <a:spcPts val="525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true" i="false" u="none">
                <a:latin typeface="Calibri" pitchFamily="34"/>
                <a:ea typeface="msgothic" charset="1"/>
              </a:rPr>
              <a:t>0</a:t>
            </a:r>
            <a:endParaRPr/>
          </a:p>
        </p:txBody>
      </p:sp>
      <p:sp>
        <p:nvSpPr>
          <p:cNvPr id="687" name="Rectangle 3"/>
          <p:cNvSpPr>
            <a:spLocks noGrp="true" noChangeShapeType="true"/>
          </p:cNvSpPr>
          <p:nvPr/>
        </p:nvSpPr>
        <p:spPr>
          <a:xfrm>
            <a:off x="671512" y="5003800"/>
            <a:ext cx="990600" cy="381000"/>
          </a:xfrm>
          <a:prstGeom prst="rect">
            <a:avLst/>
          </a:prstGeom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marL="0" lvl="0" indent="0" algn="ctr">
              <a:lnSpc>
                <a:spcPct val="88000"/>
              </a:lnSpc>
              <a:spcBef>
                <a:spcPts val="525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true" i="false" u="none">
                <a:latin typeface="Calibri" pitchFamily="34"/>
                <a:ea typeface="msgothic" charset="1"/>
              </a:rPr>
              <a:t>Unused</a:t>
            </a:r>
            <a:endParaRPr/>
          </a:p>
        </p:txBody>
      </p:sp>
      <p:sp>
        <p:nvSpPr>
          <p:cNvPr id="688" name="Rectangle 4"/>
          <p:cNvSpPr>
            <a:spLocks noGrp="true" noChangeShapeType="true"/>
          </p:cNvSpPr>
          <p:nvPr/>
        </p:nvSpPr>
        <p:spPr>
          <a:xfrm>
            <a:off x="290512" y="50038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marL="0" lvl="0" indent="0" algn="ctr">
              <a:lnSpc>
                <a:spcPct val="88000"/>
              </a:lnSpc>
              <a:spcBef>
                <a:spcPts val="525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true" i="false" u="none">
                <a:latin typeface="Calibri" pitchFamily="34"/>
                <a:ea typeface="msgothic" charset="1"/>
              </a:rPr>
              <a:t>XD</a:t>
            </a:r>
            <a:endParaRPr/>
          </a:p>
        </p:txBody>
      </p:sp>
      <p:sp>
        <p:nvSpPr>
          <p:cNvPr id="689" name="Rectangle 27"/>
          <p:cNvSpPr>
            <a:spLocks noGrp="true" noChangeShapeType="true"/>
          </p:cNvSpPr>
          <p:nvPr/>
        </p:nvSpPr>
        <p:spPr>
          <a:xfrm>
            <a:off x="290512" y="5613400"/>
            <a:ext cx="8093075" cy="381000"/>
          </a:xfrm>
          <a:prstGeom prst="rect">
            <a:avLst/>
          </a:prstGeom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marL="0" lvl="0" indent="0" algn="ctr">
              <a:lnSpc>
                <a:spcPct val="88000"/>
              </a:lnSpc>
              <a:spcBef>
                <a:spcPts val="525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true" i="false" u="none">
                <a:latin typeface="Calibri" pitchFamily="34"/>
                <a:ea typeface="msgothic" charset="1"/>
              </a:rPr>
              <a:t>Available for OS (page location on disk)</a:t>
            </a:r>
            <a:endParaRPr/>
          </a:p>
        </p:txBody>
      </p:sp>
      <p:sp>
        <p:nvSpPr>
          <p:cNvPr id="690" name="Rectangle 28"/>
          <p:cNvSpPr>
            <a:spLocks noGrp="true" noChangeShapeType="true"/>
          </p:cNvSpPr>
          <p:nvPr/>
        </p:nvSpPr>
        <p:spPr>
          <a:xfrm>
            <a:off x="8383587" y="5613400"/>
            <a:ext cx="381000" cy="381000"/>
          </a:xfrm>
          <a:prstGeom prst="rect">
            <a:avLst/>
          </a:prstGeom>
          <a:solidFill>
            <a:srgbClr val="F1C7C7"/>
          </a:solidFill>
          <a:ln w="9360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marL="0" lvl="0" indent="0" algn="ctr">
              <a:lnSpc>
                <a:spcPct val="88000"/>
              </a:lnSpc>
              <a:spcBef>
                <a:spcPts val="525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true" i="false" u="none">
                <a:latin typeface="Calibri" pitchFamily="34"/>
                <a:ea typeface="msgothic" charset="1"/>
              </a:rPr>
              <a:t>P=0</a:t>
            </a:r>
            <a:endParaRPr/>
          </a:p>
        </p:txBody>
      </p:sp>
      <p:sp>
        <p:nvSpPr>
          <p:cNvPr id="691" name="Text Box 29"/>
          <p:cNvSpPr txBox="true">
            <a:spLocks noGrp="true" noChangeShapeType="true"/>
          </p:cNvSpPr>
          <p:nvPr/>
        </p:nvSpPr>
        <p:spPr>
          <a:xfrm>
            <a:off x="1357312" y="4775200"/>
            <a:ext cx="365125" cy="2841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marL="0" lvl="0" indent="0">
              <a:lnSpc>
                <a:spcPct val="88000"/>
              </a:lnSpc>
              <a:spcBef>
                <a:spcPts val="525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true" i="false" u="none">
                <a:latin typeface="Calibri" pitchFamily="34"/>
                <a:ea typeface="msgothic" charset="1"/>
              </a:rPr>
              <a:t>52</a:t>
            </a:r>
            <a:endParaRPr/>
          </a:p>
        </p:txBody>
      </p:sp>
      <p:sp>
        <p:nvSpPr>
          <p:cNvPr id="692" name="Text Box 29"/>
          <p:cNvSpPr txBox="true">
            <a:spLocks noGrp="true" noChangeShapeType="true"/>
          </p:cNvSpPr>
          <p:nvPr/>
        </p:nvSpPr>
        <p:spPr>
          <a:xfrm>
            <a:off x="595312" y="4775200"/>
            <a:ext cx="365125" cy="2841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marL="0" lvl="0" indent="0">
              <a:lnSpc>
                <a:spcPct val="88000"/>
              </a:lnSpc>
              <a:spcBef>
                <a:spcPts val="525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true" i="false" u="none">
                <a:latin typeface="Calibri" pitchFamily="34"/>
                <a:ea typeface="msgothic" charset="1"/>
              </a:rPr>
              <a:t>62</a:t>
            </a:r>
            <a:endParaRPr/>
          </a:p>
        </p:txBody>
      </p:sp>
      <p:sp>
        <p:nvSpPr>
          <p:cNvPr id="693" name="Text Box 29"/>
          <p:cNvSpPr txBox="true">
            <a:spLocks noGrp="true" noChangeShapeType="true"/>
          </p:cNvSpPr>
          <p:nvPr/>
        </p:nvSpPr>
        <p:spPr>
          <a:xfrm>
            <a:off x="290512" y="4775200"/>
            <a:ext cx="365125" cy="2841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5pPr>
            <a:lvl6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6pPr>
            <a:lvl7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7pPr>
            <a:lvl8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8pPr>
            <a:lvl9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lang="en-US" sz="1800"/>
            </a:lvl9pPr>
          </a:lstStyle>
          <a:p>
            <a:pPr marL="0" lvl="0" indent="0">
              <a:lnSpc>
                <a:spcPct val="88000"/>
              </a:lnSpc>
              <a:spcBef>
                <a:spcPts val="525"/>
              </a:spcBef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1400" b="true" i="false" u="none">
                <a:latin typeface="Calibri" pitchFamily="34"/>
                <a:ea typeface="msgothic" charset="1"/>
              </a:rPr>
              <a:t>63</a:t>
            </a:r>
            <a:endParaRPr/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p="http://schemas.openxmlformats.org/presentationml/2006/main">
  <p:cSld>
    <p:spTree>
      <p:nvGrpSpPr>
        <p:cNvPr id="69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Rectangle 1030"/>
          <p:cNvSpPr txBox="true">
            <a:spLocks noGrp="true" noChangeShapeType="true"/>
          </p:cNvSpPr>
          <p:nvPr>
            <p:ph type="sldNum"/>
          </p:nvPr>
        </p:nvSpPr>
        <p:spPr>
          <a:xfrm>
            <a:off x="6705600" y="6248400"/>
            <a:ext cx="19050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696" name="Rectangle 2"/>
          <p:cNvSpPr>
            <a:spLocks noGrp="true" noChangeShapeType="true"/>
          </p:cNvSpPr>
          <p:nvPr>
            <p:ph type="ctrTitle"/>
          </p:nvPr>
        </p:nvSpPr>
        <p:spPr>
          <a:xfrm>
            <a:off x="685800" y="2133600"/>
            <a:ext cx="7772400" cy="18288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 sz="3200"/>
              <a:t>Memory Mapping (mmap)</a:t>
            </a:r>
            <a:endParaRPr/>
          </a:p>
        </p:txBody>
      </p:sp>
    </p:spTree>
  </p:cSld>
  <p:clrMapOvr>
    <a:masterClrMapping/>
  </p:clrMapOvr>
  <p:transition/>
</p:sld>
</file>

<file path=ppt/slides/slide38.xml><?xml version="1.0" encoding="utf-8"?>
<p:sld xmlns:a="http://schemas.openxmlformats.org/drawingml/2006/main" xmlns:p="http://schemas.openxmlformats.org/presentationml/2006/main">
  <p:cSld>
    <p:spTree>
      <p:nvGrpSpPr>
        <p:cNvPr id="69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699" name="Rectangle 3"/>
          <p:cNvSpPr>
            <a:spLocks noGrp="true" noChangeShapeType="true"/>
          </p:cNvSpPr>
          <p:nvPr>
            <p:ph type="body"/>
          </p:nvPr>
        </p:nvSpPr>
        <p:spPr>
          <a:xfrm rot="0" flipH="false" flipV="false">
            <a:off x="457200" y="1600200"/>
            <a:ext cx="8218905" cy="4648200"/>
          </a:xfrm>
          <a:prstGeom prst="rect">
            <a:avLst/>
          </a:prstGeom>
        </p:spPr>
        <p:txBody>
          <a:bodyPr lIns="90487" tIns="44450" rIns="90487" bIns="4445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lnSpc>
                <a:spcPct val="140000"/>
              </a:lnSpc>
              <a:spcBef>
                <a:spcPct val="20000"/>
              </a:spcBef>
              <a:buChar char="•"/>
            </a:pPr>
            <a:r>
              <a:rPr lang="en-US" b="false" i="false" u="none"/>
              <a:t>Linux</a:t>
            </a:r>
            <a:r>
              <a:rPr lang="zh-CN" b="false" i="false" u="none"/>
              <a:t>可以将内存中的</a:t>
            </a:r>
            <a:r>
              <a:rPr lang="en-US" b="false" i="false" u="none"/>
              <a:t>area</a:t>
            </a:r>
            <a:r>
              <a:rPr lang="zh-CN" b="false" i="false" u="none"/>
              <a:t>映射到一个文件对象</a:t>
            </a:r>
            <a:endParaRPr/>
          </a:p>
        </p:txBody>
      </p:sp>
      <p:sp>
        <p:nvSpPr>
          <p:cNvPr id="700" name="Rectangle 4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/>
              <a:t>Memory mapping</a:t>
            </a:r>
            <a:endParaRPr/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p="http://schemas.openxmlformats.org/presentationml/2006/main">
  <p:cSld>
    <p:spTree>
      <p:nvGrpSpPr>
        <p:cNvPr id="70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703" name="Rectangle 3"/>
          <p:cNvSpPr>
            <a:spLocks noGrp="true" noChangeShapeType="true"/>
          </p:cNvSpPr>
          <p:nvPr>
            <p:ph type="body"/>
          </p:nvPr>
        </p:nvSpPr>
        <p:spPr>
          <a:xfrm rot="0" flipH="false" flipV="false">
            <a:off x="457200" y="1600200"/>
            <a:ext cx="8232273" cy="4648200"/>
          </a:xfrm>
          <a:prstGeom prst="rect">
            <a:avLst/>
          </a:prstGeom>
        </p:spPr>
        <p:txBody>
          <a:bodyPr lIns="90487" tIns="44450" rIns="90487" bIns="4445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 algn="l" defTabSz="9144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har char="•"/>
              <a:defRPr lang="en-US" sz="2800" b="false" i="false">
                <a:solidFill>
                  <a:schemeClr val="dk1">
                    <a:alpha val="100000"/>
                  </a:schemeClr>
                </a:solidFill>
                <a:latin typeface="Comic Sans MS"/>
                <a:ea typeface="宋体"/>
              </a:defRPr>
            </a:pPr>
            <a:r>
              <a:rPr lang="zh-CN" sz="2800" b="false" i="false" u="none">
                <a:solidFill>
                  <a:schemeClr val="dk1">
                    <a:alpha val="100000"/>
                  </a:schemeClr>
                </a:solidFill>
                <a:latin typeface="Comic Sans MS"/>
                <a:ea typeface="宋体"/>
              </a:rPr>
              <a:t>两种文件对象：</a:t>
            </a:r>
            <a:endParaRPr lang="en-US" sz="2800" b="false" i="false">
              <a:solidFill>
                <a:schemeClr val="dk1">
                  <a:alpha val="100000"/>
                </a:schemeClr>
              </a:solidFill>
              <a:latin typeface="Comic Sans MS"/>
              <a:ea typeface="宋体"/>
            </a:endParaRPr>
          </a:p>
          <a:p>
            <a:pPr marL="742950" lvl="1" indent="-285750" algn="l" defTabSz="9144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har char="–"/>
              <a:defRPr lang="en-US" sz="2400" b="false" i="false">
                <a:solidFill>
                  <a:schemeClr val="dk1">
                    <a:alpha val="100000"/>
                  </a:schemeClr>
                </a:solidFill>
                <a:latin typeface="Comic Sans MS"/>
                <a:ea typeface="宋体"/>
              </a:defRPr>
            </a:pPr>
            <a:r>
              <a:rPr lang="en-US" sz="2800" b="false" i="false" u="none">
                <a:solidFill>
                  <a:schemeClr val="dk1">
                    <a:alpha val="100000"/>
                  </a:schemeClr>
                </a:solidFill>
                <a:effectLst>
                  <a:outerShdw blurRad="38100" dist="38100" dir="2700000" sx="100000" sy="1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宋体"/>
              </a:rPr>
              <a:t>regular file</a:t>
            </a:r>
            <a:endParaRPr/>
          </a:p>
          <a:p>
            <a:pPr lvl="2" indent="-285750" algn="l" defTabSz="9144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har char="–"/>
              <a:defRPr lang="en-US" sz="2400" b="false" i="false">
                <a:solidFill>
                  <a:schemeClr val="dk1">
                    <a:alpha val="100000"/>
                  </a:schemeClr>
                </a:solidFill>
                <a:latin typeface="Comic Sans MS"/>
                <a:ea typeface="宋体"/>
              </a:defRPr>
            </a:pPr>
            <a:r>
              <a:rPr lang="zh-CN" b="false" i="false" u="none"/>
              <a:t>文件按照</a:t>
            </a:r>
            <a:r>
              <a:rPr lang="en-US" b="false" i="false" u="none"/>
              <a:t>page</a:t>
            </a:r>
            <a:r>
              <a:rPr lang="zh-CN" b="false" i="false" u="none"/>
              <a:t>划分，</a:t>
            </a:r>
            <a:r>
              <a:rPr lang="zh-CN" b="false" i="false" u="none"/>
              <a:t>内存</a:t>
            </a:r>
            <a:r>
              <a:rPr lang="en-US" b="false" i="false" u="none"/>
              <a:t>area</a:t>
            </a:r>
            <a:r>
              <a:rPr lang="zh-CN" b="false" i="false" u="none"/>
              <a:t>中的</a:t>
            </a:r>
            <a:r>
              <a:rPr lang="en-US" b="false" i="false" u="none"/>
              <a:t>page</a:t>
            </a:r>
            <a:r>
              <a:rPr lang="zh-CN" b="false" i="false" u="none"/>
              <a:t>和文件中的</a:t>
            </a:r>
            <a:r>
              <a:rPr lang="en-US" b="false" i="false" u="none"/>
              <a:t>page</a:t>
            </a:r>
            <a:r>
              <a:rPr lang="zh-CN" b="false" i="false" u="none"/>
              <a:t>一一对应</a:t>
            </a:r>
            <a:endParaRPr/>
          </a:p>
          <a:p>
            <a:pPr lvl="2" indent="-285750" algn="l" defTabSz="9144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har char="–"/>
              <a:defRPr lang="en-US" sz="2400" b="false" i="false">
                <a:solidFill>
                  <a:schemeClr val="dk1">
                    <a:alpha val="100000"/>
                  </a:schemeClr>
                </a:solidFill>
                <a:latin typeface="Comic Sans MS"/>
                <a:ea typeface="宋体"/>
              </a:defRPr>
            </a:pPr>
            <a:r>
              <a:rPr lang="zh-CN" sz="2400" b="false" i="false" u="none"/>
              <a:t>内存</a:t>
            </a:r>
            <a:r>
              <a:rPr lang="en-US" sz="2400" b="false" i="false" u="none"/>
              <a:t>page</a:t>
            </a:r>
            <a:r>
              <a:rPr lang="zh-CN" sz="2400" b="false" i="false" u="none"/>
              <a:t>的内容来自文件中对应的</a:t>
            </a:r>
            <a:r>
              <a:rPr lang="en-US" sz="2400" b="false" i="false" u="none"/>
              <a:t>page</a:t>
            </a:r>
            <a:endParaRPr/>
          </a:p>
          <a:p>
            <a:pPr lvl="1" indent="-285750" algn="l" defTabSz="9144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har char="–"/>
              <a:defRPr lang="en-US" sz="2400" b="false" i="false">
                <a:solidFill>
                  <a:schemeClr val="dk1">
                    <a:alpha val="100000"/>
                  </a:schemeClr>
                </a:solidFill>
                <a:latin typeface="Comic Sans MS"/>
                <a:ea typeface="宋体"/>
              </a:defRPr>
            </a:pPr>
            <a:r>
              <a:rPr lang="en-US" sz="2800" b="false" i="false" u="none">
                <a:solidFill>
                  <a:schemeClr val="dk1">
                    <a:alpha val="100000"/>
                  </a:schemeClr>
                </a:solidFill>
                <a:effectLst>
                  <a:outerShdw blurRad="38100" dist="38100" dir="2700000" sx="100000" sy="100000" algn="tl">
                    <a:srgbClr val="000000">
                      <a:alpha val="43137"/>
                    </a:srgbClr>
                  </a:outerShdw>
                </a:effectLst>
                <a:latin typeface="Comic Sans MS"/>
                <a:ea typeface="宋体"/>
              </a:rPr>
              <a:t>anonymous file </a:t>
            </a:r>
            <a:r>
              <a:rPr lang="en-US" sz="2800" b="false" i="false" u="none">
                <a:solidFill>
                  <a:schemeClr val="dk1">
                    <a:alpha val="100000"/>
                  </a:schemeClr>
                </a:solidFill>
                <a:latin typeface="Comic Sans MS"/>
                <a:ea typeface="宋体"/>
              </a:rPr>
              <a:t>(i.e., nothing)</a:t>
            </a:r>
            <a:endParaRPr/>
          </a:p>
          <a:p>
            <a:pPr lvl="2" indent="-285750" algn="l" defTabSz="9144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har char="–"/>
              <a:defRPr lang="en-US" sz="2400" b="false" i="false">
                <a:solidFill>
                  <a:schemeClr val="dk1">
                    <a:alpha val="100000"/>
                  </a:schemeClr>
                </a:solidFill>
                <a:latin typeface="Comic Sans MS"/>
                <a:ea typeface="宋体"/>
              </a:defRPr>
            </a:pPr>
            <a:r>
              <a:rPr lang="zh-CN" sz="2400" b="false" i="false" u="none">
                <a:solidFill>
                  <a:schemeClr val="dk1">
                    <a:alpha val="100000"/>
                  </a:schemeClr>
                </a:solidFill>
                <a:latin typeface="Comic Sans MS"/>
                <a:ea typeface="宋体"/>
              </a:rPr>
              <a:t>不含任何数据内容</a:t>
            </a:r>
            <a:endParaRPr/>
          </a:p>
          <a:p>
            <a:pPr lvl="2" indent="-285750" algn="l" defTabSz="914400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har char="–"/>
              <a:defRPr lang="en-US" sz="2400" b="false" i="false">
                <a:solidFill>
                  <a:schemeClr val="dk1">
                    <a:alpha val="100000"/>
                  </a:schemeClr>
                </a:solidFill>
                <a:latin typeface="Comic Sans MS"/>
                <a:ea typeface="宋体"/>
              </a:defRPr>
            </a:pPr>
            <a:r>
              <a:rPr lang="zh-CN" sz="2400" b="false" i="false" u="none">
                <a:solidFill>
                  <a:schemeClr val="dk1">
                    <a:alpha val="100000"/>
                  </a:schemeClr>
                </a:solidFill>
                <a:latin typeface="Comic Sans MS"/>
                <a:ea typeface="宋体"/>
              </a:rPr>
              <a:t>首次访问该</a:t>
            </a:r>
            <a:r>
              <a:rPr lang="en-US" sz="2400" b="false" i="false" u="none">
                <a:solidFill>
                  <a:schemeClr val="dk1">
                    <a:alpha val="100000"/>
                  </a:schemeClr>
                </a:solidFill>
                <a:latin typeface="Comic Sans MS"/>
                <a:ea typeface="宋体"/>
              </a:rPr>
              <a:t>area</a:t>
            </a:r>
            <a:r>
              <a:rPr lang="zh-CN" sz="2400" b="false" i="false" u="none">
                <a:solidFill>
                  <a:schemeClr val="dk1">
                    <a:alpha val="100000"/>
                  </a:schemeClr>
                </a:solidFill>
                <a:latin typeface="Comic Sans MS"/>
                <a:ea typeface="宋体"/>
              </a:rPr>
              <a:t>中的某个</a:t>
            </a:r>
            <a:r>
              <a:rPr lang="en-US" sz="2400" b="false" i="false" u="none">
                <a:solidFill>
                  <a:schemeClr val="dk1">
                    <a:alpha val="100000"/>
                  </a:schemeClr>
                </a:solidFill>
                <a:latin typeface="Comic Sans MS"/>
                <a:ea typeface="宋体"/>
              </a:rPr>
              <a:t>page</a:t>
            </a:r>
            <a:r>
              <a:rPr lang="zh-CN" sz="2400" b="false" i="false" u="none">
                <a:solidFill>
                  <a:schemeClr val="dk1">
                    <a:alpha val="100000"/>
                  </a:schemeClr>
                </a:solidFill>
                <a:latin typeface="Comic Sans MS"/>
                <a:ea typeface="宋体"/>
              </a:rPr>
              <a:t>会触发</a:t>
            </a:r>
            <a:r>
              <a:rPr lang="en-US" sz="2400" b="false" i="false" u="none">
                <a:solidFill>
                  <a:schemeClr val="dk1">
                    <a:alpha val="100000"/>
                  </a:schemeClr>
                </a:solidFill>
                <a:latin typeface="Comic Sans MS"/>
                <a:ea typeface="宋体"/>
              </a:rPr>
              <a:t>page fault</a:t>
            </a:r>
            <a:r>
              <a:rPr lang="zh-CN" sz="2400" b="false" i="false" u="none">
                <a:solidFill>
                  <a:schemeClr val="dk1">
                    <a:alpha val="100000"/>
                  </a:schemeClr>
                </a:solidFill>
                <a:latin typeface="Comic Sans MS"/>
                <a:ea typeface="宋体"/>
              </a:rPr>
              <a:t>以分配</a:t>
            </a:r>
            <a:r>
              <a:rPr lang="en-US" sz="2400" b="false" i="false" u="none">
                <a:solidFill>
                  <a:schemeClr val="dk1">
                    <a:alpha val="100000"/>
                  </a:schemeClr>
                </a:solidFill>
                <a:latin typeface="Comic Sans MS"/>
                <a:ea typeface="宋体"/>
              </a:rPr>
              <a:t>page</a:t>
            </a:r>
            <a:r>
              <a:rPr lang="zh-CN" sz="2400" b="false" i="false" u="none">
                <a:solidFill>
                  <a:schemeClr val="dk1">
                    <a:alpha val="100000"/>
                  </a:schemeClr>
                </a:solidFill>
                <a:latin typeface="Comic Sans MS"/>
                <a:ea typeface="宋体"/>
              </a:rPr>
              <a:t>的空间</a:t>
            </a:r>
            <a:endParaRPr/>
          </a:p>
        </p:txBody>
      </p:sp>
      <p:sp>
        <p:nvSpPr>
          <p:cNvPr id="704" name="Rectangle 4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/>
              <a:t>Memory mapping</a:t>
            </a:r>
            <a:endParaRPr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p="http://schemas.openxmlformats.org/presentationml/2006/main">
  <p:cSld>
    <p:spTree>
      <p:nvGrpSpPr>
        <p:cNvPr id="70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b="true" i="false" u="none"/>
              <a:t>Swap</a:t>
            </a:r>
            <a:endParaRPr/>
          </a:p>
        </p:txBody>
      </p:sp>
      <p:sp>
        <p:nvSpPr>
          <p:cNvPr id="707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Swap space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b="false" i="false" u="none"/>
              <a:t>磁盘上需要保留一定空间，专门用来存放交换出来的内存中的内容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b="false" i="false" u="none"/>
              <a:t>Swap space大小直接决定Vm空间的大小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b="false" i="false" u="none"/>
              <a:t>一般假设swap空间足够</a:t>
            </a:r>
            <a:endParaRPr/>
          </a:p>
        </p:txBody>
      </p:sp>
      <p:sp>
        <p:nvSpPr>
          <p:cNvPr id="708" name="幻灯片编号占位符 3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p="http://schemas.openxmlformats.org/presentationml/2006/main">
  <p:cSld>
    <p:spTree>
      <p:nvGrpSpPr>
        <p:cNvPr id="7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711" name="Rectangle 2"/>
          <p:cNvSpPr>
            <a:spLocks noGrp="true" noChangeShapeType="true"/>
          </p:cNvSpPr>
          <p:nvPr>
            <p:ph type="body"/>
          </p:nvPr>
        </p:nvSpPr>
        <p:spPr>
          <a:xfrm>
            <a:off x="444500" y="1600200"/>
            <a:ext cx="8470900" cy="4732337"/>
          </a:xfrm>
          <a:prstGeom prst="rect">
            <a:avLst/>
          </a:prstGeom>
          <a:noFill/>
        </p:spPr>
        <p:txBody>
          <a:bodyPr lIns="90487" tIns="44450" rIns="90487" bIns="4445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lnSpc>
                <a:spcPct val="140000"/>
              </a:lnSpc>
              <a:spcBef>
                <a:spcPct val="20000"/>
              </a:spcBef>
              <a:buChar char="•"/>
            </a:pPr>
            <a:r>
              <a:rPr lang="en-US" b="false" i="false" u="none">
                <a:solidFill>
                  <a:srgbClr val="FF0000">
                    <a:alpha val="100000"/>
                  </a:srgbClr>
                </a:solidFill>
              </a:rPr>
              <a:t>No</a:t>
            </a:r>
            <a:r>
              <a:rPr lang="en-US" b="false" i="false" u="none"/>
              <a:t> virtual pages are copied into physical memory until they are </a:t>
            </a:r>
            <a:r>
              <a:rPr lang="en-US" b="false" i="false" u="none">
                <a:solidFill>
                  <a:srgbClr val="FF0000">
                    <a:alpha val="100000"/>
                  </a:srgbClr>
                </a:solidFill>
              </a:rPr>
              <a:t>referenced</a:t>
            </a:r>
            <a:endParaRPr/>
          </a:p>
          <a:p>
            <a:pPr marL="742950" lvl="1" indent="-285750">
              <a:lnSpc>
                <a:spcPct val="140000"/>
              </a:lnSpc>
              <a:spcBef>
                <a:spcPct val="20000"/>
              </a:spcBef>
              <a:buChar char="–"/>
            </a:pPr>
            <a:r>
              <a:rPr lang="en-US" b="false" i="false" u="none"/>
              <a:t>known as </a:t>
            </a:r>
            <a:r>
              <a:rPr lang="en-US" b="false" i="false" u="none"/>
              <a:t>“</a:t>
            </a:r>
            <a:r>
              <a:rPr lang="en-US" b="false" i="false" u="none">
                <a:solidFill>
                  <a:srgbClr val="FF0000">
                    <a:alpha val="100000"/>
                  </a:srgbClr>
                </a:solidFill>
              </a:rPr>
              <a:t>demand paging</a:t>
            </a:r>
            <a:r>
              <a:rPr lang="en-US" b="false" i="false" u="none"/>
              <a:t>”</a:t>
            </a:r>
            <a:endParaRPr/>
          </a:p>
          <a:p>
            <a:pPr marL="742950" lvl="1" indent="-285750">
              <a:lnSpc>
                <a:spcPct val="140000"/>
              </a:lnSpc>
              <a:spcBef>
                <a:spcPct val="20000"/>
              </a:spcBef>
              <a:buChar char="–"/>
            </a:pPr>
            <a:r>
              <a:rPr lang="en-US" b="false" i="false" u="none"/>
              <a:t>crucial for time and space efficiency </a:t>
            </a:r>
            <a:endParaRPr/>
          </a:p>
        </p:txBody>
      </p:sp>
      <p:sp>
        <p:nvSpPr>
          <p:cNvPr id="712" name="Rectangle 3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/>
              <a:t>Demand Paging</a:t>
            </a:r>
            <a:endParaRPr/>
          </a:p>
        </p:txBody>
      </p:sp>
    </p:spTree>
  </p:cSld>
  <p:clrMapOvr>
    <a:masterClrMapping/>
  </p:clrMapOvr>
  <p:transition/>
</p:sld>
</file>

<file path=ppt/slides/slide41.xml><?xml version="1.0" encoding="utf-8"?>
<p:sld xmlns:a="http://schemas.openxmlformats.org/drawingml/2006/main" xmlns:p="http://schemas.openxmlformats.org/presentationml/2006/main">
  <p:cSld>
    <p:spTree>
      <p:nvGrpSpPr>
        <p:cNvPr id="7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715" name="Rectangle 2"/>
          <p:cNvSpPr>
            <a:spLocks noGrp="true" noChangeShapeType="true"/>
          </p:cNvSpPr>
          <p:nvPr>
            <p:ph type="body"/>
          </p:nvPr>
        </p:nvSpPr>
        <p:spPr>
          <a:xfrm>
            <a:off x="444500" y="1600200"/>
            <a:ext cx="8470900" cy="4732337"/>
          </a:xfrm>
          <a:prstGeom prst="rect">
            <a:avLst/>
          </a:prstGeom>
          <a:noFill/>
        </p:spPr>
        <p:txBody>
          <a:bodyPr lIns="90487" tIns="44450" rIns="90487" bIns="4445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742950" lvl="1" indent="-285750">
              <a:lnSpc>
                <a:spcPct val="140000"/>
              </a:lnSpc>
              <a:spcBef>
                <a:spcPct val="20000"/>
              </a:spcBef>
              <a:buChar char="–"/>
            </a:pPr>
            <a:r>
              <a:rPr lang="en-US" b="false" i="false" u="none"/>
              <a:t>Memory mapping</a:t>
            </a:r>
            <a:r>
              <a:rPr lang="zh-CN" b="false" i="false" u="none"/>
              <a:t>本质上是一种将</a:t>
            </a:r>
            <a:r>
              <a:rPr lang="en-US" b="false" i="false" u="none"/>
              <a:t>VM</a:t>
            </a:r>
            <a:r>
              <a:rPr lang="zh-CN" b="false" i="false" u="none"/>
              <a:t>系统和文件系统集成的方案</a:t>
            </a:r>
            <a:endParaRPr/>
          </a:p>
          <a:p>
            <a:pPr marL="742950" lvl="1" indent="-285750">
              <a:lnSpc>
                <a:spcPct val="140000"/>
              </a:lnSpc>
              <a:spcBef>
                <a:spcPct val="20000"/>
              </a:spcBef>
              <a:buChar char="–"/>
            </a:pPr>
            <a:r>
              <a:rPr lang="zh-CN" b="false" i="false" u="none"/>
              <a:t>将</a:t>
            </a:r>
            <a:r>
              <a:rPr lang="en-US" b="false" i="false" u="none"/>
              <a:t>VM</a:t>
            </a:r>
            <a:r>
              <a:rPr lang="zh-CN" b="false" i="false" u="none"/>
              <a:t>的部分区域映射到文件系统中，可以很方便地实现一些操作：</a:t>
            </a:r>
            <a:endParaRPr/>
          </a:p>
          <a:p>
            <a:pPr lvl="2" indent="-285750">
              <a:lnSpc>
                <a:spcPct val="140000"/>
              </a:lnSpc>
              <a:spcBef>
                <a:spcPct val="20000"/>
              </a:spcBef>
              <a:buChar char="–"/>
            </a:pPr>
            <a:r>
              <a:rPr lang="en-US" b="false" i="false" u="none"/>
              <a:t>code</a:t>
            </a:r>
            <a:r>
              <a:rPr lang="zh-CN" b="false" i="false" u="none"/>
              <a:t>和</a:t>
            </a:r>
            <a:r>
              <a:rPr lang="en-US" b="false" i="false" u="none"/>
              <a:t>data</a:t>
            </a:r>
            <a:r>
              <a:rPr lang="zh-CN" b="false" i="false" u="none"/>
              <a:t>装载</a:t>
            </a:r>
            <a:endParaRPr/>
          </a:p>
          <a:p>
            <a:pPr lvl="2" indent="-285750">
              <a:lnSpc>
                <a:spcPct val="140000"/>
              </a:lnSpc>
              <a:spcBef>
                <a:spcPct val="20000"/>
              </a:spcBef>
              <a:buChar char="–"/>
            </a:pPr>
            <a:r>
              <a:rPr lang="en-US" b="false" i="false" u="none"/>
              <a:t>shared memory</a:t>
            </a:r>
            <a:endParaRPr/>
          </a:p>
        </p:txBody>
      </p:sp>
      <p:sp>
        <p:nvSpPr>
          <p:cNvPr id="716" name="Rectangle 3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/>
              <a:t>Memory mapping</a:t>
            </a:r>
            <a:endParaRPr/>
          </a:p>
        </p:txBody>
      </p:sp>
    </p:spTree>
  </p:cSld>
  <p:clrMapOvr>
    <a:masterClrMapping/>
  </p:clrMapOvr>
  <p:transition/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7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8" name="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 rot="0" flipH="false" flipV="false">
            <a:off x="3794981" y="1730242"/>
            <a:ext cx="5056919" cy="4619756"/>
          </a:xfrm>
          <a:prstGeom prst="rect"/>
        </p:spPr>
      </p:pic>
      <p:sp>
        <p:nvSpPr>
          <p:cNvPr id="719" name="Rectangle 3"/>
          <p:cNvSpPr txBox="true">
            <a:spLocks noGrp="true" noChangeShapeType="true"/>
          </p:cNvSpPr>
          <p:nvPr/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>
            <a:extLst/>
          </a:ln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true" i="false">
                <a:solidFill>
                  <a:srgbClr val="000000"/>
                </a:solidFill>
                <a:latin typeface="Comic Sans MS"/>
                <a:ea typeface="宋体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true" i="false">
                <a:solidFill>
                  <a:srgbClr val="000000"/>
                </a:solidFill>
                <a:latin typeface="Comic Sans MS"/>
                <a:ea typeface="宋体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true" i="false">
                <a:solidFill>
                  <a:srgbClr val="000000"/>
                </a:solidFill>
                <a:latin typeface="Comic Sans MS"/>
                <a:ea typeface="宋体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true" i="false">
                <a:solidFill>
                  <a:srgbClr val="000000"/>
                </a:solidFill>
                <a:latin typeface="Comic Sans MS"/>
                <a:ea typeface="宋体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true" i="false">
                <a:solidFill>
                  <a:srgbClr val="000000"/>
                </a:solidFill>
                <a:latin typeface="Comic Sans MS"/>
                <a:ea typeface="宋体"/>
              </a:defRPr>
            </a:lvl5pPr>
            <a:lvl6pPr lvl="5">
              <a:defRPr lang="en-US" sz="1800"/>
            </a:lvl6pPr>
            <a:lvl7pPr lvl="6">
              <a:defRPr lang="en-US" sz="1800"/>
            </a:lvl7pPr>
            <a:lvl8pPr lvl="7">
              <a:defRPr lang="en-US" sz="1800"/>
            </a:lvl8pPr>
            <a:lvl9pPr lvl="8">
              <a:defRPr lang="en-US" sz="1800"/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true" i="fals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</a:defRPr>
            </a:pPr>
            <a:r>
              <a:rPr lang="en-US" sz="2800" b="true" i="fals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</a:rPr>
              <a:t>Shared object</a:t>
            </a:r>
            <a:endParaRPr/>
          </a:p>
        </p:txBody>
      </p:sp>
      <p:sp>
        <p:nvSpPr>
          <p:cNvPr id="720" name=""/>
          <p:cNvSpPr txBox="true"/>
          <p:nvPr/>
        </p:nvSpPr>
        <p:spPr>
          <a:xfrm rot="0" flipH="false" flipV="false">
            <a:off x="360947" y="1916363"/>
            <a:ext cx="3752850" cy="4483100"/>
          </a:xfrm>
          <a:prstGeom prst="rect">
            <a:avLst/>
          </a:prstGeom>
          <a:ln w="6350">
            <a:prstDash val="soli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/>
              <a:t>memory mapping</a:t>
            </a:r>
            <a:r>
              <a:rPr lang="zh-CN" sz="2400"/>
              <a:t>时，可以选择是否</a:t>
            </a:r>
            <a:r>
              <a:rPr lang="en-US" sz="2400"/>
              <a:t>share object</a:t>
            </a:r>
            <a:endParaRPr/>
          </a:p>
          <a:p>
            <a:pPr>
              <a:buNone/>
            </a:pPr>
            <a:endParaRPr lang="en-US" sz="2400"/>
          </a:p>
          <a:p>
            <a:pPr>
              <a:buNone/>
            </a:pPr>
            <a:r>
              <a:rPr lang="zh-CN" sz="2400"/>
              <a:t>两个进程</a:t>
            </a:r>
            <a:r>
              <a:rPr lang="en-US" sz="2400"/>
              <a:t>map</a:t>
            </a:r>
            <a:r>
              <a:rPr lang="zh-CN" sz="2400"/>
              <a:t>同一个</a:t>
            </a:r>
            <a:r>
              <a:rPr lang="en-US" sz="2400"/>
              <a:t>shared object</a:t>
            </a:r>
            <a:r>
              <a:rPr lang="zh-CN" sz="2400"/>
              <a:t>，则会共享同一段对应于</a:t>
            </a:r>
            <a:r>
              <a:rPr lang="en-US" sz="2400"/>
              <a:t>file object</a:t>
            </a:r>
            <a:r>
              <a:rPr lang="zh-CN" sz="2400"/>
              <a:t>的物理内存</a:t>
            </a:r>
            <a:endParaRPr/>
          </a:p>
          <a:p>
            <a:pPr>
              <a:buNone/>
            </a:pPr>
            <a:endParaRPr lang="en-US" sz="2400"/>
          </a:p>
          <a:p>
            <a:pPr>
              <a:buNone/>
            </a:pPr>
            <a:r>
              <a:rPr lang="zh-CN" sz="2400"/>
              <a:t>两个进程对</a:t>
            </a:r>
            <a:r>
              <a:rPr lang="en-US" sz="2400"/>
              <a:t>mapped memory</a:t>
            </a:r>
            <a:r>
              <a:rPr lang="zh-CN" sz="2400"/>
              <a:t>的读写互相可见，修改对</a:t>
            </a:r>
            <a:r>
              <a:rPr lang="en-US" sz="2400"/>
              <a:t>object</a:t>
            </a:r>
            <a:r>
              <a:rPr lang="zh-CN" sz="2400"/>
              <a:t>生效</a:t>
            </a:r>
            <a:endParaRPr/>
          </a:p>
        </p:txBody>
      </p:sp>
      <p:sp>
        <p:nvSpPr>
          <p:cNvPr id="721" name="灯片编号占位符 5"/>
          <p:cNvSpPr txBox="true">
            <a:spLocks noGrp="true" noChangeShapeType="true"/>
          </p:cNvSpPr>
          <p:nvPr/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  <a:ln>
            <a:extLst/>
          </a:ln>
        </p:spPr>
        <p:txBody>
          <a:bodyPr lIns="91440" tIns="45720" rIns="91440" bIns="45720"/>
          <a:lstStyle>
            <a:lvl1pPr marL="342900" indent="0" algn="l" defTabSz="914400" rtl="false" fontAlgn="base" hangingPunct="tru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lang="en-US" sz="2800" b="false" i="false">
                <a:solidFill>
                  <a:srgbClr val="000000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 hangingPunct="tru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lang="en-US" sz="2400" b="false" i="false">
                <a:solidFill>
                  <a:srgbClr val="000000"/>
                </a:solidFill>
                <a:latin typeface="Comic Sans MS"/>
                <a:ea typeface="宋体"/>
              </a:defRPr>
            </a:lvl2pPr>
            <a:lvl3pPr marL="1143000" indent="914400" algn="l" defTabSz="914400" rtl="false" fontAlgn="base" hangingPunct="tru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lang="en-US" sz="2000" b="false" i="false">
                <a:solidFill>
                  <a:srgbClr val="000000"/>
                </a:solidFill>
                <a:latin typeface="Comic Sans MS"/>
                <a:ea typeface="宋体"/>
              </a:defRPr>
            </a:lvl3pPr>
            <a:lvl4pPr marL="1600200" indent="1371600" algn="l" defTabSz="914400" rtl="false" fontAlgn="base" hangingPunct="tru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lang="en-US" sz="2000" b="false" i="false">
                <a:solidFill>
                  <a:srgbClr val="000000"/>
                </a:solidFill>
                <a:latin typeface="Comic Sans MS"/>
                <a:ea typeface="宋体"/>
              </a:defRPr>
            </a:lvl4pPr>
            <a:lvl5pPr marL="2057400" indent="1828800" algn="l" defTabSz="914400" rtl="false" fontAlgn="base" hangingPunct="tru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lang="en-US" sz="2000" b="false" i="false">
                <a:solidFill>
                  <a:srgbClr val="000000"/>
                </a:solidFill>
                <a:latin typeface="Comic Sans MS"/>
                <a:ea typeface="宋体"/>
              </a:defRPr>
            </a:lvl5pPr>
            <a:lvl6pPr lvl="5">
              <a:defRPr lang="en-US" sz="1800"/>
            </a:lvl6pPr>
            <a:lvl7pPr lvl="6">
              <a:defRPr lang="en-US" sz="1800"/>
            </a:lvl7pPr>
            <a:lvl8pPr lvl="7">
              <a:defRPr lang="en-US" sz="1800"/>
            </a:lvl8pPr>
            <a:lvl9pPr lvl="8">
              <a:defRPr lang="en-US" sz="1800"/>
            </a:lvl9pPr>
          </a:lstStyle>
          <a:p>
            <a:pPr marL="0" lvl="0" indent="0" algn="r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false" i="false">
                <a:solidFill>
                  <a:srgbClr val="000000"/>
                </a:solidFill>
                <a:latin typeface="Comic Sans MS"/>
                <a:ea typeface="宋体"/>
              </a:defRPr>
            </a:pPr>
            <a:fld id="{D038279B-FC19-497E-A7D1-5ADD9CAF016F}" type="slidenum">
              <a:rPr lang="zh-CN" sz="1400" b="false" i="false" u="none">
                <a:solidFill>
                  <a:srgbClr val="000000"/>
                </a:solidFill>
                <a:latin typeface="Times New Roman" pitchFamily="18"/>
                <a:ea typeface="宋体"/>
              </a:rPr>
              <a:t>*</a:t>
            </a:fld>
            <a:endParaRPr lang="en-US" sz="2800" b="false" i="false">
              <a:solidFill>
                <a:srgbClr val="000000"/>
              </a:solidFill>
              <a:latin typeface="Comic Sans MS"/>
              <a:ea typeface="宋体"/>
            </a:endParaRPr>
          </a:p>
        </p:txBody>
      </p:sp>
    </p:spTree>
  </p:cSld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7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Rectangle 3"/>
          <p:cNvSpPr txBox="true">
            <a:spLocks noGrp="true" noChangeShapeType="true"/>
          </p:cNvSpPr>
          <p:nvPr/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>
            <a:extLst/>
          </a:ln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true" i="false">
                <a:solidFill>
                  <a:srgbClr val="000000"/>
                </a:solidFill>
                <a:latin typeface="Comic Sans MS"/>
                <a:ea typeface="宋体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true" i="false">
                <a:solidFill>
                  <a:srgbClr val="000000"/>
                </a:solidFill>
                <a:latin typeface="Comic Sans MS"/>
                <a:ea typeface="宋体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true" i="false">
                <a:solidFill>
                  <a:srgbClr val="000000"/>
                </a:solidFill>
                <a:latin typeface="Comic Sans MS"/>
                <a:ea typeface="宋体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true" i="false">
                <a:solidFill>
                  <a:srgbClr val="000000"/>
                </a:solidFill>
                <a:latin typeface="Comic Sans MS"/>
                <a:ea typeface="宋体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true" i="false">
                <a:solidFill>
                  <a:srgbClr val="000000"/>
                </a:solidFill>
                <a:latin typeface="Comic Sans MS"/>
                <a:ea typeface="宋体"/>
              </a:defRPr>
            </a:lvl5pPr>
            <a:lvl6pPr lvl="5">
              <a:defRPr lang="en-US" sz="1800"/>
            </a:lvl6pPr>
            <a:lvl7pPr lvl="6">
              <a:defRPr lang="en-US" sz="1800"/>
            </a:lvl7pPr>
            <a:lvl8pPr lvl="7">
              <a:defRPr lang="en-US" sz="1800"/>
            </a:lvl8pPr>
            <a:lvl9pPr lvl="8">
              <a:defRPr lang="en-US" sz="1800"/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true" i="fals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</a:defRPr>
            </a:pPr>
            <a:r>
              <a:rPr lang="en-US" sz="2800" b="true" i="fals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</a:rPr>
              <a:t>Private object</a:t>
            </a:r>
            <a:endParaRPr/>
          </a:p>
        </p:txBody>
      </p:sp>
      <p:sp>
        <p:nvSpPr>
          <p:cNvPr id="724" name="灯片编号占位符 5"/>
          <p:cNvSpPr txBox="true">
            <a:spLocks noGrp="true" noChangeShapeType="true"/>
          </p:cNvSpPr>
          <p:nvPr/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  <a:ln>
            <a:extLst/>
          </a:ln>
        </p:spPr>
        <p:txBody>
          <a:bodyPr lIns="91440" tIns="45720" rIns="91440" bIns="45720"/>
          <a:lstStyle>
            <a:lvl1pPr marL="342900" indent="0" algn="l" defTabSz="914400" rtl="false" fontAlgn="base" hangingPunct="tru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lang="en-US" sz="2800" b="false" i="false">
                <a:solidFill>
                  <a:srgbClr val="000000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 hangingPunct="tru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lang="en-US" sz="2400" b="false" i="false">
                <a:solidFill>
                  <a:srgbClr val="000000"/>
                </a:solidFill>
                <a:latin typeface="Comic Sans MS"/>
                <a:ea typeface="宋体"/>
              </a:defRPr>
            </a:lvl2pPr>
            <a:lvl3pPr marL="1143000" indent="914400" algn="l" defTabSz="914400" rtl="false" fontAlgn="base" hangingPunct="tru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lang="en-US" sz="2000" b="false" i="false">
                <a:solidFill>
                  <a:srgbClr val="000000"/>
                </a:solidFill>
                <a:latin typeface="Comic Sans MS"/>
                <a:ea typeface="宋体"/>
              </a:defRPr>
            </a:lvl3pPr>
            <a:lvl4pPr marL="1600200" indent="1371600" algn="l" defTabSz="914400" rtl="false" fontAlgn="base" hangingPunct="tru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lang="en-US" sz="2000" b="false" i="false">
                <a:solidFill>
                  <a:srgbClr val="000000"/>
                </a:solidFill>
                <a:latin typeface="Comic Sans MS"/>
                <a:ea typeface="宋体"/>
              </a:defRPr>
            </a:lvl4pPr>
            <a:lvl5pPr marL="2057400" indent="1828800" algn="l" defTabSz="914400" rtl="false" fontAlgn="base" hangingPunct="tru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lang="en-US" sz="2000" b="false" i="false">
                <a:solidFill>
                  <a:srgbClr val="000000"/>
                </a:solidFill>
                <a:latin typeface="Comic Sans MS"/>
                <a:ea typeface="宋体"/>
              </a:defRPr>
            </a:lvl5pPr>
            <a:lvl6pPr lvl="5">
              <a:defRPr lang="en-US" sz="1800"/>
            </a:lvl6pPr>
            <a:lvl7pPr lvl="6">
              <a:defRPr lang="en-US" sz="1800"/>
            </a:lvl7pPr>
            <a:lvl8pPr lvl="7">
              <a:defRPr lang="en-US" sz="1800"/>
            </a:lvl8pPr>
            <a:lvl9pPr lvl="8">
              <a:defRPr lang="en-US" sz="1800"/>
            </a:lvl9pPr>
          </a:lstStyle>
          <a:p>
            <a:pPr marL="0" lvl="0" indent="0" algn="r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false" i="false">
                <a:solidFill>
                  <a:srgbClr val="000000"/>
                </a:solidFill>
                <a:latin typeface="Comic Sans MS"/>
                <a:ea typeface="宋体"/>
              </a:defRPr>
            </a:pPr>
            <a:fld id="{D038279B-FC19-497E-A7D1-5ADD9CAF016F}" type="slidenum">
              <a:rPr lang="zh-CN" sz="1400" b="false" i="false" u="none">
                <a:solidFill>
                  <a:srgbClr val="000000"/>
                </a:solidFill>
                <a:latin typeface="Times New Roman" pitchFamily="18"/>
                <a:ea typeface="宋体"/>
              </a:rPr>
              <a:t>*</a:t>
            </a:fld>
            <a:endParaRPr lang="en-US" sz="2800" b="false" i="false">
              <a:solidFill>
                <a:srgbClr val="000000"/>
              </a:solidFill>
              <a:latin typeface="Comic Sans MS"/>
              <a:ea typeface="宋体"/>
            </a:endParaRPr>
          </a:p>
        </p:txBody>
      </p:sp>
      <p:pic>
        <p:nvPicPr>
          <p:cNvPr id="725" name="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 rot="0" flipH="false" flipV="false">
            <a:off x="1539238" y="2601567"/>
            <a:ext cx="5626236" cy="4130454"/>
          </a:xfrm>
          <a:prstGeom prst="rect"/>
        </p:spPr>
      </p:pic>
      <p:sp>
        <p:nvSpPr>
          <p:cNvPr id="726" name=""/>
          <p:cNvSpPr txBox="true"/>
          <p:nvPr/>
        </p:nvSpPr>
        <p:spPr>
          <a:xfrm rot="0" flipH="false" flipV="false">
            <a:off x="681789" y="1804737"/>
            <a:ext cx="7988300" cy="1003300"/>
          </a:xfrm>
          <a:prstGeom prst="rect">
            <a:avLst/>
          </a:prstGeom>
          <a:ln w="6350">
            <a:prstDash val="solid"/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/>
              <a:t>private object</a:t>
            </a:r>
            <a:r>
              <a:rPr lang="zh-CN"/>
              <a:t>类似，但对</a:t>
            </a:r>
            <a:r>
              <a:rPr lang="en-US"/>
              <a:t>mapped memory</a:t>
            </a:r>
            <a:r>
              <a:rPr lang="zh-CN"/>
              <a:t>的修改会触发</a:t>
            </a:r>
            <a:r>
              <a:rPr lang="en-US"/>
              <a:t>protection fault</a:t>
            </a:r>
            <a:r>
              <a:rPr lang="zh-CN"/>
              <a:t>，并采用</a:t>
            </a:r>
            <a:r>
              <a:rPr lang="en-US"/>
              <a:t>copy-on-write (COW)</a:t>
            </a:r>
            <a:r>
              <a:rPr lang="zh-CN"/>
              <a:t>，对</a:t>
            </a:r>
            <a:r>
              <a:rPr lang="en-US"/>
              <a:t>object</a:t>
            </a:r>
            <a:r>
              <a:rPr lang="zh-CN"/>
              <a:t>不生效</a:t>
            </a:r>
            <a:endParaRPr/>
          </a:p>
        </p:txBody>
      </p:sp>
    </p:spTree>
  </p:cSld>
</p:sld>
</file>

<file path=ppt/slides/slide44.xml><?xml version="1.0" encoding="utf-8"?>
<p:sld xmlns:a="http://schemas.openxmlformats.org/drawingml/2006/main" xmlns:p="http://schemas.openxmlformats.org/presentationml/2006/main">
  <p:cSld>
    <p:spTree>
      <p:nvGrpSpPr>
        <p:cNvPr id="7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灯片编号占位符 5"/>
          <p:cNvSpPr txBox="true">
            <a:spLocks noGrp="true" noChangeShapeType="true"/>
          </p:cNvSpPr>
          <p:nvPr/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  <a:ln>
            <a:extLst/>
          </a:ln>
        </p:spPr>
        <p:txBody>
          <a:bodyPr lIns="91440" tIns="45720" rIns="91440" bIns="45720"/>
          <a:lstStyle>
            <a:lvl1pPr marL="342900" indent="0" algn="l" defTabSz="914400" rtl="false" fontAlgn="base" hangingPunct="tru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lang="en-US" sz="2800" b="false" i="false">
                <a:solidFill>
                  <a:srgbClr val="000000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 hangingPunct="tru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lang="en-US" sz="2400" b="false" i="false">
                <a:solidFill>
                  <a:srgbClr val="000000"/>
                </a:solidFill>
                <a:latin typeface="Comic Sans MS"/>
                <a:ea typeface="宋体"/>
              </a:defRPr>
            </a:lvl2pPr>
            <a:lvl3pPr marL="1143000" indent="914400" algn="l" defTabSz="914400" rtl="false" fontAlgn="base" hangingPunct="tru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lang="en-US" sz="2000" b="false" i="false">
                <a:solidFill>
                  <a:srgbClr val="000000"/>
                </a:solidFill>
                <a:latin typeface="Comic Sans MS"/>
                <a:ea typeface="宋体"/>
              </a:defRPr>
            </a:lvl3pPr>
            <a:lvl4pPr marL="1600200" indent="1371600" algn="l" defTabSz="914400" rtl="false" fontAlgn="base" hangingPunct="tru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lang="en-US" sz="2000" b="false" i="false">
                <a:solidFill>
                  <a:srgbClr val="000000"/>
                </a:solidFill>
                <a:latin typeface="Comic Sans MS"/>
                <a:ea typeface="宋体"/>
              </a:defRPr>
            </a:lvl4pPr>
            <a:lvl5pPr marL="2057400" indent="1828800" algn="l" defTabSz="914400" rtl="false" fontAlgn="base" hangingPunct="tru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lang="en-US" sz="2000" b="false" i="false">
                <a:solidFill>
                  <a:srgbClr val="000000"/>
                </a:solidFill>
                <a:latin typeface="Comic Sans MS"/>
                <a:ea typeface="宋体"/>
              </a:defRPr>
            </a:lvl5pPr>
            <a:lvl6pPr lvl="5">
              <a:defRPr lang="en-US" sz="1800"/>
            </a:lvl6pPr>
            <a:lvl7pPr lvl="6">
              <a:defRPr lang="en-US" sz="1800"/>
            </a:lvl7pPr>
            <a:lvl8pPr lvl="7">
              <a:defRPr lang="en-US" sz="1800"/>
            </a:lvl8pPr>
            <a:lvl9pPr lvl="8">
              <a:defRPr lang="en-US" sz="1800"/>
            </a:lvl9pPr>
          </a:lstStyle>
          <a:p>
            <a:pPr marL="0" lvl="0" indent="0" algn="r" defTabSz="914400" rtl="false" fontAlgn="base" hangingPunct="tru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false" i="false">
                <a:solidFill>
                  <a:srgbClr val="000000"/>
                </a:solidFill>
                <a:latin typeface="Comic Sans MS"/>
                <a:ea typeface="宋体"/>
              </a:defRPr>
            </a:pPr>
            <a:fld id="{D038279B-FC19-497E-A7D1-5ADD9CAF016F}" type="slidenum">
              <a:rPr lang="zh-CN" sz="1400" b="false" i="false" u="none">
                <a:solidFill>
                  <a:srgbClr val="000000"/>
                </a:solidFill>
                <a:latin typeface="Times New Roman" pitchFamily="18"/>
                <a:ea typeface="宋体"/>
              </a:rPr>
              <a:t>*</a:t>
            </a:fld>
            <a:endParaRPr lang="en-US" sz="2800" b="false" i="false">
              <a:solidFill>
                <a:srgbClr val="000000"/>
              </a:solidFill>
              <a:latin typeface="Comic Sans MS"/>
              <a:ea typeface="宋体"/>
            </a:endParaRPr>
          </a:p>
        </p:txBody>
      </p:sp>
      <p:sp>
        <p:nvSpPr>
          <p:cNvPr id="729" name="Rectangle 3"/>
          <p:cNvSpPr txBox="true">
            <a:spLocks noGrp="true" noChangeShapeType="true"/>
          </p:cNvSpPr>
          <p:nvPr/>
        </p:nvSpPr>
        <p:spPr>
          <a:xfrm>
            <a:off x="457200" y="457200"/>
            <a:ext cx="8077200" cy="914400"/>
          </a:xfrm>
          <a:prstGeom prst="rect">
            <a:avLst/>
          </a:prstGeom>
          <a:noFill/>
          <a:ln>
            <a:extLst/>
          </a:ln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true" i="false">
                <a:solidFill>
                  <a:srgbClr val="000000"/>
                </a:solidFill>
                <a:latin typeface="Comic Sans MS"/>
                <a:ea typeface="宋体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true" i="false">
                <a:solidFill>
                  <a:srgbClr val="000000"/>
                </a:solidFill>
                <a:latin typeface="Comic Sans MS"/>
                <a:ea typeface="宋体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true" i="false">
                <a:solidFill>
                  <a:srgbClr val="000000"/>
                </a:solidFill>
                <a:latin typeface="Comic Sans MS"/>
                <a:ea typeface="宋体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true" i="false">
                <a:solidFill>
                  <a:srgbClr val="000000"/>
                </a:solidFill>
                <a:latin typeface="Comic Sans MS"/>
                <a:ea typeface="宋体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true" i="false">
                <a:solidFill>
                  <a:srgbClr val="000000"/>
                </a:solidFill>
                <a:latin typeface="Comic Sans MS"/>
                <a:ea typeface="宋体"/>
              </a:defRPr>
            </a:lvl5pPr>
            <a:lvl6pPr lvl="5">
              <a:defRPr lang="en-US" sz="1800"/>
            </a:lvl6pPr>
            <a:lvl7pPr lvl="6">
              <a:defRPr lang="en-US" sz="1800"/>
            </a:lvl7pPr>
            <a:lvl8pPr lvl="7">
              <a:defRPr lang="en-US" sz="1800"/>
            </a:lvl8pPr>
            <a:lvl9pPr lvl="8">
              <a:defRPr lang="en-US" sz="1800"/>
            </a:lvl9pPr>
          </a:lstStyle>
          <a:p>
            <a:pPr marL="0" lvl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true" i="fals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</a:defRPr>
            </a:pPr>
            <a:r>
              <a:rPr lang="en-US" sz="2800" b="true" i="fals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</a:rPr>
              <a:t>Memory files</a:t>
            </a:r>
            <a:endParaRPr/>
          </a:p>
        </p:txBody>
      </p:sp>
      <p:sp>
        <p:nvSpPr>
          <p:cNvPr id="730" name="Rectangle 2"/>
          <p:cNvSpPr txBox="true">
            <a:spLocks noGrp="true" noChangeShapeType="true"/>
          </p:cNvSpPr>
          <p:nvPr/>
        </p:nvSpPr>
        <p:spPr>
          <a:xfrm rot="0" flipH="false" flipV="false">
            <a:off x="444500" y="1600200"/>
            <a:ext cx="8230268" cy="4732337"/>
          </a:xfrm>
          <a:prstGeom prst="rect">
            <a:avLst/>
          </a:prstGeom>
          <a:noFill/>
          <a:ln>
            <a:extLst/>
          </a:ln>
        </p:spPr>
        <p:txBody>
          <a:bodyPr lIns="90487" tIns="44450" rIns="90487" bIns="4445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lang="en-US" sz="2800" b="false" i="false">
                <a:solidFill>
                  <a:srgbClr val="000000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lang="en-US" sz="2400" b="false" i="false">
                <a:solidFill>
                  <a:srgbClr val="000000"/>
                </a:solidFill>
                <a:latin typeface="Comic Sans MS"/>
                <a:ea typeface="宋体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lang="en-US" sz="2000" b="false" i="false">
                <a:solidFill>
                  <a:srgbClr val="000000"/>
                </a:solidFill>
                <a:latin typeface="Comic Sans MS"/>
                <a:ea typeface="宋体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lang="en-US" sz="2000" b="false" i="false">
                <a:solidFill>
                  <a:srgbClr val="000000"/>
                </a:solidFill>
                <a:latin typeface="Comic Sans MS"/>
                <a:ea typeface="宋体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lang="en-US" sz="2000" b="false" i="false">
                <a:solidFill>
                  <a:srgbClr val="000000"/>
                </a:solidFill>
                <a:latin typeface="Comic Sans MS"/>
                <a:ea typeface="宋体"/>
              </a:defRPr>
            </a:lvl5pPr>
            <a:lvl6pPr lvl="5">
              <a:defRPr lang="en-US" sz="1800"/>
            </a:lvl6pPr>
            <a:lvl7pPr lvl="6">
              <a:defRPr lang="en-US" sz="1800"/>
            </a:lvl7pPr>
            <a:lvl8pPr lvl="7">
              <a:defRPr lang="en-US" sz="1800"/>
            </a:lvl8pPr>
            <a:lvl9pPr lvl="8">
              <a:defRPr lang="en-US" sz="1800"/>
            </a:lvl9pPr>
          </a:lstStyle>
          <a:p>
            <a:pPr marL="742950" lvl="1" indent="-285750" algn="l" defTabSz="914400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har char="–"/>
              <a:defRPr lang="en-US" sz="2400" b="false" i="fals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</a:defRPr>
            </a:pPr>
            <a:r>
              <a:rPr lang="en-US" sz="2400" b="false" i="false" u="non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</a:rPr>
              <a:t>Linux</a:t>
            </a:r>
            <a:r>
              <a:rPr lang="zh-CN" sz="2400" b="false" i="false" u="non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</a:rPr>
              <a:t>中的文件不一定在磁盘等外存中</a:t>
            </a:r>
            <a:endParaRPr/>
          </a:p>
          <a:p>
            <a:pPr marL="742950" lvl="1" indent="-285750" algn="l" defTabSz="914400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har char="–"/>
              <a:defRPr lang="en-US" sz="2400" b="false" i="fals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</a:defRPr>
            </a:pPr>
            <a:r>
              <a:rPr lang="en-US" sz="2400" b="false" i="false" u="non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</a:rPr>
              <a:t>Linux kernel</a:t>
            </a:r>
            <a:r>
              <a:rPr lang="zh-CN" sz="2400" b="false" i="false" u="non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</a:rPr>
              <a:t>可以将虚拟内存空间模拟成一个文件系统，如</a:t>
            </a:r>
            <a:r>
              <a:rPr lang="en-US" sz="2400" b="false" i="false" u="non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</a:rPr>
              <a:t>tmpfs</a:t>
            </a:r>
            <a:r>
              <a:rPr lang="zh-CN" sz="2400" b="false" i="false" u="non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</a:rPr>
              <a:t>、</a:t>
            </a:r>
            <a:r>
              <a:rPr lang="en-US" sz="2400" b="false" i="false" u="non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</a:rPr>
              <a:t>ramfs</a:t>
            </a:r>
            <a:endParaRPr/>
          </a:p>
          <a:p>
            <a:pPr marL="742950" lvl="1" indent="-285750" algn="l" defTabSz="914400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har char="–"/>
              <a:defRPr lang="en-US" sz="2400" b="false" i="fals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</a:defRPr>
            </a:pPr>
            <a:r>
              <a:rPr lang="zh-CN" sz="2400" b="false" i="false" u="non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</a:rPr>
              <a:t>内存文件系统底层没有任何</a:t>
            </a:r>
            <a:r>
              <a:rPr lang="en-US" sz="2400" b="false" i="false" u="non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</a:rPr>
              <a:t>I/O</a:t>
            </a:r>
            <a:r>
              <a:rPr lang="zh-CN" sz="2400" b="false" i="false" u="non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</a:rPr>
              <a:t>设备</a:t>
            </a:r>
            <a:endParaRPr/>
          </a:p>
          <a:p>
            <a:pPr marL="742950" lvl="1" indent="-285750" algn="l" defTabSz="914400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har char="–"/>
              <a:defRPr lang="en-US" sz="2400" b="false" i="fals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</a:defRPr>
            </a:pPr>
            <a:r>
              <a:rPr lang="zh-CN" sz="2400" b="false" i="false" u="non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</a:rPr>
              <a:t>但内存文件系统中的</a:t>
            </a:r>
            <a:r>
              <a:rPr lang="en-US" sz="2400" b="false" i="false" u="non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</a:rPr>
              <a:t>page</a:t>
            </a:r>
            <a:r>
              <a:rPr lang="zh-CN" sz="2400" b="false" i="false" u="non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</a:rPr>
              <a:t>可能发生</a:t>
            </a:r>
            <a:r>
              <a:rPr lang="en-US" sz="2400" b="false" i="false" u="non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</a:rPr>
              <a:t>swap</a:t>
            </a:r>
            <a:endParaRPr/>
          </a:p>
          <a:p>
            <a:pPr marL="742950" lvl="1" indent="-285750" algn="l" defTabSz="914400">
              <a:lnSpc>
                <a:spcPct val="140000"/>
              </a:lnSpc>
              <a:spcBef>
                <a:spcPct val="20000"/>
              </a:spcBef>
              <a:spcAft>
                <a:spcPts val="0"/>
              </a:spcAft>
              <a:buChar char="–"/>
              <a:defRPr lang="en-US" sz="2400" b="false" i="fals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</a:defRPr>
            </a:pPr>
            <a:r>
              <a:rPr lang="zh-CN" sz="2400" b="false" i="false" u="non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</a:rPr>
              <a:t>可以将内存文件作为</a:t>
            </a:r>
            <a:r>
              <a:rPr lang="en-US" sz="2400" b="false" i="false" u="non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</a:rPr>
              <a:t>file object</a:t>
            </a:r>
            <a:r>
              <a:rPr lang="zh-CN" sz="2400" b="false" i="false" u="none">
                <a:solidFill>
                  <a:srgbClr val="000000">
                    <a:alpha val="100000"/>
                  </a:srgbClr>
                </a:solidFill>
                <a:latin typeface="Comic Sans MS"/>
                <a:ea typeface="宋体"/>
              </a:rPr>
              <a:t>映射到进程地址空间中</a:t>
            </a:r>
            <a:endParaRPr/>
          </a:p>
        </p:txBody>
      </p:sp>
    </p:spTree>
  </p:cSld>
</p:sld>
</file>

<file path=ppt/slides/slide45.xml><?xml version="1.0" encoding="utf-8"?>
<p:sld xmlns:a="http://schemas.openxmlformats.org/drawingml/2006/main" xmlns:p="http://schemas.openxmlformats.org/presentationml/2006/main">
  <p:cSld>
    <p:spTree>
      <p:nvGrpSpPr>
        <p:cNvPr id="7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733" name="Rectangle 2"/>
          <p:cNvSpPr>
            <a:spLocks noGrp="true" noChangeShapeType="true"/>
          </p:cNvSpPr>
          <p:nvPr>
            <p:ph type="body"/>
          </p:nvPr>
        </p:nvSpPr>
        <p:spPr>
          <a:xfrm>
            <a:off x="457200" y="1592262"/>
            <a:ext cx="8458200" cy="4732337"/>
          </a:xfrm>
          <a:prstGeom prst="rect">
            <a:avLst/>
          </a:prstGeom>
          <a:noFill/>
        </p:spPr>
        <p:txBody>
          <a:bodyPr lIns="90487" tIns="44450" rIns="90487" bIns="4445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lnSpc>
                <a:spcPct val="140000"/>
              </a:lnSpc>
              <a:spcBef>
                <a:spcPct val="20000"/>
              </a:spcBef>
              <a:buChar char="•"/>
            </a:pPr>
            <a:r>
              <a:rPr lang="zh-CN" b="true" i="false" u="none">
                <a:solidFill>
                  <a:schemeClr val="tx1">
                    <a:alpha val="100000"/>
                  </a:schemeClr>
                </a:solidFill>
                <a:latin typeface="Courier New"/>
                <a:ea typeface="宋体"/>
              </a:rPr>
              <a:t>父进程调用</a:t>
            </a:r>
            <a:r>
              <a:rPr lang="en-US" b="true" i="false" u="none">
                <a:solidFill>
                  <a:schemeClr val="tx1">
                    <a:alpha val="100000"/>
                  </a:schemeClr>
                </a:solidFill>
                <a:latin typeface="Courier New"/>
                <a:ea typeface="宋体"/>
              </a:rPr>
              <a:t>fork</a:t>
            </a:r>
            <a:r>
              <a:rPr lang="zh-CN" b="true" i="false" u="none">
                <a:solidFill>
                  <a:schemeClr val="tx1">
                    <a:alpha val="100000"/>
                  </a:schemeClr>
                </a:solidFill>
                <a:latin typeface="Courier New"/>
                <a:ea typeface="宋体"/>
              </a:rPr>
              <a:t>时</a:t>
            </a:r>
            <a:r>
              <a:rPr lang="en-US" b="false" i="false" u="none"/>
              <a:t>:</a:t>
            </a:r>
            <a:endParaRPr/>
          </a:p>
          <a:p>
            <a:pPr marL="742950" lvl="1" indent="-285750">
              <a:lnSpc>
                <a:spcPct val="140000"/>
              </a:lnSpc>
              <a:spcBef>
                <a:spcPct val="20000"/>
              </a:spcBef>
              <a:buChar char="–"/>
            </a:pPr>
            <a:r>
              <a:rPr lang="en-US" b="false" i="false" u="none"/>
              <a:t>kernel</a:t>
            </a:r>
            <a:r>
              <a:rPr lang="zh-CN" b="false" i="false" u="none"/>
              <a:t>复制父进程的</a:t>
            </a:r>
            <a:r>
              <a:rPr lang="en-US" b="false" i="false" u="none"/>
              <a:t> </a:t>
            </a:r>
            <a:r>
              <a:rPr lang="en-US" b="false" i="false" u="none">
                <a:solidFill>
                  <a:srgbClr val="FF0000">
                    <a:alpha val="100000"/>
                  </a:srgbClr>
                </a:solidFill>
              </a:rPr>
              <a:t>mm_struct</a:t>
            </a:r>
            <a:r>
              <a:rPr lang="en-US" b="false" i="false" u="none"/>
              <a:t>, </a:t>
            </a:r>
            <a:r>
              <a:rPr lang="en-US" b="false" i="false" u="none">
                <a:solidFill>
                  <a:srgbClr val="FF0000">
                    <a:alpha val="100000"/>
                  </a:srgbClr>
                </a:solidFill>
              </a:rPr>
              <a:t>vm_area_struct</a:t>
            </a:r>
            <a:r>
              <a:rPr lang="en-US" b="false" i="false" u="none"/>
              <a:t>, </a:t>
            </a:r>
            <a:r>
              <a:rPr lang="zh-CN" b="false" i="false" u="none"/>
              <a:t>和</a:t>
            </a:r>
            <a:r>
              <a:rPr lang="en-US" b="false" i="false" u="none"/>
              <a:t> </a:t>
            </a:r>
            <a:r>
              <a:rPr lang="en-US" b="false" i="false" u="none">
                <a:solidFill>
                  <a:srgbClr val="FF0000">
                    <a:alpha val="100000"/>
                  </a:srgbClr>
                </a:solidFill>
              </a:rPr>
              <a:t>page tables</a:t>
            </a:r>
            <a:endParaRPr/>
          </a:p>
          <a:p>
            <a:pPr marL="742950" lvl="1" indent="-285750">
              <a:lnSpc>
                <a:spcPct val="140000"/>
              </a:lnSpc>
              <a:spcBef>
                <a:spcPct val="20000"/>
              </a:spcBef>
              <a:buChar char="–"/>
            </a:pPr>
            <a:r>
              <a:rPr lang="zh-CN" sz="2400" b="false" i="false" u="none"/>
              <a:t>父子进程此时共享</a:t>
            </a:r>
            <a:r>
              <a:rPr lang="en-US" sz="2400" b="false" i="false" u="none"/>
              <a:t>physical pages</a:t>
            </a:r>
            <a:endParaRPr/>
          </a:p>
          <a:p>
            <a:pPr marL="457200" lvl="1" indent="0">
              <a:lnSpc>
                <a:spcPct val="140000"/>
              </a:lnSpc>
              <a:spcBef>
                <a:spcPct val="20000"/>
              </a:spcBef>
              <a:buNone/>
            </a:pPr>
            <a:endParaRPr lang="zh-CN" sz="2400" b="false" i="false" u="none"/>
          </a:p>
        </p:txBody>
      </p:sp>
      <p:sp>
        <p:nvSpPr>
          <p:cNvPr id="734" name="Rectangle 3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/>
              <a:t>Fork() revisted</a:t>
            </a:r>
            <a:endParaRPr/>
          </a:p>
        </p:txBody>
      </p:sp>
    </p:spTree>
  </p:cSld>
  <p:clrMapOvr>
    <a:masterClrMapping/>
  </p:clrMapOvr>
  <p:transition/>
</p:sld>
</file>

<file path=ppt/slides/slide46.xml><?xml version="1.0" encoding="utf-8"?>
<p:sld xmlns:a="http://schemas.openxmlformats.org/drawingml/2006/main" xmlns:p="http://schemas.openxmlformats.org/presentationml/2006/main">
  <p:cSld>
    <p:spTree>
      <p:nvGrpSpPr>
        <p:cNvPr id="7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737" name="Rectangle 2"/>
          <p:cNvSpPr>
            <a:spLocks noGrp="true" noChangeShapeType="true"/>
          </p:cNvSpPr>
          <p:nvPr>
            <p:ph type="body"/>
          </p:nvPr>
        </p:nvSpPr>
        <p:spPr>
          <a:xfrm>
            <a:off x="368300" y="1600200"/>
            <a:ext cx="8547100" cy="4732337"/>
          </a:xfrm>
          <a:prstGeom prst="rect">
            <a:avLst/>
          </a:prstGeom>
          <a:noFill/>
        </p:spPr>
        <p:txBody>
          <a:bodyPr lIns="90487" tIns="44450" rIns="90487" bIns="4445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742950" lvl="1" indent="-285750">
              <a:lnSpc>
                <a:spcPct val="120000"/>
              </a:lnSpc>
              <a:spcBef>
                <a:spcPct val="20000"/>
              </a:spcBef>
              <a:buChar char="–"/>
            </a:pPr>
            <a:r>
              <a:rPr lang="en-US" b="false" i="false" u="none"/>
              <a:t>Copy-On-Write</a:t>
            </a:r>
            <a:endParaRPr/>
          </a:p>
          <a:p>
            <a:pPr marL="1143000" lvl="2" indent="-228600">
              <a:lnSpc>
                <a:spcPct val="120000"/>
              </a:lnSpc>
              <a:spcBef>
                <a:spcPct val="20000"/>
              </a:spcBef>
              <a:buChar char="•"/>
            </a:pPr>
            <a:r>
              <a:rPr lang="zh-CN" sz="2400" b="false" i="false" u="none"/>
              <a:t>将父子进程的</a:t>
            </a:r>
            <a:r>
              <a:rPr lang="en-US" sz="2400" b="false" i="false" u="none"/>
              <a:t> </a:t>
            </a:r>
            <a:r>
              <a:rPr lang="en-US" sz="2400" b="false" i="false" u="none">
                <a:solidFill>
                  <a:srgbClr val="FF0000">
                    <a:alpha val="100000"/>
                  </a:srgbClr>
                </a:solidFill>
              </a:rPr>
              <a:t>vm_area_struct</a:t>
            </a:r>
            <a:r>
              <a:rPr lang="en-US" sz="2400" b="false" i="false" u="none"/>
              <a:t> </a:t>
            </a:r>
            <a:r>
              <a:rPr lang="zh-CN" sz="2400" b="false" i="false" u="none"/>
              <a:t>中各个</a:t>
            </a:r>
            <a:r>
              <a:rPr lang="en-US" sz="2400" b="false" i="false" u="none"/>
              <a:t>area</a:t>
            </a:r>
            <a:r>
              <a:rPr lang="zh-CN" sz="2400" b="false" i="false" u="none"/>
              <a:t>标记为</a:t>
            </a:r>
            <a:r>
              <a:rPr lang="en-US" sz="2400" b="false" i="false" u="none"/>
              <a:t> </a:t>
            </a:r>
            <a:r>
              <a:rPr lang="en-US" sz="2400" b="false" i="false" u="none">
                <a:solidFill>
                  <a:srgbClr val="FF0000">
                    <a:alpha val="100000"/>
                  </a:srgbClr>
                </a:solidFill>
              </a:rPr>
              <a:t>private</a:t>
            </a:r>
            <a:r>
              <a:rPr lang="en-US" sz="2400" b="false" i="false" u="none"/>
              <a:t> </a:t>
            </a:r>
            <a:r>
              <a:rPr lang="en-US" sz="2400" b="false" i="false" u="none"/>
              <a:t>“</a:t>
            </a:r>
            <a:r>
              <a:rPr lang="en-US" sz="2400" b="false" i="false" u="none"/>
              <a:t>copy-on-write</a:t>
            </a:r>
            <a:r>
              <a:rPr lang="en-US" sz="2400" b="false" i="false" u="none"/>
              <a:t>”</a:t>
            </a:r>
            <a:r>
              <a:rPr lang="en-US" sz="2400" b="false" i="false" u="none"/>
              <a:t>. </a:t>
            </a:r>
            <a:endParaRPr/>
          </a:p>
          <a:p>
            <a:pPr marL="1143000" lvl="2" indent="-228600">
              <a:lnSpc>
                <a:spcPct val="120000"/>
              </a:lnSpc>
              <a:spcBef>
                <a:spcPct val="20000"/>
              </a:spcBef>
              <a:buChar char="•"/>
            </a:pPr>
            <a:r>
              <a:rPr lang="zh-CN" sz="2400" b="false" i="false" u="none"/>
              <a:t>将父子进程的</a:t>
            </a:r>
            <a:r>
              <a:rPr lang="en-US" sz="2400" b="false" i="false" u="none"/>
              <a:t>writable area</a:t>
            </a:r>
            <a:r>
              <a:rPr lang="zh-CN" sz="2400" b="false" i="false" u="none"/>
              <a:t>中的</a:t>
            </a:r>
            <a:r>
              <a:rPr lang="en-US" sz="2400" b="false" i="false" u="none"/>
              <a:t>page</a:t>
            </a:r>
            <a:r>
              <a:rPr lang="zh-CN" sz="2400" b="false" i="false" u="none"/>
              <a:t>标记为</a:t>
            </a:r>
            <a:r>
              <a:rPr lang="en-US" sz="2400" b="false" i="false" u="none">
                <a:solidFill>
                  <a:srgbClr val="FF0000">
                    <a:alpha val="100000"/>
                  </a:srgbClr>
                </a:solidFill>
              </a:rPr>
              <a:t>read-only</a:t>
            </a:r>
            <a:endParaRPr/>
          </a:p>
          <a:p>
            <a:pPr marL="1143000" lvl="2" indent="-228600">
              <a:lnSpc>
                <a:spcPct val="120000"/>
              </a:lnSpc>
              <a:spcBef>
                <a:spcPct val="20000"/>
              </a:spcBef>
              <a:buChar char="•"/>
            </a:pPr>
            <a:r>
              <a:rPr lang="zh-CN" sz="2400" b="false" i="false" u="none"/>
              <a:t>之后父子进程中的写操作会出发</a:t>
            </a:r>
            <a:r>
              <a:rPr lang="en-US" sz="2400" b="false" i="false" u="none">
                <a:solidFill>
                  <a:srgbClr val="FF0000">
                    <a:alpha val="100000"/>
                  </a:srgbClr>
                </a:solidFill>
              </a:rPr>
              <a:t>protection</a:t>
            </a:r>
            <a:r>
              <a:rPr lang="en-US" sz="2400" b="false" i="false" u="none">
                <a:solidFill>
                  <a:srgbClr val="FF0000">
                    <a:alpha val="100000"/>
                  </a:srgbClr>
                </a:solidFill>
              </a:rPr>
              <a:t> </a:t>
            </a:r>
            <a:r>
              <a:rPr lang="en-US" sz="2400" b="false" i="false" u="none">
                <a:solidFill>
                  <a:srgbClr val="FF0000">
                    <a:alpha val="100000"/>
                  </a:srgbClr>
                </a:solidFill>
              </a:rPr>
              <a:t>fault</a:t>
            </a:r>
            <a:endParaRPr/>
          </a:p>
          <a:p>
            <a:pPr marL="1600200" lvl="3" indent="-228600">
              <a:lnSpc>
                <a:spcPct val="120000"/>
              </a:lnSpc>
              <a:spcBef>
                <a:spcPct val="20000"/>
              </a:spcBef>
              <a:buChar char="–"/>
            </a:pPr>
            <a:r>
              <a:rPr lang="en-US" b="false" i="false" u="none"/>
              <a:t>fault handler</a:t>
            </a:r>
            <a:r>
              <a:rPr lang="zh-CN" b="false" i="false" u="none"/>
              <a:t>创建</a:t>
            </a:r>
            <a:r>
              <a:rPr lang="en-US" b="false" i="false" u="none"/>
              <a:t>page</a:t>
            </a:r>
            <a:r>
              <a:rPr lang="zh-CN" b="false" i="false" u="none"/>
              <a:t>的一个副本创建</a:t>
            </a:r>
            <a:r>
              <a:rPr lang="en-US" b="false" i="false" u="none"/>
              <a:t>page</a:t>
            </a:r>
            <a:r>
              <a:rPr lang="zh-CN" b="false" i="false" u="none"/>
              <a:t>的副本并为其设置写权限</a:t>
            </a:r>
            <a:endParaRPr/>
          </a:p>
        </p:txBody>
      </p:sp>
      <p:sp>
        <p:nvSpPr>
          <p:cNvPr id="738" name="Rectangle 3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/>
              <a:t>Fork() revisted</a:t>
            </a:r>
            <a:endParaRPr/>
          </a:p>
        </p:txBody>
      </p:sp>
    </p:spTree>
  </p:cSld>
  <p:clrMapOvr>
    <a:masterClrMapping/>
  </p:clrMapOvr>
  <p:transition/>
</p:sld>
</file>

<file path=ppt/slides/slide47.xml><?xml version="1.0" encoding="utf-8"?>
<p:sld xmlns:a="http://schemas.openxmlformats.org/drawingml/2006/main" xmlns:p="http://schemas.openxmlformats.org/presentationml/2006/main">
  <p:cSld>
    <p:spTree>
      <p:nvGrpSpPr>
        <p:cNvPr id="7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741" name="Rectangle 2"/>
          <p:cNvSpPr>
            <a:spLocks noGrp="true" noChangeShapeType="true"/>
          </p:cNvSpPr>
          <p:nvPr>
            <p:ph type="body"/>
          </p:nvPr>
        </p:nvSpPr>
        <p:spPr>
          <a:xfrm>
            <a:off x="304800" y="1447800"/>
            <a:ext cx="8382000" cy="4732337"/>
          </a:xfrm>
          <a:prstGeom prst="rect">
            <a:avLst/>
          </a:prstGeom>
          <a:noFill/>
        </p:spPr>
        <p:txBody>
          <a:bodyPr lIns="90487" tIns="44450" rIns="90487" bIns="4445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742950" lvl="1" indent="-285750">
              <a:lnSpc>
                <a:spcPct val="180000"/>
              </a:lnSpc>
              <a:spcBef>
                <a:spcPct val="20000"/>
              </a:spcBef>
              <a:buChar char="–"/>
            </a:pPr>
            <a:r>
              <a:rPr lang="en-US" b="false" i="false" u="none"/>
              <a:t>Result:</a:t>
            </a:r>
            <a:endParaRPr/>
          </a:p>
          <a:p>
            <a:pPr marL="1143000" lvl="2" indent="-228600">
              <a:lnSpc>
                <a:spcPct val="180000"/>
              </a:lnSpc>
              <a:spcBef>
                <a:spcPct val="20000"/>
              </a:spcBef>
              <a:buChar char="•"/>
            </a:pPr>
            <a:r>
              <a:rPr lang="en-US" sz="2400" b="false" i="false" u="none">
                <a:solidFill>
                  <a:srgbClr val="FF0000">
                    <a:alpha val="100000"/>
                  </a:srgbClr>
                </a:solidFill>
              </a:rPr>
              <a:t>copies are deferred </a:t>
            </a:r>
            <a:r>
              <a:rPr lang="en-US" sz="2400" b="false" i="false" u="none"/>
              <a:t>until absolutely necessary</a:t>
            </a:r>
            <a:br>
              <a:rPr/>
            </a:br>
            <a:r>
              <a:rPr lang="en-US" sz="2400" b="false" i="false" u="none"/>
              <a:t>(i.e., when one of the processes tries to modify a shared page).</a:t>
            </a:r>
            <a:endParaRPr/>
          </a:p>
        </p:txBody>
      </p:sp>
      <p:sp>
        <p:nvSpPr>
          <p:cNvPr id="742" name="Rectangle 3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/>
              <a:t>Fork() revisted</a:t>
            </a:r>
            <a:endParaRPr/>
          </a:p>
        </p:txBody>
      </p:sp>
    </p:spTree>
  </p:cSld>
  <p:clrMapOvr>
    <a:masterClrMapping/>
  </p:clrMapOvr>
  <p:transition/>
</p:sld>
</file>

<file path=ppt/slides/slide48.xml><?xml version="1.0" encoding="utf-8"?>
<p:sld xmlns:a="http://schemas.openxmlformats.org/drawingml/2006/main" xmlns:p="http://schemas.openxmlformats.org/presentationml/2006/main">
  <p:cSld>
    <p:spTree>
      <p:nvGrpSpPr>
        <p:cNvPr id="7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745" name="Rectangle 30"/>
          <p:cNvSpPr>
            <a:spLocks noGrp="true" noChangeShapeType="true"/>
          </p:cNvSpPr>
          <p:nvPr>
            <p:ph type="body"/>
          </p:nvPr>
        </p:nvSpPr>
        <p:spPr>
          <a:xfrm>
            <a:off x="4953000" y="1524000"/>
            <a:ext cx="3746500" cy="4656137"/>
          </a:xfrm>
          <a:prstGeom prst="rect">
            <a:avLst/>
          </a:prstGeom>
        </p:spPr>
        <p:txBody>
          <a:bodyPr lIns="90487" tIns="44450" rIns="90487" bIns="44450" anchor="t"/>
          <a:lstStyle>
            <a:lvl1pPr marL="342900" indent="0" algn="l" defTabSz="89535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89535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89535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89535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89535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  <a:lvl6pPr defTabSz="895350">
              <a:defRPr lang="en-US" sz="1800"/>
            </a:lvl6pPr>
            <a:lvl7pPr defTabSz="895350">
              <a:defRPr lang="en-US" sz="1800"/>
            </a:lvl7pPr>
            <a:lvl8pPr defTabSz="895350">
              <a:defRPr lang="en-US" sz="1800"/>
            </a:lvl8pPr>
            <a:lvl9pPr defTabSz="895350">
              <a:defRPr lang="en-US" sz="1800"/>
            </a:lvl9pPr>
          </a:lstStyle>
          <a:p>
            <a:pPr marL="223837" lvl="0" indent="-223837" defTabSz="895350">
              <a:spcBef>
                <a:spcPct val="20000"/>
              </a:spcBef>
              <a:buChar char="•"/>
            </a:pPr>
            <a:r>
              <a:rPr lang="en-US" sz="2400" b="false" i="false" u="none"/>
              <a:t> Execve():</a:t>
            </a:r>
            <a:endParaRPr/>
          </a:p>
          <a:p>
            <a:pPr marL="560387" lvl="1" indent="-222250" defTabSz="895350">
              <a:spcBef>
                <a:spcPct val="20000"/>
              </a:spcBef>
              <a:buChar char="–"/>
            </a:pPr>
            <a:r>
              <a:rPr lang="zh-CN" b="false" i="false" u="none"/>
              <a:t>删除</a:t>
            </a:r>
            <a:r>
              <a:rPr lang="en-US" b="false" i="false" u="none"/>
              <a:t>user space</a:t>
            </a:r>
            <a:r>
              <a:rPr lang="zh-CN" b="false" i="false" u="none"/>
              <a:t>的所有</a:t>
            </a:r>
            <a:r>
              <a:rPr lang="en-US" b="false" i="false" u="none"/>
              <a:t> </a:t>
            </a:r>
            <a:r>
              <a:rPr lang="en-US" b="false" i="false" u="none">
                <a:solidFill>
                  <a:srgbClr val="FF0000">
                    <a:alpha val="100000"/>
                  </a:srgbClr>
                </a:solidFill>
              </a:rPr>
              <a:t>vm_area_structs</a:t>
            </a:r>
            <a:r>
              <a:rPr lang="zh-CN" b="false" i="false" u="none">
                <a:solidFill>
                  <a:schemeClr val="tx1">
                    <a:alpha val="100000"/>
                  </a:schemeClr>
                </a:solidFill>
              </a:rPr>
              <a:t>和</a:t>
            </a:r>
            <a:r>
              <a:rPr lang="en-US" b="false" i="false" u="none">
                <a:solidFill>
                  <a:srgbClr val="FF0000">
                    <a:alpha val="100000"/>
                  </a:srgbClr>
                </a:solidFill>
              </a:rPr>
              <a:t>PTE</a:t>
            </a:r>
            <a:endParaRPr/>
          </a:p>
          <a:p>
            <a:pPr marL="960437" lvl="2" indent="-222250" defTabSz="895350">
              <a:spcBef>
                <a:spcPct val="20000"/>
              </a:spcBef>
              <a:buChar char="–"/>
            </a:pPr>
            <a:r>
              <a:rPr lang="en-US" sz="2400" b="false" i="false" u="none"/>
              <a:t>stack, bss, data, text, shared libs.</a:t>
            </a:r>
            <a:endParaRPr/>
          </a:p>
        </p:txBody>
      </p:sp>
      <p:sp>
        <p:nvSpPr>
          <p:cNvPr id="746" name="Rectangle 3"/>
          <p:cNvSpPr>
            <a:spLocks noGrp="true" noChangeShapeType="true"/>
          </p:cNvSpPr>
          <p:nvPr/>
        </p:nvSpPr>
        <p:spPr>
          <a:xfrm>
            <a:off x="1335087" y="3076575"/>
            <a:ext cx="2174875" cy="487362"/>
          </a:xfrm>
          <a:prstGeom prst="rect">
            <a:avLst/>
          </a:prstGeom>
          <a:solidFill>
            <a:srgbClr val="99CCFF"/>
          </a:solidFill>
          <a:ln w="2540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 sz="1400" b="true" i="false" u="none">
                <a:latin typeface="Helvetica"/>
              </a:rPr>
              <a:t>kernel code/data</a:t>
            </a:r>
            <a:endParaRPr/>
          </a:p>
        </p:txBody>
      </p:sp>
      <p:sp>
        <p:nvSpPr>
          <p:cNvPr id="747" name="Rectangle 4"/>
          <p:cNvSpPr>
            <a:spLocks noGrp="true" noChangeShapeType="true"/>
          </p:cNvSpPr>
          <p:nvPr/>
        </p:nvSpPr>
        <p:spPr>
          <a:xfrm>
            <a:off x="1335087" y="4330700"/>
            <a:ext cx="2174875" cy="487362"/>
          </a:xfrm>
          <a:prstGeom prst="rect">
            <a:avLst/>
          </a:prstGeom>
          <a:solidFill>
            <a:srgbClr val="85FFE0"/>
          </a:solidFill>
          <a:ln w="2540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 lvl="0" algn="ctr"/>
            <a:r>
              <a:rPr lang="en-US" sz="1400">
                <a:latin typeface="Helvetica"/>
              </a:rPr>
              <a:t>Memory mapped region </a:t>
            </a:r>
            <a:endParaRPr/>
          </a:p>
          <a:p>
            <a:pPr lvl="0" algn="ctr"/>
            <a:r>
              <a:rPr lang="en-US" sz="1400">
                <a:latin typeface="Helvetica"/>
              </a:rPr>
              <a:t>for shared libraries</a:t>
            </a:r>
            <a:endParaRPr/>
          </a:p>
        </p:txBody>
      </p:sp>
      <p:sp>
        <p:nvSpPr>
          <p:cNvPr id="748" name="Rectangle 5"/>
          <p:cNvSpPr>
            <a:spLocks noGrp="true" noChangeShapeType="true"/>
          </p:cNvSpPr>
          <p:nvPr/>
        </p:nvSpPr>
        <p:spPr>
          <a:xfrm>
            <a:off x="1335087" y="4818062"/>
            <a:ext cx="2174875" cy="390525"/>
          </a:xfrm>
          <a:prstGeom prst="rect">
            <a:avLst/>
          </a:prstGeom>
          <a:solidFill>
            <a:srgbClr val="C0C0C0"/>
          </a:solidFill>
          <a:ln w="2540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749" name="Rectangle 6"/>
          <p:cNvSpPr>
            <a:spLocks noGrp="true" noChangeShapeType="true"/>
          </p:cNvSpPr>
          <p:nvPr/>
        </p:nvSpPr>
        <p:spPr>
          <a:xfrm>
            <a:off x="1335087" y="5211762"/>
            <a:ext cx="2174875" cy="422275"/>
          </a:xfrm>
          <a:prstGeom prst="rect">
            <a:avLst/>
          </a:prstGeom>
          <a:solidFill>
            <a:srgbClr val="A5A5E9"/>
          </a:solidFill>
          <a:ln w="2540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 lvl="0" algn="ctr"/>
            <a:r>
              <a:rPr lang="en-US" sz="1400">
                <a:latin typeface="Helvetica"/>
              </a:rPr>
              <a:t>runtime heap (via malloc)</a:t>
            </a:r>
            <a:endParaRPr/>
          </a:p>
        </p:txBody>
      </p:sp>
      <p:sp>
        <p:nvSpPr>
          <p:cNvPr id="750" name="Rectangle 7"/>
          <p:cNvSpPr>
            <a:spLocks noGrp="true" noChangeShapeType="true"/>
          </p:cNvSpPr>
          <p:nvPr/>
        </p:nvSpPr>
        <p:spPr>
          <a:xfrm>
            <a:off x="1335087" y="3756025"/>
            <a:ext cx="2174875" cy="573087"/>
          </a:xfrm>
          <a:prstGeom prst="rect">
            <a:avLst/>
          </a:prstGeom>
          <a:solidFill>
            <a:srgbClr val="C0C0C0"/>
          </a:solidFill>
          <a:ln w="2540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751" name="Rectangle 8"/>
          <p:cNvSpPr>
            <a:spLocks noGrp="true" noChangeShapeType="true"/>
          </p:cNvSpPr>
          <p:nvPr/>
        </p:nvSpPr>
        <p:spPr>
          <a:xfrm>
            <a:off x="1335087" y="6105525"/>
            <a:ext cx="2174875" cy="250825"/>
          </a:xfrm>
          <a:prstGeom prst="rect">
            <a:avLst/>
          </a:prstGeom>
          <a:solidFill>
            <a:srgbClr val="FF99CC"/>
          </a:solidFill>
          <a:ln w="2540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 sz="1400" b="true" i="false" u="none">
                <a:latin typeface="Helvetica"/>
              </a:rPr>
              <a:t>program text (.text)</a:t>
            </a:r>
            <a:endParaRPr/>
          </a:p>
        </p:txBody>
      </p:sp>
      <p:sp>
        <p:nvSpPr>
          <p:cNvPr id="752" name="Rectangle 9"/>
          <p:cNvSpPr>
            <a:spLocks noGrp="true" noChangeShapeType="true"/>
          </p:cNvSpPr>
          <p:nvPr/>
        </p:nvSpPr>
        <p:spPr>
          <a:xfrm>
            <a:off x="1335087" y="5865812"/>
            <a:ext cx="2174875" cy="250825"/>
          </a:xfrm>
          <a:prstGeom prst="rect">
            <a:avLst/>
          </a:prstGeom>
          <a:solidFill>
            <a:srgbClr val="FFFF00"/>
          </a:solidFill>
          <a:ln w="2540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 sz="1400" b="true" i="false" u="none">
                <a:latin typeface="Helvetica"/>
              </a:rPr>
              <a:t>initialized data (.data)</a:t>
            </a:r>
            <a:endParaRPr/>
          </a:p>
        </p:txBody>
      </p:sp>
      <p:sp>
        <p:nvSpPr>
          <p:cNvPr id="753" name="Rectangle 10"/>
          <p:cNvSpPr>
            <a:spLocks noGrp="true" noChangeShapeType="true"/>
          </p:cNvSpPr>
          <p:nvPr/>
        </p:nvSpPr>
        <p:spPr>
          <a:xfrm>
            <a:off x="1335087" y="5624512"/>
            <a:ext cx="2174875" cy="249237"/>
          </a:xfrm>
          <a:prstGeom prst="rect">
            <a:avLst/>
          </a:prstGeom>
          <a:solidFill>
            <a:srgbClr val="A5A5E9"/>
          </a:solidFill>
          <a:ln w="2540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 lvl="0" algn="ctr"/>
            <a:r>
              <a:rPr lang="en-US" sz="1400">
                <a:latin typeface="Helvetica"/>
              </a:rPr>
              <a:t>uninitialized data (.bss)</a:t>
            </a:r>
            <a:endParaRPr/>
          </a:p>
        </p:txBody>
      </p:sp>
      <p:sp>
        <p:nvSpPr>
          <p:cNvPr id="754" name="Line 11"/>
          <p:cNvSpPr>
            <a:spLocks noGrp="true" noChangeShapeType="true"/>
          </p:cNvSpPr>
          <p:nvPr/>
        </p:nvSpPr>
        <p:spPr>
          <a:xfrm flipV="true">
            <a:off x="2360612" y="4981575"/>
            <a:ext cx="0" cy="222250"/>
          </a:xfrm>
          <a:prstGeom prst="line">
            <a:avLst/>
          </a:prstGeom>
          <a:noFill/>
          <a:ln w="38100">
            <a:solidFill>
              <a:schemeClr val="dk1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755" name="Rectangle 12"/>
          <p:cNvSpPr>
            <a:spLocks noGrp="true" noChangeShapeType="true"/>
          </p:cNvSpPr>
          <p:nvPr/>
        </p:nvSpPr>
        <p:spPr>
          <a:xfrm>
            <a:off x="1335087" y="3543300"/>
            <a:ext cx="2174875" cy="212725"/>
          </a:xfrm>
          <a:prstGeom prst="rect">
            <a:avLst/>
          </a:prstGeom>
          <a:solidFill>
            <a:srgbClr val="A5A5E9"/>
          </a:solidFill>
          <a:ln w="2540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 lvl="0" algn="ctr"/>
            <a:r>
              <a:rPr lang="en-US" sz="1400">
                <a:latin typeface="Helvetica"/>
              </a:rPr>
              <a:t>stack</a:t>
            </a:r>
            <a:endParaRPr/>
          </a:p>
        </p:txBody>
      </p:sp>
      <p:sp>
        <p:nvSpPr>
          <p:cNvPr id="756" name="Line 13"/>
          <p:cNvSpPr>
            <a:spLocks noGrp="true" noChangeShapeType="true"/>
          </p:cNvSpPr>
          <p:nvPr/>
        </p:nvSpPr>
        <p:spPr>
          <a:xfrm flipV="true">
            <a:off x="2371725" y="4111625"/>
            <a:ext cx="0" cy="222250"/>
          </a:xfrm>
          <a:prstGeom prst="line">
            <a:avLst/>
          </a:prstGeom>
          <a:noFill/>
          <a:ln w="38100">
            <a:solidFill>
              <a:schemeClr val="dk1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757" name="Line 14"/>
          <p:cNvSpPr>
            <a:spLocks noGrp="true" noChangeShapeType="true"/>
          </p:cNvSpPr>
          <p:nvPr/>
        </p:nvSpPr>
        <p:spPr>
          <a:xfrm>
            <a:off x="2381250" y="3756025"/>
            <a:ext cx="0" cy="223837"/>
          </a:xfrm>
          <a:prstGeom prst="line">
            <a:avLst/>
          </a:prstGeom>
          <a:noFill/>
          <a:ln w="38100">
            <a:solidFill>
              <a:schemeClr val="dk1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758" name="Rectangle 15"/>
          <p:cNvSpPr>
            <a:spLocks noGrp="true" noChangeShapeType="true"/>
          </p:cNvSpPr>
          <p:nvPr/>
        </p:nvSpPr>
        <p:spPr>
          <a:xfrm>
            <a:off x="1335087" y="6346825"/>
            <a:ext cx="2174875" cy="250825"/>
          </a:xfrm>
          <a:prstGeom prst="rect">
            <a:avLst/>
          </a:prstGeom>
          <a:solidFill>
            <a:srgbClr val="C0C0C0"/>
          </a:solidFill>
          <a:ln w="2540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 sz="1400" b="true" i="false" u="none">
                <a:latin typeface="Helvetica"/>
              </a:rPr>
              <a:t>forbidden</a:t>
            </a:r>
            <a:endParaRPr/>
          </a:p>
        </p:txBody>
      </p:sp>
      <p:sp>
        <p:nvSpPr>
          <p:cNvPr id="759" name="Text Box 16"/>
          <p:cNvSpPr txBox="true">
            <a:spLocks noGrp="true" noChangeShapeType="true"/>
          </p:cNvSpPr>
          <p:nvPr/>
        </p:nvSpPr>
        <p:spPr>
          <a:xfrm>
            <a:off x="1128712" y="6478587"/>
            <a:ext cx="282575" cy="30321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zh-CN" sz="1400" b="true" i="false" u="none">
                <a:latin typeface="Helvetica"/>
              </a:rPr>
              <a:t>0</a:t>
            </a:r>
            <a:endParaRPr/>
          </a:p>
        </p:txBody>
      </p:sp>
      <p:sp>
        <p:nvSpPr>
          <p:cNvPr id="760" name="Text Box 17"/>
          <p:cNvSpPr txBox="true">
            <a:spLocks noGrp="true" noChangeShapeType="true"/>
          </p:cNvSpPr>
          <p:nvPr/>
        </p:nvSpPr>
        <p:spPr>
          <a:xfrm>
            <a:off x="452437" y="3578225"/>
            <a:ext cx="642937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1400" b="true" i="false" u="none">
                <a:latin typeface="Helvetica"/>
              </a:rPr>
              <a:t>%esp</a:t>
            </a:r>
            <a:endParaRPr/>
          </a:p>
        </p:txBody>
      </p:sp>
      <p:sp>
        <p:nvSpPr>
          <p:cNvPr id="761" name="Line 18"/>
          <p:cNvSpPr>
            <a:spLocks noGrp="true" noChangeShapeType="true"/>
          </p:cNvSpPr>
          <p:nvPr/>
        </p:nvSpPr>
        <p:spPr>
          <a:xfrm>
            <a:off x="1076325" y="3730625"/>
            <a:ext cx="258762" cy="1587"/>
          </a:xfrm>
          <a:prstGeom prst="line">
            <a:avLst/>
          </a:prstGeom>
          <a:noFill/>
          <a:ln w="25400">
            <a:solidFill>
              <a:schemeClr val="dk1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762" name="Text Box 19"/>
          <p:cNvSpPr txBox="true">
            <a:spLocks noGrp="true" noChangeShapeType="true"/>
          </p:cNvSpPr>
          <p:nvPr/>
        </p:nvSpPr>
        <p:spPr>
          <a:xfrm>
            <a:off x="3702050" y="3729037"/>
            <a:ext cx="863600" cy="51752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1400" b="true" i="false" u="none">
                <a:latin typeface="Helvetica"/>
              </a:rPr>
              <a:t>process</a:t>
            </a:r>
            <a:endParaRPr/>
          </a:p>
          <a:p>
            <a:pPr marL="0" lvl="0" indent="0">
              <a:spcBef>
                <a:spcPts val="0"/>
              </a:spcBef>
              <a:buNone/>
            </a:pPr>
            <a:r>
              <a:rPr lang="en-US" sz="1400" b="true" i="false" u="none">
                <a:latin typeface="Helvetica"/>
              </a:rPr>
              <a:t> VM</a:t>
            </a:r>
            <a:endParaRPr/>
          </a:p>
        </p:txBody>
      </p:sp>
      <p:sp>
        <p:nvSpPr>
          <p:cNvPr id="763" name="Line 20"/>
          <p:cNvSpPr>
            <a:spLocks noGrp="true" noChangeShapeType="true"/>
          </p:cNvSpPr>
          <p:nvPr/>
        </p:nvSpPr>
        <p:spPr>
          <a:xfrm>
            <a:off x="3606800" y="3770312"/>
            <a:ext cx="0" cy="509587"/>
          </a:xfrm>
          <a:prstGeom prst="line">
            <a:avLst/>
          </a:prstGeom>
          <a:noFill/>
          <a:ln w="38100">
            <a:solidFill>
              <a:schemeClr val="dk1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764" name="Text Box 21"/>
          <p:cNvSpPr txBox="true">
            <a:spLocks noGrp="true" noChangeShapeType="true"/>
          </p:cNvSpPr>
          <p:nvPr/>
        </p:nvSpPr>
        <p:spPr>
          <a:xfrm>
            <a:off x="631825" y="5059362"/>
            <a:ext cx="460375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 sz="1400" b="true" i="false" u="none">
                <a:latin typeface="Helvetica"/>
              </a:rPr>
              <a:t>brk</a:t>
            </a:r>
            <a:endParaRPr/>
          </a:p>
        </p:txBody>
      </p:sp>
      <p:sp>
        <p:nvSpPr>
          <p:cNvPr id="765" name="Line 22"/>
          <p:cNvSpPr>
            <a:spLocks noGrp="true" noChangeShapeType="true"/>
          </p:cNvSpPr>
          <p:nvPr/>
        </p:nvSpPr>
        <p:spPr>
          <a:xfrm>
            <a:off x="1062037" y="5200650"/>
            <a:ext cx="258762" cy="0"/>
          </a:xfrm>
          <a:prstGeom prst="line">
            <a:avLst/>
          </a:prstGeom>
          <a:noFill/>
          <a:ln w="25400">
            <a:solidFill>
              <a:schemeClr val="dk1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766" name="Text Box 23"/>
          <p:cNvSpPr txBox="true">
            <a:spLocks noGrp="true" noChangeShapeType="true"/>
          </p:cNvSpPr>
          <p:nvPr/>
        </p:nvSpPr>
        <p:spPr>
          <a:xfrm>
            <a:off x="68262" y="3379787"/>
            <a:ext cx="1176337" cy="2841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sz="1400" b="true" i="false" u="none">
                <a:solidFill>
                  <a:schemeClr val="dk2"/>
                </a:solidFill>
                <a:latin typeface="Helvetica"/>
              </a:rPr>
              <a:t>0xc0000000</a:t>
            </a:r>
            <a:endParaRPr/>
          </a:p>
        </p:txBody>
      </p:sp>
      <p:sp>
        <p:nvSpPr>
          <p:cNvPr id="767" name="Rectangle 24"/>
          <p:cNvSpPr>
            <a:spLocks noGrp="true" noChangeShapeType="true"/>
          </p:cNvSpPr>
          <p:nvPr/>
        </p:nvSpPr>
        <p:spPr>
          <a:xfrm>
            <a:off x="1335087" y="2592387"/>
            <a:ext cx="2174875" cy="487362"/>
          </a:xfrm>
          <a:prstGeom prst="rect">
            <a:avLst/>
          </a:prstGeom>
          <a:solidFill>
            <a:srgbClr val="99CCFF"/>
          </a:solidFill>
          <a:ln w="2540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 sz="1400" b="true" i="false" u="none">
                <a:latin typeface="Helvetica"/>
              </a:rPr>
              <a:t>physical memory</a:t>
            </a:r>
            <a:endParaRPr/>
          </a:p>
        </p:txBody>
      </p:sp>
      <p:sp>
        <p:nvSpPr>
          <p:cNvPr id="768" name="AutoShape 25"/>
          <p:cNvSpPr>
            <a:spLocks noGrp="true" noChangeShapeType="true"/>
          </p:cNvSpPr>
          <p:nvPr/>
        </p:nvSpPr>
        <p:spPr>
          <a:xfrm flipH="true">
            <a:off x="1168400" y="2592387"/>
            <a:ext cx="74612" cy="931862"/>
          </a:xfrm>
          <a:custGeom>
            <a:avLst>
              <a:gd name="adj0" fmla="val 1800"/>
              <a:gd name="adj1" fmla="val 10800"/>
            </a:avLst>
            <a:gdLst>
              <a:gd name="gd0" fmla="val 65536"/>
              <a:gd name="gd1" fmla="val adj0"/>
              <a:gd name="gd2" fmla="+- 21600 0 adj0"/>
              <a:gd name="gd3" fmla="+- adj1 0 adj0"/>
              <a:gd name="gd4" fmla="+- adj1 adj0 0"/>
              <a:gd name="gd5" fmla="*/ adj0 9598 32768"/>
              <a:gd name="gd6" fmla="+- 21600 0 gd5"/>
              <a:gd name="gd7" fmla="+- 21600 0 adj1"/>
              <a:gd name="gd8" fmla="min adj1 gd7"/>
              <a:gd name="gd9" fmla="*/ gd8 1 2"/>
              <a:gd name="gd10" fmla="*/ adj0 2 1"/>
              <a:gd name="gd11" fmla="+- 21600 0 gd10"/>
              <a:gd name="gd12" fmla="val adj1"/>
              <a:gd name="gd13" fmla="val 0"/>
              <a:gd name="gd14" fmla="val 0"/>
              <a:gd name="gd15" fmla="+- 10800 0 gd13"/>
              <a:gd name="gd16" fmla="+- gd1 0 gd14"/>
              <a:gd name="gd17" fmla="?: gd15 1 -1"/>
              <a:gd name="gd18" fmla="?: gd16 1 -1"/>
              <a:gd name="gd19" fmla="*/ gd17 gd18 1"/>
              <a:gd name="gd20" fmla="?: gd16 16200000 5400000"/>
              <a:gd name="gd21" fmla="?: gd19 5400000 -5400000"/>
              <a:gd name="gd22" fmla="*/ gd15 -1 1"/>
              <a:gd name="gd23" fmla="*/ gd16 -1 1"/>
              <a:gd name="gd24" fmla="?: gd15 gd15 gd22"/>
              <a:gd name="gd25" fmla="?: gd16 gd16 gd23"/>
              <a:gd name="gd26" fmla="val 10800"/>
              <a:gd name="gd27" fmla="val gd1"/>
              <a:gd name="gd28" fmla="val 10800"/>
              <a:gd name="gd29" fmla="val gd3"/>
              <a:gd name="gd30" fmla="+- 21600 0 gd28"/>
              <a:gd name="gd31" fmla="+- gd12 0 gd29"/>
              <a:gd name="gd32" fmla="?: gd30 1 -1"/>
              <a:gd name="gd33" fmla="?: gd31 1 -1"/>
              <a:gd name="gd34" fmla="*/ gd32 gd33 1"/>
              <a:gd name="gd35" fmla="?: gd30 10800000 0"/>
              <a:gd name="gd36" fmla="?: gd34 -5400000 5400000"/>
              <a:gd name="gd37" fmla="*/ gd30 -1 1"/>
              <a:gd name="gd38" fmla="*/ gd31 -1 1"/>
              <a:gd name="gd39" fmla="?: gd30 gd30 gd37"/>
              <a:gd name="gd40" fmla="?: gd31 gd31 gd38"/>
              <a:gd name="gd41" fmla="val 21600"/>
              <a:gd name="gd42" fmla="val gd12"/>
              <a:gd name="gd43" fmla="+- 10800 0 gd41"/>
              <a:gd name="gd44" fmla="+- gd4 0 gd42"/>
              <a:gd name="gd45" fmla="?: gd43 1 -1"/>
              <a:gd name="gd46" fmla="?: gd44 1 -1"/>
              <a:gd name="gd47" fmla="*/ gd45 gd46 1"/>
              <a:gd name="gd48" fmla="?: gd44 16200000 5400000"/>
              <a:gd name="gd49" fmla="?: gd47 5400000 -5400000"/>
              <a:gd name="gd50" fmla="*/ gd43 -1 1"/>
              <a:gd name="gd51" fmla="*/ gd44 -1 1"/>
              <a:gd name="gd52" fmla="?: gd43 gd43 gd50"/>
              <a:gd name="gd53" fmla="?: gd44 gd44 gd51"/>
              <a:gd name="gd54" fmla="val 10800"/>
              <a:gd name="gd55" fmla="val gd4"/>
              <a:gd name="gd56" fmla="val 10800"/>
              <a:gd name="gd57" fmla="val gd2"/>
              <a:gd name="gd58" fmla="+- 0 0 gd56"/>
              <a:gd name="gd59" fmla="+- 21600 0 gd57"/>
              <a:gd name="gd60" fmla="?: gd58 1 -1"/>
              <a:gd name="gd61" fmla="?: gd59 1 -1"/>
              <a:gd name="gd62" fmla="*/ gd60 gd61 1"/>
              <a:gd name="gd63" fmla="?: gd58 10800000 0"/>
              <a:gd name="gd64" fmla="?: gd62 -5400000 5400000"/>
              <a:gd name="gd65" fmla="*/ gd58 -1 1"/>
              <a:gd name="gd66" fmla="*/ gd59 -1 1"/>
              <a:gd name="gd67" fmla="?: gd58 gd58 gd65"/>
              <a:gd name="gd68" fmla="?: gd59 gd59 gd66"/>
              <a:gd name="gd69" fmla="val 0"/>
              <a:gd name="gd70" fmla="val 21600"/>
              <a:gd name="gd71" fmla="*/ w 0 21600"/>
              <a:gd name="gd72" fmla="*/ h gd5 21600"/>
              <a:gd name="gd73" fmla="*/ w 7637 21600"/>
              <a:gd name="gd74" fmla="*/ h gd6 21600"/>
              <a:gd name="gd75" fmla="*/ w 1 2"/>
              <a:gd name="gd76" fmla="*/ h adj0 21600"/>
              <a:gd name="gd77" fmla="*/ w 1 1"/>
              <a:gd name="gd78" fmla="*/ h adj1 21600"/>
            </a:gdLst>
            <a:ahLst>
              <a:ahXY gdRefY="adj0" minY="10800" maxY="adj0">
                <a:pos x="gd75" y="gd76"/>
              </a:ahXY>
              <a:ahXY gdRefY="adj1" minY="21600" maxY="adj1">
                <a:pos x="gd77" y="gd78"/>
              </a:ahXY>
            </a:ahLst>
            <a:cxnLst/>
            <a:rect l="gd71" t="gd72" r="gd73" b="gd74"/>
            <a:pathLst>
              <a:path w="21600" h="21600">
                <a:moveTo>
                  <a:pt x="gd13" y="gd14"/>
                </a:moveTo>
                <a:arcTo wR="gd24" hR="gd25" stAng="gd20" swAng="gd21"/>
                <a:lnTo>
                  <a:pt x="gd28" y="gd29"/>
                </a:lnTo>
                <a:arcTo wR="gd39" hR="gd40" stAng="gd35" swAng="gd36"/>
                <a:arcTo wR="gd52" hR="gd53" stAng="gd48" swAng="gd49"/>
                <a:lnTo>
                  <a:pt x="gd56" y="gd57"/>
                </a:lnTo>
                <a:arcTo wR="gd67" hR="gd68" stAng="gd63" swAng="gd64"/>
              </a:path>
              <a:path w="21600" h="21600"/>
            </a:pathLst>
          </a:custGeom>
          <a:noFill/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769" name="Text Box 26"/>
          <p:cNvSpPr txBox="true">
            <a:spLocks noGrp="true" noChangeShapeType="true"/>
          </p:cNvSpPr>
          <p:nvPr/>
        </p:nvSpPr>
        <p:spPr>
          <a:xfrm>
            <a:off x="0" y="2741612"/>
            <a:ext cx="1244600" cy="674687"/>
          </a:xfrm>
          <a:prstGeom prst="rect">
            <a:avLst/>
          </a:prstGeom>
          <a:noFill/>
        </p:spPr>
        <p:txBody>
          <a:bodyPr lIns="90487" tIns="44450" rIns="90487" bIns="44450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sz="1400" b="true" i="false" u="none">
                <a:solidFill>
                  <a:schemeClr val="dk2"/>
                </a:solidFill>
                <a:latin typeface="Helvetica"/>
              </a:rPr>
              <a:t>same for each process</a:t>
            </a:r>
            <a:endParaRPr/>
          </a:p>
        </p:txBody>
      </p:sp>
      <p:sp>
        <p:nvSpPr>
          <p:cNvPr id="770" name="Rectangle 27"/>
          <p:cNvSpPr>
            <a:spLocks noGrp="true" noChangeShapeType="true"/>
          </p:cNvSpPr>
          <p:nvPr/>
        </p:nvSpPr>
        <p:spPr>
          <a:xfrm>
            <a:off x="1335087" y="1501775"/>
            <a:ext cx="2174875" cy="1093787"/>
          </a:xfrm>
          <a:prstGeom prst="rect">
            <a:avLst/>
          </a:prstGeom>
          <a:solidFill>
            <a:schemeClr val="lt1"/>
          </a:solidFill>
          <a:ln w="2540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 sz="1400" b="true" i="false" u="none">
                <a:latin typeface="Helvetica"/>
              </a:rPr>
              <a:t>process-specific data</a:t>
            </a:r>
            <a:endParaRPr/>
          </a:p>
          <a:p>
            <a:pPr marL="0" lvl="0" indent="0" algn="ctr">
              <a:spcBef>
                <a:spcPts val="0"/>
              </a:spcBef>
              <a:buNone/>
            </a:pPr>
            <a:r>
              <a:rPr lang="en-US" sz="1400" b="true" i="false" u="none">
                <a:latin typeface="Helvetica"/>
              </a:rPr>
              <a:t>structures </a:t>
            </a:r>
            <a:endParaRPr/>
          </a:p>
          <a:p>
            <a:pPr marL="0" lvl="0" indent="0" algn="ctr">
              <a:spcBef>
                <a:spcPts val="0"/>
              </a:spcBef>
              <a:buNone/>
            </a:pPr>
            <a:r>
              <a:rPr lang="en-US" sz="1400" b="true" i="false" u="none">
                <a:latin typeface="Helvetica"/>
              </a:rPr>
              <a:t>(page tables,</a:t>
            </a:r>
            <a:endParaRPr/>
          </a:p>
          <a:p>
            <a:pPr marL="0" lvl="0" indent="0" algn="ctr">
              <a:spcBef>
                <a:spcPts val="0"/>
              </a:spcBef>
              <a:buNone/>
            </a:pPr>
            <a:r>
              <a:rPr lang="en-US" sz="1400" b="true" i="false" u="none">
                <a:latin typeface="Helvetica"/>
              </a:rPr>
              <a:t>task and mm structs</a:t>
            </a:r>
            <a:endParaRPr/>
          </a:p>
          <a:p>
            <a:pPr marL="0" lvl="0" indent="0" algn="ctr">
              <a:spcBef>
                <a:spcPts val="0"/>
              </a:spcBef>
              <a:buNone/>
            </a:pPr>
            <a:r>
              <a:rPr lang="en-US" sz="1400" b="true" i="false" u="none">
                <a:latin typeface="Helvetica"/>
              </a:rPr>
              <a:t>Kernal stack)</a:t>
            </a:r>
            <a:endParaRPr/>
          </a:p>
        </p:txBody>
      </p:sp>
      <p:sp>
        <p:nvSpPr>
          <p:cNvPr id="771" name="Line 28"/>
          <p:cNvSpPr>
            <a:spLocks noGrp="true" noChangeShapeType="true"/>
          </p:cNvSpPr>
          <p:nvPr/>
        </p:nvSpPr>
        <p:spPr>
          <a:xfrm flipV="true">
            <a:off x="3606800" y="2792412"/>
            <a:ext cx="0" cy="723900"/>
          </a:xfrm>
          <a:prstGeom prst="line">
            <a:avLst/>
          </a:prstGeom>
          <a:noFill/>
          <a:ln w="38100">
            <a:solidFill>
              <a:schemeClr val="dk1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772" name="Text Box 29"/>
          <p:cNvSpPr txBox="true">
            <a:spLocks noGrp="true" noChangeShapeType="true"/>
          </p:cNvSpPr>
          <p:nvPr/>
        </p:nvSpPr>
        <p:spPr>
          <a:xfrm>
            <a:off x="3683000" y="3076575"/>
            <a:ext cx="755650" cy="51752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1400" b="true" i="false" u="none">
                <a:latin typeface="Helvetica"/>
              </a:rPr>
              <a:t>kernel </a:t>
            </a:r>
            <a:endParaRPr/>
          </a:p>
          <a:p>
            <a:pPr marL="0" lvl="0" indent="0">
              <a:spcBef>
                <a:spcPts val="0"/>
              </a:spcBef>
              <a:buNone/>
            </a:pPr>
            <a:r>
              <a:rPr lang="en-US" sz="1400" b="true" i="false" u="none">
                <a:latin typeface="Helvetica"/>
              </a:rPr>
              <a:t>VM</a:t>
            </a:r>
            <a:endParaRPr/>
          </a:p>
        </p:txBody>
      </p:sp>
      <p:sp>
        <p:nvSpPr>
          <p:cNvPr id="773" name="Rectangle 31"/>
          <p:cNvSpPr>
            <a:spLocks noGrp="true" noChangeShapeType="true"/>
          </p:cNvSpPr>
          <p:nvPr/>
        </p:nvSpPr>
        <p:spPr>
          <a:xfrm>
            <a:off x="3987800" y="5910262"/>
            <a:ext cx="914400" cy="211137"/>
          </a:xfrm>
          <a:prstGeom prst="rect">
            <a:avLst/>
          </a:prstGeom>
          <a:solidFill>
            <a:srgbClr val="FFFF00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sz="1400" b="true" i="false" u="none">
                <a:solidFill>
                  <a:schemeClr val="dk2"/>
                </a:solidFill>
                <a:latin typeface="Helvetica"/>
              </a:rPr>
              <a:t>.data</a:t>
            </a:r>
            <a:endParaRPr/>
          </a:p>
        </p:txBody>
      </p:sp>
      <p:sp>
        <p:nvSpPr>
          <p:cNvPr id="774" name="Rectangle 32"/>
          <p:cNvSpPr>
            <a:spLocks noGrp="true" noChangeShapeType="true"/>
          </p:cNvSpPr>
          <p:nvPr/>
        </p:nvSpPr>
        <p:spPr>
          <a:xfrm>
            <a:off x="3987800" y="6121400"/>
            <a:ext cx="914400" cy="212725"/>
          </a:xfrm>
          <a:prstGeom prst="rect">
            <a:avLst/>
          </a:prstGeom>
          <a:solidFill>
            <a:srgbClr val="FF99CC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sz="1400" b="true" i="false" u="none">
                <a:solidFill>
                  <a:schemeClr val="dk2"/>
                </a:solidFill>
                <a:latin typeface="Helvetica"/>
              </a:rPr>
              <a:t>.text</a:t>
            </a:r>
            <a:endParaRPr/>
          </a:p>
        </p:txBody>
      </p:sp>
      <p:sp>
        <p:nvSpPr>
          <p:cNvPr id="775" name="Text Box 33"/>
          <p:cNvSpPr txBox="true">
            <a:spLocks noGrp="true" noChangeShapeType="true"/>
          </p:cNvSpPr>
          <p:nvPr/>
        </p:nvSpPr>
        <p:spPr>
          <a:xfrm>
            <a:off x="4292600" y="6334125"/>
            <a:ext cx="320675" cy="3365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sz="1800" b="true" i="false" u="none">
                <a:solidFill>
                  <a:schemeClr val="dk2"/>
                </a:solidFill>
                <a:latin typeface="Helvetica"/>
              </a:rPr>
              <a:t>p</a:t>
            </a:r>
            <a:endParaRPr/>
          </a:p>
        </p:txBody>
      </p:sp>
      <p:sp>
        <p:nvSpPr>
          <p:cNvPr id="776" name="Line 34"/>
          <p:cNvSpPr>
            <a:spLocks noGrp="true" noChangeShapeType="true"/>
          </p:cNvSpPr>
          <p:nvPr/>
        </p:nvSpPr>
        <p:spPr>
          <a:xfrm flipH="true" flipV="true">
            <a:off x="3530600" y="6051550"/>
            <a:ext cx="457200" cy="0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777" name="Line 35"/>
          <p:cNvSpPr>
            <a:spLocks noGrp="true" noChangeShapeType="true"/>
          </p:cNvSpPr>
          <p:nvPr/>
        </p:nvSpPr>
        <p:spPr>
          <a:xfrm flipH="true">
            <a:off x="3530600" y="6264275"/>
            <a:ext cx="457200" cy="0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778" name="Text Box 36"/>
          <p:cNvSpPr txBox="true">
            <a:spLocks noGrp="true" noChangeShapeType="true"/>
          </p:cNvSpPr>
          <p:nvPr/>
        </p:nvSpPr>
        <p:spPr>
          <a:xfrm>
            <a:off x="3973512" y="5511800"/>
            <a:ext cx="1284287" cy="2809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sz="1400" b="true" i="false" u="none">
                <a:solidFill>
                  <a:schemeClr val="dk2"/>
                </a:solidFill>
                <a:latin typeface="Helvetica"/>
              </a:rPr>
              <a:t>demand-zero</a:t>
            </a:r>
            <a:endParaRPr/>
          </a:p>
        </p:txBody>
      </p:sp>
      <p:sp>
        <p:nvSpPr>
          <p:cNvPr id="779" name="Line 37"/>
          <p:cNvSpPr>
            <a:spLocks noGrp="true" noChangeShapeType="true"/>
          </p:cNvSpPr>
          <p:nvPr/>
        </p:nvSpPr>
        <p:spPr>
          <a:xfrm flipH="true">
            <a:off x="3530600" y="5626100"/>
            <a:ext cx="381000" cy="71437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780" name="Text Box 38"/>
          <p:cNvSpPr txBox="true">
            <a:spLocks noGrp="true" noChangeShapeType="true"/>
          </p:cNvSpPr>
          <p:nvPr/>
        </p:nvSpPr>
        <p:spPr>
          <a:xfrm>
            <a:off x="3911600" y="3500437"/>
            <a:ext cx="1284287" cy="2809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sz="1400" b="true" i="false" u="none">
                <a:solidFill>
                  <a:srgbClr val="FF0000"/>
                </a:solidFill>
                <a:latin typeface="Helvetica"/>
              </a:rPr>
              <a:t>demand-zero</a:t>
            </a:r>
            <a:endParaRPr/>
          </a:p>
        </p:txBody>
      </p:sp>
      <p:sp>
        <p:nvSpPr>
          <p:cNvPr id="781" name="Line 39"/>
          <p:cNvSpPr>
            <a:spLocks noGrp="true" noChangeShapeType="true"/>
          </p:cNvSpPr>
          <p:nvPr/>
        </p:nvSpPr>
        <p:spPr>
          <a:xfrm flipH="true">
            <a:off x="3530600" y="3643312"/>
            <a:ext cx="457200" cy="0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782" name="Text Box 40"/>
          <p:cNvSpPr txBox="true">
            <a:spLocks noGrp="true" noChangeShapeType="true"/>
          </p:cNvSpPr>
          <p:nvPr/>
        </p:nvSpPr>
        <p:spPr>
          <a:xfrm>
            <a:off x="3987800" y="4818062"/>
            <a:ext cx="904875" cy="3365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sz="1800" b="true" i="false" u="none">
                <a:solidFill>
                  <a:schemeClr val="dk2"/>
                </a:solidFill>
                <a:latin typeface="Helvetica"/>
              </a:rPr>
              <a:t>libc.so</a:t>
            </a:r>
            <a:endParaRPr/>
          </a:p>
        </p:txBody>
      </p:sp>
      <p:sp>
        <p:nvSpPr>
          <p:cNvPr id="783" name="Rectangle 41"/>
          <p:cNvSpPr>
            <a:spLocks noGrp="true" noChangeShapeType="true"/>
          </p:cNvSpPr>
          <p:nvPr/>
        </p:nvSpPr>
        <p:spPr>
          <a:xfrm>
            <a:off x="3987800" y="4351337"/>
            <a:ext cx="914400" cy="212725"/>
          </a:xfrm>
          <a:prstGeom prst="rect">
            <a:avLst/>
          </a:prstGeom>
          <a:solidFill>
            <a:srgbClr val="85FFE0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 lvl="0"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dk2"/>
                </a:solidFill>
                <a:latin typeface="Helvetica"/>
              </a:rPr>
              <a:t>.data</a:t>
            </a:r>
            <a:endParaRPr/>
          </a:p>
        </p:txBody>
      </p:sp>
      <p:sp>
        <p:nvSpPr>
          <p:cNvPr id="784" name="Rectangle 42"/>
          <p:cNvSpPr>
            <a:spLocks noGrp="true" noChangeShapeType="true"/>
          </p:cNvSpPr>
          <p:nvPr/>
        </p:nvSpPr>
        <p:spPr>
          <a:xfrm>
            <a:off x="3987800" y="4564062"/>
            <a:ext cx="914400" cy="212725"/>
          </a:xfrm>
          <a:prstGeom prst="rect">
            <a:avLst/>
          </a:prstGeom>
          <a:solidFill>
            <a:srgbClr val="85FFE0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 lvl="0"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dk2"/>
                </a:solidFill>
                <a:latin typeface="Helvetica"/>
              </a:rPr>
              <a:t>.text</a:t>
            </a:r>
            <a:endParaRPr/>
          </a:p>
        </p:txBody>
      </p:sp>
      <p:sp>
        <p:nvSpPr>
          <p:cNvPr id="785" name="Line 43"/>
          <p:cNvSpPr>
            <a:spLocks noGrp="true" noChangeShapeType="true"/>
          </p:cNvSpPr>
          <p:nvPr/>
        </p:nvSpPr>
        <p:spPr>
          <a:xfrm flipH="true" flipV="true">
            <a:off x="3530600" y="4422775"/>
            <a:ext cx="457200" cy="0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786" name="Line 44"/>
          <p:cNvSpPr>
            <a:spLocks noGrp="true" noChangeShapeType="true"/>
          </p:cNvSpPr>
          <p:nvPr/>
        </p:nvSpPr>
        <p:spPr>
          <a:xfrm flipH="true" flipV="true">
            <a:off x="3530600" y="4633912"/>
            <a:ext cx="457200" cy="0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787" name="Rectangle 46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/>
              <a:t>Execve() revisited</a:t>
            </a:r>
            <a:endParaRPr/>
          </a:p>
        </p:txBody>
      </p:sp>
    </p:spTree>
  </p:cSld>
  <p:clrMapOvr>
    <a:masterClrMapping/>
  </p:clrMapOvr>
  <p:transition/>
</p:sld>
</file>

<file path=ppt/slides/slide49.xml><?xml version="1.0" encoding="utf-8"?>
<p:sld xmlns:a="http://schemas.openxmlformats.org/drawingml/2006/main" xmlns:p="http://schemas.openxmlformats.org/presentationml/2006/main">
  <p:cSld>
    <p:spTree>
      <p:nvGrpSpPr>
        <p:cNvPr id="7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790" name="Rectangle 2"/>
          <p:cNvSpPr>
            <a:spLocks noGrp="true" noChangeShapeType="true"/>
          </p:cNvSpPr>
          <p:nvPr>
            <p:ph type="body"/>
          </p:nvPr>
        </p:nvSpPr>
        <p:spPr>
          <a:xfrm>
            <a:off x="4953000" y="1524000"/>
            <a:ext cx="3746500" cy="4656137"/>
          </a:xfrm>
          <a:prstGeom prst="rect">
            <a:avLst/>
          </a:prstGeom>
          <a:noFill/>
        </p:spPr>
        <p:txBody>
          <a:bodyPr lIns="90487" tIns="44450" rIns="90487" bIns="44450" anchor="t"/>
          <a:lstStyle>
            <a:lvl1pPr marL="342900" indent="0" algn="l" defTabSz="89535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89535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89535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89535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89535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  <a:lvl6pPr defTabSz="895350">
              <a:defRPr lang="en-US" sz="1800"/>
            </a:lvl6pPr>
            <a:lvl7pPr defTabSz="895350">
              <a:defRPr lang="en-US" sz="1800"/>
            </a:lvl7pPr>
            <a:lvl8pPr defTabSz="895350">
              <a:defRPr lang="en-US" sz="1800"/>
            </a:lvl8pPr>
            <a:lvl9pPr defTabSz="895350">
              <a:defRPr lang="en-US" sz="1800"/>
            </a:lvl9pPr>
          </a:lstStyle>
          <a:p>
            <a:pPr marL="223837" lvl="0" indent="-223837" defTabSz="895350">
              <a:spcBef>
                <a:spcPct val="20000"/>
              </a:spcBef>
              <a:buChar char="•"/>
            </a:pPr>
            <a:r>
              <a:rPr lang="en-US" sz="2400" b="false" i="false" u="none"/>
              <a:t>Execve()</a:t>
            </a:r>
            <a:r>
              <a:rPr lang="en-US" sz="2400" b="false" i="false" u="none"/>
              <a:t>:</a:t>
            </a:r>
            <a:endParaRPr/>
          </a:p>
          <a:p>
            <a:pPr marL="560387" lvl="1" indent="-222250" defTabSz="895350">
              <a:spcBef>
                <a:spcPct val="20000"/>
              </a:spcBef>
              <a:buChar char="–"/>
            </a:pPr>
            <a:r>
              <a:rPr lang="zh-CN" b="false" i="false" u="none"/>
              <a:t>为如下</a:t>
            </a:r>
            <a:r>
              <a:rPr lang="en-US" b="false" i="false" u="none"/>
              <a:t>area</a:t>
            </a:r>
            <a:r>
              <a:rPr lang="zh-CN" b="false" i="false" u="none"/>
              <a:t>创建新</a:t>
            </a:r>
            <a:r>
              <a:rPr lang="zh-CN" b="false" i="false" u="none"/>
              <a:t>的</a:t>
            </a:r>
            <a:r>
              <a:rPr lang="en-US" b="false" i="false" u="none"/>
              <a:t> </a:t>
            </a:r>
            <a:r>
              <a:rPr lang="en-US" b="false" i="false" u="none">
                <a:solidFill>
                  <a:srgbClr val="FF0000">
                    <a:alpha val="100000"/>
                  </a:srgbClr>
                </a:solidFill>
              </a:rPr>
              <a:t>vm_area_structs</a:t>
            </a:r>
            <a:r>
              <a:rPr lang="en-US" b="false" i="false" u="none"/>
              <a:t> </a:t>
            </a:r>
            <a:r>
              <a:rPr lang="zh-CN" b="false" i="false" u="none"/>
              <a:t>和</a:t>
            </a:r>
            <a:r>
              <a:rPr lang="en-US" b="false" i="false" u="none"/>
              <a:t> </a:t>
            </a:r>
            <a:r>
              <a:rPr lang="en-US" b="false" i="false" u="none">
                <a:solidFill>
                  <a:srgbClr val="FF0000">
                    <a:alpha val="100000"/>
                  </a:srgbClr>
                </a:solidFill>
              </a:rPr>
              <a:t>PTE</a:t>
            </a:r>
            <a:endParaRPr/>
          </a:p>
          <a:p>
            <a:pPr marL="960437" lvl="2" indent="-222250" defTabSz="895350">
              <a:spcBef>
                <a:spcPct val="20000"/>
              </a:spcBef>
              <a:buChar char="–"/>
            </a:pPr>
            <a:r>
              <a:rPr lang="en-US" sz="2400" b="false" i="false" u="none"/>
              <a:t>stack, bss, data, text, shared libs.</a:t>
            </a:r>
            <a:endParaRPr/>
          </a:p>
          <a:p>
            <a:pPr marL="839787" lvl="2" indent="-165100" defTabSz="895350">
              <a:spcBef>
                <a:spcPct val="20000"/>
              </a:spcBef>
              <a:buChar char="•"/>
            </a:pPr>
            <a:endParaRPr lang="en-US" sz="2400" b="false" i="false" u="none"/>
          </a:p>
        </p:txBody>
      </p:sp>
      <p:sp>
        <p:nvSpPr>
          <p:cNvPr id="791" name="Rectangle 44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/>
              <a:t>Execve</a:t>
            </a:r>
            <a:r>
              <a:rPr lang="en-US"/>
              <a:t>() revisited</a:t>
            </a:r>
            <a:endParaRPr/>
          </a:p>
        </p:txBody>
      </p:sp>
      <p:sp>
        <p:nvSpPr>
          <p:cNvPr id="792" name="Rectangle 3"/>
          <p:cNvSpPr>
            <a:spLocks noGrp="true" noChangeShapeType="true"/>
          </p:cNvSpPr>
          <p:nvPr/>
        </p:nvSpPr>
        <p:spPr>
          <a:xfrm>
            <a:off x="1335087" y="3076575"/>
            <a:ext cx="2174875" cy="487362"/>
          </a:xfrm>
          <a:prstGeom prst="rect">
            <a:avLst/>
          </a:prstGeom>
          <a:solidFill>
            <a:srgbClr val="99CCFF"/>
          </a:solidFill>
          <a:ln w="2540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 sz="1400" b="true" i="false" u="none">
                <a:latin typeface="Helvetica"/>
              </a:rPr>
              <a:t>kernel code/data</a:t>
            </a:r>
            <a:endParaRPr/>
          </a:p>
        </p:txBody>
      </p:sp>
      <p:sp>
        <p:nvSpPr>
          <p:cNvPr id="793" name="Rectangle 4"/>
          <p:cNvSpPr>
            <a:spLocks noGrp="true" noChangeShapeType="true"/>
          </p:cNvSpPr>
          <p:nvPr/>
        </p:nvSpPr>
        <p:spPr>
          <a:xfrm>
            <a:off x="1335087" y="4330700"/>
            <a:ext cx="2174875" cy="487362"/>
          </a:xfrm>
          <a:prstGeom prst="rect">
            <a:avLst/>
          </a:prstGeom>
          <a:solidFill>
            <a:srgbClr val="85FFE0"/>
          </a:solidFill>
          <a:ln w="2540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 lvl="0" algn="ctr"/>
            <a:r>
              <a:rPr lang="en-US" sz="1400">
                <a:latin typeface="Helvetica"/>
              </a:rPr>
              <a:t>Memory mapped region </a:t>
            </a:r>
            <a:endParaRPr/>
          </a:p>
          <a:p>
            <a:pPr lvl="0" algn="ctr"/>
            <a:r>
              <a:rPr lang="en-US" sz="1400">
                <a:latin typeface="Helvetica"/>
              </a:rPr>
              <a:t>for shared libraries</a:t>
            </a:r>
            <a:endParaRPr/>
          </a:p>
        </p:txBody>
      </p:sp>
      <p:sp>
        <p:nvSpPr>
          <p:cNvPr id="794" name="Rectangle 5"/>
          <p:cNvSpPr>
            <a:spLocks noGrp="true" noChangeShapeType="true"/>
          </p:cNvSpPr>
          <p:nvPr/>
        </p:nvSpPr>
        <p:spPr>
          <a:xfrm>
            <a:off x="1335087" y="4818062"/>
            <a:ext cx="2174875" cy="390525"/>
          </a:xfrm>
          <a:prstGeom prst="rect">
            <a:avLst/>
          </a:prstGeom>
          <a:solidFill>
            <a:srgbClr val="C0C0C0"/>
          </a:solidFill>
          <a:ln w="2540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795" name="Rectangle 6"/>
          <p:cNvSpPr>
            <a:spLocks noGrp="true" noChangeShapeType="true"/>
          </p:cNvSpPr>
          <p:nvPr/>
        </p:nvSpPr>
        <p:spPr>
          <a:xfrm>
            <a:off x="1335087" y="5211762"/>
            <a:ext cx="2174875" cy="422275"/>
          </a:xfrm>
          <a:prstGeom prst="rect">
            <a:avLst/>
          </a:prstGeom>
          <a:solidFill>
            <a:srgbClr val="A5A5E9"/>
          </a:solidFill>
          <a:ln w="2540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 lvl="0" algn="ctr"/>
            <a:r>
              <a:rPr lang="en-US" sz="1400">
                <a:latin typeface="Helvetica"/>
              </a:rPr>
              <a:t>runtime heap (via malloc)</a:t>
            </a:r>
            <a:endParaRPr/>
          </a:p>
        </p:txBody>
      </p:sp>
      <p:sp>
        <p:nvSpPr>
          <p:cNvPr id="796" name="Rectangle 7"/>
          <p:cNvSpPr>
            <a:spLocks noGrp="true" noChangeShapeType="true"/>
          </p:cNvSpPr>
          <p:nvPr/>
        </p:nvSpPr>
        <p:spPr>
          <a:xfrm>
            <a:off x="1335087" y="3756025"/>
            <a:ext cx="2174875" cy="573087"/>
          </a:xfrm>
          <a:prstGeom prst="rect">
            <a:avLst/>
          </a:prstGeom>
          <a:solidFill>
            <a:srgbClr val="C0C0C0"/>
          </a:solidFill>
          <a:ln w="2540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797" name="Rectangle 8"/>
          <p:cNvSpPr>
            <a:spLocks noGrp="true" noChangeShapeType="true"/>
          </p:cNvSpPr>
          <p:nvPr/>
        </p:nvSpPr>
        <p:spPr>
          <a:xfrm>
            <a:off x="1335087" y="6105525"/>
            <a:ext cx="2174875" cy="250825"/>
          </a:xfrm>
          <a:prstGeom prst="rect">
            <a:avLst/>
          </a:prstGeom>
          <a:solidFill>
            <a:srgbClr val="FF99CC"/>
          </a:solidFill>
          <a:ln w="2540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 sz="1400" b="true" i="false" u="none">
                <a:latin typeface="Helvetica"/>
              </a:rPr>
              <a:t>program text (.text)</a:t>
            </a:r>
            <a:endParaRPr/>
          </a:p>
        </p:txBody>
      </p:sp>
      <p:sp>
        <p:nvSpPr>
          <p:cNvPr id="798" name="Rectangle 9"/>
          <p:cNvSpPr>
            <a:spLocks noGrp="true" noChangeShapeType="true"/>
          </p:cNvSpPr>
          <p:nvPr/>
        </p:nvSpPr>
        <p:spPr>
          <a:xfrm>
            <a:off x="1335087" y="5865812"/>
            <a:ext cx="2174875" cy="250825"/>
          </a:xfrm>
          <a:prstGeom prst="rect">
            <a:avLst/>
          </a:prstGeom>
          <a:solidFill>
            <a:srgbClr val="FFFF00"/>
          </a:solidFill>
          <a:ln w="2540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 sz="1400" b="true" i="false" u="none">
                <a:latin typeface="Helvetica"/>
              </a:rPr>
              <a:t>initialized data (.data)</a:t>
            </a:r>
            <a:endParaRPr/>
          </a:p>
        </p:txBody>
      </p:sp>
      <p:sp>
        <p:nvSpPr>
          <p:cNvPr id="799" name="Rectangle 10"/>
          <p:cNvSpPr>
            <a:spLocks noGrp="true" noChangeShapeType="true"/>
          </p:cNvSpPr>
          <p:nvPr/>
        </p:nvSpPr>
        <p:spPr>
          <a:xfrm>
            <a:off x="1335087" y="5624512"/>
            <a:ext cx="2174875" cy="249237"/>
          </a:xfrm>
          <a:prstGeom prst="rect">
            <a:avLst/>
          </a:prstGeom>
          <a:solidFill>
            <a:srgbClr val="A5A5E9"/>
          </a:solidFill>
          <a:ln w="2540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 lvl="0" algn="ctr"/>
            <a:r>
              <a:rPr lang="en-US" sz="1400">
                <a:latin typeface="Helvetica"/>
              </a:rPr>
              <a:t>uninitialized data (.bss)</a:t>
            </a:r>
            <a:endParaRPr/>
          </a:p>
        </p:txBody>
      </p:sp>
      <p:sp>
        <p:nvSpPr>
          <p:cNvPr id="800" name="Line 11"/>
          <p:cNvSpPr>
            <a:spLocks noGrp="true" noChangeShapeType="true"/>
          </p:cNvSpPr>
          <p:nvPr/>
        </p:nvSpPr>
        <p:spPr>
          <a:xfrm flipV="true">
            <a:off x="2360612" y="4981575"/>
            <a:ext cx="0" cy="222250"/>
          </a:xfrm>
          <a:prstGeom prst="line">
            <a:avLst/>
          </a:prstGeom>
          <a:noFill/>
          <a:ln w="38100">
            <a:solidFill>
              <a:schemeClr val="dk1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801" name="Rectangle 12"/>
          <p:cNvSpPr>
            <a:spLocks noGrp="true" noChangeShapeType="true"/>
          </p:cNvSpPr>
          <p:nvPr/>
        </p:nvSpPr>
        <p:spPr>
          <a:xfrm>
            <a:off x="1335087" y="3543300"/>
            <a:ext cx="2174875" cy="212725"/>
          </a:xfrm>
          <a:prstGeom prst="rect">
            <a:avLst/>
          </a:prstGeom>
          <a:solidFill>
            <a:srgbClr val="A5A5E9"/>
          </a:solidFill>
          <a:ln w="2540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 lvl="0" algn="ctr"/>
            <a:r>
              <a:rPr lang="en-US" sz="1400">
                <a:latin typeface="Helvetica"/>
              </a:rPr>
              <a:t>stack</a:t>
            </a:r>
            <a:endParaRPr/>
          </a:p>
        </p:txBody>
      </p:sp>
      <p:sp>
        <p:nvSpPr>
          <p:cNvPr id="802" name="Line 13"/>
          <p:cNvSpPr>
            <a:spLocks noGrp="true" noChangeShapeType="true"/>
          </p:cNvSpPr>
          <p:nvPr/>
        </p:nvSpPr>
        <p:spPr>
          <a:xfrm flipV="true">
            <a:off x="2371725" y="4111625"/>
            <a:ext cx="0" cy="222250"/>
          </a:xfrm>
          <a:prstGeom prst="line">
            <a:avLst/>
          </a:prstGeom>
          <a:noFill/>
          <a:ln w="38100">
            <a:solidFill>
              <a:schemeClr val="dk1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803" name="Line 14"/>
          <p:cNvSpPr>
            <a:spLocks noGrp="true" noChangeShapeType="true"/>
          </p:cNvSpPr>
          <p:nvPr/>
        </p:nvSpPr>
        <p:spPr>
          <a:xfrm>
            <a:off x="2381250" y="3756025"/>
            <a:ext cx="0" cy="223837"/>
          </a:xfrm>
          <a:prstGeom prst="line">
            <a:avLst/>
          </a:prstGeom>
          <a:noFill/>
          <a:ln w="38100">
            <a:solidFill>
              <a:schemeClr val="dk1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804" name="Rectangle 15"/>
          <p:cNvSpPr>
            <a:spLocks noGrp="true" noChangeShapeType="true"/>
          </p:cNvSpPr>
          <p:nvPr/>
        </p:nvSpPr>
        <p:spPr>
          <a:xfrm>
            <a:off x="1335087" y="6346825"/>
            <a:ext cx="2174875" cy="250825"/>
          </a:xfrm>
          <a:prstGeom prst="rect">
            <a:avLst/>
          </a:prstGeom>
          <a:solidFill>
            <a:srgbClr val="C0C0C0"/>
          </a:solidFill>
          <a:ln w="2540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 sz="1400" b="true" i="false" u="none">
                <a:latin typeface="Helvetica"/>
              </a:rPr>
              <a:t>forbidden</a:t>
            </a:r>
            <a:endParaRPr/>
          </a:p>
        </p:txBody>
      </p:sp>
      <p:sp>
        <p:nvSpPr>
          <p:cNvPr id="805" name="Text Box 16"/>
          <p:cNvSpPr txBox="true">
            <a:spLocks noGrp="true" noChangeShapeType="true"/>
          </p:cNvSpPr>
          <p:nvPr/>
        </p:nvSpPr>
        <p:spPr>
          <a:xfrm>
            <a:off x="1128712" y="6478587"/>
            <a:ext cx="282575" cy="30321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zh-CN" sz="1400" b="true" i="false" u="none">
                <a:latin typeface="Helvetica"/>
              </a:rPr>
              <a:t>0</a:t>
            </a:r>
            <a:endParaRPr/>
          </a:p>
        </p:txBody>
      </p:sp>
      <p:sp>
        <p:nvSpPr>
          <p:cNvPr id="806" name="Text Box 17"/>
          <p:cNvSpPr txBox="true">
            <a:spLocks noGrp="true" noChangeShapeType="true"/>
          </p:cNvSpPr>
          <p:nvPr/>
        </p:nvSpPr>
        <p:spPr>
          <a:xfrm>
            <a:off x="452437" y="3578225"/>
            <a:ext cx="642937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1400" b="true" i="false" u="none">
                <a:latin typeface="Helvetica"/>
              </a:rPr>
              <a:t>%esp</a:t>
            </a:r>
            <a:endParaRPr/>
          </a:p>
        </p:txBody>
      </p:sp>
      <p:sp>
        <p:nvSpPr>
          <p:cNvPr id="807" name="Line 18"/>
          <p:cNvSpPr>
            <a:spLocks noGrp="true" noChangeShapeType="true"/>
          </p:cNvSpPr>
          <p:nvPr/>
        </p:nvSpPr>
        <p:spPr>
          <a:xfrm>
            <a:off x="1076325" y="3730625"/>
            <a:ext cx="258762" cy="1587"/>
          </a:xfrm>
          <a:prstGeom prst="line">
            <a:avLst/>
          </a:prstGeom>
          <a:noFill/>
          <a:ln w="25400">
            <a:solidFill>
              <a:schemeClr val="dk1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808" name="Text Box 19"/>
          <p:cNvSpPr txBox="true">
            <a:spLocks noGrp="true" noChangeShapeType="true"/>
          </p:cNvSpPr>
          <p:nvPr/>
        </p:nvSpPr>
        <p:spPr>
          <a:xfrm>
            <a:off x="3702050" y="3729037"/>
            <a:ext cx="863600" cy="51752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1400" b="true" i="false" u="none">
                <a:latin typeface="Helvetica"/>
              </a:rPr>
              <a:t>process</a:t>
            </a:r>
            <a:endParaRPr/>
          </a:p>
          <a:p>
            <a:pPr marL="0" lvl="0" indent="0">
              <a:spcBef>
                <a:spcPts val="0"/>
              </a:spcBef>
              <a:buNone/>
            </a:pPr>
            <a:r>
              <a:rPr lang="en-US" sz="1400" b="true" i="false" u="none">
                <a:latin typeface="Helvetica"/>
              </a:rPr>
              <a:t> VM</a:t>
            </a:r>
            <a:endParaRPr/>
          </a:p>
        </p:txBody>
      </p:sp>
      <p:sp>
        <p:nvSpPr>
          <p:cNvPr id="809" name="Line 20"/>
          <p:cNvSpPr>
            <a:spLocks noGrp="true" noChangeShapeType="true"/>
          </p:cNvSpPr>
          <p:nvPr/>
        </p:nvSpPr>
        <p:spPr>
          <a:xfrm>
            <a:off x="3606800" y="3770312"/>
            <a:ext cx="0" cy="509587"/>
          </a:xfrm>
          <a:prstGeom prst="line">
            <a:avLst/>
          </a:prstGeom>
          <a:noFill/>
          <a:ln w="38100">
            <a:solidFill>
              <a:schemeClr val="dk1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810" name="Text Box 21"/>
          <p:cNvSpPr txBox="true">
            <a:spLocks noGrp="true" noChangeShapeType="true"/>
          </p:cNvSpPr>
          <p:nvPr/>
        </p:nvSpPr>
        <p:spPr>
          <a:xfrm>
            <a:off x="631825" y="5059362"/>
            <a:ext cx="460375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 sz="1400" b="true" i="false" u="none">
                <a:latin typeface="Helvetica"/>
              </a:rPr>
              <a:t>brk</a:t>
            </a:r>
            <a:endParaRPr/>
          </a:p>
        </p:txBody>
      </p:sp>
      <p:sp>
        <p:nvSpPr>
          <p:cNvPr id="811" name="Line 22"/>
          <p:cNvSpPr>
            <a:spLocks noGrp="true" noChangeShapeType="true"/>
          </p:cNvSpPr>
          <p:nvPr/>
        </p:nvSpPr>
        <p:spPr>
          <a:xfrm>
            <a:off x="1062037" y="5200650"/>
            <a:ext cx="258762" cy="0"/>
          </a:xfrm>
          <a:prstGeom prst="line">
            <a:avLst/>
          </a:prstGeom>
          <a:noFill/>
          <a:ln w="25400">
            <a:solidFill>
              <a:schemeClr val="dk1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812" name="Text Box 23"/>
          <p:cNvSpPr txBox="true">
            <a:spLocks noGrp="true" noChangeShapeType="true"/>
          </p:cNvSpPr>
          <p:nvPr/>
        </p:nvSpPr>
        <p:spPr>
          <a:xfrm>
            <a:off x="68262" y="3379787"/>
            <a:ext cx="1176337" cy="2841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sz="1400" b="true" i="false" u="none">
                <a:solidFill>
                  <a:schemeClr val="dk2"/>
                </a:solidFill>
                <a:latin typeface="Helvetica"/>
              </a:rPr>
              <a:t>0xc0000000</a:t>
            </a:r>
            <a:endParaRPr/>
          </a:p>
        </p:txBody>
      </p:sp>
      <p:sp>
        <p:nvSpPr>
          <p:cNvPr id="813" name="Rectangle 24"/>
          <p:cNvSpPr>
            <a:spLocks noGrp="true" noChangeShapeType="true"/>
          </p:cNvSpPr>
          <p:nvPr/>
        </p:nvSpPr>
        <p:spPr>
          <a:xfrm>
            <a:off x="1335087" y="2592387"/>
            <a:ext cx="2174875" cy="487362"/>
          </a:xfrm>
          <a:prstGeom prst="rect">
            <a:avLst/>
          </a:prstGeom>
          <a:solidFill>
            <a:srgbClr val="99CCFF"/>
          </a:solidFill>
          <a:ln w="2540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 sz="1400" b="true" i="false" u="none">
                <a:latin typeface="Helvetica"/>
              </a:rPr>
              <a:t>physical memory</a:t>
            </a:r>
            <a:endParaRPr/>
          </a:p>
        </p:txBody>
      </p:sp>
      <p:sp>
        <p:nvSpPr>
          <p:cNvPr id="814" name="AutoShape 25"/>
          <p:cNvSpPr>
            <a:spLocks noGrp="true" noChangeShapeType="true"/>
          </p:cNvSpPr>
          <p:nvPr/>
        </p:nvSpPr>
        <p:spPr>
          <a:xfrm flipH="true">
            <a:off x="1168400" y="2592387"/>
            <a:ext cx="74612" cy="931862"/>
          </a:xfrm>
          <a:custGeom>
            <a:avLst>
              <a:gd name="adj0" fmla="val 1800"/>
              <a:gd name="adj1" fmla="val 10800"/>
            </a:avLst>
            <a:gdLst>
              <a:gd name="gd0" fmla="val 65536"/>
              <a:gd name="gd1" fmla="val adj0"/>
              <a:gd name="gd2" fmla="+- 21600 0 adj0"/>
              <a:gd name="gd3" fmla="+- adj1 0 adj0"/>
              <a:gd name="gd4" fmla="+- adj1 adj0 0"/>
              <a:gd name="gd5" fmla="*/ adj0 9598 32768"/>
              <a:gd name="gd6" fmla="+- 21600 0 gd5"/>
              <a:gd name="gd7" fmla="+- 21600 0 adj1"/>
              <a:gd name="gd8" fmla="min adj1 gd7"/>
              <a:gd name="gd9" fmla="*/ gd8 1 2"/>
              <a:gd name="gd10" fmla="*/ adj0 2 1"/>
              <a:gd name="gd11" fmla="+- 21600 0 gd10"/>
              <a:gd name="gd12" fmla="val adj1"/>
              <a:gd name="gd13" fmla="val 0"/>
              <a:gd name="gd14" fmla="val 0"/>
              <a:gd name="gd15" fmla="+- 10800 0 gd13"/>
              <a:gd name="gd16" fmla="+- gd1 0 gd14"/>
              <a:gd name="gd17" fmla="?: gd15 1 -1"/>
              <a:gd name="gd18" fmla="?: gd16 1 -1"/>
              <a:gd name="gd19" fmla="*/ gd17 gd18 1"/>
              <a:gd name="gd20" fmla="?: gd16 16200000 5400000"/>
              <a:gd name="gd21" fmla="?: gd19 5400000 -5400000"/>
              <a:gd name="gd22" fmla="*/ gd15 -1 1"/>
              <a:gd name="gd23" fmla="*/ gd16 -1 1"/>
              <a:gd name="gd24" fmla="?: gd15 gd15 gd22"/>
              <a:gd name="gd25" fmla="?: gd16 gd16 gd23"/>
              <a:gd name="gd26" fmla="val 10800"/>
              <a:gd name="gd27" fmla="val gd1"/>
              <a:gd name="gd28" fmla="val 10800"/>
              <a:gd name="gd29" fmla="val gd3"/>
              <a:gd name="gd30" fmla="+- 21600 0 gd28"/>
              <a:gd name="gd31" fmla="+- gd12 0 gd29"/>
              <a:gd name="gd32" fmla="?: gd30 1 -1"/>
              <a:gd name="gd33" fmla="?: gd31 1 -1"/>
              <a:gd name="gd34" fmla="*/ gd32 gd33 1"/>
              <a:gd name="gd35" fmla="?: gd30 10800000 0"/>
              <a:gd name="gd36" fmla="?: gd34 -5400000 5400000"/>
              <a:gd name="gd37" fmla="*/ gd30 -1 1"/>
              <a:gd name="gd38" fmla="*/ gd31 -1 1"/>
              <a:gd name="gd39" fmla="?: gd30 gd30 gd37"/>
              <a:gd name="gd40" fmla="?: gd31 gd31 gd38"/>
              <a:gd name="gd41" fmla="val 21600"/>
              <a:gd name="gd42" fmla="val gd12"/>
              <a:gd name="gd43" fmla="+- 10800 0 gd41"/>
              <a:gd name="gd44" fmla="+- gd4 0 gd42"/>
              <a:gd name="gd45" fmla="?: gd43 1 -1"/>
              <a:gd name="gd46" fmla="?: gd44 1 -1"/>
              <a:gd name="gd47" fmla="*/ gd45 gd46 1"/>
              <a:gd name="gd48" fmla="?: gd44 16200000 5400000"/>
              <a:gd name="gd49" fmla="?: gd47 5400000 -5400000"/>
              <a:gd name="gd50" fmla="*/ gd43 -1 1"/>
              <a:gd name="gd51" fmla="*/ gd44 -1 1"/>
              <a:gd name="gd52" fmla="?: gd43 gd43 gd50"/>
              <a:gd name="gd53" fmla="?: gd44 gd44 gd51"/>
              <a:gd name="gd54" fmla="val 10800"/>
              <a:gd name="gd55" fmla="val gd4"/>
              <a:gd name="gd56" fmla="val 10800"/>
              <a:gd name="gd57" fmla="val gd2"/>
              <a:gd name="gd58" fmla="+- 0 0 gd56"/>
              <a:gd name="gd59" fmla="+- 21600 0 gd57"/>
              <a:gd name="gd60" fmla="?: gd58 1 -1"/>
              <a:gd name="gd61" fmla="?: gd59 1 -1"/>
              <a:gd name="gd62" fmla="*/ gd60 gd61 1"/>
              <a:gd name="gd63" fmla="?: gd58 10800000 0"/>
              <a:gd name="gd64" fmla="?: gd62 -5400000 5400000"/>
              <a:gd name="gd65" fmla="*/ gd58 -1 1"/>
              <a:gd name="gd66" fmla="*/ gd59 -1 1"/>
              <a:gd name="gd67" fmla="?: gd58 gd58 gd65"/>
              <a:gd name="gd68" fmla="?: gd59 gd59 gd66"/>
              <a:gd name="gd69" fmla="val 0"/>
              <a:gd name="gd70" fmla="val 21600"/>
              <a:gd name="gd71" fmla="*/ w 0 21600"/>
              <a:gd name="gd72" fmla="*/ h gd5 21600"/>
              <a:gd name="gd73" fmla="*/ w 7637 21600"/>
              <a:gd name="gd74" fmla="*/ h gd6 21600"/>
              <a:gd name="gd75" fmla="*/ w 1 2"/>
              <a:gd name="gd76" fmla="*/ h adj0 21600"/>
              <a:gd name="gd77" fmla="*/ w 1 1"/>
              <a:gd name="gd78" fmla="*/ h adj1 21600"/>
            </a:gdLst>
            <a:ahLst>
              <a:ahXY gdRefY="adj0" minY="10800" maxY="adj0">
                <a:pos x="gd75" y="gd76"/>
              </a:ahXY>
              <a:ahXY gdRefY="adj1" minY="21600" maxY="adj1">
                <a:pos x="gd77" y="gd78"/>
              </a:ahXY>
            </a:ahLst>
            <a:cxnLst/>
            <a:rect l="gd71" t="gd72" r="gd73" b="gd74"/>
            <a:pathLst>
              <a:path w="21600" h="21600">
                <a:moveTo>
                  <a:pt x="gd13" y="gd14"/>
                </a:moveTo>
                <a:arcTo wR="gd24" hR="gd25" stAng="gd20" swAng="gd21"/>
                <a:lnTo>
                  <a:pt x="gd28" y="gd29"/>
                </a:lnTo>
                <a:arcTo wR="gd39" hR="gd40" stAng="gd35" swAng="gd36"/>
                <a:arcTo wR="gd52" hR="gd53" stAng="gd48" swAng="gd49"/>
                <a:lnTo>
                  <a:pt x="gd56" y="gd57"/>
                </a:lnTo>
                <a:arcTo wR="gd67" hR="gd68" stAng="gd63" swAng="gd64"/>
              </a:path>
              <a:path w="21600" h="21600"/>
            </a:pathLst>
          </a:custGeom>
          <a:noFill/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815" name="Text Box 26"/>
          <p:cNvSpPr txBox="true">
            <a:spLocks noGrp="true" noChangeShapeType="true"/>
          </p:cNvSpPr>
          <p:nvPr/>
        </p:nvSpPr>
        <p:spPr>
          <a:xfrm>
            <a:off x="0" y="2741612"/>
            <a:ext cx="1168400" cy="674687"/>
          </a:xfrm>
          <a:prstGeom prst="rect">
            <a:avLst/>
          </a:prstGeom>
          <a:noFill/>
        </p:spPr>
        <p:txBody>
          <a:bodyPr lIns="90487" tIns="44450" rIns="90487" bIns="44450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sz="1400" b="true" i="false" u="none">
                <a:solidFill>
                  <a:schemeClr val="dk2"/>
                </a:solidFill>
                <a:latin typeface="Helvetica"/>
              </a:rPr>
              <a:t>same for each process</a:t>
            </a:r>
            <a:endParaRPr/>
          </a:p>
        </p:txBody>
      </p:sp>
      <p:sp>
        <p:nvSpPr>
          <p:cNvPr id="816" name="Rectangle 27"/>
          <p:cNvSpPr>
            <a:spLocks noGrp="true" noChangeShapeType="true"/>
          </p:cNvSpPr>
          <p:nvPr/>
        </p:nvSpPr>
        <p:spPr>
          <a:xfrm>
            <a:off x="1335087" y="1501775"/>
            <a:ext cx="2174875" cy="1093787"/>
          </a:xfrm>
          <a:prstGeom prst="rect">
            <a:avLst/>
          </a:prstGeom>
          <a:solidFill>
            <a:schemeClr val="lt1"/>
          </a:solidFill>
          <a:ln w="2540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 sz="1400" b="true" i="false" u="none">
                <a:latin typeface="Helvetica"/>
              </a:rPr>
              <a:t>process-specific data</a:t>
            </a:r>
            <a:endParaRPr/>
          </a:p>
          <a:p>
            <a:pPr marL="0" lvl="0" indent="0" algn="ctr">
              <a:spcBef>
                <a:spcPts val="0"/>
              </a:spcBef>
              <a:buNone/>
            </a:pPr>
            <a:r>
              <a:rPr lang="en-US" sz="1400" b="true" i="false" u="none">
                <a:latin typeface="Helvetica"/>
              </a:rPr>
              <a:t>structures </a:t>
            </a:r>
            <a:endParaRPr/>
          </a:p>
          <a:p>
            <a:pPr marL="0" lvl="0" indent="0" algn="ctr">
              <a:spcBef>
                <a:spcPts val="0"/>
              </a:spcBef>
              <a:buNone/>
            </a:pPr>
            <a:r>
              <a:rPr lang="en-US" sz="1400" b="true" i="false" u="none">
                <a:latin typeface="Helvetica"/>
              </a:rPr>
              <a:t>(page tables,</a:t>
            </a:r>
            <a:endParaRPr/>
          </a:p>
          <a:p>
            <a:pPr marL="0" lvl="0" indent="0" algn="ctr">
              <a:spcBef>
                <a:spcPts val="0"/>
              </a:spcBef>
              <a:buNone/>
            </a:pPr>
            <a:r>
              <a:rPr lang="en-US" sz="1400" b="true" i="false" u="none">
                <a:latin typeface="Helvetica"/>
              </a:rPr>
              <a:t>task and mm structs</a:t>
            </a:r>
            <a:endParaRPr/>
          </a:p>
          <a:p>
            <a:pPr marL="0" lvl="0" indent="0" algn="ctr">
              <a:spcBef>
                <a:spcPts val="0"/>
              </a:spcBef>
              <a:buNone/>
            </a:pPr>
            <a:r>
              <a:rPr lang="en-US" sz="1400" b="true" i="false" u="none">
                <a:latin typeface="Helvetica"/>
              </a:rPr>
              <a:t>Kernal stack)</a:t>
            </a:r>
            <a:endParaRPr/>
          </a:p>
        </p:txBody>
      </p:sp>
      <p:sp>
        <p:nvSpPr>
          <p:cNvPr id="817" name="Line 28"/>
          <p:cNvSpPr>
            <a:spLocks noGrp="true" noChangeShapeType="true"/>
          </p:cNvSpPr>
          <p:nvPr/>
        </p:nvSpPr>
        <p:spPr>
          <a:xfrm flipV="true">
            <a:off x="3606800" y="2792412"/>
            <a:ext cx="0" cy="723900"/>
          </a:xfrm>
          <a:prstGeom prst="line">
            <a:avLst/>
          </a:prstGeom>
          <a:noFill/>
          <a:ln w="38100">
            <a:solidFill>
              <a:schemeClr val="dk1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818" name="Text Box 29"/>
          <p:cNvSpPr txBox="true">
            <a:spLocks noGrp="true" noChangeShapeType="true"/>
          </p:cNvSpPr>
          <p:nvPr/>
        </p:nvSpPr>
        <p:spPr>
          <a:xfrm>
            <a:off x="3683000" y="3076575"/>
            <a:ext cx="755650" cy="51752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1400" b="true" i="false" u="none">
                <a:latin typeface="Helvetica"/>
              </a:rPr>
              <a:t>kernel </a:t>
            </a:r>
            <a:endParaRPr/>
          </a:p>
          <a:p>
            <a:pPr marL="0" lvl="0" indent="0">
              <a:spcBef>
                <a:spcPts val="0"/>
              </a:spcBef>
              <a:buNone/>
            </a:pPr>
            <a:r>
              <a:rPr lang="en-US" sz="1400" b="true" i="false" u="none">
                <a:latin typeface="Helvetica"/>
              </a:rPr>
              <a:t>VM</a:t>
            </a:r>
            <a:endParaRPr/>
          </a:p>
        </p:txBody>
      </p:sp>
      <p:sp>
        <p:nvSpPr>
          <p:cNvPr id="819" name="Rectangle 31"/>
          <p:cNvSpPr>
            <a:spLocks noGrp="true" noChangeShapeType="true"/>
          </p:cNvSpPr>
          <p:nvPr/>
        </p:nvSpPr>
        <p:spPr>
          <a:xfrm>
            <a:off x="3987800" y="5910262"/>
            <a:ext cx="914400" cy="211137"/>
          </a:xfrm>
          <a:prstGeom prst="rect">
            <a:avLst/>
          </a:prstGeom>
          <a:solidFill>
            <a:srgbClr val="FFFF00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sz="1400" b="true" i="false" u="none">
                <a:solidFill>
                  <a:schemeClr val="dk2"/>
                </a:solidFill>
                <a:latin typeface="Helvetica"/>
              </a:rPr>
              <a:t>.data</a:t>
            </a:r>
            <a:endParaRPr/>
          </a:p>
        </p:txBody>
      </p:sp>
      <p:sp>
        <p:nvSpPr>
          <p:cNvPr id="820" name="Rectangle 32"/>
          <p:cNvSpPr>
            <a:spLocks noGrp="true" noChangeShapeType="true"/>
          </p:cNvSpPr>
          <p:nvPr/>
        </p:nvSpPr>
        <p:spPr>
          <a:xfrm>
            <a:off x="3987800" y="6121400"/>
            <a:ext cx="914400" cy="212725"/>
          </a:xfrm>
          <a:prstGeom prst="rect">
            <a:avLst/>
          </a:prstGeom>
          <a:solidFill>
            <a:srgbClr val="FF99CC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sz="1400" b="true" i="false" u="none">
                <a:solidFill>
                  <a:schemeClr val="dk2"/>
                </a:solidFill>
                <a:latin typeface="Helvetica"/>
              </a:rPr>
              <a:t>.text</a:t>
            </a:r>
            <a:endParaRPr/>
          </a:p>
        </p:txBody>
      </p:sp>
      <p:sp>
        <p:nvSpPr>
          <p:cNvPr id="821" name="Text Box 33"/>
          <p:cNvSpPr txBox="true">
            <a:spLocks noGrp="true" noChangeShapeType="true"/>
          </p:cNvSpPr>
          <p:nvPr/>
        </p:nvSpPr>
        <p:spPr>
          <a:xfrm>
            <a:off x="4292600" y="6334125"/>
            <a:ext cx="320675" cy="3365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sz="1800" b="true" i="false" u="none">
                <a:solidFill>
                  <a:schemeClr val="dk2"/>
                </a:solidFill>
                <a:latin typeface="Helvetica"/>
              </a:rPr>
              <a:t>p</a:t>
            </a:r>
            <a:endParaRPr/>
          </a:p>
        </p:txBody>
      </p:sp>
      <p:sp>
        <p:nvSpPr>
          <p:cNvPr id="822" name="Line 34"/>
          <p:cNvSpPr>
            <a:spLocks noGrp="true" noChangeShapeType="true"/>
          </p:cNvSpPr>
          <p:nvPr/>
        </p:nvSpPr>
        <p:spPr>
          <a:xfrm flipH="true" flipV="true">
            <a:off x="3530600" y="6051550"/>
            <a:ext cx="457200" cy="0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823" name="Line 35"/>
          <p:cNvSpPr>
            <a:spLocks noGrp="true" noChangeShapeType="true"/>
          </p:cNvSpPr>
          <p:nvPr/>
        </p:nvSpPr>
        <p:spPr>
          <a:xfrm flipH="true">
            <a:off x="3530600" y="6264275"/>
            <a:ext cx="457200" cy="0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824" name="Text Box 36"/>
          <p:cNvSpPr txBox="true">
            <a:spLocks noGrp="true" noChangeShapeType="true"/>
          </p:cNvSpPr>
          <p:nvPr/>
        </p:nvSpPr>
        <p:spPr>
          <a:xfrm>
            <a:off x="3973512" y="5511800"/>
            <a:ext cx="1284287" cy="2809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sz="1400" b="true" i="false" u="none">
                <a:solidFill>
                  <a:schemeClr val="dk2"/>
                </a:solidFill>
                <a:latin typeface="Helvetica"/>
              </a:rPr>
              <a:t>demand-zero</a:t>
            </a:r>
            <a:endParaRPr/>
          </a:p>
        </p:txBody>
      </p:sp>
      <p:sp>
        <p:nvSpPr>
          <p:cNvPr id="825" name="Line 37"/>
          <p:cNvSpPr>
            <a:spLocks noGrp="true" noChangeShapeType="true"/>
          </p:cNvSpPr>
          <p:nvPr/>
        </p:nvSpPr>
        <p:spPr>
          <a:xfrm flipH="true">
            <a:off x="3530600" y="5626100"/>
            <a:ext cx="381000" cy="71437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826" name="Text Box 38"/>
          <p:cNvSpPr txBox="true">
            <a:spLocks noGrp="true" noChangeShapeType="true"/>
          </p:cNvSpPr>
          <p:nvPr/>
        </p:nvSpPr>
        <p:spPr>
          <a:xfrm>
            <a:off x="3911600" y="3500437"/>
            <a:ext cx="1284287" cy="2809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sz="1400" b="true" i="false" u="none">
                <a:solidFill>
                  <a:srgbClr val="FF0000"/>
                </a:solidFill>
                <a:latin typeface="Helvetica"/>
              </a:rPr>
              <a:t>demand-zero</a:t>
            </a:r>
            <a:endParaRPr/>
          </a:p>
        </p:txBody>
      </p:sp>
      <p:sp>
        <p:nvSpPr>
          <p:cNvPr id="827" name="Line 39"/>
          <p:cNvSpPr>
            <a:spLocks noGrp="true" noChangeShapeType="true"/>
          </p:cNvSpPr>
          <p:nvPr/>
        </p:nvSpPr>
        <p:spPr>
          <a:xfrm flipH="true">
            <a:off x="3530600" y="3643312"/>
            <a:ext cx="457200" cy="0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828" name="Text Box 40"/>
          <p:cNvSpPr txBox="true">
            <a:spLocks noGrp="true" noChangeShapeType="true"/>
          </p:cNvSpPr>
          <p:nvPr/>
        </p:nvSpPr>
        <p:spPr>
          <a:xfrm>
            <a:off x="3987800" y="4818062"/>
            <a:ext cx="904875" cy="3365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sz="1800" b="true" i="false" u="none">
                <a:solidFill>
                  <a:schemeClr val="dk2"/>
                </a:solidFill>
                <a:latin typeface="Helvetica"/>
              </a:rPr>
              <a:t>libc.so</a:t>
            </a:r>
            <a:endParaRPr/>
          </a:p>
        </p:txBody>
      </p:sp>
      <p:sp>
        <p:nvSpPr>
          <p:cNvPr id="829" name="Rectangle 41"/>
          <p:cNvSpPr>
            <a:spLocks noGrp="true" noChangeShapeType="true"/>
          </p:cNvSpPr>
          <p:nvPr/>
        </p:nvSpPr>
        <p:spPr>
          <a:xfrm>
            <a:off x="3987800" y="4351337"/>
            <a:ext cx="914400" cy="212725"/>
          </a:xfrm>
          <a:prstGeom prst="rect">
            <a:avLst/>
          </a:prstGeom>
          <a:solidFill>
            <a:srgbClr val="85FFE0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 lvl="0"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dk2"/>
                </a:solidFill>
                <a:latin typeface="Helvetica"/>
              </a:rPr>
              <a:t>.data</a:t>
            </a:r>
            <a:endParaRPr/>
          </a:p>
        </p:txBody>
      </p:sp>
      <p:sp>
        <p:nvSpPr>
          <p:cNvPr id="830" name="Rectangle 42"/>
          <p:cNvSpPr>
            <a:spLocks noGrp="true" noChangeShapeType="true"/>
          </p:cNvSpPr>
          <p:nvPr/>
        </p:nvSpPr>
        <p:spPr>
          <a:xfrm>
            <a:off x="3987800" y="4564062"/>
            <a:ext cx="914400" cy="212725"/>
          </a:xfrm>
          <a:prstGeom prst="rect">
            <a:avLst/>
          </a:prstGeom>
          <a:solidFill>
            <a:srgbClr val="85FFE0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 lvl="0"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dk2"/>
                </a:solidFill>
                <a:latin typeface="Helvetica"/>
              </a:rPr>
              <a:t>.text</a:t>
            </a:r>
            <a:endParaRPr/>
          </a:p>
        </p:txBody>
      </p:sp>
      <p:sp>
        <p:nvSpPr>
          <p:cNvPr id="831" name="Line 43"/>
          <p:cNvSpPr>
            <a:spLocks noGrp="true" noChangeShapeType="true"/>
          </p:cNvSpPr>
          <p:nvPr/>
        </p:nvSpPr>
        <p:spPr>
          <a:xfrm flipH="true" flipV="true">
            <a:off x="3530600" y="4422775"/>
            <a:ext cx="457200" cy="0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832" name="Line 44"/>
          <p:cNvSpPr>
            <a:spLocks noGrp="true" noChangeShapeType="true"/>
          </p:cNvSpPr>
          <p:nvPr/>
        </p:nvSpPr>
        <p:spPr>
          <a:xfrm flipH="true" flipV="true">
            <a:off x="3530600" y="4633912"/>
            <a:ext cx="457200" cy="0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8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b="true" i="false" u="none"/>
              <a:t>Swap</a:t>
            </a:r>
            <a:endParaRPr/>
          </a:p>
        </p:txBody>
      </p:sp>
      <p:sp>
        <p:nvSpPr>
          <p:cNvPr id="835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Swap space example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 b="false" i="false" u="none"/>
              <a:t>4-page physical memory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 b="false" i="false" u="none"/>
              <a:t>8-page swap space</a:t>
            </a:r>
            <a:endParaRPr/>
          </a:p>
        </p:txBody>
      </p:sp>
      <p:sp>
        <p:nvSpPr>
          <p:cNvPr id="836" name="幻灯片编号占位符 3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pic>
        <p:nvPicPr>
          <p:cNvPr id="837" name="图片 4"/>
          <p:cNvPicPr>
            <a:picLocks noGrp="true" noChangeAspect="true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793750" y="3276600"/>
            <a:ext cx="7740650" cy="246697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50.xml><?xml version="1.0" encoding="utf-8"?>
<p:sld xmlns:a="http://schemas.openxmlformats.org/drawingml/2006/main" xmlns:p="http://schemas.openxmlformats.org/presentationml/2006/main">
  <p:cSld>
    <p:spTree>
      <p:nvGrpSpPr>
        <p:cNvPr id="8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840" name="Rectangle 2"/>
          <p:cNvSpPr>
            <a:spLocks noGrp="true" noChangeShapeType="true"/>
          </p:cNvSpPr>
          <p:nvPr>
            <p:ph type="body"/>
          </p:nvPr>
        </p:nvSpPr>
        <p:spPr>
          <a:xfrm rot="0" flipH="false" flipV="false">
            <a:off x="4953000" y="1524000"/>
            <a:ext cx="3975462" cy="4656137"/>
          </a:xfrm>
          <a:prstGeom prst="rect">
            <a:avLst/>
          </a:prstGeom>
          <a:noFill/>
        </p:spPr>
        <p:txBody>
          <a:bodyPr lIns="90487" tIns="44450" rIns="90487" bIns="44450" anchor="t"/>
          <a:lstStyle>
            <a:lvl1pPr marL="342900" indent="0" algn="l" defTabSz="89535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89535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89535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89535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89535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  <a:lvl6pPr defTabSz="895350">
              <a:defRPr lang="en-US" sz="1800"/>
            </a:lvl6pPr>
            <a:lvl7pPr defTabSz="895350">
              <a:defRPr lang="en-US" sz="1800"/>
            </a:lvl7pPr>
            <a:lvl8pPr defTabSz="895350">
              <a:defRPr lang="en-US" sz="1800"/>
            </a:lvl8pPr>
            <a:lvl9pPr defTabSz="895350">
              <a:defRPr lang="en-US" sz="1800"/>
            </a:lvl9pPr>
          </a:lstStyle>
          <a:p>
            <a:pPr marL="223837" lvl="0" indent="-223837" defTabSz="895350">
              <a:spcBef>
                <a:spcPct val="20000"/>
              </a:spcBef>
              <a:buChar char="•"/>
            </a:pPr>
            <a:r>
              <a:rPr lang="en-US" sz="2400" b="false" i="false" u="none"/>
              <a:t>Execve()</a:t>
            </a:r>
            <a:r>
              <a:rPr lang="en-US" sz="2400" b="false" i="false" u="none"/>
              <a:t>:</a:t>
            </a:r>
            <a:endParaRPr/>
          </a:p>
          <a:p>
            <a:pPr marL="560387" lvl="1" indent="-222250" defTabSz="895350">
              <a:spcBef>
                <a:spcPct val="20000"/>
              </a:spcBef>
              <a:buChar char="–"/>
            </a:pPr>
            <a:r>
              <a:rPr lang="zh-CN" b="false" i="false" u="none"/>
              <a:t>为如下</a:t>
            </a:r>
            <a:r>
              <a:rPr lang="en-US" b="false" i="false" u="none"/>
              <a:t>area</a:t>
            </a:r>
            <a:r>
              <a:rPr lang="zh-CN" b="false" i="false" u="none"/>
              <a:t>创建新</a:t>
            </a:r>
            <a:r>
              <a:rPr lang="zh-CN" b="false" i="false" u="none"/>
              <a:t>的</a:t>
            </a:r>
            <a:r>
              <a:rPr lang="en-US" b="false" i="false" u="none"/>
              <a:t> </a:t>
            </a:r>
            <a:r>
              <a:rPr lang="en-US" b="false" i="false" u="none">
                <a:solidFill>
                  <a:srgbClr val="FF0000">
                    <a:alpha val="100000"/>
                  </a:srgbClr>
                </a:solidFill>
              </a:rPr>
              <a:t>vm_area_structs</a:t>
            </a:r>
            <a:r>
              <a:rPr lang="en-US" b="false" i="false" u="none"/>
              <a:t> </a:t>
            </a:r>
            <a:r>
              <a:rPr lang="zh-CN" b="false" i="false" u="none"/>
              <a:t>和</a:t>
            </a:r>
            <a:r>
              <a:rPr lang="en-US" b="false" i="false" u="none"/>
              <a:t> </a:t>
            </a:r>
            <a:r>
              <a:rPr lang="en-US" b="false" i="false" u="none">
                <a:solidFill>
                  <a:srgbClr val="FF0000">
                    <a:alpha val="100000"/>
                  </a:srgbClr>
                </a:solidFill>
              </a:rPr>
              <a:t>PTE</a:t>
            </a:r>
            <a:endParaRPr/>
          </a:p>
          <a:p>
            <a:pPr marL="839787" lvl="2" indent="-165100" defTabSz="895350">
              <a:spcBef>
                <a:spcPct val="20000"/>
              </a:spcBef>
              <a:buChar char="•"/>
            </a:pPr>
            <a:r>
              <a:rPr lang="en-US" sz="2400" b="false" i="false" u="none">
                <a:solidFill>
                  <a:srgbClr val="FF0000">
                    <a:alpha val="100000"/>
                  </a:srgbClr>
                </a:solidFill>
              </a:rPr>
              <a:t>text</a:t>
            </a:r>
            <a:r>
              <a:rPr lang="en-US" sz="2400" b="false" i="false" u="none"/>
              <a:t> and </a:t>
            </a:r>
            <a:r>
              <a:rPr lang="en-US" sz="2400" b="false" i="false" u="none">
                <a:solidFill>
                  <a:srgbClr val="FF0000">
                    <a:alpha val="100000"/>
                  </a:srgbClr>
                </a:solidFill>
              </a:rPr>
              <a:t>data</a:t>
            </a:r>
            <a:r>
              <a:rPr lang="en-US" sz="2400" b="false" i="false" u="none"/>
              <a:t> backed by the .text</a:t>
            </a:r>
            <a:r>
              <a:rPr lang="zh-CN" sz="2400" b="false" i="false" u="none"/>
              <a:t>和</a:t>
            </a:r>
            <a:r>
              <a:rPr lang="en-US" sz="2400" b="false" i="false" u="none"/>
              <a:t>.data sections of the</a:t>
            </a:r>
            <a:r>
              <a:rPr lang="en-US" sz="2400" b="false" i="false" u="none"/>
              <a:t> executable object file.</a:t>
            </a:r>
            <a:endParaRPr/>
          </a:p>
          <a:p>
            <a:pPr marL="839787" lvl="2" indent="-165100" defTabSz="895350">
              <a:spcBef>
                <a:spcPct val="20000"/>
              </a:spcBef>
              <a:buChar char="•"/>
            </a:pPr>
            <a:r>
              <a:rPr lang="en-US" sz="2400" b="false" i="false" u="none">
                <a:solidFill>
                  <a:srgbClr val="FF0000">
                    <a:alpha val="100000"/>
                  </a:srgbClr>
                </a:solidFill>
              </a:rPr>
              <a:t>bss </a:t>
            </a:r>
            <a:r>
              <a:rPr lang="en-US" sz="2400" b="false" i="false" u="none"/>
              <a:t>and </a:t>
            </a:r>
            <a:r>
              <a:rPr lang="en-US" sz="2400" b="false" i="false" u="none">
                <a:solidFill>
                  <a:srgbClr val="FF0000">
                    <a:alpha val="100000"/>
                  </a:srgbClr>
                </a:solidFill>
              </a:rPr>
              <a:t>stack</a:t>
            </a:r>
            <a:r>
              <a:rPr lang="en-US" sz="2400" b="false" i="false" u="none"/>
              <a:t> initialized to zero.</a:t>
            </a:r>
            <a:endParaRPr/>
          </a:p>
        </p:txBody>
      </p:sp>
      <p:sp>
        <p:nvSpPr>
          <p:cNvPr id="841" name="Rectangle 44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/>
              <a:t>Execve</a:t>
            </a:r>
            <a:r>
              <a:rPr lang="en-US"/>
              <a:t>() revisited</a:t>
            </a:r>
            <a:endParaRPr/>
          </a:p>
        </p:txBody>
      </p:sp>
      <p:sp>
        <p:nvSpPr>
          <p:cNvPr id="842" name="Rectangle 3"/>
          <p:cNvSpPr>
            <a:spLocks noGrp="true" noChangeShapeType="true"/>
          </p:cNvSpPr>
          <p:nvPr/>
        </p:nvSpPr>
        <p:spPr>
          <a:xfrm>
            <a:off x="1335087" y="3076575"/>
            <a:ext cx="2174875" cy="487362"/>
          </a:xfrm>
          <a:prstGeom prst="rect">
            <a:avLst/>
          </a:prstGeom>
          <a:solidFill>
            <a:srgbClr val="99CCFF"/>
          </a:solidFill>
          <a:ln w="2540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 sz="1400" b="true" i="false" u="none">
                <a:latin typeface="Helvetica"/>
              </a:rPr>
              <a:t>kernel code/data</a:t>
            </a:r>
            <a:endParaRPr/>
          </a:p>
        </p:txBody>
      </p:sp>
      <p:sp>
        <p:nvSpPr>
          <p:cNvPr id="843" name="Rectangle 4"/>
          <p:cNvSpPr>
            <a:spLocks noGrp="true" noChangeShapeType="true"/>
          </p:cNvSpPr>
          <p:nvPr/>
        </p:nvSpPr>
        <p:spPr>
          <a:xfrm>
            <a:off x="1335087" y="4330700"/>
            <a:ext cx="2174875" cy="487362"/>
          </a:xfrm>
          <a:prstGeom prst="rect">
            <a:avLst/>
          </a:prstGeom>
          <a:solidFill>
            <a:srgbClr val="85FFE0"/>
          </a:solidFill>
          <a:ln w="2540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 lvl="0" algn="ctr"/>
            <a:r>
              <a:rPr lang="en-US" sz="1400">
                <a:latin typeface="Helvetica"/>
              </a:rPr>
              <a:t>Memory mapped region </a:t>
            </a:r>
            <a:endParaRPr/>
          </a:p>
          <a:p>
            <a:pPr lvl="0" algn="ctr"/>
            <a:r>
              <a:rPr lang="en-US" sz="1400">
                <a:latin typeface="Helvetica"/>
              </a:rPr>
              <a:t>for shared libraries</a:t>
            </a:r>
            <a:endParaRPr/>
          </a:p>
        </p:txBody>
      </p:sp>
      <p:sp>
        <p:nvSpPr>
          <p:cNvPr id="844" name="Rectangle 5"/>
          <p:cNvSpPr>
            <a:spLocks noGrp="true" noChangeShapeType="true"/>
          </p:cNvSpPr>
          <p:nvPr/>
        </p:nvSpPr>
        <p:spPr>
          <a:xfrm>
            <a:off x="1335087" y="4818062"/>
            <a:ext cx="2174875" cy="390525"/>
          </a:xfrm>
          <a:prstGeom prst="rect">
            <a:avLst/>
          </a:prstGeom>
          <a:solidFill>
            <a:srgbClr val="C0C0C0"/>
          </a:solidFill>
          <a:ln w="2540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845" name="Rectangle 6"/>
          <p:cNvSpPr>
            <a:spLocks noGrp="true" noChangeShapeType="true"/>
          </p:cNvSpPr>
          <p:nvPr/>
        </p:nvSpPr>
        <p:spPr>
          <a:xfrm>
            <a:off x="1335087" y="5211762"/>
            <a:ext cx="2174875" cy="422275"/>
          </a:xfrm>
          <a:prstGeom prst="rect">
            <a:avLst/>
          </a:prstGeom>
          <a:solidFill>
            <a:srgbClr val="A5A5E9"/>
          </a:solidFill>
          <a:ln w="2540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 lvl="0" algn="ctr"/>
            <a:r>
              <a:rPr lang="en-US" sz="1400">
                <a:latin typeface="Helvetica"/>
              </a:rPr>
              <a:t>runtime heap (via malloc)</a:t>
            </a:r>
            <a:endParaRPr/>
          </a:p>
        </p:txBody>
      </p:sp>
      <p:sp>
        <p:nvSpPr>
          <p:cNvPr id="846" name="Rectangle 7"/>
          <p:cNvSpPr>
            <a:spLocks noGrp="true" noChangeShapeType="true"/>
          </p:cNvSpPr>
          <p:nvPr/>
        </p:nvSpPr>
        <p:spPr>
          <a:xfrm>
            <a:off x="1335087" y="3756025"/>
            <a:ext cx="2174875" cy="573087"/>
          </a:xfrm>
          <a:prstGeom prst="rect">
            <a:avLst/>
          </a:prstGeom>
          <a:solidFill>
            <a:srgbClr val="C0C0C0"/>
          </a:solidFill>
          <a:ln w="2540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847" name="Rectangle 8"/>
          <p:cNvSpPr>
            <a:spLocks noGrp="true" noChangeShapeType="true"/>
          </p:cNvSpPr>
          <p:nvPr/>
        </p:nvSpPr>
        <p:spPr>
          <a:xfrm>
            <a:off x="1335087" y="6105525"/>
            <a:ext cx="2174875" cy="250825"/>
          </a:xfrm>
          <a:prstGeom prst="rect">
            <a:avLst/>
          </a:prstGeom>
          <a:solidFill>
            <a:srgbClr val="FF99CC"/>
          </a:solidFill>
          <a:ln w="2540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 sz="1400" b="true" i="false" u="none">
                <a:latin typeface="Helvetica"/>
              </a:rPr>
              <a:t>program text (.text)</a:t>
            </a:r>
            <a:endParaRPr/>
          </a:p>
        </p:txBody>
      </p:sp>
      <p:sp>
        <p:nvSpPr>
          <p:cNvPr id="848" name="Rectangle 9"/>
          <p:cNvSpPr>
            <a:spLocks noGrp="true" noChangeShapeType="true"/>
          </p:cNvSpPr>
          <p:nvPr/>
        </p:nvSpPr>
        <p:spPr>
          <a:xfrm>
            <a:off x="1335087" y="5865812"/>
            <a:ext cx="2174875" cy="250825"/>
          </a:xfrm>
          <a:prstGeom prst="rect">
            <a:avLst/>
          </a:prstGeom>
          <a:solidFill>
            <a:srgbClr val="FFFF00"/>
          </a:solidFill>
          <a:ln w="2540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 sz="1400" b="true" i="false" u="none">
                <a:latin typeface="Helvetica"/>
              </a:rPr>
              <a:t>initialized data (.data)</a:t>
            </a:r>
            <a:endParaRPr/>
          </a:p>
        </p:txBody>
      </p:sp>
      <p:sp>
        <p:nvSpPr>
          <p:cNvPr id="849" name="Rectangle 10"/>
          <p:cNvSpPr>
            <a:spLocks noGrp="true" noChangeShapeType="true"/>
          </p:cNvSpPr>
          <p:nvPr/>
        </p:nvSpPr>
        <p:spPr>
          <a:xfrm>
            <a:off x="1335087" y="5624512"/>
            <a:ext cx="2174875" cy="249237"/>
          </a:xfrm>
          <a:prstGeom prst="rect">
            <a:avLst/>
          </a:prstGeom>
          <a:solidFill>
            <a:srgbClr val="A5A5E9"/>
          </a:solidFill>
          <a:ln w="2540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 lvl="0" algn="ctr"/>
            <a:r>
              <a:rPr lang="en-US" sz="1400">
                <a:latin typeface="Helvetica"/>
              </a:rPr>
              <a:t>uninitialized data (.bss)</a:t>
            </a:r>
            <a:endParaRPr/>
          </a:p>
        </p:txBody>
      </p:sp>
      <p:sp>
        <p:nvSpPr>
          <p:cNvPr id="850" name="Line 11"/>
          <p:cNvSpPr>
            <a:spLocks noGrp="true" noChangeShapeType="true"/>
          </p:cNvSpPr>
          <p:nvPr/>
        </p:nvSpPr>
        <p:spPr>
          <a:xfrm flipV="true">
            <a:off x="2360612" y="4981575"/>
            <a:ext cx="0" cy="222250"/>
          </a:xfrm>
          <a:prstGeom prst="line">
            <a:avLst/>
          </a:prstGeom>
          <a:noFill/>
          <a:ln w="38100">
            <a:solidFill>
              <a:schemeClr val="dk1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851" name="Rectangle 12"/>
          <p:cNvSpPr>
            <a:spLocks noGrp="true" noChangeShapeType="true"/>
          </p:cNvSpPr>
          <p:nvPr/>
        </p:nvSpPr>
        <p:spPr>
          <a:xfrm>
            <a:off x="1335087" y="3543300"/>
            <a:ext cx="2174875" cy="212725"/>
          </a:xfrm>
          <a:prstGeom prst="rect">
            <a:avLst/>
          </a:prstGeom>
          <a:solidFill>
            <a:srgbClr val="A5A5E9"/>
          </a:solidFill>
          <a:ln w="2540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 lvl="0" algn="ctr"/>
            <a:r>
              <a:rPr lang="en-US" sz="1400">
                <a:latin typeface="Helvetica"/>
              </a:rPr>
              <a:t>stack</a:t>
            </a:r>
            <a:endParaRPr/>
          </a:p>
        </p:txBody>
      </p:sp>
      <p:sp>
        <p:nvSpPr>
          <p:cNvPr id="852" name="Line 13"/>
          <p:cNvSpPr>
            <a:spLocks noGrp="true" noChangeShapeType="true"/>
          </p:cNvSpPr>
          <p:nvPr/>
        </p:nvSpPr>
        <p:spPr>
          <a:xfrm flipV="true">
            <a:off x="2371725" y="4111625"/>
            <a:ext cx="0" cy="222250"/>
          </a:xfrm>
          <a:prstGeom prst="line">
            <a:avLst/>
          </a:prstGeom>
          <a:noFill/>
          <a:ln w="38100">
            <a:solidFill>
              <a:schemeClr val="dk1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853" name="Line 14"/>
          <p:cNvSpPr>
            <a:spLocks noGrp="true" noChangeShapeType="true"/>
          </p:cNvSpPr>
          <p:nvPr/>
        </p:nvSpPr>
        <p:spPr>
          <a:xfrm>
            <a:off x="2381250" y="3756025"/>
            <a:ext cx="0" cy="223837"/>
          </a:xfrm>
          <a:prstGeom prst="line">
            <a:avLst/>
          </a:prstGeom>
          <a:noFill/>
          <a:ln w="38100">
            <a:solidFill>
              <a:schemeClr val="dk1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854" name="Rectangle 15"/>
          <p:cNvSpPr>
            <a:spLocks noGrp="true" noChangeShapeType="true"/>
          </p:cNvSpPr>
          <p:nvPr/>
        </p:nvSpPr>
        <p:spPr>
          <a:xfrm>
            <a:off x="1335087" y="6346825"/>
            <a:ext cx="2174875" cy="250825"/>
          </a:xfrm>
          <a:prstGeom prst="rect">
            <a:avLst/>
          </a:prstGeom>
          <a:solidFill>
            <a:srgbClr val="C0C0C0"/>
          </a:solidFill>
          <a:ln w="2540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 sz="1400" b="true" i="false" u="none">
                <a:latin typeface="Helvetica"/>
              </a:rPr>
              <a:t>forbidden</a:t>
            </a:r>
            <a:endParaRPr/>
          </a:p>
        </p:txBody>
      </p:sp>
      <p:sp>
        <p:nvSpPr>
          <p:cNvPr id="855" name="Text Box 16"/>
          <p:cNvSpPr txBox="true">
            <a:spLocks noGrp="true" noChangeShapeType="true"/>
          </p:cNvSpPr>
          <p:nvPr/>
        </p:nvSpPr>
        <p:spPr>
          <a:xfrm>
            <a:off x="1128712" y="6478587"/>
            <a:ext cx="282575" cy="30321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zh-CN" sz="1400" b="true" i="false" u="none">
                <a:latin typeface="Helvetica"/>
              </a:rPr>
              <a:t>0</a:t>
            </a:r>
            <a:endParaRPr/>
          </a:p>
        </p:txBody>
      </p:sp>
      <p:sp>
        <p:nvSpPr>
          <p:cNvPr id="856" name="Text Box 17"/>
          <p:cNvSpPr txBox="true">
            <a:spLocks noGrp="true" noChangeShapeType="true"/>
          </p:cNvSpPr>
          <p:nvPr/>
        </p:nvSpPr>
        <p:spPr>
          <a:xfrm>
            <a:off x="452437" y="3578225"/>
            <a:ext cx="642937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1400" b="true" i="false" u="none">
                <a:latin typeface="Helvetica"/>
              </a:rPr>
              <a:t>%esp</a:t>
            </a:r>
            <a:endParaRPr/>
          </a:p>
        </p:txBody>
      </p:sp>
      <p:sp>
        <p:nvSpPr>
          <p:cNvPr id="857" name="Line 18"/>
          <p:cNvSpPr>
            <a:spLocks noGrp="true" noChangeShapeType="true"/>
          </p:cNvSpPr>
          <p:nvPr/>
        </p:nvSpPr>
        <p:spPr>
          <a:xfrm>
            <a:off x="1076325" y="3730625"/>
            <a:ext cx="258762" cy="1587"/>
          </a:xfrm>
          <a:prstGeom prst="line">
            <a:avLst/>
          </a:prstGeom>
          <a:noFill/>
          <a:ln w="25400">
            <a:solidFill>
              <a:schemeClr val="dk1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858" name="Text Box 19"/>
          <p:cNvSpPr txBox="true">
            <a:spLocks noGrp="true" noChangeShapeType="true"/>
          </p:cNvSpPr>
          <p:nvPr/>
        </p:nvSpPr>
        <p:spPr>
          <a:xfrm>
            <a:off x="3702050" y="3729037"/>
            <a:ext cx="863600" cy="51752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1400" b="true" i="false" u="none">
                <a:latin typeface="Helvetica"/>
              </a:rPr>
              <a:t>process</a:t>
            </a:r>
            <a:endParaRPr/>
          </a:p>
          <a:p>
            <a:pPr marL="0" lvl="0" indent="0">
              <a:spcBef>
                <a:spcPts val="0"/>
              </a:spcBef>
              <a:buNone/>
            </a:pPr>
            <a:r>
              <a:rPr lang="en-US" sz="1400" b="true" i="false" u="none">
                <a:latin typeface="Helvetica"/>
              </a:rPr>
              <a:t> VM</a:t>
            </a:r>
            <a:endParaRPr/>
          </a:p>
        </p:txBody>
      </p:sp>
      <p:sp>
        <p:nvSpPr>
          <p:cNvPr id="859" name="Line 20"/>
          <p:cNvSpPr>
            <a:spLocks noGrp="true" noChangeShapeType="true"/>
          </p:cNvSpPr>
          <p:nvPr/>
        </p:nvSpPr>
        <p:spPr>
          <a:xfrm>
            <a:off x="3606800" y="3770312"/>
            <a:ext cx="0" cy="509587"/>
          </a:xfrm>
          <a:prstGeom prst="line">
            <a:avLst/>
          </a:prstGeom>
          <a:noFill/>
          <a:ln w="38100">
            <a:solidFill>
              <a:schemeClr val="dk1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860" name="Text Box 21"/>
          <p:cNvSpPr txBox="true">
            <a:spLocks noGrp="true" noChangeShapeType="true"/>
          </p:cNvSpPr>
          <p:nvPr/>
        </p:nvSpPr>
        <p:spPr>
          <a:xfrm>
            <a:off x="631825" y="5059362"/>
            <a:ext cx="460375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 sz="1400" b="true" i="false" u="none">
                <a:latin typeface="Helvetica"/>
              </a:rPr>
              <a:t>brk</a:t>
            </a:r>
            <a:endParaRPr/>
          </a:p>
        </p:txBody>
      </p:sp>
      <p:sp>
        <p:nvSpPr>
          <p:cNvPr id="861" name="Line 22"/>
          <p:cNvSpPr>
            <a:spLocks noGrp="true" noChangeShapeType="true"/>
          </p:cNvSpPr>
          <p:nvPr/>
        </p:nvSpPr>
        <p:spPr>
          <a:xfrm>
            <a:off x="1062037" y="5200650"/>
            <a:ext cx="258762" cy="0"/>
          </a:xfrm>
          <a:prstGeom prst="line">
            <a:avLst/>
          </a:prstGeom>
          <a:noFill/>
          <a:ln w="25400">
            <a:solidFill>
              <a:schemeClr val="dk1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862" name="Text Box 23"/>
          <p:cNvSpPr txBox="true">
            <a:spLocks noGrp="true" noChangeShapeType="true"/>
          </p:cNvSpPr>
          <p:nvPr/>
        </p:nvSpPr>
        <p:spPr>
          <a:xfrm>
            <a:off x="68262" y="3379787"/>
            <a:ext cx="1176337" cy="2841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sz="1400" b="true" i="false" u="none">
                <a:solidFill>
                  <a:schemeClr val="dk2"/>
                </a:solidFill>
                <a:latin typeface="Helvetica"/>
              </a:rPr>
              <a:t>0xc0000000</a:t>
            </a:r>
            <a:endParaRPr/>
          </a:p>
        </p:txBody>
      </p:sp>
      <p:sp>
        <p:nvSpPr>
          <p:cNvPr id="863" name="Rectangle 24"/>
          <p:cNvSpPr>
            <a:spLocks noGrp="true" noChangeShapeType="true"/>
          </p:cNvSpPr>
          <p:nvPr/>
        </p:nvSpPr>
        <p:spPr>
          <a:xfrm>
            <a:off x="1335087" y="2592387"/>
            <a:ext cx="2174875" cy="487362"/>
          </a:xfrm>
          <a:prstGeom prst="rect">
            <a:avLst/>
          </a:prstGeom>
          <a:solidFill>
            <a:srgbClr val="99CCFF"/>
          </a:solidFill>
          <a:ln w="2540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 sz="1400" b="true" i="false" u="none">
                <a:latin typeface="Helvetica"/>
              </a:rPr>
              <a:t>physical memory</a:t>
            </a:r>
            <a:endParaRPr/>
          </a:p>
        </p:txBody>
      </p:sp>
      <p:sp>
        <p:nvSpPr>
          <p:cNvPr id="864" name="AutoShape 25"/>
          <p:cNvSpPr>
            <a:spLocks noGrp="true" noChangeShapeType="true"/>
          </p:cNvSpPr>
          <p:nvPr/>
        </p:nvSpPr>
        <p:spPr>
          <a:xfrm flipH="true">
            <a:off x="1168400" y="2592387"/>
            <a:ext cx="74612" cy="931862"/>
          </a:xfrm>
          <a:custGeom>
            <a:avLst>
              <a:gd name="adj0" fmla="val 1800"/>
              <a:gd name="adj1" fmla="val 10800"/>
            </a:avLst>
            <a:gdLst>
              <a:gd name="gd0" fmla="val 65536"/>
              <a:gd name="gd1" fmla="val adj0"/>
              <a:gd name="gd2" fmla="+- 21600 0 adj0"/>
              <a:gd name="gd3" fmla="+- adj1 0 adj0"/>
              <a:gd name="gd4" fmla="+- adj1 adj0 0"/>
              <a:gd name="gd5" fmla="*/ adj0 9598 32768"/>
              <a:gd name="gd6" fmla="+- 21600 0 gd5"/>
              <a:gd name="gd7" fmla="+- 21600 0 adj1"/>
              <a:gd name="gd8" fmla="min adj1 gd7"/>
              <a:gd name="gd9" fmla="*/ gd8 1 2"/>
              <a:gd name="gd10" fmla="*/ adj0 2 1"/>
              <a:gd name="gd11" fmla="+- 21600 0 gd10"/>
              <a:gd name="gd12" fmla="val adj1"/>
              <a:gd name="gd13" fmla="val 0"/>
              <a:gd name="gd14" fmla="val 0"/>
              <a:gd name="gd15" fmla="+- 10800 0 gd13"/>
              <a:gd name="gd16" fmla="+- gd1 0 gd14"/>
              <a:gd name="gd17" fmla="?: gd15 1 -1"/>
              <a:gd name="gd18" fmla="?: gd16 1 -1"/>
              <a:gd name="gd19" fmla="*/ gd17 gd18 1"/>
              <a:gd name="gd20" fmla="?: gd16 16200000 5400000"/>
              <a:gd name="gd21" fmla="?: gd19 5400000 -5400000"/>
              <a:gd name="gd22" fmla="*/ gd15 -1 1"/>
              <a:gd name="gd23" fmla="*/ gd16 -1 1"/>
              <a:gd name="gd24" fmla="?: gd15 gd15 gd22"/>
              <a:gd name="gd25" fmla="?: gd16 gd16 gd23"/>
              <a:gd name="gd26" fmla="val 10800"/>
              <a:gd name="gd27" fmla="val gd1"/>
              <a:gd name="gd28" fmla="val 10800"/>
              <a:gd name="gd29" fmla="val gd3"/>
              <a:gd name="gd30" fmla="+- 21600 0 gd28"/>
              <a:gd name="gd31" fmla="+- gd12 0 gd29"/>
              <a:gd name="gd32" fmla="?: gd30 1 -1"/>
              <a:gd name="gd33" fmla="?: gd31 1 -1"/>
              <a:gd name="gd34" fmla="*/ gd32 gd33 1"/>
              <a:gd name="gd35" fmla="?: gd30 10800000 0"/>
              <a:gd name="gd36" fmla="?: gd34 -5400000 5400000"/>
              <a:gd name="gd37" fmla="*/ gd30 -1 1"/>
              <a:gd name="gd38" fmla="*/ gd31 -1 1"/>
              <a:gd name="gd39" fmla="?: gd30 gd30 gd37"/>
              <a:gd name="gd40" fmla="?: gd31 gd31 gd38"/>
              <a:gd name="gd41" fmla="val 21600"/>
              <a:gd name="gd42" fmla="val gd12"/>
              <a:gd name="gd43" fmla="+- 10800 0 gd41"/>
              <a:gd name="gd44" fmla="+- gd4 0 gd42"/>
              <a:gd name="gd45" fmla="?: gd43 1 -1"/>
              <a:gd name="gd46" fmla="?: gd44 1 -1"/>
              <a:gd name="gd47" fmla="*/ gd45 gd46 1"/>
              <a:gd name="gd48" fmla="?: gd44 16200000 5400000"/>
              <a:gd name="gd49" fmla="?: gd47 5400000 -5400000"/>
              <a:gd name="gd50" fmla="*/ gd43 -1 1"/>
              <a:gd name="gd51" fmla="*/ gd44 -1 1"/>
              <a:gd name="gd52" fmla="?: gd43 gd43 gd50"/>
              <a:gd name="gd53" fmla="?: gd44 gd44 gd51"/>
              <a:gd name="gd54" fmla="val 10800"/>
              <a:gd name="gd55" fmla="val gd4"/>
              <a:gd name="gd56" fmla="val 10800"/>
              <a:gd name="gd57" fmla="val gd2"/>
              <a:gd name="gd58" fmla="+- 0 0 gd56"/>
              <a:gd name="gd59" fmla="+- 21600 0 gd57"/>
              <a:gd name="gd60" fmla="?: gd58 1 -1"/>
              <a:gd name="gd61" fmla="?: gd59 1 -1"/>
              <a:gd name="gd62" fmla="*/ gd60 gd61 1"/>
              <a:gd name="gd63" fmla="?: gd58 10800000 0"/>
              <a:gd name="gd64" fmla="?: gd62 -5400000 5400000"/>
              <a:gd name="gd65" fmla="*/ gd58 -1 1"/>
              <a:gd name="gd66" fmla="*/ gd59 -1 1"/>
              <a:gd name="gd67" fmla="?: gd58 gd58 gd65"/>
              <a:gd name="gd68" fmla="?: gd59 gd59 gd66"/>
              <a:gd name="gd69" fmla="val 0"/>
              <a:gd name="gd70" fmla="val 21600"/>
              <a:gd name="gd71" fmla="*/ w 0 21600"/>
              <a:gd name="gd72" fmla="*/ h gd5 21600"/>
              <a:gd name="gd73" fmla="*/ w 7637 21600"/>
              <a:gd name="gd74" fmla="*/ h gd6 21600"/>
              <a:gd name="gd75" fmla="*/ w 1 2"/>
              <a:gd name="gd76" fmla="*/ h adj0 21600"/>
              <a:gd name="gd77" fmla="*/ w 1 1"/>
              <a:gd name="gd78" fmla="*/ h adj1 21600"/>
            </a:gdLst>
            <a:ahLst>
              <a:ahXY gdRefY="adj0" minY="10800" maxY="adj0">
                <a:pos x="gd75" y="gd76"/>
              </a:ahXY>
              <a:ahXY gdRefY="adj1" minY="21600" maxY="adj1">
                <a:pos x="gd77" y="gd78"/>
              </a:ahXY>
            </a:ahLst>
            <a:cxnLst/>
            <a:rect l="gd71" t="gd72" r="gd73" b="gd74"/>
            <a:pathLst>
              <a:path w="21600" h="21600">
                <a:moveTo>
                  <a:pt x="gd13" y="gd14"/>
                </a:moveTo>
                <a:arcTo wR="gd24" hR="gd25" stAng="gd20" swAng="gd21"/>
                <a:lnTo>
                  <a:pt x="gd28" y="gd29"/>
                </a:lnTo>
                <a:arcTo wR="gd39" hR="gd40" stAng="gd35" swAng="gd36"/>
                <a:arcTo wR="gd52" hR="gd53" stAng="gd48" swAng="gd49"/>
                <a:lnTo>
                  <a:pt x="gd56" y="gd57"/>
                </a:lnTo>
                <a:arcTo wR="gd67" hR="gd68" stAng="gd63" swAng="gd64"/>
              </a:path>
              <a:path w="21600" h="21600"/>
            </a:pathLst>
          </a:custGeom>
          <a:noFill/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865" name="Text Box 26"/>
          <p:cNvSpPr txBox="true">
            <a:spLocks noGrp="true" noChangeShapeType="true"/>
          </p:cNvSpPr>
          <p:nvPr/>
        </p:nvSpPr>
        <p:spPr>
          <a:xfrm>
            <a:off x="76200" y="2741612"/>
            <a:ext cx="1168400" cy="674687"/>
          </a:xfrm>
          <a:prstGeom prst="rect">
            <a:avLst/>
          </a:prstGeom>
          <a:noFill/>
        </p:spPr>
        <p:txBody>
          <a:bodyPr lIns="90487" tIns="44450" rIns="90487" bIns="44450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sz="1400" b="true" i="false" u="none">
                <a:solidFill>
                  <a:schemeClr val="dk2"/>
                </a:solidFill>
                <a:latin typeface="Helvetica"/>
              </a:rPr>
              <a:t>same for each process</a:t>
            </a:r>
            <a:endParaRPr/>
          </a:p>
        </p:txBody>
      </p:sp>
      <p:sp>
        <p:nvSpPr>
          <p:cNvPr id="866" name="Rectangle 27"/>
          <p:cNvSpPr>
            <a:spLocks noGrp="true" noChangeShapeType="true"/>
          </p:cNvSpPr>
          <p:nvPr/>
        </p:nvSpPr>
        <p:spPr>
          <a:xfrm>
            <a:off x="1335087" y="1501775"/>
            <a:ext cx="2174875" cy="1093787"/>
          </a:xfrm>
          <a:prstGeom prst="rect">
            <a:avLst/>
          </a:prstGeom>
          <a:solidFill>
            <a:schemeClr val="lt1"/>
          </a:solidFill>
          <a:ln w="2540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 sz="1400" b="true" i="false" u="none">
                <a:latin typeface="Helvetica"/>
              </a:rPr>
              <a:t>process-specific data</a:t>
            </a:r>
            <a:endParaRPr/>
          </a:p>
          <a:p>
            <a:pPr marL="0" lvl="0" indent="0" algn="ctr">
              <a:spcBef>
                <a:spcPts val="0"/>
              </a:spcBef>
              <a:buNone/>
            </a:pPr>
            <a:r>
              <a:rPr lang="en-US" sz="1400" b="true" i="false" u="none">
                <a:latin typeface="Helvetica"/>
              </a:rPr>
              <a:t>structures </a:t>
            </a:r>
            <a:endParaRPr/>
          </a:p>
          <a:p>
            <a:pPr marL="0" lvl="0" indent="0" algn="ctr">
              <a:spcBef>
                <a:spcPts val="0"/>
              </a:spcBef>
              <a:buNone/>
            </a:pPr>
            <a:r>
              <a:rPr lang="en-US" sz="1400" b="true" i="false" u="none">
                <a:latin typeface="Helvetica"/>
              </a:rPr>
              <a:t>(page tables,</a:t>
            </a:r>
            <a:endParaRPr/>
          </a:p>
          <a:p>
            <a:pPr marL="0" lvl="0" indent="0" algn="ctr">
              <a:spcBef>
                <a:spcPts val="0"/>
              </a:spcBef>
              <a:buNone/>
            </a:pPr>
            <a:r>
              <a:rPr lang="en-US" sz="1400" b="true" i="false" u="none">
                <a:latin typeface="Helvetica"/>
              </a:rPr>
              <a:t>task and mm structs</a:t>
            </a:r>
            <a:endParaRPr/>
          </a:p>
          <a:p>
            <a:pPr marL="0" lvl="0" indent="0" algn="ctr">
              <a:spcBef>
                <a:spcPts val="0"/>
              </a:spcBef>
              <a:buNone/>
            </a:pPr>
            <a:r>
              <a:rPr lang="en-US" sz="1400" b="true" i="false" u="none">
                <a:latin typeface="Helvetica"/>
              </a:rPr>
              <a:t>Kernal stack)</a:t>
            </a:r>
            <a:endParaRPr/>
          </a:p>
        </p:txBody>
      </p:sp>
      <p:sp>
        <p:nvSpPr>
          <p:cNvPr id="867" name="Line 28"/>
          <p:cNvSpPr>
            <a:spLocks noGrp="true" noChangeShapeType="true"/>
          </p:cNvSpPr>
          <p:nvPr/>
        </p:nvSpPr>
        <p:spPr>
          <a:xfrm flipV="true">
            <a:off x="3606800" y="2792412"/>
            <a:ext cx="0" cy="723900"/>
          </a:xfrm>
          <a:prstGeom prst="line">
            <a:avLst/>
          </a:prstGeom>
          <a:noFill/>
          <a:ln w="38100">
            <a:solidFill>
              <a:schemeClr val="dk1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868" name="Text Box 29"/>
          <p:cNvSpPr txBox="true">
            <a:spLocks noGrp="true" noChangeShapeType="true"/>
          </p:cNvSpPr>
          <p:nvPr/>
        </p:nvSpPr>
        <p:spPr>
          <a:xfrm>
            <a:off x="3683000" y="3076575"/>
            <a:ext cx="755650" cy="51752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1400" b="true" i="false" u="none">
                <a:latin typeface="Helvetica"/>
              </a:rPr>
              <a:t>kernel </a:t>
            </a:r>
            <a:endParaRPr/>
          </a:p>
          <a:p>
            <a:pPr marL="0" lvl="0" indent="0">
              <a:spcBef>
                <a:spcPts val="0"/>
              </a:spcBef>
              <a:buNone/>
            </a:pPr>
            <a:r>
              <a:rPr lang="en-US" sz="1400" b="true" i="false" u="none">
                <a:latin typeface="Helvetica"/>
              </a:rPr>
              <a:t>VM</a:t>
            </a:r>
            <a:endParaRPr/>
          </a:p>
        </p:txBody>
      </p:sp>
      <p:sp>
        <p:nvSpPr>
          <p:cNvPr id="869" name="Rectangle 31"/>
          <p:cNvSpPr>
            <a:spLocks noGrp="true" noChangeShapeType="true"/>
          </p:cNvSpPr>
          <p:nvPr/>
        </p:nvSpPr>
        <p:spPr>
          <a:xfrm>
            <a:off x="3987800" y="5910262"/>
            <a:ext cx="914400" cy="211137"/>
          </a:xfrm>
          <a:prstGeom prst="rect">
            <a:avLst/>
          </a:prstGeom>
          <a:solidFill>
            <a:srgbClr val="FFFF00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sz="1400" b="true" i="false" u="none">
                <a:solidFill>
                  <a:schemeClr val="dk2"/>
                </a:solidFill>
                <a:latin typeface="Helvetica"/>
              </a:rPr>
              <a:t>.data</a:t>
            </a:r>
            <a:endParaRPr/>
          </a:p>
        </p:txBody>
      </p:sp>
      <p:sp>
        <p:nvSpPr>
          <p:cNvPr id="870" name="Rectangle 32"/>
          <p:cNvSpPr>
            <a:spLocks noGrp="true" noChangeShapeType="true"/>
          </p:cNvSpPr>
          <p:nvPr/>
        </p:nvSpPr>
        <p:spPr>
          <a:xfrm>
            <a:off x="3987800" y="6121400"/>
            <a:ext cx="914400" cy="212725"/>
          </a:xfrm>
          <a:prstGeom prst="rect">
            <a:avLst/>
          </a:prstGeom>
          <a:solidFill>
            <a:srgbClr val="FF99CC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sz="1400" b="true" i="false" u="none">
                <a:solidFill>
                  <a:schemeClr val="dk2"/>
                </a:solidFill>
                <a:latin typeface="Helvetica"/>
              </a:rPr>
              <a:t>.text</a:t>
            </a:r>
            <a:endParaRPr/>
          </a:p>
        </p:txBody>
      </p:sp>
      <p:sp>
        <p:nvSpPr>
          <p:cNvPr id="871" name="Text Box 33"/>
          <p:cNvSpPr txBox="true">
            <a:spLocks noGrp="true" noChangeShapeType="true"/>
          </p:cNvSpPr>
          <p:nvPr/>
        </p:nvSpPr>
        <p:spPr>
          <a:xfrm>
            <a:off x="4292600" y="6334125"/>
            <a:ext cx="320675" cy="3365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sz="1800" b="true" i="false" u="none">
                <a:solidFill>
                  <a:schemeClr val="dk2"/>
                </a:solidFill>
                <a:latin typeface="Helvetica"/>
              </a:rPr>
              <a:t>p</a:t>
            </a:r>
            <a:endParaRPr/>
          </a:p>
        </p:txBody>
      </p:sp>
      <p:sp>
        <p:nvSpPr>
          <p:cNvPr id="872" name="Line 34"/>
          <p:cNvSpPr>
            <a:spLocks noGrp="true" noChangeShapeType="true"/>
          </p:cNvSpPr>
          <p:nvPr/>
        </p:nvSpPr>
        <p:spPr>
          <a:xfrm flipH="true" flipV="true">
            <a:off x="3530600" y="6051550"/>
            <a:ext cx="457200" cy="0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873" name="Line 35"/>
          <p:cNvSpPr>
            <a:spLocks noGrp="true" noChangeShapeType="true"/>
          </p:cNvSpPr>
          <p:nvPr/>
        </p:nvSpPr>
        <p:spPr>
          <a:xfrm flipH="true">
            <a:off x="3530600" y="6264275"/>
            <a:ext cx="457200" cy="0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874" name="Text Box 36"/>
          <p:cNvSpPr txBox="true">
            <a:spLocks noGrp="true" noChangeShapeType="true"/>
          </p:cNvSpPr>
          <p:nvPr/>
        </p:nvSpPr>
        <p:spPr>
          <a:xfrm>
            <a:off x="3973512" y="5511800"/>
            <a:ext cx="1284287" cy="2809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sz="1400" b="true" i="false" u="none">
                <a:solidFill>
                  <a:schemeClr val="dk2"/>
                </a:solidFill>
                <a:latin typeface="Helvetica"/>
              </a:rPr>
              <a:t>demand-zero</a:t>
            </a:r>
            <a:endParaRPr/>
          </a:p>
        </p:txBody>
      </p:sp>
      <p:sp>
        <p:nvSpPr>
          <p:cNvPr id="875" name="Line 37"/>
          <p:cNvSpPr>
            <a:spLocks noGrp="true" noChangeShapeType="true"/>
          </p:cNvSpPr>
          <p:nvPr/>
        </p:nvSpPr>
        <p:spPr>
          <a:xfrm flipH="true">
            <a:off x="3530600" y="5626100"/>
            <a:ext cx="381000" cy="71437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876" name="Text Box 38"/>
          <p:cNvSpPr txBox="true">
            <a:spLocks noGrp="true" noChangeShapeType="true"/>
          </p:cNvSpPr>
          <p:nvPr/>
        </p:nvSpPr>
        <p:spPr>
          <a:xfrm>
            <a:off x="3911600" y="3500437"/>
            <a:ext cx="1284287" cy="2809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sz="1400" b="true" i="false" u="none">
                <a:solidFill>
                  <a:srgbClr val="FF0000"/>
                </a:solidFill>
                <a:latin typeface="Helvetica"/>
              </a:rPr>
              <a:t>demand-zero</a:t>
            </a:r>
            <a:endParaRPr/>
          </a:p>
        </p:txBody>
      </p:sp>
      <p:sp>
        <p:nvSpPr>
          <p:cNvPr id="877" name="Line 39"/>
          <p:cNvSpPr>
            <a:spLocks noGrp="true" noChangeShapeType="true"/>
          </p:cNvSpPr>
          <p:nvPr/>
        </p:nvSpPr>
        <p:spPr>
          <a:xfrm flipH="true">
            <a:off x="3530600" y="3643312"/>
            <a:ext cx="457200" cy="0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878" name="Text Box 40"/>
          <p:cNvSpPr txBox="true">
            <a:spLocks noGrp="true" noChangeShapeType="true"/>
          </p:cNvSpPr>
          <p:nvPr/>
        </p:nvSpPr>
        <p:spPr>
          <a:xfrm>
            <a:off x="3987800" y="4818062"/>
            <a:ext cx="904875" cy="3365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sz="1800" b="true" i="false" u="none">
                <a:solidFill>
                  <a:schemeClr val="dk2"/>
                </a:solidFill>
                <a:latin typeface="Helvetica"/>
              </a:rPr>
              <a:t>libc.so</a:t>
            </a:r>
            <a:endParaRPr/>
          </a:p>
        </p:txBody>
      </p:sp>
      <p:sp>
        <p:nvSpPr>
          <p:cNvPr id="879" name="Rectangle 41"/>
          <p:cNvSpPr>
            <a:spLocks noGrp="true" noChangeShapeType="true"/>
          </p:cNvSpPr>
          <p:nvPr/>
        </p:nvSpPr>
        <p:spPr>
          <a:xfrm>
            <a:off x="3987800" y="4351337"/>
            <a:ext cx="914400" cy="212725"/>
          </a:xfrm>
          <a:prstGeom prst="rect">
            <a:avLst/>
          </a:prstGeom>
          <a:solidFill>
            <a:srgbClr val="85FFE0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 lvl="0"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dk2"/>
                </a:solidFill>
                <a:latin typeface="Helvetica"/>
              </a:rPr>
              <a:t>.data</a:t>
            </a:r>
            <a:endParaRPr/>
          </a:p>
        </p:txBody>
      </p:sp>
      <p:sp>
        <p:nvSpPr>
          <p:cNvPr id="880" name="Rectangle 42"/>
          <p:cNvSpPr>
            <a:spLocks noGrp="true" noChangeShapeType="true"/>
          </p:cNvSpPr>
          <p:nvPr/>
        </p:nvSpPr>
        <p:spPr>
          <a:xfrm>
            <a:off x="3987800" y="4564062"/>
            <a:ext cx="914400" cy="212725"/>
          </a:xfrm>
          <a:prstGeom prst="rect">
            <a:avLst/>
          </a:prstGeom>
          <a:solidFill>
            <a:srgbClr val="85FFE0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 lvl="0"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dk2"/>
                </a:solidFill>
                <a:latin typeface="Helvetica"/>
              </a:rPr>
              <a:t>.text</a:t>
            </a:r>
            <a:endParaRPr/>
          </a:p>
        </p:txBody>
      </p:sp>
      <p:sp>
        <p:nvSpPr>
          <p:cNvPr id="881" name="Line 43"/>
          <p:cNvSpPr>
            <a:spLocks noGrp="true" noChangeShapeType="true"/>
          </p:cNvSpPr>
          <p:nvPr/>
        </p:nvSpPr>
        <p:spPr>
          <a:xfrm flipH="true" flipV="true">
            <a:off x="3530600" y="4422775"/>
            <a:ext cx="457200" cy="0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882" name="Line 44"/>
          <p:cNvSpPr>
            <a:spLocks noGrp="true" noChangeShapeType="true"/>
          </p:cNvSpPr>
          <p:nvPr/>
        </p:nvSpPr>
        <p:spPr>
          <a:xfrm flipH="true" flipV="true">
            <a:off x="3530600" y="4633912"/>
            <a:ext cx="457200" cy="0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</p:spTree>
  </p:cSld>
  <p:clrMapOvr>
    <a:masterClrMapping/>
  </p:clrMapOvr>
  <p:transition/>
</p:sld>
</file>

<file path=ppt/slides/slide51.xml><?xml version="1.0" encoding="utf-8"?>
<p:sld xmlns:a="http://schemas.openxmlformats.org/drawingml/2006/main" xmlns:p="http://schemas.openxmlformats.org/presentationml/2006/main">
  <p:cSld>
    <p:spTree>
      <p:nvGrpSpPr>
        <p:cNvPr id="8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885" name="Rectangle 2"/>
          <p:cNvSpPr>
            <a:spLocks noGrp="true" noChangeShapeType="true"/>
          </p:cNvSpPr>
          <p:nvPr>
            <p:ph type="body"/>
          </p:nvPr>
        </p:nvSpPr>
        <p:spPr>
          <a:xfrm rot="0" flipH="false" flipV="false">
            <a:off x="4953000" y="1524000"/>
            <a:ext cx="3701142" cy="4656137"/>
          </a:xfrm>
          <a:prstGeom prst="rect">
            <a:avLst/>
          </a:prstGeom>
          <a:noFill/>
        </p:spPr>
        <p:txBody>
          <a:bodyPr lIns="90487" tIns="44450" rIns="90487" bIns="44450" anchor="t"/>
          <a:lstStyle>
            <a:lvl1pPr marL="342900" indent="0" algn="l" defTabSz="89535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89535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89535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89535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89535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  <a:lvl6pPr defTabSz="895350">
              <a:defRPr lang="en-US" sz="1800"/>
            </a:lvl6pPr>
            <a:lvl7pPr defTabSz="895350">
              <a:defRPr lang="en-US" sz="1800"/>
            </a:lvl7pPr>
            <a:lvl8pPr defTabSz="895350">
              <a:defRPr lang="en-US" sz="1800"/>
            </a:lvl8pPr>
            <a:lvl9pPr defTabSz="895350">
              <a:defRPr lang="en-US" sz="1800"/>
            </a:lvl9pPr>
          </a:lstStyle>
          <a:p>
            <a:pPr marL="223837" lvl="0" indent="-223837" defTabSz="895350">
              <a:spcBef>
                <a:spcPct val="20000"/>
              </a:spcBef>
              <a:buChar char="•"/>
            </a:pPr>
            <a:r>
              <a:rPr lang="en-US" sz="2400" b="false" i="false" u="none"/>
              <a:t>Execve()</a:t>
            </a:r>
            <a:r>
              <a:rPr lang="en-US" sz="2400" b="false" i="false" u="none"/>
              <a:t>:</a:t>
            </a:r>
            <a:endParaRPr/>
          </a:p>
          <a:p>
            <a:pPr marL="560387" lvl="1" indent="-222250" defTabSz="895350">
              <a:spcBef>
                <a:spcPct val="20000"/>
              </a:spcBef>
              <a:buChar char="–"/>
            </a:pPr>
            <a:r>
              <a:rPr lang="zh-CN" b="false" i="false" u="none"/>
              <a:t>共享库以</a:t>
            </a:r>
            <a:r>
              <a:rPr lang="en-US" b="false" i="false" u="none"/>
              <a:t>shared object</a:t>
            </a:r>
            <a:r>
              <a:rPr lang="zh-CN" b="false" i="false" u="none"/>
              <a:t>映射到进程的地址空间中</a:t>
            </a:r>
            <a:endParaRPr/>
          </a:p>
        </p:txBody>
      </p:sp>
      <p:sp>
        <p:nvSpPr>
          <p:cNvPr id="886" name="Rectangle 44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/>
              <a:t>Execve</a:t>
            </a:r>
            <a:r>
              <a:rPr lang="en-US"/>
              <a:t>() revisited</a:t>
            </a:r>
            <a:endParaRPr/>
          </a:p>
        </p:txBody>
      </p:sp>
      <p:sp>
        <p:nvSpPr>
          <p:cNvPr id="887" name="Rectangle 3"/>
          <p:cNvSpPr>
            <a:spLocks noGrp="true" noChangeShapeType="true"/>
          </p:cNvSpPr>
          <p:nvPr/>
        </p:nvSpPr>
        <p:spPr>
          <a:xfrm>
            <a:off x="1335087" y="3076575"/>
            <a:ext cx="2174875" cy="487362"/>
          </a:xfrm>
          <a:prstGeom prst="rect">
            <a:avLst/>
          </a:prstGeom>
          <a:solidFill>
            <a:srgbClr val="99CCFF"/>
          </a:solidFill>
          <a:ln w="2540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 sz="1400" b="true" i="false" u="none">
                <a:latin typeface="Helvetica"/>
              </a:rPr>
              <a:t>kernel code/data</a:t>
            </a:r>
            <a:endParaRPr/>
          </a:p>
        </p:txBody>
      </p:sp>
      <p:sp>
        <p:nvSpPr>
          <p:cNvPr id="888" name="Rectangle 4"/>
          <p:cNvSpPr>
            <a:spLocks noGrp="true" noChangeShapeType="true"/>
          </p:cNvSpPr>
          <p:nvPr/>
        </p:nvSpPr>
        <p:spPr>
          <a:xfrm>
            <a:off x="1335087" y="4330700"/>
            <a:ext cx="2174875" cy="487362"/>
          </a:xfrm>
          <a:prstGeom prst="rect">
            <a:avLst/>
          </a:prstGeom>
          <a:solidFill>
            <a:srgbClr val="85FFE0"/>
          </a:solidFill>
          <a:ln w="2540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 lvl="0" algn="ctr"/>
            <a:r>
              <a:rPr lang="en-US" sz="1400">
                <a:latin typeface="Helvetica"/>
              </a:rPr>
              <a:t>Memory mapped region </a:t>
            </a:r>
            <a:endParaRPr/>
          </a:p>
          <a:p>
            <a:pPr lvl="0" algn="ctr"/>
            <a:r>
              <a:rPr lang="en-US" sz="1400">
                <a:latin typeface="Helvetica"/>
              </a:rPr>
              <a:t>for shared libraries</a:t>
            </a:r>
            <a:endParaRPr/>
          </a:p>
        </p:txBody>
      </p:sp>
      <p:sp>
        <p:nvSpPr>
          <p:cNvPr id="889" name="Rectangle 5"/>
          <p:cNvSpPr>
            <a:spLocks noGrp="true" noChangeShapeType="true"/>
          </p:cNvSpPr>
          <p:nvPr/>
        </p:nvSpPr>
        <p:spPr>
          <a:xfrm>
            <a:off x="1335087" y="4818062"/>
            <a:ext cx="2174875" cy="390525"/>
          </a:xfrm>
          <a:prstGeom prst="rect">
            <a:avLst/>
          </a:prstGeom>
          <a:solidFill>
            <a:srgbClr val="C0C0C0"/>
          </a:solidFill>
          <a:ln w="2540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890" name="Rectangle 6"/>
          <p:cNvSpPr>
            <a:spLocks noGrp="true" noChangeShapeType="true"/>
          </p:cNvSpPr>
          <p:nvPr/>
        </p:nvSpPr>
        <p:spPr>
          <a:xfrm>
            <a:off x="1335087" y="5211762"/>
            <a:ext cx="2174875" cy="422275"/>
          </a:xfrm>
          <a:prstGeom prst="rect">
            <a:avLst/>
          </a:prstGeom>
          <a:solidFill>
            <a:srgbClr val="A5A5E9"/>
          </a:solidFill>
          <a:ln w="2540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 lvl="0" algn="ctr"/>
            <a:r>
              <a:rPr lang="en-US" sz="1400">
                <a:latin typeface="Helvetica"/>
              </a:rPr>
              <a:t>runtime heap (via malloc)</a:t>
            </a:r>
            <a:endParaRPr/>
          </a:p>
        </p:txBody>
      </p:sp>
      <p:sp>
        <p:nvSpPr>
          <p:cNvPr id="891" name="Rectangle 7"/>
          <p:cNvSpPr>
            <a:spLocks noGrp="true" noChangeShapeType="true"/>
          </p:cNvSpPr>
          <p:nvPr/>
        </p:nvSpPr>
        <p:spPr>
          <a:xfrm>
            <a:off x="1335087" y="3756025"/>
            <a:ext cx="2174875" cy="573087"/>
          </a:xfrm>
          <a:prstGeom prst="rect">
            <a:avLst/>
          </a:prstGeom>
          <a:solidFill>
            <a:srgbClr val="C0C0C0"/>
          </a:solidFill>
          <a:ln w="2540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892" name="Rectangle 8"/>
          <p:cNvSpPr>
            <a:spLocks noGrp="true" noChangeShapeType="true"/>
          </p:cNvSpPr>
          <p:nvPr/>
        </p:nvSpPr>
        <p:spPr>
          <a:xfrm>
            <a:off x="1335087" y="6105525"/>
            <a:ext cx="2174875" cy="250825"/>
          </a:xfrm>
          <a:prstGeom prst="rect">
            <a:avLst/>
          </a:prstGeom>
          <a:solidFill>
            <a:srgbClr val="FF99CC"/>
          </a:solidFill>
          <a:ln w="2540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 sz="1400" b="true" i="false" u="none">
                <a:latin typeface="Helvetica"/>
              </a:rPr>
              <a:t>program text (.text)</a:t>
            </a:r>
            <a:endParaRPr/>
          </a:p>
        </p:txBody>
      </p:sp>
      <p:sp>
        <p:nvSpPr>
          <p:cNvPr id="893" name="Rectangle 9"/>
          <p:cNvSpPr>
            <a:spLocks noGrp="true" noChangeShapeType="true"/>
          </p:cNvSpPr>
          <p:nvPr/>
        </p:nvSpPr>
        <p:spPr>
          <a:xfrm>
            <a:off x="1335087" y="5865812"/>
            <a:ext cx="2174875" cy="250825"/>
          </a:xfrm>
          <a:prstGeom prst="rect">
            <a:avLst/>
          </a:prstGeom>
          <a:solidFill>
            <a:srgbClr val="FFFF00"/>
          </a:solidFill>
          <a:ln w="2540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 sz="1400" b="true" i="false" u="none">
                <a:latin typeface="Helvetica"/>
              </a:rPr>
              <a:t>initialized data (.data)</a:t>
            </a:r>
            <a:endParaRPr/>
          </a:p>
        </p:txBody>
      </p:sp>
      <p:sp>
        <p:nvSpPr>
          <p:cNvPr id="894" name="Rectangle 10"/>
          <p:cNvSpPr>
            <a:spLocks noGrp="true" noChangeShapeType="true"/>
          </p:cNvSpPr>
          <p:nvPr/>
        </p:nvSpPr>
        <p:spPr>
          <a:xfrm>
            <a:off x="1335087" y="5624512"/>
            <a:ext cx="2174875" cy="249237"/>
          </a:xfrm>
          <a:prstGeom prst="rect">
            <a:avLst/>
          </a:prstGeom>
          <a:solidFill>
            <a:srgbClr val="A5A5E9"/>
          </a:solidFill>
          <a:ln w="2540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 lvl="0" algn="ctr"/>
            <a:r>
              <a:rPr lang="en-US" sz="1400">
                <a:latin typeface="Helvetica"/>
              </a:rPr>
              <a:t>uninitialized data (.bss)</a:t>
            </a:r>
            <a:endParaRPr/>
          </a:p>
        </p:txBody>
      </p:sp>
      <p:sp>
        <p:nvSpPr>
          <p:cNvPr id="895" name="Line 11"/>
          <p:cNvSpPr>
            <a:spLocks noGrp="true" noChangeShapeType="true"/>
          </p:cNvSpPr>
          <p:nvPr/>
        </p:nvSpPr>
        <p:spPr>
          <a:xfrm flipV="true">
            <a:off x="2360612" y="4981575"/>
            <a:ext cx="0" cy="222250"/>
          </a:xfrm>
          <a:prstGeom prst="line">
            <a:avLst/>
          </a:prstGeom>
          <a:noFill/>
          <a:ln w="38100">
            <a:solidFill>
              <a:schemeClr val="dk1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896" name="Rectangle 12"/>
          <p:cNvSpPr>
            <a:spLocks noGrp="true" noChangeShapeType="true"/>
          </p:cNvSpPr>
          <p:nvPr/>
        </p:nvSpPr>
        <p:spPr>
          <a:xfrm>
            <a:off x="1335087" y="3543300"/>
            <a:ext cx="2174875" cy="212725"/>
          </a:xfrm>
          <a:prstGeom prst="rect">
            <a:avLst/>
          </a:prstGeom>
          <a:solidFill>
            <a:srgbClr val="A5A5E9"/>
          </a:solidFill>
          <a:ln w="2540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 lvl="0" algn="ctr"/>
            <a:r>
              <a:rPr lang="en-US" sz="1400">
                <a:latin typeface="Helvetica"/>
              </a:rPr>
              <a:t>stack</a:t>
            </a:r>
            <a:endParaRPr/>
          </a:p>
        </p:txBody>
      </p:sp>
      <p:sp>
        <p:nvSpPr>
          <p:cNvPr id="897" name="Line 13"/>
          <p:cNvSpPr>
            <a:spLocks noGrp="true" noChangeShapeType="true"/>
          </p:cNvSpPr>
          <p:nvPr/>
        </p:nvSpPr>
        <p:spPr>
          <a:xfrm flipV="true">
            <a:off x="2371725" y="4111625"/>
            <a:ext cx="0" cy="222250"/>
          </a:xfrm>
          <a:prstGeom prst="line">
            <a:avLst/>
          </a:prstGeom>
          <a:noFill/>
          <a:ln w="38100">
            <a:solidFill>
              <a:schemeClr val="dk1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898" name="Line 14"/>
          <p:cNvSpPr>
            <a:spLocks noGrp="true" noChangeShapeType="true"/>
          </p:cNvSpPr>
          <p:nvPr/>
        </p:nvSpPr>
        <p:spPr>
          <a:xfrm>
            <a:off x="2381250" y="3756025"/>
            <a:ext cx="0" cy="223837"/>
          </a:xfrm>
          <a:prstGeom prst="line">
            <a:avLst/>
          </a:prstGeom>
          <a:noFill/>
          <a:ln w="38100">
            <a:solidFill>
              <a:schemeClr val="dk1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899" name="Rectangle 15"/>
          <p:cNvSpPr>
            <a:spLocks noGrp="true" noChangeShapeType="true"/>
          </p:cNvSpPr>
          <p:nvPr/>
        </p:nvSpPr>
        <p:spPr>
          <a:xfrm>
            <a:off x="1335087" y="6346825"/>
            <a:ext cx="2174875" cy="250825"/>
          </a:xfrm>
          <a:prstGeom prst="rect">
            <a:avLst/>
          </a:prstGeom>
          <a:solidFill>
            <a:srgbClr val="C0C0C0"/>
          </a:solidFill>
          <a:ln w="2540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 sz="1400" b="true" i="false" u="none">
                <a:latin typeface="Helvetica"/>
              </a:rPr>
              <a:t>forbidden</a:t>
            </a:r>
            <a:endParaRPr/>
          </a:p>
        </p:txBody>
      </p:sp>
      <p:sp>
        <p:nvSpPr>
          <p:cNvPr id="900" name="Text Box 16"/>
          <p:cNvSpPr txBox="true">
            <a:spLocks noGrp="true" noChangeShapeType="true"/>
          </p:cNvSpPr>
          <p:nvPr/>
        </p:nvSpPr>
        <p:spPr>
          <a:xfrm>
            <a:off x="1128712" y="6478587"/>
            <a:ext cx="282575" cy="30321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zh-CN" sz="1400" b="true" i="false" u="none">
                <a:latin typeface="Helvetica"/>
              </a:rPr>
              <a:t>0</a:t>
            </a:r>
            <a:endParaRPr/>
          </a:p>
        </p:txBody>
      </p:sp>
      <p:sp>
        <p:nvSpPr>
          <p:cNvPr id="901" name="Text Box 17"/>
          <p:cNvSpPr txBox="true">
            <a:spLocks noGrp="true" noChangeShapeType="true"/>
          </p:cNvSpPr>
          <p:nvPr/>
        </p:nvSpPr>
        <p:spPr>
          <a:xfrm>
            <a:off x="452437" y="3578225"/>
            <a:ext cx="642937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1400" b="true" i="false" u="none">
                <a:latin typeface="Helvetica"/>
              </a:rPr>
              <a:t>%esp</a:t>
            </a:r>
            <a:endParaRPr/>
          </a:p>
        </p:txBody>
      </p:sp>
      <p:sp>
        <p:nvSpPr>
          <p:cNvPr id="902" name="Line 18"/>
          <p:cNvSpPr>
            <a:spLocks noGrp="true" noChangeShapeType="true"/>
          </p:cNvSpPr>
          <p:nvPr/>
        </p:nvSpPr>
        <p:spPr>
          <a:xfrm>
            <a:off x="1076325" y="3730625"/>
            <a:ext cx="258762" cy="1587"/>
          </a:xfrm>
          <a:prstGeom prst="line">
            <a:avLst/>
          </a:prstGeom>
          <a:noFill/>
          <a:ln w="25400">
            <a:solidFill>
              <a:schemeClr val="dk1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903" name="Text Box 19"/>
          <p:cNvSpPr txBox="true">
            <a:spLocks noGrp="true" noChangeShapeType="true"/>
          </p:cNvSpPr>
          <p:nvPr/>
        </p:nvSpPr>
        <p:spPr>
          <a:xfrm>
            <a:off x="3702050" y="3729037"/>
            <a:ext cx="863600" cy="51752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1400" b="true" i="false" u="none">
                <a:latin typeface="Helvetica"/>
              </a:rPr>
              <a:t>process</a:t>
            </a:r>
            <a:endParaRPr/>
          </a:p>
          <a:p>
            <a:pPr marL="0" lvl="0" indent="0">
              <a:spcBef>
                <a:spcPts val="0"/>
              </a:spcBef>
              <a:buNone/>
            </a:pPr>
            <a:r>
              <a:rPr lang="en-US" sz="1400" b="true" i="false" u="none">
                <a:latin typeface="Helvetica"/>
              </a:rPr>
              <a:t> VM</a:t>
            </a:r>
            <a:endParaRPr/>
          </a:p>
        </p:txBody>
      </p:sp>
      <p:sp>
        <p:nvSpPr>
          <p:cNvPr id="904" name="Line 20"/>
          <p:cNvSpPr>
            <a:spLocks noGrp="true" noChangeShapeType="true"/>
          </p:cNvSpPr>
          <p:nvPr/>
        </p:nvSpPr>
        <p:spPr>
          <a:xfrm>
            <a:off x="3606800" y="3770312"/>
            <a:ext cx="0" cy="509587"/>
          </a:xfrm>
          <a:prstGeom prst="line">
            <a:avLst/>
          </a:prstGeom>
          <a:noFill/>
          <a:ln w="38100">
            <a:solidFill>
              <a:schemeClr val="dk1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905" name="Text Box 21"/>
          <p:cNvSpPr txBox="true">
            <a:spLocks noGrp="true" noChangeShapeType="true"/>
          </p:cNvSpPr>
          <p:nvPr/>
        </p:nvSpPr>
        <p:spPr>
          <a:xfrm>
            <a:off x="631825" y="5059362"/>
            <a:ext cx="460375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 sz="1400" b="true" i="false" u="none">
                <a:latin typeface="Helvetica"/>
              </a:rPr>
              <a:t>brk</a:t>
            </a:r>
            <a:endParaRPr/>
          </a:p>
        </p:txBody>
      </p:sp>
      <p:sp>
        <p:nvSpPr>
          <p:cNvPr id="906" name="Line 22"/>
          <p:cNvSpPr>
            <a:spLocks noGrp="true" noChangeShapeType="true"/>
          </p:cNvSpPr>
          <p:nvPr/>
        </p:nvSpPr>
        <p:spPr>
          <a:xfrm>
            <a:off x="1062037" y="5200650"/>
            <a:ext cx="258762" cy="0"/>
          </a:xfrm>
          <a:prstGeom prst="line">
            <a:avLst/>
          </a:prstGeom>
          <a:noFill/>
          <a:ln w="25400">
            <a:solidFill>
              <a:schemeClr val="dk1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907" name="Text Box 23"/>
          <p:cNvSpPr txBox="true">
            <a:spLocks noGrp="true" noChangeShapeType="true"/>
          </p:cNvSpPr>
          <p:nvPr/>
        </p:nvSpPr>
        <p:spPr>
          <a:xfrm>
            <a:off x="68262" y="3379787"/>
            <a:ext cx="1176337" cy="2841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sz="1400" b="true" i="false" u="none">
                <a:solidFill>
                  <a:schemeClr val="dk2"/>
                </a:solidFill>
                <a:latin typeface="Helvetica"/>
              </a:rPr>
              <a:t>0xc0000000</a:t>
            </a:r>
            <a:endParaRPr/>
          </a:p>
        </p:txBody>
      </p:sp>
      <p:sp>
        <p:nvSpPr>
          <p:cNvPr id="908" name="Rectangle 24"/>
          <p:cNvSpPr>
            <a:spLocks noGrp="true" noChangeShapeType="true"/>
          </p:cNvSpPr>
          <p:nvPr/>
        </p:nvSpPr>
        <p:spPr>
          <a:xfrm>
            <a:off x="1335087" y="2592387"/>
            <a:ext cx="2174875" cy="487362"/>
          </a:xfrm>
          <a:prstGeom prst="rect">
            <a:avLst/>
          </a:prstGeom>
          <a:solidFill>
            <a:srgbClr val="99CCFF"/>
          </a:solidFill>
          <a:ln w="2540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 sz="1400" b="true" i="false" u="none">
                <a:latin typeface="Helvetica"/>
              </a:rPr>
              <a:t>physical memory</a:t>
            </a:r>
            <a:endParaRPr/>
          </a:p>
        </p:txBody>
      </p:sp>
      <p:sp>
        <p:nvSpPr>
          <p:cNvPr id="909" name="AutoShape 25"/>
          <p:cNvSpPr>
            <a:spLocks noGrp="true" noChangeShapeType="true"/>
          </p:cNvSpPr>
          <p:nvPr/>
        </p:nvSpPr>
        <p:spPr>
          <a:xfrm flipH="true">
            <a:off x="1168400" y="2592387"/>
            <a:ext cx="74612" cy="931862"/>
          </a:xfrm>
          <a:custGeom>
            <a:avLst>
              <a:gd name="adj0" fmla="val 1800"/>
              <a:gd name="adj1" fmla="val 10800"/>
            </a:avLst>
            <a:gdLst>
              <a:gd name="gd0" fmla="val 65536"/>
              <a:gd name="gd1" fmla="val adj0"/>
              <a:gd name="gd2" fmla="+- 21600 0 adj0"/>
              <a:gd name="gd3" fmla="+- adj1 0 adj0"/>
              <a:gd name="gd4" fmla="+- adj1 adj0 0"/>
              <a:gd name="gd5" fmla="*/ adj0 9598 32768"/>
              <a:gd name="gd6" fmla="+- 21600 0 gd5"/>
              <a:gd name="gd7" fmla="+- 21600 0 adj1"/>
              <a:gd name="gd8" fmla="min adj1 gd7"/>
              <a:gd name="gd9" fmla="*/ gd8 1 2"/>
              <a:gd name="gd10" fmla="*/ adj0 2 1"/>
              <a:gd name="gd11" fmla="+- 21600 0 gd10"/>
              <a:gd name="gd12" fmla="val adj1"/>
              <a:gd name="gd13" fmla="val 0"/>
              <a:gd name="gd14" fmla="val 0"/>
              <a:gd name="gd15" fmla="+- 10800 0 gd13"/>
              <a:gd name="gd16" fmla="+- gd1 0 gd14"/>
              <a:gd name="gd17" fmla="?: gd15 1 -1"/>
              <a:gd name="gd18" fmla="?: gd16 1 -1"/>
              <a:gd name="gd19" fmla="*/ gd17 gd18 1"/>
              <a:gd name="gd20" fmla="?: gd16 16200000 5400000"/>
              <a:gd name="gd21" fmla="?: gd19 5400000 -5400000"/>
              <a:gd name="gd22" fmla="*/ gd15 -1 1"/>
              <a:gd name="gd23" fmla="*/ gd16 -1 1"/>
              <a:gd name="gd24" fmla="?: gd15 gd15 gd22"/>
              <a:gd name="gd25" fmla="?: gd16 gd16 gd23"/>
              <a:gd name="gd26" fmla="val 10800"/>
              <a:gd name="gd27" fmla="val gd1"/>
              <a:gd name="gd28" fmla="val 10800"/>
              <a:gd name="gd29" fmla="val gd3"/>
              <a:gd name="gd30" fmla="+- 21600 0 gd28"/>
              <a:gd name="gd31" fmla="+- gd12 0 gd29"/>
              <a:gd name="gd32" fmla="?: gd30 1 -1"/>
              <a:gd name="gd33" fmla="?: gd31 1 -1"/>
              <a:gd name="gd34" fmla="*/ gd32 gd33 1"/>
              <a:gd name="gd35" fmla="?: gd30 10800000 0"/>
              <a:gd name="gd36" fmla="?: gd34 -5400000 5400000"/>
              <a:gd name="gd37" fmla="*/ gd30 -1 1"/>
              <a:gd name="gd38" fmla="*/ gd31 -1 1"/>
              <a:gd name="gd39" fmla="?: gd30 gd30 gd37"/>
              <a:gd name="gd40" fmla="?: gd31 gd31 gd38"/>
              <a:gd name="gd41" fmla="val 21600"/>
              <a:gd name="gd42" fmla="val gd12"/>
              <a:gd name="gd43" fmla="+- 10800 0 gd41"/>
              <a:gd name="gd44" fmla="+- gd4 0 gd42"/>
              <a:gd name="gd45" fmla="?: gd43 1 -1"/>
              <a:gd name="gd46" fmla="?: gd44 1 -1"/>
              <a:gd name="gd47" fmla="*/ gd45 gd46 1"/>
              <a:gd name="gd48" fmla="?: gd44 16200000 5400000"/>
              <a:gd name="gd49" fmla="?: gd47 5400000 -5400000"/>
              <a:gd name="gd50" fmla="*/ gd43 -1 1"/>
              <a:gd name="gd51" fmla="*/ gd44 -1 1"/>
              <a:gd name="gd52" fmla="?: gd43 gd43 gd50"/>
              <a:gd name="gd53" fmla="?: gd44 gd44 gd51"/>
              <a:gd name="gd54" fmla="val 10800"/>
              <a:gd name="gd55" fmla="val gd4"/>
              <a:gd name="gd56" fmla="val 10800"/>
              <a:gd name="gd57" fmla="val gd2"/>
              <a:gd name="gd58" fmla="+- 0 0 gd56"/>
              <a:gd name="gd59" fmla="+- 21600 0 gd57"/>
              <a:gd name="gd60" fmla="?: gd58 1 -1"/>
              <a:gd name="gd61" fmla="?: gd59 1 -1"/>
              <a:gd name="gd62" fmla="*/ gd60 gd61 1"/>
              <a:gd name="gd63" fmla="?: gd58 10800000 0"/>
              <a:gd name="gd64" fmla="?: gd62 -5400000 5400000"/>
              <a:gd name="gd65" fmla="*/ gd58 -1 1"/>
              <a:gd name="gd66" fmla="*/ gd59 -1 1"/>
              <a:gd name="gd67" fmla="?: gd58 gd58 gd65"/>
              <a:gd name="gd68" fmla="?: gd59 gd59 gd66"/>
              <a:gd name="gd69" fmla="val 0"/>
              <a:gd name="gd70" fmla="val 21600"/>
              <a:gd name="gd71" fmla="*/ w 0 21600"/>
              <a:gd name="gd72" fmla="*/ h gd5 21600"/>
              <a:gd name="gd73" fmla="*/ w 7637 21600"/>
              <a:gd name="gd74" fmla="*/ h gd6 21600"/>
              <a:gd name="gd75" fmla="*/ w 1 2"/>
              <a:gd name="gd76" fmla="*/ h adj0 21600"/>
              <a:gd name="gd77" fmla="*/ w 1 1"/>
              <a:gd name="gd78" fmla="*/ h adj1 21600"/>
            </a:gdLst>
            <a:ahLst>
              <a:ahXY gdRefY="adj0" minY="10800" maxY="adj0">
                <a:pos x="gd75" y="gd76"/>
              </a:ahXY>
              <a:ahXY gdRefY="adj1" minY="21600" maxY="adj1">
                <a:pos x="gd77" y="gd78"/>
              </a:ahXY>
            </a:ahLst>
            <a:cxnLst/>
            <a:rect l="gd71" t="gd72" r="gd73" b="gd74"/>
            <a:pathLst>
              <a:path w="21600" h="21600">
                <a:moveTo>
                  <a:pt x="gd13" y="gd14"/>
                </a:moveTo>
                <a:arcTo wR="gd24" hR="gd25" stAng="gd20" swAng="gd21"/>
                <a:lnTo>
                  <a:pt x="gd28" y="gd29"/>
                </a:lnTo>
                <a:arcTo wR="gd39" hR="gd40" stAng="gd35" swAng="gd36"/>
                <a:arcTo wR="gd52" hR="gd53" stAng="gd48" swAng="gd49"/>
                <a:lnTo>
                  <a:pt x="gd56" y="gd57"/>
                </a:lnTo>
                <a:arcTo wR="gd67" hR="gd68" stAng="gd63" swAng="gd64"/>
              </a:path>
              <a:path w="21600" h="21600"/>
            </a:pathLst>
          </a:custGeom>
          <a:noFill/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910" name="Text Box 26"/>
          <p:cNvSpPr txBox="true">
            <a:spLocks noGrp="true" noChangeShapeType="true"/>
          </p:cNvSpPr>
          <p:nvPr/>
        </p:nvSpPr>
        <p:spPr>
          <a:xfrm>
            <a:off x="152400" y="2741612"/>
            <a:ext cx="1092200" cy="674687"/>
          </a:xfrm>
          <a:prstGeom prst="rect">
            <a:avLst/>
          </a:prstGeom>
          <a:noFill/>
        </p:spPr>
        <p:txBody>
          <a:bodyPr lIns="90487" tIns="44450" rIns="90487" bIns="44450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sz="1400" b="true" i="false" u="none">
                <a:solidFill>
                  <a:schemeClr val="dk2"/>
                </a:solidFill>
                <a:latin typeface="Helvetica"/>
              </a:rPr>
              <a:t>same for each process</a:t>
            </a:r>
            <a:endParaRPr/>
          </a:p>
        </p:txBody>
      </p:sp>
      <p:sp>
        <p:nvSpPr>
          <p:cNvPr id="911" name="Rectangle 27"/>
          <p:cNvSpPr>
            <a:spLocks noGrp="true" noChangeShapeType="true"/>
          </p:cNvSpPr>
          <p:nvPr/>
        </p:nvSpPr>
        <p:spPr>
          <a:xfrm>
            <a:off x="1335087" y="1501775"/>
            <a:ext cx="2174875" cy="1093787"/>
          </a:xfrm>
          <a:prstGeom prst="rect">
            <a:avLst/>
          </a:prstGeom>
          <a:solidFill>
            <a:schemeClr val="lt1"/>
          </a:solidFill>
          <a:ln w="2540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 sz="1400" b="true" i="false" u="none">
                <a:latin typeface="Helvetica"/>
              </a:rPr>
              <a:t>process-specific data</a:t>
            </a:r>
            <a:endParaRPr/>
          </a:p>
          <a:p>
            <a:pPr marL="0" lvl="0" indent="0" algn="ctr">
              <a:spcBef>
                <a:spcPts val="0"/>
              </a:spcBef>
              <a:buNone/>
            </a:pPr>
            <a:r>
              <a:rPr lang="en-US" sz="1400" b="true" i="false" u="none">
                <a:latin typeface="Helvetica"/>
              </a:rPr>
              <a:t>structures </a:t>
            </a:r>
            <a:endParaRPr/>
          </a:p>
          <a:p>
            <a:pPr marL="0" lvl="0" indent="0" algn="ctr">
              <a:spcBef>
                <a:spcPts val="0"/>
              </a:spcBef>
              <a:buNone/>
            </a:pPr>
            <a:r>
              <a:rPr lang="en-US" sz="1400" b="true" i="false" u="none">
                <a:latin typeface="Helvetica"/>
              </a:rPr>
              <a:t>(page tables,</a:t>
            </a:r>
            <a:endParaRPr/>
          </a:p>
          <a:p>
            <a:pPr marL="0" lvl="0" indent="0" algn="ctr">
              <a:spcBef>
                <a:spcPts val="0"/>
              </a:spcBef>
              <a:buNone/>
            </a:pPr>
            <a:r>
              <a:rPr lang="en-US" sz="1400" b="true" i="false" u="none">
                <a:latin typeface="Helvetica"/>
              </a:rPr>
              <a:t>task and mm structs</a:t>
            </a:r>
            <a:endParaRPr/>
          </a:p>
          <a:p>
            <a:pPr marL="0" lvl="0" indent="0" algn="ctr">
              <a:spcBef>
                <a:spcPts val="0"/>
              </a:spcBef>
              <a:buNone/>
            </a:pPr>
            <a:r>
              <a:rPr lang="en-US" sz="1400" b="true" i="false" u="none">
                <a:latin typeface="Helvetica"/>
              </a:rPr>
              <a:t>Kernal stack)</a:t>
            </a:r>
            <a:endParaRPr/>
          </a:p>
        </p:txBody>
      </p:sp>
      <p:sp>
        <p:nvSpPr>
          <p:cNvPr id="912" name="Line 28"/>
          <p:cNvSpPr>
            <a:spLocks noGrp="true" noChangeShapeType="true"/>
          </p:cNvSpPr>
          <p:nvPr/>
        </p:nvSpPr>
        <p:spPr>
          <a:xfrm flipV="true">
            <a:off x="3606800" y="2792412"/>
            <a:ext cx="0" cy="723900"/>
          </a:xfrm>
          <a:prstGeom prst="line">
            <a:avLst/>
          </a:prstGeom>
          <a:noFill/>
          <a:ln w="38100">
            <a:solidFill>
              <a:schemeClr val="dk1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913" name="Text Box 29"/>
          <p:cNvSpPr txBox="true">
            <a:spLocks noGrp="true" noChangeShapeType="true"/>
          </p:cNvSpPr>
          <p:nvPr/>
        </p:nvSpPr>
        <p:spPr>
          <a:xfrm>
            <a:off x="3683000" y="3076575"/>
            <a:ext cx="755650" cy="51752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1400" b="true" i="false" u="none">
                <a:latin typeface="Helvetica"/>
              </a:rPr>
              <a:t>kernel </a:t>
            </a:r>
            <a:endParaRPr/>
          </a:p>
          <a:p>
            <a:pPr marL="0" lvl="0" indent="0">
              <a:spcBef>
                <a:spcPts val="0"/>
              </a:spcBef>
              <a:buNone/>
            </a:pPr>
            <a:r>
              <a:rPr lang="en-US" sz="1400" b="true" i="false" u="none">
                <a:latin typeface="Helvetica"/>
              </a:rPr>
              <a:t>VM</a:t>
            </a:r>
            <a:endParaRPr/>
          </a:p>
        </p:txBody>
      </p:sp>
      <p:sp>
        <p:nvSpPr>
          <p:cNvPr id="914" name="Rectangle 31"/>
          <p:cNvSpPr>
            <a:spLocks noGrp="true" noChangeShapeType="true"/>
          </p:cNvSpPr>
          <p:nvPr/>
        </p:nvSpPr>
        <p:spPr>
          <a:xfrm>
            <a:off x="3987800" y="5910262"/>
            <a:ext cx="914400" cy="211137"/>
          </a:xfrm>
          <a:prstGeom prst="rect">
            <a:avLst/>
          </a:prstGeom>
          <a:solidFill>
            <a:srgbClr val="FFFF00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sz="1400" b="true" i="false" u="none">
                <a:solidFill>
                  <a:schemeClr val="dk2"/>
                </a:solidFill>
                <a:latin typeface="Helvetica"/>
              </a:rPr>
              <a:t>.data</a:t>
            </a:r>
            <a:endParaRPr/>
          </a:p>
        </p:txBody>
      </p:sp>
      <p:sp>
        <p:nvSpPr>
          <p:cNvPr id="915" name="Rectangle 32"/>
          <p:cNvSpPr>
            <a:spLocks noGrp="true" noChangeShapeType="true"/>
          </p:cNvSpPr>
          <p:nvPr/>
        </p:nvSpPr>
        <p:spPr>
          <a:xfrm>
            <a:off x="3987800" y="6121400"/>
            <a:ext cx="914400" cy="212725"/>
          </a:xfrm>
          <a:prstGeom prst="rect">
            <a:avLst/>
          </a:prstGeom>
          <a:solidFill>
            <a:srgbClr val="FF99CC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sz="1400" b="true" i="false" u="none">
                <a:solidFill>
                  <a:schemeClr val="dk2"/>
                </a:solidFill>
                <a:latin typeface="Helvetica"/>
              </a:rPr>
              <a:t>.text</a:t>
            </a:r>
            <a:endParaRPr/>
          </a:p>
        </p:txBody>
      </p:sp>
      <p:sp>
        <p:nvSpPr>
          <p:cNvPr id="916" name="Text Box 33"/>
          <p:cNvSpPr txBox="true">
            <a:spLocks noGrp="true" noChangeShapeType="true"/>
          </p:cNvSpPr>
          <p:nvPr/>
        </p:nvSpPr>
        <p:spPr>
          <a:xfrm>
            <a:off x="4292600" y="6334125"/>
            <a:ext cx="320675" cy="3365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sz="1800" b="true" i="false" u="none">
                <a:solidFill>
                  <a:schemeClr val="dk2"/>
                </a:solidFill>
                <a:latin typeface="Helvetica"/>
              </a:rPr>
              <a:t>p</a:t>
            </a:r>
            <a:endParaRPr/>
          </a:p>
        </p:txBody>
      </p:sp>
      <p:sp>
        <p:nvSpPr>
          <p:cNvPr id="917" name="Line 34"/>
          <p:cNvSpPr>
            <a:spLocks noGrp="true" noChangeShapeType="true"/>
          </p:cNvSpPr>
          <p:nvPr/>
        </p:nvSpPr>
        <p:spPr>
          <a:xfrm flipH="true" flipV="true">
            <a:off x="3530600" y="6051550"/>
            <a:ext cx="457200" cy="0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918" name="Line 35"/>
          <p:cNvSpPr>
            <a:spLocks noGrp="true" noChangeShapeType="true"/>
          </p:cNvSpPr>
          <p:nvPr/>
        </p:nvSpPr>
        <p:spPr>
          <a:xfrm flipH="true">
            <a:off x="3530600" y="6264275"/>
            <a:ext cx="457200" cy="0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919" name="Text Box 36"/>
          <p:cNvSpPr txBox="true">
            <a:spLocks noGrp="true" noChangeShapeType="true"/>
          </p:cNvSpPr>
          <p:nvPr/>
        </p:nvSpPr>
        <p:spPr>
          <a:xfrm>
            <a:off x="3973512" y="5511800"/>
            <a:ext cx="1284287" cy="2809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sz="1400" b="true" i="false" u="none">
                <a:solidFill>
                  <a:schemeClr val="dk2"/>
                </a:solidFill>
                <a:latin typeface="Helvetica"/>
              </a:rPr>
              <a:t>demand-zero</a:t>
            </a:r>
            <a:endParaRPr/>
          </a:p>
        </p:txBody>
      </p:sp>
      <p:sp>
        <p:nvSpPr>
          <p:cNvPr id="920" name="Line 37"/>
          <p:cNvSpPr>
            <a:spLocks noGrp="true" noChangeShapeType="true"/>
          </p:cNvSpPr>
          <p:nvPr/>
        </p:nvSpPr>
        <p:spPr>
          <a:xfrm flipH="true">
            <a:off x="3530600" y="5626100"/>
            <a:ext cx="381000" cy="71437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921" name="Text Box 38"/>
          <p:cNvSpPr txBox="true">
            <a:spLocks noGrp="true" noChangeShapeType="true"/>
          </p:cNvSpPr>
          <p:nvPr/>
        </p:nvSpPr>
        <p:spPr>
          <a:xfrm>
            <a:off x="3911600" y="3500437"/>
            <a:ext cx="1284287" cy="2809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sz="1400" b="true" i="false" u="none">
                <a:solidFill>
                  <a:srgbClr val="FF0000"/>
                </a:solidFill>
                <a:latin typeface="Helvetica"/>
              </a:rPr>
              <a:t>demand-zero</a:t>
            </a:r>
            <a:endParaRPr/>
          </a:p>
        </p:txBody>
      </p:sp>
      <p:sp>
        <p:nvSpPr>
          <p:cNvPr id="922" name="Line 39"/>
          <p:cNvSpPr>
            <a:spLocks noGrp="true" noChangeShapeType="true"/>
          </p:cNvSpPr>
          <p:nvPr/>
        </p:nvSpPr>
        <p:spPr>
          <a:xfrm flipH="true">
            <a:off x="3530600" y="3643312"/>
            <a:ext cx="457200" cy="0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923" name="Text Box 40"/>
          <p:cNvSpPr txBox="true">
            <a:spLocks noGrp="true" noChangeShapeType="true"/>
          </p:cNvSpPr>
          <p:nvPr/>
        </p:nvSpPr>
        <p:spPr>
          <a:xfrm>
            <a:off x="3987800" y="4818062"/>
            <a:ext cx="904875" cy="3365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sz="1800" b="true" i="false" u="none">
                <a:solidFill>
                  <a:schemeClr val="dk2"/>
                </a:solidFill>
                <a:latin typeface="Helvetica"/>
              </a:rPr>
              <a:t>libc.so</a:t>
            </a:r>
            <a:endParaRPr/>
          </a:p>
        </p:txBody>
      </p:sp>
      <p:sp>
        <p:nvSpPr>
          <p:cNvPr id="924" name="Rectangle 41"/>
          <p:cNvSpPr>
            <a:spLocks noGrp="true" noChangeShapeType="true"/>
          </p:cNvSpPr>
          <p:nvPr/>
        </p:nvSpPr>
        <p:spPr>
          <a:xfrm>
            <a:off x="3987800" y="4351337"/>
            <a:ext cx="914400" cy="212725"/>
          </a:xfrm>
          <a:prstGeom prst="rect">
            <a:avLst/>
          </a:prstGeom>
          <a:solidFill>
            <a:srgbClr val="85FFE0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 lvl="0"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dk2"/>
                </a:solidFill>
                <a:latin typeface="Helvetica"/>
              </a:rPr>
              <a:t>.data</a:t>
            </a:r>
            <a:endParaRPr/>
          </a:p>
        </p:txBody>
      </p:sp>
      <p:sp>
        <p:nvSpPr>
          <p:cNvPr id="925" name="Rectangle 42"/>
          <p:cNvSpPr>
            <a:spLocks noGrp="true" noChangeShapeType="true"/>
          </p:cNvSpPr>
          <p:nvPr/>
        </p:nvSpPr>
        <p:spPr>
          <a:xfrm>
            <a:off x="3987800" y="4564062"/>
            <a:ext cx="914400" cy="212725"/>
          </a:xfrm>
          <a:prstGeom prst="rect">
            <a:avLst/>
          </a:prstGeom>
          <a:solidFill>
            <a:srgbClr val="85FFE0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 lvl="0"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dk2"/>
                </a:solidFill>
                <a:latin typeface="Helvetica"/>
              </a:rPr>
              <a:t>.text</a:t>
            </a:r>
            <a:endParaRPr/>
          </a:p>
        </p:txBody>
      </p:sp>
      <p:sp>
        <p:nvSpPr>
          <p:cNvPr id="926" name="Line 43"/>
          <p:cNvSpPr>
            <a:spLocks noGrp="true" noChangeShapeType="true"/>
          </p:cNvSpPr>
          <p:nvPr/>
        </p:nvSpPr>
        <p:spPr>
          <a:xfrm flipH="true" flipV="true">
            <a:off x="3530600" y="4422775"/>
            <a:ext cx="457200" cy="0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927" name="Line 44"/>
          <p:cNvSpPr>
            <a:spLocks noGrp="true" noChangeShapeType="true"/>
          </p:cNvSpPr>
          <p:nvPr/>
        </p:nvSpPr>
        <p:spPr>
          <a:xfrm flipH="true" flipV="true">
            <a:off x="3530600" y="4633912"/>
            <a:ext cx="457200" cy="0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</p:spTree>
  </p:cSld>
  <p:clrMapOvr>
    <a:masterClrMapping/>
  </p:clrMapOvr>
  <p:transition/>
</p:sld>
</file>

<file path=ppt/slides/slide52.xml><?xml version="1.0" encoding="utf-8"?>
<p:sld xmlns:a="http://schemas.openxmlformats.org/drawingml/2006/main" xmlns:p="http://schemas.openxmlformats.org/presentationml/2006/main">
  <p:cSld>
    <p:spTree>
      <p:nvGrpSpPr>
        <p:cNvPr id="9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930" name="Rectangle 2"/>
          <p:cNvSpPr>
            <a:spLocks noGrp="true" noChangeShapeType="true"/>
          </p:cNvSpPr>
          <p:nvPr>
            <p:ph type="body"/>
          </p:nvPr>
        </p:nvSpPr>
        <p:spPr>
          <a:xfrm>
            <a:off x="4953000" y="1524000"/>
            <a:ext cx="3746500" cy="4656137"/>
          </a:xfrm>
          <a:prstGeom prst="rect">
            <a:avLst/>
          </a:prstGeom>
          <a:noFill/>
        </p:spPr>
        <p:txBody>
          <a:bodyPr lIns="90487" tIns="44450" rIns="90487" bIns="44450" anchor="t"/>
          <a:lstStyle>
            <a:lvl1pPr marL="342900" indent="0" algn="l" defTabSz="89535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89535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89535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89535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89535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  <a:lvl6pPr defTabSz="895350">
              <a:defRPr lang="en-US" sz="1800"/>
            </a:lvl6pPr>
            <a:lvl7pPr defTabSz="895350">
              <a:defRPr lang="en-US" sz="1800"/>
            </a:lvl7pPr>
            <a:lvl8pPr defTabSz="895350">
              <a:defRPr lang="en-US" sz="1800"/>
            </a:lvl8pPr>
            <a:lvl9pPr defTabSz="895350">
              <a:defRPr lang="en-US" sz="1800"/>
            </a:lvl9pPr>
          </a:lstStyle>
          <a:p>
            <a:pPr marL="223837" lvl="0" indent="-223837" defTabSz="895350">
              <a:spcBef>
                <a:spcPct val="20000"/>
              </a:spcBef>
              <a:buChar char="•"/>
            </a:pPr>
            <a:r>
              <a:rPr lang="en-US" sz="2400" b="false" i="false" u="none"/>
              <a:t>Execve()</a:t>
            </a:r>
            <a:r>
              <a:rPr lang="en-US" sz="2400" b="false" i="false" u="none"/>
              <a:t>:</a:t>
            </a:r>
            <a:endParaRPr/>
          </a:p>
          <a:p>
            <a:pPr marL="560387" lvl="1" indent="-222250" defTabSz="895350">
              <a:spcBef>
                <a:spcPct val="20000"/>
              </a:spcBef>
              <a:buChar char="–"/>
            </a:pPr>
            <a:r>
              <a:rPr lang="en-US" b="false" i="false" u="none"/>
              <a:t>set PC to entry point in .text</a:t>
            </a:r>
            <a:endParaRPr/>
          </a:p>
          <a:p>
            <a:pPr marL="839787" lvl="2" indent="-165100" defTabSz="895350">
              <a:spcBef>
                <a:spcPct val="20000"/>
              </a:spcBef>
              <a:buChar char="•"/>
            </a:pPr>
            <a:r>
              <a:rPr lang="en-US" sz="2400" b="false" i="false" u="none"/>
              <a:t>Linux will do paging for code and data pages </a:t>
            </a:r>
            <a:r>
              <a:rPr lang="en-US" sz="2400" b="false" i="false" u="none">
                <a:solidFill>
                  <a:srgbClr val="FF0000">
                    <a:alpha val="100000"/>
                  </a:srgbClr>
                </a:solidFill>
              </a:rPr>
              <a:t>as needed</a:t>
            </a:r>
            <a:r>
              <a:rPr lang="en-US" sz="2400" b="false" i="false" u="none"/>
              <a:t>.</a:t>
            </a:r>
            <a:endParaRPr/>
          </a:p>
        </p:txBody>
      </p:sp>
      <p:sp>
        <p:nvSpPr>
          <p:cNvPr id="931" name="Rectangle 44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/>
              <a:t>Execve</a:t>
            </a:r>
            <a:r>
              <a:rPr lang="en-US"/>
              <a:t>() revisited</a:t>
            </a:r>
            <a:endParaRPr/>
          </a:p>
        </p:txBody>
      </p:sp>
      <p:sp>
        <p:nvSpPr>
          <p:cNvPr id="932" name="Rectangle 3"/>
          <p:cNvSpPr>
            <a:spLocks noGrp="true" noChangeShapeType="true"/>
          </p:cNvSpPr>
          <p:nvPr/>
        </p:nvSpPr>
        <p:spPr>
          <a:xfrm>
            <a:off x="1335087" y="3076575"/>
            <a:ext cx="2174875" cy="487362"/>
          </a:xfrm>
          <a:prstGeom prst="rect">
            <a:avLst/>
          </a:prstGeom>
          <a:solidFill>
            <a:srgbClr val="99CCFF"/>
          </a:solidFill>
          <a:ln w="2540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 sz="1400" b="true" i="false" u="none">
                <a:latin typeface="Helvetica"/>
              </a:rPr>
              <a:t>kernel code/data</a:t>
            </a:r>
            <a:endParaRPr/>
          </a:p>
        </p:txBody>
      </p:sp>
      <p:sp>
        <p:nvSpPr>
          <p:cNvPr id="933" name="Rectangle 4"/>
          <p:cNvSpPr>
            <a:spLocks noGrp="true" noChangeShapeType="true"/>
          </p:cNvSpPr>
          <p:nvPr/>
        </p:nvSpPr>
        <p:spPr>
          <a:xfrm>
            <a:off x="1335087" y="4330700"/>
            <a:ext cx="2174875" cy="487362"/>
          </a:xfrm>
          <a:prstGeom prst="rect">
            <a:avLst/>
          </a:prstGeom>
          <a:solidFill>
            <a:srgbClr val="85FFE0"/>
          </a:solidFill>
          <a:ln w="2540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 lvl="0" algn="ctr"/>
            <a:r>
              <a:rPr lang="en-US" sz="1400">
                <a:latin typeface="Helvetica"/>
              </a:rPr>
              <a:t>Memory mapped region </a:t>
            </a:r>
            <a:endParaRPr/>
          </a:p>
          <a:p>
            <a:pPr lvl="0" algn="ctr"/>
            <a:r>
              <a:rPr lang="en-US" sz="1400">
                <a:latin typeface="Helvetica"/>
              </a:rPr>
              <a:t>for shared libraries</a:t>
            </a:r>
            <a:endParaRPr/>
          </a:p>
        </p:txBody>
      </p:sp>
      <p:sp>
        <p:nvSpPr>
          <p:cNvPr id="934" name="Rectangle 5"/>
          <p:cNvSpPr>
            <a:spLocks noGrp="true" noChangeShapeType="true"/>
          </p:cNvSpPr>
          <p:nvPr/>
        </p:nvSpPr>
        <p:spPr>
          <a:xfrm>
            <a:off x="1335087" y="4818062"/>
            <a:ext cx="2174875" cy="390525"/>
          </a:xfrm>
          <a:prstGeom prst="rect">
            <a:avLst/>
          </a:prstGeom>
          <a:solidFill>
            <a:srgbClr val="C0C0C0"/>
          </a:solidFill>
          <a:ln w="2540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935" name="Rectangle 6"/>
          <p:cNvSpPr>
            <a:spLocks noGrp="true" noChangeShapeType="true"/>
          </p:cNvSpPr>
          <p:nvPr/>
        </p:nvSpPr>
        <p:spPr>
          <a:xfrm>
            <a:off x="1335087" y="5211762"/>
            <a:ext cx="2174875" cy="422275"/>
          </a:xfrm>
          <a:prstGeom prst="rect">
            <a:avLst/>
          </a:prstGeom>
          <a:solidFill>
            <a:srgbClr val="A5A5E9"/>
          </a:solidFill>
          <a:ln w="2540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 lvl="0" algn="ctr"/>
            <a:r>
              <a:rPr lang="en-US" sz="1400">
                <a:latin typeface="Helvetica"/>
              </a:rPr>
              <a:t>runtime heap (via malloc)</a:t>
            </a:r>
            <a:endParaRPr/>
          </a:p>
        </p:txBody>
      </p:sp>
      <p:sp>
        <p:nvSpPr>
          <p:cNvPr id="936" name="Rectangle 7"/>
          <p:cNvSpPr>
            <a:spLocks noGrp="true" noChangeShapeType="true"/>
          </p:cNvSpPr>
          <p:nvPr/>
        </p:nvSpPr>
        <p:spPr>
          <a:xfrm>
            <a:off x="1335087" y="3756025"/>
            <a:ext cx="2174875" cy="573087"/>
          </a:xfrm>
          <a:prstGeom prst="rect">
            <a:avLst/>
          </a:prstGeom>
          <a:solidFill>
            <a:srgbClr val="C0C0C0"/>
          </a:solidFill>
          <a:ln w="2540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937" name="Rectangle 8"/>
          <p:cNvSpPr>
            <a:spLocks noGrp="true" noChangeShapeType="true"/>
          </p:cNvSpPr>
          <p:nvPr/>
        </p:nvSpPr>
        <p:spPr>
          <a:xfrm>
            <a:off x="1335087" y="6105525"/>
            <a:ext cx="2174875" cy="250825"/>
          </a:xfrm>
          <a:prstGeom prst="rect">
            <a:avLst/>
          </a:prstGeom>
          <a:solidFill>
            <a:srgbClr val="FF99CC"/>
          </a:solidFill>
          <a:ln w="2540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 sz="1400" b="true" i="false" u="none">
                <a:latin typeface="Helvetica"/>
              </a:rPr>
              <a:t>program text (.text)</a:t>
            </a:r>
            <a:endParaRPr/>
          </a:p>
        </p:txBody>
      </p:sp>
      <p:sp>
        <p:nvSpPr>
          <p:cNvPr id="938" name="Rectangle 9"/>
          <p:cNvSpPr>
            <a:spLocks noGrp="true" noChangeShapeType="true"/>
          </p:cNvSpPr>
          <p:nvPr/>
        </p:nvSpPr>
        <p:spPr>
          <a:xfrm>
            <a:off x="1335087" y="5865812"/>
            <a:ext cx="2174875" cy="250825"/>
          </a:xfrm>
          <a:prstGeom prst="rect">
            <a:avLst/>
          </a:prstGeom>
          <a:solidFill>
            <a:srgbClr val="FFFF00"/>
          </a:solidFill>
          <a:ln w="2540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 sz="1400" b="true" i="false" u="none">
                <a:latin typeface="Helvetica"/>
              </a:rPr>
              <a:t>initialized data (.data)</a:t>
            </a:r>
            <a:endParaRPr/>
          </a:p>
        </p:txBody>
      </p:sp>
      <p:sp>
        <p:nvSpPr>
          <p:cNvPr id="939" name="Rectangle 10"/>
          <p:cNvSpPr>
            <a:spLocks noGrp="true" noChangeShapeType="true"/>
          </p:cNvSpPr>
          <p:nvPr/>
        </p:nvSpPr>
        <p:spPr>
          <a:xfrm>
            <a:off x="1335087" y="5624512"/>
            <a:ext cx="2174875" cy="249237"/>
          </a:xfrm>
          <a:prstGeom prst="rect">
            <a:avLst/>
          </a:prstGeom>
          <a:solidFill>
            <a:srgbClr val="A5A5E9"/>
          </a:solidFill>
          <a:ln w="2540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 lvl="0" algn="ctr"/>
            <a:r>
              <a:rPr lang="en-US" sz="1400">
                <a:latin typeface="Helvetica"/>
              </a:rPr>
              <a:t>uninitialized data (.bss)</a:t>
            </a:r>
            <a:endParaRPr/>
          </a:p>
        </p:txBody>
      </p:sp>
      <p:sp>
        <p:nvSpPr>
          <p:cNvPr id="940" name="Line 11"/>
          <p:cNvSpPr>
            <a:spLocks noGrp="true" noChangeShapeType="true"/>
          </p:cNvSpPr>
          <p:nvPr/>
        </p:nvSpPr>
        <p:spPr>
          <a:xfrm flipV="true">
            <a:off x="2360612" y="4981575"/>
            <a:ext cx="0" cy="222250"/>
          </a:xfrm>
          <a:prstGeom prst="line">
            <a:avLst/>
          </a:prstGeom>
          <a:noFill/>
          <a:ln w="38100">
            <a:solidFill>
              <a:schemeClr val="dk1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941" name="Rectangle 12"/>
          <p:cNvSpPr>
            <a:spLocks noGrp="true" noChangeShapeType="true"/>
          </p:cNvSpPr>
          <p:nvPr/>
        </p:nvSpPr>
        <p:spPr>
          <a:xfrm>
            <a:off x="1335087" y="3543300"/>
            <a:ext cx="2174875" cy="212725"/>
          </a:xfrm>
          <a:prstGeom prst="rect">
            <a:avLst/>
          </a:prstGeom>
          <a:solidFill>
            <a:srgbClr val="A5A5E9"/>
          </a:solidFill>
          <a:ln w="2540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 lvl="0" algn="ctr"/>
            <a:r>
              <a:rPr lang="en-US" sz="1400">
                <a:latin typeface="Helvetica"/>
              </a:rPr>
              <a:t>stack</a:t>
            </a:r>
            <a:endParaRPr/>
          </a:p>
        </p:txBody>
      </p:sp>
      <p:sp>
        <p:nvSpPr>
          <p:cNvPr id="942" name="Line 13"/>
          <p:cNvSpPr>
            <a:spLocks noGrp="true" noChangeShapeType="true"/>
          </p:cNvSpPr>
          <p:nvPr/>
        </p:nvSpPr>
        <p:spPr>
          <a:xfrm flipV="true">
            <a:off x="2371725" y="4111625"/>
            <a:ext cx="0" cy="222250"/>
          </a:xfrm>
          <a:prstGeom prst="line">
            <a:avLst/>
          </a:prstGeom>
          <a:noFill/>
          <a:ln w="38100">
            <a:solidFill>
              <a:schemeClr val="dk1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943" name="Line 14"/>
          <p:cNvSpPr>
            <a:spLocks noGrp="true" noChangeShapeType="true"/>
          </p:cNvSpPr>
          <p:nvPr/>
        </p:nvSpPr>
        <p:spPr>
          <a:xfrm>
            <a:off x="2381250" y="3756025"/>
            <a:ext cx="0" cy="223837"/>
          </a:xfrm>
          <a:prstGeom prst="line">
            <a:avLst/>
          </a:prstGeom>
          <a:noFill/>
          <a:ln w="38100">
            <a:solidFill>
              <a:schemeClr val="dk1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944" name="Rectangle 15"/>
          <p:cNvSpPr>
            <a:spLocks noGrp="true" noChangeShapeType="true"/>
          </p:cNvSpPr>
          <p:nvPr/>
        </p:nvSpPr>
        <p:spPr>
          <a:xfrm>
            <a:off x="1335087" y="6346825"/>
            <a:ext cx="2174875" cy="250825"/>
          </a:xfrm>
          <a:prstGeom prst="rect">
            <a:avLst/>
          </a:prstGeom>
          <a:solidFill>
            <a:srgbClr val="C0C0C0"/>
          </a:solidFill>
          <a:ln w="2540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 sz="1400" b="true" i="false" u="none">
                <a:latin typeface="Helvetica"/>
              </a:rPr>
              <a:t>forbidden</a:t>
            </a:r>
            <a:endParaRPr/>
          </a:p>
        </p:txBody>
      </p:sp>
      <p:sp>
        <p:nvSpPr>
          <p:cNvPr id="945" name="Text Box 16"/>
          <p:cNvSpPr txBox="true">
            <a:spLocks noGrp="true" noChangeShapeType="true"/>
          </p:cNvSpPr>
          <p:nvPr/>
        </p:nvSpPr>
        <p:spPr>
          <a:xfrm>
            <a:off x="1128712" y="6478587"/>
            <a:ext cx="282575" cy="30321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zh-CN" sz="1400" b="true" i="false" u="none">
                <a:latin typeface="Helvetica"/>
              </a:rPr>
              <a:t>0</a:t>
            </a:r>
            <a:endParaRPr/>
          </a:p>
        </p:txBody>
      </p:sp>
      <p:sp>
        <p:nvSpPr>
          <p:cNvPr id="946" name="Text Box 17"/>
          <p:cNvSpPr txBox="true">
            <a:spLocks noGrp="true" noChangeShapeType="true"/>
          </p:cNvSpPr>
          <p:nvPr/>
        </p:nvSpPr>
        <p:spPr>
          <a:xfrm>
            <a:off x="452437" y="3578225"/>
            <a:ext cx="642937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1400" b="true" i="false" u="none">
                <a:latin typeface="Helvetica"/>
              </a:rPr>
              <a:t>%esp</a:t>
            </a:r>
            <a:endParaRPr/>
          </a:p>
        </p:txBody>
      </p:sp>
      <p:sp>
        <p:nvSpPr>
          <p:cNvPr id="947" name="Line 18"/>
          <p:cNvSpPr>
            <a:spLocks noGrp="true" noChangeShapeType="true"/>
          </p:cNvSpPr>
          <p:nvPr/>
        </p:nvSpPr>
        <p:spPr>
          <a:xfrm>
            <a:off x="1076325" y="3730625"/>
            <a:ext cx="258762" cy="1587"/>
          </a:xfrm>
          <a:prstGeom prst="line">
            <a:avLst/>
          </a:prstGeom>
          <a:noFill/>
          <a:ln w="25400">
            <a:solidFill>
              <a:schemeClr val="dk1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948" name="Text Box 19"/>
          <p:cNvSpPr txBox="true">
            <a:spLocks noGrp="true" noChangeShapeType="true"/>
          </p:cNvSpPr>
          <p:nvPr/>
        </p:nvSpPr>
        <p:spPr>
          <a:xfrm>
            <a:off x="3702050" y="3729037"/>
            <a:ext cx="863600" cy="51752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1400" b="true" i="false" u="none">
                <a:latin typeface="Helvetica"/>
              </a:rPr>
              <a:t>process</a:t>
            </a:r>
            <a:endParaRPr/>
          </a:p>
          <a:p>
            <a:pPr marL="0" lvl="0" indent="0">
              <a:spcBef>
                <a:spcPts val="0"/>
              </a:spcBef>
              <a:buNone/>
            </a:pPr>
            <a:r>
              <a:rPr lang="en-US" sz="1400" b="true" i="false" u="none">
                <a:latin typeface="Helvetica"/>
              </a:rPr>
              <a:t> VM</a:t>
            </a:r>
            <a:endParaRPr/>
          </a:p>
        </p:txBody>
      </p:sp>
      <p:sp>
        <p:nvSpPr>
          <p:cNvPr id="949" name="Line 20"/>
          <p:cNvSpPr>
            <a:spLocks noGrp="true" noChangeShapeType="true"/>
          </p:cNvSpPr>
          <p:nvPr/>
        </p:nvSpPr>
        <p:spPr>
          <a:xfrm>
            <a:off x="3606800" y="3770312"/>
            <a:ext cx="0" cy="509587"/>
          </a:xfrm>
          <a:prstGeom prst="line">
            <a:avLst/>
          </a:prstGeom>
          <a:noFill/>
          <a:ln w="38100">
            <a:solidFill>
              <a:schemeClr val="dk1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950" name="Text Box 21"/>
          <p:cNvSpPr txBox="true">
            <a:spLocks noGrp="true" noChangeShapeType="true"/>
          </p:cNvSpPr>
          <p:nvPr/>
        </p:nvSpPr>
        <p:spPr>
          <a:xfrm>
            <a:off x="631825" y="5059362"/>
            <a:ext cx="460375" cy="30480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 sz="1400" b="true" i="false" u="none">
                <a:latin typeface="Helvetica"/>
              </a:rPr>
              <a:t>brk</a:t>
            </a:r>
            <a:endParaRPr/>
          </a:p>
        </p:txBody>
      </p:sp>
      <p:sp>
        <p:nvSpPr>
          <p:cNvPr id="951" name="Line 22"/>
          <p:cNvSpPr>
            <a:spLocks noGrp="true" noChangeShapeType="true"/>
          </p:cNvSpPr>
          <p:nvPr/>
        </p:nvSpPr>
        <p:spPr>
          <a:xfrm>
            <a:off x="1062037" y="5200650"/>
            <a:ext cx="258762" cy="0"/>
          </a:xfrm>
          <a:prstGeom prst="line">
            <a:avLst/>
          </a:prstGeom>
          <a:noFill/>
          <a:ln w="25400">
            <a:solidFill>
              <a:schemeClr val="dk1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952" name="Text Box 23"/>
          <p:cNvSpPr txBox="true">
            <a:spLocks noGrp="true" noChangeShapeType="true"/>
          </p:cNvSpPr>
          <p:nvPr/>
        </p:nvSpPr>
        <p:spPr>
          <a:xfrm>
            <a:off x="68262" y="3379787"/>
            <a:ext cx="1176337" cy="2841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sz="1400" b="true" i="false" u="none">
                <a:solidFill>
                  <a:schemeClr val="dk2"/>
                </a:solidFill>
                <a:latin typeface="Helvetica"/>
              </a:rPr>
              <a:t>0xc0000000</a:t>
            </a:r>
            <a:endParaRPr/>
          </a:p>
        </p:txBody>
      </p:sp>
      <p:sp>
        <p:nvSpPr>
          <p:cNvPr id="953" name="Rectangle 24"/>
          <p:cNvSpPr>
            <a:spLocks noGrp="true" noChangeShapeType="true"/>
          </p:cNvSpPr>
          <p:nvPr/>
        </p:nvSpPr>
        <p:spPr>
          <a:xfrm>
            <a:off x="1335087" y="2592387"/>
            <a:ext cx="2174875" cy="487362"/>
          </a:xfrm>
          <a:prstGeom prst="rect">
            <a:avLst/>
          </a:prstGeom>
          <a:solidFill>
            <a:srgbClr val="99CCFF"/>
          </a:solidFill>
          <a:ln w="2540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 sz="1400" b="true" i="false" u="none">
                <a:latin typeface="Helvetica"/>
              </a:rPr>
              <a:t>physical memory</a:t>
            </a:r>
            <a:endParaRPr/>
          </a:p>
        </p:txBody>
      </p:sp>
      <p:sp>
        <p:nvSpPr>
          <p:cNvPr id="954" name="AutoShape 25"/>
          <p:cNvSpPr>
            <a:spLocks noGrp="true" noChangeShapeType="true"/>
          </p:cNvSpPr>
          <p:nvPr/>
        </p:nvSpPr>
        <p:spPr>
          <a:xfrm flipH="true">
            <a:off x="1168400" y="2592387"/>
            <a:ext cx="74612" cy="931862"/>
          </a:xfrm>
          <a:custGeom>
            <a:avLst>
              <a:gd name="adj0" fmla="val 1800"/>
              <a:gd name="adj1" fmla="val 10800"/>
            </a:avLst>
            <a:gdLst>
              <a:gd name="gd0" fmla="val 65536"/>
              <a:gd name="gd1" fmla="val adj0"/>
              <a:gd name="gd2" fmla="+- 21600 0 adj0"/>
              <a:gd name="gd3" fmla="+- adj1 0 adj0"/>
              <a:gd name="gd4" fmla="+- adj1 adj0 0"/>
              <a:gd name="gd5" fmla="*/ adj0 9598 32768"/>
              <a:gd name="gd6" fmla="+- 21600 0 gd5"/>
              <a:gd name="gd7" fmla="+- 21600 0 adj1"/>
              <a:gd name="gd8" fmla="min adj1 gd7"/>
              <a:gd name="gd9" fmla="*/ gd8 1 2"/>
              <a:gd name="gd10" fmla="*/ adj0 2 1"/>
              <a:gd name="gd11" fmla="+- 21600 0 gd10"/>
              <a:gd name="gd12" fmla="val adj1"/>
              <a:gd name="gd13" fmla="val 0"/>
              <a:gd name="gd14" fmla="val 0"/>
              <a:gd name="gd15" fmla="+- 10800 0 gd13"/>
              <a:gd name="gd16" fmla="+- gd1 0 gd14"/>
              <a:gd name="gd17" fmla="?: gd15 1 -1"/>
              <a:gd name="gd18" fmla="?: gd16 1 -1"/>
              <a:gd name="gd19" fmla="*/ gd17 gd18 1"/>
              <a:gd name="gd20" fmla="?: gd16 16200000 5400000"/>
              <a:gd name="gd21" fmla="?: gd19 5400000 -5400000"/>
              <a:gd name="gd22" fmla="*/ gd15 -1 1"/>
              <a:gd name="gd23" fmla="*/ gd16 -1 1"/>
              <a:gd name="gd24" fmla="?: gd15 gd15 gd22"/>
              <a:gd name="gd25" fmla="?: gd16 gd16 gd23"/>
              <a:gd name="gd26" fmla="val 10800"/>
              <a:gd name="gd27" fmla="val gd1"/>
              <a:gd name="gd28" fmla="val 10800"/>
              <a:gd name="gd29" fmla="val gd3"/>
              <a:gd name="gd30" fmla="+- 21600 0 gd28"/>
              <a:gd name="gd31" fmla="+- gd12 0 gd29"/>
              <a:gd name="gd32" fmla="?: gd30 1 -1"/>
              <a:gd name="gd33" fmla="?: gd31 1 -1"/>
              <a:gd name="gd34" fmla="*/ gd32 gd33 1"/>
              <a:gd name="gd35" fmla="?: gd30 10800000 0"/>
              <a:gd name="gd36" fmla="?: gd34 -5400000 5400000"/>
              <a:gd name="gd37" fmla="*/ gd30 -1 1"/>
              <a:gd name="gd38" fmla="*/ gd31 -1 1"/>
              <a:gd name="gd39" fmla="?: gd30 gd30 gd37"/>
              <a:gd name="gd40" fmla="?: gd31 gd31 gd38"/>
              <a:gd name="gd41" fmla="val 21600"/>
              <a:gd name="gd42" fmla="val gd12"/>
              <a:gd name="gd43" fmla="+- 10800 0 gd41"/>
              <a:gd name="gd44" fmla="+- gd4 0 gd42"/>
              <a:gd name="gd45" fmla="?: gd43 1 -1"/>
              <a:gd name="gd46" fmla="?: gd44 1 -1"/>
              <a:gd name="gd47" fmla="*/ gd45 gd46 1"/>
              <a:gd name="gd48" fmla="?: gd44 16200000 5400000"/>
              <a:gd name="gd49" fmla="?: gd47 5400000 -5400000"/>
              <a:gd name="gd50" fmla="*/ gd43 -1 1"/>
              <a:gd name="gd51" fmla="*/ gd44 -1 1"/>
              <a:gd name="gd52" fmla="?: gd43 gd43 gd50"/>
              <a:gd name="gd53" fmla="?: gd44 gd44 gd51"/>
              <a:gd name="gd54" fmla="val 10800"/>
              <a:gd name="gd55" fmla="val gd4"/>
              <a:gd name="gd56" fmla="val 10800"/>
              <a:gd name="gd57" fmla="val gd2"/>
              <a:gd name="gd58" fmla="+- 0 0 gd56"/>
              <a:gd name="gd59" fmla="+- 21600 0 gd57"/>
              <a:gd name="gd60" fmla="?: gd58 1 -1"/>
              <a:gd name="gd61" fmla="?: gd59 1 -1"/>
              <a:gd name="gd62" fmla="*/ gd60 gd61 1"/>
              <a:gd name="gd63" fmla="?: gd58 10800000 0"/>
              <a:gd name="gd64" fmla="?: gd62 -5400000 5400000"/>
              <a:gd name="gd65" fmla="*/ gd58 -1 1"/>
              <a:gd name="gd66" fmla="*/ gd59 -1 1"/>
              <a:gd name="gd67" fmla="?: gd58 gd58 gd65"/>
              <a:gd name="gd68" fmla="?: gd59 gd59 gd66"/>
              <a:gd name="gd69" fmla="val 0"/>
              <a:gd name="gd70" fmla="val 21600"/>
              <a:gd name="gd71" fmla="*/ w 0 21600"/>
              <a:gd name="gd72" fmla="*/ h gd5 21600"/>
              <a:gd name="gd73" fmla="*/ w 7637 21600"/>
              <a:gd name="gd74" fmla="*/ h gd6 21600"/>
              <a:gd name="gd75" fmla="*/ w 1 2"/>
              <a:gd name="gd76" fmla="*/ h adj0 21600"/>
              <a:gd name="gd77" fmla="*/ w 1 1"/>
              <a:gd name="gd78" fmla="*/ h adj1 21600"/>
            </a:gdLst>
            <a:ahLst>
              <a:ahXY gdRefY="adj0" minY="10800" maxY="adj0">
                <a:pos x="gd75" y="gd76"/>
              </a:ahXY>
              <a:ahXY gdRefY="adj1" minY="21600" maxY="adj1">
                <a:pos x="gd77" y="gd78"/>
              </a:ahXY>
            </a:ahLst>
            <a:cxnLst/>
            <a:rect l="gd71" t="gd72" r="gd73" b="gd74"/>
            <a:pathLst>
              <a:path w="21600" h="21600">
                <a:moveTo>
                  <a:pt x="gd13" y="gd14"/>
                </a:moveTo>
                <a:arcTo wR="gd24" hR="gd25" stAng="gd20" swAng="gd21"/>
                <a:lnTo>
                  <a:pt x="gd28" y="gd29"/>
                </a:lnTo>
                <a:arcTo wR="gd39" hR="gd40" stAng="gd35" swAng="gd36"/>
                <a:arcTo wR="gd52" hR="gd53" stAng="gd48" swAng="gd49"/>
                <a:lnTo>
                  <a:pt x="gd56" y="gd57"/>
                </a:lnTo>
                <a:arcTo wR="gd67" hR="gd68" stAng="gd63" swAng="gd64"/>
              </a:path>
              <a:path w="21600" h="21600"/>
            </a:pathLst>
          </a:custGeom>
          <a:noFill/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955" name="Text Box 26"/>
          <p:cNvSpPr txBox="true">
            <a:spLocks noGrp="true" noChangeShapeType="true"/>
          </p:cNvSpPr>
          <p:nvPr/>
        </p:nvSpPr>
        <p:spPr>
          <a:xfrm>
            <a:off x="0" y="2741612"/>
            <a:ext cx="1244600" cy="674687"/>
          </a:xfrm>
          <a:prstGeom prst="rect">
            <a:avLst/>
          </a:prstGeom>
          <a:noFill/>
        </p:spPr>
        <p:txBody>
          <a:bodyPr lIns="90487" tIns="44450" rIns="90487" bIns="44450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sz="1400" b="true" i="false" u="none">
                <a:solidFill>
                  <a:schemeClr val="dk2"/>
                </a:solidFill>
                <a:latin typeface="Helvetica"/>
              </a:rPr>
              <a:t>same for each process</a:t>
            </a:r>
            <a:endParaRPr/>
          </a:p>
        </p:txBody>
      </p:sp>
      <p:sp>
        <p:nvSpPr>
          <p:cNvPr id="956" name="Rectangle 27"/>
          <p:cNvSpPr>
            <a:spLocks noGrp="true" noChangeShapeType="true"/>
          </p:cNvSpPr>
          <p:nvPr/>
        </p:nvSpPr>
        <p:spPr>
          <a:xfrm>
            <a:off x="1335087" y="1501775"/>
            <a:ext cx="2174875" cy="1093787"/>
          </a:xfrm>
          <a:prstGeom prst="rect">
            <a:avLst/>
          </a:prstGeom>
          <a:solidFill>
            <a:schemeClr val="lt1"/>
          </a:solidFill>
          <a:ln w="25400">
            <a:solidFill>
              <a:schemeClr val="dk1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 sz="1400" b="true" i="false" u="none">
                <a:latin typeface="Helvetica"/>
              </a:rPr>
              <a:t>process-specific data</a:t>
            </a:r>
            <a:endParaRPr/>
          </a:p>
          <a:p>
            <a:pPr marL="0" lvl="0" indent="0" algn="ctr">
              <a:spcBef>
                <a:spcPts val="0"/>
              </a:spcBef>
              <a:buNone/>
            </a:pPr>
            <a:r>
              <a:rPr lang="en-US" sz="1400" b="true" i="false" u="none">
                <a:latin typeface="Helvetica"/>
              </a:rPr>
              <a:t>structures </a:t>
            </a:r>
            <a:endParaRPr/>
          </a:p>
          <a:p>
            <a:pPr marL="0" lvl="0" indent="0" algn="ctr">
              <a:spcBef>
                <a:spcPts val="0"/>
              </a:spcBef>
              <a:buNone/>
            </a:pPr>
            <a:r>
              <a:rPr lang="en-US" sz="1400" b="true" i="false" u="none">
                <a:latin typeface="Helvetica"/>
              </a:rPr>
              <a:t>(page tables,</a:t>
            </a:r>
            <a:endParaRPr/>
          </a:p>
          <a:p>
            <a:pPr marL="0" lvl="0" indent="0" algn="ctr">
              <a:spcBef>
                <a:spcPts val="0"/>
              </a:spcBef>
              <a:buNone/>
            </a:pPr>
            <a:r>
              <a:rPr lang="en-US" sz="1400" b="true" i="false" u="none">
                <a:latin typeface="Helvetica"/>
              </a:rPr>
              <a:t>task and mm structs</a:t>
            </a:r>
            <a:endParaRPr/>
          </a:p>
          <a:p>
            <a:pPr marL="0" lvl="0" indent="0" algn="ctr">
              <a:spcBef>
                <a:spcPts val="0"/>
              </a:spcBef>
              <a:buNone/>
            </a:pPr>
            <a:r>
              <a:rPr lang="en-US" sz="1400" b="true" i="false" u="none">
                <a:latin typeface="Helvetica"/>
              </a:rPr>
              <a:t>Kernal stack)</a:t>
            </a:r>
            <a:endParaRPr/>
          </a:p>
        </p:txBody>
      </p:sp>
      <p:sp>
        <p:nvSpPr>
          <p:cNvPr id="957" name="Line 28"/>
          <p:cNvSpPr>
            <a:spLocks noGrp="true" noChangeShapeType="true"/>
          </p:cNvSpPr>
          <p:nvPr/>
        </p:nvSpPr>
        <p:spPr>
          <a:xfrm flipV="true">
            <a:off x="3606800" y="2792412"/>
            <a:ext cx="0" cy="723900"/>
          </a:xfrm>
          <a:prstGeom prst="line">
            <a:avLst/>
          </a:prstGeom>
          <a:noFill/>
          <a:ln w="38100">
            <a:solidFill>
              <a:schemeClr val="dk1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958" name="Text Box 29"/>
          <p:cNvSpPr txBox="true">
            <a:spLocks noGrp="true" noChangeShapeType="true"/>
          </p:cNvSpPr>
          <p:nvPr/>
        </p:nvSpPr>
        <p:spPr>
          <a:xfrm>
            <a:off x="3683000" y="3076575"/>
            <a:ext cx="755650" cy="51752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1400" b="true" i="false" u="none">
                <a:latin typeface="Helvetica"/>
              </a:rPr>
              <a:t>kernel </a:t>
            </a:r>
            <a:endParaRPr/>
          </a:p>
          <a:p>
            <a:pPr marL="0" lvl="0" indent="0">
              <a:spcBef>
                <a:spcPts val="0"/>
              </a:spcBef>
              <a:buNone/>
            </a:pPr>
            <a:r>
              <a:rPr lang="en-US" sz="1400" b="true" i="false" u="none">
                <a:latin typeface="Helvetica"/>
              </a:rPr>
              <a:t>VM</a:t>
            </a:r>
            <a:endParaRPr/>
          </a:p>
        </p:txBody>
      </p:sp>
      <p:sp>
        <p:nvSpPr>
          <p:cNvPr id="959" name="Rectangle 31"/>
          <p:cNvSpPr>
            <a:spLocks noGrp="true" noChangeShapeType="true"/>
          </p:cNvSpPr>
          <p:nvPr/>
        </p:nvSpPr>
        <p:spPr>
          <a:xfrm>
            <a:off x="3987800" y="5910262"/>
            <a:ext cx="914400" cy="211137"/>
          </a:xfrm>
          <a:prstGeom prst="rect">
            <a:avLst/>
          </a:prstGeom>
          <a:solidFill>
            <a:srgbClr val="FFFF00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sz="1400" b="true" i="false" u="none">
                <a:solidFill>
                  <a:schemeClr val="dk2"/>
                </a:solidFill>
                <a:latin typeface="Helvetica"/>
              </a:rPr>
              <a:t>.data</a:t>
            </a:r>
            <a:endParaRPr/>
          </a:p>
        </p:txBody>
      </p:sp>
      <p:sp>
        <p:nvSpPr>
          <p:cNvPr id="960" name="Rectangle 32"/>
          <p:cNvSpPr>
            <a:spLocks noGrp="true" noChangeShapeType="true"/>
          </p:cNvSpPr>
          <p:nvPr/>
        </p:nvSpPr>
        <p:spPr>
          <a:xfrm>
            <a:off x="3987800" y="6121400"/>
            <a:ext cx="914400" cy="212725"/>
          </a:xfrm>
          <a:prstGeom prst="rect">
            <a:avLst/>
          </a:prstGeom>
          <a:solidFill>
            <a:srgbClr val="FF99CC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sz="1400" b="true" i="false" u="none">
                <a:solidFill>
                  <a:schemeClr val="dk2"/>
                </a:solidFill>
                <a:latin typeface="Helvetica"/>
              </a:rPr>
              <a:t>.text</a:t>
            </a:r>
            <a:endParaRPr/>
          </a:p>
        </p:txBody>
      </p:sp>
      <p:sp>
        <p:nvSpPr>
          <p:cNvPr id="961" name="Text Box 33"/>
          <p:cNvSpPr txBox="true">
            <a:spLocks noGrp="true" noChangeShapeType="true"/>
          </p:cNvSpPr>
          <p:nvPr/>
        </p:nvSpPr>
        <p:spPr>
          <a:xfrm>
            <a:off x="4292600" y="6334125"/>
            <a:ext cx="320675" cy="3365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sz="1800" b="true" i="false" u="none">
                <a:solidFill>
                  <a:schemeClr val="dk2"/>
                </a:solidFill>
                <a:latin typeface="Helvetica"/>
              </a:rPr>
              <a:t>p</a:t>
            </a:r>
            <a:endParaRPr/>
          </a:p>
        </p:txBody>
      </p:sp>
      <p:sp>
        <p:nvSpPr>
          <p:cNvPr id="962" name="Line 34"/>
          <p:cNvSpPr>
            <a:spLocks noGrp="true" noChangeShapeType="true"/>
          </p:cNvSpPr>
          <p:nvPr/>
        </p:nvSpPr>
        <p:spPr>
          <a:xfrm flipH="true" flipV="true">
            <a:off x="3530600" y="6051550"/>
            <a:ext cx="457200" cy="0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963" name="Line 35"/>
          <p:cNvSpPr>
            <a:spLocks noGrp="true" noChangeShapeType="true"/>
          </p:cNvSpPr>
          <p:nvPr/>
        </p:nvSpPr>
        <p:spPr>
          <a:xfrm flipH="true">
            <a:off x="3530600" y="6264275"/>
            <a:ext cx="457200" cy="0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964" name="Text Box 36"/>
          <p:cNvSpPr txBox="true">
            <a:spLocks noGrp="true" noChangeShapeType="true"/>
          </p:cNvSpPr>
          <p:nvPr/>
        </p:nvSpPr>
        <p:spPr>
          <a:xfrm>
            <a:off x="3973512" y="5511800"/>
            <a:ext cx="1284287" cy="2809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sz="1400" b="true" i="false" u="none">
                <a:solidFill>
                  <a:schemeClr val="dk2"/>
                </a:solidFill>
                <a:latin typeface="Helvetica"/>
              </a:rPr>
              <a:t>demand-zero</a:t>
            </a:r>
            <a:endParaRPr/>
          </a:p>
        </p:txBody>
      </p:sp>
      <p:sp>
        <p:nvSpPr>
          <p:cNvPr id="965" name="Line 37"/>
          <p:cNvSpPr>
            <a:spLocks noGrp="true" noChangeShapeType="true"/>
          </p:cNvSpPr>
          <p:nvPr/>
        </p:nvSpPr>
        <p:spPr>
          <a:xfrm flipH="true">
            <a:off x="3530600" y="5626100"/>
            <a:ext cx="381000" cy="71437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966" name="Text Box 38"/>
          <p:cNvSpPr txBox="true">
            <a:spLocks noGrp="true" noChangeShapeType="true"/>
          </p:cNvSpPr>
          <p:nvPr/>
        </p:nvSpPr>
        <p:spPr>
          <a:xfrm>
            <a:off x="3911600" y="3500437"/>
            <a:ext cx="1284287" cy="28098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sz="1400" b="true" i="false" u="none">
                <a:solidFill>
                  <a:srgbClr val="FF0000"/>
                </a:solidFill>
                <a:latin typeface="Helvetica"/>
              </a:rPr>
              <a:t>demand-zero</a:t>
            </a:r>
            <a:endParaRPr/>
          </a:p>
        </p:txBody>
      </p:sp>
      <p:sp>
        <p:nvSpPr>
          <p:cNvPr id="967" name="Line 39"/>
          <p:cNvSpPr>
            <a:spLocks noGrp="true" noChangeShapeType="true"/>
          </p:cNvSpPr>
          <p:nvPr/>
        </p:nvSpPr>
        <p:spPr>
          <a:xfrm flipH="true">
            <a:off x="3530600" y="3643312"/>
            <a:ext cx="457200" cy="0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968" name="Text Box 40"/>
          <p:cNvSpPr txBox="true">
            <a:spLocks noGrp="true" noChangeShapeType="true"/>
          </p:cNvSpPr>
          <p:nvPr/>
        </p:nvSpPr>
        <p:spPr>
          <a:xfrm>
            <a:off x="3987800" y="4818062"/>
            <a:ext cx="904875" cy="3365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lnSpc>
                <a:spcPct val="90000"/>
              </a:lnSpc>
              <a:spcBef>
                <a:spcPct val="30000"/>
              </a:spcBef>
              <a:buNone/>
            </a:pPr>
            <a:r>
              <a:rPr lang="en-US" sz="1800" b="true" i="false" u="none">
                <a:solidFill>
                  <a:schemeClr val="dk2"/>
                </a:solidFill>
                <a:latin typeface="Helvetica"/>
              </a:rPr>
              <a:t>libc.so</a:t>
            </a:r>
            <a:endParaRPr/>
          </a:p>
        </p:txBody>
      </p:sp>
      <p:sp>
        <p:nvSpPr>
          <p:cNvPr id="969" name="Rectangle 41"/>
          <p:cNvSpPr>
            <a:spLocks noGrp="true" noChangeShapeType="true"/>
          </p:cNvSpPr>
          <p:nvPr/>
        </p:nvSpPr>
        <p:spPr>
          <a:xfrm>
            <a:off x="3987800" y="4351337"/>
            <a:ext cx="914400" cy="212725"/>
          </a:xfrm>
          <a:prstGeom prst="rect">
            <a:avLst/>
          </a:prstGeom>
          <a:solidFill>
            <a:srgbClr val="85FFE0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 lvl="0"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dk2"/>
                </a:solidFill>
                <a:latin typeface="Helvetica"/>
              </a:rPr>
              <a:t>.data</a:t>
            </a:r>
            <a:endParaRPr/>
          </a:p>
        </p:txBody>
      </p:sp>
      <p:sp>
        <p:nvSpPr>
          <p:cNvPr id="970" name="Rectangle 42"/>
          <p:cNvSpPr>
            <a:spLocks noGrp="true" noChangeShapeType="true"/>
          </p:cNvSpPr>
          <p:nvPr/>
        </p:nvSpPr>
        <p:spPr>
          <a:xfrm>
            <a:off x="3987800" y="4564062"/>
            <a:ext cx="914400" cy="212725"/>
          </a:xfrm>
          <a:prstGeom prst="rect">
            <a:avLst/>
          </a:prstGeom>
          <a:solidFill>
            <a:srgbClr val="85FFE0"/>
          </a:solidFill>
          <a:ln w="9524">
            <a:solidFill>
              <a:srgbClr val="000000"/>
            </a:solidFill>
            <a:round/>
            <a:headEnd/>
            <a:tailEnd/>
          </a:ln>
        </p:spPr>
        <p:txBody>
          <a:bodyPr wrap="none" anchor="ctr" anchorCtr="false"/>
          <a:lstStyle/>
          <a:p>
            <a:pPr lvl="0" algn="ctr">
              <a:lnSpc>
                <a:spcPct val="90000"/>
              </a:lnSpc>
              <a:spcBef>
                <a:spcPct val="30000"/>
              </a:spcBef>
            </a:pPr>
            <a:r>
              <a:rPr lang="en-US" sz="1400">
                <a:solidFill>
                  <a:schemeClr val="dk2"/>
                </a:solidFill>
                <a:latin typeface="Helvetica"/>
              </a:rPr>
              <a:t>.text</a:t>
            </a:r>
            <a:endParaRPr/>
          </a:p>
        </p:txBody>
      </p:sp>
      <p:sp>
        <p:nvSpPr>
          <p:cNvPr id="971" name="Line 43"/>
          <p:cNvSpPr>
            <a:spLocks noGrp="true" noChangeShapeType="true"/>
          </p:cNvSpPr>
          <p:nvPr/>
        </p:nvSpPr>
        <p:spPr>
          <a:xfrm flipH="true" flipV="true">
            <a:off x="3530600" y="4422775"/>
            <a:ext cx="457200" cy="0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972" name="Line 44"/>
          <p:cNvSpPr>
            <a:spLocks noGrp="true" noChangeShapeType="true"/>
          </p:cNvSpPr>
          <p:nvPr/>
        </p:nvSpPr>
        <p:spPr>
          <a:xfrm flipH="true" flipV="true">
            <a:off x="3530600" y="4633912"/>
            <a:ext cx="457200" cy="0"/>
          </a:xfrm>
          <a:prstGeom prst="line">
            <a:avLst/>
          </a:prstGeom>
          <a:noFill/>
          <a:ln w="9524">
            <a:solidFill>
              <a:srgbClr val="000000"/>
            </a:solidFill>
            <a:round/>
            <a:headEnd/>
            <a:tailEnd type="triangle" w="med" len="med"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</p:spTree>
  </p:cSld>
  <p:clrMapOvr>
    <a:masterClrMapping/>
  </p:clrMapOvr>
  <p:transition/>
</p:sld>
</file>

<file path=ppt/slides/slide53.xml><?xml version="1.0" encoding="utf-8"?>
<p:sld xmlns:a="http://schemas.openxmlformats.org/drawingml/2006/main" xmlns:p="http://schemas.openxmlformats.org/presentationml/2006/main">
  <p:cSld>
    <p:spTree>
      <p:nvGrpSpPr>
        <p:cNvPr id="9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Rectangle 2"/>
          <p:cNvSpPr>
            <a:spLocks noGrp="true" noChangeShapeType="true"/>
          </p:cNvSpPr>
          <p:nvPr>
            <p:ph type="body"/>
          </p:nvPr>
        </p:nvSpPr>
        <p:spPr>
          <a:xfrm>
            <a:off x="534987" y="1525587"/>
            <a:ext cx="8075612" cy="83661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sz="2000" b="false" i="false">
                <a:solidFill>
                  <a:schemeClr val="dk1"/>
                </a:solidFill>
                <a:latin typeface="Comic Sans MS"/>
              </a:defRPr>
            </a:lvl5pPr>
            <a:lvl6pPr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1800"/>
            </a:lvl6pPr>
            <a:lvl7pPr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1800"/>
            </a:lvl7pPr>
            <a:lvl8pPr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1800"/>
            </a:lvl8pPr>
            <a:lvl9pPr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  <a:defRPr lang="en-US" sz="1800"/>
            </a:lvl9pPr>
          </a:lstStyle>
          <a:p>
            <a:pPr marL="342900" lvl="0" indent="-342900">
              <a:lnSpc>
                <a:spcPct val="94000"/>
              </a:lnSpc>
              <a:spcBef>
                <a:spcPts val="0"/>
              </a:spcBef>
              <a:buNone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</a:pPr>
            <a:r>
              <a:rPr lang="en-GB" sz="2000" b="true" i="false" u="none">
                <a:latin typeface="Courier New" pitchFamily="49"/>
                <a:ea typeface="Courier New" pitchFamily="49"/>
              </a:rPr>
              <a:t>void *</a:t>
            </a:r>
            <a:r>
              <a:rPr lang="en-GB" sz="2400" b="true" i="false" u="none">
                <a:latin typeface="Courier New" pitchFamily="49"/>
                <a:ea typeface="Courier New" pitchFamily="49"/>
              </a:rPr>
              <a:t>mmap</a:t>
            </a:r>
            <a:r>
              <a:rPr lang="en-GB" sz="2000" b="true" i="false" u="none">
                <a:latin typeface="Courier New" pitchFamily="49"/>
                <a:ea typeface="Courier New" pitchFamily="49"/>
              </a:rPr>
              <a:t>(void *</a:t>
            </a:r>
            <a:r>
              <a:rPr lang="en-GB" sz="2000" b="true" i="false" u="none">
                <a:latin typeface="Courier New" pitchFamily="49"/>
                <a:ea typeface="Courier New" pitchFamily="49"/>
              </a:rPr>
              <a:t>start</a:t>
            </a:r>
            <a:r>
              <a:rPr lang="en-GB" sz="2000" b="true" i="false" u="none">
                <a:latin typeface="Courier New" pitchFamily="49"/>
                <a:ea typeface="Courier New" pitchFamily="49"/>
              </a:rPr>
              <a:t>, int </a:t>
            </a:r>
            <a:r>
              <a:rPr lang="en-GB" sz="2000" b="true" i="false" u="none">
                <a:latin typeface="Courier New" pitchFamily="49"/>
                <a:ea typeface="Courier New" pitchFamily="49"/>
              </a:rPr>
              <a:t>len</a:t>
            </a:r>
            <a:r>
              <a:rPr lang="en-GB" sz="2000" b="true" i="false" u="none">
                <a:latin typeface="Courier New" pitchFamily="49"/>
                <a:ea typeface="Courier New" pitchFamily="49"/>
              </a:rPr>
              <a:t>,</a:t>
            </a:r>
            <a:endParaRPr/>
          </a:p>
          <a:p>
            <a:pPr marL="342900" lvl="0" indent="-342900">
              <a:lnSpc>
                <a:spcPct val="94000"/>
              </a:lnSpc>
              <a:spcBef>
                <a:spcPts val="0"/>
              </a:spcBef>
              <a:buNone/>
              <a:tabLst>
                <a:tab pos="319087" algn="l"/>
                <a:tab pos="846137" algn="l"/>
                <a:tab pos="1760537" algn="l"/>
                <a:tab pos="2674937" algn="l"/>
                <a:tab pos="3589337" algn="l"/>
                <a:tab pos="4503737" algn="l"/>
                <a:tab pos="5418137" algn="l"/>
                <a:tab pos="6332537" algn="l"/>
                <a:tab pos="7246937" algn="l"/>
                <a:tab pos="8161337" algn="l"/>
                <a:tab pos="9075737" algn="l"/>
                <a:tab pos="9990137" algn="l"/>
              </a:tabLst>
            </a:pPr>
            <a:r>
              <a:rPr lang="en-GB" sz="2000" b="true" i="false" u="none">
                <a:latin typeface="Courier New" pitchFamily="49"/>
                <a:ea typeface="Courier New" pitchFamily="49"/>
              </a:rPr>
              <a:t>           int </a:t>
            </a:r>
            <a:r>
              <a:rPr lang="en-GB" sz="2000" b="true" i="false" u="none">
                <a:latin typeface="Courier New" pitchFamily="49"/>
                <a:ea typeface="Courier New" pitchFamily="49"/>
              </a:rPr>
              <a:t>prot</a:t>
            </a:r>
            <a:r>
              <a:rPr lang="en-GB" sz="2000" b="true" i="false" u="none">
                <a:latin typeface="Courier New" pitchFamily="49"/>
                <a:ea typeface="Courier New" pitchFamily="49"/>
              </a:rPr>
              <a:t>, int </a:t>
            </a:r>
            <a:r>
              <a:rPr lang="en-GB" sz="2000" b="true" i="false" u="none">
                <a:latin typeface="Courier New" pitchFamily="49"/>
                <a:ea typeface="Courier New" pitchFamily="49"/>
              </a:rPr>
              <a:t>flags</a:t>
            </a:r>
            <a:r>
              <a:rPr lang="en-GB" sz="2000" b="true" i="false" u="none">
                <a:latin typeface="Courier New" pitchFamily="49"/>
                <a:ea typeface="Courier New" pitchFamily="49"/>
              </a:rPr>
              <a:t>, int </a:t>
            </a:r>
            <a:r>
              <a:rPr lang="en-GB" sz="2000" b="true" i="false" u="none">
                <a:latin typeface="Courier New" pitchFamily="49"/>
                <a:ea typeface="Courier New" pitchFamily="49"/>
              </a:rPr>
              <a:t>fd</a:t>
            </a:r>
            <a:r>
              <a:rPr lang="en-GB" sz="2000" b="true" i="false" u="none">
                <a:latin typeface="Courier New" pitchFamily="49"/>
                <a:ea typeface="Courier New" pitchFamily="49"/>
              </a:rPr>
              <a:t>, int </a:t>
            </a:r>
            <a:r>
              <a:rPr lang="en-GB" sz="2000" b="true" i="false" u="none">
                <a:latin typeface="Courier New" pitchFamily="49"/>
                <a:ea typeface="Courier New" pitchFamily="49"/>
              </a:rPr>
              <a:t>offset</a:t>
            </a:r>
            <a:r>
              <a:rPr lang="en-GB" sz="2000" b="true" i="false" u="none">
                <a:latin typeface="Courier New" pitchFamily="49"/>
                <a:ea typeface="Courier New" pitchFamily="49"/>
              </a:rPr>
              <a:t>)</a:t>
            </a:r>
            <a:endParaRPr/>
          </a:p>
        </p:txBody>
      </p:sp>
      <p:sp>
        <p:nvSpPr>
          <p:cNvPr id="975" name="Rectangle 3"/>
          <p:cNvSpPr>
            <a:spLocks noGrp="true" noChangeShapeType="true"/>
          </p:cNvSpPr>
          <p:nvPr/>
        </p:nvSpPr>
        <p:spPr>
          <a:xfrm>
            <a:off x="2057400" y="2743200"/>
            <a:ext cx="990600" cy="3051175"/>
          </a:xfrm>
          <a:prstGeom prst="rect">
            <a:avLst/>
          </a:prstGeom>
          <a:solidFill>
            <a:srgbClr val="F2F2F2"/>
          </a:solidFill>
          <a:ln w="127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976" name="Rectangle 4"/>
          <p:cNvSpPr>
            <a:spLocks noGrp="true" noChangeShapeType="true"/>
          </p:cNvSpPr>
          <p:nvPr/>
        </p:nvSpPr>
        <p:spPr>
          <a:xfrm>
            <a:off x="2057400" y="3962400"/>
            <a:ext cx="990600" cy="1143000"/>
          </a:xfrm>
          <a:prstGeom prst="rect">
            <a:avLst/>
          </a:prstGeom>
          <a:solidFill>
            <a:srgbClr val="D6D6F5"/>
          </a:solidFill>
          <a:ln w="127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977" name="Rectangle 5"/>
          <p:cNvSpPr>
            <a:spLocks noGrp="true" noChangeShapeType="true"/>
          </p:cNvSpPr>
          <p:nvPr/>
        </p:nvSpPr>
        <p:spPr>
          <a:xfrm>
            <a:off x="5638800" y="2362200"/>
            <a:ext cx="990600" cy="3240087"/>
          </a:xfrm>
          <a:prstGeom prst="rect">
            <a:avLst/>
          </a:prstGeom>
          <a:solidFill>
            <a:srgbClr val="F2F2F2"/>
          </a:solidFill>
          <a:ln w="127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978" name="Rectangle 6"/>
          <p:cNvSpPr>
            <a:spLocks noGrp="true" noChangeShapeType="true"/>
          </p:cNvSpPr>
          <p:nvPr/>
        </p:nvSpPr>
        <p:spPr>
          <a:xfrm>
            <a:off x="5638800" y="2971800"/>
            <a:ext cx="990600" cy="1143000"/>
          </a:xfrm>
          <a:prstGeom prst="rect">
            <a:avLst/>
          </a:prstGeom>
          <a:solidFill>
            <a:srgbClr val="D6D6F5"/>
          </a:solidFill>
          <a:ln w="127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 anchor="ctr" anchorCtr="false"/>
          <a:lstStyle/>
          <a:p>
            <a:pPr/>
            <a:endParaRPr sz="1400" dirty="false"/>
          </a:p>
        </p:txBody>
      </p:sp>
      <p:sp>
        <p:nvSpPr>
          <p:cNvPr id="979" name="Straight Connector 8"/>
          <p:cNvSpPr>
            <a:spLocks noGrp="true" noChangeShapeType="true"/>
          </p:cNvSpPr>
          <p:nvPr/>
        </p:nvSpPr>
        <p:spPr>
          <a:xfrm flipV="true">
            <a:off x="3048000" y="2971800"/>
            <a:ext cx="2595562" cy="990600"/>
          </a:xfrm>
          <a:prstGeom prst="line">
            <a:avLst/>
          </a:prstGeom>
          <a:noFill/>
          <a:ln w="9524">
            <a:solidFill>
              <a:schemeClr val="dk1"/>
            </a:solidFill>
            <a:prstDash val="sysDot"/>
            <a:round/>
            <a:headEnd/>
            <a:tailEnd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980" name="Straight Connector 10"/>
          <p:cNvSpPr>
            <a:spLocks noGrp="true" noChangeShapeType="true"/>
          </p:cNvSpPr>
          <p:nvPr/>
        </p:nvSpPr>
        <p:spPr>
          <a:xfrm flipV="true">
            <a:off x="3048000" y="4114800"/>
            <a:ext cx="2595562" cy="990600"/>
          </a:xfrm>
          <a:prstGeom prst="line">
            <a:avLst/>
          </a:prstGeom>
          <a:noFill/>
          <a:ln w="9524">
            <a:solidFill>
              <a:schemeClr val="dk1"/>
            </a:solidFill>
            <a:prstDash val="sysDot"/>
            <a:round/>
            <a:headEnd/>
            <a:tailEnd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981" name="AutoShape 51"/>
          <p:cNvSpPr>
            <a:spLocks noGrp="true" noChangeShapeType="true"/>
          </p:cNvSpPr>
          <p:nvPr/>
        </p:nvSpPr>
        <p:spPr>
          <a:xfrm>
            <a:off x="6705600" y="2971800"/>
            <a:ext cx="228600" cy="1143000"/>
          </a:xfrm>
          <a:custGeom>
            <a:avLst>
              <a:gd name="adj0" fmla="val 2760"/>
              <a:gd name="adj1" fmla="val 10800"/>
            </a:avLst>
            <a:gdLst>
              <a:gd name="gd0" fmla="val 65536"/>
              <a:gd name="gd1" fmla="val adj0"/>
              <a:gd name="gd2" fmla="+- 21600 0 adj0"/>
              <a:gd name="gd3" fmla="+- adj1 0 adj0"/>
              <a:gd name="gd4" fmla="+- adj1 adj0 0"/>
              <a:gd name="gd5" fmla="*/ adj0 9598 32768"/>
              <a:gd name="gd6" fmla="+- 21600 0 gd5"/>
              <a:gd name="gd7" fmla="+- 21600 0 adj1"/>
              <a:gd name="gd8" fmla="min adj1 gd7"/>
              <a:gd name="gd9" fmla="*/ gd8 1 2"/>
              <a:gd name="gd10" fmla="*/ adj0 2 1"/>
              <a:gd name="gd11" fmla="+- 21600 0 gd10"/>
              <a:gd name="gd12" fmla="val adj1"/>
              <a:gd name="gd13" fmla="val 0"/>
              <a:gd name="gd14" fmla="val 0"/>
              <a:gd name="gd15" fmla="+- 10800 0 gd13"/>
              <a:gd name="gd16" fmla="+- gd1 0 gd14"/>
              <a:gd name="gd17" fmla="?: gd15 1 -1"/>
              <a:gd name="gd18" fmla="?: gd16 1 -1"/>
              <a:gd name="gd19" fmla="*/ gd17 gd18 1"/>
              <a:gd name="gd20" fmla="?: gd16 16200000 5400000"/>
              <a:gd name="gd21" fmla="?: gd19 5400000 -5400000"/>
              <a:gd name="gd22" fmla="*/ gd15 -1 1"/>
              <a:gd name="gd23" fmla="*/ gd16 -1 1"/>
              <a:gd name="gd24" fmla="?: gd15 gd15 gd22"/>
              <a:gd name="gd25" fmla="?: gd16 gd16 gd23"/>
              <a:gd name="gd26" fmla="val 10800"/>
              <a:gd name="gd27" fmla="val gd1"/>
              <a:gd name="gd28" fmla="val 10800"/>
              <a:gd name="gd29" fmla="val gd3"/>
              <a:gd name="gd30" fmla="+- 21600 0 gd28"/>
              <a:gd name="gd31" fmla="+- gd12 0 gd29"/>
              <a:gd name="gd32" fmla="?: gd30 1 -1"/>
              <a:gd name="gd33" fmla="?: gd31 1 -1"/>
              <a:gd name="gd34" fmla="*/ gd32 gd33 1"/>
              <a:gd name="gd35" fmla="?: gd30 10800000 0"/>
              <a:gd name="gd36" fmla="?: gd34 -5400000 5400000"/>
              <a:gd name="gd37" fmla="*/ gd30 -1 1"/>
              <a:gd name="gd38" fmla="*/ gd31 -1 1"/>
              <a:gd name="gd39" fmla="?: gd30 gd30 gd37"/>
              <a:gd name="gd40" fmla="?: gd31 gd31 gd38"/>
              <a:gd name="gd41" fmla="val 21600"/>
              <a:gd name="gd42" fmla="val gd12"/>
              <a:gd name="gd43" fmla="+- 10800 0 gd41"/>
              <a:gd name="gd44" fmla="+- gd4 0 gd42"/>
              <a:gd name="gd45" fmla="?: gd43 1 -1"/>
              <a:gd name="gd46" fmla="?: gd44 1 -1"/>
              <a:gd name="gd47" fmla="*/ gd45 gd46 1"/>
              <a:gd name="gd48" fmla="?: gd44 16200000 5400000"/>
              <a:gd name="gd49" fmla="?: gd47 5400000 -5400000"/>
              <a:gd name="gd50" fmla="*/ gd43 -1 1"/>
              <a:gd name="gd51" fmla="*/ gd44 -1 1"/>
              <a:gd name="gd52" fmla="?: gd43 gd43 gd50"/>
              <a:gd name="gd53" fmla="?: gd44 gd44 gd51"/>
              <a:gd name="gd54" fmla="val 10800"/>
              <a:gd name="gd55" fmla="val gd4"/>
              <a:gd name="gd56" fmla="val 10800"/>
              <a:gd name="gd57" fmla="val gd2"/>
              <a:gd name="gd58" fmla="+- 0 0 gd56"/>
              <a:gd name="gd59" fmla="+- 21600 0 gd57"/>
              <a:gd name="gd60" fmla="?: gd58 1 -1"/>
              <a:gd name="gd61" fmla="?: gd59 1 -1"/>
              <a:gd name="gd62" fmla="*/ gd60 gd61 1"/>
              <a:gd name="gd63" fmla="?: gd58 10800000 0"/>
              <a:gd name="gd64" fmla="?: gd62 -5400000 5400000"/>
              <a:gd name="gd65" fmla="*/ gd58 -1 1"/>
              <a:gd name="gd66" fmla="*/ gd59 -1 1"/>
              <a:gd name="gd67" fmla="?: gd58 gd58 gd65"/>
              <a:gd name="gd68" fmla="?: gd59 gd59 gd66"/>
              <a:gd name="gd69" fmla="val 0"/>
              <a:gd name="gd70" fmla="val 21600"/>
              <a:gd name="gd71" fmla="*/ w 0 21600"/>
              <a:gd name="gd72" fmla="*/ h gd5 21600"/>
              <a:gd name="gd73" fmla="*/ w 7637 21600"/>
              <a:gd name="gd74" fmla="*/ h gd6 21600"/>
              <a:gd name="gd75" fmla="*/ w 1 2"/>
              <a:gd name="gd76" fmla="*/ h adj0 21600"/>
              <a:gd name="gd77" fmla="*/ w 1 1"/>
              <a:gd name="gd78" fmla="*/ h adj1 21600"/>
            </a:gdLst>
            <a:ahLst>
              <a:ahXY gdRefY="adj0" minY="10800" maxY="adj0">
                <a:pos x="gd75" y="gd76"/>
              </a:ahXY>
              <a:ahXY gdRefY="adj1" minY="21600" maxY="adj1">
                <a:pos x="gd77" y="gd78"/>
              </a:ahXY>
            </a:ahLst>
            <a:cxnLst/>
            <a:rect l="gd71" t="gd72" r="gd73" b="gd74"/>
            <a:pathLst>
              <a:path w="21600" h="21600">
                <a:moveTo>
                  <a:pt x="gd13" y="gd14"/>
                </a:moveTo>
                <a:arcTo wR="gd24" hR="gd25" stAng="gd20" swAng="gd21"/>
                <a:lnTo>
                  <a:pt x="gd28" y="gd29"/>
                </a:lnTo>
                <a:arcTo wR="gd39" hR="gd40" stAng="gd35" swAng="gd36"/>
                <a:arcTo wR="gd52" hR="gd53" stAng="gd48" swAng="gd49"/>
                <a:lnTo>
                  <a:pt x="gd56" y="gd57"/>
                </a:lnTo>
                <a:arcTo wR="gd67" hR="gd68" stAng="gd63" swAng="gd64"/>
              </a:path>
              <a:path w="21600" h="21600"/>
            </a:pathLst>
          </a:custGeom>
          <a:noFill/>
          <a:ln w="12700">
            <a:solidFill>
              <a:schemeClr val="dk1"/>
            </a:solidFill>
            <a:miter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982" name="Rectangle 12"/>
          <p:cNvSpPr>
            <a:spLocks noGrp="true" noChangeShapeType="true"/>
          </p:cNvSpPr>
          <p:nvPr/>
        </p:nvSpPr>
        <p:spPr>
          <a:xfrm>
            <a:off x="6934200" y="3344862"/>
            <a:ext cx="1471612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GB" sz="2000" b="true" i="false" u="none">
                <a:latin typeface="Courier New" pitchFamily="49"/>
              </a:rPr>
              <a:t>len </a:t>
            </a:r>
            <a:r>
              <a:rPr lang="en-GB" sz="2000" b="false" i="false" u="none"/>
              <a:t>bytes</a:t>
            </a:r>
            <a:endParaRPr/>
          </a:p>
        </p:txBody>
      </p:sp>
      <p:sp>
        <p:nvSpPr>
          <p:cNvPr id="983" name="Straight Arrow Connector 14"/>
          <p:cNvSpPr>
            <a:spLocks noGrp="true" noChangeShapeType="true"/>
          </p:cNvSpPr>
          <p:nvPr/>
        </p:nvSpPr>
        <p:spPr>
          <a:xfrm rot="10800000">
            <a:off x="6629400" y="4114800"/>
            <a:ext cx="609600" cy="1587"/>
          </a:xfrm>
          <a:custGeom>
            <a:avLst/>
            <a:gdLst>
              <a:gd name="gd0" fmla="val 65536"/>
              <a:gd name="gd1" fmla="val 0"/>
              <a:gd name="gd2" fmla="val 0"/>
              <a:gd name="gd3" fmla="val 21600"/>
              <a:gd name="gd4" fmla="val 21600"/>
              <a:gd name="gd5" fmla="*/ w 0 21600"/>
              <a:gd name="gd6" fmla="*/ h 0 21600"/>
              <a:gd name="gd7" fmla="*/ w 21600 21600"/>
              <a:gd name="gd8" fmla="*/ h 21600 21600"/>
            </a:gdLst>
            <a:ahLst/>
            <a:cxnLst/>
            <a:rect l="gd5" t="gd6" r="gd7" b="gd8"/>
            <a:pathLst>
              <a:path w="21600" h="21600">
                <a:moveTo>
                  <a:pt x="gd1" y="gd2"/>
                </a:moveTo>
                <a:lnTo>
                  <a:pt x="gd3" y="gd4"/>
                </a:lnTo>
              </a:path>
              <a:path w="21600" h="21600"/>
            </a:pathLst>
          </a:custGeom>
          <a:noFill/>
          <a:ln w="254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984" name="Rectangle 15"/>
          <p:cNvSpPr>
            <a:spLocks noGrp="true" noChangeShapeType="true"/>
          </p:cNvSpPr>
          <p:nvPr/>
        </p:nvSpPr>
        <p:spPr>
          <a:xfrm>
            <a:off x="7239000" y="3917950"/>
            <a:ext cx="954087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GB" sz="2000" b="true" i="false" u="none">
                <a:latin typeface="Courier New" pitchFamily="49"/>
              </a:rPr>
              <a:t>start</a:t>
            </a:r>
            <a:endParaRPr/>
          </a:p>
        </p:txBody>
      </p:sp>
      <p:sp>
        <p:nvSpPr>
          <p:cNvPr id="985" name="TextBox 16"/>
          <p:cNvSpPr txBox="true">
            <a:spLocks noGrp="true" noChangeShapeType="true"/>
          </p:cNvSpPr>
          <p:nvPr/>
        </p:nvSpPr>
        <p:spPr>
          <a:xfrm>
            <a:off x="6629400" y="4238625"/>
            <a:ext cx="2382837" cy="8318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 sz="2400" b="false" i="false" u="none">
                <a:latin typeface="Calibri" pitchFamily="34"/>
              </a:rPr>
              <a:t>(or address </a:t>
            </a:r>
            <a:endParaRPr/>
          </a:p>
          <a:p>
            <a:pPr marL="0" lvl="0" indent="0" algn="ctr">
              <a:spcBef>
                <a:spcPts val="0"/>
              </a:spcBef>
              <a:buNone/>
            </a:pPr>
            <a:r>
              <a:rPr lang="en-US" sz="2400" b="false" i="false" u="none">
                <a:latin typeface="Calibri" pitchFamily="34"/>
              </a:rPr>
              <a:t>chosen by kernel)</a:t>
            </a:r>
            <a:endParaRPr/>
          </a:p>
        </p:txBody>
      </p:sp>
      <p:sp>
        <p:nvSpPr>
          <p:cNvPr id="986" name="TextBox 17"/>
          <p:cNvSpPr txBox="true">
            <a:spLocks noGrp="true" noChangeShapeType="true"/>
          </p:cNvSpPr>
          <p:nvPr/>
        </p:nvSpPr>
        <p:spPr>
          <a:xfrm>
            <a:off x="4833937" y="5791200"/>
            <a:ext cx="3103562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2400" b="false" i="true" u="none">
                <a:latin typeface="Calibri" pitchFamily="34"/>
              </a:rPr>
              <a:t>Process virtual memory</a:t>
            </a:r>
            <a:endParaRPr/>
          </a:p>
        </p:txBody>
      </p:sp>
      <p:sp>
        <p:nvSpPr>
          <p:cNvPr id="987" name="TextBox 18"/>
          <p:cNvSpPr txBox="true">
            <a:spLocks noGrp="true" noChangeShapeType="true"/>
          </p:cNvSpPr>
          <p:nvPr/>
        </p:nvSpPr>
        <p:spPr>
          <a:xfrm>
            <a:off x="1189037" y="5951537"/>
            <a:ext cx="2754312" cy="8302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ctr">
              <a:spcBef>
                <a:spcPts val="0"/>
              </a:spcBef>
              <a:buNone/>
            </a:pPr>
            <a:r>
              <a:rPr lang="en-US" sz="2400" b="false" i="true" u="none">
                <a:latin typeface="Calibri" pitchFamily="34"/>
              </a:rPr>
              <a:t>Disk file specified by </a:t>
            </a:r>
            <a:endParaRPr/>
          </a:p>
          <a:p>
            <a:pPr marL="0" lvl="0" indent="0" algn="ctr">
              <a:spcBef>
                <a:spcPts val="0"/>
              </a:spcBef>
              <a:buNone/>
            </a:pPr>
            <a:r>
              <a:rPr lang="en-US" sz="2400" b="false" i="true" u="none">
                <a:latin typeface="Calibri" pitchFamily="34"/>
              </a:rPr>
              <a:t>file descriptor </a:t>
            </a:r>
            <a:r>
              <a:rPr lang="en-US" sz="2400" b="true" i="false" u="none">
                <a:latin typeface="Courier New" pitchFamily="49"/>
              </a:rPr>
              <a:t>fd</a:t>
            </a:r>
            <a:endParaRPr/>
          </a:p>
        </p:txBody>
      </p:sp>
      <p:sp>
        <p:nvSpPr>
          <p:cNvPr id="988" name="AutoShape 51"/>
          <p:cNvSpPr>
            <a:spLocks noGrp="true" noChangeShapeType="true"/>
          </p:cNvSpPr>
          <p:nvPr/>
        </p:nvSpPr>
        <p:spPr>
          <a:xfrm flipH="true">
            <a:off x="1752600" y="3962400"/>
            <a:ext cx="228600" cy="1143000"/>
          </a:xfrm>
          <a:custGeom>
            <a:avLst>
              <a:gd name="adj0" fmla="val 2760"/>
              <a:gd name="adj1" fmla="val 10800"/>
            </a:avLst>
            <a:gdLst>
              <a:gd name="gd0" fmla="val 65536"/>
              <a:gd name="gd1" fmla="val adj0"/>
              <a:gd name="gd2" fmla="+- 21600 0 adj0"/>
              <a:gd name="gd3" fmla="+- adj1 0 adj0"/>
              <a:gd name="gd4" fmla="+- adj1 adj0 0"/>
              <a:gd name="gd5" fmla="*/ adj0 9598 32768"/>
              <a:gd name="gd6" fmla="+- 21600 0 gd5"/>
              <a:gd name="gd7" fmla="+- 21600 0 adj1"/>
              <a:gd name="gd8" fmla="min adj1 gd7"/>
              <a:gd name="gd9" fmla="*/ gd8 1 2"/>
              <a:gd name="gd10" fmla="*/ adj0 2 1"/>
              <a:gd name="gd11" fmla="+- 21600 0 gd10"/>
              <a:gd name="gd12" fmla="val adj1"/>
              <a:gd name="gd13" fmla="val 0"/>
              <a:gd name="gd14" fmla="val 0"/>
              <a:gd name="gd15" fmla="+- 10800 0 gd13"/>
              <a:gd name="gd16" fmla="+- gd1 0 gd14"/>
              <a:gd name="gd17" fmla="?: gd15 1 -1"/>
              <a:gd name="gd18" fmla="?: gd16 1 -1"/>
              <a:gd name="gd19" fmla="*/ gd17 gd18 1"/>
              <a:gd name="gd20" fmla="?: gd16 16200000 5400000"/>
              <a:gd name="gd21" fmla="?: gd19 5400000 -5400000"/>
              <a:gd name="gd22" fmla="*/ gd15 -1 1"/>
              <a:gd name="gd23" fmla="*/ gd16 -1 1"/>
              <a:gd name="gd24" fmla="?: gd15 gd15 gd22"/>
              <a:gd name="gd25" fmla="?: gd16 gd16 gd23"/>
              <a:gd name="gd26" fmla="val 10800"/>
              <a:gd name="gd27" fmla="val gd1"/>
              <a:gd name="gd28" fmla="val 10800"/>
              <a:gd name="gd29" fmla="val gd3"/>
              <a:gd name="gd30" fmla="+- 21600 0 gd28"/>
              <a:gd name="gd31" fmla="+- gd12 0 gd29"/>
              <a:gd name="gd32" fmla="?: gd30 1 -1"/>
              <a:gd name="gd33" fmla="?: gd31 1 -1"/>
              <a:gd name="gd34" fmla="*/ gd32 gd33 1"/>
              <a:gd name="gd35" fmla="?: gd30 10800000 0"/>
              <a:gd name="gd36" fmla="?: gd34 -5400000 5400000"/>
              <a:gd name="gd37" fmla="*/ gd30 -1 1"/>
              <a:gd name="gd38" fmla="*/ gd31 -1 1"/>
              <a:gd name="gd39" fmla="?: gd30 gd30 gd37"/>
              <a:gd name="gd40" fmla="?: gd31 gd31 gd38"/>
              <a:gd name="gd41" fmla="val 21600"/>
              <a:gd name="gd42" fmla="val gd12"/>
              <a:gd name="gd43" fmla="+- 10800 0 gd41"/>
              <a:gd name="gd44" fmla="+- gd4 0 gd42"/>
              <a:gd name="gd45" fmla="?: gd43 1 -1"/>
              <a:gd name="gd46" fmla="?: gd44 1 -1"/>
              <a:gd name="gd47" fmla="*/ gd45 gd46 1"/>
              <a:gd name="gd48" fmla="?: gd44 16200000 5400000"/>
              <a:gd name="gd49" fmla="?: gd47 5400000 -5400000"/>
              <a:gd name="gd50" fmla="*/ gd43 -1 1"/>
              <a:gd name="gd51" fmla="*/ gd44 -1 1"/>
              <a:gd name="gd52" fmla="?: gd43 gd43 gd50"/>
              <a:gd name="gd53" fmla="?: gd44 gd44 gd51"/>
              <a:gd name="gd54" fmla="val 10800"/>
              <a:gd name="gd55" fmla="val gd4"/>
              <a:gd name="gd56" fmla="val 10800"/>
              <a:gd name="gd57" fmla="val gd2"/>
              <a:gd name="gd58" fmla="+- 0 0 gd56"/>
              <a:gd name="gd59" fmla="+- 21600 0 gd57"/>
              <a:gd name="gd60" fmla="?: gd58 1 -1"/>
              <a:gd name="gd61" fmla="?: gd59 1 -1"/>
              <a:gd name="gd62" fmla="*/ gd60 gd61 1"/>
              <a:gd name="gd63" fmla="?: gd58 10800000 0"/>
              <a:gd name="gd64" fmla="?: gd62 -5400000 5400000"/>
              <a:gd name="gd65" fmla="*/ gd58 -1 1"/>
              <a:gd name="gd66" fmla="*/ gd59 -1 1"/>
              <a:gd name="gd67" fmla="?: gd58 gd58 gd65"/>
              <a:gd name="gd68" fmla="?: gd59 gd59 gd66"/>
              <a:gd name="gd69" fmla="val 0"/>
              <a:gd name="gd70" fmla="val 21600"/>
              <a:gd name="gd71" fmla="*/ w 0 21600"/>
              <a:gd name="gd72" fmla="*/ h gd5 21600"/>
              <a:gd name="gd73" fmla="*/ w 7637 21600"/>
              <a:gd name="gd74" fmla="*/ h gd6 21600"/>
              <a:gd name="gd75" fmla="*/ w 1 2"/>
              <a:gd name="gd76" fmla="*/ h adj0 21600"/>
              <a:gd name="gd77" fmla="*/ w 1 1"/>
              <a:gd name="gd78" fmla="*/ h adj1 21600"/>
            </a:gdLst>
            <a:ahLst>
              <a:ahXY gdRefY="adj0" minY="10800" maxY="adj0">
                <a:pos x="gd75" y="gd76"/>
              </a:ahXY>
              <a:ahXY gdRefY="adj1" minY="21600" maxY="adj1">
                <a:pos x="gd77" y="gd78"/>
              </a:ahXY>
            </a:ahLst>
            <a:cxnLst/>
            <a:rect l="gd71" t="gd72" r="gd73" b="gd74"/>
            <a:pathLst>
              <a:path w="21600" h="21600">
                <a:moveTo>
                  <a:pt x="gd13" y="gd14"/>
                </a:moveTo>
                <a:arcTo wR="gd24" hR="gd25" stAng="gd20" swAng="gd21"/>
                <a:lnTo>
                  <a:pt x="gd28" y="gd29"/>
                </a:lnTo>
                <a:arcTo wR="gd39" hR="gd40" stAng="gd35" swAng="gd36"/>
                <a:arcTo wR="gd52" hR="gd53" stAng="gd48" swAng="gd49"/>
                <a:lnTo>
                  <a:pt x="gd56" y="gd57"/>
                </a:lnTo>
                <a:arcTo wR="gd67" hR="gd68" stAng="gd63" swAng="gd64"/>
              </a:path>
              <a:path w="21600" h="21600"/>
            </a:pathLst>
          </a:custGeom>
          <a:noFill/>
          <a:ln w="12700">
            <a:solidFill>
              <a:schemeClr val="dk1"/>
            </a:solidFill>
            <a:miter/>
            <a:headEnd/>
            <a:tailEnd/>
          </a:ln>
        </p:spPr>
        <p:txBody>
          <a:bodyPr wrap="none" anchor="ctr" anchorCtr="false"/>
          <a:lstStyle/>
          <a:p>
            <a:pPr/>
            <a:endParaRPr sz="1400" dirty="false"/>
          </a:p>
        </p:txBody>
      </p:sp>
      <p:sp>
        <p:nvSpPr>
          <p:cNvPr id="989" name="Rectangle 20"/>
          <p:cNvSpPr>
            <a:spLocks noGrp="true" noChangeShapeType="true"/>
          </p:cNvSpPr>
          <p:nvPr/>
        </p:nvSpPr>
        <p:spPr>
          <a:xfrm>
            <a:off x="358775" y="4332287"/>
            <a:ext cx="1471612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GB" sz="2000" b="true" i="false" u="none">
                <a:latin typeface="Courier New" pitchFamily="49"/>
              </a:rPr>
              <a:t>len </a:t>
            </a:r>
            <a:r>
              <a:rPr lang="en-GB" sz="2000" b="false" i="false" u="none"/>
              <a:t>bytes</a:t>
            </a:r>
            <a:endParaRPr/>
          </a:p>
        </p:txBody>
      </p:sp>
      <p:sp>
        <p:nvSpPr>
          <p:cNvPr id="990" name="Rectangle 21"/>
          <p:cNvSpPr>
            <a:spLocks noGrp="true" noChangeShapeType="true"/>
          </p:cNvSpPr>
          <p:nvPr/>
        </p:nvSpPr>
        <p:spPr>
          <a:xfrm>
            <a:off x="152400" y="4905375"/>
            <a:ext cx="1108075" cy="40005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GB" sz="2000" b="true" i="false" u="none">
                <a:latin typeface="Courier New" pitchFamily="49"/>
              </a:rPr>
              <a:t>offset</a:t>
            </a:r>
            <a:endParaRPr/>
          </a:p>
        </p:txBody>
      </p:sp>
      <p:sp>
        <p:nvSpPr>
          <p:cNvPr id="991" name="Straight Arrow Connector 23"/>
          <p:cNvSpPr>
            <a:spLocks noGrp="true" noChangeShapeType="true"/>
          </p:cNvSpPr>
          <p:nvPr/>
        </p:nvSpPr>
        <p:spPr>
          <a:xfrm>
            <a:off x="1260475" y="5105400"/>
            <a:ext cx="796925" cy="1587"/>
          </a:xfrm>
          <a:custGeom>
            <a:avLst/>
            <a:gdLst>
              <a:gd name="gd0" fmla="val 65536"/>
              <a:gd name="gd1" fmla="val 0"/>
              <a:gd name="gd2" fmla="val 0"/>
              <a:gd name="gd3" fmla="val 21600"/>
              <a:gd name="gd4" fmla="val 21600"/>
              <a:gd name="gd5" fmla="*/ w 0 21600"/>
              <a:gd name="gd6" fmla="*/ h 0 21600"/>
              <a:gd name="gd7" fmla="*/ w 21600 21600"/>
              <a:gd name="gd8" fmla="*/ h 21600 21600"/>
            </a:gdLst>
            <a:ahLst/>
            <a:cxnLst/>
            <a:rect l="gd5" t="gd6" r="gd7" b="gd8"/>
            <a:pathLst>
              <a:path w="21600" h="21600">
                <a:moveTo>
                  <a:pt x="gd1" y="gd2"/>
                </a:moveTo>
                <a:lnTo>
                  <a:pt x="gd3" y="gd4"/>
                </a:lnTo>
              </a:path>
              <a:path w="21600" h="21600"/>
            </a:pathLst>
          </a:custGeom>
          <a:noFill/>
          <a:ln w="25400">
            <a:solidFill>
              <a:schemeClr val="dk1"/>
            </a:solidFill>
            <a:round/>
            <a:headEnd/>
            <a:tailEnd type="arrow" w="med" len="med"/>
          </a:ln>
        </p:spPr>
        <p:txBody>
          <a:bodyPr lIns="91440" tIns="45720" rIns="91440" bIns="45720"/>
          <a:lstStyle/>
          <a:p>
            <a:pPr/>
            <a:endParaRPr sz="1400" dirty="false"/>
          </a:p>
        </p:txBody>
      </p:sp>
      <p:sp>
        <p:nvSpPr>
          <p:cNvPr id="992" name="TextBox 24"/>
          <p:cNvSpPr txBox="true">
            <a:spLocks noGrp="true" noChangeShapeType="true"/>
          </p:cNvSpPr>
          <p:nvPr/>
        </p:nvSpPr>
        <p:spPr>
          <a:xfrm>
            <a:off x="261937" y="5232400"/>
            <a:ext cx="1071562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2400" b="false" i="false" u="none">
                <a:latin typeface="Calibri" pitchFamily="34"/>
              </a:rPr>
              <a:t>(bytes)</a:t>
            </a:r>
            <a:endParaRPr/>
          </a:p>
        </p:txBody>
      </p:sp>
      <p:sp>
        <p:nvSpPr>
          <p:cNvPr id="993" name="TextBox 22"/>
          <p:cNvSpPr txBox="true">
            <a:spLocks noGrp="true" noChangeShapeType="true"/>
          </p:cNvSpPr>
          <p:nvPr/>
        </p:nvSpPr>
        <p:spPr>
          <a:xfrm>
            <a:off x="1752600" y="5638800"/>
            <a:ext cx="2921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1400" b="false" i="false" u="none">
                <a:latin typeface="Courier New" pitchFamily="49"/>
              </a:rPr>
              <a:t>0</a:t>
            </a:r>
            <a:endParaRPr/>
          </a:p>
        </p:txBody>
      </p:sp>
      <p:sp>
        <p:nvSpPr>
          <p:cNvPr id="994" name="TextBox 25"/>
          <p:cNvSpPr txBox="true">
            <a:spLocks noGrp="true" noChangeShapeType="true"/>
          </p:cNvSpPr>
          <p:nvPr/>
        </p:nvSpPr>
        <p:spPr>
          <a:xfrm>
            <a:off x="5351462" y="5486400"/>
            <a:ext cx="29210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1400" b="false" i="false" u="none">
                <a:latin typeface="Courier New" pitchFamily="49"/>
              </a:rPr>
              <a:t>0</a:t>
            </a:r>
            <a:endParaRPr/>
          </a:p>
        </p:txBody>
      </p:sp>
      <p:sp>
        <p:nvSpPr>
          <p:cNvPr id="995" name="Rectangle 4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/>
              <a:t>User-level memory mapping</a:t>
            </a:r>
            <a:endParaRPr/>
          </a:p>
        </p:txBody>
      </p:sp>
    </p:spTree>
  </p:cSld>
  <p:clrMapOvr>
    <a:masterClrMapping/>
  </p:clrMapOvr>
  <p:transition spd="med"/>
</p:sld>
</file>

<file path=ppt/slides/slide54.xml><?xml version="1.0" encoding="utf-8"?>
<p:sld xmlns:a="http://schemas.openxmlformats.org/drawingml/2006/main" xmlns:p="http://schemas.openxmlformats.org/presentationml/2006/main">
  <p:cSld>
    <p:spTree>
      <p:nvGrpSpPr>
        <p:cNvPr id="99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998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457200" y="1524000"/>
            <a:ext cx="8001000" cy="4343400"/>
          </a:xfrm>
          <a:prstGeom prst="rect">
            <a:avLst/>
          </a:prstGeom>
          <a:solidFill>
            <a:srgbClr val="FFFFCC"/>
          </a:solidFill>
          <a:ln w="9524">
            <a:solidFill>
              <a:schemeClr val="dk1"/>
            </a:solidFill>
            <a:miter/>
            <a:headEnd/>
            <a:tailEnd/>
          </a:ln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>
              <a:spcBef>
                <a:spcPct val="20000"/>
              </a:spcBef>
              <a:buNone/>
            </a:pPr>
            <a:r>
              <a:rPr lang="en-US" sz="2400" b="true" i="false" u="none">
                <a:latin typeface="Courier New" pitchFamily="49"/>
              </a:rPr>
              <a:t>void *mmap(void *start, int len, int prot, </a:t>
            </a:r>
            <a:br>
              <a:rPr lang="en-US" sz="2400" b="true" i="false" u="none">
                <a:latin typeface="Courier New" pitchFamily="49"/>
              </a:rPr>
            </a:br>
            <a:r>
              <a:rPr lang="en-US" sz="2400" b="true" i="false" u="none">
                <a:latin typeface="Courier New" pitchFamily="49"/>
              </a:rPr>
              <a:t>           int flags, int fd, int offset)</a:t>
            </a:r>
            <a:endParaRPr/>
          </a:p>
          <a:p>
            <a:pPr marL="0" lvl="0" indent="0">
              <a:spcBef>
                <a:spcPct val="20000"/>
              </a:spcBef>
              <a:buNone/>
            </a:pPr>
            <a:endParaRPr lang="en-US" sz="800"/>
          </a:p>
          <a:p>
            <a:pPr marL="0" lvl="0" indent="0">
              <a:spcBef>
                <a:spcPct val="20000"/>
              </a:spcBef>
              <a:buNone/>
            </a:pPr>
            <a:endParaRPr lang="en-US" sz="800"/>
          </a:p>
          <a:p>
            <a:pPr marL="0" lvl="0" indent="0">
              <a:spcBef>
                <a:spcPct val="20000"/>
              </a:spcBef>
              <a:buNone/>
            </a:pPr>
            <a:endParaRPr lang="en-US" sz="800"/>
          </a:p>
          <a:p>
            <a:pPr marL="0" lvl="0" indent="0">
              <a:spcBef>
                <a:spcPct val="20000"/>
              </a:spcBef>
              <a:buNone/>
            </a:pPr>
            <a:r>
              <a:rPr lang="en-US" sz="2400" b="false" i="false" u="none"/>
              <a:t>Map </a:t>
            </a:r>
            <a:r>
              <a:rPr lang="en-US" sz="2400" b="true" i="true" u="none">
                <a:solidFill>
                  <a:srgbClr val="FF0000"/>
                </a:solidFill>
                <a:latin typeface="Courier New" pitchFamily="49"/>
              </a:rPr>
              <a:t>len</a:t>
            </a:r>
            <a:r>
              <a:rPr lang="en-US" sz="2400" b="false" i="false" u="none"/>
              <a:t> bytes starting at offset </a:t>
            </a:r>
            <a:r>
              <a:rPr lang="en-US" sz="2400" b="true" i="true" u="none">
                <a:solidFill>
                  <a:srgbClr val="FF0000"/>
                </a:solidFill>
                <a:latin typeface="Courier New" pitchFamily="49"/>
              </a:rPr>
              <a:t>offset</a:t>
            </a:r>
            <a:r>
              <a:rPr lang="en-US" sz="2400" b="false" i="false" u="none">
                <a:latin typeface="Courier New" pitchFamily="49"/>
              </a:rPr>
              <a:t> </a:t>
            </a:r>
            <a:r>
              <a:rPr lang="en-US" sz="2400" b="false" i="false" u="none"/>
              <a:t>of the </a:t>
            </a:r>
            <a:br>
              <a:rPr lang="en-US" sz="2400" b="false" i="false" u="none"/>
            </a:br>
            <a:r>
              <a:rPr lang="en-US" sz="2400" b="false" i="false" u="none"/>
              <a:t>file specified by file description </a:t>
            </a:r>
            <a:r>
              <a:rPr lang="en-US" sz="2400" b="true" i="true" u="none">
                <a:solidFill>
                  <a:srgbClr val="FF0000"/>
                </a:solidFill>
                <a:latin typeface="Courier New" pitchFamily="49"/>
              </a:rPr>
              <a:t>fd</a:t>
            </a:r>
            <a:r>
              <a:rPr lang="en-US" sz="2400" b="false" i="false" u="none"/>
              <a:t>, preferably at address </a:t>
            </a:r>
            <a:r>
              <a:rPr lang="en-US" sz="2400" b="true" i="true" u="none">
                <a:solidFill>
                  <a:srgbClr val="FF0000"/>
                </a:solidFill>
                <a:latin typeface="Courier New" pitchFamily="49"/>
              </a:rPr>
              <a:t>start</a:t>
            </a:r>
            <a:r>
              <a:rPr lang="en-US" sz="2400" b="false" i="false" u="none"/>
              <a:t> (usually 0 for don’t care). 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 sz="2000" b="true" i="false" u="none">
                <a:solidFill>
                  <a:srgbClr val="FF0000"/>
                </a:solidFill>
                <a:latin typeface="Courier New" pitchFamily="49"/>
              </a:rPr>
              <a:t>prot</a:t>
            </a:r>
            <a:r>
              <a:rPr lang="en-US" sz="2000" b="true" i="false" u="none">
                <a:latin typeface="Courier New" pitchFamily="49"/>
              </a:rPr>
              <a:t>: PROT_READ, PROT_WRITE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 sz="2000" b="true" i="false" u="none">
                <a:solidFill>
                  <a:srgbClr val="FF0000"/>
                </a:solidFill>
                <a:latin typeface="Courier New" pitchFamily="49"/>
              </a:rPr>
              <a:t>flags</a:t>
            </a:r>
            <a:r>
              <a:rPr lang="en-US" sz="2000" b="true" i="false" u="none">
                <a:latin typeface="Courier New" pitchFamily="49"/>
              </a:rPr>
              <a:t>: </a:t>
            </a:r>
            <a:r>
              <a:rPr lang="en-US" sz="2000" b="true" i="false" u="none">
                <a:solidFill>
                  <a:srgbClr val="FF0000"/>
                </a:solidFill>
                <a:latin typeface="Courier New" pitchFamily="49"/>
              </a:rPr>
              <a:t>MAP_PRIVATE, MAP_SHARED</a:t>
            </a:r>
            <a:endParaRPr/>
          </a:p>
          <a:p>
            <a:pPr marL="0" lvl="0" indent="0">
              <a:spcBef>
                <a:spcPct val="20000"/>
              </a:spcBef>
              <a:buNone/>
            </a:pPr>
            <a:endParaRPr lang="en-US" sz="2400"/>
          </a:p>
          <a:p>
            <a:pPr marL="0" lvl="0" indent="0">
              <a:spcBef>
                <a:spcPct val="20000"/>
              </a:spcBef>
              <a:buNone/>
            </a:pPr>
            <a:r>
              <a:rPr lang="en-US" sz="2400" b="false" i="false" u="none"/>
              <a:t>Return a pointer to the mapped area</a:t>
            </a:r>
            <a:endParaRPr/>
          </a:p>
        </p:txBody>
      </p:sp>
      <p:sp>
        <p:nvSpPr>
          <p:cNvPr id="999" name="Rectangle 4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/>
              <a:t>User-level memory mapping</a:t>
            </a:r>
            <a:endParaRPr/>
          </a:p>
        </p:txBody>
      </p:sp>
    </p:spTree>
  </p:cSld>
  <p:clrMapOvr>
    <a:masterClrMapping/>
  </p:clrMapOvr>
  <p:transition/>
</p:sld>
</file>

<file path=ppt/slides/slide55.xml><?xml version="1.0" encoding="utf-8"?>
<p:sld xmlns:a="http://schemas.openxmlformats.org/drawingml/2006/main" xmlns:p="http://schemas.openxmlformats.org/presentationml/2006/main">
  <p:cSld>
    <p:spTree>
      <p:nvGrpSpPr>
        <p:cNvPr id="100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/>
              <a:t>User-level memory mapping</a:t>
            </a:r>
            <a:endParaRPr/>
          </a:p>
        </p:txBody>
      </p:sp>
      <p:sp>
        <p:nvSpPr>
          <p:cNvPr id="1002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MAP_SHARED  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b="false" i="false" u="none"/>
              <a:t>对应射区域的写入数据会写回文件内，而且允许其他映射该文件的进程共享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b="false" i="false" u="none"/>
              <a:t>但不保证立即写回文件，有一定延迟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b="false" i="false" u="none"/>
              <a:t>显式调用</a:t>
            </a:r>
            <a:r>
              <a:rPr lang="en-US" b="false" i="false" u="none">
                <a:solidFill>
                  <a:srgbClr val="FF0000">
                    <a:alpha val="100000"/>
                  </a:srgbClr>
                </a:solidFill>
              </a:rPr>
              <a:t>msync</a:t>
            </a:r>
            <a:r>
              <a:rPr lang="zh-CN" b="false" i="false" u="none"/>
              <a:t>()/munmap()</a:t>
            </a:r>
            <a:r>
              <a:rPr lang="zh-CN" b="false" i="false" u="none"/>
              <a:t>可以强制刷回文件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 b="false" i="false" u="none"/>
              <a:t>MAP_PRIVATE  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b="false" i="false" u="none"/>
              <a:t>Create a private copy-on-write mapping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b="false" i="false" u="none"/>
              <a:t>写入内容不写回到磁盘，而是采用</a:t>
            </a:r>
            <a:r>
              <a:rPr lang="zh-CN" b="false" i="false" u="none"/>
              <a:t>copy on write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b="false" i="false" u="none"/>
              <a:t>对此区域作的</a:t>
            </a:r>
            <a:r>
              <a:rPr lang="en-US" b="false" i="false" u="none">
                <a:solidFill>
                  <a:srgbClr val="FF0000">
                    <a:alpha val="100000"/>
                  </a:srgbClr>
                </a:solidFill>
              </a:rPr>
              <a:t>任何修改</a:t>
            </a:r>
            <a:r>
              <a:rPr lang="zh-CN" b="false" i="false" u="none"/>
              <a:t>都不会写回原来的文件内容。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endParaRPr/>
          </a:p>
        </p:txBody>
      </p:sp>
      <p:sp>
        <p:nvSpPr>
          <p:cNvPr id="1003" name="幻灯片编号占位符 3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</p:spTree>
  </p:cSld>
  <p:clrMapOvr>
    <a:masterClrMapping/>
  </p:clrMapOvr>
  <p:transition/>
</p:sld>
</file>

<file path=ppt/slides/slide56.xml><?xml version="1.0" encoding="utf-8"?>
<p:sld xmlns:a="http://schemas.openxmlformats.org/drawingml/2006/main" xmlns:p="http://schemas.openxmlformats.org/presentationml/2006/main">
  <p:cSld>
    <p:spTree>
      <p:nvGrpSpPr>
        <p:cNvPr id="100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/>
              <a:t>User-level memory mapping</a:t>
            </a:r>
            <a:endParaRPr/>
          </a:p>
        </p:txBody>
      </p:sp>
      <p:sp>
        <p:nvSpPr>
          <p:cNvPr id="1006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5344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MAP_PRIVATE</a:t>
            </a:r>
            <a:r>
              <a:rPr lang="en-US" b="false" i="false" u="none"/>
              <a:t> 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b="false" i="false" u="none"/>
              <a:t>对映射区域的修改对其他映射该文件的进程不可见，也不会反映到</a:t>
            </a:r>
            <a:r>
              <a:rPr lang="en-US" b="false" i="false" u="none"/>
              <a:t>file object</a:t>
            </a:r>
            <a:r>
              <a:rPr lang="zh-CN" b="false" i="false" u="none"/>
              <a:t>中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b="false" i="false" u="none"/>
              <a:t>Page</a:t>
            </a:r>
            <a:r>
              <a:rPr lang="zh-CN" b="false" i="false" u="none"/>
              <a:t>与</a:t>
            </a:r>
            <a:r>
              <a:rPr lang="zh-CN" b="false" i="false" u="none"/>
              <a:t>file</a:t>
            </a:r>
            <a:r>
              <a:rPr lang="zh-CN" b="false" i="false" u="none"/>
              <a:t>的关系：只在加载时相关，后面完全无关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b="false" i="false" u="none"/>
              <a:t>常用于共享库的加载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endParaRPr lang="zh-CN" b="false" i="false" u="none"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endParaRPr lang="zh-CN" b="false" i="false" u="none"/>
          </a:p>
        </p:txBody>
      </p:sp>
      <p:sp>
        <p:nvSpPr>
          <p:cNvPr id="1007" name="幻灯片编号占位符 3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1008" name=""/>
          <p:cNvSpPr txBox="true"/>
          <p:nvPr/>
        </p:nvSpPr>
        <p:spPr>
          <a:xfrm rot="0" flipH="false" flipV="false">
            <a:off x="0" y="5076190"/>
            <a:ext cx="8077200" cy="698500"/>
          </a:xfrm>
          <a:prstGeom prst="rect"/>
        </p:spPr>
        <p:txBody>
          <a:bodyPr>
            <a:spAutoFit/>
          </a:bodyPr>
          <a:p>
            <a:pPr lvl="2" indent="0">
              <a:buSzPct val="100000"/>
              <a:buNone/>
            </a:pPr>
            <a:r>
              <a:rPr lang="zh-CN" b="false" i="false" u="none">
                <a:solidFill>
                  <a:srgbClr val="ff0000">
                    <a:alpha val="100000"/>
                  </a:srgbClr>
                </a:solidFill>
              </a:rPr>
              <a:t>一个</a:t>
            </a:r>
            <a:r>
              <a:rPr lang="zh-CN" b="false" i="false" u="none">
                <a:solidFill>
                  <a:srgbClr val="ff0000">
                    <a:alpha val="100000"/>
                  </a:srgbClr>
                </a:solidFill>
              </a:rPr>
              <a:t>file</a:t>
            </a:r>
            <a:r>
              <a:rPr lang="zh-CN" b="false" i="false" u="none">
                <a:solidFill>
                  <a:srgbClr val="ff0000">
                    <a:alpha val="100000"/>
                  </a:srgbClr>
                </a:solidFill>
              </a:rPr>
              <a:t>，有的进程作为</a:t>
            </a:r>
            <a:r>
              <a:rPr lang="zh-CN" b="false" i="false" u="none">
                <a:solidFill>
                  <a:srgbClr val="ff0000">
                    <a:alpha val="100000"/>
                  </a:srgbClr>
                </a:solidFill>
              </a:rPr>
              <a:t>private</a:t>
            </a:r>
            <a:r>
              <a:rPr lang="zh-CN" b="false" i="false" u="none">
                <a:solidFill>
                  <a:srgbClr val="ff0000">
                    <a:alpha val="100000"/>
                  </a:srgbClr>
                </a:solidFill>
              </a:rPr>
              <a:t>映射，有的进程作为</a:t>
            </a:r>
            <a:r>
              <a:rPr lang="zh-CN" b="false" i="false" u="none">
                <a:solidFill>
                  <a:srgbClr val="ff0000">
                    <a:alpha val="100000"/>
                  </a:srgbClr>
                </a:solidFill>
              </a:rPr>
              <a:t>shared</a:t>
            </a:r>
            <a:r>
              <a:rPr lang="zh-CN" b="false" i="false" u="none">
                <a:solidFill>
                  <a:srgbClr val="ff0000">
                    <a:alpha val="100000"/>
                  </a:srgbClr>
                </a:solidFill>
              </a:rPr>
              <a:t>映射，会如何？</a:t>
            </a:r>
            <a:endParaRPr lang="en-US" sz="2000" b="false" i="false">
              <a:solidFill>
                <a:schemeClr val="dk1">
                  <a:alpha val="100000"/>
                </a:schemeClr>
              </a:solidFill>
              <a:latin typeface="Comic Sans MS"/>
              <a:ea typeface="宋体"/>
            </a:endParaRPr>
          </a:p>
        </p:txBody>
      </p:sp>
    </p:spTree>
  </p:cSld>
  <p:clrMapOvr>
    <a:masterClrMapping/>
  </p:clrMapOvr>
  <p:transition/>
</p:sld>
</file>

<file path=ppt/slides/slide57.xml><?xml version="1.0" encoding="utf-8"?>
<p:sld xmlns:a="http://schemas.openxmlformats.org/drawingml/2006/main" xmlns:p="http://schemas.openxmlformats.org/presentationml/2006/main">
  <p:cSld>
    <p:spTree>
      <p:nvGrpSpPr>
        <p:cNvPr id="100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/>
              <a:t>User-level memory mapping</a:t>
            </a:r>
            <a:endParaRPr/>
          </a:p>
        </p:txBody>
      </p:sp>
      <p:sp>
        <p:nvSpPr>
          <p:cNvPr id="1011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使用mmap需要注意的关键点：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b="false" i="false" u="none"/>
              <a:t>mmap映射区域大小必须是物理页大小(page_size)的整倍数（32位系统中通常是4k字节）；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b="false" i="false" u="none"/>
              <a:t>对于较大的文件，mmap需要较大的一块连续虚存空间（对应需要访问的文件大小）；而正常read/write不需要一次申请这么大的内存buffer；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b="false" i="false" u="none"/>
              <a:t>如果文件的大小一直在扩张，只要在映射区域范围内的数据，进程都可以合法得到，这和映射建立时文件的大小无关；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b="false" i="false" u="none"/>
              <a:t>映射建立之后，即使文件关闭，映射依然存在。因为映射的是磁盘的地址，不是文件本身，和文件描述符无关</a:t>
            </a:r>
            <a:endParaRPr/>
          </a:p>
        </p:txBody>
      </p:sp>
      <p:sp>
        <p:nvSpPr>
          <p:cNvPr id="1012" name="幻灯片编号占位符 3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</p:spTree>
  </p:cSld>
  <p:clrMapOvr>
    <a:masterClrMapping/>
  </p:clrMapOvr>
  <p:transition/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0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/>
              <a:t>User-level memory mapping</a:t>
            </a:r>
            <a:endParaRPr/>
          </a:p>
        </p:txBody>
      </p:sp>
      <p:sp>
        <p:nvSpPr>
          <p:cNvPr id="1015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76200" y="1600200"/>
            <a:ext cx="89916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 b="true" i="false" u="none"/>
              <a:t>例</a:t>
            </a:r>
            <a:r>
              <a:rPr lang="en-US" b="true" i="false" u="none"/>
              <a:t>1. </a:t>
            </a:r>
            <a:r>
              <a:rPr lang="en-US" b="true" i="false" u="none"/>
              <a:t>一个文件的大小是</a:t>
            </a:r>
            <a:r>
              <a:rPr lang="en-US" b="true" i="false" u="none"/>
              <a:t>5000</a:t>
            </a:r>
            <a:r>
              <a:rPr lang="en-US" b="true" i="false" u="none"/>
              <a:t>字节，</a:t>
            </a:r>
            <a:r>
              <a:rPr lang="en-US" b="true" i="false" u="none"/>
              <a:t>mmap</a:t>
            </a:r>
            <a:r>
              <a:rPr lang="en-US" b="true" i="false" u="none"/>
              <a:t>函数从一个文件的起始位置开始，映射</a:t>
            </a:r>
            <a:r>
              <a:rPr lang="en-US" b="true" i="false" u="none"/>
              <a:t>5000</a:t>
            </a:r>
            <a:r>
              <a:rPr lang="en-US" b="true" i="false" u="none"/>
              <a:t>字节到虚拟内存中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b="false" i="false" u="none"/>
              <a:t>被映射的文件只有</a:t>
            </a:r>
            <a:r>
              <a:rPr lang="zh-CN" b="false" i="false" u="none"/>
              <a:t>5000</a:t>
            </a:r>
            <a:r>
              <a:rPr lang="zh-CN" b="false" i="false" u="none"/>
              <a:t>字节；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b="false" i="false" u="none"/>
              <a:t>5000~8191</a:t>
            </a:r>
            <a:r>
              <a:rPr lang="zh-CN" b="false" i="false" u="none"/>
              <a:t>的字节部分用零填充</a:t>
            </a:r>
            <a:endParaRPr/>
          </a:p>
        </p:txBody>
      </p:sp>
      <p:sp>
        <p:nvSpPr>
          <p:cNvPr id="1016" name="幻灯片编号占位符 3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pic>
        <p:nvPicPr>
          <p:cNvPr id="1017" name="图片 4"/>
          <p:cNvPicPr>
            <a:picLocks noGrp="true" noChangeAspect="true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057400" y="3429000"/>
            <a:ext cx="4953000" cy="3314700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0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/>
              <a:t>User-level memory mapping</a:t>
            </a:r>
            <a:endParaRPr/>
          </a:p>
        </p:txBody>
      </p:sp>
      <p:sp>
        <p:nvSpPr>
          <p:cNvPr id="1020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 sz="2400"/>
              <a:t>（</a:t>
            </a:r>
            <a:r>
              <a:rPr lang="en-US" sz="2400"/>
              <a:t>1</a:t>
            </a:r>
            <a:r>
              <a:rPr lang="en-US" sz="2400"/>
              <a:t>）读</a:t>
            </a:r>
            <a:r>
              <a:rPr lang="en-US" sz="2400"/>
              <a:t>/</a:t>
            </a:r>
            <a:r>
              <a:rPr lang="en-US" sz="2400"/>
              <a:t>写前</a:t>
            </a:r>
            <a:r>
              <a:rPr lang="en-US" sz="2400"/>
              <a:t>5000</a:t>
            </a:r>
            <a:r>
              <a:rPr lang="en-US" sz="2400"/>
              <a:t>个字节（</a:t>
            </a:r>
            <a:r>
              <a:rPr lang="en-US" sz="2400"/>
              <a:t>0~4999</a:t>
            </a:r>
            <a:r>
              <a:rPr lang="en-US" sz="2400"/>
              <a:t>），会返回操作文件内容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 sz="2400"/>
              <a:t>（</a:t>
            </a:r>
            <a:r>
              <a:rPr lang="en-US" sz="2400"/>
              <a:t>2</a:t>
            </a:r>
            <a:r>
              <a:rPr lang="en-US" sz="2400"/>
              <a:t>）读字节</a:t>
            </a:r>
            <a:r>
              <a:rPr lang="en-US" sz="2400"/>
              <a:t>5000~8191</a:t>
            </a:r>
            <a:r>
              <a:rPr lang="en-US" sz="2400"/>
              <a:t>时，结果全为</a:t>
            </a:r>
            <a:r>
              <a:rPr lang="en-US" sz="2400"/>
              <a:t>0</a:t>
            </a:r>
            <a:r>
              <a:rPr lang="en-US" sz="2400"/>
              <a:t>。写</a:t>
            </a:r>
            <a:r>
              <a:rPr lang="en-US" sz="2400"/>
              <a:t>5000~8191</a:t>
            </a:r>
            <a:r>
              <a:rPr lang="en-US" sz="2400"/>
              <a:t>时，进程不会报错，但是所写的内容不会写入原文件中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 sz="2400"/>
              <a:t>（</a:t>
            </a:r>
            <a:r>
              <a:rPr lang="en-US" sz="2400"/>
              <a:t>3</a:t>
            </a:r>
            <a:r>
              <a:rPr lang="en-US" sz="2400"/>
              <a:t>）读</a:t>
            </a:r>
            <a:r>
              <a:rPr lang="en-US" sz="2400"/>
              <a:t>/</a:t>
            </a:r>
            <a:r>
              <a:rPr lang="en-US" sz="2400"/>
              <a:t>写</a:t>
            </a:r>
            <a:r>
              <a:rPr lang="en-US" sz="2400"/>
              <a:t>8192</a:t>
            </a:r>
            <a:r>
              <a:rPr lang="en-US" sz="2400"/>
              <a:t>以外的磁盘部分，会返回一个</a:t>
            </a:r>
            <a:r>
              <a:rPr lang="en-US" sz="2400"/>
              <a:t>SIGSECV</a:t>
            </a:r>
            <a:r>
              <a:rPr lang="en-US" sz="2400"/>
              <a:t>错误。</a:t>
            </a:r>
            <a:endParaRPr/>
          </a:p>
        </p:txBody>
      </p:sp>
      <p:sp>
        <p:nvSpPr>
          <p:cNvPr id="1021" name="幻灯片编号占位符 3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pic>
        <p:nvPicPr>
          <p:cNvPr id="1022" name="图片 4"/>
          <p:cNvPicPr>
            <a:picLocks noGrp="true" noChangeAspect="true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590800" y="3786187"/>
            <a:ext cx="4419600" cy="2957512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p="http://schemas.openxmlformats.org/presentationml/2006/main">
  <p:cSld>
    <p:spTree>
      <p:nvGrpSpPr>
        <p:cNvPr id="10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458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/>
              <a:t>Page-Fault Control Flow (Hardware) </a:t>
            </a:r>
            <a:endParaRPr/>
          </a:p>
        </p:txBody>
      </p:sp>
      <p:sp>
        <p:nvSpPr>
          <p:cNvPr id="1025" name="幻灯片编号占位符 3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1026" name="内容占位符 2"/>
          <p:cNvSpPr>
            <a:spLocks noGrp="true" noChangeShapeType="true"/>
          </p:cNvSpPr>
          <p:nvPr>
            <p:ph type="obj"/>
          </p:nvPr>
        </p:nvSpPr>
        <p:spPr>
          <a:xfrm rot="0" flipH="false" flipV="false">
            <a:off x="457200" y="1601787"/>
            <a:ext cx="8001000" cy="2894012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 sz="2800"/>
              <a:t>内存访问流程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sz="2400" b="false" i="false" u="none"/>
              <a:t>要访问的</a:t>
            </a:r>
            <a:r>
              <a:rPr lang="en-US" sz="2400" b="false" i="false" u="none"/>
              <a:t>VA</a:t>
            </a:r>
            <a:r>
              <a:rPr lang="zh-CN" sz="2400" b="false" i="false" u="none"/>
              <a:t>翻译成</a:t>
            </a:r>
            <a:r>
              <a:rPr lang="en-US" sz="2400" b="false" i="false" u="none"/>
              <a:t>PA</a:t>
            </a:r>
            <a:r>
              <a:rPr lang="zh-CN" sz="2400" b="false" i="false" u="none"/>
              <a:t>，在此过程中可以确定要访问的</a:t>
            </a:r>
            <a:r>
              <a:rPr lang="en-US" sz="2400" b="false" i="false" u="none"/>
              <a:t>VA</a:t>
            </a:r>
            <a:r>
              <a:rPr lang="zh-CN" sz="2400" b="false" i="false" u="none"/>
              <a:t>是否在物理内存</a:t>
            </a:r>
            <a:r>
              <a:rPr lang="en-US" sz="2400" b="false" i="false" u="none"/>
              <a:t>RAM</a:t>
            </a:r>
            <a:r>
              <a:rPr lang="zh-CN" sz="2400" b="false" i="false" u="none"/>
              <a:t>中</a:t>
            </a:r>
            <a:endParaRPr/>
          </a:p>
          <a:p>
            <a:pPr lvl="2" indent="-285750">
              <a:spcBef>
                <a:spcPct val="20000"/>
              </a:spcBef>
              <a:buSzPct val="100000"/>
              <a:buChar char="–"/>
            </a:pPr>
            <a:r>
              <a:rPr lang="en-US" sz="2400" b="false" i="false" u="none"/>
              <a:t>PTE</a:t>
            </a:r>
            <a:r>
              <a:rPr lang="zh-CN" sz="2400" b="false" i="false" u="none"/>
              <a:t>中有标记</a:t>
            </a:r>
            <a:r>
              <a:rPr lang="en-US" sz="2400" b="false" i="false" u="none"/>
              <a:t>page</a:t>
            </a:r>
            <a:r>
              <a:rPr lang="zh-CN" sz="2400" b="false" i="false" u="none"/>
              <a:t>是否在</a:t>
            </a:r>
            <a:r>
              <a:rPr lang="en-US" sz="2400" b="false" i="false" u="none"/>
              <a:t>RAM</a:t>
            </a:r>
            <a:r>
              <a:rPr lang="zh-CN" sz="2400" b="false" i="false" u="none"/>
              <a:t>的标记位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sz="2400" b="false" i="false" u="none"/>
              <a:t>不在</a:t>
            </a:r>
            <a:r>
              <a:rPr lang="zh-CN" sz="2400" b="false" i="false" u="none"/>
              <a:t>RAM</a:t>
            </a:r>
            <a:r>
              <a:rPr lang="zh-CN" sz="2400" b="false" i="false" u="none"/>
              <a:t>中则触发</a:t>
            </a:r>
            <a:r>
              <a:rPr lang="zh-CN" sz="2400" b="false" i="false" u="none"/>
              <a:t>Page Fault Exception</a:t>
            </a:r>
            <a:endParaRPr/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0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/>
              <a:t>User-level memory mapping</a:t>
            </a:r>
            <a:endParaRPr/>
          </a:p>
        </p:txBody>
      </p:sp>
      <p:sp>
        <p:nvSpPr>
          <p:cNvPr id="1029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 b="true" i="false" u="none"/>
              <a:t>例2. 一个文件的大小是5000字节，mmap函数从一个文件的起始位置开始，映射15000字节到虚拟内存中，即映射大小超过了原始文件的大小</a:t>
            </a:r>
            <a:endParaRPr/>
          </a:p>
        </p:txBody>
      </p:sp>
      <p:sp>
        <p:nvSpPr>
          <p:cNvPr id="1030" name="幻灯片编号占位符 3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pic>
        <p:nvPicPr>
          <p:cNvPr id="1031" name="图片 4"/>
          <p:cNvPicPr>
            <a:picLocks noGrp="true" noChangeAspect="true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914400" y="2971800"/>
            <a:ext cx="7162800" cy="2897187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0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3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/>
              <a:t>User-level memory mapping</a:t>
            </a:r>
            <a:endParaRPr/>
          </a:p>
        </p:txBody>
      </p:sp>
      <p:sp>
        <p:nvSpPr>
          <p:cNvPr id="1034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 sz="2000"/>
              <a:t>（</a:t>
            </a:r>
            <a:r>
              <a:rPr lang="en-US" sz="2000"/>
              <a:t>1</a:t>
            </a:r>
            <a:r>
              <a:rPr lang="en-US" sz="2000"/>
              <a:t>）进程可以正常读</a:t>
            </a:r>
            <a:r>
              <a:rPr lang="en-US" sz="2000"/>
              <a:t>/</a:t>
            </a:r>
            <a:r>
              <a:rPr lang="en-US" sz="2000"/>
              <a:t>写被映射的前</a:t>
            </a:r>
            <a:r>
              <a:rPr lang="en-US" sz="2000"/>
              <a:t>5000</a:t>
            </a:r>
            <a:r>
              <a:rPr lang="en-US" sz="2000"/>
              <a:t>字节</a:t>
            </a:r>
            <a:r>
              <a:rPr lang="en-US" sz="2000"/>
              <a:t>(0~4999)</a:t>
            </a:r>
            <a:r>
              <a:rPr lang="en-US" sz="2000"/>
              <a:t>，写操作的改动会在一定时间后反映在原文件中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 sz="2000"/>
              <a:t>（</a:t>
            </a:r>
            <a:r>
              <a:rPr lang="en-US" sz="2000"/>
              <a:t>2</a:t>
            </a:r>
            <a:r>
              <a:rPr lang="en-US" sz="2000"/>
              <a:t>）对于</a:t>
            </a:r>
            <a:r>
              <a:rPr lang="en-US" sz="2000"/>
              <a:t>5000~8191</a:t>
            </a:r>
            <a:r>
              <a:rPr lang="en-US" sz="2000"/>
              <a:t>字节，进程可以进行读写过程，不会报错。但是内容在写入前均为</a:t>
            </a:r>
            <a:r>
              <a:rPr lang="en-US" sz="2000"/>
              <a:t>0</a:t>
            </a:r>
            <a:r>
              <a:rPr lang="en-US" sz="2000"/>
              <a:t>，另外，写入后不会反映在文件中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 sz="2000"/>
              <a:t>（</a:t>
            </a:r>
            <a:r>
              <a:rPr lang="en-US" sz="2000"/>
              <a:t>3</a:t>
            </a:r>
            <a:r>
              <a:rPr lang="en-US" sz="2000"/>
              <a:t>）对于</a:t>
            </a:r>
            <a:r>
              <a:rPr lang="en-US" sz="2000"/>
              <a:t>8192~14999</a:t>
            </a:r>
            <a:r>
              <a:rPr lang="en-US" sz="2000"/>
              <a:t>字节，进程不能对其进行读写，会报</a:t>
            </a:r>
            <a:r>
              <a:rPr lang="zh-CN" sz="2000">
                <a:solidFill>
                  <a:srgbClr val="FF0000">
                    <a:alpha val="100000"/>
                  </a:srgbClr>
                </a:solidFill>
              </a:rPr>
              <a:t>SIGBUS</a:t>
            </a:r>
            <a:r>
              <a:rPr lang="en-US" sz="2000"/>
              <a:t>错误。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 sz="2000"/>
              <a:t>（</a:t>
            </a:r>
            <a:r>
              <a:rPr lang="en-US" sz="2000"/>
              <a:t>4</a:t>
            </a:r>
            <a:r>
              <a:rPr lang="en-US" sz="2000"/>
              <a:t>）对于</a:t>
            </a:r>
            <a:r>
              <a:rPr lang="en-US" sz="2000"/>
              <a:t>15000</a:t>
            </a:r>
            <a:r>
              <a:rPr lang="en-US" sz="2000"/>
              <a:t>以外的字节，进程不能对其读写，会引发</a:t>
            </a:r>
            <a:r>
              <a:rPr lang="en-US" sz="2000"/>
              <a:t>SIGSEGV</a:t>
            </a:r>
            <a:r>
              <a:rPr lang="en-US" sz="2000"/>
              <a:t>错误</a:t>
            </a:r>
            <a:endParaRPr/>
          </a:p>
        </p:txBody>
      </p:sp>
      <p:sp>
        <p:nvSpPr>
          <p:cNvPr id="1035" name="幻灯片编号占位符 3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pic>
        <p:nvPicPr>
          <p:cNvPr id="1036" name="图片 4"/>
          <p:cNvPicPr>
            <a:picLocks noGrp="true" noChangeAspect="true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600200" y="4029075"/>
            <a:ext cx="6240462" cy="252412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62.xml><?xml version="1.0" encoding="utf-8"?>
<p:sld xmlns:a="http://schemas.openxmlformats.org/drawingml/2006/main" xmlns:p="http://schemas.openxmlformats.org/presentationml/2006/main">
  <p:cSld>
    <p:spTree>
      <p:nvGrpSpPr>
        <p:cNvPr id="10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zh-CN" b="true" i="false" u="none"/>
              <a:t>SIGBUS信号</a:t>
            </a:r>
            <a:endParaRPr/>
          </a:p>
        </p:txBody>
      </p:sp>
      <p:sp>
        <p:nvSpPr>
          <p:cNvPr id="1039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产生原因：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b="false" i="false" u="none"/>
              <a:t>地址为未对齐，地址有效，但总线不能正常使用；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b="false" i="false" u="none"/>
              <a:t>访问</a:t>
            </a:r>
            <a:r>
              <a:rPr lang="zh-CN" b="false" i="false" u="none"/>
              <a:t>mmap region</a:t>
            </a:r>
            <a:r>
              <a:rPr lang="zh-CN" b="false" i="false" u="none"/>
              <a:t>，超过了文件大小（上述情况）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 b="false" i="false" u="none"/>
              <a:t>默认行为：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b="false" i="false" u="none"/>
              <a:t>Core dump</a:t>
            </a:r>
            <a:endParaRPr/>
          </a:p>
        </p:txBody>
      </p:sp>
      <p:sp>
        <p:nvSpPr>
          <p:cNvPr id="1040" name="幻灯片编号占位符 3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</p:spTree>
  </p:cSld>
  <p:clrMapOvr>
    <a:masterClrMapping/>
  </p:clrMapOvr>
  <p:transition/>
</p:sld>
</file>

<file path=ppt/slides/slide63.xml><?xml version="1.0" encoding="utf-8"?>
<p:sld xmlns:a="http://schemas.openxmlformats.org/drawingml/2006/main" xmlns:p="http://schemas.openxmlformats.org/presentationml/2006/main">
  <p:cSld>
    <p:spTree>
      <p:nvGrpSpPr>
        <p:cNvPr id="10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1043" name="Rectangle 3"/>
          <p:cNvSpPr>
            <a:spLocks noGrp="true" noChangeShapeType="true"/>
          </p:cNvSpPr>
          <p:nvPr>
            <p:ph type="body"/>
          </p:nvPr>
        </p:nvSpPr>
        <p:spPr>
          <a:xfrm>
            <a:off x="457200" y="1524000"/>
            <a:ext cx="8001000" cy="46482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Char char="•"/>
            </a:pPr>
            <a:r>
              <a:rPr lang="en-US" b="false" i="false" u="none"/>
              <a:t>Example: fast file copy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 b="false" i="false" u="none"/>
              <a:t>Useful for applications like Web servers that need to </a:t>
            </a:r>
            <a:r>
              <a:rPr lang="en-US" b="false" i="false" u="none">
                <a:solidFill>
                  <a:srgbClr val="FF0000">
                    <a:alpha val="100000"/>
                  </a:srgbClr>
                </a:solidFill>
              </a:rPr>
              <a:t>quickly copy </a:t>
            </a:r>
            <a:r>
              <a:rPr lang="en-US" b="false" i="false" u="none"/>
              <a:t>files</a:t>
            </a:r>
            <a:endParaRPr/>
          </a:p>
          <a:p>
            <a:pPr marL="742950" lvl="1" indent="-285750">
              <a:spcBef>
                <a:spcPct val="20000"/>
              </a:spcBef>
              <a:buChar char="–"/>
            </a:pPr>
            <a:r>
              <a:rPr lang="en-US" b="true" i="false" u="none">
                <a:solidFill>
                  <a:srgbClr val="FF0000">
                    <a:alpha val="100000"/>
                  </a:srgbClr>
                </a:solidFill>
                <a:latin typeface="Courier New"/>
                <a:ea typeface="宋体"/>
              </a:rPr>
              <a:t>mmap</a:t>
            </a:r>
            <a:r>
              <a:rPr lang="zh-CN" b="false" i="false" u="none"/>
              <a:t> allows file transfers without copying into kernel space</a:t>
            </a:r>
            <a:r>
              <a:rPr lang="en-US" b="false" i="false" u="none">
                <a:latin typeface="Courier New"/>
                <a:ea typeface="宋体"/>
              </a:rPr>
              <a:t> </a:t>
            </a:r>
            <a:endParaRPr/>
          </a:p>
          <a:p>
            <a:pPr marL="1143000" lvl="2" indent="-228600">
              <a:spcBef>
                <a:spcPct val="20000"/>
              </a:spcBef>
              <a:buChar char="•"/>
            </a:pPr>
            <a:r>
              <a:rPr lang="en-US" b="false" i="false" u="none">
                <a:latin typeface="Courier New"/>
                <a:ea typeface="宋体"/>
              </a:rPr>
              <a:t>VM-&gt;PM-&gt;file, page_fault_handler</a:t>
            </a:r>
            <a:endParaRPr/>
          </a:p>
          <a:p>
            <a:pPr lvl="1" indent="-228600">
              <a:spcBef>
                <a:spcPct val="20000"/>
              </a:spcBef>
              <a:buChar char="•"/>
            </a:pPr>
            <a:endParaRPr lang="en-US" b="false" i="false" u="none">
              <a:latin typeface="Courier New"/>
              <a:ea typeface="宋体"/>
            </a:endParaRPr>
          </a:p>
        </p:txBody>
      </p:sp>
      <p:sp>
        <p:nvSpPr>
          <p:cNvPr id="1044" name="Rectangle 4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/>
              <a:t>User-level memory mapping</a:t>
            </a:r>
            <a:endParaRPr/>
          </a:p>
        </p:txBody>
      </p:sp>
    </p:spTree>
  </p:cSld>
  <p:clrMapOvr>
    <a:masterClrMapping/>
  </p:clrMapOvr>
  <p:transition/>
</p:sld>
</file>

<file path=ppt/slides/slide64.xml><?xml version="1.0" encoding="utf-8"?>
<p:sld xmlns:a="http://schemas.openxmlformats.org/drawingml/2006/main" xmlns:p="http://schemas.openxmlformats.org/presentationml/2006/main">
  <p:cSld>
    <p:spTree>
      <p:nvGrpSpPr>
        <p:cNvPr id="10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1047" name="Rectangle 2"/>
          <p:cNvSpPr>
            <a:spLocks noGrp="true" noChangeShapeType="true"/>
          </p:cNvSpPr>
          <p:nvPr>
            <p:ph type="body"/>
          </p:nvPr>
        </p:nvSpPr>
        <p:spPr>
          <a:xfrm>
            <a:off x="457200" y="1524000"/>
            <a:ext cx="8001000" cy="4953000"/>
          </a:xfrm>
          <a:prstGeom prst="rect">
            <a:avLst/>
          </a:prstGeom>
          <a:noFill/>
          <a:ln w="3175">
            <a:solidFill>
              <a:schemeClr val="dk1"/>
            </a:solidFill>
            <a:miter/>
            <a:headEnd/>
            <a:tailEnd/>
          </a:ln>
        </p:spPr>
        <p:txBody>
          <a:bodyPr lIns="90487" tIns="44450" rIns="90487" bIns="44450" anchor="t"/>
          <a:lstStyle>
            <a:lvl1pPr marL="342900" indent="0" algn="l" defTabSz="89535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89535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89535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89535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89535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  <a:lvl6pPr defTabSz="895350">
              <a:defRPr lang="en-US" sz="1800"/>
            </a:lvl6pPr>
            <a:lvl7pPr defTabSz="895350">
              <a:defRPr lang="en-US" sz="1800"/>
            </a:lvl7pPr>
            <a:lvl8pPr defTabSz="895350">
              <a:defRPr lang="en-US" sz="1800"/>
            </a:lvl8pPr>
            <a:lvl9pPr defTabSz="895350">
              <a:defRPr lang="en-US" sz="1800"/>
            </a:lvl9pPr>
          </a:lstStyle>
          <a:p>
            <a:pPr marL="223837" lvl="0" indent="-223837" defTabSz="895350">
              <a:spcBef>
                <a:spcPct val="20000"/>
              </a:spcBef>
              <a:buNone/>
            </a:pPr>
            <a:r>
              <a:rPr lang="en-US" sz="2000" b="true" i="false" u="none">
                <a:solidFill>
                  <a:srgbClr val="00B050"/>
                </a:solidFill>
                <a:latin typeface="Courier New" pitchFamily="49"/>
              </a:rPr>
              <a:t>/* </a:t>
            </a:r>
            <a:endParaRPr/>
          </a:p>
          <a:p>
            <a:pPr marL="223837" lvl="0" indent="-223837" defTabSz="895350">
              <a:spcBef>
                <a:spcPct val="20000"/>
              </a:spcBef>
              <a:buNone/>
            </a:pPr>
            <a:r>
              <a:rPr lang="en-US" sz="2000" b="true" i="false" u="none">
                <a:solidFill>
                  <a:srgbClr val="00B050"/>
                </a:solidFill>
                <a:latin typeface="Courier New" pitchFamily="49"/>
              </a:rPr>
              <a:t> * mmapcopy - uses mmap to copy file fd to stdout</a:t>
            </a:r>
            <a:endParaRPr/>
          </a:p>
          <a:p>
            <a:pPr marL="223837" lvl="0" indent="-223837" defTabSz="895350">
              <a:spcBef>
                <a:spcPct val="20000"/>
              </a:spcBef>
              <a:buNone/>
            </a:pPr>
            <a:r>
              <a:rPr lang="en-US" sz="2000" b="true" i="false" u="none">
                <a:solidFill>
                  <a:srgbClr val="00B050"/>
                </a:solidFill>
                <a:latin typeface="Courier New" pitchFamily="49"/>
              </a:rPr>
              <a:t> */</a:t>
            </a:r>
            <a:endParaRPr lang="en-US" sz="2000"/>
          </a:p>
          <a:p>
            <a:pPr marL="223837" lvl="0" indent="-223837" defTabSz="895350"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</a:rPr>
              <a:t>void </a:t>
            </a:r>
            <a:r>
              <a:rPr lang="en-US" sz="2400" b="true" i="false" u="none">
                <a:latin typeface="Courier New" pitchFamily="49"/>
              </a:rPr>
              <a:t>mmapcopy</a:t>
            </a:r>
            <a:r>
              <a:rPr lang="en-US" sz="2000" b="true" i="false" u="none">
                <a:latin typeface="Courier New" pitchFamily="49"/>
              </a:rPr>
              <a:t>(int fd, int size)</a:t>
            </a:r>
            <a:endParaRPr/>
          </a:p>
          <a:p>
            <a:pPr marL="223837" lvl="0" indent="-223837" defTabSz="895350"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</a:rPr>
              <a:t>{</a:t>
            </a:r>
            <a:endParaRPr/>
          </a:p>
          <a:p>
            <a:pPr marL="223837" lvl="0" indent="-223837" defTabSz="895350"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</a:rPr>
              <a:t>  char *bufp;</a:t>
            </a:r>
            <a:endParaRPr/>
          </a:p>
          <a:p>
            <a:pPr marL="223837" lvl="0" indent="-223837" defTabSz="895350"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</a:rPr>
              <a:t>  </a:t>
            </a:r>
            <a:r>
              <a:rPr lang="en-US" sz="2000" b="true" i="false" u="none">
                <a:solidFill>
                  <a:srgbClr val="00B050"/>
                </a:solidFill>
                <a:latin typeface="Courier New" pitchFamily="49"/>
              </a:rPr>
              <a:t>/* map the file to a new VM area */</a:t>
            </a:r>
            <a:endParaRPr/>
          </a:p>
          <a:p>
            <a:pPr marL="223837" lvl="0" indent="-223837" defTabSz="895350"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</a:rPr>
              <a:t>  bufp = mmap(0, size, PROT_READ, </a:t>
            </a:r>
            <a:br>
              <a:rPr lang="en-US" sz="2000" b="true" i="false" u="none">
                <a:latin typeface="Courier New" pitchFamily="49"/>
              </a:rPr>
            </a:br>
            <a:r>
              <a:rPr lang="en-US" sz="2000" b="true" i="false" u="none">
                <a:latin typeface="Courier New" pitchFamily="49"/>
              </a:rPr>
              <a:t>            MAP_PRIVATE, fd, 0);</a:t>
            </a:r>
            <a:endParaRPr/>
          </a:p>
          <a:p>
            <a:pPr marL="223837" lvl="0" indent="-223837" defTabSz="895350"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</a:rPr>
              <a:t>  </a:t>
            </a:r>
            <a:r>
              <a:rPr lang="en-US" sz="2000" b="true" i="false" u="none">
                <a:solidFill>
                  <a:srgbClr val="00B050"/>
                </a:solidFill>
                <a:latin typeface="Courier New" pitchFamily="49"/>
              </a:rPr>
              <a:t>/* write the VM area to stdout */</a:t>
            </a:r>
            <a:endParaRPr/>
          </a:p>
          <a:p>
            <a:pPr marL="223837" lvl="0" indent="-223837" defTabSz="895350"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</a:rPr>
              <a:t>  write(1, bufp, size);</a:t>
            </a:r>
            <a:endParaRPr/>
          </a:p>
          <a:p>
            <a:pPr marL="223837" lvl="0" indent="-223837" defTabSz="895350"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</a:rPr>
              <a:t>  return ;</a:t>
            </a:r>
            <a:endParaRPr/>
          </a:p>
          <a:p>
            <a:pPr marL="223837" lvl="0" indent="-223837" defTabSz="895350"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</a:rPr>
              <a:t>}</a:t>
            </a:r>
            <a:endParaRPr/>
          </a:p>
        </p:txBody>
      </p:sp>
      <p:sp>
        <p:nvSpPr>
          <p:cNvPr id="1048" name="Rectangle 3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/>
              <a:t>mmap() example: fast file copy</a:t>
            </a:r>
            <a:endParaRPr/>
          </a:p>
        </p:txBody>
      </p:sp>
    </p:spTree>
  </p:cSld>
  <p:clrMapOvr>
    <a:masterClrMapping/>
  </p:clrMapOvr>
  <p:transition/>
</p:sld>
</file>

<file path=ppt/slides/slide65.xml><?xml version="1.0" encoding="utf-8"?>
<p:sld xmlns:a="http://schemas.openxmlformats.org/drawingml/2006/main" xmlns:p="http://schemas.openxmlformats.org/presentationml/2006/main">
  <p:cSld>
    <p:spTree>
      <p:nvGrpSpPr>
        <p:cNvPr id="10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灯片编号占位符 5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sp>
        <p:nvSpPr>
          <p:cNvPr id="1051" name="Rectangle 3"/>
          <p:cNvSpPr>
            <a:spLocks noGrp="true" noChangeShapeType="true"/>
          </p:cNvSpPr>
          <p:nvPr/>
        </p:nvSpPr>
        <p:spPr>
          <a:xfrm>
            <a:off x="457200" y="1524000"/>
            <a:ext cx="8001000" cy="4953000"/>
          </a:xfrm>
          <a:prstGeom prst="rect">
            <a:avLst/>
          </a:prstGeom>
          <a:noFill/>
          <a:ln w="3175">
            <a:solidFill>
              <a:schemeClr val="dk1"/>
            </a:solidFill>
            <a:round/>
            <a:headEnd/>
            <a:tailEnd/>
          </a:ln>
        </p:spPr>
        <p:txBody>
          <a:bodyPr lIns="90487" tIns="44450" rIns="90487" bIns="4445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</a:rPr>
              <a:t>int main(int argc, char **argv) </a:t>
            </a:r>
            <a:endParaRPr/>
          </a:p>
          <a:p>
            <a:pPr marL="342900" lvl="0" indent="-342900"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</a:rPr>
              <a:t>{</a:t>
            </a:r>
            <a:endParaRPr/>
          </a:p>
          <a:p>
            <a:pPr marL="342900" lvl="0" indent="-342900"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</a:rPr>
              <a:t>  struct stat stat;</a:t>
            </a:r>
            <a:endParaRPr/>
          </a:p>
          <a:p>
            <a:pPr marL="342900" lvl="0" indent="-342900"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</a:rPr>
              <a:t>  </a:t>
            </a:r>
            <a:r>
              <a:rPr lang="en-US" sz="2000" b="true" i="false" u="none">
                <a:solidFill>
                  <a:srgbClr val="00B050"/>
                </a:solidFill>
                <a:latin typeface="Courier New" pitchFamily="49"/>
              </a:rPr>
              <a:t>/* check for required command line argument */</a:t>
            </a:r>
            <a:endParaRPr/>
          </a:p>
          <a:p>
            <a:pPr marL="342900" lvl="0" indent="-342900"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</a:rPr>
              <a:t>  if ( argc != 2 ) {</a:t>
            </a:r>
            <a:endParaRPr/>
          </a:p>
          <a:p>
            <a:pPr marL="342900" lvl="0" indent="-342900"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</a:rPr>
              <a:t>    printf(“usage: %s &lt;filename&gt;\n”, argv[0]);</a:t>
            </a:r>
            <a:endParaRPr/>
          </a:p>
          <a:p>
            <a:pPr marL="342900" lvl="0" indent="-342900"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</a:rPr>
              <a:t>    exit(0) ;</a:t>
            </a:r>
            <a:endParaRPr/>
          </a:p>
          <a:p>
            <a:pPr marL="342900" lvl="0" indent="-342900"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</a:rPr>
              <a:t>  }</a:t>
            </a:r>
            <a:endParaRPr/>
          </a:p>
          <a:p>
            <a:pPr marL="342900" lvl="0" indent="-342900"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</a:rPr>
              <a:t>  </a:t>
            </a:r>
            <a:r>
              <a:rPr lang="en-US" sz="2000" b="true" i="false" u="none">
                <a:solidFill>
                  <a:srgbClr val="00B050"/>
                </a:solidFill>
                <a:latin typeface="Courier New" pitchFamily="49"/>
              </a:rPr>
              <a:t>/* open the file and get its size*/</a:t>
            </a:r>
            <a:endParaRPr/>
          </a:p>
          <a:p>
            <a:pPr marL="342900" lvl="0" indent="-342900"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</a:rPr>
              <a:t>  fd = open(argv[1], O_RDONLY, 0);</a:t>
            </a:r>
            <a:endParaRPr/>
          </a:p>
          <a:p>
            <a:pPr marL="342900" lvl="0" indent="-342900"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</a:rPr>
              <a:t>  fstat(fd, &amp;stat);</a:t>
            </a:r>
            <a:endParaRPr/>
          </a:p>
          <a:p>
            <a:pPr marL="342900" lvl="0" indent="-342900"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</a:rPr>
              <a:t>  </a:t>
            </a:r>
            <a:r>
              <a:rPr lang="en-US" sz="2000" b="true" i="false" u="none">
                <a:solidFill>
                  <a:srgbClr val="FF0000"/>
                </a:solidFill>
                <a:latin typeface="Courier New" pitchFamily="49"/>
              </a:rPr>
              <a:t>mmapcopy</a:t>
            </a:r>
            <a:r>
              <a:rPr lang="en-US" sz="2000" b="true" i="false" u="none">
                <a:latin typeface="Courier New" pitchFamily="49"/>
              </a:rPr>
              <a:t>(fd, stat.st_size);</a:t>
            </a:r>
            <a:endParaRPr/>
          </a:p>
          <a:p>
            <a:pPr marL="342900" lvl="0" indent="-342900">
              <a:spcBef>
                <a:spcPct val="20000"/>
              </a:spcBef>
              <a:buNone/>
            </a:pPr>
            <a:r>
              <a:rPr lang="en-US" sz="2000" b="true" i="false" u="none">
                <a:latin typeface="Courier New" pitchFamily="49"/>
              </a:rPr>
              <a:t>}</a:t>
            </a:r>
            <a:endParaRPr/>
          </a:p>
        </p:txBody>
      </p:sp>
      <p:sp>
        <p:nvSpPr>
          <p:cNvPr id="1052" name="Rectangle 4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/>
              <a:t>mmap() example: fast file copy</a:t>
            </a:r>
            <a:endParaRPr/>
          </a:p>
        </p:txBody>
      </p:sp>
    </p:spTree>
  </p:cSld>
  <p:clrMapOvr>
    <a:masterClrMapping/>
  </p:clrMapOvr>
  <p:transition/>
</p:sld>
</file>

<file path=ppt/slides/slide66.xml><?xml version="1.0" encoding="utf-8"?>
<p:sld xmlns:a="http://schemas.openxmlformats.org/drawingml/2006/main" xmlns:p="http://schemas.openxmlformats.org/presentationml/2006/main">
  <p:cSld>
    <p:spTree>
      <p:nvGrpSpPr>
        <p:cNvPr id="10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b="true" i="false" u="none"/>
              <a:t>对mmap()的理解</a:t>
            </a:r>
            <a:endParaRPr/>
          </a:p>
        </p:txBody>
      </p:sp>
      <p:sp>
        <p:nvSpPr>
          <p:cNvPr id="1055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zh-CN"/>
              <a:t>Mmap()的主要性能优势来自于减少copies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 b="false" i="false" u="none"/>
              <a:t>vfs的read/write系统调用中，文件内容的拷贝要多经历</a:t>
            </a:r>
            <a:r>
              <a:rPr lang="zh-CN" b="false" i="false" u="none">
                <a:solidFill>
                  <a:srgbClr val="FF0000"/>
                </a:solidFill>
              </a:rPr>
              <a:t>内核缓冲区</a:t>
            </a:r>
            <a:r>
              <a:rPr lang="en-US" b="false" i="false" u="none"/>
              <a:t>这个阶段，所以比mmap多了一次内存拷贝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 b="false" i="false" u="none"/>
              <a:t>mmap只有用户空间的内存拷贝(这个阶段read/write也有)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en-US" b="false" i="false" u="none"/>
              <a:t>mmap也被称为zero-copy技术。</a:t>
            </a:r>
            <a:endParaRPr/>
          </a:p>
        </p:txBody>
      </p:sp>
      <p:sp>
        <p:nvSpPr>
          <p:cNvPr id="1056" name="幻灯片编号占位符 3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</p:spTree>
  </p:cSld>
  <p:clrMapOvr>
    <a:masterClrMapping/>
  </p:clrMapOvr>
  <p:transition/>
</p:sld>
</file>

<file path=ppt/slides/slide67.xml><?xml version="1.0" encoding="utf-8"?>
<p:sld xmlns:a="http://schemas.openxmlformats.org/drawingml/2006/main" xmlns:p="http://schemas.openxmlformats.org/presentationml/2006/main">
  <p:cSld>
    <p:spTree>
      <p:nvGrpSpPr>
        <p:cNvPr id="10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zh-CN" b="true" i="false" u="none"/>
              <a:t>课堂练习</a:t>
            </a:r>
            <a:endParaRPr/>
          </a:p>
        </p:txBody>
      </p:sp>
      <p:sp>
        <p:nvSpPr>
          <p:cNvPr id="1059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假设有一个输入文件hello.txt，由字符串”Hello, world!\n”组成，编写一个C程序，使用mmap将hello.txt的内容改为”Jello, world!\n”。</a:t>
            </a:r>
            <a:endParaRPr/>
          </a:p>
        </p:txBody>
      </p:sp>
      <p:sp>
        <p:nvSpPr>
          <p:cNvPr id="1060" name="幻灯片编号占位符 3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</p:spTree>
  </p:cSld>
  <p:clrMapOvr>
    <a:masterClrMapping/>
  </p:clrMapOvr>
  <p:transition/>
</p:sld>
</file>

<file path=ppt/slides/slide6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0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zh-CN" b="true" i="false" u="none"/>
              <a:t>练习答案</a:t>
            </a:r>
            <a:endParaRPr/>
          </a:p>
        </p:txBody>
      </p:sp>
      <p:pic>
        <p:nvPicPr>
          <p:cNvPr id="1063" name="内容占位符 4"/>
          <p:cNvPicPr>
            <a:picLocks noGrp="true" noChangeAspect="true"/>
          </p:cNvPicPr>
          <p:nvPr>
            <p:ph type="obj"/>
          </p:nvPr>
        </p:nvPicPr>
        <p:blipFill>
          <a:blip r:embed="rId1"/>
          <a:srcRect l="0" t="0" r="0" b="0"/>
          <a:stretch>
            <a:fillRect/>
          </a:stretch>
        </p:blipFill>
        <p:spPr>
          <a:xfrm>
            <a:off x="457200" y="53975"/>
            <a:ext cx="7581900" cy="2559050"/>
          </a:xfrm>
          <a:prstGeom prst="rect">
            <a:avLst/>
          </a:prstGeom>
          <a:noFill/>
        </p:spPr>
      </p:pic>
      <p:sp>
        <p:nvSpPr>
          <p:cNvPr id="1064" name="幻灯片编号占位符 3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pic>
        <p:nvPicPr>
          <p:cNvPr id="1065" name="图片 5"/>
          <p:cNvPicPr>
            <a:picLocks noGrp="true" noChangeAspect="true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57200" y="2568575"/>
            <a:ext cx="7772400" cy="4365625"/>
          </a:xfrm>
          <a:prstGeom prst="rect">
            <a:avLst/>
          </a:prstGeom>
          <a:noFill/>
        </p:spPr>
      </p:pic>
    </p:spTree>
  </p:cSld>
  <p:clrMapOvr>
    <a:masterClrMapping/>
  </p:clrMapOvr>
  <p:transition/>
</p:sld>
</file>

<file path=ppt/slides/slide7.xml><?xml version="1.0" encoding="utf-8"?>
<p:sld xmlns:a="http://schemas.openxmlformats.org/drawingml/2006/main" xmlns:p="http://schemas.openxmlformats.org/presentationml/2006/main">
  <p:cSld>
    <p:spTree>
      <p:nvGrpSpPr>
        <p:cNvPr id="10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3058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/>
              <a:t>Page-Fault Control Flow (Software) </a:t>
            </a:r>
            <a:endParaRPr/>
          </a:p>
        </p:txBody>
      </p:sp>
      <p:sp>
        <p:nvSpPr>
          <p:cNvPr id="1068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page fault handler</a:t>
            </a:r>
            <a:r>
              <a:rPr lang="zh-CN"/>
              <a:t>负责将</a:t>
            </a:r>
            <a:r>
              <a:rPr lang="en-US"/>
              <a:t>page</a:t>
            </a:r>
            <a:r>
              <a:rPr lang="zh-CN"/>
              <a:t>读入</a:t>
            </a:r>
            <a:r>
              <a:rPr lang="en-US"/>
              <a:t>RAM</a:t>
            </a:r>
            <a:r>
              <a:rPr lang="zh-CN"/>
              <a:t>，更新</a:t>
            </a:r>
            <a:r>
              <a:rPr lang="en-US"/>
              <a:t>PTE</a:t>
            </a:r>
            <a:r>
              <a:rPr lang="zh-CN"/>
              <a:t>，</a:t>
            </a:r>
            <a:r>
              <a:rPr lang="zh-CN" b="false" i="false" u="none"/>
              <a:t>再返回并重新执行访存指令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endParaRPr lang="en-US"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/>
              <a:t>对</a:t>
            </a:r>
            <a:r>
              <a:rPr lang="en-US"/>
              <a:t>Page-Fault</a:t>
            </a:r>
            <a:r>
              <a:rPr lang="en-US"/>
              <a:t>的处理由软件</a:t>
            </a:r>
            <a:r>
              <a:rPr lang="en-US"/>
              <a:t>(handler)</a:t>
            </a:r>
            <a:r>
              <a:rPr lang="en-US"/>
              <a:t>完成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b="false" i="false" u="none"/>
              <a:t>因为需要进行</a:t>
            </a:r>
            <a:r>
              <a:rPr lang="zh-CN" b="false" i="false" u="none"/>
              <a:t>disk-io</a:t>
            </a:r>
            <a:r>
              <a:rPr lang="zh-CN" b="false" i="false" u="none"/>
              <a:t>，比较慢，没有必要用快速硬件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b="false" i="false" u="none"/>
              <a:t>需要了解</a:t>
            </a:r>
            <a:r>
              <a:rPr lang="zh-CN" b="false" i="false" u="none"/>
              <a:t>swap space, </a:t>
            </a:r>
            <a:r>
              <a:rPr lang="zh-CN" b="false" i="false" u="none"/>
              <a:t>与</a:t>
            </a:r>
            <a:r>
              <a:rPr lang="zh-CN" b="false" i="false" u="none"/>
              <a:t>disk</a:t>
            </a:r>
            <a:r>
              <a:rPr lang="zh-CN" b="false" i="false" u="none"/>
              <a:t>打交道处理</a:t>
            </a:r>
            <a:r>
              <a:rPr lang="zh-CN" b="false" i="false" u="none"/>
              <a:t>I/O</a:t>
            </a:r>
            <a:r>
              <a:rPr lang="zh-CN" b="false" i="false" u="none"/>
              <a:t>请求，还有很多细节，</a:t>
            </a:r>
            <a:r>
              <a:rPr lang="zh-CN" b="false" i="false" u="none"/>
              <a:t>这些对于</a:t>
            </a:r>
            <a:r>
              <a:rPr lang="zh-CN" b="false" i="false" u="none"/>
              <a:t>hardware</a:t>
            </a:r>
            <a:r>
              <a:rPr lang="zh-CN" b="false" i="false" u="none"/>
              <a:t>来说过于复杂</a:t>
            </a:r>
            <a:endParaRPr/>
          </a:p>
        </p:txBody>
      </p:sp>
      <p:sp>
        <p:nvSpPr>
          <p:cNvPr id="1069" name="幻灯片编号占位符 3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0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sz="2600"/>
              <a:t>Page-Fault Control Flow (Software) </a:t>
            </a:r>
            <a:endParaRPr/>
          </a:p>
        </p:txBody>
      </p:sp>
      <p:sp>
        <p:nvSpPr>
          <p:cNvPr id="1072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 sz="2400"/>
              <a:t>如果</a:t>
            </a:r>
            <a:r>
              <a:rPr lang="zh-CN" sz="2400"/>
              <a:t>此时</a:t>
            </a:r>
            <a:r>
              <a:rPr lang="en-US" sz="2400"/>
              <a:t>物理内存满了，需要将一个</a:t>
            </a:r>
            <a:r>
              <a:rPr lang="zh-CN" sz="2400"/>
              <a:t>内存中的</a:t>
            </a:r>
            <a:r>
              <a:rPr lang="en-US" sz="2400"/>
              <a:t>page</a:t>
            </a:r>
            <a:r>
              <a:rPr lang="zh-CN" sz="2400"/>
              <a:t>换出</a:t>
            </a:r>
            <a:r>
              <a:rPr lang="en-US" sz="2400"/>
              <a:t>到</a:t>
            </a:r>
            <a:r>
              <a:rPr lang="en-US" sz="2400"/>
              <a:t>swap space</a:t>
            </a:r>
            <a:endParaRPr/>
          </a:p>
          <a:p>
            <a:pPr lvl="1" indent="-342900">
              <a:spcBef>
                <a:spcPct val="20000"/>
              </a:spcBef>
              <a:buSzPct val="100000"/>
              <a:buChar char="•"/>
            </a:pPr>
            <a:r>
              <a:rPr lang="en-US" sz="2400"/>
              <a:t>cache replacement policy</a:t>
            </a:r>
            <a:r>
              <a:rPr lang="zh-CN" sz="2400"/>
              <a:t>（之后讲到）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 sz="2400"/>
              <a:t>EvictPage()</a:t>
            </a:r>
            <a:r>
              <a:rPr lang="en-US" sz="2400"/>
              <a:t>执行该</a:t>
            </a:r>
            <a:r>
              <a:rPr lang="zh-CN" sz="2400"/>
              <a:t>换出</a:t>
            </a:r>
            <a:r>
              <a:rPr lang="en-US" sz="2400"/>
              <a:t>操作</a:t>
            </a:r>
            <a:endParaRPr/>
          </a:p>
        </p:txBody>
      </p:sp>
      <p:sp>
        <p:nvSpPr>
          <p:cNvPr id="1073" name="幻灯片编号占位符 3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  <p:pic>
        <p:nvPicPr>
          <p:cNvPr id="1074" name="图片 4"/>
          <p:cNvPicPr>
            <a:picLocks noGrp="true" noChangeAspect="true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279400" y="3429000"/>
            <a:ext cx="8661400" cy="1866900"/>
          </a:xfrm>
          <a:prstGeom prst="rect">
            <a:avLst/>
          </a:prstGeom>
          <a:noFill/>
        </p:spPr>
      </p:pic>
      <p:sp>
        <p:nvSpPr>
          <p:cNvPr id="1075" name=""/>
          <p:cNvSpPr txBox="true"/>
          <p:nvPr/>
        </p:nvSpPr>
        <p:spPr>
          <a:xfrm rot="0" flipH="false" flipV="false">
            <a:off x="457200" y="5626100"/>
            <a:ext cx="7829550" cy="393700"/>
          </a:xfrm>
          <a:prstGeom prst="rect">
            <a:avLst/>
          </a:prstGeom>
          <a:ln w="6350">
            <a:prstDash val="solid"/>
          </a:ln>
        </p:spPr>
        <p:txBody>
          <a:bodyPr wrap="none">
            <a:spAutoFit/>
          </a:bodyPr>
          <a:p>
            <a:pPr>
              <a:buNone/>
            </a:pPr>
            <a:r>
              <a:rPr lang="zh-CN"/>
              <a:t>实际上</a:t>
            </a:r>
            <a:r>
              <a:rPr lang="en-US"/>
              <a:t>Linux</a:t>
            </a:r>
            <a:r>
              <a:rPr lang="zh-CN"/>
              <a:t>不会等到物理内存完全满了才进行</a:t>
            </a:r>
            <a:r>
              <a:rPr lang="en-US"/>
              <a:t>swap (swap daemon)</a:t>
            </a:r>
            <a:endParaRPr/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p="http://schemas.openxmlformats.org/presentationml/2006/main">
  <p:cSld>
    <p:spTree>
      <p:nvGrpSpPr>
        <p:cNvPr id="10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7" name="标题 1"/>
          <p:cNvSpPr>
            <a:spLocks noGrp="true" noChangeShapeType="true"/>
          </p:cNvSpPr>
          <p:nvPr>
            <p:ph type="title"/>
          </p:nvPr>
        </p:nvSpPr>
        <p:spPr>
          <a:xfrm>
            <a:off x="457200" y="457200"/>
            <a:ext cx="8077200" cy="914400"/>
          </a:xfrm>
          <a:prstGeom prst="rect">
            <a:avLst/>
          </a:prstGeom>
        </p:spPr>
        <p:txBody>
          <a:bodyPr lIns="91440" tIns="45720" rIns="91440" bIns="45720" anchor="ctr" anchorCtr="false"/>
          <a:lstStyle>
            <a:lvl1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1pPr>
            <a:lvl2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2pPr>
            <a:lvl3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3pPr>
            <a:lvl4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4pPr>
            <a:lvl5pPr marL="0" indent="0" algn="l" defTabSz="914400" rtl="false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800" b="true" i="false">
                <a:solidFill>
                  <a:schemeClr val="dk2"/>
                </a:solidFill>
                <a:latin typeface="Comic Sans MS"/>
                <a:ea typeface="宋体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/>
              <a:t>When Replacements Really Occur </a:t>
            </a:r>
            <a:endParaRPr/>
          </a:p>
        </p:txBody>
      </p:sp>
      <p:sp>
        <p:nvSpPr>
          <p:cNvPr id="1078" name="内容占位符 2"/>
          <p:cNvSpPr>
            <a:spLocks noGrp="true" noChangeShapeType="true"/>
          </p:cNvSpPr>
          <p:nvPr>
            <p:ph type="obj"/>
          </p:nvPr>
        </p:nvSpPr>
        <p:spPr>
          <a:xfrm>
            <a:off x="457200" y="1600200"/>
            <a:ext cx="8305800" cy="44196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 sz="2400" b="true" i="false" u="none"/>
              <a:t>high watermark </a:t>
            </a:r>
            <a:r>
              <a:rPr lang="en-US" sz="2400"/>
              <a:t>(HW ) 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 sz="2400" b="true" i="false" u="none"/>
              <a:t>low watermark </a:t>
            </a:r>
            <a:r>
              <a:rPr lang="en-US" sz="2400"/>
              <a:t>(LW ) 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sz="2000" b="false" i="false" u="none"/>
              <a:t>当free page数量少于LW时，一个后台线程负责淘汰page，直到free page数量达到HW (swap daemon/page daemon)</a:t>
            </a:r>
            <a:endParaRPr/>
          </a:p>
          <a:p>
            <a:pPr marL="342900" lvl="0" indent="-342900">
              <a:spcBef>
                <a:spcPct val="20000"/>
              </a:spcBef>
              <a:buSzPct val="100000"/>
              <a:buChar char="•"/>
            </a:pPr>
            <a:r>
              <a:rPr lang="en-US" b="false" i="false" u="none"/>
              <a:t>后台操作的好处：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b="false" i="false" u="none"/>
              <a:t>to increase efficiency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r>
              <a:rPr lang="zh-CN" b="false" i="false" u="none"/>
              <a:t>to allow for grouping of operations </a:t>
            </a:r>
            <a:endParaRPr/>
          </a:p>
          <a:p>
            <a:pPr marL="1143000" lvl="2" indent="-228600">
              <a:spcBef>
                <a:spcPct val="20000"/>
              </a:spcBef>
              <a:buSzPct val="100000"/>
              <a:buChar char="•"/>
            </a:pPr>
            <a:r>
              <a:rPr lang="en-US" b="false" i="false" u="none"/>
              <a:t>磁盘I/O粒度更大，性能更好</a:t>
            </a:r>
            <a:endParaRPr/>
          </a:p>
          <a:p>
            <a:pPr marL="742950" lvl="1" indent="-285750">
              <a:spcBef>
                <a:spcPct val="20000"/>
              </a:spcBef>
              <a:buSzPct val="100000"/>
              <a:buChar char="–"/>
            </a:pPr>
            <a:endParaRPr/>
          </a:p>
        </p:txBody>
      </p:sp>
      <p:sp>
        <p:nvSpPr>
          <p:cNvPr id="1079" name="幻灯片编号占位符 3"/>
          <p:cNvSpPr txBox="true">
            <a:spLocks noGrp="true" noChangeShapeType="true"/>
          </p:cNvSpPr>
          <p:nvPr>
            <p:ph type="sldNum"/>
          </p:nvPr>
        </p:nvSpPr>
        <p:spPr>
          <a:xfrm>
            <a:off x="6934200" y="6172200"/>
            <a:ext cx="1295400" cy="457200"/>
          </a:xfrm>
          <a:prstGeom prst="rect">
            <a:avLst/>
          </a:prstGeom>
          <a:noFill/>
        </p:spPr>
        <p:txBody>
          <a:bodyPr lIns="91440" tIns="45720" rIns="91440" bIns="45720"/>
          <a:lstStyle>
            <a:lvl1pPr marL="342900" indent="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800" b="false" i="false">
                <a:solidFill>
                  <a:schemeClr val="dk1"/>
                </a:solidFill>
                <a:latin typeface="Comic Sans MS"/>
                <a:ea typeface="宋体"/>
              </a:defRPr>
            </a:lvl1pPr>
            <a:lvl2pPr marL="742950" indent="4572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400" b="false" i="false">
                <a:solidFill>
                  <a:schemeClr val="dk1"/>
                </a:solidFill>
                <a:latin typeface="Comic Sans MS"/>
              </a:defRPr>
            </a:lvl2pPr>
            <a:lvl3pPr marL="1143000" indent="9144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•"/>
              <a:defRPr sz="2000" b="false" i="false">
                <a:solidFill>
                  <a:schemeClr val="dk1"/>
                </a:solidFill>
                <a:latin typeface="Comic Sans MS"/>
              </a:defRPr>
            </a:lvl3pPr>
            <a:lvl4pPr marL="1600200" indent="13716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–"/>
              <a:defRPr sz="2000" b="false" i="false">
                <a:solidFill>
                  <a:schemeClr val="dk1"/>
                </a:solidFill>
                <a:latin typeface="Comic Sans MS"/>
              </a:defRPr>
            </a:lvl4pPr>
            <a:lvl5pPr marL="2057400" indent="1828800" algn="l" defTabSz="914400" rtl="false" fontAlgn="base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har char="»"/>
              <a:defRPr sz="2000" b="false" i="false">
                <a:solidFill>
                  <a:schemeClr val="dk1"/>
                </a:solidFill>
                <a:latin typeface="Comic Sans MS"/>
              </a:defRPr>
            </a:lvl5pPr>
          </a:lstStyle>
          <a:p>
            <a:pPr marL="0" lvl="0" indent="0" algn="r">
              <a:spcBef>
                <a:spcPts val="0"/>
              </a:spcBef>
              <a:buNone/>
            </a:pPr>
            <a:fld id="{D038279B-FC19-497E-A7D1-5ADD9CAF016F}" type="slidenum">
              <a:rPr lang="zh-CN" sz="1400" b="false" i="false" u="none">
                <a:latin typeface="Times New Roman" pitchFamily="18"/>
              </a:rPr>
              <a:t>*</a:t>
            </a:fld>
            <a:endParaRPr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icfp99">
  <a:themeElements>
    <a:clrScheme name="Defaul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AAAAAA"/>
      </a:accent3>
      <a:accent4>
        <a:srgbClr val="DCDCDC"/>
      </a:accent4>
      <a:accent5>
        <a:srgbClr val="DBF1FA"/>
      </a:accent5>
      <a:accent6>
        <a:srgbClr val="4B9DCA"/>
      </a:accent6>
      <a:hlink>
        <a:srgbClr val="0000FF"/>
      </a:hlink>
      <a:folHlink>
        <a:srgbClr val="B2B2B2"/>
      </a:folHlink>
    </a:clrScheme>
    <a:fontScheme name="default">
      <a:majorFont>
        <a:latin typeface="Comic Sans MS"/>
        <a:ea typeface=""/>
        <a:cs typeface=""/>
      </a:majorFont>
      <a:minorFont>
        <a:latin typeface="宋体"/>
        <a:ea typeface=""/>
        <a:cs typeface=""/>
      </a:minorFont>
    </a:fontScheme>
    <a:fmtScheme name="Default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false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AAAAAA"/>
      </a:accent3>
      <a:accent4>
        <a:srgbClr val="DCDCDC"/>
      </a:accent4>
      <a:accent5>
        <a:srgbClr val="DBF1FA"/>
      </a:accent5>
      <a:accent6>
        <a:srgbClr val="4B9DCA"/>
      </a:accent6>
      <a:hlink>
        <a:srgbClr val="CCCCFF"/>
      </a:hlink>
      <a:folHlink>
        <a:srgbClr val="B2B2B2"/>
      </a:folHlink>
    </a:clrScheme>
    <a:fontScheme name="default">
      <a:majorFont>
        <a:latin typeface="Comic Sans MS"/>
        <a:ea typeface=""/>
        <a:cs typeface=""/>
      </a:majorFont>
      <a:minorFont>
        <a:latin typeface="宋体"/>
        <a:ea typeface=""/>
        <a:cs typeface=""/>
      </a:minorFont>
    </a:fontScheme>
    <a:fmtScheme name="Default">
      <a:fillStyleLst>
        <a:solidFill>
          <a:schemeClr val="phClr"/>
        </a:solidFill>
        <a:gradFill rotWithShape="true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true"/>
        </a:gradFill>
        <a:gradFill rotWithShape="true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false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false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false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true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Application>Tencent office</Application>
</Properties>
</file>

<file path=docProps/core.xml><?xml version="1.0" encoding="utf-8"?>
<cp:coreProperties xmlns:xsi="http://www.w3.org/2001/XMLSchema-instance" xmlns:dcmitype="http://purl.org/dc/dcmitype/" xmlns:dcterms="http://purl.org/dc/terms/" xmlns:cp="http://schemas.openxmlformats.org/package/2006/metadata/core-properties" xmlns:dc="http://purl.org/dc/elements/1.1/">
  <dcterms:created xsi:type="dcterms:W3CDTF">2025-04-07T20:40:50Z</dcterms:created>
  <dcterms:modified xsi:type="dcterms:W3CDTF">2025-04-07T20:40:50Z</dcterms:modified>
</cp:coreProperties>
</file>