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1" r:id="rId4"/>
    <p:sldId id="258" r:id="rId5"/>
    <p:sldId id="259" r:id="rId6"/>
    <p:sldId id="260"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20"/>
    <p:restoredTop sz="94649"/>
  </p:normalViewPr>
  <p:slideViewPr>
    <p:cSldViewPr snapToGrid="0" snapToObjects="1">
      <p:cViewPr varScale="1">
        <p:scale>
          <a:sx n="128" d="100"/>
          <a:sy n="128" d="100"/>
        </p:scale>
        <p:origin x="8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8CA23-5819-EB4A-BEAA-9EB4F404BD52}" type="datetimeFigureOut">
              <a:rPr kumimoji="1" lang="zh-CN" altLang="en-US" smtClean="0"/>
              <a:t>2023/4/6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08A8A9-E954-8242-A412-AEB1DA269253}" type="slidenum">
              <a:rPr kumimoji="1" lang="zh-CN" altLang="en-US" smtClean="0"/>
              <a:t>‹#›</a:t>
            </a:fld>
            <a:endParaRPr kumimoji="1" lang="zh-CN" altLang="en-US"/>
          </a:p>
        </p:txBody>
      </p:sp>
    </p:spTree>
    <p:extLst>
      <p:ext uri="{BB962C8B-B14F-4D97-AF65-F5344CB8AC3E}">
        <p14:creationId xmlns:p14="http://schemas.microsoft.com/office/powerpoint/2010/main" val="1435379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C225EEF8-8114-3B43-93E2-EEEBB1D7A5B7}" type="datetimeFigureOut">
              <a:rPr kumimoji="1" lang="zh-CN" altLang="en-US" smtClean="0"/>
              <a:t>2023/4/6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EB6763E-58F0-9049-AF15-3197FA743601}" type="slidenum">
              <a:rPr kumimoji="1" lang="zh-CN" altLang="en-US" smtClean="0"/>
              <a:t>‹#›</a:t>
            </a:fld>
            <a:endParaRPr kumimoji="1" lang="zh-CN" altLang="en-US"/>
          </a:p>
        </p:txBody>
      </p:sp>
    </p:spTree>
    <p:extLst>
      <p:ext uri="{BB962C8B-B14F-4D97-AF65-F5344CB8AC3E}">
        <p14:creationId xmlns:p14="http://schemas.microsoft.com/office/powerpoint/2010/main" val="1747666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C225EEF8-8114-3B43-93E2-EEEBB1D7A5B7}" type="datetimeFigureOut">
              <a:rPr kumimoji="1" lang="zh-CN" altLang="en-US" smtClean="0"/>
              <a:t>2023/4/6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EB6763E-58F0-9049-AF15-3197FA743601}" type="slidenum">
              <a:rPr kumimoji="1" lang="zh-CN" altLang="en-US" smtClean="0"/>
              <a:t>‹#›</a:t>
            </a:fld>
            <a:endParaRPr kumimoji="1" lang="zh-CN" altLang="en-US"/>
          </a:p>
        </p:txBody>
      </p:sp>
    </p:spTree>
    <p:extLst>
      <p:ext uri="{BB962C8B-B14F-4D97-AF65-F5344CB8AC3E}">
        <p14:creationId xmlns:p14="http://schemas.microsoft.com/office/powerpoint/2010/main" val="661741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C225EEF8-8114-3B43-93E2-EEEBB1D7A5B7}" type="datetimeFigureOut">
              <a:rPr kumimoji="1" lang="zh-CN" altLang="en-US" smtClean="0"/>
              <a:t>2023/4/6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EB6763E-58F0-9049-AF15-3197FA743601}" type="slidenum">
              <a:rPr kumimoji="1" lang="zh-CN" altLang="en-US" smtClean="0"/>
              <a:t>‹#›</a:t>
            </a:fld>
            <a:endParaRPr kumimoji="1" lang="zh-CN" altLang="en-US"/>
          </a:p>
        </p:txBody>
      </p:sp>
    </p:spTree>
    <p:extLst>
      <p:ext uri="{BB962C8B-B14F-4D97-AF65-F5344CB8AC3E}">
        <p14:creationId xmlns:p14="http://schemas.microsoft.com/office/powerpoint/2010/main" val="77633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C225EEF8-8114-3B43-93E2-EEEBB1D7A5B7}" type="datetimeFigureOut">
              <a:rPr kumimoji="1" lang="zh-CN" altLang="en-US" smtClean="0"/>
              <a:t>2023/4/6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EB6763E-58F0-9049-AF15-3197FA743601}" type="slidenum">
              <a:rPr kumimoji="1" lang="zh-CN" altLang="en-US" smtClean="0"/>
              <a:t>‹#›</a:t>
            </a:fld>
            <a:endParaRPr kumimoji="1" lang="zh-CN" altLang="en-US"/>
          </a:p>
        </p:txBody>
      </p:sp>
    </p:spTree>
    <p:extLst>
      <p:ext uri="{BB962C8B-B14F-4D97-AF65-F5344CB8AC3E}">
        <p14:creationId xmlns:p14="http://schemas.microsoft.com/office/powerpoint/2010/main" val="1894706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C225EEF8-8114-3B43-93E2-EEEBB1D7A5B7}" type="datetimeFigureOut">
              <a:rPr kumimoji="1" lang="zh-CN" altLang="en-US" smtClean="0"/>
              <a:t>2023/4/6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EB6763E-58F0-9049-AF15-3197FA743601}" type="slidenum">
              <a:rPr kumimoji="1" lang="zh-CN" altLang="en-US" smtClean="0"/>
              <a:t>‹#›</a:t>
            </a:fld>
            <a:endParaRPr kumimoji="1" lang="zh-CN" altLang="en-US"/>
          </a:p>
        </p:txBody>
      </p:sp>
    </p:spTree>
    <p:extLst>
      <p:ext uri="{BB962C8B-B14F-4D97-AF65-F5344CB8AC3E}">
        <p14:creationId xmlns:p14="http://schemas.microsoft.com/office/powerpoint/2010/main" val="143815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C225EEF8-8114-3B43-93E2-EEEBB1D7A5B7}" type="datetimeFigureOut">
              <a:rPr kumimoji="1" lang="zh-CN" altLang="en-US" smtClean="0"/>
              <a:t>2023/4/6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EB6763E-58F0-9049-AF15-3197FA743601}" type="slidenum">
              <a:rPr kumimoji="1" lang="zh-CN" altLang="en-US" smtClean="0"/>
              <a:t>‹#›</a:t>
            </a:fld>
            <a:endParaRPr kumimoji="1" lang="zh-CN" altLang="en-US"/>
          </a:p>
        </p:txBody>
      </p:sp>
    </p:spTree>
    <p:extLst>
      <p:ext uri="{BB962C8B-B14F-4D97-AF65-F5344CB8AC3E}">
        <p14:creationId xmlns:p14="http://schemas.microsoft.com/office/powerpoint/2010/main" val="1177747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C225EEF8-8114-3B43-93E2-EEEBB1D7A5B7}" type="datetimeFigureOut">
              <a:rPr kumimoji="1" lang="zh-CN" altLang="en-US" smtClean="0"/>
              <a:t>2023/4/6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6EB6763E-58F0-9049-AF15-3197FA743601}" type="slidenum">
              <a:rPr kumimoji="1" lang="zh-CN" altLang="en-US" smtClean="0"/>
              <a:t>‹#›</a:t>
            </a:fld>
            <a:endParaRPr kumimoji="1" lang="zh-CN" altLang="en-US"/>
          </a:p>
        </p:txBody>
      </p:sp>
    </p:spTree>
    <p:extLst>
      <p:ext uri="{BB962C8B-B14F-4D97-AF65-F5344CB8AC3E}">
        <p14:creationId xmlns:p14="http://schemas.microsoft.com/office/powerpoint/2010/main" val="1051138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C225EEF8-8114-3B43-93E2-EEEBB1D7A5B7}" type="datetimeFigureOut">
              <a:rPr kumimoji="1" lang="zh-CN" altLang="en-US" smtClean="0"/>
              <a:t>2023/4/6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6EB6763E-58F0-9049-AF15-3197FA743601}" type="slidenum">
              <a:rPr kumimoji="1" lang="zh-CN" altLang="en-US" smtClean="0"/>
              <a:t>‹#›</a:t>
            </a:fld>
            <a:endParaRPr kumimoji="1" lang="zh-CN" altLang="en-US"/>
          </a:p>
        </p:txBody>
      </p:sp>
    </p:spTree>
    <p:extLst>
      <p:ext uri="{BB962C8B-B14F-4D97-AF65-F5344CB8AC3E}">
        <p14:creationId xmlns:p14="http://schemas.microsoft.com/office/powerpoint/2010/main" val="1290457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25EEF8-8114-3B43-93E2-EEEBB1D7A5B7}" type="datetimeFigureOut">
              <a:rPr kumimoji="1" lang="zh-CN" altLang="en-US" smtClean="0"/>
              <a:t>2023/4/6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6EB6763E-58F0-9049-AF15-3197FA743601}" type="slidenum">
              <a:rPr kumimoji="1" lang="zh-CN" altLang="en-US" smtClean="0"/>
              <a:t>‹#›</a:t>
            </a:fld>
            <a:endParaRPr kumimoji="1" lang="zh-CN" altLang="en-US"/>
          </a:p>
        </p:txBody>
      </p:sp>
    </p:spTree>
    <p:extLst>
      <p:ext uri="{BB962C8B-B14F-4D97-AF65-F5344CB8AC3E}">
        <p14:creationId xmlns:p14="http://schemas.microsoft.com/office/powerpoint/2010/main" val="1280960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C225EEF8-8114-3B43-93E2-EEEBB1D7A5B7}" type="datetimeFigureOut">
              <a:rPr kumimoji="1" lang="zh-CN" altLang="en-US" smtClean="0"/>
              <a:t>2023/4/6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EB6763E-58F0-9049-AF15-3197FA743601}" type="slidenum">
              <a:rPr kumimoji="1" lang="zh-CN" altLang="en-US" smtClean="0"/>
              <a:t>‹#›</a:t>
            </a:fld>
            <a:endParaRPr kumimoji="1" lang="zh-CN" altLang="en-US"/>
          </a:p>
        </p:txBody>
      </p:sp>
    </p:spTree>
    <p:extLst>
      <p:ext uri="{BB962C8B-B14F-4D97-AF65-F5344CB8AC3E}">
        <p14:creationId xmlns:p14="http://schemas.microsoft.com/office/powerpoint/2010/main" val="582520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C225EEF8-8114-3B43-93E2-EEEBB1D7A5B7}" type="datetimeFigureOut">
              <a:rPr kumimoji="1" lang="zh-CN" altLang="en-US" smtClean="0"/>
              <a:t>2023/4/6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EB6763E-58F0-9049-AF15-3197FA743601}" type="slidenum">
              <a:rPr kumimoji="1" lang="zh-CN" altLang="en-US" smtClean="0"/>
              <a:t>‹#›</a:t>
            </a:fld>
            <a:endParaRPr kumimoji="1" lang="zh-CN" altLang="en-US"/>
          </a:p>
        </p:txBody>
      </p:sp>
    </p:spTree>
    <p:extLst>
      <p:ext uri="{BB962C8B-B14F-4D97-AF65-F5344CB8AC3E}">
        <p14:creationId xmlns:p14="http://schemas.microsoft.com/office/powerpoint/2010/main" val="41693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25EEF8-8114-3B43-93E2-EEEBB1D7A5B7}" type="datetimeFigureOut">
              <a:rPr kumimoji="1" lang="zh-CN" altLang="en-US" smtClean="0"/>
              <a:t>2023/4/6</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6763E-58F0-9049-AF15-3197FA743601}" type="slidenum">
              <a:rPr kumimoji="1" lang="zh-CN" altLang="en-US" smtClean="0"/>
              <a:t>‹#›</a:t>
            </a:fld>
            <a:endParaRPr kumimoji="1" lang="zh-CN" altLang="en-US"/>
          </a:p>
        </p:txBody>
      </p:sp>
    </p:spTree>
    <p:extLst>
      <p:ext uri="{BB962C8B-B14F-4D97-AF65-F5344CB8AC3E}">
        <p14:creationId xmlns:p14="http://schemas.microsoft.com/office/powerpoint/2010/main" val="240573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ICS2-homwork5</a:t>
            </a:r>
            <a:endParaRPr kumimoji="1" lang="zh-CN" altLang="en-US" dirty="0"/>
          </a:p>
        </p:txBody>
      </p:sp>
      <p:sp>
        <p:nvSpPr>
          <p:cNvPr id="3" name="副标题 2"/>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1258736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927DC1-E440-0480-E9AD-5D2C7FB1E265}"/>
              </a:ext>
            </a:extLst>
          </p:cNvPr>
          <p:cNvSpPr>
            <a:spLocks noGrp="1"/>
          </p:cNvSpPr>
          <p:nvPr>
            <p:ph type="title"/>
          </p:nvPr>
        </p:nvSpPr>
        <p:spPr/>
        <p:txBody>
          <a:bodyPr/>
          <a:lstStyle/>
          <a:p>
            <a:r>
              <a:rPr kumimoji="1" lang="zh-CN" altLang="en-US" dirty="0"/>
              <a:t>问题</a:t>
            </a:r>
            <a:r>
              <a:rPr kumimoji="1" lang="en-US" altLang="zh-CN" dirty="0"/>
              <a:t>4</a:t>
            </a:r>
            <a:endParaRPr kumimoji="1" lang="zh-CN" altLang="en-US" dirty="0"/>
          </a:p>
        </p:txBody>
      </p:sp>
      <p:pic>
        <p:nvPicPr>
          <p:cNvPr id="5" name="内容占位符 4" descr="表格&#10;&#10;描述已自动生成">
            <a:extLst>
              <a:ext uri="{FF2B5EF4-FFF2-40B4-BE49-F238E27FC236}">
                <a16:creationId xmlns:a16="http://schemas.microsoft.com/office/drawing/2014/main" id="{F7889F96-5746-6A07-7D75-022B5B21DF14}"/>
              </a:ext>
            </a:extLst>
          </p:cNvPr>
          <p:cNvPicPr>
            <a:picLocks noGrp="1" noChangeAspect="1"/>
          </p:cNvPicPr>
          <p:nvPr>
            <p:ph idx="1"/>
          </p:nvPr>
        </p:nvPicPr>
        <p:blipFill>
          <a:blip r:embed="rId2"/>
          <a:stretch>
            <a:fillRect/>
          </a:stretch>
        </p:blipFill>
        <p:spPr>
          <a:xfrm>
            <a:off x="1221685" y="1589675"/>
            <a:ext cx="7581900" cy="1384300"/>
          </a:xfrm>
        </p:spPr>
      </p:pic>
      <p:pic>
        <p:nvPicPr>
          <p:cNvPr id="7" name="图片 6" descr="图形用户界面, 文本, 应用程序, 电子邮件&#10;&#10;描述已自动生成">
            <a:extLst>
              <a:ext uri="{FF2B5EF4-FFF2-40B4-BE49-F238E27FC236}">
                <a16:creationId xmlns:a16="http://schemas.microsoft.com/office/drawing/2014/main" id="{E8C77D9E-8111-B9A2-ABA3-A4AB6B7231D3}"/>
              </a:ext>
            </a:extLst>
          </p:cNvPr>
          <p:cNvPicPr>
            <a:picLocks noChangeAspect="1"/>
          </p:cNvPicPr>
          <p:nvPr/>
        </p:nvPicPr>
        <p:blipFill>
          <a:blip r:embed="rId3"/>
          <a:stretch>
            <a:fillRect/>
          </a:stretch>
        </p:blipFill>
        <p:spPr>
          <a:xfrm>
            <a:off x="2219187" y="4715252"/>
            <a:ext cx="6070048" cy="1999665"/>
          </a:xfrm>
          <a:prstGeom prst="rect">
            <a:avLst/>
          </a:prstGeom>
        </p:spPr>
      </p:pic>
    </p:spTree>
    <p:extLst>
      <p:ext uri="{BB962C8B-B14F-4D97-AF65-F5344CB8AC3E}">
        <p14:creationId xmlns:p14="http://schemas.microsoft.com/office/powerpoint/2010/main" val="1691202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117ED0-ED3E-CF53-D872-AB2DAF083586}"/>
              </a:ext>
            </a:extLst>
          </p:cNvPr>
          <p:cNvSpPr>
            <a:spLocks noGrp="1"/>
          </p:cNvSpPr>
          <p:nvPr>
            <p:ph type="title"/>
          </p:nvPr>
        </p:nvSpPr>
        <p:spPr/>
        <p:txBody>
          <a:bodyPr/>
          <a:lstStyle/>
          <a:p>
            <a:r>
              <a:rPr kumimoji="1" lang="zh-CN" altLang="en-US" dirty="0"/>
              <a:t>问题</a:t>
            </a:r>
            <a:r>
              <a:rPr kumimoji="1" lang="en-US" altLang="zh-CN" dirty="0"/>
              <a:t>4</a:t>
            </a:r>
            <a:endParaRPr kumimoji="1" lang="zh-CN" altLang="en-US" dirty="0"/>
          </a:p>
        </p:txBody>
      </p:sp>
      <p:pic>
        <p:nvPicPr>
          <p:cNvPr id="5" name="内容占位符 4" descr="表格&#10;&#10;描述已自动生成">
            <a:extLst>
              <a:ext uri="{FF2B5EF4-FFF2-40B4-BE49-F238E27FC236}">
                <a16:creationId xmlns:a16="http://schemas.microsoft.com/office/drawing/2014/main" id="{4891E63A-5191-B186-4FD9-74EB454B7686}"/>
              </a:ext>
            </a:extLst>
          </p:cNvPr>
          <p:cNvPicPr>
            <a:picLocks noGrp="1" noChangeAspect="1"/>
          </p:cNvPicPr>
          <p:nvPr>
            <p:ph idx="1"/>
          </p:nvPr>
        </p:nvPicPr>
        <p:blipFill>
          <a:blip r:embed="rId2"/>
          <a:stretch>
            <a:fillRect/>
          </a:stretch>
        </p:blipFill>
        <p:spPr>
          <a:xfrm>
            <a:off x="1354207" y="1616179"/>
            <a:ext cx="7734300" cy="1231900"/>
          </a:xfrm>
        </p:spPr>
      </p:pic>
      <p:pic>
        <p:nvPicPr>
          <p:cNvPr id="6" name="图片 5" descr="图形用户界面, 文本, 应用程序, 电子邮件&#10;&#10;描述已自动生成">
            <a:extLst>
              <a:ext uri="{FF2B5EF4-FFF2-40B4-BE49-F238E27FC236}">
                <a16:creationId xmlns:a16="http://schemas.microsoft.com/office/drawing/2014/main" id="{31D0384F-FD9F-87F1-6DBE-0C6A272DFC46}"/>
              </a:ext>
            </a:extLst>
          </p:cNvPr>
          <p:cNvPicPr>
            <a:picLocks noChangeAspect="1"/>
          </p:cNvPicPr>
          <p:nvPr/>
        </p:nvPicPr>
        <p:blipFill>
          <a:blip r:embed="rId3"/>
          <a:stretch>
            <a:fillRect/>
          </a:stretch>
        </p:blipFill>
        <p:spPr>
          <a:xfrm>
            <a:off x="2775778" y="4675496"/>
            <a:ext cx="6070048" cy="1999665"/>
          </a:xfrm>
          <a:prstGeom prst="rect">
            <a:avLst/>
          </a:prstGeom>
        </p:spPr>
      </p:pic>
    </p:spTree>
    <p:extLst>
      <p:ext uri="{BB962C8B-B14F-4D97-AF65-F5344CB8AC3E}">
        <p14:creationId xmlns:p14="http://schemas.microsoft.com/office/powerpoint/2010/main" val="763348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问题</a:t>
            </a:r>
            <a:r>
              <a:rPr kumimoji="1" lang="en-US" altLang="zh-CN" dirty="0"/>
              <a:t>1</a:t>
            </a:r>
            <a:endParaRPr kumimoji="1" lang="zh-CN" altLang="en-US" dirty="0"/>
          </a:p>
        </p:txBody>
      </p:sp>
      <p:sp>
        <p:nvSpPr>
          <p:cNvPr id="3" name="内容占位符 2"/>
          <p:cNvSpPr>
            <a:spLocks noGrp="1"/>
          </p:cNvSpPr>
          <p:nvPr>
            <p:ph idx="1"/>
          </p:nvPr>
        </p:nvSpPr>
        <p:spPr>
          <a:xfrm>
            <a:off x="838200" y="1567543"/>
            <a:ext cx="10515600" cy="4609420"/>
          </a:xfrm>
        </p:spPr>
        <p:txBody>
          <a:bodyPr/>
          <a:lstStyle/>
          <a:p>
            <a:r>
              <a:rPr kumimoji="1" lang="zh-CN" altLang="en-US" dirty="0"/>
              <a:t>根据</a:t>
            </a:r>
            <a:r>
              <a:rPr kumimoji="1" lang="en-US" altLang="zh-CN" dirty="0"/>
              <a:t>9.6.4</a:t>
            </a:r>
            <a:r>
              <a:rPr kumimoji="1" lang="zh-CN" altLang="en-US" dirty="0"/>
              <a:t>的示例内存程序，给定</a:t>
            </a:r>
            <a:r>
              <a:rPr kumimoji="1" lang="en-US" altLang="zh-CN" dirty="0"/>
              <a:t>virtual</a:t>
            </a:r>
            <a:r>
              <a:rPr kumimoji="1" lang="zh-CN" altLang="en-US" dirty="0"/>
              <a:t> </a:t>
            </a:r>
            <a:r>
              <a:rPr kumimoji="1" lang="en-US" altLang="zh-CN" dirty="0"/>
              <a:t>address</a:t>
            </a:r>
            <a:r>
              <a:rPr kumimoji="1" lang="zh-CN" altLang="en-US" dirty="0"/>
              <a:t> </a:t>
            </a:r>
            <a:r>
              <a:rPr kumimoji="1" lang="en-US" altLang="zh-CN" dirty="0"/>
              <a:t>0x03FC</a:t>
            </a:r>
            <a:r>
              <a:rPr kumimoji="1" lang="zh-CN" altLang="en-US" dirty="0"/>
              <a:t>，完成下列表格</a:t>
            </a:r>
          </a:p>
        </p:txBody>
      </p:sp>
      <p:pic>
        <p:nvPicPr>
          <p:cNvPr id="4" name="图片 3"/>
          <p:cNvPicPr>
            <a:picLocks noChangeAspect="1"/>
          </p:cNvPicPr>
          <p:nvPr/>
        </p:nvPicPr>
        <p:blipFill>
          <a:blip r:embed="rId2"/>
          <a:stretch>
            <a:fillRect/>
          </a:stretch>
        </p:blipFill>
        <p:spPr>
          <a:xfrm>
            <a:off x="838200" y="2403638"/>
            <a:ext cx="6099313" cy="4096554"/>
          </a:xfrm>
          <a:prstGeom prst="rect">
            <a:avLst/>
          </a:prstGeom>
        </p:spPr>
      </p:pic>
      <p:pic>
        <p:nvPicPr>
          <p:cNvPr id="5" name="图片 4"/>
          <p:cNvPicPr>
            <a:picLocks noChangeAspect="1"/>
          </p:cNvPicPr>
          <p:nvPr/>
        </p:nvPicPr>
        <p:blipFill>
          <a:blip r:embed="rId3"/>
          <a:stretch>
            <a:fillRect/>
          </a:stretch>
        </p:blipFill>
        <p:spPr>
          <a:xfrm>
            <a:off x="6937513" y="2403638"/>
            <a:ext cx="5071737" cy="1328795"/>
          </a:xfrm>
          <a:prstGeom prst="rect">
            <a:avLst/>
          </a:prstGeom>
        </p:spPr>
      </p:pic>
      <p:pic>
        <p:nvPicPr>
          <p:cNvPr id="6" name="图片 5"/>
          <p:cNvPicPr>
            <a:picLocks noChangeAspect="1"/>
          </p:cNvPicPr>
          <p:nvPr/>
        </p:nvPicPr>
        <p:blipFill>
          <a:blip r:embed="rId4"/>
          <a:stretch>
            <a:fillRect/>
          </a:stretch>
        </p:blipFill>
        <p:spPr>
          <a:xfrm>
            <a:off x="6937512" y="3776221"/>
            <a:ext cx="5254487" cy="2400742"/>
          </a:xfrm>
          <a:prstGeom prst="rect">
            <a:avLst/>
          </a:prstGeom>
        </p:spPr>
      </p:pic>
    </p:spTree>
    <p:extLst>
      <p:ext uri="{BB962C8B-B14F-4D97-AF65-F5344CB8AC3E}">
        <p14:creationId xmlns:p14="http://schemas.microsoft.com/office/powerpoint/2010/main" val="467695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A34622D-D617-BB07-3DE0-88307C74B8A8}"/>
              </a:ext>
            </a:extLst>
          </p:cNvPr>
          <p:cNvPicPr>
            <a:picLocks noChangeAspect="1"/>
          </p:cNvPicPr>
          <p:nvPr/>
        </p:nvPicPr>
        <p:blipFill>
          <a:blip r:embed="rId2"/>
          <a:stretch>
            <a:fillRect/>
          </a:stretch>
        </p:blipFill>
        <p:spPr>
          <a:xfrm>
            <a:off x="107580" y="551727"/>
            <a:ext cx="6728653" cy="5728448"/>
          </a:xfrm>
          <a:prstGeom prst="rect">
            <a:avLst/>
          </a:prstGeom>
        </p:spPr>
      </p:pic>
      <p:pic>
        <p:nvPicPr>
          <p:cNvPr id="7" name="图片 6">
            <a:extLst>
              <a:ext uri="{FF2B5EF4-FFF2-40B4-BE49-F238E27FC236}">
                <a16:creationId xmlns:a16="http://schemas.microsoft.com/office/drawing/2014/main" id="{187C70FC-ABA8-A5F8-BB40-467A63103055}"/>
              </a:ext>
            </a:extLst>
          </p:cNvPr>
          <p:cNvPicPr>
            <a:picLocks noChangeAspect="1"/>
          </p:cNvPicPr>
          <p:nvPr/>
        </p:nvPicPr>
        <p:blipFill>
          <a:blip r:embed="rId3"/>
          <a:stretch>
            <a:fillRect/>
          </a:stretch>
        </p:blipFill>
        <p:spPr>
          <a:xfrm>
            <a:off x="6836233" y="484096"/>
            <a:ext cx="5244608" cy="5796079"/>
          </a:xfrm>
          <a:prstGeom prst="rect">
            <a:avLst/>
          </a:prstGeom>
        </p:spPr>
      </p:pic>
    </p:spTree>
    <p:extLst>
      <p:ext uri="{BB962C8B-B14F-4D97-AF65-F5344CB8AC3E}">
        <p14:creationId xmlns:p14="http://schemas.microsoft.com/office/powerpoint/2010/main" val="121014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问题</a:t>
            </a:r>
            <a:r>
              <a:rPr kumimoji="1" lang="en-US" altLang="zh-CN" dirty="0"/>
              <a:t>2</a:t>
            </a:r>
            <a:endParaRPr kumimoji="1" lang="zh-CN" altLang="en-US" dirty="0"/>
          </a:p>
        </p:txBody>
      </p:sp>
      <p:sp>
        <p:nvSpPr>
          <p:cNvPr id="3" name="内容占位符 2"/>
          <p:cNvSpPr>
            <a:spLocks noGrp="1"/>
          </p:cNvSpPr>
          <p:nvPr>
            <p:ph idx="1"/>
          </p:nvPr>
        </p:nvSpPr>
        <p:spPr/>
        <p:txBody>
          <a:bodyPr/>
          <a:lstStyle/>
          <a:p>
            <a:r>
              <a:rPr kumimoji="1" lang="zh-CN" altLang="en-US" dirty="0"/>
              <a:t>计算机有</a:t>
            </a:r>
            <a:r>
              <a:rPr kumimoji="1" lang="en-US" altLang="zh-CN" dirty="0"/>
              <a:t>64</a:t>
            </a:r>
            <a:r>
              <a:rPr kumimoji="1" lang="zh-CN" altLang="en-US" dirty="0"/>
              <a:t>位虚拟地址空间，</a:t>
            </a:r>
            <a:r>
              <a:rPr kumimoji="1" lang="en-US" altLang="zh-CN" dirty="0"/>
              <a:t>page</a:t>
            </a:r>
            <a:r>
              <a:rPr kumimoji="1" lang="zh-CN" altLang="en-US" dirty="0"/>
              <a:t> </a:t>
            </a:r>
            <a:r>
              <a:rPr kumimoji="1" lang="en-US" altLang="zh-CN" dirty="0"/>
              <a:t>size</a:t>
            </a:r>
            <a:r>
              <a:rPr kumimoji="1" lang="zh-CN" altLang="en-US" dirty="0"/>
              <a:t>是</a:t>
            </a:r>
            <a:r>
              <a:rPr kumimoji="1" lang="en-US" altLang="zh-CN" dirty="0"/>
              <a:t>2048B</a:t>
            </a:r>
            <a:r>
              <a:rPr kumimoji="1" lang="zh-CN" altLang="en-US" dirty="0"/>
              <a:t>，</a:t>
            </a:r>
            <a:r>
              <a:rPr kumimoji="1" lang="en-US" altLang="zh-CN" dirty="0"/>
              <a:t>page</a:t>
            </a:r>
            <a:r>
              <a:rPr kumimoji="1" lang="zh-CN" altLang="en-US" dirty="0"/>
              <a:t> </a:t>
            </a:r>
            <a:r>
              <a:rPr kumimoji="1" lang="en-US" altLang="zh-CN" dirty="0"/>
              <a:t>table</a:t>
            </a:r>
            <a:r>
              <a:rPr kumimoji="1" lang="zh-CN" altLang="en-US" dirty="0"/>
              <a:t> </a:t>
            </a:r>
            <a:r>
              <a:rPr kumimoji="1" lang="en-US" altLang="zh-CN" dirty="0"/>
              <a:t>entry</a:t>
            </a:r>
            <a:r>
              <a:rPr kumimoji="1" lang="zh-CN" altLang="en-US" dirty="0"/>
              <a:t>长度是</a:t>
            </a:r>
            <a:r>
              <a:rPr kumimoji="1" lang="en-US" altLang="zh-CN" dirty="0"/>
              <a:t>4B</a:t>
            </a:r>
            <a:r>
              <a:rPr kumimoji="1" lang="zh-CN" altLang="en-US" dirty="0"/>
              <a:t>。用</a:t>
            </a:r>
            <a:r>
              <a:rPr kumimoji="1" lang="en-US" altLang="zh-CN" dirty="0"/>
              <a:t>multi-level</a:t>
            </a:r>
            <a:r>
              <a:rPr kumimoji="1" lang="zh-CN" altLang="en-US" dirty="0"/>
              <a:t> </a:t>
            </a:r>
            <a:r>
              <a:rPr kumimoji="1" lang="en-US" altLang="zh-CN" dirty="0"/>
              <a:t>page</a:t>
            </a:r>
            <a:r>
              <a:rPr kumimoji="1" lang="zh-CN" altLang="en-US" dirty="0"/>
              <a:t> </a:t>
            </a:r>
            <a:r>
              <a:rPr kumimoji="1" lang="en-US" altLang="zh-CN" dirty="0"/>
              <a:t>table</a:t>
            </a:r>
            <a:r>
              <a:rPr kumimoji="1" lang="zh-CN" altLang="en-US" dirty="0"/>
              <a:t>把所有页面放在表中，需要多少</a:t>
            </a:r>
            <a:r>
              <a:rPr kumimoji="1" lang="en-US" altLang="zh-CN" dirty="0"/>
              <a:t>levels</a:t>
            </a:r>
            <a:r>
              <a:rPr kumimoji="1" lang="zh-CN" altLang="en-US" dirty="0"/>
              <a:t>？写出解题步骤。注意页表本身也是以</a:t>
            </a:r>
            <a:r>
              <a:rPr kumimoji="1" lang="en-US" altLang="zh-CN" dirty="0"/>
              <a:t>page</a:t>
            </a:r>
            <a:r>
              <a:rPr kumimoji="1" lang="zh-CN" altLang="en-US" dirty="0"/>
              <a:t>为单位进行空间分配和管理的，其中第一级页表是一个完整的</a:t>
            </a:r>
            <a:r>
              <a:rPr kumimoji="1" lang="en-US" altLang="zh-CN" dirty="0"/>
              <a:t>page</a:t>
            </a:r>
            <a:r>
              <a:rPr kumimoji="1" lang="zh-CN" altLang="en-US" dirty="0"/>
              <a:t>。</a:t>
            </a:r>
          </a:p>
        </p:txBody>
      </p:sp>
    </p:spTree>
    <p:extLst>
      <p:ext uri="{BB962C8B-B14F-4D97-AF65-F5344CB8AC3E}">
        <p14:creationId xmlns:p14="http://schemas.microsoft.com/office/powerpoint/2010/main" val="18012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问题</a:t>
            </a:r>
            <a:r>
              <a:rPr kumimoji="1" lang="en-US" altLang="zh-CN" dirty="0"/>
              <a:t>3</a:t>
            </a:r>
            <a:endParaRPr kumimoji="1" lang="zh-CN" altLang="en-US" dirty="0"/>
          </a:p>
        </p:txBody>
      </p:sp>
      <p:sp>
        <p:nvSpPr>
          <p:cNvPr id="3" name="内容占位符 2"/>
          <p:cNvSpPr>
            <a:spLocks noGrp="1"/>
          </p:cNvSpPr>
          <p:nvPr>
            <p:ph idx="1"/>
          </p:nvPr>
        </p:nvSpPr>
        <p:spPr/>
        <p:txBody>
          <a:bodyPr/>
          <a:lstStyle/>
          <a:p>
            <a:r>
              <a:rPr kumimoji="1" lang="zh-CN" altLang="en-US" dirty="0"/>
              <a:t>一个计算机虚拟内存空间大小为</a:t>
            </a:r>
            <a:r>
              <a:rPr kumimoji="1" lang="en-US" altLang="zh-CN" dirty="0"/>
              <a:t>1MB</a:t>
            </a:r>
            <a:r>
              <a:rPr kumimoji="1" lang="zh-CN" altLang="en-US" dirty="0"/>
              <a:t>，物理内存空间大小为</a:t>
            </a:r>
            <a:r>
              <a:rPr kumimoji="1" lang="en-US" altLang="zh-CN" dirty="0"/>
              <a:t>8MB</a:t>
            </a:r>
            <a:r>
              <a:rPr lang="zh-CN" altLang="en-US" dirty="0"/>
              <a:t>。虚存空间依次分为</a:t>
            </a:r>
            <a:r>
              <a:rPr lang="en-US" altLang="zh-CN" dirty="0"/>
              <a:t>4</a:t>
            </a:r>
            <a:r>
              <a:rPr lang="zh-CN" altLang="en-US" dirty="0"/>
              <a:t>个</a:t>
            </a:r>
            <a:r>
              <a:rPr lang="en-US" altLang="zh-CN" dirty="0"/>
              <a:t>segment</a:t>
            </a:r>
            <a:r>
              <a:rPr lang="zh-CN" altLang="en-US" dirty="0"/>
              <a:t>（</a:t>
            </a:r>
            <a:r>
              <a:rPr lang="en-US" altLang="zh-CN" dirty="0"/>
              <a:t>code, data, heap, stack</a:t>
            </a:r>
            <a:r>
              <a:rPr lang="zh-CN" altLang="en-US" dirty="0"/>
              <a:t>），采用</a:t>
            </a:r>
            <a:r>
              <a:rPr lang="en-US" altLang="zh-CN" dirty="0"/>
              <a:t>segmentation</a:t>
            </a:r>
            <a:r>
              <a:rPr lang="zh-CN" altLang="en-US" dirty="0"/>
              <a:t>内存管理，用</a:t>
            </a:r>
            <a:r>
              <a:rPr lang="en-US" altLang="zh-CN" dirty="0" err="1"/>
              <a:t>Va</a:t>
            </a:r>
            <a:r>
              <a:rPr lang="zh-CN" altLang="en-US" dirty="0"/>
              <a:t>最高两位标记</a:t>
            </a:r>
            <a:r>
              <a:rPr lang="en-US" altLang="zh-CN" dirty="0"/>
              <a:t>segment</a:t>
            </a:r>
            <a:r>
              <a:rPr lang="zh-CN" altLang="en-US" dirty="0"/>
              <a:t>，有寄存器记录下列信息。请根据给定程序回答问题。</a:t>
            </a:r>
            <a:endParaRPr kumimoji="1" lang="en-US" altLang="zh-CN" dirty="0"/>
          </a:p>
          <a:p>
            <a:pPr marL="914400" lvl="1" indent="-457200">
              <a:buFont typeface="+mj-lt"/>
              <a:buAutoNum type="arabicPeriod"/>
            </a:pPr>
            <a:endParaRPr kumimoji="1" lang="en-US" altLang="zh-CN" dirty="0"/>
          </a:p>
          <a:p>
            <a:pPr lvl="1"/>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389598044"/>
              </p:ext>
            </p:extLst>
          </p:nvPr>
        </p:nvGraphicFramePr>
        <p:xfrm>
          <a:off x="3392556" y="3831772"/>
          <a:ext cx="5406888" cy="2087215"/>
        </p:xfrm>
        <a:graphic>
          <a:graphicData uri="http://schemas.openxmlformats.org/drawingml/2006/table">
            <a:tbl>
              <a:tblPr firstRow="1" bandRow="1">
                <a:tableStyleId>{5C22544A-7EE6-4342-B048-85BDC9FD1C3A}</a:tableStyleId>
              </a:tblPr>
              <a:tblGrid>
                <a:gridCol w="1351722">
                  <a:extLst>
                    <a:ext uri="{9D8B030D-6E8A-4147-A177-3AD203B41FA5}">
                      <a16:colId xmlns:a16="http://schemas.microsoft.com/office/drawing/2014/main" val="20000"/>
                    </a:ext>
                  </a:extLst>
                </a:gridCol>
                <a:gridCol w="1351722">
                  <a:extLst>
                    <a:ext uri="{9D8B030D-6E8A-4147-A177-3AD203B41FA5}">
                      <a16:colId xmlns:a16="http://schemas.microsoft.com/office/drawing/2014/main" val="20001"/>
                    </a:ext>
                  </a:extLst>
                </a:gridCol>
                <a:gridCol w="1351722">
                  <a:extLst>
                    <a:ext uri="{9D8B030D-6E8A-4147-A177-3AD203B41FA5}">
                      <a16:colId xmlns:a16="http://schemas.microsoft.com/office/drawing/2014/main" val="20002"/>
                    </a:ext>
                  </a:extLst>
                </a:gridCol>
                <a:gridCol w="1351722">
                  <a:extLst>
                    <a:ext uri="{9D8B030D-6E8A-4147-A177-3AD203B41FA5}">
                      <a16:colId xmlns:a16="http://schemas.microsoft.com/office/drawing/2014/main" val="20003"/>
                    </a:ext>
                  </a:extLst>
                </a:gridCol>
              </a:tblGrid>
              <a:tr h="417443">
                <a:tc>
                  <a:txBody>
                    <a:bodyPr/>
                    <a:lstStyle/>
                    <a:p>
                      <a:r>
                        <a:rPr lang="en-US" altLang="zh-CN" dirty="0"/>
                        <a:t>segment</a:t>
                      </a:r>
                      <a:endParaRPr lang="zh-CN" altLang="en-US" dirty="0"/>
                    </a:p>
                  </a:txBody>
                  <a:tcPr/>
                </a:tc>
                <a:tc>
                  <a:txBody>
                    <a:bodyPr/>
                    <a:lstStyle/>
                    <a:p>
                      <a:r>
                        <a:rPr lang="en-US" altLang="zh-CN" dirty="0"/>
                        <a:t>base</a:t>
                      </a:r>
                      <a:endParaRPr lang="zh-CN" altLang="en-US" dirty="0"/>
                    </a:p>
                  </a:txBody>
                  <a:tcPr/>
                </a:tc>
                <a:tc>
                  <a:txBody>
                    <a:bodyPr/>
                    <a:lstStyle/>
                    <a:p>
                      <a:r>
                        <a:rPr lang="en-US" altLang="zh-CN" dirty="0"/>
                        <a:t>size</a:t>
                      </a:r>
                      <a:endParaRPr lang="zh-CN" altLang="en-US" dirty="0"/>
                    </a:p>
                  </a:txBody>
                  <a:tcPr/>
                </a:tc>
                <a:tc>
                  <a:txBody>
                    <a:bodyPr/>
                    <a:lstStyle/>
                    <a:p>
                      <a:r>
                        <a:rPr lang="en-US" altLang="zh-CN" dirty="0"/>
                        <a:t>positive</a:t>
                      </a:r>
                      <a:endParaRPr lang="zh-CN" altLang="en-US" dirty="0"/>
                    </a:p>
                  </a:txBody>
                  <a:tcPr/>
                </a:tc>
                <a:extLst>
                  <a:ext uri="{0D108BD9-81ED-4DB2-BD59-A6C34878D82A}">
                    <a16:rowId xmlns:a16="http://schemas.microsoft.com/office/drawing/2014/main" val="10000"/>
                  </a:ext>
                </a:extLst>
              </a:tr>
              <a:tr h="417443">
                <a:tc>
                  <a:txBody>
                    <a:bodyPr/>
                    <a:lstStyle/>
                    <a:p>
                      <a:r>
                        <a:rPr lang="en-US" altLang="zh-CN" dirty="0"/>
                        <a:t>code</a:t>
                      </a:r>
                      <a:endParaRPr lang="zh-CN" altLang="en-US" dirty="0"/>
                    </a:p>
                  </a:txBody>
                  <a:tcPr/>
                </a:tc>
                <a:tc>
                  <a:txBody>
                    <a:bodyPr/>
                    <a:lstStyle/>
                    <a:p>
                      <a:r>
                        <a:rPr lang="en-US" altLang="zh-CN" dirty="0"/>
                        <a:t>4MB</a:t>
                      </a:r>
                      <a:endParaRPr lang="zh-CN" altLang="en-US" dirty="0"/>
                    </a:p>
                  </a:txBody>
                  <a:tcPr/>
                </a:tc>
                <a:tc>
                  <a:txBody>
                    <a:bodyPr/>
                    <a:lstStyle/>
                    <a:p>
                      <a:r>
                        <a:rPr lang="en-US" altLang="zh-CN" dirty="0"/>
                        <a:t>4KB</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001"/>
                  </a:ext>
                </a:extLst>
              </a:tr>
              <a:tr h="417443">
                <a:tc>
                  <a:txBody>
                    <a:bodyPr/>
                    <a:lstStyle/>
                    <a:p>
                      <a:r>
                        <a:rPr lang="en-US" altLang="zh-CN" dirty="0"/>
                        <a:t>data</a:t>
                      </a:r>
                      <a:endParaRPr lang="zh-CN" altLang="en-US" dirty="0"/>
                    </a:p>
                  </a:txBody>
                  <a:tcPr/>
                </a:tc>
                <a:tc>
                  <a:txBody>
                    <a:bodyPr/>
                    <a:lstStyle/>
                    <a:p>
                      <a:r>
                        <a:rPr lang="en-US" altLang="zh-CN" dirty="0"/>
                        <a:t>2MB</a:t>
                      </a:r>
                      <a:endParaRPr lang="zh-CN" altLang="en-US" dirty="0"/>
                    </a:p>
                  </a:txBody>
                  <a:tcPr/>
                </a:tc>
                <a:tc>
                  <a:txBody>
                    <a:bodyPr/>
                    <a:lstStyle/>
                    <a:p>
                      <a:r>
                        <a:rPr lang="en-US" altLang="zh-CN" dirty="0"/>
                        <a:t>2KB</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002"/>
                  </a:ext>
                </a:extLst>
              </a:tr>
              <a:tr h="417443">
                <a:tc>
                  <a:txBody>
                    <a:bodyPr/>
                    <a:lstStyle/>
                    <a:p>
                      <a:r>
                        <a:rPr lang="en-US" altLang="zh-CN" dirty="0"/>
                        <a:t>heap</a:t>
                      </a:r>
                      <a:endParaRPr lang="zh-CN" altLang="en-US" dirty="0"/>
                    </a:p>
                  </a:txBody>
                  <a:tcPr/>
                </a:tc>
                <a:tc>
                  <a:txBody>
                    <a:bodyPr/>
                    <a:lstStyle/>
                    <a:p>
                      <a:r>
                        <a:rPr lang="en-US" altLang="zh-CN" dirty="0"/>
                        <a:t>7MB</a:t>
                      </a:r>
                      <a:endParaRPr lang="zh-CN" altLang="en-US" dirty="0"/>
                    </a:p>
                  </a:txBody>
                  <a:tcPr/>
                </a:tc>
                <a:tc>
                  <a:txBody>
                    <a:bodyPr/>
                    <a:lstStyle/>
                    <a:p>
                      <a:r>
                        <a:rPr lang="en-US" altLang="zh-CN" dirty="0"/>
                        <a:t>8KB</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003"/>
                  </a:ext>
                </a:extLst>
              </a:tr>
              <a:tr h="417443">
                <a:tc>
                  <a:txBody>
                    <a:bodyPr/>
                    <a:lstStyle/>
                    <a:p>
                      <a:r>
                        <a:rPr lang="en-US" altLang="zh-CN" dirty="0"/>
                        <a:t>stack</a:t>
                      </a:r>
                      <a:endParaRPr lang="zh-CN" altLang="en-US" dirty="0"/>
                    </a:p>
                  </a:txBody>
                  <a:tcPr/>
                </a:tc>
                <a:tc>
                  <a:txBody>
                    <a:bodyPr/>
                    <a:lstStyle/>
                    <a:p>
                      <a:r>
                        <a:rPr lang="en-US" altLang="zh-CN" dirty="0"/>
                        <a:t>1MB</a:t>
                      </a:r>
                      <a:endParaRPr lang="zh-CN" altLang="en-US" dirty="0"/>
                    </a:p>
                  </a:txBody>
                  <a:tcPr/>
                </a:tc>
                <a:tc>
                  <a:txBody>
                    <a:bodyPr/>
                    <a:lstStyle/>
                    <a:p>
                      <a:r>
                        <a:rPr lang="en-US" altLang="zh-CN" dirty="0"/>
                        <a:t>256KB</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92803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问题</a:t>
            </a:r>
            <a:r>
              <a:rPr kumimoji="1" lang="en-US" altLang="zh-CN" dirty="0"/>
              <a:t>3</a:t>
            </a:r>
            <a:endParaRPr kumimoji="1" lang="zh-CN" altLang="en-US" dirty="0"/>
          </a:p>
        </p:txBody>
      </p:sp>
      <p:sp>
        <p:nvSpPr>
          <p:cNvPr id="3" name="内容占位符 2"/>
          <p:cNvSpPr>
            <a:spLocks noGrp="1"/>
          </p:cNvSpPr>
          <p:nvPr>
            <p:ph idx="1"/>
          </p:nvPr>
        </p:nvSpPr>
        <p:spPr>
          <a:xfrm>
            <a:off x="838200" y="1825625"/>
            <a:ext cx="4920343" cy="4351338"/>
          </a:xfrm>
        </p:spPr>
        <p:txBody>
          <a:bodyPr/>
          <a:lstStyle/>
          <a:p>
            <a:pPr marL="514350" indent="-514350">
              <a:buFont typeface="+mj-lt"/>
              <a:buAutoNum type="arabicPeriod"/>
            </a:pPr>
            <a:r>
              <a:rPr kumimoji="1" lang="zh-CN" altLang="en-US" dirty="0"/>
              <a:t>程序涉及到的数据结构被存放在了哪一段？请画图标注。</a:t>
            </a:r>
            <a:endParaRPr kumimoji="1" lang="en-US" altLang="zh-CN" dirty="0"/>
          </a:p>
          <a:p>
            <a:pPr marL="514350" indent="-514350">
              <a:buFont typeface="+mj-lt"/>
              <a:buAutoNum type="arabicPeriod"/>
            </a:pPr>
            <a:r>
              <a:rPr kumimoji="1" lang="zh-CN" altLang="en-US" dirty="0"/>
              <a:t>程序输出了</a:t>
            </a:r>
            <a:r>
              <a:rPr kumimoji="1" lang="en-US" altLang="zh-CN" dirty="0"/>
              <a:t>s</a:t>
            </a:r>
            <a:r>
              <a:rPr kumimoji="1" lang="en-US" altLang="zh-CN"/>
              <a:t>=0xC1300</a:t>
            </a:r>
            <a:r>
              <a:rPr kumimoji="1" lang="zh-CN" altLang="en-US" dirty="0"/>
              <a:t>，求</a:t>
            </a:r>
            <a:r>
              <a:rPr kumimoji="1" lang="en-US" altLang="zh-CN" dirty="0"/>
              <a:t>s</a:t>
            </a:r>
            <a:r>
              <a:rPr kumimoji="1" lang="zh-CN" altLang="en-US" dirty="0"/>
              <a:t>对应的</a:t>
            </a:r>
            <a:r>
              <a:rPr kumimoji="1" lang="en-US" altLang="zh-CN" dirty="0"/>
              <a:t>PA</a:t>
            </a:r>
            <a:r>
              <a:rPr kumimoji="1" lang="zh-CN" altLang="en-US" dirty="0"/>
              <a:t>。如果</a:t>
            </a:r>
            <a:r>
              <a:rPr kumimoji="1" lang="en-US" altLang="zh-CN" dirty="0"/>
              <a:t>VA=258K/514K</a:t>
            </a:r>
            <a:r>
              <a:rPr kumimoji="1" lang="zh-CN" altLang="en-US" dirty="0"/>
              <a:t>，对应的</a:t>
            </a:r>
            <a:r>
              <a:rPr kumimoji="1" lang="en-US" altLang="zh-CN" dirty="0"/>
              <a:t>PA</a:t>
            </a:r>
            <a:r>
              <a:rPr kumimoji="1" lang="zh-CN" altLang="en-US" dirty="0"/>
              <a:t>是多少？写出求解过程。</a:t>
            </a:r>
            <a:endParaRPr kumimoji="1" lang="en-US" altLang="zh-CN" dirty="0"/>
          </a:p>
        </p:txBody>
      </p:sp>
      <p:pic>
        <p:nvPicPr>
          <p:cNvPr id="4" name="图片 3"/>
          <p:cNvPicPr>
            <a:picLocks noChangeAspect="1"/>
          </p:cNvPicPr>
          <p:nvPr/>
        </p:nvPicPr>
        <p:blipFill>
          <a:blip r:embed="rId2"/>
          <a:stretch>
            <a:fillRect/>
          </a:stretch>
        </p:blipFill>
        <p:spPr>
          <a:xfrm>
            <a:off x="5812973" y="555079"/>
            <a:ext cx="6263524" cy="5998121"/>
          </a:xfrm>
          <a:prstGeom prst="rect">
            <a:avLst/>
          </a:prstGeom>
        </p:spPr>
      </p:pic>
    </p:spTree>
    <p:extLst>
      <p:ext uri="{BB962C8B-B14F-4D97-AF65-F5344CB8AC3E}">
        <p14:creationId xmlns:p14="http://schemas.microsoft.com/office/powerpoint/2010/main" val="59577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1AD0A4-FE09-6280-5EB1-D4598822B2F4}"/>
              </a:ext>
            </a:extLst>
          </p:cNvPr>
          <p:cNvSpPr>
            <a:spLocks noGrp="1"/>
          </p:cNvSpPr>
          <p:nvPr>
            <p:ph type="title"/>
          </p:nvPr>
        </p:nvSpPr>
        <p:spPr/>
        <p:txBody>
          <a:bodyPr/>
          <a:lstStyle/>
          <a:p>
            <a:r>
              <a:rPr kumimoji="1" lang="zh-CN" altLang="en-US" dirty="0"/>
              <a:t>问题</a:t>
            </a:r>
            <a:r>
              <a:rPr kumimoji="1" lang="en-US" altLang="zh-CN" dirty="0"/>
              <a:t>4</a:t>
            </a:r>
            <a:endParaRPr kumimoji="1" lang="zh-CN" altLang="en-US" dirty="0"/>
          </a:p>
        </p:txBody>
      </p:sp>
      <p:sp>
        <p:nvSpPr>
          <p:cNvPr id="3" name="内容占位符 2">
            <a:extLst>
              <a:ext uri="{FF2B5EF4-FFF2-40B4-BE49-F238E27FC236}">
                <a16:creationId xmlns:a16="http://schemas.microsoft.com/office/drawing/2014/main" id="{87CEB151-5A83-94BD-9DC0-91FE9F1F7C17}"/>
              </a:ext>
            </a:extLst>
          </p:cNvPr>
          <p:cNvSpPr>
            <a:spLocks noGrp="1"/>
          </p:cNvSpPr>
          <p:nvPr>
            <p:ph idx="1"/>
          </p:nvPr>
        </p:nvSpPr>
        <p:spPr/>
        <p:txBody>
          <a:bodyPr/>
          <a:lstStyle/>
          <a:p>
            <a:r>
              <a:rPr lang="en" altLang="zh-CN" sz="1800" dirty="0">
                <a:effectLst/>
                <a:latin typeface="Times"/>
              </a:rPr>
              <a:t>The following problem concerns virtual memory and the way virtual addresses are translated into physical addresses. Below are the specifications of the system on which the translation occurs. </a:t>
            </a:r>
            <a:endParaRPr lang="en" altLang="zh-CN" dirty="0"/>
          </a:p>
          <a:p>
            <a:pPr>
              <a:buFont typeface="Arial" panose="020B0604020202020204" pitchFamily="34" charset="0"/>
              <a:buChar char="•"/>
            </a:pPr>
            <a:r>
              <a:rPr lang="en" altLang="zh-CN" sz="1800" dirty="0">
                <a:effectLst/>
                <a:latin typeface="Times"/>
              </a:rPr>
              <a:t>The system is a 16-bit machine - words are 2 bytes. </a:t>
            </a:r>
            <a:endParaRPr lang="en" altLang="zh-CN" sz="1800" dirty="0">
              <a:effectLst/>
              <a:latin typeface="CMSY10"/>
            </a:endParaRPr>
          </a:p>
          <a:p>
            <a:pPr>
              <a:buFont typeface="Arial" panose="020B0604020202020204" pitchFamily="34" charset="0"/>
              <a:buChar char="•"/>
            </a:pPr>
            <a:r>
              <a:rPr lang="en" altLang="zh-CN" sz="1800" dirty="0">
                <a:effectLst/>
                <a:latin typeface="Times"/>
              </a:rPr>
              <a:t>Memory is byte addressable. </a:t>
            </a:r>
            <a:endParaRPr lang="en" altLang="zh-CN" sz="1800" dirty="0">
              <a:effectLst/>
              <a:latin typeface="CMSY10"/>
            </a:endParaRPr>
          </a:p>
          <a:p>
            <a:pPr>
              <a:buFont typeface="Arial" panose="020B0604020202020204" pitchFamily="34" charset="0"/>
              <a:buChar char="•"/>
            </a:pPr>
            <a:r>
              <a:rPr lang="en" altLang="zh-CN" sz="1800" dirty="0">
                <a:effectLst/>
                <a:latin typeface="Times"/>
              </a:rPr>
              <a:t>The maximum size of a virtual address space is 64KB. </a:t>
            </a:r>
            <a:endParaRPr lang="en" altLang="zh-CN" sz="1800" dirty="0">
              <a:effectLst/>
              <a:latin typeface="CMSY10"/>
            </a:endParaRPr>
          </a:p>
          <a:p>
            <a:pPr>
              <a:buFont typeface="Arial" panose="020B0604020202020204" pitchFamily="34" charset="0"/>
              <a:buChar char="•"/>
            </a:pPr>
            <a:r>
              <a:rPr lang="en" altLang="zh-CN" sz="1800" dirty="0">
                <a:effectLst/>
                <a:latin typeface="Times"/>
              </a:rPr>
              <a:t>The system is configured with 16KB of physical memory. </a:t>
            </a:r>
            <a:endParaRPr lang="en" altLang="zh-CN" sz="1800" dirty="0">
              <a:effectLst/>
              <a:latin typeface="CMSY10"/>
            </a:endParaRPr>
          </a:p>
          <a:p>
            <a:pPr>
              <a:buFont typeface="Arial" panose="020B0604020202020204" pitchFamily="34" charset="0"/>
              <a:buChar char="•"/>
            </a:pPr>
            <a:r>
              <a:rPr lang="en" altLang="zh-CN" sz="1800" dirty="0">
                <a:effectLst/>
                <a:latin typeface="Times"/>
              </a:rPr>
              <a:t>The page size is 64 bytes. </a:t>
            </a:r>
            <a:endParaRPr lang="en" altLang="zh-CN" sz="1800" dirty="0">
              <a:effectLst/>
              <a:latin typeface="CMSY10"/>
            </a:endParaRPr>
          </a:p>
          <a:p>
            <a:pPr>
              <a:buFont typeface="Arial" panose="020B0604020202020204" pitchFamily="34" charset="0"/>
              <a:buChar char="•"/>
            </a:pPr>
            <a:r>
              <a:rPr lang="en" altLang="zh-CN" sz="1800" dirty="0">
                <a:effectLst/>
                <a:latin typeface="Times"/>
              </a:rPr>
              <a:t>The system uses a two-level page tables. Tables at both levels are 64 bytes (1 page) and entries in both tables are 2 bytes as shown below. </a:t>
            </a:r>
            <a:endParaRPr lang="en" altLang="zh-CN" sz="1800" dirty="0">
              <a:effectLst/>
              <a:latin typeface="CMSY10"/>
            </a:endParaRPr>
          </a:p>
          <a:p>
            <a:endParaRPr kumimoji="1" lang="zh-CN" altLang="en-US" dirty="0"/>
          </a:p>
        </p:txBody>
      </p:sp>
    </p:spTree>
    <p:extLst>
      <p:ext uri="{BB962C8B-B14F-4D97-AF65-F5344CB8AC3E}">
        <p14:creationId xmlns:p14="http://schemas.microsoft.com/office/powerpoint/2010/main" val="4150661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F32963-8FAD-B440-B60C-A39D682A1D2F}"/>
              </a:ext>
            </a:extLst>
          </p:cNvPr>
          <p:cNvSpPr>
            <a:spLocks noGrp="1"/>
          </p:cNvSpPr>
          <p:nvPr>
            <p:ph type="title"/>
          </p:nvPr>
        </p:nvSpPr>
        <p:spPr/>
        <p:txBody>
          <a:bodyPr/>
          <a:lstStyle/>
          <a:p>
            <a:r>
              <a:rPr kumimoji="1" lang="zh-CN" altLang="en-US" dirty="0"/>
              <a:t>问题</a:t>
            </a:r>
            <a:r>
              <a:rPr kumimoji="1" lang="en-US" altLang="zh-CN" dirty="0"/>
              <a:t>4</a:t>
            </a:r>
            <a:endParaRPr kumimoji="1" lang="zh-CN" altLang="en-US" dirty="0"/>
          </a:p>
        </p:txBody>
      </p:sp>
      <p:sp>
        <p:nvSpPr>
          <p:cNvPr id="3" name="内容占位符 2">
            <a:extLst>
              <a:ext uri="{FF2B5EF4-FFF2-40B4-BE49-F238E27FC236}">
                <a16:creationId xmlns:a16="http://schemas.microsoft.com/office/drawing/2014/main" id="{2B6F7BBC-C579-7983-5783-A14B6920DD50}"/>
              </a:ext>
            </a:extLst>
          </p:cNvPr>
          <p:cNvSpPr>
            <a:spLocks noGrp="1"/>
          </p:cNvSpPr>
          <p:nvPr>
            <p:ph idx="1"/>
          </p:nvPr>
        </p:nvSpPr>
        <p:spPr>
          <a:xfrm>
            <a:off x="838200" y="1825625"/>
            <a:ext cx="9234004" cy="4351338"/>
          </a:xfrm>
        </p:spPr>
        <p:txBody>
          <a:bodyPr>
            <a:normAutofit fontScale="85000" lnSpcReduction="20000"/>
          </a:bodyPr>
          <a:lstStyle/>
          <a:p>
            <a:pPr marL="0" indent="0">
              <a:lnSpc>
                <a:spcPct val="120000"/>
              </a:lnSpc>
              <a:spcBef>
                <a:spcPts val="0"/>
              </a:spcBef>
              <a:buNone/>
            </a:pPr>
            <a:r>
              <a:rPr lang="en" altLang="zh-CN" sz="1800" dirty="0">
                <a:effectLst/>
                <a:latin typeface="Times"/>
              </a:rPr>
              <a:t>In this problem, you are given parts of a memory dump of this system running 2 processes. In each part of this question, one of the processes will issue a single memory operation (read or write of one byte) to a single virtual address (as indicated in each part). Your job is to figure out which physical addresses are accessed by the process if any, or determine if an error is encountered. </a:t>
            </a:r>
            <a:endParaRPr lang="en" altLang="zh-CN" dirty="0">
              <a:effectLst/>
            </a:endParaRPr>
          </a:p>
          <a:p>
            <a:pPr marL="0" indent="0">
              <a:lnSpc>
                <a:spcPct val="120000"/>
              </a:lnSpc>
              <a:spcBef>
                <a:spcPts val="0"/>
              </a:spcBef>
              <a:buNone/>
            </a:pPr>
            <a:r>
              <a:rPr lang="en" altLang="zh-CN" sz="1800" dirty="0">
                <a:effectLst/>
                <a:latin typeface="Times"/>
              </a:rPr>
              <a:t>Entries in the first and second level tables have in their low-order bits flags denoting various access permissions.</a:t>
            </a:r>
          </a:p>
          <a:p>
            <a:pPr marL="0" indent="0">
              <a:lnSpc>
                <a:spcPct val="120000"/>
              </a:lnSpc>
              <a:spcBef>
                <a:spcPts val="0"/>
              </a:spcBef>
              <a:buNone/>
            </a:pPr>
            <a:r>
              <a:rPr lang="en" altLang="zh-CN" sz="1800" dirty="0">
                <a:effectLst/>
                <a:latin typeface="CMSY10"/>
              </a:rPr>
              <a:t>• </a:t>
            </a:r>
            <a:r>
              <a:rPr lang="en" altLang="zh-CN" sz="1800" dirty="0">
                <a:effectLst/>
                <a:latin typeface="Times"/>
              </a:rPr>
              <a:t>P=1</a:t>
            </a:r>
            <a:r>
              <a:rPr lang="en" altLang="zh-CN" sz="1800" dirty="0">
                <a:effectLst/>
                <a:latin typeface="CMSY10"/>
              </a:rPr>
              <a:t>⇒</a:t>
            </a:r>
            <a:r>
              <a:rPr lang="en" altLang="zh-CN" sz="1800" dirty="0">
                <a:effectLst/>
                <a:latin typeface="Times"/>
              </a:rPr>
              <a:t>Present</a:t>
            </a:r>
            <a:br>
              <a:rPr lang="en" altLang="zh-CN" sz="1800" dirty="0">
                <a:effectLst/>
                <a:latin typeface="Times"/>
              </a:rPr>
            </a:br>
            <a:r>
              <a:rPr lang="en" altLang="zh-CN" sz="1800" dirty="0">
                <a:effectLst/>
                <a:latin typeface="CMSY10"/>
              </a:rPr>
              <a:t>• </a:t>
            </a:r>
            <a:r>
              <a:rPr lang="en" altLang="zh-CN" sz="1800" dirty="0">
                <a:effectLst/>
                <a:latin typeface="Times"/>
              </a:rPr>
              <a:t>W = 1 </a:t>
            </a:r>
            <a:r>
              <a:rPr lang="en" altLang="zh-CN" sz="1800" dirty="0">
                <a:effectLst/>
                <a:latin typeface="CMSY10"/>
              </a:rPr>
              <a:t>⇒ </a:t>
            </a:r>
            <a:r>
              <a:rPr lang="en" altLang="zh-CN" sz="1800" dirty="0">
                <a:effectLst/>
                <a:latin typeface="Times"/>
              </a:rPr>
              <a:t>Writable (applies both in kernel and user mode) </a:t>
            </a:r>
          </a:p>
          <a:p>
            <a:pPr marL="0" indent="0">
              <a:lnSpc>
                <a:spcPct val="120000"/>
              </a:lnSpc>
              <a:spcBef>
                <a:spcPts val="0"/>
              </a:spcBef>
              <a:buNone/>
            </a:pPr>
            <a:r>
              <a:rPr lang="en" altLang="zh-CN" sz="1800" dirty="0">
                <a:effectLst/>
                <a:latin typeface="CMSY10"/>
              </a:rPr>
              <a:t>• </a:t>
            </a:r>
            <a:r>
              <a:rPr lang="en" altLang="zh-CN" sz="1800" dirty="0">
                <a:effectLst/>
                <a:latin typeface="Times"/>
              </a:rPr>
              <a:t>U = 1 </a:t>
            </a:r>
            <a:r>
              <a:rPr lang="en" altLang="zh-CN" sz="1800" dirty="0">
                <a:effectLst/>
                <a:latin typeface="CMSY10"/>
              </a:rPr>
              <a:t>⇒ </a:t>
            </a:r>
            <a:r>
              <a:rPr lang="en" altLang="zh-CN" sz="1800" dirty="0">
                <a:effectLst/>
                <a:latin typeface="Times"/>
              </a:rPr>
              <a:t>User-mode </a:t>
            </a:r>
            <a:endParaRPr lang="en" altLang="zh-CN" sz="1200" dirty="0">
              <a:effectLst/>
            </a:endParaRPr>
          </a:p>
          <a:p>
            <a:pPr marL="0" indent="0">
              <a:buNone/>
            </a:pPr>
            <a:r>
              <a:rPr lang="en" altLang="zh-CN" sz="1800" dirty="0">
                <a:effectLst/>
                <a:latin typeface="Times"/>
              </a:rPr>
              <a:t> </a:t>
            </a:r>
            <a:endParaRPr lang="en" altLang="zh-CN" dirty="0">
              <a:effectLst/>
            </a:endParaRPr>
          </a:p>
          <a:p>
            <a:endParaRPr kumimoji="1" lang="en-US" altLang="zh-CN" dirty="0"/>
          </a:p>
          <a:p>
            <a:endParaRPr kumimoji="1" lang="en-US" altLang="zh-CN" dirty="0"/>
          </a:p>
          <a:p>
            <a:endParaRPr kumimoji="1" lang="en-US" altLang="zh-CN" dirty="0"/>
          </a:p>
          <a:p>
            <a:endParaRPr kumimoji="1" lang="en-US" altLang="zh-CN" dirty="0"/>
          </a:p>
          <a:p>
            <a:pPr marL="0" indent="0">
              <a:buNone/>
            </a:pPr>
            <a:r>
              <a:rPr lang="en" altLang="zh-CN" sz="1800" dirty="0">
                <a:effectLst/>
                <a:latin typeface="Times"/>
              </a:rPr>
              <a:t>The contents of relevant sections of memory is shown on the next page. All numbers are given in </a:t>
            </a:r>
            <a:r>
              <a:rPr lang="en" altLang="zh-CN" sz="1800" b="1" dirty="0">
                <a:effectLst/>
                <a:latin typeface="Times"/>
              </a:rPr>
              <a:t>hexadecimal</a:t>
            </a:r>
            <a:r>
              <a:rPr lang="en" altLang="zh-CN" sz="1800" dirty="0">
                <a:effectLst/>
                <a:latin typeface="Times"/>
              </a:rPr>
              <a:t>.</a:t>
            </a:r>
          </a:p>
          <a:p>
            <a:pPr marL="0" indent="0">
              <a:buNone/>
            </a:pPr>
            <a:r>
              <a:rPr lang="en" altLang="zh-CN" sz="1800" dirty="0">
                <a:effectLst/>
                <a:latin typeface="Times"/>
              </a:rPr>
              <a:t>For the purposes of this problem, omitted entries have contents = 0. </a:t>
            </a:r>
            <a:endParaRPr lang="en" altLang="zh-CN" sz="1200" dirty="0"/>
          </a:p>
          <a:p>
            <a:pPr marL="0" indent="0">
              <a:buNone/>
            </a:pPr>
            <a:endParaRPr lang="en" altLang="zh-CN" dirty="0">
              <a:effectLst/>
            </a:endParaRPr>
          </a:p>
        </p:txBody>
      </p:sp>
      <p:pic>
        <p:nvPicPr>
          <p:cNvPr id="5" name="图片 4" descr="表格&#10;&#10;描述已自动生成">
            <a:extLst>
              <a:ext uri="{FF2B5EF4-FFF2-40B4-BE49-F238E27FC236}">
                <a16:creationId xmlns:a16="http://schemas.microsoft.com/office/drawing/2014/main" id="{22192D9A-8C37-D6F9-EE02-BD08B29B1EE0}"/>
              </a:ext>
            </a:extLst>
          </p:cNvPr>
          <p:cNvPicPr>
            <a:picLocks noChangeAspect="1"/>
          </p:cNvPicPr>
          <p:nvPr/>
        </p:nvPicPr>
        <p:blipFill>
          <a:blip r:embed="rId2"/>
          <a:stretch>
            <a:fillRect/>
          </a:stretch>
        </p:blipFill>
        <p:spPr>
          <a:xfrm>
            <a:off x="3193498" y="3871015"/>
            <a:ext cx="5062930" cy="1378318"/>
          </a:xfrm>
          <a:prstGeom prst="rect">
            <a:avLst/>
          </a:prstGeom>
        </p:spPr>
      </p:pic>
      <p:pic>
        <p:nvPicPr>
          <p:cNvPr id="7" name="图片 6" descr="表格&#10;&#10;描述已自动生成">
            <a:extLst>
              <a:ext uri="{FF2B5EF4-FFF2-40B4-BE49-F238E27FC236}">
                <a16:creationId xmlns:a16="http://schemas.microsoft.com/office/drawing/2014/main" id="{04C39296-03B6-BB16-8FA8-DA97EA1E2D38}"/>
              </a:ext>
            </a:extLst>
          </p:cNvPr>
          <p:cNvPicPr>
            <a:picLocks noChangeAspect="1"/>
          </p:cNvPicPr>
          <p:nvPr/>
        </p:nvPicPr>
        <p:blipFill>
          <a:blip r:embed="rId3"/>
          <a:stretch>
            <a:fillRect/>
          </a:stretch>
        </p:blipFill>
        <p:spPr>
          <a:xfrm>
            <a:off x="10072204" y="457200"/>
            <a:ext cx="2006600" cy="5943600"/>
          </a:xfrm>
          <a:prstGeom prst="rect">
            <a:avLst/>
          </a:prstGeom>
        </p:spPr>
      </p:pic>
    </p:spTree>
    <p:extLst>
      <p:ext uri="{BB962C8B-B14F-4D97-AF65-F5344CB8AC3E}">
        <p14:creationId xmlns:p14="http://schemas.microsoft.com/office/powerpoint/2010/main" val="3025534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3A4A4E-BA71-0ADD-E32C-277A2F8D78EC}"/>
              </a:ext>
            </a:extLst>
          </p:cNvPr>
          <p:cNvSpPr>
            <a:spLocks noGrp="1"/>
          </p:cNvSpPr>
          <p:nvPr>
            <p:ph type="title"/>
          </p:nvPr>
        </p:nvSpPr>
        <p:spPr/>
        <p:txBody>
          <a:bodyPr/>
          <a:lstStyle/>
          <a:p>
            <a:r>
              <a:rPr kumimoji="1" lang="zh-CN" altLang="en-US" dirty="0"/>
              <a:t>问题</a:t>
            </a:r>
            <a:r>
              <a:rPr kumimoji="1" lang="en-US" altLang="zh-CN" dirty="0"/>
              <a:t>4</a:t>
            </a:r>
            <a:endParaRPr kumimoji="1" lang="zh-CN" altLang="en-US" dirty="0"/>
          </a:p>
        </p:txBody>
      </p:sp>
      <p:sp>
        <p:nvSpPr>
          <p:cNvPr id="3" name="内容占位符 2">
            <a:extLst>
              <a:ext uri="{FF2B5EF4-FFF2-40B4-BE49-F238E27FC236}">
                <a16:creationId xmlns:a16="http://schemas.microsoft.com/office/drawing/2014/main" id="{5F9399D5-D5A7-DCE9-99C8-06A95F1274AB}"/>
              </a:ext>
            </a:extLst>
          </p:cNvPr>
          <p:cNvSpPr>
            <a:spLocks noGrp="1"/>
          </p:cNvSpPr>
          <p:nvPr>
            <p:ph idx="1"/>
          </p:nvPr>
        </p:nvSpPr>
        <p:spPr/>
        <p:txBody>
          <a:bodyPr/>
          <a:lstStyle/>
          <a:p>
            <a:r>
              <a:rPr lang="en" altLang="zh-CN" sz="1800" dirty="0">
                <a:effectLst/>
                <a:latin typeface="Times"/>
              </a:rPr>
              <a:t>Process 1 is a process in </a:t>
            </a:r>
            <a:r>
              <a:rPr lang="en" altLang="zh-CN" sz="1800" b="1" dirty="0">
                <a:effectLst/>
                <a:latin typeface="Times"/>
              </a:rPr>
              <a:t>user </a:t>
            </a:r>
            <a:r>
              <a:rPr lang="en" altLang="zh-CN" sz="1800" dirty="0">
                <a:effectLst/>
                <a:latin typeface="Times"/>
              </a:rPr>
              <a:t>mode (e.g. executing part of </a:t>
            </a:r>
            <a:r>
              <a:rPr lang="en" altLang="zh-CN" sz="1800" dirty="0">
                <a:effectLst/>
                <a:latin typeface="Courier" panose="02070309020205020404" pitchFamily="49" charset="0"/>
              </a:rPr>
              <a:t>main()</a:t>
            </a:r>
            <a:r>
              <a:rPr lang="en" altLang="zh-CN" sz="1800" dirty="0">
                <a:effectLst/>
                <a:latin typeface="Times"/>
              </a:rPr>
              <a:t>) and has page directory base address </a:t>
            </a:r>
            <a:r>
              <a:rPr lang="en" altLang="zh-CN" sz="1800" dirty="0">
                <a:effectLst/>
                <a:latin typeface="Courier" panose="02070309020205020404" pitchFamily="49" charset="0"/>
              </a:rPr>
              <a:t>0x0100</a:t>
            </a:r>
            <a:r>
              <a:rPr lang="en" altLang="zh-CN" sz="1800" dirty="0">
                <a:effectLst/>
                <a:latin typeface="Times"/>
              </a:rPr>
              <a:t>.</a:t>
            </a:r>
            <a:br>
              <a:rPr lang="en" altLang="zh-CN" sz="1800" dirty="0">
                <a:effectLst/>
                <a:latin typeface="Times"/>
              </a:rPr>
            </a:br>
            <a:r>
              <a:rPr lang="en" altLang="zh-CN" sz="1800" dirty="0">
                <a:effectLst/>
                <a:latin typeface="Times"/>
              </a:rPr>
              <a:t>Process 2 is a process in </a:t>
            </a:r>
            <a:r>
              <a:rPr lang="en" altLang="zh-CN" sz="1800" b="1" dirty="0">
                <a:effectLst/>
                <a:latin typeface="Times"/>
              </a:rPr>
              <a:t>kernel </a:t>
            </a:r>
            <a:r>
              <a:rPr lang="en" altLang="zh-CN" sz="1800" dirty="0">
                <a:effectLst/>
                <a:latin typeface="Times"/>
              </a:rPr>
              <a:t>mode (e.g. executing a </a:t>
            </a:r>
            <a:r>
              <a:rPr lang="en" altLang="zh-CN" sz="1800" dirty="0">
                <a:effectLst/>
                <a:latin typeface="Courier" panose="02070309020205020404" pitchFamily="49" charset="0"/>
              </a:rPr>
              <a:t>read() </a:t>
            </a:r>
            <a:r>
              <a:rPr lang="en" altLang="zh-CN" sz="1800" dirty="0">
                <a:effectLst/>
                <a:latin typeface="Times"/>
              </a:rPr>
              <a:t>system call) and has page directory base address </a:t>
            </a:r>
            <a:r>
              <a:rPr lang="en" altLang="zh-CN" sz="1800" dirty="0">
                <a:effectLst/>
                <a:latin typeface="Courier" panose="02070309020205020404" pitchFamily="49" charset="0"/>
              </a:rPr>
              <a:t>0x0180</a:t>
            </a:r>
            <a:r>
              <a:rPr lang="en" altLang="zh-CN" sz="1800" dirty="0">
                <a:effectLst/>
                <a:latin typeface="Times"/>
              </a:rPr>
              <a:t>. </a:t>
            </a:r>
            <a:endParaRPr lang="en" altLang="zh-CN" dirty="0"/>
          </a:p>
          <a:p>
            <a:r>
              <a:rPr lang="en" altLang="zh-CN" sz="1800" dirty="0">
                <a:effectLst/>
                <a:latin typeface="Times"/>
              </a:rPr>
              <a:t>For each of the following memory accesses, first calculate and fill in the address of the page directory entry and the page table entry. Then, if the lookup is successful, give the physical address accessed. Otherwise, circle the reason for the failure and give the address of the table entry causing the failure. You may use the 16-bit breakdown table if you wish, but you are not required to fill it in. </a:t>
            </a:r>
            <a:endParaRPr lang="en" altLang="zh-CN" dirty="0"/>
          </a:p>
          <a:p>
            <a:endParaRPr kumimoji="1" lang="zh-CN" altLang="en-US" dirty="0"/>
          </a:p>
        </p:txBody>
      </p:sp>
    </p:spTree>
    <p:extLst>
      <p:ext uri="{BB962C8B-B14F-4D97-AF65-F5344CB8AC3E}">
        <p14:creationId xmlns:p14="http://schemas.microsoft.com/office/powerpoint/2010/main" val="23044260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640</Words>
  <Application>Microsoft Macintosh PowerPoint</Application>
  <PresentationFormat>宽屏</PresentationFormat>
  <Paragraphs>55</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DengXian</vt:lpstr>
      <vt:lpstr>DengXian Light</vt:lpstr>
      <vt:lpstr>CMSY10</vt:lpstr>
      <vt:lpstr>Times</vt:lpstr>
      <vt:lpstr>Arial</vt:lpstr>
      <vt:lpstr>Courier</vt:lpstr>
      <vt:lpstr>Office 主题</vt:lpstr>
      <vt:lpstr>ICS2-homwork5</vt:lpstr>
      <vt:lpstr>问题1</vt:lpstr>
      <vt:lpstr>PowerPoint 演示文稿</vt:lpstr>
      <vt:lpstr>问题2</vt:lpstr>
      <vt:lpstr>问题3</vt:lpstr>
      <vt:lpstr>问题3</vt:lpstr>
      <vt:lpstr>问题4</vt:lpstr>
      <vt:lpstr>问题4</vt:lpstr>
      <vt:lpstr>问题4</vt:lpstr>
      <vt:lpstr>问题4</vt:lpstr>
      <vt:lpstr>问题4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ICS2-homwork1</dc:title>
  <dc:creator>chai yunpeng</dc:creator>
  <cp:lastModifiedBy>7025</cp:lastModifiedBy>
  <cp:revision>68</cp:revision>
  <dcterms:created xsi:type="dcterms:W3CDTF">2019-02-17T08:19:12Z</dcterms:created>
  <dcterms:modified xsi:type="dcterms:W3CDTF">2023-04-06T00:46:43Z</dcterms:modified>
</cp:coreProperties>
</file>