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4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2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36.xml" ContentType="application/vnd.openxmlformats-officedocument.presentationml.notesSlide+xml"/>
  <Override PartName="/ppt/theme/theme1.xml" ContentType="application/vnd.openxmlformats-officedocument.theme+xml"/>
  <Override PartName="/ppt/notesSlides/notesSlide9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7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64.xml" ContentType="application/vnd.openxmlformats-officedocument.presentationml.slide+xml"/>
  <Override PartName="/ppt/slides/slide40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1.xml" ContentType="application/vnd.openxmlformats-officedocument.presentationml.slide+xml"/>
  <Override PartName="/ppt/slides/slide36.xml" ContentType="application/vnd.openxmlformats-officedocument.presentationml.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presProps.xml" ContentType="application/vnd.openxmlformats-officedocument.presentationml.presProps+xml"/>
  <Override PartName="/ppt/slides/slide22.xml" ContentType="application/vnd.openxmlformats-officedocument.presentationml.slide+xml"/>
  <Override PartName="/ppt/slides/slide56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38.xml" ContentType="application/vnd.openxmlformats-officedocument.presentationml.notes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docProps/core.xml" ContentType="application/vnd.openxmlformats-package.core-properties+xml"/>
  <Override PartName="/ppt/slides/slide12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viewProps.xml" ContentType="application/vnd.openxmlformats-officedocument.presentationml.viewProps+xml"/>
  <Override PartName="/ppt/slideLayouts/slideLayout3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docProps/app.xml" ContentType="application/vnd.openxmlformats-officedocument.extended-properties+xml"/>
  <Override PartName="/ppt/slides/slide49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slides/slide53.xml" ContentType="application/vnd.openxmlformats-officedocument.presentationml.slide+xml"/>
  <Override PartName="/ppt/slides/slide38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5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9.xml" ContentType="application/vnd.openxmlformats-officedocument.presentationml.slide+xml"/>
  <Override PartName="/ppt/slides/slide62.xml" ContentType="application/vnd.openxmlformats-officedocument.presentationml.slide+xml"/>
  <Override PartName="/ppt/slides/slide5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4.xml" ContentType="application/vnd.openxmlformats-officedocument.presentationml.notesSlide+xml"/>
  <Override PartName="/ppt/theme/theme2.xml" ContentType="application/vnd.openxmlformats-officedocument.them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59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s/slide43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.xml" ContentType="application/vnd.openxmlformats-officedocument.presentationml.slide+xml"/>
  <Override PartName="/ppt/slides/slide61.xml" ContentType="application/vnd.openxmlformats-officedocument.presentationml.slide+xml"/>
  <Override PartName="/ppt/tableStyles.xml" ContentType="application/vnd.openxmlformats-officedocument.presentationml.tableStyles+xml"/>
  <Override PartName="/ppt/slides/slide6.xml" ContentType="application/vnd.openxmlformats-officedocument.presentationml.slide+xml"/>
  <Override PartName="/ppt/slides/slide51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50.xml" ContentType="application/vnd.openxmlformats-officedocument.presentationml.slide+xml"/>
  <Override PartName="/ppt/slides/slide39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18.xml" ContentType="application/vnd.openxmlformats-officedocument.presentationml.slide+xml"/>
  <Override PartName="/ppt/slides/slide55.xml" ContentType="application/vnd.openxmlformats-officedocument.presentationml.slide+xml"/>
  <Override PartName="/ppt/slides/slide19.xml" ContentType="application/vnd.openxmlformats-officedocument.presentationml.slide+xml"/>
  <Override PartName="/ppt/slides/slide30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0" Type="http://schemas.openxmlformats.org/officeDocument/2006/relationships/officeDocument" Target="ppt/presentation.xml" /><Relationship Id="rId1" Type="http://schemas.openxmlformats.org/package/2006/relationships/metadata/core-properties" Target="docProps/core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firstSlideNum="1">
  <p:sldMasterIdLst>
    <p:sldMasterId id="2147483648" r:id="rId0"/>
  </p:sldMasterIdLst>
  <p:notesMasterIdLst>
    <p:notesMasterId r:id="rId67"/>
  </p:notes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lvl1pPr marL="0" indent="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1pPr>
    <a:lvl2pPr marL="457200" indent="45720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2pPr>
    <a:lvl3pPr marL="914400" indent="91440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3pPr>
    <a:lvl4pPr marL="1371600" indent="137160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4pPr>
    <a:lvl5pPr marL="1828800" indent="182880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5pPr>
    <a:lvl6pPr>
      <a:defRPr lang="en-US" sz="1800"/>
    </a:lvl6pPr>
    <a:lvl7pPr>
      <a:defRPr lang="en-US" sz="1800"/>
    </a:lvl7pPr>
    <a:lvl8pPr>
      <a:defRPr lang="en-US" sz="1800"/>
    </a:lvl8pPr>
    <a:lvl9pPr>
      <a:defRPr lang="en-US" sz="1800"/>
    </a:lvl9pPr>
  </p:defaultTextStyle>
</p:presentation>
</file>

<file path=ppt/presProps.xml><?xml version="1.0" encoding="utf-8"?>
<p:presentationPr xmlns:p="http://schemas.openxmlformats.org/presentationml/2006/main">
  <p:extLst>
    <p:ext uri="{E76CE94A-603C-4142-B9EB-6D1370010A27}"/>
    <p:ext uri="{D31A062A-798A-4329-ABDD-BBA856620510}"/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true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70" Type="http://schemas.openxmlformats.org/officeDocument/2006/relationships/viewProps" Target="viewProps.xml" /><Relationship Id="rId7" Type="http://schemas.openxmlformats.org/officeDocument/2006/relationships/slide" Target="slides/slide7.xml" /><Relationship Id="rId67" Type="http://schemas.openxmlformats.org/officeDocument/2006/relationships/notesMaster" Target="notesMasters/notesMaster1.xml" /><Relationship Id="rId63" Type="http://schemas.openxmlformats.org/officeDocument/2006/relationships/slide" Target="slides/slide63.xml" /><Relationship Id="rId61" Type="http://schemas.openxmlformats.org/officeDocument/2006/relationships/slide" Target="slides/slide61.xml" /><Relationship Id="rId69" Type="http://schemas.openxmlformats.org/officeDocument/2006/relationships/tableStyles" Target="tableStyles.xml" /><Relationship Id="rId68" Type="http://schemas.openxmlformats.org/officeDocument/2006/relationships/presProps" Target="presProps.xml" /><Relationship Id="rId6" Type="http://schemas.openxmlformats.org/officeDocument/2006/relationships/slide" Target="slides/slide6.xml" /><Relationship Id="rId59" Type="http://schemas.openxmlformats.org/officeDocument/2006/relationships/slide" Target="slides/slide59.xml" /><Relationship Id="rId57" Type="http://schemas.openxmlformats.org/officeDocument/2006/relationships/slide" Target="slides/slide57.xml" /><Relationship Id="rId56" Type="http://schemas.openxmlformats.org/officeDocument/2006/relationships/slide" Target="slides/slide56.xml" /><Relationship Id="rId55" Type="http://schemas.openxmlformats.org/officeDocument/2006/relationships/slide" Target="slides/slide55.xml" /><Relationship Id="rId52" Type="http://schemas.openxmlformats.org/officeDocument/2006/relationships/slide" Target="slides/slide52.xml" /><Relationship Id="rId51" Type="http://schemas.openxmlformats.org/officeDocument/2006/relationships/slide" Target="slides/slide51.xml" /><Relationship Id="rId5" Type="http://schemas.openxmlformats.org/officeDocument/2006/relationships/slide" Target="slides/slide5.xml" /><Relationship Id="rId48" Type="http://schemas.openxmlformats.org/officeDocument/2006/relationships/slide" Target="slides/slide48.xml" /><Relationship Id="rId46" Type="http://schemas.openxmlformats.org/officeDocument/2006/relationships/slide" Target="slides/slide46.xml" /><Relationship Id="rId43" Type="http://schemas.openxmlformats.org/officeDocument/2006/relationships/slide" Target="slides/slide43.xml" /><Relationship Id="rId50" Type="http://schemas.openxmlformats.org/officeDocument/2006/relationships/slide" Target="slides/slide50.xml" /><Relationship Id="rId22" Type="http://schemas.openxmlformats.org/officeDocument/2006/relationships/slide" Target="slides/slide22.xml" /><Relationship Id="rId33" Type="http://schemas.openxmlformats.org/officeDocument/2006/relationships/slide" Target="slides/slide33.xml" /><Relationship Id="rId21" Type="http://schemas.openxmlformats.org/officeDocument/2006/relationships/slide" Target="slides/slide21.xml" /><Relationship Id="rId66" Type="http://schemas.openxmlformats.org/officeDocument/2006/relationships/slide" Target="slides/slide66.xml" /><Relationship Id="rId47" Type="http://schemas.openxmlformats.org/officeDocument/2006/relationships/slide" Target="slides/slide47.xml" /><Relationship Id="rId20" Type="http://schemas.openxmlformats.org/officeDocument/2006/relationships/slide" Target="slides/slide20.xml" /><Relationship Id="rId39" Type="http://schemas.openxmlformats.org/officeDocument/2006/relationships/slide" Target="slides/slide39.xml" /><Relationship Id="rId15" Type="http://schemas.openxmlformats.org/officeDocument/2006/relationships/slide" Target="slides/slide15.xml" /><Relationship Id="rId41" Type="http://schemas.openxmlformats.org/officeDocument/2006/relationships/slide" Target="slides/slide41.xml" /><Relationship Id="rId0" Type="http://schemas.openxmlformats.org/officeDocument/2006/relationships/slideMaster" Target="slideMasters/slideMaster1.xml" /><Relationship Id="rId18" Type="http://schemas.openxmlformats.org/officeDocument/2006/relationships/slide" Target="slides/slide18.xml" /><Relationship Id="rId9" Type="http://schemas.openxmlformats.org/officeDocument/2006/relationships/slide" Target="slides/slide9.xml" /><Relationship Id="rId53" Type="http://schemas.openxmlformats.org/officeDocument/2006/relationships/slide" Target="slides/slide53.xml" /><Relationship Id="rId14" Type="http://schemas.openxmlformats.org/officeDocument/2006/relationships/slide" Target="slides/slide14.xml" /><Relationship Id="rId11" Type="http://schemas.openxmlformats.org/officeDocument/2006/relationships/slide" Target="slides/slide11.xml" /><Relationship Id="rId19" Type="http://schemas.openxmlformats.org/officeDocument/2006/relationships/slide" Target="slides/slide19.xml" /><Relationship Id="rId17" Type="http://schemas.openxmlformats.org/officeDocument/2006/relationships/slide" Target="slides/slide17.xml" /><Relationship Id="rId65" Type="http://schemas.openxmlformats.org/officeDocument/2006/relationships/slide" Target="slides/slide65.xml" /><Relationship Id="rId54" Type="http://schemas.openxmlformats.org/officeDocument/2006/relationships/slide" Target="slides/slide54.xml" /><Relationship Id="rId16" Type="http://schemas.openxmlformats.org/officeDocument/2006/relationships/slide" Target="slides/slide16.xml" /><Relationship Id="rId64" Type="http://schemas.openxmlformats.org/officeDocument/2006/relationships/slide" Target="slides/slide64.xml" /><Relationship Id="rId45" Type="http://schemas.openxmlformats.org/officeDocument/2006/relationships/slide" Target="slides/slide45.xml" /><Relationship Id="rId10" Type="http://schemas.openxmlformats.org/officeDocument/2006/relationships/slide" Target="slides/slide10.xml" /><Relationship Id="rId1" Type="http://schemas.openxmlformats.org/officeDocument/2006/relationships/slide" Target="slides/slide1.xml" /><Relationship Id="rId37" Type="http://schemas.openxmlformats.org/officeDocument/2006/relationships/slide" Target="slides/slide37.xml" /><Relationship Id="rId38" Type="http://schemas.openxmlformats.org/officeDocument/2006/relationships/slide" Target="slides/slide38.xml" /><Relationship Id="rId13" Type="http://schemas.openxmlformats.org/officeDocument/2006/relationships/slide" Target="slides/slide13.xml" /><Relationship Id="rId23" Type="http://schemas.openxmlformats.org/officeDocument/2006/relationships/slide" Target="slides/slide23.xml" /><Relationship Id="rId24" Type="http://schemas.openxmlformats.org/officeDocument/2006/relationships/slide" Target="slides/slide24.xml" /><Relationship Id="rId58" Type="http://schemas.openxmlformats.org/officeDocument/2006/relationships/slide" Target="slides/slide58.xml" /><Relationship Id="rId49" Type="http://schemas.openxmlformats.org/officeDocument/2006/relationships/slide" Target="slides/slide49.xml" /><Relationship Id="rId25" Type="http://schemas.openxmlformats.org/officeDocument/2006/relationships/slide" Target="slides/slide25.xml" /><Relationship Id="rId26" Type="http://schemas.openxmlformats.org/officeDocument/2006/relationships/slide" Target="slides/slide26.xml" /><Relationship Id="rId8" Type="http://schemas.openxmlformats.org/officeDocument/2006/relationships/slide" Target="slides/slide8.xml" /><Relationship Id="rId2" Type="http://schemas.openxmlformats.org/officeDocument/2006/relationships/slide" Target="slides/slide2.xml" /><Relationship Id="rId29" Type="http://schemas.openxmlformats.org/officeDocument/2006/relationships/slide" Target="slides/slide29.xml" /><Relationship Id="rId27" Type="http://schemas.openxmlformats.org/officeDocument/2006/relationships/slide" Target="slides/slide27.xml" /><Relationship Id="rId28" Type="http://schemas.openxmlformats.org/officeDocument/2006/relationships/slide" Target="slides/slide28.xml" /><Relationship Id="rId40" Type="http://schemas.openxmlformats.org/officeDocument/2006/relationships/slide" Target="slides/slide40.xml" /><Relationship Id="rId60" Type="http://schemas.openxmlformats.org/officeDocument/2006/relationships/slide" Target="slides/slide60.xml" /><Relationship Id="rId30" Type="http://schemas.openxmlformats.org/officeDocument/2006/relationships/slide" Target="slides/slide30.xml" /><Relationship Id="rId4" Type="http://schemas.openxmlformats.org/officeDocument/2006/relationships/slide" Target="slides/slide4.xml" /><Relationship Id="rId62" Type="http://schemas.openxmlformats.org/officeDocument/2006/relationships/slide" Target="slides/slide62.xml" /><Relationship Id="rId31" Type="http://schemas.openxmlformats.org/officeDocument/2006/relationships/slide" Target="slides/slide31.xml" /><Relationship Id="rId3" Type="http://schemas.openxmlformats.org/officeDocument/2006/relationships/slide" Target="slides/slide3.xml" /><Relationship Id="rId32" Type="http://schemas.openxmlformats.org/officeDocument/2006/relationships/slide" Target="slides/slide32.xml" /><Relationship Id="rId12" Type="http://schemas.openxmlformats.org/officeDocument/2006/relationships/slide" Target="slides/slide12.xml" /><Relationship Id="rId34" Type="http://schemas.openxmlformats.org/officeDocument/2006/relationships/slide" Target="slides/slide34.xml" /><Relationship Id="rId42" Type="http://schemas.openxmlformats.org/officeDocument/2006/relationships/slide" Target="slides/slide42.xml" /><Relationship Id="rId35" Type="http://schemas.openxmlformats.org/officeDocument/2006/relationships/slide" Target="slides/slide35.xml" /><Relationship Id="rId44" Type="http://schemas.openxmlformats.org/officeDocument/2006/relationships/slide" Target="slides/slide44.xml" /><Relationship Id="rId36" Type="http://schemas.openxmlformats.org/officeDocument/2006/relationships/slide" Target="slides/slide36.xml" /></Relationships>
</file>

<file path=ppt/notesMasters/_rels/notesMaster1.xml.rels><?xml version="1.0" encoding="UTF-8" standalone="yes"?><Relationships xmlns="http://schemas.openxmlformats.org/package/2006/relationships"><Relationship Id="rId0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ShapeType="true"/>
          </p:cNvSpPr>
          <p:nvPr>
            <p:ph type="hd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" name="Rectangle 3"/>
          <p:cNvSpPr>
            <a:spLocks noGrp="true" noChangeShapeType="true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" name="Rectangle 4"/>
          <p:cNvSpPr>
            <a:spLocks noGrp="true" noChangeShapeType="true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5" name="Rectangle 5"/>
          <p:cNvSpPr>
            <a:spLocks noGrp="true" noChangeShapeType="true"/>
          </p:cNvSpPr>
          <p:nvPr>
            <p:ph type="body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  <a:ea typeface="宋体"/>
              </a:defRPr>
            </a:lvl5pPr>
          </a:lstStyle>
          <a:p>
            <a:pPr marL="0" lvl="0" indent="0">
              <a:spcBef>
                <a:spcPct val="30000"/>
              </a:spcBef>
              <a:buNone/>
            </a:pPr>
            <a:r>
              <a:rPr lang="en-US"/>
              <a:t>Click to edit Master text styles</a:t>
            </a:r>
            <a:endParaRPr/>
          </a:p>
          <a:p>
            <a:pPr marL="457200" lvl="1" indent="0">
              <a:spcBef>
                <a:spcPct val="30000"/>
              </a:spcBef>
              <a:buNone/>
            </a:pPr>
            <a:r>
              <a:rPr lang="en-US"/>
              <a:t>Second level</a:t>
            </a:r>
            <a:endParaRPr/>
          </a:p>
          <a:p>
            <a:pPr marL="914400" lvl="2" indent="0">
              <a:spcBef>
                <a:spcPct val="30000"/>
              </a:spcBef>
              <a:buNone/>
            </a:pPr>
            <a:r>
              <a:rPr lang="en-US"/>
              <a:t>Third level</a:t>
            </a:r>
            <a:endParaRPr/>
          </a:p>
          <a:p>
            <a:pPr marL="1371600" lvl="3" indent="0">
              <a:spcBef>
                <a:spcPct val="30000"/>
              </a:spcBef>
              <a:buNone/>
            </a:pPr>
            <a:r>
              <a:rPr lang="en-US"/>
              <a:t>Fourth level</a:t>
            </a:r>
            <a:endParaRPr/>
          </a:p>
          <a:p>
            <a:pPr marL="1828800" lvl="4" indent="0">
              <a:spcBef>
                <a:spcPct val="30000"/>
              </a:spcBef>
              <a:buNone/>
            </a:pPr>
            <a:r>
              <a:rPr lang="en-US"/>
              <a:t>Fifth level</a:t>
            </a:r>
            <a:endParaRPr/>
          </a:p>
        </p:txBody>
      </p:sp>
      <p:sp>
        <p:nvSpPr>
          <p:cNvPr id="6" name="Rectangle 6"/>
          <p:cNvSpPr>
            <a:spLocks noGrp="true" noChangeShapeType="true"/>
          </p:cNvSpPr>
          <p:nvPr>
            <p:ph type="ft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/>
            <a:endParaRPr sz="1400" dirty="false"/>
          </a:p>
        </p:txBody>
      </p:sp>
      <p:sp>
        <p:nvSpPr>
          <p:cNvPr id="7" name="Rectangle 7"/>
          <p:cNvSpPr>
            <a:spLocks noGrp="true" noChangeShapeType="true"/>
          </p:cNvSpPr>
          <p:nvPr>
            <p:ph type="sldNum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.xml" /></Relationships>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5.xml" /></Relationships>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6.xml" /></Relationships>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7.xml" /></Relationships>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.xml" /></Relationships>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3.xml" /></Relationships>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6.xml" /></Relationships>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7.xml" /></Relationships>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8.xml" /></Relationships>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9.xml" /></Relationships>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.xml" /></Relationships>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1.xml" /></Relationships>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0.xml" /></Relationships>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1.xml" /></Relationships>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3.xml" /></Relationships>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4.xml" /></Relationships>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5.xml" /></Relationships>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6.xml" /></Relationships>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7.xml" /></Relationships>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8.xml" /></Relationships>
</file>

<file path=ppt/notesSlides/_rels/notesSlide2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9.xml" /></Relationships>
</file>

<file path=ppt/notesSlides/_rels/notesSlide2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.xml" /></Relationships>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2.xml" /></Relationships>
</file>

<file path=ppt/notesSlides/_rels/notesSlide3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0.xml" /></Relationships>
</file>

<file path=ppt/notesSlides/_rels/notesSlide3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5.xml" /></Relationships>
</file>

<file path=ppt/notesSlides/_rels/notesSlide3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6.xml" /></Relationships>
</file>

<file path=ppt/notesSlides/_rels/notesSlide3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7.xml" /></Relationships>
</file>

<file path=ppt/notesSlides/_rels/notesSlide3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8.xml" /></Relationships>
</file>

<file path=ppt/notesSlides/_rels/notesSlide3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9.xml" /></Relationships>
</file>

<file path=ppt/notesSlides/_rels/notesSlide3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.xml" /></Relationships>
</file>

<file path=ppt/notesSlides/_rels/notesSlide3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0.xml" /></Relationships>
</file>

<file path=ppt/notesSlides/_rels/notesSlide3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1.xml" /></Relationships>
</file>

<file path=ppt/notesSlides/_rels/notesSlide3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2.xml" /></Relationships>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4.xml" /></Relationships>
</file>

<file path=ppt/notesSlides/_rels/notesSlide4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3.xml" /></Relationships>
</file>

<file path=ppt/notesSlides/_rels/notesSlide4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4.xml" /></Relationships>
</file>

<file path=ppt/notesSlides/_rels/notesSlide4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5.xml" /></Relationships>
</file>

<file path=ppt/notesSlides/_rels/notesSlide4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6.xml" /></Relationships>
</file>

<file path=ppt/notesSlides/_rels/notesSlide4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9.xml" /></Relationships>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8.xml" /></Relationships>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.xml" /></Relationships>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2.xml" /></Relationships>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3.xml" /></Relationships>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4.xml" 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4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4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4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4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4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5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5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图像占位符 1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55" name="备注占位符 2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56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5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6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6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6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6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6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7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7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8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8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8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8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8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9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9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9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9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0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0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0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0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0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1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1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1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1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1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2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2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2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2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2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3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3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3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3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3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4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4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4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4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4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5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5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5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5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幻灯片图像占位符 1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59" name="备注占位符 2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lvl="0"/>
            <a:r>
              <a:rPr lang="en-US"/>
              <a:t>内核使用单独的堆栈有若干的原因。其中两个原因如下：</a:t>
            </a:r>
            <a:endParaRPr/>
          </a:p>
          <a:p>
            <a:pPr lvl="0"/>
            <a:r>
              <a:rPr lang="en-US"/>
              <a:t>1）安全原因，如果内核将数据保留在用户空间，然后从系统调用返回，那么恶意的用户可能使用这些数据找出某些关于其它进程的信息。</a:t>
            </a:r>
            <a:endParaRPr/>
          </a:p>
          <a:p>
            <a:pPr lvl="0"/>
            <a:r>
              <a:rPr lang="en-US"/>
              <a:t>2）不希望操作系统崩溃，操作系统有自己的栈空间，不受用户影响。</a:t>
            </a:r>
            <a:endParaRPr/>
          </a:p>
        </p:txBody>
      </p:sp>
      <p:sp>
        <p:nvSpPr>
          <p:cNvPr id="160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>
  <p:cSld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图像占位符 1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63" name="备注占位符 2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lvl="0"/>
            <a:r>
              <a:rPr lang="en-US"/>
              <a:t>CPU utilization = 1 − </a:t>
            </a:r>
            <a:r>
              <a:rPr lang="zh-CN" b="false" i="true" u="none"/>
              <a:t>p^n，p是I/O比例，n是通道数。</a:t>
            </a:r>
            <a:endParaRPr/>
          </a:p>
          <a:p>
            <a:pPr lvl="0"/>
            <a:r>
              <a:rPr lang="en-US"/>
              <a:t>从概率角度看，各进程I/O阻塞的时间可能碰上，这时CPU就闲置了 </a:t>
            </a:r>
            <a:endParaRPr/>
          </a:p>
          <a:p>
            <a:pPr lvl="0"/>
            <a:r>
              <a:rPr lang="en-US"/>
              <a:t>1-0.5^5 = 96.88%</a:t>
            </a:r>
            <a:endParaRPr/>
          </a:p>
        </p:txBody>
      </p:sp>
      <p:sp>
        <p:nvSpPr>
          <p:cNvPr id="164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图像占位符 1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67" name="备注占位符 2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lvl="0"/>
            <a:r>
              <a:rPr lang="en-US"/>
              <a:t>99% &lt;= 1 </a:t>
            </a:r>
            <a:r>
              <a:rPr lang="mr-IN" b="false" i="false" u="none">
                <a:ea typeface="Mangal" charset="1"/>
              </a:rPr>
              <a:t>–</a:t>
            </a:r>
            <a:r>
              <a:rPr lang="en-US" b="false" i="false" u="none"/>
              <a:t> p^14</a:t>
            </a:r>
            <a:endParaRPr/>
          </a:p>
          <a:p>
            <a:pPr lvl="0"/>
            <a:r>
              <a:rPr lang="en-US" b="false" i="false" u="none"/>
              <a:t>p&lt;=72%</a:t>
            </a:r>
            <a:endParaRPr/>
          </a:p>
        </p:txBody>
      </p:sp>
      <p:sp>
        <p:nvSpPr>
          <p:cNvPr id="168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>
  <p:cSld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幻灯片图像占位符 1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71" name="备注占位符 2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lvl="0"/>
            <a:r>
              <a:rPr lang="zh-CN" b="false" i="false" u="none"/>
              <a:t>1）Fault -&gt; abort，同步</a:t>
            </a:r>
            <a:endParaRPr/>
          </a:p>
          <a:p>
            <a:pPr lvl="0"/>
            <a:r>
              <a:rPr lang="zh-CN" b="false" i="false" u="none"/>
              <a:t>2）interrupt，异步</a:t>
            </a:r>
            <a:endParaRPr/>
          </a:p>
          <a:p>
            <a:pPr lvl="0"/>
            <a:r>
              <a:rPr lang="zh-CN" b="false" i="false" u="none"/>
              <a:t>3）trap，同步</a:t>
            </a:r>
            <a:endParaRPr/>
          </a:p>
        </p:txBody>
      </p:sp>
      <p:sp>
        <p:nvSpPr>
          <p:cNvPr id="17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>
  <p:cSld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7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7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2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3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3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p="http://schemas.openxmlformats.org/presentationml/2006/main" type="title">
  <p:cSld name="Title and 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26"/>
          <p:cNvSpPr>
            <a:spLocks noGrp="true" noChangeShapeType="true"/>
          </p:cNvSpPr>
          <p:nvPr>
            <p:ph type="title" idx="0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hape 1027"/>
          <p:cNvSpPr>
            <a:spLocks noGrp="true" noChangeShapeType="true"/>
          </p:cNvSpPr>
          <p:nvPr>
            <p:ph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4" name="Shape 1028"/>
          <p:cNvSpPr>
            <a:spLocks noGrp="true" noChangeShapeType="true"/>
          </p:cNvSpPr>
          <p:nvPr>
            <p:ph type="dt" idx="2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endParaRPr lang="en-US" sz="1400"/>
          </a:p>
        </p:txBody>
      </p:sp>
      <p:sp>
        <p:nvSpPr>
          <p:cNvPr id="5" name="Shape 1029"/>
          <p:cNvSpPr>
            <a:spLocks noGrp="true" noChangeShapeType="true"/>
          </p:cNvSpPr>
          <p:nvPr>
            <p:ph type="ftr" idx="3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6" name="Shape 1030"/>
          <p:cNvSpPr>
            <a:spLocks noGrp="true" noChangeShapeType="true"/>
          </p:cNvSpPr>
          <p:nvPr>
            <p:ph type="sldNum" idx="4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&lt;#&gt;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showMasterSp="false" type="title">
  <p:cSld name="1_icfp99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true" noChangeShapeType="true"/>
          </p:cNvSpPr>
          <p:nvPr>
            <p:ph type="title" idx="0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10" name="Rectangle 1028"/>
          <p:cNvSpPr>
            <a:spLocks noGrp="true" noChangeShapeType="true"/>
          </p:cNvSpPr>
          <p:nvPr>
            <p:ph type="dt" idx="2"/>
          </p:nvPr>
        </p:nvSpPr>
        <p:spPr>
          <a:xfrm>
            <a:off x="5334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11" name="Rectangle 1029"/>
          <p:cNvSpPr>
            <a:spLocks noGrp="true" noChangeShapeType="true"/>
          </p:cNvSpPr>
          <p:nvPr>
            <p:ph type="ftr" idx="3"/>
          </p:nvPr>
        </p:nvSpPr>
        <p:spPr>
          <a:xfrm>
            <a:off x="2514600" y="62484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12" name="Rectangle 1030"/>
          <p:cNvSpPr>
            <a:spLocks noGrp="true" noChangeShapeType="true"/>
          </p:cNvSpPr>
          <p:nvPr>
            <p:ph type="sldNum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type="blank">
  <p:cSld name="Blank Slide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2" Type="http://schemas.openxmlformats.org/officeDocument/2006/relationships/slideLayout" Target="../slideLayouts/slideLayout3.xml" /><Relationship Id="rId3" Type="http://schemas.openxmlformats.org/officeDocument/2006/relationships/theme" Target="../theme/theme1.xml" /><Relationship Id="rId0" Type="http://schemas.openxmlformats.org/officeDocument/2006/relationships/slideLayout" Target="../slideLayouts/slideLayout1.xml" /><Relationship Id="rId1" Type="http://schemas.openxmlformats.org/officeDocument/2006/relationships/slideLayout" Target="../slideLayouts/slideLayout2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lt1">
            <a:alpha val="10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ShapeType="true"/>
          </p:cNvSpPr>
          <p:nvPr>
            <p:ph type="title" idx="0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4" name="Rectangle 4"/>
          <p:cNvSpPr>
            <a:spLocks noGrp="true" noChangeShapeType="true"/>
          </p:cNvSpPr>
          <p:nvPr>
            <p:ph type="dt" idx="2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5" name="Rectangle 5"/>
          <p:cNvSpPr>
            <a:spLocks noGrp="true" noChangeShapeType="true"/>
          </p:cNvSpPr>
          <p:nvPr>
            <p:ph type="ftr" idx="3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6" name="Rectangle 6"/>
          <p:cNvSpPr>
            <a:spLocks noGrp="true" noChangeShapeType="true"/>
          </p:cNvSpPr>
          <p:nvPr>
            <p:ph type="sldNum" idx="4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" name="Line 7"/>
          <p:cNvSpPr>
            <a:spLocks noGrp="true" noChangeShapeType="true"/>
          </p:cNvSpPr>
          <p:nvPr/>
        </p:nvSpPr>
        <p:spPr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</p:sldLayoutIdLst>
  <p:txStyles>
    <p:titleStyle>
      <a:lvl1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</a:defRPr>
      </a:lvl1pPr>
      <a:lvl2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</a:defRPr>
      </a:lvl2pPr>
      <a:lvl3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</a:defRPr>
      </a:lvl3pPr>
      <a:lvl4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</a:defRPr>
      </a:lvl4pPr>
      <a:lvl5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titleStyle>
    <p:bodyStyle>
      <a:lvl1pPr marL="342900" indent="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800" b="false" i="false">
          <a:solidFill>
            <a:schemeClr val="dk1"/>
          </a:solidFill>
          <a:latin typeface="Comic Sans MS"/>
        </a:defRPr>
      </a:lvl1pPr>
      <a:lvl2pPr marL="742950" indent="4572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400" b="false" i="false">
          <a:solidFill>
            <a:schemeClr val="dk1"/>
          </a:solidFill>
          <a:latin typeface="Comic Sans MS"/>
        </a:defRPr>
      </a:lvl2pPr>
      <a:lvl3pPr marL="1143000" indent="9144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000" b="false" i="false">
          <a:solidFill>
            <a:schemeClr val="dk1"/>
          </a:solidFill>
          <a:latin typeface="Comic Sans MS"/>
        </a:defRPr>
      </a:lvl3pPr>
      <a:lvl4pPr marL="1600200" indent="13716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000" b="false" i="false">
          <a:solidFill>
            <a:schemeClr val="dk1"/>
          </a:solidFill>
          <a:latin typeface="Comic Sans MS"/>
        </a:defRPr>
      </a:lvl4pPr>
      <a:lvl5pPr marL="2057400" indent="18288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»"/>
        <a:defRPr lang="en-US" sz="2000" b="false" i="false">
          <a:solidFill>
            <a:schemeClr val="dk1"/>
          </a:solidFill>
          <a:latin typeface="Comic Sans MS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bodyStyle>
    <p:otherStyle>
      <a:lvl1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1pPr>
      <a:lvl2pPr marL="457200" indent="45720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2pPr>
      <a:lvl3pPr marL="914400" indent="91440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3pPr>
      <a:lvl4pPr marL="1371600" indent="137160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4pPr>
      <a:lvl5pPr marL="1828800" indent="182880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.xml" /><Relationship Id="rId0" Type="http://schemas.openxmlformats.org/officeDocument/2006/relationships/slideLayout" Target="../slideLayouts/slideLayout2.xml" 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image" Target="media/image1.png" /><Relationship Id="rId0" Type="http://schemas.openxmlformats.org/officeDocument/2006/relationships/slideLayout" Target="../slideLayouts/slideLayout3.xml" 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.xml" /><Relationship Id="rId0" Type="http://schemas.openxmlformats.org/officeDocument/2006/relationships/slideLayout" Target="../slideLayouts/slideLayout3.xml" /></Relationships>
</file>

<file path=ppt/slides/_rels/slide12.xml.rels><?xml version="1.0" encoding="UTF-8" standalone="yes"?><Relationships xmlns="http://schemas.openxmlformats.org/package/2006/relationships"><Relationship Id="rId2" Type="http://schemas.openxmlformats.org/officeDocument/2006/relationships/image" Target="media/image2.png" /><Relationship Id="rId0" Type="http://schemas.openxmlformats.org/officeDocument/2006/relationships/slideLayout" Target="../slideLayouts/slideLayout3.xml" /><Relationship Id="rId1" Type="http://schemas.openxmlformats.org/officeDocument/2006/relationships/notesSlide" Target="../notesSlides/notesSlide3.xml" /></Relationships>
</file>

<file path=ppt/slides/_rels/slide1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.xml" /><Relationship Id="rId0" Type="http://schemas.openxmlformats.org/officeDocument/2006/relationships/slideLayout" Target="../slideLayouts/slideLayout3.xml" /></Relationships>
</file>

<file path=ppt/slides/_rels/slide1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.xml" /><Relationship Id="rId0" Type="http://schemas.openxmlformats.org/officeDocument/2006/relationships/slideLayout" Target="../slideLayouts/slideLayout3.xml" 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image" Target="media/image3.png" /><Relationship Id="rId0" Type="http://schemas.openxmlformats.org/officeDocument/2006/relationships/slideLayout" Target="../slideLayouts/slideLayout3.xml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.xml" /><Relationship Id="rId0" Type="http://schemas.openxmlformats.org/officeDocument/2006/relationships/slideLayout" Target="../slideLayouts/slideLayout3.xml" /></Relationships>
</file>

<file path=ppt/slides/_rels/slide2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image" Target="media/image4.png" /><Relationship Id="rId0" Type="http://schemas.openxmlformats.org/officeDocument/2006/relationships/slideLayout" Target="../slideLayouts/slideLayout3.xml" /></Relationships>
</file>

<file path=ppt/slides/_rels/slide22.xml.rels><?xml version="1.0" encoding="UTF-8" standalone="yes"?><Relationships xmlns="http://schemas.openxmlformats.org/package/2006/relationships"><Relationship Id="rId2" Type="http://schemas.openxmlformats.org/officeDocument/2006/relationships/image" Target="media/image1.png" /><Relationship Id="rId0" Type="http://schemas.openxmlformats.org/officeDocument/2006/relationships/slideLayout" Target="../slideLayouts/slideLayout3.xml" /><Relationship Id="rId1" Type="http://schemas.openxmlformats.org/officeDocument/2006/relationships/notesSlide" Target="../notesSlides/notesSlide7.xml" /></Relationships>
</file>

<file path=ppt/slides/_rels/slide23.xml.rels><?xml version="1.0" encoding="UTF-8" standalone="yes"?><Relationships xmlns="http://schemas.openxmlformats.org/package/2006/relationships"><Relationship Id="rId2" Type="http://schemas.openxmlformats.org/officeDocument/2006/relationships/image" Target="media/image5.png" /><Relationship Id="rId0" Type="http://schemas.openxmlformats.org/officeDocument/2006/relationships/slideLayout" Target="../slideLayouts/slideLayout3.xml" /><Relationship Id="rId1" Type="http://schemas.openxmlformats.org/officeDocument/2006/relationships/notesSlide" Target="../notesSlides/notesSlide8.xml" 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9.xml" /><Relationship Id="rId0" Type="http://schemas.openxmlformats.org/officeDocument/2006/relationships/slideLayout" Target="../slideLayouts/slideLayout3.xml" 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0.xml" /><Relationship Id="rId0" Type="http://schemas.openxmlformats.org/officeDocument/2006/relationships/slideLayout" Target="../slideLayouts/slideLayout3.xml" /></Relationships>
</file>

<file path=ppt/slides/_rels/slide26.xml.rels><?xml version="1.0" encoding="UTF-8" standalone="yes"?><Relationships xmlns="http://schemas.openxmlformats.org/package/2006/relationships"><Relationship Id="rId2" Type="http://schemas.openxmlformats.org/officeDocument/2006/relationships/image" Target="media/image6.png" /><Relationship Id="rId0" Type="http://schemas.openxmlformats.org/officeDocument/2006/relationships/slideLayout" Target="../slideLayouts/slideLayout3.xml" /><Relationship Id="rId1" Type="http://schemas.openxmlformats.org/officeDocument/2006/relationships/notesSlide" Target="../notesSlides/notesSlide11.xml" /></Relationships>
</file>

<file path=ppt/slides/_rels/slide27.xml.rels><?xml version="1.0" encoding="UTF-8" standalone="yes"?><Relationships xmlns="http://schemas.openxmlformats.org/package/2006/relationships"><Relationship Id="rId2" Type="http://schemas.openxmlformats.org/officeDocument/2006/relationships/image" Target="media/image7.png" /><Relationship Id="rId0" Type="http://schemas.openxmlformats.org/officeDocument/2006/relationships/slideLayout" Target="../slideLayouts/slideLayout3.xml" /><Relationship Id="rId1" Type="http://schemas.openxmlformats.org/officeDocument/2006/relationships/notesSlide" Target="../notesSlides/notesSlide12.xml" /></Relationships>
</file>

<file path=ppt/slides/_rels/slide2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3.xml" /><Relationship Id="rId0" Type="http://schemas.openxmlformats.org/officeDocument/2006/relationships/slideLayout" Target="../slideLayouts/slideLayout3.xml" /></Relationships>
</file>

<file path=ppt/slides/_rels/slide3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image" Target="media/image8.png" /><Relationship Id="rId0" Type="http://schemas.openxmlformats.org/officeDocument/2006/relationships/slideLayout" Target="../slideLayouts/slideLayout3.xml" /></Relationships>
</file>

<file path=ppt/slides/_rels/slide32.xml.rels><?xml version="1.0" encoding="UTF-8" standalone="yes"?><Relationships xmlns="http://schemas.openxmlformats.org/package/2006/relationships"><Relationship Id="rId4" Type="http://schemas.openxmlformats.org/officeDocument/2006/relationships/image" Target="media/image12.png" /><Relationship Id="rId3" Type="http://schemas.openxmlformats.org/officeDocument/2006/relationships/image" Target="media/image11.png" /><Relationship Id="rId2" Type="http://schemas.openxmlformats.org/officeDocument/2006/relationships/image" Target="media/image10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9.png" 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4.xml" /><Relationship Id="rId0" Type="http://schemas.openxmlformats.org/officeDocument/2006/relationships/slideLayout" Target="../slideLayouts/slideLayout3.xml" /></Relationships>
</file>

<file path=ppt/slides/_rels/slide3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image" Target="media/image13.png" /><Relationship Id="rId0" Type="http://schemas.openxmlformats.org/officeDocument/2006/relationships/slideLayout" Target="../slideLayouts/slideLayout3.xml" 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5.xml" /><Relationship Id="rId0" Type="http://schemas.openxmlformats.org/officeDocument/2006/relationships/slideLayout" Target="../slideLayouts/slideLayout3.xml" 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6.xml" /><Relationship Id="rId0" Type="http://schemas.openxmlformats.org/officeDocument/2006/relationships/slideLayout" Target="../slideLayouts/slideLayout3.xml" 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7.xml" /><Relationship Id="rId0" Type="http://schemas.openxmlformats.org/officeDocument/2006/relationships/slideLayout" Target="../slideLayouts/slideLayout3.xml" 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8.xml" /><Relationship Id="rId0" Type="http://schemas.openxmlformats.org/officeDocument/2006/relationships/slideLayout" Target="../slideLayouts/slideLayout3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9.xml" /><Relationship Id="rId0" Type="http://schemas.openxmlformats.org/officeDocument/2006/relationships/slideLayout" Target="../slideLayouts/slideLayout3.xml" 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0.xml" /><Relationship Id="rId0" Type="http://schemas.openxmlformats.org/officeDocument/2006/relationships/slideLayout" Target="../slideLayouts/slideLayout3.xml" 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1.xml" /><Relationship Id="rId0" Type="http://schemas.openxmlformats.org/officeDocument/2006/relationships/slideLayout" Target="../slideLayouts/slideLayout3.xml" 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image" Target="media/image14.png" /><Relationship Id="rId0" Type="http://schemas.openxmlformats.org/officeDocument/2006/relationships/slideLayout" Target="../slideLayouts/slideLayout3.xml" /></Relationships>
</file>

<file path=ppt/slides/_rels/slide43.xml.rels><?xml version="1.0" encoding="UTF-8" standalone="yes"?><Relationships xmlns="http://schemas.openxmlformats.org/package/2006/relationships"><Relationship Id="rId6" Type="http://schemas.openxmlformats.org/officeDocument/2006/relationships/image" Target="media/image19.png" /><Relationship Id="rId1" Type="http://schemas.openxmlformats.org/officeDocument/2006/relationships/notesSlide" Target="../notesSlides/notesSlide22.xml" /><Relationship Id="rId0" Type="http://schemas.openxmlformats.org/officeDocument/2006/relationships/slideLayout" Target="../slideLayouts/slideLayout3.xml" /><Relationship Id="rId4" Type="http://schemas.openxmlformats.org/officeDocument/2006/relationships/image" Target="media/image17.png" /><Relationship Id="rId2" Type="http://schemas.openxmlformats.org/officeDocument/2006/relationships/image" Target="media/image15.png" /><Relationship Id="rId3" Type="http://schemas.openxmlformats.org/officeDocument/2006/relationships/image" Target="media/image16.png" /><Relationship Id="rId5" Type="http://schemas.openxmlformats.org/officeDocument/2006/relationships/image" Target="media/image18.png" 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3.xml" /><Relationship Id="rId0" Type="http://schemas.openxmlformats.org/officeDocument/2006/relationships/slideLayout" Target="../slideLayouts/slideLayout3.xml" 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4.xml" /><Relationship Id="rId0" Type="http://schemas.openxmlformats.org/officeDocument/2006/relationships/slideLayout" Target="../slideLayouts/slideLayout3.xml" 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5.xml" /><Relationship Id="rId0" Type="http://schemas.openxmlformats.org/officeDocument/2006/relationships/slideLayout" Target="../slideLayouts/slideLayout2.xml" 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6.xml" /><Relationship Id="rId0" Type="http://schemas.openxmlformats.org/officeDocument/2006/relationships/slideLayout" Target="../slideLayouts/slideLayout3.xml" 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7.xml" /><Relationship Id="rId0" Type="http://schemas.openxmlformats.org/officeDocument/2006/relationships/slideLayout" Target="../slideLayouts/slideLayout3.xml" 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8.xml" /><Relationship Id="rId0" Type="http://schemas.openxmlformats.org/officeDocument/2006/relationships/slideLayout" Target="../slideLayouts/slideLayout3.xml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9.xml" /><Relationship Id="rId0" Type="http://schemas.openxmlformats.org/officeDocument/2006/relationships/slideLayout" Target="../slideLayouts/slideLayout3.xml" 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0.xml" /><Relationship Id="rId0" Type="http://schemas.openxmlformats.org/officeDocument/2006/relationships/slideLayout" Target="../slideLayouts/slideLayout3.xml" 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image" Target="media/image20.png" /><Relationship Id="rId0" Type="http://schemas.openxmlformats.org/officeDocument/2006/relationships/slideLayout" Target="../slideLayouts/slideLayout3.xml" /></Relationships>
</file>

<file path=ppt/slides/_rels/slide5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1.xml" /><Relationship Id="rId0" Type="http://schemas.openxmlformats.org/officeDocument/2006/relationships/slideLayout" Target="../slideLayouts/slideLayout2.xml" 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2.xml" /><Relationship Id="rId0" Type="http://schemas.openxmlformats.org/officeDocument/2006/relationships/slideLayout" Target="../slideLayouts/slideLayout3.xml" 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3.xml" /><Relationship Id="rId0" Type="http://schemas.openxmlformats.org/officeDocument/2006/relationships/slideLayout" Target="../slideLayouts/slideLayout3.xml" 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4.xml" /><Relationship Id="rId0" Type="http://schemas.openxmlformats.org/officeDocument/2006/relationships/slideLayout" Target="../slideLayouts/slideLayout3.xml" 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5.xml" /><Relationship Id="rId0" Type="http://schemas.openxmlformats.org/officeDocument/2006/relationships/slideLayout" Target="../slideLayouts/slideLayout3.xml" 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6.xml" /><Relationship Id="rId0" Type="http://schemas.openxmlformats.org/officeDocument/2006/relationships/slideLayout" Target="../slideLayouts/slideLayout3.xml" 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7.xml" /><Relationship Id="rId0" Type="http://schemas.openxmlformats.org/officeDocument/2006/relationships/slideLayout" Target="../slideLayouts/slideLayout3.xml" 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8.xml" /><Relationship Id="rId0" Type="http://schemas.openxmlformats.org/officeDocument/2006/relationships/slideLayout" Target="../slideLayouts/slideLayout3.xml" 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9.xml" /><Relationship Id="rId0" Type="http://schemas.openxmlformats.org/officeDocument/2006/relationships/slideLayout" Target="../slideLayouts/slideLayout3.xml" 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0.xml" /><Relationship Id="rId0" Type="http://schemas.openxmlformats.org/officeDocument/2006/relationships/slideLayout" Target="../slideLayouts/slideLayout3.xml" 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1.xml" /><Relationship Id="rId0" Type="http://schemas.openxmlformats.org/officeDocument/2006/relationships/slideLayout" Target="../slideLayouts/slideLayout3.xml" 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2.xml" /><Relationship Id="rId0" Type="http://schemas.openxmlformats.org/officeDocument/2006/relationships/slideLayout" Target="../slideLayouts/slideLayout3.xml" 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3.xml" /><Relationship Id="rId0" Type="http://schemas.openxmlformats.org/officeDocument/2006/relationships/slideLayout" Target="../slideLayouts/slideLayout3.xml" /></Relationships>
</file>

<file path=ppt/slides/_rels/slide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4.xml" /><Relationship Id="rId0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 txBox="true">
            <a:spLocks noGrp="true" noChangeShapeType="true"/>
          </p:cNvSpPr>
          <p:nvPr>
            <p:ph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" name="Rectangle 2"/>
          <p:cNvSpPr>
            <a:spLocks noGrp="true" noChangeShapeType="true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3200">
                <a:latin typeface="Comic Sans MS"/>
                <a:ea typeface="宋体"/>
              </a:rPr>
              <a:t>Exceptional Control Flow I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zh-CN" sz="3200">
                <a:latin typeface="Comic Sans MS"/>
                <a:ea typeface="宋体"/>
              </a:rPr>
              <a:t>（异常控制流</a:t>
            </a:r>
            <a:r>
              <a:rPr lang="en-US" sz="3200">
                <a:latin typeface="Comic Sans MS"/>
                <a:ea typeface="宋体"/>
              </a:rPr>
              <a:t>1</a:t>
            </a:r>
            <a:r>
              <a:rPr lang="zh-CN" sz="3200">
                <a:latin typeface="Comic Sans MS"/>
                <a:ea typeface="宋体"/>
              </a:rPr>
              <a:t>）</a:t>
            </a:r>
            <a:endParaRPr/>
          </a:p>
        </p:txBody>
      </p:sp>
    </p:spTree>
  </p:cSld>
  <p:clrMapOvr>
    <a:masterClrMapping/>
  </p:clrMapOvr>
  <p:transition/>
</p:sld>
</file>

<file path=ppt/slides/slide10.xml><?xml version="1.0" encoding="utf-8"?>
<p:sld xmlns:ask="http://schemas.microsoft.com/office/drawing/2018/sketchyshapes"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mc:Ignorable="ask">
  <p:cSld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true">
            <a:spLocks noGrp="true" noChangeShapeType="true"/>
          </p:cNvSpPr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 marL="0" lv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pPr>
            <a:r>
              <a:rPr lang="en-US" sz="2800" b="true" i="false">
                <a:solidFill>
                  <a:srgbClr val="000000"/>
                </a:solidFill>
                <a:latin typeface="Comic Sans MS"/>
                <a:ea typeface="宋体" pitchFamily="2" charset="-122"/>
              </a:rPr>
              <a:t>Exceptions</a:t>
            </a:r>
            <a:endParaRPr lang="en-US" sz="2800" b="true" i="fals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" name="Rectangle 3"/>
          <p:cNvSpPr txBox="true">
            <a:spLocks noGrp="true" noChangeShapeType="true"/>
          </p:cNvSpPr>
          <p:nvPr/>
        </p:nvSpPr>
        <p:spPr>
          <a:xfrm>
            <a:off x="457200" y="1600200"/>
            <a:ext cx="8153400" cy="15240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rgbClr val="000000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rgbClr val="000000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000" b="false" i="false">
                <a:solidFill>
                  <a:srgbClr val="000000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000" b="false" i="false">
                <a:solidFill>
                  <a:srgbClr val="000000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lang="en-US" sz="2000" b="false" i="false">
                <a:solidFill>
                  <a:srgbClr val="000000"/>
                </a:solidFill>
                <a:latin typeface="Comic Sans MS"/>
              </a:defRPr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系统中每种可能的异常都有一个唯一的正整数的</a:t>
            </a:r>
            <a:r>
              <a:rPr lang="en-US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exception number</a:t>
            </a:r>
            <a:endParaRPr/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有些</a:t>
            </a:r>
            <a:r>
              <a:rPr lang="en-US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exception number</a:t>
            </a: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在</a:t>
            </a: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设计</a:t>
            </a:r>
            <a:r>
              <a:rPr lang="en-US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CPU</a:t>
            </a: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时就定义好了，有些则可以由</a:t>
            </a:r>
            <a:r>
              <a:rPr lang="en-US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OS Kernel</a:t>
            </a: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来分配</a:t>
            </a:r>
            <a:endParaRPr/>
          </a:p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endParaRPr lang="en-US" sz="2400" b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</p:txBody>
      </p:sp>
      <p:pic>
        <p:nvPicPr>
          <p:cNvPr id="7" name="Picture 3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0" flipH="false" flipV="false">
            <a:off x="457200" y="3563983"/>
            <a:ext cx="7305153" cy="3217817"/>
          </a:xfrm>
          <a:prstGeom prst="rect">
            <a:avLst/>
          </a:prstGeom>
          <a:noFill/>
        </p:spPr>
      </p:pic>
      <p:sp>
        <p:nvSpPr>
          <p:cNvPr id="8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/>
          <a:lstStyle>
            <a:lvl1pPr marL="342900" indent="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rgbClr val="000000"/>
                </a:solidFill>
                <a:latin typeface="Comic Sans MS"/>
                <a:ea typeface="宋体"/>
              </a:defRPr>
            </a:lvl2pPr>
            <a:lvl3pPr marL="1143000" indent="9144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3pPr>
            <a:lvl4pPr marL="1600200" indent="13716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4pPr>
            <a:lvl5pPr marL="2057400" indent="18288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 marL="0" lvl="0" indent="0" algn="r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pPr>
            <a:fld id="{D038279B-FC19-497E-A7D1-5ADD9CAF016F}" type="slidenum">
              <a:rPr lang="zh-CN" sz="1400" b="false" i="false">
                <a:solidFill>
                  <a:srgbClr val="000000"/>
                </a:solidFill>
                <a:latin typeface="Times New Roman" pitchFamily="18"/>
                <a:ea typeface="宋体" pitchFamily="2" charset="-122"/>
              </a:rPr>
              <a:t>*</a:t>
            </a:fld>
            <a:endParaRPr lang="en-US" sz="2800" b="false" i="false">
              <a:solidFill>
                <a:srgbClr val="000000"/>
              </a:solidFill>
              <a:latin typeface="Comic Sans MS"/>
              <a:ea typeface="宋体"/>
            </a:endParaRPr>
          </a:p>
        </p:txBody>
      </p:sp>
      <p:sp>
        <p:nvSpPr>
          <p:cNvPr id="9" name=""/>
          <p:cNvSpPr/>
          <p:nvPr/>
        </p:nvSpPr>
        <p:spPr>
          <a:xfrm rot="0" flipH="false" flipV="false">
            <a:off x="646611" y="5610498"/>
            <a:ext cx="7197634" cy="1018902"/>
          </a:xfrm>
          <a:custGeom>
            <a:rect l="l" t="t" r="r" b="b"/>
            <a:pathLst>
              <a:path w="1133" h="160" stroke="true">
                <a:moveTo>
                  <a:pt x="0" y="27"/>
                </a:moveTo>
                <a:cubicBezTo>
                  <a:pt x="2" y="14"/>
                  <a:pt x="10" y="-2"/>
                  <a:pt x="27" y="0"/>
                </a:cubicBezTo>
                <a:cubicBezTo>
                  <a:pt x="74" y="12"/>
                  <a:pt x="85" y="-11"/>
                  <a:pt x="162" y="0"/>
                </a:cubicBezTo>
                <a:cubicBezTo>
                  <a:pt x="216" y="9"/>
                  <a:pt x="246" y="-8"/>
                  <a:pt x="297" y="0"/>
                </a:cubicBezTo>
                <a:cubicBezTo>
                  <a:pt x="353" y="11"/>
                  <a:pt x="379" y="-10"/>
                  <a:pt x="432" y="0"/>
                </a:cubicBezTo>
                <a:cubicBezTo>
                  <a:pt x="482" y="11"/>
                  <a:pt x="500" y="-10"/>
                  <a:pt x="567" y="0"/>
                </a:cubicBezTo>
                <a:cubicBezTo>
                  <a:pt x="615" y="6"/>
                  <a:pt x="646" y="-5"/>
                  <a:pt x="702" y="0"/>
                </a:cubicBezTo>
                <a:cubicBezTo>
                  <a:pt x="744" y="3"/>
                  <a:pt x="779" y="-2"/>
                  <a:pt x="837" y="0"/>
                </a:cubicBezTo>
                <a:cubicBezTo>
                  <a:pt x="880" y="6"/>
                  <a:pt x="908" y="-5"/>
                  <a:pt x="972" y="0"/>
                </a:cubicBezTo>
                <a:cubicBezTo>
                  <a:pt x="1024" y="11"/>
                  <a:pt x="1046" y="-10"/>
                  <a:pt x="1106" y="0"/>
                </a:cubicBezTo>
                <a:cubicBezTo>
                  <a:pt x="1123" y="2"/>
                  <a:pt x="1131" y="10"/>
                  <a:pt x="1133" y="27"/>
                </a:cubicBezTo>
                <a:cubicBezTo>
                  <a:pt x="1136" y="58"/>
                  <a:pt x="1131" y="82"/>
                  <a:pt x="1133" y="133"/>
                </a:cubicBezTo>
                <a:cubicBezTo>
                  <a:pt x="1134" y="149"/>
                  <a:pt x="1120" y="159"/>
                  <a:pt x="1106" y="160"/>
                </a:cubicBezTo>
                <a:cubicBezTo>
                  <a:pt x="1075" y="166"/>
                  <a:pt x="1024" y="153"/>
                  <a:pt x="971" y="160"/>
                </a:cubicBezTo>
                <a:cubicBezTo>
                  <a:pt x="938" y="171"/>
                  <a:pt x="869" y="148"/>
                  <a:pt x="836" y="160"/>
                </a:cubicBezTo>
                <a:cubicBezTo>
                  <a:pt x="800" y="169"/>
                  <a:pt x="735" y="150"/>
                  <a:pt x="701" y="160"/>
                </a:cubicBezTo>
                <a:cubicBezTo>
                  <a:pt x="665" y="165"/>
                  <a:pt x="612" y="154"/>
                  <a:pt x="566" y="160"/>
                </a:cubicBezTo>
                <a:cubicBezTo>
                  <a:pt x="531" y="171"/>
                  <a:pt x="462" y="148"/>
                  <a:pt x="431" y="160"/>
                </a:cubicBezTo>
                <a:cubicBezTo>
                  <a:pt x="398" y="172"/>
                  <a:pt x="328" y="147"/>
                  <a:pt x="296" y="160"/>
                </a:cubicBezTo>
                <a:cubicBezTo>
                  <a:pt x="261" y="163"/>
                  <a:pt x="214" y="156"/>
                  <a:pt x="161" y="160"/>
                </a:cubicBezTo>
                <a:cubicBezTo>
                  <a:pt x="128" y="169"/>
                  <a:pt x="68" y="151"/>
                  <a:pt x="27" y="160"/>
                </a:cubicBezTo>
                <a:cubicBezTo>
                  <a:pt x="12" y="160"/>
                  <a:pt x="0" y="148"/>
                  <a:pt x="0" y="133"/>
                </a:cubicBezTo>
                <a:cubicBezTo>
                  <a:pt x="10" y="109"/>
                  <a:pt x="-10" y="55"/>
                  <a:pt x="0" y="27"/>
                </a:cubicBezTo>
                <a:close/>
              </a:path>
            </a:pathLst>
          </a:custGeom>
          <a:noFill/>
          <a:ln w="25400">
            <a:solidFill>
              <a:srgbClr val="FF0202">
                <a:alpha val="100000"/>
              </a:srgbClr>
            </a:solidFill>
            <a:prstDash val="solid"/>
            <a:miter lim="800000"/>
            <a:extLst>
              <a:ext uri="{C807C97D-BFC1-408E-A445-0C87EB9F89A2}">
                <ask:lineSketchStyleProps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anchor="ctr"/>
          <a:p>
            <a:pPr algn="ctr"/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>
  <p:cSld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Exception Table</a:t>
            </a:r>
            <a:endParaRPr/>
          </a:p>
        </p:txBody>
      </p:sp>
      <p:sp>
        <p:nvSpPr>
          <p:cNvPr id="1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5486400" y="1600200"/>
            <a:ext cx="3124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>
                <a:latin typeface="Comic Sans MS"/>
                <a:ea typeface="宋体"/>
              </a:rPr>
              <a:t>1. </a:t>
            </a:r>
            <a:r>
              <a:rPr lang="zh-CN" sz="2000">
                <a:latin typeface="Comic Sans MS"/>
                <a:ea typeface="宋体"/>
              </a:rPr>
              <a:t>每种</a:t>
            </a:r>
            <a:r>
              <a:rPr lang="en-US" sz="2000">
                <a:latin typeface="Comic Sans MS"/>
                <a:ea typeface="宋体"/>
              </a:rPr>
              <a:t>event</a:t>
            </a:r>
            <a:r>
              <a:rPr lang="zh-CN" sz="2000">
                <a:latin typeface="Comic Sans MS"/>
                <a:ea typeface="宋体"/>
              </a:rPr>
              <a:t>有唯一的</a:t>
            </a:r>
            <a:r>
              <a:rPr lang="en-US" sz="2000" b="false">
                <a:latin typeface="Comic Sans MS"/>
                <a:ea typeface="宋体"/>
              </a:rPr>
              <a:t> </a:t>
            </a:r>
            <a:r>
              <a:rPr lang="en-US" sz="2000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exception number </a:t>
            </a:r>
            <a:r>
              <a:rPr lang="en-US" sz="2000">
                <a:latin typeface="Comic Sans MS"/>
                <a:ea typeface="宋体"/>
              </a:rPr>
              <a:t>k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endParaRPr lang="en-US" sz="2000"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>
                <a:latin typeface="Comic Sans MS"/>
                <a:ea typeface="宋体"/>
              </a:rPr>
              <a:t>2. </a:t>
            </a:r>
            <a:r>
              <a:rPr lang="en-US" sz="2000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Exception table </a:t>
            </a:r>
            <a:r>
              <a:rPr lang="en-US" sz="2000">
                <a:latin typeface="Comic Sans MS"/>
                <a:ea typeface="宋体"/>
              </a:rPr>
              <a:t>entry k</a:t>
            </a:r>
            <a:r>
              <a:rPr lang="zh-CN" sz="2000">
                <a:latin typeface="Comic Sans MS"/>
                <a:ea typeface="宋体"/>
              </a:rPr>
              <a:t>指向一个</a:t>
            </a:r>
            <a:r>
              <a:rPr lang="en-US" sz="2000">
                <a:latin typeface="Comic Sans MS"/>
                <a:ea typeface="宋体"/>
              </a:rPr>
              <a:t>exception handler.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endParaRPr lang="en-US" sz="2000"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>
                <a:latin typeface="Comic Sans MS"/>
                <a:ea typeface="宋体"/>
              </a:rPr>
              <a:t>3. </a:t>
            </a:r>
            <a:r>
              <a:rPr lang="en-US" sz="2000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Handler</a:t>
            </a:r>
            <a:r>
              <a:rPr lang="en-US" sz="2000">
                <a:latin typeface="Comic Sans MS"/>
                <a:ea typeface="宋体"/>
              </a:rPr>
              <a:t> k </a:t>
            </a:r>
            <a:r>
              <a:rPr lang="zh-CN" sz="2000">
                <a:latin typeface="Comic Sans MS"/>
                <a:ea typeface="宋体"/>
              </a:rPr>
              <a:t>在</a:t>
            </a:r>
            <a:r>
              <a:rPr lang="en-US" sz="2000">
                <a:latin typeface="Comic Sans MS"/>
                <a:ea typeface="宋体"/>
              </a:rPr>
              <a:t>exception k</a:t>
            </a:r>
            <a:r>
              <a:rPr lang="zh-CN" sz="2000">
                <a:latin typeface="Comic Sans MS"/>
                <a:ea typeface="宋体"/>
              </a:rPr>
              <a:t>发生时被调用</a:t>
            </a:r>
            <a:r>
              <a:rPr lang="en-US" sz="2000">
                <a:latin typeface="Comic Sans MS"/>
                <a:ea typeface="宋体"/>
              </a:rPr>
              <a:t>.</a:t>
            </a:r>
            <a:endParaRPr/>
          </a:p>
        </p:txBody>
      </p:sp>
      <p:grpSp>
        <p:nvGrpSpPr>
          <p:cNvPr id="14" name="Group 4"/>
          <p:cNvGrpSpPr/>
          <p:nvPr/>
        </p:nvGrpSpPr>
        <p:grpSpPr>
          <a:xfrm>
            <a:off x="152400" y="1577975"/>
            <a:ext cx="5257800" cy="4670425"/>
            <a:chOff x="-195" y="635"/>
            <a:chExt cx="3312" cy="2485"/>
          </a:xfrm>
        </p:grpSpPr>
        <p:sp>
          <p:nvSpPr>
            <p:cNvPr id="15" name="Rectangle 5"/>
            <p:cNvSpPr>
              <a:spLocks noChangeShapeType="true"/>
            </p:cNvSpPr>
            <p:nvPr/>
          </p:nvSpPr>
          <p:spPr>
            <a:xfrm>
              <a:off x="190" y="1326"/>
              <a:ext cx="888" cy="3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2000" b="true" i="false" u="none">
                  <a:latin typeface="Arial" pitchFamily="2"/>
                  <a:ea typeface="宋体" pitchFamily="2" charset="-122"/>
                </a:rPr>
                <a:t>Exception</a:t>
              </a:r>
              <a:endParaRPr/>
            </a:p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2000" b="true" i="false" u="none">
                  <a:latin typeface="Arial" pitchFamily="2"/>
                  <a:ea typeface="宋体" pitchFamily="2" charset="-122"/>
                </a:rPr>
                <a:t>table</a:t>
              </a:r>
              <a:endParaRPr/>
            </a:p>
          </p:txBody>
        </p:sp>
        <p:sp>
          <p:nvSpPr>
            <p:cNvPr id="16" name="Rectangle 6"/>
            <p:cNvSpPr>
              <a:spLocks noChangeShapeType="true"/>
            </p:cNvSpPr>
            <p:nvPr/>
          </p:nvSpPr>
          <p:spPr>
            <a:xfrm>
              <a:off x="241" y="1808"/>
              <a:ext cx="768" cy="144"/>
            </a:xfrm>
            <a:prstGeom prst="rect">
              <a:avLst/>
            </a:prstGeom>
            <a:ln w="1270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>
              <a:spAutoFit/>
            </a:bodyPr>
            <a:lstStyle/>
            <a:p>
              <a:pPr/>
              <a:endParaRPr sz="1400" dirty="false"/>
            </a:p>
          </p:txBody>
        </p:sp>
        <p:sp>
          <p:nvSpPr>
            <p:cNvPr id="17" name="Rectangle 7"/>
            <p:cNvSpPr>
              <a:spLocks noChangeShapeType="true"/>
            </p:cNvSpPr>
            <p:nvPr/>
          </p:nvSpPr>
          <p:spPr>
            <a:xfrm>
              <a:off x="241" y="1952"/>
              <a:ext cx="768" cy="144"/>
            </a:xfrm>
            <a:prstGeom prst="rect">
              <a:avLst/>
            </a:prstGeom>
            <a:ln w="1270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>
              <a:spAutoFit/>
            </a:bodyPr>
            <a:lstStyle/>
            <a:p>
              <a:pPr/>
              <a:endParaRPr sz="1400" dirty="false"/>
            </a:p>
          </p:txBody>
        </p:sp>
        <p:sp>
          <p:nvSpPr>
            <p:cNvPr id="18" name="Rectangle 8"/>
            <p:cNvSpPr>
              <a:spLocks noChangeShapeType="true"/>
            </p:cNvSpPr>
            <p:nvPr/>
          </p:nvSpPr>
          <p:spPr>
            <a:xfrm>
              <a:off x="241" y="2096"/>
              <a:ext cx="768" cy="144"/>
            </a:xfrm>
            <a:prstGeom prst="rect">
              <a:avLst/>
            </a:prstGeom>
            <a:ln w="1270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>
              <a:spAutoFit/>
            </a:bodyPr>
            <a:lstStyle/>
            <a:p>
              <a:pPr/>
              <a:endParaRPr sz="1400" dirty="false"/>
            </a:p>
          </p:txBody>
        </p:sp>
        <p:sp>
          <p:nvSpPr>
            <p:cNvPr id="19" name="Line 9"/>
            <p:cNvSpPr>
              <a:spLocks noChangeShapeType="true"/>
            </p:cNvSpPr>
            <p:nvPr/>
          </p:nvSpPr>
          <p:spPr>
            <a:xfrm flipV="true">
              <a:off x="625" y="1960"/>
              <a:ext cx="768" cy="20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lIns="91440" tIns="45720" rIns="91440" bIns="45720" anchor="ctr" anchorCtr="false">
              <a:spAutoFit/>
            </a:bodyPr>
            <a:lstStyle/>
            <a:p>
              <a:pPr/>
              <a:endParaRPr sz="1400" dirty="false"/>
            </a:p>
          </p:txBody>
        </p:sp>
        <p:sp>
          <p:nvSpPr>
            <p:cNvPr id="20" name="Oval 10"/>
            <p:cNvSpPr>
              <a:spLocks noChangeShapeType="true"/>
            </p:cNvSpPr>
            <p:nvPr/>
          </p:nvSpPr>
          <p:spPr>
            <a:xfrm>
              <a:off x="599" y="2136"/>
              <a:ext cx="56" cy="56"/>
            </a:xfrm>
            <a:prstGeom prst="ellipse">
              <a:avLst/>
            </a:prstGeom>
            <a:solidFill>
              <a:schemeClr val="dk1"/>
            </a:solidFill>
            <a:ln w="1270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>
              <a:spAutoFit/>
            </a:bodyPr>
            <a:lstStyle/>
            <a:p>
              <a:pPr/>
              <a:endParaRPr sz="1400" dirty="false"/>
            </a:p>
          </p:txBody>
        </p:sp>
        <p:sp>
          <p:nvSpPr>
            <p:cNvPr id="21" name="Text Box 11"/>
            <p:cNvSpPr txBox="true">
              <a:spLocks noChangeShapeType="true"/>
            </p:cNvSpPr>
            <p:nvPr/>
          </p:nvSpPr>
          <p:spPr>
            <a:xfrm>
              <a:off x="48" y="1823"/>
              <a:ext cx="178" cy="162"/>
            </a:xfrm>
            <a:prstGeom prst="rect">
              <a:avLst/>
            </a:prstGeom>
            <a:noFill/>
          </p:spPr>
          <p:txBody>
            <a:bodyPr wrap="none" anchor="ctr" anchorCtr="fals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1400" b="true" i="false" u="none">
                  <a:latin typeface="Arial" pitchFamily="2"/>
                  <a:ea typeface="宋体" pitchFamily="2" charset="-122"/>
                </a:rPr>
                <a:t>0</a:t>
              </a:r>
              <a:endParaRPr/>
            </a:p>
          </p:txBody>
        </p:sp>
        <p:sp>
          <p:nvSpPr>
            <p:cNvPr id="22" name="Text Box 12"/>
            <p:cNvSpPr txBox="true">
              <a:spLocks noChangeShapeType="true"/>
            </p:cNvSpPr>
            <p:nvPr/>
          </p:nvSpPr>
          <p:spPr>
            <a:xfrm>
              <a:off x="49" y="1951"/>
              <a:ext cx="178" cy="162"/>
            </a:xfrm>
            <a:prstGeom prst="rect">
              <a:avLst/>
            </a:prstGeom>
            <a:noFill/>
          </p:spPr>
          <p:txBody>
            <a:bodyPr wrap="none" anchor="ctr" anchorCtr="fals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1400" b="true" i="false" u="none">
                  <a:latin typeface="Arial" pitchFamily="2"/>
                  <a:ea typeface="宋体" pitchFamily="2" charset="-122"/>
                </a:rPr>
                <a:t>1</a:t>
              </a:r>
              <a:endParaRPr/>
            </a:p>
          </p:txBody>
        </p:sp>
        <p:sp>
          <p:nvSpPr>
            <p:cNvPr id="23" name="Text Box 13"/>
            <p:cNvSpPr txBox="true">
              <a:spLocks noChangeShapeType="true"/>
            </p:cNvSpPr>
            <p:nvPr/>
          </p:nvSpPr>
          <p:spPr>
            <a:xfrm>
              <a:off x="49" y="2110"/>
              <a:ext cx="178" cy="162"/>
            </a:xfrm>
            <a:prstGeom prst="rect">
              <a:avLst/>
            </a:prstGeom>
            <a:noFill/>
          </p:spPr>
          <p:txBody>
            <a:bodyPr wrap="none" anchor="ctr" anchorCtr="fals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1400" b="true" i="false" u="none">
                  <a:latin typeface="Arial" pitchFamily="2"/>
                  <a:ea typeface="宋体" pitchFamily="2" charset="-122"/>
                </a:rPr>
                <a:t>2</a:t>
              </a:r>
              <a:endParaRPr/>
            </a:p>
          </p:txBody>
        </p:sp>
        <p:sp>
          <p:nvSpPr>
            <p:cNvPr id="24" name="Text Box 14"/>
            <p:cNvSpPr txBox="true">
              <a:spLocks noChangeShapeType="true"/>
            </p:cNvSpPr>
            <p:nvPr/>
          </p:nvSpPr>
          <p:spPr>
            <a:xfrm>
              <a:off x="489" y="2126"/>
              <a:ext cx="275" cy="243"/>
            </a:xfrm>
            <a:prstGeom prst="rect">
              <a:avLst/>
            </a:prstGeom>
            <a:noFill/>
          </p:spPr>
          <p:txBody>
            <a:bodyPr wrap="none" anchor="ctr" anchorCtr="fals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2400" b="true" i="false" u="none">
                  <a:latin typeface="Arial" pitchFamily="2"/>
                  <a:ea typeface="宋体" pitchFamily="2" charset="-122"/>
                </a:rPr>
                <a:t>...</a:t>
              </a:r>
              <a:endParaRPr/>
            </a:p>
          </p:txBody>
        </p:sp>
        <p:sp>
          <p:nvSpPr>
            <p:cNvPr id="25" name="Rectangle 15"/>
            <p:cNvSpPr>
              <a:spLocks noChangeShapeType="true"/>
            </p:cNvSpPr>
            <p:nvPr/>
          </p:nvSpPr>
          <p:spPr>
            <a:xfrm>
              <a:off x="241" y="2400"/>
              <a:ext cx="768" cy="144"/>
            </a:xfrm>
            <a:prstGeom prst="rect">
              <a:avLst/>
            </a:prstGeom>
            <a:ln w="1270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>
              <a:spAutoFit/>
            </a:bodyPr>
            <a:lstStyle/>
            <a:p>
              <a:pPr/>
              <a:endParaRPr sz="1400" dirty="false"/>
            </a:p>
          </p:txBody>
        </p:sp>
        <p:sp>
          <p:nvSpPr>
            <p:cNvPr id="26" name="Text Box 16"/>
            <p:cNvSpPr txBox="true">
              <a:spLocks noChangeShapeType="true"/>
            </p:cNvSpPr>
            <p:nvPr/>
          </p:nvSpPr>
          <p:spPr>
            <a:xfrm>
              <a:off x="-3" y="2415"/>
              <a:ext cx="283" cy="162"/>
            </a:xfrm>
            <a:prstGeom prst="rect">
              <a:avLst/>
            </a:prstGeom>
            <a:noFill/>
          </p:spPr>
          <p:txBody>
            <a:bodyPr wrap="none" anchor="ctr" anchorCtr="fals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1400" b="true" i="false" u="none">
                  <a:latin typeface="Arial" pitchFamily="2"/>
                  <a:ea typeface="宋体" pitchFamily="2" charset="-122"/>
                </a:rPr>
                <a:t>n-1</a:t>
              </a:r>
              <a:endParaRPr/>
            </a:p>
          </p:txBody>
        </p:sp>
        <p:sp>
          <p:nvSpPr>
            <p:cNvPr id="27" name="Oval 17"/>
            <p:cNvSpPr>
              <a:spLocks noChangeShapeType="true"/>
            </p:cNvSpPr>
            <p:nvPr/>
          </p:nvSpPr>
          <p:spPr>
            <a:xfrm>
              <a:off x="599" y="1864"/>
              <a:ext cx="56" cy="56"/>
            </a:xfrm>
            <a:prstGeom prst="ellipse">
              <a:avLst/>
            </a:prstGeom>
            <a:solidFill>
              <a:schemeClr val="dk1"/>
            </a:solidFill>
            <a:ln w="1270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>
              <a:spAutoFit/>
            </a:bodyPr>
            <a:lstStyle/>
            <a:p>
              <a:pPr/>
              <a:endParaRPr sz="1400" dirty="false"/>
            </a:p>
          </p:txBody>
        </p:sp>
        <p:sp>
          <p:nvSpPr>
            <p:cNvPr id="28" name="Line 18"/>
            <p:cNvSpPr>
              <a:spLocks noChangeShapeType="true"/>
            </p:cNvSpPr>
            <p:nvPr/>
          </p:nvSpPr>
          <p:spPr>
            <a:xfrm flipV="true">
              <a:off x="625" y="1096"/>
              <a:ext cx="768" cy="792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lIns="91440" tIns="45720" rIns="91440" bIns="45720" anchor="ctr" anchorCtr="false">
              <a:spAutoFit/>
            </a:bodyPr>
            <a:lstStyle/>
            <a:p>
              <a:pPr/>
              <a:endParaRPr sz="1400" dirty="false"/>
            </a:p>
          </p:txBody>
        </p:sp>
        <p:sp>
          <p:nvSpPr>
            <p:cNvPr id="29" name="Rectangle 19"/>
            <p:cNvSpPr>
              <a:spLocks noChangeShapeType="true"/>
            </p:cNvSpPr>
            <p:nvPr/>
          </p:nvSpPr>
          <p:spPr>
            <a:xfrm>
              <a:off x="1393" y="1096"/>
              <a:ext cx="1631" cy="334"/>
            </a:xfrm>
            <a:prstGeom prst="rect">
              <a:avLst/>
            </a:prstGeom>
            <a:ln w="12700">
              <a:solidFill>
                <a:schemeClr val="dk1"/>
              </a:solidFill>
              <a:round/>
              <a:headEnd/>
              <a:tailEnd/>
            </a:ln>
            <a:effectLst>
              <a:outerShdw dist="107763" dir="2700000" algn="ctr" rotWithShape="false">
                <a:schemeClr val="lt2">
                  <a:alpha val="74901"/>
                </a:schemeClr>
              </a:outerShdw>
            </a:effectLst>
          </p:spPr>
          <p:txBody>
            <a:bodyPr wrap="none" anchor="ctr" anchorCtr="false"/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2000" b="true" i="false" u="none">
                  <a:latin typeface="Arial" pitchFamily="2"/>
                  <a:ea typeface="宋体" pitchFamily="2" charset="-122"/>
                </a:rPr>
                <a:t>code for  </a:t>
              </a:r>
              <a:endParaRPr/>
            </a:p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2000" b="true" i="false" u="none">
                  <a:latin typeface="Arial" pitchFamily="2"/>
                  <a:ea typeface="宋体" pitchFamily="2" charset="-122"/>
                </a:rPr>
                <a:t>exception handler 0</a:t>
              </a:r>
              <a:endParaRPr/>
            </a:p>
          </p:txBody>
        </p:sp>
        <p:sp>
          <p:nvSpPr>
            <p:cNvPr id="30" name="Rectangle 20"/>
            <p:cNvSpPr>
              <a:spLocks noChangeShapeType="true"/>
            </p:cNvSpPr>
            <p:nvPr/>
          </p:nvSpPr>
          <p:spPr>
            <a:xfrm>
              <a:off x="1393" y="1528"/>
              <a:ext cx="1631" cy="336"/>
            </a:xfrm>
            <a:prstGeom prst="rect">
              <a:avLst/>
            </a:prstGeom>
            <a:ln w="12700">
              <a:solidFill>
                <a:schemeClr val="dk1"/>
              </a:solidFill>
              <a:round/>
              <a:headEnd/>
              <a:tailEnd/>
            </a:ln>
            <a:effectLst>
              <a:outerShdw dist="107763" dir="2700000" algn="ctr" rotWithShape="false">
                <a:schemeClr val="lt2">
                  <a:alpha val="74901"/>
                </a:schemeClr>
              </a:outerShdw>
            </a:effectLst>
          </p:spPr>
          <p:txBody>
            <a:bodyPr wrap="none" anchor="ctr" anchorCtr="false"/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2000" b="true" i="false" u="none">
                  <a:latin typeface="Arial" pitchFamily="2"/>
                  <a:ea typeface="宋体" pitchFamily="2" charset="-122"/>
                </a:rPr>
                <a:t>code for </a:t>
              </a:r>
              <a:endParaRPr/>
            </a:p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2000" b="true" i="false" u="none">
                  <a:latin typeface="Arial" pitchFamily="2"/>
                  <a:ea typeface="宋体" pitchFamily="2" charset="-122"/>
                </a:rPr>
                <a:t>exception handler 1</a:t>
              </a:r>
              <a:endParaRPr/>
            </a:p>
          </p:txBody>
        </p:sp>
        <p:sp>
          <p:nvSpPr>
            <p:cNvPr id="31" name="Oval 21"/>
            <p:cNvSpPr>
              <a:spLocks noChangeShapeType="true"/>
            </p:cNvSpPr>
            <p:nvPr/>
          </p:nvSpPr>
          <p:spPr>
            <a:xfrm>
              <a:off x="599" y="2000"/>
              <a:ext cx="56" cy="56"/>
            </a:xfrm>
            <a:prstGeom prst="ellipse">
              <a:avLst/>
            </a:prstGeom>
            <a:solidFill>
              <a:schemeClr val="dk1"/>
            </a:solidFill>
            <a:ln w="1270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>
              <a:spAutoFit/>
            </a:bodyPr>
            <a:lstStyle/>
            <a:p>
              <a:pPr/>
              <a:endParaRPr sz="1400" dirty="false"/>
            </a:p>
          </p:txBody>
        </p:sp>
        <p:sp>
          <p:nvSpPr>
            <p:cNvPr id="32" name="Line 22"/>
            <p:cNvSpPr>
              <a:spLocks noChangeShapeType="true"/>
            </p:cNvSpPr>
            <p:nvPr/>
          </p:nvSpPr>
          <p:spPr>
            <a:xfrm flipV="true">
              <a:off x="625" y="1528"/>
              <a:ext cx="768" cy="50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lIns="91440" tIns="45720" rIns="91440" bIns="45720" anchor="ctr" anchorCtr="false">
              <a:spAutoFit/>
            </a:bodyPr>
            <a:lstStyle/>
            <a:p>
              <a:pPr/>
              <a:endParaRPr sz="1400" dirty="false"/>
            </a:p>
          </p:txBody>
        </p:sp>
        <p:sp>
          <p:nvSpPr>
            <p:cNvPr id="33" name="Rectangle 23"/>
            <p:cNvSpPr>
              <a:spLocks noChangeShapeType="true"/>
            </p:cNvSpPr>
            <p:nvPr/>
          </p:nvSpPr>
          <p:spPr>
            <a:xfrm>
              <a:off x="1393" y="1960"/>
              <a:ext cx="1631" cy="334"/>
            </a:xfrm>
            <a:prstGeom prst="rect">
              <a:avLst/>
            </a:prstGeom>
            <a:ln w="12700">
              <a:solidFill>
                <a:schemeClr val="dk1"/>
              </a:solidFill>
              <a:round/>
              <a:headEnd/>
              <a:tailEnd/>
            </a:ln>
            <a:effectLst>
              <a:outerShdw dist="107763" dir="2700000" algn="ctr" rotWithShape="false">
                <a:schemeClr val="lt2">
                  <a:alpha val="74901"/>
                </a:schemeClr>
              </a:outerShdw>
            </a:effectLst>
          </p:spPr>
          <p:txBody>
            <a:bodyPr wrap="none" anchor="ctr" anchorCtr="false"/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2000" b="true" i="false" u="none">
                  <a:latin typeface="Arial" pitchFamily="2"/>
                  <a:ea typeface="宋体" pitchFamily="2" charset="-122"/>
                </a:rPr>
                <a:t>code for</a:t>
              </a:r>
              <a:endParaRPr/>
            </a:p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2000" b="true" i="false" u="none">
                  <a:latin typeface="Arial" pitchFamily="2"/>
                  <a:ea typeface="宋体" pitchFamily="2" charset="-122"/>
                </a:rPr>
                <a:t>exception handler 2</a:t>
              </a:r>
              <a:endParaRPr/>
            </a:p>
          </p:txBody>
        </p:sp>
        <p:sp>
          <p:nvSpPr>
            <p:cNvPr id="34" name="Rectangle 24"/>
            <p:cNvSpPr>
              <a:spLocks noChangeShapeType="true"/>
            </p:cNvSpPr>
            <p:nvPr/>
          </p:nvSpPr>
          <p:spPr>
            <a:xfrm>
              <a:off x="1393" y="2784"/>
              <a:ext cx="1724" cy="336"/>
            </a:xfrm>
            <a:prstGeom prst="rect">
              <a:avLst/>
            </a:prstGeom>
            <a:ln w="12700">
              <a:solidFill>
                <a:schemeClr val="dk1"/>
              </a:solidFill>
              <a:round/>
              <a:headEnd/>
              <a:tailEnd/>
            </a:ln>
            <a:effectLst>
              <a:outerShdw dist="107763" dir="2700000" algn="ctr" rotWithShape="false">
                <a:schemeClr val="lt2">
                  <a:alpha val="74901"/>
                </a:schemeClr>
              </a:outerShdw>
            </a:effectLst>
          </p:spPr>
          <p:txBody>
            <a:bodyPr wrap="none" anchor="ctr" anchorCtr="false"/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2000" b="true" i="false" u="none">
                  <a:latin typeface="Arial" pitchFamily="2"/>
                  <a:ea typeface="宋体" pitchFamily="2" charset="-122"/>
                </a:rPr>
                <a:t>code for </a:t>
              </a:r>
              <a:endParaRPr/>
            </a:p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2000" b="true" i="false" u="none">
                  <a:latin typeface="Arial" pitchFamily="2"/>
                  <a:ea typeface="宋体" pitchFamily="2" charset="-122"/>
                </a:rPr>
                <a:t>exception handler n-1</a:t>
              </a:r>
              <a:endParaRPr/>
            </a:p>
          </p:txBody>
        </p:sp>
        <p:sp>
          <p:nvSpPr>
            <p:cNvPr id="35" name="Text Box 25"/>
            <p:cNvSpPr txBox="true">
              <a:spLocks noChangeShapeType="true"/>
            </p:cNvSpPr>
            <p:nvPr/>
          </p:nvSpPr>
          <p:spPr>
            <a:xfrm>
              <a:off x="2112" y="2365"/>
              <a:ext cx="275" cy="243"/>
            </a:xfrm>
            <a:prstGeom prst="rect">
              <a:avLst/>
            </a:prstGeom>
            <a:noFill/>
          </p:spPr>
          <p:txBody>
            <a:bodyPr wrap="none" anchor="ctr" anchorCtr="fals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2400" b="true" i="false" u="none">
                  <a:latin typeface="Arial" pitchFamily="2"/>
                  <a:ea typeface="宋体" pitchFamily="2" charset="-122"/>
                </a:rPr>
                <a:t>...</a:t>
              </a:r>
              <a:endParaRPr/>
            </a:p>
          </p:txBody>
        </p:sp>
        <p:sp>
          <p:nvSpPr>
            <p:cNvPr id="36" name="Oval 26"/>
            <p:cNvSpPr>
              <a:spLocks noChangeShapeType="true"/>
            </p:cNvSpPr>
            <p:nvPr/>
          </p:nvSpPr>
          <p:spPr>
            <a:xfrm>
              <a:off x="599" y="2440"/>
              <a:ext cx="56" cy="56"/>
            </a:xfrm>
            <a:prstGeom prst="ellipse">
              <a:avLst/>
            </a:prstGeom>
            <a:solidFill>
              <a:schemeClr val="dk1"/>
            </a:solidFill>
            <a:ln w="1270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>
              <a:spAutoFit/>
            </a:bodyPr>
            <a:lstStyle/>
            <a:p>
              <a:pPr/>
              <a:endParaRPr sz="1400" dirty="false"/>
            </a:p>
          </p:txBody>
        </p:sp>
        <p:sp>
          <p:nvSpPr>
            <p:cNvPr id="37" name="Line 27"/>
            <p:cNvSpPr>
              <a:spLocks noChangeShapeType="true"/>
            </p:cNvSpPr>
            <p:nvPr/>
          </p:nvSpPr>
          <p:spPr>
            <a:xfrm>
              <a:off x="625" y="2468"/>
              <a:ext cx="768" cy="316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lIns="91440" tIns="45720" rIns="91440" bIns="45720" anchor="ctr" anchorCtr="false">
              <a:spAutoFit/>
            </a:bodyPr>
            <a:lstStyle/>
            <a:p>
              <a:pPr/>
              <a:endParaRPr sz="1400" dirty="false"/>
            </a:p>
          </p:txBody>
        </p:sp>
        <p:sp>
          <p:nvSpPr>
            <p:cNvPr id="38" name="Text Box 28"/>
            <p:cNvSpPr txBox="true">
              <a:spLocks noChangeShapeType="true"/>
            </p:cNvSpPr>
            <p:nvPr/>
          </p:nvSpPr>
          <p:spPr>
            <a:xfrm>
              <a:off x="-195" y="635"/>
              <a:ext cx="933" cy="3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000" b="true" i="false" u="none">
                  <a:latin typeface="Helvetica" pitchFamily="34"/>
                  <a:ea typeface="宋体" pitchFamily="2" charset="-122"/>
                </a:rPr>
                <a:t>Exception </a:t>
              </a:r>
              <a:endParaRPr/>
            </a:p>
            <a:p>
              <a:pPr marL="0" lvl="0" indent="0">
                <a:spcBef>
                  <a:spcPts val="0"/>
                </a:spcBef>
                <a:buNone/>
              </a:pPr>
              <a:r>
                <a:rPr lang="en-US" sz="2000" b="true" i="false" u="none">
                  <a:latin typeface="Helvetica" pitchFamily="34"/>
                  <a:ea typeface="宋体" pitchFamily="2" charset="-122"/>
                </a:rPr>
                <a:t>numbers</a:t>
              </a:r>
              <a:endParaRPr/>
            </a:p>
          </p:txBody>
        </p:sp>
        <p:sp>
          <p:nvSpPr>
            <p:cNvPr id="39" name="Line 29"/>
            <p:cNvSpPr>
              <a:spLocks noChangeShapeType="true"/>
            </p:cNvSpPr>
            <p:nvPr/>
          </p:nvSpPr>
          <p:spPr>
            <a:xfrm>
              <a:off x="137" y="1008"/>
              <a:ext cx="4" cy="772"/>
            </a:xfrm>
            <a:prstGeom prst="line">
              <a:avLst/>
            </a:prstGeom>
            <a:noFill/>
            <a:ln w="25400">
              <a:solidFill>
                <a:schemeClr val="dk1"/>
              </a:solidFill>
              <a:round/>
              <a:headEnd/>
              <a:tailEnd type="arrow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</p:grpSp>
      <p:sp>
        <p:nvSpPr>
          <p:cNvPr id="40" name=""/>
          <p:cNvSpPr txBox="true"/>
          <p:nvPr/>
        </p:nvSpPr>
        <p:spPr>
          <a:xfrm rot="0" flipH="false" flipV="false">
            <a:off x="3544389" y="63500"/>
            <a:ext cx="5200650" cy="13081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>
              <a:buNone/>
            </a:pPr>
            <a:r>
              <a:rPr lang="en-US"/>
              <a:t>OS</a:t>
            </a:r>
            <a:r>
              <a:rPr lang="zh-CN"/>
              <a:t>在启动时会创建和初始化</a:t>
            </a:r>
            <a:r>
              <a:rPr lang="en-US"/>
              <a:t>exception table,</a:t>
            </a:r>
            <a:r>
              <a:rPr lang="zh-CN"/>
              <a:t>每个</a:t>
            </a:r>
            <a:r>
              <a:rPr lang="en-US"/>
              <a:t>exception number</a:t>
            </a:r>
            <a:r>
              <a:rPr lang="zh-CN"/>
              <a:t>对应其中的一个</a:t>
            </a:r>
            <a:r>
              <a:rPr lang="en-US"/>
              <a:t>entry</a:t>
            </a:r>
            <a:r>
              <a:rPr lang="zh-CN"/>
              <a:t>，</a:t>
            </a:r>
            <a:r>
              <a:rPr lang="zh-CN"/>
              <a:t>存放着</a:t>
            </a:r>
            <a:r>
              <a:rPr lang="zh-CN"/>
              <a:t>相应</a:t>
            </a:r>
            <a:r>
              <a:rPr lang="en-US"/>
              <a:t>exception h</a:t>
            </a:r>
            <a:r>
              <a:rPr lang="en-US"/>
              <a:t>andler</a:t>
            </a:r>
            <a:r>
              <a:rPr lang="zh-CN"/>
              <a:t>的指针</a:t>
            </a:r>
            <a:endParaRPr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3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Exception Table</a:t>
            </a:r>
            <a:endParaRPr/>
          </a:p>
        </p:txBody>
      </p:sp>
      <p:pic>
        <p:nvPicPr>
          <p:cNvPr id="44" name="Picture 2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7325" y="2220912"/>
            <a:ext cx="8728075" cy="2274887"/>
          </a:xfrm>
          <a:prstGeom prst="rect">
            <a:avLst/>
          </a:prstGeom>
          <a:noFill/>
        </p:spPr>
      </p:pic>
      <p:sp>
        <p:nvSpPr>
          <p:cNvPr id="45" name=""/>
          <p:cNvSpPr txBox="true"/>
          <p:nvPr/>
        </p:nvSpPr>
        <p:spPr>
          <a:xfrm rot="0" flipH="false" flipV="false">
            <a:off x="187325" y="4336869"/>
            <a:ext cx="2663008" cy="1003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>
              <a:buNone/>
            </a:pPr>
            <a:r>
              <a:rPr lang="zh-CN"/>
              <a:t>一个</a:t>
            </a:r>
            <a:r>
              <a:rPr lang="en-US"/>
              <a:t>CPU register</a:t>
            </a:r>
            <a:r>
              <a:rPr lang="zh-CN"/>
              <a:t>，</a:t>
            </a:r>
            <a:r>
              <a:rPr lang="zh-CN"/>
              <a:t>存放</a:t>
            </a:r>
            <a:r>
              <a:rPr lang="en-US"/>
              <a:t>exception table</a:t>
            </a:r>
            <a:r>
              <a:rPr lang="zh-CN"/>
              <a:t>的起始地址</a:t>
            </a:r>
            <a:endParaRPr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>
                <a:latin typeface="Comic Sans MS"/>
                <a:ea typeface="宋体"/>
              </a:rPr>
              <a:t>Exception Handler</a:t>
            </a:r>
            <a:endParaRPr/>
          </a:p>
        </p:txBody>
      </p:sp>
      <p:sp>
        <p:nvSpPr>
          <p:cNvPr id="4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600"/>
              <a:t>Exception handler</a:t>
            </a:r>
            <a:r>
              <a:rPr lang="zh-CN" sz="2600"/>
              <a:t>由</a:t>
            </a:r>
            <a:r>
              <a:rPr lang="en-US" sz="2600"/>
              <a:t>OS</a:t>
            </a:r>
            <a:r>
              <a:rPr lang="zh-CN" sz="2600"/>
              <a:t>装载</a:t>
            </a:r>
            <a:r>
              <a:rPr lang="zh-CN" sz="2600"/>
              <a:t>，运行在</a:t>
            </a:r>
            <a:r>
              <a:rPr lang="en-US" sz="2600"/>
              <a:t>kernel mode</a:t>
            </a:r>
            <a:r>
              <a:rPr lang="zh-CN" sz="2600"/>
              <a:t>，拥有系统中的最高权限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sz="2600"/>
              <a:t>因此，</a:t>
            </a:r>
            <a:r>
              <a:rPr lang="en-US" sz="2600"/>
              <a:t>Exception</a:t>
            </a:r>
            <a:r>
              <a:rPr lang="zh-CN" sz="2600"/>
              <a:t>意味着</a:t>
            </a:r>
            <a:r>
              <a:rPr lang="en-US" sz="2600"/>
              <a:t>c</a:t>
            </a:r>
            <a:r>
              <a:rPr lang="en-US" sz="2600"/>
              <a:t>ontrol flow</a:t>
            </a:r>
            <a:r>
              <a:rPr lang="zh-CN" sz="2600"/>
              <a:t>在</a:t>
            </a:r>
            <a:r>
              <a:rPr lang="en-US" sz="2600"/>
              <a:t>user mode</a:t>
            </a:r>
            <a:r>
              <a:rPr lang="zh-CN" sz="2600"/>
              <a:t>和</a:t>
            </a:r>
            <a:r>
              <a:rPr lang="en-US" sz="2600"/>
              <a:t>kernel mode</a:t>
            </a:r>
            <a:r>
              <a:rPr lang="zh-CN" sz="2600"/>
              <a:t>之间的切换</a:t>
            </a:r>
            <a:r>
              <a:rPr lang="en-US" sz="2600"/>
              <a:t>(</a:t>
            </a:r>
            <a:r>
              <a:rPr lang="en-US" sz="2600"/>
              <a:t>transfer)</a:t>
            </a:r>
            <a:r>
              <a:rPr lang="zh-CN" sz="2600"/>
              <a:t>，即进出内核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 lang="en-US" sz="2600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600">
                <a:latin typeface="Comic Sans MS"/>
                <a:ea typeface="宋体"/>
              </a:rPr>
              <a:t>User and kernel modes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200" b="false">
                <a:latin typeface="Comic Sans MS"/>
                <a:ea typeface="宋体"/>
              </a:rPr>
              <a:t>User mode: </a:t>
            </a:r>
            <a:r>
              <a:rPr lang="zh-CN" sz="2200" b="false">
                <a:latin typeface="Comic Sans MS"/>
                <a:ea typeface="宋体"/>
              </a:rPr>
              <a:t>有限制，有些指令没有权利执行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>
                <a:latin typeface="Comic Sans MS"/>
                <a:ea typeface="宋体"/>
              </a:rPr>
              <a:t>例如</a:t>
            </a:r>
            <a:r>
              <a:rPr lang="en-US" sz="1800" b="false">
                <a:latin typeface="Comic Sans MS"/>
                <a:ea typeface="宋体"/>
              </a:rPr>
              <a:t>I/O</a:t>
            </a:r>
            <a:r>
              <a:rPr lang="en-US" sz="1800" b="false">
                <a:latin typeface="Comic Sans MS"/>
                <a:ea typeface="宋体"/>
              </a:rPr>
              <a:t>请求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200" b="false">
                <a:latin typeface="Comic Sans MS"/>
                <a:ea typeface="宋体"/>
              </a:rPr>
              <a:t>Kernel mode: OS kernel</a:t>
            </a:r>
            <a:r>
              <a:rPr lang="zh-CN" sz="2200" b="false">
                <a:latin typeface="Comic Sans MS"/>
                <a:ea typeface="宋体"/>
              </a:rPr>
              <a:t>有最高权限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>
                <a:latin typeface="Comic Sans MS"/>
                <a:ea typeface="宋体"/>
              </a:rPr>
              <a:t>限制级指令被包装为</a:t>
            </a:r>
            <a:r>
              <a:rPr lang="en-US" sz="1800" b="false">
                <a:latin typeface="Comic Sans MS"/>
                <a:ea typeface="宋体"/>
              </a:rPr>
              <a:t>system call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sz="1800" b="false">
                <a:latin typeface="Comic Sans MS"/>
                <a:ea typeface="宋体"/>
              </a:rPr>
              <a:t>程序调用</a:t>
            </a:r>
            <a:r>
              <a:rPr lang="en-US" sz="1800" b="false">
                <a:latin typeface="Comic Sans MS"/>
                <a:ea typeface="宋体"/>
              </a:rPr>
              <a:t>system call</a:t>
            </a:r>
            <a:r>
              <a:rPr lang="en-US" sz="1800" b="false">
                <a:latin typeface="Comic Sans MS"/>
                <a:ea typeface="宋体"/>
              </a:rPr>
              <a:t>，要先切换到</a:t>
            </a:r>
            <a:r>
              <a:rPr lang="en-US" sz="1800" b="false">
                <a:latin typeface="Comic Sans MS"/>
                <a:ea typeface="宋体"/>
              </a:rPr>
              <a:t>kernel mode</a:t>
            </a:r>
            <a:r>
              <a:rPr lang="en-US" sz="1800" b="false">
                <a:latin typeface="Comic Sans MS"/>
                <a:ea typeface="宋体"/>
              </a:rPr>
              <a:t>去执行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 sz="2600"/>
          </a:p>
        </p:txBody>
      </p:sp>
      <p:sp>
        <p:nvSpPr>
          <p:cNvPr id="49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5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Exception Handler</a:t>
            </a:r>
            <a:endParaRPr/>
          </a:p>
        </p:txBody>
      </p:sp>
      <p:grpSp>
        <p:nvGrpSpPr>
          <p:cNvPr id="53" name="Group 4"/>
          <p:cNvGrpSpPr/>
          <p:nvPr/>
        </p:nvGrpSpPr>
        <p:grpSpPr>
          <a:xfrm rot="0" flipH="false" flipV="false">
            <a:off x="457200" y="2195278"/>
            <a:ext cx="8045450" cy="2976562"/>
            <a:chOff x="336" y="2109"/>
            <a:chExt cx="5068" cy="1874"/>
          </a:xfrm>
        </p:grpSpPr>
        <p:sp>
          <p:nvSpPr>
            <p:cNvPr id="54" name="Rectangle 5"/>
            <p:cNvSpPr>
              <a:spLocks noChangeShapeType="true"/>
            </p:cNvSpPr>
            <p:nvPr/>
          </p:nvSpPr>
          <p:spPr>
            <a:xfrm rot="0">
              <a:off x="1404" y="2147"/>
              <a:ext cx="1524" cy="4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true">
                  <a:latin typeface="Arial"/>
                  <a:ea typeface="宋体"/>
                </a:rPr>
                <a:t>Application program</a:t>
              </a:r>
              <a:endParaRPr/>
            </a:p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true">
                  <a:latin typeface="Arial"/>
                  <a:ea typeface="宋体"/>
                </a:rPr>
                <a:t>(</a:t>
              </a:r>
              <a:r>
                <a:rPr lang="en-US" sz="1800" b="true">
                  <a:solidFill>
                    <a:srgbClr val="ff0200">
                      <a:alpha val="100000"/>
                    </a:srgbClr>
                  </a:solidFill>
                  <a:latin typeface="Arial"/>
                  <a:ea typeface="宋体"/>
                </a:rPr>
                <a:t>User mode</a:t>
              </a:r>
              <a:r>
                <a:rPr lang="en-US" sz="1800" b="true">
                  <a:latin typeface="Arial"/>
                  <a:ea typeface="宋体"/>
                </a:rPr>
                <a:t>)</a:t>
              </a:r>
              <a:endParaRPr/>
            </a:p>
          </p:txBody>
        </p:sp>
        <p:sp>
          <p:nvSpPr>
            <p:cNvPr id="55" name="Rectangle 6"/>
            <p:cNvSpPr>
              <a:spLocks noChangeShapeType="true"/>
            </p:cNvSpPr>
            <p:nvPr/>
          </p:nvSpPr>
          <p:spPr>
            <a:xfrm rot="0" flipH="false" flipV="false">
              <a:off x="3444" y="2110"/>
              <a:ext cx="1380" cy="4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true">
                  <a:solidFill>
                    <a:schemeClr val="tx1">
                      <a:alpha val="100000"/>
                    </a:schemeClr>
                  </a:solidFill>
                  <a:latin typeface="Arial"/>
                  <a:ea typeface="宋体"/>
                </a:rPr>
                <a:t>Exception Handler</a:t>
              </a:r>
              <a:endParaRPr/>
            </a:p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true">
                  <a:solidFill>
                    <a:schemeClr val="tx1">
                      <a:alpha val="100000"/>
                    </a:schemeClr>
                  </a:solidFill>
                  <a:latin typeface="Arial"/>
                  <a:ea typeface="宋体"/>
                </a:rPr>
                <a:t>(</a:t>
              </a:r>
              <a:r>
                <a:rPr lang="en-US" sz="1800" b="true">
                  <a:solidFill>
                    <a:srgbClr val="FF0000">
                      <a:alpha val="100000"/>
                    </a:srgbClr>
                  </a:solidFill>
                  <a:latin typeface="Arial"/>
                  <a:ea typeface="宋体"/>
                </a:rPr>
                <a:t>Kernel mode</a:t>
              </a:r>
              <a:r>
                <a:rPr lang="en-US" sz="1800" b="true">
                  <a:solidFill>
                    <a:schemeClr val="tx1">
                      <a:alpha val="100000"/>
                    </a:schemeClr>
                  </a:solidFill>
                  <a:latin typeface="Arial"/>
                  <a:ea typeface="宋体"/>
                </a:rPr>
                <a:t>)</a:t>
              </a:r>
              <a:endParaRPr/>
            </a:p>
          </p:txBody>
        </p:sp>
        <p:sp>
          <p:nvSpPr>
            <p:cNvPr id="56" name="Line 7"/>
            <p:cNvSpPr>
              <a:spLocks noChangeShapeType="true"/>
            </p:cNvSpPr>
            <p:nvPr/>
          </p:nvSpPr>
          <p:spPr>
            <a:xfrm>
              <a:off x="1949" y="2551"/>
              <a:ext cx="0" cy="377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7" name="Line 8"/>
            <p:cNvSpPr>
              <a:spLocks noChangeShapeType="true"/>
            </p:cNvSpPr>
            <p:nvPr/>
          </p:nvSpPr>
          <p:spPr>
            <a:xfrm>
              <a:off x="1953" y="2932"/>
              <a:ext cx="1768" cy="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8" name="Line 9"/>
            <p:cNvSpPr>
              <a:spLocks noChangeShapeType="true"/>
            </p:cNvSpPr>
            <p:nvPr/>
          </p:nvSpPr>
          <p:spPr>
            <a:xfrm>
              <a:off x="3725" y="2936"/>
              <a:ext cx="0" cy="376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9" name="Line 10"/>
            <p:cNvSpPr>
              <a:spLocks noChangeShapeType="true"/>
            </p:cNvSpPr>
            <p:nvPr/>
          </p:nvSpPr>
          <p:spPr>
            <a:xfrm flipH="true" flipV="true">
              <a:off x="1945" y="2976"/>
              <a:ext cx="1784" cy="344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0" name="Line 11"/>
            <p:cNvSpPr>
              <a:spLocks noChangeShapeType="true"/>
            </p:cNvSpPr>
            <p:nvPr/>
          </p:nvSpPr>
          <p:spPr>
            <a:xfrm>
              <a:off x="1949" y="3031"/>
              <a:ext cx="0" cy="953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1" name="Rectangle 12"/>
            <p:cNvSpPr>
              <a:spLocks noChangeShapeType="true"/>
            </p:cNvSpPr>
            <p:nvPr/>
          </p:nvSpPr>
          <p:spPr>
            <a:xfrm>
              <a:off x="2516" y="2726"/>
              <a:ext cx="730" cy="2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false" i="true" u="none">
                  <a:latin typeface="Arial" pitchFamily="2"/>
                  <a:ea typeface="宋体" pitchFamily="2" charset="-122"/>
                </a:rPr>
                <a:t>exception</a:t>
              </a:r>
              <a:endParaRPr/>
            </a:p>
          </p:txBody>
        </p:sp>
        <p:sp>
          <p:nvSpPr>
            <p:cNvPr id="62" name="Rectangle 13"/>
            <p:cNvSpPr>
              <a:spLocks noChangeShapeType="true"/>
            </p:cNvSpPr>
            <p:nvPr/>
          </p:nvSpPr>
          <p:spPr>
            <a:xfrm>
              <a:off x="3812" y="2898"/>
              <a:ext cx="1592" cy="224"/>
            </a:xfrm>
            <a:prstGeom prst="rect">
              <a:avLst/>
            </a:prstGeom>
            <a:noFill/>
          </p:spPr>
          <p:txBody>
            <a:bodyPr lIns="90479" tIns="44446" rIns="90479" bIns="44446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false" i="true">
                  <a:latin typeface="Arial"/>
                  <a:ea typeface="宋体"/>
                </a:rPr>
                <a:t>exception processing</a:t>
              </a:r>
              <a:endParaRPr/>
            </a:p>
          </p:txBody>
        </p:sp>
        <p:sp>
          <p:nvSpPr>
            <p:cNvPr id="63" name="Rectangle 14"/>
            <p:cNvSpPr>
              <a:spLocks noChangeShapeType="true"/>
            </p:cNvSpPr>
            <p:nvPr/>
          </p:nvSpPr>
          <p:spPr>
            <a:xfrm>
              <a:off x="2478" y="3350"/>
              <a:ext cx="1130" cy="4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false" i="true" u="none">
                  <a:latin typeface="Arial" pitchFamily="2"/>
                  <a:ea typeface="宋体" pitchFamily="2" charset="-122"/>
                </a:rPr>
                <a:t>exception </a:t>
              </a:r>
              <a:endParaRPr/>
            </a:p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false" i="true" u="none">
                  <a:latin typeface="Arial" pitchFamily="2"/>
                  <a:ea typeface="宋体" pitchFamily="2" charset="-122"/>
                </a:rPr>
                <a:t>return </a:t>
              </a:r>
              <a:r>
                <a:rPr lang="en-US" sz="1800">
                  <a:latin typeface="Arial" pitchFamily="2"/>
                  <a:ea typeface="宋体" pitchFamily="2" charset="-122"/>
                </a:rPr>
                <a:t>(optional)</a:t>
              </a:r>
              <a:endParaRPr/>
            </a:p>
          </p:txBody>
        </p:sp>
        <p:sp>
          <p:nvSpPr>
            <p:cNvPr id="64" name="Rectangle 15"/>
            <p:cNvSpPr>
              <a:spLocks noChangeShapeType="true"/>
            </p:cNvSpPr>
            <p:nvPr/>
          </p:nvSpPr>
          <p:spPr>
            <a:xfrm>
              <a:off x="336" y="2764"/>
              <a:ext cx="507" cy="229"/>
            </a:xfrm>
            <a:prstGeom prst="rect">
              <a:avLst/>
            </a:prstGeom>
            <a:noFill/>
          </p:spPr>
          <p:txBody>
            <a:bodyPr lIns="90479" tIns="44446" rIns="90479" bIns="44446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false" i="true" u="none">
                  <a:latin typeface="Arial" pitchFamily="2"/>
                  <a:ea typeface="宋体" pitchFamily="2" charset="-122"/>
                </a:rPr>
                <a:t>event </a:t>
              </a:r>
              <a:endParaRPr/>
            </a:p>
          </p:txBody>
        </p:sp>
        <p:sp>
          <p:nvSpPr>
            <p:cNvPr id="65" name="Text Box 16"/>
            <p:cNvSpPr txBox="true">
              <a:spLocks noChangeShapeType="true"/>
            </p:cNvSpPr>
            <p:nvPr/>
          </p:nvSpPr>
          <p:spPr>
            <a:xfrm>
              <a:off x="1344" y="2699"/>
              <a:ext cx="469" cy="2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400" b="true" i="false" u="none">
                  <a:latin typeface="Times New Roman" pitchFamily="18"/>
                  <a:ea typeface="宋体" pitchFamily="2" charset="-122"/>
                </a:rPr>
                <a:t>I</a:t>
              </a:r>
              <a:r>
                <a:rPr lang="en-US" sz="2400" b="true" i="false" u="none" baseline="-25000">
                  <a:latin typeface="Times New Roman" pitchFamily="18"/>
                  <a:ea typeface="宋体" pitchFamily="2" charset="-122"/>
                </a:rPr>
                <a:t> curr</a:t>
              </a:r>
              <a:endParaRPr/>
            </a:p>
          </p:txBody>
        </p:sp>
        <p:sp>
          <p:nvSpPr>
            <p:cNvPr id="66" name="Text Box 17"/>
            <p:cNvSpPr txBox="true">
              <a:spLocks noChangeShapeType="true"/>
            </p:cNvSpPr>
            <p:nvPr/>
          </p:nvSpPr>
          <p:spPr>
            <a:xfrm>
              <a:off x="1344" y="2942"/>
              <a:ext cx="462" cy="2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400" b="true" i="false" u="none">
                  <a:latin typeface="Times New Roman" pitchFamily="18"/>
                  <a:ea typeface="宋体" pitchFamily="2" charset="-122"/>
                </a:rPr>
                <a:t>I</a:t>
              </a:r>
              <a:r>
                <a:rPr lang="en-US" sz="2400" b="true" i="false" u="none" baseline="-25000">
                  <a:latin typeface="Times New Roman" pitchFamily="18"/>
                  <a:ea typeface="宋体" pitchFamily="2" charset="-122"/>
                </a:rPr>
                <a:t> next</a:t>
              </a:r>
              <a:endParaRPr/>
            </a:p>
          </p:txBody>
        </p:sp>
        <p:sp>
          <p:nvSpPr>
            <p:cNvPr id="67" name="Line 18"/>
            <p:cNvSpPr>
              <a:spLocks noChangeShapeType="true"/>
            </p:cNvSpPr>
            <p:nvPr/>
          </p:nvSpPr>
          <p:spPr>
            <a:xfrm>
              <a:off x="912" y="2897"/>
              <a:ext cx="432" cy="0"/>
            </a:xfrm>
            <a:prstGeom prst="line">
              <a:avLst/>
            </a:prstGeom>
            <a:noFill/>
            <a:ln w="254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>
                <a:latin typeface="Comic Sans MS"/>
                <a:ea typeface="宋体"/>
              </a:rPr>
              <a:t>ECF and Process</a:t>
            </a:r>
            <a:endParaRPr/>
          </a:p>
        </p:txBody>
      </p:sp>
      <p:sp>
        <p:nvSpPr>
          <p:cNvPr id="7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b="false">
                <a:latin typeface="Comic Sans MS"/>
                <a:ea typeface="宋体"/>
              </a:rPr>
              <a:t>ECF</a:t>
            </a:r>
            <a:r>
              <a:rPr lang="zh-CN" b="false">
                <a:latin typeface="Comic Sans MS"/>
                <a:ea typeface="宋体"/>
              </a:rPr>
              <a:t>是</a:t>
            </a:r>
            <a:r>
              <a:rPr lang="zh-CN" b="false">
                <a:latin typeface="Comic Sans MS"/>
                <a:ea typeface="宋体"/>
              </a:rPr>
              <a:t>支撑“进程”的关键机制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>
                <a:latin typeface="Comic Sans MS"/>
                <a:ea typeface="宋体"/>
              </a:rPr>
              <a:t>进程看起来是独享整个机器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>
                <a:latin typeface="Comic Sans MS"/>
                <a:ea typeface="宋体"/>
              </a:rPr>
              <a:t>但实际上多个进程并发执行，共享计算机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 lang="en-US" b="false">
              <a:latin typeface="Comic Sans MS"/>
              <a:ea typeface="宋体"/>
            </a:endParaRPr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>
                <a:latin typeface="Comic Sans MS"/>
                <a:ea typeface="宋体"/>
              </a:rPr>
              <a:t>进程之间的切换、交替运行，就是依赖</a:t>
            </a:r>
            <a:r>
              <a:rPr lang="en-US" b="false">
                <a:latin typeface="Comic Sans MS"/>
                <a:ea typeface="宋体"/>
              </a:rPr>
              <a:t>ECF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进程对各种事件和故障的处理也依赖</a:t>
            </a:r>
            <a:r>
              <a:rPr lang="en-US" b="false">
                <a:latin typeface="Comic Sans MS"/>
                <a:ea typeface="宋体"/>
              </a:rPr>
              <a:t>ECF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进程执行</a:t>
            </a:r>
            <a:r>
              <a:rPr lang="en-US" b="false">
                <a:latin typeface="Comic Sans MS"/>
                <a:ea typeface="宋体"/>
              </a:rPr>
              <a:t>system call</a:t>
            </a:r>
            <a:r>
              <a:rPr lang="zh-CN" b="false">
                <a:latin typeface="Comic Sans MS"/>
                <a:ea typeface="宋体"/>
              </a:rPr>
              <a:t>也依赖</a:t>
            </a:r>
            <a:r>
              <a:rPr lang="en-US" b="false">
                <a:latin typeface="Comic Sans MS"/>
                <a:ea typeface="宋体"/>
              </a:rPr>
              <a:t>ECF</a:t>
            </a:r>
            <a:endParaRPr/>
          </a:p>
        </p:txBody>
      </p:sp>
      <p:sp>
        <p:nvSpPr>
          <p:cNvPr id="71" name="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Exception分类</a:t>
            </a:r>
            <a:endParaRPr/>
          </a:p>
        </p:txBody>
      </p:sp>
      <p:sp>
        <p:nvSpPr>
          <p:cNvPr id="7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 i="false" u="none">
                <a:ea typeface="宋体" pitchFamily="2" charset="-122"/>
              </a:rPr>
              <a:t>中断（interrupt）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 i="false" u="none">
                <a:ea typeface="宋体" pitchFamily="2" charset="-122"/>
              </a:rPr>
              <a:t>陷阱（trap）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 i="false" u="none">
                <a:ea typeface="宋体" pitchFamily="2" charset="-122"/>
              </a:rPr>
              <a:t>故障（fault）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 i="false" u="none">
                <a:ea typeface="宋体" pitchFamily="2" charset="-122"/>
              </a:rPr>
              <a:t>终止（abort）</a:t>
            </a:r>
            <a:endParaRPr/>
          </a:p>
        </p:txBody>
      </p:sp>
      <p:sp>
        <p:nvSpPr>
          <p:cNvPr id="75" name="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>
                <a:latin typeface="Comic Sans MS"/>
                <a:ea typeface="宋体"/>
              </a:rPr>
              <a:t>Interrupts</a:t>
            </a:r>
            <a:endParaRPr/>
          </a:p>
        </p:txBody>
      </p:sp>
      <p:sp>
        <p:nvSpPr>
          <p:cNvPr id="78" name="内容占位符 2"/>
          <p:cNvSpPr>
            <a:spLocks noGrp="true" noChangeShapeType="true"/>
          </p:cNvSpPr>
          <p:nvPr>
            <p:ph type="obj"/>
          </p:nvPr>
        </p:nvSpPr>
        <p:spPr>
          <a:xfrm rot="0" flipH="false" flipV="false">
            <a:off x="228600" y="1600200"/>
            <a:ext cx="8809024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中断（</a:t>
            </a:r>
            <a:r>
              <a:rPr lang="en-US" b="false">
                <a:latin typeface="Comic Sans MS"/>
                <a:ea typeface="宋体"/>
              </a:rPr>
              <a:t>interrupt</a:t>
            </a:r>
            <a:r>
              <a:rPr lang="en-US" b="false">
                <a:latin typeface="Comic Sans MS"/>
                <a:ea typeface="宋体"/>
              </a:rPr>
              <a:t>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来自</a:t>
            </a:r>
            <a:r>
              <a:rPr lang="en-US" b="false">
                <a:latin typeface="Comic Sans MS"/>
                <a:ea typeface="宋体"/>
              </a:rPr>
              <a:t>CPU</a:t>
            </a:r>
            <a:r>
              <a:rPr lang="zh-CN" b="false">
                <a:latin typeface="Comic Sans MS"/>
                <a:ea typeface="宋体"/>
              </a:rPr>
              <a:t>外部，如</a:t>
            </a:r>
            <a:r>
              <a:rPr lang="zh-CN" b="false">
                <a:latin typeface="Comic Sans MS"/>
                <a:ea typeface="宋体"/>
              </a:rPr>
              <a:t>I/O</a:t>
            </a:r>
            <a:r>
              <a:rPr lang="zh-CN" b="false">
                <a:latin typeface="Comic Sans MS"/>
                <a:ea typeface="宋体"/>
              </a:rPr>
              <a:t>设备等硬件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异步发生（与指令不对齐，任何时间都可能发生）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CPU</a:t>
            </a:r>
            <a:r>
              <a:rPr lang="zh-CN" b="false">
                <a:latin typeface="Comic Sans MS"/>
                <a:ea typeface="宋体"/>
              </a:rPr>
              <a:t>有专门的硬件管脚</a:t>
            </a:r>
            <a:r>
              <a:rPr lang="en-US" b="false">
                <a:latin typeface="Comic Sans MS"/>
                <a:ea typeface="宋体"/>
              </a:rPr>
              <a:t>(pin)</a:t>
            </a:r>
            <a:r>
              <a:rPr lang="zh-CN" b="false">
                <a:latin typeface="Comic Sans MS"/>
                <a:ea typeface="宋体"/>
              </a:rPr>
              <a:t>接受中断请求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对应的</a:t>
            </a:r>
            <a:r>
              <a:rPr lang="en-US" b="false">
                <a:latin typeface="Comic Sans MS"/>
                <a:ea typeface="宋体"/>
              </a:rPr>
              <a:t>exception handler</a:t>
            </a:r>
            <a:r>
              <a:rPr lang="zh-CN" b="false">
                <a:latin typeface="Comic Sans MS"/>
                <a:ea typeface="宋体"/>
              </a:rPr>
              <a:t>也叫</a:t>
            </a:r>
            <a:r>
              <a:rPr lang="zh-CN" b="false">
                <a:latin typeface="Comic Sans MS"/>
                <a:ea typeface="宋体"/>
              </a:rPr>
              <a:t>interrupt handler</a:t>
            </a:r>
            <a:endParaRPr/>
          </a:p>
        </p:txBody>
      </p:sp>
      <p:sp>
        <p:nvSpPr>
          <p:cNvPr id="79" name="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8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533400"/>
            <a:ext cx="8305800" cy="7620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>
                <a:latin typeface="Comic Sans MS"/>
                <a:ea typeface="宋体"/>
              </a:rPr>
              <a:t>Interrupts</a:t>
            </a:r>
            <a:endParaRPr/>
          </a:p>
        </p:txBody>
      </p:sp>
      <p:sp>
        <p:nvSpPr>
          <p:cNvPr id="83" name="Line 3"/>
          <p:cNvSpPr>
            <a:spLocks noGrp="true" noChangeShapeType="true"/>
          </p:cNvSpPr>
          <p:nvPr/>
        </p:nvSpPr>
        <p:spPr>
          <a:xfrm>
            <a:off x="6858000" y="2136775"/>
            <a:ext cx="0" cy="898525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4" name="Line 4"/>
          <p:cNvSpPr>
            <a:spLocks noGrp="true" noChangeShapeType="true"/>
          </p:cNvSpPr>
          <p:nvPr/>
        </p:nvSpPr>
        <p:spPr>
          <a:xfrm flipH="true">
            <a:off x="4260850" y="1981200"/>
            <a:ext cx="6350" cy="979487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5" name="Line 5"/>
          <p:cNvSpPr>
            <a:spLocks noGrp="true" noChangeShapeType="true"/>
          </p:cNvSpPr>
          <p:nvPr/>
        </p:nvSpPr>
        <p:spPr>
          <a:xfrm>
            <a:off x="5707062" y="2060575"/>
            <a:ext cx="0" cy="900112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6" name="Line 7"/>
          <p:cNvSpPr>
            <a:spLocks noGrp="true" noChangeShapeType="true"/>
          </p:cNvSpPr>
          <p:nvPr/>
        </p:nvSpPr>
        <p:spPr>
          <a:xfrm>
            <a:off x="6164262" y="2973387"/>
            <a:ext cx="0" cy="898525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7" name="Line 9"/>
          <p:cNvSpPr>
            <a:spLocks noGrp="true" noChangeShapeType="true"/>
          </p:cNvSpPr>
          <p:nvPr/>
        </p:nvSpPr>
        <p:spPr>
          <a:xfrm>
            <a:off x="4260850" y="2973387"/>
            <a:ext cx="6350" cy="836612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8" name="Line 10"/>
          <p:cNvSpPr>
            <a:spLocks noGrp="true" noChangeShapeType="true"/>
          </p:cNvSpPr>
          <p:nvPr/>
        </p:nvSpPr>
        <p:spPr>
          <a:xfrm>
            <a:off x="2740025" y="3124200"/>
            <a:ext cx="0" cy="1711325"/>
          </a:xfrm>
          <a:prstGeom prst="line">
            <a:avLst/>
          </a:prstGeom>
          <a:noFill/>
          <a:ln w="63500">
            <a:solidFill>
              <a:srgbClr val="FA0000">
                <a:alpha val="100000"/>
              </a:srgbClr>
            </a:solidFill>
            <a:prstDash val="solid"/>
            <a:rou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9" name="Line 11"/>
          <p:cNvSpPr>
            <a:spLocks noGrp="true" noChangeShapeType="true"/>
          </p:cNvSpPr>
          <p:nvPr/>
        </p:nvSpPr>
        <p:spPr>
          <a:xfrm>
            <a:off x="4641850" y="3884612"/>
            <a:ext cx="0" cy="1408112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0" name="Line 14"/>
          <p:cNvSpPr>
            <a:spLocks noGrp="true" noChangeShapeType="true"/>
          </p:cNvSpPr>
          <p:nvPr/>
        </p:nvSpPr>
        <p:spPr>
          <a:xfrm>
            <a:off x="8142287" y="3810000"/>
            <a:ext cx="0" cy="1584325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1" name="Line 15"/>
          <p:cNvSpPr>
            <a:spLocks noGrp="true" noChangeShapeType="true"/>
          </p:cNvSpPr>
          <p:nvPr/>
        </p:nvSpPr>
        <p:spPr>
          <a:xfrm>
            <a:off x="6772275" y="3657600"/>
            <a:ext cx="0" cy="1787525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2" name="Line 16"/>
          <p:cNvSpPr>
            <a:spLocks noGrp="true" noChangeShapeType="true"/>
          </p:cNvSpPr>
          <p:nvPr/>
        </p:nvSpPr>
        <p:spPr>
          <a:xfrm>
            <a:off x="2740025" y="4873625"/>
            <a:ext cx="0" cy="6223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3" name="Line 17"/>
          <p:cNvSpPr>
            <a:spLocks noGrp="true" noChangeShapeType="true"/>
          </p:cNvSpPr>
          <p:nvPr/>
        </p:nvSpPr>
        <p:spPr>
          <a:xfrm>
            <a:off x="1065212" y="2668587"/>
            <a:ext cx="0" cy="1978025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4" name="Rectangle 18"/>
          <p:cNvSpPr>
            <a:spLocks noGrp="true" noChangeShapeType="true"/>
          </p:cNvSpPr>
          <p:nvPr/>
        </p:nvSpPr>
        <p:spPr>
          <a:xfrm>
            <a:off x="457200" y="3581400"/>
            <a:ext cx="8280400" cy="354012"/>
          </a:xfrm>
          <a:prstGeom prst="rect">
            <a:avLst/>
          </a:prstGeom>
          <a:solidFill>
            <a:srgbClr val="DDDDDD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>
                <a:latin typeface="Helvetica"/>
                <a:ea typeface="宋体"/>
              </a:rPr>
              <a:t>System Bus</a:t>
            </a:r>
            <a:endParaRPr/>
          </a:p>
        </p:txBody>
      </p:sp>
      <p:sp>
        <p:nvSpPr>
          <p:cNvPr id="95" name="Rectangle 19"/>
          <p:cNvSpPr>
            <a:spLocks noGrp="true" noChangeShapeType="true"/>
          </p:cNvSpPr>
          <p:nvPr/>
        </p:nvSpPr>
        <p:spPr>
          <a:xfrm>
            <a:off x="412750" y="4443412"/>
            <a:ext cx="1230312" cy="493712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Memory</a:t>
            </a:r>
            <a:endParaRPr/>
          </a:p>
        </p:txBody>
      </p:sp>
      <p:sp>
        <p:nvSpPr>
          <p:cNvPr id="96" name="Rectangle 20"/>
          <p:cNvSpPr>
            <a:spLocks noGrp="true" noChangeShapeType="true"/>
          </p:cNvSpPr>
          <p:nvPr/>
        </p:nvSpPr>
        <p:spPr>
          <a:xfrm>
            <a:off x="7640637" y="4418012"/>
            <a:ext cx="1027112" cy="519112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Network</a:t>
            </a:r>
            <a:endParaRPr/>
          </a:p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adapter</a:t>
            </a:r>
            <a:endParaRPr/>
          </a:p>
        </p:txBody>
      </p:sp>
      <p:sp>
        <p:nvSpPr>
          <p:cNvPr id="97" name="Rectangle 21"/>
          <p:cNvSpPr>
            <a:spLocks noGrp="true" noChangeShapeType="true"/>
          </p:cNvSpPr>
          <p:nvPr/>
        </p:nvSpPr>
        <p:spPr>
          <a:xfrm>
            <a:off x="2238375" y="4443412"/>
            <a:ext cx="1027112" cy="493712"/>
          </a:xfrm>
          <a:prstGeom prst="rect">
            <a:avLst/>
          </a:prstGeom>
          <a:solidFill>
            <a:schemeClr val="lt1"/>
          </a:solidFill>
          <a:ln w="25400">
            <a:solidFill>
              <a:srgbClr val="FF0000">
                <a:alpha val="100000"/>
              </a:srgbClr>
            </a:solidFill>
            <a:prstDash val="solid"/>
            <a:rou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Serial ATA</a:t>
            </a:r>
            <a:endParaRPr/>
          </a:p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controller</a:t>
            </a:r>
            <a:endParaRPr/>
          </a:p>
        </p:txBody>
      </p:sp>
      <p:sp>
        <p:nvSpPr>
          <p:cNvPr id="98" name="Rectangle 22"/>
          <p:cNvSpPr>
            <a:spLocks noGrp="true" noChangeShapeType="true"/>
          </p:cNvSpPr>
          <p:nvPr/>
        </p:nvSpPr>
        <p:spPr>
          <a:xfrm>
            <a:off x="6119812" y="4418012"/>
            <a:ext cx="1230312" cy="493712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Video</a:t>
            </a:r>
            <a:endParaRPr/>
          </a:p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adapter</a:t>
            </a:r>
            <a:endParaRPr/>
          </a:p>
        </p:txBody>
      </p:sp>
      <p:sp>
        <p:nvSpPr>
          <p:cNvPr id="99" name="Rectangle 23"/>
          <p:cNvSpPr>
            <a:spLocks noGrp="true" noChangeShapeType="true"/>
          </p:cNvSpPr>
          <p:nvPr/>
        </p:nvSpPr>
        <p:spPr>
          <a:xfrm>
            <a:off x="6094412" y="5432425"/>
            <a:ext cx="1230312" cy="493712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Display</a:t>
            </a:r>
            <a:endParaRPr/>
          </a:p>
        </p:txBody>
      </p:sp>
      <p:sp>
        <p:nvSpPr>
          <p:cNvPr id="100" name="Rectangle 24"/>
          <p:cNvSpPr>
            <a:spLocks noGrp="true" noChangeShapeType="true"/>
          </p:cNvSpPr>
          <p:nvPr/>
        </p:nvSpPr>
        <p:spPr>
          <a:xfrm>
            <a:off x="7627937" y="5407025"/>
            <a:ext cx="1039812" cy="519112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Network</a:t>
            </a:r>
            <a:endParaRPr/>
          </a:p>
        </p:txBody>
      </p:sp>
      <p:sp>
        <p:nvSpPr>
          <p:cNvPr id="101" name="Rectangle 25"/>
          <p:cNvSpPr>
            <a:spLocks noGrp="true" noChangeShapeType="true"/>
          </p:cNvSpPr>
          <p:nvPr/>
        </p:nvSpPr>
        <p:spPr>
          <a:xfrm>
            <a:off x="228600" y="2617787"/>
            <a:ext cx="1414462" cy="493712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Processor</a:t>
            </a:r>
            <a:endParaRPr/>
          </a:p>
        </p:txBody>
      </p:sp>
      <p:sp>
        <p:nvSpPr>
          <p:cNvPr id="102" name="Rectangle 26"/>
          <p:cNvSpPr>
            <a:spLocks noGrp="true" noChangeShapeType="true"/>
          </p:cNvSpPr>
          <p:nvPr/>
        </p:nvSpPr>
        <p:spPr>
          <a:xfrm>
            <a:off x="2124075" y="2617787"/>
            <a:ext cx="1230312" cy="493712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Interrupt</a:t>
            </a:r>
            <a:endParaRPr/>
          </a:p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controller</a:t>
            </a:r>
            <a:endParaRPr/>
          </a:p>
        </p:txBody>
      </p:sp>
      <p:sp>
        <p:nvSpPr>
          <p:cNvPr id="103" name="Rectangle 27"/>
          <p:cNvSpPr>
            <a:spLocks noGrp="true" noChangeShapeType="true"/>
          </p:cNvSpPr>
          <p:nvPr/>
        </p:nvSpPr>
        <p:spPr>
          <a:xfrm>
            <a:off x="4140200" y="4443412"/>
            <a:ext cx="1027112" cy="493712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IDE</a:t>
            </a:r>
            <a:endParaRPr/>
          </a:p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controller</a:t>
            </a:r>
            <a:endParaRPr/>
          </a:p>
        </p:txBody>
      </p:sp>
      <p:sp>
        <p:nvSpPr>
          <p:cNvPr id="104" name="Rectangle 29"/>
          <p:cNvSpPr>
            <a:spLocks noGrp="true" noChangeShapeType="true"/>
          </p:cNvSpPr>
          <p:nvPr/>
        </p:nvSpPr>
        <p:spPr>
          <a:xfrm>
            <a:off x="5548312" y="2617787"/>
            <a:ext cx="1614487" cy="493712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USB </a:t>
            </a:r>
            <a:endParaRPr/>
          </a:p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controller</a:t>
            </a:r>
            <a:endParaRPr/>
          </a:p>
        </p:txBody>
      </p:sp>
      <p:sp>
        <p:nvSpPr>
          <p:cNvPr id="105" name="Rectangle 31"/>
          <p:cNvSpPr>
            <a:spLocks noGrp="true" noChangeShapeType="true"/>
          </p:cNvSpPr>
          <p:nvPr/>
        </p:nvSpPr>
        <p:spPr>
          <a:xfrm>
            <a:off x="3646487" y="2617787"/>
            <a:ext cx="1230312" cy="493712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Keyboard</a:t>
            </a:r>
            <a:endParaRPr/>
          </a:p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controller</a:t>
            </a:r>
            <a:endParaRPr/>
          </a:p>
        </p:txBody>
      </p:sp>
      <p:sp>
        <p:nvSpPr>
          <p:cNvPr id="106" name="Line 32"/>
          <p:cNvSpPr>
            <a:spLocks noGrp="true" noChangeShapeType="true"/>
          </p:cNvSpPr>
          <p:nvPr/>
        </p:nvSpPr>
        <p:spPr>
          <a:xfrm>
            <a:off x="1681162" y="2890837"/>
            <a:ext cx="442912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07" name="Rectangle 33"/>
          <p:cNvSpPr>
            <a:spLocks noGrp="true" noChangeShapeType="true"/>
          </p:cNvSpPr>
          <p:nvPr/>
        </p:nvSpPr>
        <p:spPr>
          <a:xfrm>
            <a:off x="3646487" y="1704975"/>
            <a:ext cx="1230312" cy="493712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Keyboard</a:t>
            </a:r>
            <a:endParaRPr/>
          </a:p>
        </p:txBody>
      </p:sp>
      <p:sp>
        <p:nvSpPr>
          <p:cNvPr id="108" name="Rectangle 34"/>
          <p:cNvSpPr>
            <a:spLocks noGrp="true" noChangeShapeType="true"/>
          </p:cNvSpPr>
          <p:nvPr/>
        </p:nvSpPr>
        <p:spPr>
          <a:xfrm>
            <a:off x="5326062" y="1704975"/>
            <a:ext cx="755650" cy="493712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Mouse</a:t>
            </a:r>
            <a:endParaRPr/>
          </a:p>
        </p:txBody>
      </p:sp>
      <p:sp>
        <p:nvSpPr>
          <p:cNvPr id="109" name="Rectangle 35"/>
          <p:cNvSpPr>
            <a:spLocks noGrp="true" noChangeShapeType="true"/>
          </p:cNvSpPr>
          <p:nvPr/>
        </p:nvSpPr>
        <p:spPr>
          <a:xfrm>
            <a:off x="6248400" y="1704975"/>
            <a:ext cx="1230312" cy="493712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Printer</a:t>
            </a:r>
            <a:endParaRPr/>
          </a:p>
        </p:txBody>
      </p:sp>
      <p:sp>
        <p:nvSpPr>
          <p:cNvPr id="110" name="AutoShape 37"/>
          <p:cNvSpPr>
            <a:spLocks noGrp="true" noChangeShapeType="true"/>
          </p:cNvSpPr>
          <p:nvPr/>
        </p:nvSpPr>
        <p:spPr>
          <a:xfrm rot="0" flipH="false" flipV="false">
            <a:off x="2443163" y="5394325"/>
            <a:ext cx="592137" cy="557212"/>
          </a:xfrm>
          <a:custGeom>
            <a:avLst/>
            <a:gdLst>
              <a:gd name="gd0" fmla="val 65536"/>
              <a:gd name="gd1" fmla="val 10800"/>
              <a:gd name="gd2" fmla="val 0"/>
              <a:gd name="gd3" fmla="+- 0 0 gd1"/>
              <a:gd name="gd4" fmla="+- 3391 0 gd2"/>
              <a:gd name="gd5" fmla="?: gd3 1 -1"/>
              <a:gd name="gd6" fmla="?: gd4 1 -1"/>
              <a:gd name="gd7" fmla="*/ gd5 gd6 1"/>
              <a:gd name="gd8" fmla="?: gd4 16200000 5400000"/>
              <a:gd name="gd9" fmla="?: gd7 5400000 -5400000"/>
              <a:gd name="gd10" fmla="*/ gd3 -1 1"/>
              <a:gd name="gd11" fmla="*/ gd4 -1 1"/>
              <a:gd name="gd12" fmla="?: gd3 gd3 gd10"/>
              <a:gd name="gd13" fmla="?: gd4 gd4 gd11"/>
              <a:gd name="gd14" fmla="val 0"/>
              <a:gd name="gd15" fmla="val 3391"/>
              <a:gd name="gd16" fmla="val 0"/>
              <a:gd name="gd17" fmla="val 18209"/>
              <a:gd name="gd18" fmla="+- 10800 0 gd16"/>
              <a:gd name="gd19" fmla="+- 21600 0 gd17"/>
              <a:gd name="gd20" fmla="?: gd18 1 -1"/>
              <a:gd name="gd21" fmla="?: gd19 1 -1"/>
              <a:gd name="gd22" fmla="*/ gd20 gd21 1"/>
              <a:gd name="gd23" fmla="?: gd18 10800000 0"/>
              <a:gd name="gd24" fmla="?: gd22 -5400000 5400000"/>
              <a:gd name="gd25" fmla="*/ gd18 -1 1"/>
              <a:gd name="gd26" fmla="*/ gd19 -1 1"/>
              <a:gd name="gd27" fmla="?: gd18 gd18 gd25"/>
              <a:gd name="gd28" fmla="?: gd19 gd19 gd26"/>
              <a:gd name="gd29" fmla="val 10800"/>
              <a:gd name="gd30" fmla="val 21600"/>
              <a:gd name="gd31" fmla="+- 21600 0 gd29"/>
              <a:gd name="gd32" fmla="+- 18209 0 gd30"/>
              <a:gd name="gd33" fmla="?: gd31 1 -1"/>
              <a:gd name="gd34" fmla="?: gd32 1 -1"/>
              <a:gd name="gd35" fmla="*/ gd33 gd34 1"/>
              <a:gd name="gd36" fmla="?: gd32 16200000 5400000"/>
              <a:gd name="gd37" fmla="?: gd35 5400000 -5400000"/>
              <a:gd name="gd38" fmla="*/ gd31 -1 1"/>
              <a:gd name="gd39" fmla="*/ gd32 -1 1"/>
              <a:gd name="gd40" fmla="?: gd31 gd31 gd38"/>
              <a:gd name="gd41" fmla="?: gd32 gd32 gd39"/>
              <a:gd name="gd42" fmla="val 21600"/>
              <a:gd name="gd43" fmla="val 18209"/>
              <a:gd name="gd44" fmla="val 21600"/>
              <a:gd name="gd45" fmla="val 3391"/>
              <a:gd name="gd46" fmla="+- 10800 0 gd44"/>
              <a:gd name="gd47" fmla="+- 0 0 gd45"/>
              <a:gd name="gd48" fmla="?: gd46 1 -1"/>
              <a:gd name="gd49" fmla="?: gd47 1 -1"/>
              <a:gd name="gd50" fmla="*/ gd48 gd49 1"/>
              <a:gd name="gd51" fmla="?: gd46 10800000 0"/>
              <a:gd name="gd52" fmla="?: gd50 -5400000 5400000"/>
              <a:gd name="gd53" fmla="*/ gd46 -1 1"/>
              <a:gd name="gd54" fmla="*/ gd47 -1 1"/>
              <a:gd name="gd55" fmla="?: gd46 gd46 gd53"/>
              <a:gd name="gd56" fmla="?: gd47 gd47 gd54"/>
              <a:gd name="gd57" fmla="val 10800"/>
              <a:gd name="gd58" fmla="val 0"/>
              <a:gd name="gd59" fmla="val 0"/>
              <a:gd name="gd60" fmla="val 3391"/>
              <a:gd name="gd61" fmla="+- 10800 0 gd59"/>
              <a:gd name="gd62" fmla="+- 6782 0 gd60"/>
              <a:gd name="gd63" fmla="?: gd61 1 -1"/>
              <a:gd name="gd64" fmla="?: gd62 1 -1"/>
              <a:gd name="gd65" fmla="*/ gd63 gd64 1"/>
              <a:gd name="gd66" fmla="?: gd61 10800000 0"/>
              <a:gd name="gd67" fmla="?: gd65 -5400000 5400000"/>
              <a:gd name="gd68" fmla="*/ gd61 -1 1"/>
              <a:gd name="gd69" fmla="*/ gd62 -1 1"/>
              <a:gd name="gd70" fmla="?: gd61 gd61 gd68"/>
              <a:gd name="gd71" fmla="?: gd62 gd62 gd69"/>
              <a:gd name="gd72" fmla="val 10800"/>
              <a:gd name="gd73" fmla="val 6782"/>
              <a:gd name="gd74" fmla="+- 21600 0 gd72"/>
              <a:gd name="gd75" fmla="+- 3391 0 gd73"/>
              <a:gd name="gd76" fmla="?: gd74 1 -1"/>
              <a:gd name="gd77" fmla="?: gd75 1 -1"/>
              <a:gd name="gd78" fmla="*/ gd76 gd77 1"/>
              <a:gd name="gd79" fmla="?: gd75 16200000 5400000"/>
              <a:gd name="gd80" fmla="?: gd78 5400000 -5400000"/>
              <a:gd name="gd81" fmla="*/ gd74 -1 1"/>
              <a:gd name="gd82" fmla="*/ gd75 -1 1"/>
              <a:gd name="gd83" fmla="?: gd74 gd74 gd81"/>
              <a:gd name="gd84" fmla="?: gd75 gd75 gd82"/>
              <a:gd name="gd85" fmla="val 21600"/>
              <a:gd name="gd86" fmla="val 3391"/>
              <a:gd name="gd87" fmla="*/ w 0 21600"/>
              <a:gd name="gd88" fmla="*/ h 6782 21600"/>
              <a:gd name="gd89" fmla="*/ w 21600 21600"/>
              <a:gd name="gd90" fmla="*/ h 18209 21600"/>
            </a:gdLst>
            <a:ahLst/>
            <a:cxnLst/>
            <a:rect l="gd87" t="gd88" r="gd89" b="gd90"/>
            <a:pathLst>
              <a:path w="21600" h="21600">
                <a:moveTo>
                  <a:pt x="gd1" y="gd2"/>
                </a:moveTo>
                <a:arcTo wR="gd12" hR="gd13" stAng="gd8" swAng="gd9"/>
                <a:lnTo>
                  <a:pt x="gd16" y="gd17"/>
                </a:lnTo>
                <a:arcTo wR="gd27" hR="gd28" stAng="gd23" swAng="gd24"/>
                <a:arcTo wR="gd40" hR="gd41" stAng="gd36" swAng="gd37"/>
                <a:lnTo>
                  <a:pt x="gd44" y="gd45"/>
                </a:lnTo>
                <a:arcTo wR="gd55" hR="gd56" stAng="gd51" swAng="gd52"/>
                <a:close/>
              </a:path>
              <a:path w="21600" h="21600" fill="none">
                <a:moveTo>
                  <a:pt x="gd59" y="gd60"/>
                </a:moveTo>
                <a:arcTo wR="gd70" hR="gd71" stAng="gd66" swAng="gd67"/>
                <a:arcTo wR="gd83" hR="gd84" stAng="gd79" swAng="gd80"/>
              </a:path>
              <a:path w="21600" h="21600"/>
            </a:pathLst>
          </a:custGeom>
          <a:noFill/>
          <a:ln w="3175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>
            <a:spAutoFit/>
          </a:bodyPr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disk</a:t>
            </a:r>
            <a:endParaRPr/>
          </a:p>
        </p:txBody>
      </p:sp>
      <p:sp>
        <p:nvSpPr>
          <p:cNvPr id="111" name="AutoShape 39"/>
          <p:cNvSpPr>
            <a:spLocks noGrp="true" noChangeShapeType="true"/>
          </p:cNvSpPr>
          <p:nvPr/>
        </p:nvSpPr>
        <p:spPr>
          <a:xfrm>
            <a:off x="4191000" y="5181600"/>
            <a:ext cx="954087" cy="558800"/>
          </a:xfrm>
          <a:custGeom>
            <a:avLst/>
            <a:gdLst>
              <a:gd name="gd0" fmla="val 65536"/>
              <a:gd name="gd1" fmla="val 10800"/>
              <a:gd name="gd2" fmla="val 0"/>
              <a:gd name="gd3" fmla="+- 0 0 gd1"/>
              <a:gd name="gd4" fmla="+- 3391 0 gd2"/>
              <a:gd name="gd5" fmla="?: gd3 1 -1"/>
              <a:gd name="gd6" fmla="?: gd4 1 -1"/>
              <a:gd name="gd7" fmla="*/ gd5 gd6 1"/>
              <a:gd name="gd8" fmla="?: gd4 16200000 5400000"/>
              <a:gd name="gd9" fmla="?: gd7 5400000 -5400000"/>
              <a:gd name="gd10" fmla="*/ gd3 -1 1"/>
              <a:gd name="gd11" fmla="*/ gd4 -1 1"/>
              <a:gd name="gd12" fmla="?: gd3 gd3 gd10"/>
              <a:gd name="gd13" fmla="?: gd4 gd4 gd11"/>
              <a:gd name="gd14" fmla="val 0"/>
              <a:gd name="gd15" fmla="val 3391"/>
              <a:gd name="gd16" fmla="val 0"/>
              <a:gd name="gd17" fmla="val 18209"/>
              <a:gd name="gd18" fmla="+- 10800 0 gd16"/>
              <a:gd name="gd19" fmla="+- 21600 0 gd17"/>
              <a:gd name="gd20" fmla="?: gd18 1 -1"/>
              <a:gd name="gd21" fmla="?: gd19 1 -1"/>
              <a:gd name="gd22" fmla="*/ gd20 gd21 1"/>
              <a:gd name="gd23" fmla="?: gd18 10800000 0"/>
              <a:gd name="gd24" fmla="?: gd22 -5400000 5400000"/>
              <a:gd name="gd25" fmla="*/ gd18 -1 1"/>
              <a:gd name="gd26" fmla="*/ gd19 -1 1"/>
              <a:gd name="gd27" fmla="?: gd18 gd18 gd25"/>
              <a:gd name="gd28" fmla="?: gd19 gd19 gd26"/>
              <a:gd name="gd29" fmla="val 10800"/>
              <a:gd name="gd30" fmla="val 21600"/>
              <a:gd name="gd31" fmla="+- 21600 0 gd29"/>
              <a:gd name="gd32" fmla="+- 18209 0 gd30"/>
              <a:gd name="gd33" fmla="?: gd31 1 -1"/>
              <a:gd name="gd34" fmla="?: gd32 1 -1"/>
              <a:gd name="gd35" fmla="*/ gd33 gd34 1"/>
              <a:gd name="gd36" fmla="?: gd32 16200000 5400000"/>
              <a:gd name="gd37" fmla="?: gd35 5400000 -5400000"/>
              <a:gd name="gd38" fmla="*/ gd31 -1 1"/>
              <a:gd name="gd39" fmla="*/ gd32 -1 1"/>
              <a:gd name="gd40" fmla="?: gd31 gd31 gd38"/>
              <a:gd name="gd41" fmla="?: gd32 gd32 gd39"/>
              <a:gd name="gd42" fmla="val 21600"/>
              <a:gd name="gd43" fmla="val 18209"/>
              <a:gd name="gd44" fmla="val 21600"/>
              <a:gd name="gd45" fmla="val 3391"/>
              <a:gd name="gd46" fmla="+- 10800 0 gd44"/>
              <a:gd name="gd47" fmla="+- 0 0 gd45"/>
              <a:gd name="gd48" fmla="?: gd46 1 -1"/>
              <a:gd name="gd49" fmla="?: gd47 1 -1"/>
              <a:gd name="gd50" fmla="*/ gd48 gd49 1"/>
              <a:gd name="gd51" fmla="?: gd46 10800000 0"/>
              <a:gd name="gd52" fmla="?: gd50 -5400000 5400000"/>
              <a:gd name="gd53" fmla="*/ gd46 -1 1"/>
              <a:gd name="gd54" fmla="*/ gd47 -1 1"/>
              <a:gd name="gd55" fmla="?: gd46 gd46 gd53"/>
              <a:gd name="gd56" fmla="?: gd47 gd47 gd54"/>
              <a:gd name="gd57" fmla="val 10800"/>
              <a:gd name="gd58" fmla="val 0"/>
              <a:gd name="gd59" fmla="val 0"/>
              <a:gd name="gd60" fmla="val 3391"/>
              <a:gd name="gd61" fmla="+- 10800 0 gd59"/>
              <a:gd name="gd62" fmla="+- 6782 0 gd60"/>
              <a:gd name="gd63" fmla="?: gd61 1 -1"/>
              <a:gd name="gd64" fmla="?: gd62 1 -1"/>
              <a:gd name="gd65" fmla="*/ gd63 gd64 1"/>
              <a:gd name="gd66" fmla="?: gd61 10800000 0"/>
              <a:gd name="gd67" fmla="?: gd65 -5400000 5400000"/>
              <a:gd name="gd68" fmla="*/ gd61 -1 1"/>
              <a:gd name="gd69" fmla="*/ gd62 -1 1"/>
              <a:gd name="gd70" fmla="?: gd61 gd61 gd68"/>
              <a:gd name="gd71" fmla="?: gd62 gd62 gd69"/>
              <a:gd name="gd72" fmla="val 10800"/>
              <a:gd name="gd73" fmla="val 6782"/>
              <a:gd name="gd74" fmla="+- 21600 0 gd72"/>
              <a:gd name="gd75" fmla="+- 3391 0 gd73"/>
              <a:gd name="gd76" fmla="?: gd74 1 -1"/>
              <a:gd name="gd77" fmla="?: gd75 1 -1"/>
              <a:gd name="gd78" fmla="*/ gd76 gd77 1"/>
              <a:gd name="gd79" fmla="?: gd75 16200000 5400000"/>
              <a:gd name="gd80" fmla="?: gd78 5400000 -5400000"/>
              <a:gd name="gd81" fmla="*/ gd74 -1 1"/>
              <a:gd name="gd82" fmla="*/ gd75 -1 1"/>
              <a:gd name="gd83" fmla="?: gd74 gd74 gd81"/>
              <a:gd name="gd84" fmla="?: gd75 gd75 gd82"/>
              <a:gd name="gd85" fmla="val 21600"/>
              <a:gd name="gd86" fmla="val 3391"/>
              <a:gd name="gd87" fmla="*/ w 0 21600"/>
              <a:gd name="gd88" fmla="*/ h 6782 21600"/>
              <a:gd name="gd89" fmla="*/ w 21600 21600"/>
              <a:gd name="gd90" fmla="*/ h 18209 21600"/>
            </a:gdLst>
            <a:ahLst/>
            <a:cxnLst/>
            <a:rect l="gd87" t="gd88" r="gd89" b="gd90"/>
            <a:pathLst>
              <a:path w="21600" h="21600">
                <a:moveTo>
                  <a:pt x="gd1" y="gd2"/>
                </a:moveTo>
                <a:arcTo wR="gd12" hR="gd13" stAng="gd8" swAng="gd9"/>
                <a:lnTo>
                  <a:pt x="gd16" y="gd17"/>
                </a:lnTo>
                <a:arcTo wR="gd27" hR="gd28" stAng="gd23" swAng="gd24"/>
                <a:arcTo wR="gd40" hR="gd41" stAng="gd36" swAng="gd37"/>
                <a:lnTo>
                  <a:pt x="gd44" y="gd45"/>
                </a:lnTo>
                <a:arcTo wR="gd55" hR="gd56" stAng="gd51" swAng="gd52"/>
                <a:close/>
              </a:path>
              <a:path w="21600" h="21600" fill="none">
                <a:moveTo>
                  <a:pt x="gd59" y="gd60"/>
                </a:moveTo>
                <a:arcTo wR="gd70" hR="gd71" stAng="gd66" swAng="gd67"/>
                <a:arcTo wR="gd83" hR="gd84" stAng="gd79" swAng="gd80"/>
              </a:path>
              <a:path w="21600" h="21600"/>
            </a:pathLst>
          </a:custGeom>
          <a:noFill/>
          <a:ln w="3175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>
            <a:spAutoFit/>
          </a:bodyPr>
          <a:lstStyle>
            <a:lvl1pPr marL="342900" indent="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2812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912812">
              <a:defRPr lang="en-US" sz="1800"/>
            </a:lvl6pPr>
            <a:lvl7pPr defTabSz="912812">
              <a:defRPr lang="en-US" sz="1800"/>
            </a:lvl7pPr>
            <a:lvl8pPr defTabSz="912812">
              <a:defRPr lang="en-US" sz="1800"/>
            </a:lvl8pPr>
            <a:lvl9pPr defTabSz="912812">
              <a:defRPr lang="en-US" sz="1800"/>
            </a:lvl9pPr>
          </a:lstStyle>
          <a:p>
            <a:pPr marL="0" lvl="0" indent="0" algn="ctr" defTabSz="912812">
              <a:spcBef>
                <a:spcPts val="0"/>
              </a:spcBef>
              <a:buNone/>
            </a:pPr>
            <a:r>
              <a:rPr lang="en-US" sz="1600" b="true" i="false" u="none">
                <a:latin typeface="Helvetica" pitchFamily="34"/>
                <a:ea typeface="宋体" pitchFamily="2" charset="-122"/>
              </a:rPr>
              <a:t>CDROM</a:t>
            </a:r>
            <a:endParaRPr/>
          </a:p>
        </p:txBody>
      </p:sp>
      <p:sp>
        <p:nvSpPr>
          <p:cNvPr id="112" name=""/>
          <p:cNvSpPr txBox="true"/>
          <p:nvPr/>
        </p:nvSpPr>
        <p:spPr>
          <a:xfrm rot="0" flipH="false" flipV="false">
            <a:off x="2751931" y="307974"/>
            <a:ext cx="5695950" cy="1003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>
              <a:buNone/>
            </a:pPr>
            <a:r>
              <a:rPr lang="zh-CN"/>
              <a:t>外部设备将</a:t>
            </a:r>
            <a:r>
              <a:rPr lang="en-US"/>
              <a:t>exception number</a:t>
            </a:r>
            <a:r>
              <a:rPr lang="zh-CN"/>
              <a:t>发到</a:t>
            </a:r>
            <a:r>
              <a:rPr lang="en-US"/>
              <a:t>system bus</a:t>
            </a:r>
            <a:r>
              <a:rPr lang="zh-CN"/>
              <a:t>上，并通过</a:t>
            </a:r>
            <a:r>
              <a:rPr lang="en-US"/>
              <a:t>i</a:t>
            </a:r>
            <a:r>
              <a:rPr lang="en-US"/>
              <a:t>nterrupt controller</a:t>
            </a:r>
            <a:r>
              <a:rPr lang="zh-CN"/>
              <a:t>将</a:t>
            </a:r>
            <a:r>
              <a:rPr lang="en-US"/>
              <a:t>CPU</a:t>
            </a:r>
            <a:r>
              <a:rPr lang="zh-CN"/>
              <a:t>某个</a:t>
            </a:r>
            <a:r>
              <a:rPr lang="en-US"/>
              <a:t>pin</a:t>
            </a:r>
            <a:r>
              <a:rPr lang="zh-CN"/>
              <a:t>上的电平拉高，以通知</a:t>
            </a:r>
            <a:r>
              <a:rPr lang="en-US"/>
              <a:t>CPU</a:t>
            </a:r>
            <a:r>
              <a:rPr lang="zh-CN"/>
              <a:t>中断的发生</a:t>
            </a:r>
            <a:endParaRPr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2"/>
          <p:cNvSpPr txBox="true">
            <a:spLocks noGrp="true" noChangeShapeType="true"/>
          </p:cNvSpPr>
          <p:nvPr/>
        </p:nvSpPr>
        <p:spPr>
          <a:xfrm>
            <a:off x="457200" y="533400"/>
            <a:ext cx="8305800" cy="7620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 marL="0" lv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pPr>
            <a:r>
              <a:rPr lang="en-US" sz="2800" b="true" i="false">
                <a:solidFill>
                  <a:srgbClr val="000000"/>
                </a:solidFill>
                <a:latin typeface="Comic Sans MS"/>
                <a:ea typeface="宋体"/>
              </a:rPr>
              <a:t>Interrupts</a:t>
            </a:r>
            <a:endParaRPr lang="en-US" sz="2800" b="true" i="fals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5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/>
          <a:lstStyle>
            <a:lvl1pPr marL="342900" indent="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rgbClr val="000000"/>
                </a:solidFill>
                <a:latin typeface="Comic Sans MS"/>
                <a:ea typeface="宋体"/>
              </a:defRPr>
            </a:lvl2pPr>
            <a:lvl3pPr marL="1143000" indent="9144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3pPr>
            <a:lvl4pPr marL="1600200" indent="13716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4pPr>
            <a:lvl5pPr marL="2057400" indent="18288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 marL="0" lvl="0" indent="0" algn="r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pPr>
            <a:fld id="{D038279B-FC19-497E-A7D1-5ADD9CAF016F}" type="slidenum">
              <a:rPr lang="zh-CN" sz="1400" b="false" i="false">
                <a:solidFill>
                  <a:srgbClr val="000000"/>
                </a:solidFill>
                <a:latin typeface="Times New Roman" pitchFamily="18"/>
                <a:ea typeface="宋体" pitchFamily="2" charset="-122"/>
              </a:rPr>
              <a:t>*</a:t>
            </a:fld>
            <a:endParaRPr lang="en-US" sz="2800" b="false" i="false">
              <a:solidFill>
                <a:srgbClr val="000000"/>
              </a:solidFill>
              <a:latin typeface="Comic Sans MS"/>
              <a:ea typeface="宋体"/>
            </a:endParaRPr>
          </a:p>
        </p:txBody>
      </p:sp>
      <p:pic>
        <p:nvPicPr>
          <p:cNvPr id="116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1098732" y="3339540"/>
            <a:ext cx="7130868" cy="2832660"/>
          </a:xfrm>
          <a:prstGeom prst="rect"/>
        </p:spPr>
      </p:pic>
      <p:sp>
        <p:nvSpPr>
          <p:cNvPr id="117" name=""/>
          <p:cNvSpPr txBox="true"/>
          <p:nvPr/>
        </p:nvSpPr>
        <p:spPr>
          <a:xfrm rot="0" flipH="false" flipV="false">
            <a:off x="457200" y="1607804"/>
            <a:ext cx="8093347" cy="1555749"/>
          </a:xfrm>
          <a:prstGeom prst="rect"/>
        </p:spPr>
        <p:txBody>
          <a:bodyPr>
            <a:spAutoFit/>
          </a:bodyPr>
          <a:p>
            <a:pPr marL="228600" lvl="0" indent="-228600"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中断不能打断当前指令（指令具有原子性）</a:t>
            </a:r>
            <a:endParaRPr lang="en-US" sz="2000" b="false" i="false">
              <a:solidFill>
                <a:schemeClr val="dk1">
                  <a:alpha val="100000"/>
                </a:schemeClr>
              </a:solidFill>
              <a:latin typeface="Comic Sans MS"/>
              <a:ea typeface="宋体"/>
            </a:endParaRPr>
          </a:p>
          <a:p>
            <a:pPr marL="228600" lvl="0" indent="-228600"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当前指令结束后执行中断处理程序</a:t>
            </a:r>
            <a:endParaRPr lang="en-US" sz="2000" b="false" i="false">
              <a:solidFill>
                <a:schemeClr val="dk1">
                  <a:alpha val="100000"/>
                </a:schemeClr>
              </a:solidFill>
              <a:latin typeface="Comic Sans MS"/>
              <a:ea typeface="宋体"/>
            </a:endParaRPr>
          </a:p>
          <a:p>
            <a:pPr marL="228600" lvl="0" indent="-228600"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然后返回下一条指令</a:t>
            </a:r>
            <a:endParaRPr lang="en-US" sz="2000" b="false" i="false">
              <a:solidFill>
                <a:schemeClr val="dk1">
                  <a:alpha val="100000"/>
                </a:schemeClr>
              </a:solidFill>
              <a:latin typeface="Comic Sans MS"/>
              <a:ea typeface="宋体"/>
            </a:endParaRPr>
          </a:p>
          <a:p>
            <a:pPr marL="228600" lvl="0" indent="-228600">
              <a:buSzPct val="100000"/>
              <a:buChar char="•"/>
            </a:pPr>
            <a:r>
              <a:rPr lang="en-US" sz="2400" b="false">
                <a:latin typeface="Comic Sans MS"/>
                <a:ea typeface="宋体"/>
              </a:rPr>
              <a:t>中断可以嵌套（中断处理程序可被更高级别中断所中断）</a:t>
            </a:r>
            <a:endParaRPr lang="en-US" sz="2000" b="false" i="false">
              <a:solidFill>
                <a:schemeClr val="dk1">
                  <a:alpha val="100000"/>
                </a:schemeClr>
              </a:solidFill>
              <a:latin typeface="Comic Sans MS"/>
              <a:ea typeface="宋体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20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Outline</a:t>
            </a:r>
            <a:endParaRPr/>
          </a:p>
        </p:txBody>
      </p:sp>
      <p:sp>
        <p:nvSpPr>
          <p:cNvPr id="121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sz="2400">
                <a:latin typeface="Comic Sans MS"/>
                <a:ea typeface="宋体"/>
              </a:rPr>
              <a:t>Interuption (</a:t>
            </a:r>
            <a:r>
              <a:rPr lang="zh-CN" sz="2400">
                <a:latin typeface="Comic Sans MS"/>
                <a:ea typeface="宋体"/>
              </a:rPr>
              <a:t>中断</a:t>
            </a:r>
            <a:r>
              <a:rPr lang="en-US" sz="2400">
                <a:latin typeface="Comic Sans MS"/>
                <a:ea typeface="宋体"/>
              </a:rPr>
              <a:t>)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sz="2400">
                <a:latin typeface="Comic Sans MS"/>
                <a:ea typeface="宋体"/>
              </a:rPr>
              <a:t>Exceptions (</a:t>
            </a:r>
            <a:r>
              <a:rPr lang="zh-CN" sz="2400">
                <a:latin typeface="Comic Sans MS"/>
                <a:ea typeface="宋体"/>
              </a:rPr>
              <a:t>异常</a:t>
            </a:r>
            <a:r>
              <a:rPr lang="en-US" sz="2400">
                <a:latin typeface="Comic Sans MS"/>
                <a:ea typeface="宋体"/>
              </a:rPr>
              <a:t>)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sz="2400">
                <a:latin typeface="Comic Sans MS"/>
                <a:ea typeface="宋体"/>
              </a:rPr>
              <a:t>Classes of Exceptions</a:t>
            </a:r>
            <a:endParaRPr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>
                <a:latin typeface="Comic Sans MS"/>
                <a:ea typeface="宋体"/>
              </a:rPr>
              <a:t>Traps</a:t>
            </a:r>
            <a:endParaRPr/>
          </a:p>
        </p:txBody>
      </p:sp>
      <p:sp>
        <p:nvSpPr>
          <p:cNvPr id="12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陷阱（</a:t>
            </a:r>
            <a:r>
              <a:rPr lang="en-US" b="false">
                <a:latin typeface="Comic Sans MS"/>
                <a:ea typeface="宋体"/>
              </a:rPr>
              <a:t>trap</a:t>
            </a:r>
            <a:r>
              <a:rPr lang="en-US" b="false">
                <a:latin typeface="Comic Sans MS"/>
                <a:ea typeface="宋体"/>
              </a:rPr>
              <a:t>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有意的异常，是执行一条特殊指令（</a:t>
            </a:r>
            <a:r>
              <a:rPr lang="en-US" b="false">
                <a:latin typeface="Comic Sans MS"/>
                <a:ea typeface="宋体"/>
              </a:rPr>
              <a:t>syscall</a:t>
            </a:r>
            <a:r>
              <a:rPr lang="zh-CN" b="false">
                <a:latin typeface="Comic Sans MS"/>
                <a:ea typeface="宋体"/>
              </a:rPr>
              <a:t>或</a:t>
            </a:r>
            <a:r>
              <a:rPr lang="en-US" b="false">
                <a:latin typeface="Comic Sans MS"/>
                <a:ea typeface="宋体"/>
              </a:rPr>
              <a:t>int</a:t>
            </a:r>
            <a:r>
              <a:rPr lang="zh-CN" b="false">
                <a:latin typeface="Comic Sans MS"/>
                <a:ea typeface="宋体"/>
              </a:rPr>
              <a:t>指令）的结果，是</a:t>
            </a:r>
            <a:r>
              <a:rPr lang="zh-CN" b="true" u="sng">
                <a:latin typeface="Comic Sans MS"/>
                <a:ea typeface="宋体"/>
              </a:rPr>
              <a:t>同步发生</a:t>
            </a:r>
            <a:r>
              <a:rPr lang="zh-CN" b="false">
                <a:latin typeface="Comic Sans MS"/>
                <a:ea typeface="宋体"/>
              </a:rPr>
              <a:t>的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也叫做</a:t>
            </a:r>
            <a:r>
              <a:rPr lang="zh-CN" b="false">
                <a:latin typeface="Comic Sans MS"/>
                <a:ea typeface="宋体"/>
              </a:rPr>
              <a:t>software interrupt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trap</a:t>
            </a:r>
            <a:r>
              <a:rPr lang="zh-CN" b="false">
                <a:latin typeface="Comic Sans MS"/>
                <a:ea typeface="宋体"/>
              </a:rPr>
              <a:t>最重要的用途是在用户程序和内核之间提供一种接口，即系统调用（</a:t>
            </a:r>
            <a:r>
              <a:rPr lang="zh-CN" b="false">
                <a:latin typeface="Comic Sans MS"/>
                <a:ea typeface="宋体"/>
              </a:rPr>
              <a:t>system calls</a:t>
            </a:r>
            <a:r>
              <a:rPr lang="zh-CN" b="false">
                <a:latin typeface="Comic Sans MS"/>
                <a:ea typeface="宋体"/>
              </a:rPr>
              <a:t>）</a:t>
            </a:r>
            <a:endParaRPr/>
          </a:p>
        </p:txBody>
      </p:sp>
      <p:sp>
        <p:nvSpPr>
          <p:cNvPr id="125" name="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>
                <a:latin typeface="Comic Sans MS"/>
                <a:ea typeface="宋体"/>
              </a:rPr>
              <a:t>Traps</a:t>
            </a:r>
            <a:endParaRPr/>
          </a:p>
        </p:txBody>
      </p:sp>
      <p:sp>
        <p:nvSpPr>
          <p:cNvPr id="12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陷阱（</a:t>
            </a:r>
            <a:r>
              <a:rPr lang="en-US" b="false">
                <a:latin typeface="Comic Sans MS"/>
                <a:ea typeface="宋体"/>
              </a:rPr>
              <a:t>trap</a:t>
            </a:r>
            <a:r>
              <a:rPr lang="en-US" b="false">
                <a:latin typeface="Comic Sans MS"/>
                <a:ea typeface="宋体"/>
              </a:rPr>
              <a:t>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与中断处理类似，执行完陷阱处理程序后，会返回当前程序的下一条指令</a:t>
            </a:r>
            <a:endParaRPr/>
          </a:p>
        </p:txBody>
      </p:sp>
      <p:sp>
        <p:nvSpPr>
          <p:cNvPr id="129" name="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pic>
        <p:nvPicPr>
          <p:cNvPr id="130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897709" y="3043628"/>
            <a:ext cx="7196182" cy="2858606"/>
          </a:xfrm>
          <a:prstGeom prst="rect"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33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Traps and System Calls</a:t>
            </a:r>
            <a:endParaRPr/>
          </a:p>
        </p:txBody>
      </p:sp>
      <p:pic>
        <p:nvPicPr>
          <p:cNvPr id="134" name="Picture 3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5487" y="2438400"/>
            <a:ext cx="7732712" cy="3429000"/>
          </a:xfrm>
          <a:prstGeom prst="rect">
            <a:avLst/>
          </a:prstGeom>
          <a:noFill/>
        </p:spPr>
      </p:pic>
      <p:sp>
        <p:nvSpPr>
          <p:cNvPr id="135" name="Rectangle 3"/>
          <p:cNvSpPr txBox="true">
            <a:spLocks noGrp="true" noChangeShapeType="true"/>
          </p:cNvSpPr>
          <p:nvPr/>
        </p:nvSpPr>
        <p:spPr>
          <a:xfrm>
            <a:off x="457200" y="1600200"/>
            <a:ext cx="8229600" cy="44196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>
                <a:latin typeface="Comic Sans MS"/>
                <a:ea typeface="宋体"/>
              </a:rPr>
              <a:t>Exceptions in x86-64 systems</a:t>
            </a:r>
            <a:endParaRPr/>
          </a:p>
        </p:txBody>
      </p:sp>
      <p:sp>
        <p:nvSpPr>
          <p:cNvPr id="136" name="矩形 1"/>
          <p:cNvSpPr>
            <a:spLocks noGrp="true" noChangeShapeType="true"/>
          </p:cNvSpPr>
          <p:nvPr/>
        </p:nvSpPr>
        <p:spPr>
          <a:xfrm>
            <a:off x="6477000" y="4572000"/>
            <a:ext cx="1981200" cy="1143000"/>
          </a:xfrm>
          <a:prstGeom prst="rect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37" name="矩形 6"/>
          <p:cNvSpPr>
            <a:spLocks noGrp="true" noChangeShapeType="true"/>
          </p:cNvSpPr>
          <p:nvPr/>
        </p:nvSpPr>
        <p:spPr>
          <a:xfrm>
            <a:off x="1219200" y="4953000"/>
            <a:ext cx="5943600" cy="304800"/>
          </a:xfrm>
          <a:prstGeom prst="rect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40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Traps and System Calls</a:t>
            </a:r>
            <a:endParaRPr/>
          </a:p>
        </p:txBody>
      </p:sp>
      <p:sp>
        <p:nvSpPr>
          <p:cNvPr id="141" name="Rectangle 3"/>
          <p:cNvSpPr txBox="true">
            <a:spLocks noGrp="true" noChangeShapeType="true"/>
          </p:cNvSpPr>
          <p:nvPr/>
        </p:nvSpPr>
        <p:spPr>
          <a:xfrm>
            <a:off x="457200" y="1600200"/>
            <a:ext cx="8229600" cy="9144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zh-CN" sz="2400">
                <a:latin typeface="Comic Sans MS"/>
                <a:ea typeface="宋体"/>
              </a:rPr>
              <a:t>每个</a:t>
            </a:r>
            <a:r>
              <a:rPr lang="en-US" sz="2400">
                <a:latin typeface="Comic Sans MS"/>
                <a:ea typeface="宋体"/>
              </a:rPr>
              <a:t>system call</a:t>
            </a:r>
            <a:r>
              <a:rPr lang="zh-CN" sz="2400">
                <a:latin typeface="Comic Sans MS"/>
                <a:ea typeface="宋体"/>
              </a:rPr>
              <a:t>有一个由</a:t>
            </a:r>
            <a:r>
              <a:rPr lang="en-US" sz="2400">
                <a:latin typeface="Comic Sans MS"/>
                <a:ea typeface="宋体"/>
              </a:rPr>
              <a:t>OS</a:t>
            </a:r>
            <a:r>
              <a:rPr lang="zh-CN" sz="2400">
                <a:latin typeface="Comic Sans MS"/>
                <a:ea typeface="宋体"/>
              </a:rPr>
              <a:t>定义的</a:t>
            </a:r>
            <a:r>
              <a:rPr lang="en-US" sz="2400">
                <a:latin typeface="Comic Sans MS"/>
                <a:ea typeface="宋体"/>
              </a:rPr>
              <a:t>syscall number</a:t>
            </a:r>
            <a:endParaRPr/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 sz="2400">
                <a:latin typeface="Comic Sans MS"/>
                <a:ea typeface="宋体"/>
              </a:rPr>
              <a:t>System calls in Linux x86-64:</a:t>
            </a:r>
            <a:endParaRPr/>
          </a:p>
        </p:txBody>
      </p:sp>
      <p:pic>
        <p:nvPicPr>
          <p:cNvPr id="14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17566" y="2743200"/>
            <a:ext cx="8908868" cy="2633547"/>
          </a:xfrm>
          <a:prstGeom prst="rect"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45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Traps and System Calls</a:t>
            </a:r>
            <a:endParaRPr/>
          </a:p>
        </p:txBody>
      </p:sp>
      <p:sp>
        <p:nvSpPr>
          <p:cNvPr id="146" name="Rectangle 3"/>
          <p:cNvSpPr txBox="true">
            <a:spLocks noGrp="true" noChangeShapeType="true"/>
          </p:cNvSpPr>
          <p:nvPr/>
        </p:nvSpPr>
        <p:spPr>
          <a:xfrm>
            <a:off x="457200" y="1600200"/>
            <a:ext cx="8229600" cy="9144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>
                <a:latin typeface="Comic Sans MS"/>
                <a:ea typeface="宋体"/>
              </a:rPr>
              <a:t>x86</a:t>
            </a:r>
            <a:r>
              <a:rPr lang="zh-CN">
                <a:latin typeface="Comic Sans MS"/>
                <a:ea typeface="宋体"/>
              </a:rPr>
              <a:t>中</a:t>
            </a:r>
            <a:r>
              <a:rPr lang="zh-CN">
                <a:latin typeface="Comic Sans MS"/>
                <a:ea typeface="宋体"/>
              </a:rPr>
              <a:t>所有的</a:t>
            </a:r>
            <a:r>
              <a:rPr lang="en-US">
                <a:latin typeface="Comic Sans MS"/>
                <a:ea typeface="宋体"/>
              </a:rPr>
              <a:t>system call</a:t>
            </a:r>
            <a:r>
              <a:rPr lang="zh-CN">
                <a:latin typeface="Comic Sans MS"/>
                <a:ea typeface="宋体"/>
              </a:rPr>
              <a:t>都通过</a:t>
            </a:r>
            <a:r>
              <a:rPr lang="en-US">
                <a:latin typeface="Comic Sans MS"/>
                <a:ea typeface="宋体"/>
              </a:rPr>
              <a:t>syscall (int 0x80)</a:t>
            </a:r>
            <a:r>
              <a:rPr lang="zh-CN">
                <a:latin typeface="Comic Sans MS"/>
                <a:ea typeface="宋体"/>
              </a:rPr>
              <a:t>指令触发</a:t>
            </a:r>
            <a:endParaRPr/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>
                <a:latin typeface="Comic Sans MS"/>
                <a:ea typeface="宋体"/>
              </a:rPr>
              <a:t>Linux</a:t>
            </a:r>
            <a:r>
              <a:rPr lang="zh-CN">
                <a:latin typeface="Comic Sans MS"/>
                <a:ea typeface="宋体"/>
              </a:rPr>
              <a:t>在启动时在</a:t>
            </a:r>
            <a:r>
              <a:rPr lang="en-US">
                <a:latin typeface="Comic Sans MS"/>
                <a:ea typeface="宋体"/>
              </a:rPr>
              <a:t>kernel space</a:t>
            </a:r>
            <a:r>
              <a:rPr lang="zh-CN">
                <a:latin typeface="Comic Sans MS"/>
                <a:ea typeface="宋体"/>
              </a:rPr>
              <a:t>中会创建一个</a:t>
            </a:r>
            <a:r>
              <a:rPr lang="zh-CN">
                <a:latin typeface="Comic Sans MS"/>
                <a:ea typeface="宋体"/>
              </a:rPr>
              <a:t>类似于</a:t>
            </a:r>
            <a:r>
              <a:rPr lang="en-US">
                <a:latin typeface="Comic Sans MS"/>
                <a:ea typeface="宋体"/>
              </a:rPr>
              <a:t>exception table</a:t>
            </a:r>
            <a:r>
              <a:rPr lang="zh-CN">
                <a:latin typeface="Comic Sans MS"/>
                <a:ea typeface="宋体"/>
              </a:rPr>
              <a:t>的查找表，用于根据</a:t>
            </a:r>
            <a:r>
              <a:rPr lang="en-US">
                <a:latin typeface="Comic Sans MS"/>
                <a:ea typeface="宋体"/>
              </a:rPr>
              <a:t>syscall number</a:t>
            </a:r>
            <a:r>
              <a:rPr lang="zh-CN">
                <a:latin typeface="Comic Sans MS"/>
                <a:ea typeface="宋体"/>
              </a:rPr>
              <a:t>查找</a:t>
            </a:r>
            <a:r>
              <a:rPr lang="en-US">
                <a:latin typeface="Comic Sans MS"/>
                <a:ea typeface="宋体"/>
              </a:rPr>
              <a:t>syscall handler</a:t>
            </a:r>
            <a:r>
              <a:rPr lang="zh-CN">
                <a:latin typeface="Comic Sans MS"/>
                <a:ea typeface="宋体"/>
              </a:rPr>
              <a:t>的入口</a:t>
            </a:r>
            <a:endParaRPr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p="http://schemas.openxmlformats.org/presentationml/2006/main">
  <p:cSld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49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System Call Example #1</a:t>
            </a:r>
            <a:endParaRPr/>
          </a:p>
        </p:txBody>
      </p:sp>
      <p:sp>
        <p:nvSpPr>
          <p:cNvPr id="150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01000" cy="2667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None/>
            </a:pPr>
            <a:r>
              <a:rPr lang="en-US" sz="2400" b="true" i="false" u="none">
                <a:latin typeface="Courier New" pitchFamily="49"/>
                <a:ea typeface="宋体" pitchFamily="2" charset="-122"/>
              </a:rPr>
              <a:t># hello world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400" b="true" i="false" u="none">
                <a:latin typeface="Courier New" pitchFamily="49"/>
                <a:ea typeface="宋体" pitchFamily="2" charset="-122"/>
              </a:rPr>
              <a:t>1 int main()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400" b="true" i="false" u="none">
                <a:latin typeface="Courier New" pitchFamily="49"/>
                <a:ea typeface="宋体" pitchFamily="2" charset="-122"/>
              </a:rPr>
              <a:t>2 {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400" b="true" i="false" u="none">
                <a:latin typeface="Courier New" pitchFamily="49"/>
                <a:ea typeface="宋体" pitchFamily="2" charset="-122"/>
              </a:rPr>
              <a:t>3  	write(1, "hello, world\n", 13);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400" b="true" i="false" u="none">
                <a:latin typeface="Courier New" pitchFamily="49"/>
                <a:ea typeface="宋体" pitchFamily="2" charset="-122"/>
              </a:rPr>
              <a:t>4 	exit(0);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400" b="true" i="false" u="none">
                <a:latin typeface="Courier New" pitchFamily="49"/>
                <a:ea typeface="宋体" pitchFamily="2" charset="-122"/>
              </a:rPr>
              <a:t>5 }</a:t>
            </a:r>
            <a:endParaRPr/>
          </a:p>
        </p:txBody>
      </p:sp>
      <p:sp>
        <p:nvSpPr>
          <p:cNvPr id="151" name=""/>
          <p:cNvSpPr/>
          <p:nvPr/>
        </p:nvSpPr>
        <p:spPr>
          <a:xfrm rot="0" flipH="false" flipV="false">
            <a:off x="3233057" y="3728358"/>
            <a:ext cx="2279468" cy="1077685"/>
          </a:xfrm>
          <a:prstGeom prst="wedgeRoundRectCallout">
            <a:avLst>
              <a:gd name="adj1" fmla="val -65246"/>
              <a:gd name="adj2" fmla="val -87198"/>
              <a:gd name="adj3" fmla="val 16667"/>
            </a:avLst>
          </a:prstGeom>
          <a:noFill/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p>
            <a:pPr algn="ctr"/>
            <a:endParaRPr/>
          </a:p>
        </p:txBody>
      </p:sp>
      <p:sp>
        <p:nvSpPr>
          <p:cNvPr id="152" name=""/>
          <p:cNvSpPr txBox="true"/>
          <p:nvPr/>
        </p:nvSpPr>
        <p:spPr>
          <a:xfrm rot="0" flipH="false" flipV="false">
            <a:off x="3415937" y="3873500"/>
            <a:ext cx="1999705" cy="6985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1</a:t>
            </a:r>
            <a:r>
              <a:rPr lang="zh-CN"/>
              <a:t>是</a:t>
            </a:r>
            <a:r>
              <a:rPr lang="en-US"/>
              <a:t>stdout</a:t>
            </a:r>
            <a:r>
              <a:rPr lang="zh-CN"/>
              <a:t>的</a:t>
            </a:r>
            <a:r>
              <a:rPr lang="en-US"/>
              <a:t>file descriptor</a:t>
            </a:r>
            <a:endParaRPr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55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System Call Example</a:t>
            </a:r>
            <a:r>
              <a:rPr lang="en-US">
                <a:latin typeface="Comic Sans MS"/>
                <a:ea typeface="宋体"/>
              </a:rPr>
              <a:t> #1</a:t>
            </a:r>
            <a:endParaRPr/>
          </a:p>
        </p:txBody>
      </p:sp>
      <p:pic>
        <p:nvPicPr>
          <p:cNvPr id="156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322218" y="2266406"/>
            <a:ext cx="8347165" cy="2501061"/>
          </a:xfrm>
          <a:prstGeom prst="rect"/>
        </p:spPr>
      </p:pic>
      <p:sp>
        <p:nvSpPr>
          <p:cNvPr id="157" name=""/>
          <p:cNvSpPr txBox="true"/>
          <p:nvPr/>
        </p:nvSpPr>
        <p:spPr>
          <a:xfrm rot="0" flipH="false" flipV="false">
            <a:off x="457200" y="1783080"/>
            <a:ext cx="37719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zh-CN"/>
              <a:t>初始化常量、开始执行</a:t>
            </a:r>
            <a:r>
              <a:rPr lang="en-US"/>
              <a:t>main</a:t>
            </a:r>
            <a:r>
              <a:rPr lang="zh-CN"/>
              <a:t>函数</a:t>
            </a:r>
            <a:endParaRPr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60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System Call Example</a:t>
            </a:r>
            <a:r>
              <a:rPr lang="en-US">
                <a:latin typeface="Comic Sans MS"/>
                <a:ea typeface="宋体"/>
              </a:rPr>
              <a:t> #1</a:t>
            </a:r>
            <a:endParaRPr/>
          </a:p>
        </p:txBody>
      </p:sp>
      <p:pic>
        <p:nvPicPr>
          <p:cNvPr id="161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66552" y="2373794"/>
            <a:ext cx="8810897" cy="3661246"/>
          </a:xfrm>
          <a:prstGeom prst="rect"/>
        </p:spPr>
      </p:pic>
      <p:sp>
        <p:nvSpPr>
          <p:cNvPr id="162" name=""/>
          <p:cNvSpPr txBox="true"/>
          <p:nvPr/>
        </p:nvSpPr>
        <p:spPr>
          <a:xfrm rot="0" flipH="false" flipV="false">
            <a:off x="633640" y="1523447"/>
            <a:ext cx="7880350" cy="6985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false"/>
              <a:t>L9</a:t>
            </a:r>
            <a:r>
              <a:rPr lang="zh-CN" b="false"/>
              <a:t>将</a:t>
            </a:r>
            <a:r>
              <a:rPr lang="en-US" b="false"/>
              <a:t>syscall number</a:t>
            </a:r>
            <a:r>
              <a:rPr lang="zh-CN" b="false"/>
              <a:t>传</a:t>
            </a:r>
            <a:r>
              <a:rPr lang="zh-CN" b="false"/>
              <a:t>入</a:t>
            </a:r>
            <a:r>
              <a:rPr lang="en-US" b="false"/>
              <a:t>rax</a:t>
            </a:r>
            <a:r>
              <a:rPr lang="zh-CN" b="false"/>
              <a:t>寄存器，</a:t>
            </a:r>
            <a:r>
              <a:rPr lang="en-US" b="false"/>
              <a:t>L10-12</a:t>
            </a:r>
            <a:r>
              <a:rPr lang="zh-CN" b="false"/>
              <a:t>将</a:t>
            </a:r>
            <a:r>
              <a:rPr lang="en-US" b="false"/>
              <a:t>write</a:t>
            </a:r>
            <a:r>
              <a:rPr lang="zh-CN" b="false"/>
              <a:t>的</a:t>
            </a:r>
            <a:r>
              <a:rPr lang="en-US" b="false"/>
              <a:t>3</a:t>
            </a:r>
            <a:r>
              <a:rPr lang="zh-CN" b="false"/>
              <a:t>个参数传入寄存器，</a:t>
            </a:r>
            <a:r>
              <a:rPr lang="en-US" b="false"/>
              <a:t>L13</a:t>
            </a:r>
            <a:r>
              <a:rPr lang="zh-CN" b="false"/>
              <a:t>调用</a:t>
            </a:r>
            <a:r>
              <a:rPr lang="en-US" b="false"/>
              <a:t>syscall wirte</a:t>
            </a:r>
            <a:r>
              <a:rPr lang="zh-CN" b="false"/>
              <a:t>，</a:t>
            </a:r>
            <a:r>
              <a:rPr lang="en-US" b="false"/>
              <a:t>L14-16</a:t>
            </a:r>
            <a:r>
              <a:rPr lang="zh-CN" b="false"/>
              <a:t>完成</a:t>
            </a:r>
            <a:r>
              <a:rPr lang="zh-CN" b="false"/>
              <a:t>调用</a:t>
            </a:r>
            <a:r>
              <a:rPr lang="en-US" b="false"/>
              <a:t>syscall exit</a:t>
            </a:r>
            <a:endParaRPr/>
          </a:p>
        </p:txBody>
      </p:sp>
      <p:sp>
        <p:nvSpPr>
          <p:cNvPr id="163" name=""/>
          <p:cNvSpPr txBox="true"/>
          <p:nvPr/>
        </p:nvSpPr>
        <p:spPr>
          <a:xfrm rot="0" flipH="false" flipV="false">
            <a:off x="6518275" y="3575050"/>
            <a:ext cx="2000250" cy="10033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true"/>
              <a:t>system call</a:t>
            </a:r>
            <a:r>
              <a:rPr lang="zh-CN" b="true"/>
              <a:t>传参通过寄存器，而非</a:t>
            </a:r>
            <a:r>
              <a:rPr lang="en-US" b="true"/>
              <a:t>stack</a:t>
            </a:r>
            <a:r>
              <a:rPr lang="zh-CN" b="true"/>
              <a:t>完成</a:t>
            </a:r>
            <a:endParaRPr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p="http://schemas.openxmlformats.org/presentationml/2006/main">
  <p:cSld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>
                <a:latin typeface="Comic Sans MS"/>
                <a:ea typeface="宋体"/>
              </a:rPr>
              <a:t>System Call</a:t>
            </a:r>
            <a:endParaRPr/>
          </a:p>
        </p:txBody>
      </p:sp>
      <p:sp>
        <p:nvSpPr>
          <p:cNvPr id="16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应用程序</a:t>
            </a:r>
            <a:r>
              <a:rPr lang="zh-CN" b="false">
                <a:latin typeface="Comic Sans MS"/>
                <a:ea typeface="宋体"/>
              </a:rPr>
              <a:t>离不开</a:t>
            </a:r>
            <a:r>
              <a:rPr lang="en-US" b="false">
                <a:latin typeface="Comic Sans MS"/>
                <a:ea typeface="宋体"/>
              </a:rPr>
              <a:t>system call</a:t>
            </a:r>
            <a:r>
              <a:rPr lang="en-US" b="false">
                <a:latin typeface="Comic Sans MS"/>
                <a:ea typeface="宋体"/>
              </a:rPr>
              <a:t>（系统编程）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文件操作（磁盘）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输入输出（键盘、显示器）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退出程序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/>
              <a:t>……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与</a:t>
            </a:r>
            <a:r>
              <a:rPr lang="en-US" b="false">
                <a:latin typeface="Comic Sans MS"/>
                <a:ea typeface="宋体"/>
              </a:rPr>
              <a:t>Call</a:t>
            </a:r>
            <a:r>
              <a:rPr lang="en-US" b="false">
                <a:latin typeface="Comic Sans MS"/>
                <a:ea typeface="宋体"/>
              </a:rPr>
              <a:t>不同，</a:t>
            </a:r>
            <a:r>
              <a:rPr lang="en-US" b="false">
                <a:latin typeface="Comic Sans MS"/>
                <a:ea typeface="宋体"/>
              </a:rPr>
              <a:t>System call=</a:t>
            </a:r>
            <a:r>
              <a:rPr lang="en-US" b="false">
                <a:latin typeface="Comic Sans MS"/>
                <a:ea typeface="宋体"/>
              </a:rPr>
              <a:t>升级权限</a:t>
            </a:r>
            <a:r>
              <a:rPr lang="en-US" b="false">
                <a:latin typeface="Comic Sans MS"/>
                <a:ea typeface="宋体"/>
              </a:rPr>
              <a:t>+</a:t>
            </a:r>
            <a:r>
              <a:rPr lang="en-US" b="false">
                <a:latin typeface="Comic Sans MS"/>
                <a:ea typeface="宋体"/>
              </a:rPr>
              <a:t>跳转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理解汇编，才真正理解</a:t>
            </a:r>
            <a:r>
              <a:rPr lang="en-US" b="false">
                <a:latin typeface="Comic Sans MS"/>
                <a:ea typeface="宋体"/>
              </a:rPr>
              <a:t>OS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了解硬件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167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p="http://schemas.openxmlformats.org/presentationml/2006/main">
  <p:cSld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System Call vs. Procedure Call	</a:t>
            </a:r>
            <a:endParaRPr/>
          </a:p>
        </p:txBody>
      </p:sp>
      <p:sp>
        <p:nvSpPr>
          <p:cNvPr id="17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458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系统调用（例如</a:t>
            </a:r>
            <a:r>
              <a:rPr lang="en-US" b="false">
                <a:latin typeface="Comic Sans MS"/>
                <a:ea typeface="宋体"/>
              </a:rPr>
              <a:t>open()</a:t>
            </a:r>
            <a:r>
              <a:rPr lang="en-US" b="false">
                <a:latin typeface="Comic Sans MS"/>
                <a:ea typeface="宋体"/>
              </a:rPr>
              <a:t>）看起来就像函数调用，有什么区别呢？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open()</a:t>
            </a:r>
            <a:r>
              <a:rPr lang="zh-CN" b="false">
                <a:latin typeface="Comic Sans MS"/>
                <a:ea typeface="宋体"/>
              </a:rPr>
              <a:t>相当于</a:t>
            </a:r>
            <a:r>
              <a:rPr lang="en-US" b="false">
                <a:latin typeface="Comic Sans MS"/>
                <a:ea typeface="宋体"/>
              </a:rPr>
              <a:t>OS</a:t>
            </a:r>
            <a:r>
              <a:rPr lang="zh-CN" b="false">
                <a:latin typeface="Comic Sans MS"/>
                <a:ea typeface="宋体"/>
              </a:rPr>
              <a:t>提供的库函数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只是函数内部调用汇编的</a:t>
            </a:r>
            <a:r>
              <a:rPr lang="zh-CN" b="false">
                <a:latin typeface="Comic Sans MS"/>
                <a:ea typeface="宋体"/>
              </a:rPr>
              <a:t>int 80</a:t>
            </a:r>
            <a:r>
              <a:rPr lang="zh-CN" b="false">
                <a:latin typeface="Comic Sans MS"/>
                <a:ea typeface="宋体"/>
              </a:rPr>
              <a:t>指令等触发</a:t>
            </a:r>
            <a:r>
              <a:rPr lang="zh-CN" b="false">
                <a:latin typeface="Comic Sans MS"/>
                <a:ea typeface="宋体"/>
              </a:rPr>
              <a:t>exception</a:t>
            </a:r>
            <a:r>
              <a:rPr lang="zh-CN" b="false">
                <a:latin typeface="Comic Sans MS"/>
                <a:ea typeface="宋体"/>
              </a:rPr>
              <a:t>，进入内核态，进入真正的</a:t>
            </a:r>
            <a:r>
              <a:rPr lang="en-US" b="false">
                <a:latin typeface="Comic Sans MS"/>
                <a:ea typeface="宋体"/>
              </a:rPr>
              <a:t>handler</a:t>
            </a:r>
            <a:r>
              <a:rPr lang="zh-CN" b="false">
                <a:latin typeface="Comic Sans MS"/>
                <a:ea typeface="宋体"/>
              </a:rPr>
              <a:t>代码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1</a:t>
            </a:r>
            <a:r>
              <a:rPr lang="zh-CN" b="false">
                <a:latin typeface="Comic Sans MS"/>
                <a:ea typeface="宋体"/>
              </a:rPr>
              <a:t>）系统调用和函数调用很像，主要区别是进入内核态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2</a:t>
            </a:r>
            <a:r>
              <a:rPr lang="zh-CN" b="false">
                <a:latin typeface="Comic Sans MS"/>
                <a:ea typeface="宋体"/>
              </a:rPr>
              <a:t>）系统调用没法指定目标函数的地址，只能传递一个</a:t>
            </a:r>
            <a:r>
              <a:rPr lang="en-US" b="false">
                <a:latin typeface="Comic Sans MS"/>
                <a:ea typeface="宋体"/>
              </a:rPr>
              <a:t>syscall number</a:t>
            </a:r>
            <a:r>
              <a:rPr lang="zh-CN" b="false">
                <a:latin typeface="Comic Sans MS"/>
                <a:ea typeface="宋体"/>
              </a:rPr>
              <a:t>给内核</a:t>
            </a:r>
            <a:endParaRPr/>
          </a:p>
        </p:txBody>
      </p:sp>
      <p:sp>
        <p:nvSpPr>
          <p:cNvPr id="171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174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Control flow (</a:t>
            </a:r>
            <a:r>
              <a:rPr lang="zh-CN">
                <a:latin typeface="Comic Sans MS"/>
                <a:ea typeface="宋体"/>
              </a:rPr>
              <a:t>控制流</a:t>
            </a:r>
            <a:r>
              <a:rPr lang="en-US">
                <a:latin typeface="Comic Sans MS"/>
                <a:ea typeface="宋体"/>
              </a:rPr>
              <a:t>)</a:t>
            </a:r>
            <a:endParaRPr/>
          </a:p>
        </p:txBody>
      </p:sp>
      <p:sp>
        <p:nvSpPr>
          <p:cNvPr id="175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2286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从开机到关</a:t>
            </a:r>
            <a:r>
              <a:rPr lang="zh-CN">
                <a:latin typeface="Comic Sans MS"/>
                <a:ea typeface="宋体"/>
              </a:rPr>
              <a:t>机</a:t>
            </a:r>
            <a:r>
              <a:rPr lang="en-US">
                <a:latin typeface="Comic Sans MS"/>
                <a:ea typeface="宋体"/>
              </a:rPr>
              <a:t>，</a:t>
            </a:r>
            <a:r>
              <a:rPr lang="en-US">
                <a:latin typeface="Comic Sans MS"/>
                <a:ea typeface="宋体"/>
              </a:rPr>
              <a:t>CPU</a:t>
            </a:r>
            <a:r>
              <a:rPr lang="en-US">
                <a:latin typeface="Comic Sans MS"/>
                <a:ea typeface="宋体"/>
              </a:rPr>
              <a:t>的工作流程是固定的：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While(1) {</a:t>
            </a:r>
            <a:endParaRPr/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b="false">
                <a:latin typeface="Comic Sans MS"/>
                <a:ea typeface="宋体"/>
              </a:rPr>
              <a:t>读指令</a:t>
            </a:r>
            <a:r>
              <a:rPr lang="en-US" b="false">
                <a:latin typeface="Comic Sans MS"/>
                <a:ea typeface="宋体"/>
              </a:rPr>
              <a:t>;</a:t>
            </a:r>
            <a:endParaRPr/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b="false">
                <a:latin typeface="Comic Sans MS"/>
                <a:ea typeface="宋体"/>
              </a:rPr>
              <a:t>执行指令</a:t>
            </a:r>
            <a:r>
              <a:rPr lang="en-US" b="false">
                <a:latin typeface="Comic Sans MS"/>
                <a:ea typeface="宋体"/>
              </a:rPr>
              <a:t>;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}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b="false">
                <a:latin typeface="Comic Sans MS"/>
                <a:ea typeface="宋体"/>
              </a:rPr>
              <a:t>这个指令序列就是系统的</a:t>
            </a:r>
            <a:r>
              <a:rPr lang="en-US" b="false">
                <a:latin typeface="Comic Sans MS"/>
                <a:ea typeface="宋体"/>
              </a:rPr>
              <a:t>physical </a:t>
            </a:r>
            <a:r>
              <a:rPr lang="zh-CN" b="false" i="true">
                <a:latin typeface="Comic Sans MS"/>
                <a:ea typeface="宋体"/>
              </a:rPr>
              <a:t>control flow</a:t>
            </a:r>
            <a:endParaRPr/>
          </a:p>
        </p:txBody>
      </p:sp>
      <p:grpSp>
        <p:nvGrpSpPr>
          <p:cNvPr id="176" name="Group 4"/>
          <p:cNvGrpSpPr/>
          <p:nvPr/>
        </p:nvGrpSpPr>
        <p:grpSpPr>
          <a:xfrm>
            <a:off x="4168775" y="4114800"/>
            <a:ext cx="3379787" cy="2393950"/>
            <a:chOff x="1440" y="2380"/>
            <a:chExt cx="2129" cy="1508"/>
          </a:xfrm>
        </p:grpSpPr>
        <p:sp>
          <p:nvSpPr>
            <p:cNvPr id="177" name="Text Box 5"/>
            <p:cNvSpPr txBox="true">
              <a:spLocks noChangeShapeType="true"/>
            </p:cNvSpPr>
            <p:nvPr/>
          </p:nvSpPr>
          <p:spPr>
            <a:xfrm>
              <a:off x="2249" y="2619"/>
              <a:ext cx="967" cy="12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1800" b="true" i="false" u="none">
                  <a:latin typeface="Helvetica" pitchFamily="34"/>
                  <a:ea typeface="宋体" pitchFamily="2" charset="-122"/>
                </a:rPr>
                <a:t>&lt;startup&gt;</a:t>
              </a:r>
              <a:endParaRPr/>
            </a:p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1800" b="true" i="false" u="none">
                  <a:latin typeface="Helvetica" pitchFamily="34"/>
                  <a:ea typeface="宋体" pitchFamily="2" charset="-122"/>
                </a:rPr>
                <a:t>inst</a:t>
              </a:r>
              <a:r>
                <a:rPr lang="en-US" sz="1800" b="true" i="false" u="none" baseline="-25000">
                  <a:latin typeface="Helvetica" pitchFamily="34"/>
                  <a:ea typeface="宋体" pitchFamily="2" charset="-122"/>
                </a:rPr>
                <a:t>1</a:t>
              </a:r>
              <a:endParaRPr lang="en-US" sz="1800"/>
            </a:p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1800" b="true" i="false" u="none">
                  <a:latin typeface="Helvetica" pitchFamily="34"/>
                  <a:ea typeface="宋体" pitchFamily="2" charset="-122"/>
                </a:rPr>
                <a:t>inst</a:t>
              </a:r>
              <a:r>
                <a:rPr lang="en-US" sz="1800" b="true" i="false" u="none" baseline="-25000">
                  <a:latin typeface="Helvetica" pitchFamily="34"/>
                  <a:ea typeface="宋体" pitchFamily="2" charset="-122"/>
                </a:rPr>
                <a:t>2</a:t>
              </a:r>
              <a:endParaRPr lang="en-US" sz="1800"/>
            </a:p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1800" b="true" i="false" u="none">
                  <a:latin typeface="Helvetica" pitchFamily="34"/>
                  <a:ea typeface="宋体" pitchFamily="2" charset="-122"/>
                </a:rPr>
                <a:t>inst</a:t>
              </a:r>
              <a:r>
                <a:rPr lang="en-US" sz="1800" b="true" i="false" u="none" baseline="-25000">
                  <a:latin typeface="Helvetica" pitchFamily="34"/>
                  <a:ea typeface="宋体" pitchFamily="2" charset="-122"/>
                </a:rPr>
                <a:t>3</a:t>
              </a:r>
              <a:endParaRPr lang="en-US" sz="1800"/>
            </a:p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1800" b="true" i="false" u="none">
                  <a:latin typeface="Helvetica" pitchFamily="34"/>
                  <a:ea typeface="宋体" pitchFamily="2" charset="-122"/>
                </a:rPr>
                <a:t>…</a:t>
              </a:r>
              <a:endParaRPr/>
            </a:p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1800" b="true" i="false" u="none">
                  <a:latin typeface="Helvetica" pitchFamily="34"/>
                  <a:ea typeface="宋体" pitchFamily="2" charset="-122"/>
                </a:rPr>
                <a:t>inst</a:t>
              </a:r>
              <a:r>
                <a:rPr lang="en-US" sz="1800" b="true" i="false" u="none" baseline="-25000">
                  <a:latin typeface="Helvetica" pitchFamily="34"/>
                  <a:ea typeface="宋体" pitchFamily="2" charset="-122"/>
                </a:rPr>
                <a:t>n</a:t>
              </a:r>
              <a:endParaRPr lang="en-US" sz="1800"/>
            </a:p>
            <a:p>
              <a:pPr marL="0" lvl="0" indent="0" algn="ctr">
                <a:spcBef>
                  <a:spcPts val="0"/>
                </a:spcBef>
                <a:buNone/>
              </a:pPr>
              <a:r>
                <a:rPr lang="en-US" sz="1800" b="true" i="false" u="none">
                  <a:latin typeface="Helvetica" pitchFamily="34"/>
                  <a:ea typeface="宋体" pitchFamily="2" charset="-122"/>
                </a:rPr>
                <a:t>&lt;shutdown&gt;</a:t>
              </a:r>
              <a:endParaRPr/>
            </a:p>
          </p:txBody>
        </p:sp>
        <p:sp>
          <p:nvSpPr>
            <p:cNvPr id="178" name="Text Box 6"/>
            <p:cNvSpPr txBox="true">
              <a:spLocks noChangeShapeType="true"/>
            </p:cNvSpPr>
            <p:nvPr/>
          </p:nvSpPr>
          <p:spPr>
            <a:xfrm>
              <a:off x="2010" y="2380"/>
              <a:ext cx="1559" cy="2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true" i="false" u="none">
                  <a:latin typeface="Helvetica" pitchFamily="34"/>
                  <a:ea typeface="宋体" pitchFamily="2" charset="-122"/>
                </a:rPr>
                <a:t>Physical control flow</a:t>
              </a:r>
              <a:endParaRPr/>
            </a:p>
          </p:txBody>
        </p:sp>
        <p:sp>
          <p:nvSpPr>
            <p:cNvPr id="179" name="Line 7"/>
            <p:cNvSpPr>
              <a:spLocks noChangeShapeType="true"/>
            </p:cNvSpPr>
            <p:nvPr/>
          </p:nvSpPr>
          <p:spPr>
            <a:xfrm>
              <a:off x="1893" y="2512"/>
              <a:ext cx="0" cy="1152"/>
            </a:xfrm>
            <a:prstGeom prst="line">
              <a:avLst/>
            </a:prstGeom>
            <a:noFill/>
            <a:ln w="254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180" name="Text Box 8"/>
            <p:cNvSpPr txBox="true">
              <a:spLocks noChangeShapeType="true"/>
            </p:cNvSpPr>
            <p:nvPr/>
          </p:nvSpPr>
          <p:spPr>
            <a:xfrm>
              <a:off x="1440" y="2832"/>
              <a:ext cx="452" cy="2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true" i="false" u="none">
                  <a:latin typeface="Helvetica" pitchFamily="34"/>
                  <a:ea typeface="宋体" pitchFamily="2" charset="-122"/>
                </a:rPr>
                <a:t>Time</a:t>
              </a:r>
              <a:endParaRPr/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p="http://schemas.openxmlformats.org/presentationml/2006/main">
  <p:cSld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>
                <a:latin typeface="Comic Sans MS"/>
                <a:ea typeface="宋体"/>
              </a:rPr>
              <a:t>System Call Example</a:t>
            </a:r>
            <a:r>
              <a:rPr lang="en-US">
                <a:latin typeface="Comic Sans MS"/>
                <a:ea typeface="宋体"/>
              </a:rPr>
              <a:t> #2</a:t>
            </a:r>
            <a:endParaRPr/>
          </a:p>
        </p:txBody>
      </p:sp>
      <p:sp>
        <p:nvSpPr>
          <p:cNvPr id="18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 i="false" u="none">
                <a:ea typeface="宋体" pitchFamily="2" charset="-122"/>
              </a:rPr>
              <a:t>Example: read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>
                <a:ea typeface="宋体" pitchFamily="2" charset="-122"/>
              </a:rPr>
              <a:t>count = read(fd, buffer, nbytes);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>
                <a:ea typeface="宋体" pitchFamily="2" charset="-122"/>
              </a:rPr>
              <a:t>#1, 文件描述符；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>
                <a:ea typeface="宋体" pitchFamily="2" charset="-122"/>
              </a:rPr>
              <a:t>#2, 读出数据将要放在内存中的位置，内存缓冲区首地址;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>
                <a:ea typeface="宋体" pitchFamily="2" charset="-122"/>
              </a:rPr>
              <a:t>#3, 读多少字节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>
                <a:ea typeface="宋体" pitchFamily="2" charset="-122"/>
              </a:rPr>
              <a:t> 执行流程：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>
                <a:ea typeface="宋体" pitchFamily="2" charset="-122"/>
              </a:rPr>
              <a:t>用户调用read的代码（含传参）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>
                <a:ea typeface="宋体" pitchFamily="2" charset="-122"/>
              </a:rPr>
              <a:t>Read库函数的代码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>
                <a:ea typeface="宋体" pitchFamily="2" charset="-122"/>
              </a:rPr>
              <a:t>内核中read系统调用的代码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>
                <a:ea typeface="宋体" pitchFamily="2" charset="-122"/>
              </a:rPr>
              <a:t>具体11个步骤（下页图）</a:t>
            </a:r>
            <a:endParaRPr/>
          </a:p>
        </p:txBody>
      </p:sp>
      <p:sp>
        <p:nvSpPr>
          <p:cNvPr id="184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>
                <a:latin typeface="Comic Sans MS"/>
                <a:ea typeface="宋体"/>
              </a:rPr>
              <a:t>System Call Example</a:t>
            </a:r>
            <a:r>
              <a:rPr lang="en-US">
                <a:latin typeface="Comic Sans MS"/>
                <a:ea typeface="宋体"/>
              </a:rPr>
              <a:t> #2</a:t>
            </a:r>
            <a:endParaRPr/>
          </a:p>
        </p:txBody>
      </p:sp>
      <p:pic>
        <p:nvPicPr>
          <p:cNvPr id="187" name="内容占位符 4"/>
          <p:cNvPicPr>
            <a:picLocks noGrp="true" noChangeAspect="true"/>
          </p:cNvPicPr>
          <p:nvPr>
            <p:ph type="obj"/>
          </p:nvPr>
        </p:nvPicPr>
        <p:blipFill>
          <a:blip r:embed="rId1"/>
          <a:srcRect l="0" t="0" r="0" b="0"/>
          <a:stretch>
            <a:fillRect/>
          </a:stretch>
        </p:blipFill>
        <p:spPr>
          <a:xfrm>
            <a:off x="1066800" y="1395412"/>
            <a:ext cx="6875462" cy="5462587"/>
          </a:xfrm>
          <a:prstGeom prst="rect">
            <a:avLst/>
          </a:prstGeom>
          <a:noFill/>
        </p:spPr>
      </p:pic>
      <p:sp>
        <p:nvSpPr>
          <p:cNvPr id="188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 i="false" u="none">
                <a:ea typeface="宋体" pitchFamily="2" charset="-122"/>
              </a:rPr>
              <a:t>System Call</a:t>
            </a:r>
            <a:endParaRPr/>
          </a:p>
        </p:txBody>
      </p:sp>
      <p:sp>
        <p:nvSpPr>
          <p:cNvPr id="19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b="false" i="false" u="none">
                <a:ea typeface="宋体" pitchFamily="2" charset="-122"/>
              </a:rPr>
              <a:t>各种类型的系统调用</a:t>
            </a:r>
            <a:endParaRPr/>
          </a:p>
        </p:txBody>
      </p:sp>
      <p:sp>
        <p:nvSpPr>
          <p:cNvPr id="19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pic>
        <p:nvPicPr>
          <p:cNvPr id="193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287" y="2084387"/>
            <a:ext cx="7107237" cy="1704975"/>
          </a:xfrm>
          <a:prstGeom prst="rect">
            <a:avLst/>
          </a:prstGeom>
          <a:noFill/>
        </p:spPr>
      </p:pic>
      <p:pic>
        <p:nvPicPr>
          <p:cNvPr id="194" name="图片 5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19312" y="2965450"/>
            <a:ext cx="7043737" cy="2082800"/>
          </a:xfrm>
          <a:prstGeom prst="rect">
            <a:avLst/>
          </a:prstGeom>
          <a:noFill/>
        </p:spPr>
      </p:pic>
      <p:pic>
        <p:nvPicPr>
          <p:cNvPr id="195" name="图片 6"/>
          <p:cNvPicPr>
            <a:picLocks noGrp="true"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925" y="3843337"/>
            <a:ext cx="7086600" cy="2124075"/>
          </a:xfrm>
          <a:prstGeom prst="rect">
            <a:avLst/>
          </a:prstGeom>
          <a:noFill/>
        </p:spPr>
      </p:pic>
      <p:pic>
        <p:nvPicPr>
          <p:cNvPr id="196" name="图片 7"/>
          <p:cNvPicPr>
            <a:picLocks noGrp="true" noChangeAspect="true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438400" y="5102225"/>
            <a:ext cx="6684962" cy="15636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p="http://schemas.openxmlformats.org/presentationml/2006/main">
  <p:cSld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 i="false" u="none">
                <a:ea typeface="宋体" pitchFamily="2" charset="-122"/>
              </a:rPr>
              <a:t>Lab0. Kernel Lab</a:t>
            </a:r>
            <a:endParaRPr/>
          </a:p>
        </p:txBody>
      </p:sp>
      <p:sp>
        <p:nvSpPr>
          <p:cNvPr id="19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 i="false" u="none">
                <a:ea typeface="宋体" pitchFamily="2" charset="-122"/>
              </a:rPr>
              <a:t>在Linux中增加一个自己的system call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>
                <a:ea typeface="宋体" pitchFamily="2" charset="-122"/>
              </a:rPr>
              <a:t>#0. 搭好Linux虚拟机环境；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>
                <a:ea typeface="宋体" pitchFamily="2" charset="-122"/>
              </a:rPr>
              <a:t>#1. 学会编译内核；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>
                <a:ea typeface="宋体" pitchFamily="2" charset="-122"/>
              </a:rPr>
              <a:t>#2. 学会用ftrace跟踪内核函数调用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>
                <a:ea typeface="宋体" pitchFamily="2" charset="-122"/>
              </a:rPr>
              <a:t>#3. 在Linux内核中增加一个自己定义的系统调用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 i="false" u="none">
                <a:ea typeface="宋体" pitchFamily="2" charset="-122"/>
              </a:rPr>
              <a:t>选做，不计分</a:t>
            </a:r>
            <a:endParaRPr/>
          </a:p>
        </p:txBody>
      </p:sp>
      <p:sp>
        <p:nvSpPr>
          <p:cNvPr id="200" name="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p="http://schemas.openxmlformats.org/presentationml/2006/main">
  <p:cSld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>
                <a:latin typeface="Comic Sans MS"/>
                <a:ea typeface="宋体"/>
              </a:rPr>
              <a:t>Faults</a:t>
            </a:r>
            <a:endParaRPr/>
          </a:p>
        </p:txBody>
      </p:sp>
      <p:sp>
        <p:nvSpPr>
          <p:cNvPr id="20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故障（</a:t>
            </a:r>
            <a:r>
              <a:rPr lang="en-US" b="false">
                <a:latin typeface="Comic Sans MS"/>
                <a:ea typeface="宋体"/>
              </a:rPr>
              <a:t>Fault</a:t>
            </a:r>
            <a:r>
              <a:rPr lang="en-US" b="false">
                <a:latin typeface="Comic Sans MS"/>
                <a:ea typeface="宋体"/>
              </a:rPr>
              <a:t>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指系统中一种有可能被修正的</a:t>
            </a:r>
            <a:r>
              <a:rPr lang="en-US" b="false">
                <a:latin typeface="Comic Sans MS"/>
                <a:ea typeface="宋体"/>
              </a:rPr>
              <a:t>error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故障由某条指令的执行引发，因此也是</a:t>
            </a:r>
            <a:r>
              <a:rPr lang="zh-CN" b="true" u="sng">
                <a:latin typeface="Comic Sans MS"/>
                <a:ea typeface="宋体"/>
              </a:rPr>
              <a:t>同步发生</a:t>
            </a:r>
            <a:r>
              <a:rPr lang="zh-CN" b="false">
                <a:latin typeface="Comic Sans MS"/>
                <a:ea typeface="宋体"/>
              </a:rPr>
              <a:t>的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相应的</a:t>
            </a:r>
            <a:r>
              <a:rPr lang="en-US" b="false">
                <a:latin typeface="Comic Sans MS"/>
                <a:ea typeface="宋体"/>
              </a:rPr>
              <a:t>exception handler</a:t>
            </a:r>
            <a:r>
              <a:rPr lang="zh-CN" b="false">
                <a:latin typeface="Comic Sans MS"/>
                <a:ea typeface="宋体"/>
              </a:rPr>
              <a:t>也称为</a:t>
            </a:r>
            <a:r>
              <a:rPr lang="en-US" b="false">
                <a:latin typeface="Comic Sans MS"/>
                <a:ea typeface="宋体"/>
              </a:rPr>
              <a:t>fault handler</a:t>
            </a:r>
            <a:endParaRPr/>
          </a:p>
        </p:txBody>
      </p:sp>
      <p:sp>
        <p:nvSpPr>
          <p:cNvPr id="204" name="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>
                <a:latin typeface="Comic Sans MS"/>
                <a:ea typeface="宋体"/>
              </a:rPr>
              <a:t>Faults</a:t>
            </a:r>
            <a:endParaRPr/>
          </a:p>
        </p:txBody>
      </p:sp>
      <p:sp>
        <p:nvSpPr>
          <p:cNvPr id="20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故障（</a:t>
            </a:r>
            <a:r>
              <a:rPr lang="en-US" b="false">
                <a:latin typeface="Comic Sans MS"/>
                <a:ea typeface="宋体"/>
              </a:rPr>
              <a:t>Fault</a:t>
            </a:r>
            <a:r>
              <a:rPr lang="en-US" b="false">
                <a:latin typeface="Comic Sans MS"/>
                <a:ea typeface="宋体"/>
              </a:rPr>
              <a:t>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故障发生时，处理器将控制转移给</a:t>
            </a:r>
            <a:r>
              <a:rPr lang="en-US" b="false">
                <a:latin typeface="Comic Sans MS"/>
                <a:ea typeface="宋体"/>
              </a:rPr>
              <a:t>fault handler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如果能够修复故障，那么</a:t>
            </a:r>
            <a:r>
              <a:rPr lang="en-US" b="true" u="sng">
                <a:latin typeface="Comic Sans MS"/>
                <a:ea typeface="宋体"/>
              </a:rPr>
              <a:t>返回引起故障的指令</a:t>
            </a:r>
            <a:r>
              <a:rPr lang="en-US" b="false">
                <a:latin typeface="Comic Sans MS"/>
                <a:ea typeface="宋体"/>
              </a:rPr>
              <a:t>，并重新执行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如果不能修复故障，就返回到内核中的</a:t>
            </a:r>
            <a:r>
              <a:rPr lang="en-US" b="false">
                <a:latin typeface="Comic Sans MS"/>
                <a:ea typeface="宋体"/>
              </a:rPr>
              <a:t>abort routine(</a:t>
            </a:r>
            <a:r>
              <a:rPr lang="zh-CN" b="false">
                <a:latin typeface="Comic Sans MS"/>
                <a:ea typeface="宋体"/>
              </a:rPr>
              <a:t>例程</a:t>
            </a:r>
            <a:r>
              <a:rPr lang="en-US" b="false">
                <a:latin typeface="Comic Sans MS"/>
                <a:ea typeface="宋体"/>
              </a:rPr>
              <a:t>)</a:t>
            </a:r>
            <a:r>
              <a:rPr lang="en-US" b="false">
                <a:latin typeface="Comic Sans MS"/>
                <a:ea typeface="宋体"/>
              </a:rPr>
              <a:t>，</a:t>
            </a:r>
            <a:r>
              <a:rPr lang="en-US" b="false">
                <a:latin typeface="Comic Sans MS"/>
                <a:ea typeface="宋体"/>
              </a:rPr>
              <a:t>abort routine</a:t>
            </a:r>
            <a:r>
              <a:rPr lang="en-US" b="false">
                <a:latin typeface="Comic Sans MS"/>
                <a:ea typeface="宋体"/>
              </a:rPr>
              <a:t>会终止引起故障的应用程序</a:t>
            </a:r>
            <a:endParaRPr/>
          </a:p>
        </p:txBody>
      </p:sp>
      <p:sp>
        <p:nvSpPr>
          <p:cNvPr id="208" name="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pic>
        <p:nvPicPr>
          <p:cNvPr id="209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918092" y="3679372"/>
            <a:ext cx="6663808" cy="2590800"/>
          </a:xfrm>
          <a:prstGeom prst="rect"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p="http://schemas.openxmlformats.org/presentationml/2006/main">
  <p:cSld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1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Fault Example: Page Fault</a:t>
            </a:r>
            <a:endParaRPr/>
          </a:p>
        </p:txBody>
      </p:sp>
      <p:sp>
        <p:nvSpPr>
          <p:cNvPr id="21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524000"/>
            <a:ext cx="8001000" cy="1752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Page fault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User writes to or reads from memory location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That portion (page) of user</a:t>
            </a:r>
            <a:r>
              <a:rPr lang="en-US" b="false">
                <a:latin typeface="Comic Sans MS"/>
                <a:ea typeface="宋体"/>
              </a:rPr>
              <a:t>’</a:t>
            </a:r>
            <a:r>
              <a:rPr lang="en-US" b="false">
                <a:latin typeface="Comic Sans MS"/>
                <a:ea typeface="宋体"/>
              </a:rPr>
              <a:t>s memory is currently on disk</a:t>
            </a:r>
            <a:endParaRPr/>
          </a:p>
        </p:txBody>
      </p:sp>
      <p:sp>
        <p:nvSpPr>
          <p:cNvPr id="214" name="Text Box 4"/>
          <p:cNvSpPr txBox="true">
            <a:spLocks noGrp="true" noChangeShapeType="true"/>
          </p:cNvSpPr>
          <p:nvPr/>
        </p:nvSpPr>
        <p:spPr>
          <a:xfrm>
            <a:off x="1460500" y="3975100"/>
            <a:ext cx="2895600" cy="1570037"/>
          </a:xfrm>
          <a:prstGeom prst="rect">
            <a:avLst/>
          </a:prstGeom>
          <a:solidFill>
            <a:srgbClr val="FFFFCC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int a[1000];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main ()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{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    a[500] = 13;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Courier New" pitchFamily="49"/>
                <a:ea typeface="宋体" pitchFamily="2" charset="-122"/>
              </a:rPr>
              <a:t>}</a:t>
            </a:r>
            <a:endParaRPr/>
          </a:p>
        </p:txBody>
      </p:sp>
      <p:sp>
        <p:nvSpPr>
          <p:cNvPr id="215" name="Text Box 5"/>
          <p:cNvSpPr txBox="true">
            <a:spLocks noGrp="true" noChangeShapeType="true"/>
          </p:cNvSpPr>
          <p:nvPr/>
        </p:nvSpPr>
        <p:spPr>
          <a:xfrm>
            <a:off x="762000" y="5800725"/>
            <a:ext cx="8186737" cy="400050"/>
          </a:xfrm>
          <a:prstGeom prst="rect">
            <a:avLst/>
          </a:prstGeom>
          <a:solidFill>
            <a:schemeClr val="lt1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80483b7: c7 05 10 9d 04 08 0d  movl   $0xd,0x8049d10</a:t>
            </a:r>
            <a:endParaRPr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p="http://schemas.openxmlformats.org/presentationml/2006/main">
  <p:cSld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18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Fault Example</a:t>
            </a:r>
            <a:r>
              <a:rPr lang="en-US">
                <a:latin typeface="Comic Sans MS"/>
                <a:ea typeface="宋体"/>
              </a:rPr>
              <a:t>: Page Fault</a:t>
            </a:r>
            <a:endParaRPr/>
          </a:p>
        </p:txBody>
      </p:sp>
      <p:sp>
        <p:nvSpPr>
          <p:cNvPr id="219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524000"/>
            <a:ext cx="80010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Page fault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Page fault</a:t>
            </a:r>
            <a:r>
              <a:rPr lang="en-US" b="false">
                <a:latin typeface="Comic Sans MS"/>
                <a:ea typeface="宋体"/>
              </a:rPr>
              <a:t> handler must load page into physical memory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Returns to faulting instruction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Successful on second try</a:t>
            </a:r>
            <a:endParaRPr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p="http://schemas.openxmlformats.org/presentationml/2006/main">
  <p:cSld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2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Fault Example</a:t>
            </a:r>
            <a:r>
              <a:rPr lang="en-US">
                <a:latin typeface="Comic Sans MS"/>
                <a:ea typeface="宋体"/>
              </a:rPr>
              <a:t>: Page Fault</a:t>
            </a:r>
            <a:endParaRPr/>
          </a:p>
        </p:txBody>
      </p:sp>
      <p:grpSp>
        <p:nvGrpSpPr>
          <p:cNvPr id="223" name="Group 5"/>
          <p:cNvGrpSpPr/>
          <p:nvPr/>
        </p:nvGrpSpPr>
        <p:grpSpPr>
          <a:xfrm>
            <a:off x="457200" y="4191000"/>
            <a:ext cx="8458200" cy="1911350"/>
            <a:chOff x="336" y="1629"/>
            <a:chExt cx="5068" cy="1204"/>
          </a:xfrm>
        </p:grpSpPr>
        <p:sp>
          <p:nvSpPr>
            <p:cNvPr id="224" name="Rectangle 6"/>
            <p:cNvSpPr>
              <a:spLocks noChangeShapeType="true"/>
            </p:cNvSpPr>
            <p:nvPr/>
          </p:nvSpPr>
          <p:spPr>
            <a:xfrm>
              <a:off x="1436" y="1629"/>
              <a:ext cx="1168" cy="2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400" b="true" i="false" u="none">
                  <a:latin typeface="Times New Roman" pitchFamily="18"/>
                  <a:ea typeface="宋体" pitchFamily="2" charset="-122"/>
                </a:rPr>
                <a:t>User Process</a:t>
              </a:r>
              <a:endParaRPr/>
            </a:p>
          </p:txBody>
        </p:sp>
        <p:sp>
          <p:nvSpPr>
            <p:cNvPr id="225" name="Rectangle 7"/>
            <p:cNvSpPr>
              <a:spLocks noChangeShapeType="true"/>
            </p:cNvSpPr>
            <p:nvPr/>
          </p:nvSpPr>
          <p:spPr>
            <a:xfrm>
              <a:off x="3518" y="1629"/>
              <a:ext cx="374" cy="2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400" b="true" i="false" u="none">
                  <a:latin typeface="Times New Roman" pitchFamily="18"/>
                  <a:ea typeface="宋体" pitchFamily="2" charset="-122"/>
                </a:rPr>
                <a:t>OS</a:t>
              </a:r>
              <a:endParaRPr/>
            </a:p>
          </p:txBody>
        </p:sp>
        <p:sp>
          <p:nvSpPr>
            <p:cNvPr id="226" name="Line 8"/>
            <p:cNvSpPr>
              <a:spLocks noChangeShapeType="true"/>
            </p:cNvSpPr>
            <p:nvPr/>
          </p:nvSpPr>
          <p:spPr>
            <a:xfrm>
              <a:off x="1949" y="1958"/>
              <a:ext cx="0" cy="377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227" name="Line 9"/>
            <p:cNvSpPr>
              <a:spLocks noChangeShapeType="true"/>
            </p:cNvSpPr>
            <p:nvPr/>
          </p:nvSpPr>
          <p:spPr>
            <a:xfrm>
              <a:off x="1953" y="2339"/>
              <a:ext cx="1768" cy="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228" name="Line 10"/>
            <p:cNvSpPr>
              <a:spLocks noChangeShapeType="true"/>
            </p:cNvSpPr>
            <p:nvPr/>
          </p:nvSpPr>
          <p:spPr>
            <a:xfrm>
              <a:off x="3725" y="2343"/>
              <a:ext cx="0" cy="376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229" name="Line 11"/>
            <p:cNvSpPr>
              <a:spLocks noChangeShapeType="true"/>
            </p:cNvSpPr>
            <p:nvPr/>
          </p:nvSpPr>
          <p:spPr>
            <a:xfrm flipH="true" flipV="true">
              <a:off x="1953" y="2335"/>
              <a:ext cx="1776" cy="392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230" name="Line 12"/>
            <p:cNvSpPr>
              <a:spLocks noChangeShapeType="true"/>
            </p:cNvSpPr>
            <p:nvPr/>
          </p:nvSpPr>
          <p:spPr>
            <a:xfrm>
              <a:off x="1949" y="2438"/>
              <a:ext cx="0" cy="394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231" name="Rectangle 13"/>
            <p:cNvSpPr>
              <a:spLocks noChangeShapeType="true"/>
            </p:cNvSpPr>
            <p:nvPr/>
          </p:nvSpPr>
          <p:spPr>
            <a:xfrm>
              <a:off x="2516" y="2061"/>
              <a:ext cx="895" cy="2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400" b="false" i="true" u="none">
                  <a:latin typeface="Times New Roman" pitchFamily="18"/>
                  <a:ea typeface="宋体" pitchFamily="2" charset="-122"/>
                </a:rPr>
                <a:t>page fault</a:t>
              </a:r>
              <a:endParaRPr/>
            </a:p>
          </p:txBody>
        </p:sp>
        <p:sp>
          <p:nvSpPr>
            <p:cNvPr id="232" name="Rectangle 14"/>
            <p:cNvSpPr>
              <a:spLocks noChangeShapeType="true"/>
            </p:cNvSpPr>
            <p:nvPr/>
          </p:nvSpPr>
          <p:spPr>
            <a:xfrm>
              <a:off x="3812" y="2305"/>
              <a:ext cx="1592" cy="522"/>
            </a:xfrm>
            <a:prstGeom prst="rect">
              <a:avLst/>
            </a:prstGeom>
            <a:noFill/>
          </p:spPr>
          <p:txBody>
            <a:bodyPr lIns="90479" tIns="44446" rIns="90479" bIns="44446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400" b="false" i="true" u="none">
                  <a:latin typeface="Times New Roman" pitchFamily="18"/>
                  <a:ea typeface="宋体" pitchFamily="2" charset="-122"/>
                </a:rPr>
                <a:t>Create page and load into memory</a:t>
              </a:r>
              <a:endParaRPr/>
            </a:p>
          </p:txBody>
        </p:sp>
        <p:sp>
          <p:nvSpPr>
            <p:cNvPr id="233" name="Rectangle 15"/>
            <p:cNvSpPr>
              <a:spLocks noChangeShapeType="true"/>
            </p:cNvSpPr>
            <p:nvPr/>
          </p:nvSpPr>
          <p:spPr>
            <a:xfrm>
              <a:off x="2256" y="2544"/>
              <a:ext cx="593" cy="2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400" b="false" i="true" u="none">
                  <a:latin typeface="Times New Roman" pitchFamily="18"/>
                  <a:ea typeface="宋体" pitchFamily="2" charset="-122"/>
                </a:rPr>
                <a:t>return</a:t>
              </a:r>
              <a:endParaRPr/>
            </a:p>
          </p:txBody>
        </p:sp>
        <p:sp>
          <p:nvSpPr>
            <p:cNvPr id="234" name="Rectangle 16"/>
            <p:cNvSpPr>
              <a:spLocks noChangeShapeType="true"/>
            </p:cNvSpPr>
            <p:nvPr/>
          </p:nvSpPr>
          <p:spPr>
            <a:xfrm>
              <a:off x="336" y="2171"/>
              <a:ext cx="507" cy="522"/>
            </a:xfrm>
            <a:prstGeom prst="rect">
              <a:avLst/>
            </a:prstGeom>
            <a:noFill/>
          </p:spPr>
          <p:txBody>
            <a:bodyPr lIns="90479" tIns="44446" rIns="90479" bIns="44446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400" b="false" i="true" u="none">
                  <a:latin typeface="Times New Roman" pitchFamily="18"/>
                  <a:ea typeface="宋体" pitchFamily="2" charset="-122"/>
                </a:rPr>
                <a:t>event </a:t>
              </a:r>
              <a:endParaRPr/>
            </a:p>
          </p:txBody>
        </p:sp>
        <p:sp>
          <p:nvSpPr>
            <p:cNvPr id="235" name="Text Box 17"/>
            <p:cNvSpPr txBox="true">
              <a:spLocks noChangeShapeType="true"/>
            </p:cNvSpPr>
            <p:nvPr/>
          </p:nvSpPr>
          <p:spPr>
            <a:xfrm>
              <a:off x="1440" y="2256"/>
              <a:ext cx="457" cy="2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000" b="true" i="false" u="none">
                  <a:latin typeface="Times New Roman" pitchFamily="18"/>
                  <a:ea typeface="宋体" pitchFamily="2" charset="-122"/>
                </a:rPr>
                <a:t>movl</a:t>
              </a:r>
              <a:endParaRPr/>
            </a:p>
          </p:txBody>
        </p:sp>
        <p:sp>
          <p:nvSpPr>
            <p:cNvPr id="236" name="Line 18"/>
            <p:cNvSpPr>
              <a:spLocks noChangeShapeType="true"/>
            </p:cNvSpPr>
            <p:nvPr/>
          </p:nvSpPr>
          <p:spPr>
            <a:xfrm>
              <a:off x="912" y="2304"/>
              <a:ext cx="432" cy="0"/>
            </a:xfrm>
            <a:prstGeom prst="line">
              <a:avLst/>
            </a:prstGeom>
            <a:noFill/>
            <a:ln w="254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</p:grpSp>
      <p:sp>
        <p:nvSpPr>
          <p:cNvPr id="237" name="Text Box 4"/>
          <p:cNvSpPr txBox="true">
            <a:spLocks noGrp="true" noChangeShapeType="true"/>
          </p:cNvSpPr>
          <p:nvPr/>
        </p:nvSpPr>
        <p:spPr>
          <a:xfrm>
            <a:off x="1198562" y="1600200"/>
            <a:ext cx="2895600" cy="1570037"/>
          </a:xfrm>
          <a:prstGeom prst="rect">
            <a:avLst/>
          </a:prstGeom>
          <a:solidFill>
            <a:srgbClr val="FFFFCC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int a[1000];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main ()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{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    a[500] = 13;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Courier New" pitchFamily="49"/>
                <a:ea typeface="宋体" pitchFamily="2" charset="-122"/>
              </a:rPr>
              <a:t>}</a:t>
            </a:r>
            <a:endParaRPr/>
          </a:p>
        </p:txBody>
      </p:sp>
      <p:sp>
        <p:nvSpPr>
          <p:cNvPr id="238" name="Text Box 5"/>
          <p:cNvSpPr txBox="true">
            <a:spLocks noGrp="true" noChangeShapeType="true"/>
          </p:cNvSpPr>
          <p:nvPr/>
        </p:nvSpPr>
        <p:spPr>
          <a:xfrm>
            <a:off x="500062" y="3425825"/>
            <a:ext cx="8186737" cy="400050"/>
          </a:xfrm>
          <a:prstGeom prst="rect">
            <a:avLst/>
          </a:prstGeom>
          <a:solidFill>
            <a:schemeClr val="lt1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80483b7: c7 05 10 9d 04 08 0d  movl   $0xd,0x8049d10</a:t>
            </a:r>
            <a:endParaRPr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p="http://schemas.openxmlformats.org/presentationml/2006/main">
  <p:cSld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41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Fault Example: Page Fault</a:t>
            </a:r>
            <a:endParaRPr/>
          </a:p>
        </p:txBody>
      </p:sp>
      <p:sp>
        <p:nvSpPr>
          <p:cNvPr id="242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524000"/>
            <a:ext cx="8001000" cy="1752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Page fault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User writes to memory location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Address is not valid</a:t>
            </a:r>
            <a:endParaRPr/>
          </a:p>
        </p:txBody>
      </p:sp>
      <p:sp>
        <p:nvSpPr>
          <p:cNvPr id="243" name="Text Box 4"/>
          <p:cNvSpPr txBox="true">
            <a:spLocks noGrp="true" noChangeShapeType="true"/>
          </p:cNvSpPr>
          <p:nvPr/>
        </p:nvSpPr>
        <p:spPr>
          <a:xfrm>
            <a:off x="1460500" y="3975100"/>
            <a:ext cx="2895600" cy="1570037"/>
          </a:xfrm>
          <a:prstGeom prst="rect">
            <a:avLst/>
          </a:prstGeom>
          <a:solidFill>
            <a:srgbClr val="FFFFCC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int a[1000];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main ()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{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    a[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5000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] = 13;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Courier New" pitchFamily="49"/>
                <a:ea typeface="宋体" pitchFamily="2" charset="-122"/>
              </a:rPr>
              <a:t>}</a:t>
            </a:r>
            <a:endParaRPr/>
          </a:p>
        </p:txBody>
      </p:sp>
      <p:sp>
        <p:nvSpPr>
          <p:cNvPr id="244" name="Text Box 5"/>
          <p:cNvSpPr txBox="true">
            <a:spLocks noGrp="true" noChangeShapeType="true"/>
          </p:cNvSpPr>
          <p:nvPr/>
        </p:nvSpPr>
        <p:spPr>
          <a:xfrm>
            <a:off x="762000" y="5800725"/>
            <a:ext cx="8186737" cy="400050"/>
          </a:xfrm>
          <a:prstGeom prst="rect">
            <a:avLst/>
          </a:prstGeom>
          <a:solidFill>
            <a:schemeClr val="lt1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80483b7: c7 05 60 e3 04 08 0d  movl   $0xd,0x804e360</a:t>
            </a:r>
            <a:endParaRPr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p="http://schemas.openxmlformats.org/presentationml/2006/main">
  <p:cSld>
    <p:spTree>
      <p:nvGrpSpPr>
        <p:cNvPr id="2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47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Altering the </a:t>
            </a:r>
            <a:r>
              <a:rPr lang="en-US">
                <a:latin typeface="Comic Sans MS"/>
                <a:ea typeface="宋体"/>
              </a:rPr>
              <a:t>Control Flow</a:t>
            </a:r>
            <a:endParaRPr/>
          </a:p>
        </p:txBody>
      </p:sp>
      <p:sp>
        <p:nvSpPr>
          <p:cNvPr id="248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之前我们学过两种改变控制流的方法：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Jumps and branches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Call and return </a:t>
            </a:r>
            <a:r>
              <a:rPr lang="en-US">
                <a:latin typeface="Comic Sans MS"/>
                <a:ea typeface="宋体"/>
              </a:rPr>
              <a:t>using the stack discipline.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>
                <a:latin typeface="Comic Sans MS"/>
                <a:ea typeface="宋体"/>
              </a:rPr>
              <a:t>Both react to changes 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in program state</a:t>
            </a:r>
            <a:r>
              <a:rPr lang="en-US">
                <a:latin typeface="Comic Sans MS"/>
                <a:ea typeface="宋体"/>
              </a:rPr>
              <a:t>.</a:t>
            </a:r>
            <a:endParaRPr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p="http://schemas.openxmlformats.org/presentationml/2006/main">
  <p:cSld>
    <p:spTree>
      <p:nvGrpSpPr>
        <p:cNvPr id="2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51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Fault Example: Page Fault</a:t>
            </a:r>
            <a:endParaRPr/>
          </a:p>
        </p:txBody>
      </p:sp>
      <p:sp>
        <p:nvSpPr>
          <p:cNvPr id="252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524000"/>
            <a:ext cx="80010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Page fault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Page fault handler detects invalid address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Sends </a:t>
            </a:r>
            <a:r>
              <a:rPr lang="en-US" b="false">
                <a:latin typeface="Comic Sans MS"/>
                <a:ea typeface="宋体"/>
              </a:rPr>
              <a:t>SIGSEG</a:t>
            </a:r>
            <a:r>
              <a:rPr lang="en-US" b="false">
                <a:latin typeface="Comic Sans MS"/>
                <a:ea typeface="宋体"/>
              </a:rPr>
              <a:t> signal to user process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User process exits with </a:t>
            </a:r>
            <a:r>
              <a:rPr lang="en-US" b="false">
                <a:latin typeface="Comic Sans MS"/>
                <a:ea typeface="宋体"/>
              </a:rPr>
              <a:t>“</a:t>
            </a:r>
            <a:r>
              <a:rPr lang="en-US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segmentation fault</a:t>
            </a:r>
            <a:r>
              <a:rPr lang="en-US" b="false">
                <a:latin typeface="Comic Sans MS"/>
                <a:ea typeface="宋体"/>
              </a:rPr>
              <a:t>”</a:t>
            </a:r>
            <a:endParaRPr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p="http://schemas.openxmlformats.org/presentationml/2006/main">
  <p:cSld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55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Fault Example: Page Fault</a:t>
            </a:r>
            <a:endParaRPr/>
          </a:p>
        </p:txBody>
      </p:sp>
      <p:grpSp>
        <p:nvGrpSpPr>
          <p:cNvPr id="256" name="Group 5"/>
          <p:cNvGrpSpPr/>
          <p:nvPr/>
        </p:nvGrpSpPr>
        <p:grpSpPr>
          <a:xfrm>
            <a:off x="228600" y="4265612"/>
            <a:ext cx="8534400" cy="1982787"/>
            <a:chOff x="384" y="2891"/>
            <a:chExt cx="5120" cy="1249"/>
          </a:xfrm>
        </p:grpSpPr>
        <p:sp>
          <p:nvSpPr>
            <p:cNvPr id="257" name="Rectangle 6"/>
            <p:cNvSpPr>
              <a:spLocks noChangeShapeType="true"/>
            </p:cNvSpPr>
            <p:nvPr/>
          </p:nvSpPr>
          <p:spPr>
            <a:xfrm>
              <a:off x="1484" y="2891"/>
              <a:ext cx="1168" cy="2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400" b="true" i="false" u="none">
                  <a:latin typeface="Times New Roman" pitchFamily="18"/>
                  <a:ea typeface="宋体" pitchFamily="2" charset="-122"/>
                </a:rPr>
                <a:t>User Process</a:t>
              </a:r>
              <a:endParaRPr/>
            </a:p>
          </p:txBody>
        </p:sp>
        <p:sp>
          <p:nvSpPr>
            <p:cNvPr id="258" name="Rectangle 7"/>
            <p:cNvSpPr>
              <a:spLocks noChangeShapeType="true"/>
            </p:cNvSpPr>
            <p:nvPr/>
          </p:nvSpPr>
          <p:spPr>
            <a:xfrm>
              <a:off x="3566" y="2891"/>
              <a:ext cx="374" cy="2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400" b="true" i="false" u="none">
                  <a:latin typeface="Times New Roman" pitchFamily="18"/>
                  <a:ea typeface="宋体" pitchFamily="2" charset="-122"/>
                </a:rPr>
                <a:t>OS</a:t>
              </a:r>
              <a:endParaRPr/>
            </a:p>
          </p:txBody>
        </p:sp>
        <p:sp>
          <p:nvSpPr>
            <p:cNvPr id="259" name="Line 8"/>
            <p:cNvSpPr>
              <a:spLocks noChangeShapeType="true"/>
            </p:cNvSpPr>
            <p:nvPr/>
          </p:nvSpPr>
          <p:spPr>
            <a:xfrm>
              <a:off x="1997" y="3220"/>
              <a:ext cx="0" cy="377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260" name="Line 9"/>
            <p:cNvSpPr>
              <a:spLocks noChangeShapeType="true"/>
            </p:cNvSpPr>
            <p:nvPr/>
          </p:nvSpPr>
          <p:spPr>
            <a:xfrm>
              <a:off x="2001" y="3601"/>
              <a:ext cx="1407" cy="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261" name="Line 10"/>
            <p:cNvSpPr>
              <a:spLocks noChangeShapeType="true"/>
            </p:cNvSpPr>
            <p:nvPr/>
          </p:nvSpPr>
          <p:spPr>
            <a:xfrm>
              <a:off x="3456" y="3605"/>
              <a:ext cx="0" cy="376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262" name="Line 11"/>
            <p:cNvSpPr>
              <a:spLocks noChangeShapeType="true"/>
            </p:cNvSpPr>
            <p:nvPr/>
          </p:nvSpPr>
          <p:spPr>
            <a:xfrm>
              <a:off x="3504" y="3995"/>
              <a:ext cx="384" cy="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263" name="Rectangle 12"/>
            <p:cNvSpPr>
              <a:spLocks noChangeShapeType="true"/>
            </p:cNvSpPr>
            <p:nvPr/>
          </p:nvSpPr>
          <p:spPr>
            <a:xfrm>
              <a:off x="2564" y="3275"/>
              <a:ext cx="895" cy="2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400" b="false" i="true" u="none">
                  <a:latin typeface="Times New Roman" pitchFamily="18"/>
                  <a:ea typeface="宋体" pitchFamily="2" charset="-122"/>
                </a:rPr>
                <a:t>page fault</a:t>
              </a:r>
              <a:endParaRPr/>
            </a:p>
          </p:txBody>
        </p:sp>
        <p:sp>
          <p:nvSpPr>
            <p:cNvPr id="264" name="Rectangle 13"/>
            <p:cNvSpPr>
              <a:spLocks noChangeShapeType="true"/>
            </p:cNvSpPr>
            <p:nvPr/>
          </p:nvSpPr>
          <p:spPr>
            <a:xfrm>
              <a:off x="3504" y="3611"/>
              <a:ext cx="1845" cy="289"/>
            </a:xfrm>
            <a:prstGeom prst="rect">
              <a:avLst/>
            </a:prstGeom>
            <a:noFill/>
          </p:spPr>
          <p:txBody>
            <a:bodyPr lIns="90479" tIns="44446" rIns="90479" bIns="44446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400" b="false" i="true" u="none">
                  <a:latin typeface="Times New Roman" pitchFamily="18"/>
                  <a:ea typeface="宋体" pitchFamily="2" charset="-122"/>
                </a:rPr>
                <a:t>Detect invalid address</a:t>
              </a:r>
              <a:endParaRPr/>
            </a:p>
          </p:txBody>
        </p:sp>
        <p:sp>
          <p:nvSpPr>
            <p:cNvPr id="265" name="Rectangle 14"/>
            <p:cNvSpPr>
              <a:spLocks noChangeShapeType="true"/>
            </p:cNvSpPr>
            <p:nvPr/>
          </p:nvSpPr>
          <p:spPr>
            <a:xfrm>
              <a:off x="384" y="3433"/>
              <a:ext cx="507" cy="522"/>
            </a:xfrm>
            <a:prstGeom prst="rect">
              <a:avLst/>
            </a:prstGeom>
            <a:noFill/>
          </p:spPr>
          <p:txBody>
            <a:bodyPr lIns="90479" tIns="44446" rIns="90479" bIns="44446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400" b="false" i="true" u="none">
                  <a:latin typeface="Times New Roman" pitchFamily="18"/>
                  <a:ea typeface="宋体" pitchFamily="2" charset="-122"/>
                </a:rPr>
                <a:t>event </a:t>
              </a:r>
              <a:endParaRPr/>
            </a:p>
          </p:txBody>
        </p:sp>
        <p:sp>
          <p:nvSpPr>
            <p:cNvPr id="266" name="Text Box 15"/>
            <p:cNvSpPr txBox="true">
              <a:spLocks noChangeShapeType="true"/>
            </p:cNvSpPr>
            <p:nvPr/>
          </p:nvSpPr>
          <p:spPr>
            <a:xfrm>
              <a:off x="1488" y="3518"/>
              <a:ext cx="457" cy="2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000" b="true" i="false" u="none">
                  <a:latin typeface="Times New Roman" pitchFamily="18"/>
                  <a:ea typeface="宋体" pitchFamily="2" charset="-122"/>
                </a:rPr>
                <a:t>movl</a:t>
              </a:r>
              <a:endParaRPr/>
            </a:p>
          </p:txBody>
        </p:sp>
        <p:sp>
          <p:nvSpPr>
            <p:cNvPr id="267" name="Line 16"/>
            <p:cNvSpPr>
              <a:spLocks noChangeShapeType="true"/>
            </p:cNvSpPr>
            <p:nvPr/>
          </p:nvSpPr>
          <p:spPr>
            <a:xfrm>
              <a:off x="960" y="3566"/>
              <a:ext cx="432" cy="0"/>
            </a:xfrm>
            <a:prstGeom prst="line">
              <a:avLst/>
            </a:prstGeom>
            <a:noFill/>
            <a:ln w="254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268" name="Rectangle 17"/>
            <p:cNvSpPr>
              <a:spLocks noChangeShapeType="true"/>
            </p:cNvSpPr>
            <p:nvPr/>
          </p:nvSpPr>
          <p:spPr>
            <a:xfrm>
              <a:off x="3912" y="3851"/>
              <a:ext cx="1592" cy="289"/>
            </a:xfrm>
            <a:prstGeom prst="rect">
              <a:avLst/>
            </a:prstGeom>
            <a:noFill/>
          </p:spPr>
          <p:txBody>
            <a:bodyPr lIns="90479" tIns="44446" rIns="90479" bIns="44446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400" b="false" i="true" u="none">
                  <a:latin typeface="Times New Roman" pitchFamily="18"/>
                  <a:ea typeface="宋体" pitchFamily="2" charset="-122"/>
                </a:rPr>
                <a:t>Signal process</a:t>
              </a:r>
              <a:endParaRPr/>
            </a:p>
          </p:txBody>
        </p:sp>
      </p:grpSp>
      <p:sp>
        <p:nvSpPr>
          <p:cNvPr id="269" name="Text Box 4"/>
          <p:cNvSpPr txBox="true">
            <a:spLocks noGrp="true" noChangeShapeType="true"/>
          </p:cNvSpPr>
          <p:nvPr/>
        </p:nvSpPr>
        <p:spPr>
          <a:xfrm>
            <a:off x="1212850" y="1660525"/>
            <a:ext cx="2895600" cy="1570037"/>
          </a:xfrm>
          <a:prstGeom prst="rect">
            <a:avLst/>
          </a:prstGeom>
          <a:solidFill>
            <a:srgbClr val="FFFFCC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int a[1000];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main ()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{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    a[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  <a:ea typeface="宋体" pitchFamily="2" charset="-122"/>
              </a:rPr>
              <a:t>5000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] = 13;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Courier New" pitchFamily="49"/>
                <a:ea typeface="宋体" pitchFamily="2" charset="-122"/>
              </a:rPr>
              <a:t>}</a:t>
            </a:r>
            <a:endParaRPr/>
          </a:p>
        </p:txBody>
      </p:sp>
      <p:sp>
        <p:nvSpPr>
          <p:cNvPr id="270" name="Text Box 5"/>
          <p:cNvSpPr txBox="true">
            <a:spLocks noGrp="true" noChangeShapeType="true"/>
          </p:cNvSpPr>
          <p:nvPr/>
        </p:nvSpPr>
        <p:spPr>
          <a:xfrm>
            <a:off x="514350" y="3486150"/>
            <a:ext cx="8186737" cy="400050"/>
          </a:xfrm>
          <a:prstGeom prst="rect">
            <a:avLst/>
          </a:prstGeom>
          <a:solidFill>
            <a:schemeClr val="lt1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 i="false" u="none">
                <a:latin typeface="Courier New" pitchFamily="49"/>
                <a:ea typeface="宋体" pitchFamily="2" charset="-122"/>
              </a:rPr>
              <a:t>80483b7: c7 05 60 e3 04 08 0d  movl   $0xd,0x804e360</a:t>
            </a:r>
            <a:endParaRPr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>
                <a:latin typeface="Comic Sans MS"/>
                <a:ea typeface="宋体"/>
              </a:rPr>
              <a:t>Aborts</a:t>
            </a:r>
            <a:endParaRPr/>
          </a:p>
        </p:txBody>
      </p:sp>
      <p:sp>
        <p:nvSpPr>
          <p:cNvPr id="27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终止（</a:t>
            </a:r>
            <a:r>
              <a:rPr lang="en-US" b="false">
                <a:latin typeface="Comic Sans MS"/>
                <a:ea typeface="宋体"/>
              </a:rPr>
              <a:t>abort</a:t>
            </a:r>
            <a:r>
              <a:rPr lang="en-US" b="false">
                <a:latin typeface="Comic Sans MS"/>
                <a:ea typeface="宋体"/>
              </a:rPr>
              <a:t>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不可修复的错误导致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一般是硬件错误，比如</a:t>
            </a:r>
            <a:r>
              <a:rPr lang="zh-CN" b="false">
                <a:latin typeface="Comic Sans MS"/>
                <a:ea typeface="宋体"/>
              </a:rPr>
              <a:t>DRAM</a:t>
            </a:r>
            <a:r>
              <a:rPr lang="zh-CN" b="false">
                <a:latin typeface="Comic Sans MS"/>
                <a:ea typeface="宋体"/>
              </a:rPr>
              <a:t>或</a:t>
            </a:r>
            <a:r>
              <a:rPr lang="zh-CN" b="false">
                <a:latin typeface="Comic Sans MS"/>
                <a:ea typeface="宋体"/>
              </a:rPr>
              <a:t>SRAM</a:t>
            </a:r>
            <a:r>
              <a:rPr lang="zh-CN" b="false">
                <a:latin typeface="Comic Sans MS"/>
                <a:ea typeface="宋体"/>
              </a:rPr>
              <a:t>中的</a:t>
            </a:r>
            <a:r>
              <a:rPr lang="zh-CN" b="false">
                <a:latin typeface="Comic Sans MS"/>
                <a:ea typeface="宋体"/>
              </a:rPr>
              <a:t>位被损坏时发生的奇偶校验错误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不会将控制权返回给应用程序，而是终止该程序</a:t>
            </a:r>
            <a:endParaRPr/>
          </a:p>
        </p:txBody>
      </p:sp>
      <p:sp>
        <p:nvSpPr>
          <p:cNvPr id="274" name="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pic>
        <p:nvPicPr>
          <p:cNvPr id="275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1409519" y="4019120"/>
            <a:ext cx="6401163" cy="1909239"/>
          </a:xfrm>
          <a:prstGeom prst="rect"/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229552" y="1432736"/>
            <a:ext cx="8732520" cy="1630327"/>
          </a:xfrm>
          <a:prstGeom prst="rect"/>
        </p:spPr>
      </p:pic>
      <p:pic>
        <p:nvPicPr>
          <p:cNvPr id="278" name="Picture 5"/>
          <p:cNvPicPr>
            <a:picLocks noGrp="true"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6275" y="5105400"/>
            <a:ext cx="4124325" cy="1409700"/>
          </a:xfrm>
          <a:prstGeom prst="rect">
            <a:avLst/>
          </a:prstGeom>
          <a:noFill/>
        </p:spPr>
      </p:pic>
      <p:sp>
        <p:nvSpPr>
          <p:cNvPr id="279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8580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80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Exceptions</a:t>
            </a:r>
            <a:endParaRPr/>
          </a:p>
        </p:txBody>
      </p:sp>
      <p:pic>
        <p:nvPicPr>
          <p:cNvPr id="281" name="Picture 3"/>
          <p:cNvPicPr>
            <a:picLocks noGrp="true" noChangeAspect="true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0075" y="3276600"/>
            <a:ext cx="3571875" cy="1524000"/>
          </a:xfrm>
          <a:prstGeom prst="rect">
            <a:avLst/>
          </a:prstGeom>
          <a:noFill/>
        </p:spPr>
      </p:pic>
      <p:pic>
        <p:nvPicPr>
          <p:cNvPr id="282" name="Picture 4"/>
          <p:cNvPicPr>
            <a:picLocks noGrp="true" noChangeAspect="true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95812" y="3200400"/>
            <a:ext cx="3819525" cy="1485900"/>
          </a:xfrm>
          <a:prstGeom prst="rect">
            <a:avLst/>
          </a:prstGeom>
          <a:noFill/>
        </p:spPr>
      </p:pic>
      <p:pic>
        <p:nvPicPr>
          <p:cNvPr id="283" name="Picture 6"/>
          <p:cNvPicPr>
            <a:picLocks noGrp="true" noChangeAspect="true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724400" y="5162550"/>
            <a:ext cx="4114800" cy="1390650"/>
          </a:xfrm>
          <a:prstGeom prst="rect">
            <a:avLst/>
          </a:prstGeom>
          <a:noFill/>
        </p:spPr>
      </p:pic>
      <p:sp>
        <p:nvSpPr>
          <p:cNvPr id="284" name="TextBox 1"/>
          <p:cNvSpPr txBox="true">
            <a:spLocks noGrp="true" noChangeShapeType="true"/>
          </p:cNvSpPr>
          <p:nvPr/>
        </p:nvSpPr>
        <p:spPr>
          <a:xfrm>
            <a:off x="2286000" y="4572000"/>
            <a:ext cx="1905000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r>
              <a:rPr lang="en-US" sz="2000" b="false" i="false" u="sng">
                <a:ea typeface="宋体" pitchFamily="2" charset="-122"/>
              </a:rPr>
              <a:t>Interrupt</a:t>
            </a:r>
            <a:endParaRPr/>
          </a:p>
        </p:txBody>
      </p:sp>
      <p:sp>
        <p:nvSpPr>
          <p:cNvPr id="285" name="TextBox 11"/>
          <p:cNvSpPr txBox="true">
            <a:spLocks noGrp="true" noChangeShapeType="true"/>
          </p:cNvSpPr>
          <p:nvPr/>
        </p:nvSpPr>
        <p:spPr>
          <a:xfrm>
            <a:off x="4267200" y="4552950"/>
            <a:ext cx="1905000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false" i="false" u="sng">
                <a:ea typeface="宋体" pitchFamily="2" charset="-122"/>
              </a:rPr>
              <a:t>Trap</a:t>
            </a:r>
            <a:endParaRPr/>
          </a:p>
        </p:txBody>
      </p:sp>
      <p:sp>
        <p:nvSpPr>
          <p:cNvPr id="286" name="TextBox 12"/>
          <p:cNvSpPr txBox="true">
            <a:spLocks noGrp="true" noChangeShapeType="true"/>
          </p:cNvSpPr>
          <p:nvPr/>
        </p:nvSpPr>
        <p:spPr>
          <a:xfrm>
            <a:off x="457200" y="6248400"/>
            <a:ext cx="1905000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false" i="false" u="sng">
                <a:ea typeface="宋体" pitchFamily="2" charset="-122"/>
              </a:rPr>
              <a:t>Fault</a:t>
            </a:r>
            <a:endParaRPr/>
          </a:p>
        </p:txBody>
      </p:sp>
      <p:sp>
        <p:nvSpPr>
          <p:cNvPr id="287" name="TextBox 13"/>
          <p:cNvSpPr txBox="true">
            <a:spLocks noGrp="true" noChangeShapeType="true"/>
          </p:cNvSpPr>
          <p:nvPr/>
        </p:nvSpPr>
        <p:spPr>
          <a:xfrm>
            <a:off x="4724400" y="6248400"/>
            <a:ext cx="1905000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false" i="false" u="sng">
                <a:ea typeface="宋体" pitchFamily="2" charset="-122"/>
              </a:rPr>
              <a:t>Abort</a:t>
            </a:r>
            <a:endParaRPr/>
          </a:p>
        </p:txBody>
      </p:sp>
      <p:sp>
        <p:nvSpPr>
          <p:cNvPr id="288" name="Rectangle 2"/>
          <p:cNvSpPr>
            <a:spLocks noGrp="true" noChangeShapeType="true"/>
          </p:cNvSpPr>
          <p:nvPr/>
        </p:nvSpPr>
        <p:spPr>
          <a:xfrm>
            <a:off x="4343400" y="1905000"/>
            <a:ext cx="762000" cy="10668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289" name="Rectangle 15"/>
          <p:cNvSpPr>
            <a:spLocks noGrp="true" noChangeShapeType="true"/>
          </p:cNvSpPr>
          <p:nvPr/>
        </p:nvSpPr>
        <p:spPr>
          <a:xfrm>
            <a:off x="457200" y="3124200"/>
            <a:ext cx="3810000" cy="1828800"/>
          </a:xfrm>
          <a:prstGeom prst="rect">
            <a:avLst/>
          </a:prstGeom>
          <a:noFill/>
          <a:ln w="28575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290" name="Rectangle 16"/>
          <p:cNvSpPr>
            <a:spLocks noGrp="true" noChangeShapeType="true"/>
          </p:cNvSpPr>
          <p:nvPr/>
        </p:nvSpPr>
        <p:spPr>
          <a:xfrm>
            <a:off x="457200" y="4953000"/>
            <a:ext cx="4267200" cy="1676400"/>
          </a:xfrm>
          <a:prstGeom prst="rect">
            <a:avLst/>
          </a:prstGeom>
          <a:noFill/>
          <a:ln w="28575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291" name="Rectangle 17"/>
          <p:cNvSpPr>
            <a:spLocks noGrp="true" noChangeShapeType="true"/>
          </p:cNvSpPr>
          <p:nvPr/>
        </p:nvSpPr>
        <p:spPr>
          <a:xfrm>
            <a:off x="4724400" y="4953000"/>
            <a:ext cx="4114800" cy="1676400"/>
          </a:xfrm>
          <a:prstGeom prst="rect">
            <a:avLst/>
          </a:prstGeom>
          <a:noFill/>
          <a:ln w="28575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292" name="Rectangle 18"/>
          <p:cNvSpPr>
            <a:spLocks noGrp="true" noChangeShapeType="true"/>
          </p:cNvSpPr>
          <p:nvPr/>
        </p:nvSpPr>
        <p:spPr>
          <a:xfrm>
            <a:off x="4267200" y="3124200"/>
            <a:ext cx="4572000" cy="1828800"/>
          </a:xfrm>
          <a:prstGeom prst="rect">
            <a:avLst/>
          </a:prstGeom>
          <a:noFill/>
          <a:ln w="28575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p="http://schemas.openxmlformats.org/presentationml/2006/main">
  <p:cSld>
    <p:spTree>
      <p:nvGrpSpPr>
        <p:cNvPr id="2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95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Outline</a:t>
            </a:r>
            <a:endParaRPr/>
          </a:p>
        </p:txBody>
      </p:sp>
      <p:sp>
        <p:nvSpPr>
          <p:cNvPr id="296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sz="2400">
                <a:latin typeface="Comic Sans MS"/>
                <a:ea typeface="宋体"/>
              </a:rPr>
              <a:t>Processes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sz="2400">
                <a:latin typeface="Comic Sans MS"/>
                <a:ea typeface="宋体"/>
              </a:rPr>
              <a:t>Kernel Mode and User Modes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sz="2400">
                <a:latin typeface="Comic Sans MS"/>
                <a:ea typeface="宋体"/>
              </a:rPr>
              <a:t>Context Switch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sz="2400">
                <a:latin typeface="Comic Sans MS"/>
                <a:ea typeface="宋体"/>
              </a:rPr>
              <a:t>System Calls and Error Handling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sz="2400">
                <a:latin typeface="Comic Sans MS"/>
                <a:ea typeface="宋体"/>
              </a:rPr>
              <a:t>Process Control</a:t>
            </a:r>
            <a:endParaRPr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p="http://schemas.openxmlformats.org/presentationml/2006/main">
  <p:cSld>
    <p:spTree>
      <p:nvGrpSpPr>
        <p:cNvPr id="2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299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Processes</a:t>
            </a:r>
            <a:endParaRPr/>
          </a:p>
        </p:txBody>
      </p:sp>
      <p:sp>
        <p:nvSpPr>
          <p:cNvPr id="300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010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定义</a:t>
            </a:r>
            <a:r>
              <a:rPr lang="en-US">
                <a:latin typeface="Comic Sans MS"/>
                <a:ea typeface="宋体"/>
              </a:rPr>
              <a:t>: A </a:t>
            </a:r>
            <a:r>
              <a:rPr lang="en-US" b="false" i="true">
                <a:latin typeface="Comic Sans MS"/>
                <a:ea typeface="宋体"/>
              </a:rPr>
              <a:t>process</a:t>
            </a:r>
            <a:r>
              <a:rPr lang="en-US">
                <a:latin typeface="Comic Sans MS"/>
                <a:ea typeface="宋体"/>
              </a:rPr>
              <a:t> is an instance of a 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running</a:t>
            </a:r>
            <a:r>
              <a:rPr lang="zh-CN">
                <a:latin typeface="Comic Sans MS"/>
                <a:ea typeface="宋体"/>
              </a:rPr>
              <a:t> program.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endParaRPr lang="en-US"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Process</a:t>
            </a:r>
            <a:r>
              <a:rPr lang="zh-CN">
                <a:latin typeface="Comic Sans MS"/>
                <a:ea typeface="宋体"/>
              </a:rPr>
              <a:t>给</a:t>
            </a:r>
            <a:r>
              <a:rPr lang="en-US">
                <a:latin typeface="Comic Sans MS"/>
                <a:ea typeface="宋体"/>
              </a:rPr>
              <a:t>每个程序提供两个关键的抽象</a:t>
            </a:r>
            <a:r>
              <a:rPr lang="zh-CN">
                <a:latin typeface="Comic Sans MS"/>
                <a:ea typeface="宋体"/>
              </a:rPr>
              <a:t>：</a:t>
            </a:r>
            <a:endParaRPr/>
          </a:p>
          <a:p>
            <a:pPr marL="742950" lvl="1" indent="-285750">
              <a:lnSpc>
                <a:spcPct val="130000"/>
              </a:lnSpc>
              <a:buChar char="–"/>
            </a:pPr>
            <a:r>
              <a:rPr lang="zh-CN" b="false">
                <a:latin typeface="Comic Sans MS"/>
                <a:ea typeface="宋体"/>
              </a:rPr>
              <a:t>逻辑控制流</a:t>
            </a:r>
            <a:r>
              <a:rPr lang="en-US" b="false">
                <a:latin typeface="Comic Sans MS"/>
                <a:ea typeface="宋体"/>
              </a:rPr>
              <a:t>(logical control flow)</a:t>
            </a:r>
            <a:endParaRPr/>
          </a:p>
          <a:p>
            <a:pPr marL="1143000" lvl="2" indent="-228600">
              <a:lnSpc>
                <a:spcPct val="130000"/>
              </a:lnSpc>
              <a:buChar char="•"/>
            </a:pPr>
            <a:r>
              <a:rPr lang="en-US" b="false">
                <a:latin typeface="Comic Sans MS"/>
                <a:ea typeface="宋体"/>
              </a:rPr>
              <a:t>让每个进程感到自己是独自使用</a:t>
            </a:r>
            <a:r>
              <a:rPr lang="en-US" b="false">
                <a:latin typeface="Comic Sans MS"/>
                <a:ea typeface="宋体"/>
              </a:rPr>
              <a:t>CPU</a:t>
            </a:r>
            <a:r>
              <a:rPr lang="en-US" b="false">
                <a:latin typeface="Comic Sans MS"/>
                <a:ea typeface="宋体"/>
              </a:rPr>
              <a:t>的</a:t>
            </a:r>
            <a:endParaRPr lang="en-US" sz="20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742950" lvl="1" indent="-285750">
              <a:lnSpc>
                <a:spcPct val="130000"/>
              </a:lnSpc>
              <a:buChar char="–"/>
            </a:pPr>
            <a:r>
              <a:rPr lang="zh-CN" b="false">
                <a:latin typeface="Comic Sans MS"/>
                <a:ea typeface="宋体"/>
              </a:rPr>
              <a:t>私有的地址空间</a:t>
            </a:r>
            <a:r>
              <a:rPr lang="en-US" b="false">
                <a:latin typeface="Comic Sans MS"/>
                <a:ea typeface="宋体"/>
              </a:rPr>
              <a:t>(private address space)</a:t>
            </a:r>
            <a:endParaRPr/>
          </a:p>
          <a:p>
            <a:pPr marL="1143000" lvl="2" indent="-228600">
              <a:lnSpc>
                <a:spcPct val="130000"/>
              </a:lnSpc>
              <a:buChar char="•"/>
            </a:pPr>
            <a:r>
              <a:rPr lang="en-US" b="false">
                <a:latin typeface="Comic Sans MS"/>
                <a:ea typeface="宋体"/>
              </a:rPr>
              <a:t>让每个进程感到自己是独自使用整个内存的</a:t>
            </a:r>
            <a:endParaRPr lang="en-US" sz="20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p="http://schemas.openxmlformats.org/presentationml/2006/main">
  <p:cSld>
    <p:spTree>
      <p:nvGrpSpPr>
        <p:cNvPr id="3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1030"/>
          <p:cNvSpPr txBox="true">
            <a:spLocks noGrp="true" noChangeShapeType="true"/>
          </p:cNvSpPr>
          <p:nvPr>
            <p:ph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03" name="Rectangle 2"/>
          <p:cNvSpPr>
            <a:spLocks noGrp="true" noChangeShapeType="true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3200">
                <a:latin typeface="Comic Sans MS"/>
                <a:ea typeface="宋体"/>
              </a:rPr>
              <a:t>Kernel and User Modes</a:t>
            </a:r>
            <a:endParaRPr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p="http://schemas.openxmlformats.org/presentationml/2006/main">
  <p:cSld>
    <p:spTree>
      <p:nvGrpSpPr>
        <p:cNvPr id="3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06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User and Kernel Modes</a:t>
            </a:r>
            <a:endParaRPr/>
          </a:p>
        </p:txBody>
      </p:sp>
      <p:sp>
        <p:nvSpPr>
          <p:cNvPr id="307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504825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>
                <a:ea typeface="宋体" pitchFamily="2" charset="-122"/>
              </a:rPr>
              <a:t>Processes are managed by a shared chunk of OS code called the </a:t>
            </a:r>
            <a:r>
              <a:rPr lang="en-US" b="false" i="true" u="none">
                <a:solidFill>
                  <a:srgbClr val="FF0000"/>
                </a:solidFill>
                <a:ea typeface="宋体" pitchFamily="2" charset="-122"/>
              </a:rPr>
              <a:t>kernel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Important: the kernel is </a:t>
            </a:r>
            <a:r>
              <a:rPr lang="en-US" b="false" i="false" u="none">
                <a:solidFill>
                  <a:srgbClr val="FF0000"/>
                </a:solidFill>
                <a:ea typeface="宋体" pitchFamily="2" charset="-122"/>
              </a:rPr>
              <a:t>not</a:t>
            </a:r>
            <a:r>
              <a:rPr lang="en-US" b="false" i="false" u="none">
                <a:ea typeface="宋体" pitchFamily="2" charset="-122"/>
              </a:rPr>
              <a:t> a separate process, but rather runs as part of some user process</a:t>
            </a:r>
            <a:endParaRPr/>
          </a:p>
        </p:txBody>
      </p:sp>
      <p:grpSp>
        <p:nvGrpSpPr>
          <p:cNvPr id="308" name="Group 104"/>
          <p:cNvGrpSpPr/>
          <p:nvPr/>
        </p:nvGrpSpPr>
        <p:grpSpPr>
          <a:xfrm>
            <a:off x="3752850" y="1752600"/>
            <a:ext cx="5391150" cy="4456112"/>
            <a:chOff x="1131888" y="2249488"/>
            <a:chExt cx="5391149" cy="4456112"/>
          </a:xfrm>
        </p:grpSpPr>
        <p:grpSp>
          <p:nvGrpSpPr>
            <p:cNvPr id="309" name="Group 4"/>
            <p:cNvGrpSpPr/>
            <p:nvPr/>
          </p:nvGrpSpPr>
          <p:grpSpPr>
            <a:xfrm>
              <a:off x="1131888" y="2249488"/>
              <a:ext cx="5391149" cy="4456112"/>
              <a:chOff x="713" y="1055"/>
              <a:chExt cx="3396" cy="3092"/>
            </a:xfrm>
          </p:grpSpPr>
          <p:sp>
            <p:nvSpPr>
              <p:cNvPr id="310" name="Rectangle 5"/>
              <p:cNvSpPr>
                <a:spLocks noChangeShapeType="true"/>
              </p:cNvSpPr>
              <p:nvPr/>
            </p:nvSpPr>
            <p:spPr>
              <a:xfrm>
                <a:off x="1887" y="1055"/>
                <a:ext cx="1405" cy="5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dk1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kernel virtual memory</a:t>
                </a:r>
                <a:endParaRPr/>
              </a:p>
              <a:p>
                <a:pPr marL="0" lvl="0" indent="0" algn="ctr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(code, data, heap, stack)</a:t>
                </a:r>
                <a:endParaRPr/>
              </a:p>
            </p:txBody>
          </p:sp>
          <p:sp>
            <p:nvSpPr>
              <p:cNvPr id="311" name="Rectangle 6"/>
              <p:cNvSpPr>
                <a:spLocks noChangeShapeType="true"/>
              </p:cNvSpPr>
              <p:nvPr/>
            </p:nvSpPr>
            <p:spPr>
              <a:xfrm>
                <a:off x="1887" y="2166"/>
                <a:ext cx="1405" cy="338"/>
              </a:xfrm>
              <a:prstGeom prst="rect">
                <a:avLst/>
              </a:prstGeom>
              <a:solidFill>
                <a:schemeClr val="lt1"/>
              </a:solidFill>
              <a:ln w="3175">
                <a:solidFill>
                  <a:schemeClr val="dk1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memory mapped region for</a:t>
                </a:r>
                <a:endParaRPr/>
              </a:p>
              <a:p>
                <a:pPr marL="0" lvl="0" indent="0" algn="ctr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shared libraries</a:t>
                </a:r>
                <a:endParaRPr/>
              </a:p>
            </p:txBody>
          </p:sp>
          <p:sp>
            <p:nvSpPr>
              <p:cNvPr id="312" name="Rectangle 7"/>
              <p:cNvSpPr>
                <a:spLocks noChangeShapeType="true"/>
              </p:cNvSpPr>
              <p:nvPr/>
            </p:nvSpPr>
            <p:spPr>
              <a:xfrm>
                <a:off x="1887" y="2502"/>
                <a:ext cx="1405" cy="36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dk1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/>
              <a:p>
                <a:pPr/>
                <a:endParaRPr sz="1400" dirty="false"/>
              </a:p>
            </p:txBody>
          </p:sp>
          <p:sp>
            <p:nvSpPr>
              <p:cNvPr id="313" name="Rectangle 8"/>
              <p:cNvSpPr>
                <a:spLocks noChangeShapeType="true"/>
              </p:cNvSpPr>
              <p:nvPr/>
            </p:nvSpPr>
            <p:spPr>
              <a:xfrm>
                <a:off x="1887" y="2868"/>
                <a:ext cx="1405" cy="337"/>
              </a:xfrm>
              <a:prstGeom prst="rect">
                <a:avLst/>
              </a:prstGeom>
              <a:solidFill>
                <a:schemeClr val="lt1"/>
              </a:solidFill>
              <a:ln w="3175">
                <a:solidFill>
                  <a:schemeClr val="dk1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run-time heap</a:t>
                </a:r>
                <a:endParaRPr/>
              </a:p>
              <a:p>
                <a:pPr marL="0" lvl="0" indent="0" algn="ctr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(managed by malloc)</a:t>
                </a:r>
                <a:endParaRPr/>
              </a:p>
            </p:txBody>
          </p:sp>
          <p:sp>
            <p:nvSpPr>
              <p:cNvPr id="314" name="Rectangle 9"/>
              <p:cNvSpPr>
                <a:spLocks noChangeShapeType="true"/>
              </p:cNvSpPr>
              <p:nvPr/>
            </p:nvSpPr>
            <p:spPr>
              <a:xfrm>
                <a:off x="1887" y="1708"/>
                <a:ext cx="1405" cy="457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dk1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/>
              <a:p>
                <a:pPr/>
                <a:endParaRPr sz="1400" dirty="false"/>
              </a:p>
            </p:txBody>
          </p:sp>
          <p:sp>
            <p:nvSpPr>
              <p:cNvPr id="315" name="Line 10"/>
              <p:cNvSpPr>
                <a:spLocks noChangeShapeType="true"/>
              </p:cNvSpPr>
              <p:nvPr/>
            </p:nvSpPr>
            <p:spPr>
              <a:xfrm flipH="true" flipV="true">
                <a:off x="2611" y="2668"/>
                <a:ext cx="1" cy="192"/>
              </a:xfrm>
              <a:prstGeom prst="line">
                <a:avLst/>
              </a:prstGeom>
              <a:noFill/>
              <a:ln w="3175">
                <a:solidFill>
                  <a:schemeClr val="dk1"/>
                </a:solidFill>
                <a:round/>
                <a:headEnd/>
                <a:tailEnd type="triangle" w="med" len="med"/>
              </a:ln>
            </p:spPr>
            <p:txBody>
              <a:bodyPr wrap="none" anchor="ctr" anchorCtr="false"/>
              <a:lstStyle/>
              <a:p>
                <a:pPr/>
                <a:endParaRPr sz="1400" dirty="false"/>
              </a:p>
            </p:txBody>
          </p:sp>
          <p:sp>
            <p:nvSpPr>
              <p:cNvPr id="316" name="Rectangle 11"/>
              <p:cNvSpPr>
                <a:spLocks noChangeShapeType="true"/>
              </p:cNvSpPr>
              <p:nvPr/>
            </p:nvSpPr>
            <p:spPr>
              <a:xfrm>
                <a:off x="1887" y="1539"/>
                <a:ext cx="1405" cy="284"/>
              </a:xfrm>
              <a:prstGeom prst="rect">
                <a:avLst/>
              </a:prstGeom>
              <a:solidFill>
                <a:schemeClr val="lt1"/>
              </a:solidFill>
              <a:ln w="3175">
                <a:solidFill>
                  <a:schemeClr val="dk1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user stack</a:t>
                </a:r>
                <a:endParaRPr/>
              </a:p>
              <a:p>
                <a:pPr marL="0" lvl="0" indent="0" algn="ctr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(created at runtime)</a:t>
                </a:r>
                <a:endParaRPr/>
              </a:p>
            </p:txBody>
          </p:sp>
          <p:sp>
            <p:nvSpPr>
              <p:cNvPr id="317" name="Line 12"/>
              <p:cNvSpPr>
                <a:spLocks noChangeShapeType="true"/>
              </p:cNvSpPr>
              <p:nvPr/>
            </p:nvSpPr>
            <p:spPr>
              <a:xfrm flipH="true" flipV="true">
                <a:off x="2611" y="2054"/>
                <a:ext cx="1" cy="115"/>
              </a:xfrm>
              <a:prstGeom prst="line">
                <a:avLst/>
              </a:prstGeom>
              <a:noFill/>
              <a:ln w="3175">
                <a:solidFill>
                  <a:schemeClr val="dk1"/>
                </a:solidFill>
                <a:round/>
                <a:headEnd/>
                <a:tailEnd type="triangle" w="med" len="med"/>
              </a:ln>
            </p:spPr>
            <p:txBody>
              <a:bodyPr wrap="none" anchor="ctr" anchorCtr="false"/>
              <a:lstStyle/>
              <a:p>
                <a:pPr/>
                <a:endParaRPr sz="1400" dirty="false"/>
              </a:p>
            </p:txBody>
          </p:sp>
          <p:sp>
            <p:nvSpPr>
              <p:cNvPr id="318" name="Line 13"/>
              <p:cNvSpPr>
                <a:spLocks noChangeShapeType="true"/>
              </p:cNvSpPr>
              <p:nvPr/>
            </p:nvSpPr>
            <p:spPr>
              <a:xfrm flipH="true">
                <a:off x="2611" y="1823"/>
                <a:ext cx="1" cy="115"/>
              </a:xfrm>
              <a:prstGeom prst="line">
                <a:avLst/>
              </a:prstGeom>
              <a:noFill/>
              <a:ln w="3175">
                <a:solidFill>
                  <a:schemeClr val="dk1"/>
                </a:solidFill>
                <a:round/>
                <a:headEnd/>
                <a:tailEnd type="triangle" w="med" len="med"/>
              </a:ln>
            </p:spPr>
            <p:txBody>
              <a:bodyPr wrap="none" anchor="ctr" anchorCtr="false"/>
              <a:lstStyle/>
              <a:p>
                <a:pPr/>
                <a:endParaRPr sz="1400" dirty="false"/>
              </a:p>
            </p:txBody>
          </p:sp>
          <p:sp>
            <p:nvSpPr>
              <p:cNvPr id="319" name="Rectangle 14"/>
              <p:cNvSpPr>
                <a:spLocks noChangeShapeType="true"/>
              </p:cNvSpPr>
              <p:nvPr/>
            </p:nvSpPr>
            <p:spPr>
              <a:xfrm>
                <a:off x="1887" y="3858"/>
                <a:ext cx="1405" cy="20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dk1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unused</a:t>
                </a:r>
                <a:endParaRPr/>
              </a:p>
            </p:txBody>
          </p:sp>
          <p:sp>
            <p:nvSpPr>
              <p:cNvPr id="320" name="Text Box 15"/>
              <p:cNvSpPr txBox="true">
                <a:spLocks noChangeShapeType="true"/>
              </p:cNvSpPr>
              <p:nvPr/>
            </p:nvSpPr>
            <p:spPr>
              <a:xfrm>
                <a:off x="1728" y="3936"/>
                <a:ext cx="178" cy="2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0</a:t>
                </a:r>
                <a:endParaRPr/>
              </a:p>
            </p:txBody>
          </p:sp>
          <p:sp>
            <p:nvSpPr>
              <p:cNvPr id="321" name="Text Box 16"/>
              <p:cNvSpPr txBox="true">
                <a:spLocks noChangeShapeType="true"/>
              </p:cNvSpPr>
              <p:nvPr/>
            </p:nvSpPr>
            <p:spPr>
              <a:xfrm>
                <a:off x="3455" y="1708"/>
                <a:ext cx="399" cy="21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%esp</a:t>
                </a:r>
                <a:endParaRPr/>
              </a:p>
            </p:txBody>
          </p:sp>
          <p:sp>
            <p:nvSpPr>
              <p:cNvPr id="322" name="Line 17"/>
              <p:cNvSpPr>
                <a:spLocks noChangeShapeType="true"/>
              </p:cNvSpPr>
              <p:nvPr/>
            </p:nvSpPr>
            <p:spPr>
              <a:xfrm flipH="true">
                <a:off x="3292" y="1822"/>
                <a:ext cx="192" cy="0"/>
              </a:xfrm>
              <a:prstGeom prst="line">
                <a:avLst/>
              </a:prstGeom>
              <a:noFill/>
              <a:ln w="3175">
                <a:solidFill>
                  <a:schemeClr val="dk1"/>
                </a:solidFill>
                <a:round/>
                <a:headEnd/>
                <a:tailEnd type="triangle" w="med" len="med"/>
              </a:ln>
            </p:spPr>
            <p:txBody>
              <a:bodyPr wrap="none" anchor="ctr" anchorCtr="false"/>
              <a:lstStyle/>
              <a:p>
                <a:pPr/>
                <a:endParaRPr sz="1400" dirty="false"/>
              </a:p>
            </p:txBody>
          </p:sp>
          <p:sp>
            <p:nvSpPr>
              <p:cNvPr id="323" name="Text Box 18"/>
              <p:cNvSpPr txBox="true">
                <a:spLocks noChangeShapeType="true"/>
              </p:cNvSpPr>
              <p:nvPr/>
            </p:nvSpPr>
            <p:spPr>
              <a:xfrm>
                <a:off x="3385" y="1150"/>
                <a:ext cx="637" cy="50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memory</a:t>
                </a:r>
                <a:endParaRPr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invisible to</a:t>
                </a:r>
                <a:endParaRPr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user code</a:t>
                </a:r>
                <a:endParaRPr/>
              </a:p>
            </p:txBody>
          </p:sp>
          <p:sp>
            <p:nvSpPr>
              <p:cNvPr id="324" name="Line 19"/>
              <p:cNvSpPr>
                <a:spLocks noChangeShapeType="true"/>
              </p:cNvSpPr>
              <p:nvPr/>
            </p:nvSpPr>
            <p:spPr>
              <a:xfrm flipH="true" flipV="true">
                <a:off x="3340" y="1286"/>
                <a:ext cx="1" cy="230"/>
              </a:xfrm>
              <a:prstGeom prst="line">
                <a:avLst/>
              </a:prstGeom>
              <a:noFill/>
              <a:ln w="3175">
                <a:solidFill>
                  <a:schemeClr val="dk1"/>
                </a:solidFill>
                <a:round/>
                <a:headEnd/>
                <a:tailEnd type="triangle" w="med" len="med"/>
              </a:ln>
            </p:spPr>
            <p:txBody>
              <a:bodyPr wrap="none" anchor="ctr" anchorCtr="false"/>
              <a:lstStyle/>
              <a:p>
                <a:pPr/>
                <a:endParaRPr sz="1400" dirty="false"/>
              </a:p>
            </p:txBody>
          </p:sp>
          <p:sp>
            <p:nvSpPr>
              <p:cNvPr id="325" name="Text Box 20"/>
              <p:cNvSpPr txBox="true">
                <a:spLocks noChangeShapeType="true"/>
              </p:cNvSpPr>
              <p:nvPr/>
            </p:nvSpPr>
            <p:spPr>
              <a:xfrm>
                <a:off x="3504" y="2754"/>
                <a:ext cx="271" cy="21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brk</a:t>
                </a:r>
                <a:endParaRPr/>
              </a:p>
            </p:txBody>
          </p:sp>
          <p:sp>
            <p:nvSpPr>
              <p:cNvPr id="326" name="Line 21"/>
              <p:cNvSpPr>
                <a:spLocks noChangeShapeType="true"/>
              </p:cNvSpPr>
              <p:nvPr/>
            </p:nvSpPr>
            <p:spPr>
              <a:xfrm flipH="true">
                <a:off x="3331" y="2860"/>
                <a:ext cx="192" cy="1"/>
              </a:xfrm>
              <a:prstGeom prst="line">
                <a:avLst/>
              </a:prstGeom>
              <a:noFill/>
              <a:ln w="3175">
                <a:solidFill>
                  <a:schemeClr val="dk1"/>
                </a:solidFill>
                <a:round/>
                <a:headEnd/>
                <a:tailEnd type="triangle" w="med" len="med"/>
              </a:ln>
            </p:spPr>
            <p:txBody>
              <a:bodyPr wrap="none" anchor="ctr" anchorCtr="false"/>
              <a:lstStyle/>
              <a:p>
                <a:pPr/>
                <a:endParaRPr sz="1400" dirty="false"/>
              </a:p>
            </p:txBody>
          </p:sp>
          <p:sp>
            <p:nvSpPr>
              <p:cNvPr id="327" name="Text Box 23"/>
              <p:cNvSpPr txBox="true">
                <a:spLocks noChangeShapeType="true"/>
              </p:cNvSpPr>
              <p:nvPr/>
            </p:nvSpPr>
            <p:spPr>
              <a:xfrm>
                <a:off x="713" y="3669"/>
                <a:ext cx="1063" cy="21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400">
                    <a:latin typeface="Courier New" pitchFamily="49"/>
                    <a:ea typeface="宋体" pitchFamily="2" charset="-122"/>
                  </a:rPr>
                  <a:t>0x08048000(32)</a:t>
                </a:r>
                <a:endParaRPr/>
              </a:p>
            </p:txBody>
          </p:sp>
          <p:sp>
            <p:nvSpPr>
              <p:cNvPr id="328" name="Rectangle 25"/>
              <p:cNvSpPr>
                <a:spLocks noChangeShapeType="true"/>
              </p:cNvSpPr>
              <p:nvPr/>
            </p:nvSpPr>
            <p:spPr>
              <a:xfrm>
                <a:off x="1887" y="3205"/>
                <a:ext cx="1405" cy="316"/>
              </a:xfrm>
              <a:prstGeom prst="rect">
                <a:avLst/>
              </a:prstGeom>
              <a:solidFill>
                <a:schemeClr val="lt1"/>
              </a:solidFill>
              <a:ln w="3175">
                <a:solidFill>
                  <a:schemeClr val="dk1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read/write segment</a:t>
                </a:r>
                <a:endParaRPr/>
              </a:p>
              <a:p>
                <a:pPr marL="0" lvl="0" indent="0" algn="ctr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(.data, .bss)</a:t>
                </a:r>
                <a:endParaRPr/>
              </a:p>
            </p:txBody>
          </p:sp>
          <p:sp>
            <p:nvSpPr>
              <p:cNvPr id="329" name="Rectangle 26"/>
              <p:cNvSpPr>
                <a:spLocks noChangeShapeType="true"/>
              </p:cNvSpPr>
              <p:nvPr/>
            </p:nvSpPr>
            <p:spPr>
              <a:xfrm>
                <a:off x="1887" y="3521"/>
                <a:ext cx="1405" cy="337"/>
              </a:xfrm>
              <a:prstGeom prst="rect">
                <a:avLst/>
              </a:prstGeom>
              <a:solidFill>
                <a:schemeClr val="lt1"/>
              </a:solidFill>
              <a:ln w="3175">
                <a:solidFill>
                  <a:schemeClr val="dk1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read-only segment</a:t>
                </a:r>
                <a:endParaRPr/>
              </a:p>
              <a:p>
                <a:pPr marL="0" lvl="0" indent="0" algn="ctr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(.init, .text, .rodata)</a:t>
                </a:r>
                <a:endParaRPr/>
              </a:p>
            </p:txBody>
          </p:sp>
          <p:sp>
            <p:nvSpPr>
              <p:cNvPr id="330" name="AutoShape 27"/>
              <p:cNvSpPr>
                <a:spLocks noChangeShapeType="true"/>
              </p:cNvSpPr>
              <p:nvPr/>
            </p:nvSpPr>
            <p:spPr>
              <a:xfrm>
                <a:off x="3340" y="3205"/>
                <a:ext cx="39" cy="653"/>
              </a:xfrm>
              <a:custGeom>
                <a:avLst>
                  <a:gd name="adj0" fmla="val 1800"/>
                  <a:gd name="adj1" fmla="val 10800"/>
                </a:avLst>
                <a:gdLst>
                  <a:gd name="gd0" fmla="val 65536"/>
                  <a:gd name="gd1" fmla="val adj0"/>
                  <a:gd name="gd2" fmla="+- 21600 0 adj0"/>
                  <a:gd name="gd3" fmla="+- adj1 0 adj0"/>
                  <a:gd name="gd4" fmla="+- adj1 adj0 0"/>
                  <a:gd name="gd5" fmla="*/ adj0 9598 32768"/>
                  <a:gd name="gd6" fmla="+- 21600 0 gd5"/>
                  <a:gd name="gd7" fmla="+- 21600 0 adj1"/>
                  <a:gd name="gd8" fmla="min adj1 gd7"/>
                  <a:gd name="gd9" fmla="*/ gd8 1 2"/>
                  <a:gd name="gd10" fmla="*/ adj0 2 1"/>
                  <a:gd name="gd11" fmla="+- 21600 0 gd10"/>
                  <a:gd name="gd12" fmla="val adj1"/>
                  <a:gd name="gd13" fmla="val 0"/>
                  <a:gd name="gd14" fmla="val 0"/>
                  <a:gd name="gd15" fmla="+- 10800 0 gd13"/>
                  <a:gd name="gd16" fmla="+- gd1 0 gd14"/>
                  <a:gd name="gd17" fmla="?: gd15 1 -1"/>
                  <a:gd name="gd18" fmla="?: gd16 1 -1"/>
                  <a:gd name="gd19" fmla="*/ gd17 gd18 1"/>
                  <a:gd name="gd20" fmla="?: gd16 16200000 5400000"/>
                  <a:gd name="gd21" fmla="?: gd19 5400000 -5400000"/>
                  <a:gd name="gd22" fmla="*/ gd15 -1 1"/>
                  <a:gd name="gd23" fmla="*/ gd16 -1 1"/>
                  <a:gd name="gd24" fmla="?: gd15 gd15 gd22"/>
                  <a:gd name="gd25" fmla="?: gd16 gd16 gd23"/>
                  <a:gd name="gd26" fmla="val 10800"/>
                  <a:gd name="gd27" fmla="val gd1"/>
                  <a:gd name="gd28" fmla="val 10800"/>
                  <a:gd name="gd29" fmla="val gd3"/>
                  <a:gd name="gd30" fmla="+- 21600 0 gd28"/>
                  <a:gd name="gd31" fmla="+- gd12 0 gd29"/>
                  <a:gd name="gd32" fmla="?: gd30 1 -1"/>
                  <a:gd name="gd33" fmla="?: gd31 1 -1"/>
                  <a:gd name="gd34" fmla="*/ gd32 gd33 1"/>
                  <a:gd name="gd35" fmla="?: gd30 10800000 0"/>
                  <a:gd name="gd36" fmla="?: gd34 -5400000 5400000"/>
                  <a:gd name="gd37" fmla="*/ gd30 -1 1"/>
                  <a:gd name="gd38" fmla="*/ gd31 -1 1"/>
                  <a:gd name="gd39" fmla="?: gd30 gd30 gd37"/>
                  <a:gd name="gd40" fmla="?: gd31 gd31 gd38"/>
                  <a:gd name="gd41" fmla="val 21600"/>
                  <a:gd name="gd42" fmla="val gd12"/>
                  <a:gd name="gd43" fmla="+- 10800 0 gd41"/>
                  <a:gd name="gd44" fmla="+- gd4 0 gd42"/>
                  <a:gd name="gd45" fmla="?: gd43 1 -1"/>
                  <a:gd name="gd46" fmla="?: gd44 1 -1"/>
                  <a:gd name="gd47" fmla="*/ gd45 gd46 1"/>
                  <a:gd name="gd48" fmla="?: gd44 16200000 5400000"/>
                  <a:gd name="gd49" fmla="?: gd47 5400000 -5400000"/>
                  <a:gd name="gd50" fmla="*/ gd43 -1 1"/>
                  <a:gd name="gd51" fmla="*/ gd44 -1 1"/>
                  <a:gd name="gd52" fmla="?: gd43 gd43 gd50"/>
                  <a:gd name="gd53" fmla="?: gd44 gd44 gd51"/>
                  <a:gd name="gd54" fmla="val 10800"/>
                  <a:gd name="gd55" fmla="val gd4"/>
                  <a:gd name="gd56" fmla="val 10800"/>
                  <a:gd name="gd57" fmla="val gd2"/>
                  <a:gd name="gd58" fmla="+- 0 0 gd56"/>
                  <a:gd name="gd59" fmla="+- 21600 0 gd57"/>
                  <a:gd name="gd60" fmla="?: gd58 1 -1"/>
                  <a:gd name="gd61" fmla="?: gd59 1 -1"/>
                  <a:gd name="gd62" fmla="*/ gd60 gd61 1"/>
                  <a:gd name="gd63" fmla="?: gd58 10800000 0"/>
                  <a:gd name="gd64" fmla="?: gd62 -5400000 5400000"/>
                  <a:gd name="gd65" fmla="*/ gd58 -1 1"/>
                  <a:gd name="gd66" fmla="*/ gd59 -1 1"/>
                  <a:gd name="gd67" fmla="?: gd58 gd58 gd65"/>
                  <a:gd name="gd68" fmla="?: gd59 gd59 gd66"/>
                  <a:gd name="gd69" fmla="val 0"/>
                  <a:gd name="gd70" fmla="val 21600"/>
                  <a:gd name="gd71" fmla="*/ w 0 21600"/>
                  <a:gd name="gd72" fmla="*/ h gd5 21600"/>
                  <a:gd name="gd73" fmla="*/ w 7637 21600"/>
                  <a:gd name="gd74" fmla="*/ h gd6 21600"/>
                  <a:gd name="gd75" fmla="*/ w 1 2"/>
                  <a:gd name="gd76" fmla="*/ h adj0 21600"/>
                  <a:gd name="gd77" fmla="*/ w 1 1"/>
                  <a:gd name="gd78" fmla="*/ h adj1 21600"/>
                </a:gdLst>
                <a:ahLst>
                  <a:ahXY gdRefY="adj0" minY="10800" maxY="adj0">
                    <a:pos x="gd75" y="gd76"/>
                  </a:ahXY>
                  <a:ahXY gdRefY="adj1" minY="21600" maxY="adj1">
                    <a:pos x="gd77" y="gd78"/>
                  </a:ahXY>
                </a:ahLst>
                <a:cxnLst/>
                <a:rect l="gd71" t="gd72" r="gd73" b="gd74"/>
                <a:pathLst>
                  <a:path w="21600" h="21600">
                    <a:moveTo>
                      <a:pt x="gd13" y="gd14"/>
                    </a:moveTo>
                    <a:arcTo wR="gd24" hR="gd25" stAng="gd20" swAng="gd21"/>
                    <a:lnTo>
                      <a:pt x="gd28" y="gd29"/>
                    </a:lnTo>
                    <a:arcTo wR="gd39" hR="gd40" stAng="gd35" swAng="gd36"/>
                    <a:arcTo wR="gd52" hR="gd53" stAng="gd48" swAng="gd49"/>
                    <a:lnTo>
                      <a:pt x="gd56" y="gd57"/>
                    </a:lnTo>
                    <a:arcTo wR="gd67" hR="gd68" stAng="gd63" swAng="gd64"/>
                  </a:path>
                  <a:path w="21600" h="21600"/>
                </a:pathLst>
              </a:custGeom>
              <a:noFill/>
              <a:ln w="12700">
                <a:solidFill>
                  <a:schemeClr val="dk1"/>
                </a:solidFill>
                <a:round/>
                <a:headEnd/>
                <a:tailEnd/>
              </a:ln>
            </p:spPr>
            <p:txBody>
              <a:bodyPr wrap="none" anchor="ctr" anchorCtr="false">
                <a:spAutoFit/>
              </a:bodyPr>
              <a:lstStyle/>
              <a:p>
                <a:pPr/>
                <a:endParaRPr sz="1400" dirty="false"/>
              </a:p>
            </p:txBody>
          </p:sp>
          <p:sp>
            <p:nvSpPr>
              <p:cNvPr id="331" name="Text Box 28"/>
              <p:cNvSpPr txBox="true">
                <a:spLocks noChangeShapeType="true"/>
              </p:cNvSpPr>
              <p:nvPr/>
            </p:nvSpPr>
            <p:spPr>
              <a:xfrm>
                <a:off x="3417" y="3195"/>
                <a:ext cx="692" cy="662"/>
              </a:xfrm>
              <a:prstGeom prst="rect">
                <a:avLst/>
              </a:prstGeom>
              <a:noFill/>
            </p:spPr>
            <p:txBody>
              <a:bodyPr lIns="91440" tIns="45720" rIns="91440" bIns="45720">
                <a:spAutoFit/>
              </a:bodyPr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loaded from the </a:t>
                </a:r>
                <a:endParaRPr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400">
                    <a:latin typeface="Helvetica" pitchFamily="34"/>
                    <a:ea typeface="宋体" pitchFamily="2" charset="-122"/>
                  </a:rPr>
                  <a:t>executable file</a:t>
                </a:r>
                <a:endParaRPr/>
              </a:p>
            </p:txBody>
          </p:sp>
          <p:sp>
            <p:nvSpPr>
              <p:cNvPr id="332" name="Line 30"/>
              <p:cNvSpPr>
                <a:spLocks noChangeShapeType="true"/>
              </p:cNvSpPr>
              <p:nvPr/>
            </p:nvSpPr>
            <p:spPr>
              <a:xfrm>
                <a:off x="1887" y="1539"/>
                <a:ext cx="1405" cy="0"/>
              </a:xfrm>
              <a:prstGeom prst="line">
                <a:avLst/>
              </a:prstGeom>
              <a:noFill/>
              <a:ln w="76200">
                <a:solidFill>
                  <a:schemeClr val="dk1"/>
                </a:solidFill>
                <a:round/>
                <a:headEnd/>
                <a:tailEnd/>
              </a:ln>
            </p:spPr>
            <p:txBody>
              <a:bodyPr lIns="91440" tIns="45720" rIns="91440" bIns="45720" anchor="ctr" anchorCtr="false">
                <a:spAutoFit/>
              </a:bodyPr>
              <a:lstStyle/>
              <a:p>
                <a:pPr/>
                <a:endParaRPr sz="1400" dirty="false"/>
              </a:p>
            </p:txBody>
          </p:sp>
        </p:grpSp>
        <p:sp>
          <p:nvSpPr>
            <p:cNvPr id="333" name="Text Box 29"/>
            <p:cNvSpPr txBox="true">
              <a:spLocks noChangeShapeType="true"/>
            </p:cNvSpPr>
            <p:nvPr/>
          </p:nvSpPr>
          <p:spPr>
            <a:xfrm>
              <a:off x="1131888" y="6235700"/>
              <a:ext cx="1687512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1400">
                  <a:latin typeface="Courier New" pitchFamily="49"/>
                  <a:ea typeface="宋体" pitchFamily="2" charset="-122"/>
                </a:rPr>
                <a:t>0x00400000(64)</a:t>
              </a:r>
              <a:endParaRPr/>
            </a:p>
          </p:txBody>
        </p:sp>
        <p:sp>
          <p:nvSpPr>
            <p:cNvPr id="334" name="直接箭头连接符 34"/>
            <p:cNvSpPr>
              <a:spLocks noChangeShapeType="true"/>
            </p:cNvSpPr>
            <p:nvPr/>
          </p:nvSpPr>
          <p:spPr>
            <a:xfrm>
              <a:off x="2667000" y="6248400"/>
              <a:ext cx="304800" cy="0"/>
            </a:xfrm>
            <a:custGeom>
              <a:avLst/>
              <a:gdLst>
                <a:gd name="gd0" fmla="val 65536"/>
                <a:gd name="gd1" fmla="val 0"/>
                <a:gd name="gd2" fmla="val 0"/>
                <a:gd name="gd3" fmla="val 21600"/>
                <a:gd name="gd4" fmla="val 21600"/>
                <a:gd name="gd5" fmla="*/ w 0 21600"/>
                <a:gd name="gd6" fmla="*/ h 0 21600"/>
                <a:gd name="gd7" fmla="*/ w 21600 21600"/>
                <a:gd name="gd8" fmla="*/ h 21600 21600"/>
              </a:gdLst>
              <a:ahLst/>
              <a:cxnLst/>
              <a:rect l="gd5" t="gd6" r="gd7" b="gd8"/>
              <a:pathLst>
                <a:path w="21600" h="21600">
                  <a:moveTo>
                    <a:pt x="gd1" y="gd2"/>
                  </a:moveTo>
                  <a:lnTo>
                    <a:pt x="gd3" y="gd4"/>
                  </a:lnTo>
                </a:path>
                <a:path w="21600" h="21600"/>
              </a:pathLst>
            </a:custGeom>
            <a:noFill/>
            <a:ln w="25400">
              <a:solidFill>
                <a:schemeClr val="dk1"/>
              </a:solidFill>
              <a:round/>
              <a:headEnd/>
              <a:tailEnd type="arrow" w="med" len="med"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</p:grpSp>
    </p:spTree>
  </p:cSld>
  <p:clrMapOvr>
    <a:masterClrMapping/>
  </p:clrMapOvr>
  <p:transition/>
</p:sld>
</file>

<file path=ppt/slides/slide48.xml><?xml version="1.0" encoding="utf-8"?>
<p:sld xmlns:a="http://schemas.openxmlformats.org/drawingml/2006/main" xmlns:p="http://schemas.openxmlformats.org/presentationml/2006/main">
  <p:cSld>
    <p:spTree>
      <p:nvGrpSpPr>
        <p:cNvPr id="3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37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User and Kernel Modes</a:t>
            </a:r>
            <a:endParaRPr/>
          </a:p>
        </p:txBody>
      </p:sp>
      <p:sp>
        <p:nvSpPr>
          <p:cNvPr id="338" name="Rectangle 3"/>
          <p:cNvSpPr>
            <a:spLocks noGrp="true" noChangeShapeType="true"/>
          </p:cNvSpPr>
          <p:nvPr>
            <p:ph type="body"/>
          </p:nvPr>
        </p:nvSpPr>
        <p:spPr>
          <a:xfrm rot="0" flipH="false" flipV="false">
            <a:off x="457200" y="1600200"/>
            <a:ext cx="8077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sz="2800">
                <a:latin typeface="Comic Sans MS"/>
                <a:ea typeface="宋体"/>
              </a:rPr>
              <a:t>CPU</a:t>
            </a:r>
            <a:r>
              <a:rPr lang="zh-CN" sz="2800">
                <a:latin typeface="Comic Sans MS"/>
                <a:ea typeface="宋体"/>
              </a:rPr>
              <a:t>的某个</a:t>
            </a:r>
            <a:r>
              <a:rPr lang="en-US" sz="2800">
                <a:latin typeface="Comic Sans MS"/>
                <a:ea typeface="宋体"/>
              </a:rPr>
              <a:t>control register</a:t>
            </a:r>
            <a:r>
              <a:rPr lang="zh-CN" sz="2800">
                <a:latin typeface="Comic Sans MS"/>
                <a:ea typeface="宋体"/>
              </a:rPr>
              <a:t>中有一个</a:t>
            </a:r>
            <a:r>
              <a:rPr lang="en-US" sz="2800">
                <a:latin typeface="Comic Sans MS"/>
                <a:ea typeface="宋体"/>
              </a:rPr>
              <a:t>mode bit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sz="2800">
                <a:latin typeface="Comic Sans MS"/>
                <a:ea typeface="宋体"/>
              </a:rPr>
              <a:t>mode bit</a:t>
            </a:r>
            <a:r>
              <a:rPr lang="zh-CN" sz="2800">
                <a:latin typeface="Comic Sans MS"/>
                <a:ea typeface="宋体"/>
              </a:rPr>
              <a:t>置位是，进程处于</a:t>
            </a:r>
            <a:r>
              <a:rPr lang="en-US" sz="2800">
                <a:latin typeface="Comic Sans MS"/>
                <a:ea typeface="宋体"/>
              </a:rPr>
              <a:t>kernel mode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zh-CN" sz="2800">
                <a:latin typeface="Comic Sans MS"/>
                <a:ea typeface="宋体"/>
              </a:rPr>
              <a:t>否则，进程处于</a:t>
            </a:r>
            <a:r>
              <a:rPr lang="en-US" sz="2800">
                <a:latin typeface="Comic Sans MS"/>
                <a:ea typeface="宋体"/>
              </a:rPr>
              <a:t>user mode</a:t>
            </a:r>
            <a:endParaRPr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p="http://schemas.openxmlformats.org/presentationml/2006/main">
  <p:cSld>
    <p:spTree>
      <p:nvGrpSpPr>
        <p:cNvPr id="3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41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User and Kernel Modes</a:t>
            </a:r>
            <a:endParaRPr/>
          </a:p>
        </p:txBody>
      </p:sp>
      <p:sp>
        <p:nvSpPr>
          <p:cNvPr id="342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010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运行在</a:t>
            </a:r>
            <a:r>
              <a:rPr lang="en-US">
                <a:latin typeface="Comic Sans MS"/>
                <a:ea typeface="宋体"/>
              </a:rPr>
              <a:t>kernel mode</a:t>
            </a:r>
            <a:r>
              <a:rPr lang="en-US">
                <a:latin typeface="Comic Sans MS"/>
                <a:ea typeface="宋体"/>
              </a:rPr>
              <a:t>的进程能够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zh-CN">
                <a:latin typeface="Comic Sans MS"/>
                <a:ea typeface="宋体"/>
              </a:rPr>
              <a:t>执行</a:t>
            </a:r>
            <a:r>
              <a:rPr lang="zh-CN">
                <a:latin typeface="Comic Sans MS"/>
                <a:ea typeface="宋体"/>
              </a:rPr>
              <a:t>CPU</a:t>
            </a:r>
            <a:r>
              <a:rPr lang="zh-CN">
                <a:latin typeface="Comic Sans MS"/>
                <a:ea typeface="宋体"/>
              </a:rPr>
              <a:t>指令集中的任何指令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zh-CN">
                <a:latin typeface="Comic Sans MS"/>
                <a:ea typeface="宋体"/>
              </a:rPr>
              <a:t>能否访问系统中的任何内存地址（物理地址访问）</a:t>
            </a:r>
            <a:endParaRPr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 b="false">
                <a:latin typeface="Comic Sans MS"/>
                <a:ea typeface="宋体"/>
              </a:rPr>
              <a:t>运行在</a:t>
            </a:r>
            <a:r>
              <a:rPr lang="en-US" b="false">
                <a:latin typeface="Comic Sans MS"/>
                <a:ea typeface="宋体"/>
              </a:rPr>
              <a:t>user mode</a:t>
            </a:r>
            <a:r>
              <a:rPr lang="en-US" b="false">
                <a:latin typeface="Comic Sans MS"/>
                <a:ea typeface="宋体"/>
              </a:rPr>
              <a:t>的进程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既不能执行特权指令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也不能直接访问地址空间中</a:t>
            </a:r>
            <a:r>
              <a:rPr lang="zh-CN" b="false">
                <a:latin typeface="Comic Sans MS"/>
                <a:ea typeface="宋体"/>
              </a:rPr>
              <a:t>kernel</a:t>
            </a:r>
            <a:r>
              <a:rPr lang="zh-CN" b="false">
                <a:latin typeface="Comic Sans MS"/>
                <a:ea typeface="宋体"/>
              </a:rPr>
              <a:t>区域的数据和代码</a:t>
            </a:r>
            <a:endParaRPr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p="http://schemas.openxmlformats.org/presentationml/2006/main">
  <p:cSld>
    <p:spTree>
      <p:nvGrpSpPr>
        <p:cNvPr id="3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45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latin typeface="Comic Sans MS"/>
                <a:ea typeface="宋体"/>
              </a:rPr>
              <a:t>Altering the </a:t>
            </a:r>
            <a:r>
              <a:rPr lang="en-US">
                <a:latin typeface="Comic Sans MS"/>
                <a:ea typeface="宋体"/>
              </a:rPr>
              <a:t>Control Flow</a:t>
            </a:r>
            <a:endParaRPr/>
          </a:p>
        </p:txBody>
      </p:sp>
      <p:sp>
        <p:nvSpPr>
          <p:cNvPr id="346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zh-CN">
                <a:latin typeface="Comic Sans MS"/>
                <a:ea typeface="宋体"/>
              </a:rPr>
              <a:t>但是如何高效地在进程之间切换</a:t>
            </a:r>
            <a:r>
              <a:rPr lang="en-US">
                <a:latin typeface="Comic Sans MS"/>
                <a:ea typeface="宋体"/>
              </a:rPr>
              <a:t>control flow</a:t>
            </a:r>
            <a:r>
              <a:rPr lang="en-US">
                <a:latin typeface="Comic Sans MS"/>
                <a:ea typeface="宋体"/>
              </a:rPr>
              <a:t>：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zh-CN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多任务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(multitasking)</a:t>
            </a:r>
            <a:r>
              <a:rPr lang="zh-CN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系统中必须解决的问题</a:t>
            </a:r>
            <a:endParaRPr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p="http://schemas.openxmlformats.org/presentationml/2006/main">
  <p:cSld>
    <p:spTree>
      <p:nvGrpSpPr>
        <p:cNvPr id="3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49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User and Kernel Modes</a:t>
            </a:r>
            <a:endParaRPr/>
          </a:p>
        </p:txBody>
      </p:sp>
      <p:sp>
        <p:nvSpPr>
          <p:cNvPr id="350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01000" cy="4876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>
                <a:ea typeface="宋体" pitchFamily="2" charset="-122"/>
              </a:rPr>
              <a:t>一个运行应用代码的进程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zh-CN" b="false" i="false" u="none">
                <a:ea typeface="宋体" pitchFamily="2" charset="-122"/>
              </a:rPr>
              <a:t>初始状态是在user mode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zh-CN" b="false" i="false" u="none">
                <a:ea typeface="宋体" pitchFamily="2" charset="-122"/>
              </a:rPr>
              <a:t>从用户态到内核态</a:t>
            </a:r>
            <a:endParaRPr/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 b="false" i="false" u="none">
                <a:ea typeface="宋体" pitchFamily="2" charset="-122"/>
              </a:rPr>
              <a:t>当exception发生、控制权转移到exception handler时 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zh-CN" b="false" i="false" u="none">
                <a:ea typeface="宋体" pitchFamily="2" charset="-122"/>
              </a:rPr>
              <a:t>从内核态到用户态</a:t>
            </a:r>
            <a:endParaRPr/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 b="false" i="false" u="none">
                <a:ea typeface="宋体" pitchFamily="2" charset="-122"/>
              </a:rPr>
              <a:t>当控制权回到应用代码时</a:t>
            </a:r>
            <a:endParaRPr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zh-CN" b="false" i="false" u="none">
                <a:ea typeface="宋体" pitchFamily="2" charset="-122"/>
              </a:rPr>
              <a:t>一个进程从user mode变到kernel mode的</a:t>
            </a:r>
            <a:r>
              <a:rPr lang="en-US" b="false" i="false" u="none">
                <a:solidFill>
                  <a:srgbClr val="FF0000"/>
                </a:solidFill>
                <a:ea typeface="宋体" pitchFamily="2" charset="-122"/>
              </a:rPr>
              <a:t>唯一</a:t>
            </a:r>
            <a:r>
              <a:rPr lang="zh-CN" b="false" i="false" u="none">
                <a:ea typeface="宋体" pitchFamily="2" charset="-122"/>
              </a:rPr>
              <a:t>方法是</a:t>
            </a:r>
            <a:r>
              <a:rPr lang="en-US" b="false" i="false" u="none">
                <a:solidFill>
                  <a:srgbClr val="FF0000"/>
                </a:solidFill>
                <a:ea typeface="宋体" pitchFamily="2" charset="-122"/>
              </a:rPr>
              <a:t>exception</a:t>
            </a:r>
            <a:endParaRPr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User and Kernel Modes</a:t>
            </a:r>
            <a:endParaRPr/>
          </a:p>
        </p:txBody>
      </p:sp>
      <p:sp>
        <p:nvSpPr>
          <p:cNvPr id="35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 i="false" u="none">
                <a:ea typeface="宋体" pitchFamily="2" charset="-122"/>
              </a:rPr>
              <a:t>需要CPU硬件的支持和配合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>
                <a:ea typeface="宋体" pitchFamily="2" charset="-122"/>
              </a:rPr>
              <a:t>Intel x86 CPU提供Ring 0~3不同的特权级别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>
                <a:ea typeface="宋体" pitchFamily="2" charset="-122"/>
              </a:rPr>
              <a:t>当陷入内核态时，要先提升CPU特权级别，否则缺少很多权限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>
                <a:ea typeface="宋体" pitchFamily="2" charset="-122"/>
              </a:rPr>
              <a:t>很多系统只用两级（只需要1 bit），例如Windows 7</a:t>
            </a:r>
            <a:endParaRPr/>
          </a:p>
        </p:txBody>
      </p:sp>
      <p:sp>
        <p:nvSpPr>
          <p:cNvPr id="354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pic>
        <p:nvPicPr>
          <p:cNvPr id="355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819400" y="3810000"/>
            <a:ext cx="4038600" cy="29098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p="http://schemas.openxmlformats.org/presentationml/2006/main">
  <p:cSld>
    <p:spTree>
      <p:nvGrpSpPr>
        <p:cNvPr id="3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>
                <a:latin typeface="Comic Sans MS"/>
                <a:ea typeface="宋体"/>
              </a:rPr>
              <a:t>Linux Processes</a:t>
            </a:r>
            <a:endParaRPr/>
          </a:p>
        </p:txBody>
      </p:sp>
      <p:sp>
        <p:nvSpPr>
          <p:cNvPr id="35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Linux</a:t>
            </a:r>
            <a:r>
              <a:rPr lang="zh-CN" b="false">
                <a:latin typeface="Comic Sans MS"/>
                <a:ea typeface="宋体"/>
              </a:rPr>
              <a:t>在启动时会创建一个</a:t>
            </a:r>
            <a:r>
              <a:rPr lang="en-US" b="false">
                <a:latin typeface="Comic Sans MS"/>
                <a:ea typeface="宋体"/>
              </a:rPr>
              <a:t>pid</a:t>
            </a:r>
            <a:r>
              <a:rPr lang="zh-CN" b="false">
                <a:latin typeface="Comic Sans MS"/>
                <a:ea typeface="宋体"/>
              </a:rPr>
              <a:t>为</a:t>
            </a:r>
            <a:r>
              <a:rPr lang="en-US" b="false">
                <a:latin typeface="Comic Sans MS"/>
                <a:ea typeface="宋体"/>
              </a:rPr>
              <a:t>0</a:t>
            </a:r>
            <a:r>
              <a:rPr lang="zh-CN" b="false">
                <a:latin typeface="Comic Sans MS"/>
                <a:ea typeface="宋体"/>
              </a:rPr>
              <a:t>的特殊进程，该进程会创建</a:t>
            </a:r>
            <a:r>
              <a:rPr lang="en-US" b="false">
                <a:latin typeface="Comic Sans MS"/>
                <a:ea typeface="宋体"/>
              </a:rPr>
              <a:t>pid</a:t>
            </a:r>
            <a:r>
              <a:rPr lang="zh-CN" b="false">
                <a:latin typeface="Comic Sans MS"/>
                <a:ea typeface="宋体"/>
              </a:rPr>
              <a:t>为</a:t>
            </a:r>
            <a:r>
              <a:rPr lang="en-US" b="false">
                <a:latin typeface="Comic Sans MS"/>
                <a:ea typeface="宋体"/>
              </a:rPr>
              <a:t>1</a:t>
            </a:r>
            <a:r>
              <a:rPr lang="zh-CN" b="false">
                <a:latin typeface="Comic Sans MS"/>
                <a:ea typeface="宋体"/>
              </a:rPr>
              <a:t>的</a:t>
            </a:r>
            <a:r>
              <a:rPr lang="en-US" b="false">
                <a:latin typeface="Comic Sans MS"/>
                <a:ea typeface="宋体"/>
              </a:rPr>
              <a:t>init</a:t>
            </a:r>
            <a:r>
              <a:rPr lang="zh-CN" b="false">
                <a:latin typeface="Comic Sans MS"/>
                <a:ea typeface="宋体"/>
              </a:rPr>
              <a:t>进程和</a:t>
            </a:r>
            <a:r>
              <a:rPr lang="en-US" b="false">
                <a:latin typeface="Comic Sans MS"/>
                <a:ea typeface="宋体"/>
              </a:rPr>
              <a:t>pid</a:t>
            </a:r>
            <a:r>
              <a:rPr lang="zh-CN" b="false">
                <a:latin typeface="Comic Sans MS"/>
                <a:ea typeface="宋体"/>
              </a:rPr>
              <a:t>为</a:t>
            </a:r>
            <a:r>
              <a:rPr lang="en-US" b="false">
                <a:latin typeface="Comic Sans MS"/>
                <a:ea typeface="宋体"/>
              </a:rPr>
              <a:t>2</a:t>
            </a:r>
            <a:r>
              <a:rPr lang="zh-CN" b="false">
                <a:latin typeface="Comic Sans MS"/>
                <a:ea typeface="宋体"/>
              </a:rPr>
              <a:t>的</a:t>
            </a:r>
            <a:r>
              <a:rPr lang="en-US" b="false">
                <a:latin typeface="Comic Sans MS"/>
                <a:ea typeface="宋体"/>
              </a:rPr>
              <a:t>kthreadd</a:t>
            </a:r>
            <a:r>
              <a:rPr lang="zh-CN" b="false">
                <a:latin typeface="Comic Sans MS"/>
                <a:ea typeface="宋体"/>
              </a:rPr>
              <a:t>进程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init</a:t>
            </a:r>
            <a:r>
              <a:rPr lang="zh-CN" b="false">
                <a:latin typeface="Comic Sans MS"/>
                <a:ea typeface="宋体"/>
              </a:rPr>
              <a:t>是所有用户进程的父进程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kthreadd</a:t>
            </a:r>
            <a:r>
              <a:rPr lang="zh-CN" b="false">
                <a:latin typeface="Comic Sans MS"/>
                <a:ea typeface="宋体"/>
              </a:rPr>
              <a:t>是所有内核线程的父进程</a:t>
            </a:r>
            <a:endParaRPr/>
          </a:p>
          <a:p>
            <a:pPr lvl="1" indent="-342900">
              <a:spcBef>
                <a:spcPct val="20000"/>
              </a:spcBef>
              <a:buSzPct val="100000"/>
              <a:buChar char="•"/>
            </a:pPr>
            <a:r>
              <a:rPr lang="zh-CN" b="false">
                <a:latin typeface="Comic Sans MS"/>
                <a:ea typeface="宋体"/>
              </a:rPr>
              <a:t>内核线程约等于</a:t>
            </a:r>
            <a:r>
              <a:rPr lang="zh-CN" b="false">
                <a:latin typeface="Comic Sans MS"/>
                <a:ea typeface="宋体"/>
              </a:rPr>
              <a:t>内核进程</a:t>
            </a:r>
            <a:endParaRPr/>
          </a:p>
          <a:p>
            <a:pPr lvl="2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Linux</a:t>
            </a:r>
            <a:r>
              <a:rPr lang="zh-CN" b="false">
                <a:latin typeface="Comic Sans MS"/>
                <a:ea typeface="宋体"/>
              </a:rPr>
              <a:t>中线程是作为</a:t>
            </a:r>
            <a:r>
              <a:rPr lang="en-US" b="false">
                <a:latin typeface="Comic Sans MS"/>
                <a:ea typeface="宋体"/>
              </a:rPr>
              <a:t>lightweight process</a:t>
            </a:r>
            <a:r>
              <a:rPr lang="zh-CN" b="false">
                <a:latin typeface="Comic Sans MS"/>
                <a:ea typeface="宋体"/>
              </a:rPr>
              <a:t>实现的，有独立的</a:t>
            </a:r>
            <a:r>
              <a:rPr lang="en-US" b="false">
                <a:latin typeface="Comic Sans MS"/>
                <a:ea typeface="宋体"/>
              </a:rPr>
              <a:t>pid</a:t>
            </a:r>
            <a:r>
              <a:rPr lang="zh-CN" b="false">
                <a:latin typeface="Comic Sans MS"/>
                <a:ea typeface="宋体"/>
              </a:rPr>
              <a:t>，只是</a:t>
            </a:r>
            <a:r>
              <a:rPr lang="en-US" b="false">
                <a:latin typeface="Comic Sans MS"/>
                <a:ea typeface="宋体"/>
              </a:rPr>
              <a:t>share</a:t>
            </a:r>
            <a:r>
              <a:rPr lang="zh-CN" b="false">
                <a:latin typeface="Comic Sans MS"/>
                <a:ea typeface="宋体"/>
              </a:rPr>
              <a:t>（而不是</a:t>
            </a:r>
            <a:r>
              <a:rPr lang="en-US" b="false">
                <a:latin typeface="Comic Sans MS"/>
                <a:ea typeface="宋体"/>
              </a:rPr>
              <a:t>copy-on-wirte</a:t>
            </a:r>
            <a:r>
              <a:rPr lang="zh-CN" b="false">
                <a:latin typeface="Comic Sans MS"/>
                <a:ea typeface="宋体"/>
              </a:rPr>
              <a:t>）父进程的地址空间</a:t>
            </a:r>
            <a:endParaRPr/>
          </a:p>
        </p:txBody>
      </p:sp>
      <p:sp>
        <p:nvSpPr>
          <p:cNvPr id="359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p="http://schemas.openxmlformats.org/presentationml/2006/main">
  <p:cSld>
    <p:spTree>
      <p:nvGrpSpPr>
        <p:cNvPr id="3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>
                <a:latin typeface="Comic Sans MS"/>
                <a:ea typeface="宋体"/>
              </a:rPr>
              <a:t>kernel threads (</a:t>
            </a:r>
            <a:r>
              <a:rPr lang="en-US" b="true">
                <a:latin typeface="Comic Sans MS"/>
                <a:ea typeface="宋体"/>
              </a:rPr>
              <a:t>内核线程</a:t>
            </a:r>
            <a:r>
              <a:rPr lang="en-US" b="true">
                <a:latin typeface="Comic Sans MS"/>
                <a:ea typeface="宋体"/>
              </a:rPr>
              <a:t>)</a:t>
            </a:r>
            <a:endParaRPr/>
          </a:p>
        </p:txBody>
      </p:sp>
      <p:sp>
        <p:nvSpPr>
          <p:cNvPr id="362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内核线程，也叫内核任务</a:t>
            </a:r>
            <a:endParaRPr/>
          </a:p>
          <a:p>
            <a:pPr marL="742950" lvl="1" indent="-285750"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一般周期性执行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742950" lvl="1" indent="-285750"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例如磁盘高速缓存的刷新、网页连接的维护、页面换入换出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342900" lvl="0" indent="-342900"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Linux</a:t>
            </a:r>
            <a:r>
              <a:rPr lang="zh-CN" b="false">
                <a:latin typeface="Comic Sans MS"/>
                <a:ea typeface="宋体"/>
              </a:rPr>
              <a:t>中内核线程</a:t>
            </a:r>
            <a:endParaRPr/>
          </a:p>
          <a:p>
            <a:pPr lvl="1" indent="-342900">
              <a:buSzPct val="100000"/>
              <a:buChar char="•"/>
            </a:pPr>
            <a:r>
              <a:rPr lang="zh-CN" b="false">
                <a:latin typeface="Comic Sans MS"/>
                <a:ea typeface="宋体"/>
              </a:rPr>
              <a:t>运行在</a:t>
            </a:r>
            <a:r>
              <a:rPr lang="en-US" b="false">
                <a:latin typeface="Comic Sans MS"/>
                <a:ea typeface="宋体"/>
              </a:rPr>
              <a:t>kernel mode</a:t>
            </a:r>
            <a:r>
              <a:rPr lang="zh-CN" b="false">
                <a:latin typeface="Comic Sans MS"/>
                <a:ea typeface="宋体"/>
              </a:rPr>
              <a:t>，具有特权</a:t>
            </a:r>
            <a:endParaRPr/>
          </a:p>
          <a:p>
            <a:pPr lvl="1" indent="-342900">
              <a:buSzPct val="100000"/>
              <a:buChar char="•"/>
            </a:pPr>
            <a:r>
              <a:rPr lang="zh-CN" b="false">
                <a:latin typeface="Comic Sans MS"/>
                <a:ea typeface="宋体"/>
              </a:rPr>
              <a:t>没有用户地址空间</a:t>
            </a:r>
            <a:endParaRPr/>
          </a:p>
          <a:p>
            <a:pPr lvl="1" indent="-342900">
              <a:buSzPct val="100000"/>
              <a:buChar char="•"/>
            </a:pPr>
            <a:r>
              <a:rPr lang="zh-CN" b="false">
                <a:latin typeface="Comic Sans MS"/>
                <a:ea typeface="宋体"/>
              </a:rPr>
              <a:t>共享同一个内核地址空间</a:t>
            </a:r>
            <a:endParaRPr/>
          </a:p>
          <a:p>
            <a:pPr lvl="2" indent="-342900"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Linux</a:t>
            </a:r>
            <a:r>
              <a:rPr lang="zh-CN" b="false">
                <a:latin typeface="Comic Sans MS"/>
                <a:ea typeface="宋体"/>
              </a:rPr>
              <a:t>中所有进程</a:t>
            </a:r>
            <a:r>
              <a:rPr lang="en-US" b="false">
                <a:latin typeface="Comic Sans MS"/>
                <a:ea typeface="宋体"/>
              </a:rPr>
              <a:t>/</a:t>
            </a:r>
            <a:r>
              <a:rPr lang="zh-CN" b="false">
                <a:latin typeface="Comic Sans MS"/>
                <a:ea typeface="宋体"/>
              </a:rPr>
              <a:t>线程都共享同一块内核地址空间</a:t>
            </a:r>
            <a:endParaRPr/>
          </a:p>
          <a:p>
            <a:pPr marL="742950" lvl="1" indent="-285750">
              <a:buSzPct val="100000"/>
              <a:buChar char="–"/>
            </a:pPr>
            <a:endParaRPr lang="zh-CN" b="false">
              <a:latin typeface="Comic Sans MS"/>
              <a:ea typeface="宋体"/>
            </a:endParaRPr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 lang="zh-CN" b="false">
              <a:latin typeface="Comic Sans MS"/>
              <a:ea typeface="宋体"/>
            </a:endParaRPr>
          </a:p>
        </p:txBody>
      </p:sp>
      <p:sp>
        <p:nvSpPr>
          <p:cNvPr id="363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p="http://schemas.openxmlformats.org/presentationml/2006/main">
  <p:cSld>
    <p:spTree>
      <p:nvGrpSpPr>
        <p:cNvPr id="3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>
                <a:latin typeface="Comic Sans MS"/>
                <a:ea typeface="宋体"/>
              </a:rPr>
              <a:t>内核线程</a:t>
            </a:r>
            <a:r>
              <a:rPr lang="en-US" b="true">
                <a:latin typeface="Comic Sans MS"/>
                <a:ea typeface="宋体"/>
              </a:rPr>
              <a:t> vs. </a:t>
            </a:r>
            <a:r>
              <a:rPr lang="zh-CN" b="true">
                <a:latin typeface="Comic Sans MS"/>
                <a:ea typeface="宋体"/>
              </a:rPr>
              <a:t>用户</a:t>
            </a:r>
            <a:r>
              <a:rPr lang="en-US" b="true">
                <a:latin typeface="Comic Sans MS"/>
                <a:ea typeface="宋体"/>
              </a:rPr>
              <a:t>进程</a:t>
            </a:r>
            <a:endParaRPr/>
          </a:p>
        </p:txBody>
      </p:sp>
      <p:sp>
        <p:nvSpPr>
          <p:cNvPr id="36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内核线程与</a:t>
            </a:r>
            <a:r>
              <a:rPr lang="zh-CN" b="false">
                <a:latin typeface="Comic Sans MS"/>
                <a:ea typeface="宋体"/>
              </a:rPr>
              <a:t>用户</a:t>
            </a:r>
            <a:r>
              <a:rPr lang="en-US" b="false">
                <a:latin typeface="Comic Sans MS"/>
                <a:ea typeface="宋体"/>
              </a:rPr>
              <a:t>进程的区别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内核线程只运行在内核态，而用户进程可以运行在用户态，也可以运行在内核态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内核线程没有用户地址空间，不能使用用户态内存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内核线程和用户进程一样，被</a:t>
            </a:r>
            <a:r>
              <a:rPr lang="en-US" b="false">
                <a:latin typeface="Comic Sans MS"/>
                <a:ea typeface="宋体"/>
              </a:rPr>
              <a:t>OS</a:t>
            </a:r>
            <a:r>
              <a:rPr lang="zh-CN" b="false">
                <a:latin typeface="Comic Sans MS"/>
                <a:ea typeface="宋体"/>
              </a:rPr>
              <a:t>调度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内核线程必须由</a:t>
            </a:r>
            <a:r>
              <a:rPr lang="en-US" b="false">
                <a:latin typeface="Comic Sans MS"/>
                <a:ea typeface="宋体"/>
              </a:rPr>
              <a:t>kernel</a:t>
            </a:r>
            <a:r>
              <a:rPr lang="zh-CN" b="false">
                <a:latin typeface="Comic Sans MS"/>
                <a:ea typeface="宋体"/>
              </a:rPr>
              <a:t>创建，用户可以编写</a:t>
            </a:r>
            <a:r>
              <a:rPr lang="en-US" b="false">
                <a:latin typeface="Comic Sans MS"/>
                <a:ea typeface="宋体"/>
              </a:rPr>
              <a:t>kernel extension</a:t>
            </a:r>
            <a:r>
              <a:rPr lang="zh-CN" b="false">
                <a:latin typeface="Comic Sans MS"/>
                <a:ea typeface="宋体"/>
              </a:rPr>
              <a:t>或者</a:t>
            </a:r>
            <a:r>
              <a:rPr lang="en-US" b="false">
                <a:latin typeface="Comic Sans MS"/>
                <a:ea typeface="宋体"/>
              </a:rPr>
              <a:t>driver</a:t>
            </a:r>
            <a:r>
              <a:rPr lang="zh-CN" b="false">
                <a:latin typeface="Comic Sans MS"/>
                <a:ea typeface="宋体"/>
              </a:rPr>
              <a:t>，在其中创建内核线程</a:t>
            </a:r>
            <a:endParaRPr/>
          </a:p>
        </p:txBody>
      </p:sp>
      <p:sp>
        <p:nvSpPr>
          <p:cNvPr id="367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p="http://schemas.openxmlformats.org/presentationml/2006/main">
  <p:cSld>
    <p:spTree>
      <p:nvGrpSpPr>
        <p:cNvPr id="3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 1030"/>
          <p:cNvSpPr txBox="true">
            <a:spLocks noGrp="true" noChangeShapeType="true"/>
          </p:cNvSpPr>
          <p:nvPr>
            <p:ph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70" name="Rectangle 2"/>
          <p:cNvSpPr>
            <a:spLocks noGrp="true" noChangeShapeType="true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3200">
                <a:ea typeface="宋体" pitchFamily="2" charset="-122"/>
              </a:rPr>
              <a:t>Context Switches</a:t>
            </a:r>
            <a:endParaRPr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p="http://schemas.openxmlformats.org/presentationml/2006/main">
  <p:cSld>
    <p:spTree>
      <p:nvGrpSpPr>
        <p:cNvPr id="3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73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Context switching</a:t>
            </a:r>
            <a:endParaRPr/>
          </a:p>
        </p:txBody>
      </p:sp>
      <p:sp>
        <p:nvSpPr>
          <p:cNvPr id="374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010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zh-CN">
                <a:latin typeface="Comic Sans MS"/>
                <a:ea typeface="宋体"/>
              </a:rPr>
              <a:t>Kernel</a:t>
            </a:r>
            <a:r>
              <a:rPr lang="zh-CN">
                <a:latin typeface="Comic Sans MS"/>
                <a:ea typeface="宋体"/>
              </a:rPr>
              <a:t>维护了每个进程的上下文（</a:t>
            </a:r>
            <a:r>
              <a:rPr lang="zh-CN">
                <a:latin typeface="Comic Sans MS"/>
                <a:ea typeface="宋体"/>
              </a:rPr>
              <a:t>context</a:t>
            </a:r>
            <a:r>
              <a:rPr lang="zh-CN">
                <a:latin typeface="Comic Sans MS"/>
                <a:ea typeface="宋体"/>
              </a:rPr>
              <a:t>）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>
                <a:latin typeface="Comic Sans MS"/>
                <a:ea typeface="宋体"/>
              </a:rPr>
              <a:t>Context</a:t>
            </a:r>
            <a:r>
              <a:rPr lang="zh-CN">
                <a:latin typeface="Comic Sans MS"/>
                <a:ea typeface="宋体"/>
              </a:rPr>
              <a:t>是指进程在恢复运行一个进程时所需要的所有状态信息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>
                <a:latin typeface="Comic Sans MS"/>
                <a:ea typeface="宋体"/>
              </a:rPr>
              <a:t>Context contains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the program</a:t>
            </a:r>
            <a:r>
              <a:rPr lang="en-US" b="false">
                <a:latin typeface="Comic Sans MS"/>
                <a:ea typeface="宋体"/>
              </a:rPr>
              <a:t>’</a:t>
            </a:r>
            <a:r>
              <a:rPr lang="en-US" b="false">
                <a:latin typeface="Comic Sans MS"/>
                <a:ea typeface="宋体"/>
              </a:rPr>
              <a:t>s code and data stored in memory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its stack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the contents of its general-purpose registers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its program counter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environment variables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>
                <a:latin typeface="Comic Sans MS"/>
                <a:ea typeface="宋体"/>
              </a:rPr>
              <a:t>and the set of open file descriptors </a:t>
            </a:r>
            <a:endParaRPr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p="http://schemas.openxmlformats.org/presentationml/2006/main">
  <p:cSld>
    <p:spTree>
      <p:nvGrpSpPr>
        <p:cNvPr id="3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77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Context switching</a:t>
            </a:r>
            <a:endParaRPr/>
          </a:p>
        </p:txBody>
      </p:sp>
      <p:sp>
        <p:nvSpPr>
          <p:cNvPr id="378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指进行多任务切换（例如通过时间片）的机制</a:t>
            </a:r>
            <a:endParaRPr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endParaRPr lang="zh-CN">
              <a:latin typeface="Comic Sans MS"/>
              <a:ea typeface="宋体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zh-CN">
                <a:latin typeface="Comic Sans MS"/>
                <a:ea typeface="宋体"/>
              </a:rPr>
              <a:t>保存当前进程</a:t>
            </a:r>
            <a:r>
              <a:rPr lang="en-US">
                <a:latin typeface="Comic Sans MS"/>
                <a:ea typeface="宋体"/>
              </a:rPr>
              <a:t>A</a:t>
            </a:r>
            <a:r>
              <a:rPr lang="zh-CN">
                <a:latin typeface="Comic Sans MS"/>
                <a:ea typeface="宋体"/>
              </a:rPr>
              <a:t>的</a:t>
            </a:r>
            <a:r>
              <a:rPr lang="en-US">
                <a:latin typeface="Comic Sans MS"/>
                <a:ea typeface="宋体"/>
              </a:rPr>
              <a:t>context</a:t>
            </a:r>
            <a:r>
              <a:rPr lang="zh-CN">
                <a:latin typeface="Comic Sans MS"/>
                <a:ea typeface="宋体"/>
              </a:rPr>
              <a:t>，恢复另一个进程</a:t>
            </a:r>
            <a:r>
              <a:rPr lang="en-US">
                <a:latin typeface="Comic Sans MS"/>
                <a:ea typeface="宋体"/>
              </a:rPr>
              <a:t>B</a:t>
            </a:r>
            <a:r>
              <a:rPr lang="zh-CN">
                <a:latin typeface="Comic Sans MS"/>
                <a:ea typeface="宋体"/>
              </a:rPr>
              <a:t>的</a:t>
            </a:r>
            <a:r>
              <a:rPr lang="en-US">
                <a:latin typeface="Comic Sans MS"/>
                <a:ea typeface="宋体"/>
              </a:rPr>
              <a:t>context</a:t>
            </a:r>
            <a:r>
              <a:rPr lang="zh-CN">
                <a:latin typeface="Comic Sans MS"/>
                <a:ea typeface="宋体"/>
              </a:rPr>
              <a:t>，将</a:t>
            </a:r>
            <a:r>
              <a:rPr lang="en-US">
                <a:latin typeface="Comic Sans MS"/>
                <a:ea typeface="宋体"/>
              </a:rPr>
              <a:t>CPU</a:t>
            </a:r>
            <a:r>
              <a:rPr lang="zh-CN">
                <a:latin typeface="Comic Sans MS"/>
                <a:ea typeface="宋体"/>
              </a:rPr>
              <a:t>控制权</a:t>
            </a:r>
            <a:r>
              <a:rPr lang="zh-CN">
                <a:latin typeface="Comic Sans MS"/>
                <a:ea typeface="宋体"/>
              </a:rPr>
              <a:t>转交给</a:t>
            </a:r>
            <a:r>
              <a:rPr lang="en-US">
                <a:latin typeface="Comic Sans MS"/>
                <a:ea typeface="宋体"/>
              </a:rPr>
              <a:t>B</a:t>
            </a:r>
            <a:endParaRPr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p="http://schemas.openxmlformats.org/presentationml/2006/main">
  <p:cSld>
    <p:spTree>
      <p:nvGrpSpPr>
        <p:cNvPr id="3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81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Context switching</a:t>
            </a:r>
            <a:endParaRPr/>
          </a:p>
        </p:txBody>
      </p:sp>
      <p:sp>
        <p:nvSpPr>
          <p:cNvPr id="382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0010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zh-CN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Context switch</a:t>
            </a:r>
            <a:r>
              <a:rPr lang="zh-CN" sz="28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在什么情况下发生呢？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zh-CN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执行</a:t>
            </a:r>
            <a:r>
              <a:rPr lang="en-US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system call</a:t>
            </a:r>
            <a:endParaRPr lang="en-US" sz="24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0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zh-CN" sz="20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read</a:t>
            </a:r>
            <a:r>
              <a:rPr lang="en-US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, </a:t>
            </a:r>
            <a:r>
              <a:rPr lang="en-US" sz="20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sleep</a:t>
            </a:r>
            <a:r>
              <a:rPr lang="en-US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 , </a:t>
            </a:r>
            <a:r>
              <a:rPr lang="en-US" sz="2000" b="true">
                <a:solidFill>
                  <a:schemeClr val="dk1">
                    <a:alpha val="100000"/>
                  </a:schemeClr>
                </a:solidFill>
                <a:latin typeface="Courier New"/>
                <a:ea typeface="宋体"/>
              </a:rPr>
              <a:t>etc.</a:t>
            </a:r>
            <a:r>
              <a:rPr lang="en-US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 which will cause the calling process </a:t>
            </a:r>
            <a:r>
              <a:rPr lang="en-US" sz="2000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blocked</a:t>
            </a:r>
            <a:endParaRPr lang="en-US" sz="20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0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即使一个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system call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并不会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block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进程，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kernel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代码也要进行一次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context switch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（只要发生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system call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，都要强制触发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context switch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）</a:t>
            </a:r>
            <a:endParaRPr lang="en-US" sz="20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zh-CN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发生</a:t>
            </a:r>
            <a:r>
              <a:rPr lang="en-US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Interrupt</a:t>
            </a:r>
            <a:endParaRPr/>
          </a:p>
          <a:p>
            <a: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0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最常见的是时间片轮转中的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Timer interrupt</a:t>
            </a:r>
            <a:endParaRPr lang="en-US" sz="20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0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I/O</a:t>
            </a:r>
            <a:r>
              <a:rPr lang="zh-CN" sz="20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设备完成操作发生中断</a:t>
            </a:r>
            <a:endParaRPr lang="en-US" sz="2000" b="false" i="false">
              <a:solidFill>
                <a:schemeClr val="dk1">
                  <a:alpha val="100000"/>
                </a:schemeClr>
              </a:solidFill>
              <a:latin typeface="Comic Sans MS"/>
            </a:endParaRPr>
          </a:p>
          <a:p>
            <a:pPr marL="742950" lvl="1" indent="-2286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en-US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发生</a:t>
            </a:r>
            <a:r>
              <a:rPr lang="en-US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Fau</a:t>
            </a:r>
            <a:r>
              <a:rPr lang="en-US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lt</a:t>
            </a:r>
            <a:endParaRPr/>
          </a:p>
          <a:p>
            <a:pPr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</a:defRPr>
            </a:pPr>
            <a:r>
              <a:rPr lang="zh-CN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如常见的</a:t>
            </a:r>
            <a:r>
              <a:rPr lang="en-US" sz="2400" b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page fault</a:t>
            </a:r>
            <a:endParaRPr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p="http://schemas.openxmlformats.org/presentationml/2006/main">
  <p:cSld>
    <p:spTree>
      <p:nvGrpSpPr>
        <p:cNvPr id="3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385" name="Text Box 127"/>
          <p:cNvSpPr txBox="true">
            <a:spLocks noGrp="true" noChangeShapeType="true"/>
          </p:cNvSpPr>
          <p:nvPr/>
        </p:nvSpPr>
        <p:spPr>
          <a:xfrm>
            <a:off x="2898775" y="2163762"/>
            <a:ext cx="13382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>
                <a:latin typeface="Helvetica" pitchFamily="34"/>
                <a:ea typeface="宋体" pitchFamily="2" charset="-122"/>
              </a:rPr>
              <a:t>Process A</a:t>
            </a:r>
            <a:endParaRPr/>
          </a:p>
        </p:txBody>
      </p:sp>
      <p:sp>
        <p:nvSpPr>
          <p:cNvPr id="386" name="Text Box 128"/>
          <p:cNvSpPr txBox="true">
            <a:spLocks noGrp="true" noChangeShapeType="true"/>
          </p:cNvSpPr>
          <p:nvPr/>
        </p:nvSpPr>
        <p:spPr>
          <a:xfrm>
            <a:off x="4437062" y="2163762"/>
            <a:ext cx="13525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>
                <a:latin typeface="Helvetica" pitchFamily="34"/>
                <a:ea typeface="宋体" pitchFamily="2" charset="-122"/>
              </a:rPr>
              <a:t>Process B</a:t>
            </a:r>
            <a:endParaRPr/>
          </a:p>
        </p:txBody>
      </p:sp>
      <p:sp>
        <p:nvSpPr>
          <p:cNvPr id="387" name="Line 131"/>
          <p:cNvSpPr>
            <a:spLocks noGrp="true" noChangeShapeType="true"/>
          </p:cNvSpPr>
          <p:nvPr/>
        </p:nvSpPr>
        <p:spPr>
          <a:xfrm>
            <a:off x="4859337" y="3484562"/>
            <a:ext cx="0" cy="3651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88" name="Line 134"/>
          <p:cNvSpPr>
            <a:spLocks noGrp="true" noChangeShapeType="true"/>
          </p:cNvSpPr>
          <p:nvPr/>
        </p:nvSpPr>
        <p:spPr>
          <a:xfrm flipH="true">
            <a:off x="4227512" y="2222500"/>
            <a:ext cx="11112" cy="26543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89" name="Text Box 135"/>
          <p:cNvSpPr txBox="true">
            <a:spLocks noGrp="true" noChangeShapeType="true"/>
          </p:cNvSpPr>
          <p:nvPr/>
        </p:nvSpPr>
        <p:spPr>
          <a:xfrm>
            <a:off x="5854700" y="2771775"/>
            <a:ext cx="13525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>
                <a:latin typeface="Helvetica" pitchFamily="34"/>
                <a:ea typeface="宋体" pitchFamily="2" charset="-122"/>
              </a:rPr>
              <a:t>User code</a:t>
            </a:r>
            <a:endParaRPr/>
          </a:p>
        </p:txBody>
      </p:sp>
      <p:sp>
        <p:nvSpPr>
          <p:cNvPr id="390" name="Text Box 136"/>
          <p:cNvSpPr txBox="true">
            <a:spLocks noGrp="true" noChangeShapeType="true"/>
          </p:cNvSpPr>
          <p:nvPr/>
        </p:nvSpPr>
        <p:spPr>
          <a:xfrm>
            <a:off x="5854700" y="3154362"/>
            <a:ext cx="15541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Helvetica" pitchFamily="34"/>
                <a:ea typeface="宋体" pitchFamily="2" charset="-122"/>
              </a:rPr>
              <a:t>Kernel code</a:t>
            </a:r>
            <a:endParaRPr/>
          </a:p>
        </p:txBody>
      </p:sp>
      <p:sp>
        <p:nvSpPr>
          <p:cNvPr id="391" name="Text Box 137"/>
          <p:cNvSpPr txBox="true">
            <a:spLocks noGrp="true" noChangeShapeType="true"/>
          </p:cNvSpPr>
          <p:nvPr/>
        </p:nvSpPr>
        <p:spPr>
          <a:xfrm>
            <a:off x="5854700" y="3533775"/>
            <a:ext cx="13525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>
                <a:latin typeface="Helvetica" pitchFamily="34"/>
                <a:ea typeface="宋体" pitchFamily="2" charset="-122"/>
              </a:rPr>
              <a:t>User code</a:t>
            </a:r>
            <a:endParaRPr/>
          </a:p>
        </p:txBody>
      </p:sp>
      <p:sp>
        <p:nvSpPr>
          <p:cNvPr id="392" name="Text Box 138"/>
          <p:cNvSpPr txBox="true">
            <a:spLocks noGrp="true" noChangeShapeType="true"/>
          </p:cNvSpPr>
          <p:nvPr/>
        </p:nvSpPr>
        <p:spPr>
          <a:xfrm>
            <a:off x="5838825" y="3935412"/>
            <a:ext cx="15541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Helvetica" pitchFamily="34"/>
                <a:ea typeface="宋体" pitchFamily="2" charset="-122"/>
              </a:rPr>
              <a:t>Kernel code</a:t>
            </a:r>
            <a:endParaRPr/>
          </a:p>
        </p:txBody>
      </p:sp>
      <p:sp>
        <p:nvSpPr>
          <p:cNvPr id="393" name="Text Box 139"/>
          <p:cNvSpPr txBox="true">
            <a:spLocks noGrp="true" noChangeShapeType="true"/>
          </p:cNvSpPr>
          <p:nvPr/>
        </p:nvSpPr>
        <p:spPr>
          <a:xfrm>
            <a:off x="5854700" y="4357687"/>
            <a:ext cx="13525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>
                <a:latin typeface="Helvetica" pitchFamily="34"/>
                <a:ea typeface="宋体" pitchFamily="2" charset="-122"/>
              </a:rPr>
              <a:t>User code</a:t>
            </a:r>
            <a:endParaRPr/>
          </a:p>
        </p:txBody>
      </p:sp>
      <p:sp>
        <p:nvSpPr>
          <p:cNvPr id="394" name="Line 140"/>
          <p:cNvSpPr>
            <a:spLocks noGrp="true" noChangeShapeType="true"/>
          </p:cNvSpPr>
          <p:nvPr/>
        </p:nvSpPr>
        <p:spPr>
          <a:xfrm>
            <a:off x="2835275" y="3082925"/>
            <a:ext cx="4141787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95" name="Line 141"/>
          <p:cNvSpPr>
            <a:spLocks noGrp="true" noChangeShapeType="true"/>
          </p:cNvSpPr>
          <p:nvPr/>
        </p:nvSpPr>
        <p:spPr>
          <a:xfrm>
            <a:off x="2835275" y="3475037"/>
            <a:ext cx="4141787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96" name="Line 142"/>
          <p:cNvSpPr>
            <a:spLocks noGrp="true" noChangeShapeType="true"/>
          </p:cNvSpPr>
          <p:nvPr/>
        </p:nvSpPr>
        <p:spPr>
          <a:xfrm>
            <a:off x="2835275" y="3868737"/>
            <a:ext cx="4141787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97" name="Line 143"/>
          <p:cNvSpPr>
            <a:spLocks noGrp="true" noChangeShapeType="true"/>
          </p:cNvSpPr>
          <p:nvPr/>
        </p:nvSpPr>
        <p:spPr>
          <a:xfrm>
            <a:off x="2835275" y="4262437"/>
            <a:ext cx="4141787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98" name="Line 144"/>
          <p:cNvSpPr>
            <a:spLocks noGrp="true" noChangeShapeType="true"/>
          </p:cNvSpPr>
          <p:nvPr/>
        </p:nvSpPr>
        <p:spPr>
          <a:xfrm>
            <a:off x="2835275" y="4656137"/>
            <a:ext cx="4141787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99" name="Line 145"/>
          <p:cNvSpPr>
            <a:spLocks noGrp="true" noChangeShapeType="true"/>
          </p:cNvSpPr>
          <p:nvPr/>
        </p:nvSpPr>
        <p:spPr>
          <a:xfrm>
            <a:off x="2835275" y="2689225"/>
            <a:ext cx="4141787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00" name="Text Box 147"/>
          <p:cNvSpPr txBox="true">
            <a:spLocks noGrp="true" noChangeShapeType="true"/>
          </p:cNvSpPr>
          <p:nvPr/>
        </p:nvSpPr>
        <p:spPr>
          <a:xfrm>
            <a:off x="420687" y="2574925"/>
            <a:ext cx="7461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>
                <a:latin typeface="Helvetica" pitchFamily="34"/>
                <a:ea typeface="宋体" pitchFamily="2" charset="-122"/>
              </a:rPr>
              <a:t>Time</a:t>
            </a:r>
            <a:endParaRPr/>
          </a:p>
        </p:txBody>
      </p:sp>
      <p:sp>
        <p:nvSpPr>
          <p:cNvPr id="401" name="AutoShape 148"/>
          <p:cNvSpPr>
            <a:spLocks noGrp="true" noChangeShapeType="true"/>
          </p:cNvSpPr>
          <p:nvPr/>
        </p:nvSpPr>
        <p:spPr>
          <a:xfrm>
            <a:off x="7391400" y="3081337"/>
            <a:ext cx="68262" cy="350837"/>
          </a:xfrm>
          <a:prstGeom prst="rightBrace">
            <a:avLst>
              <a:gd name="adj1" fmla="val 42829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02" name="Text Box 149"/>
          <p:cNvSpPr txBox="true">
            <a:spLocks noGrp="true" noChangeShapeType="true"/>
          </p:cNvSpPr>
          <p:nvPr/>
        </p:nvSpPr>
        <p:spPr>
          <a:xfrm>
            <a:off x="7489825" y="2911475"/>
            <a:ext cx="10445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800" b="false" i="true" u="none">
                <a:solidFill>
                  <a:srgbClr val="7030A0"/>
                </a:solidFill>
                <a:latin typeface="Helvetica" pitchFamily="34"/>
                <a:ea typeface="宋体" pitchFamily="2" charset="-122"/>
              </a:rPr>
              <a:t>Context 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false" i="true" u="none">
                <a:solidFill>
                  <a:srgbClr val="7030A0"/>
                </a:solidFill>
                <a:latin typeface="Helvetica" pitchFamily="34"/>
                <a:ea typeface="宋体" pitchFamily="2" charset="-122"/>
              </a:rPr>
              <a:t>switch</a:t>
            </a:r>
            <a:endParaRPr/>
          </a:p>
        </p:txBody>
      </p:sp>
      <p:sp>
        <p:nvSpPr>
          <p:cNvPr id="403" name="AutoShape 150"/>
          <p:cNvSpPr>
            <a:spLocks noGrp="true" noChangeShapeType="true"/>
          </p:cNvSpPr>
          <p:nvPr/>
        </p:nvSpPr>
        <p:spPr>
          <a:xfrm>
            <a:off x="7391400" y="3894137"/>
            <a:ext cx="68262" cy="350837"/>
          </a:xfrm>
          <a:prstGeom prst="rightBrace">
            <a:avLst>
              <a:gd name="adj1" fmla="val 42829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04" name="Text Box 151"/>
          <p:cNvSpPr txBox="true">
            <a:spLocks noGrp="true" noChangeShapeType="true"/>
          </p:cNvSpPr>
          <p:nvPr/>
        </p:nvSpPr>
        <p:spPr>
          <a:xfrm>
            <a:off x="7489825" y="3770312"/>
            <a:ext cx="10445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800" b="false" i="true" u="none">
                <a:solidFill>
                  <a:srgbClr val="7030A0"/>
                </a:solidFill>
                <a:latin typeface="Helvetica" pitchFamily="34"/>
                <a:ea typeface="宋体" pitchFamily="2" charset="-122"/>
              </a:rPr>
              <a:t>Context 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false" i="true" u="none">
                <a:solidFill>
                  <a:srgbClr val="7030A0"/>
                </a:solidFill>
                <a:latin typeface="Helvetica" pitchFamily="34"/>
                <a:ea typeface="宋体" pitchFamily="2" charset="-122"/>
              </a:rPr>
              <a:t>switch</a:t>
            </a:r>
            <a:endParaRPr/>
          </a:p>
        </p:txBody>
      </p:sp>
      <p:sp>
        <p:nvSpPr>
          <p:cNvPr id="405" name="Text Box 152"/>
          <p:cNvSpPr txBox="true">
            <a:spLocks noGrp="true" noChangeShapeType="true"/>
          </p:cNvSpPr>
          <p:nvPr/>
        </p:nvSpPr>
        <p:spPr>
          <a:xfrm>
            <a:off x="1600200" y="2871787"/>
            <a:ext cx="8001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>
                <a:latin typeface="Courier New" pitchFamily="49"/>
                <a:ea typeface="宋体" pitchFamily="2" charset="-122"/>
              </a:rPr>
              <a:t>read</a:t>
            </a:r>
            <a:endParaRPr/>
          </a:p>
        </p:txBody>
      </p:sp>
      <p:sp>
        <p:nvSpPr>
          <p:cNvPr id="406" name="Text Box 153"/>
          <p:cNvSpPr txBox="true">
            <a:spLocks noGrp="true" noChangeShapeType="true"/>
          </p:cNvSpPr>
          <p:nvPr/>
        </p:nvSpPr>
        <p:spPr>
          <a:xfrm>
            <a:off x="762000" y="3652837"/>
            <a:ext cx="16081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800" b="false" i="true" u="none">
                <a:latin typeface="Helvetica" pitchFamily="34"/>
                <a:ea typeface="宋体" pitchFamily="2" charset="-122"/>
              </a:rPr>
              <a:t>Disk  interrupt</a:t>
            </a:r>
            <a:endParaRPr/>
          </a:p>
        </p:txBody>
      </p:sp>
      <p:sp>
        <p:nvSpPr>
          <p:cNvPr id="407" name="Line 155"/>
          <p:cNvSpPr>
            <a:spLocks noGrp="true" noChangeShapeType="true"/>
          </p:cNvSpPr>
          <p:nvPr/>
        </p:nvSpPr>
        <p:spPr>
          <a:xfrm>
            <a:off x="2432050" y="3876675"/>
            <a:ext cx="350837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 lIns="91440" tIns="45720" rIns="91440" bIns="45720" anchor="ctr" anchorCtr="false">
            <a:spAutoFit/>
          </a:bodyPr>
          <a:lstStyle/>
          <a:p>
            <a:pPr/>
            <a:endParaRPr sz="1400" dirty="false"/>
          </a:p>
        </p:txBody>
      </p:sp>
      <p:sp>
        <p:nvSpPr>
          <p:cNvPr id="408" name="Line 159"/>
          <p:cNvSpPr>
            <a:spLocks noGrp="true" noChangeShapeType="true"/>
          </p:cNvSpPr>
          <p:nvPr/>
        </p:nvSpPr>
        <p:spPr>
          <a:xfrm>
            <a:off x="3525837" y="2684462"/>
            <a:ext cx="0" cy="393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>
            <a:spAutoFit/>
          </a:bodyPr>
          <a:lstStyle/>
          <a:p>
            <a:pPr/>
            <a:endParaRPr sz="1400" dirty="false"/>
          </a:p>
        </p:txBody>
      </p:sp>
      <p:sp>
        <p:nvSpPr>
          <p:cNvPr id="409" name="Line 160"/>
          <p:cNvSpPr>
            <a:spLocks noGrp="true" noChangeShapeType="true"/>
          </p:cNvSpPr>
          <p:nvPr/>
        </p:nvSpPr>
        <p:spPr>
          <a:xfrm>
            <a:off x="3525837" y="3090862"/>
            <a:ext cx="1339850" cy="3746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>
            <a:spAutoFit/>
          </a:bodyPr>
          <a:lstStyle/>
          <a:p>
            <a:pPr/>
            <a:endParaRPr sz="1400" dirty="false"/>
          </a:p>
        </p:txBody>
      </p:sp>
      <p:sp>
        <p:nvSpPr>
          <p:cNvPr id="410" name="Line 161"/>
          <p:cNvSpPr>
            <a:spLocks noGrp="true" noChangeShapeType="true"/>
          </p:cNvSpPr>
          <p:nvPr/>
        </p:nvSpPr>
        <p:spPr>
          <a:xfrm flipH="true">
            <a:off x="3538537" y="3865562"/>
            <a:ext cx="1314450" cy="3651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 anchor="ctr" anchorCtr="false">
            <a:spAutoFit/>
          </a:bodyPr>
          <a:lstStyle/>
          <a:p>
            <a:pPr/>
            <a:endParaRPr sz="1400" dirty="false"/>
          </a:p>
        </p:txBody>
      </p:sp>
      <p:sp>
        <p:nvSpPr>
          <p:cNvPr id="411" name="Line 162"/>
          <p:cNvSpPr>
            <a:spLocks noGrp="true" noChangeShapeType="true"/>
          </p:cNvSpPr>
          <p:nvPr/>
        </p:nvSpPr>
        <p:spPr>
          <a:xfrm>
            <a:off x="2432050" y="3078162"/>
            <a:ext cx="350837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 lIns="91440" tIns="45720" rIns="91440" bIns="45720" anchor="ctr" anchorCtr="false">
            <a:spAutoFit/>
          </a:bodyPr>
          <a:lstStyle/>
          <a:p>
            <a:pPr/>
            <a:endParaRPr sz="1400" dirty="false"/>
          </a:p>
        </p:txBody>
      </p:sp>
      <p:sp>
        <p:nvSpPr>
          <p:cNvPr id="412" name="Line 163"/>
          <p:cNvSpPr>
            <a:spLocks noGrp="true" noChangeShapeType="true"/>
          </p:cNvSpPr>
          <p:nvPr/>
        </p:nvSpPr>
        <p:spPr>
          <a:xfrm>
            <a:off x="3519487" y="4249737"/>
            <a:ext cx="0" cy="428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40" tIns="45720" rIns="91440" bIns="45720" anchor="ctr" anchorCtr="false">
            <a:spAutoFit/>
          </a:bodyPr>
          <a:lstStyle/>
          <a:p>
            <a:pPr/>
            <a:endParaRPr sz="1400" dirty="false"/>
          </a:p>
        </p:txBody>
      </p:sp>
      <p:sp>
        <p:nvSpPr>
          <p:cNvPr id="413" name="Text Box 164"/>
          <p:cNvSpPr txBox="true">
            <a:spLocks noGrp="true" noChangeShapeType="true"/>
          </p:cNvSpPr>
          <p:nvPr/>
        </p:nvSpPr>
        <p:spPr>
          <a:xfrm>
            <a:off x="1119187" y="4016375"/>
            <a:ext cx="1325562" cy="6778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r>
              <a:rPr lang="en-US" sz="1800" b="false" i="true" u="none">
                <a:latin typeface="Helvetica" pitchFamily="34"/>
                <a:ea typeface="宋体" pitchFamily="2" charset="-122"/>
              </a:rPr>
              <a:t>Return </a:t>
            </a:r>
            <a:endParaRPr/>
          </a:p>
          <a:p>
            <a:pPr marL="0" lvl="0" indent="0" algn="r">
              <a:spcBef>
                <a:spcPts val="0"/>
              </a:spcBef>
              <a:buNone/>
            </a:pPr>
            <a:r>
              <a:rPr lang="en-US" sz="1800" b="false" i="true" u="none">
                <a:latin typeface="Helvetica" pitchFamily="34"/>
                <a:ea typeface="宋体" pitchFamily="2" charset="-122"/>
              </a:rPr>
              <a:t>from </a:t>
            </a:r>
            <a:r>
              <a:rPr lang="en-US" sz="2000">
                <a:latin typeface="Courier New" pitchFamily="49"/>
                <a:ea typeface="宋体" pitchFamily="2" charset="-122"/>
              </a:rPr>
              <a:t>read</a:t>
            </a:r>
            <a:endParaRPr/>
          </a:p>
        </p:txBody>
      </p:sp>
      <p:sp>
        <p:nvSpPr>
          <p:cNvPr id="414" name="Line 165"/>
          <p:cNvSpPr>
            <a:spLocks noGrp="true" noChangeShapeType="true"/>
          </p:cNvSpPr>
          <p:nvPr/>
        </p:nvSpPr>
        <p:spPr>
          <a:xfrm>
            <a:off x="715962" y="2963862"/>
            <a:ext cx="0" cy="184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>
            <a:spAutoFit/>
          </a:bodyPr>
          <a:lstStyle/>
          <a:p>
            <a:pPr/>
            <a:endParaRPr sz="1400" dirty="false"/>
          </a:p>
        </p:txBody>
      </p:sp>
      <p:sp>
        <p:nvSpPr>
          <p:cNvPr id="415" name="Line 166"/>
          <p:cNvSpPr>
            <a:spLocks noGrp="true" noChangeShapeType="true"/>
          </p:cNvSpPr>
          <p:nvPr/>
        </p:nvSpPr>
        <p:spPr>
          <a:xfrm>
            <a:off x="2432050" y="4270375"/>
            <a:ext cx="350837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 lIns="91440" tIns="45720" rIns="91440" bIns="45720" anchor="ctr" anchorCtr="false">
            <a:spAutoFit/>
          </a:bodyPr>
          <a:lstStyle/>
          <a:p>
            <a:pPr/>
            <a:endParaRPr sz="1400" dirty="false"/>
          </a:p>
        </p:txBody>
      </p:sp>
      <p:sp>
        <p:nvSpPr>
          <p:cNvPr id="416" name="Rectangle 2"/>
          <p:cNvSpPr txBox="true">
            <a:spLocks noGrp="true" noChangeShapeType="true"/>
          </p:cNvSpPr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 i="false" u="none">
                <a:solidFill>
                  <a:schemeClr val="dk2"/>
                </a:solidFill>
                <a:ea typeface="宋体" pitchFamily="2" charset="-122"/>
              </a:rPr>
              <a:t>Context switching</a:t>
            </a:r>
            <a:endParaRPr/>
          </a:p>
        </p:txBody>
      </p:sp>
      <p:sp>
        <p:nvSpPr>
          <p:cNvPr id="417" name=""/>
          <p:cNvSpPr txBox="true"/>
          <p:nvPr/>
        </p:nvSpPr>
        <p:spPr>
          <a:xfrm rot="0" flipH="false" flipV="false">
            <a:off x="2790825" y="3278187"/>
            <a:ext cx="1555750" cy="6985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>
              <a:buNone/>
            </a:pPr>
            <a:r>
              <a:rPr lang="en-US"/>
              <a:t>disk doing DMA</a:t>
            </a:r>
            <a:endParaRPr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4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20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Altering the Control Flow</a:t>
            </a:r>
            <a:endParaRPr/>
          </a:p>
        </p:txBody>
      </p:sp>
      <p:sp>
        <p:nvSpPr>
          <p:cNvPr id="421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此外，</a:t>
            </a:r>
            <a:r>
              <a:rPr lang="zh-CN">
                <a:latin typeface="Comic Sans MS"/>
                <a:ea typeface="宋体"/>
              </a:rPr>
              <a:t>一些</a:t>
            </a:r>
            <a:r>
              <a:rPr lang="zh-CN">
                <a:latin typeface="Comic Sans MS"/>
                <a:ea typeface="宋体"/>
              </a:rPr>
              <a:t>外部事件</a:t>
            </a:r>
            <a:r>
              <a:rPr lang="en-US">
                <a:latin typeface="Comic Sans MS"/>
                <a:ea typeface="宋体"/>
              </a:rPr>
              <a:t>需要</a:t>
            </a:r>
            <a:r>
              <a:rPr lang="en-US">
                <a:latin typeface="Comic Sans MS"/>
                <a:ea typeface="宋体"/>
              </a:rPr>
              <a:t>CPU</a:t>
            </a:r>
            <a:r>
              <a:rPr lang="zh-CN">
                <a:latin typeface="Comic Sans MS"/>
                <a:ea typeface="宋体"/>
              </a:rPr>
              <a:t>改变</a:t>
            </a:r>
            <a:r>
              <a:rPr lang="en-US">
                <a:latin typeface="Comic Sans MS"/>
                <a:ea typeface="宋体"/>
              </a:rPr>
              <a:t>control flow</a:t>
            </a:r>
            <a:r>
              <a:rPr lang="en-US">
                <a:latin typeface="Comic Sans MS"/>
                <a:ea typeface="宋体"/>
              </a:rPr>
              <a:t>：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>
                <a:latin typeface="Comic Sans MS"/>
                <a:ea typeface="宋体"/>
              </a:rPr>
              <a:t>磁盘或网卡上要读取</a:t>
            </a:r>
            <a:r>
              <a:rPr lang="en-US">
                <a:latin typeface="Comic Sans MS"/>
                <a:ea typeface="宋体"/>
              </a:rPr>
              <a:t>/</a:t>
            </a:r>
            <a:r>
              <a:rPr lang="zh-CN">
                <a:latin typeface="Comic Sans MS"/>
                <a:ea typeface="宋体"/>
              </a:rPr>
              <a:t>接受的数据已经</a:t>
            </a:r>
            <a:r>
              <a:rPr lang="en-US">
                <a:latin typeface="Comic Sans MS"/>
                <a:ea typeface="宋体"/>
              </a:rPr>
              <a:t>ready</a:t>
            </a:r>
            <a:r>
              <a:rPr lang="zh-CN">
                <a:latin typeface="Comic Sans MS"/>
                <a:ea typeface="宋体"/>
              </a:rPr>
              <a:t>.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>
                <a:latin typeface="Comic Sans MS"/>
                <a:ea typeface="宋体"/>
              </a:rPr>
              <a:t>执行了一个除以</a:t>
            </a:r>
            <a:r>
              <a:rPr lang="en-US">
                <a:latin typeface="Comic Sans MS"/>
                <a:ea typeface="宋体"/>
              </a:rPr>
              <a:t>0</a:t>
            </a:r>
            <a:r>
              <a:rPr lang="zh-CN">
                <a:latin typeface="Comic Sans MS"/>
                <a:ea typeface="宋体"/>
              </a:rPr>
              <a:t>的指令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>
                <a:latin typeface="Comic Sans MS"/>
                <a:ea typeface="宋体"/>
              </a:rPr>
              <a:t>用户在</a:t>
            </a:r>
            <a:r>
              <a:rPr lang="en-US">
                <a:latin typeface="Comic Sans MS"/>
                <a:ea typeface="宋体"/>
              </a:rPr>
              <a:t>shell</a:t>
            </a:r>
            <a:r>
              <a:rPr lang="zh-CN">
                <a:latin typeface="Comic Sans MS"/>
                <a:ea typeface="宋体"/>
              </a:rPr>
              <a:t>上键入了</a:t>
            </a:r>
            <a:r>
              <a:rPr lang="zh-CN">
                <a:latin typeface="Comic Sans MS"/>
                <a:ea typeface="宋体"/>
              </a:rPr>
              <a:t>ctl-c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endParaRPr lang="en-US" b="false">
              <a:latin typeface="Comic Sans MS"/>
              <a:ea typeface="宋体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p="http://schemas.openxmlformats.org/presentationml/2006/main">
  <p:cSld>
    <p:spTree>
      <p:nvGrpSpPr>
        <p:cNvPr id="4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24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Context switching</a:t>
            </a:r>
            <a:endParaRPr/>
          </a:p>
        </p:txBody>
      </p:sp>
      <p:sp>
        <p:nvSpPr>
          <p:cNvPr id="425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76400"/>
            <a:ext cx="80010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>
                <a:latin typeface="Comic Sans MS"/>
                <a:ea typeface="宋体"/>
              </a:rPr>
              <a:t>Scheduler</a:t>
            </a:r>
            <a:r>
              <a:rPr lang="en-US">
                <a:latin typeface="Comic Sans MS"/>
                <a:ea typeface="宋体"/>
              </a:rPr>
              <a:t>（一部分</a:t>
            </a:r>
            <a:r>
              <a:rPr lang="en-US">
                <a:latin typeface="Comic Sans MS"/>
                <a:ea typeface="宋体"/>
              </a:rPr>
              <a:t>kernel</a:t>
            </a:r>
            <a:r>
              <a:rPr lang="en-US">
                <a:latin typeface="Comic Sans MS"/>
                <a:ea typeface="宋体"/>
              </a:rPr>
              <a:t>代码）会按照如下方法来执行调度：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在执行一个进程的代码时，决定是否要抢占当前进程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选择一个之前被抢占的进程</a:t>
            </a:r>
            <a:r>
              <a:rPr lang="zh-CN" b="false">
                <a:latin typeface="Comic Sans MS"/>
                <a:ea typeface="宋体"/>
              </a:rPr>
              <a:t>(scheduled process)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抢占当前进程</a:t>
            </a:r>
            <a:endParaRPr/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b="false">
                <a:latin typeface="Comic Sans MS"/>
                <a:ea typeface="宋体"/>
              </a:rPr>
              <a:t>保存当前进程的上下文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重启</a:t>
            </a:r>
            <a:r>
              <a:rPr lang="zh-CN" b="false">
                <a:latin typeface="Comic Sans MS"/>
                <a:ea typeface="宋体"/>
              </a:rPr>
              <a:t>scheduled process</a:t>
            </a:r>
            <a:endParaRPr/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b="false">
                <a:latin typeface="Comic Sans MS"/>
                <a:ea typeface="宋体"/>
              </a:rPr>
              <a:t>回复</a:t>
            </a:r>
            <a:r>
              <a:rPr lang="en-US" b="false">
                <a:latin typeface="Comic Sans MS"/>
                <a:ea typeface="宋体"/>
              </a:rPr>
              <a:t>scheduled process</a:t>
            </a:r>
            <a:r>
              <a:rPr lang="en-US" b="false">
                <a:latin typeface="Comic Sans MS"/>
                <a:ea typeface="宋体"/>
              </a:rPr>
              <a:t>的上下文</a:t>
            </a:r>
            <a:endParaRPr/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b="false">
                <a:latin typeface="Comic Sans MS"/>
                <a:ea typeface="宋体"/>
              </a:rPr>
              <a:t>将控制权交给新恢复的进程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zh-CN" b="false">
                <a:latin typeface="Comic Sans MS"/>
                <a:ea typeface="宋体"/>
              </a:rPr>
              <a:t>选择</a:t>
            </a:r>
            <a:r>
              <a:rPr lang="zh-CN" b="false">
                <a:latin typeface="Comic Sans MS"/>
                <a:ea typeface="宋体"/>
              </a:rPr>
              <a:t>scheduled process</a:t>
            </a:r>
            <a:r>
              <a:rPr lang="zh-CN" b="false">
                <a:latin typeface="Comic Sans MS"/>
                <a:ea typeface="宋体"/>
              </a:rPr>
              <a:t>的方法叫</a:t>
            </a:r>
            <a:r>
              <a:rPr lang="zh-CN" b="false">
                <a:latin typeface="Comic Sans MS"/>
                <a:ea typeface="宋体"/>
              </a:rPr>
              <a:t>CPU</a:t>
            </a:r>
            <a:r>
              <a:rPr lang="zh-CN" b="false">
                <a:latin typeface="Comic Sans MS"/>
                <a:ea typeface="宋体"/>
              </a:rPr>
              <a:t>调度算法</a:t>
            </a:r>
            <a:endParaRPr/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b="false">
                <a:latin typeface="Comic Sans MS"/>
                <a:ea typeface="宋体"/>
              </a:rPr>
              <a:t>将在后面单独讲解</a:t>
            </a:r>
            <a:endParaRPr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p="http://schemas.openxmlformats.org/presentationml/2006/main">
  <p:cSld>
    <p:spTree>
      <p:nvGrpSpPr>
        <p:cNvPr id="4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28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System Call Error Handling</a:t>
            </a:r>
            <a:endParaRPr/>
          </a:p>
        </p:txBody>
      </p:sp>
      <p:sp>
        <p:nvSpPr>
          <p:cNvPr id="429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381000" y="1600200"/>
            <a:ext cx="8458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60000"/>
              </a:lnSpc>
              <a:spcBef>
                <a:spcPct val="20000"/>
              </a:spcBef>
              <a:buChar char="•"/>
            </a:pPr>
            <a:r>
              <a:rPr lang="en-US">
                <a:ea typeface="宋体" pitchFamily="2" charset="-122"/>
              </a:rPr>
              <a:t>Unix system-level functions encounter an error</a:t>
            </a:r>
            <a:endParaRPr/>
          </a:p>
          <a:p>
            <a:pPr marL="742950" lvl="1" indent="-285750">
              <a:lnSpc>
                <a:spcPct val="160000"/>
              </a:lnSpc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typically return –1</a:t>
            </a:r>
            <a:endParaRPr/>
          </a:p>
          <a:p>
            <a:pPr marL="742950" lvl="1" indent="-285750">
              <a:lnSpc>
                <a:spcPct val="160000"/>
              </a:lnSpc>
              <a:spcBef>
                <a:spcPct val="20000"/>
              </a:spcBef>
              <a:buChar char="–"/>
            </a:pPr>
            <a:r>
              <a:rPr lang="en-US" b="false" i="false" u="none">
                <a:ea typeface="宋体" pitchFamily="2" charset="-122"/>
              </a:rPr>
              <a:t>set the global integer variable </a:t>
            </a:r>
            <a:r>
              <a:rPr lang="en-US" sz="2000" b="true" i="false" u="none">
                <a:latin typeface="Courier New" pitchFamily="49"/>
                <a:ea typeface="宋体" pitchFamily="2" charset="-122"/>
              </a:rPr>
              <a:t>errno </a:t>
            </a:r>
            <a:endParaRPr/>
          </a:p>
          <a:p>
            <a:pPr marL="1143000" lvl="2" indent="-228600">
              <a:lnSpc>
                <a:spcPct val="160000"/>
              </a:lnSpc>
              <a:spcBef>
                <a:spcPct val="20000"/>
              </a:spcBef>
              <a:buChar char="•"/>
            </a:pPr>
            <a:r>
              <a:rPr lang="en-US" b="false" i="false" u="none">
                <a:ea typeface="宋体" pitchFamily="2" charset="-122"/>
              </a:rPr>
              <a:t>to indicate what went wrong</a:t>
            </a:r>
            <a:endParaRPr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p="http://schemas.openxmlformats.org/presentationml/2006/main">
  <p:cSld>
    <p:spTree>
      <p:nvGrpSpPr>
        <p:cNvPr id="4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3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System Call Error Handling</a:t>
            </a:r>
            <a:endParaRPr/>
          </a:p>
        </p:txBody>
      </p:sp>
      <p:sp>
        <p:nvSpPr>
          <p:cNvPr id="43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686800" cy="411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1 	if ((pid = fork()) &lt; </a:t>
            </a:r>
            <a:r>
              <a:rPr lang="en-US" sz="20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0</a:t>
            </a:r>
            <a:r>
              <a:rPr lang="en-US" sz="1800" b="true">
                <a:latin typeface="Courier New"/>
                <a:ea typeface="宋体"/>
              </a:rPr>
              <a:t>) {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sz="1800" b="true">
                <a:latin typeface="Courier New"/>
                <a:ea typeface="宋体"/>
              </a:rPr>
              <a:t>    unix_error("fork error", 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sz="1800" b="true">
                <a:latin typeface="Courier New"/>
                <a:ea typeface="宋体"/>
              </a:rPr>
              <a:t>            strerror(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errno</a:t>
            </a:r>
            <a:r>
              <a:rPr lang="en-US" sz="1800" b="true">
                <a:latin typeface="Courier New"/>
                <a:ea typeface="宋体"/>
              </a:rPr>
              <a:t>));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3 	    exit(0);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4 	}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endParaRPr lang="en-US" sz="2000"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1 void unix_error(char *msg) /* unix-style error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2 {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sz="1800" b="true">
                <a:latin typeface="Courier New"/>
                <a:ea typeface="宋体"/>
              </a:rPr>
              <a:t>    fprintf(stderr, "%s: %s\n", msg, strerror(errno));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4 	    exit(0);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1800" b="true">
                <a:latin typeface="Courier New"/>
                <a:ea typeface="宋体"/>
              </a:rPr>
              <a:t>5 }</a:t>
            </a:r>
            <a:endParaRPr/>
          </a:p>
        </p:txBody>
      </p:sp>
      <p:sp>
        <p:nvSpPr>
          <p:cNvPr id="434" name="Straight Connector 2"/>
          <p:cNvSpPr>
            <a:spLocks noGrp="true" noChangeShapeType="true"/>
          </p:cNvSpPr>
          <p:nvPr/>
        </p:nvSpPr>
        <p:spPr>
          <a:xfrm rot="0" flipH="false" flipV="false">
            <a:off x="457200" y="3128554"/>
            <a:ext cx="7924800" cy="0"/>
          </a:xfrm>
          <a:prstGeom prst="line">
            <a:avLst/>
          </a:prstGeom>
          <a:solidFill>
            <a:schemeClr val="accent1"/>
          </a:solidFill>
          <a:ln w="9524">
            <a:solidFill>
              <a:srgbClr val="7F7F7F"/>
            </a:solidFill>
            <a:prstDash val="dash"/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p="http://schemas.openxmlformats.org/presentationml/2006/main">
  <p:cSld>
    <p:spTree>
      <p:nvGrpSpPr>
        <p:cNvPr id="4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课堂练习</a:t>
            </a:r>
            <a:endParaRPr/>
          </a:p>
        </p:txBody>
      </p:sp>
      <p:sp>
        <p:nvSpPr>
          <p:cNvPr id="43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>
                <a:latin typeface="Comic Sans MS"/>
                <a:ea typeface="宋体"/>
              </a:rPr>
              <a:t>思考：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当中断或系统调用把控制转给操作系统时，通常将内核堆栈和被中断进程的用户堆栈分离。为什么？</a:t>
            </a:r>
            <a:endParaRPr/>
          </a:p>
        </p:txBody>
      </p:sp>
      <p:sp>
        <p:nvSpPr>
          <p:cNvPr id="438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39" name="文本框 1"/>
          <p:cNvSpPr txBox="true">
            <a:spLocks noGrp="true" noChangeShapeType="true"/>
          </p:cNvSpPr>
          <p:nvPr/>
        </p:nvSpPr>
        <p:spPr>
          <a:xfrm rot="0" flipH="false" flipV="false">
            <a:off x="4648200" y="4656396"/>
            <a:ext cx="4114800" cy="10160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ts val="0"/>
              </a:spcBef>
              <a:buChar char="•"/>
            </a:pPr>
            <a:r>
              <a:rPr lang="zh-CN" sz="2000" b="true" i="false" u="none">
                <a:ea typeface="宋体" pitchFamily="2" charset="-122"/>
              </a:rPr>
              <a:t>Kmalloc: 连续，不超过128KB</a:t>
            </a:r>
            <a:endParaRPr/>
          </a:p>
          <a:p>
            <a:pPr marL="342900" lvl="0" indent="-342900">
              <a:spcBef>
                <a:spcPts val="0"/>
              </a:spcBef>
              <a:buChar char="•"/>
            </a:pPr>
            <a:r>
              <a:rPr lang="zh-CN" sz="2000" b="true" i="false" u="none">
                <a:ea typeface="宋体" pitchFamily="2" charset="-122"/>
              </a:rPr>
              <a:t>Kzmalloc：kmalloc+清零</a:t>
            </a:r>
            <a:endParaRPr/>
          </a:p>
          <a:p>
            <a:pPr marL="342900" lvl="0" indent="-342900">
              <a:spcBef>
                <a:spcPts val="0"/>
              </a:spcBef>
              <a:buChar char="•"/>
            </a:pPr>
            <a:r>
              <a:rPr lang="zh-CN" sz="2000" b="true" i="false" u="none">
                <a:ea typeface="宋体" pitchFamily="2" charset="-122"/>
              </a:rPr>
              <a:t>Vmalloc：不连续，大小没限制</a:t>
            </a:r>
            <a:endParaRPr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p="http://schemas.openxmlformats.org/presentationml/2006/main">
  <p:cSld>
    <p:spTree>
      <p:nvGrpSpPr>
        <p:cNvPr id="4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课堂练习</a:t>
            </a:r>
            <a:endParaRPr/>
          </a:p>
        </p:txBody>
      </p:sp>
      <p:sp>
        <p:nvSpPr>
          <p:cNvPr id="442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>
                <a:ea typeface="宋体" pitchFamily="2" charset="-122"/>
              </a:rPr>
              <a:t>A computer system has enough room to hold five programs in its main memory. These programs are idle waiting for I/O half the time. What fraction of the CPU time is wasted?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443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44" name="矩形 1"/>
          <p:cNvSpPr>
            <a:spLocks noGrp="true" noChangeShapeType="true"/>
          </p:cNvSpPr>
          <p:nvPr/>
        </p:nvSpPr>
        <p:spPr>
          <a:xfrm>
            <a:off x="647700" y="4495800"/>
            <a:ext cx="7924800" cy="10033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b="true">
                <a:solidFill>
                  <a:srgbClr val="0070C0">
                    <a:alpha val="100000"/>
                  </a:srgbClr>
                </a:solidFill>
                <a:latin typeface="Times New Roman"/>
                <a:ea typeface="宋体"/>
              </a:rPr>
              <a:t>CPU utilization = 1 − </a:t>
            </a:r>
            <a:r>
              <a:rPr lang="zh-CN" sz="2000" b="true" i="true">
                <a:solidFill>
                  <a:srgbClr val="0070C0">
                    <a:alpha val="100000"/>
                  </a:srgbClr>
                </a:solidFill>
                <a:latin typeface="Times New Roman"/>
                <a:ea typeface="宋体"/>
              </a:rPr>
              <a:t>p^n</a:t>
            </a:r>
            <a:r>
              <a:rPr lang="zh-CN" sz="2000" b="true" i="true">
                <a:solidFill>
                  <a:srgbClr val="0070C0">
                    <a:alpha val="100000"/>
                  </a:srgbClr>
                </a:solidFill>
                <a:latin typeface="Times New Roman"/>
                <a:ea typeface="宋体"/>
              </a:rPr>
              <a:t>，</a:t>
            </a:r>
            <a:r>
              <a:rPr lang="zh-CN" sz="2000" b="true" i="true">
                <a:solidFill>
                  <a:srgbClr val="0070C0">
                    <a:alpha val="100000"/>
                  </a:srgbClr>
                </a:solidFill>
                <a:latin typeface="Times New Roman"/>
                <a:ea typeface="宋体"/>
              </a:rPr>
              <a:t>p</a:t>
            </a:r>
            <a:r>
              <a:rPr lang="zh-CN" sz="2000" b="true" i="true">
                <a:solidFill>
                  <a:srgbClr val="0070C0">
                    <a:alpha val="100000"/>
                  </a:srgbClr>
                </a:solidFill>
                <a:latin typeface="Times New Roman"/>
                <a:ea typeface="宋体"/>
              </a:rPr>
              <a:t>是</a:t>
            </a:r>
            <a:r>
              <a:rPr lang="zh-CN" sz="2000" b="true" i="true">
                <a:solidFill>
                  <a:srgbClr val="0070C0">
                    <a:alpha val="100000"/>
                  </a:srgbClr>
                </a:solidFill>
                <a:latin typeface="Times New Roman"/>
                <a:ea typeface="宋体"/>
              </a:rPr>
              <a:t>I/O</a:t>
            </a:r>
            <a:r>
              <a:rPr lang="zh-CN" sz="2000" b="true" i="true">
                <a:solidFill>
                  <a:srgbClr val="0070C0">
                    <a:alpha val="100000"/>
                  </a:srgbClr>
                </a:solidFill>
                <a:latin typeface="Times New Roman"/>
                <a:ea typeface="宋体"/>
              </a:rPr>
              <a:t>比例，</a:t>
            </a:r>
            <a:r>
              <a:rPr lang="zh-CN" sz="2000" b="true" i="true">
                <a:solidFill>
                  <a:srgbClr val="0070C0">
                    <a:alpha val="100000"/>
                  </a:srgbClr>
                </a:solidFill>
                <a:latin typeface="Times New Roman"/>
                <a:ea typeface="宋体"/>
              </a:rPr>
              <a:t>n</a:t>
            </a:r>
            <a:r>
              <a:rPr lang="zh-CN" sz="2000" b="true" i="true">
                <a:solidFill>
                  <a:srgbClr val="0070C0">
                    <a:alpha val="100000"/>
                  </a:srgbClr>
                </a:solidFill>
                <a:latin typeface="Times New Roman"/>
                <a:ea typeface="宋体"/>
              </a:rPr>
              <a:t>是通道数（并发度）。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>
                <a:solidFill>
                  <a:srgbClr val="0070C0">
                    <a:alpha val="100000"/>
                  </a:srgbClr>
                </a:solidFill>
                <a:latin typeface="Times New Roman"/>
                <a:ea typeface="宋体"/>
              </a:rPr>
              <a:t>从概率角度看，各进程</a:t>
            </a:r>
            <a:r>
              <a:rPr lang="en-US" sz="2000" b="true">
                <a:solidFill>
                  <a:srgbClr val="0070C0">
                    <a:alpha val="100000"/>
                  </a:srgbClr>
                </a:solidFill>
                <a:latin typeface="Times New Roman"/>
                <a:ea typeface="宋体"/>
              </a:rPr>
              <a:t>I/O</a:t>
            </a:r>
            <a:r>
              <a:rPr lang="en-US" sz="2000" b="true">
                <a:solidFill>
                  <a:srgbClr val="0070C0">
                    <a:alpha val="100000"/>
                  </a:srgbClr>
                </a:solidFill>
                <a:latin typeface="Times New Roman"/>
                <a:ea typeface="宋体"/>
              </a:rPr>
              <a:t>阻塞的时间可能碰上，这时</a:t>
            </a:r>
            <a:r>
              <a:rPr lang="en-US" sz="2000" b="true">
                <a:solidFill>
                  <a:srgbClr val="0070C0">
                    <a:alpha val="100000"/>
                  </a:srgbClr>
                </a:solidFill>
                <a:latin typeface="Times New Roman"/>
                <a:ea typeface="宋体"/>
              </a:rPr>
              <a:t>CPU</a:t>
            </a:r>
            <a:r>
              <a:rPr lang="en-US" sz="2000" b="true">
                <a:solidFill>
                  <a:srgbClr val="0070C0">
                    <a:alpha val="100000"/>
                  </a:srgbClr>
                </a:solidFill>
                <a:latin typeface="Times New Roman"/>
                <a:ea typeface="宋体"/>
              </a:rPr>
              <a:t>就闲置了</a:t>
            </a:r>
            <a:r>
              <a:rPr lang="en-US" sz="2000" b="true">
                <a:solidFill>
                  <a:srgbClr val="0070C0">
                    <a:alpha val="100000"/>
                  </a:srgbClr>
                </a:solidFill>
                <a:latin typeface="Times New Roman"/>
                <a:ea typeface="宋体"/>
              </a:rPr>
              <a:t> 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true">
                <a:solidFill>
                  <a:srgbClr val="0070C0">
                    <a:alpha val="100000"/>
                  </a:srgbClr>
                </a:solidFill>
                <a:latin typeface="Times New Roman"/>
                <a:ea typeface="宋体"/>
              </a:rPr>
              <a:t>1-0.5^5 = 96.88%</a:t>
            </a:r>
            <a:endParaRPr/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p="http://schemas.openxmlformats.org/presentationml/2006/main">
  <p:cSld>
    <p:spTree>
      <p:nvGrpSpPr>
        <p:cNvPr id="4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课堂练习</a:t>
            </a:r>
            <a:endParaRPr/>
          </a:p>
        </p:txBody>
      </p:sp>
      <p:sp>
        <p:nvSpPr>
          <p:cNvPr id="44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>
                <a:latin typeface="Comic Sans MS"/>
                <a:ea typeface="宋体"/>
              </a:rPr>
              <a:t>A computer has 4 GB of RAM of which the OS kernel occupies 512 MB. The processes are all 256 MB (for simplicity) and have the same characteristics. If the goal is 99% CPU utilization, what is the maximum I/O wait that can be tolerated? 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448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p="http://schemas.openxmlformats.org/presentationml/2006/main">
  <p:cSld>
    <p:spTree>
      <p:nvGrpSpPr>
        <p:cNvPr id="4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>
                <a:ea typeface="宋体" pitchFamily="2" charset="-122"/>
              </a:rPr>
              <a:t>课堂练习</a:t>
            </a:r>
            <a:endParaRPr/>
          </a:p>
        </p:txBody>
      </p:sp>
      <p:sp>
        <p:nvSpPr>
          <p:cNvPr id="45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>
                <a:latin typeface="Comic Sans MS"/>
                <a:ea typeface="宋体"/>
              </a:rPr>
              <a:t>说明下列场景下触发的</a:t>
            </a:r>
            <a:r>
              <a:rPr lang="en-US" b="false">
                <a:latin typeface="Comic Sans MS"/>
                <a:ea typeface="宋体"/>
              </a:rPr>
              <a:t>exception</a:t>
            </a:r>
            <a:r>
              <a:rPr lang="en-US" b="false">
                <a:latin typeface="Comic Sans MS"/>
                <a:ea typeface="宋体"/>
              </a:rPr>
              <a:t>的类型，以及是同步还是异步？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程序中访问数组越界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从磁盘中读取一个数据块完成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调用</a:t>
            </a:r>
            <a:r>
              <a:rPr lang="zh-CN" b="false">
                <a:latin typeface="Comic Sans MS"/>
                <a:ea typeface="宋体"/>
              </a:rPr>
              <a:t>read()</a:t>
            </a:r>
            <a:r>
              <a:rPr lang="zh-CN" b="false">
                <a:latin typeface="Comic Sans MS"/>
                <a:ea typeface="宋体"/>
              </a:rPr>
              <a:t>函数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>
                <a:latin typeface="Comic Sans MS"/>
                <a:ea typeface="宋体"/>
              </a:rPr>
              <a:t>访问一块内容空间，对应的内存页不在物理内存中</a:t>
            </a:r>
            <a:endParaRPr/>
          </a:p>
        </p:txBody>
      </p:sp>
      <p:sp>
        <p:nvSpPr>
          <p:cNvPr id="45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p="http://schemas.openxmlformats.org/presentationml/2006/main">
  <p:cSld>
    <p:spTree>
      <p:nvGrpSpPr>
        <p:cNvPr id="4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标题 1"/>
          <p:cNvSpPr txBox="true">
            <a:spLocks noGrp="true" noChangeShapeType="true"/>
          </p:cNvSpPr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 marL="0" lv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pPr>
            <a:r>
              <a:rPr lang="en-US" sz="2800" b="true" i="false" u="none">
                <a:solidFill>
                  <a:srgbClr val="000000"/>
                </a:solidFill>
                <a:latin typeface="Comic Sans MS"/>
                <a:ea typeface="宋体" pitchFamily="2" charset="-122"/>
              </a:rPr>
              <a:t>Exceptional Control Flow</a:t>
            </a:r>
            <a:endParaRPr lang="en-US" sz="2800" b="true" i="fals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455" name=""/>
          <p:cNvSpPr txBox="true"/>
          <p:nvPr/>
        </p:nvSpPr>
        <p:spPr>
          <a:xfrm rot="0" flipH="false" flipV="false">
            <a:off x="597174" y="1862832"/>
            <a:ext cx="7061200" cy="3930650"/>
          </a:xfrm>
          <a:prstGeom prst="rect"/>
        </p:spPr>
        <p:txBody>
          <a:bodyPr>
            <a:spAutoFit/>
          </a:bodyPr>
          <a:p>
            <a:pPr marL="342900" lvl="0" indent="-342900">
              <a:buChar char="•"/>
            </a:pPr>
            <a:r>
              <a:rPr lang="zh-CN" sz="2800" b="false">
                <a:latin typeface="Comic Sans MS"/>
                <a:ea typeface="宋体"/>
              </a:rPr>
              <a:t>这些情况都使得系统要突然改变控制流</a:t>
            </a:r>
            <a:endParaRPr/>
          </a:p>
          <a:p>
            <a:pPr marL="342900" lvl="0" indent="-342900">
              <a:buChar char="•"/>
            </a:pPr>
            <a:endParaRPr lang="en-US" sz="2800" b="false">
              <a:latin typeface="Comic Sans MS"/>
              <a:ea typeface="宋体"/>
            </a:endParaRPr>
          </a:p>
          <a:p>
            <a:pPr marL="342900" lvl="0" indent="-342900">
              <a:buChar char="•"/>
            </a:pPr>
            <a:r>
              <a:rPr lang="zh-CN" sz="2800" b="false">
                <a:latin typeface="Comic Sans MS"/>
                <a:ea typeface="宋体"/>
              </a:rPr>
              <a:t>这种可能突变的控制流称为</a:t>
            </a:r>
            <a:r>
              <a:rPr lang="en-US" sz="2800" b="false">
                <a:latin typeface="Comic Sans MS"/>
                <a:ea typeface="宋体"/>
              </a:rPr>
              <a:t>异常控制流（</a:t>
            </a:r>
            <a:r>
              <a:rPr lang="zh-CN" sz="2800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exceptional control flow, ECF</a:t>
            </a:r>
            <a:r>
              <a:rPr lang="en-US" sz="2800" b="false">
                <a:latin typeface="Comic Sans MS"/>
                <a:ea typeface="宋体"/>
              </a:rPr>
              <a:t>）</a:t>
            </a:r>
            <a:endParaRPr/>
          </a:p>
          <a:p>
            <a:pPr marL="742950" lvl="1" indent="-285750">
              <a:buChar char="–"/>
            </a:pPr>
            <a:r>
              <a:rPr lang="zh-CN" sz="2800" b="false">
                <a:latin typeface="Comic Sans MS"/>
                <a:ea typeface="宋体"/>
              </a:rPr>
              <a:t>从当前</a:t>
            </a:r>
            <a:r>
              <a:rPr lang="zh-CN" sz="2800" b="false">
                <a:latin typeface="Comic Sans MS"/>
                <a:ea typeface="宋体"/>
              </a:rPr>
              <a:t>program</a:t>
            </a:r>
            <a:r>
              <a:rPr lang="zh-CN" sz="2800" b="false">
                <a:latin typeface="Comic Sans MS"/>
                <a:ea typeface="宋体"/>
              </a:rPr>
              <a:t>的控制流中突然跳出，转到其他指令</a:t>
            </a:r>
            <a:endParaRPr/>
          </a:p>
          <a:p>
            <a:pPr marL="742950" lvl="1" indent="-285750">
              <a:buChar char="–"/>
            </a:pPr>
            <a:endParaRPr lang="en-US" sz="2800" b="false">
              <a:latin typeface="Comic Sans MS"/>
              <a:ea typeface="宋体"/>
            </a:endParaRPr>
          </a:p>
          <a:p>
            <a:pPr marL="285750" lvl="0" indent="-285750">
              <a:buChar char="–"/>
            </a:pPr>
            <a:r>
              <a:rPr lang="zh-CN" sz="2800" b="false">
                <a:latin typeface="Comic Sans MS"/>
                <a:ea typeface="宋体"/>
              </a:rPr>
              <a:t>硬件和操作系统有一套协作的机制来实现</a:t>
            </a:r>
            <a:r>
              <a:rPr lang="en-US" sz="2800" b="false">
                <a:latin typeface="Comic Sans MS"/>
                <a:ea typeface="宋体"/>
              </a:rPr>
              <a:t>ECF</a:t>
            </a:r>
            <a:endParaRPr/>
          </a:p>
        </p:txBody>
      </p:sp>
      <p:sp>
        <p:nvSpPr>
          <p:cNvPr id="456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/>
          <a:lstStyle>
            <a:lvl1pPr marL="342900" indent="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rgbClr val="000000"/>
                </a:solidFill>
                <a:latin typeface="Comic Sans MS"/>
                <a:ea typeface="宋体"/>
              </a:defRPr>
            </a:lvl2pPr>
            <a:lvl3pPr marL="1143000" indent="9144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3pPr>
            <a:lvl4pPr marL="1600200" indent="13716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4pPr>
            <a:lvl5pPr marL="2057400" indent="18288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 marL="0" lvl="0" indent="0" algn="r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pPr>
            <a:fld id="{D038279B-FC19-497E-A7D1-5ADD9CAF016F}" type="slidenum">
              <a:rPr lang="zh-CN" sz="1400" b="false" i="false">
                <a:solidFill>
                  <a:srgbClr val="000000"/>
                </a:solidFill>
                <a:latin typeface="Times New Roman" pitchFamily="18"/>
                <a:ea typeface="宋体" pitchFamily="2" charset="-122"/>
              </a:rPr>
              <a:t>*</a:t>
            </a:fld>
            <a:endParaRPr lang="en-US" sz="2800" b="false" i="false">
              <a:solidFill>
                <a:srgbClr val="000000"/>
              </a:solidFill>
              <a:latin typeface="Comic Sans MS"/>
              <a:ea typeface="宋体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>
  <p:cSld>
    <p:spTree>
      <p:nvGrpSpPr>
        <p:cNvPr id="4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标题 1"/>
          <p:cNvSpPr txBox="true">
            <a:spLocks noGrp="true" noChangeShapeType="true"/>
          </p:cNvSpPr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</a:defRPr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en-US"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Exceptions</a:t>
            </a:r>
            <a:endParaRPr/>
          </a:p>
        </p:txBody>
      </p:sp>
      <p:sp>
        <p:nvSpPr>
          <p:cNvPr id="459" name=""/>
          <p:cNvSpPr txBox="true"/>
          <p:nvPr/>
        </p:nvSpPr>
        <p:spPr>
          <a:xfrm rot="0" flipH="false" flipV="false">
            <a:off x="597174" y="1862832"/>
            <a:ext cx="7804150" cy="3930650"/>
          </a:xfrm>
          <a:prstGeom prst="rect"/>
        </p:spPr>
        <p:txBody>
          <a:bodyPr>
            <a:spAutoFit/>
          </a:bodyPr>
          <a:p>
            <a:pPr marL="342900" lvl="0" indent="-342900">
              <a:buChar char="•"/>
            </a:pPr>
            <a:r>
              <a:rPr lang="zh-CN" sz="2800" b="false">
                <a:latin typeface="Comic Sans MS"/>
                <a:ea typeface="宋体"/>
              </a:rPr>
              <a:t>要理解</a:t>
            </a:r>
            <a:r>
              <a:rPr lang="en-US" sz="2800" b="false">
                <a:latin typeface="Comic Sans MS"/>
                <a:ea typeface="宋体"/>
              </a:rPr>
              <a:t>ECF</a:t>
            </a:r>
            <a:r>
              <a:rPr lang="zh-CN" sz="2800" b="false">
                <a:latin typeface="Comic Sans MS"/>
                <a:ea typeface="宋体"/>
              </a:rPr>
              <a:t>，</a:t>
            </a:r>
            <a:r>
              <a:rPr lang="zh-CN" sz="2800" b="false">
                <a:latin typeface="Comic Sans MS"/>
                <a:ea typeface="宋体"/>
              </a:rPr>
              <a:t>首先需要理解什么是</a:t>
            </a:r>
            <a:r>
              <a:rPr lang="en-US" sz="2800" b="false">
                <a:latin typeface="Comic Sans MS"/>
                <a:ea typeface="宋体"/>
              </a:rPr>
              <a:t>Exception (</a:t>
            </a:r>
            <a:r>
              <a:rPr lang="zh-CN" sz="2800" b="false">
                <a:latin typeface="Comic Sans MS"/>
                <a:ea typeface="宋体"/>
              </a:rPr>
              <a:t>异常</a:t>
            </a:r>
            <a:r>
              <a:rPr lang="en-US" sz="2800" b="false">
                <a:latin typeface="Comic Sans MS"/>
                <a:ea typeface="宋体"/>
              </a:rPr>
              <a:t>)</a:t>
            </a:r>
            <a:endParaRPr/>
          </a:p>
          <a:p>
            <a:pPr marL="342900" lvl="0" indent="-342900">
              <a:buChar char="•"/>
            </a:pPr>
            <a:endParaRPr lang="en-US" sz="2800" b="false">
              <a:latin typeface="Comic Sans MS"/>
              <a:ea typeface="宋体"/>
            </a:endParaRPr>
          </a:p>
          <a:p>
            <a:pPr marL="342900" lvl="0" indent="-342900">
              <a:buChar char="•"/>
            </a:pPr>
            <a:r>
              <a:rPr lang="en-US" sz="2800" b="false">
                <a:latin typeface="Comic Sans MS"/>
                <a:ea typeface="宋体"/>
              </a:rPr>
              <a:t>Exception</a:t>
            </a:r>
            <a:r>
              <a:rPr lang="zh-CN" sz="2800" b="false">
                <a:latin typeface="Comic Sans MS"/>
                <a:ea typeface="宋体"/>
              </a:rPr>
              <a:t>在</a:t>
            </a:r>
            <a:r>
              <a:rPr lang="en-US" sz="2800" b="false">
                <a:latin typeface="Comic Sans MS"/>
                <a:ea typeface="宋体"/>
              </a:rPr>
              <a:t>OS</a:t>
            </a:r>
            <a:r>
              <a:rPr lang="zh-CN" sz="2800" b="false">
                <a:latin typeface="Comic Sans MS"/>
                <a:ea typeface="宋体"/>
              </a:rPr>
              <a:t>中是指原本的</a:t>
            </a:r>
            <a:r>
              <a:rPr lang="en-US" sz="2800" b="false">
                <a:latin typeface="Comic Sans MS"/>
                <a:ea typeface="宋体"/>
              </a:rPr>
              <a:t>Sequencial </a:t>
            </a:r>
            <a:r>
              <a:rPr lang="en-US" sz="2800" b="false">
                <a:latin typeface="Comic Sans MS"/>
                <a:ea typeface="宋体"/>
              </a:rPr>
              <a:t>Control Flow</a:t>
            </a:r>
            <a:r>
              <a:rPr lang="zh-CN" sz="2800" b="false">
                <a:latin typeface="Comic Sans MS"/>
                <a:ea typeface="宋体"/>
              </a:rPr>
              <a:t>的突然改变，这种改变是由于</a:t>
            </a:r>
            <a:r>
              <a:rPr lang="en-US" sz="2800" b="false">
                <a:latin typeface="Comic Sans MS"/>
                <a:ea typeface="宋体"/>
              </a:rPr>
              <a:t>CPU</a:t>
            </a:r>
            <a:r>
              <a:rPr lang="zh-CN" sz="2800" b="false">
                <a:latin typeface="Comic Sans MS"/>
                <a:ea typeface="宋体"/>
              </a:rPr>
              <a:t>状态的改变</a:t>
            </a:r>
            <a:r>
              <a:rPr lang="en-US" sz="2800" b="false">
                <a:latin typeface="Comic Sans MS"/>
                <a:ea typeface="宋体"/>
              </a:rPr>
              <a:t>(event)</a:t>
            </a:r>
            <a:r>
              <a:rPr lang="zh-CN" sz="2800" b="false">
                <a:latin typeface="Comic Sans MS"/>
                <a:ea typeface="宋体"/>
              </a:rPr>
              <a:t>导致的</a:t>
            </a:r>
            <a:endParaRPr/>
          </a:p>
          <a:p>
            <a:pPr marL="342900" lvl="0" indent="-342900">
              <a:buChar char="•"/>
            </a:pPr>
            <a:endParaRPr lang="en-US" sz="2800" b="false">
              <a:latin typeface="Comic Sans MS"/>
              <a:ea typeface="宋体"/>
            </a:endParaRPr>
          </a:p>
          <a:p>
            <a:pPr marL="342900" lvl="0" indent="-342900">
              <a:buChar char="•"/>
            </a:pPr>
            <a:r>
              <a:rPr lang="zh-CN" sz="2800" b="false">
                <a:latin typeface="Comic Sans MS"/>
                <a:ea typeface="宋体"/>
              </a:rPr>
              <a:t>和编程语言</a:t>
            </a:r>
            <a:r>
              <a:rPr lang="en-US" sz="2800" b="false">
                <a:latin typeface="Comic Sans MS"/>
                <a:ea typeface="宋体"/>
              </a:rPr>
              <a:t>(</a:t>
            </a:r>
            <a:r>
              <a:rPr lang="zh-CN" sz="2800" b="false">
                <a:latin typeface="Comic Sans MS"/>
                <a:ea typeface="宋体"/>
              </a:rPr>
              <a:t>如</a:t>
            </a:r>
            <a:r>
              <a:rPr lang="en-US" sz="2800" b="false">
                <a:latin typeface="Comic Sans MS"/>
                <a:ea typeface="宋体"/>
              </a:rPr>
              <a:t>C++</a:t>
            </a:r>
            <a:r>
              <a:rPr lang="zh-CN" sz="2800" b="false">
                <a:latin typeface="Comic Sans MS"/>
                <a:ea typeface="宋体"/>
              </a:rPr>
              <a:t>、</a:t>
            </a:r>
            <a:r>
              <a:rPr lang="en-US" sz="2800" b="false">
                <a:latin typeface="Comic Sans MS"/>
                <a:ea typeface="宋体"/>
              </a:rPr>
              <a:t>Java)</a:t>
            </a:r>
            <a:r>
              <a:rPr lang="zh-CN" sz="2800" b="false">
                <a:latin typeface="Comic Sans MS"/>
                <a:ea typeface="宋体"/>
              </a:rPr>
              <a:t>中的</a:t>
            </a:r>
            <a:r>
              <a:rPr lang="en-US" sz="2800" b="false">
                <a:latin typeface="Comic Sans MS"/>
                <a:ea typeface="宋体"/>
              </a:rPr>
              <a:t>Exception</a:t>
            </a:r>
            <a:r>
              <a:rPr lang="zh-CN" sz="2800" b="false">
                <a:latin typeface="Comic Sans MS"/>
                <a:ea typeface="宋体"/>
              </a:rPr>
              <a:t>不是一个东西</a:t>
            </a:r>
            <a:endParaRPr/>
          </a:p>
        </p:txBody>
      </p:sp>
      <p:sp>
        <p:nvSpPr>
          <p:cNvPr id="460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/>
          <a:lstStyle>
            <a:lvl1pPr marL="342900" indent="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rgbClr val="000000"/>
                </a:solidFill>
                <a:latin typeface="Comic Sans MS"/>
                <a:ea typeface="宋体"/>
              </a:defRPr>
            </a:lvl2pPr>
            <a:lvl3pPr marL="1143000" indent="9144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3pPr>
            <a:lvl4pPr marL="1600200" indent="13716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4pPr>
            <a:lvl5pPr marL="2057400" indent="18288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 marL="0" lvl="0" indent="0" algn="r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pPr>
            <a:fld id="{D038279B-FC19-497E-A7D1-5ADD9CAF016F}" type="slidenum">
              <a:rPr lang="zh-CN" sz="1400" b="false" i="false">
                <a:solidFill>
                  <a:srgbClr val="000000"/>
                </a:solidFill>
                <a:latin typeface="Times New Roman" pitchFamily="18"/>
                <a:ea typeface="宋体" pitchFamily="2" charset="-122"/>
              </a:rPr>
              <a:t>*</a:t>
            </a:fld>
            <a:endParaRPr lang="en-US" sz="2800" b="false" i="false">
              <a:solidFill>
                <a:srgbClr val="000000"/>
              </a:solidFill>
              <a:latin typeface="Comic Sans MS"/>
              <a:ea typeface="宋体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>
  <p:cSld>
    <p:spTree>
      <p:nvGrpSpPr>
        <p:cNvPr id="4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>
                <a:latin typeface="Times New Roman" pitchFamily="18"/>
                <a:ea typeface="宋体" pitchFamily="2" charset="-122"/>
              </a:rPr>
              <a:t>*</a:t>
            </a:fld>
            <a:endParaRPr/>
          </a:p>
        </p:txBody>
      </p:sp>
      <p:sp>
        <p:nvSpPr>
          <p:cNvPr id="463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>
                <a:ea typeface="宋体" pitchFamily="2" charset="-122"/>
              </a:rPr>
              <a:t>Exceptions</a:t>
            </a:r>
            <a:endParaRPr/>
          </a:p>
        </p:txBody>
      </p:sp>
      <p:sp>
        <p:nvSpPr>
          <p:cNvPr id="464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153400" cy="1524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 sz="2400">
                <a:latin typeface="Comic Sans MS"/>
                <a:ea typeface="宋体"/>
              </a:rPr>
              <a:t>event</a:t>
            </a:r>
            <a:r>
              <a:rPr lang="zh-CN" sz="2400">
                <a:latin typeface="Comic Sans MS"/>
                <a:ea typeface="宋体"/>
              </a:rPr>
              <a:t>发生时，</a:t>
            </a:r>
            <a:r>
              <a:rPr lang="en-US" sz="2400">
                <a:latin typeface="Comic Sans MS"/>
                <a:ea typeface="宋体"/>
              </a:rPr>
              <a:t>CPU</a:t>
            </a:r>
            <a:r>
              <a:rPr lang="zh-CN" sz="2400">
                <a:latin typeface="Comic Sans MS"/>
                <a:ea typeface="宋体"/>
              </a:rPr>
              <a:t>会从</a:t>
            </a:r>
            <a:r>
              <a:rPr lang="en-US" sz="2400">
                <a:latin typeface="Comic Sans MS"/>
                <a:ea typeface="宋体"/>
              </a:rPr>
              <a:t>application</a:t>
            </a:r>
            <a:r>
              <a:rPr lang="zh-CN" sz="2400">
                <a:latin typeface="Comic Sans MS"/>
                <a:ea typeface="宋体"/>
              </a:rPr>
              <a:t>的控制流跳转到</a:t>
            </a:r>
            <a:r>
              <a:rPr lang="en-US" sz="2400">
                <a:latin typeface="Comic Sans MS"/>
                <a:ea typeface="宋体"/>
              </a:rPr>
              <a:t>exception handler</a:t>
            </a:r>
            <a:r>
              <a:rPr lang="zh-CN" sz="2400">
                <a:latin typeface="Comic Sans MS"/>
                <a:ea typeface="宋体"/>
              </a:rPr>
              <a:t>，进行</a:t>
            </a:r>
            <a:r>
              <a:rPr lang="en-US" sz="2400">
                <a:latin typeface="Comic Sans MS"/>
                <a:ea typeface="宋体"/>
              </a:rPr>
              <a:t>exception processing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 sz="2400">
                <a:latin typeface="Comic Sans MS"/>
                <a:ea typeface="宋体"/>
              </a:rPr>
              <a:t>完成后</a:t>
            </a:r>
            <a:r>
              <a:rPr lang="zh-CN" sz="2400">
                <a:latin typeface="Comic Sans MS"/>
                <a:ea typeface="宋体"/>
              </a:rPr>
              <a:t>可能</a:t>
            </a:r>
            <a:r>
              <a:rPr lang="zh-CN" sz="2400">
                <a:latin typeface="Comic Sans MS"/>
                <a:ea typeface="宋体"/>
              </a:rPr>
              <a:t>会返回</a:t>
            </a:r>
            <a:r>
              <a:rPr lang="en-US" sz="2400">
                <a:latin typeface="Comic Sans MS"/>
                <a:ea typeface="宋体"/>
              </a:rPr>
              <a:t>application</a:t>
            </a:r>
            <a:r>
              <a:rPr lang="zh-CN" sz="2400">
                <a:latin typeface="Comic Sans MS"/>
                <a:ea typeface="宋体"/>
              </a:rPr>
              <a:t>的控制流</a:t>
            </a:r>
            <a:r>
              <a:rPr lang="en-US" sz="2400">
                <a:latin typeface="Comic Sans MS"/>
                <a:ea typeface="宋体"/>
              </a:rPr>
              <a:t>(</a:t>
            </a:r>
            <a:r>
              <a:rPr lang="zh-CN" sz="2400">
                <a:latin typeface="Comic Sans MS"/>
                <a:ea typeface="宋体"/>
              </a:rPr>
              <a:t>也可能</a:t>
            </a:r>
            <a:r>
              <a:rPr lang="en-US" sz="2400">
                <a:latin typeface="Comic Sans MS"/>
                <a:ea typeface="宋体"/>
              </a:rPr>
              <a:t>abort application</a:t>
            </a:r>
            <a:r>
              <a:rPr lang="en-US" sz="2400">
                <a:latin typeface="Comic Sans MS"/>
                <a:ea typeface="宋体"/>
              </a:rPr>
              <a:t>)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endParaRPr lang="en-US" sz="2400">
              <a:latin typeface="Comic Sans MS"/>
              <a:ea typeface="宋体"/>
            </a:endParaRPr>
          </a:p>
        </p:txBody>
      </p:sp>
      <p:grpSp>
        <p:nvGrpSpPr>
          <p:cNvPr id="465" name="Group 4"/>
          <p:cNvGrpSpPr/>
          <p:nvPr/>
        </p:nvGrpSpPr>
        <p:grpSpPr>
          <a:xfrm rot="0" flipH="false" flipV="false">
            <a:off x="511175" y="3603625"/>
            <a:ext cx="8045450" cy="2805122"/>
            <a:chOff x="336" y="2222"/>
            <a:chExt cx="5068" cy="1761"/>
          </a:xfrm>
        </p:grpSpPr>
        <p:sp>
          <p:nvSpPr>
            <p:cNvPr id="466" name="Rectangle 5"/>
            <p:cNvSpPr>
              <a:spLocks noChangeShapeType="true"/>
            </p:cNvSpPr>
            <p:nvPr/>
          </p:nvSpPr>
          <p:spPr>
            <a:xfrm>
              <a:off x="1436" y="2222"/>
              <a:ext cx="1524" cy="2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true">
                  <a:latin typeface="Arial"/>
                  <a:ea typeface="宋体"/>
                </a:rPr>
                <a:t>Application program</a:t>
              </a:r>
              <a:endParaRPr/>
            </a:p>
          </p:txBody>
        </p:sp>
        <p:sp>
          <p:nvSpPr>
            <p:cNvPr id="467" name="Rectangle 6"/>
            <p:cNvSpPr>
              <a:spLocks noChangeShapeType="true"/>
            </p:cNvSpPr>
            <p:nvPr/>
          </p:nvSpPr>
          <p:spPr>
            <a:xfrm rot="0" flipH="false" flipV="false">
              <a:off x="3485" y="2222"/>
              <a:ext cx="1384" cy="2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true">
                  <a:latin typeface="Arial"/>
                  <a:ea typeface="宋体"/>
                </a:rPr>
                <a:t>Exception Handler</a:t>
              </a:r>
              <a:endParaRPr/>
            </a:p>
          </p:txBody>
        </p:sp>
        <p:sp>
          <p:nvSpPr>
            <p:cNvPr id="468" name="Line 7"/>
            <p:cNvSpPr>
              <a:spLocks noChangeShapeType="true"/>
            </p:cNvSpPr>
            <p:nvPr/>
          </p:nvSpPr>
          <p:spPr>
            <a:xfrm>
              <a:off x="1949" y="2551"/>
              <a:ext cx="0" cy="377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469" name="Line 8"/>
            <p:cNvSpPr>
              <a:spLocks noChangeShapeType="true"/>
            </p:cNvSpPr>
            <p:nvPr/>
          </p:nvSpPr>
          <p:spPr>
            <a:xfrm>
              <a:off x="1953" y="2932"/>
              <a:ext cx="1768" cy="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470" name="Line 9"/>
            <p:cNvSpPr>
              <a:spLocks noChangeShapeType="true"/>
            </p:cNvSpPr>
            <p:nvPr/>
          </p:nvSpPr>
          <p:spPr>
            <a:xfrm>
              <a:off x="3725" y="2936"/>
              <a:ext cx="0" cy="376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471" name="Line 10"/>
            <p:cNvSpPr>
              <a:spLocks noChangeShapeType="true"/>
            </p:cNvSpPr>
            <p:nvPr/>
          </p:nvSpPr>
          <p:spPr>
            <a:xfrm flipH="true" flipV="true">
              <a:off x="1945" y="2976"/>
              <a:ext cx="1784" cy="344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472" name="Line 11"/>
            <p:cNvSpPr>
              <a:spLocks noChangeShapeType="true"/>
            </p:cNvSpPr>
            <p:nvPr/>
          </p:nvSpPr>
          <p:spPr>
            <a:xfrm>
              <a:off x="1949" y="3031"/>
              <a:ext cx="0" cy="953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473" name="Rectangle 12"/>
            <p:cNvSpPr>
              <a:spLocks noChangeShapeType="true"/>
            </p:cNvSpPr>
            <p:nvPr/>
          </p:nvSpPr>
          <p:spPr>
            <a:xfrm>
              <a:off x="2516" y="2726"/>
              <a:ext cx="730" cy="2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false" i="true" u="none">
                  <a:latin typeface="Arial" pitchFamily="2"/>
                  <a:ea typeface="宋体" pitchFamily="2" charset="-122"/>
                </a:rPr>
                <a:t>exception</a:t>
              </a:r>
              <a:endParaRPr/>
            </a:p>
          </p:txBody>
        </p:sp>
        <p:sp>
          <p:nvSpPr>
            <p:cNvPr id="474" name="Rectangle 13"/>
            <p:cNvSpPr>
              <a:spLocks noChangeShapeType="true"/>
            </p:cNvSpPr>
            <p:nvPr/>
          </p:nvSpPr>
          <p:spPr>
            <a:xfrm>
              <a:off x="3812" y="2898"/>
              <a:ext cx="1592" cy="224"/>
            </a:xfrm>
            <a:prstGeom prst="rect">
              <a:avLst/>
            </a:prstGeom>
            <a:noFill/>
          </p:spPr>
          <p:txBody>
            <a:bodyPr lIns="90479" tIns="44446" rIns="90479" bIns="44446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false" i="true">
                  <a:latin typeface="Arial"/>
                  <a:ea typeface="宋体"/>
                </a:rPr>
                <a:t>exception processing</a:t>
              </a:r>
              <a:endParaRPr/>
            </a:p>
          </p:txBody>
        </p:sp>
        <p:sp>
          <p:nvSpPr>
            <p:cNvPr id="475" name="Rectangle 14"/>
            <p:cNvSpPr>
              <a:spLocks noChangeShapeType="true"/>
            </p:cNvSpPr>
            <p:nvPr/>
          </p:nvSpPr>
          <p:spPr>
            <a:xfrm>
              <a:off x="2478" y="3350"/>
              <a:ext cx="1130" cy="4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false" i="true" u="none">
                  <a:latin typeface="Arial" pitchFamily="2"/>
                  <a:ea typeface="宋体" pitchFamily="2" charset="-122"/>
                </a:rPr>
                <a:t>exception </a:t>
              </a:r>
              <a:endParaRPr/>
            </a:p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false" i="true" u="none">
                  <a:latin typeface="Arial" pitchFamily="2"/>
                  <a:ea typeface="宋体" pitchFamily="2" charset="-122"/>
                </a:rPr>
                <a:t>return </a:t>
              </a:r>
              <a:r>
                <a:rPr lang="en-US" sz="1800">
                  <a:latin typeface="Arial" pitchFamily="2"/>
                  <a:ea typeface="宋体" pitchFamily="2" charset="-122"/>
                </a:rPr>
                <a:t>(optional)</a:t>
              </a:r>
              <a:endParaRPr/>
            </a:p>
          </p:txBody>
        </p:sp>
        <p:sp>
          <p:nvSpPr>
            <p:cNvPr id="476" name="Rectangle 15"/>
            <p:cNvSpPr>
              <a:spLocks noChangeShapeType="true"/>
            </p:cNvSpPr>
            <p:nvPr/>
          </p:nvSpPr>
          <p:spPr>
            <a:xfrm>
              <a:off x="336" y="2764"/>
              <a:ext cx="507" cy="229"/>
            </a:xfrm>
            <a:prstGeom prst="rect">
              <a:avLst/>
            </a:prstGeom>
            <a:noFill/>
          </p:spPr>
          <p:txBody>
            <a:bodyPr lIns="90479" tIns="44446" rIns="90479" bIns="44446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1800" b="false" i="true" u="none">
                  <a:latin typeface="Arial" pitchFamily="2"/>
                  <a:ea typeface="宋体" pitchFamily="2" charset="-122"/>
                </a:rPr>
                <a:t>event </a:t>
              </a:r>
              <a:endParaRPr/>
            </a:p>
          </p:txBody>
        </p:sp>
        <p:sp>
          <p:nvSpPr>
            <p:cNvPr id="477" name="Text Box 16"/>
            <p:cNvSpPr txBox="true">
              <a:spLocks noChangeShapeType="true"/>
            </p:cNvSpPr>
            <p:nvPr/>
          </p:nvSpPr>
          <p:spPr>
            <a:xfrm>
              <a:off x="1344" y="2699"/>
              <a:ext cx="469" cy="2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400" b="true" i="false" u="none">
                  <a:latin typeface="Times New Roman" pitchFamily="18"/>
                  <a:ea typeface="宋体" pitchFamily="2" charset="-122"/>
                </a:rPr>
                <a:t>I</a:t>
              </a:r>
              <a:r>
                <a:rPr lang="en-US" sz="2400" b="true" i="false" u="none" baseline="-25000">
                  <a:latin typeface="Times New Roman" pitchFamily="18"/>
                  <a:ea typeface="宋体" pitchFamily="2" charset="-122"/>
                </a:rPr>
                <a:t> curr</a:t>
              </a:r>
              <a:endParaRPr/>
            </a:p>
          </p:txBody>
        </p:sp>
        <p:sp>
          <p:nvSpPr>
            <p:cNvPr id="478" name="Text Box 17"/>
            <p:cNvSpPr txBox="true">
              <a:spLocks noChangeShapeType="true"/>
            </p:cNvSpPr>
            <p:nvPr/>
          </p:nvSpPr>
          <p:spPr>
            <a:xfrm>
              <a:off x="1344" y="2942"/>
              <a:ext cx="462" cy="2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sz="2400" b="true" i="false" u="none">
                  <a:latin typeface="Times New Roman" pitchFamily="18"/>
                  <a:ea typeface="宋体" pitchFamily="2" charset="-122"/>
                </a:rPr>
                <a:t>I</a:t>
              </a:r>
              <a:r>
                <a:rPr lang="en-US" sz="2400" b="true" i="false" u="none" baseline="-25000">
                  <a:latin typeface="Times New Roman" pitchFamily="18"/>
                  <a:ea typeface="宋体" pitchFamily="2" charset="-122"/>
                </a:rPr>
                <a:t> next</a:t>
              </a:r>
              <a:endParaRPr/>
            </a:p>
          </p:txBody>
        </p:sp>
        <p:sp>
          <p:nvSpPr>
            <p:cNvPr id="479" name="Line 18"/>
            <p:cNvSpPr>
              <a:spLocks noChangeShapeType="true"/>
            </p:cNvSpPr>
            <p:nvPr/>
          </p:nvSpPr>
          <p:spPr>
            <a:xfrm>
              <a:off x="912" y="2897"/>
              <a:ext cx="432" cy="0"/>
            </a:xfrm>
            <a:prstGeom prst="line">
              <a:avLst/>
            </a:prstGeom>
            <a:noFill/>
            <a:ln w="25400">
              <a:solidFill>
                <a:schemeClr val="dk1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icfp99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00FF"/>
      </a:hlink>
      <a:folHlink>
        <a:srgbClr val="B2B2B2"/>
      </a:folHlink>
    </a:clrScheme>
    <a:fontScheme name="default">
      <a:majorFont>
        <a:latin typeface="Comic Sans MS"/>
        <a:ea typeface=""/>
        <a:cs typeface=""/>
      </a:majorFont>
      <a:minorFont>
        <a:latin typeface="宋体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Comic Sans MS"/>
        <a:ea typeface=""/>
        <a:cs typeface=""/>
      </a:majorFont>
      <a:minorFont>
        <a:latin typeface="宋体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dcmitype="http://purl.org/dc/dcmitype/" xmlns:dcterms="http://purl.org/dc/terms/" xmlns:cp="http://schemas.openxmlformats.org/package/2006/metadata/core-properties" xmlns:dc="http://purl.org/dc/elements/1.1/">
  <dcterms:created xsi:type="dcterms:W3CDTF">2025-02-27T23:46:28Z</dcterms:created>
  <dcterms:modified xsi:type="dcterms:W3CDTF">2025-02-27T23:46:28Z</dcterms:modified>
</cp:coreProperties>
</file>