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Slides/notesSlide6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83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16.xml" ContentType="application/vnd.openxmlformats-officedocument.presentationml.slide+xml"/>
  <Override PartName="/ppt/slides/slide35.xml" ContentType="application/vnd.openxmlformats-officedocument.presentationml.slide+xml"/>
  <Override PartName="/ppt/slides/slide31.xml" ContentType="application/vnd.openxmlformats-officedocument.presentationml.slide+xml"/>
  <Override PartName="/ppt/slides/slide7.xml" ContentType="application/vnd.openxmlformats-officedocument.presentationml.slide+xml"/>
  <Override PartName="/ppt/notesSlides/notesSlide49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51.xml" ContentType="application/vnd.openxmlformats-officedocument.presentationml.notesSlide+xml"/>
  <Override PartName="/ppt/notesSlides/notesSlide1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62.xml" ContentType="application/vnd.openxmlformats-officedocument.presentationml.notesSlide+xml"/>
  <Override PartName="/ppt/slides/slide79.xml" ContentType="application/vnd.openxmlformats-officedocument.presentationml.slide+xml"/>
  <Override PartName="/ppt/slides/slide15.xml" ContentType="application/vnd.openxmlformats-officedocument.presentationml.slide+xml"/>
  <Override PartName="/ppt/slides/slide25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66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7.xml" ContentType="application/vnd.openxmlformats-officedocument.presentationml.notesSlide+xml"/>
  <Override PartName="/ppt/slides/slide84.xml" ContentType="application/vnd.openxmlformats-officedocument.presentationml.slide+xml"/>
  <Override PartName="/ppt/slides/slide28.xml" ContentType="application/vnd.openxmlformats-officedocument.presentationml.slide+xml"/>
  <Override PartName="/ppt/slides/slide73.xml" ContentType="application/vnd.openxmlformats-officedocument.presentationml.slide+xml"/>
  <Override PartName="/ppt/slides/slide19.xml" ContentType="application/vnd.openxmlformats-officedocument.presentationml.slide+xml"/>
  <Override PartName="/ppt/slides/slide55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23.xml" ContentType="application/vnd.openxmlformats-officedocument.presentationml.notesSlide+xml"/>
  <Override PartName="/ppt/slides/slide33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82.xml" ContentType="application/vnd.openxmlformats-officedocument.presentationml.slide+xml"/>
  <Override PartName="/ppt/slides/slide37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notesSlides/notesSlide18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slides/slide53.xml" ContentType="application/vnd.openxmlformats-officedocument.presentationml.slide+xml"/>
  <Override PartName="/ppt/slides/slide85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23.xml" ContentType="application/vnd.openxmlformats-officedocument.presentationml.slide+xml"/>
  <Override PartName="/ppt/slides/slide48.xml" ContentType="application/vnd.openxmlformats-officedocument.presentationml.slide+xml"/>
  <Override PartName="/ppt/slides/slide18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4.xml" ContentType="application/vnd.openxmlformats-officedocument.presentationml.notesSlide+xml"/>
  <Override PartName="/ppt/slides/slide80.xml" ContentType="application/vnd.openxmlformats-officedocument.presentationml.slide+xml"/>
  <Override PartName="/ppt/slides/slide29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3.xml" ContentType="application/vnd.openxmlformats-officedocument.presentationml.slide+xml"/>
  <Override PartName="/ppt/slides/slide32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ppt/slides/slide67.xml" ContentType="application/vnd.openxmlformats-officedocument.presentationml.slide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42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78.xml" ContentType="application/vnd.openxmlformats-officedocument.presentationml.slide+xml"/>
  <Override PartName="/ppt/notesSlides/notesSlide50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74.xml" ContentType="application/vnd.openxmlformats-officedocument.presentationml.slide+xml"/>
  <Override PartName="/ppt/slides/slide41.xml" ContentType="application/vnd.openxmlformats-officedocument.presentationml.slide+xml"/>
  <Override PartName="/ppt/slides/slide9.xml" ContentType="application/vnd.openxmlformats-officedocument.presentationml.slide+xml"/>
  <Override PartName="/ppt/slides/slide45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2.xml" ContentType="application/vnd.openxmlformats-officedocument.presentationml.notesSlide+xml"/>
  <Override PartName="/ppt/slides/slide54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39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63.xml" ContentType="application/vnd.openxmlformats-officedocument.presentationml.slide+xml"/>
  <Override PartName="/ppt/slides/slide52.xml" ContentType="application/vnd.openxmlformats-officedocument.presentationml.slide+xml"/>
  <Override PartName="/ppt/slides/slide71.xml" ContentType="application/vnd.openxmlformats-officedocument.presentationml.slide+xml"/>
  <Override PartName="/ppt/slides/slide34.xml" ContentType="application/vnd.openxmlformats-officedocument.presentationml.slide+xml"/>
  <Override PartName="/ppt/tableStyles.xml" ContentType="application/vnd.openxmlformats-officedocument.presentationml.tableStyles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Slides/notesSlide58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61.xml" ContentType="application/vnd.openxmlformats-officedocument.presentationml.slide+xml"/>
  <Override PartName="/ppt/notesSlides/notesSlide39.xml" ContentType="application/vnd.openxmlformats-officedocument.presentationml.notesSlide+xml"/>
  <Override PartName="/ppt/slides/slide62.xml" ContentType="application/vnd.openxmlformats-officedocument.presentationml.slide+xml"/>
  <Override PartName="/ppt/slides/slide46.xml" ContentType="application/vnd.openxmlformats-officedocument.presentationml.slide+xml"/>
  <Override PartName="/ppt/slides/slide40.xml" ContentType="application/vnd.openxmlformats-officedocument.presentationml.slide+xml"/>
  <Override PartName="/ppt/slides/slide4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64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6.xml" ContentType="application/vnd.openxmlformats-officedocument.presentationml.slide+xml"/>
  <Override PartName="/ppt/slides/slide59.xml" ContentType="application/vnd.openxmlformats-officedocument.presentationml.slide+xml"/>
  <Override PartName="/ppt/slides/slide75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76.xml" ContentType="application/vnd.openxmlformats-officedocument.presentationml.slide+xml"/>
  <Override PartName="/ppt/slides/slide72.xml" ContentType="application/vnd.openxmlformats-officedocument.presentationml.slide+xml"/>
  <Override PartName="/ppt/slides/slide77.xml" ContentType="application/vnd.openxmlformats-officedocument.presentationml.slide+xml"/>
  <Override PartName="/ppt/notesSlides/notesSlide5.xml" ContentType="application/vnd.openxmlformats-officedocument.presentationml.notesSlide+xml"/>
  <Override PartName="/docProps/app.xml" ContentType="application/vnd.openxmlformats-officedocument.extended-properties+xml"/>
  <Override PartName="/ppt/notesSlides/notesSlide2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44.xml" ContentType="application/vnd.openxmlformats-officedocument.presentationml.slide+xml"/>
  <Override PartName="/docProps/core.xml" ContentType="application/vnd.openxmlformats-package.core-properties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8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49.xml" ContentType="application/vnd.openxmlformats-officedocument.presentationml.slide+xml"/>
  <Override PartName="/ppt/theme/theme1.xml" ContentType="application/vnd.openxmlformats-officedocument.them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2.xml" ContentType="application/vnd.openxmlformats-officedocument.theme+xml"/>
  <Override PartName="/ppt/notesSlides/notesSlide22.xml" ContentType="application/vnd.openxmlformats-officedocument.presentationml.notesSlide+xml"/>
  <Override PartName="/ppt/notesSlides/notesSlide36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60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5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p15="http://schemas.microsoft.com/office/powerpoint/2012/main" xmlns:a="http://schemas.openxmlformats.org/drawingml/2006/main" xmlns:p="http://schemas.openxmlformats.org/presentationml/2006/main" xmlns:r="http://schemas.openxmlformats.org/officeDocument/2006/relationships" xmlns:mc="http://schemas.openxmlformats.org/markup-compatibility/2006" firstSlideNum="1" mc:Ignorable="p15">
  <p:sldMasterIdLst>
    <p:sldMasterId id="2147483648" r:id="rId0"/>
  </p:sldMasterIdLst>
  <p:notesMasterIdLst>
    <p:notesMasterId r:id="rId86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</p:sldIdLst>
  <p:sldSz cx="9144000" cy="6858000" type="screen4x3"/>
  <p:notesSz cx="6858000" cy="9144000"/>
  <p:defaultTextStyle>
    <a:defPPr>
      <a:defRPr lang="en-US"/>
    </a:defPPr>
    <a:lvl1pPr algn="l" rtl="false" eaLnBrk="false" fontAlgn="base" hangingPunct="false">
      <a:spcBef>
        <a:spcPct val="1"/>
      </a:spcBef>
      <a:spcAft>
        <a:spcPct val="1"/>
      </a:spcAft>
      <a:defRPr sz="2000" b="true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1pPr>
    <a:lvl2pPr marL="457200" algn="l" rtl="false" eaLnBrk="false" fontAlgn="base" hangingPunct="false">
      <a:spcBef>
        <a:spcPct val="1"/>
      </a:spcBef>
      <a:spcAft>
        <a:spcPct val="1"/>
      </a:spcAft>
      <a:defRPr sz="2000" b="true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2pPr>
    <a:lvl3pPr marL="914400" algn="l" rtl="false" eaLnBrk="false" fontAlgn="base" hangingPunct="false">
      <a:spcBef>
        <a:spcPct val="1"/>
      </a:spcBef>
      <a:spcAft>
        <a:spcPct val="1"/>
      </a:spcAft>
      <a:defRPr sz="2000" b="true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3pPr>
    <a:lvl4pPr marL="1371600" algn="l" rtl="false" eaLnBrk="false" fontAlgn="base" hangingPunct="false">
      <a:spcBef>
        <a:spcPct val="1"/>
      </a:spcBef>
      <a:spcAft>
        <a:spcPct val="1"/>
      </a:spcAft>
      <a:defRPr sz="2000" b="true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4pPr>
    <a:lvl5pPr marL="1828800" algn="l" rtl="false" eaLnBrk="false" fontAlgn="base" hangingPunct="false">
      <a:spcBef>
        <a:spcPct val="1"/>
      </a:spcBef>
      <a:spcAft>
        <a:spcPct val="1"/>
      </a:spcAft>
      <a:defRPr sz="2000" b="true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5pPr>
    <a:lvl6pPr marL="2286000" algn="l" defTabSz="914400" rtl="false" eaLnBrk="true" latinLnBrk="false" hangingPunct="true">
      <a:defRPr sz="2000" b="true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6pPr>
    <a:lvl7pPr marL="2743200" algn="l" defTabSz="914400" rtl="false" eaLnBrk="true" latinLnBrk="false" hangingPunct="true">
      <a:defRPr sz="2000" b="true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7pPr>
    <a:lvl8pPr marL="3200400" algn="l" defTabSz="914400" rtl="false" eaLnBrk="true" latinLnBrk="false" hangingPunct="true">
      <a:defRPr sz="2000" b="true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8pPr>
    <a:lvl9pPr marL="3657600" algn="l" defTabSz="914400" rtl="false" eaLnBrk="true" latinLnBrk="false" hangingPunct="true">
      <a:defRPr sz="2000" b="true" kern="1200">
        <a:solidFill>
          <a:schemeClr val="tx1"/>
        </a:solidFill>
        <a:latin typeface="Comic Sans MS" panose="030F0702030302020204" charset="0"/>
        <a:ea typeface="宋体" pitchFamily="2" charset="-122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>
  <p:showPr showNarration="true">
    <p:present/>
    <p:sldAll/>
    <p:penClr>
      <a:srgbClr val="FF0000"/>
    </p:penClr>
    <p:extLst>
      <p:ext uri="{EC167BDD-8182-4AB7-AECC-EB403E3ABB37}"/>
      <p:ext uri="{2FDB2607-1784-4EEB-B798-7EB5836EED8A}"/>
    </p:extLst>
  </p:showPr>
  <p:extLst>
    <p:ext uri="{E76CE94A-603C-4142-B9EB-6D1370010A27}"/>
    <p:ext uri="{D31A062A-798A-4329-ABDD-BBA856620510}"/>
    <p:ext uri="{FD5EFAAD-0ECE-453E-9831-46B23BE46B34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>
    <p:restoredLeft sz="12491" autoAdjust="false"/>
    <p:restoredTop sz="93494" autoAdjust="false"/>
  </p:normalViewPr>
  <p:slideViewPr>
    <p:cSldViewPr>
      <p:cViewPr varScale="true">
        <p:scale>
          <a:sx n="110" d="100"/>
          <a:sy n="110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<Relationships xmlns="http://schemas.openxmlformats.org/package/2006/relationships"><Relationship Id="rId89" Type="http://schemas.openxmlformats.org/officeDocument/2006/relationships/viewProps" Target="viewProps.xml" /><Relationship Id="rId87" Type="http://schemas.openxmlformats.org/officeDocument/2006/relationships/presProps" Target="presProps.xml" /><Relationship Id="rId86" Type="http://schemas.openxmlformats.org/officeDocument/2006/relationships/notesMaster" Target="notesMasters/notesMaster1.xml" /><Relationship Id="rId85" Type="http://schemas.openxmlformats.org/officeDocument/2006/relationships/slide" Target="slides/slide85.xml" /><Relationship Id="rId84" Type="http://schemas.openxmlformats.org/officeDocument/2006/relationships/slide" Target="slides/slide84.xml" /><Relationship Id="rId80" Type="http://schemas.openxmlformats.org/officeDocument/2006/relationships/slide" Target="slides/slide80.xml" /><Relationship Id="rId8" Type="http://schemas.openxmlformats.org/officeDocument/2006/relationships/slide" Target="slides/slide8.xml" /><Relationship Id="rId40" Type="http://schemas.openxmlformats.org/officeDocument/2006/relationships/slide" Target="slides/slide40.xml" /><Relationship Id="rId38" Type="http://schemas.openxmlformats.org/officeDocument/2006/relationships/slide" Target="slides/slide38.xml" /><Relationship Id="rId2" Type="http://schemas.openxmlformats.org/officeDocument/2006/relationships/slide" Target="slides/slide2.xml" /><Relationship Id="rId37" Type="http://schemas.openxmlformats.org/officeDocument/2006/relationships/slide" Target="slides/slide37.xml" /><Relationship Id="rId21" Type="http://schemas.openxmlformats.org/officeDocument/2006/relationships/slide" Target="slides/slide21.xml" /><Relationship Id="rId78" Type="http://schemas.openxmlformats.org/officeDocument/2006/relationships/slide" Target="slides/slide78.xml" /><Relationship Id="rId29" Type="http://schemas.openxmlformats.org/officeDocument/2006/relationships/slide" Target="slides/slide29.xml" /><Relationship Id="rId28" Type="http://schemas.openxmlformats.org/officeDocument/2006/relationships/slide" Target="slides/slide28.xml" /><Relationship Id="rId82" Type="http://schemas.openxmlformats.org/officeDocument/2006/relationships/slide" Target="slides/slide82.xml" /><Relationship Id="rId0" Type="http://schemas.openxmlformats.org/officeDocument/2006/relationships/slideMaster" Target="slideMasters/slideMaster1.xml" /><Relationship Id="rId25" Type="http://schemas.openxmlformats.org/officeDocument/2006/relationships/slide" Target="slides/slide25.xml" /><Relationship Id="rId23" Type="http://schemas.openxmlformats.org/officeDocument/2006/relationships/slide" Target="slides/slide23.xml" /><Relationship Id="rId36" Type="http://schemas.openxmlformats.org/officeDocument/2006/relationships/slide" Target="slides/slide36.xml" /><Relationship Id="rId7" Type="http://schemas.openxmlformats.org/officeDocument/2006/relationships/slide" Target="slides/slide7.xml" /><Relationship Id="rId32" Type="http://schemas.openxmlformats.org/officeDocument/2006/relationships/slide" Target="slides/slide32.xml" /><Relationship Id="rId46" Type="http://schemas.openxmlformats.org/officeDocument/2006/relationships/slide" Target="slides/slide46.xml" /><Relationship Id="rId30" Type="http://schemas.openxmlformats.org/officeDocument/2006/relationships/slide" Target="slides/slide30.xml" /><Relationship Id="rId15" Type="http://schemas.openxmlformats.org/officeDocument/2006/relationships/slide" Target="slides/slide15.xml" /><Relationship Id="rId13" Type="http://schemas.openxmlformats.org/officeDocument/2006/relationships/slide" Target="slides/slide13.xml" /><Relationship Id="rId34" Type="http://schemas.openxmlformats.org/officeDocument/2006/relationships/slide" Target="slides/slide34.xml" /><Relationship Id="rId31" Type="http://schemas.openxmlformats.org/officeDocument/2006/relationships/slide" Target="slides/slide31.xml" /><Relationship Id="rId24" Type="http://schemas.openxmlformats.org/officeDocument/2006/relationships/slide" Target="slides/slide24.xml" /><Relationship Id="rId12" Type="http://schemas.openxmlformats.org/officeDocument/2006/relationships/slide" Target="slides/slide12.xml" /><Relationship Id="rId58" Type="http://schemas.openxmlformats.org/officeDocument/2006/relationships/slide" Target="slides/slide58.xml" /><Relationship Id="rId35" Type="http://schemas.openxmlformats.org/officeDocument/2006/relationships/slide" Target="slides/slide35.xml" /><Relationship Id="rId43" Type="http://schemas.openxmlformats.org/officeDocument/2006/relationships/slide" Target="slides/slide43.xml" /><Relationship Id="rId79" Type="http://schemas.openxmlformats.org/officeDocument/2006/relationships/slide" Target="slides/slide79.xml" /><Relationship Id="rId11" Type="http://schemas.openxmlformats.org/officeDocument/2006/relationships/slide" Target="slides/slide11.xml" /><Relationship Id="rId26" Type="http://schemas.openxmlformats.org/officeDocument/2006/relationships/slide" Target="slides/slide26.xml" /><Relationship Id="rId16" Type="http://schemas.openxmlformats.org/officeDocument/2006/relationships/slide" Target="slides/slide16.xml" /><Relationship Id="rId3" Type="http://schemas.openxmlformats.org/officeDocument/2006/relationships/slide" Target="slides/slide3.xml" /><Relationship Id="rId1" Type="http://schemas.openxmlformats.org/officeDocument/2006/relationships/slide" Target="slides/slide1.xml" /><Relationship Id="rId17" Type="http://schemas.openxmlformats.org/officeDocument/2006/relationships/slide" Target="slides/slide17.xml" /><Relationship Id="rId39" Type="http://schemas.openxmlformats.org/officeDocument/2006/relationships/slide" Target="slides/slide39.xml" /><Relationship Id="rId18" Type="http://schemas.openxmlformats.org/officeDocument/2006/relationships/slide" Target="slides/slide18.xml" /><Relationship Id="rId4" Type="http://schemas.openxmlformats.org/officeDocument/2006/relationships/slide" Target="slides/slide4.xml" /><Relationship Id="rId27" Type="http://schemas.openxmlformats.org/officeDocument/2006/relationships/slide" Target="slides/slide27.xml" /><Relationship Id="rId83" Type="http://schemas.openxmlformats.org/officeDocument/2006/relationships/slide" Target="slides/slide83.xml" /><Relationship Id="rId10" Type="http://schemas.openxmlformats.org/officeDocument/2006/relationships/slide" Target="slides/slide10.xml" /><Relationship Id="rId22" Type="http://schemas.openxmlformats.org/officeDocument/2006/relationships/slide" Target="slides/slide22.xml" /><Relationship Id="rId41" Type="http://schemas.openxmlformats.org/officeDocument/2006/relationships/slide" Target="slides/slide41.xml" /><Relationship Id="rId42" Type="http://schemas.openxmlformats.org/officeDocument/2006/relationships/slide" Target="slides/slide42.xml" /><Relationship Id="rId9" Type="http://schemas.openxmlformats.org/officeDocument/2006/relationships/slide" Target="slides/slide9.xml" /><Relationship Id="rId65" Type="http://schemas.openxmlformats.org/officeDocument/2006/relationships/slide" Target="slides/slide65.xml" /><Relationship Id="rId74" Type="http://schemas.openxmlformats.org/officeDocument/2006/relationships/slide" Target="slides/slide74.xml" /><Relationship Id="rId44" Type="http://schemas.openxmlformats.org/officeDocument/2006/relationships/slide" Target="slides/slide44.xml" /><Relationship Id="rId45" Type="http://schemas.openxmlformats.org/officeDocument/2006/relationships/slide" Target="slides/slide45.xml" /><Relationship Id="rId47" Type="http://schemas.openxmlformats.org/officeDocument/2006/relationships/slide" Target="slides/slide47.xml" /><Relationship Id="rId48" Type="http://schemas.openxmlformats.org/officeDocument/2006/relationships/slide" Target="slides/slide48.xml" /><Relationship Id="rId49" Type="http://schemas.openxmlformats.org/officeDocument/2006/relationships/slide" Target="slides/slide49.xml" /><Relationship Id="rId70" Type="http://schemas.openxmlformats.org/officeDocument/2006/relationships/slide" Target="slides/slide70.xml" /><Relationship Id="rId81" Type="http://schemas.openxmlformats.org/officeDocument/2006/relationships/slide" Target="slides/slide81.xml" /><Relationship Id="rId5" Type="http://schemas.openxmlformats.org/officeDocument/2006/relationships/slide" Target="slides/slide5.xml" /><Relationship Id="rId63" Type="http://schemas.openxmlformats.org/officeDocument/2006/relationships/slide" Target="slides/slide63.xml" /><Relationship Id="rId67" Type="http://schemas.openxmlformats.org/officeDocument/2006/relationships/slide" Target="slides/slide67.xml" /><Relationship Id="rId52" Type="http://schemas.openxmlformats.org/officeDocument/2006/relationships/slide" Target="slides/slide52.xml" /><Relationship Id="rId71" Type="http://schemas.openxmlformats.org/officeDocument/2006/relationships/slide" Target="slides/slide71.xml" /><Relationship Id="rId50" Type="http://schemas.openxmlformats.org/officeDocument/2006/relationships/slide" Target="slides/slide50.xml" /><Relationship Id="rId51" Type="http://schemas.openxmlformats.org/officeDocument/2006/relationships/slide" Target="slides/slide51.xml" /><Relationship Id="rId33" Type="http://schemas.openxmlformats.org/officeDocument/2006/relationships/slide" Target="slides/slide33.xml" /><Relationship Id="rId54" Type="http://schemas.openxmlformats.org/officeDocument/2006/relationships/slide" Target="slides/slide54.xml" /><Relationship Id="rId19" Type="http://schemas.openxmlformats.org/officeDocument/2006/relationships/slide" Target="slides/slide19.xml" /><Relationship Id="rId6" Type="http://schemas.openxmlformats.org/officeDocument/2006/relationships/slide" Target="slides/slide6.xml" /><Relationship Id="rId88" Type="http://schemas.openxmlformats.org/officeDocument/2006/relationships/tableStyles" Target="tableStyles.xml" /><Relationship Id="rId55" Type="http://schemas.openxmlformats.org/officeDocument/2006/relationships/slide" Target="slides/slide55.xml" /><Relationship Id="rId60" Type="http://schemas.openxmlformats.org/officeDocument/2006/relationships/slide" Target="slides/slide60.xml" /><Relationship Id="rId56" Type="http://schemas.openxmlformats.org/officeDocument/2006/relationships/slide" Target="slides/slide56.xml" /><Relationship Id="rId57" Type="http://schemas.openxmlformats.org/officeDocument/2006/relationships/slide" Target="slides/slide57.xml" /><Relationship Id="rId61" Type="http://schemas.openxmlformats.org/officeDocument/2006/relationships/slide" Target="slides/slide61.xml" /><Relationship Id="rId20" Type="http://schemas.openxmlformats.org/officeDocument/2006/relationships/slide" Target="slides/slide20.xml" /><Relationship Id="rId62" Type="http://schemas.openxmlformats.org/officeDocument/2006/relationships/slide" Target="slides/slide62.xml" /><Relationship Id="rId68" Type="http://schemas.openxmlformats.org/officeDocument/2006/relationships/slide" Target="slides/slide68.xml" /><Relationship Id="rId53" Type="http://schemas.openxmlformats.org/officeDocument/2006/relationships/slide" Target="slides/slide53.xml" /><Relationship Id="rId64" Type="http://schemas.openxmlformats.org/officeDocument/2006/relationships/slide" Target="slides/slide64.xml" /><Relationship Id="rId14" Type="http://schemas.openxmlformats.org/officeDocument/2006/relationships/slide" Target="slides/slide14.xml" /><Relationship Id="rId66" Type="http://schemas.openxmlformats.org/officeDocument/2006/relationships/slide" Target="slides/slide66.xml" /><Relationship Id="rId59" Type="http://schemas.openxmlformats.org/officeDocument/2006/relationships/slide" Target="slides/slide59.xml" /><Relationship Id="rId69" Type="http://schemas.openxmlformats.org/officeDocument/2006/relationships/slide" Target="slides/slide69.xml" /><Relationship Id="rId75" Type="http://schemas.openxmlformats.org/officeDocument/2006/relationships/slide" Target="slides/slide75.xml" /><Relationship Id="rId73" Type="http://schemas.openxmlformats.org/officeDocument/2006/relationships/slide" Target="slides/slide73.xml" /><Relationship Id="rId76" Type="http://schemas.openxmlformats.org/officeDocument/2006/relationships/slide" Target="slides/slide76.xml" /><Relationship Id="rId72" Type="http://schemas.openxmlformats.org/officeDocument/2006/relationships/slide" Target="slides/slide72.xml" /><Relationship Id="rId77" Type="http://schemas.openxmlformats.org/officeDocument/2006/relationships/slide" Target="slides/slide77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Arrowheads="true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defRPr sz="12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2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/>
          </a:extLst>
        </p:spPr>
        <p:txBody>
          <a:bodyPr/>
          <a:p/>
        </p:txBody>
      </p:sp>
      <p:sp>
        <p:nvSpPr>
          <p:cNvPr id="5" name="Rectangle 5"/>
          <p:cNvSpPr>
            <a:spLocks noGrp="true" noChangeArrowheads="true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altLang="zh-CN" noProof="false"/>
              <a:t>Click to edit Master text styles</a:t>
            </a:r>
            <a:endParaRPr/>
          </a:p>
          <a:p>
            <a:pPr lvl="1"/>
            <a:r>
              <a:rPr lang="en-US" altLang="zh-CN" noProof="false"/>
              <a:t>Second level</a:t>
            </a:r>
            <a:endParaRPr/>
          </a:p>
          <a:p>
            <a:pPr lvl="2"/>
            <a:r>
              <a:rPr lang="en-US" altLang="zh-CN" noProof="false"/>
              <a:t>Third level</a:t>
            </a:r>
            <a:endParaRPr/>
          </a:p>
          <a:p>
            <a:pPr lvl="3"/>
            <a:r>
              <a:rPr lang="en-US" altLang="zh-CN" noProof="false"/>
              <a:t>Fourth level</a:t>
            </a:r>
            <a:endParaRPr/>
          </a:p>
          <a:p>
            <a:pPr lvl="4"/>
            <a:r>
              <a:rPr lang="en-US" altLang="zh-CN" noProof="false"/>
              <a:t>Fifth level</a:t>
            </a:r>
            <a:endParaRPr/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>
              <a:defRPr sz="12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false" compatLnSpc="true"/>
          <a:lstStyle>
            <a:lvl1pPr algn="r">
              <a:defRPr sz="12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BEA8A32D-AA4F-CC47-A472-66F1828E70D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false" eaLnBrk="false" fontAlgn="base" hangingPunct="false">
      <a:spcBef>
        <a:spcPct val="30000"/>
      </a:spcBef>
      <a:spcAft>
        <a:spcPct val="1"/>
      </a:spcAft>
      <a:defRPr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false" eaLnBrk="true" latinLnBrk="false" hangingPunct="true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1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2.xml" /></Relationships>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3.xml" /></Relationships>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4.xml" /></Relationships>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5.xml" /></Relationships>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6.xml" /></Relationships>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7.xml" /></Relationships>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8.xml" /></Relationships>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9.xml" /></Relationships>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2.xml" /></Relationships>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0.xml" /></Relationships>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1.xml" /></Relationships>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2.xml" /></Relationships>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3.xml" /></Relationships>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4.xml" /></Relationships>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5.xml" /></Relationships>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7.xml" /></Relationships>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8.xml" /></Relationships>
</file>

<file path=ppt/notesSlides/_rels/notesSlide2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9.xml" /></Relationships>
</file>

<file path=ppt/notesSlides/_rels/notesSlide2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3.xml" /></Relationships>
</file>

<file path=ppt/notesSlides/_rels/notesSlide3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0.xml" /></Relationships>
</file>

<file path=ppt/notesSlides/_rels/notesSlide3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1.xml" /></Relationships>
</file>

<file path=ppt/notesSlides/_rels/notesSlide3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2.xml" /></Relationships>
</file>

<file path=ppt/notesSlides/_rels/notesSlide3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3.xml" /></Relationships>
</file>

<file path=ppt/notesSlides/_rels/notesSlide3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4.xml" /></Relationships>
</file>

<file path=ppt/notesSlides/_rels/notesSlide3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5.xml" /></Relationships>
</file>

<file path=ppt/notesSlides/_rels/notesSlide3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6.xml" /></Relationships>
</file>

<file path=ppt/notesSlides/_rels/notesSlide3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7.xml" /></Relationships>
</file>

<file path=ppt/notesSlides/_rels/notesSlide3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.xml" /></Relationships>
</file>

<file path=ppt/notesSlides/_rels/notesSlide3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0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5.xml" /></Relationships>
</file>

<file path=ppt/notesSlides/_rels/notesSlide4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1.xml" /></Relationships>
</file>

<file path=ppt/notesSlides/_rels/notesSlide4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2.xml" /></Relationships>
</file>

<file path=ppt/notesSlides/_rels/notesSlide4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3.xml" /></Relationships>
</file>

<file path=ppt/notesSlides/_rels/notesSlide4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4.xml" /></Relationships>
</file>

<file path=ppt/notesSlides/_rels/notesSlide4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5.xml" /></Relationships>
</file>

<file path=ppt/notesSlides/_rels/notesSlide4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6.xml" /></Relationships>
</file>

<file path=ppt/notesSlides/_rels/notesSlide4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7.xml" /></Relationships>
</file>

<file path=ppt/notesSlides/_rels/notesSlide4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8.xml" /></Relationships>
</file>

<file path=ppt/notesSlides/_rels/notesSlide4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.xml" /></Relationships>
</file>

<file path=ppt/notesSlides/_rels/notesSlide4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0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7.xml" /></Relationships>
</file>

<file path=ppt/notesSlides/_rels/notesSlide5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1.xml" /></Relationships>
</file>

<file path=ppt/notesSlides/_rels/notesSlide5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2.xml" /></Relationships>
</file>

<file path=ppt/notesSlides/_rels/notesSlide5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3.xml" /></Relationships>
</file>

<file path=ppt/notesSlides/_rels/notesSlide5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5.xml" /></Relationships>
</file>

<file path=ppt/notesSlides/_rels/notesSlide5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7.xml" /></Relationships>
</file>

<file path=ppt/notesSlides/_rels/notesSlide5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8.xml" /></Relationships>
</file>

<file path=ppt/notesSlides/_rels/notesSlide5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9.xml" /></Relationships>
</file>

<file path=ppt/notesSlides/_rels/notesSlide5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.xml" /></Relationships>
</file>

<file path=ppt/notesSlides/_rels/notesSlide5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0.xml" /></Relationships>
</file>

<file path=ppt/notesSlides/_rels/notesSlide5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1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8.xml" /></Relationships>
</file>

<file path=ppt/notesSlides/_rels/notesSlide6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6.xml" /></Relationships>
</file>

<file path=ppt/notesSlides/_rels/notesSlide6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7.xml" /></Relationships>
</file>

<file path=ppt/notesSlides/_rels/notesSlide6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8.xml" /></Relationships>
</file>

<file path=ppt/notesSlides/_rels/notesSlide6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79.xml" /></Relationships>
</file>

<file path=ppt/notesSlides/_rels/notesSlide6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80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9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0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869D8D7-7EC4-704F-9D8B-78520C3B21C5}" type="slidenum">
              <a:rPr lang="zh-CN" altLang="en-US" sz="1200" b="false">
                <a:latin typeface="Times New Roman" panose="02020603050405020304" pitchFamily="18" charset="0"/>
              </a:rPr>
              <a:t>1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 dirty="false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B2D16E7F-366D-F047-860E-1DC486B6FDDE}" type="slidenum">
              <a:rPr lang="zh-CN" altLang="en-US" sz="1200" b="false">
                <a:latin typeface="Times New Roman" panose="02020603050405020304" pitchFamily="18" charset="0"/>
              </a:rPr>
              <a:t>21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3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583CA225-49E7-0548-B0E0-8D9E87974394}" type="slidenum">
              <a:rPr lang="zh-CN" altLang="en-US" sz="1200" b="false">
                <a:latin typeface="Times New Roman" panose="02020603050405020304" pitchFamily="18" charset="0"/>
              </a:rPr>
              <a:t>22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4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9372B548-35E4-514B-BFEC-90DBC24D8A17}" type="slidenum">
              <a:rPr lang="zh-CN" altLang="en-US" sz="1200" b="false">
                <a:latin typeface="Times New Roman" panose="02020603050405020304" pitchFamily="18" charset="0"/>
              </a:rPr>
              <a:t>23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4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4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EA3B0ED-6B83-054C-B329-F32FA949BE69}" type="slidenum">
              <a:rPr lang="zh-CN" altLang="en-US" sz="1200" b="false">
                <a:latin typeface="Times New Roman" panose="02020603050405020304" pitchFamily="18" charset="0"/>
              </a:rPr>
              <a:t>24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5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5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9FFE5E8B-C06E-F945-AAA5-EA663CC067DD}" type="slidenum">
              <a:rPr lang="zh-CN" altLang="en-US" sz="1200" b="false">
                <a:latin typeface="Times New Roman" panose="02020603050405020304" pitchFamily="18" charset="0"/>
              </a:rPr>
              <a:t>25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5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5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492BB6CB-9FB0-4241-A295-155FEF7E212B}" type="slidenum">
              <a:rPr lang="zh-CN" altLang="en-US" sz="1200" b="false">
                <a:latin typeface="Times New Roman" panose="02020603050405020304" pitchFamily="18" charset="0"/>
              </a:rPr>
              <a:t>26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5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6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32A730A-4362-FE44-B6FA-D502379527C9}" type="slidenum">
              <a:rPr lang="zh-CN" altLang="en-US" sz="1200" b="false">
                <a:latin typeface="Times New Roman" panose="02020603050405020304" pitchFamily="18" charset="0"/>
              </a:rPr>
              <a:t>27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6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6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4CB31FC0-846D-4948-9D2E-25479B35CE10}" type="slidenum">
              <a:rPr lang="zh-CN" altLang="en-US" sz="1200" b="false">
                <a:latin typeface="Times New Roman" panose="02020603050405020304" pitchFamily="18" charset="0"/>
              </a:rPr>
              <a:t>28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6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6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75C190FA-8C5F-EA48-9632-8C087A5705B3}" type="slidenum">
              <a:rPr lang="zh-CN" altLang="en-US" sz="1200" b="false">
                <a:latin typeface="Times New Roman" panose="02020603050405020304" pitchFamily="18" charset="0"/>
              </a:rPr>
              <a:t>29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7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7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58B21907-9E4B-ED49-86DD-EDA0B747D964}" type="slidenum">
              <a:rPr lang="zh-CN" altLang="en-US" sz="1200" b="false">
                <a:latin typeface="Times New Roman" panose="02020603050405020304" pitchFamily="18" charset="0"/>
              </a:rPr>
              <a:t>3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7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7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813BFC82-1ED1-4340-ACE0-D66EFE5F4269}" type="slidenum">
              <a:rPr lang="zh-CN" altLang="en-US" sz="1200" b="false">
                <a:latin typeface="Times New Roman" panose="02020603050405020304" pitchFamily="18" charset="0"/>
              </a:rPr>
              <a:t>12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79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/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3FD1CB91-F4F3-6D4B-93D2-7D06B1ADEC03}" type="slidenum">
              <a:rPr lang="zh-CN" altLang="en-US" sz="1200" b="false">
                <a:latin typeface="Times New Roman" panose="02020603050405020304" pitchFamily="18" charset="0"/>
              </a:rPr>
              <a:t>31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8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83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C1B61476-E520-9E4E-818F-02385B4F969A}" type="slidenum">
              <a:rPr lang="zh-CN" altLang="en-US" sz="1200" b="false">
                <a:latin typeface="Times New Roman" panose="02020603050405020304" pitchFamily="18" charset="0"/>
              </a:rPr>
              <a:t>32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8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87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8B5A5CA-BA64-E944-82FD-B22E26846738}" type="slidenum">
              <a:rPr lang="zh-CN" altLang="en-US" sz="1200" b="false">
                <a:latin typeface="Times New Roman" panose="02020603050405020304" pitchFamily="18" charset="0"/>
              </a:rPr>
              <a:t>33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9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91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3864447E-3251-A84C-B0CE-0CC665DA65EF}" type="slidenum">
              <a:rPr lang="zh-CN" altLang="en-US" sz="1200" b="false">
                <a:latin typeface="Times New Roman" panose="02020603050405020304" pitchFamily="18" charset="0"/>
              </a:rPr>
              <a:t>34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9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95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00244AEF-7213-374D-9C1B-AB222CF48A6C}" type="slidenum">
              <a:rPr lang="zh-CN" altLang="en-US" sz="1200" b="false">
                <a:latin typeface="Times New Roman" panose="02020603050405020304" pitchFamily="18" charset="0"/>
              </a:rPr>
              <a:t>35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9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99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07F84A73-1BA3-1C44-8C17-0B61F6597B7D}" type="slidenum">
              <a:rPr lang="zh-CN" altLang="en-US" sz="1200" b="false">
                <a:latin typeface="Times New Roman" panose="02020603050405020304" pitchFamily="18" charset="0"/>
              </a:rPr>
              <a:t>37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0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03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A175B7DD-9B9F-BE44-8674-093BA0E0EB20}" type="slidenum">
              <a:rPr lang="zh-CN" altLang="en-US" sz="1200" b="false">
                <a:latin typeface="Times New Roman" panose="02020603050405020304" pitchFamily="18" charset="0"/>
              </a:rPr>
              <a:t>38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0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07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ACBF87F4-D6D9-6942-A1FA-56936376ECC1}" type="slidenum">
              <a:rPr lang="zh-CN" altLang="en-US" sz="1200" b="false">
                <a:latin typeface="Times New Roman" panose="02020603050405020304" pitchFamily="18" charset="0"/>
              </a:rPr>
              <a:t>39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1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11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984B3489-9E7B-0345-8A01-D274B1A4501E}" type="slidenum">
              <a:rPr lang="zh-CN" altLang="en-US" sz="1200" b="false">
                <a:latin typeface="Times New Roman" panose="02020603050405020304" pitchFamily="18" charset="0"/>
              </a:rPr>
              <a:t>4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1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15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F13A81C-EFD1-1844-99E3-75294ED3C30D}" type="slidenum">
              <a:rPr lang="zh-CN" altLang="en-US" sz="1200" b="false">
                <a:latin typeface="Times New Roman" panose="02020603050405020304" pitchFamily="18" charset="0"/>
              </a:rPr>
              <a:t>13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284F56A8-10C0-1448-9641-07D3110B1824}" type="slidenum">
              <a:rPr lang="zh-CN" altLang="en-US" sz="1200" b="false">
                <a:latin typeface="Times New Roman" panose="02020603050405020304" pitchFamily="18" charset="0"/>
              </a:rPr>
              <a:t>40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1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19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695A24EE-DE39-FD40-BBAB-0B2D3DB58B2A}" type="slidenum">
              <a:rPr lang="zh-CN" altLang="en-US" sz="1200" b="false">
                <a:latin typeface="Times New Roman" panose="02020603050405020304" pitchFamily="18" charset="0"/>
              </a:rPr>
              <a:t>41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2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23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36EC2594-1C4D-FD40-B640-9F2C584B6FA7}" type="slidenum">
              <a:rPr lang="zh-CN" altLang="en-US" sz="1200" b="false">
                <a:latin typeface="Times New Roman" panose="02020603050405020304" pitchFamily="18" charset="0"/>
              </a:rPr>
              <a:t>42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2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27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BE058963-6366-EC42-9025-20E5A66274DB}" type="slidenum">
              <a:rPr lang="zh-CN" altLang="en-US" sz="1200" b="false">
                <a:latin typeface="Times New Roman" panose="02020603050405020304" pitchFamily="18" charset="0"/>
              </a:rPr>
              <a:t>43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3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31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D4490EB2-768E-D243-993E-F83227F2256D}" type="slidenum">
              <a:rPr lang="zh-CN" altLang="en-US" sz="1200" b="false">
                <a:latin typeface="Times New Roman" panose="02020603050405020304" pitchFamily="18" charset="0"/>
              </a:rPr>
              <a:t>45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3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35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B6BBA4B3-37A1-4A49-BEE5-83AD1832BEEF}" type="slidenum">
              <a:rPr lang="zh-CN" altLang="en-US" sz="1200" b="false">
                <a:latin typeface="Times New Roman" panose="02020603050405020304" pitchFamily="18" charset="0"/>
              </a:rPr>
              <a:t>46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3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39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A7212F89-8074-5D45-B785-48DFC254CB1E}" type="slidenum">
              <a:rPr lang="zh-CN" altLang="en-US" sz="1200" b="false">
                <a:latin typeface="Times New Roman" panose="02020603050405020304" pitchFamily="18" charset="0"/>
              </a:rPr>
              <a:t>47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4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43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幻灯片图像占位符 1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46" name="备注占位符 2"/>
          <p:cNvSpPr>
            <a:spLocks noGrp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/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要点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：进程进入阻塞（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blocked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）状态，还是可能会被信号唤醒，切换到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处理信号的。</a:t>
            </a:r>
            <a:endParaRPr lang="en-US" altLang="zh-CN" dirty="false">
              <a:latin typeface="Times New Roman" panose="02020603050405020304" pitchFamily="18" charset="0"/>
              <a:ea typeface="宋体" pitchFamily="2" charset="-122"/>
            </a:endParaRPr>
          </a:p>
          <a:p>
            <a:pPr/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要点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2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：同一个信号的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再返回前不可再次调用，也就是进入信号处理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的条件是之前同类信息信号的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必须返回，才能再次进入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。比如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SIGUSR1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调用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SIGUSR2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，在后者处理过程中再来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SIGUSR1,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是不能进入的，只是记录下来信号到达。必须等第一个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SIGUSR1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彻底返回，才会再次进入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SIGUSR1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。</a:t>
            </a:r>
            <a:r>
              <a:rPr lang="en-US" altLang="zh-CN" baseline="0" dirty="false">
                <a:latin typeface="Times New Roman" panose="02020603050405020304" pitchFamily="18" charset="0"/>
                <a:ea typeface="宋体" pitchFamily="2" charset="-122"/>
              </a:rPr>
              <a:t> </a:t>
            </a:r>
            <a:endParaRPr lang="en-US" altLang="zh-CN" dirty="false">
              <a:latin typeface="Times New Roman" panose="02020603050405020304" pitchFamily="18" charset="0"/>
              <a:ea typeface="宋体" pitchFamily="2" charset="-122"/>
            </a:endParaRPr>
          </a:p>
          <a:p>
            <a:pPr/>
            <a:endParaRPr lang="en-US" altLang="zh-CN" dirty="false">
              <a:latin typeface="Times New Roman" panose="02020603050405020304" pitchFamily="18" charset="0"/>
              <a:ea typeface="宋体" pitchFamily="2" charset="-122"/>
            </a:endParaRPr>
          </a:p>
          <a:p>
            <a:pPr/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流程：不论先调度父进程，还是先调度子进程，第一个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SIGUSR2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信号很快会发出，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处理，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count++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，然后进入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sleep(1)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 lang="en-US" altLang="zh-CN" dirty="false">
              <a:latin typeface="Times New Roman" panose="02020603050405020304" pitchFamily="18" charset="0"/>
              <a:ea typeface="宋体" pitchFamily="2" charset="-122"/>
            </a:endParaRPr>
          </a:p>
          <a:p>
            <a:pPr/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然后再收到第二个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SIGUSR2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信号时，由于对第一个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SIGUSR2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信号的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还没有返回，所以不能重入，信号记录，但是不会处理。</a:t>
            </a:r>
            <a:endParaRPr lang="en-US" altLang="zh-CN" dirty="false">
              <a:latin typeface="Times New Roman" panose="02020603050405020304" pitchFamily="18" charset="0"/>
              <a:ea typeface="宋体" pitchFamily="2" charset="-122"/>
            </a:endParaRPr>
          </a:p>
          <a:p>
            <a:pPr/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然后在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sleep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的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1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秒之内，后续的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4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个信号都会发出，但会叠加在一起，等从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sleep(1)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中返回后，处理时被当作一个信号了。</a:t>
            </a:r>
            <a:endParaRPr lang="en-US" altLang="zh-CN" dirty="false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47" name="幻灯片编号占位符 3"/>
          <p:cNvSpPr>
            <a:spLocks noGrp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88B49F66-9595-3A47-B108-1913002987C5}" type="slidenum">
              <a:rPr lang="zh-CN" altLang="en-US" sz="1200" b="false">
                <a:latin typeface="Times New Roman" panose="02020603050405020304" pitchFamily="18" charset="0"/>
              </a:rPr>
              <a:t>48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>
  <p:cSld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A2646B77-1003-0343-81E5-16D360A48B6E}" type="slidenum">
              <a:rPr lang="zh-CN" altLang="en-US" sz="1200" b="false">
                <a:latin typeface="Times New Roman" panose="02020603050405020304" pitchFamily="18" charset="0"/>
              </a:rPr>
              <a:t>5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5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1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A320AC0C-72B6-9048-9119-2885C1BA74D6}" type="slidenum">
              <a:rPr lang="zh-CN" altLang="en-US" sz="1200" b="false">
                <a:latin typeface="Times New Roman" panose="02020603050405020304" pitchFamily="18" charset="0"/>
              </a:rPr>
              <a:t>51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5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55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9E88AB7E-4A81-814E-81CB-C1737C367D03}" type="slidenum">
              <a:rPr lang="zh-CN" altLang="en-US" sz="1200" b="false">
                <a:latin typeface="Times New Roman" panose="02020603050405020304" pitchFamily="18" charset="0"/>
              </a:rPr>
              <a:t>15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>
  <p:cSld>
    <p:spTree>
      <p:nvGrpSpPr>
        <p:cNvPr id="1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2BED691-C778-1B48-ABA8-E72F19CC5B9E}" type="slidenum">
              <a:rPr lang="zh-CN" altLang="en-US" sz="1200" b="false">
                <a:latin typeface="Times New Roman" panose="02020603050405020304" pitchFamily="18" charset="0"/>
              </a:rPr>
              <a:t>52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5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>
            <a:pPr/>
            <a:endParaRPr/>
          </a:p>
        </p:txBody>
      </p:sp>
      <p:sp>
        <p:nvSpPr>
          <p:cNvPr id="159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>
  <p:cSld>
    <p:spTree>
      <p:nvGrpSpPr>
        <p:cNvPr id="1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B188FD69-A4B6-1646-A45C-F5E9CCD6348C}" type="slidenum">
              <a:rPr lang="zh-CN" altLang="en-US" sz="1200" b="false">
                <a:latin typeface="Times New Roman" panose="02020603050405020304" pitchFamily="18" charset="0"/>
              </a:rPr>
              <a:t>53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6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63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>
  <p:cSld>
    <p:spTree>
      <p:nvGrpSpPr>
        <p:cNvPr id="1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3A0B7D92-868D-FD46-8533-6950AF1D7DA2}" type="slidenum">
              <a:rPr lang="zh-CN" altLang="en-US" sz="1200" b="false">
                <a:latin typeface="Times New Roman" panose="02020603050405020304" pitchFamily="18" charset="0"/>
              </a:rPr>
              <a:t>54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6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67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>
  <p:cSld>
    <p:spTree>
      <p:nvGrpSpPr>
        <p:cNvPr id="1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3E493559-CD70-B545-9FA7-AD6C88310B7E}" type="slidenum">
              <a:rPr lang="zh-CN" altLang="en-US" sz="1200" b="false">
                <a:latin typeface="Times New Roman" panose="02020603050405020304" pitchFamily="18" charset="0"/>
              </a:rPr>
              <a:t>55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7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71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>
  <p:cSld>
    <p:spTree>
      <p:nvGrpSpPr>
        <p:cNvPr id="1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4E9B27E9-64FD-7844-9813-1CF67DD85249}" type="slidenum">
              <a:rPr lang="zh-CN" altLang="en-US" sz="1200" b="false">
                <a:latin typeface="Times New Roman" panose="02020603050405020304" pitchFamily="18" charset="0"/>
              </a:rPr>
              <a:t>56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7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75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8EBFA1F-3BCC-B148-89CE-D41700CFE3D2}" type="slidenum">
              <a:rPr lang="zh-CN" altLang="en-US" sz="1200" b="false">
                <a:latin typeface="Times New Roman" panose="02020603050405020304" pitchFamily="18" charset="0"/>
              </a:rPr>
              <a:t>57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7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79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Reap 18906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后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sleep(2);</a:t>
            </a:r>
            <a:endParaRPr/>
          </a:p>
          <a:p>
            <a:pPr eaLnBrk="true" hangingPunct="true"/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然后再次调用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handler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时应该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while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循环回收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18908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和</a:t>
            </a:r>
            <a:r>
              <a:rPr lang="en-US" altLang="zh-CN" dirty="false">
                <a:latin typeface="Times New Roman" panose="02020603050405020304" pitchFamily="18" charset="0"/>
                <a:ea typeface="宋体" pitchFamily="2" charset="-122"/>
              </a:rPr>
              <a:t>18907</a:t>
            </a:r>
            <a:r>
              <a:rPr lang="zh-CN" altLang="en-US" dirty="false">
                <a:latin typeface="Times New Roman" panose="02020603050405020304" pitchFamily="18" charset="0"/>
                <a:ea typeface="宋体" pitchFamily="2" charset="-122"/>
              </a:rPr>
              <a:t>。</a:t>
            </a:r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2BED691-C778-1B48-ABA8-E72F19CC5B9E}" type="slidenum">
              <a:rPr lang="zh-CN" altLang="en-US" sz="1200" b="false">
                <a:latin typeface="Times New Roman" panose="02020603050405020304" pitchFamily="18" charset="0"/>
              </a:rPr>
              <a:t>52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8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>
            <a:pPr/>
            <a:endParaRPr/>
          </a:p>
        </p:txBody>
      </p:sp>
      <p:sp>
        <p:nvSpPr>
          <p:cNvPr id="183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>
  <p:cSld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2BED691-C778-1B48-ABA8-E72F19CC5B9E}" type="slidenum">
              <a:rPr lang="zh-CN" altLang="en-US" sz="1200" b="false">
                <a:latin typeface="Times New Roman" panose="02020603050405020304" pitchFamily="18" charset="0"/>
              </a:rPr>
              <a:t>52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8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>
            <a:pPr/>
            <a:endParaRPr/>
          </a:p>
        </p:txBody>
      </p:sp>
      <p:sp>
        <p:nvSpPr>
          <p:cNvPr id="187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>
  <p:cSld>
    <p:spTree>
      <p:nvGrpSpPr>
        <p:cNvPr id="1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7205F8AE-362D-0C43-A89E-FD46A1914258}" type="slidenum">
              <a:rPr lang="zh-CN" altLang="en-US" sz="1200" b="false">
                <a:latin typeface="Times New Roman" panose="02020603050405020304" pitchFamily="18" charset="0"/>
              </a:rPr>
              <a:t>6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9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191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3A0B7D92-868D-FD46-8533-6950AF1D7DA2}" type="slidenum">
              <a:rPr lang="zh-CN" altLang="en-US" sz="1200" b="false">
                <a:latin typeface="Times New Roman" panose="02020603050405020304" pitchFamily="18" charset="0"/>
              </a:rPr>
              <a:t>54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9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>
            <a:pPr/>
            <a:endParaRPr/>
          </a:p>
        </p:txBody>
      </p:sp>
      <p:sp>
        <p:nvSpPr>
          <p:cNvPr id="195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C7458B5C-367F-934B-90D2-A100A7EFB46A}" type="slidenum">
              <a:rPr lang="zh-CN" altLang="en-US" sz="1200" b="false">
                <a:latin typeface="Times New Roman" panose="02020603050405020304" pitchFamily="18" charset="0"/>
              </a:rPr>
              <a:t>17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9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0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>
  <p:cSld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3A0B7D92-868D-FD46-8533-6950AF1D7DA2}" type="slidenum">
              <a:rPr lang="zh-CN" altLang="en-US" sz="1200" b="false">
                <a:latin typeface="Times New Roman" panose="02020603050405020304" pitchFamily="18" charset="0"/>
              </a:rPr>
              <a:t>54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19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>
            <a:pPr/>
            <a:endParaRPr/>
          </a:p>
        </p:txBody>
      </p:sp>
      <p:sp>
        <p:nvSpPr>
          <p:cNvPr id="199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>
  <p:cSld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E2BED691-C778-1B48-ABA8-E72F19CC5B9E}" type="slidenum">
              <a:rPr lang="zh-CN" altLang="en-US" sz="1200" b="false">
                <a:latin typeface="Times New Roman" panose="02020603050405020304" pitchFamily="18" charset="0"/>
              </a:rPr>
              <a:t>52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0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03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>
  <p:cSld>
    <p:spTree>
      <p:nvGrpSpPr>
        <p:cNvPr id="2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AC0A9666-B15C-5D45-9BBA-3DD531C71CA1}" type="slidenum">
              <a:rPr lang="zh-CN" altLang="en-US" sz="1200" b="false">
                <a:latin typeface="Times New Roman" panose="02020603050405020304" pitchFamily="18" charset="0"/>
              </a:rPr>
              <a:t>58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0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07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>
  <p:cSld>
    <p:spTree>
      <p:nvGrpSpPr>
        <p:cNvPr id="2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07EF0BFB-ED8B-4C49-BD84-1497EAB95F34}" type="slidenum">
              <a:rPr lang="zh-CN" altLang="en-US" sz="1200" b="false">
                <a:latin typeface="Times New Roman" panose="02020603050405020304" pitchFamily="18" charset="0"/>
              </a:rPr>
              <a:t>60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1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11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>
  <p:cSld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0A30B689-64B4-8A4D-9122-CF3C8558F92A}" type="slidenum">
              <a:rPr lang="zh-CN" altLang="en-US" sz="1200" b="false">
                <a:latin typeface="Times New Roman" panose="02020603050405020304" pitchFamily="18" charset="0"/>
              </a:rPr>
              <a:t>62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1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15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>
  <p:cSld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0FE801A7-6326-8B4A-994D-674B1D6E700E}" type="slidenum">
              <a:rPr lang="zh-CN" altLang="en-US" sz="1200" b="false">
                <a:latin typeface="Times New Roman" panose="02020603050405020304" pitchFamily="18" charset="0"/>
              </a:rPr>
              <a:t>63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1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19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>
  <p:cSld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9097127B-44F8-DA47-969D-E0CBB37A0A7D}" type="slidenum">
              <a:rPr lang="zh-CN" altLang="en-US" sz="1200" b="false">
                <a:latin typeface="Times New Roman" panose="02020603050405020304" pitchFamily="18" charset="0"/>
              </a:rPr>
              <a:t>64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2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23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>
  <p:cSld>
    <p:spTree>
      <p:nvGrpSpPr>
        <p:cNvPr id="2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4AFEDBBA-4A1F-864A-BCF0-8689BAD4CEB8}" type="slidenum">
              <a:rPr lang="zh-CN" altLang="en-US" sz="1200" b="false">
                <a:latin typeface="Times New Roman" panose="02020603050405020304" pitchFamily="18" charset="0"/>
              </a:rPr>
              <a:t>7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2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27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>
  <p:cSld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5B1A93E2-EED2-5946-A2C3-178F0F0DA263}" type="slidenum">
              <a:rPr lang="zh-CN" altLang="en-US" sz="1200" b="false">
                <a:latin typeface="Times New Roman" panose="02020603050405020304" pitchFamily="18" charset="0"/>
              </a:rPr>
              <a:t>65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3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31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>
  <p:cSld>
    <p:spTree>
      <p:nvGrpSpPr>
        <p:cNvPr id="2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7FF87BAC-A122-F441-BA26-D2C3173F1099}" type="slidenum">
              <a:rPr lang="zh-CN" altLang="en-US" sz="1200" b="false">
                <a:latin typeface="Times New Roman" panose="02020603050405020304" pitchFamily="18" charset="0"/>
              </a:rPr>
              <a:t>66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3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35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33CF8CA7-C84A-E144-A9DC-A94E02EA843B}" type="slidenum">
              <a:rPr lang="zh-CN" altLang="en-US" sz="1200" b="false">
                <a:latin typeface="Times New Roman" panose="02020603050405020304" pitchFamily="18" charset="0"/>
              </a:rPr>
              <a:t>18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3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4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>
  <p:cSld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72314746-B779-B44F-B26A-E6FBC577E779}" type="slidenum">
              <a:rPr lang="zh-CN" altLang="en-US" sz="1200" b="false">
                <a:latin typeface="Times New Roman" panose="02020603050405020304" pitchFamily="18" charset="0"/>
              </a:rPr>
              <a:t>73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38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39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>
  <p:cSld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4F55F47F-1409-8341-8190-0519C923C677}" type="slidenum">
              <a:rPr lang="zh-CN" altLang="en-US" sz="1200" b="false">
                <a:latin typeface="Times New Roman" panose="02020603050405020304" pitchFamily="18" charset="0"/>
              </a:rPr>
              <a:t>74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42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43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>
  <p:cSld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FA07800D-46CE-3A42-BCE8-3EFF0E091978}" type="slidenum">
              <a:rPr lang="zh-CN" altLang="en-US" sz="1200" b="false">
                <a:latin typeface="Times New Roman" panose="02020603050405020304" pitchFamily="18" charset="0"/>
              </a:rPr>
              <a:t>75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46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47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>
  <p:cSld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89ED5C06-A923-4A4A-B893-8CA378849AA1}" type="slidenum">
              <a:rPr lang="zh-CN" altLang="en-US" sz="1200" b="false">
                <a:latin typeface="Times New Roman" panose="02020603050405020304" pitchFamily="18" charset="0"/>
              </a:rPr>
              <a:t>76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50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51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>
  <p:cSld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6EAAE83F-9B87-9C4F-B1F2-CAB3D3254586}" type="slidenum">
              <a:rPr lang="zh-CN" altLang="en-US" sz="1200" b="false">
                <a:latin typeface="Times New Roman" panose="02020603050405020304" pitchFamily="18" charset="0"/>
              </a:rPr>
              <a:t>77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54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55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F96301F2-97C6-984C-941D-47DF7A7381E8}" type="slidenum">
              <a:rPr lang="zh-CN" altLang="en-US" sz="1200" b="false">
                <a:latin typeface="Times New Roman" panose="02020603050405020304" pitchFamily="18" charset="0"/>
              </a:rPr>
              <a:t>19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27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28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9FEEB000-27AE-D64B-878A-477C46CEE9E9}" type="slidenum">
              <a:rPr lang="zh-CN" altLang="en-US" sz="1200" b="false">
                <a:latin typeface="Times New Roman" panose="02020603050405020304" pitchFamily="18" charset="0"/>
              </a:rPr>
              <a:t>2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31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2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/>
          <p:cNvSpPr>
            <a:spLocks noGrp="true" noChangeArrowheads="true"/>
          </p:cNvSpPr>
          <p:nvPr>
            <p:ph type="sldNum" sz="quarter" idx="5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D828D4A1-D1AB-5444-957C-6BA1833104A3}" type="slidenum">
              <a:rPr lang="zh-CN" altLang="en-US" sz="1200" b="false">
                <a:latin typeface="Times New Roman" panose="02020603050405020304" pitchFamily="18" charset="0"/>
              </a:rPr>
              <a:t>20</a:t>
            </a:fld>
            <a:endParaRPr lang="en-US" altLang="zh-CN" sz="1200" b="false">
              <a:latin typeface="Times New Roman" panose="02020603050405020304" pitchFamily="18" charset="0"/>
            </a:endParaRPr>
          </a:p>
        </p:txBody>
      </p:sp>
      <p:sp>
        <p:nvSpPr>
          <p:cNvPr id="35" name="Rectangle 2"/>
          <p:cNvSpPr>
            <a:spLocks noGrp="true" noRot="true" noChangeAspect="true" noChangeArrowheads="true" noTextEdit="true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6" name="Rectangle 3"/>
          <p:cNvSpPr>
            <a:spLocks noGrp="true" noChangeArrowheads="true"/>
          </p:cNvSpPr>
          <p:nvPr>
            <p:ph type="body" idx="1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eaLnBrk="true" hangingPunct="true"/>
            <a:endParaRPr lang="zh-CN" altLang="en-US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1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showMasterSp="false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Grp="true" noChangeArrowheads="true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/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Rectangle 1027"/>
          <p:cNvSpPr>
            <a:spLocks noGrp="true" noChangeArrowheads="true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/>
            <a:r>
              <a:rPr lang="en-US" altLang="zh-CN"/>
              <a:t>Click to edit Master subtitle style</a:t>
            </a:r>
            <a:endParaRPr/>
          </a:p>
        </p:txBody>
      </p:sp>
      <p:sp>
        <p:nvSpPr>
          <p:cNvPr id="4" name="Rectangle 1028"/>
          <p:cNvSpPr>
            <a:spLocks noGrp="true" noChangeArrowheads="true"/>
          </p:cNvSpPr>
          <p:nvPr>
            <p:ph type="dt" sz="half" idx="10"/>
          </p:nvPr>
        </p:nvSpPr>
        <p:spPr>
          <a:xfrm>
            <a:off x="533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EB310-DF52-6E48-B7A2-93DC420E7589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" name="Rectangle 1029"/>
          <p:cNvSpPr>
            <a:spLocks noGrp="true" noChangeArrowheads="true"/>
          </p:cNvSpPr>
          <p:nvPr>
            <p:ph type="ftr" sz="quarter" idx="11"/>
          </p:nvPr>
        </p:nvSpPr>
        <p:spPr>
          <a:xfrm>
            <a:off x="2514600" y="6248400"/>
            <a:ext cx="411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1030"/>
          <p:cNvSpPr>
            <a:spLocks noGrp="true" noChangeArrowheads="true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A97B9-A372-4C4A-ABBD-1E2F85F101F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type="vertTx">
  <p:cSld name="标题和竖排文字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9" name="竖排文字占位符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80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A368F-B944-004F-AFD3-86E8964F90A7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81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82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47847-F52E-0F48-A5B2-DB23F3F1203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type="vertTitleAndTx">
  <p:cSld name="垂直排列标题与文本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true"/>
          </p:cNvSpPr>
          <p:nvPr>
            <p:ph type="title" orient="vert"/>
          </p:nvPr>
        </p:nvSpPr>
        <p:spPr>
          <a:xfrm>
            <a:off x="6686550" y="457200"/>
            <a:ext cx="2076450" cy="5562600"/>
          </a:xfrm>
        </p:spPr>
        <p:txBody>
          <a:bodyPr vert="eaVert"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457200" y="457200"/>
            <a:ext cx="6076950" cy="5562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6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4B60C-EB0C-4C47-9F91-E46C4C671101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17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18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89BF-C26E-B644-A83D-5FC84468DCD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p="http://schemas.openxmlformats.org/presentationml/2006/main" type="txAndObj">
  <p:cSld name="标题，文本与内容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true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1" name="文本占位符 2"/>
          <p:cNvSpPr>
            <a:spLocks noGrp="true"/>
          </p:cNvSpPr>
          <p:nvPr>
            <p:ph type="body"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2" name="内容占位符 3"/>
          <p:cNvSpPr>
            <a:spLocks noGrp="true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3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4F98F-7B12-264C-9959-DA9CCDB702AD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24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25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6ECD-188A-434B-817F-EDC3C4E02F2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type="tbl">
  <p:cSld name="标题和表格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>
            <a:spLocks noGrp="true"/>
          </p:cNvSpPr>
          <p:nvPr>
            <p:ph type="title"/>
          </p:nvPr>
        </p:nvSpPr>
        <p:spPr>
          <a:xfrm>
            <a:off x="457200" y="457200"/>
            <a:ext cx="8077200" cy="914400"/>
          </a:xfrm>
        </p:spPr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8" name="表格占位符 2"/>
          <p:cNvSpPr>
            <a:spLocks noGrp="true"/>
          </p:cNvSpPr>
          <p:nvPr>
            <p:ph type="tbl" idx="1"/>
          </p:nvPr>
        </p:nvSpPr>
        <p:spPr>
          <a:xfrm>
            <a:off x="457200" y="1600200"/>
            <a:ext cx="8305800" cy="4419600"/>
          </a:xfrm>
        </p:spPr>
        <p:txBody>
          <a:bodyPr/>
          <a:lstStyle/>
          <a:p>
            <a:pPr lvl="0"/>
            <a:endParaRPr lang="zh-CN" altLang="en-US" noProof="false"/>
          </a:p>
        </p:txBody>
      </p:sp>
      <p:sp>
        <p:nvSpPr>
          <p:cNvPr id="29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475C0-4C08-F744-A3F1-DB21CBC359D2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30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1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4C38F-12DF-E54A-A8AE-31D8BB20C1A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type="obj">
  <p:cSld name="标题和内容"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0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8A10-C587-3A44-B258-38CF5FA1EADE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11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12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0C1E7-882C-B144-B98E-7DCF290C58D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secHead">
  <p:cSld name="节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true" cap="all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true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35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4E030-88D6-104A-A7E6-AF7F4CFB0B8D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36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37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0606-A09A-4F40-BA99-F611681A340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type="twoObj">
  <p:cSld name="两栏内容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0" name="内容占位符 2"/>
          <p:cNvSpPr>
            <a:spLocks noGrp="true"/>
          </p:cNvSpPr>
          <p:nvPr>
            <p:ph sz="half" idx="1"/>
          </p:nvPr>
        </p:nvSpPr>
        <p:spPr>
          <a:xfrm>
            <a:off x="4572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1" name="内容占位符 3"/>
          <p:cNvSpPr>
            <a:spLocks noGrp="true"/>
          </p:cNvSpPr>
          <p:nvPr>
            <p:ph sz="half" idx="2"/>
          </p:nvPr>
        </p:nvSpPr>
        <p:spPr>
          <a:xfrm>
            <a:off x="4686300" y="1600200"/>
            <a:ext cx="40767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2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FD916-0CB6-BC49-94CC-7732D5C93FEC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43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44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BA18A-6C6D-394B-B077-9FEC2FE6CD7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type="twoTxTwoObj">
  <p:cSld name="比较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>
            <a:spLocks noGrp="true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7" name="文本占位符 2"/>
          <p:cNvSpPr>
            <a:spLocks noGrp="true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48" name="内容占位符 3"/>
          <p:cNvSpPr>
            <a:spLocks noGrp="true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49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true"/>
            </a:lvl1pPr>
            <a:lvl2pPr marL="457200" indent="0">
              <a:buNone/>
              <a:defRPr sz="2000" b="true"/>
            </a:lvl2pPr>
            <a:lvl3pPr marL="914400" indent="0">
              <a:buNone/>
              <a:defRPr sz="1800" b="true"/>
            </a:lvl3pPr>
            <a:lvl4pPr marL="1371600" indent="0">
              <a:buNone/>
              <a:defRPr sz="1600" b="true"/>
            </a:lvl4pPr>
            <a:lvl5pPr marL="1828800" indent="0">
              <a:buNone/>
              <a:defRPr sz="1600" b="true"/>
            </a:lvl5pPr>
            <a:lvl6pPr marL="2286000" indent="0">
              <a:buNone/>
              <a:defRPr sz="1600" b="true"/>
            </a:lvl6pPr>
            <a:lvl7pPr marL="2743200" indent="0">
              <a:buNone/>
              <a:defRPr sz="1600" b="true"/>
            </a:lvl7pPr>
            <a:lvl8pPr marL="3200400" indent="0">
              <a:buNone/>
              <a:defRPr sz="1600" b="true"/>
            </a:lvl8pPr>
            <a:lvl9pPr marL="3657600" indent="0">
              <a:buNone/>
              <a:defRPr sz="1600" b="true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50" name="内容占位符 5"/>
          <p:cNvSpPr>
            <a:spLocks noGrp="true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51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C8E09-0066-EB43-A8B1-DD9FCBA6DAC0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2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3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5175E-466E-B04D-975A-ADF8345702E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type="titleOnly">
  <p:cSld name="仅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6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C38F-8FE5-B34F-80AF-46C8CC62BD32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7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58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922B-3090-984E-B7D3-AAD54B1941F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type="blank">
  <p:cSld name="空白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A7541-6A0F-D648-9E83-902D3A40874F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61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2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CA53-204F-2C45-A4DB-6D4F9850BBC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type="objTx">
  <p:cSld name="内容与标题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标题 1"/>
          <p:cNvSpPr>
            <a:spLocks noGrp="true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true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5" name="内容占位符 2"/>
          <p:cNvSpPr>
            <a:spLocks noGrp="true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66" name="文本占位符 3"/>
          <p:cNvSpPr>
            <a:spLocks noGrp="true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67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C9321-8E6A-3E45-B22B-1B3D69C9BEFF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68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9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DBF33-E8AA-0B43-9F06-24555A85CC8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type="picTx">
  <p:cSld name="图片与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标题 1"/>
          <p:cNvSpPr>
            <a:spLocks noGrp="true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true"/>
            </a:lvl1pPr>
          </a:lstStyle>
          <a:p>
            <a:pPr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2" name="图片占位符 2"/>
          <p:cNvSpPr>
            <a:spLocks noGrp="true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false"/>
          </a:p>
        </p:txBody>
      </p:sp>
      <p:sp>
        <p:nvSpPr>
          <p:cNvPr id="73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74" name="Rectangle 4"/>
          <p:cNvSpPr>
            <a:spLocks noGrp="true" noChangeArrowheads="true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D5025-3CF2-9548-96D5-5EC592155866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75" name="Rectangle 5"/>
          <p:cNvSpPr>
            <a:spLocks noGrp="true" noChangeArrowheads="true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76" name="Rectangle 6"/>
          <p:cNvSpPr>
            <a:spLocks noGrp="true" noChangeArrowheads="true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5B27E-9688-7E4C-BA0D-75CE7F9EE0F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9" Type="http://schemas.openxmlformats.org/officeDocument/2006/relationships/slideLayout" Target="../slideLayouts/slideLayout10.xml" /><Relationship Id="rId8" Type="http://schemas.openxmlformats.org/officeDocument/2006/relationships/slideLayout" Target="../slideLayouts/slideLayout9.xml" /><Relationship Id="rId6" Type="http://schemas.openxmlformats.org/officeDocument/2006/relationships/slideLayout" Target="../slideLayouts/slideLayout7.xml" /><Relationship Id="rId7" Type="http://schemas.openxmlformats.org/officeDocument/2006/relationships/slideLayout" Target="../slideLayouts/slideLayout8.xml" /><Relationship Id="rId4" Type="http://schemas.openxmlformats.org/officeDocument/2006/relationships/slideLayout" Target="../slideLayouts/slideLayout5.xml" /><Relationship Id="rId3" Type="http://schemas.openxmlformats.org/officeDocument/2006/relationships/slideLayout" Target="../slideLayouts/slideLayout4.xml" /><Relationship Id="rId5" Type="http://schemas.openxmlformats.org/officeDocument/2006/relationships/slideLayout" Target="../slideLayouts/slideLayout6.xml" /><Relationship Id="rId1" Type="http://schemas.openxmlformats.org/officeDocument/2006/relationships/slideLayout" Target="../slideLayouts/slideLayout2.xml" /><Relationship Id="rId0" Type="http://schemas.openxmlformats.org/officeDocument/2006/relationships/slideLayout" Target="../slideLayouts/slideLayout1.xml" /><Relationship Id="rId1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11.xml" /><Relationship Id="rId13" Type="http://schemas.openxmlformats.org/officeDocument/2006/relationships/theme" Target="../theme/theme1.xml" /><Relationship Id="rId2" Type="http://schemas.openxmlformats.org/officeDocument/2006/relationships/slideLayout" Target="../slideLayouts/slideLayout3.xml" /><Relationship Id="rId12" Type="http://schemas.openxmlformats.org/officeDocument/2006/relationships/slideLayout" Target="../slideLayouts/slideLayout13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ctr" anchorCtr="false" compatLnSpc="true"/>
          <a:lstStyle/>
          <a:p>
            <a:pPr lvl="0"/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457200" y="1600200"/>
            <a:ext cx="8305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altLang="zh-CN"/>
              <a:t>Click to edit Master text styles</a:t>
            </a:r>
            <a:endParaRPr/>
          </a:p>
          <a:p>
            <a:pPr lvl="1"/>
            <a:r>
              <a:rPr lang="en-US" altLang="zh-CN"/>
              <a:t>Second level</a:t>
            </a:r>
            <a:endParaRPr/>
          </a:p>
          <a:p>
            <a:pPr lvl="2"/>
            <a:r>
              <a:rPr lang="en-US" altLang="zh-CN"/>
              <a:t>Third level</a:t>
            </a:r>
            <a:endParaRPr/>
          </a:p>
          <a:p>
            <a:pPr lvl="3"/>
            <a:r>
              <a:rPr lang="en-US" altLang="zh-CN"/>
              <a:t>Fourth level</a:t>
            </a:r>
            <a:endParaRPr/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Rectangle 4"/>
          <p:cNvSpPr>
            <a:spLocks noGrp="true" noChangeArrowheads="true"/>
          </p:cNvSpPr>
          <p:nvPr>
            <p:ph type="dt" sz="half" idx="2"/>
          </p:nvPr>
        </p:nvSpPr>
        <p:spPr bwMode="auto">
          <a:xfrm>
            <a:off x="838200" y="6172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>
              <a:defRPr sz="14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65BFDE8-09E4-1947-989E-E32CC8071DBB}" type="datetime1">
              <a:rPr lang="zh-CN" altLang="en-US"/>
              <a:t>2023/3/10</a:t>
            </a:fld>
            <a:endParaRPr lang="en-US" altLang="zh-CN"/>
          </a:p>
        </p:txBody>
      </p:sp>
      <p:sp>
        <p:nvSpPr>
          <p:cNvPr id="5" name="Rectangle 5"/>
          <p:cNvSpPr>
            <a:spLocks noGrp="true" noChangeArrowheads="true"/>
          </p:cNvSpPr>
          <p:nvPr>
            <p:ph type="ftr" sz="quarter" idx="3"/>
          </p:nvPr>
        </p:nvSpPr>
        <p:spPr bwMode="auto">
          <a:xfrm>
            <a:off x="2590800" y="6172200"/>
            <a:ext cx="411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ctr">
              <a:defRPr sz="1400" b="false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Compilers Autumn 2002</a:t>
            </a:r>
            <a:endParaRPr lang="en-US" altLang="zh-CN"/>
          </a:p>
        </p:txBody>
      </p:sp>
      <p:sp>
        <p:nvSpPr>
          <p:cNvPr id="6" name="Rectangle 6"/>
          <p:cNvSpPr>
            <a:spLocks noGrp="true" noChangeArrowheads="true"/>
          </p:cNvSpPr>
          <p:nvPr>
            <p:ph type="sldNum" sz="quarter" idx="4"/>
          </p:nvPr>
        </p:nvSpPr>
        <p:spPr bwMode="auto">
          <a:xfrm>
            <a:off x="6934200" y="61722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false" compatLnSpc="true"/>
          <a:lstStyle>
            <a:lvl1pPr algn="r">
              <a:defRPr sz="1400" b="false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270D1D9-9AFC-C047-A2AD-59BDDF5C249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7"/>
          <p:cNvSpPr>
            <a:spLocks noChangeShapeType="true"/>
          </p:cNvSpPr>
          <p:nvPr/>
        </p:nvSpPr>
        <p:spPr bwMode="auto"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/>
          </a:extLst>
        </p:spPr>
        <p:txBody>
          <a:bodyPr wrap="none" anchor="ctr"/>
          <a:lstStyle/>
          <a:p>
            <a:pPr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false" ftr="false" dt="false"/>
  <p:txStyles>
    <p:titleStyle>
      <a:lvl1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+mj-lt"/>
          <a:ea typeface="+mj-ea"/>
          <a:cs typeface="+mj-cs"/>
        </a:defRPr>
      </a:lvl1pPr>
      <a:lvl2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charset="0"/>
        </a:defRPr>
      </a:lvl2pPr>
      <a:lvl3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charset="0"/>
        </a:defRPr>
      </a:lvl3pPr>
      <a:lvl4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charset="0"/>
        </a:defRPr>
      </a:lvl4pPr>
      <a:lvl5pPr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charset="0"/>
        </a:defRPr>
      </a:lvl5pPr>
      <a:lvl6pPr marL="4572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charset="0"/>
        </a:defRPr>
      </a:lvl6pPr>
      <a:lvl7pPr marL="9144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charset="0"/>
        </a:defRPr>
      </a:lvl7pPr>
      <a:lvl8pPr marL="13716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charset="0"/>
        </a:defRPr>
      </a:lvl8pPr>
      <a:lvl9pPr marL="1828800" algn="l" rtl="false" eaLnBrk="false" fontAlgn="base" hangingPunct="false">
        <a:spcBef>
          <a:spcPct val="1"/>
        </a:spcBef>
        <a:spcAft>
          <a:spcPct val="1"/>
        </a:spcAft>
        <a:defRPr sz="2800" b="true">
          <a:solidFill>
            <a:schemeClr val="tx2"/>
          </a:solidFill>
          <a:latin typeface="Comic Sans MS" panose="030F0702030302020204" charset="0"/>
        </a:defRPr>
      </a:lvl9pPr>
    </p:titleStyle>
    <p:bodyStyle>
      <a:lvl1pPr marL="342900" indent="-342900" algn="l" rtl="false" eaLnBrk="false" fontAlgn="base" hangingPunct="false">
        <a:spcBef>
          <a:spcPct val="20000"/>
        </a:spcBef>
        <a:spcAft>
          <a:spcPct val="1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false" eaLnBrk="false" fontAlgn="base" hangingPunct="false">
        <a:spcBef>
          <a:spcPct val="20000"/>
        </a:spcBef>
        <a:spcAft>
          <a:spcPct val="1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false" eaLnBrk="false" fontAlgn="base" hangingPunct="false">
        <a:spcBef>
          <a:spcPct val="20000"/>
        </a:spcBef>
        <a:spcAft>
          <a:spcPct val="1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false" eaLnBrk="false" fontAlgn="base" hangingPunct="false">
        <a:spcBef>
          <a:spcPct val="20000"/>
        </a:spcBef>
        <a:spcAft>
          <a:spcPct val="1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false" eaLnBrk="false" fontAlgn="base" hangingPunct="false">
        <a:spcBef>
          <a:spcPct val="20000"/>
        </a:spcBef>
        <a:spcAft>
          <a:spcPct val="1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false" eaLnBrk="true" latinLnBrk="false" hangingPunct="true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1.xml" /></Relationships>
</file>

<file path=ppt/slides/_rels/slide1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2.xml" 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2.xml" /></Relationships>
</file>

<file path=ppt/slides/_rels/slide1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2.xml" /></Relationships>
</file>

<file path=ppt/slides/_rels/slide1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2.xml" 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2.xml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7.xml" /><Relationship Id="rId0" Type="http://schemas.openxmlformats.org/officeDocument/2006/relationships/slideLayout" Target="../slideLayouts/slideLayout2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8.xml" /><Relationship Id="rId0" Type="http://schemas.openxmlformats.org/officeDocument/2006/relationships/slideLayout" Target="../slideLayouts/slideLayout2.xml" 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2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2.xml" 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1.xml" /><Relationship Id="rId0" Type="http://schemas.openxmlformats.org/officeDocument/2006/relationships/slideLayout" Target="../slideLayouts/slideLayout2.xml" 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2.xml" /><Relationship Id="rId0" Type="http://schemas.openxmlformats.org/officeDocument/2006/relationships/slideLayout" Target="../slideLayouts/slideLayout2.xml" 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3.xml" /><Relationship Id="rId0" Type="http://schemas.openxmlformats.org/officeDocument/2006/relationships/slideLayout" Target="../slideLayouts/slideLayout2.xml" 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4.xml" /><Relationship Id="rId0" Type="http://schemas.openxmlformats.org/officeDocument/2006/relationships/slideLayout" Target="../slideLayouts/slideLayout2.xml" 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5.xml" /><Relationship Id="rId0" Type="http://schemas.openxmlformats.org/officeDocument/2006/relationships/slideLayout" Target="../slideLayouts/slideLayout2.xml" 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6.xml" /><Relationship Id="rId0" Type="http://schemas.openxmlformats.org/officeDocument/2006/relationships/slideLayout" Target="../slideLayouts/slideLayout2.xml" 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7.xml" /><Relationship Id="rId0" Type="http://schemas.openxmlformats.org/officeDocument/2006/relationships/slideLayout" Target="../slideLayouts/slideLayout2.xml" 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8.xml" /><Relationship Id="rId0" Type="http://schemas.openxmlformats.org/officeDocument/2006/relationships/slideLayout" Target="../slideLayouts/slideLayout2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9.xml" /><Relationship Id="rId0" Type="http://schemas.openxmlformats.org/officeDocument/2006/relationships/slideLayout" Target="../slideLayouts/slideLayout2.xml" 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0.xml" /><Relationship Id="rId0" Type="http://schemas.openxmlformats.org/officeDocument/2006/relationships/slideLayout" Target="../slideLayouts/slideLayout2.xml" 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1.xml" /><Relationship Id="rId0" Type="http://schemas.openxmlformats.org/officeDocument/2006/relationships/slideLayout" Target="../slideLayouts/slideLayout2.xml" 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2.xml" /><Relationship Id="rId0" Type="http://schemas.openxmlformats.org/officeDocument/2006/relationships/slideLayout" Target="../slideLayouts/slideLayout2.xml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3.xml" /><Relationship Id="rId0" Type="http://schemas.openxmlformats.org/officeDocument/2006/relationships/slideLayout" Target="../slideLayouts/slideLayout2.xml" 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4.xml" /><Relationship Id="rId0" Type="http://schemas.openxmlformats.org/officeDocument/2006/relationships/slideLayout" Target="../slideLayouts/slideLayout2.xml" 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5.xml" /><Relationship Id="rId0" Type="http://schemas.openxmlformats.org/officeDocument/2006/relationships/slideLayout" Target="../slideLayouts/slideLayout2.xml" /></Relationships>
</file>

<file path=ppt/slides/_rels/slide3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6.xml" /><Relationship Id="rId0" Type="http://schemas.openxmlformats.org/officeDocument/2006/relationships/slideLayout" Target="../slideLayouts/slideLayout2.xml" 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7.xml" /><Relationship Id="rId0" Type="http://schemas.openxmlformats.org/officeDocument/2006/relationships/slideLayout" Target="../slideLayouts/slideLayout2.xml" 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8.xml" /><Relationship Id="rId0" Type="http://schemas.openxmlformats.org/officeDocument/2006/relationships/slideLayout" Target="../slideLayouts/slideLayout2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9.xml" /><Relationship Id="rId0" Type="http://schemas.openxmlformats.org/officeDocument/2006/relationships/slideLayout" Target="../slideLayouts/slideLayout2.xml" 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0.xml" /><Relationship Id="rId0" Type="http://schemas.openxmlformats.org/officeDocument/2006/relationships/slideLayout" Target="../slideLayouts/slideLayout2.xml" 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1.xml" /><Relationship Id="rId0" Type="http://schemas.openxmlformats.org/officeDocument/2006/relationships/slideLayout" Target="../slideLayouts/slideLayout2.xml" 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2.xml" /><Relationship Id="rId0" Type="http://schemas.openxmlformats.org/officeDocument/2006/relationships/slideLayout" Target="../slideLayouts/slideLayout2.xml" 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3.xml" /><Relationship Id="rId0" Type="http://schemas.openxmlformats.org/officeDocument/2006/relationships/slideLayout" Target="../slideLayouts/slideLayout2.xml" 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4.xml" /><Relationship Id="rId0" Type="http://schemas.openxmlformats.org/officeDocument/2006/relationships/slideLayout" Target="../slideLayouts/slideLayout2.xml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5.xml" /><Relationship Id="rId0" Type="http://schemas.openxmlformats.org/officeDocument/2006/relationships/slideLayout" Target="../slideLayouts/slideLayout2.xml" 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6.xml" /><Relationship Id="rId0" Type="http://schemas.openxmlformats.org/officeDocument/2006/relationships/slideLayout" Target="../slideLayouts/slideLayout2.xml" /></Relationships>
</file>

<file path=ppt/slides/_rels/slide47.xml.rels><?xml version="1.0" encoding="UTF-8" standalone="yes"?><Relationships xmlns="http://schemas.openxmlformats.org/package/2006/relationships"><Relationship Id="rId2" Type="http://schemas.openxmlformats.org/officeDocument/2006/relationships/image" Target="media/image1.png" /><Relationship Id="rId3" Type="http://schemas.openxmlformats.org/officeDocument/2006/relationships/image" Target="media/image2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37.xml" /></Relationships>
</file>

<file path=ppt/slides/_rels/slide4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2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8.xml" /><Relationship Id="rId0" Type="http://schemas.openxmlformats.org/officeDocument/2006/relationships/slideLayout" Target="../slideLayouts/slideLayout2.xml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9.xml" /><Relationship Id="rId0" Type="http://schemas.openxmlformats.org/officeDocument/2006/relationships/slideLayout" Target="../slideLayouts/slideLayout2.xml" 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0.xml" /><Relationship Id="rId0" Type="http://schemas.openxmlformats.org/officeDocument/2006/relationships/slideLayout" Target="../slideLayouts/slideLayout2.xml" 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1.xml" /><Relationship Id="rId0" Type="http://schemas.openxmlformats.org/officeDocument/2006/relationships/slideLayout" Target="../slideLayouts/slideLayout2.xml" 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2.xml" /><Relationship Id="rId0" Type="http://schemas.openxmlformats.org/officeDocument/2006/relationships/slideLayout" Target="../slideLayouts/slideLayout2.xml" 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3.xml" /><Relationship Id="rId0" Type="http://schemas.openxmlformats.org/officeDocument/2006/relationships/slideLayout" Target="../slideLayouts/slideLayout2.xml" 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4.xml" /><Relationship Id="rId0" Type="http://schemas.openxmlformats.org/officeDocument/2006/relationships/slideLayout" Target="../slideLayouts/slideLayout2.xml" 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5.xml" /><Relationship Id="rId0" Type="http://schemas.openxmlformats.org/officeDocument/2006/relationships/slideLayout" Target="../slideLayouts/slideLayout2.xml" 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6.xml" /><Relationship Id="rId0" Type="http://schemas.openxmlformats.org/officeDocument/2006/relationships/slideLayout" Target="../slideLayouts/slideLayout2.xml" /></Relationships>
</file>

<file path=ppt/slides/_rels/slide58.xml.rels><?xml version="1.0" encoding="UTF-8" standalone="yes"?><Relationships xmlns="http://schemas.openxmlformats.org/package/2006/relationships"><Relationship Id="rId2" Type="http://schemas.openxmlformats.org/officeDocument/2006/relationships/image" Target="media/image4.png" /><Relationship Id="rId0" Type="http://schemas.openxmlformats.org/officeDocument/2006/relationships/slideLayout" Target="../slideLayouts/slideLayout2.xml" /><Relationship Id="rId1" Type="http://schemas.openxmlformats.org/officeDocument/2006/relationships/notesSlide" Target="../notesSlides/notesSlide47.xml" /></Relationships>
</file>

<file path=ppt/slides/_rels/slide5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8.xml" /><Relationship Id="rId0" Type="http://schemas.openxmlformats.org/officeDocument/2006/relationships/slideLayout" Target="../slideLayouts/slideLayout2.xml" 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9.xml" /><Relationship Id="rId0" Type="http://schemas.openxmlformats.org/officeDocument/2006/relationships/slideLayout" Target="../slideLayouts/slideLayout2.xml" 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0.xml" /><Relationship Id="rId0" Type="http://schemas.openxmlformats.org/officeDocument/2006/relationships/slideLayout" Target="../slideLayouts/slideLayout2.xml" 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1.xml" /><Relationship Id="rId0" Type="http://schemas.openxmlformats.org/officeDocument/2006/relationships/slideLayout" Target="../slideLayouts/slideLayout2.xml" 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2.xml" /><Relationship Id="rId0" Type="http://schemas.openxmlformats.org/officeDocument/2006/relationships/slideLayout" Target="../slideLayouts/slideLayout13.xml" /></Relationships>
</file>

<file path=ppt/slides/_rels/slide6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3.xml" /><Relationship Id="rId0" Type="http://schemas.openxmlformats.org/officeDocument/2006/relationships/slideLayout" Target="../slideLayouts/slideLayout2.xml" /></Relationships>
</file>

<file path=ppt/slides/_rels/slide6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6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4.xml" /><Relationship Id="rId0" Type="http://schemas.openxmlformats.org/officeDocument/2006/relationships/slideLayout" Target="../slideLayouts/slideLayout2.xml" /></Relationships>
</file>

<file path=ppt/slides/_rels/slide6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5.xml" /><Relationship Id="rId0" Type="http://schemas.openxmlformats.org/officeDocument/2006/relationships/slideLayout" Target="../slideLayouts/slideLayout2.xml" /></Relationships>
</file>

<file path=ppt/slides/_rels/slide6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6.xml" /><Relationship Id="rId0" Type="http://schemas.openxmlformats.org/officeDocument/2006/relationships/slideLayout" Target="../slideLayouts/slideLayout2.xml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7.xml" /><Relationship Id="rId0" Type="http://schemas.openxmlformats.org/officeDocument/2006/relationships/slideLayout" Target="../slideLayouts/slideLayout2.xml" /></Relationships>
</file>

<file path=ppt/slides/_rels/slide7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8.xml" /><Relationship Id="rId0" Type="http://schemas.openxmlformats.org/officeDocument/2006/relationships/slideLayout" Target="../slideLayouts/slideLayout2.xml" /></Relationships>
</file>

<file path=ppt/slides/_rels/slide7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9.xml" /><Relationship Id="rId0" Type="http://schemas.openxmlformats.org/officeDocument/2006/relationships/slideLayout" Target="../slideLayouts/slideLayout2.xml" /></Relationships>
</file>

<file path=ppt/slides/_rels/slide72.xml.rels><?xml version="1.0" encoding="UTF-8" standalone="yes"?><Relationships xmlns="http://schemas.openxmlformats.org/package/2006/relationships"><Relationship Id="rId1" Type="http://schemas.openxmlformats.org/officeDocument/2006/relationships/image" Target="media/image5.png" /><Relationship Id="rId0" Type="http://schemas.openxmlformats.org/officeDocument/2006/relationships/slideLayout" Target="../slideLayouts/slideLayout2.xml" /></Relationships>
</file>

<file path=ppt/slides/_rels/slide7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74.xml.rels><?xml version="1.0" encoding="UTF-8" standalone="yes"?><Relationships xmlns="http://schemas.openxmlformats.org/package/2006/relationships"><Relationship Id="rId2" Type="http://schemas.openxmlformats.org/officeDocument/2006/relationships/image" Target="media/image7.png" /><Relationship Id="rId0" Type="http://schemas.openxmlformats.org/officeDocument/2006/relationships/slideLayout" Target="../slideLayouts/slideLayout2.xml" /><Relationship Id="rId1" Type="http://schemas.openxmlformats.org/officeDocument/2006/relationships/image" Target="media/image6.png" /></Relationships>
</file>

<file path=ppt/slides/_rels/slide75.xml.rels><?xml version="1.0" encoding="UTF-8" standalone="yes"?><Relationships xmlns="http://schemas.openxmlformats.org/package/2006/relationships"><Relationship Id="rId2" Type="http://schemas.openxmlformats.org/officeDocument/2006/relationships/image" Target="media/image7.png" /><Relationship Id="rId0" Type="http://schemas.openxmlformats.org/officeDocument/2006/relationships/slideLayout" Target="../slideLayouts/slideLayout2.xml" /><Relationship Id="rId1" Type="http://schemas.openxmlformats.org/officeDocument/2006/relationships/image" Target="media/image6.png" /></Relationships>
</file>

<file path=ppt/slides/_rels/slide7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0.xml" /><Relationship Id="rId0" Type="http://schemas.openxmlformats.org/officeDocument/2006/relationships/slideLayout" Target="../slideLayouts/slideLayout2.xml" /></Relationships>
</file>

<file path=ppt/slides/_rels/slide7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1.xml" /><Relationship Id="rId0" Type="http://schemas.openxmlformats.org/officeDocument/2006/relationships/slideLayout" Target="../slideLayouts/slideLayout2.xml" /></Relationships>
</file>

<file path=ppt/slides/_rels/slide7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2.xml" /><Relationship Id="rId0" Type="http://schemas.openxmlformats.org/officeDocument/2006/relationships/slideLayout" Target="../slideLayouts/slideLayout2.xml" /></Relationships>
</file>

<file path=ppt/slides/_rels/slide7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3.xml" /><Relationship Id="rId0" Type="http://schemas.openxmlformats.org/officeDocument/2006/relationships/slideLayout" Target="../slideLayouts/slideLayout2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image" Target="media/image8.png" /><Relationship Id="rId0" Type="http://schemas.openxmlformats.org/officeDocument/2006/relationships/slideLayout" Target="../slideLayouts/slideLayout2.xml" /></Relationships>
</file>

<file path=ppt/slides/_rels/slide8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4.xml" /><Relationship Id="rId0" Type="http://schemas.openxmlformats.org/officeDocument/2006/relationships/slideLayout" Target="../slideLayouts/slideLayout2.xml" /></Relationships>
</file>

<file path=ppt/slides/_rels/slide8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8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_rels/slide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>
            <a:spLocks noGrp="true" noChangeArrowheads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9343E1F-5317-EA4F-A5CA-23E3622F139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</p:spPr>
        <p:txBody>
          <a:bodyPr/>
          <a:lstStyle/>
          <a:p>
            <a:pPr/>
            <a:r>
              <a:rPr lang="en-US" altLang="zh-CN" sz="3200">
                <a:ea typeface="宋体" pitchFamily="2" charset="-122"/>
              </a:rPr>
              <a:t>Exceptional Control Flow III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(Signal)</a:t>
            </a:r>
            <a:endParaRPr lang="en-US" altLang="zh-CN" sz="320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Linux Signals</a:t>
            </a:r>
            <a:endParaRPr kumimoji="true" lang="zh-CN" altLang="en-US"/>
          </a:p>
        </p:txBody>
      </p:sp>
      <p:sp>
        <p:nvSpPr>
          <p:cNvPr id="6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4054643" y="708527"/>
            <a:ext cx="4174957" cy="66307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kill –l</a:t>
            </a:r>
            <a:r>
              <a:rPr lang="zh-CN"/>
              <a:t>可以查看所有信号</a:t>
            </a:r>
            <a:endParaRPr lang="en-US"/>
          </a:p>
          <a:p>
            <a:pPr lvl="1">
              <a:buChar char="–"/>
            </a:pPr>
            <a:endParaRPr lang="zh-CN"/>
          </a:p>
        </p:txBody>
      </p:sp>
      <p:sp>
        <p:nvSpPr>
          <p:cNvPr id="7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264D5F2-A8E9-3743-B84F-26593B01FFD9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10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graphicFrame>
        <p:nvGraphicFramePr>
          <p:cNvPr id="8" name="表格 4"/>
          <p:cNvGraphicFramePr/>
          <p:nvPr/>
        </p:nvGraphicFramePr>
        <p:xfrm rot="0" flipH="false" flipV="false">
          <a:off x="457200" y="1524000"/>
          <a:ext cx="8305800" cy="5105400"/>
        </p:xfrm>
        <a:graphic>
          <a:graphicData uri="http://schemas.openxmlformats.org/drawingml/2006/table">
            <a:tbl>
              <a:tblPr/>
              <a:tblGrid>
                <a:gridCol w="1854440">
                  <a:extLst>
                    <a:ext uri="{9D8B030D-6E8A-4147-A177-3AD203B41FA5}">
                      <a16:colId val="1"/>
                    </a:ext>
                  </a:extLst>
                </a:gridCol>
                <a:gridCol w="1854440">
                  <a:extLst>
                    <a:ext uri="{9D8B030D-6E8A-4147-A177-3AD203B41FA5}">
                      <a16:colId val="2"/>
                    </a:ext>
                  </a:extLst>
                </a:gridCol>
                <a:gridCol w="2435584">
                  <a:extLst>
                    <a:ext uri="{9D8B030D-6E8A-4147-A177-3AD203B41FA5}">
                      <a16:colId val="3"/>
                    </a:ext>
                  </a:extLst>
                </a:gridCol>
                <a:gridCol w="2161336">
                  <a:extLst>
                    <a:ext uri="{9D8B030D-6E8A-4147-A177-3AD203B41FA5}">
                      <a16:colId val="4"/>
                    </a:ext>
                  </a:extLst>
                </a:gridCol>
              </a:tblGrid>
              <a:tr h="222250">
                <a:tc>
                  <a:txBody>
                    <a:bodyPr lIns="21944" tIns="21945" rIns="21944" bIns="21945" anchor="b"/>
                    <a:lstStyle/>
                    <a:p>
                      <a:pPr algn="l"/>
                      <a:r>
                        <a:rPr lang="zh-CN" sz="1400">
                          <a:effectLst/>
                        </a:rPr>
                        <a:t>取值</a:t>
                      </a:r>
                      <a:endParaRPr/>
                    </a:p>
                  </a:txBody>
                  <a:tcPr marL="21944" marR="21944" marT="21945" marB="21945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 anchor="b"/>
                    <a:lstStyle/>
                    <a:p>
                      <a:pPr algn="l"/>
                      <a:r>
                        <a:rPr lang="zh-CN" sz="1400">
                          <a:effectLst/>
                        </a:rPr>
                        <a:t>名称</a:t>
                      </a:r>
                      <a:endParaRPr/>
                    </a:p>
                  </a:txBody>
                  <a:tcPr marL="21944" marR="21944" marT="21945" marB="21945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 anchor="b"/>
                    <a:lstStyle/>
                    <a:p>
                      <a:pPr algn="l"/>
                      <a:r>
                        <a:rPr lang="zh-CN" sz="1400">
                          <a:effectLst/>
                        </a:rPr>
                        <a:t>解释</a:t>
                      </a:r>
                      <a:endParaRPr/>
                    </a:p>
                  </a:txBody>
                  <a:tcPr marL="21944" marR="21944" marT="21945" marB="21945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 anchor="b"/>
                    <a:lstStyle/>
                    <a:p>
                      <a:pPr algn="l"/>
                      <a:r>
                        <a:rPr lang="zh-CN" sz="1400">
                          <a:effectLst/>
                        </a:rPr>
                        <a:t>默认动作</a:t>
                      </a:r>
                      <a:endParaRPr/>
                    </a:p>
                  </a:txBody>
                  <a:tcPr marL="21944" marR="21944" marT="21945" marB="21945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  <a:tr h="2222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1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SIGHUP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挂起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2"/>
                  </a:ext>
                </a:extLst>
              </a:tr>
              <a:tr h="2222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2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SIGINT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中断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3"/>
                  </a:ext>
                </a:extLst>
              </a:tr>
              <a:tr h="298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3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SIGQUIT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退出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4"/>
                  </a:ext>
                </a:extLst>
              </a:tr>
              <a:tr h="2222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4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SIGILL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非法指令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5"/>
                  </a:ext>
                </a:extLst>
              </a:tr>
              <a:tr h="298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5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SIGTRAP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断点或陷阱指令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6"/>
                  </a:ext>
                </a:extLst>
              </a:tr>
              <a:tr h="298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6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SIGABRT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abort</a:t>
                      </a:r>
                      <a:r>
                        <a:rPr lang="zh-CN" sz="1400">
                          <a:effectLst/>
                        </a:rPr>
                        <a:t>发出的信号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7"/>
                  </a:ext>
                </a:extLst>
              </a:tr>
              <a:tr h="298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7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SIGBUS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非法内存访问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8"/>
                  </a:ext>
                </a:extLst>
              </a:tr>
              <a:tr h="2222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8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SIGFPE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浮点异常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9"/>
                  </a:ext>
                </a:extLst>
              </a:tr>
              <a:tr h="425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9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SIGKILL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kill</a:t>
                      </a:r>
                      <a:r>
                        <a:rPr sz="1400">
                          <a:effectLst/>
                        </a:rPr>
                        <a:t>信号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不能被忽略、处理和阻塞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0"/>
                  </a:ext>
                </a:extLst>
              </a:tr>
              <a:tr h="2222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10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SIGUSR1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用户信号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1"/>
                  </a:ext>
                </a:extLst>
              </a:tr>
              <a:tr h="298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11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SIGSEGV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无效内存访问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2"/>
                  </a:ext>
                </a:extLst>
              </a:tr>
              <a:tr h="298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12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SIGUSR2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用户信号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3"/>
                  </a:ext>
                </a:extLst>
              </a:tr>
              <a:tr h="24130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13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SIGPIPE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管道破损，没有读端的管道写数据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4"/>
                  </a:ext>
                </a:extLst>
              </a:tr>
              <a:tr h="298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14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SIGALRM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alarm</a:t>
                      </a:r>
                      <a:r>
                        <a:rPr lang="zh-CN" sz="1400">
                          <a:effectLst/>
                        </a:rPr>
                        <a:t>发出的信号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5"/>
                  </a:ext>
                </a:extLst>
              </a:tr>
              <a:tr h="298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15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SIGTERM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终止信号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6"/>
                  </a:ext>
                </a:extLst>
              </a:tr>
              <a:tr h="298450"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16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en-US" sz="1400">
                          <a:effectLst/>
                        </a:rPr>
                        <a:t>SIGSTKFLT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lang="zh-CN" sz="1400">
                          <a:effectLst/>
                        </a:rPr>
                        <a:t>栈溢出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21944" tIns="21945" rIns="21944" bIns="21945"/>
                    <a:lstStyle/>
                    <a:p>
                      <a:pPr/>
                      <a:r>
                        <a:rPr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21944" marR="21944" marT="21945" marB="21945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7"/>
                  </a:ext>
                </a:extLst>
              </a:tr>
            </a:tbl>
          </a:graphicData>
        </a:graphic>
      </p:graphicFrame>
      <p:cxnSp>
        <p:nvCxnSpPr>
          <p:cNvPr id="9" name=""/>
          <p:cNvCxnSpPr/>
          <p:nvPr/>
        </p:nvCxnSpPr>
        <p:spPr>
          <a:xfrm rot="0" flipH="false" flipV="false">
            <a:off x="433617" y="4655681"/>
            <a:ext cx="4690413" cy="11410"/>
          </a:xfrm>
          <a:prstGeom prst="straightConnector1"/>
          <a:ln w="38100">
            <a:solidFill>
              <a:srgbClr val="FF0000">
                <a:alpha val="100000"/>
              </a:srgbClr>
            </a:solidFill>
            <a:prstDash val="solid"/>
          </a:ln>
        </p:spPr>
      </p:cxnSp>
      <p:cxnSp>
        <p:nvCxnSpPr>
          <p:cNvPr id="10" name=""/>
          <p:cNvCxnSpPr/>
          <p:nvPr/>
        </p:nvCxnSpPr>
        <p:spPr>
          <a:xfrm rot="0" flipH="false" flipV="false">
            <a:off x="433617" y="5234942"/>
            <a:ext cx="4690413" cy="11410"/>
          </a:xfrm>
          <a:prstGeom prst="straightConnector1"/>
          <a:ln w="38100">
            <a:solidFill>
              <a:srgbClr val="FF0000">
                <a:alpha val="100000"/>
              </a:srgbClr>
            </a:solidFill>
            <a:prstDash val="solid"/>
          </a:ln>
        </p:spPr>
      </p:cxnSp>
    </p:spTree>
  </p:cSld>
  <p:clrMapOvr>
    <a:masterClrMapping/>
  </p:clrMapOvr>
</p:sld>
</file>

<file path=ppt/slides/slide11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Linux Signals</a:t>
            </a:r>
            <a:endParaRPr kumimoji="true" lang="zh-CN" altLang="en-US"/>
          </a:p>
        </p:txBody>
      </p:sp>
      <p:graphicFrame>
        <p:nvGraphicFramePr>
          <p:cNvPr id="13" name="内容占位符 5"/>
          <p:cNvGraphicFramePr/>
          <p:nvPr>
            <p:ph idx="1"/>
          </p:nvPr>
        </p:nvGraphicFramePr>
        <p:xfrm>
          <a:off x="609600" y="1828800"/>
          <a:ext cx="7924800" cy="3765696"/>
        </p:xfrm>
        <a:graphic>
          <a:graphicData uri="http://schemas.openxmlformats.org/drawingml/2006/table">
            <a:tbl>
              <a:tblPr/>
              <a:tblGrid>
                <a:gridCol w="1025562">
                  <a:extLst>
                    <a:ext uri="{9D8B030D-6E8A-4147-A177-3AD203B41FA5}">
                      <a16:colId val="1"/>
                    </a:ext>
                  </a:extLst>
                </a:gridCol>
                <a:gridCol w="1584960">
                  <a:extLst>
                    <a:ext uri="{9D8B030D-6E8A-4147-A177-3AD203B41FA5}">
                      <a16:colId val="2"/>
                    </a:ext>
                  </a:extLst>
                </a:gridCol>
                <a:gridCol w="3333078">
                  <a:extLst>
                    <a:ext uri="{9D8B030D-6E8A-4147-A177-3AD203B41FA5}">
                      <a16:colId val="3"/>
                    </a:ext>
                  </a:extLst>
                </a:gridCol>
                <a:gridCol w="1981200">
                  <a:extLst>
                    <a:ext uri="{9D8B030D-6E8A-4147-A177-3AD203B41FA5}">
                      <a16:colId val="4"/>
                    </a:ext>
                  </a:extLst>
                </a:gridCol>
              </a:tblGrid>
              <a:tr h="233845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>
                          <a:effectLst/>
                        </a:rPr>
                        <a:t>取值</a:t>
                      </a:r>
                      <a:endParaRPr/>
                    </a:p>
                  </a:txBody>
                  <a:tcPr marL="10250" marR="10250" marT="10248" marB="10248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>
                          <a:effectLst/>
                        </a:rPr>
                        <a:t>名称</a:t>
                      </a:r>
                      <a:endParaRPr/>
                    </a:p>
                  </a:txBody>
                  <a:tcPr marL="10250" marR="10250" marT="10248" marB="10248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>
                          <a:effectLst/>
                        </a:rPr>
                        <a:t>解释</a:t>
                      </a:r>
                      <a:endParaRPr/>
                    </a:p>
                  </a:txBody>
                  <a:tcPr marL="10250" marR="10250" marT="10248" marB="10248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400">
                          <a:effectLst/>
                        </a:rPr>
                        <a:t>默认动作</a:t>
                      </a:r>
                      <a:endParaRPr/>
                    </a:p>
                  </a:txBody>
                  <a:tcPr marL="10250" marR="10250" marT="10248" marB="10248" anchor="b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 dirty="false">
                          <a:effectLst/>
                        </a:rPr>
                        <a:t>17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SIGCHLD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子进程退出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默认忽略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2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fi-FI" sz="1400">
                          <a:effectLst/>
                        </a:rPr>
                        <a:t>18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SIGCONT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进程继续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3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19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SIGSTOP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进程停止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不能被忽略、处理和阻塞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4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20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SIGTSTP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进程停止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5"/>
                  </a:ext>
                </a:extLst>
              </a:tr>
              <a:tr h="241856">
                <a:tc>
                  <a:txBody>
                    <a:bodyPr/>
                    <a:lstStyle/>
                    <a:p>
                      <a:pPr fontAlgn="t"/>
                      <a:r>
                        <a:rPr lang="cs-CZ" sz="1400">
                          <a:effectLst/>
                        </a:rPr>
                        <a:t>21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SIGTTIN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进程停止，后台进程从终端读数据时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6"/>
                  </a:ext>
                </a:extLst>
              </a:tr>
              <a:tr h="241856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22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SIGTTOU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进程停止，后台进程想终端写数据时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7"/>
                  </a:ext>
                </a:extLst>
              </a:tr>
              <a:tr h="241856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23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SIGURG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I/O</a:t>
                      </a:r>
                      <a:r>
                        <a:rPr lang="zh-CN" altLang="en-US" sz="1400">
                          <a:effectLst/>
                        </a:rPr>
                        <a:t>有紧急数据到达当前进程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默认忽略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8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24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SIGXCPU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进程的</a:t>
                      </a:r>
                      <a:r>
                        <a:rPr lang="en-US" altLang="zh-CN" sz="1400">
                          <a:effectLst/>
                        </a:rPr>
                        <a:t>CPU</a:t>
                      </a:r>
                      <a:r>
                        <a:rPr lang="zh-CN" altLang="en-US" sz="1400">
                          <a:effectLst/>
                        </a:rPr>
                        <a:t>时间片到期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9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25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SIGXFSZ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文件大小的超出上限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0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26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SIGVTALRM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虚拟时钟超时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1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27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SIGPROF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profile</a:t>
                      </a:r>
                      <a:r>
                        <a:rPr lang="zh-CN" altLang="en-US" sz="1400">
                          <a:effectLst/>
                        </a:rPr>
                        <a:t>时钟超时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2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28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SIGWINCH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窗口大小改变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默认忽略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3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is-IS" sz="1400">
                          <a:effectLst/>
                        </a:rPr>
                        <a:t>29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SIGIO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I/O</a:t>
                      </a:r>
                      <a:r>
                        <a:rPr lang="zh-CN" altLang="en-US" sz="1400">
                          <a:effectLst/>
                        </a:rPr>
                        <a:t>相关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4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30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SIGPWR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关机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默认忽略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5"/>
                  </a:ext>
                </a:extLst>
              </a:tr>
              <a:tr h="233845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</a:rPr>
                        <a:t>31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SIGSYS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</a:rPr>
                        <a:t>系统调用异常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k-SK" sz="1400" dirty="false">
                          <a:effectLst/>
                        </a:rPr>
                        <a:t> </a:t>
                      </a:r>
                      <a:endParaRPr/>
                    </a:p>
                  </a:txBody>
                  <a:tcPr marL="10250" marR="10250" marT="10248" marB="10248">
                    <a:lnL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val="16"/>
                  </a:ext>
                </a:extLst>
              </a:tr>
            </a:tbl>
          </a:graphicData>
        </a:graphic>
      </p:graphicFrame>
      <p:sp>
        <p:nvSpPr>
          <p:cNvPr id="14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D84F456-6449-1C42-81B6-94259F4CA19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5" name=""/>
          <p:cNvSpPr txBox="true"/>
          <p:nvPr/>
        </p:nvSpPr>
        <p:spPr>
          <a:xfrm rot="0" flipH="false" flipV="false">
            <a:off x="711200" y="5876655"/>
            <a:ext cx="68707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/>
              <a:t>后续课程中，我们主要讨论</a:t>
            </a:r>
            <a:r>
              <a:rPr lang="en-US"/>
              <a:t>standard signal</a:t>
            </a:r>
            <a:r>
              <a:rPr lang="zh-CN"/>
              <a:t>，即非实时信号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58E1EDE-7612-C54A-8D43-8F80BE84A3FE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 Terminology</a:t>
            </a:r>
            <a:endParaRPr/>
          </a:p>
        </p:txBody>
      </p:sp>
      <p:sp>
        <p:nvSpPr>
          <p:cNvPr id="1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Two steps to transfer a signal to a destination process</a:t>
            </a:r>
            <a:endParaRPr/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Sending a signal</a:t>
            </a:r>
            <a:endParaRPr/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Receiving a signal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27733B37-01D0-A640-9C35-E5C6AC5022BE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Sending a signal</a:t>
            </a:r>
            <a:endParaRPr/>
          </a:p>
        </p:txBody>
      </p:sp>
      <p:sp>
        <p:nvSpPr>
          <p:cNvPr id="2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Kernel </a:t>
            </a:r>
            <a:endParaRPr/>
          </a:p>
          <a:p>
            <a:pPr lvl="1">
              <a:lnSpc>
                <a:spcPct val="90000"/>
              </a:lnSpc>
              <a:buChar char="–"/>
            </a:pP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发送</a:t>
            </a:r>
            <a:r>
              <a:rPr lang="zh-CN">
                <a:latin typeface="Comic Sans MS"/>
                <a:ea typeface="宋体"/>
              </a:rPr>
              <a:t>信号到目标进程</a:t>
            </a:r>
            <a:endParaRPr/>
          </a:p>
          <a:p>
            <a:pPr lvl="2">
              <a:lnSpc>
                <a:spcPct val="90000"/>
              </a:lnSpc>
              <a:buChar char="•"/>
            </a:pPr>
            <a:r>
              <a:rPr lang="zh-CN">
                <a:latin typeface="Comic Sans MS"/>
                <a:ea typeface="宋体"/>
              </a:rPr>
              <a:t>通过修改目标进程上下文中的某些状态进行设置</a:t>
            </a:r>
            <a:endParaRPr/>
          </a:p>
          <a:p>
            <a:pPr>
              <a:lnSpc>
                <a:spcPct val="90000"/>
              </a:lnSpc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信号产生的原因：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lnSpc>
                <a:spcPct val="9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用户操作</a:t>
            </a:r>
            <a:endParaRPr/>
          </a:p>
          <a:p>
            <a:pPr lvl="2">
              <a:lnSpc>
                <a:spcPct val="90000"/>
              </a:lnSpc>
              <a:buChar char="•"/>
            </a:pPr>
            <a:r>
              <a:rPr lang="zh-CN">
                <a:latin typeface="Comic Sans MS"/>
                <a:ea typeface="宋体"/>
              </a:rPr>
              <a:t>如在</a:t>
            </a:r>
            <a:r>
              <a:rPr lang="en-US">
                <a:latin typeface="Comic Sans MS"/>
                <a:ea typeface="宋体"/>
              </a:rPr>
              <a:t>shell</a:t>
            </a:r>
            <a:r>
              <a:rPr lang="zh-CN">
                <a:latin typeface="Comic Sans MS"/>
                <a:ea typeface="宋体"/>
              </a:rPr>
              <a:t>中按</a:t>
            </a:r>
            <a:r>
              <a:rPr lang="en-US">
                <a:latin typeface="Comic Sans MS"/>
                <a:ea typeface="宋体"/>
              </a:rPr>
              <a:t>Ctrl+C</a:t>
            </a:r>
            <a:endParaRPr/>
          </a:p>
          <a:p>
            <a:pPr lvl="1">
              <a:lnSpc>
                <a:spcPct val="9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内核检测到某个系统事件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90000"/>
              </a:lnSpc>
              <a:buChar char="•"/>
            </a:pPr>
            <a:r>
              <a:rPr lang="zh-CN">
                <a:latin typeface="Comic Sans MS"/>
                <a:ea typeface="宋体"/>
              </a:rPr>
              <a:t>例如除以</a:t>
            </a:r>
            <a:r>
              <a:rPr lang="en-US">
                <a:latin typeface="Comic Sans MS"/>
                <a:ea typeface="宋体"/>
              </a:rPr>
              <a:t>0</a:t>
            </a:r>
            <a:r>
              <a:rPr lang="zh-CN">
                <a:latin typeface="Comic Sans MS"/>
                <a:ea typeface="宋体"/>
              </a:rPr>
              <a:t>，子进程终止等</a:t>
            </a:r>
            <a:endParaRPr lang="en-US">
              <a:latin typeface="Comic Sans MS"/>
              <a:ea typeface="宋体"/>
            </a:endParaRPr>
          </a:p>
          <a:p>
            <a:pPr lvl="1">
              <a:lnSpc>
                <a:spcPct val="9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进程调用了某些系统调用（如</a:t>
            </a:r>
            <a:r>
              <a:rPr lang="en-US">
                <a:latin typeface="Comic Sans MS"/>
                <a:ea typeface="宋体"/>
              </a:rPr>
              <a:t>kill</a:t>
            </a:r>
            <a:r>
              <a:rPr lang="zh-CN">
                <a:latin typeface="Comic Sans MS"/>
                <a:ea typeface="宋体"/>
              </a:rPr>
              <a:t>）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90000"/>
              </a:lnSpc>
              <a:buChar char="•"/>
            </a:pPr>
            <a:r>
              <a:rPr lang="en-US"/>
              <a:t>kill()</a:t>
            </a:r>
            <a:r>
              <a:rPr lang="zh-CN"/>
              <a:t>，</a:t>
            </a:r>
            <a:r>
              <a:rPr lang="en-US"/>
              <a:t>raise()</a:t>
            </a:r>
            <a:r>
              <a:rPr lang="zh-CN"/>
              <a:t>，</a:t>
            </a:r>
            <a:r>
              <a:rPr lang="en-US"/>
              <a:t>sigqueue()</a:t>
            </a:r>
            <a:r>
              <a:rPr lang="zh-CN"/>
              <a:t>，</a:t>
            </a:r>
            <a:r>
              <a:rPr lang="en-US"/>
              <a:t>alarm()</a:t>
            </a:r>
            <a:r>
              <a:rPr lang="zh-CN"/>
              <a:t>，</a:t>
            </a:r>
            <a:r>
              <a:rPr lang="en-US"/>
              <a:t>setitimer()</a:t>
            </a:r>
            <a:r>
              <a:rPr lang="zh-CN"/>
              <a:t>，</a:t>
            </a:r>
            <a:r>
              <a:rPr lang="en-US"/>
              <a:t>abort()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90000"/>
              </a:lnSpc>
              <a:buChar char="•"/>
            </a:pPr>
            <a:r>
              <a:rPr lang="zh-CN">
                <a:latin typeface="Comic Sans MS"/>
                <a:ea typeface="宋体"/>
              </a:rPr>
              <a:t>让内核给目标进程发信号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90000"/>
              </a:lnSpc>
              <a:buChar char="•"/>
            </a:pPr>
            <a:r>
              <a:rPr lang="zh-CN">
                <a:latin typeface="Comic Sans MS"/>
                <a:ea typeface="宋体"/>
              </a:rPr>
              <a:t>进程可以发送信号给自己</a:t>
            </a:r>
            <a:endParaRPr lang="en-US">
              <a:latin typeface="Comic Sans MS"/>
              <a:ea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Sending a signal</a:t>
            </a:r>
            <a:endParaRPr kumimoji="true" lang="zh-CN" altLang="en-US"/>
          </a:p>
        </p:txBody>
      </p:sp>
      <p:sp>
        <p:nvSpPr>
          <p:cNvPr id="26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z="2400" dirty="false"/>
              <a:t>kill()</a:t>
            </a:r>
            <a:r>
              <a:rPr lang="zh-CN" altLang="en-US" sz="2400" dirty="false"/>
              <a:t>：用于向进程或进程组发送信号；</a:t>
            </a:r>
            <a:endParaRPr/>
          </a:p>
          <a:p>
            <a:pPr/>
            <a:r>
              <a:rPr lang="en-US" altLang="zh-CN" sz="2400" dirty="false" err="true"/>
              <a:t>sigqueue</a:t>
            </a:r>
            <a:r>
              <a:rPr lang="en-US" altLang="zh-CN" sz="2400" dirty="false"/>
              <a:t>()</a:t>
            </a:r>
            <a:r>
              <a:rPr lang="zh-CN" altLang="en-US" sz="2400" dirty="false"/>
              <a:t>：只能向一个进程发送信号，</a:t>
            </a:r>
            <a:r>
              <a:rPr lang="zh-CN" altLang="en-US" sz="2400"/>
              <a:t>不能向进程组发送信号；主要针对实时信号提出，与</a:t>
            </a:r>
            <a:r>
              <a:rPr lang="en-US" altLang="zh-CN" sz="2400" dirty="false" err="true"/>
              <a:t>sigaction</a:t>
            </a:r>
            <a:r>
              <a:rPr lang="en-US" altLang="zh-CN" sz="2400" dirty="false"/>
              <a:t>()</a:t>
            </a:r>
            <a:r>
              <a:rPr lang="zh-CN" altLang="en-US" sz="2400" dirty="false"/>
              <a:t>组合使用，当然也支持非实时信号的发送；</a:t>
            </a:r>
            <a:endParaRPr/>
          </a:p>
          <a:p>
            <a:pPr/>
            <a:r>
              <a:rPr lang="en-US" altLang="zh-CN" sz="2400" dirty="false"/>
              <a:t>alarm()</a:t>
            </a:r>
            <a:r>
              <a:rPr lang="zh-CN" altLang="en-US" sz="2400" dirty="false"/>
              <a:t>：用于调用进程指定时间后发出</a:t>
            </a:r>
            <a:r>
              <a:rPr lang="en-US" altLang="zh-CN" sz="2400" dirty="false"/>
              <a:t>SIGALARM</a:t>
            </a:r>
            <a:r>
              <a:rPr lang="zh-CN" altLang="en-US" sz="2400" dirty="false"/>
              <a:t>信号；</a:t>
            </a:r>
            <a:endParaRPr/>
          </a:p>
          <a:p>
            <a:pPr/>
            <a:r>
              <a:rPr lang="en-US" altLang="zh-CN" sz="2400" dirty="false" err="true"/>
              <a:t>setitimer</a:t>
            </a:r>
            <a:r>
              <a:rPr lang="en-US" altLang="zh-CN" sz="2400" dirty="false"/>
              <a:t>()</a:t>
            </a:r>
            <a:r>
              <a:rPr lang="zh-CN" altLang="en-US" sz="2400" dirty="false"/>
              <a:t>：设置定时器，计时达到后给进程发送</a:t>
            </a:r>
            <a:r>
              <a:rPr lang="en-US" altLang="zh-CN" sz="2400" dirty="false"/>
              <a:t>SIGALRM</a:t>
            </a:r>
            <a:r>
              <a:rPr lang="zh-CN" altLang="en-US" sz="2400" dirty="false"/>
              <a:t>信号，功能比</a:t>
            </a:r>
            <a:r>
              <a:rPr lang="en-US" altLang="zh-CN" sz="2400" dirty="false"/>
              <a:t>alarm</a:t>
            </a:r>
            <a:r>
              <a:rPr lang="zh-CN" altLang="en-US" sz="2400" dirty="false"/>
              <a:t>更强大；</a:t>
            </a:r>
            <a:endParaRPr/>
          </a:p>
          <a:p>
            <a:pPr/>
            <a:r>
              <a:rPr lang="en-US" altLang="zh-CN" sz="2400" dirty="false"/>
              <a:t>abort()</a:t>
            </a:r>
            <a:r>
              <a:rPr lang="zh-CN" altLang="en-US" sz="2400" dirty="false"/>
              <a:t>：向进程发送</a:t>
            </a:r>
            <a:r>
              <a:rPr lang="en-US" altLang="zh-CN" sz="2400" dirty="false"/>
              <a:t>SIGABORT</a:t>
            </a:r>
            <a:r>
              <a:rPr lang="zh-CN" altLang="en-US" sz="2400" dirty="false"/>
              <a:t>信号，默认进程会异常退出。</a:t>
            </a:r>
            <a:endParaRPr/>
          </a:p>
          <a:p>
            <a:pPr/>
            <a:r>
              <a:rPr lang="en-US" altLang="zh-CN" sz="2400" dirty="false"/>
              <a:t>raise()</a:t>
            </a:r>
            <a:r>
              <a:rPr lang="zh-CN" altLang="en-US" sz="2400" dirty="false"/>
              <a:t>：用于向进程自身发送信号；</a:t>
            </a:r>
            <a:endParaRPr/>
          </a:p>
          <a:p>
            <a:pPr/>
            <a:endParaRPr kumimoji="true" lang="zh-CN" altLang="en-US" sz="2400" dirty="false"/>
          </a:p>
        </p:txBody>
      </p:sp>
      <p:sp>
        <p:nvSpPr>
          <p:cNvPr id="27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F2B2C39-3A28-1D47-AE5B-C66AAF11946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31F44005-F5CB-BF40-AFF6-D4900F377E19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Receiving a signal</a:t>
            </a:r>
            <a:endParaRPr/>
          </a:p>
        </p:txBody>
      </p:sp>
      <p:sp>
        <p:nvSpPr>
          <p:cNvPr id="3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目标进程</a:t>
            </a: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接收</a:t>
            </a:r>
            <a:r>
              <a:rPr lang="zh-CN">
                <a:latin typeface="Comic Sans MS"/>
                <a:ea typeface="宋体"/>
                <a:cs typeface="+mn-cs"/>
              </a:rPr>
              <a:t>信号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当进程从内核态刚切换到用户态时会检查并接受信号；</a:t>
            </a:r>
            <a:endParaRPr/>
          </a:p>
          <a:p>
            <a:pPr lvl="2">
              <a:buChar char="–"/>
            </a:pPr>
            <a:r>
              <a:rPr lang="zh-CN">
                <a:latin typeface="Comic Sans MS"/>
                <a:ea typeface="宋体"/>
              </a:rPr>
              <a:t>（稍后讲接受</a:t>
            </a:r>
            <a:r>
              <a:rPr lang="en-US">
                <a:latin typeface="Comic Sans MS"/>
                <a:ea typeface="宋体"/>
              </a:rPr>
              <a:t>signal</a:t>
            </a:r>
            <a:r>
              <a:rPr lang="zh-CN">
                <a:latin typeface="Comic Sans MS"/>
                <a:ea typeface="宋体"/>
              </a:rPr>
              <a:t>的机制）</a:t>
            </a:r>
            <a:endParaRPr/>
          </a:p>
          <a:p>
            <a:pPr lvl="1">
              <a:buChar char="–"/>
            </a:pPr>
            <a:r>
              <a:rPr lang="zh-CN"/>
              <a:t>在内核态，</a:t>
            </a:r>
            <a:r>
              <a:rPr lang="zh-CN"/>
              <a:t>信号不起作用；</a:t>
            </a:r>
            <a:endParaRPr/>
          </a:p>
          <a:p>
            <a:pPr lvl="1">
              <a:buChar char="–"/>
            </a:pPr>
            <a:r>
              <a:rPr lang="zh-CN"/>
              <a:t>在用户态，</a:t>
            </a:r>
            <a:r>
              <a:rPr lang="zh-CN"/>
              <a:t>所有未被屏蔽的信号都处理完毕；</a:t>
            </a:r>
            <a:endParaRPr/>
          </a:p>
          <a:p>
            <a:pPr lvl="1">
              <a:buChar char="–"/>
            </a:pPr>
            <a:endParaRPr lang="en-US">
              <a:latin typeface="Comic Sans MS"/>
              <a:ea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Receiving a signal</a:t>
            </a:r>
            <a:endParaRPr kumimoji="true" lang="zh-CN" altLang="en-US"/>
          </a:p>
        </p:txBody>
      </p:sp>
      <p:sp>
        <p:nvSpPr>
          <p:cNvPr id="34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>
                <a:latin typeface="Comic Sans MS"/>
                <a:ea typeface="宋体"/>
                <a:cs typeface="+mn-cs"/>
              </a:rPr>
              <a:t>对于收到的信号，进程可以有</a:t>
            </a:r>
            <a:r>
              <a:rPr lang="en-US">
                <a:latin typeface="Comic Sans MS"/>
                <a:ea typeface="宋体"/>
                <a:cs typeface="+mn-cs"/>
              </a:rPr>
              <a:t>4</a:t>
            </a:r>
            <a:r>
              <a:rPr lang="zh-CN">
                <a:latin typeface="Comic Sans MS"/>
                <a:ea typeface="宋体"/>
                <a:cs typeface="+mn-cs"/>
              </a:rPr>
              <a:t>种处理方式：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Ignore</a:t>
            </a:r>
            <a:r>
              <a:rPr lang="en-US">
                <a:latin typeface="Comic Sans MS"/>
                <a:ea typeface="宋体"/>
              </a:rPr>
              <a:t> the signal (e.g., SIGCHILD)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Terminate (e.g., SIGKILL)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Stop (e.g., SIGSTOP) or restart (SIGCONT)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Catch</a:t>
            </a:r>
            <a:r>
              <a:rPr lang="en-US" i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the signal </a:t>
            </a:r>
            <a:endParaRPr/>
          </a:p>
          <a:p>
            <a:pPr lvl="2"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by executing a </a:t>
            </a:r>
            <a:r>
              <a:rPr lang="en-US" b="true">
                <a:latin typeface="Comic Sans MS"/>
                <a:ea typeface="宋体"/>
              </a:rPr>
              <a:t>user-level</a:t>
            </a:r>
            <a:r>
              <a:rPr lang="en-US">
                <a:latin typeface="Comic Sans MS"/>
                <a:ea typeface="宋体"/>
              </a:rPr>
              <a:t> function called </a:t>
            </a:r>
            <a:r>
              <a:rPr lang="en-US" sz="24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signal handler</a:t>
            </a:r>
            <a:endParaRPr/>
          </a:p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endParaRPr lang="zh-CN"/>
          </a:p>
        </p:txBody>
      </p:sp>
      <p:sp>
        <p:nvSpPr>
          <p:cNvPr id="35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5792C17-085F-E842-A89B-B0B4E53C299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9F29AFA8-C10C-1745-91DB-CF731F491AC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Pending Signal</a:t>
            </a:r>
            <a:endParaRPr/>
          </a:p>
        </p:txBody>
      </p:sp>
      <p:sp>
        <p:nvSpPr>
          <p:cNvPr id="3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400">
                <a:latin typeface="Comic Sans MS"/>
                <a:ea typeface="宋体"/>
                <a:cs typeface="+mn-cs"/>
              </a:rPr>
              <a:t>Pending signal 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 sz="2000">
                <a:latin typeface="Comic Sans MS"/>
                <a:ea typeface="宋体"/>
              </a:rPr>
              <a:t>已经发送，但还没有接受的信号，叫做</a:t>
            </a:r>
            <a:r>
              <a:rPr lang="en-US" sz="2000">
                <a:latin typeface="Comic Sans MS"/>
                <a:ea typeface="宋体"/>
              </a:rPr>
              <a:t>pending signal</a:t>
            </a:r>
            <a:endParaRPr lang="en-US">
              <a:effectLst>
                <a:outerShdw blurRad="38100" dist="38100" dir="2700000" sx="100000" sy="100000" algn="tl">
                  <a:srgbClr val="000000">
                    <a:alpha val="43137"/>
                  </a:srgbClr>
                </a:outerShdw>
              </a:effectLst>
              <a:latin typeface="Comic Sans MS"/>
              <a:ea typeface="宋体"/>
            </a:endParaRPr>
          </a:p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400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Only one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 sz="2000">
                <a:latin typeface="Comic Sans MS"/>
                <a:ea typeface="宋体"/>
              </a:rPr>
              <a:t>某一时刻，某种类型</a:t>
            </a:r>
            <a:r>
              <a:rPr lang="zh-CN" sz="2000">
                <a:latin typeface="Comic Sans MS"/>
                <a:ea typeface="宋体"/>
              </a:rPr>
              <a:t>最多有一个</a:t>
            </a:r>
            <a:r>
              <a:rPr lang="en-US" sz="2000">
                <a:latin typeface="Comic Sans MS"/>
                <a:ea typeface="宋体"/>
              </a:rPr>
              <a:t>pending signal</a:t>
            </a:r>
            <a:endParaRPr/>
          </a:p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400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Not queued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 sz="2000">
                <a:latin typeface="Comic Sans MS"/>
                <a:ea typeface="宋体"/>
              </a:rPr>
              <a:t>如果一个进程已经有一个类型</a:t>
            </a:r>
            <a:r>
              <a:rPr lang="en-US" sz="2000">
                <a:latin typeface="Comic Sans MS"/>
                <a:ea typeface="宋体"/>
              </a:rPr>
              <a:t> k</a:t>
            </a:r>
            <a:r>
              <a:rPr lang="zh-CN" sz="2000">
                <a:latin typeface="Comic Sans MS"/>
                <a:ea typeface="宋体"/>
              </a:rPr>
              <a:t>的</a:t>
            </a:r>
            <a:r>
              <a:rPr lang="en-US" sz="2000">
                <a:latin typeface="Comic Sans MS"/>
                <a:ea typeface="宋体"/>
              </a:rPr>
              <a:t>pending signal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 sz="2000">
                <a:latin typeface="Comic Sans MS"/>
                <a:ea typeface="宋体"/>
              </a:rPr>
              <a:t>之后发送的</a:t>
            </a:r>
            <a:r>
              <a:rPr lang="en-US" sz="2000">
                <a:latin typeface="Comic Sans MS"/>
                <a:ea typeface="宋体"/>
              </a:rPr>
              <a:t>signal k</a:t>
            </a:r>
            <a:r>
              <a:rPr lang="zh-CN" sz="2000">
                <a:latin typeface="Comic Sans MS"/>
                <a:ea typeface="宋体"/>
              </a:rPr>
              <a:t>不会排队，而是直接被丢弃</a:t>
            </a:r>
            <a:r>
              <a:rPr lang="en-US" sz="2000">
                <a:latin typeface="Comic Sans MS"/>
                <a:ea typeface="宋体"/>
              </a:rPr>
              <a:t>.</a:t>
            </a:r>
            <a:endParaRPr/>
          </a:p>
        </p:txBody>
      </p:sp>
      <p:sp>
        <p:nvSpPr>
          <p:cNvPr id="40" name=""/>
          <p:cNvSpPr txBox="true"/>
          <p:nvPr/>
        </p:nvSpPr>
        <p:spPr>
          <a:xfrm rot="0" flipH="false" flipV="false">
            <a:off x="1195252" y="6172200"/>
            <a:ext cx="624840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/>
              <a:t>以上讨论的是</a:t>
            </a:r>
            <a:r>
              <a:rPr lang="en-US"/>
              <a:t>standard signal, </a:t>
            </a:r>
            <a:r>
              <a:rPr lang="zh-CN"/>
              <a:t>不是</a:t>
            </a:r>
            <a:r>
              <a:rPr lang="en-US"/>
              <a:t>real-time signal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1C39FB9-7B5B-7E40-BFFD-05B21EC8A4D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Blocking a Signal</a:t>
            </a:r>
            <a:endParaRPr/>
          </a:p>
        </p:txBody>
      </p:sp>
      <p:sp>
        <p:nvSpPr>
          <p:cNvPr id="4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进程可以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选择性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block</a:t>
            </a:r>
            <a:r>
              <a:rPr lang="zh-CN" altLang="en-US">
                <a:ea typeface="宋体" pitchFamily="2" charset="-122"/>
              </a:rPr>
              <a:t>特定信号的接收</a:t>
            </a:r>
            <a:endParaRPr lang="en-US" altLang="zh-CN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当一个信号被</a:t>
            </a:r>
            <a:r>
              <a:rPr lang="en-US" altLang="zh-CN">
                <a:ea typeface="宋体" pitchFamily="2" charset="-122"/>
              </a:rPr>
              <a:t>block</a:t>
            </a:r>
            <a:r>
              <a:rPr lang="zh-CN" altLang="en-US">
                <a:ea typeface="宋体" pitchFamily="2" charset="-122"/>
              </a:rPr>
              <a:t>时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可以发送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但是</a:t>
            </a:r>
            <a:r>
              <a:rPr lang="en-US" altLang="zh-CN">
                <a:ea typeface="宋体" pitchFamily="2" charset="-122"/>
              </a:rPr>
              <a:t>pending signal</a:t>
            </a:r>
            <a:r>
              <a:rPr lang="zh-CN" altLang="en-US">
                <a:ea typeface="宋体" pitchFamily="2" charset="-122"/>
              </a:rPr>
              <a:t>不会被接受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直到该进程</a:t>
            </a:r>
            <a:r>
              <a:rPr lang="en-US" altLang="zh-CN">
                <a:ea typeface="宋体" pitchFamily="2" charset="-122"/>
              </a:rPr>
              <a:t>unblock</a:t>
            </a:r>
            <a:r>
              <a:rPr lang="zh-CN" altLang="en-US">
                <a:ea typeface="宋体" pitchFamily="2" charset="-122"/>
              </a:rPr>
              <a:t>这种</a:t>
            </a:r>
            <a:r>
              <a:rPr lang="en-US" altLang="zh-CN">
                <a:ea typeface="宋体" pitchFamily="2" charset="-122"/>
              </a:rPr>
              <a:t>signal</a:t>
            </a:r>
            <a:br>
              <a:rPr lang="en-US" altLang="zh-CN">
                <a:ea typeface="宋体" pitchFamily="2" charset="-122"/>
              </a:rPr>
            </a:b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348AC1F7-A853-6F4B-B5B1-EB29687ECC6F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19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Internal Data Structures</a:t>
            </a:r>
            <a:endParaRPr/>
          </a:p>
        </p:txBody>
      </p:sp>
      <p:sp>
        <p:nvSpPr>
          <p:cNvPr id="4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latin typeface="Comic Sans MS"/>
                <a:ea typeface="宋体"/>
                <a:cs typeface="+mn-cs"/>
              </a:rPr>
              <a:t>For each process, the kernel maintains 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set of pending signals in the </a:t>
            </a:r>
            <a:r>
              <a:rPr lang="en-US" b="true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pending</a:t>
            </a:r>
            <a:r>
              <a:rPr lang="en-US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 </a:t>
            </a:r>
            <a:r>
              <a:rPr lang="en-US" b="true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bit vector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set of blocked signals in the </a:t>
            </a:r>
            <a:r>
              <a:rPr lang="en-US" b="true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blocked bit vector</a:t>
            </a:r>
            <a:endParaRPr/>
          </a:p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latin typeface="Comic Sans MS"/>
                <a:ea typeface="宋体"/>
                <a:cs typeface="+mn-cs"/>
              </a:rPr>
              <a:t>The kernel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sets</a:t>
            </a:r>
            <a:r>
              <a:rPr lang="en-US">
                <a:latin typeface="Comic Sans MS"/>
                <a:ea typeface="宋体"/>
                <a:cs typeface="+mn-cs"/>
              </a:rPr>
              <a:t> bit k in </a:t>
            </a:r>
            <a:r>
              <a:rPr lang="en-US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pending 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whenever a signal of type k</a:t>
            </a:r>
            <a:r>
              <a:rPr lang="en-US">
                <a:latin typeface="Arial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is delivered</a:t>
            </a:r>
            <a:endParaRPr/>
          </a:p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latin typeface="Comic Sans MS"/>
                <a:ea typeface="宋体"/>
                <a:cs typeface="+mn-cs"/>
              </a:rPr>
              <a:t>The kernel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clears</a:t>
            </a:r>
            <a:r>
              <a:rPr lang="en-US">
                <a:latin typeface="Comic Sans MS"/>
                <a:ea typeface="宋体"/>
                <a:cs typeface="+mn-cs"/>
              </a:rPr>
              <a:t> bit k</a:t>
            </a:r>
            <a:r>
              <a:rPr lang="en-US">
                <a:latin typeface="Arial"/>
                <a:ea typeface="宋体"/>
                <a:cs typeface="+mn-cs"/>
              </a:rPr>
              <a:t> </a:t>
            </a:r>
            <a:r>
              <a:rPr lang="en-US">
                <a:latin typeface="Comic Sans MS"/>
                <a:ea typeface="宋体"/>
                <a:cs typeface="+mn-cs"/>
              </a:rPr>
              <a:t>in </a:t>
            </a:r>
            <a:r>
              <a:rPr lang="en-US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pending 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whenever a signal of type k</a:t>
            </a:r>
            <a:r>
              <a:rPr lang="en-US">
                <a:latin typeface="Arial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is received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48E1514-BFCB-E04D-A273-A4845B768FAB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Outline</a:t>
            </a:r>
            <a:endParaRPr/>
          </a:p>
        </p:txBody>
      </p:sp>
      <p:sp>
        <p:nvSpPr>
          <p:cNvPr id="52" name="Rectangle 3"/>
          <p:cNvSpPr>
            <a:spLocks noGrp="true" noChangeArrowheads="true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 Terminology</a:t>
            </a:r>
            <a:endParaRPr/>
          </a:p>
          <a:p>
            <a:pPr/>
            <a:r>
              <a:rPr lang="en-US" altLang="zh-CN">
                <a:ea typeface="宋体" pitchFamily="2" charset="-122"/>
              </a:rPr>
              <a:t>Sending Signals</a:t>
            </a:r>
            <a:endParaRPr/>
          </a:p>
          <a:p>
            <a:pPr/>
            <a:r>
              <a:rPr lang="en-US" altLang="zh-CN">
                <a:ea typeface="宋体" pitchFamily="2" charset="-122"/>
              </a:rPr>
              <a:t>Receiving Signals</a:t>
            </a:r>
            <a:endParaRPr lang="zh-CN" altLang="en-US">
              <a:ea typeface="宋体" pitchFamily="2" charset="-122"/>
            </a:endParaRPr>
          </a:p>
          <a:p>
            <a:pPr/>
            <a:r>
              <a:rPr lang="en-US" altLang="zh-CN">
                <a:ea typeface="宋体" pitchFamily="2" charset="-122"/>
              </a:rPr>
              <a:t>Signal Handling Issues</a:t>
            </a:r>
            <a:endParaRPr/>
          </a:p>
          <a:p>
            <a:pPr/>
            <a:r>
              <a:rPr lang="en-US" altLang="zh-CN">
                <a:ea typeface="宋体" pitchFamily="2" charset="-122"/>
              </a:rPr>
              <a:t>Portable Signal Handling</a:t>
            </a:r>
            <a:endParaRPr/>
          </a:p>
          <a:p>
            <a:pPr/>
            <a:r>
              <a:rPr lang="en-US" altLang="zh-CN">
                <a:ea typeface="宋体" pitchFamily="2" charset="-122"/>
              </a:rPr>
              <a:t>Explicitly Blocking Signals</a:t>
            </a:r>
            <a:endParaRPr/>
          </a:p>
          <a:p>
            <a:pPr/>
            <a:r>
              <a:rPr lang="en-US" altLang="zh-CN">
                <a:ea typeface="宋体" pitchFamily="2" charset="-122"/>
              </a:rPr>
              <a:t>Synchronizing Flows to Avoid Nasty Concurrency Bugs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5D325C8-54B9-3448-9D74-71287286A7E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20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5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Process Groups</a:t>
            </a:r>
            <a:endParaRPr/>
          </a:p>
        </p:txBody>
      </p:sp>
      <p:sp>
        <p:nvSpPr>
          <p:cNvPr id="5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可以发送信号给多个进程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Unix</a:t>
            </a:r>
            <a:r>
              <a:rPr lang="zh-CN">
                <a:latin typeface="Comic Sans MS"/>
                <a:ea typeface="宋体"/>
              </a:rPr>
              <a:t>系统提供一些发送信号给多个进程的机制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这些机制都依赖于进程组（</a:t>
            </a:r>
            <a:r>
              <a:rPr lang="en-US">
                <a:latin typeface="Comic Sans MS"/>
                <a:ea typeface="宋体"/>
              </a:rPr>
              <a:t>process group</a:t>
            </a:r>
            <a:r>
              <a:rPr lang="zh-CN">
                <a:latin typeface="Comic Sans MS"/>
                <a:ea typeface="宋体"/>
              </a:rPr>
              <a:t>，</a:t>
            </a:r>
            <a:r>
              <a:rPr lang="en-US">
                <a:latin typeface="Comic Sans MS"/>
                <a:ea typeface="宋体"/>
              </a:rPr>
              <a:t>pg</a:t>
            </a:r>
            <a:r>
              <a:rPr lang="zh-CN">
                <a:latin typeface="Comic Sans MS"/>
                <a:ea typeface="宋体"/>
              </a:rPr>
              <a:t>）</a:t>
            </a:r>
            <a:endParaRPr lang="en-US">
              <a:latin typeface="Comic Sans MS"/>
              <a:ea typeface="宋体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每个进程仅属于一个进程组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进程组由一个非负数标记（进程组</a:t>
            </a:r>
            <a:r>
              <a:rPr lang="en-US">
                <a:latin typeface="Comic Sans MS"/>
                <a:ea typeface="宋体"/>
              </a:rPr>
              <a:t>ID</a:t>
            </a:r>
            <a:r>
              <a:rPr lang="zh-CN">
                <a:latin typeface="Comic Sans MS"/>
                <a:ea typeface="宋体"/>
              </a:rPr>
              <a:t>，</a:t>
            </a:r>
            <a:r>
              <a:rPr lang="en-US">
                <a:latin typeface="Comic Sans MS"/>
                <a:ea typeface="宋体"/>
              </a:rPr>
              <a:t>pgid</a:t>
            </a:r>
            <a:r>
              <a:rPr lang="zh-CN">
                <a:latin typeface="Comic Sans MS"/>
                <a:ea typeface="宋体"/>
              </a:rPr>
              <a:t>）</a:t>
            </a:r>
            <a:endParaRPr lang="en-US">
              <a:latin typeface="Comic Sans MS"/>
              <a:ea typeface="宋体"/>
            </a:endParaRPr>
          </a:p>
          <a:p>
            <a:pPr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默认情况下，自己和自己的父进程属于同一个进程组</a:t>
            </a:r>
            <a:endParaRPr lang="en-US">
              <a:latin typeface="Comic Sans MS"/>
              <a:ea typeface="宋体"/>
              <a:cs typeface="+mn-cs"/>
            </a:endParaRPr>
          </a:p>
        </p:txBody>
      </p:sp>
      <p:sp>
        <p:nvSpPr>
          <p:cNvPr id="57" name=""/>
          <p:cNvSpPr txBox="true"/>
          <p:nvPr/>
        </p:nvSpPr>
        <p:spPr>
          <a:xfrm rot="0" flipH="false" flipV="false">
            <a:off x="1835331" y="5381897"/>
            <a:ext cx="48704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/>
              <a:t>Linux</a:t>
            </a:r>
            <a:r>
              <a:rPr lang="zh-CN"/>
              <a:t>中的线程也有线程组，类似于进程组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C5E40A6-8185-D34C-A606-EFF6FF31798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Process Groups</a:t>
            </a:r>
            <a:endParaRPr/>
          </a:p>
        </p:txBody>
      </p:sp>
      <p:sp>
        <p:nvSpPr>
          <p:cNvPr id="6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533400" y="4191000"/>
            <a:ext cx="8534400" cy="2286000"/>
          </a:xfrm>
        </p:spPr>
        <p:txBody>
          <a:bodyPr/>
          <a:lstStyle/>
          <a:p>
            <a:pPr>
              <a:lnSpc>
                <a:spcPct val="130000"/>
              </a:lnSpc>
              <a:buChar char="•"/>
            </a:pPr>
            <a:r>
              <a:rPr lang="en-US" sz="2400">
                <a:latin typeface="Comic Sans MS"/>
                <a:ea typeface="宋体"/>
                <a:cs typeface="+mn-cs"/>
              </a:rPr>
              <a:t>setpgid</a:t>
            </a:r>
            <a:endParaRPr/>
          </a:p>
          <a:p>
            <a:pPr lvl="1">
              <a:lnSpc>
                <a:spcPct val="130000"/>
              </a:lnSpc>
              <a:buChar char="–"/>
            </a:pPr>
            <a:r>
              <a:rPr lang="zh-CN" sz="2000">
                <a:latin typeface="Comic Sans MS"/>
                <a:ea typeface="宋体"/>
              </a:rPr>
              <a:t>把进程</a:t>
            </a:r>
            <a:r>
              <a:rPr lang="en-US" sz="2000">
                <a:latin typeface="Comic Sans MS"/>
                <a:ea typeface="宋体"/>
              </a:rPr>
              <a:t>pid</a:t>
            </a:r>
            <a:r>
              <a:rPr lang="zh-CN" sz="2000">
                <a:latin typeface="Comic Sans MS"/>
                <a:ea typeface="宋体"/>
              </a:rPr>
              <a:t>的进程组设置为</a:t>
            </a:r>
            <a:r>
              <a:rPr lang="en-US" sz="2000">
                <a:latin typeface="Comic Sans MS"/>
                <a:ea typeface="宋体"/>
              </a:rPr>
              <a:t>pgid</a:t>
            </a:r>
            <a:endParaRPr/>
          </a:p>
          <a:p>
            <a:pPr lvl="1">
              <a:lnSpc>
                <a:spcPct val="130000"/>
              </a:lnSpc>
              <a:buChar char="–"/>
            </a:pPr>
            <a:r>
              <a:rPr lang="zh-CN" sz="2000">
                <a:latin typeface="Comic Sans MS"/>
                <a:ea typeface="宋体"/>
              </a:rPr>
              <a:t>如果</a:t>
            </a:r>
            <a:r>
              <a:rPr lang="en-US" sz="2000">
                <a:latin typeface="Comic Sans MS"/>
                <a:ea typeface="宋体"/>
              </a:rPr>
              <a:t>pid=0, </a:t>
            </a:r>
            <a:r>
              <a:rPr lang="zh-CN" sz="2000">
                <a:latin typeface="Comic Sans MS"/>
                <a:ea typeface="宋体"/>
              </a:rPr>
              <a:t>那就是指当前进程</a:t>
            </a:r>
            <a:endParaRPr lang="en-US" sz="2000">
              <a:latin typeface="Comic Sans MS"/>
              <a:ea typeface="宋体"/>
            </a:endParaRPr>
          </a:p>
          <a:p>
            <a:pPr lvl="1">
              <a:lnSpc>
                <a:spcPct val="130000"/>
              </a:lnSpc>
              <a:buChar char="–"/>
            </a:pPr>
            <a:r>
              <a:rPr lang="zh-CN" sz="2000">
                <a:latin typeface="Comic Sans MS"/>
                <a:ea typeface="宋体"/>
              </a:rPr>
              <a:t>如果</a:t>
            </a:r>
            <a:r>
              <a:rPr lang="en-US" sz="2000">
                <a:latin typeface="Comic Sans MS"/>
                <a:ea typeface="宋体"/>
              </a:rPr>
              <a:t>pgid=0</a:t>
            </a:r>
            <a:r>
              <a:rPr lang="zh-CN" sz="2000">
                <a:latin typeface="Comic Sans MS"/>
                <a:ea typeface="宋体"/>
              </a:rPr>
              <a:t>，那就是用</a:t>
            </a:r>
            <a:r>
              <a:rPr lang="en-US" sz="2000">
                <a:latin typeface="Comic Sans MS"/>
                <a:ea typeface="宋体"/>
              </a:rPr>
              <a:t>pid</a:t>
            </a:r>
            <a:r>
              <a:rPr lang="zh-CN" sz="2000">
                <a:latin typeface="Comic Sans MS"/>
                <a:ea typeface="宋体"/>
              </a:rPr>
              <a:t>作为进程组</a:t>
            </a:r>
            <a:r>
              <a:rPr lang="en-US" sz="2000">
                <a:latin typeface="Comic Sans MS"/>
                <a:ea typeface="宋体"/>
              </a:rPr>
              <a:t>ID</a:t>
            </a:r>
            <a:endParaRPr/>
          </a:p>
          <a:p>
            <a:pPr lvl="2">
              <a:lnSpc>
                <a:spcPct val="130000"/>
              </a:lnSpc>
              <a:buChar char="–"/>
            </a:pPr>
            <a:r>
              <a:rPr lang="zh-CN" sz="2000">
                <a:latin typeface="Comic Sans MS"/>
                <a:ea typeface="宋体"/>
              </a:rPr>
              <a:t>相当于“自立门户”</a:t>
            </a:r>
            <a:endParaRPr/>
          </a:p>
        </p:txBody>
      </p:sp>
      <p:sp>
        <p:nvSpPr>
          <p:cNvPr id="62" name="Rectangle 3"/>
          <p:cNvSpPr txBox="true">
            <a:spLocks noChangeArrowheads="true"/>
          </p:cNvSpPr>
          <p:nvPr/>
        </p:nvSpPr>
        <p:spPr bwMode="auto">
          <a:xfrm>
            <a:off x="609600" y="1524000"/>
            <a:ext cx="7772400" cy="2514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-742950">
              <a:buFontTx/>
              <a:buNone/>
              <a:defRPr sz="2400" b="tru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defRPr>
            </a:pPr>
            <a:r>
              <a:rPr lang="en-US" sz="2000">
                <a:latin typeface="Courier New"/>
                <a:ea typeface="宋体"/>
                <a:cs typeface="Courier New"/>
              </a:rPr>
              <a:t>#include &lt;unistd.h&gt;</a:t>
            </a:r>
            <a:endParaRPr/>
          </a:p>
          <a:p>
            <a:pPr lvl="1" indent="-742950">
              <a:buFontTx/>
              <a:buNone/>
              <a:defRPr sz="2400" b="tru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defRPr>
            </a:pPr>
            <a:r>
              <a:rPr lang="en-US" sz="2000">
                <a:latin typeface="Courier New"/>
                <a:ea typeface="宋体"/>
                <a:cs typeface="Courier New"/>
              </a:rPr>
              <a:t>pid_t </a:t>
            </a:r>
            <a:r>
              <a:rPr lang="en-US">
                <a:latin typeface="Courier New"/>
                <a:ea typeface="宋体"/>
                <a:cs typeface="Courier New"/>
              </a:rPr>
              <a:t>getpgrp</a:t>
            </a:r>
            <a:r>
              <a:rPr lang="en-US" sz="2000">
                <a:latin typeface="Courier New"/>
                <a:ea typeface="宋体"/>
                <a:cs typeface="Courier New"/>
              </a:rPr>
              <a:t>(void);</a:t>
            </a:r>
            <a:endParaRPr/>
          </a:p>
          <a:p>
            <a:pPr lvl="1" indent="-742950" algn="r">
              <a:buFontTx/>
              <a:buNone/>
              <a:defRPr sz="2400" b="tru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defRPr>
            </a:pPr>
            <a:r>
              <a:rPr lang="en-US" sz="18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Times New Roman"/>
              </a:rPr>
              <a:t>returns: process group ID of the calling process</a:t>
            </a:r>
            <a:endParaRPr/>
          </a:p>
          <a:p>
            <a:pPr lvl="1" indent="-742950">
              <a:buFontTx/>
              <a:buNone/>
              <a:defRPr sz="2400" b="tru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defRPr>
            </a:pPr>
            <a:r>
              <a:rPr lang="en-US" sz="2000">
                <a:latin typeface="Courier New"/>
                <a:ea typeface="宋体"/>
                <a:cs typeface="Courier New"/>
              </a:rPr>
              <a:t>#include &lt;unistd.h&gt;</a:t>
            </a:r>
            <a:endParaRPr/>
          </a:p>
          <a:p>
            <a:pPr lvl="1" indent="-742950">
              <a:buFontTx/>
              <a:buNone/>
              <a:defRPr sz="2400" b="tru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defRPr>
            </a:pPr>
            <a:r>
              <a:rPr lang="en-US" sz="2000">
                <a:latin typeface="Courier New"/>
                <a:ea typeface="宋体"/>
                <a:cs typeface="Courier New"/>
              </a:rPr>
              <a:t>pid_t </a:t>
            </a:r>
            <a:r>
              <a:rPr lang="en-US">
                <a:latin typeface="Courier New"/>
                <a:ea typeface="宋体"/>
                <a:cs typeface="Courier New"/>
              </a:rPr>
              <a:t>setpgid</a:t>
            </a:r>
            <a:r>
              <a:rPr lang="en-US" sz="2000">
                <a:latin typeface="Courier New"/>
                <a:ea typeface="宋体"/>
                <a:cs typeface="Courier New"/>
              </a:rPr>
              <a:t>(pid_t pid, pid_t pgid);</a:t>
            </a:r>
            <a:endParaRPr/>
          </a:p>
          <a:p>
            <a:pPr lvl="1" indent="-742950" algn="r">
              <a:buFontTx/>
              <a:buNone/>
              <a:defRPr sz="2400" b="true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defRPr>
            </a:pPr>
            <a:r>
              <a:rPr lang="en-US" sz="18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returns: 0 on success, -1 on error</a:t>
            </a:r>
            <a:endParaRPr lang="zh-CN" sz="1800">
              <a:solidFill>
                <a:srgbClr val="FF0000">
                  <a:alpha val="100000"/>
                </a:srgbClr>
              </a:solidFill>
              <a:latin typeface="Comic Sans MS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38A2FC1-5B38-6A4D-924A-ABF955E4C60F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+mj-cs"/>
              </a:rPr>
              <a:t>setgpid</a:t>
            </a:r>
            <a:endParaRPr/>
          </a:p>
        </p:txBody>
      </p:sp>
      <p:sp>
        <p:nvSpPr>
          <p:cNvPr id="6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 marL="0" indent="0">
              <a:lnSpc>
                <a:spcPct val="130000"/>
              </a:lnSpc>
              <a:buFontTx/>
              <a:buNone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4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e.g., </a:t>
            </a:r>
            <a:r>
              <a:rPr lang="en-US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setpgid</a:t>
            </a:r>
            <a:r>
              <a:rPr lang="en-US" sz="24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(0, 0); </a:t>
            </a:r>
            <a:endParaRPr/>
          </a:p>
          <a:p>
            <a:pPr lvl="1">
              <a:lnSpc>
                <a:spcPct val="13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Suppose process 15213 is the calling process, </a:t>
            </a:r>
            <a:endParaRPr/>
          </a:p>
          <a:p>
            <a:pPr lvl="1">
              <a:lnSpc>
                <a:spcPct val="13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then this function call </a:t>
            </a:r>
            <a:endParaRPr/>
          </a:p>
          <a:p>
            <a:pPr lvl="2">
              <a:lnSpc>
                <a:spcPct val="13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creates a </a:t>
            </a:r>
            <a:r>
              <a:rPr lang="en-US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new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process group whose process group ID is 15213</a:t>
            </a:r>
            <a:endParaRPr/>
          </a:p>
          <a:p>
            <a:pPr lvl="2">
              <a:lnSpc>
                <a:spcPct val="13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 adds process 15213 to this new group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8AC8A66-3F4C-E445-92CA-AB592570264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6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The kill Program</a:t>
            </a:r>
            <a:endParaRPr/>
          </a:p>
        </p:txBody>
      </p:sp>
      <p:sp>
        <p:nvSpPr>
          <p:cNvPr id="70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Kill</a:t>
            </a:r>
            <a:r>
              <a:rPr lang="zh-CN">
                <a:latin typeface="Comic Sans MS"/>
                <a:ea typeface="宋体"/>
                <a:cs typeface="+mn-cs"/>
              </a:rPr>
              <a:t>是一个</a:t>
            </a:r>
            <a:r>
              <a:rPr lang="en-US">
                <a:latin typeface="Comic Sans MS"/>
                <a:ea typeface="宋体"/>
                <a:cs typeface="+mn-cs"/>
              </a:rPr>
              <a:t>Linux/Unix</a:t>
            </a:r>
            <a:r>
              <a:rPr lang="zh-CN">
                <a:latin typeface="Comic Sans MS"/>
                <a:ea typeface="宋体"/>
                <a:cs typeface="+mn-cs"/>
              </a:rPr>
              <a:t>自带的程序</a:t>
            </a:r>
            <a:endParaRPr/>
          </a:p>
          <a:p>
            <a:pPr lvl="1">
              <a:lnSpc>
                <a:spcPct val="140000"/>
              </a:lnSpc>
              <a:buChar char="–"/>
            </a:pPr>
            <a:r>
              <a:rPr lang="zh-CN" b="true">
                <a:effectLst>
                  <a:outerShdw blurRad="38100" dist="38100" dir="2700000" sx="100000" sy="100000" algn="tl">
                    <a:srgbClr val="C0C0C0">
                      <a:alpha val="100000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位于</a:t>
            </a:r>
            <a:r>
              <a:rPr lang="en-US" b="true">
                <a:effectLst>
                  <a:outerShdw blurRad="38100" dist="38100" dir="2700000" sx="100000" sy="100000" algn="tl">
                    <a:srgbClr val="C0C0C0">
                      <a:alpha val="100000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 /bin/</a:t>
            </a:r>
            <a:endParaRPr/>
          </a:p>
          <a:p>
            <a:pPr lvl="1">
              <a:lnSpc>
                <a:spcPct val="14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用于向其他进程发送</a:t>
            </a:r>
            <a:r>
              <a:rPr lang="en-US">
                <a:latin typeface="Comic Sans MS"/>
                <a:ea typeface="宋体"/>
              </a:rPr>
              <a:t>signal</a:t>
            </a:r>
            <a:endParaRPr/>
          </a:p>
          <a:p>
            <a:pPr>
              <a:lnSpc>
                <a:spcPct val="140000"/>
              </a:lnSpc>
              <a:buFontTx/>
              <a:buNone/>
            </a:pPr>
            <a:endParaRPr lang="en-US" sz="2400" b="true">
              <a:latin typeface="Courier New"/>
              <a:ea typeface="Courier New"/>
              <a:cs typeface="Courier New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 b="true">
                <a:latin typeface="Courier New"/>
                <a:ea typeface="Courier New"/>
                <a:cs typeface="Courier New"/>
              </a:rPr>
              <a:t>e.g. unix&gt; kill -9 15213</a:t>
            </a:r>
            <a:endParaRPr/>
          </a:p>
          <a:p>
            <a:pPr lvl="1">
              <a:lnSpc>
                <a:spcPct val="140000"/>
              </a:lnSpc>
              <a:buChar char="–"/>
            </a:pPr>
            <a:r>
              <a:rPr lang="en-US">
                <a:latin typeface="Comic Sans MS"/>
                <a:ea typeface="宋体"/>
              </a:rPr>
              <a:t>sends signal 9 (SIGKILL) to process 15213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13E71FE-CF4B-0E47-B516-AE3C072CCCD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7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The kill Program</a:t>
            </a:r>
            <a:endParaRPr/>
          </a:p>
        </p:txBody>
      </p:sp>
      <p:sp>
        <p:nvSpPr>
          <p:cNvPr id="7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4419600" cy="4419600"/>
          </a:xfrm>
        </p:spPr>
        <p:txBody>
          <a:bodyPr/>
          <a:lstStyle/>
          <a:p>
            <a:pPr>
              <a:lnSpc>
                <a:spcPct val="14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400">
                <a:latin typeface="Comic Sans MS"/>
                <a:ea typeface="宋体"/>
                <a:cs typeface="+mn-cs"/>
              </a:rPr>
              <a:t>可以用</a:t>
            </a:r>
            <a:r>
              <a:rPr lang="en-US" sz="2400">
                <a:latin typeface="Comic Sans MS"/>
                <a:ea typeface="宋体"/>
                <a:cs typeface="+mn-cs"/>
              </a:rPr>
              <a:t>kill</a:t>
            </a:r>
            <a:r>
              <a:rPr lang="zh-CN" sz="2400">
                <a:latin typeface="Comic Sans MS"/>
                <a:ea typeface="宋体"/>
                <a:cs typeface="+mn-cs"/>
              </a:rPr>
              <a:t>向</a:t>
            </a:r>
            <a:r>
              <a:rPr lang="en-US" sz="2400">
                <a:latin typeface="Comic Sans MS"/>
                <a:ea typeface="宋体"/>
                <a:cs typeface="+mn-cs"/>
              </a:rPr>
              <a:t> </a:t>
            </a:r>
            <a:r>
              <a:rPr lang="en-US" sz="2400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process group</a:t>
            </a:r>
            <a:r>
              <a:rPr lang="zh-CN" sz="2400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发送</a:t>
            </a:r>
            <a:r>
              <a:rPr lang="en-US" sz="2400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signal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 sz="2000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negative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 </a:t>
            </a:r>
            <a:r>
              <a:rPr lang="en-US" sz="2000">
                <a:latin typeface="Comic Sans MS"/>
                <a:ea typeface="宋体"/>
              </a:rPr>
              <a:t>PID: 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 sz="2000">
                <a:latin typeface="Comic Sans MS"/>
                <a:ea typeface="宋体"/>
              </a:rPr>
              <a:t>sends the signal to every process in process group PID</a:t>
            </a:r>
            <a:endParaRPr/>
          </a:p>
          <a:p>
            <a:pPr marL="0" indent="0">
              <a:lnSpc>
                <a:spcPct val="140000"/>
              </a:lnSpc>
              <a:buFontTx/>
              <a:buNone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endParaRPr lang="en-US" sz="300" b="true">
              <a:effectLst>
                <a:outerShdw blurRad="38100" dist="38100" dir="2700000" sx="100000" sy="100000" algn="tl">
                  <a:srgbClr val="000000">
                    <a:alpha val="43137"/>
                  </a:srgbClr>
                </a:outerShdw>
              </a:effectLst>
              <a:latin typeface="Courier New"/>
              <a:ea typeface="宋体"/>
              <a:cs typeface="Courier New"/>
            </a:endParaRPr>
          </a:p>
          <a:p>
            <a:pPr marL="0" indent="0">
              <a:lnSpc>
                <a:spcPct val="140000"/>
              </a:lnSpc>
              <a:buFontTx/>
              <a:buNone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000" b="true">
                <a:latin typeface="Courier New"/>
                <a:ea typeface="宋体"/>
                <a:cs typeface="Courier New"/>
              </a:rPr>
              <a:t>e.g. </a:t>
            </a:r>
            <a:r>
              <a:rPr lang="en-US" sz="2000" b="true">
                <a:latin typeface="Courier New"/>
                <a:ea typeface="宋体"/>
                <a:cs typeface="Courier New"/>
              </a:rPr>
              <a:t>unix</a:t>
            </a:r>
            <a:r>
              <a:rPr lang="en-US" sz="2000" b="true">
                <a:latin typeface="Courier New"/>
                <a:ea typeface="宋体"/>
                <a:cs typeface="Courier New"/>
              </a:rPr>
              <a:t>&gt; kill -9 </a:t>
            </a:r>
            <a:r>
              <a:rPr lang="en-US" sz="20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-15213</a:t>
            </a:r>
            <a:endParaRPr lang="en-US" sz="2400" b="true">
              <a:solidFill>
                <a:srgbClr val="FF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 sz="2000">
                <a:latin typeface="Comic Sans MS"/>
                <a:ea typeface="宋体"/>
              </a:rPr>
              <a:t>sends a SIGKILL signal to 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every</a:t>
            </a:r>
            <a:r>
              <a:rPr lang="en-US" sz="2000">
                <a:latin typeface="Comic Sans MS"/>
                <a:ea typeface="宋体"/>
              </a:rPr>
              <a:t> process in process group 15213</a:t>
            </a:r>
            <a:endParaRPr/>
          </a:p>
        </p:txBody>
      </p:sp>
      <p:sp>
        <p:nvSpPr>
          <p:cNvPr id="75" name="Text Box 7"/>
          <p:cNvSpPr txBox="true">
            <a:spLocks noChangeArrowheads="true"/>
          </p:cNvSpPr>
          <p:nvPr/>
        </p:nvSpPr>
        <p:spPr bwMode="auto">
          <a:xfrm>
            <a:off x="4994907" y="1794063"/>
            <a:ext cx="3878586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true" dirty="false" err="true">
                <a:latin typeface="Courier New" panose="02070309020205020404" charset="0"/>
              </a:rPr>
              <a:t>linux</a:t>
            </a:r>
            <a:r>
              <a:rPr lang="en-US" sz="1600" b="true" dirty="false">
                <a:latin typeface="Courier New" panose="02070309020205020404" charset="0"/>
              </a:rPr>
              <a:t>&gt; ./forks 16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Child1: </a:t>
            </a:r>
            <a:r>
              <a:rPr lang="en-US" sz="1600" b="true" dirty="false" err="true">
                <a:latin typeface="Courier New" panose="02070309020205020404" charset="0"/>
              </a:rPr>
              <a:t>pid</a:t>
            </a:r>
            <a:r>
              <a:rPr lang="en-US" sz="1600" b="true" dirty="false">
                <a:latin typeface="Courier New" panose="02070309020205020404" charset="0"/>
              </a:rPr>
              <a:t>=24818 </a:t>
            </a:r>
            <a:r>
              <a:rPr lang="en-US" sz="1600" b="true" dirty="false" err="true">
                <a:latin typeface="Courier New" panose="02070309020205020404" charset="0"/>
              </a:rPr>
              <a:t>pgrp</a:t>
            </a:r>
            <a:r>
              <a:rPr lang="en-US" sz="1600" b="true" dirty="false">
                <a:latin typeface="Courier New" panose="02070309020205020404" charset="0"/>
              </a:rPr>
              <a:t>=24817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Child2: </a:t>
            </a:r>
            <a:r>
              <a:rPr lang="en-US" sz="1600" b="true" dirty="false" err="true">
                <a:latin typeface="Courier New" panose="02070309020205020404" charset="0"/>
              </a:rPr>
              <a:t>pid</a:t>
            </a:r>
            <a:r>
              <a:rPr lang="en-US" sz="1600" b="true" dirty="false">
                <a:latin typeface="Courier New" panose="02070309020205020404" charset="0"/>
              </a:rPr>
              <a:t>=24819 </a:t>
            </a:r>
            <a:r>
              <a:rPr lang="en-US" sz="1600" b="true" dirty="false" err="true">
                <a:latin typeface="Courier New" panose="02070309020205020404" charset="0"/>
              </a:rPr>
              <a:t>pgrp</a:t>
            </a:r>
            <a:r>
              <a:rPr lang="en-US" sz="1600" b="true" dirty="false">
                <a:latin typeface="Courier New" panose="02070309020205020404" charset="0"/>
              </a:rPr>
              <a:t>=24817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 err="true">
                <a:latin typeface="Courier New" panose="02070309020205020404" charset="0"/>
              </a:rPr>
              <a:t>linux</a:t>
            </a:r>
            <a:r>
              <a:rPr lang="en-US" sz="1600" b="true" dirty="false">
                <a:latin typeface="Courier New" panose="02070309020205020404" charset="0"/>
              </a:rPr>
              <a:t>&gt; </a:t>
            </a:r>
            <a:r>
              <a:rPr lang="en-US" sz="1600" b="true" dirty="false" err="true">
                <a:latin typeface="Courier New" panose="02070309020205020404" charset="0"/>
              </a:rPr>
              <a:t>ps</a:t>
            </a:r>
            <a:r>
              <a:rPr lang="en-US" sz="1600" b="true" dirty="false">
                <a:latin typeface="Courier New" panose="02070309020205020404" charset="0"/>
              </a:rPr>
              <a:t>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  PID TTY          TIME CMD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24788 pts/2    00:00:00 </a:t>
            </a:r>
            <a:r>
              <a:rPr lang="en-US" sz="1600" b="true" dirty="false" err="true">
                <a:latin typeface="Courier New" panose="02070309020205020404" charset="0"/>
              </a:rPr>
              <a:t>tcsh</a:t>
            </a:r>
            <a:r>
              <a:rPr lang="en-US" sz="1600" b="true" dirty="false">
                <a:latin typeface="Courier New" panose="02070309020205020404" charset="0"/>
              </a:rPr>
              <a:t>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24818 pts/2    00:00:02 forks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24819 pts/2    00:00:02 forks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24820 pts/2    00:00:00 </a:t>
            </a:r>
            <a:r>
              <a:rPr lang="en-US" sz="1600" b="true" dirty="false" err="true">
                <a:latin typeface="Courier New" panose="02070309020205020404" charset="0"/>
              </a:rPr>
              <a:t>ps</a:t>
            </a:r>
            <a:r>
              <a:rPr lang="en-US" sz="1600" b="true" dirty="false">
                <a:latin typeface="Courier New" panose="02070309020205020404" charset="0"/>
              </a:rPr>
              <a:t>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 err="true">
                <a:latin typeface="Courier New" panose="02070309020205020404" charset="0"/>
              </a:rPr>
              <a:t>linux</a:t>
            </a:r>
            <a:r>
              <a:rPr lang="en-US" sz="1600" b="true" dirty="false">
                <a:latin typeface="Courier New" panose="02070309020205020404" charset="0"/>
              </a:rPr>
              <a:t>&gt; /bin/kill -9 -24817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 err="true">
                <a:latin typeface="Courier New" panose="02070309020205020404" charset="0"/>
              </a:rPr>
              <a:t>linux</a:t>
            </a:r>
            <a:r>
              <a:rPr lang="en-US" sz="1600" b="true" dirty="false">
                <a:latin typeface="Courier New" panose="02070309020205020404" charset="0"/>
              </a:rPr>
              <a:t>&gt; </a:t>
            </a:r>
            <a:r>
              <a:rPr lang="en-US" sz="1600" b="true" dirty="false" err="true">
                <a:latin typeface="Courier New" panose="02070309020205020404" charset="0"/>
              </a:rPr>
              <a:t>ps</a:t>
            </a:r>
            <a:r>
              <a:rPr lang="en-US" sz="1600" b="true" dirty="false">
                <a:latin typeface="Courier New" panose="02070309020205020404" charset="0"/>
              </a:rPr>
              <a:t> 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  PID TTY          TIME CMD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24788 pts/2    00:00:00 </a:t>
            </a:r>
            <a:r>
              <a:rPr lang="en-US" sz="1600" b="true" dirty="false" err="true">
                <a:latin typeface="Courier New" panose="02070309020205020404" charset="0"/>
              </a:rPr>
              <a:t>tcsh</a:t>
            </a:r>
            <a:r>
              <a:rPr lang="en-US" sz="1600" b="true" dirty="false">
                <a:latin typeface="Courier New" panose="02070309020205020404" charset="0"/>
              </a:rPr>
              <a:t>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>
                <a:latin typeface="Courier New" panose="02070309020205020404" charset="0"/>
              </a:rPr>
              <a:t>24823 pts/2    00:00:00 </a:t>
            </a:r>
            <a:r>
              <a:rPr lang="en-US" sz="1600" b="true" dirty="false" err="true">
                <a:latin typeface="Courier New" panose="02070309020205020404" charset="0"/>
              </a:rPr>
              <a:t>ps</a:t>
            </a:r>
            <a:r>
              <a:rPr lang="en-US" sz="1600" b="true" dirty="false">
                <a:latin typeface="Courier New" panose="02070309020205020404" charset="0"/>
              </a:rPr>
              <a:t> 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600" b="true" dirty="false" err="true">
                <a:latin typeface="Courier New" panose="02070309020205020404" charset="0"/>
              </a:rPr>
              <a:t>linux</a:t>
            </a:r>
            <a:r>
              <a:rPr lang="en-US" sz="1600" b="true" dirty="false">
                <a:latin typeface="Courier New" panose="02070309020205020404" charset="0"/>
              </a:rPr>
              <a:t>&gt; </a:t>
            </a:r>
            <a:endParaRPr/>
          </a:p>
        </p:txBody>
      </p:sp>
      <p:sp>
        <p:nvSpPr>
          <p:cNvPr id="76" name="Rectangle 8"/>
          <p:cNvSpPr>
            <a:spLocks noChangeArrowheads="true"/>
          </p:cNvSpPr>
          <p:nvPr/>
        </p:nvSpPr>
        <p:spPr bwMode="auto">
          <a:xfrm>
            <a:off x="5029200" y="3533775"/>
            <a:ext cx="3733800" cy="266700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ffectLst/>
        </p:spPr>
        <p:txBody>
          <a:bodyPr wrap="none" lIns="45720" rIns="45720" anchor="ctr"/>
          <a:lstStyle/>
          <a:p>
            <a:pPr/>
            <a:endParaRPr lang="en-US" dirty="false">
              <a:latin typeface="Calibri" pitchFamily="34" charset="0"/>
            </a:endParaRPr>
          </a:p>
        </p:txBody>
      </p:sp>
      <p:sp>
        <p:nvSpPr>
          <p:cNvPr id="77" name="Rectangle 11"/>
          <p:cNvSpPr>
            <a:spLocks noChangeArrowheads="true"/>
          </p:cNvSpPr>
          <p:nvPr/>
        </p:nvSpPr>
        <p:spPr bwMode="auto">
          <a:xfrm>
            <a:off x="5029200" y="3533775"/>
            <a:ext cx="3733800" cy="504825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</a:ln>
          <a:effectLst/>
        </p:spPr>
        <p:txBody>
          <a:bodyPr wrap="none" lIns="45720" rIns="45720" anchor="ctr"/>
          <a:lstStyle/>
          <a:p>
            <a:pPr/>
            <a:endParaRPr lang="en-US" dirty="false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25D4E81B-9FF4-2B4B-A7E9-BA18BAC22B1F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Sending Signals from the Keyboard</a:t>
            </a:r>
            <a:endParaRPr/>
          </a:p>
        </p:txBody>
      </p:sp>
      <p:sp>
        <p:nvSpPr>
          <p:cNvPr id="8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382000" cy="4419600"/>
          </a:xfrm>
        </p:spPr>
        <p:txBody>
          <a:bodyPr/>
          <a:lstStyle/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latin typeface="Comic Sans MS"/>
                <a:ea typeface="宋体"/>
                <a:cs typeface="+mn-cs"/>
              </a:rPr>
              <a:t>Job</a:t>
            </a:r>
            <a:endParaRPr/>
          </a:p>
          <a:p>
            <a:pPr lvl="1">
              <a:lnSpc>
                <a:spcPct val="12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Linux/Unix</a:t>
            </a:r>
            <a:r>
              <a:rPr lang="zh-CN">
                <a:latin typeface="Comic Sans MS"/>
                <a:ea typeface="宋体"/>
              </a:rPr>
              <a:t>中一个</a:t>
            </a:r>
            <a:r>
              <a:rPr lang="en-US">
                <a:latin typeface="Comic Sans MS"/>
                <a:ea typeface="宋体"/>
              </a:rPr>
              <a:t>shell</a:t>
            </a:r>
            <a:r>
              <a:rPr lang="zh-CN">
                <a:latin typeface="Comic Sans MS"/>
                <a:ea typeface="宋体"/>
              </a:rPr>
              <a:t>命令所创建的进程集合</a:t>
            </a:r>
            <a:endParaRPr/>
          </a:p>
          <a:p>
            <a:pPr lvl="1">
              <a:lnSpc>
                <a:spcPct val="12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某一时刻最多有有一个</a:t>
            </a:r>
            <a:r>
              <a:rPr lang="en-US">
                <a:latin typeface="Comic Sans MS"/>
                <a:ea typeface="宋体"/>
              </a:rPr>
              <a:t>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foreground </a:t>
            </a:r>
            <a:r>
              <a:rPr lang="en-US">
                <a:latin typeface="Comic Sans MS"/>
                <a:ea typeface="宋体"/>
              </a:rPr>
              <a:t>job</a:t>
            </a:r>
            <a:r>
              <a:rPr lang="zh-CN">
                <a:latin typeface="Comic Sans MS"/>
                <a:ea typeface="宋体"/>
              </a:rPr>
              <a:t>，</a:t>
            </a:r>
            <a:r>
              <a:rPr lang="zh-CN">
                <a:latin typeface="Comic Sans MS"/>
                <a:ea typeface="宋体"/>
              </a:rPr>
              <a:t>以及</a:t>
            </a:r>
            <a:r>
              <a:rPr lang="en-US">
                <a:latin typeface="Comic Sans MS"/>
                <a:ea typeface="宋体"/>
              </a:rPr>
              <a:t>0</a:t>
            </a:r>
            <a:r>
              <a:rPr lang="zh-CN">
                <a:latin typeface="Comic Sans MS"/>
                <a:ea typeface="宋体"/>
              </a:rPr>
              <a:t>个或多个</a:t>
            </a:r>
            <a:r>
              <a:rPr lang="en-US">
                <a:latin typeface="Comic Sans MS"/>
                <a:ea typeface="宋体"/>
              </a:rPr>
              <a:t>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background</a:t>
            </a:r>
            <a:r>
              <a:rPr lang="en-US">
                <a:latin typeface="Comic Sans MS"/>
                <a:ea typeface="宋体"/>
              </a:rPr>
              <a:t> job</a:t>
            </a:r>
            <a:endParaRPr/>
          </a:p>
          <a:p>
            <a:pPr marL="457200" lvl="1" indent="-368300">
              <a:lnSpc>
                <a:spcPct val="120000"/>
              </a:lnSpc>
              <a:buFontTx/>
              <a:buNone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 b="true">
                <a:latin typeface="Courier New"/>
                <a:ea typeface="宋体"/>
                <a:cs typeface="Courier New"/>
              </a:rPr>
              <a:t>e.g. </a:t>
            </a:r>
            <a:r>
              <a:rPr lang="en-US" b="true">
                <a:latin typeface="Courier New"/>
                <a:ea typeface="宋体"/>
                <a:cs typeface="Courier New"/>
              </a:rPr>
              <a:t>unix</a:t>
            </a:r>
            <a:r>
              <a:rPr lang="en-US" b="true">
                <a:latin typeface="Courier New"/>
                <a:ea typeface="宋体"/>
                <a:cs typeface="Courier New"/>
              </a:rPr>
              <a:t>&gt; </a:t>
            </a:r>
            <a:r>
              <a:rPr lang="en-US" b="true">
                <a:latin typeface="Courier New"/>
                <a:ea typeface="宋体"/>
                <a:cs typeface="Courier New"/>
              </a:rPr>
              <a:t>ls</a:t>
            </a:r>
            <a:r>
              <a:rPr lang="en-US" b="true">
                <a:latin typeface="Courier New"/>
                <a:ea typeface="宋体"/>
                <a:cs typeface="Courier New"/>
              </a:rPr>
              <a:t> | sort</a:t>
            </a:r>
            <a:endParaRPr/>
          </a:p>
          <a:p>
            <a:pPr lvl="1">
              <a:lnSpc>
                <a:spcPct val="120000"/>
              </a:lnSpc>
              <a:buFontTx/>
              <a:buChar char="-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  <a:cs typeface="Courier New"/>
              </a:rPr>
              <a:t>a foreground job consisting of two processes connected by a pipe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940C6865-4CA0-4646-ACE3-3B13EDBB2576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Sending Signals from the Keyboard</a:t>
            </a:r>
            <a:endParaRPr/>
          </a:p>
        </p:txBody>
      </p:sp>
      <p:sp>
        <p:nvSpPr>
          <p:cNvPr id="8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rPr>
              <a:t>Shell</a:t>
            </a:r>
            <a:r>
              <a:rPr lang="zh-CN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rPr>
              <a:t>会为每个</a:t>
            </a:r>
            <a:r>
              <a:rPr lang="en-US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rPr>
              <a:t>job</a:t>
            </a:r>
            <a:r>
              <a:rPr lang="zh-CN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rPr>
              <a:t>创建一个</a:t>
            </a:r>
            <a:r>
              <a:rPr lang="en-US">
                <a:solidFill>
                  <a:schemeClr val="tx1">
                    <a:alpha val="100000"/>
                  </a:schemeClr>
                </a:solidFill>
                <a:latin typeface="Comic Sans MS"/>
                <a:ea typeface="宋体"/>
                <a:cs typeface="+mn-cs"/>
              </a:rPr>
              <a:t>process group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通常，</a:t>
            </a:r>
            <a:r>
              <a:rPr lang="en-US">
                <a:latin typeface="Comic Sans MS"/>
                <a:ea typeface="宋体"/>
              </a:rPr>
              <a:t>process group ID </a:t>
            </a:r>
            <a:r>
              <a:rPr lang="zh-CN">
                <a:latin typeface="Comic Sans MS"/>
                <a:ea typeface="宋体"/>
              </a:rPr>
              <a:t>来自</a:t>
            </a:r>
            <a:r>
              <a:rPr lang="en-US">
                <a:latin typeface="Comic Sans MS"/>
                <a:ea typeface="宋体"/>
              </a:rPr>
              <a:t>job</a:t>
            </a:r>
            <a:r>
              <a:rPr lang="zh-CN">
                <a:latin typeface="Comic Sans MS"/>
                <a:ea typeface="宋体"/>
              </a:rPr>
              <a:t>中的某个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parent process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0B23D74-1841-5C42-887F-6FB274CA99BB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8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Sending Signals from the Keyboard</a:t>
            </a:r>
            <a:endParaRPr/>
          </a:p>
        </p:txBody>
      </p:sp>
      <p:sp>
        <p:nvSpPr>
          <p:cNvPr id="89" name="Rectangle 26"/>
          <p:cNvSpPr/>
          <p:nvPr/>
        </p:nvSpPr>
        <p:spPr bwMode="auto">
          <a:xfrm>
            <a:off x="5959475" y="2884244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false" anchor="ctr"/>
          <a:lstStyle/>
          <a:p>
            <a:pPr algn="ctr"/>
            <a:endParaRPr lang="en-US"/>
          </a:p>
        </p:txBody>
      </p:sp>
      <p:sp>
        <p:nvSpPr>
          <p:cNvPr id="90" name="Rectangle 27"/>
          <p:cNvSpPr/>
          <p:nvPr/>
        </p:nvSpPr>
        <p:spPr bwMode="auto">
          <a:xfrm>
            <a:off x="3673475" y="2875653"/>
            <a:ext cx="2057400" cy="16442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false" anchor="ctr"/>
          <a:lstStyle/>
          <a:p>
            <a:pPr algn="ctr"/>
            <a:endParaRPr lang="en-US"/>
          </a:p>
        </p:txBody>
      </p:sp>
      <p:sp>
        <p:nvSpPr>
          <p:cNvPr id="91" name="Rectangle 28"/>
          <p:cNvSpPr/>
          <p:nvPr/>
        </p:nvSpPr>
        <p:spPr bwMode="auto">
          <a:xfrm>
            <a:off x="947972" y="2875653"/>
            <a:ext cx="2514600" cy="3099375"/>
          </a:xfrm>
          <a:prstGeom prst="rect">
            <a:avLst/>
          </a:prstGeom>
          <a:solidFill>
            <a:srgbClr val="F1C7C7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false" anchor="ctr"/>
          <a:lstStyle/>
          <a:p>
            <a:pPr algn="ctr"/>
            <a:endParaRPr lang="en-US"/>
          </a:p>
        </p:txBody>
      </p:sp>
      <p:sp>
        <p:nvSpPr>
          <p:cNvPr id="92" name="Oval 4"/>
          <p:cNvSpPr>
            <a:spLocks noChangeAspect="true" noChangeArrowheads="true"/>
          </p:cNvSpPr>
          <p:nvPr/>
        </p:nvSpPr>
        <p:spPr bwMode="auto">
          <a:xfrm>
            <a:off x="1762125" y="2956832"/>
            <a:ext cx="982663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false">
                <a:latin typeface="Calibri" pitchFamily="34" charset="0"/>
              </a:rPr>
              <a:t>Fore-</a:t>
            </a:r>
            <a:endParaRPr/>
          </a:p>
          <a:p>
            <a:pPr algn="ctr"/>
            <a:r>
              <a:rPr lang="en-US" sz="1600" dirty="false">
                <a:latin typeface="Calibri" pitchFamily="34" charset="0"/>
              </a:rPr>
              <a:t>ground</a:t>
            </a:r>
            <a:endParaRPr/>
          </a:p>
          <a:p>
            <a:pPr algn="ctr"/>
            <a:r>
              <a:rPr lang="en-US" sz="1600" dirty="false">
                <a:latin typeface="Calibri" pitchFamily="34" charset="0"/>
              </a:rPr>
              <a:t>job</a:t>
            </a:r>
            <a:endParaRPr/>
          </a:p>
        </p:txBody>
      </p:sp>
      <p:sp>
        <p:nvSpPr>
          <p:cNvPr id="93" name="Oval 5"/>
          <p:cNvSpPr>
            <a:spLocks noChangeAspect="true" noChangeArrowheads="true"/>
          </p:cNvSpPr>
          <p:nvPr/>
        </p:nvSpPr>
        <p:spPr bwMode="auto">
          <a:xfrm>
            <a:off x="3957638" y="2956832"/>
            <a:ext cx="982662" cy="863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false">
                <a:latin typeface="Calibri" pitchFamily="34" charset="0"/>
              </a:rPr>
              <a:t>Back-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dirty="false">
                <a:latin typeface="Calibri" pitchFamily="34" charset="0"/>
              </a:rPr>
              <a:t>ground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 dirty="false">
                <a:latin typeface="Calibri" pitchFamily="34" charset="0"/>
              </a:rPr>
              <a:t>job #1</a:t>
            </a:r>
            <a:endParaRPr/>
          </a:p>
        </p:txBody>
      </p:sp>
      <p:sp>
        <p:nvSpPr>
          <p:cNvPr id="94" name="Oval 6"/>
          <p:cNvSpPr>
            <a:spLocks noChangeAspect="true" noChangeArrowheads="true"/>
          </p:cNvSpPr>
          <p:nvPr/>
        </p:nvSpPr>
        <p:spPr bwMode="auto">
          <a:xfrm>
            <a:off x="6111875" y="2956832"/>
            <a:ext cx="984250" cy="8858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false">
                <a:latin typeface="Calibri" pitchFamily="34" charset="0"/>
              </a:rPr>
              <a:t>Back-</a:t>
            </a:r>
            <a:endParaRPr/>
          </a:p>
          <a:p>
            <a:pPr algn="ctr"/>
            <a:r>
              <a:rPr lang="en-US" sz="1600" dirty="false">
                <a:latin typeface="Calibri" pitchFamily="34" charset="0"/>
              </a:rPr>
              <a:t>ground</a:t>
            </a:r>
            <a:endParaRPr/>
          </a:p>
          <a:p>
            <a:pPr algn="ctr"/>
            <a:r>
              <a:rPr lang="en-US" sz="1600" dirty="false">
                <a:latin typeface="Calibri" pitchFamily="34" charset="0"/>
              </a:rPr>
              <a:t>job #2</a:t>
            </a:r>
            <a:endParaRPr/>
          </a:p>
        </p:txBody>
      </p:sp>
      <p:sp>
        <p:nvSpPr>
          <p:cNvPr id="95" name="Oval 7"/>
          <p:cNvSpPr>
            <a:spLocks noChangeAspect="true" noChangeArrowheads="true"/>
          </p:cNvSpPr>
          <p:nvPr/>
        </p:nvSpPr>
        <p:spPr bwMode="auto">
          <a:xfrm>
            <a:off x="3962400" y="1632857"/>
            <a:ext cx="984250" cy="7762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b="true" dirty="false">
                <a:latin typeface="Calibri" pitchFamily="34" charset="0"/>
              </a:rPr>
              <a:t>Shell</a:t>
            </a:r>
            <a:endParaRPr/>
          </a:p>
        </p:txBody>
      </p:sp>
      <p:sp>
        <p:nvSpPr>
          <p:cNvPr id="96" name="Oval 8"/>
          <p:cNvSpPr>
            <a:spLocks noChangeAspect="true" noChangeArrowheads="true"/>
          </p:cNvSpPr>
          <p:nvPr/>
        </p:nvSpPr>
        <p:spPr bwMode="auto">
          <a:xfrm>
            <a:off x="1203325" y="4142695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false">
                <a:latin typeface="Calibri" pitchFamily="34" charset="0"/>
              </a:rPr>
              <a:t>Child</a:t>
            </a:r>
            <a:endParaRPr/>
          </a:p>
        </p:txBody>
      </p:sp>
      <p:sp>
        <p:nvSpPr>
          <p:cNvPr id="97" name="Oval 9"/>
          <p:cNvSpPr>
            <a:spLocks noChangeAspect="true" noChangeArrowheads="true"/>
          </p:cNvSpPr>
          <p:nvPr/>
        </p:nvSpPr>
        <p:spPr bwMode="auto">
          <a:xfrm>
            <a:off x="2328863" y="4142695"/>
            <a:ext cx="984250" cy="77628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sz="1600" dirty="false">
                <a:latin typeface="Calibri" pitchFamily="34" charset="0"/>
              </a:rPr>
              <a:t>Child</a:t>
            </a:r>
            <a:endParaRPr/>
          </a:p>
        </p:txBody>
      </p:sp>
      <p:sp>
        <p:nvSpPr>
          <p:cNvPr id="98" name="Line 10"/>
          <p:cNvSpPr>
            <a:spLocks noChangeAspect="true" noChangeShapeType="true"/>
          </p:cNvSpPr>
          <p:nvPr/>
        </p:nvSpPr>
        <p:spPr bwMode="auto">
          <a:xfrm flipH="true">
            <a:off x="1770063" y="3779157"/>
            <a:ext cx="182562" cy="369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pPr/>
            <a:endParaRPr lang="en-US" dirty="false">
              <a:latin typeface="Calibri" pitchFamily="34" charset="0"/>
            </a:endParaRPr>
          </a:p>
        </p:txBody>
      </p:sp>
      <p:sp>
        <p:nvSpPr>
          <p:cNvPr id="99" name="Line 11"/>
          <p:cNvSpPr>
            <a:spLocks noChangeAspect="true" noChangeShapeType="true"/>
          </p:cNvSpPr>
          <p:nvPr/>
        </p:nvSpPr>
        <p:spPr bwMode="auto">
          <a:xfrm>
            <a:off x="2549525" y="3775982"/>
            <a:ext cx="163513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pPr/>
            <a:endParaRPr lang="en-US" dirty="false">
              <a:latin typeface="Calibri" pitchFamily="34" charset="0"/>
            </a:endParaRPr>
          </a:p>
        </p:txBody>
      </p:sp>
      <p:sp>
        <p:nvSpPr>
          <p:cNvPr id="100" name="Line 12"/>
          <p:cNvSpPr>
            <a:spLocks noChangeAspect="true" noChangeShapeType="true"/>
          </p:cNvSpPr>
          <p:nvPr/>
        </p:nvSpPr>
        <p:spPr bwMode="auto">
          <a:xfrm>
            <a:off x="4457700" y="2394857"/>
            <a:ext cx="0" cy="557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>
            <a:spAutoFit/>
          </a:bodyPr>
          <a:lstStyle/>
          <a:p>
            <a:pPr/>
            <a:endParaRPr lang="en-US" dirty="false">
              <a:latin typeface="Calibri" pitchFamily="34" charset="0"/>
            </a:endParaRPr>
          </a:p>
        </p:txBody>
      </p:sp>
      <p:sp>
        <p:nvSpPr>
          <p:cNvPr id="101" name="Line 13"/>
          <p:cNvSpPr>
            <a:spLocks noChangeAspect="true" noChangeShapeType="true"/>
          </p:cNvSpPr>
          <p:nvPr/>
        </p:nvSpPr>
        <p:spPr bwMode="auto">
          <a:xfrm flipH="true">
            <a:off x="2632075" y="2302782"/>
            <a:ext cx="1481138" cy="801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pPr/>
            <a:endParaRPr lang="en-US" dirty="false">
              <a:latin typeface="Calibri" pitchFamily="34" charset="0"/>
            </a:endParaRPr>
          </a:p>
        </p:txBody>
      </p:sp>
      <p:sp>
        <p:nvSpPr>
          <p:cNvPr id="102" name="Line 14"/>
          <p:cNvSpPr>
            <a:spLocks noChangeAspect="true" noChangeShapeType="true"/>
          </p:cNvSpPr>
          <p:nvPr/>
        </p:nvSpPr>
        <p:spPr bwMode="auto">
          <a:xfrm>
            <a:off x="4832350" y="2263095"/>
            <a:ext cx="1412875" cy="833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anchor="ctr">
            <a:spAutoFit/>
          </a:bodyPr>
          <a:lstStyle/>
          <a:p>
            <a:pPr/>
            <a:endParaRPr lang="en-US" dirty="false">
              <a:latin typeface="Calibri" pitchFamily="34" charset="0"/>
            </a:endParaRPr>
          </a:p>
        </p:txBody>
      </p:sp>
      <p:sp>
        <p:nvSpPr>
          <p:cNvPr id="103" name="Text Box 15"/>
          <p:cNvSpPr txBox="true">
            <a:spLocks noChangeAspect="true" noChangeArrowheads="true"/>
          </p:cNvSpPr>
          <p:nvPr/>
        </p:nvSpPr>
        <p:spPr bwMode="auto">
          <a:xfrm>
            <a:off x="3160713" y="17979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pid=10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pgid=10</a:t>
            </a:r>
            <a:endParaRPr/>
          </a:p>
        </p:txBody>
      </p:sp>
      <p:sp>
        <p:nvSpPr>
          <p:cNvPr id="104" name="Text Box 17"/>
          <p:cNvSpPr txBox="true">
            <a:spLocks noChangeAspect="true" noChangeArrowheads="true"/>
          </p:cNvSpPr>
          <p:nvPr/>
        </p:nvSpPr>
        <p:spPr bwMode="auto">
          <a:xfrm>
            <a:off x="947973" y="5391482"/>
            <a:ext cx="1765066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true" i="true" dirty="false">
                <a:solidFill>
                  <a:srgbClr val="C00000"/>
                </a:solidFill>
                <a:latin typeface="Calibri" pitchFamily="34" charset="0"/>
              </a:rPr>
              <a:t>Foreground 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true" i="true" dirty="false">
                <a:solidFill>
                  <a:srgbClr val="C00000"/>
                </a:solidFill>
                <a:latin typeface="Calibri" pitchFamily="34" charset="0"/>
              </a:rPr>
              <a:t>process group 20</a:t>
            </a:r>
            <a:endParaRPr/>
          </a:p>
        </p:txBody>
      </p:sp>
      <p:sp>
        <p:nvSpPr>
          <p:cNvPr id="105" name="Text Box 19"/>
          <p:cNvSpPr txBox="true">
            <a:spLocks noChangeAspect="true" noChangeArrowheads="true"/>
          </p:cNvSpPr>
          <p:nvPr/>
        </p:nvSpPr>
        <p:spPr bwMode="auto">
          <a:xfrm>
            <a:off x="3673475" y="3918857"/>
            <a:ext cx="1629100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/>
            <a:r>
              <a:rPr lang="en-US" sz="1600" i="true" dirty="false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  <a:endParaRPr/>
          </a:p>
          <a:p>
            <a:pPr/>
            <a:r>
              <a:rPr lang="en-US" sz="1600" i="true" dirty="false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32</a:t>
            </a:r>
            <a:endParaRPr/>
          </a:p>
        </p:txBody>
      </p:sp>
      <p:sp>
        <p:nvSpPr>
          <p:cNvPr id="106" name="Text Box 20"/>
          <p:cNvSpPr txBox="true">
            <a:spLocks noChangeAspect="true" noChangeArrowheads="true"/>
          </p:cNvSpPr>
          <p:nvPr/>
        </p:nvSpPr>
        <p:spPr bwMode="auto">
          <a:xfrm>
            <a:off x="5959475" y="3943682"/>
            <a:ext cx="1629100" cy="584775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true" i="true" dirty="false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Background</a:t>
            </a:r>
            <a:endParaRPr/>
          </a:p>
          <a:p>
            <a:pPr>
              <a:lnSpc>
                <a:spcPct val="100000"/>
              </a:lnSpc>
            </a:pPr>
            <a:r>
              <a:rPr lang="en-US" sz="1600" b="true" i="true" dirty="false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group 40</a:t>
            </a:r>
            <a:endParaRPr/>
          </a:p>
        </p:txBody>
      </p:sp>
      <p:sp>
        <p:nvSpPr>
          <p:cNvPr id="107" name="Text Box 22"/>
          <p:cNvSpPr txBox="true">
            <a:spLocks noChangeAspect="true" noChangeArrowheads="true"/>
          </p:cNvSpPr>
          <p:nvPr/>
        </p:nvSpPr>
        <p:spPr bwMode="auto">
          <a:xfrm>
            <a:off x="962025" y="30933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pid=20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pgid=20</a:t>
            </a:r>
            <a:endParaRPr/>
          </a:p>
        </p:txBody>
      </p:sp>
      <p:sp>
        <p:nvSpPr>
          <p:cNvPr id="108" name="Text Box 23"/>
          <p:cNvSpPr txBox="true">
            <a:spLocks noChangeAspect="true" noChangeArrowheads="true"/>
          </p:cNvSpPr>
          <p:nvPr/>
        </p:nvSpPr>
        <p:spPr bwMode="auto">
          <a:xfrm>
            <a:off x="4902200" y="31441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pid=32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pgid=32</a:t>
            </a:r>
            <a:endParaRPr/>
          </a:p>
        </p:txBody>
      </p:sp>
      <p:sp>
        <p:nvSpPr>
          <p:cNvPr id="109" name="Text Box 24"/>
          <p:cNvSpPr txBox="true">
            <a:spLocks noChangeAspect="true" noChangeArrowheads="true"/>
          </p:cNvSpPr>
          <p:nvPr/>
        </p:nvSpPr>
        <p:spPr bwMode="auto">
          <a:xfrm>
            <a:off x="7088404" y="3171145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pid=40</a:t>
            </a:r>
            <a:endParaRPr/>
          </a:p>
          <a:p>
            <a:pPr algn="l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pgid=40</a:t>
            </a:r>
            <a:endParaRPr/>
          </a:p>
        </p:txBody>
      </p:sp>
      <p:sp>
        <p:nvSpPr>
          <p:cNvPr id="110" name="Text Box 25"/>
          <p:cNvSpPr txBox="true">
            <a:spLocks noChangeAspect="true" noChangeArrowheads="true"/>
          </p:cNvSpPr>
          <p:nvPr/>
        </p:nvSpPr>
        <p:spPr bwMode="auto">
          <a:xfrm>
            <a:off x="1262063" y="49094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pid=21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pgid=20</a:t>
            </a:r>
            <a:endParaRPr/>
          </a:p>
        </p:txBody>
      </p:sp>
      <p:sp>
        <p:nvSpPr>
          <p:cNvPr id="111" name="Text Box 26"/>
          <p:cNvSpPr txBox="true">
            <a:spLocks noChangeAspect="true" noChangeArrowheads="true"/>
          </p:cNvSpPr>
          <p:nvPr/>
        </p:nvSpPr>
        <p:spPr bwMode="auto">
          <a:xfrm>
            <a:off x="2405063" y="4909457"/>
            <a:ext cx="828675" cy="457200"/>
          </a:xfrm>
          <a:prstGeom prst="rect">
            <a:avLst/>
          </a:prstGeom>
          <a:noFill/>
          <a:ln w="12700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pid=22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200" b="true">
                <a:latin typeface="Courier New" panose="02070309020205020404" charset="0"/>
              </a:rPr>
              <a:t>pgid=20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8636FA8-4D2D-3C49-BA18-29B29F039BB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Sending Signals from the Keyboard</a:t>
            </a:r>
            <a:endParaRPr/>
          </a:p>
        </p:txBody>
      </p:sp>
      <p:sp>
        <p:nvSpPr>
          <p:cNvPr id="11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>
                <a:latin typeface="Comic Sans MS"/>
                <a:ea typeface="宋体"/>
                <a:cs typeface="+mn-cs"/>
              </a:rPr>
              <a:t>在键盘上输入</a:t>
            </a:r>
            <a:r>
              <a:rPr lang="en-US">
                <a:latin typeface="Comic Sans MS"/>
                <a:ea typeface="宋体"/>
                <a:cs typeface="+mn-cs"/>
              </a:rPr>
              <a:t> </a:t>
            </a:r>
            <a:r>
              <a:rPr lang="en-US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ctrl-c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causes a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SIGINT</a:t>
            </a:r>
            <a:r>
              <a:rPr lang="en-US">
                <a:latin typeface="Comic Sans MS"/>
                <a:ea typeface="宋体"/>
              </a:rPr>
              <a:t> signal to be sent to the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shell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shell</a:t>
            </a:r>
            <a:r>
              <a:rPr lang="en-US">
                <a:latin typeface="Comic Sans MS"/>
                <a:ea typeface="宋体"/>
              </a:rPr>
              <a:t> catches the signal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Then sends a SIGINT to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every process </a:t>
            </a:r>
            <a:r>
              <a:rPr lang="en-US">
                <a:latin typeface="Comic Sans MS"/>
                <a:ea typeface="宋体"/>
              </a:rPr>
              <a:t>in the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foreground</a:t>
            </a:r>
            <a:r>
              <a:rPr lang="en-US">
                <a:latin typeface="Comic Sans MS"/>
                <a:ea typeface="宋体"/>
              </a:rPr>
              <a:t> process group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result is to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terminate </a:t>
            </a:r>
            <a:r>
              <a:rPr lang="en-US">
                <a:latin typeface="Comic Sans MS"/>
                <a:ea typeface="宋体"/>
              </a:rPr>
              <a:t>the foreground job (default)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ABEA743-EB33-1740-A677-9318EE21917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29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1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Sending Signals from the Keyboard</a:t>
            </a:r>
            <a:endParaRPr/>
          </a:p>
        </p:txBody>
      </p:sp>
      <p:sp>
        <p:nvSpPr>
          <p:cNvPr id="11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>
                <a:latin typeface="Comic Sans MS"/>
                <a:ea typeface="宋体"/>
                <a:cs typeface="+mn-cs"/>
              </a:rPr>
              <a:t>在键盘上输入</a:t>
            </a:r>
            <a:r>
              <a:rPr lang="en-US">
                <a:latin typeface="Comic Sans MS"/>
                <a:ea typeface="宋体"/>
                <a:cs typeface="+mn-cs"/>
              </a:rPr>
              <a:t> </a:t>
            </a:r>
            <a:r>
              <a:rPr lang="en-US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crtl</a:t>
            </a:r>
            <a:r>
              <a:rPr lang="en-US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-z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sends a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SIGTSTP</a:t>
            </a:r>
            <a:r>
              <a:rPr lang="en-US">
                <a:latin typeface="Comic Sans MS"/>
                <a:ea typeface="宋体"/>
              </a:rPr>
              <a:t> signal to the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shell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shell</a:t>
            </a:r>
            <a:r>
              <a:rPr lang="en-US">
                <a:latin typeface="Comic Sans MS"/>
                <a:ea typeface="宋体"/>
              </a:rPr>
              <a:t> catches the signal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Sends a SIGTSTP signal to every process in the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foreground</a:t>
            </a:r>
            <a:r>
              <a:rPr lang="en-US">
                <a:latin typeface="Comic Sans MS"/>
                <a:ea typeface="宋体"/>
              </a:rPr>
              <a:t> process group</a:t>
            </a:r>
            <a:endParaRPr/>
          </a:p>
          <a:p>
            <a:pPr lvl="1">
              <a:lnSpc>
                <a:spcPct val="14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result is to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stop</a:t>
            </a:r>
            <a:r>
              <a:rPr lang="en-US">
                <a:latin typeface="Comic Sans MS"/>
                <a:ea typeface="宋体"/>
              </a:rPr>
              <a:t> (suspend) the foreground job (default)</a:t>
            </a:r>
            <a:endParaRPr lang="zh-CN">
              <a:latin typeface="Comic Sans MS"/>
              <a:ea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1DDD340-9F23-7241-9225-0C55EDA0128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2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Signals</a:t>
            </a:r>
            <a:endParaRPr/>
          </a:p>
        </p:txBody>
      </p:sp>
      <p:sp>
        <p:nvSpPr>
          <p:cNvPr id="12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3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latin typeface="Comic Sans MS"/>
                <a:ea typeface="宋体"/>
                <a:cs typeface="+mn-cs"/>
              </a:rPr>
              <a:t>Linux/Unix </a:t>
            </a:r>
            <a:r>
              <a:rPr lang="en-US" sz="3200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signal</a:t>
            </a:r>
            <a:endParaRPr lang="en-US">
              <a:effectLst>
                <a:outerShdw blurRad="38100" dist="38100" dir="2700000" sx="100000" sy="100000" algn="tl">
                  <a:srgbClr val="000000">
                    <a:alpha val="43137"/>
                  </a:srgbClr>
                </a:outerShdw>
              </a:effectLst>
              <a:latin typeface="Comic Sans MS"/>
              <a:ea typeface="宋体"/>
              <a:cs typeface="+mn-cs"/>
            </a:endParaRPr>
          </a:p>
          <a:p>
            <a:pPr lvl="1">
              <a:lnSpc>
                <a:spcPct val="13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用于进程之间的通信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13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A small message that notifies a process that an event has occurred in the system</a:t>
            </a:r>
            <a:endParaRPr/>
          </a:p>
          <a:p>
            <a:pPr lvl="1">
              <a:lnSpc>
                <a:spcPct val="13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A higher-level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software</a:t>
            </a:r>
            <a:r>
              <a:rPr lang="en-US">
                <a:latin typeface="Comic Sans MS"/>
                <a:ea typeface="宋体"/>
              </a:rPr>
              <a:t> form of </a:t>
            </a:r>
            <a:r>
              <a:rPr lang="en-US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exception</a:t>
            </a:r>
            <a:endParaRPr/>
          </a:p>
          <a:p>
            <a:pPr lvl="2">
              <a:lnSpc>
                <a:spcPct val="13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That allows processes and the kernel to interrupt other processes</a:t>
            </a:r>
            <a:endParaRPr/>
          </a:p>
        </p:txBody>
      </p:sp>
      <p:sp>
        <p:nvSpPr>
          <p:cNvPr id="124" name=""/>
          <p:cNvSpPr txBox="true"/>
          <p:nvPr/>
        </p:nvSpPr>
        <p:spPr>
          <a:xfrm rot="0" flipH="false" flipV="false">
            <a:off x="1212850" y="5626100"/>
            <a:ext cx="7016750" cy="3937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/>
            <a:r>
              <a:rPr lang="zh-CN"/>
              <a:t>之前讲的</a:t>
            </a:r>
            <a:r>
              <a:rPr lang="en-US"/>
              <a:t>4</a:t>
            </a:r>
            <a:r>
              <a:rPr lang="zh-CN"/>
              <a:t>种</a:t>
            </a:r>
            <a:r>
              <a:rPr lang="en-US"/>
              <a:t>Exception</a:t>
            </a:r>
            <a:r>
              <a:rPr lang="zh-CN"/>
              <a:t>需要由硬件触发或程序自己触发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/>
              <a:t>Example of </a:t>
            </a:r>
            <a:r>
              <a:rPr lang="en-US">
                <a:latin typeface="Courier New" panose="02070309020205020404" charset="0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 panose="02070309020205020404" charset="0"/>
              </a:rPr>
              <a:t>ctrl-z</a:t>
            </a:r>
            <a:endParaRPr/>
          </a:p>
        </p:txBody>
      </p:sp>
      <p:sp>
        <p:nvSpPr>
          <p:cNvPr id="127" name="Text Box 7"/>
          <p:cNvSpPr txBox="true">
            <a:spLocks noChangeArrowheads="true"/>
          </p:cNvSpPr>
          <p:nvPr/>
        </p:nvSpPr>
        <p:spPr bwMode="auto">
          <a:xfrm>
            <a:off x="304800" y="1630263"/>
            <a:ext cx="5334000" cy="477053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true" dirty="false">
                <a:latin typeface="Courier New" panose="02070309020205020404" charset="0"/>
              </a:rPr>
              <a:t>bluefish&gt; ./forks 17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Child: </a:t>
            </a:r>
            <a:r>
              <a:rPr lang="en-US" sz="1600" b="true" dirty="false" err="true">
                <a:latin typeface="Courier New" panose="02070309020205020404" charset="0"/>
              </a:rPr>
              <a:t>pid</a:t>
            </a:r>
            <a:r>
              <a:rPr lang="en-US" sz="1600" b="true" dirty="false">
                <a:latin typeface="Courier New" panose="02070309020205020404" charset="0"/>
              </a:rPr>
              <a:t>=28108 </a:t>
            </a:r>
            <a:r>
              <a:rPr lang="en-US" sz="1600" b="true" dirty="false" err="true">
                <a:latin typeface="Courier New" panose="02070309020205020404" charset="0"/>
              </a:rPr>
              <a:t>pgrp</a:t>
            </a:r>
            <a:r>
              <a:rPr lang="en-US" sz="1600" b="true" dirty="false">
                <a:latin typeface="Courier New" panose="02070309020205020404" charset="0"/>
              </a:rPr>
              <a:t>=28107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Parent: </a:t>
            </a:r>
            <a:r>
              <a:rPr lang="en-US" sz="1600" b="true" dirty="false" err="true">
                <a:latin typeface="Courier New" panose="02070309020205020404" charset="0"/>
              </a:rPr>
              <a:t>pid</a:t>
            </a:r>
            <a:r>
              <a:rPr lang="en-US" sz="1600" b="true" dirty="false">
                <a:latin typeface="Courier New" panose="02070309020205020404" charset="0"/>
              </a:rPr>
              <a:t>=28107 </a:t>
            </a:r>
            <a:r>
              <a:rPr lang="en-US" sz="1600" b="true" dirty="false" err="true">
                <a:latin typeface="Courier New" panose="02070309020205020404" charset="0"/>
              </a:rPr>
              <a:t>pgrp</a:t>
            </a:r>
            <a:r>
              <a:rPr lang="en-US" sz="1600" b="true" dirty="false">
                <a:latin typeface="Courier New" panose="02070309020205020404" charset="0"/>
              </a:rPr>
              <a:t>=28107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&lt;types ctrl-</a:t>
            </a:r>
            <a:r>
              <a:rPr lang="en-US" sz="1600" b="true" dirty="false" err="true">
                <a:latin typeface="Courier New" panose="02070309020205020404" charset="0"/>
              </a:rPr>
              <a:t>z</a:t>
            </a:r>
            <a:r>
              <a:rPr lang="en-US" sz="1600" b="true" dirty="false">
                <a:latin typeface="Courier New" panose="02070309020205020404" charset="0"/>
              </a:rPr>
              <a:t>&gt;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Suspended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bluefish&gt; </a:t>
            </a:r>
            <a:r>
              <a:rPr lang="en-US" sz="1600" b="true" dirty="false" err="true">
                <a:latin typeface="Courier New" panose="02070309020205020404" charset="0"/>
              </a:rPr>
              <a:t>ps</a:t>
            </a:r>
            <a:r>
              <a:rPr lang="en-US" sz="1600" b="true" dirty="false">
                <a:latin typeface="Courier New" panose="02070309020205020404" charset="0"/>
              </a:rPr>
              <a:t> </a:t>
            </a:r>
            <a:r>
              <a:rPr lang="en-US" sz="1600" b="true" dirty="false" err="true">
                <a:latin typeface="Courier New" panose="02070309020205020404" charset="0"/>
              </a:rPr>
              <a:t>w</a:t>
            </a:r>
            <a:endParaRPr lang="en-US" sz="1600" b="true" dirty="false">
              <a:latin typeface="Courier New" panose="02070309020205020404" charset="0"/>
            </a:endParaRPr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  PID TTY      STAT   TIME COMMAND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27699 pts/8    Ss     0:00 -</a:t>
            </a:r>
            <a:r>
              <a:rPr lang="en-US" sz="1600" b="true" dirty="false" err="true">
                <a:latin typeface="Courier New" panose="02070309020205020404" charset="0"/>
              </a:rPr>
              <a:t>tcsh</a:t>
            </a:r>
            <a:endParaRPr lang="en-US" sz="1600" b="true" dirty="false">
              <a:latin typeface="Courier New" panose="02070309020205020404" charset="0"/>
            </a:endParaRPr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28107 pts/8    T      0:01 ./forks 17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28108 pts/8    T      0:01 ./forks 17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28109 pts/8    R+     0:00 </a:t>
            </a:r>
            <a:r>
              <a:rPr lang="en-US" sz="1600" b="true" dirty="false" err="true">
                <a:latin typeface="Courier New" panose="02070309020205020404" charset="0"/>
              </a:rPr>
              <a:t>ps</a:t>
            </a:r>
            <a:r>
              <a:rPr lang="en-US" sz="1600" b="true" dirty="false">
                <a:latin typeface="Courier New" panose="02070309020205020404" charset="0"/>
              </a:rPr>
              <a:t> </a:t>
            </a:r>
            <a:r>
              <a:rPr lang="en-US" sz="1600" b="true" dirty="false" err="true">
                <a:latin typeface="Courier New" panose="02070309020205020404" charset="0"/>
              </a:rPr>
              <a:t>w</a:t>
            </a:r>
            <a:endParaRPr lang="en-US" sz="1600" b="true" dirty="false">
              <a:latin typeface="Courier New" panose="02070309020205020404" charset="0"/>
            </a:endParaRPr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bluefish&gt; </a:t>
            </a:r>
            <a:r>
              <a:rPr lang="en-US" sz="1600" b="true" dirty="false" err="true">
                <a:latin typeface="Courier New" panose="02070309020205020404" charset="0"/>
              </a:rPr>
              <a:t>fg</a:t>
            </a:r>
            <a:endParaRPr lang="en-US" sz="1600" b="true" dirty="false">
              <a:latin typeface="Courier New" panose="02070309020205020404" charset="0"/>
            </a:endParaRPr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./forks 17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&lt;types ctrl-</a:t>
            </a:r>
            <a:r>
              <a:rPr lang="en-US" sz="1600" b="true" dirty="false" err="true">
                <a:latin typeface="Courier New" panose="02070309020205020404" charset="0"/>
              </a:rPr>
              <a:t>c</a:t>
            </a:r>
            <a:r>
              <a:rPr lang="en-US" sz="1600" b="true" dirty="false">
                <a:latin typeface="Courier New" panose="02070309020205020404" charset="0"/>
              </a:rPr>
              <a:t>&gt;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bluefish&gt; </a:t>
            </a:r>
            <a:r>
              <a:rPr lang="en-US" sz="1600" b="true" dirty="false" err="true">
                <a:latin typeface="Courier New" panose="02070309020205020404" charset="0"/>
              </a:rPr>
              <a:t>ps</a:t>
            </a:r>
            <a:r>
              <a:rPr lang="en-US" sz="1600" b="true" dirty="false">
                <a:latin typeface="Courier New" panose="02070309020205020404" charset="0"/>
              </a:rPr>
              <a:t> </a:t>
            </a:r>
            <a:r>
              <a:rPr lang="en-US" sz="1600" b="true" dirty="false" err="true">
                <a:latin typeface="Courier New" panose="02070309020205020404" charset="0"/>
              </a:rPr>
              <a:t>w</a:t>
            </a:r>
            <a:endParaRPr lang="en-US" sz="1600" b="true" dirty="false">
              <a:latin typeface="Courier New" panose="02070309020205020404" charset="0"/>
            </a:endParaRPr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  PID TTY      STAT   TIME COMMAND</a:t>
            </a:r>
            <a:endParaRPr/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27699 pts/8    Ss     0:00 -</a:t>
            </a:r>
            <a:r>
              <a:rPr lang="en-US" sz="1600" b="true" dirty="false" err="true">
                <a:latin typeface="Courier New" panose="02070309020205020404" charset="0"/>
              </a:rPr>
              <a:t>tcsh</a:t>
            </a:r>
            <a:endParaRPr lang="en-US" sz="1600" b="true" dirty="false">
              <a:latin typeface="Courier New" panose="02070309020205020404" charset="0"/>
            </a:endParaRPr>
          </a:p>
          <a:p>
            <a:pPr algn="l"/>
            <a:r>
              <a:rPr lang="en-US" sz="1600" b="true" dirty="false">
                <a:latin typeface="Courier New" panose="02070309020205020404" charset="0"/>
              </a:rPr>
              <a:t>28110 pts/8    R+     0:00 </a:t>
            </a:r>
            <a:r>
              <a:rPr lang="en-US" sz="1600" b="true" dirty="false" err="true">
                <a:latin typeface="Courier New" panose="02070309020205020404" charset="0"/>
              </a:rPr>
              <a:t>ps</a:t>
            </a:r>
            <a:r>
              <a:rPr lang="en-US" sz="1600" b="true" dirty="false">
                <a:latin typeface="Courier New" panose="02070309020205020404" charset="0"/>
              </a:rPr>
              <a:t> </a:t>
            </a:r>
            <a:r>
              <a:rPr lang="en-US" sz="1600" b="true" dirty="false" err="true">
                <a:latin typeface="Courier New" panose="02070309020205020404" charset="0"/>
              </a:rPr>
              <a:t>w</a:t>
            </a:r>
            <a:endParaRPr lang="en-US" sz="1600" b="true" dirty="false">
              <a:latin typeface="Courier New" panose="02070309020205020404" charset="0"/>
            </a:endParaRPr>
          </a:p>
          <a:p>
            <a:pPr algn="l">
              <a:lnSpc>
                <a:spcPct val="100000"/>
              </a:lnSpc>
            </a:pPr>
            <a:endParaRPr lang="en-US" sz="1600" b="true" dirty="false">
              <a:latin typeface="Courier New" panose="02070309020205020404" charset="0"/>
            </a:endParaRPr>
          </a:p>
        </p:txBody>
      </p:sp>
      <p:sp>
        <p:nvSpPr>
          <p:cNvPr id="128" name="Text Box 9"/>
          <p:cNvSpPr txBox="true">
            <a:spLocks noChangeArrowheads="true"/>
          </p:cNvSpPr>
          <p:nvPr/>
        </p:nvSpPr>
        <p:spPr bwMode="auto">
          <a:xfrm>
            <a:off x="5791200" y="1542264"/>
            <a:ext cx="3124200" cy="5302250"/>
          </a:xfrm>
          <a:prstGeom prst="rect">
            <a:avLst/>
          </a:prstGeom>
          <a:solidFill>
            <a:schemeClr val="bg1"/>
          </a:solidFill>
          <a:ln w="3175">
            <a:noFill/>
            <a:miter lim="800000"/>
          </a:ln>
          <a:effectLst/>
        </p:spPr>
        <p:txBody>
          <a:bodyPr lIns="45720" rIns="45720">
            <a:spAutoFit/>
          </a:bodyPr>
          <a:lstStyle/>
          <a:p>
            <a:pPr algn="l"/>
            <a:r>
              <a:rPr lang="en-US" sz="1800">
                <a:latin typeface="Calibri"/>
                <a:ea typeface="宋体"/>
                <a:cs typeface="+mn-cs"/>
              </a:rPr>
              <a:t>STAT (process state) Legend:</a:t>
            </a:r>
            <a:endParaRPr/>
          </a:p>
          <a:p>
            <a:pPr algn="l"/>
            <a:endParaRPr lang="en-US" sz="1800">
              <a:latin typeface="Calibri"/>
              <a:ea typeface="宋体"/>
              <a:cs typeface="+mn-cs"/>
            </a:endParaRPr>
          </a:p>
          <a:p>
            <a:pPr algn="l"/>
            <a:r>
              <a:rPr lang="en-US" sz="1800" i="true">
                <a:solidFill>
                  <a:srgbClr val="C00000">
                    <a:alpha val="100000"/>
                  </a:srgbClr>
                </a:solidFill>
                <a:latin typeface="Calibri"/>
                <a:ea typeface="宋体"/>
                <a:cs typeface="+mn-cs"/>
              </a:rPr>
              <a:t>First letter:</a:t>
            </a:r>
            <a:endParaRPr/>
          </a:p>
          <a:p>
            <a:pPr algn="l"/>
            <a:r>
              <a:rPr lang="en-US" sz="1800">
                <a:latin typeface="Calibri"/>
                <a:ea typeface="宋体"/>
                <a:cs typeface="+mn-cs"/>
              </a:rPr>
              <a:t>S: sleeping</a:t>
            </a:r>
            <a:endParaRPr/>
          </a:p>
          <a:p>
            <a:pPr algn="l"/>
            <a:r>
              <a:rPr lang="en-US" sz="1800">
                <a:latin typeface="Calibri"/>
                <a:ea typeface="宋体"/>
                <a:cs typeface="+mn-cs"/>
              </a:rPr>
              <a:t>T: stopped</a:t>
            </a:r>
            <a:endParaRPr/>
          </a:p>
          <a:p>
            <a:pPr algn="l"/>
            <a:r>
              <a:rPr lang="en-US" sz="1800">
                <a:latin typeface="Calibri"/>
                <a:ea typeface="宋体"/>
                <a:cs typeface="+mn-cs"/>
              </a:rPr>
              <a:t>R: running or ready</a:t>
            </a:r>
            <a:endParaRPr/>
          </a:p>
          <a:p>
            <a:pPr algn="l"/>
            <a:endParaRPr lang="en-US" sz="1800">
              <a:latin typeface="Calibri"/>
              <a:ea typeface="宋体"/>
              <a:cs typeface="+mn-cs"/>
            </a:endParaRPr>
          </a:p>
          <a:p>
            <a:pPr/>
            <a:r>
              <a:rPr lang="en-US" sz="1800" i="true">
                <a:solidFill>
                  <a:srgbClr val="C00000">
                    <a:alpha val="100000"/>
                  </a:srgbClr>
                </a:solidFill>
                <a:latin typeface="Calibri"/>
                <a:ea typeface="宋体"/>
                <a:cs typeface="+mn-cs"/>
              </a:rPr>
              <a:t>Second letter:</a:t>
            </a:r>
            <a:endParaRPr/>
          </a:p>
          <a:p>
            <a:pPr algn="l"/>
            <a:r>
              <a:rPr lang="en-US" sz="1800">
                <a:latin typeface="Calibri"/>
                <a:ea typeface="宋体"/>
                <a:cs typeface="+mn-cs"/>
              </a:rPr>
              <a:t>s: session leader</a:t>
            </a:r>
            <a:endParaRPr/>
          </a:p>
          <a:p>
            <a:pPr algn="l"/>
            <a:r>
              <a:rPr lang="en-US" sz="1800">
                <a:latin typeface="Calibri"/>
                <a:ea typeface="宋体"/>
                <a:cs typeface="+mn-cs"/>
              </a:rPr>
              <a:t>+: foreground proc group</a:t>
            </a:r>
            <a:endParaRPr/>
          </a:p>
          <a:p>
            <a:pPr algn="l"/>
            <a:endParaRPr lang="en-US" sz="1800">
              <a:latin typeface="Calibri"/>
              <a:ea typeface="宋体"/>
              <a:cs typeface="+mn-cs"/>
            </a:endParaRPr>
          </a:p>
          <a:p>
            <a:pPr algn="l"/>
            <a:r>
              <a:rPr lang="en-US" sz="1800">
                <a:latin typeface="Calibri"/>
                <a:ea typeface="宋体"/>
                <a:cs typeface="+mn-cs"/>
              </a:rPr>
              <a:t>See </a:t>
            </a:r>
            <a:r>
              <a:rPr lang="en-US" sz="1800">
                <a:latin typeface="Calibri"/>
                <a:ea typeface="宋体"/>
                <a:cs typeface="+mn-cs"/>
              </a:rPr>
              <a:t>“</a:t>
            </a:r>
            <a:r>
              <a:rPr lang="en-US" sz="1800">
                <a:latin typeface="Calibri"/>
                <a:ea typeface="宋体"/>
                <a:cs typeface="+mn-cs"/>
              </a:rPr>
              <a:t>man </a:t>
            </a:r>
            <a:r>
              <a:rPr lang="en-US" sz="1800">
                <a:latin typeface="Calibri"/>
                <a:ea typeface="宋体"/>
                <a:cs typeface="+mn-cs"/>
              </a:rPr>
              <a:t>ps</a:t>
            </a:r>
            <a:r>
              <a:rPr lang="en-US" sz="1800">
                <a:latin typeface="Calibri"/>
                <a:ea typeface="宋体"/>
                <a:cs typeface="+mn-cs"/>
              </a:rPr>
              <a:t>”</a:t>
            </a:r>
            <a:r>
              <a:rPr lang="en-US" sz="1800">
                <a:latin typeface="Calibri"/>
                <a:ea typeface="宋体"/>
                <a:cs typeface="+mn-cs"/>
              </a:rPr>
              <a:t> for more </a:t>
            </a:r>
            <a:endParaRPr/>
          </a:p>
          <a:p>
            <a:pPr algn="l"/>
            <a:r>
              <a:rPr lang="en-US" sz="1800">
                <a:latin typeface="Calibri"/>
                <a:ea typeface="宋体"/>
                <a:cs typeface="+mn-cs"/>
              </a:rPr>
              <a:t>details</a:t>
            </a:r>
            <a:endParaRPr/>
          </a:p>
          <a:p>
            <a:pPr algn="l"/>
            <a:endParaRPr lang="en-US" sz="1800">
              <a:latin typeface="Calibri"/>
              <a:ea typeface="宋体"/>
              <a:cs typeface="+mn-cs"/>
            </a:endParaRPr>
          </a:p>
          <a:p>
            <a:pPr/>
            <a:r>
              <a:rPr lang="en-US" sz="1800"/>
              <a:t>fg</a:t>
            </a:r>
            <a:r>
              <a:rPr lang="en-US" sz="1800" b="false"/>
              <a:t>: resume the most recently suspended or backgrounded job</a:t>
            </a:r>
            <a:endParaRPr lang="en-US" sz="1800">
              <a:latin typeface="Calibri"/>
              <a:ea typeface="宋体"/>
              <a:cs typeface="+mn-cs"/>
            </a:endParaRPr>
          </a:p>
          <a:p>
            <a:pPr algn="l"/>
            <a:endParaRPr lang="en-US" sz="1800">
              <a:latin typeface="Calibri"/>
              <a:ea typeface="宋体"/>
              <a:cs typeface="+mn-cs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B090C7D4-D0C1-C04D-9B5E-D74581431E4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1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533400" y="533400"/>
            <a:ext cx="7924800" cy="685800"/>
          </a:xfrm>
        </p:spPr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Sending Signals with kill Function</a:t>
            </a:r>
            <a:endParaRPr/>
          </a:p>
        </p:txBody>
      </p:sp>
      <p:sp>
        <p:nvSpPr>
          <p:cNvPr id="13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685800" y="3352800"/>
            <a:ext cx="8077200" cy="2819400"/>
          </a:xfrm>
        </p:spPr>
        <p:txBody>
          <a:bodyPr/>
          <a:lstStyle/>
          <a:p>
            <a:pPr>
              <a:defRPr/>
            </a:pPr>
            <a:r>
              <a:rPr lang="en-US" altLang="zh-CN" dirty="false">
                <a:ea typeface="宋体" pitchFamily="2" charset="-122"/>
              </a:rPr>
              <a:t>If </a:t>
            </a:r>
            <a:r>
              <a:rPr lang="en-US" altLang="zh-CN" b="true" dirty="false" err="tru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false">
                <a:ea typeface="宋体" pitchFamily="2" charset="-122"/>
              </a:rPr>
              <a:t>is greater than zero,</a:t>
            </a:r>
            <a:endParaRPr/>
          </a:p>
          <a:p>
            <a:pPr lvl="1">
              <a:defRPr/>
            </a:pPr>
            <a:r>
              <a:rPr lang="en-US" altLang="zh-CN" dirty="false">
                <a:ea typeface="宋体" pitchFamily="2" charset="-122"/>
              </a:rPr>
              <a:t>then the </a:t>
            </a:r>
            <a:r>
              <a:rPr lang="en-US" altLang="zh-CN" b="true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kill</a:t>
            </a:r>
            <a:r>
              <a:rPr lang="en-US" altLang="zh-CN" sz="2000" dirty="false">
                <a:latin typeface="Courier" charset="0"/>
                <a:ea typeface="宋体" pitchFamily="2" charset="-122"/>
              </a:rPr>
              <a:t> </a:t>
            </a:r>
            <a:r>
              <a:rPr lang="en-US" altLang="zh-CN" dirty="false">
                <a:ea typeface="宋体" pitchFamily="2" charset="-122"/>
              </a:rPr>
              <a:t>function sends signal number </a:t>
            </a:r>
            <a:r>
              <a:rPr lang="en-US" altLang="zh-CN" b="true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</a:t>
            </a:r>
            <a:r>
              <a:rPr lang="en-US" altLang="zh-CN" dirty="false">
                <a:latin typeface="Courier" charset="0"/>
                <a:ea typeface="宋体" pitchFamily="2" charset="-122"/>
              </a:rPr>
              <a:t> </a:t>
            </a:r>
            <a:r>
              <a:rPr lang="en-US" altLang="zh-CN" dirty="false">
                <a:ea typeface="宋体" pitchFamily="2" charset="-122"/>
              </a:rPr>
              <a:t>to process </a:t>
            </a:r>
            <a:r>
              <a:rPr lang="en-US" altLang="zh-CN" b="true" dirty="false" err="tru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endParaRPr lang="en-US" altLang="zh-CN" b="true" dirty="fals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>
              <a:defRPr/>
            </a:pPr>
            <a:r>
              <a:rPr lang="en-US" altLang="zh-CN" dirty="false">
                <a:ea typeface="宋体" pitchFamily="2" charset="-122"/>
              </a:rPr>
              <a:t>If </a:t>
            </a:r>
            <a:r>
              <a:rPr lang="en-US" altLang="zh-CN" b="true" dirty="false" err="tru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3200" dirty="false">
                <a:latin typeface="Courier" charset="0"/>
                <a:ea typeface="宋体" pitchFamily="2" charset="-122"/>
              </a:rPr>
              <a:t> </a:t>
            </a:r>
            <a:r>
              <a:rPr lang="en-US" altLang="zh-CN" dirty="false">
                <a:ea typeface="宋体" pitchFamily="2" charset="-122"/>
              </a:rPr>
              <a:t>is less than zero</a:t>
            </a:r>
            <a:endParaRPr/>
          </a:p>
          <a:p>
            <a:pPr lvl="1">
              <a:defRPr/>
            </a:pPr>
            <a:r>
              <a:rPr lang="en-US" altLang="zh-CN" dirty="false">
                <a:ea typeface="宋体" pitchFamily="2" charset="-122"/>
              </a:rPr>
              <a:t>then </a:t>
            </a:r>
            <a:r>
              <a:rPr lang="en-US" altLang="zh-CN" b="true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kill</a:t>
            </a:r>
            <a:r>
              <a:rPr lang="en-US" altLang="zh-CN" dirty="false">
                <a:latin typeface="Courier" charset="0"/>
                <a:ea typeface="宋体" pitchFamily="2" charset="-122"/>
              </a:rPr>
              <a:t> </a:t>
            </a:r>
            <a:r>
              <a:rPr lang="en-US" altLang="zh-CN" dirty="false">
                <a:ea typeface="宋体" pitchFamily="2" charset="-122"/>
              </a:rPr>
              <a:t>sends signal </a:t>
            </a:r>
            <a:r>
              <a:rPr lang="en-US" altLang="zh-CN" b="true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</a:t>
            </a:r>
            <a:r>
              <a:rPr lang="en-US" altLang="zh-CN" dirty="false">
                <a:latin typeface="Courier" charset="0"/>
                <a:ea typeface="宋体" pitchFamily="2" charset="-122"/>
              </a:rPr>
              <a:t> </a:t>
            </a:r>
            <a:r>
              <a:rPr lang="en-US" altLang="zh-CN" dirty="false">
                <a:ea typeface="宋体" pitchFamily="2" charset="-122"/>
              </a:rPr>
              <a:t>to every process in process group </a:t>
            </a:r>
            <a:r>
              <a:rPr lang="en-US" altLang="zh-CN" b="true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abs(</a:t>
            </a:r>
            <a:r>
              <a:rPr lang="en-US" altLang="zh-CN" b="true" dirty="false" err="tru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b="true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</a:t>
            </a:r>
            <a:endParaRPr lang="zh-CN" altLang="en-US" b="true" dirty="false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  <p:graphicFrame>
        <p:nvGraphicFramePr>
          <p:cNvPr id="133" name="Group 4"/>
          <p:cNvGraphicFramePr/>
          <p:nvPr/>
        </p:nvGraphicFramePr>
        <p:xfrm>
          <a:off x="685800" y="1600200"/>
          <a:ext cx="7924800" cy="1566863"/>
        </p:xfrm>
        <a:graphic>
          <a:graphicData uri="http://schemas.openxmlformats.org/drawingml/2006/table">
            <a:tbl>
              <a:tblPr/>
              <a:tblGrid>
                <a:gridCol w="79248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1566863">
                <a:tc>
                  <a:txBody>
                    <a:bodyPr/>
                    <a:lstStyle/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zh-CN" altLang="en-US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&lt;sys/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types.h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#include &lt;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4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kill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pid_t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pid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,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sig);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anose="02020603050405020304" pitchFamily="18" charset="0"/>
                        </a:rPr>
                        <a:t>returns: 0 if OK, -1 on error</a:t>
                      </a:r>
                      <a:endParaRPr kumimoji="false" lang="zh-CN" altLang="en-US" sz="2000" b="false" i="false" u="none" strike="noStrike" cap="none" normalizeH="false" baseline="0" dirty="fals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7C04852-919E-084D-8586-CE6A326FCF00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6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533400"/>
            <a:ext cx="8458200" cy="60198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1"/>
              </a:spcBef>
              <a:buFontTx/>
              <a:buNone/>
            </a:pPr>
            <a:r>
              <a:rPr lang="zh-CN" sz="2000" b="true">
                <a:latin typeface="Courier New"/>
                <a:ea typeface="宋体"/>
                <a:cs typeface="Courier New"/>
              </a:rPr>
              <a:t>1  #</a:t>
            </a:r>
            <a:r>
              <a:rPr lang="en-US" sz="2000" b="true">
                <a:latin typeface="Courier New"/>
                <a:ea typeface="宋体"/>
                <a:cs typeface="Courier New"/>
              </a:rPr>
              <a:t>include "csapp.h"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2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3  int main()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4 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5    pid_t pid;</a:t>
            </a:r>
            <a:endParaRPr/>
          </a:p>
          <a:p>
            <a:pPr>
              <a:lnSpc>
                <a:spcPts val="2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6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7    </a:t>
            </a:r>
            <a:r>
              <a:rPr lang="en-US" sz="20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child sleeps until SIGKILL signal received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8    if ((pid = fork()) == 0)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9      pause(); </a:t>
            </a:r>
            <a:r>
              <a:rPr lang="en-US" sz="20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wait for a signal to arrive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10 	 printf("control should never reach here!\n");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11 	 exit(0);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12   }</a:t>
            </a:r>
            <a:endParaRPr/>
          </a:p>
          <a:p>
            <a:pPr>
              <a:lnSpc>
                <a:spcPts val="2000"/>
              </a:lnSpc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13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14   </a:t>
            </a:r>
            <a:r>
              <a:rPr lang="en-US" sz="20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parent sends a SIGKILL signal to a child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15   kill(pid, SIGKILL);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16   exit(0);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2000" b="true">
                <a:latin typeface="Courier New"/>
                <a:ea typeface="宋体"/>
                <a:cs typeface="Courier New"/>
              </a:rPr>
              <a:t>17 }</a:t>
            </a:r>
            <a:endParaRPr lang="zh-CN" sz="2000" b="true">
              <a:latin typeface="Courier New"/>
              <a:ea typeface="宋体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D7739E6-DDDA-EC4B-8A0A-2BCA0F1CCE72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3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Receiving a Signal</a:t>
            </a:r>
            <a:endParaRPr/>
          </a:p>
        </p:txBody>
      </p:sp>
      <p:sp>
        <p:nvSpPr>
          <p:cNvPr id="140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47675" y="1392823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buChar char="•"/>
            </a:pPr>
            <a:r>
              <a:rPr lang="zh-CN">
                <a:latin typeface="Comic Sans MS"/>
                <a:ea typeface="宋体"/>
                <a:cs typeface="+mn-cs"/>
              </a:rPr>
              <a:t>先决条件：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lnSpc>
                <a:spcPct val="14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当内核从一个</a:t>
            </a:r>
            <a:r>
              <a:rPr lang="en-US">
                <a:latin typeface="Comic Sans MS"/>
                <a:ea typeface="宋体"/>
              </a:rPr>
              <a:t>exception handler</a:t>
            </a:r>
            <a:r>
              <a:rPr lang="zh-CN">
                <a:latin typeface="Comic Sans MS"/>
                <a:ea typeface="宋体"/>
              </a:rPr>
              <a:t>中返回，</a:t>
            </a:r>
            <a:endParaRPr lang="en-US">
              <a:latin typeface="Comic Sans MS"/>
              <a:ea typeface="宋体"/>
            </a:endParaRPr>
          </a:p>
          <a:p>
            <a:pPr lvl="1">
              <a:lnSpc>
                <a:spcPct val="140000"/>
              </a:lnSpc>
              <a:buChar char="–"/>
            </a:pPr>
            <a:r>
              <a:rPr lang="zh-CN">
                <a:latin typeface="Comic Sans MS"/>
                <a:ea typeface="宋体"/>
              </a:rPr>
              <a:t>而且正准备将控制权传给进程</a:t>
            </a:r>
            <a:r>
              <a:rPr lang="en-US">
                <a:latin typeface="Comic Sans MS"/>
                <a:ea typeface="宋体"/>
              </a:rPr>
              <a:t>B</a:t>
            </a:r>
            <a:r>
              <a:rPr lang="zh-CN">
                <a:latin typeface="Comic Sans MS"/>
                <a:ea typeface="宋体"/>
              </a:rPr>
              <a:t>时</a:t>
            </a:r>
            <a:r>
              <a:rPr lang="en-US">
                <a:latin typeface="Comic Sans MS"/>
                <a:ea typeface="宋体"/>
              </a:rPr>
              <a:t>(</a:t>
            </a:r>
            <a:r>
              <a:rPr lang="zh-CN">
                <a:latin typeface="Comic Sans MS"/>
                <a:ea typeface="宋体"/>
              </a:rPr>
              <a:t>加塞处理</a:t>
            </a:r>
            <a:r>
              <a:rPr lang="en-US">
                <a:latin typeface="Comic Sans MS"/>
                <a:ea typeface="宋体"/>
              </a:rPr>
              <a:t>signal</a:t>
            </a:r>
            <a:r>
              <a:rPr lang="en-US">
                <a:latin typeface="Comic Sans MS"/>
                <a:ea typeface="宋体"/>
              </a:rPr>
              <a:t>)</a:t>
            </a:r>
            <a:endParaRPr/>
          </a:p>
        </p:txBody>
      </p:sp>
      <p:sp>
        <p:nvSpPr>
          <p:cNvPr id="141" name="Rectangle 3"/>
          <p:cNvSpPr/>
          <p:nvPr/>
        </p:nvSpPr>
        <p:spPr bwMode="auto">
          <a:xfrm>
            <a:off x="2117269" y="5644917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false" anchor="ctr" anchorCtr="true" compatLnSpc="true"/>
          <a:lstStyle/>
          <a:p>
            <a:pPr marL="0" marR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</a:pPr>
            <a:endParaRPr lang="en-US" dirty="false">
              <a:latin typeface="Calibri" pitchFamily="34" charset="0"/>
            </a:endParaRPr>
          </a:p>
        </p:txBody>
      </p:sp>
      <p:sp>
        <p:nvSpPr>
          <p:cNvPr id="142" name="Rectangle 4"/>
          <p:cNvSpPr/>
          <p:nvPr/>
        </p:nvSpPr>
        <p:spPr bwMode="auto">
          <a:xfrm>
            <a:off x="2117269" y="5219467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false" anchor="ctr" anchorCtr="true" compatLnSpc="true"/>
          <a:lstStyle/>
          <a:p>
            <a:pPr marL="0" marR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</a:pPr>
            <a:endParaRPr lang="en-US" dirty="false">
              <a:latin typeface="Calibri" pitchFamily="34" charset="0"/>
            </a:endParaRPr>
          </a:p>
        </p:txBody>
      </p:sp>
      <p:sp>
        <p:nvSpPr>
          <p:cNvPr id="143" name="Rectangle 5"/>
          <p:cNvSpPr/>
          <p:nvPr/>
        </p:nvSpPr>
        <p:spPr bwMode="auto">
          <a:xfrm>
            <a:off x="2117269" y="6070367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false" anchor="ctr" anchorCtr="true" compatLnSpc="true"/>
          <a:lstStyle/>
          <a:p>
            <a:pPr marL="0" marR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</a:pPr>
            <a:endParaRPr lang="en-US" dirty="false">
              <a:latin typeface="Calibri" pitchFamily="34" charset="0"/>
            </a:endParaRPr>
          </a:p>
        </p:txBody>
      </p:sp>
      <p:sp>
        <p:nvSpPr>
          <p:cNvPr id="144" name="Rectangle 6"/>
          <p:cNvSpPr/>
          <p:nvPr/>
        </p:nvSpPr>
        <p:spPr bwMode="auto">
          <a:xfrm>
            <a:off x="2117269" y="4788123"/>
            <a:ext cx="4495800" cy="425450"/>
          </a:xfrm>
          <a:prstGeom prst="rect">
            <a:avLst/>
          </a:prstGeom>
          <a:solidFill>
            <a:srgbClr val="F1C7C7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false" anchor="ctr" anchorCtr="true" compatLnSpc="true"/>
          <a:lstStyle/>
          <a:p>
            <a:pPr marL="0" marR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</a:pPr>
            <a:endParaRPr lang="en-US" dirty="false">
              <a:latin typeface="Calibri" pitchFamily="34" charset="0"/>
            </a:endParaRPr>
          </a:p>
        </p:txBody>
      </p:sp>
      <p:sp>
        <p:nvSpPr>
          <p:cNvPr id="145" name="Rectangle 7"/>
          <p:cNvSpPr/>
          <p:nvPr/>
        </p:nvSpPr>
        <p:spPr bwMode="auto">
          <a:xfrm>
            <a:off x="2117269" y="4362673"/>
            <a:ext cx="4495800" cy="42545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false" anchor="ctr" anchorCtr="true" compatLnSpc="true"/>
          <a:lstStyle/>
          <a:p>
            <a:pPr marL="0" marR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</a:pPr>
            <a:endParaRPr lang="en-US" dirty="false">
              <a:latin typeface="Calibri" pitchFamily="34" charset="0"/>
            </a:endParaRPr>
          </a:p>
        </p:txBody>
      </p:sp>
      <p:sp>
        <p:nvSpPr>
          <p:cNvPr id="146" name="Text Box 4"/>
          <p:cNvSpPr txBox="true">
            <a:spLocks noChangeArrowheads="true"/>
          </p:cNvSpPr>
          <p:nvPr/>
        </p:nvSpPr>
        <p:spPr bwMode="auto">
          <a:xfrm>
            <a:off x="2339291" y="3741057"/>
            <a:ext cx="1097160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true" dirty="false">
                <a:solidFill>
                  <a:srgbClr val="C00000"/>
                </a:solidFill>
                <a:latin typeface="Calibri" pitchFamily="34" charset="0"/>
              </a:rPr>
              <a:t>Process A</a:t>
            </a:r>
            <a:endParaRPr/>
          </a:p>
        </p:txBody>
      </p:sp>
      <p:sp>
        <p:nvSpPr>
          <p:cNvPr id="147" name="Text Box 5"/>
          <p:cNvSpPr txBox="true">
            <a:spLocks noChangeArrowheads="true"/>
          </p:cNvSpPr>
          <p:nvPr/>
        </p:nvSpPr>
        <p:spPr bwMode="auto">
          <a:xfrm>
            <a:off x="3862283" y="3741057"/>
            <a:ext cx="1087542" cy="369332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i="true" dirty="false">
                <a:solidFill>
                  <a:srgbClr val="C00000"/>
                </a:solidFill>
                <a:latin typeface="Calibri" pitchFamily="34" charset="0"/>
              </a:rPr>
              <a:t>Process B</a:t>
            </a:r>
            <a:endParaRPr/>
          </a:p>
        </p:txBody>
      </p:sp>
      <p:sp>
        <p:nvSpPr>
          <p:cNvPr id="148" name="Line 6"/>
          <p:cNvSpPr>
            <a:spLocks noChangeShapeType="true"/>
          </p:cNvSpPr>
          <p:nvPr/>
        </p:nvSpPr>
        <p:spPr bwMode="auto">
          <a:xfrm flipH="true">
            <a:off x="2892425" y="4365857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dirty="false">
              <a:latin typeface="Calibri" pitchFamily="34" charset="0"/>
            </a:endParaRPr>
          </a:p>
        </p:txBody>
      </p:sp>
      <p:sp>
        <p:nvSpPr>
          <p:cNvPr id="149" name="Line 11"/>
          <p:cNvSpPr>
            <a:spLocks noChangeShapeType="true"/>
          </p:cNvSpPr>
          <p:nvPr/>
        </p:nvSpPr>
        <p:spPr bwMode="auto">
          <a:xfrm flipH="true">
            <a:off x="3717925" y="3741057"/>
            <a:ext cx="12700" cy="3124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</p:spPr>
        <p:txBody>
          <a:bodyPr wrap="none" anchor="ctr"/>
          <a:lstStyle/>
          <a:p>
            <a:pPr/>
            <a:endParaRPr lang="en-US" dirty="false">
              <a:latin typeface="Calibri" pitchFamily="34" charset="0"/>
            </a:endParaRPr>
          </a:p>
        </p:txBody>
      </p:sp>
      <p:sp>
        <p:nvSpPr>
          <p:cNvPr id="150" name="Text Box 12"/>
          <p:cNvSpPr txBox="true">
            <a:spLocks noChangeArrowheads="true"/>
          </p:cNvSpPr>
          <p:nvPr/>
        </p:nvSpPr>
        <p:spPr bwMode="auto">
          <a:xfrm>
            <a:off x="5419725" y="4426857"/>
            <a:ext cx="100918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false">
                <a:latin typeface="Calibri" pitchFamily="34" charset="0"/>
              </a:rPr>
              <a:t>user code</a:t>
            </a:r>
            <a:endParaRPr/>
          </a:p>
        </p:txBody>
      </p:sp>
      <p:sp>
        <p:nvSpPr>
          <p:cNvPr id="151" name="Text Box 13"/>
          <p:cNvSpPr txBox="true">
            <a:spLocks noChangeArrowheads="true"/>
          </p:cNvSpPr>
          <p:nvPr/>
        </p:nvSpPr>
        <p:spPr bwMode="auto">
          <a:xfrm>
            <a:off x="5419725" y="4841195"/>
            <a:ext cx="117185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false">
                <a:latin typeface="Calibri" pitchFamily="34" charset="0"/>
              </a:rPr>
              <a:t>kernel code</a:t>
            </a:r>
            <a:endParaRPr/>
          </a:p>
        </p:txBody>
      </p:sp>
      <p:sp>
        <p:nvSpPr>
          <p:cNvPr id="152" name="Text Box 14"/>
          <p:cNvSpPr txBox="true">
            <a:spLocks noChangeArrowheads="true"/>
          </p:cNvSpPr>
          <p:nvPr/>
        </p:nvSpPr>
        <p:spPr bwMode="auto">
          <a:xfrm>
            <a:off x="5419725" y="5253945"/>
            <a:ext cx="100918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false">
                <a:latin typeface="Calibri" pitchFamily="34" charset="0"/>
              </a:rPr>
              <a:t>user code</a:t>
            </a:r>
            <a:endParaRPr/>
          </a:p>
        </p:txBody>
      </p:sp>
      <p:sp>
        <p:nvSpPr>
          <p:cNvPr id="153" name="Text Box 15"/>
          <p:cNvSpPr txBox="true">
            <a:spLocks noChangeArrowheads="true"/>
          </p:cNvSpPr>
          <p:nvPr/>
        </p:nvSpPr>
        <p:spPr bwMode="auto">
          <a:xfrm>
            <a:off x="5402263" y="5690507"/>
            <a:ext cx="1171859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false">
                <a:latin typeface="Calibri" pitchFamily="34" charset="0"/>
              </a:rPr>
              <a:t>kernel code</a:t>
            </a:r>
            <a:endParaRPr/>
          </a:p>
        </p:txBody>
      </p:sp>
      <p:sp>
        <p:nvSpPr>
          <p:cNvPr id="154" name="Text Box 16"/>
          <p:cNvSpPr txBox="true">
            <a:spLocks noChangeArrowheads="true"/>
          </p:cNvSpPr>
          <p:nvPr/>
        </p:nvSpPr>
        <p:spPr bwMode="auto">
          <a:xfrm>
            <a:off x="5419725" y="6147707"/>
            <a:ext cx="1009187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false">
                <a:latin typeface="Calibri" pitchFamily="34" charset="0"/>
              </a:rPr>
              <a:t>user code</a:t>
            </a:r>
            <a:endParaRPr/>
          </a:p>
        </p:txBody>
      </p:sp>
      <p:sp>
        <p:nvSpPr>
          <p:cNvPr id="155" name="AutoShape 27"/>
          <p:cNvSpPr/>
          <p:nvPr/>
        </p:nvSpPr>
        <p:spPr bwMode="auto">
          <a:xfrm>
            <a:off x="6854825" y="47870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false">
              <a:latin typeface="Calibri" pitchFamily="34" charset="0"/>
            </a:endParaRPr>
          </a:p>
        </p:txBody>
      </p:sp>
      <p:sp>
        <p:nvSpPr>
          <p:cNvPr id="156" name="Text Box 28"/>
          <p:cNvSpPr txBox="true">
            <a:spLocks noChangeArrowheads="true"/>
          </p:cNvSpPr>
          <p:nvPr/>
        </p:nvSpPr>
        <p:spPr bwMode="auto">
          <a:xfrm>
            <a:off x="6934200" y="4808223"/>
            <a:ext cx="1403654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true" dirty="false">
                <a:latin typeface="Calibri" pitchFamily="34" charset="0"/>
              </a:rPr>
              <a:t>context switch</a:t>
            </a:r>
            <a:endParaRPr lang="en-US" sz="1600" dirty="false">
              <a:latin typeface="Calibri" pitchFamily="34" charset="0"/>
            </a:endParaRPr>
          </a:p>
        </p:txBody>
      </p:sp>
      <p:sp>
        <p:nvSpPr>
          <p:cNvPr id="157" name="AutoShape 29"/>
          <p:cNvSpPr/>
          <p:nvPr/>
        </p:nvSpPr>
        <p:spPr bwMode="auto">
          <a:xfrm>
            <a:off x="6854825" y="5656494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false">
              <a:latin typeface="Calibri" pitchFamily="34" charset="0"/>
            </a:endParaRPr>
          </a:p>
        </p:txBody>
      </p:sp>
      <p:sp>
        <p:nvSpPr>
          <p:cNvPr id="158" name="Text Box 30"/>
          <p:cNvSpPr txBox="true">
            <a:spLocks noChangeArrowheads="true"/>
          </p:cNvSpPr>
          <p:nvPr/>
        </p:nvSpPr>
        <p:spPr bwMode="auto">
          <a:xfrm>
            <a:off x="6934200" y="5677717"/>
            <a:ext cx="1403654" cy="338554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i="true" dirty="false">
                <a:latin typeface="Calibri" pitchFamily="34" charset="0"/>
              </a:rPr>
              <a:t>context switch</a:t>
            </a:r>
            <a:endParaRPr lang="en-US" sz="1600" dirty="false">
              <a:latin typeface="Calibri" pitchFamily="34" charset="0"/>
            </a:endParaRPr>
          </a:p>
        </p:txBody>
      </p:sp>
      <p:sp>
        <p:nvSpPr>
          <p:cNvPr id="159" name="Text Box 5"/>
          <p:cNvSpPr txBox="true">
            <a:spLocks noChangeArrowheads="true"/>
          </p:cNvSpPr>
          <p:nvPr/>
        </p:nvSpPr>
        <p:spPr bwMode="auto">
          <a:xfrm>
            <a:off x="530225" y="5112657"/>
            <a:ext cx="817853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false">
                <a:latin typeface="Calibri" pitchFamily="34" charset="0"/>
              </a:rPr>
              <a:t>Time</a:t>
            </a:r>
            <a:endParaRPr/>
          </a:p>
        </p:txBody>
      </p:sp>
      <p:sp>
        <p:nvSpPr>
          <p:cNvPr id="160" name="Down Arrow 22"/>
          <p:cNvSpPr/>
          <p:nvPr/>
        </p:nvSpPr>
        <p:spPr bwMode="auto">
          <a:xfrm>
            <a:off x="1292225" y="4312557"/>
            <a:ext cx="457200" cy="24003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false" anchor="ctr" anchorCtr="true" compatLnSpc="true"/>
          <a:lstStyle/>
          <a:p>
            <a:pPr marL="0" marR="0" indent="0" algn="ctr" defTabSz="914400" rtl="false" eaLnBrk="false" fontAlgn="base" latinLnBrk="false" hangingPunct="false">
              <a:lnSpc>
                <a:spcPct val="100000"/>
              </a:lnSpc>
              <a:spcBef>
                <a:spcPct val="1"/>
              </a:spcBef>
              <a:spcAft>
                <a:spcPct val="1"/>
              </a:spcAft>
              <a:buClrTx/>
              <a:buSzTx/>
              <a:buFontTx/>
              <a:buNone/>
            </a:pPr>
            <a:endParaRPr lang="en-US" dirty="false">
              <a:latin typeface="Calibri" pitchFamily="34" charset="0"/>
            </a:endParaRPr>
          </a:p>
        </p:txBody>
      </p:sp>
      <p:sp>
        <p:nvSpPr>
          <p:cNvPr id="161" name="Line 6"/>
          <p:cNvSpPr>
            <a:spLocks noChangeShapeType="true"/>
          </p:cNvSpPr>
          <p:nvPr/>
        </p:nvSpPr>
        <p:spPr bwMode="auto">
          <a:xfrm flipH="true">
            <a:off x="2886075" y="6063633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dirty="false">
              <a:latin typeface="Calibri" pitchFamily="34" charset="0"/>
            </a:endParaRPr>
          </a:p>
        </p:txBody>
      </p:sp>
      <p:sp>
        <p:nvSpPr>
          <p:cNvPr id="162" name="Line 6"/>
          <p:cNvSpPr>
            <a:spLocks noChangeShapeType="true"/>
          </p:cNvSpPr>
          <p:nvPr/>
        </p:nvSpPr>
        <p:spPr bwMode="auto">
          <a:xfrm flipH="true">
            <a:off x="4486275" y="5225433"/>
            <a:ext cx="6350" cy="42062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dirty="false">
              <a:latin typeface="Calibri" pitchFamily="34" charset="0"/>
            </a:endParaRPr>
          </a:p>
        </p:txBody>
      </p:sp>
      <p:cxnSp>
        <p:nvCxnSpPr>
          <p:cNvPr id="163" name="Straight Arrow Connector 25"/>
          <p:cNvCxnSpPr>
            <a:stCxn id="150" idx="1"/>
            <a:endCxn id="164" idx="0"/>
          </p:cNvCxnSpPr>
          <p:nvPr/>
        </p:nvCxnSpPr>
        <p:spPr bwMode="auto">
          <a:xfrm rot="16200000" flipH="true">
            <a:off x="3473049" y="4205857"/>
            <a:ext cx="438952" cy="1600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</p:cxnSp>
      <p:cxnSp>
        <p:nvCxnSpPr>
          <p:cNvPr id="164" name="Straight Arrow Connector 26"/>
          <p:cNvCxnSpPr>
            <a:stCxn id="164" idx="1"/>
            <a:endCxn id="163" idx="0"/>
          </p:cNvCxnSpPr>
          <p:nvPr/>
        </p:nvCxnSpPr>
        <p:spPr bwMode="auto">
          <a:xfrm rot="16200000" flipH="true" flipV="true">
            <a:off x="3480562" y="5057920"/>
            <a:ext cx="417576" cy="159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</p:spPr>
      </p:cxnSp>
      <p:sp>
        <p:nvSpPr>
          <p:cNvPr id="165" name="Down Arrow 29"/>
          <p:cNvSpPr/>
          <p:nvPr/>
        </p:nvSpPr>
        <p:spPr bwMode="auto">
          <a:xfrm rot="0" flipH="false" flipV="false">
            <a:off x="4766945" y="3333973"/>
            <a:ext cx="531813" cy="2057400"/>
          </a:xfrm>
          <a:prstGeom prst="downArrow">
            <a:avLst>
              <a:gd name="adj1" fmla="val 51947"/>
              <a:gd name="adj2" fmla="val 50000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  <p:txBody>
          <a:bodyPr rtlCol="false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457354E-6EC9-CC4B-8091-0BAA455394D2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6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Receiving a Signal</a:t>
            </a:r>
            <a:endParaRPr/>
          </a:p>
        </p:txBody>
      </p:sp>
      <p:sp>
        <p:nvSpPr>
          <p:cNvPr id="16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latin typeface="Comic Sans MS"/>
                <a:ea typeface="宋体"/>
                <a:cs typeface="+mn-cs"/>
              </a:rPr>
              <a:t>Actions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内核检查</a:t>
            </a:r>
            <a:r>
              <a:rPr lang="en-US">
                <a:latin typeface="Comic Sans MS"/>
                <a:ea typeface="宋体"/>
              </a:rPr>
              <a:t>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unblocked pending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 signals</a:t>
            </a:r>
            <a:r>
              <a:rPr lang="en-US">
                <a:latin typeface="Comic Sans MS"/>
                <a:ea typeface="宋体"/>
              </a:rPr>
              <a:t> (</a:t>
            </a:r>
            <a:r>
              <a:rPr lang="en-US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pending &amp; ˜blocked</a:t>
            </a:r>
            <a:r>
              <a:rPr lang="en-US">
                <a:latin typeface="Comic Sans MS"/>
                <a:ea typeface="宋体"/>
              </a:rPr>
              <a:t>)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If this set is empty (the usual case)</a:t>
            </a:r>
            <a:endParaRPr/>
          </a:p>
          <a:p>
            <a:pPr lvl="2"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内核将控制流转到进程</a:t>
            </a:r>
            <a:r>
              <a:rPr lang="en-US">
                <a:latin typeface="Comic Sans MS"/>
                <a:ea typeface="宋体"/>
              </a:rPr>
              <a:t>B</a:t>
            </a:r>
            <a:r>
              <a:rPr lang="zh-CN">
                <a:latin typeface="Comic Sans MS"/>
                <a:ea typeface="宋体"/>
              </a:rPr>
              <a:t>中的下一条指令</a:t>
            </a:r>
            <a:r>
              <a:rPr lang="en-US">
                <a:latin typeface="Comic Sans MS"/>
                <a:ea typeface="宋体"/>
              </a:rPr>
              <a:t> (</a:t>
            </a:r>
            <a:r>
              <a:rPr lang="en-US" sz="2400">
                <a:latin typeface="Comic Sans MS"/>
                <a:ea typeface="宋体"/>
              </a:rPr>
              <a:t>I</a:t>
            </a:r>
            <a:r>
              <a:rPr lang="en-US" sz="2400" baseline="-25000">
                <a:latin typeface="Comic Sans MS"/>
                <a:ea typeface="宋体"/>
              </a:rPr>
              <a:t>next</a:t>
            </a:r>
            <a:r>
              <a:rPr lang="en-US">
                <a:latin typeface="Comic Sans MS"/>
                <a:ea typeface="宋体"/>
              </a:rPr>
              <a:t>)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However, if the set is nonempty</a:t>
            </a:r>
            <a:endParaRPr/>
          </a:p>
          <a:p>
            <a:pPr lvl="2"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内核选择其中一个</a:t>
            </a:r>
            <a:r>
              <a:rPr lang="en-US">
                <a:latin typeface="Comic Sans MS"/>
                <a:ea typeface="宋体"/>
              </a:rPr>
              <a:t>signal</a:t>
            </a:r>
            <a:r>
              <a:rPr lang="en-US">
                <a:latin typeface="Comic Sans MS"/>
                <a:ea typeface="宋体"/>
              </a:rPr>
              <a:t> k (</a:t>
            </a:r>
            <a:r>
              <a:rPr lang="zh-CN">
                <a:latin typeface="Comic Sans MS"/>
                <a:ea typeface="宋体"/>
              </a:rPr>
              <a:t>通常是最小的</a:t>
            </a:r>
            <a:r>
              <a:rPr lang="en-US">
                <a:latin typeface="Comic Sans MS"/>
                <a:ea typeface="宋体"/>
              </a:rPr>
              <a:t>signal</a:t>
            </a:r>
            <a:r>
              <a:rPr lang="en-US">
                <a:latin typeface="Comic Sans MS"/>
                <a:ea typeface="宋体"/>
              </a:rPr>
              <a:t>) </a:t>
            </a:r>
            <a:endParaRPr/>
          </a:p>
          <a:p>
            <a:pPr lvl="2"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强制进程</a:t>
            </a:r>
            <a:r>
              <a:rPr lang="en-US">
                <a:latin typeface="Comic Sans MS"/>
                <a:ea typeface="宋体"/>
              </a:rPr>
              <a:t> B </a:t>
            </a:r>
            <a:r>
              <a:rPr lang="zh-CN">
                <a:latin typeface="Comic Sans MS"/>
                <a:ea typeface="宋体"/>
              </a:rPr>
              <a:t>接收</a:t>
            </a:r>
            <a:r>
              <a:rPr lang="en-US" sz="2400" i="true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signal k. </a:t>
            </a:r>
            <a:endParaRPr/>
          </a:p>
        </p:txBody>
      </p:sp>
      <p:sp>
        <p:nvSpPr>
          <p:cNvPr id="170" name="矩形 1"/>
          <p:cNvSpPr/>
          <p:nvPr/>
        </p:nvSpPr>
        <p:spPr>
          <a:xfrm rot="0" flipH="false" flipV="false">
            <a:off x="591926" y="5311914"/>
            <a:ext cx="7315200" cy="698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zh-CN">
                <a:latin typeface="Comic Sans MS"/>
                <a:ea typeface="宋体"/>
                <a:cs typeface="+mn-cs"/>
              </a:rPr>
              <a:t>注意：</a:t>
            </a:r>
            <a:r>
              <a:rPr lang="en-US">
                <a:latin typeface="Comic Sans MS"/>
                <a:ea typeface="宋体"/>
                <a:cs typeface="+mn-cs"/>
              </a:rPr>
              <a:t>signal</a:t>
            </a:r>
            <a:r>
              <a:rPr lang="zh-CN">
                <a:latin typeface="Comic Sans MS"/>
                <a:ea typeface="宋体"/>
                <a:cs typeface="+mn-cs"/>
              </a:rPr>
              <a:t>由内核发送，接收进程从内核态转为用户态时</a:t>
            </a:r>
            <a:r>
              <a:rPr lang="zh-CN">
                <a:latin typeface="Comic Sans MS"/>
                <a:ea typeface="宋体"/>
                <a:cs typeface="+mn-cs"/>
              </a:rPr>
              <a:t>，就触发</a:t>
            </a:r>
            <a:r>
              <a:rPr lang="zh-CN">
                <a:latin typeface="Comic Sans MS"/>
                <a:ea typeface="宋体"/>
                <a:cs typeface="+mn-cs"/>
              </a:rPr>
              <a:t>上述检测</a:t>
            </a:r>
            <a:r>
              <a:rPr lang="zh-CN">
                <a:latin typeface="Comic Sans MS"/>
                <a:ea typeface="宋体"/>
                <a:cs typeface="+mn-cs"/>
              </a:rPr>
              <a:t>和信号处理行为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39E3A88B-7AB9-2A4F-8AD9-B99A391C4D5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17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Receiving a Signal</a:t>
            </a:r>
            <a:endParaRPr/>
          </a:p>
        </p:txBody>
      </p:sp>
      <p:sp>
        <p:nvSpPr>
          <p:cNvPr id="17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447800"/>
            <a:ext cx="8229600" cy="2743200"/>
          </a:xfrm>
        </p:spPr>
        <p:txBody>
          <a:bodyPr/>
          <a:lstStyle/>
          <a:p>
            <a:pPr>
              <a:lnSpc>
                <a:spcPct val="14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400">
                <a:latin typeface="Comic Sans MS"/>
                <a:ea typeface="宋体"/>
                <a:cs typeface="+mn-cs"/>
              </a:rPr>
              <a:t>进程</a:t>
            </a:r>
            <a:r>
              <a:rPr lang="en-US" sz="2400">
                <a:latin typeface="Comic Sans MS"/>
                <a:ea typeface="宋体"/>
                <a:cs typeface="+mn-cs"/>
              </a:rPr>
              <a:t>B</a:t>
            </a:r>
            <a:r>
              <a:rPr lang="zh-CN" sz="2400">
                <a:latin typeface="Comic Sans MS"/>
                <a:ea typeface="宋体"/>
                <a:cs typeface="+mn-cs"/>
              </a:rPr>
              <a:t>处理该</a:t>
            </a:r>
            <a:r>
              <a:rPr lang="en-US" sz="2400">
                <a:latin typeface="Comic Sans MS"/>
                <a:ea typeface="宋体"/>
                <a:cs typeface="+mn-cs"/>
              </a:rPr>
              <a:t>signal</a:t>
            </a:r>
            <a:endParaRPr/>
          </a:p>
          <a:p>
            <a:pPr>
              <a:lnSpc>
                <a:spcPct val="14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400">
                <a:latin typeface="Comic Sans MS"/>
                <a:ea typeface="宋体"/>
                <a:cs typeface="+mn-cs"/>
              </a:rPr>
              <a:t>处理完成后，控制流转向进程</a:t>
            </a:r>
            <a:r>
              <a:rPr lang="en-US" sz="2400">
                <a:latin typeface="Comic Sans MS"/>
                <a:ea typeface="宋体"/>
                <a:cs typeface="+mn-cs"/>
              </a:rPr>
              <a:t>B</a:t>
            </a:r>
            <a:r>
              <a:rPr lang="zh-CN" sz="2400">
                <a:latin typeface="Comic Sans MS"/>
                <a:ea typeface="宋体"/>
                <a:cs typeface="+mn-cs"/>
              </a:rPr>
              <a:t>的下一条指令</a:t>
            </a:r>
            <a:r>
              <a:rPr lang="en-US" sz="2400">
                <a:latin typeface="Comic Sans MS"/>
                <a:ea typeface="宋体"/>
                <a:cs typeface="+mn-cs"/>
              </a:rPr>
              <a:t> (</a:t>
            </a:r>
            <a:r>
              <a:rPr lang="en-US" sz="2400">
                <a:latin typeface="Comic Sans MS"/>
                <a:ea typeface="宋体"/>
                <a:cs typeface="+mn-cs"/>
              </a:rPr>
              <a:t>I</a:t>
            </a:r>
            <a:r>
              <a:rPr lang="en-US" sz="2400" baseline="-25000">
                <a:latin typeface="Comic Sans MS"/>
                <a:ea typeface="宋体"/>
                <a:cs typeface="+mn-cs"/>
              </a:rPr>
              <a:t>next</a:t>
            </a:r>
            <a:r>
              <a:rPr lang="en-US" sz="2400">
                <a:latin typeface="Comic Sans MS"/>
                <a:ea typeface="宋体"/>
                <a:cs typeface="+mn-cs"/>
              </a:rPr>
              <a:t>) </a:t>
            </a:r>
            <a:endParaRPr/>
          </a:p>
        </p:txBody>
      </p:sp>
      <p:sp>
        <p:nvSpPr>
          <p:cNvPr id="175" name="Line 93"/>
          <p:cNvSpPr>
            <a:spLocks noChangeShapeType="true"/>
          </p:cNvSpPr>
          <p:nvPr/>
        </p:nvSpPr>
        <p:spPr bwMode="auto">
          <a:xfrm rot="0" flipH="false" flipV="false">
            <a:off x="3463427" y="3262313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6" name="Line 94"/>
          <p:cNvSpPr>
            <a:spLocks noChangeShapeType="true"/>
          </p:cNvSpPr>
          <p:nvPr/>
        </p:nvSpPr>
        <p:spPr bwMode="auto">
          <a:xfrm rot="0" flipH="false" flipV="false">
            <a:off x="3469777" y="3867151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7" name="Line 95"/>
          <p:cNvSpPr>
            <a:spLocks noChangeShapeType="true"/>
          </p:cNvSpPr>
          <p:nvPr/>
        </p:nvSpPr>
        <p:spPr bwMode="auto">
          <a:xfrm rot="0" flipH="true" flipV="false">
            <a:off x="5868489" y="3873501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8" name="Line 96"/>
          <p:cNvSpPr>
            <a:spLocks noChangeShapeType="true"/>
          </p:cNvSpPr>
          <p:nvPr/>
        </p:nvSpPr>
        <p:spPr bwMode="auto">
          <a:xfrm rot="0" flipH="true" flipV="true">
            <a:off x="3466602" y="3994151"/>
            <a:ext cx="2352675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9" name="Line 97"/>
          <p:cNvSpPr>
            <a:spLocks noChangeShapeType="true"/>
          </p:cNvSpPr>
          <p:nvPr/>
        </p:nvSpPr>
        <p:spPr bwMode="auto">
          <a:xfrm rot="0" flipH="false" flipV="false">
            <a:off x="3465014" y="4002088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0" name="Rectangle 98"/>
          <p:cNvSpPr>
            <a:spLocks noChangeArrowheads="true"/>
          </p:cNvSpPr>
          <p:nvPr/>
        </p:nvSpPr>
        <p:spPr bwMode="auto">
          <a:xfrm rot="0" flipH="false" flipV="false">
            <a:off x="3652339" y="3265488"/>
            <a:ext cx="19177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  <a:defRPr/>
            </a:pPr>
            <a:r>
              <a:rPr lang="en-US" altLang="zh-CN" sz="1600" b="false" i="true">
                <a:latin typeface="Helvetica" charset="0"/>
                <a:ea typeface="宋体" charset="0"/>
                <a:cs typeface="Times New Roman" panose="02020603050405020304" pitchFamily="18" charset="0"/>
              </a:rPr>
              <a:t>(2) Control passes </a:t>
            </a:r>
            <a:endParaRPr/>
          </a:p>
          <a:p>
            <a:pPr>
              <a:spcBef>
                <a:spcPct val="1"/>
              </a:spcBef>
              <a:buFontTx/>
              <a:buNone/>
              <a:defRPr/>
            </a:pPr>
            <a:r>
              <a:rPr lang="en-US" altLang="zh-CN" sz="1600" b="false" i="true">
                <a:latin typeface="Helvetica" charset="0"/>
                <a:ea typeface="宋体" charset="0"/>
                <a:cs typeface="Times New Roman" panose="02020603050405020304" pitchFamily="18" charset="0"/>
              </a:rPr>
              <a:t>to signal handler </a:t>
            </a:r>
            <a:endParaRPr/>
          </a:p>
        </p:txBody>
      </p:sp>
      <p:sp>
        <p:nvSpPr>
          <p:cNvPr id="181" name="Rectangle 99"/>
          <p:cNvSpPr>
            <a:spLocks noChangeArrowheads="true"/>
          </p:cNvSpPr>
          <p:nvPr/>
        </p:nvSpPr>
        <p:spPr bwMode="auto">
          <a:xfrm rot="0" flipH="false" flipV="false">
            <a:off x="5938339" y="3849688"/>
            <a:ext cx="149225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  <a:defRPr/>
            </a:pPr>
            <a:r>
              <a:rPr lang="en-US" altLang="zh-CN" sz="1600" b="false" i="true">
                <a:latin typeface="Helvetica" charset="0"/>
                <a:ea typeface="宋体" charset="0"/>
                <a:cs typeface="Times New Roman" panose="02020603050405020304" pitchFamily="18" charset="0"/>
              </a:rPr>
              <a:t>(3) Signal  handler runs</a:t>
            </a:r>
            <a:endParaRPr/>
          </a:p>
        </p:txBody>
      </p:sp>
      <p:sp>
        <p:nvSpPr>
          <p:cNvPr id="182" name="Rectangle 100"/>
          <p:cNvSpPr>
            <a:spLocks noChangeArrowheads="true"/>
          </p:cNvSpPr>
          <p:nvPr/>
        </p:nvSpPr>
        <p:spPr bwMode="auto">
          <a:xfrm rot="0" flipH="false" flipV="false">
            <a:off x="3711077" y="4313238"/>
            <a:ext cx="18002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  <a:defRPr/>
            </a:pPr>
            <a:r>
              <a:rPr lang="en-US" altLang="zh-CN" sz="1600" b="false" i="true">
                <a:latin typeface="Helvetica" charset="0"/>
                <a:ea typeface="宋体" charset="0"/>
                <a:cs typeface="Times New Roman" panose="02020603050405020304" pitchFamily="18" charset="0"/>
              </a:rPr>
              <a:t>(4) Signal handler</a:t>
            </a:r>
            <a:endParaRPr/>
          </a:p>
          <a:p>
            <a:pPr>
              <a:spcBef>
                <a:spcPct val="1"/>
              </a:spcBef>
              <a:buFontTx/>
              <a:buNone/>
              <a:defRPr/>
            </a:pPr>
            <a:r>
              <a:rPr lang="en-US" altLang="zh-CN" sz="1600" b="false" i="true">
                <a:latin typeface="Helvetica" charset="0"/>
                <a:ea typeface="宋体" charset="0"/>
                <a:cs typeface="Times New Roman" panose="02020603050405020304" pitchFamily="18" charset="0"/>
              </a:rPr>
              <a:t>returns to </a:t>
            </a:r>
            <a:endParaRPr/>
          </a:p>
          <a:p>
            <a:pPr>
              <a:spcBef>
                <a:spcPct val="1"/>
              </a:spcBef>
              <a:buFontTx/>
              <a:buNone/>
              <a:defRPr/>
            </a:pPr>
            <a:r>
              <a:rPr lang="en-US" altLang="zh-CN" sz="1600" b="false" i="true">
                <a:latin typeface="Helvetica" charset="0"/>
                <a:ea typeface="宋体" charset="0"/>
                <a:cs typeface="Times New Roman" panose="02020603050405020304" pitchFamily="18" charset="0"/>
              </a:rPr>
              <a:t>next instruction</a:t>
            </a:r>
            <a:endParaRPr/>
          </a:p>
        </p:txBody>
      </p:sp>
      <p:sp>
        <p:nvSpPr>
          <p:cNvPr id="183" name="Text Box 101"/>
          <p:cNvSpPr txBox="true">
            <a:spLocks noChangeArrowheads="true"/>
          </p:cNvSpPr>
          <p:nvPr/>
        </p:nvSpPr>
        <p:spPr bwMode="auto">
          <a:xfrm rot="0" flipH="false" flipV="false">
            <a:off x="2960189" y="3584576"/>
            <a:ext cx="47625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  <a:defRPr/>
            </a:pPr>
            <a:r>
              <a:rPr lang="en-US" altLang="zh-CN" sz="1600" b="false" i="true">
                <a:latin typeface="Helvetica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lang="en-US" altLang="zh-CN" sz="1600" b="false" i="true" baseline="-25000">
                <a:latin typeface="Helvetica" charset="0"/>
                <a:ea typeface="宋体" charset="0"/>
                <a:cs typeface="Times New Roman" panose="02020603050405020304" pitchFamily="18" charset="0"/>
              </a:rPr>
              <a:t>curr</a:t>
            </a:r>
            <a:endParaRPr lang="en-US" altLang="zh-CN" sz="1600" b="false" i="true">
              <a:latin typeface="Helvetica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84" name="Text Box 102"/>
          <p:cNvSpPr txBox="true">
            <a:spLocks noChangeArrowheads="true"/>
          </p:cNvSpPr>
          <p:nvPr/>
        </p:nvSpPr>
        <p:spPr bwMode="auto">
          <a:xfrm rot="0" flipH="false" flipV="false">
            <a:off x="2960189" y="3781426"/>
            <a:ext cx="500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  <a:defRPr/>
            </a:pPr>
            <a:r>
              <a:rPr lang="en-US" altLang="zh-CN" sz="1600" b="false" i="true">
                <a:latin typeface="Helvetica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lang="en-US" altLang="zh-CN" sz="1600" b="false" i="true" baseline="-25000">
                <a:latin typeface="Helvetica" charset="0"/>
                <a:ea typeface="宋体" charset="0"/>
                <a:cs typeface="Times New Roman" panose="02020603050405020304" pitchFamily="18" charset="0"/>
              </a:rPr>
              <a:t>next</a:t>
            </a:r>
            <a:endParaRPr lang="en-US" altLang="zh-CN" sz="1600" b="false" i="true">
              <a:latin typeface="Helvetica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85" name="Rectangle 105"/>
          <p:cNvSpPr>
            <a:spLocks noChangeArrowheads="true"/>
          </p:cNvSpPr>
          <p:nvPr/>
        </p:nvSpPr>
        <p:spPr bwMode="auto">
          <a:xfrm rot="0" flipH="false" flipV="false">
            <a:off x="1004389" y="3240088"/>
            <a:ext cx="197961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479" tIns="44446" rIns="90479" bIns="44446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 algn="r">
              <a:spcBef>
                <a:spcPct val="1"/>
              </a:spcBef>
              <a:buFontTx/>
              <a:buNone/>
              <a:defRPr/>
            </a:pPr>
            <a:r>
              <a:rPr lang="en-US" altLang="zh-CN" sz="1600" b="false" i="true">
                <a:latin typeface="Helvetica" charset="0"/>
                <a:ea typeface="宋体" charset="0"/>
                <a:cs typeface="Times New Roman" panose="02020603050405020304" pitchFamily="18" charset="0"/>
              </a:rPr>
              <a:t>(1) Signal received by process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dirty="false"/>
              <a:t>Nested Signal Handlers	</a:t>
            </a:r>
            <a:endParaRPr/>
          </a:p>
        </p:txBody>
      </p:sp>
      <p:sp>
        <p:nvSpPr>
          <p:cNvPr id="188" name="Content Placeholder 2"/>
          <p:cNvSpPr>
            <a:spLocks noGrp="true"/>
          </p:cNvSpPr>
          <p:nvPr>
            <p:ph idx="1"/>
          </p:nvPr>
        </p:nvSpPr>
        <p:spPr>
          <a:xfrm>
            <a:off x="351745" y="1609463"/>
            <a:ext cx="8563655" cy="619125"/>
          </a:xfrm>
        </p:spPr>
        <p:txBody>
          <a:bodyPr/>
          <a:lstStyle/>
          <a:p>
            <a:pPr>
              <a:buChar char="•"/>
            </a:pPr>
            <a:r>
              <a:rPr lang="zh-CN" sz="2400"/>
              <a:t>宏观</a:t>
            </a:r>
            <a:r>
              <a:rPr lang="en-US" sz="2400"/>
              <a:t>: </a:t>
            </a:r>
            <a:r>
              <a:rPr lang="zh-CN" sz="2400"/>
              <a:t>不同</a:t>
            </a:r>
            <a:r>
              <a:rPr lang="en-US" sz="2400"/>
              <a:t>signal</a:t>
            </a:r>
            <a:r>
              <a:rPr lang="zh-CN" sz="2400"/>
              <a:t>的</a:t>
            </a:r>
            <a:r>
              <a:rPr lang="en-US" sz="2400"/>
              <a:t>handler</a:t>
            </a:r>
            <a:r>
              <a:rPr lang="zh-CN" sz="2400"/>
              <a:t>是可以嵌套的</a:t>
            </a:r>
            <a:r>
              <a:rPr lang="en-US" sz="2400"/>
              <a:t>(</a:t>
            </a:r>
            <a:r>
              <a:rPr lang="zh-CN" sz="2400"/>
              <a:t>相同</a:t>
            </a:r>
            <a:r>
              <a:rPr lang="en-US" sz="2400"/>
              <a:t>signal</a:t>
            </a:r>
            <a:r>
              <a:rPr lang="zh-CN" sz="2400"/>
              <a:t>的不行</a:t>
            </a:r>
            <a:r>
              <a:rPr lang="en-US" sz="2400"/>
              <a:t>)</a:t>
            </a:r>
            <a:endParaRPr/>
          </a:p>
          <a:p>
            <a:pPr>
              <a:buChar char="•"/>
            </a:pPr>
            <a:r>
              <a:rPr lang="zh-CN" sz="2400"/>
              <a:t>微观</a:t>
            </a:r>
            <a:r>
              <a:rPr lang="en-US" sz="2400"/>
              <a:t>: </a:t>
            </a:r>
            <a:r>
              <a:rPr lang="zh-CN" sz="2400"/>
              <a:t>一定是从</a:t>
            </a:r>
            <a:r>
              <a:rPr lang="en-US" sz="2400"/>
              <a:t>kernel-&gt;</a:t>
            </a:r>
            <a:r>
              <a:rPr lang="en-US" sz="2400"/>
              <a:t>usr</a:t>
            </a:r>
            <a:r>
              <a:rPr lang="en-US" sz="2400"/>
              <a:t> space</a:t>
            </a:r>
            <a:r>
              <a:rPr lang="zh-CN" sz="2400"/>
              <a:t>时进入信号处理程序</a:t>
            </a:r>
            <a:endParaRPr/>
          </a:p>
        </p:txBody>
      </p:sp>
      <p:sp>
        <p:nvSpPr>
          <p:cNvPr id="189" name="Line 93"/>
          <p:cNvSpPr>
            <a:spLocks noChangeShapeType="true"/>
          </p:cNvSpPr>
          <p:nvPr/>
        </p:nvSpPr>
        <p:spPr bwMode="auto">
          <a:xfrm>
            <a:off x="2847314" y="3373526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1600"/>
          </a:p>
        </p:txBody>
      </p:sp>
      <p:sp>
        <p:nvSpPr>
          <p:cNvPr id="190" name="Line 94"/>
          <p:cNvSpPr>
            <a:spLocks noChangeShapeType="true"/>
          </p:cNvSpPr>
          <p:nvPr/>
        </p:nvSpPr>
        <p:spPr bwMode="auto">
          <a:xfrm>
            <a:off x="2853664" y="3978364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1600"/>
          </a:p>
        </p:txBody>
      </p:sp>
      <p:sp>
        <p:nvSpPr>
          <p:cNvPr id="191" name="Line 96"/>
          <p:cNvSpPr>
            <a:spLocks noChangeShapeType="true"/>
          </p:cNvSpPr>
          <p:nvPr/>
        </p:nvSpPr>
        <p:spPr bwMode="auto">
          <a:xfrm flipH="true" flipV="true">
            <a:off x="5201557" y="4667885"/>
            <a:ext cx="2355340" cy="5317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1600"/>
          </a:p>
        </p:txBody>
      </p:sp>
      <p:sp>
        <p:nvSpPr>
          <p:cNvPr id="192" name="Line 97"/>
          <p:cNvSpPr>
            <a:spLocks noChangeShapeType="true"/>
          </p:cNvSpPr>
          <p:nvPr/>
        </p:nvSpPr>
        <p:spPr bwMode="auto">
          <a:xfrm>
            <a:off x="2848901" y="4659401"/>
            <a:ext cx="3175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1600"/>
          </a:p>
        </p:txBody>
      </p:sp>
      <p:sp>
        <p:nvSpPr>
          <p:cNvPr id="193" name="Rectangle 98"/>
          <p:cNvSpPr>
            <a:spLocks noChangeArrowheads="true"/>
          </p:cNvSpPr>
          <p:nvPr/>
        </p:nvSpPr>
        <p:spPr bwMode="auto">
          <a:xfrm>
            <a:off x="3036226" y="3376701"/>
            <a:ext cx="2051032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(2) Control passes to handler S</a:t>
            </a:r>
            <a:endParaRPr/>
          </a:p>
        </p:txBody>
      </p:sp>
      <p:sp>
        <p:nvSpPr>
          <p:cNvPr id="194" name="Rectangle 99"/>
          <p:cNvSpPr>
            <a:spLocks noChangeArrowheads="true"/>
          </p:cNvSpPr>
          <p:nvPr/>
        </p:nvSpPr>
        <p:spPr bwMode="auto">
          <a:xfrm>
            <a:off x="2020213" y="2836961"/>
            <a:ext cx="1644643" cy="3359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 Main program</a:t>
            </a:r>
            <a:endParaRPr/>
          </a:p>
        </p:txBody>
      </p:sp>
      <p:sp>
        <p:nvSpPr>
          <p:cNvPr id="195" name="Rectangle 100"/>
          <p:cNvSpPr>
            <a:spLocks noChangeArrowheads="true"/>
          </p:cNvSpPr>
          <p:nvPr/>
        </p:nvSpPr>
        <p:spPr bwMode="auto">
          <a:xfrm>
            <a:off x="5615370" y="5122955"/>
            <a:ext cx="1478488" cy="82842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(5) Handler T</a:t>
            </a:r>
            <a:endParaRPr/>
          </a:p>
          <a:p>
            <a:pPr/>
            <a:r>
              <a:rPr lang="en-US" sz="1600" i="true" dirty="false">
                <a:latin typeface="Helvetica" charset="0"/>
              </a:rPr>
              <a:t>returns to handler S</a:t>
            </a:r>
            <a:endParaRPr/>
          </a:p>
        </p:txBody>
      </p:sp>
      <p:sp>
        <p:nvSpPr>
          <p:cNvPr id="196" name="Text Box 101"/>
          <p:cNvSpPr txBox="true">
            <a:spLocks noChangeArrowheads="true"/>
          </p:cNvSpPr>
          <p:nvPr/>
        </p:nvSpPr>
        <p:spPr bwMode="auto">
          <a:xfrm>
            <a:off x="2344076" y="3695789"/>
            <a:ext cx="54725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i="true">
                <a:latin typeface="Helvetica" charset="0"/>
              </a:rPr>
              <a:t>I</a:t>
            </a:r>
            <a:r>
              <a:rPr lang="en-US" sz="1600" i="true" baseline="-25000">
                <a:latin typeface="Helvetica" charset="0"/>
              </a:rPr>
              <a:t>curr</a:t>
            </a:r>
            <a:endParaRPr lang="en-US" sz="1600" i="true">
              <a:latin typeface="Helvetica" charset="0"/>
            </a:endParaRPr>
          </a:p>
        </p:txBody>
      </p:sp>
      <p:sp>
        <p:nvSpPr>
          <p:cNvPr id="197" name="Text Box 102"/>
          <p:cNvSpPr txBox="true">
            <a:spLocks noChangeArrowheads="true"/>
          </p:cNvSpPr>
          <p:nvPr/>
        </p:nvSpPr>
        <p:spPr bwMode="auto">
          <a:xfrm>
            <a:off x="2344076" y="4400639"/>
            <a:ext cx="561066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600" i="true" dirty="false" err="true">
                <a:latin typeface="Helvetica" charset="0"/>
              </a:rPr>
              <a:t>I</a:t>
            </a:r>
            <a:r>
              <a:rPr lang="en-US" sz="1600" i="true" baseline="-25000" dirty="false" err="true">
                <a:latin typeface="Helvetica" charset="0"/>
              </a:rPr>
              <a:t>next</a:t>
            </a:r>
            <a:endParaRPr lang="en-US" sz="1600" i="true" dirty="false">
              <a:latin typeface="Helvetica" charset="0"/>
            </a:endParaRPr>
          </a:p>
        </p:txBody>
      </p:sp>
      <p:sp>
        <p:nvSpPr>
          <p:cNvPr id="198" name="Rectangle 105"/>
          <p:cNvSpPr>
            <a:spLocks noChangeArrowheads="true"/>
          </p:cNvSpPr>
          <p:nvPr/>
        </p:nvSpPr>
        <p:spPr bwMode="auto">
          <a:xfrm>
            <a:off x="439057" y="3656118"/>
            <a:ext cx="1917701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(1) Program catches signal s</a:t>
            </a:r>
            <a:endParaRPr/>
          </a:p>
        </p:txBody>
      </p:sp>
      <p:sp>
        <p:nvSpPr>
          <p:cNvPr id="199" name="Rectangle 99"/>
          <p:cNvSpPr>
            <a:spLocks noChangeArrowheads="true"/>
          </p:cNvSpPr>
          <p:nvPr/>
        </p:nvSpPr>
        <p:spPr bwMode="auto">
          <a:xfrm>
            <a:off x="4598314" y="2836961"/>
            <a:ext cx="1280576" cy="3359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 Handler S</a:t>
            </a:r>
            <a:endParaRPr/>
          </a:p>
        </p:txBody>
      </p:sp>
      <p:sp>
        <p:nvSpPr>
          <p:cNvPr id="200" name="Rectangle 99"/>
          <p:cNvSpPr>
            <a:spLocks noChangeArrowheads="true"/>
          </p:cNvSpPr>
          <p:nvPr/>
        </p:nvSpPr>
        <p:spPr bwMode="auto">
          <a:xfrm>
            <a:off x="6952048" y="2836961"/>
            <a:ext cx="1280576" cy="33598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 Handler T</a:t>
            </a:r>
            <a:endParaRPr/>
          </a:p>
        </p:txBody>
      </p:sp>
      <p:sp>
        <p:nvSpPr>
          <p:cNvPr id="201" name="Rectangle 105"/>
          <p:cNvSpPr>
            <a:spLocks noChangeArrowheads="true"/>
          </p:cNvSpPr>
          <p:nvPr/>
        </p:nvSpPr>
        <p:spPr bwMode="auto">
          <a:xfrm>
            <a:off x="3372758" y="4151418"/>
            <a:ext cx="1854200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(3) Program catches signal t</a:t>
            </a:r>
            <a:endParaRPr/>
          </a:p>
        </p:txBody>
      </p:sp>
      <p:sp>
        <p:nvSpPr>
          <p:cNvPr id="202" name="Line 93"/>
          <p:cNvSpPr>
            <a:spLocks noChangeShapeType="true"/>
          </p:cNvSpPr>
          <p:nvPr/>
        </p:nvSpPr>
        <p:spPr bwMode="auto">
          <a:xfrm>
            <a:off x="5234914" y="3983126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1600"/>
          </a:p>
        </p:txBody>
      </p:sp>
      <p:sp>
        <p:nvSpPr>
          <p:cNvPr id="203" name="Line 94"/>
          <p:cNvSpPr>
            <a:spLocks noChangeShapeType="true"/>
          </p:cNvSpPr>
          <p:nvPr/>
        </p:nvSpPr>
        <p:spPr bwMode="auto">
          <a:xfrm>
            <a:off x="5228564" y="4575264"/>
            <a:ext cx="240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1600"/>
          </a:p>
        </p:txBody>
      </p:sp>
      <p:sp>
        <p:nvSpPr>
          <p:cNvPr id="204" name="Rectangle 98"/>
          <p:cNvSpPr>
            <a:spLocks noChangeArrowheads="true"/>
          </p:cNvSpPr>
          <p:nvPr/>
        </p:nvSpPr>
        <p:spPr bwMode="auto">
          <a:xfrm>
            <a:off x="5360325" y="3960901"/>
            <a:ext cx="2114531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(4)  Control passes to handler T</a:t>
            </a:r>
            <a:endParaRPr/>
          </a:p>
        </p:txBody>
      </p:sp>
      <p:sp>
        <p:nvSpPr>
          <p:cNvPr id="205" name="Line 93"/>
          <p:cNvSpPr>
            <a:spLocks noChangeShapeType="true"/>
          </p:cNvSpPr>
          <p:nvPr/>
        </p:nvSpPr>
        <p:spPr bwMode="auto">
          <a:xfrm>
            <a:off x="7609814" y="4630826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1600"/>
          </a:p>
        </p:txBody>
      </p:sp>
      <p:sp>
        <p:nvSpPr>
          <p:cNvPr id="206" name="Line 93"/>
          <p:cNvSpPr>
            <a:spLocks noChangeShapeType="true"/>
          </p:cNvSpPr>
          <p:nvPr/>
        </p:nvSpPr>
        <p:spPr bwMode="auto">
          <a:xfrm>
            <a:off x="5234914" y="4757826"/>
            <a:ext cx="0" cy="598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1600"/>
          </a:p>
        </p:txBody>
      </p:sp>
      <p:sp>
        <p:nvSpPr>
          <p:cNvPr id="207" name="Line 96"/>
          <p:cNvSpPr>
            <a:spLocks noChangeShapeType="true"/>
          </p:cNvSpPr>
          <p:nvPr/>
        </p:nvSpPr>
        <p:spPr bwMode="auto">
          <a:xfrm flipH="true" flipV="true">
            <a:off x="2839357" y="4591684"/>
            <a:ext cx="2342640" cy="7095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/>
            <a:endParaRPr lang="en-US" sz="1600"/>
          </a:p>
        </p:txBody>
      </p:sp>
      <p:sp>
        <p:nvSpPr>
          <p:cNvPr id="208" name="Rectangle 100"/>
          <p:cNvSpPr>
            <a:spLocks noChangeArrowheads="true"/>
          </p:cNvSpPr>
          <p:nvPr/>
        </p:nvSpPr>
        <p:spPr bwMode="auto">
          <a:xfrm>
            <a:off x="3532570" y="5249955"/>
            <a:ext cx="1478488" cy="10746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(6) Handler S</a:t>
            </a:r>
            <a:endParaRPr/>
          </a:p>
          <a:p>
            <a:pPr/>
            <a:r>
              <a:rPr lang="en-US" sz="1600" i="true" dirty="false">
                <a:latin typeface="Helvetica" charset="0"/>
              </a:rPr>
              <a:t>returns to main program</a:t>
            </a:r>
            <a:endParaRPr/>
          </a:p>
        </p:txBody>
      </p:sp>
      <p:sp>
        <p:nvSpPr>
          <p:cNvPr id="209" name="Rectangle 105"/>
          <p:cNvSpPr>
            <a:spLocks noChangeArrowheads="true"/>
          </p:cNvSpPr>
          <p:nvPr/>
        </p:nvSpPr>
        <p:spPr bwMode="auto">
          <a:xfrm>
            <a:off x="439057" y="4481618"/>
            <a:ext cx="1917701" cy="58220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479" tIns="44446" rIns="90479" bIns="44446">
            <a:spAutoFit/>
          </a:bodyPr>
          <a:lstStyle/>
          <a:p>
            <a:pPr/>
            <a:r>
              <a:rPr lang="en-US" sz="1600" i="true" dirty="false">
                <a:latin typeface="Helvetica" charset="0"/>
              </a:rPr>
              <a:t>(7) Main program resumes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8CD3654-C405-B14F-92B7-C3AE6AC0695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1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Receiving a Signal</a:t>
            </a:r>
            <a:endParaRPr/>
          </a:p>
        </p:txBody>
      </p:sp>
      <p:sp>
        <p:nvSpPr>
          <p:cNvPr id="213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latin typeface="Comic Sans MS"/>
                <a:ea typeface="宋体"/>
                <a:cs typeface="+mn-cs"/>
              </a:rPr>
              <a:t>Each signal type has a predefined </a:t>
            </a:r>
            <a:r>
              <a:rPr lang="en-US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default action</a:t>
            </a:r>
            <a:r>
              <a:rPr lang="en-US">
                <a:latin typeface="Comic Sans MS"/>
                <a:ea typeface="宋体"/>
                <a:cs typeface="+mn-cs"/>
              </a:rPr>
              <a:t>, which is one of the following:</a:t>
            </a:r>
            <a:endParaRPr/>
          </a:p>
          <a:p>
            <a:pPr lvl="1">
              <a:lnSpc>
                <a:spcPct val="12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process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terminates</a:t>
            </a:r>
            <a:r>
              <a:rPr lang="en-US">
                <a:latin typeface="Comic Sans MS"/>
                <a:ea typeface="宋体"/>
              </a:rPr>
              <a:t>.</a:t>
            </a:r>
            <a:endParaRPr/>
          </a:p>
          <a:p>
            <a:pPr lvl="1">
              <a:lnSpc>
                <a:spcPct val="12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process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terminates</a:t>
            </a:r>
            <a:r>
              <a:rPr lang="en-US">
                <a:latin typeface="Comic Sans MS"/>
                <a:ea typeface="宋体"/>
              </a:rPr>
              <a:t> and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dumps</a:t>
            </a:r>
            <a:r>
              <a:rPr lang="en-US">
                <a:latin typeface="Comic Sans MS"/>
                <a:ea typeface="宋体"/>
              </a:rPr>
              <a:t>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core</a:t>
            </a:r>
            <a:r>
              <a:rPr lang="en-US">
                <a:latin typeface="Comic Sans MS"/>
                <a:ea typeface="宋体"/>
              </a:rPr>
              <a:t>.</a:t>
            </a:r>
            <a:endParaRPr/>
          </a:p>
          <a:p>
            <a:pPr lvl="1">
              <a:lnSpc>
                <a:spcPct val="12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process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stops</a:t>
            </a:r>
            <a:r>
              <a:rPr lang="en-US">
                <a:latin typeface="Comic Sans MS"/>
                <a:ea typeface="宋体"/>
              </a:rPr>
              <a:t> until restarted by a SIGCONT signal</a:t>
            </a:r>
            <a:endParaRPr/>
          </a:p>
          <a:p>
            <a:pPr lvl="1">
              <a:lnSpc>
                <a:spcPct val="12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The process </a:t>
            </a: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ignores</a:t>
            </a:r>
            <a:r>
              <a:rPr lang="en-US">
                <a:latin typeface="Comic Sans MS"/>
                <a:ea typeface="宋体"/>
              </a:rPr>
              <a:t> the signal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>
  <p:cSld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B90D77E-19EF-7548-B485-CDE32D085A8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16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Receiving a Signal</a:t>
            </a:r>
            <a:endParaRPr/>
          </a:p>
        </p:txBody>
      </p:sp>
      <p:sp>
        <p:nvSpPr>
          <p:cNvPr id="21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SIGKILL</a:t>
            </a:r>
            <a:endParaRPr/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The default action is to terminate the receiving process</a:t>
            </a:r>
            <a:endParaRPr/>
          </a:p>
          <a:p>
            <a:pPr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SIGCHLD</a:t>
            </a:r>
            <a:endParaRPr/>
          </a:p>
          <a:p>
            <a:pPr lvl="1">
              <a:lnSpc>
                <a:spcPct val="120000"/>
              </a:lnSpc>
            </a:pPr>
            <a:r>
              <a:rPr lang="en-US" altLang="zh-CN">
                <a:ea typeface="宋体" pitchFamily="2" charset="-122"/>
              </a:rPr>
              <a:t>The default action is to ignore the signal. </a:t>
            </a:r>
            <a:endParaRPr/>
          </a:p>
          <a:p>
            <a:pPr lvl="1">
              <a:lnSpc>
                <a:spcPct val="120000"/>
              </a:lnSpc>
            </a:pPr>
            <a:r>
              <a:rPr lang="zh-CN" altLang="en-US">
                <a:ea typeface="宋体" pitchFamily="2" charset="-122"/>
              </a:rPr>
              <a:t>如果父进程调用</a:t>
            </a:r>
            <a:r>
              <a:rPr lang="en-US" altLang="zh-CN">
                <a:ea typeface="宋体" pitchFamily="2" charset="-122"/>
              </a:rPr>
              <a:t>wait()</a:t>
            </a:r>
            <a:r>
              <a:rPr lang="zh-CN" altLang="en-US">
                <a:ea typeface="宋体" pitchFamily="2" charset="-122"/>
              </a:rPr>
              <a:t>，则会监听和处理这个信号</a:t>
            </a:r>
            <a:endParaRPr lang="en-US" altLang="zh-CN">
              <a:ea typeface="宋体" pitchFamily="2" charset="-122"/>
            </a:endParaRPr>
          </a:p>
          <a:p>
            <a:pPr lvl="1">
              <a:lnSpc>
                <a:spcPct val="120000"/>
              </a:lnSpc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>
  <p:cSld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F4617DC-1803-884F-862D-2052E6F58934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39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0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Receiving a Signal</a:t>
            </a:r>
            <a:endParaRPr/>
          </a:p>
        </p:txBody>
      </p:sp>
      <p:sp>
        <p:nvSpPr>
          <p:cNvPr id="221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  <a:defRPr/>
            </a:pPr>
            <a:r>
              <a:rPr lang="en-US" altLang="zh-CN" dirty="false">
                <a:ea typeface="宋体" pitchFamily="2" charset="-122"/>
              </a:rPr>
              <a:t>A process can modify the default action associated with a signal </a:t>
            </a:r>
            <a:endParaRPr/>
          </a:p>
          <a:p>
            <a:pPr lvl="1">
              <a:lnSpc>
                <a:spcPct val="140000"/>
              </a:lnSpc>
              <a:defRPr/>
            </a:pPr>
            <a:r>
              <a:rPr lang="en-US" altLang="zh-CN" dirty="false">
                <a:ea typeface="宋体" pitchFamily="2" charset="-122"/>
              </a:rPr>
              <a:t>by using the </a:t>
            </a:r>
            <a:r>
              <a:rPr lang="en-US" altLang="zh-CN" sz="2800" b="true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signal</a:t>
            </a:r>
            <a:r>
              <a:rPr lang="en-US" altLang="zh-CN" sz="2800" dirty="false">
                <a:latin typeface="Courier" charset="0"/>
                <a:ea typeface="宋体" pitchFamily="2" charset="-122"/>
              </a:rPr>
              <a:t> </a:t>
            </a:r>
            <a:r>
              <a:rPr lang="en-US" altLang="zh-CN" dirty="false">
                <a:ea typeface="宋体" pitchFamily="2" charset="-122"/>
              </a:rPr>
              <a:t>function</a:t>
            </a:r>
            <a:endParaRPr/>
          </a:p>
          <a:p>
            <a:pPr lvl="1">
              <a:lnSpc>
                <a:spcPct val="140000"/>
              </a:lnSpc>
              <a:defRPr/>
            </a:pPr>
            <a:r>
              <a:rPr lang="en-US" altLang="zh-CN" dirty="false">
                <a:ea typeface="宋体" pitchFamily="2" charset="-122"/>
              </a:rPr>
              <a:t>The only exceptions are </a:t>
            </a:r>
            <a:r>
              <a:rPr lang="en-US" altLang="zh-CN" dirty="false">
                <a:solidFill>
                  <a:srgbClr val="FF0000"/>
                </a:solidFill>
                <a:ea typeface="宋体" pitchFamily="2" charset="-122"/>
              </a:rPr>
              <a:t>SIGSTOP</a:t>
            </a:r>
            <a:r>
              <a:rPr lang="en-US" altLang="zh-CN" dirty="false">
                <a:ea typeface="宋体" pitchFamily="2" charset="-122"/>
              </a:rPr>
              <a:t> and </a:t>
            </a:r>
            <a:r>
              <a:rPr lang="en-US" altLang="zh-CN" dirty="false">
                <a:solidFill>
                  <a:srgbClr val="FF0000"/>
                </a:solidFill>
                <a:ea typeface="宋体" pitchFamily="2" charset="-122"/>
              </a:rPr>
              <a:t>SIGKILL</a:t>
            </a:r>
            <a:r>
              <a:rPr lang="en-US" altLang="zh-CN" dirty="false">
                <a:ea typeface="宋体" pitchFamily="2" charset="-122"/>
              </a:rPr>
              <a:t>, whose default actions </a:t>
            </a:r>
            <a:r>
              <a:rPr lang="en-US" altLang="zh-CN" dirty="false">
                <a:solidFill>
                  <a:srgbClr val="FF0000"/>
                </a:solidFill>
                <a:ea typeface="宋体" pitchFamily="2" charset="-122"/>
              </a:rPr>
              <a:t>cannot</a:t>
            </a:r>
            <a:r>
              <a:rPr lang="en-US" altLang="zh-CN" dirty="false">
                <a:ea typeface="宋体" pitchFamily="2" charset="-122"/>
              </a:rPr>
              <a:t> be changed.</a:t>
            </a:r>
            <a:endParaRPr lang="zh-CN" altLang="en-US" dirty="fals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99F1C7F-E482-FF45-85D1-6476EDCC183A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+mj-cs"/>
              </a:rPr>
              <a:t>Example: The kill Program</a:t>
            </a:r>
            <a:endParaRPr/>
          </a:p>
        </p:txBody>
      </p:sp>
      <p:sp>
        <p:nvSpPr>
          <p:cNvPr id="22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Kill program</a:t>
            </a:r>
            <a:endParaRPr/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is located in directory</a:t>
            </a:r>
            <a:r>
              <a:rPr lang="en-US" altLang="zh-CN" b="true">
                <a:effectLst>
                  <a:outerShdw blurRad="38100" dist="38100" dir="2700000" algn="tl">
                    <a:srgbClr val="C0C0C0"/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/bin/</a:t>
            </a:r>
            <a:endParaRPr/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sends an arbitrary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signal</a:t>
            </a:r>
            <a:r>
              <a:rPr lang="en-US" altLang="zh-CN">
                <a:ea typeface="宋体" pitchFamily="2" charset="-122"/>
              </a:rPr>
              <a:t> to another process</a:t>
            </a:r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(</a:t>
            </a:r>
            <a:r>
              <a:rPr lang="zh-CN" altLang="en-US">
                <a:ea typeface="宋体" pitchFamily="2" charset="-122"/>
              </a:rPr>
              <a:t>不一定是杀死进程，可以是其他类型的信号</a:t>
            </a:r>
            <a:r>
              <a:rPr lang="en-US" altLang="zh-CN">
                <a:ea typeface="宋体" pitchFamily="2" charset="-122"/>
              </a:rPr>
              <a:t>)</a:t>
            </a:r>
            <a:endParaRPr/>
          </a:p>
          <a:p>
            <a:pPr>
              <a:lnSpc>
                <a:spcPct val="140000"/>
              </a:lnSpc>
              <a:buFontTx/>
              <a:buNone/>
            </a:pPr>
            <a:endParaRPr lang="en-US" altLang="zh-CN" sz="2400" b="true">
              <a:latin typeface="Courier New" panose="02070309020205020404" charset="0"/>
              <a:ea typeface="Courier New" panose="02070309020205020404" charset="0"/>
              <a:cs typeface="Courier New" panose="02070309020205020404" charset="0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zh-CN" sz="2400" b="true"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</a:rPr>
              <a:t>e.g. unix&gt; kill -9 15213</a:t>
            </a:r>
            <a:endParaRPr/>
          </a:p>
          <a:p>
            <a:pPr lvl="1">
              <a:lnSpc>
                <a:spcPct val="140000"/>
              </a:lnSpc>
            </a:pPr>
            <a:r>
              <a:rPr lang="en-US" altLang="zh-CN">
                <a:ea typeface="宋体" pitchFamily="2" charset="-122"/>
              </a:rPr>
              <a:t>sends signal 9 (SIGKILL) to process 15213.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2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95604B3-7CB6-3347-862B-E4943FBC206D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40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28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 Function</a:t>
            </a:r>
            <a:endParaRPr/>
          </a:p>
        </p:txBody>
      </p:sp>
      <p:sp>
        <p:nvSpPr>
          <p:cNvPr id="229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3657600"/>
            <a:ext cx="8229600" cy="2590800"/>
          </a:xfrm>
        </p:spPr>
        <p:txBody>
          <a:bodyPr/>
          <a:lstStyle/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400">
                <a:latin typeface="Comic Sans MS"/>
                <a:ea typeface="宋体"/>
                <a:cs typeface="+mn-cs"/>
              </a:rPr>
              <a:t>typedef</a:t>
            </a:r>
            <a:r>
              <a:rPr lang="zh-CN" sz="2400">
                <a:latin typeface="Comic Sans MS"/>
                <a:ea typeface="宋体"/>
                <a:cs typeface="+mn-cs"/>
              </a:rPr>
              <a:t>作用是定义一种函数指针类型</a:t>
            </a:r>
            <a:r>
              <a:rPr lang="en-US" sz="2400">
                <a:latin typeface="Comic Sans MS"/>
                <a:ea typeface="宋体"/>
                <a:cs typeface="+mn-cs"/>
              </a:rPr>
              <a:t>signalhandler_t</a:t>
            </a:r>
            <a:endParaRPr lang="en-US" sz="2400">
              <a:latin typeface="Comic Sans MS"/>
              <a:ea typeface="宋体"/>
              <a:cs typeface="+mn-cs"/>
            </a:endParaRPr>
          </a:p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400">
                <a:latin typeface="Comic Sans MS"/>
                <a:ea typeface="宋体"/>
                <a:cs typeface="+mn-cs"/>
              </a:rPr>
              <a:t>Three ways to change default actions: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 sz="2000">
                <a:latin typeface="Comic Sans MS"/>
                <a:ea typeface="宋体"/>
              </a:rPr>
              <a:t>If </a:t>
            </a:r>
            <a:r>
              <a:rPr lang="en-US" sz="20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handler</a:t>
            </a:r>
            <a:r>
              <a:rPr lang="en-US" sz="2000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宋体"/>
              </a:rPr>
              <a:t> </a:t>
            </a:r>
            <a:r>
              <a:rPr lang="en-US" sz="2000">
                <a:latin typeface="Comic Sans MS"/>
                <a:ea typeface="宋体"/>
              </a:rPr>
              <a:t>is 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SIG_IGN</a:t>
            </a:r>
            <a:r>
              <a:rPr lang="en-US" sz="2000">
                <a:latin typeface="Comic Sans MS"/>
                <a:ea typeface="宋体"/>
              </a:rPr>
              <a:t>, then signals of type </a:t>
            </a:r>
            <a:r>
              <a:rPr lang="en-US" sz="20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signum</a:t>
            </a:r>
            <a:r>
              <a:rPr lang="en-US" sz="2000" i="true">
                <a:latin typeface="Courier"/>
                <a:ea typeface="宋体"/>
              </a:rPr>
              <a:t> </a:t>
            </a:r>
            <a:r>
              <a:rPr lang="en-US" sz="2000">
                <a:latin typeface="Comic Sans MS"/>
                <a:ea typeface="宋体"/>
              </a:rPr>
              <a:t>are 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ignored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 sz="2000">
                <a:latin typeface="Comic Sans MS"/>
                <a:ea typeface="宋体"/>
              </a:rPr>
              <a:t>If </a:t>
            </a:r>
            <a:r>
              <a:rPr lang="en-US" sz="20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handler</a:t>
            </a:r>
            <a:r>
              <a:rPr lang="en-US" sz="2000">
                <a:latin typeface="Courier"/>
                <a:ea typeface="宋体"/>
              </a:rPr>
              <a:t> </a:t>
            </a:r>
            <a:r>
              <a:rPr lang="en-US" sz="2000">
                <a:latin typeface="Comic Sans MS"/>
                <a:ea typeface="宋体"/>
              </a:rPr>
              <a:t>is 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SIG_DFL</a:t>
            </a:r>
            <a:r>
              <a:rPr lang="en-US" sz="2000">
                <a:latin typeface="Comic Sans MS"/>
                <a:ea typeface="宋体"/>
              </a:rPr>
              <a:t>, then the action for signals of type </a:t>
            </a:r>
            <a:r>
              <a:rPr lang="en-US" sz="20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signum</a:t>
            </a:r>
            <a:r>
              <a:rPr lang="en-US" sz="2000">
                <a:latin typeface="Courier"/>
                <a:ea typeface="宋体"/>
              </a:rPr>
              <a:t> </a:t>
            </a:r>
            <a:r>
              <a:rPr lang="en-US" sz="2000">
                <a:latin typeface="Comic Sans MS"/>
                <a:ea typeface="宋体"/>
              </a:rPr>
              <a:t>reverts to the </a:t>
            </a:r>
            <a:r>
              <a:rPr lang="en-US" sz="20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default</a:t>
            </a:r>
            <a:r>
              <a:rPr lang="en-US" sz="2000">
                <a:latin typeface="Comic Sans MS"/>
                <a:ea typeface="宋体"/>
              </a:rPr>
              <a:t> action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 sz="2000">
                <a:latin typeface="Comic Sans MS"/>
                <a:ea typeface="宋体"/>
              </a:rPr>
              <a:t>Otherwise, change action to </a:t>
            </a:r>
            <a:r>
              <a:rPr lang="en-US" sz="20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handler</a:t>
            </a:r>
            <a:r>
              <a:rPr lang="en-US" sz="2000">
                <a:latin typeface="Comic Sans MS"/>
                <a:ea typeface="宋体"/>
              </a:rPr>
              <a:t> (called signal handler)</a:t>
            </a:r>
            <a:endParaRPr lang="zh-CN" sz="2000">
              <a:latin typeface="Comic Sans MS"/>
              <a:ea typeface="宋体"/>
            </a:endParaRPr>
          </a:p>
        </p:txBody>
      </p:sp>
      <p:graphicFrame>
        <p:nvGraphicFramePr>
          <p:cNvPr id="230" name="Group 4"/>
          <p:cNvGraphicFramePr/>
          <p:nvPr/>
        </p:nvGraphicFramePr>
        <p:xfrm>
          <a:off x="533400" y="1524000"/>
          <a:ext cx="8001000" cy="2109788"/>
        </p:xfrm>
        <a:graphic>
          <a:graphicData uri="http://schemas.openxmlformats.org/drawingml/2006/table">
            <a:tbl>
              <a:tblPr/>
              <a:tblGrid>
                <a:gridCol w="80010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2109788">
                <a:tc>
                  <a:txBody>
                    <a:bodyPr/>
                    <a:lstStyle/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zh-CN" altLang="en-US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typedef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void (*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signalhandler_t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)(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signalhandler_t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4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,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signalhandler_t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*handler)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returns: </a:t>
                      </a:r>
                      <a:r>
                        <a:rPr kumimoji="false" lang="en-US" altLang="zh-CN" sz="1800" b="fals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ptr</a:t>
                      </a:r>
                      <a: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 to previous handler if OK, </a:t>
                      </a:r>
                      <a:b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</a:br>
                      <a: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SIG_ERR on error (does not set </a:t>
                      </a:r>
                      <a:r>
                        <a:rPr kumimoji="false" lang="en-US" altLang="zh-CN" sz="1800" b="fals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errno</a:t>
                      </a:r>
                      <a:r>
                        <a:rPr kumimoji="false" lang="en-US" altLang="zh-CN" sz="18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charset="0"/>
                          <a:ea typeface="宋体" pitchFamily="2" charset="-122"/>
                        </a:rPr>
                        <a:t>)</a:t>
                      </a:r>
                      <a:endParaRPr kumimoji="false" lang="zh-CN" altLang="en-US" sz="1800" b="false" i="false" u="none" strike="noStrike" cap="none" normalizeH="false" baseline="0" dirty="fals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charset="0"/>
                        <a:ea typeface="宋体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>
  <p:cSld>
    <p:spTree>
      <p:nvGrpSpPr>
        <p:cNvPr id="2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639C2F8-3193-A740-AB84-2CD2DDA48C6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3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 Function</a:t>
            </a:r>
            <a:endParaRPr/>
          </a:p>
        </p:txBody>
      </p:sp>
      <p:sp>
        <p:nvSpPr>
          <p:cNvPr id="23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Installing</a:t>
            </a:r>
            <a:r>
              <a:rPr lang="en-US" altLang="zh-CN" dirty="false">
                <a:ea typeface="宋体" pitchFamily="2" charset="-122"/>
              </a:rPr>
              <a:t> the handler 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en-US" altLang="zh-CN" dirty="false">
                <a:ea typeface="宋体" pitchFamily="2" charset="-122"/>
              </a:rPr>
              <a:t>Changing the default action by passing the address of a handler to the </a:t>
            </a:r>
            <a:r>
              <a:rPr lang="en-US" altLang="zh-CN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signal</a:t>
            </a:r>
            <a:r>
              <a:rPr lang="en-US" altLang="zh-CN" dirty="false">
                <a:latin typeface="Courier" charset="0"/>
                <a:ea typeface="宋体" pitchFamily="2" charset="-122"/>
              </a:rPr>
              <a:t> </a:t>
            </a:r>
            <a:r>
              <a:rPr lang="en-US" altLang="zh-CN" dirty="false">
                <a:ea typeface="宋体" pitchFamily="2" charset="-122"/>
              </a:rPr>
              <a:t>function 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altLang="zh-CN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Catching</a:t>
            </a:r>
            <a:r>
              <a:rPr lang="en-US" altLang="zh-CN" dirty="false">
                <a:ea typeface="宋体" pitchFamily="2" charset="-122"/>
              </a:rPr>
              <a:t> the signal 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en-US" altLang="zh-CN" dirty="false">
                <a:ea typeface="宋体" pitchFamily="2" charset="-122"/>
              </a:rPr>
              <a:t>The invocation of the handler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altLang="zh-CN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Handling</a:t>
            </a:r>
            <a:r>
              <a:rPr lang="en-US" altLang="zh-CN" dirty="false">
                <a:ea typeface="宋体" pitchFamily="2" charset="-122"/>
              </a:rPr>
              <a:t> the signal</a:t>
            </a:r>
            <a:endParaRPr/>
          </a:p>
          <a:p>
            <a:pPr lvl="1">
              <a:lnSpc>
                <a:spcPct val="120000"/>
              </a:lnSpc>
              <a:defRPr/>
            </a:pPr>
            <a:r>
              <a:rPr lang="en-US" altLang="zh-CN" dirty="false">
                <a:ea typeface="宋体" pitchFamily="2" charset="-122"/>
              </a:rPr>
              <a:t>The execution of the handler</a:t>
            </a:r>
            <a:endParaRPr lang="zh-CN" altLang="en-US" dirty="fals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>
  <p:cSld>
    <p:spTree>
      <p:nvGrpSpPr>
        <p:cNvPr id="2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9303CBDA-D672-B74A-8385-5496E94D9C2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37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381000"/>
            <a:ext cx="8229600" cy="6248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1"/>
              </a:spcBef>
              <a:buFontTx/>
              <a:buNone/>
            </a:pPr>
            <a:r>
              <a:rPr lang="zh-CN" altLang="en-US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#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include "</a:t>
            </a:r>
            <a:r>
              <a:rPr lang="en-US" altLang="zh-CN" sz="20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csapp.h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"</a:t>
            </a:r>
            <a:endParaRPr/>
          </a:p>
          <a:p>
            <a:pPr>
              <a:lnSpc>
                <a:spcPts val="2000"/>
              </a:lnSpc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void handler(</a:t>
            </a:r>
            <a:r>
              <a:rPr lang="en-US" altLang="zh-CN" sz="20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sig) </a:t>
            </a:r>
            <a:r>
              <a:rPr lang="en-US" altLang="zh-CN" sz="2000" b="true" dirty="false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SIGINT handler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 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</a:t>
            </a:r>
            <a:r>
              <a:rPr lang="en-US" altLang="zh-CN" sz="20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printf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("Caught SIGINT\n");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    exit(1);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}</a:t>
            </a:r>
            <a:endParaRPr/>
          </a:p>
          <a:p>
            <a:pPr>
              <a:lnSpc>
                <a:spcPts val="2000"/>
              </a:lnSpc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 </a:t>
            </a:r>
            <a:r>
              <a:rPr lang="en-US" altLang="zh-CN" sz="20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main()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	   </a:t>
            </a:r>
            <a:r>
              <a:rPr lang="en-US" altLang="zh-CN" sz="2000" b="true" dirty="false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Install the SIGINT handler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	   if (</a:t>
            </a:r>
            <a:r>
              <a:rPr lang="en-US" altLang="zh-CN" sz="2000" b="true" dirty="false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signal(SIGINT, handler) 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== SIG_ERR)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13	     </a:t>
            </a:r>
            <a:r>
              <a:rPr lang="en-US" altLang="zh-CN" sz="20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unix_error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("signal error");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14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15	   pause(); </a:t>
            </a:r>
            <a:r>
              <a:rPr lang="en-US" altLang="zh-CN" sz="2000" b="true" dirty="false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wait for the receipt of a signal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16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17	   exit(0);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18 }</a:t>
            </a:r>
            <a:endParaRPr lang="zh-CN" altLang="en-US" sz="2000" b="true" dirty="false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  <p:sp>
        <p:nvSpPr>
          <p:cNvPr id="238" name="文本框 1"/>
          <p:cNvSpPr txBox="true"/>
          <p:nvPr/>
        </p:nvSpPr>
        <p:spPr>
          <a:xfrm>
            <a:off x="990600" y="6168390"/>
            <a:ext cx="5054589" cy="400110"/>
          </a:xfrm>
          <a:prstGeom prst="rect">
            <a:avLst/>
          </a:prstGeom>
          <a:noFill/>
        </p:spPr>
        <p:txBody>
          <a:bodyPr wrap="none" rtlCol="false">
            <a:spAutoFit/>
          </a:bodyPr>
          <a:lstStyle/>
          <a:p>
            <a:pPr/>
            <a:r>
              <a:rPr kumimoji="true" lang="zh-CN" altLang="en-US" dirty="false"/>
              <a:t>思考题：这个程序退出时的</a:t>
            </a:r>
            <a:r>
              <a:rPr kumimoji="true" lang="en-US" altLang="zh-CN" dirty="false"/>
              <a:t>status</a:t>
            </a:r>
            <a:r>
              <a:rPr kumimoji="true" lang="zh-CN" altLang="en-US" dirty="false"/>
              <a:t>是多少？</a:t>
            </a:r>
            <a:endParaRPr/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AAB9B2B8-F605-5243-917E-CE98CDD77E00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4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 Function</a:t>
            </a:r>
            <a:endParaRPr/>
          </a:p>
        </p:txBody>
      </p:sp>
      <p:sp>
        <p:nvSpPr>
          <p:cNvPr id="24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Handling the signal</a:t>
            </a:r>
            <a:endParaRPr/>
          </a:p>
          <a:p>
            <a:pPr lvl="1"/>
            <a:r>
              <a:rPr lang="zh-CN" altLang="en-US">
                <a:ea typeface="宋体" pitchFamily="2" charset="-122"/>
              </a:rPr>
              <a:t>当进程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捕获</a:t>
            </a:r>
            <a:r>
              <a:rPr lang="zh-CN" altLang="en-US">
                <a:ea typeface="宋体" pitchFamily="2" charset="-122"/>
              </a:rPr>
              <a:t>了一个类型为</a:t>
            </a:r>
            <a:r>
              <a:rPr lang="en-US" altLang="zh-CN">
                <a:ea typeface="宋体" pitchFamily="2" charset="-122"/>
              </a:rPr>
              <a:t>k</a:t>
            </a:r>
            <a:r>
              <a:rPr lang="zh-CN" altLang="en-US">
                <a:ea typeface="宋体" pitchFamily="2" charset="-122"/>
              </a:rPr>
              <a:t>的信号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en-US" altLang="zh-CN">
                <a:ea typeface="宋体" pitchFamily="2" charset="-122"/>
              </a:rPr>
              <a:t>K</a:t>
            </a:r>
            <a:r>
              <a:rPr lang="zh-CN" altLang="en-US">
                <a:ea typeface="宋体" pitchFamily="2" charset="-122"/>
              </a:rPr>
              <a:t>对应的</a:t>
            </a:r>
            <a:r>
              <a:rPr lang="en-US" altLang="zh-CN">
                <a:ea typeface="宋体" pitchFamily="2" charset="-122"/>
              </a:rPr>
              <a:t>handler</a:t>
            </a:r>
            <a:r>
              <a:rPr lang="zh-CN" altLang="en-US">
                <a:ea typeface="宋体" pitchFamily="2" charset="-122"/>
              </a:rPr>
              <a:t>函数被激活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en-US" altLang="zh-CN">
                <a:ea typeface="宋体" pitchFamily="2" charset="-122"/>
              </a:rPr>
              <a:t>K</a:t>
            </a:r>
            <a:r>
              <a:rPr lang="zh-CN" altLang="en-US">
                <a:ea typeface="宋体" pitchFamily="2" charset="-122"/>
              </a:rPr>
              <a:t>作为</a:t>
            </a:r>
            <a:r>
              <a:rPr lang="en-US" altLang="zh-CN">
                <a:ea typeface="宋体" pitchFamily="2" charset="-122"/>
              </a:rPr>
              <a:t>handler</a:t>
            </a:r>
            <a:r>
              <a:rPr lang="zh-CN" altLang="en-US">
                <a:ea typeface="宋体" pitchFamily="2" charset="-122"/>
              </a:rPr>
              <a:t>的参数传进去</a:t>
            </a:r>
            <a:endParaRPr lang="en-US" altLang="zh-CN">
              <a:ea typeface="宋体" pitchFamily="2" charset="-122"/>
            </a:endParaRPr>
          </a:p>
          <a:p>
            <a:pPr lvl="1"/>
            <a:r>
              <a:rPr lang="zh-CN" altLang="en-US">
                <a:ea typeface="宋体" pitchFamily="2" charset="-122"/>
              </a:rPr>
              <a:t>当</a:t>
            </a:r>
            <a:r>
              <a:rPr lang="en-US" altLang="zh-CN">
                <a:ea typeface="宋体" pitchFamily="2" charset="-122"/>
              </a:rPr>
              <a:t>handler</a:t>
            </a:r>
            <a:r>
              <a:rPr lang="zh-CN" altLang="en-US">
                <a:ea typeface="宋体" pitchFamily="2" charset="-122"/>
              </a:rPr>
              <a:t>执行到它的</a:t>
            </a:r>
            <a:r>
              <a:rPr lang="en-US" altLang="zh-CN">
                <a:ea typeface="宋体" pitchFamily="2" charset="-122"/>
              </a:rPr>
              <a:t>return</a:t>
            </a:r>
            <a:r>
              <a:rPr lang="zh-CN" altLang="en-US">
                <a:ea typeface="宋体" pitchFamily="2" charset="-122"/>
              </a:rPr>
              <a:t>语句时</a:t>
            </a:r>
            <a:endParaRPr lang="en-US" altLang="zh-CN">
              <a:ea typeface="宋体" pitchFamily="2" charset="-122"/>
            </a:endParaRPr>
          </a:p>
          <a:p>
            <a:pPr lvl="2"/>
            <a:r>
              <a:rPr lang="zh-CN" altLang="en-US">
                <a:ea typeface="宋体" pitchFamily="2" charset="-122"/>
              </a:rPr>
              <a:t>控制权</a:t>
            </a:r>
            <a:r>
              <a:rPr lang="zh-CN" altLang="en-US">
                <a:solidFill>
                  <a:srgbClr val="FF0000"/>
                </a:solidFill>
                <a:ea typeface="宋体" pitchFamily="2" charset="-122"/>
              </a:rPr>
              <a:t>传递回</a:t>
            </a:r>
            <a:r>
              <a:rPr lang="zh-CN" altLang="en-US">
                <a:ea typeface="宋体" pitchFamily="2" charset="-122"/>
              </a:rPr>
              <a:t>正常的程序控制流</a:t>
            </a:r>
            <a:endParaRPr lang="en-US" altLang="zh-CN">
              <a:ea typeface="宋体" pitchFamily="2" charset="-122"/>
            </a:endParaRPr>
          </a:p>
          <a:p>
            <a:pPr lvl="3"/>
            <a:r>
              <a:rPr lang="zh-CN" altLang="en-US">
                <a:ea typeface="宋体" pitchFamily="2" charset="-122"/>
              </a:rPr>
              <a:t>通常会返回被</a:t>
            </a:r>
            <a:r>
              <a:rPr lang="en-US" altLang="zh-CN">
                <a:ea typeface="宋体" pitchFamily="2" charset="-122"/>
              </a:rPr>
              <a:t>signal</a:t>
            </a:r>
            <a:r>
              <a:rPr lang="zh-CN" altLang="en-US">
                <a:ea typeface="宋体" pitchFamily="2" charset="-122"/>
              </a:rPr>
              <a:t>接收中断的位置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243" name="Rectangle 3"/>
          <p:cNvSpPr txBox="true">
            <a:spLocks noGrp="true" noChangeArrowheads="true"/>
          </p:cNvSpPr>
          <p:nvPr/>
        </p:nvSpPr>
        <p:spPr>
          <a:xfrm rot="0" flipH="false" flipV="false">
            <a:off x="457200" y="4652555"/>
            <a:ext cx="7143205" cy="1519645"/>
          </a:xfrm>
          <a:prstGeom prst="rect">
            <a:avLst/>
          </a:prstGeom>
          <a:noFill/>
          <a:ln>
            <a:noFill/>
            <a:extLst/>
          </a:ln>
        </p:spPr>
        <p:txBody>
          <a:bodyPr vert="horz" wrap="square" lIns="91440" tIns="45720" rIns="91440" bIns="45720" anchor="t" anchorCtr="false"/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rgbClr val="000000"/>
                </a:solidFill>
                <a:latin typeface="Comic Sans MS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rgbClr val="000000"/>
                </a:solidFill>
                <a:latin typeface="Comic Sans MS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rgbClr val="000000"/>
                </a:solidFill>
                <a:latin typeface="Comic Sans MS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5pPr>
            <a:lvl6pPr marL="25146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6pPr>
            <a:lvl7pPr marL="29718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7pPr>
            <a:lvl8pPr marL="3429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8pPr>
            <a:lvl9pPr marL="3886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9pPr>
          </a:lstStyle>
          <a:p>
            <a:pPr marL="342900" indent="-342900" algn="l">
              <a:lnSpc>
                <a:spcPct val="140000"/>
              </a:lnSpc>
              <a:spcBef>
                <a:spcPct val="20000"/>
              </a:spcBef>
              <a:spcAft>
                <a:spcPct val="1"/>
              </a:spcAft>
              <a:buChar char="•"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同一个</a:t>
            </a:r>
            <a:r>
              <a:rPr lang="en-US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handler</a:t>
            </a:r>
            <a:r>
              <a:rPr lang="zh-CN" sz="24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函数可以用于捕获不同类型的信号</a:t>
            </a:r>
            <a:endParaRPr lang="en-US" sz="2800">
              <a:solidFill>
                <a:srgbClr val="000000">
                  <a:alpha val="100000"/>
                </a:srgbClr>
              </a:solidFill>
              <a:latin typeface="Comic Sans MS"/>
              <a:ea typeface="宋体"/>
              <a:cs typeface="+mn-cs"/>
            </a:endParaRPr>
          </a:p>
          <a:p>
            <a:pPr marL="742950" lvl="1" indent="-285750" algn="l">
              <a:lnSpc>
                <a:spcPct val="140000"/>
              </a:lnSpc>
              <a:spcBef>
                <a:spcPct val="20000"/>
              </a:spcBef>
              <a:spcAft>
                <a:spcPct val="1"/>
              </a:spcAft>
              <a:buChar char="–"/>
              <a:defRPr sz="24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n-cs"/>
              </a:defRPr>
            </a:pPr>
            <a:r>
              <a:rPr lang="zh-CN" sz="20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所以才需要</a:t>
            </a:r>
            <a:r>
              <a:rPr lang="en-US" sz="20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signal</a:t>
            </a:r>
            <a:r>
              <a:rPr lang="zh-CN" sz="2000" b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类型作为参数传进去</a:t>
            </a:r>
            <a:endParaRPr lang="en-US" sz="2400">
              <a:solidFill>
                <a:srgbClr val="000000">
                  <a:alpha val="100000"/>
                </a:srgbClr>
              </a:solidFill>
              <a:latin typeface="Comic Sans MS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74A4B22B-3C52-F44A-A3B9-ED24AAF368A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46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533400" y="533400"/>
            <a:ext cx="8001000" cy="685800"/>
          </a:xfrm>
        </p:spPr>
        <p:txBody>
          <a:bodyPr/>
          <a:lstStyle/>
          <a:p>
            <a:pPr>
              <a:defRPr/>
            </a:pPr>
            <a:r>
              <a:rPr lang="en-US" altLang="zh-CN" dirty="false">
                <a:ea typeface="宋体" pitchFamily="2" charset="-122"/>
              </a:rPr>
              <a:t>Sending Signals With the </a:t>
            </a:r>
            <a:r>
              <a:rPr lang="en-US" altLang="zh-CN" sz="3200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alarm</a:t>
            </a:r>
            <a:r>
              <a:rPr lang="en-US" altLang="zh-CN" sz="3200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" charset="0"/>
                <a:ea typeface="宋体" pitchFamily="2" charset="-122"/>
              </a:rPr>
              <a:t> </a:t>
            </a:r>
            <a:r>
              <a:rPr lang="en-US" altLang="zh-CN" dirty="false">
                <a:ea typeface="宋体" pitchFamily="2" charset="-122"/>
              </a:rPr>
              <a:t>Function</a:t>
            </a:r>
            <a:endParaRPr lang="zh-CN" altLang="en-US" dirty="false">
              <a:ea typeface="宋体" pitchFamily="2" charset="-122"/>
            </a:endParaRPr>
          </a:p>
        </p:txBody>
      </p:sp>
      <p:sp>
        <p:nvSpPr>
          <p:cNvPr id="247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3048000"/>
            <a:ext cx="8458200" cy="3581400"/>
          </a:xfrm>
        </p:spPr>
        <p:txBody>
          <a:bodyPr/>
          <a:lstStyle/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400">
                <a:latin typeface="Comic Sans MS"/>
                <a:ea typeface="宋体"/>
                <a:cs typeface="+mn-cs"/>
              </a:rPr>
              <a:t>Arranges for the kernel to send a SIGALRM signal to the calling process </a:t>
            </a:r>
            <a:r>
              <a:rPr lang="en-US" sz="24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in </a:t>
            </a:r>
            <a:r>
              <a:rPr lang="en-US" sz="2400" b="true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secs</a:t>
            </a:r>
            <a:r>
              <a:rPr lang="en-US" sz="2400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"/>
                <a:ea typeface="宋体"/>
                <a:cs typeface="+mn-cs"/>
              </a:rPr>
              <a:t> </a:t>
            </a:r>
            <a:r>
              <a:rPr lang="en-US" sz="2400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  <a:cs typeface="+mn-cs"/>
              </a:rPr>
              <a:t>seconds </a:t>
            </a:r>
            <a:r>
              <a:rPr lang="en-US" sz="2400">
                <a:latin typeface="Comic Sans MS"/>
                <a:ea typeface="宋体"/>
                <a:cs typeface="+mn-cs"/>
              </a:rPr>
              <a:t>(</a:t>
            </a:r>
            <a:r>
              <a:rPr lang="zh-CN" sz="2400">
                <a:latin typeface="Comic Sans MS"/>
                <a:ea typeface="宋体"/>
                <a:cs typeface="+mn-cs"/>
              </a:rPr>
              <a:t>给自己设个闹钟</a:t>
            </a:r>
            <a:r>
              <a:rPr lang="en-US" sz="2400">
                <a:latin typeface="Comic Sans MS"/>
                <a:ea typeface="宋体"/>
                <a:cs typeface="+mn-cs"/>
              </a:rPr>
              <a:t>)</a:t>
            </a:r>
            <a:endParaRPr/>
          </a:p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400">
                <a:latin typeface="Comic Sans MS"/>
                <a:ea typeface="宋体"/>
                <a:cs typeface="+mn-cs"/>
              </a:rPr>
              <a:t>If </a:t>
            </a:r>
            <a:r>
              <a:rPr lang="en-US" sz="24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secs</a:t>
            </a:r>
            <a:r>
              <a:rPr lang="en-US" sz="2400">
                <a:latin typeface="Courier"/>
                <a:ea typeface="宋体"/>
                <a:cs typeface="+mn-cs"/>
              </a:rPr>
              <a:t> </a:t>
            </a:r>
            <a:r>
              <a:rPr lang="en-US" sz="2400">
                <a:latin typeface="Comic Sans MS"/>
                <a:ea typeface="宋体"/>
                <a:cs typeface="+mn-cs"/>
              </a:rPr>
              <a:t>is zero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 sz="2000">
                <a:latin typeface="Comic Sans MS"/>
                <a:ea typeface="宋体"/>
              </a:rPr>
              <a:t>any pending alarm is canceled (</a:t>
            </a:r>
            <a:r>
              <a:rPr lang="zh-CN" sz="2000">
                <a:latin typeface="Comic Sans MS"/>
                <a:ea typeface="宋体"/>
              </a:rPr>
              <a:t>取消所有闹钟</a:t>
            </a:r>
            <a:r>
              <a:rPr lang="en-US" sz="2000">
                <a:latin typeface="Comic Sans MS"/>
                <a:ea typeface="宋体"/>
              </a:rPr>
              <a:t>) </a:t>
            </a:r>
            <a:endParaRPr/>
          </a:p>
          <a:p>
            <a:pPr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2400">
                <a:latin typeface="Comic Sans MS"/>
                <a:ea typeface="宋体"/>
                <a:cs typeface="+mn-cs"/>
              </a:rPr>
              <a:t>The call to </a:t>
            </a:r>
            <a:r>
              <a:rPr lang="en-US" sz="24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alarm 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 sz="2000" b="true">
                <a:solidFill>
                  <a:srgbClr val="FF0000">
                    <a:alpha val="100000"/>
                  </a:srgb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取消</a:t>
            </a:r>
            <a:r>
              <a:rPr lang="zh-CN" sz="20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掉任何待处理的（</a:t>
            </a:r>
            <a:r>
              <a:rPr lang="en-US" sz="20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pending</a:t>
            </a:r>
            <a:r>
              <a:rPr lang="zh-CN" sz="2000" b="true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urier New"/>
                <a:ea typeface="宋体"/>
                <a:cs typeface="Courier New"/>
              </a:rPr>
              <a:t>）闹钟</a:t>
            </a:r>
            <a:endParaRPr lang="en-US" sz="2000" b="true">
              <a:effectLst>
                <a:outerShdw blurRad="38100" dist="38100" dir="2700000" sx="100000" sy="100000" algn="tl">
                  <a:srgbClr val="000000">
                    <a:alpha val="43137"/>
                  </a:srgbClr>
                </a:outerShdw>
              </a:effectLst>
              <a:latin typeface="Courier New"/>
              <a:ea typeface="宋体"/>
              <a:cs typeface="Courier New"/>
            </a:endParaRPr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 sz="2000">
                <a:latin typeface="Comic Sans MS"/>
                <a:ea typeface="宋体"/>
              </a:rPr>
              <a:t>返回前一个</a:t>
            </a:r>
            <a:r>
              <a:rPr lang="en-US" sz="2000">
                <a:latin typeface="Comic Sans MS"/>
                <a:ea typeface="宋体"/>
              </a:rPr>
              <a:t>pending alarm</a:t>
            </a:r>
            <a:r>
              <a:rPr lang="zh-CN" sz="2000">
                <a:latin typeface="Comic Sans MS"/>
                <a:ea typeface="宋体"/>
              </a:rPr>
              <a:t>剩余的秒数</a:t>
            </a:r>
            <a:endParaRPr/>
          </a:p>
          <a:p>
            <a:pPr lvl="1"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 sz="2000">
                <a:latin typeface="Comic Sans MS"/>
                <a:ea typeface="宋体"/>
              </a:rPr>
              <a:t>如果之前没有</a:t>
            </a:r>
            <a:r>
              <a:rPr lang="en-US" sz="2000">
                <a:latin typeface="Comic Sans MS"/>
                <a:ea typeface="宋体"/>
              </a:rPr>
              <a:t>pending alarm</a:t>
            </a:r>
            <a:r>
              <a:rPr lang="zh-CN" sz="2000">
                <a:latin typeface="Comic Sans MS"/>
                <a:ea typeface="宋体"/>
              </a:rPr>
              <a:t>，返回</a:t>
            </a:r>
            <a:r>
              <a:rPr lang="en-US" sz="2000">
                <a:latin typeface="Comic Sans MS"/>
                <a:ea typeface="宋体"/>
              </a:rPr>
              <a:t>0</a:t>
            </a:r>
            <a:endParaRPr/>
          </a:p>
        </p:txBody>
      </p:sp>
      <p:graphicFrame>
        <p:nvGraphicFramePr>
          <p:cNvPr id="248" name="Group 4"/>
          <p:cNvGraphicFramePr/>
          <p:nvPr/>
        </p:nvGraphicFramePr>
        <p:xfrm>
          <a:off x="457200" y="1600200"/>
          <a:ext cx="8153400" cy="12954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zh-CN" altLang="en-US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unistd.h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unsigned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4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alarm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(unsigned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secs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anose="02020603050405020304" pitchFamily="18" charset="0"/>
                        </a:rPr>
                        <a:t>returns: remaining </a:t>
                      </a:r>
                      <a:r>
                        <a:rPr kumimoji="false" lang="en-US" altLang="zh-CN" sz="2000" b="fals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anose="02020603050405020304" pitchFamily="18" charset="0"/>
                        </a:rPr>
                        <a:t>secs</a:t>
                      </a:r>
                      <a:r>
                        <a:rPr kumimoji="false" lang="en-US" altLang="zh-CN" sz="2000" b="fals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itchFamily="2" charset="-122"/>
                          <a:cs typeface="Times New Roman" panose="02020603050405020304" pitchFamily="18" charset="0"/>
                        </a:rPr>
                        <a:t> of previous alarm, or 0 if no previous alarm</a:t>
                      </a:r>
                      <a:endParaRPr kumimoji="false" lang="zh-CN" altLang="en-US" sz="2000" b="false" i="false" u="none" strike="noStrike" cap="none" normalizeH="false" baseline="0" dirty="false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宋体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>
  <p:cSld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503FC993-E5B1-7D4A-A66D-516A22CDD819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51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152400"/>
            <a:ext cx="8534400" cy="4038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sz="1800" b="true">
                <a:latin typeface="Courier New"/>
                <a:ea typeface="宋体"/>
                <a:cs typeface="Courier New"/>
              </a:rPr>
              <a:t>1  #</a:t>
            </a:r>
            <a:r>
              <a:rPr lang="en-US" sz="1800" b="true">
                <a:latin typeface="Courier New"/>
                <a:ea typeface="宋体"/>
                <a:cs typeface="Courier New"/>
              </a:rPr>
              <a:t>include "csapp.h"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  void handler(int sig)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3 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4    static int beeps = 0;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5    printf("BEEP\n");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6    if (++beeps &lt; 5)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7     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larm</a:t>
            </a:r>
            <a:r>
              <a:rPr lang="en-US" sz="1800" b="true">
                <a:latin typeface="Courier New"/>
                <a:ea typeface="宋体"/>
                <a:cs typeface="Courier New"/>
              </a:rPr>
              <a:t>(1); </a:t>
            </a:r>
            <a:r>
              <a:rPr lang="en-US" sz="18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next SIGALRM will be delivered in 1s */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8    else {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9      printf("BOOM!\n");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10     exit(0);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11   }</a:t>
            </a:r>
            <a:endParaRPr/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12 }</a:t>
            </a:r>
            <a:endParaRPr/>
          </a:p>
        </p:txBody>
      </p:sp>
      <p:sp>
        <p:nvSpPr>
          <p:cNvPr id="252" name="Rectangle 2"/>
          <p:cNvSpPr txBox="true">
            <a:spLocks noChangeArrowheads="true"/>
          </p:cNvSpPr>
          <p:nvPr/>
        </p:nvSpPr>
        <p:spPr bwMode="auto">
          <a:xfrm>
            <a:off x="381000" y="3810000"/>
            <a:ext cx="87630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13 int main()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14 {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15   signal(SIGALRM, handler); </a:t>
            </a:r>
            <a:r>
              <a:rPr lang="en-US" sz="1800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install SIGALRM handler */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16   </a:t>
            </a:r>
            <a:r>
              <a:rPr lang="en-US" sz="1800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</a:t>
            </a:r>
            <a:r>
              <a:rPr lang="en-US" sz="1800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larm</a:t>
            </a:r>
            <a:r>
              <a:rPr lang="en-US" sz="1800">
                <a:latin typeface="Courier New"/>
                <a:ea typeface="宋体"/>
                <a:cs typeface="Courier New"/>
              </a:rPr>
              <a:t>(1); </a:t>
            </a:r>
            <a:r>
              <a:rPr lang="en-US" sz="1800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next SIGALRM will be delivered in 1s */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17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18   </a:t>
            </a:r>
            <a:r>
              <a:rPr lang="en-US" sz="1800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signal handler returns control here each time */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19   while (1);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20   exit(0);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21 }</a:t>
            </a:r>
            <a:endParaRPr lang="zh-CN" sz="1800">
              <a:latin typeface="Courier New"/>
              <a:ea typeface="宋体"/>
              <a:cs typeface="Courier New"/>
            </a:endParaRPr>
          </a:p>
        </p:txBody>
      </p:sp>
      <p:sp>
        <p:nvSpPr>
          <p:cNvPr id="253" name=""/>
          <p:cNvSpPr txBox="true"/>
          <p:nvPr/>
        </p:nvSpPr>
        <p:spPr>
          <a:xfrm rot="0" flipH="false" flipV="false">
            <a:off x="5826034" y="411480"/>
            <a:ext cx="18605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zh-CN"/>
              <a:t>定时</a:t>
            </a:r>
            <a:r>
              <a:rPr lang="en-US"/>
              <a:t>5</a:t>
            </a:r>
            <a:r>
              <a:rPr lang="zh-CN"/>
              <a:t>秒的炸弹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>
  <p:cSld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1CD9DE9-88C8-E246-8F9F-4879C66DBAD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47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56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457200"/>
            <a:ext cx="8229600" cy="5410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 err="tru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linux</a:t>
            </a:r>
            <a:r>
              <a:rPr lang="en-US" altLang="zh-CN" sz="2000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</a:t>
            </a: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./alarm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BEEP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BOOM!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标题 1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>
                <a:ea typeface="宋体" pitchFamily="2" charset="-122"/>
              </a:rPr>
              <a:t>练习</a:t>
            </a:r>
            <a:endParaRPr/>
          </a:p>
        </p:txBody>
      </p:sp>
      <p:sp>
        <p:nvSpPr>
          <p:cNvPr id="259" name="内容占位符 2"/>
          <p:cNvSpPr>
            <a:spLocks noGrp="true" noChangeArrowheads="true"/>
          </p:cNvSpPr>
          <p:nvPr>
            <p:ph idx="1"/>
          </p:nvPr>
        </p:nvSpPr>
        <p:spPr/>
        <p:txBody>
          <a:bodyPr/>
          <a:lstStyle/>
          <a:p>
            <a:pPr/>
            <a:endParaRPr lang="zh-CN" altLang="en-US">
              <a:ea typeface="宋体" pitchFamily="2" charset="-122"/>
            </a:endParaRPr>
          </a:p>
        </p:txBody>
      </p:sp>
      <p:sp>
        <p:nvSpPr>
          <p:cNvPr id="260" name="幻灯片编号占位符 3"/>
          <p:cNvSpPr>
            <a:spLocks noGrp="true"/>
          </p:cNvSpPr>
          <p:nvPr>
            <p:ph type="sldNum" sz="quarter" idx="12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true" sz="21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557530" indent="-214630">
              <a:spcBef>
                <a:spcPct val="20000"/>
              </a:spcBef>
              <a:buChar char="–"/>
              <a:defRPr kumimoji="true" sz="18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kumimoji="true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kumimoji="true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kumimoji="true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1885950" indent="-17145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228850" indent="-17145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2571750" indent="-17145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2914650" indent="-17145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kumimoji="true" sz="1500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>
              <a:spcBef>
                <a:spcPct val="1"/>
              </a:spcBef>
              <a:buFontTx/>
              <a:buNone/>
              <a:defRPr/>
            </a:pPr>
            <a:fld id="{3F64FD38-83C0-8446-AFE8-4B2F996B2760}" type="slidenum">
              <a:rPr kumimoji="false" lang="zh-CN" altLang="en-US" sz="1050">
                <a:latin typeface="Times New Roman" panose="02020603050405020304" pitchFamily="18" charset="0"/>
              </a:rPr>
              <a:t>48</a:t>
            </a:fld>
            <a:endParaRPr kumimoji="false" lang="en-US" altLang="zh-CN" sz="1050">
              <a:latin typeface="Times New Roman" panose="02020603050405020304" pitchFamily="18" charset="0"/>
            </a:endParaRPr>
          </a:p>
        </p:txBody>
      </p:sp>
      <p:pic>
        <p:nvPicPr>
          <p:cNvPr id="261" name="Picture 3"/>
          <p:cNvPicPr>
            <a:picLocks noChangeAspect="true" noChangeArrowheads="true"/>
          </p:cNvPicPr>
          <p:nvPr/>
        </p:nvPicPr>
        <p:blipFill>
          <a:blip r:embed="rId2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76200" y="126033"/>
            <a:ext cx="6362700" cy="669767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  <p:pic>
        <p:nvPicPr>
          <p:cNvPr id="262" name="Picture 3"/>
          <p:cNvPicPr>
            <a:picLocks noChangeAspect="true" noChangeArrowheads="true"/>
          </p:cNvPicPr>
          <p:nvPr/>
        </p:nvPicPr>
        <p:blipFill>
          <a:blip r:embed="rId3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 rot="0" flipH="false" flipV="false">
            <a:off x="2514600" y="457200"/>
            <a:ext cx="6629400" cy="119687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2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sp>
        <p:nvSpPr>
          <p:cNvPr id="26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zh-CN"/>
              <a:t>写一个不断寻找素数的程序，给信号</a:t>
            </a:r>
            <a:r>
              <a:rPr lang="en-US"/>
              <a:t>SIGINT</a:t>
            </a:r>
            <a:r>
              <a:rPr lang="zh-CN"/>
              <a:t>一个处理函数</a:t>
            </a:r>
            <a:r>
              <a:rPr lang="en-US"/>
              <a:t>----</a:t>
            </a:r>
            <a:r>
              <a:rPr lang="zh-CN"/>
              <a:t>报告当前找到的最大的素数</a:t>
            </a:r>
            <a:endParaRPr lang="en-US"/>
          </a:p>
          <a:p>
            <a:pPr>
              <a:buChar char="•"/>
            </a:pPr>
            <a:r>
              <a:rPr lang="zh-CN"/>
              <a:t>程序运行时，</a:t>
            </a:r>
            <a:r>
              <a:rPr lang="en-US"/>
              <a:t>kill -2 </a:t>
            </a:r>
            <a:r>
              <a:rPr lang="en-US"/>
              <a:t>pid</a:t>
            </a:r>
            <a:r>
              <a:rPr lang="zh-CN"/>
              <a:t>，程序就会打印出来目前已找到的最大的素数</a:t>
            </a:r>
            <a:endParaRPr lang="en-US"/>
          </a:p>
          <a:p>
            <a:pPr>
              <a:buChar char="•"/>
            </a:pPr>
            <a:r>
              <a:rPr lang="zh-CN"/>
              <a:t>寻找素数用暴力尝试的方式即可。程序只需要完成功能，不考虑效率</a:t>
            </a:r>
            <a:endParaRPr/>
          </a:p>
        </p:txBody>
      </p:sp>
      <p:sp>
        <p:nvSpPr>
          <p:cNvPr id="266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C32DF275-FF00-DA48-A989-CB761FB95015}" type="slidenum">
              <a:rPr lang="zh-CN" altLang="en-US" sz="1400" b="false">
                <a:latin typeface="Times New Roman" panose="02020603050405020304" pitchFamily="18" charset="0"/>
              </a:rPr>
              <a:t>49</a:t>
            </a:fld>
            <a:endParaRPr lang="en-US" altLang="zh-CN" sz="1400" b="fals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/>
              <a:t>练习答案</a:t>
            </a:r>
            <a:endParaRPr/>
          </a:p>
        </p:txBody>
      </p:sp>
      <p:pic>
        <p:nvPicPr>
          <p:cNvPr id="269" name="内容占位符 4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>
          <a:xfrm>
            <a:off x="1219200" y="1447800"/>
            <a:ext cx="5943600" cy="5307013"/>
          </a:xfrm>
        </p:spPr>
      </p:pic>
      <p:sp>
        <p:nvSpPr>
          <p:cNvPr id="270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4D31D8AA-5DA3-414B-B03A-6A87131E652F}" type="slidenum">
              <a:rPr lang="zh-CN" altLang="en-US" sz="1400" b="false">
                <a:latin typeface="Times New Roman" panose="02020603050405020304" pitchFamily="18" charset="0"/>
              </a:rPr>
              <a:t>50</a:t>
            </a:fld>
            <a:endParaRPr lang="en-US" altLang="zh-CN" sz="1400" b="fals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>
  <p:cSld>
    <p:spTree>
      <p:nvGrpSpPr>
        <p:cNvPr id="2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2493B75-8535-7C42-AFA5-EB0C7E6A707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7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Signals Type</a:t>
            </a:r>
            <a:endParaRPr/>
          </a:p>
        </p:txBody>
      </p:sp>
      <p:sp>
        <p:nvSpPr>
          <p:cNvPr id="27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764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Signal</a:t>
            </a:r>
            <a:r>
              <a:rPr lang="zh-CN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是通知一个进程的一个消息：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lnSpc>
                <a:spcPct val="9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系统中发生了某个类型的事件</a:t>
            </a:r>
            <a:endParaRPr lang="en-US">
              <a:latin typeface="Comic Sans MS"/>
              <a:ea typeface="宋体"/>
            </a:endParaRPr>
          </a:p>
          <a:p>
            <a:pPr marL="457200" lvl="1" indent="0">
              <a:lnSpc>
                <a:spcPct val="90000"/>
              </a:lnSpc>
              <a:buFontTx/>
              <a:buNone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endParaRPr lang="en-US" sz="800">
              <a:latin typeface="Comic Sans MS"/>
              <a:ea typeface="宋体"/>
            </a:endParaRPr>
          </a:p>
          <a:p>
            <a:pPr>
              <a:lnSpc>
                <a:spcPct val="9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>
                <a:latin typeface="Comic Sans MS"/>
                <a:ea typeface="宋体"/>
                <a:cs typeface="+mn-cs"/>
              </a:rPr>
              <a:t>每种</a:t>
            </a:r>
            <a:r>
              <a:rPr lang="en-US">
                <a:latin typeface="Comic Sans MS"/>
                <a:ea typeface="宋体"/>
                <a:cs typeface="+mn-cs"/>
              </a:rPr>
              <a:t>signal type</a:t>
            </a:r>
            <a:r>
              <a:rPr lang="zh-CN">
                <a:latin typeface="Comic Sans MS"/>
                <a:ea typeface="宋体"/>
                <a:cs typeface="+mn-cs"/>
              </a:rPr>
              <a:t>对应系统事件的某个类型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lnSpc>
                <a:spcPct val="9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低层次的</a:t>
            </a: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硬件</a:t>
            </a:r>
            <a:r>
              <a:rPr lang="zh-CN">
                <a:latin typeface="Comic Sans MS"/>
                <a:ea typeface="宋体"/>
              </a:rPr>
              <a:t>异常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9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一般由</a:t>
            </a:r>
            <a:r>
              <a:rPr lang="en-US">
                <a:latin typeface="Comic Sans MS"/>
                <a:ea typeface="宋体"/>
              </a:rPr>
              <a:t>kernel</a:t>
            </a:r>
            <a:r>
              <a:rPr lang="zh-CN">
                <a:latin typeface="Comic Sans MS"/>
                <a:ea typeface="宋体"/>
              </a:rPr>
              <a:t>的</a:t>
            </a:r>
            <a:r>
              <a:rPr lang="en-US">
                <a:latin typeface="Comic Sans MS"/>
                <a:ea typeface="宋体"/>
              </a:rPr>
              <a:t>exception</a:t>
            </a:r>
            <a:r>
              <a:rPr lang="zh-CN">
                <a:latin typeface="Comic Sans MS"/>
                <a:ea typeface="宋体"/>
              </a:rPr>
              <a:t> </a:t>
            </a:r>
            <a:r>
              <a:rPr lang="en-US">
                <a:latin typeface="Comic Sans MS"/>
                <a:ea typeface="宋体"/>
              </a:rPr>
              <a:t>handler</a:t>
            </a:r>
            <a:r>
              <a:rPr lang="zh-CN">
                <a:latin typeface="Comic Sans MS"/>
                <a:ea typeface="宋体"/>
              </a:rPr>
              <a:t>处理，正常用户进程看不到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9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Signal</a:t>
            </a:r>
            <a:r>
              <a:rPr lang="zh-CN">
                <a:latin typeface="Comic Sans MS"/>
                <a:ea typeface="宋体"/>
              </a:rPr>
              <a:t>提供了一种机制，把这种</a:t>
            </a:r>
            <a:r>
              <a:rPr lang="en-US">
                <a:latin typeface="Comic Sans MS"/>
                <a:ea typeface="宋体"/>
              </a:rPr>
              <a:t>exception</a:t>
            </a:r>
            <a:r>
              <a:rPr lang="zh-CN">
                <a:latin typeface="Comic Sans MS"/>
                <a:ea typeface="宋体"/>
              </a:rPr>
              <a:t>的发生告知用户进程</a:t>
            </a:r>
            <a:endParaRPr lang="en-US">
              <a:latin typeface="Comic Sans MS"/>
              <a:ea typeface="宋体"/>
            </a:endParaRPr>
          </a:p>
          <a:p>
            <a:pPr lvl="1">
              <a:lnSpc>
                <a:spcPct val="9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高层次的</a:t>
            </a:r>
            <a:r>
              <a:rPr lang="zh-CN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软件</a:t>
            </a:r>
            <a:r>
              <a:rPr lang="zh-CN">
                <a:latin typeface="Comic Sans MS"/>
                <a:ea typeface="宋体"/>
              </a:rPr>
              <a:t>事件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9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来自</a:t>
            </a:r>
            <a:r>
              <a:rPr lang="en-US">
                <a:latin typeface="Comic Sans MS"/>
                <a:ea typeface="宋体"/>
              </a:rPr>
              <a:t>kernel</a:t>
            </a:r>
            <a:endParaRPr/>
          </a:p>
          <a:p>
            <a:pPr lvl="2">
              <a:lnSpc>
                <a:spcPct val="9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或来自其他用户进程</a:t>
            </a:r>
            <a:endParaRPr lang="en-US">
              <a:latin typeface="Comic Sans MS"/>
              <a:ea typeface="宋体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>
  <p:cSld>
    <p:spTree>
      <p:nvGrpSpPr>
        <p:cNvPr id="2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4B8B59D-46BA-A848-BD41-BED4E1B78C1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51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7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 Handling Issues</a:t>
            </a:r>
            <a:endParaRPr/>
          </a:p>
        </p:txBody>
      </p:sp>
      <p:sp>
        <p:nvSpPr>
          <p:cNvPr id="27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Pending signals can be blocked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en-US" altLang="zh-CN" dirty="false">
                <a:ea typeface="宋体" pitchFamily="2" charset="-122"/>
              </a:rPr>
              <a:t>Unix signal handler</a:t>
            </a:r>
            <a:r>
              <a:rPr lang="zh-CN" altLang="en-US" dirty="false">
                <a:ea typeface="宋体" pitchFamily="2" charset="-122"/>
              </a:rPr>
              <a:t>一般会屏蔽当前正在处理信号同一类型的</a:t>
            </a:r>
            <a:r>
              <a:rPr lang="en-US" altLang="zh-CN" dirty="false">
                <a:ea typeface="宋体" pitchFamily="2" charset="-122"/>
              </a:rPr>
              <a:t>pending signals</a:t>
            </a:r>
            <a:endParaRPr/>
          </a:p>
          <a:p>
            <a:pPr>
              <a:lnSpc>
                <a:spcPct val="110000"/>
              </a:lnSpc>
              <a:defRPr/>
            </a:pPr>
            <a:r>
              <a:rPr lang="en-US" altLang="zh-CN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Pending signals are not queued</a:t>
            </a:r>
            <a:endParaRPr/>
          </a:p>
          <a:p>
            <a:pPr lvl="1">
              <a:lnSpc>
                <a:spcPct val="110000"/>
              </a:lnSpc>
              <a:defRPr/>
            </a:pPr>
            <a:r>
              <a:rPr lang="zh-CN" altLang="en-US" dirty="false">
                <a:ea typeface="宋体" pitchFamily="2" charset="-122"/>
              </a:rPr>
              <a:t>在数据结构上，每一种信号类型之对应一个</a:t>
            </a:r>
            <a:r>
              <a:rPr lang="en-US" altLang="zh-CN" dirty="false">
                <a:ea typeface="宋体" pitchFamily="2" charset="-122"/>
              </a:rPr>
              <a:t>bit</a:t>
            </a:r>
            <a:r>
              <a:rPr lang="zh-CN" altLang="en-US" dirty="false">
                <a:ea typeface="宋体" pitchFamily="2" charset="-122"/>
              </a:rPr>
              <a:t>，所以只能记录有</a:t>
            </a:r>
            <a:r>
              <a:rPr lang="en-US" altLang="zh-CN" dirty="false">
                <a:ea typeface="宋体" pitchFamily="2" charset="-122"/>
              </a:rPr>
              <a:t>/</a:t>
            </a:r>
            <a:r>
              <a:rPr lang="zh-CN" altLang="en-US" dirty="false">
                <a:ea typeface="宋体" pitchFamily="2" charset="-122"/>
              </a:rPr>
              <a:t>无信号，无法记录来了几个信号</a:t>
            </a:r>
            <a:endParaRPr lang="en-US" altLang="zh-CN" dirty="false">
              <a:ea typeface="宋体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zh-CN" altLang="en-US" dirty="false">
                <a:ea typeface="宋体" pitchFamily="2" charset="-122"/>
              </a:rPr>
              <a:t>第二个及以后到达的</a:t>
            </a:r>
            <a:r>
              <a:rPr lang="en-US" altLang="zh-CN" dirty="false">
                <a:ea typeface="宋体" pitchFamily="2" charset="-122"/>
              </a:rPr>
              <a:t>pending signal</a:t>
            </a:r>
            <a:r>
              <a:rPr lang="zh-CN" altLang="en-US" dirty="false">
                <a:ea typeface="宋体" pitchFamily="2" charset="-122"/>
              </a:rPr>
              <a:t>只是被简单地丢弃了</a:t>
            </a:r>
            <a:endParaRPr lang="en-US" altLang="zh-CN" dirty="fals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>
  <p:cSld>
    <p:spTree>
      <p:nvGrpSpPr>
        <p:cNvPr id="2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90EB7F5-53B7-0C4E-8272-16AF4761ECC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8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+mj-cs"/>
              </a:rPr>
              <a:t>Signal Handling Issues</a:t>
            </a:r>
            <a:endParaRPr/>
          </a:p>
        </p:txBody>
      </p:sp>
      <p:sp>
        <p:nvSpPr>
          <p:cNvPr id="282" name="Rectangle 3"/>
          <p:cNvSpPr>
            <a:spLocks noGrp="true" noChangeArrowheads="true"/>
          </p:cNvSpPr>
          <p:nvPr>
            <p:ph type="body" idx="1"/>
          </p:nvPr>
        </p:nvSpPr>
        <p:spPr>
          <a:xfrm rot="0" flipH="false" flipV="false">
            <a:off x="457200" y="1600200"/>
            <a:ext cx="8193568" cy="4419600"/>
          </a:xfrm>
        </p:spPr>
        <p:txBody>
          <a:bodyPr/>
          <a:lstStyle/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latin typeface="Comic Sans MS"/>
                <a:ea typeface="宋体"/>
                <a:cs typeface="+mn-cs"/>
              </a:rPr>
              <a:t>Signal handlers</a:t>
            </a:r>
            <a:r>
              <a:rPr lang="zh-CN">
                <a:latin typeface="Comic Sans MS"/>
                <a:ea typeface="宋体"/>
                <a:cs typeface="+mn-cs"/>
              </a:rPr>
              <a:t>和</a:t>
            </a:r>
            <a:r>
              <a:rPr lang="en-US">
                <a:latin typeface="Comic Sans MS"/>
                <a:ea typeface="宋体"/>
                <a:cs typeface="+mn-cs"/>
              </a:rPr>
              <a:t>main program</a:t>
            </a:r>
            <a:r>
              <a:rPr lang="zh-CN">
                <a:latin typeface="Comic Sans MS"/>
                <a:ea typeface="宋体"/>
                <a:cs typeface="+mn-cs"/>
              </a:rPr>
              <a:t>是并发的，并且可以共享全局变量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>
                <a:latin typeface="Comic Sans MS"/>
                <a:ea typeface="宋体"/>
                <a:cs typeface="+mn-cs"/>
              </a:rPr>
              <a:t>进程接收</a:t>
            </a:r>
            <a:r>
              <a:rPr lang="en-US">
                <a:latin typeface="Comic Sans MS"/>
                <a:ea typeface="宋体"/>
                <a:cs typeface="+mn-cs"/>
              </a:rPr>
              <a:t>signal</a:t>
            </a:r>
            <a:r>
              <a:rPr lang="zh-CN">
                <a:latin typeface="Comic Sans MS"/>
                <a:ea typeface="宋体"/>
                <a:cs typeface="+mn-cs"/>
              </a:rPr>
              <a:t>的方式和时机有时违反直觉</a:t>
            </a:r>
            <a:endParaRPr/>
          </a:p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>
                <a:latin typeface="Comic Sans MS"/>
                <a:ea typeface="宋体"/>
                <a:cs typeface="+mn-cs"/>
              </a:rPr>
              <a:t>不同系统对</a:t>
            </a:r>
            <a:r>
              <a:rPr lang="en-US">
                <a:latin typeface="Comic Sans MS"/>
                <a:ea typeface="宋体"/>
                <a:cs typeface="+mn-cs"/>
              </a:rPr>
              <a:t>signal</a:t>
            </a:r>
            <a:r>
              <a:rPr lang="zh-CN">
                <a:latin typeface="Comic Sans MS"/>
                <a:ea typeface="宋体"/>
                <a:cs typeface="+mn-cs"/>
              </a:rPr>
              <a:t>的处理方式可能不一样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>
  <p:cSld>
    <p:spTree>
      <p:nvGrpSpPr>
        <p:cNvPr id="2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9372C1A-C2AB-0A4B-BBD7-366094E45AB8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85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228600"/>
            <a:ext cx="8458200" cy="3962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14 int main()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15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16   int i, n;  char buf[MAXBUF];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17   if (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signal</a:t>
            </a:r>
            <a:r>
              <a:rPr lang="en-US" sz="1800" b="true">
                <a:latin typeface="Courier New"/>
                <a:ea typeface="宋体"/>
                <a:cs typeface="Courier New"/>
              </a:rPr>
              <a:t>(SIGCHLD, handler1) == SIG_ERR)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18     unix_error("signal error");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19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20   </a:t>
            </a:r>
            <a:r>
              <a:rPr lang="en-US" sz="18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parent creates children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21   for (i = 0; i &lt; 3; i++)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22     if (fork() == 0)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23       printf("Hello from child %d\n", (int)getpid());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24       sleep(1);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25       exit(0);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26     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27   }</a:t>
            </a:r>
            <a:endParaRPr/>
          </a:p>
        </p:txBody>
      </p:sp>
      <p:sp>
        <p:nvSpPr>
          <p:cNvPr id="286" name="Rectangle 2"/>
          <p:cNvSpPr txBox="true">
            <a:spLocks noChangeArrowheads="true"/>
          </p:cNvSpPr>
          <p:nvPr/>
        </p:nvSpPr>
        <p:spPr bwMode="auto">
          <a:xfrm>
            <a:off x="304800" y="4114800"/>
            <a:ext cx="85344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28   </a:t>
            </a:r>
            <a:r>
              <a:rPr lang="en-US" sz="1800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parent waits for input and then processes it */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29   if ((n = read(STDIN_FILENO, buf, sizeof(buf))) &lt; 0)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30     unix_error("read");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31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32   printf("Parent processing input\n");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33   while (1) 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34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35   exit(0);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36 }</a:t>
            </a:r>
            <a:endParaRPr lang="zh-CN" sz="1800">
              <a:latin typeface="Courier New"/>
              <a:ea typeface="宋体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>
  <p:cSld>
    <p:spTree>
      <p:nvGrpSpPr>
        <p:cNvPr id="2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0F07777-3440-6740-B0E7-2B638C3DE39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89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304800"/>
            <a:ext cx="8458200" cy="40386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1"/>
              </a:spcBef>
              <a:buFontTx/>
              <a:buNone/>
            </a:pPr>
            <a:r>
              <a:rPr lang="zh-CN" altLang="en-US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#</a:t>
            </a: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include "csapp.h"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void handler1(int sig)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 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pid_t pid;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  if ((pid = waitpid(-1, NULL, 0)) &lt; 0)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      unix_error("waitpid error");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   printf("Handler reaped child %d\n", (int)pid);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  Sleep(2);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   return;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 }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altLang="zh-CN" sz="18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>
  <p:cSld>
    <p:spTree>
      <p:nvGrpSpPr>
        <p:cNvPr id="2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67F5BE0D-CA9A-4547-94E1-184EB757713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92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457200"/>
            <a:ext cx="8229600" cy="5410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 err="tru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linux</a:t>
            </a:r>
            <a:r>
              <a:rPr lang="en-US" altLang="zh-CN" sz="2000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</a:t>
            </a: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./signal1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10320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b="true" dirty="false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10321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10322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10320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10322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&lt;</a:t>
            </a:r>
            <a:r>
              <a:rPr lang="en-US" altLang="zh-CN" sz="20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cr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Parent processing input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zh-CN" altLang="en-US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&lt;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ctrl-z&gt;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Suspended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endParaRPr lang="en-US" altLang="zh-CN" sz="2000" dirty="false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 err="tru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linux</a:t>
            </a:r>
            <a:r>
              <a:rPr lang="en-US" altLang="zh-CN" sz="2000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 </a:t>
            </a:r>
            <a:r>
              <a:rPr lang="en-US" altLang="zh-CN" sz="20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ps</a:t>
            </a:r>
            <a:endParaRPr lang="en-US" altLang="zh-CN" sz="2000" b="true" dirty="false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 TTY STAT TIME COMMAND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...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10319 p5 T 0:03 signal1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b="true" dirty="false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10321 p5 Z 0:00 signal1 &lt;zombie&gt;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10323 p5 R 0:00 </a:t>
            </a:r>
            <a:r>
              <a:rPr lang="en-US" altLang="zh-CN" sz="2000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ps</a:t>
            </a:r>
            <a:endParaRPr lang="zh-CN" altLang="en-US" sz="2000" dirty="false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>
  <p:cSld>
    <p:spTree>
      <p:nvGrpSpPr>
        <p:cNvPr id="2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32F71C2-B0D9-0D41-992F-A5601313D3F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95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304800"/>
            <a:ext cx="8458200" cy="54102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1"/>
              </a:spcBef>
              <a:buFontTx/>
              <a:buNone/>
            </a:pPr>
            <a:r>
              <a:rPr lang="zh-CN" sz="1800" b="true">
                <a:latin typeface="Courier New"/>
                <a:ea typeface="宋体"/>
                <a:cs typeface="Courier New"/>
              </a:rPr>
              <a:t>1  #</a:t>
            </a:r>
            <a:r>
              <a:rPr lang="en-US" sz="1800" b="true">
                <a:latin typeface="Courier New"/>
                <a:ea typeface="宋体"/>
                <a:cs typeface="Courier New"/>
              </a:rPr>
              <a:t>include "</a:t>
            </a:r>
            <a:r>
              <a:rPr lang="en-US" sz="1800" b="true">
                <a:latin typeface="Courier New"/>
                <a:ea typeface="宋体"/>
                <a:cs typeface="Courier New"/>
              </a:rPr>
              <a:t>csapp.h</a:t>
            </a:r>
            <a:r>
              <a:rPr lang="en-US" sz="1800" b="true">
                <a:latin typeface="Courier New"/>
                <a:ea typeface="宋体"/>
                <a:cs typeface="Courier New"/>
              </a:rPr>
              <a:t>"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3  void handler2(</a:t>
            </a:r>
            <a:r>
              <a:rPr lang="en-US" sz="1800" b="true">
                <a:latin typeface="Courier New"/>
                <a:ea typeface="宋体"/>
                <a:cs typeface="Courier New"/>
              </a:rPr>
              <a:t>int</a:t>
            </a:r>
            <a:r>
              <a:rPr lang="en-US" sz="1800" b="true">
                <a:latin typeface="Courier New"/>
                <a:ea typeface="宋体"/>
                <a:cs typeface="Courier New"/>
              </a:rPr>
              <a:t> sig)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4  {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5    </a:t>
            </a:r>
            <a:r>
              <a:rPr lang="en-US" sz="1800" b="true">
                <a:latin typeface="Courier New"/>
                <a:ea typeface="宋体"/>
                <a:cs typeface="Courier New"/>
              </a:rPr>
              <a:t>pid_t</a:t>
            </a:r>
            <a:r>
              <a:rPr lang="en-US" sz="1800" b="true">
                <a:latin typeface="Courier New"/>
                <a:ea typeface="宋体"/>
                <a:cs typeface="Courier New"/>
              </a:rPr>
              <a:t> </a:t>
            </a:r>
            <a:r>
              <a:rPr lang="en-US" sz="1800" b="true">
                <a:latin typeface="Courier New"/>
                <a:ea typeface="宋体"/>
                <a:cs typeface="Courier New"/>
              </a:rPr>
              <a:t>pid</a:t>
            </a:r>
            <a:r>
              <a:rPr lang="en-US" sz="1800" b="true">
                <a:latin typeface="Courier New"/>
                <a:ea typeface="宋体"/>
                <a:cs typeface="Courier New"/>
              </a:rPr>
              <a:t>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6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7   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while ((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pid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=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waitpid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(-1, NULL, </a:t>
            </a:r>
            <a:r>
              <a:rPr lang="en-US" sz="1800" b="true">
                <a:solidFill>
                  <a:srgbClr val="FFC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0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)) &gt; 0)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8      </a:t>
            </a:r>
            <a:r>
              <a:rPr lang="en-US" sz="1800" b="true">
                <a:latin typeface="Courier New"/>
                <a:ea typeface="宋体"/>
                <a:cs typeface="Courier New"/>
              </a:rPr>
              <a:t>printf</a:t>
            </a:r>
            <a:r>
              <a:rPr lang="en-US" sz="1800" b="true">
                <a:latin typeface="Courier New"/>
                <a:ea typeface="宋体"/>
                <a:cs typeface="Courier New"/>
              </a:rPr>
              <a:t>("Handler reaped child %d\n", (</a:t>
            </a:r>
            <a:r>
              <a:rPr lang="en-US" sz="1800" b="true">
                <a:latin typeface="Courier New"/>
                <a:ea typeface="宋体"/>
                <a:cs typeface="Courier New"/>
              </a:rPr>
              <a:t>int</a:t>
            </a:r>
            <a:r>
              <a:rPr lang="en-US" sz="1800" b="true">
                <a:latin typeface="Courier New"/>
                <a:ea typeface="宋体"/>
                <a:cs typeface="Courier New"/>
              </a:rPr>
              <a:t>)</a:t>
            </a:r>
            <a:r>
              <a:rPr lang="en-US" sz="1800" b="true">
                <a:latin typeface="Courier New"/>
                <a:ea typeface="宋体"/>
                <a:cs typeface="Courier New"/>
              </a:rPr>
              <a:t>pid</a:t>
            </a:r>
            <a:r>
              <a:rPr lang="en-US" sz="1800" b="true">
                <a:latin typeface="Courier New"/>
                <a:ea typeface="宋体"/>
                <a:cs typeface="Courier New"/>
              </a:rPr>
              <a:t>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9    if (</a:t>
            </a:r>
            <a:r>
              <a:rPr lang="en-US" sz="1800" b="true">
                <a:latin typeface="Courier New"/>
                <a:ea typeface="宋体"/>
                <a:cs typeface="Courier New"/>
              </a:rPr>
              <a:t>errno</a:t>
            </a:r>
            <a:r>
              <a:rPr lang="en-US" sz="1800" b="true">
                <a:latin typeface="Courier New"/>
                <a:ea typeface="宋体"/>
                <a:cs typeface="Courier New"/>
              </a:rPr>
              <a:t> != ECHILD)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10     </a:t>
            </a:r>
            <a:r>
              <a:rPr lang="en-US" sz="1800" b="true">
                <a:latin typeface="Courier New"/>
                <a:ea typeface="宋体"/>
                <a:cs typeface="Courier New"/>
              </a:rPr>
              <a:t>unix_error</a:t>
            </a:r>
            <a:r>
              <a:rPr lang="en-US" sz="1800" b="true">
                <a:latin typeface="Courier New"/>
                <a:ea typeface="宋体"/>
                <a:cs typeface="Courier New"/>
              </a:rPr>
              <a:t>("</a:t>
            </a:r>
            <a:r>
              <a:rPr lang="en-US" sz="1800" b="true">
                <a:latin typeface="Courier New"/>
                <a:ea typeface="宋体"/>
                <a:cs typeface="Courier New"/>
              </a:rPr>
              <a:t>waitpid</a:t>
            </a:r>
            <a:r>
              <a:rPr lang="en-US" sz="1800" b="true">
                <a:latin typeface="Courier New"/>
                <a:ea typeface="宋体"/>
                <a:cs typeface="Courier New"/>
              </a:rPr>
              <a:t> error");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11   sleep(2);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12   return;</a:t>
            </a:r>
            <a:endParaRPr/>
          </a:p>
          <a:p>
            <a:pPr>
              <a:spcBef>
                <a:spcPct val="1"/>
              </a:spcBef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13 }</a:t>
            </a:r>
            <a:endParaRPr lang="zh-CN" sz="1800" b="true">
              <a:latin typeface="Courier New"/>
              <a:ea typeface="宋体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>
  <p:cSld>
    <p:spTree>
      <p:nvGrpSpPr>
        <p:cNvPr id="2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9A741C06-7228-B54B-B7E5-D21CD7F0A21B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98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533400"/>
            <a:ext cx="8458200" cy="57912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 err="tru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linux</a:t>
            </a:r>
            <a:r>
              <a:rPr lang="en-US" altLang="zh-CN" sz="2000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 </a:t>
            </a:r>
            <a:r>
              <a:rPr lang="en-US" altLang="zh-CN" sz="20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./signal2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10378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10379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Hello from child 10380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10379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10378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 reaped child 10380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&lt;</a:t>
            </a:r>
            <a:r>
              <a:rPr lang="en-US" altLang="zh-CN" sz="2000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cr</a:t>
            </a: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</a:t>
            </a:r>
            <a:endParaRPr/>
          </a:p>
          <a:p>
            <a:pPr>
              <a:lnSpc>
                <a:spcPct val="90000"/>
              </a:lnSpc>
              <a:spcBef>
                <a:spcPct val="1"/>
              </a:spcBef>
              <a:buFontTx/>
              <a:buNone/>
              <a:defRPr/>
            </a:pPr>
            <a:r>
              <a:rPr lang="en-US" altLang="zh-CN" sz="2000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Parent processing input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>
  <p:cSld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90EB7F5-53B7-0C4E-8272-16AF4761ECC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0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+mj-cs"/>
              </a:rPr>
              <a:t>Signal Handling Issues</a:t>
            </a:r>
            <a:endParaRPr/>
          </a:p>
        </p:txBody>
      </p:sp>
      <p:sp>
        <p:nvSpPr>
          <p:cNvPr id="302" name="Rectangle 3"/>
          <p:cNvSpPr>
            <a:spLocks noGrp="true" noChangeArrowheads="true"/>
          </p:cNvSpPr>
          <p:nvPr>
            <p:ph type="body" idx="1"/>
          </p:nvPr>
        </p:nvSpPr>
        <p:spPr>
          <a:xfrm rot="0" flipH="false" flipV="false">
            <a:off x="457200" y="1600200"/>
            <a:ext cx="8193568" cy="4419600"/>
          </a:xfrm>
        </p:spPr>
        <p:txBody>
          <a:bodyPr/>
          <a:lstStyle/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400">
                <a:latin typeface="Comic Sans MS"/>
                <a:ea typeface="宋体"/>
                <a:cs typeface="+mn-cs"/>
              </a:rPr>
              <a:t>编写简短、逻辑简单的</a:t>
            </a:r>
            <a:r>
              <a:rPr lang="en-US" sz="2400">
                <a:latin typeface="Comic Sans MS"/>
                <a:ea typeface="宋体"/>
                <a:cs typeface="+mn-cs"/>
              </a:rPr>
              <a:t>signal handler</a:t>
            </a:r>
            <a:endParaRPr lang="en-US">
              <a:latin typeface="Comic Sans MS"/>
              <a:ea typeface="宋体"/>
              <a:cs typeface="+mn-cs"/>
            </a:endParaRPr>
          </a:p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400">
                <a:latin typeface="Comic Sans MS"/>
                <a:ea typeface="宋体"/>
                <a:cs typeface="+mn-cs"/>
              </a:rPr>
              <a:t>在</a:t>
            </a:r>
            <a:r>
              <a:rPr lang="en-US" sz="2400">
                <a:latin typeface="Comic Sans MS"/>
                <a:ea typeface="宋体"/>
                <a:cs typeface="+mn-cs"/>
              </a:rPr>
              <a:t>signal handler</a:t>
            </a:r>
            <a:r>
              <a:rPr lang="zh-CN" sz="2400">
                <a:latin typeface="Comic Sans MS"/>
                <a:ea typeface="宋体"/>
                <a:cs typeface="+mn-cs"/>
              </a:rPr>
              <a:t>中只调用</a:t>
            </a:r>
            <a:r>
              <a:rPr lang="en-US" sz="2400">
                <a:latin typeface="Comic Sans MS"/>
                <a:ea typeface="宋体"/>
                <a:cs typeface="+mn-cs"/>
              </a:rPr>
              <a:t>async-signal-safe functions</a:t>
            </a:r>
            <a:endParaRPr/>
          </a:p>
          <a:p>
            <a:pPr lvl="1"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000">
                <a:latin typeface="Comic Sans MS"/>
                <a:ea typeface="宋体"/>
                <a:cs typeface="+mn-cs"/>
              </a:rPr>
              <a:t>可重入</a:t>
            </a:r>
            <a:r>
              <a:rPr lang="en-US" sz="2000">
                <a:latin typeface="Comic Sans MS"/>
                <a:ea typeface="宋体"/>
                <a:cs typeface="+mn-cs"/>
              </a:rPr>
              <a:t>(reentrant)</a:t>
            </a:r>
            <a:r>
              <a:rPr lang="zh-CN" sz="2000">
                <a:latin typeface="Comic Sans MS"/>
                <a:ea typeface="宋体"/>
                <a:cs typeface="+mn-cs"/>
              </a:rPr>
              <a:t>或者不能被</a:t>
            </a:r>
            <a:r>
              <a:rPr lang="en-US" sz="2000">
                <a:latin typeface="Comic Sans MS"/>
                <a:ea typeface="宋体"/>
                <a:cs typeface="+mn-cs"/>
              </a:rPr>
              <a:t>signal</a:t>
            </a:r>
            <a:r>
              <a:rPr lang="zh-CN" sz="2000">
                <a:latin typeface="Comic Sans MS"/>
                <a:ea typeface="宋体"/>
                <a:cs typeface="+mn-cs"/>
              </a:rPr>
              <a:t>中断的函数</a:t>
            </a:r>
            <a:endParaRPr/>
          </a:p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400">
                <a:latin typeface="Comic Sans MS"/>
                <a:ea typeface="宋体"/>
                <a:cs typeface="+mn-cs"/>
              </a:rPr>
              <a:t>在</a:t>
            </a:r>
            <a:r>
              <a:rPr lang="en-US" sz="2400">
                <a:latin typeface="Comic Sans MS"/>
                <a:ea typeface="宋体"/>
                <a:cs typeface="+mn-cs"/>
              </a:rPr>
              <a:t>handler</a:t>
            </a:r>
            <a:r>
              <a:rPr lang="zh-CN" sz="2400">
                <a:latin typeface="Comic Sans MS"/>
                <a:ea typeface="宋体"/>
                <a:cs typeface="+mn-cs"/>
              </a:rPr>
              <a:t>中保存</a:t>
            </a:r>
            <a:r>
              <a:rPr lang="en-US" sz="2400">
                <a:latin typeface="Comic Sans MS"/>
                <a:ea typeface="宋体"/>
                <a:cs typeface="+mn-cs"/>
              </a:rPr>
              <a:t>errno</a:t>
            </a:r>
            <a:r>
              <a:rPr lang="zh-CN" sz="2400">
                <a:latin typeface="Comic Sans MS"/>
                <a:ea typeface="宋体"/>
                <a:cs typeface="+mn-cs"/>
              </a:rPr>
              <a:t>，并在返回</a:t>
            </a:r>
            <a:r>
              <a:rPr lang="zh-CN" sz="2400">
                <a:latin typeface="Comic Sans MS"/>
                <a:ea typeface="宋体"/>
                <a:cs typeface="+mn-cs"/>
              </a:rPr>
              <a:t>前恢复</a:t>
            </a:r>
            <a:r>
              <a:rPr lang="en-US" sz="2400">
                <a:latin typeface="Comic Sans MS"/>
                <a:ea typeface="宋体"/>
                <a:cs typeface="+mn-cs"/>
              </a:rPr>
              <a:t>errno</a:t>
            </a:r>
            <a:endParaRPr/>
          </a:p>
          <a:p>
            <a:pPr lvl="1"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000">
                <a:latin typeface="Comic Sans MS"/>
                <a:ea typeface="宋体"/>
                <a:cs typeface="+mn-cs"/>
              </a:rPr>
              <a:t>避免</a:t>
            </a:r>
            <a:r>
              <a:rPr lang="en-US" sz="2000">
                <a:latin typeface="Comic Sans MS"/>
                <a:ea typeface="宋体"/>
                <a:cs typeface="+mn-cs"/>
              </a:rPr>
              <a:t>handler</a:t>
            </a:r>
            <a:r>
              <a:rPr lang="zh-CN" sz="2000">
                <a:latin typeface="Comic Sans MS"/>
                <a:ea typeface="宋体"/>
                <a:cs typeface="+mn-cs"/>
              </a:rPr>
              <a:t>中对</a:t>
            </a:r>
            <a:r>
              <a:rPr lang="en-US" sz="2000">
                <a:latin typeface="Comic Sans MS"/>
                <a:ea typeface="宋体"/>
                <a:cs typeface="+mn-cs"/>
              </a:rPr>
              <a:t>error</a:t>
            </a:r>
            <a:r>
              <a:rPr lang="zh-CN" sz="2000">
                <a:latin typeface="Comic Sans MS"/>
                <a:ea typeface="宋体"/>
                <a:cs typeface="+mn-cs"/>
              </a:rPr>
              <a:t>的修改影响其他程序</a:t>
            </a:r>
            <a:endParaRPr/>
          </a:p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400">
                <a:latin typeface="Comic Sans MS"/>
                <a:ea typeface="宋体"/>
                <a:cs typeface="+mn-cs"/>
              </a:rPr>
              <a:t>如要访问全局数据结构，应</a:t>
            </a:r>
            <a:r>
              <a:rPr lang="en-US" sz="2400">
                <a:latin typeface="Comic Sans MS"/>
                <a:ea typeface="宋体"/>
                <a:cs typeface="+mn-cs"/>
              </a:rPr>
              <a:t>block</a:t>
            </a:r>
            <a:r>
              <a:rPr lang="zh-CN" sz="2400">
                <a:latin typeface="Comic Sans MS"/>
                <a:ea typeface="宋体"/>
                <a:cs typeface="+mn-cs"/>
              </a:rPr>
              <a:t>其他</a:t>
            </a:r>
            <a:r>
              <a:rPr lang="en-US" sz="2400">
                <a:latin typeface="Comic Sans MS"/>
                <a:ea typeface="宋体"/>
                <a:cs typeface="+mn-cs"/>
              </a:rPr>
              <a:t>signal</a:t>
            </a:r>
            <a:endParaRPr/>
          </a:p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2400">
                <a:latin typeface="Comic Sans MS"/>
                <a:ea typeface="宋体"/>
                <a:cs typeface="+mn-cs"/>
              </a:rPr>
              <a:t>将全局变量声明为</a:t>
            </a:r>
            <a:r>
              <a:rPr lang="en-US" sz="2400">
                <a:latin typeface="Comic Sans MS"/>
                <a:ea typeface="宋体"/>
                <a:cs typeface="+mn-cs"/>
              </a:rPr>
              <a:t>volatile</a:t>
            </a:r>
            <a:r>
              <a:rPr lang="zh-CN" sz="2400">
                <a:latin typeface="Comic Sans MS"/>
                <a:ea typeface="宋体"/>
                <a:cs typeface="+mn-cs"/>
              </a:rPr>
              <a:t>和原子变量</a:t>
            </a:r>
            <a:endParaRPr/>
          </a:p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endParaRPr lang="en-US">
              <a:latin typeface="Comic Sans MS"/>
              <a:ea typeface="宋体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90EB7F5-53B7-0C4E-8272-16AF4761ECC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0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>
                <a:latin typeface="Comic Sans MS"/>
                <a:ea typeface="宋体"/>
                <a:cs typeface="+mj-cs"/>
              </a:rPr>
              <a:t>ASF functions</a:t>
            </a:r>
            <a:endParaRPr/>
          </a:p>
        </p:txBody>
      </p:sp>
      <p:sp>
        <p:nvSpPr>
          <p:cNvPr id="306" name=""/>
          <p:cNvSpPr/>
          <p:nvPr>
            <p:ph type="body" idx="1"/>
          </p:nvPr>
        </p:nvSpPr>
        <p:spPr>
          <a:xfrm rot="0" flipH="false" flipV="false">
            <a:off x="457200" y="1600200"/>
            <a:ext cx="2706890" cy="4419600"/>
          </a:xfrm>
          <a:prstGeom prst="rect">
            <a:avLst/>
          </a:prstGeom>
        </p:spPr>
        <p:txBody>
          <a:bodyPr/>
          <a:p>
            <a:pPr marL="0" indent="0">
              <a:buNone/>
            </a:pPr>
            <a:r>
              <a:rPr lang="zh-CN" sz="2000"/>
              <a:t>很多常用的系统函数，如</a:t>
            </a:r>
            <a:r>
              <a:rPr lang="en-US" sz="2000"/>
              <a:t>printf</a:t>
            </a:r>
            <a:r>
              <a:rPr lang="zh-CN" sz="2000"/>
              <a:t>、</a:t>
            </a:r>
            <a:r>
              <a:rPr lang="en-US" sz="2000"/>
              <a:t>sprintf</a:t>
            </a:r>
            <a:r>
              <a:rPr lang="zh-CN" sz="2000"/>
              <a:t>、</a:t>
            </a:r>
            <a:r>
              <a:rPr lang="en-US" sz="2000"/>
              <a:t>malloc</a:t>
            </a:r>
            <a:r>
              <a:rPr lang="zh-CN" sz="2000"/>
              <a:t>、</a:t>
            </a:r>
            <a:r>
              <a:rPr lang="en-US" sz="2000"/>
              <a:t>exit</a:t>
            </a:r>
            <a:r>
              <a:rPr lang="zh-CN" sz="2000"/>
              <a:t>等，都不</a:t>
            </a:r>
            <a:r>
              <a:rPr lang="en-US" sz="2000"/>
              <a:t>async-signal-safe</a:t>
            </a:r>
            <a:r>
              <a:rPr lang="zh-CN" sz="2000"/>
              <a:t>的</a:t>
            </a:r>
            <a:endParaRPr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zh-CN" sz="2000"/>
              <a:t>可以用</a:t>
            </a:r>
            <a:r>
              <a:rPr lang="en-US" sz="2000"/>
              <a:t>write</a:t>
            </a:r>
            <a:r>
              <a:rPr lang="zh-CN" sz="2000"/>
              <a:t>或者</a:t>
            </a:r>
            <a:r>
              <a:rPr lang="en-US" sz="2000"/>
              <a:t>sio package</a:t>
            </a:r>
            <a:r>
              <a:rPr lang="zh-CN" sz="2000"/>
              <a:t>中的函数输出，如</a:t>
            </a:r>
            <a:r>
              <a:rPr lang="en-US" sz="2000"/>
              <a:t>sio_puts</a:t>
            </a:r>
            <a:endParaRPr/>
          </a:p>
        </p:txBody>
      </p:sp>
      <p:pic>
        <p:nvPicPr>
          <p:cNvPr id="307" name="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3164091" y="0"/>
            <a:ext cx="5820276" cy="6858000"/>
          </a:xfrm>
          <a:prstGeom prst="rect"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>
  <p:cSld>
    <p:spTree>
      <p:nvGrpSpPr>
        <p:cNvPr id="3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/>
              <a:t>Safely Generating Formatted Output</a:t>
            </a:r>
            <a:endParaRPr kumimoji="true" lang="zh-CN" altLang="en-US" dirty="false"/>
          </a:p>
        </p:txBody>
      </p:sp>
      <p:sp>
        <p:nvSpPr>
          <p:cNvPr id="310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sz="2400" dirty="false"/>
              <a:t>Use the reentrant SIO (Safe I/O library) from </a:t>
            </a:r>
            <a:r>
              <a:rPr lang="en-US" altLang="zh-CN" sz="2400" dirty="false" err="true">
                <a:latin typeface="Courier New" panose="02070309020205020404"/>
                <a:cs typeface="Courier New" panose="02070309020205020404"/>
              </a:rPr>
              <a:t>csapp.c</a:t>
            </a:r>
            <a:r>
              <a:rPr lang="en-US" altLang="zh-CN" sz="2400" dirty="false"/>
              <a:t> in your handlers.</a:t>
            </a:r>
            <a:endParaRPr/>
          </a:p>
          <a:p>
            <a:pPr lvl="1"/>
            <a:r>
              <a:rPr lang="en-US" altLang="zh-CN" sz="2000" dirty="false" err="true">
                <a:latin typeface="Courier New" panose="02070309020205020404"/>
                <a:cs typeface="Courier New" panose="02070309020205020404"/>
              </a:rPr>
              <a:t>ssize_t</a:t>
            </a:r>
            <a:r>
              <a:rPr lang="en-US" altLang="zh-CN" sz="2000" dirty="false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dirty="false" err="true">
                <a:latin typeface="Courier New" panose="02070309020205020404"/>
                <a:cs typeface="Courier New" panose="02070309020205020404"/>
              </a:rPr>
              <a:t>sio_puts</a:t>
            </a:r>
            <a:r>
              <a:rPr lang="en-US" altLang="zh-CN" sz="2000" dirty="false">
                <a:latin typeface="Courier New" panose="02070309020205020404"/>
                <a:cs typeface="Courier New" panose="02070309020205020404"/>
              </a:rPr>
              <a:t>(char s[]) /* Put string */</a:t>
            </a:r>
            <a:endParaRPr/>
          </a:p>
          <a:p>
            <a:pPr lvl="1"/>
            <a:r>
              <a:rPr lang="en-US" altLang="zh-CN" sz="2000" dirty="false" err="true">
                <a:latin typeface="Courier New" panose="02070309020205020404"/>
                <a:cs typeface="Courier New" panose="02070309020205020404"/>
              </a:rPr>
              <a:t>ssize_t</a:t>
            </a:r>
            <a:r>
              <a:rPr lang="en-US" altLang="zh-CN" sz="2000" dirty="false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dirty="false" err="true">
                <a:latin typeface="Courier New" panose="02070309020205020404"/>
                <a:cs typeface="Courier New" panose="02070309020205020404"/>
              </a:rPr>
              <a:t>sio_putl</a:t>
            </a:r>
            <a:r>
              <a:rPr lang="en-US" altLang="zh-CN" sz="2000" dirty="false">
                <a:latin typeface="Courier New" panose="02070309020205020404"/>
                <a:cs typeface="Courier New" panose="02070309020205020404"/>
              </a:rPr>
              <a:t>(long v)   /* Put long */</a:t>
            </a:r>
            <a:endParaRPr/>
          </a:p>
          <a:p>
            <a:pPr lvl="1"/>
            <a:r>
              <a:rPr lang="en-US" altLang="zh-CN" sz="2000" dirty="false">
                <a:latin typeface="Courier New" panose="02070309020205020404"/>
                <a:cs typeface="Courier New" panose="02070309020205020404"/>
              </a:rPr>
              <a:t>void </a:t>
            </a:r>
            <a:r>
              <a:rPr lang="en-US" altLang="zh-CN" sz="2000" dirty="false" err="true">
                <a:latin typeface="Courier New" panose="02070309020205020404"/>
                <a:cs typeface="Courier New" panose="02070309020205020404"/>
              </a:rPr>
              <a:t>sio_error</a:t>
            </a:r>
            <a:r>
              <a:rPr lang="en-US" altLang="zh-CN" sz="2000" dirty="false">
                <a:latin typeface="Courier New" panose="02070309020205020404"/>
                <a:cs typeface="Courier New" panose="02070309020205020404"/>
              </a:rPr>
              <a:t>(char s[])   /* Put </a:t>
            </a:r>
            <a:r>
              <a:rPr lang="en-US" altLang="zh-CN" sz="2000" dirty="false" err="true">
                <a:latin typeface="Courier New" panose="02070309020205020404"/>
                <a:cs typeface="Courier New" panose="02070309020205020404"/>
              </a:rPr>
              <a:t>msg</a:t>
            </a:r>
            <a:r>
              <a:rPr lang="en-US" altLang="zh-CN" sz="2000" dirty="false">
                <a:latin typeface="Courier New" panose="02070309020205020404"/>
                <a:cs typeface="Courier New" panose="02070309020205020404"/>
              </a:rPr>
              <a:t> &amp; exit */</a:t>
            </a:r>
            <a:endParaRPr/>
          </a:p>
          <a:p>
            <a:pPr/>
            <a:endParaRPr kumimoji="true" lang="zh-CN" altLang="en-US" sz="2400" dirty="false"/>
          </a:p>
        </p:txBody>
      </p:sp>
      <p:sp>
        <p:nvSpPr>
          <p:cNvPr id="311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71</a:t>
            </a:fld>
            <a:endParaRPr lang="en-US" altLang="zh-CN"/>
          </a:p>
        </p:txBody>
      </p:sp>
      <p:sp>
        <p:nvSpPr>
          <p:cNvPr id="312" name="Text Box 4"/>
          <p:cNvSpPr txBox="true">
            <a:spLocks noChangeArrowheads="true"/>
          </p:cNvSpPr>
          <p:nvPr/>
        </p:nvSpPr>
        <p:spPr bwMode="auto">
          <a:xfrm>
            <a:off x="376719" y="3581400"/>
            <a:ext cx="8466761" cy="28194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noAutofit/>
          </a:bodyPr>
          <a:lstStyle/>
          <a:p>
            <a:pPr/>
            <a:r>
              <a:rPr lang="en-US" sz="1800" dirty="false">
                <a:solidFill>
                  <a:srgbClr val="2D961E"/>
                </a:solidFill>
                <a:latin typeface="Menlo-Regular" panose="020B0609030804020204"/>
              </a:rPr>
              <a:t>void</a:t>
            </a:r>
            <a:r>
              <a:rPr lang="en-US" sz="1800" dirty="false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800" dirty="false" err="true">
                <a:solidFill>
                  <a:srgbClr val="4A00FF"/>
                </a:solidFill>
                <a:latin typeface="Menlo-Regular" panose="020B0609030804020204"/>
              </a:rPr>
              <a:t>sigint_handler</a:t>
            </a:r>
            <a:r>
              <a:rPr lang="en-US" sz="1800" dirty="false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en-US" sz="1800" dirty="false" err="true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en-US" sz="1800" dirty="false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800" dirty="false">
                <a:solidFill>
                  <a:srgbClr val="C1651C"/>
                </a:solidFill>
                <a:latin typeface="Menlo-Regular" panose="020B0609030804020204"/>
              </a:rPr>
              <a:t>sig</a:t>
            </a:r>
            <a:r>
              <a:rPr lang="en-US" sz="1800" dirty="false">
                <a:solidFill>
                  <a:srgbClr val="000000"/>
                </a:solidFill>
                <a:latin typeface="Menlo-Regular" panose="020B0609030804020204"/>
              </a:rPr>
              <a:t>) </a:t>
            </a:r>
            <a:r>
              <a:rPr lang="en-US" sz="1800" dirty="false">
                <a:solidFill>
                  <a:srgbClr val="CB2418"/>
                </a:solidFill>
                <a:latin typeface="Menlo-Regular" panose="020B0609030804020204"/>
              </a:rPr>
              <a:t>/* Safe SIGINT handler */</a:t>
            </a:r>
            <a:endParaRPr lang="en-US" sz="1800" dirty="false">
              <a:solidFill>
                <a:srgbClr val="000000"/>
              </a:solidFill>
              <a:latin typeface="Menlo-Regular" panose="020B0609030804020204"/>
            </a:endParaRPr>
          </a:p>
          <a:p>
            <a:pPr/>
            <a:r>
              <a:rPr lang="en-US" sz="1800" dirty="false">
                <a:solidFill>
                  <a:srgbClr val="000000"/>
                </a:solidFill>
                <a:latin typeface="Menlo-Regular" panose="020B0609030804020204"/>
              </a:rPr>
              <a:t>{</a:t>
            </a:r>
            <a:endParaRPr/>
          </a:p>
          <a:p>
            <a:pPr/>
            <a:r>
              <a:rPr lang="en-US" sz="1800" dirty="false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en-US" sz="1800" dirty="false" err="true">
                <a:solidFill>
                  <a:srgbClr val="000000"/>
                </a:solidFill>
                <a:latin typeface="Menlo-Regular" panose="020B0609030804020204"/>
              </a:rPr>
              <a:t>Sio_puts</a:t>
            </a:r>
            <a:r>
              <a:rPr lang="en-US" sz="1800" dirty="false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en-US" sz="1800" dirty="false">
                <a:solidFill>
                  <a:srgbClr val="9D206F"/>
                </a:solidFill>
                <a:latin typeface="Menlo-Regular" panose="020B0609030804020204"/>
              </a:rPr>
              <a:t>"So you think you can stop the bomb with ctrl-c, do you?\n"</a:t>
            </a:r>
            <a:r>
              <a:rPr lang="en-US" sz="1800" dirty="false">
                <a:solidFill>
                  <a:srgbClr val="000000"/>
                </a:solidFill>
                <a:latin typeface="Menlo-Regular" panose="020B0609030804020204"/>
              </a:rPr>
              <a:t>);</a:t>
            </a:r>
            <a:endParaRPr/>
          </a:p>
          <a:p>
            <a:pPr/>
            <a:r>
              <a:rPr lang="nl-NL" sz="1800" dirty="false">
                <a:solidFill>
                  <a:srgbClr val="000000"/>
                </a:solidFill>
                <a:latin typeface="Menlo-Regular" panose="020B0609030804020204"/>
              </a:rPr>
              <a:t>    sleep(2);</a:t>
            </a:r>
            <a:endParaRPr/>
          </a:p>
          <a:p>
            <a:pPr/>
            <a:r>
              <a:rPr lang="de-DE" sz="1800" dirty="false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de-DE" sz="1800" dirty="false" err="true">
                <a:solidFill>
                  <a:srgbClr val="000000"/>
                </a:solidFill>
                <a:latin typeface="Menlo-Regular" panose="020B0609030804020204"/>
              </a:rPr>
              <a:t>Sio_puts</a:t>
            </a:r>
            <a:r>
              <a:rPr lang="de-DE" sz="1800" dirty="false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de-DE" sz="1800" dirty="false">
                <a:solidFill>
                  <a:srgbClr val="9D206F"/>
                </a:solidFill>
                <a:latin typeface="Menlo-Regular" panose="020B0609030804020204"/>
              </a:rPr>
              <a:t>"</a:t>
            </a:r>
            <a:r>
              <a:rPr lang="de-DE" sz="1800" dirty="false" err="true">
                <a:solidFill>
                  <a:srgbClr val="9D206F"/>
                </a:solidFill>
                <a:latin typeface="Menlo-Regular" panose="020B0609030804020204"/>
              </a:rPr>
              <a:t>Well</a:t>
            </a:r>
            <a:r>
              <a:rPr lang="de-DE" sz="1800" dirty="false">
                <a:solidFill>
                  <a:srgbClr val="9D206F"/>
                </a:solidFill>
                <a:latin typeface="Menlo-Regular" panose="020B0609030804020204"/>
              </a:rPr>
              <a:t>..."</a:t>
            </a:r>
            <a:r>
              <a:rPr lang="de-DE" sz="1800" dirty="false">
                <a:solidFill>
                  <a:srgbClr val="000000"/>
                </a:solidFill>
                <a:latin typeface="Menlo-Regular" panose="020B0609030804020204"/>
              </a:rPr>
              <a:t>);</a:t>
            </a:r>
            <a:endParaRPr/>
          </a:p>
          <a:p>
            <a:pPr/>
            <a:r>
              <a:rPr lang="nl-NL" sz="1800" dirty="false">
                <a:solidFill>
                  <a:srgbClr val="000000"/>
                </a:solidFill>
                <a:latin typeface="Menlo-Regular" panose="020B0609030804020204"/>
              </a:rPr>
              <a:t>    sleep(1);</a:t>
            </a:r>
            <a:endParaRPr/>
          </a:p>
          <a:p>
            <a:pPr/>
            <a:r>
              <a:rPr lang="nl-NL" sz="1800" dirty="false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nl-NL" sz="1800" dirty="false" err="true">
                <a:solidFill>
                  <a:srgbClr val="000000"/>
                </a:solidFill>
                <a:latin typeface="Menlo-Regular" panose="020B0609030804020204"/>
              </a:rPr>
              <a:t>Sio_puts</a:t>
            </a:r>
            <a:r>
              <a:rPr lang="nl-NL" sz="1800" dirty="false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nl-NL" sz="1800" dirty="false">
                <a:solidFill>
                  <a:srgbClr val="9D206F"/>
                </a:solidFill>
                <a:latin typeface="Menlo-Regular" panose="020B0609030804020204"/>
              </a:rPr>
              <a:t>"OK. :-)\n"</a:t>
            </a:r>
            <a:r>
              <a:rPr lang="nl-NL" sz="1800" dirty="false">
                <a:solidFill>
                  <a:srgbClr val="000000"/>
                </a:solidFill>
                <a:latin typeface="Menlo-Regular" panose="020B0609030804020204"/>
              </a:rPr>
              <a:t>);</a:t>
            </a:r>
            <a:endParaRPr/>
          </a:p>
          <a:p>
            <a:pPr/>
            <a:r>
              <a:rPr lang="nl-NL" sz="1800" dirty="false">
                <a:solidFill>
                  <a:srgbClr val="000000"/>
                </a:solidFill>
                <a:latin typeface="Menlo-Regular" panose="020B0609030804020204"/>
              </a:rPr>
              <a:t>    _exit(0);</a:t>
            </a:r>
            <a:endParaRPr/>
          </a:p>
          <a:p>
            <a:pPr/>
            <a:r>
              <a:rPr lang="nl-NL" sz="1800" dirty="false">
                <a:solidFill>
                  <a:srgbClr val="000000"/>
                </a:solidFill>
                <a:latin typeface="Menlo-Regular" panose="020B0609030804020204"/>
              </a:rPr>
              <a:t>}</a:t>
            </a:r>
            <a:endParaRPr/>
          </a:p>
          <a:p>
            <a:pPr/>
            <a:endParaRPr lang="en-US" sz="1800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seq concurrent="true" nextAc="seek">
              <p:cTn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3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47810C9-E472-E940-97D8-4CCE30F5BE9E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1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Hardware Events</a:t>
            </a:r>
            <a:endParaRPr/>
          </a:p>
        </p:txBody>
      </p:sp>
      <p:sp>
        <p:nvSpPr>
          <p:cNvPr id="316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false">
                <a:ea typeface="宋体" pitchFamily="2" charset="-122"/>
              </a:rPr>
              <a:t>SIGFPE signal (number 8) </a:t>
            </a:r>
            <a:endParaRPr/>
          </a:p>
          <a:p>
            <a:pPr lvl="1">
              <a:defRPr/>
            </a:pPr>
            <a:r>
              <a:rPr lang="en-US" altLang="zh-CN" dirty="false">
                <a:ea typeface="宋体" pitchFamily="2" charset="-122"/>
              </a:rPr>
              <a:t>If a process attempts to </a:t>
            </a:r>
            <a:r>
              <a:rPr lang="en-US" altLang="zh-CN" u="sng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divide by zero</a:t>
            </a:r>
            <a:r>
              <a:rPr lang="en-US" altLang="zh-CN" dirty="false">
                <a:ea typeface="宋体" pitchFamily="2" charset="-122"/>
              </a:rPr>
              <a:t>, then the kernel sends it a SIGFPE signal </a:t>
            </a:r>
            <a:endParaRPr/>
          </a:p>
          <a:p>
            <a:pPr>
              <a:defRPr/>
            </a:pPr>
            <a:r>
              <a:rPr lang="en-US" altLang="zh-CN" dirty="false">
                <a:ea typeface="宋体" pitchFamily="2" charset="-122"/>
              </a:rPr>
              <a:t>SIGILL signal (number 4) </a:t>
            </a:r>
            <a:endParaRPr/>
          </a:p>
          <a:p>
            <a:pPr lvl="1">
              <a:defRPr/>
            </a:pPr>
            <a:r>
              <a:rPr lang="en-US" altLang="zh-CN" dirty="false">
                <a:ea typeface="宋体" pitchFamily="2" charset="-122"/>
              </a:rPr>
              <a:t>If a process executes </a:t>
            </a:r>
            <a:r>
              <a:rPr lang="en-US" altLang="zh-CN" u="sng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 illegal instruction</a:t>
            </a:r>
            <a:r>
              <a:rPr lang="en-US" altLang="zh-CN" dirty="false">
                <a:ea typeface="宋体" pitchFamily="2" charset="-122"/>
              </a:rPr>
              <a:t>, the kernel sends it a SIGILL signal. </a:t>
            </a:r>
            <a:endParaRPr/>
          </a:p>
          <a:p>
            <a:pPr>
              <a:defRPr/>
            </a:pPr>
            <a:r>
              <a:rPr lang="en-US" altLang="zh-CN" dirty="false">
                <a:ea typeface="宋体" pitchFamily="2" charset="-122"/>
              </a:rPr>
              <a:t>SIGSEGV signal (number 11) </a:t>
            </a:r>
            <a:endParaRPr/>
          </a:p>
          <a:p>
            <a:pPr lvl="1">
              <a:defRPr/>
            </a:pPr>
            <a:r>
              <a:rPr lang="en-US" altLang="zh-CN" dirty="false">
                <a:ea typeface="宋体" pitchFamily="2" charset="-122"/>
              </a:rPr>
              <a:t>If a process makes </a:t>
            </a:r>
            <a:r>
              <a:rPr lang="en-US" altLang="zh-CN" u="sng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an illegal memory reference</a:t>
            </a:r>
            <a:r>
              <a:rPr lang="en-US" altLang="zh-CN" dirty="false">
                <a:ea typeface="宋体" pitchFamily="2" charset="-122"/>
              </a:rPr>
              <a:t>, the kernel sends it a SIGSEGV signal. </a:t>
            </a:r>
            <a:endParaRPr lang="zh-CN" altLang="en-US" dirty="fals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>
  <p:cSld>
    <p:spTree>
      <p:nvGrpSpPr>
        <p:cNvPr id="3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0F07777-3440-6740-B0E7-2B638C3DE39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19" name="Rectangle 2"/>
          <p:cNvSpPr txBox="true">
            <a:spLocks noGrp="true" noChangeArrowheads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  <a:extLst/>
          </a:ln>
        </p:spPr>
        <p:txBody>
          <a:bodyPr vert="horz" wrap="square" lIns="91440" tIns="45720" rIns="91440" bIns="45720" anchor="ctr" anchorCtr="false"/>
          <a:lstStyle>
            <a:lvl1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/>
                <a:ea typeface="Comic Sans MS"/>
                <a:cs typeface="+mj-cs"/>
              </a:defRPr>
            </a:lvl1pPr>
            <a:lvl2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2pPr>
            <a:lvl3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3pPr>
            <a:lvl4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4pPr>
            <a:lvl5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5pPr>
            <a:lvl6pPr marL="457200"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6pPr>
            <a:lvl7pPr marL="914400"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7pPr>
            <a:lvl8pPr marL="1371600"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8pPr>
            <a:lvl9pPr marL="1828800"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9pPr>
          </a:lstStyle>
          <a:p>
            <a:pPr algn="l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j-cs"/>
              </a:defRPr>
            </a:pPr>
            <a:r>
              <a:rPr lang="zh-CN"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j-cs"/>
              </a:rPr>
              <a:t>课堂练习</a:t>
            </a:r>
            <a:endParaRPr/>
          </a:p>
        </p:txBody>
      </p:sp>
      <p:sp>
        <p:nvSpPr>
          <p:cNvPr id="320" name="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p>
            <a:pPr>
              <a:buChar char="•"/>
            </a:pPr>
            <a:r>
              <a:rPr lang="zh-CN" sz="2400"/>
              <a:t>之前例程的</a:t>
            </a:r>
            <a:r>
              <a:rPr lang="en-US" sz="2400"/>
              <a:t>signal handler</a:t>
            </a:r>
            <a:r>
              <a:rPr lang="zh-CN" sz="2400"/>
              <a:t>中，有哪些地方不符合以上的</a:t>
            </a:r>
            <a:r>
              <a:rPr lang="en-US" sz="2400"/>
              <a:t>guideline?</a:t>
            </a:r>
            <a:endParaRPr/>
          </a:p>
        </p:txBody>
      </p:sp>
      <p:sp>
        <p:nvSpPr>
          <p:cNvPr id="321" name="Rectangle 2"/>
          <p:cNvSpPr txBox="true">
            <a:spLocks noGrp="true" noChangeArrowheads="true"/>
          </p:cNvSpPr>
          <p:nvPr/>
        </p:nvSpPr>
        <p:spPr>
          <a:xfrm rot="0" flipH="false" flipV="false">
            <a:off x="533400" y="2582456"/>
            <a:ext cx="8077200" cy="3589744"/>
          </a:xfrm>
          <a:prstGeom prst="rect">
            <a:avLst/>
          </a:prstGeom>
          <a:solidFill>
            <a:srgbClr val="FFFFFF"/>
          </a:solidFill>
          <a:ln>
            <a:noFill/>
            <a:extLst/>
          </a:ln>
        </p:spPr>
        <p:txBody>
          <a:bodyPr vert="horz" wrap="square" lIns="91440" tIns="45720" rIns="91440" bIns="45720" anchor="t" anchorCtr="false"/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rgbClr val="000000"/>
                </a:solidFill>
                <a:latin typeface="Comic Sans MS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rgbClr val="000000"/>
                </a:solidFill>
                <a:latin typeface="Comic Sans MS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rgbClr val="000000"/>
                </a:solidFill>
                <a:latin typeface="Comic Sans MS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5pPr>
            <a:lvl6pPr marL="25146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6pPr>
            <a:lvl7pPr marL="29718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7pPr>
            <a:lvl8pPr marL="3429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8pPr>
            <a:lvl9pPr marL="3886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9pPr>
          </a:lstStyle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  #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include "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csapp.h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"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2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3  void handler2(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int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sig)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4  {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5    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pid_t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pid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;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6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7    </a:t>
            </a:r>
            <a:r>
              <a:rPr lang="en-US" sz="1800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  <a:cs typeface="Courier New"/>
              </a:rPr>
              <a:t>while ((pid = waitpid(-1, NULL, 0)) &gt; 0)</a:t>
            </a:r>
            <a:endParaRPr/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8      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printf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("Handler reaped child %d\n", (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int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)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pid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);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9    if (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errno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!= ECHILD)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10     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unix_error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("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waitpid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error");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11   sleep(2);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12   return;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13 }</a:t>
            </a:r>
            <a:endParaRPr lang="zh-CN" sz="1800" b="true">
              <a:solidFill>
                <a:srgbClr val="00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>
  <p:cSld>
    <p:spTree>
      <p:nvGrpSpPr>
        <p:cNvPr id="3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0F07777-3440-6740-B0E7-2B638C3DE39C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24" name="Rectangle 2"/>
          <p:cNvSpPr txBox="true">
            <a:spLocks noGrp="true" noChangeArrowheads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>
            <a:noFill/>
            <a:extLst/>
          </a:ln>
        </p:spPr>
        <p:txBody>
          <a:bodyPr vert="horz" wrap="square" lIns="91440" tIns="45720" rIns="91440" bIns="45720" anchor="ctr" anchorCtr="false"/>
          <a:lstStyle>
            <a:lvl1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/>
                <a:ea typeface="Comic Sans MS"/>
                <a:cs typeface="+mj-cs"/>
              </a:defRPr>
            </a:lvl1pPr>
            <a:lvl2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2pPr>
            <a:lvl3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3pPr>
            <a:lvl4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4pPr>
            <a:lvl5pPr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5pPr>
            <a:lvl6pPr marL="457200"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6pPr>
            <a:lvl7pPr marL="914400"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7pPr>
            <a:lvl8pPr marL="1371600"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8pPr>
            <a:lvl9pPr marL="1828800" algn="l" rtl="false" eaLnBrk="false" fontAlgn="base" hangingPunct="false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/>
                </a:solidFill>
                <a:latin typeface="Comic Sans MS" panose="030F0702030302020204" charset="0"/>
              </a:defRPr>
            </a:lvl9pPr>
          </a:lstStyle>
          <a:p>
            <a:pPr algn="l">
              <a:spcBef>
                <a:spcPct val="1"/>
              </a:spcBef>
              <a:spcAft>
                <a:spcPct val="1"/>
              </a:spcAft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j-cs"/>
              </a:defRPr>
            </a:pPr>
            <a:r>
              <a:rPr lang="zh-CN"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j-cs"/>
              </a:rPr>
              <a:t>课堂练习</a:t>
            </a:r>
            <a:r>
              <a:rPr lang="en-US"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j-cs"/>
              </a:rPr>
              <a:t>-</a:t>
            </a:r>
            <a:r>
              <a:rPr lang="zh-CN"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  <a:cs typeface="+mj-cs"/>
              </a:rPr>
              <a:t>答案</a:t>
            </a:r>
            <a:endParaRPr/>
          </a:p>
        </p:txBody>
      </p:sp>
      <p:sp>
        <p:nvSpPr>
          <p:cNvPr id="325" name="Rectangle 2"/>
          <p:cNvSpPr txBox="true">
            <a:spLocks noGrp="true" noChangeArrowheads="true"/>
          </p:cNvSpPr>
          <p:nvPr/>
        </p:nvSpPr>
        <p:spPr>
          <a:xfrm rot="0" flipH="false" flipV="false">
            <a:off x="457200" y="1870530"/>
            <a:ext cx="8077200" cy="3589744"/>
          </a:xfrm>
          <a:prstGeom prst="rect">
            <a:avLst/>
          </a:prstGeom>
          <a:solidFill>
            <a:srgbClr val="FFFFFF"/>
          </a:solidFill>
          <a:ln>
            <a:noFill/>
            <a:extLst/>
          </a:ln>
        </p:spPr>
        <p:txBody>
          <a:bodyPr vert="horz" wrap="square" lIns="91440" tIns="45720" rIns="91440" bIns="45720" anchor="t" anchorCtr="false"/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>
                <a:solidFill>
                  <a:srgbClr val="000000"/>
                </a:solidFill>
                <a:latin typeface="Comic Sans MS"/>
                <a:ea typeface="Comic Sans MS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rgbClr val="000000"/>
                </a:solidFill>
                <a:latin typeface="Comic Sans MS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rgbClr val="000000"/>
                </a:solidFill>
                <a:latin typeface="Comic Sans MS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rgbClr val="000000"/>
                </a:solidFill>
                <a:latin typeface="Comic Sans MS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5pPr>
            <a:lvl6pPr marL="25146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6pPr>
            <a:lvl7pPr marL="29718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7pPr>
            <a:lvl8pPr marL="3429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8pPr>
            <a:lvl9pPr marL="3886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rgbClr val="000000"/>
                </a:solidFill>
                <a:latin typeface="Comic Sans MS"/>
              </a:defRPr>
            </a:lvl9pPr>
          </a:lstStyle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zh-CN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  #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include "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csapp.h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"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2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3  void handler2(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int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sig)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4  {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5   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int olderrno = errno;</a:t>
            </a:r>
            <a:endParaRPr/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6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7    </a:t>
            </a:r>
            <a:r>
              <a:rPr lang="en-US" sz="1800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  <a:cs typeface="Courier New"/>
              </a:rPr>
              <a:t>while (waitpid(-1, NULL, 0) &gt; 0)</a:t>
            </a:r>
            <a:endParaRPr/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8     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sio_puts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("Handler reaped child\n"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);</a:t>
            </a:r>
            <a:endParaRPr/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9    if (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errno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!= ECHILD)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10    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sio_error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("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waitpid</a:t>
            </a: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 error");</a:t>
            </a:r>
            <a:endParaRPr sz="2800">
              <a:solidFill>
                <a:srgbClr val="000000">
                  <a:alpha val="100000"/>
                </a:srgbClr>
              </a:solidFill>
              <a:latin typeface="Comic Sans MS"/>
              <a:ea typeface="Comic Sans MS"/>
              <a:cs typeface="+mn-cs"/>
            </a:endParaRPr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11   </a:t>
            </a:r>
            <a:r>
              <a:rPr lang="en-US" sz="1800" b="tru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  <a:cs typeface="Courier New"/>
              </a:rPr>
              <a:t>sleep(2);</a:t>
            </a:r>
            <a:endParaRPr/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12  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errno = olderrno;</a:t>
            </a:r>
            <a:endParaRPr/>
          </a:p>
          <a:p>
            <a:pPr marL="342900" indent="-342900" algn="l">
              <a:spcBef>
                <a:spcPct val="1"/>
              </a:spcBef>
              <a:spcAft>
                <a:spcPct val="1"/>
              </a:spcAft>
              <a:buFontTx/>
              <a:buNone/>
              <a:defRPr sz="2800" b="true">
                <a:solidFill>
                  <a:srgbClr val="000000">
                    <a:alpha val="100000"/>
                  </a:srgbClr>
                </a:solidFill>
                <a:latin typeface="Comic Sans MS"/>
                <a:ea typeface="Comic Sans MS"/>
                <a:cs typeface="+mn-cs"/>
              </a:defRPr>
            </a:pPr>
            <a:r>
              <a:rPr lang="en-US" sz="1800" b="true">
                <a:solidFill>
                  <a:srgbClr val="00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13 }</a:t>
            </a:r>
            <a:endParaRPr lang="zh-CN" sz="1800" b="true">
              <a:solidFill>
                <a:srgbClr val="000000">
                  <a:alpha val="100000"/>
                </a:srgbClr>
              </a:solidFill>
              <a:latin typeface="Courier New"/>
              <a:ea typeface="宋体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>
  <p:cSld>
    <p:spTree>
      <p:nvGrpSpPr>
        <p:cNvPr id="3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E90EB7F5-53B7-0C4E-8272-16AF4761ECC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28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 Handling Issues</a:t>
            </a:r>
            <a:endParaRPr/>
          </a:p>
        </p:txBody>
      </p:sp>
      <p:sp>
        <p:nvSpPr>
          <p:cNvPr id="329" name="Rectangle 3"/>
          <p:cNvSpPr>
            <a:spLocks noGrp="true" noChangeArrowheads="true"/>
          </p:cNvSpPr>
          <p:nvPr>
            <p:ph type="body" idx="1"/>
          </p:nvPr>
        </p:nvSpPr>
        <p:spPr>
          <a:xfrm rot="0" flipH="false" flipV="false">
            <a:off x="457200" y="1600200"/>
            <a:ext cx="8193568" cy="4419600"/>
          </a:xfrm>
        </p:spPr>
        <p:txBody>
          <a:bodyPr/>
          <a:lstStyle/>
          <a:p>
            <a:pPr>
              <a:lnSpc>
                <a:spcPct val="120000"/>
              </a:lnSpc>
              <a:buChar char="•"/>
              <a:defRPr sz="2800">
                <a:solidFill>
                  <a:schemeClr val="tx1">
                    <a:alpha val="100000"/>
                  </a:schemeClr>
                </a:solidFill>
                <a:latin typeface="Comic Sans MS"/>
                <a:ea typeface="Comic Sans MS"/>
                <a:cs typeface="+mn-cs"/>
              </a:defRPr>
            </a:pPr>
            <a:r>
              <a:rPr lang="en-US"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  <a:cs typeface="+mn-cs"/>
              </a:rPr>
              <a:t>System calls can be interrupted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lnSpc>
                <a:spcPct val="12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Slow system calls</a:t>
            </a:r>
            <a:endParaRPr/>
          </a:p>
          <a:p>
            <a:pPr lvl="2">
              <a:lnSpc>
                <a:spcPct val="12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 b="true">
                <a:latin typeface="Courier New"/>
                <a:ea typeface="宋体"/>
                <a:cs typeface="Courier New"/>
              </a:rPr>
              <a:t>read</a:t>
            </a:r>
            <a:r>
              <a:rPr lang="en-US">
                <a:latin typeface="Comic Sans MS"/>
                <a:ea typeface="宋体"/>
              </a:rPr>
              <a:t>, </a:t>
            </a:r>
            <a:r>
              <a:rPr lang="en-US" b="true">
                <a:latin typeface="Courier New"/>
                <a:ea typeface="宋体"/>
                <a:cs typeface="Courier New"/>
              </a:rPr>
              <a:t>wait</a:t>
            </a:r>
            <a:r>
              <a:rPr lang="en-US">
                <a:latin typeface="Comic Sans MS"/>
                <a:ea typeface="宋体"/>
              </a:rPr>
              <a:t>, and </a:t>
            </a:r>
            <a:r>
              <a:rPr lang="en-US" b="true">
                <a:latin typeface="Courier New"/>
                <a:ea typeface="宋体"/>
                <a:cs typeface="Courier New"/>
              </a:rPr>
              <a:t>accept</a:t>
            </a:r>
            <a:endParaRPr/>
          </a:p>
          <a:p>
            <a:pPr lvl="1">
              <a:lnSpc>
                <a:spcPct val="120000"/>
              </a:lnSpc>
              <a:buChar char="–"/>
              <a:defRPr sz="24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en-US">
                <a:latin typeface="Comic Sans MS"/>
                <a:ea typeface="宋体"/>
              </a:rPr>
              <a:t>On some old systems</a:t>
            </a:r>
            <a:endParaRPr/>
          </a:p>
          <a:p>
            <a:pPr lvl="2">
              <a:lnSpc>
                <a:spcPct val="12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当一些</a:t>
            </a:r>
            <a:r>
              <a:rPr lang="en-US">
                <a:latin typeface="Comic Sans MS"/>
                <a:ea typeface="宋体"/>
              </a:rPr>
              <a:t>slow system call</a:t>
            </a:r>
            <a:r>
              <a:rPr lang="zh-CN">
                <a:latin typeface="Comic Sans MS"/>
                <a:ea typeface="宋体"/>
              </a:rPr>
              <a:t>被信号中断后，</a:t>
            </a:r>
            <a:r>
              <a:rPr lang="en-US">
                <a:latin typeface="Comic Sans MS"/>
                <a:ea typeface="宋体"/>
              </a:rPr>
              <a:t>signal handler</a:t>
            </a:r>
            <a:r>
              <a:rPr lang="zh-CN">
                <a:latin typeface="Comic Sans MS"/>
                <a:ea typeface="宋体"/>
              </a:rPr>
              <a:t>捕获了一个信号并进行处理和返回后，</a:t>
            </a:r>
            <a:r>
              <a:rPr lang="en-US">
                <a:latin typeface="Comic Sans MS"/>
                <a:ea typeface="宋体"/>
              </a:rPr>
              <a:t>system call</a:t>
            </a:r>
            <a:r>
              <a:rPr lang="zh-CN">
                <a:latin typeface="Comic Sans MS"/>
                <a:ea typeface="宋体"/>
              </a:rPr>
              <a:t>就不继续执行了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12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而是立刻返回用户程序，并设置全局变量</a:t>
            </a:r>
            <a:r>
              <a:rPr lang="en-US">
                <a:latin typeface="Comic Sans MS"/>
                <a:ea typeface="宋体"/>
              </a:rPr>
              <a:t>errno</a:t>
            </a:r>
            <a:r>
              <a:rPr lang="zh-CN">
                <a:latin typeface="Comic Sans MS"/>
                <a:ea typeface="宋体"/>
              </a:rPr>
              <a:t>来报错</a:t>
            </a:r>
            <a:endParaRPr lang="en-US">
              <a:latin typeface="Comic Sans MS"/>
              <a:ea typeface="宋体"/>
            </a:endParaRPr>
          </a:p>
          <a:p>
            <a:pPr lvl="2">
              <a:lnSpc>
                <a:spcPct val="120000"/>
              </a:lnSpc>
              <a:buChar char="•"/>
              <a:defRPr sz="2000">
                <a:solidFill>
                  <a:schemeClr val="tx1">
                    <a:alpha val="100000"/>
                  </a:schemeClr>
                </a:solidFill>
                <a:latin typeface="Comic Sans MS"/>
              </a:defRPr>
            </a:pPr>
            <a:r>
              <a:rPr lang="zh-CN">
                <a:latin typeface="Comic Sans MS"/>
                <a:ea typeface="宋体"/>
              </a:rPr>
              <a:t>例如前面提到的</a:t>
            </a:r>
            <a:r>
              <a:rPr lang="en-US">
                <a:latin typeface="Comic Sans MS"/>
                <a:ea typeface="宋体"/>
              </a:rPr>
              <a:t>sleep</a:t>
            </a:r>
            <a:r>
              <a:rPr lang="zh-CN">
                <a:latin typeface="Comic Sans MS"/>
                <a:ea typeface="宋体"/>
              </a:rPr>
              <a:t>，可能提前返回</a:t>
            </a:r>
            <a:endParaRPr lang="en-US">
              <a:latin typeface="Comic Sans MS"/>
              <a:ea typeface="宋体"/>
            </a:endParaRP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EDEF037-B88D-1E4E-B221-AFCF020222CF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58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32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sigaction</a:t>
            </a:r>
            <a:r>
              <a:rPr lang="en-US" altLang="zh-CN">
                <a:latin typeface="Courier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>
                <a:ea typeface="宋体" pitchFamily="2" charset="-122"/>
                <a:cs typeface="Courier New" panose="02070309020205020404" charset="0"/>
              </a:rPr>
              <a:t>Function</a:t>
            </a:r>
            <a:endParaRPr/>
          </a:p>
        </p:txBody>
      </p:sp>
      <p:graphicFrame>
        <p:nvGraphicFramePr>
          <p:cNvPr id="333" name="Group 3"/>
          <p:cNvGraphicFramePr/>
          <p:nvPr>
            <p:ph idx="1"/>
          </p:nvPr>
        </p:nvGraphicFramePr>
        <p:xfrm>
          <a:off x="457200" y="1600200"/>
          <a:ext cx="8305800" cy="4475163"/>
        </p:xfrm>
        <a:graphic>
          <a:graphicData uri="http://schemas.openxmlformats.org/drawingml/2006/table">
            <a:tbl>
              <a:tblPr/>
              <a:tblGrid>
                <a:gridCol w="83058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4475163">
                <a:tc>
                  <a:txBody>
                    <a:bodyPr/>
                    <a:lstStyle/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zh-CN" altLang="en-US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4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sigaction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, 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            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struct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sigaction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*act, 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            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struct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sigaction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oldact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returns: 0 if OK, -1 on error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en-US" altLang="zh-CN" sz="2000" b="true" i="false" u="none" strike="noStrike" cap="none" normalizeH="false" baseline="0" dirty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宋体" pitchFamily="2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struct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4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sigaction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{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void (*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sa_handler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)();       </a:t>
                      </a:r>
                      <a:r>
                        <a:rPr kumimoji="false" lang="en-US" altLang="zh-CN" sz="18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/* </a:t>
                      </a:r>
                      <a:r>
                        <a:rPr kumimoji="false" lang="en-US" altLang="zh-CN" sz="18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addr</a:t>
                      </a:r>
                      <a:r>
                        <a:rPr kumimoji="false" lang="en-US" altLang="zh-CN" sz="18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of signal handler, </a:t>
                      </a:r>
                      <a:br>
                        <a:rPr kumimoji="false" lang="en-US" altLang="zh-CN" sz="18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</a:br>
                      <a:r>
                        <a:rPr kumimoji="false" lang="en-US" altLang="zh-CN" sz="18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                                or SIG_IGN, or SIG_DFL */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sa_mask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; 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/* additional signals to block */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sa_flags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;                  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/* signal options */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} ;</a:t>
                      </a:r>
                      <a:endParaRPr/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>
  <p:cSld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sigaction</a:t>
            </a:r>
            <a:r>
              <a:rPr lang="en-US" altLang="zh-CN">
                <a:latin typeface="Courier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>
                <a:ea typeface="宋体" pitchFamily="2" charset="-122"/>
                <a:cs typeface="Courier New" panose="02070309020205020404" charset="0"/>
              </a:rPr>
              <a:t>Function</a:t>
            </a:r>
            <a:endParaRPr kumimoji="true" lang="zh-CN" altLang="en-US">
              <a:ea typeface="宋体" pitchFamily="2" charset="-122"/>
              <a:cs typeface="Courier New" panose="02070309020205020404" charset="0"/>
            </a:endParaRPr>
          </a:p>
        </p:txBody>
      </p:sp>
      <p:sp>
        <p:nvSpPr>
          <p:cNvPr id="336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en-US"/>
              <a:t>int sigaction(int signum, struct sigaction *act, struct sigaction *oldact);</a:t>
            </a:r>
            <a:endParaRPr/>
          </a:p>
          <a:p>
            <a:pPr lvl="1">
              <a:buChar char="–"/>
            </a:pPr>
            <a:r>
              <a:rPr lang="en-US"/>
              <a:t>signum</a:t>
            </a:r>
            <a:r>
              <a:rPr lang="zh-CN"/>
              <a:t>：要操作的</a:t>
            </a:r>
            <a:r>
              <a:rPr lang="en-US"/>
              <a:t>signal</a:t>
            </a:r>
            <a:r>
              <a:rPr lang="zh-CN"/>
              <a:t>信号</a:t>
            </a:r>
            <a:endParaRPr/>
          </a:p>
          <a:p>
            <a:pPr lvl="1">
              <a:buChar char="–"/>
            </a:pPr>
            <a:r>
              <a:rPr lang="en-US"/>
              <a:t>act</a:t>
            </a:r>
            <a:r>
              <a:rPr lang="zh-CN"/>
              <a:t>：设置对</a:t>
            </a:r>
            <a:r>
              <a:rPr lang="en-US"/>
              <a:t>signal</a:t>
            </a:r>
            <a:r>
              <a:rPr lang="zh-CN"/>
              <a:t>信号的新处理方式</a:t>
            </a:r>
            <a:endParaRPr/>
          </a:p>
          <a:p>
            <a:pPr lvl="1">
              <a:buChar char="–"/>
            </a:pPr>
            <a:r>
              <a:rPr lang="en-US"/>
              <a:t>oldact</a:t>
            </a:r>
            <a:r>
              <a:rPr lang="zh-CN"/>
              <a:t>：原来对信号的处理方式</a:t>
            </a:r>
            <a:endParaRPr/>
          </a:p>
          <a:p>
            <a:pPr lvl="1">
              <a:buChar char="–"/>
            </a:pPr>
            <a:r>
              <a:rPr lang="zh-CN"/>
              <a:t>返回值：</a:t>
            </a:r>
            <a:r>
              <a:rPr lang="en-US"/>
              <a:t>0 </a:t>
            </a:r>
            <a:r>
              <a:rPr lang="zh-CN"/>
              <a:t>表示成功，</a:t>
            </a:r>
            <a:r>
              <a:rPr lang="en-US"/>
              <a:t>-1 </a:t>
            </a:r>
            <a:r>
              <a:rPr lang="zh-CN"/>
              <a:t>表示有错误发生</a:t>
            </a:r>
            <a:endParaRPr/>
          </a:p>
          <a:p>
            <a:pPr lvl="1">
              <a:buChar char="–"/>
            </a:pPr>
            <a:endParaRPr lang="en-US"/>
          </a:p>
          <a:p>
            <a:pPr>
              <a:buChar char="•"/>
            </a:pPr>
            <a:endParaRPr lang="zh-CN"/>
          </a:p>
        </p:txBody>
      </p:sp>
      <p:sp>
        <p:nvSpPr>
          <p:cNvPr id="337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33FB17C1-88B4-6F49-A77B-4862ACE99D8A}" type="slidenum">
              <a:rPr lang="zh-CN" altLang="en-US" sz="1400" b="false">
                <a:latin typeface="Times New Roman" panose="02020603050405020304" pitchFamily="18" charset="0"/>
              </a:rPr>
              <a:t>59</a:t>
            </a:fld>
            <a:endParaRPr lang="en-US" altLang="zh-CN" sz="1400" b="fals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>
  <p:cSld>
    <p:spTree>
      <p:nvGrpSpPr>
        <p:cNvPr id="3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040E6D7-1B2D-8D4E-88F3-6165E1629293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60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40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381000" y="533400"/>
            <a:ext cx="8305800" cy="5410200"/>
          </a:xfrm>
          <a:solidFill>
            <a:schemeClr val="bg1"/>
          </a:solidFill>
        </p:spPr>
        <p:txBody>
          <a:bodyPr/>
          <a:lstStyle/>
          <a:p>
            <a:pPr>
              <a:buFontTx/>
              <a:buNone/>
            </a:pPr>
            <a:r>
              <a:rPr lang="zh-CN" altLang="en-US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</a:t>
            </a: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handler_t *Signal(int signum, handler_t *handler)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  {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  struct sigaction action, old_action;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action.sa_handler = handler;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    </a:t>
            </a:r>
            <a:r>
              <a:rPr lang="en-US" altLang="zh-CN" sz="2000" b="true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block sigs of type being handled */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    sigemptyset(&amp;action.</a:t>
            </a:r>
            <a:r>
              <a:rPr lang="en-US" altLang="zh-CN" sz="2000" b="true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sa_mask</a:t>
            </a: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);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    </a:t>
            </a:r>
            <a:r>
              <a:rPr lang="en-US" altLang="zh-CN" sz="2000" b="true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restart syscalls if possible */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  action.sa_flags = </a:t>
            </a:r>
            <a:r>
              <a:rPr lang="en-US" altLang="zh-CN" sz="2000" b="true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SA_RESTART</a:t>
            </a: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; 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   if (sigaction(signum, &amp;action, &amp;old_action) &lt; 0)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    unix_error("Signal error");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   return (old_action.sa_handler);</a:t>
            </a:r>
            <a:endParaRPr/>
          </a:p>
          <a:p>
            <a:pPr>
              <a:buFontTx/>
              <a:buNone/>
            </a:pPr>
            <a:r>
              <a:rPr lang="en-US" altLang="zh-CN" sz="2000" b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 }</a:t>
            </a:r>
            <a:endParaRPr/>
          </a:p>
          <a:p>
            <a:pPr>
              <a:buFontTx/>
              <a:buNone/>
            </a:pPr>
            <a:endParaRPr lang="zh-CN" altLang="en-US" sz="2000" b="true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>
  <p:cSld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/>
              <a:t>signal()</a:t>
            </a:r>
            <a:r>
              <a:rPr lang="zh-CN" altLang="en-US"/>
              <a:t> </a:t>
            </a:r>
            <a:r>
              <a:rPr lang="en-US" altLang="zh-CN"/>
              <a:t>vs. sigaction()</a:t>
            </a:r>
            <a:endParaRPr kumimoji="true" lang="zh-CN" altLang="en-US"/>
          </a:p>
        </p:txBody>
      </p:sp>
      <p:sp>
        <p:nvSpPr>
          <p:cNvPr id="343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dirty="false"/>
              <a:t>signal()</a:t>
            </a:r>
            <a:r>
              <a:rPr lang="zh-CN" altLang="en-US" dirty="false"/>
              <a:t>：不支持信号传递信息，主要用于非实时信号安装；</a:t>
            </a:r>
            <a:endParaRPr/>
          </a:p>
          <a:p>
            <a:pPr/>
            <a:r>
              <a:rPr lang="en-US" altLang="zh-CN" dirty="false" err="true"/>
              <a:t>sigaction</a:t>
            </a:r>
            <a:r>
              <a:rPr lang="en-US" altLang="zh-CN" dirty="false"/>
              <a:t>():</a:t>
            </a:r>
            <a:r>
              <a:rPr lang="zh-CN" altLang="en-US" dirty="false"/>
              <a:t>支持信号传递信息，可用于所有信号安装；</a:t>
            </a:r>
            <a:endParaRPr/>
          </a:p>
          <a:p>
            <a:pPr/>
            <a:endParaRPr kumimoji="true" lang="zh-CN" altLang="en-US" dirty="false"/>
          </a:p>
        </p:txBody>
      </p:sp>
      <p:sp>
        <p:nvSpPr>
          <p:cNvPr id="344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1pPr>
            <a:lvl2pPr marL="742950" indent="-28575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2pPr>
            <a:lvl3pPr marL="11430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3pPr>
            <a:lvl4pPr marL="16002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4pPr>
            <a:lvl5pPr marL="2057400" indent="-228600"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5pPr>
            <a:lvl6pPr marL="25146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6pPr>
            <a:lvl7pPr marL="29718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7pPr>
            <a:lvl8pPr marL="34290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8pPr>
            <a:lvl9pPr marL="3886200" indent="-228600" eaLnBrk="false" fontAlgn="base" hangingPunct="false">
              <a:spcBef>
                <a:spcPct val="1"/>
              </a:spcBef>
              <a:spcAft>
                <a:spcPct val="1"/>
              </a:spcAft>
              <a:defRPr sz="2000" b="true">
                <a:solidFill>
                  <a:schemeClr val="tx1"/>
                </a:solidFill>
                <a:latin typeface="Comic Sans MS" panose="030F0702030302020204" charset="0"/>
                <a:ea typeface="宋体" pitchFamily="2" charset="-122"/>
              </a:defRPr>
            </a:lvl9pPr>
          </a:lstStyle>
          <a:p>
            <a:pPr/>
            <a:fld id="{182A0300-C1B5-FF4C-8195-B5F82DC0B983}" type="slidenum">
              <a:rPr lang="zh-CN" altLang="en-US" sz="1400" b="false">
                <a:latin typeface="Times New Roman" panose="02020603050405020304" pitchFamily="18" charset="0"/>
              </a:rPr>
              <a:t>61</a:t>
            </a:fld>
            <a:endParaRPr lang="en-US" altLang="zh-CN" sz="1400" b="fals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>
  <p:cSld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074445A-807D-E94E-AA14-F5ACBF4C5B07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62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4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 Function</a:t>
            </a:r>
            <a:endParaRPr/>
          </a:p>
        </p:txBody>
      </p:sp>
      <p:sp>
        <p:nvSpPr>
          <p:cNvPr id="34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false">
                <a:solidFill>
                  <a:srgbClr val="C00000"/>
                </a:solidFill>
                <a:ea typeface="宋体" pitchFamily="2" charset="-122"/>
              </a:rPr>
              <a:t>只有正在被处理的信号类型</a:t>
            </a:r>
            <a:r>
              <a:rPr lang="zh-CN" altLang="en-US" dirty="false">
                <a:ea typeface="宋体" pitchFamily="2" charset="-122"/>
              </a:rPr>
              <a:t>被屏蔽</a:t>
            </a:r>
            <a:endParaRPr lang="en-US" altLang="zh-CN" dirty="false">
              <a:ea typeface="宋体" pitchFamily="2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false">
                <a:ea typeface="宋体" pitchFamily="2" charset="-122"/>
              </a:rPr>
              <a:t>同类型</a:t>
            </a:r>
            <a:r>
              <a:rPr lang="zh-CN" altLang="en-US">
                <a:ea typeface="宋体" pitchFamily="2" charset="-122"/>
              </a:rPr>
              <a:t>信号无法嵌套</a:t>
            </a:r>
            <a:endParaRPr lang="en-US" altLang="zh-CN" dirty="false"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false">
                <a:ea typeface="宋体" pitchFamily="2" charset="-122"/>
              </a:rPr>
              <a:t>在所有版本的</a:t>
            </a:r>
            <a:r>
              <a:rPr lang="en-US" altLang="zh-CN" dirty="false">
                <a:ea typeface="宋体" pitchFamily="2" charset="-122"/>
              </a:rPr>
              <a:t>signal</a:t>
            </a:r>
            <a:r>
              <a:rPr lang="zh-CN" altLang="en-US" dirty="false">
                <a:ea typeface="宋体" pitchFamily="2" charset="-122"/>
              </a:rPr>
              <a:t>实现中，信号都不支持排队</a:t>
            </a:r>
            <a:endParaRPr lang="en-US" altLang="zh-CN" dirty="false">
              <a:ea typeface="宋体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dirty="false">
                <a:ea typeface="宋体" pitchFamily="2" charset="-122"/>
              </a:rPr>
              <a:t>被中断的系统调用，会在可以的时候自动重新执行</a:t>
            </a:r>
            <a:endParaRPr lang="en-US" altLang="zh-CN" dirty="fals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>
  <p:cSld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A491A45-599F-7A4D-9A7A-B176BA01258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51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Signal Function</a:t>
            </a:r>
            <a:endParaRPr/>
          </a:p>
        </p:txBody>
      </p:sp>
      <p:sp>
        <p:nvSpPr>
          <p:cNvPr id="352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false">
                <a:ea typeface="宋体" pitchFamily="2" charset="-122"/>
              </a:rPr>
              <a:t>一旦通过</a:t>
            </a:r>
            <a:r>
              <a:rPr lang="en-US" altLang="zh-CN" dirty="false">
                <a:ea typeface="宋体" pitchFamily="2" charset="-122"/>
              </a:rPr>
              <a:t>signal</a:t>
            </a:r>
            <a:r>
              <a:rPr lang="zh-CN" altLang="en-US" dirty="false">
                <a:ea typeface="宋体" pitchFamily="2" charset="-122"/>
              </a:rPr>
              <a:t>函数注册信号对应的处理函数，只有当再次调用</a:t>
            </a:r>
            <a:r>
              <a:rPr lang="en-US" altLang="zh-CN" dirty="false">
                <a:ea typeface="宋体" pitchFamily="2" charset="-122"/>
              </a:rPr>
              <a:t>signal</a:t>
            </a:r>
            <a:r>
              <a:rPr lang="zh-CN" altLang="en-US" dirty="false">
                <a:ea typeface="宋体" pitchFamily="2" charset="-122"/>
              </a:rPr>
              <a:t>函数，并将</a:t>
            </a:r>
            <a:r>
              <a:rPr lang="en-US" altLang="zh-CN" dirty="false">
                <a:ea typeface="宋体" pitchFamily="2" charset="-122"/>
              </a:rPr>
              <a:t>handler</a:t>
            </a:r>
            <a:r>
              <a:rPr lang="zh-CN" altLang="en-US" dirty="false">
                <a:ea typeface="宋体" pitchFamily="2" charset="-122"/>
              </a:rPr>
              <a:t>指定为</a:t>
            </a:r>
            <a:r>
              <a:rPr lang="en-US" altLang="zh-CN" dirty="false">
                <a:solidFill>
                  <a:srgbClr val="FF0000"/>
                </a:solidFill>
                <a:ea typeface="宋体" pitchFamily="2" charset="-122"/>
              </a:rPr>
              <a:t>SIG_IGN</a:t>
            </a:r>
            <a:r>
              <a:rPr lang="zh-CN" altLang="en-US" dirty="false">
                <a:ea typeface="宋体" pitchFamily="2" charset="-122"/>
              </a:rPr>
              <a:t>或</a:t>
            </a:r>
            <a:r>
              <a:rPr lang="en-US" altLang="zh-CN" dirty="false">
                <a:solidFill>
                  <a:srgbClr val="FF0000"/>
                </a:solidFill>
                <a:ea typeface="宋体" pitchFamily="2" charset="-122"/>
              </a:rPr>
              <a:t>SIG_DFL</a:t>
            </a:r>
            <a:r>
              <a:rPr lang="zh-CN" altLang="en-US" dirty="false">
                <a:ea typeface="宋体" pitchFamily="2" charset="-122"/>
              </a:rPr>
              <a:t>才能取消</a:t>
            </a:r>
            <a:endParaRPr lang="en-US" altLang="zh-CN" dirty="false">
              <a:ea typeface="宋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false">
                <a:ea typeface="宋体" pitchFamily="2" charset="-122"/>
              </a:rPr>
              <a:t>SIG_IGN</a:t>
            </a:r>
            <a:r>
              <a:rPr lang="zh-CN" altLang="en-US" dirty="false">
                <a:ea typeface="宋体" pitchFamily="2" charset="-122"/>
              </a:rPr>
              <a:t>：忽略信号</a:t>
            </a:r>
            <a:endParaRPr lang="en-US" altLang="zh-CN" dirty="false">
              <a:ea typeface="宋体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false">
                <a:ea typeface="宋体" pitchFamily="2" charset="-122"/>
              </a:rPr>
              <a:t>SIG_DFL</a:t>
            </a:r>
            <a:r>
              <a:rPr lang="zh-CN" altLang="en-US" dirty="false">
                <a:ea typeface="宋体" pitchFamily="2" charset="-122"/>
              </a:rPr>
              <a:t>：恢复默认处理方式</a:t>
            </a:r>
            <a:endParaRPr lang="en-US" altLang="zh-CN" dirty="fals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p="http://schemas.openxmlformats.org/presentationml/2006/main" xmlns:a16="http://schemas.microsoft.com/office/drawing/2014/main" xmlns:a="http://schemas.openxmlformats.org/drawingml/2006/main" xmlns:mc="http://schemas.openxmlformats.org/markup-compatibility/2006" mc:Ignorable="a16">
  <p:cSld>
    <p:spTree>
      <p:nvGrpSpPr>
        <p:cNvPr id="3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FCAABE6-39B6-E748-AC03-ADD5D834E0BB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55" name="Rectangle 2"/>
          <p:cNvSpPr>
            <a:spLocks noGrp="true" noChangeArrowheads="true"/>
          </p:cNvSpPr>
          <p:nvPr>
            <p:ph type="title"/>
          </p:nvPr>
        </p:nvSpPr>
        <p:spPr>
          <a:xfrm>
            <a:off x="457200" y="533400"/>
            <a:ext cx="8077200" cy="685800"/>
          </a:xfrm>
        </p:spPr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Explicitly Blocking Signals</a:t>
            </a:r>
            <a:endParaRPr/>
          </a:p>
        </p:txBody>
      </p:sp>
      <p:graphicFrame>
        <p:nvGraphicFramePr>
          <p:cNvPr id="356" name="Group 3"/>
          <p:cNvGraphicFramePr/>
          <p:nvPr/>
        </p:nvGraphicFramePr>
        <p:xfrm>
          <a:off x="457200" y="1600200"/>
          <a:ext cx="8153400" cy="429260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val="1"/>
                    </a:ext>
                  </a:extLst>
                </a:gridCol>
              </a:tblGrid>
              <a:tr h="4292600">
                <a:tc>
                  <a:txBody>
                    <a:bodyPr/>
                    <a:lstStyle/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zh-CN" altLang="en-US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#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include &lt;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signal.h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&gt;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endParaRPr kumimoji="false" lang="en-US" altLang="zh-CN" sz="800" b="true" i="false" u="none" strike="noStrike" cap="none" normalizeH="false" baseline="0" dirty="fals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charset="0"/>
                        <a:ea typeface="宋体" pitchFamily="2" charset="-122"/>
                        <a:cs typeface="Courier New" panose="02070309020205020404" charset="0"/>
                      </a:endParaRPr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false" lang="en-US" altLang="zh-CN" sz="24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sigprocmask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how, const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*set, </a:t>
                      </a:r>
                      <a:b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</a:b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                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oldset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false" lang="en-US" altLang="zh-CN" sz="24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sigemptyset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*set) 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false" lang="en-US" altLang="zh-CN" sz="24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sigfillset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*set);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false" lang="en-US" altLang="zh-CN" sz="24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sigaddset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*set,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false" lang="en-US" altLang="zh-CN" sz="24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sigdelset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*set,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Return: 0 if OK, -1 on error</a:t>
                      </a:r>
                      <a:endParaRPr/>
                    </a:p>
                    <a:p>
                      <a:pPr marL="0" marR="0" lvl="0" indent="0" algn="l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 </a:t>
                      </a:r>
                      <a:r>
                        <a:rPr kumimoji="false" lang="en-US" altLang="zh-CN" sz="24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sigismember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(const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sigset_t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*set,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int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 </a:t>
                      </a:r>
                      <a:r>
                        <a:rPr kumimoji="false" lang="en-US" altLang="zh-CN" sz="2000" b="true" i="false" u="none" strike="noStrike" cap="none" normalizeH="false" baseline="0" dirty="false" err="tru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signum</a:t>
                      </a: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);</a:t>
                      </a:r>
                      <a:endParaRPr/>
                    </a:p>
                    <a:p>
                      <a:pPr marL="0" marR="0" lvl="0" indent="0" algn="r" defTabSz="914400" rtl="false" eaLnBrk="false" fontAlgn="base" latinLnBrk="false" hangingPunct="false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1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false" lang="en-US" altLang="zh-CN" sz="2000" b="true" i="false" u="none" strike="noStrike" cap="none" normalizeH="false" baseline="0" dirty="false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charset="0"/>
                          <a:ea typeface="宋体" pitchFamily="2" charset="-122"/>
                          <a:cs typeface="Courier New" panose="02070309020205020404" charset="0"/>
                        </a:rPr>
                        <a:t>Returns: 1 if member, 0 if not, -1 on error</a:t>
                      </a:r>
                      <a:endParaRPr/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val="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3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3E5AC440-82AD-9C46-B9F1-384E5D9430D9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5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Software Events</a:t>
            </a:r>
            <a:endParaRPr/>
          </a:p>
        </p:txBody>
      </p:sp>
      <p:sp>
        <p:nvSpPr>
          <p:cNvPr id="360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defRPr/>
            </a:pPr>
            <a:r>
              <a:rPr lang="en-US" altLang="zh-CN" dirty="false">
                <a:ea typeface="宋体" pitchFamily="2" charset="-122"/>
              </a:rPr>
              <a:t>SIGINT signal (number 2) </a:t>
            </a:r>
            <a:endParaRPr/>
          </a:p>
          <a:p>
            <a:pPr lvl="1">
              <a:defRPr/>
            </a:pPr>
            <a:r>
              <a:rPr lang="en-US" altLang="zh-CN" sz="2000" dirty="false">
                <a:ea typeface="宋体" pitchFamily="2" charset="-122"/>
              </a:rPr>
              <a:t>While a process is running in the foreground</a:t>
            </a:r>
            <a:endParaRPr/>
          </a:p>
          <a:p>
            <a:pPr lvl="1">
              <a:defRPr/>
            </a:pPr>
            <a:r>
              <a:rPr lang="en-US" altLang="zh-CN" sz="2000" dirty="false">
                <a:ea typeface="宋体" pitchFamily="2" charset="-122"/>
              </a:rPr>
              <a:t>if you type a </a:t>
            </a:r>
            <a:r>
              <a:rPr lang="en-US" altLang="zh-CN" sz="2000" b="true" u="sng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ctrl-c</a:t>
            </a:r>
            <a:endParaRPr/>
          </a:p>
          <a:p>
            <a:pPr lvl="1">
              <a:defRPr/>
            </a:pPr>
            <a:r>
              <a:rPr lang="en-US" altLang="zh-CN" sz="2000" dirty="false">
                <a:ea typeface="宋体" pitchFamily="2" charset="-122"/>
              </a:rPr>
              <a:t>then the kernel sends a SIGINT signal to the process </a:t>
            </a:r>
            <a:endParaRPr/>
          </a:p>
          <a:p>
            <a:pPr>
              <a:defRPr/>
            </a:pPr>
            <a:r>
              <a:rPr lang="en-US" altLang="zh-CN" dirty="false">
                <a:ea typeface="宋体" pitchFamily="2" charset="-122"/>
              </a:rPr>
              <a:t>SIGKILL signal (number 9) </a:t>
            </a:r>
            <a:endParaRPr/>
          </a:p>
          <a:p>
            <a:pPr lvl="1">
              <a:defRPr/>
            </a:pPr>
            <a:r>
              <a:rPr lang="en-US" altLang="zh-CN" sz="2000" dirty="false">
                <a:ea typeface="宋体" pitchFamily="2" charset="-122"/>
              </a:rPr>
              <a:t>A process can forcibly </a:t>
            </a:r>
            <a:r>
              <a:rPr lang="en-US" altLang="zh-CN" sz="2000" u="sng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</a:t>
            </a:r>
            <a:r>
              <a:rPr lang="en-US" altLang="zh-CN" sz="2000" dirty="false">
                <a:ea typeface="宋体" pitchFamily="2" charset="-122"/>
              </a:rPr>
              <a:t> another process</a:t>
            </a:r>
            <a:endParaRPr/>
          </a:p>
          <a:p>
            <a:pPr lvl="1">
              <a:defRPr/>
            </a:pPr>
            <a:r>
              <a:rPr lang="en-US" altLang="zh-CN" sz="2000" dirty="false">
                <a:ea typeface="宋体" pitchFamily="2" charset="-122"/>
              </a:rPr>
              <a:t>by sending it a SIGKILL signal</a:t>
            </a:r>
            <a:endParaRPr/>
          </a:p>
          <a:p>
            <a:pPr>
              <a:defRPr/>
            </a:pPr>
            <a:r>
              <a:rPr lang="en-US" altLang="zh-CN" dirty="false">
                <a:ea typeface="宋体" pitchFamily="2" charset="-122"/>
              </a:rPr>
              <a:t>SIGCHLD signal (number 17) </a:t>
            </a:r>
            <a:endParaRPr/>
          </a:p>
          <a:p>
            <a:pPr lvl="1">
              <a:defRPr/>
            </a:pPr>
            <a:r>
              <a:rPr lang="en-US" altLang="zh-CN" sz="2000" dirty="false">
                <a:ea typeface="宋体" pitchFamily="2" charset="-122"/>
              </a:rPr>
              <a:t>When a child process </a:t>
            </a:r>
            <a:r>
              <a:rPr lang="en-US" altLang="zh-CN" sz="2000" u="sng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terminates</a:t>
            </a:r>
            <a:r>
              <a:rPr lang="en-US" altLang="zh-CN" sz="2000" dirty="false">
                <a:ea typeface="宋体" pitchFamily="2" charset="-122"/>
              </a:rPr>
              <a:t> or </a:t>
            </a:r>
            <a:r>
              <a:rPr lang="en-US" altLang="zh-CN" sz="2000" u="sng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stops</a:t>
            </a:r>
            <a:r>
              <a:rPr lang="en-US" altLang="zh-CN" sz="2000" dirty="false">
                <a:ea typeface="宋体" pitchFamily="2" charset="-122"/>
              </a:rPr>
              <a:t>, </a:t>
            </a:r>
            <a:endParaRPr/>
          </a:p>
          <a:p>
            <a:pPr lvl="1">
              <a:defRPr/>
            </a:pPr>
            <a:r>
              <a:rPr lang="en-US" altLang="zh-CN" sz="2000" dirty="false">
                <a:ea typeface="宋体" pitchFamily="2" charset="-122"/>
              </a:rPr>
              <a:t>the kernel sends a SIGCHLD signal to the parent.</a:t>
            </a:r>
            <a:endParaRPr lang="zh-CN" altLang="en-US" sz="2000" dirty="false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>
  <p:cSld>
    <p:spTree>
      <p:nvGrpSpPr>
        <p:cNvPr id="3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80488257-99AE-CE41-A0F7-A2EDE96E1076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63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Explicitly Blocking Signals</a:t>
            </a:r>
            <a:endParaRPr/>
          </a:p>
        </p:txBody>
      </p:sp>
      <p:sp>
        <p:nvSpPr>
          <p:cNvPr id="364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sigprocmask</a:t>
            </a:r>
            <a:endParaRPr lang="en-US">
              <a:latin typeface="Comic Sans MS"/>
              <a:ea typeface="宋体"/>
              <a:cs typeface="+mn-cs"/>
            </a:endParaRPr>
          </a:p>
          <a:p>
            <a:pPr lvl="1">
              <a:buChar char="–"/>
            </a:pPr>
            <a:r>
              <a:rPr lang="zh-CN">
                <a:latin typeface="Comic Sans MS"/>
                <a:ea typeface="宋体"/>
              </a:rPr>
              <a:t>改变当前屏蔽信号集合（</a:t>
            </a:r>
            <a:r>
              <a:rPr lang="en-US">
                <a:latin typeface="Comic Sans MS"/>
                <a:ea typeface="宋体"/>
              </a:rPr>
              <a:t>blocked bit vector</a:t>
            </a:r>
            <a:r>
              <a:rPr lang="zh-CN">
                <a:latin typeface="Comic Sans MS"/>
                <a:ea typeface="宋体"/>
              </a:rPr>
              <a:t>）的状态</a:t>
            </a:r>
            <a:endParaRPr lang="en-US">
              <a:latin typeface="Comic Sans MS"/>
              <a:ea typeface="宋体"/>
            </a:endParaRPr>
          </a:p>
          <a:p>
            <a:pPr lvl="1">
              <a:buChar char="–"/>
            </a:pP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SIG_BLOCK</a:t>
            </a:r>
            <a:r>
              <a:rPr lang="en-US">
                <a:latin typeface="Comic Sans MS"/>
                <a:ea typeface="宋体"/>
              </a:rPr>
              <a:t>: add the signals in set to blocked (blocked = blocked | set )</a:t>
            </a:r>
            <a:endParaRPr/>
          </a:p>
          <a:p>
            <a:pPr lvl="1">
              <a:buChar char="–"/>
            </a:pP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SIG_UNBLOCK</a:t>
            </a:r>
            <a:r>
              <a:rPr lang="en-US">
                <a:latin typeface="Comic Sans MS"/>
                <a:ea typeface="宋体"/>
              </a:rPr>
              <a:t>: Remove the signals in set from blocked (blocked = blocked &amp; ~set)</a:t>
            </a:r>
            <a:endParaRPr/>
          </a:p>
          <a:p>
            <a:pPr lvl="1">
              <a:buChar char="–"/>
            </a:pP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SIG_SETMASK</a:t>
            </a:r>
            <a:r>
              <a:rPr lang="en-US">
                <a:latin typeface="Comic Sans MS"/>
                <a:ea typeface="宋体"/>
              </a:rPr>
              <a:t>: blocked = set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If </a:t>
            </a:r>
            <a:r>
              <a:rPr lang="en-US">
                <a:latin typeface="Comic Sans MS"/>
                <a:ea typeface="宋体"/>
              </a:rPr>
              <a:t>oldset</a:t>
            </a:r>
            <a:r>
              <a:rPr lang="en-US">
                <a:latin typeface="Comic Sans MS"/>
                <a:ea typeface="宋体"/>
              </a:rPr>
              <a:t> is non-NULL, the previous value of the blocked bit vector is stored in </a:t>
            </a:r>
            <a:r>
              <a:rPr lang="en-US">
                <a:latin typeface="Comic Sans MS"/>
                <a:ea typeface="宋体"/>
              </a:rPr>
              <a:t>oldset</a:t>
            </a:r>
            <a:endParaRPr lang="en-US">
              <a:latin typeface="Comic Sans MS"/>
              <a:ea typeface="宋体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>
  <p:cSld>
    <p:spTree>
      <p:nvGrpSpPr>
        <p:cNvPr id="3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09EDBB08-14F9-B748-AF02-FA8328186930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66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67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>
                <a:ea typeface="宋体" pitchFamily="2" charset="-122"/>
              </a:rPr>
              <a:t>Explicitly Blocking Signals</a:t>
            </a:r>
            <a:endParaRPr/>
          </a:p>
        </p:txBody>
      </p:sp>
      <p:sp>
        <p:nvSpPr>
          <p:cNvPr id="368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Signal set</a:t>
            </a:r>
            <a:r>
              <a:rPr lang="en-US">
                <a:latin typeface="Comic Sans MS"/>
                <a:ea typeface="宋体"/>
              </a:rPr>
              <a:t> </a:t>
            </a:r>
            <a:endParaRPr/>
          </a:p>
          <a:p>
            <a:pPr lvl="2">
              <a:buChar char="•"/>
            </a:pPr>
            <a:r>
              <a:rPr lang="en-US" sz="2400">
                <a:latin typeface="Comic Sans MS"/>
                <a:ea typeface="宋体"/>
              </a:rPr>
              <a:t>Sigemptyset</a:t>
            </a:r>
            <a:r>
              <a:rPr lang="zh-CN" sz="2400">
                <a:latin typeface="Comic Sans MS"/>
                <a:ea typeface="宋体"/>
              </a:rPr>
              <a:t>：将</a:t>
            </a:r>
            <a:r>
              <a:rPr lang="en-US" sz="2400">
                <a:latin typeface="Comic Sans MS"/>
                <a:ea typeface="宋体"/>
              </a:rPr>
              <a:t>set</a:t>
            </a:r>
            <a:r>
              <a:rPr lang="zh-CN" sz="2400">
                <a:latin typeface="Comic Sans MS"/>
                <a:ea typeface="宋体"/>
              </a:rPr>
              <a:t>每一个</a:t>
            </a:r>
            <a:r>
              <a:rPr lang="en-US" sz="2400">
                <a:latin typeface="Comic Sans MS"/>
                <a:ea typeface="宋体"/>
              </a:rPr>
              <a:t>bit</a:t>
            </a:r>
            <a:r>
              <a:rPr lang="zh-CN" sz="2400">
                <a:latin typeface="Comic Sans MS"/>
                <a:ea typeface="宋体"/>
              </a:rPr>
              <a:t>设置为</a:t>
            </a:r>
            <a:r>
              <a:rPr lang="en-US" sz="2400">
                <a:latin typeface="Comic Sans MS"/>
                <a:ea typeface="宋体"/>
              </a:rPr>
              <a:t>0</a:t>
            </a:r>
            <a:endParaRPr/>
          </a:p>
          <a:p>
            <a:pPr lvl="2">
              <a:buChar char="•"/>
            </a:pPr>
            <a:r>
              <a:rPr lang="en-US" sz="2400">
                <a:latin typeface="Comic Sans MS"/>
                <a:ea typeface="宋体"/>
              </a:rPr>
              <a:t>Sigfillset</a:t>
            </a:r>
            <a:r>
              <a:rPr lang="zh-CN" sz="2400">
                <a:latin typeface="Comic Sans MS"/>
                <a:ea typeface="宋体"/>
              </a:rPr>
              <a:t> </a:t>
            </a:r>
            <a:r>
              <a:rPr lang="zh-CN" sz="2400">
                <a:latin typeface="Comic Sans MS"/>
                <a:ea typeface="宋体"/>
              </a:rPr>
              <a:t>：将</a:t>
            </a:r>
            <a:r>
              <a:rPr lang="en-US" sz="2400">
                <a:latin typeface="Comic Sans MS"/>
                <a:ea typeface="宋体"/>
              </a:rPr>
              <a:t>set</a:t>
            </a:r>
            <a:r>
              <a:rPr lang="zh-CN" sz="2400">
                <a:latin typeface="Comic Sans MS"/>
                <a:ea typeface="宋体"/>
              </a:rPr>
              <a:t>每一个</a:t>
            </a:r>
            <a:r>
              <a:rPr lang="en-US" sz="2400">
                <a:latin typeface="Comic Sans MS"/>
                <a:ea typeface="宋体"/>
              </a:rPr>
              <a:t>bit</a:t>
            </a:r>
            <a:r>
              <a:rPr lang="zh-CN" sz="2400">
                <a:latin typeface="Comic Sans MS"/>
                <a:ea typeface="宋体"/>
              </a:rPr>
              <a:t>设置为</a:t>
            </a:r>
            <a:r>
              <a:rPr lang="en-US" sz="2400">
                <a:latin typeface="Comic Sans MS"/>
                <a:ea typeface="宋体"/>
              </a:rPr>
              <a:t>1</a:t>
            </a:r>
            <a:endParaRPr/>
          </a:p>
          <a:p>
            <a:pPr lvl="2">
              <a:buChar char="•"/>
            </a:pPr>
            <a:r>
              <a:rPr lang="en-US" sz="2400">
                <a:latin typeface="Comic Sans MS"/>
                <a:ea typeface="宋体"/>
              </a:rPr>
              <a:t>Sigaddset</a:t>
            </a:r>
            <a:r>
              <a:rPr lang="zh-CN" sz="2400">
                <a:latin typeface="Comic Sans MS"/>
                <a:ea typeface="宋体"/>
              </a:rPr>
              <a:t> </a:t>
            </a:r>
            <a:r>
              <a:rPr lang="zh-CN" sz="2400">
                <a:latin typeface="Comic Sans MS"/>
                <a:ea typeface="宋体"/>
              </a:rPr>
              <a:t>：在</a:t>
            </a:r>
            <a:r>
              <a:rPr lang="en-US" sz="2400">
                <a:latin typeface="Comic Sans MS"/>
                <a:ea typeface="宋体"/>
              </a:rPr>
              <a:t>set</a:t>
            </a:r>
            <a:r>
              <a:rPr lang="zh-CN" sz="2400">
                <a:latin typeface="Comic Sans MS"/>
                <a:ea typeface="宋体"/>
              </a:rPr>
              <a:t>中增加一个屏蔽信号</a:t>
            </a:r>
            <a:endParaRPr lang="en-US" sz="2400">
              <a:latin typeface="Comic Sans MS"/>
              <a:ea typeface="宋体"/>
            </a:endParaRPr>
          </a:p>
          <a:p>
            <a:pPr lvl="2">
              <a:buChar char="•"/>
            </a:pPr>
            <a:r>
              <a:rPr lang="en-US" sz="2400">
                <a:latin typeface="Comic Sans MS"/>
                <a:ea typeface="宋体"/>
              </a:rPr>
              <a:t>Sigdelset</a:t>
            </a:r>
            <a:r>
              <a:rPr lang="zh-CN" sz="2400">
                <a:latin typeface="Comic Sans MS"/>
                <a:ea typeface="宋体"/>
              </a:rPr>
              <a:t>：在</a:t>
            </a:r>
            <a:r>
              <a:rPr lang="en-US" sz="2400">
                <a:latin typeface="Comic Sans MS"/>
                <a:ea typeface="宋体"/>
              </a:rPr>
              <a:t>set</a:t>
            </a:r>
            <a:r>
              <a:rPr lang="zh-CN" sz="2400">
                <a:latin typeface="Comic Sans MS"/>
                <a:ea typeface="宋体"/>
              </a:rPr>
              <a:t>中删除一个屏蔽信号</a:t>
            </a:r>
            <a:endParaRPr/>
          </a:p>
          <a:p>
            <a:pPr lvl="2">
              <a:buChar char="•"/>
            </a:pPr>
            <a:endParaRPr lang="en-US">
              <a:latin typeface="Comic Sans MS"/>
              <a:ea typeface="宋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>
                <a:ea typeface="宋体" pitchFamily="2" charset="-122"/>
              </a:rPr>
              <a:t>Explicitly Blocking Signals</a:t>
            </a:r>
            <a:endParaRPr kumimoji="true" lang="zh-CN" altLang="en-US" dirty="false"/>
          </a:p>
        </p:txBody>
      </p:sp>
      <p:pic>
        <p:nvPicPr>
          <p:cNvPr id="371" name="内容占位符 4"/>
          <p:cNvPicPr>
            <a:picLocks noGrp="true" noChangeAspect="true"/>
          </p:cNvPicPr>
          <p:nvPr>
            <p:ph idx="1"/>
          </p:nvPr>
        </p:nvPicPr>
        <p:blipFill>
          <a:blip r:embed="rId1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457200" y="1902706"/>
            <a:ext cx="8305800" cy="3814588"/>
          </a:xfrm>
        </p:spPr>
      </p:pic>
      <p:sp>
        <p:nvSpPr>
          <p:cNvPr id="372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67</a:t>
            </a:fld>
            <a:endParaRPr lang="en-US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>
  <p:cSld>
    <p:spTree>
      <p:nvGrpSpPr>
        <p:cNvPr id="3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en-US" altLang="zh-CN" dirty="false"/>
              <a:t>Linux</a:t>
            </a:r>
            <a:r>
              <a:rPr kumimoji="true" lang="zh-CN" altLang="en-US" dirty="false"/>
              <a:t>信号处理程序的难点</a:t>
            </a:r>
            <a:endParaRPr/>
          </a:p>
        </p:txBody>
      </p:sp>
      <p:sp>
        <p:nvSpPr>
          <p:cNvPr id="375" name="内容占位符 2"/>
          <p:cNvSpPr>
            <a:spLocks noGrp="true"/>
          </p:cNvSpPr>
          <p:nvPr>
            <p:ph idx="1"/>
          </p:nvPr>
        </p:nvSpPr>
        <p:spPr>
          <a:xfrm>
            <a:off x="457200" y="1600200"/>
            <a:ext cx="8458200" cy="4419600"/>
          </a:xfrm>
        </p:spPr>
        <p:txBody>
          <a:bodyPr/>
          <a:lstStyle/>
          <a:p>
            <a:pPr/>
            <a:r>
              <a:rPr kumimoji="true" lang="zh-CN" altLang="en-US" dirty="false"/>
              <a:t>处理程序与主程序</a:t>
            </a:r>
            <a:r>
              <a:rPr kumimoji="true" lang="zh-CN" altLang="en-US" dirty="false">
                <a:solidFill>
                  <a:srgbClr val="FF0000"/>
                </a:solidFill>
              </a:rPr>
              <a:t>并发</a:t>
            </a:r>
            <a:r>
              <a:rPr kumimoji="true" lang="zh-CN" altLang="en-US" dirty="false"/>
              <a:t>，</a:t>
            </a:r>
            <a:r>
              <a:rPr kumimoji="true" lang="zh-CN" altLang="en-US" dirty="false">
                <a:solidFill>
                  <a:srgbClr val="FF0000"/>
                </a:solidFill>
              </a:rPr>
              <a:t>共享</a:t>
            </a:r>
            <a:r>
              <a:rPr kumimoji="true" lang="zh-CN" altLang="en-US" dirty="false"/>
              <a:t>同样的</a:t>
            </a:r>
            <a:r>
              <a:rPr kumimoji="true" lang="zh-CN" altLang="en-US" dirty="false">
                <a:solidFill>
                  <a:srgbClr val="FF0000"/>
                </a:solidFill>
              </a:rPr>
              <a:t>全局变量</a:t>
            </a:r>
            <a:r>
              <a:rPr kumimoji="true" lang="zh-CN" altLang="en-US" dirty="false"/>
              <a:t>，因此可能互相干扰；</a:t>
            </a:r>
            <a:endParaRPr kumimoji="true" lang="en-US" altLang="zh-CN" dirty="false"/>
          </a:p>
          <a:p>
            <a:pPr/>
            <a:r>
              <a:rPr kumimoji="true" lang="zh-CN" altLang="en-US" dirty="false"/>
              <a:t>如何以及何时接收信号的规则常常</a:t>
            </a:r>
            <a:r>
              <a:rPr kumimoji="true" lang="zh-CN" altLang="en-US" dirty="false">
                <a:solidFill>
                  <a:srgbClr val="FF0000"/>
                </a:solidFill>
              </a:rPr>
              <a:t>有违人的直觉</a:t>
            </a:r>
            <a:r>
              <a:rPr kumimoji="true" lang="zh-CN" altLang="en-US" dirty="false"/>
              <a:t>；</a:t>
            </a:r>
            <a:endParaRPr kumimoji="true" lang="en-US" altLang="zh-CN" dirty="false"/>
          </a:p>
          <a:p>
            <a:pPr/>
            <a:r>
              <a:rPr kumimoji="true" lang="zh-CN" altLang="en-US" dirty="false"/>
              <a:t>不同的系统有不同的信号处理语义</a:t>
            </a:r>
            <a:endParaRPr kumimoji="true" lang="en-US" altLang="zh-CN" dirty="false"/>
          </a:p>
        </p:txBody>
      </p:sp>
      <p:sp>
        <p:nvSpPr>
          <p:cNvPr id="376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68</a:t>
            </a:fld>
            <a:endParaRPr lang="en-US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2864876" y="4667343"/>
            <a:ext cx="6126724" cy="2212428"/>
          </a:xfrm>
          <a:prstGeom prst="rect">
            <a:avLst/>
          </a:prstGeom>
        </p:spPr>
      </p:pic>
      <p:sp>
        <p:nvSpPr>
          <p:cNvPr id="37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kumimoji="true" lang="zh-CN" altLang="en-US" dirty="false"/>
              <a:t>课堂练习</a:t>
            </a:r>
            <a:endParaRPr/>
          </a:p>
        </p:txBody>
      </p:sp>
      <p:sp>
        <p:nvSpPr>
          <p:cNvPr id="380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457200" y="1482634"/>
            <a:ext cx="2206171" cy="4419600"/>
          </a:xfrm>
        </p:spPr>
        <p:txBody>
          <a:bodyPr/>
          <a:lstStyle/>
          <a:p>
            <a:pPr/>
            <a:r>
              <a:rPr kumimoji="true" lang="zh-CN" altLang="en-US" dirty="false"/>
              <a:t>下列程序的输出是什么？</a:t>
            </a:r>
            <a:endParaRPr/>
          </a:p>
        </p:txBody>
      </p:sp>
      <p:sp>
        <p:nvSpPr>
          <p:cNvPr id="381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72</a:t>
            </a:fld>
            <a:endParaRPr lang="en-US" altLang="zh-CN"/>
          </a:p>
        </p:txBody>
      </p:sp>
      <p:pic>
        <p:nvPicPr>
          <p:cNvPr id="382" name="图片 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>
            <a:off x="2895600" y="76200"/>
            <a:ext cx="5863771" cy="4689531"/>
          </a:xfrm>
          <a:prstGeom prst="rect">
            <a:avLst/>
          </a:prstGeom>
        </p:spPr>
      </p:pic>
      <p:sp>
        <p:nvSpPr>
          <p:cNvPr id="383" name=""/>
          <p:cNvSpPr txBox="true"/>
          <p:nvPr/>
        </p:nvSpPr>
        <p:spPr>
          <a:xfrm rot="0" flipH="false" flipV="false">
            <a:off x="191860" y="3359243"/>
            <a:ext cx="2736850" cy="13081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/>
            <a:r>
              <a:rPr lang="en-US"/>
              <a:t>A child created via fork(2) inherits a copy of its parent's signal dispositions.  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图片 5"/>
          <p:cNvPicPr>
            <a:picLocks noChangeAspect="true"/>
          </p:cNvPicPr>
          <p:nvPr/>
        </p:nvPicPr>
        <p:blipFill>
          <a:blip r:embed="rId1">
            <a:extLst>
              <a:ext uri="{28A0092B-C50C-407E-A947-70E740481C1C}"/>
            </a:extLst>
          </a:blip>
          <a:stretch>
            <a:fillRect/>
          </a:stretch>
        </p:blipFill>
        <p:spPr>
          <a:xfrm rot="0" flipH="false" flipV="false">
            <a:off x="2979176" y="4667343"/>
            <a:ext cx="6126724" cy="2212428"/>
          </a:xfrm>
          <a:prstGeom prst="rect">
            <a:avLst/>
          </a:prstGeom>
        </p:spPr>
      </p:pic>
      <p:sp>
        <p:nvSpPr>
          <p:cNvPr id="386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zh-CN"/>
              <a:t>课堂练习</a:t>
            </a:r>
            <a:r>
              <a:rPr lang="en-US"/>
              <a:t>-</a:t>
            </a:r>
            <a:r>
              <a:rPr lang="zh-CN"/>
              <a:t>答案</a:t>
            </a:r>
            <a:endParaRPr/>
          </a:p>
        </p:txBody>
      </p:sp>
      <p:sp>
        <p:nvSpPr>
          <p:cNvPr id="387" name="内容占位符 2"/>
          <p:cNvSpPr>
            <a:spLocks noGrp="true"/>
          </p:cNvSpPr>
          <p:nvPr>
            <p:ph idx="1"/>
          </p:nvPr>
        </p:nvSpPr>
        <p:spPr>
          <a:xfrm rot="0" flipH="false" flipV="false">
            <a:off x="457200" y="1482634"/>
            <a:ext cx="2206171" cy="4419600"/>
          </a:xfrm>
        </p:spPr>
        <p:txBody>
          <a:bodyPr/>
          <a:lstStyle/>
          <a:p>
            <a:pPr>
              <a:buChar char="•"/>
            </a:pPr>
            <a:r>
              <a:rPr lang="zh-CN"/>
              <a:t>下列程序的输出是什么？</a:t>
            </a:r>
            <a:endParaRPr/>
          </a:p>
          <a:p>
            <a:pPr>
              <a:buChar char="•"/>
            </a:pPr>
            <a:r>
              <a:rPr lang="en-US"/>
              <a:t>213</a:t>
            </a:r>
            <a:endParaRPr/>
          </a:p>
        </p:txBody>
      </p:sp>
      <p:sp>
        <p:nvSpPr>
          <p:cNvPr id="388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72</a:t>
            </a:fld>
            <a:endParaRPr lang="en-US" altLang="zh-CN"/>
          </a:p>
        </p:txBody>
      </p:sp>
      <p:pic>
        <p:nvPicPr>
          <p:cNvPr id="389" name="图片 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/>
            </a:extLst>
          </a:blip>
          <a:stretch>
            <a:fillRect/>
          </a:stretch>
        </p:blipFill>
        <p:spPr>
          <a:xfrm rot="0" flipH="false" flipV="false">
            <a:off x="3009900" y="76200"/>
            <a:ext cx="5863771" cy="4689531"/>
          </a:xfrm>
          <a:prstGeom prst="rect">
            <a:avLst/>
          </a:prstGeom>
        </p:spPr>
      </p:pic>
      <p:sp>
        <p:nvSpPr>
          <p:cNvPr id="390" name=""/>
          <p:cNvSpPr txBox="true"/>
          <p:nvPr/>
        </p:nvSpPr>
        <p:spPr>
          <a:xfrm rot="0" flipH="false" flipV="false">
            <a:off x="3383280" y="3692434"/>
            <a:ext cx="3365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>
                <a:solidFill>
                  <a:srgbClr val="FF0000">
                    <a:alpha val="100000"/>
                  </a:srgbClr>
                </a:solidFill>
              </a:rPr>
              <a:t>2</a:t>
            </a:r>
            <a:endParaRPr/>
          </a:p>
        </p:txBody>
      </p:sp>
      <p:sp>
        <p:nvSpPr>
          <p:cNvPr id="391" name=""/>
          <p:cNvSpPr txBox="true"/>
          <p:nvPr/>
        </p:nvSpPr>
        <p:spPr>
          <a:xfrm rot="0" flipH="false" flipV="false">
            <a:off x="3383280" y="1482634"/>
            <a:ext cx="3365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>
                <a:solidFill>
                  <a:srgbClr val="FF0000">
                    <a:alpha val="100000"/>
                  </a:srgbClr>
                </a:solidFill>
              </a:rPr>
              <a:t>1</a:t>
            </a:r>
            <a:endParaRPr/>
          </a:p>
        </p:txBody>
      </p:sp>
      <p:sp>
        <p:nvSpPr>
          <p:cNvPr id="392" name=""/>
          <p:cNvSpPr txBox="true"/>
          <p:nvPr/>
        </p:nvSpPr>
        <p:spPr>
          <a:xfrm rot="0" flipH="false" flipV="false">
            <a:off x="3383280" y="5902234"/>
            <a:ext cx="3365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>
                <a:solidFill>
                  <a:srgbClr val="FF0000">
                    <a:alpha val="100000"/>
                  </a:srgbClr>
                </a:solidFill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>
  <p:cSld>
    <p:spTree>
      <p:nvGrpSpPr>
        <p:cNvPr id="3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759F028D-86AD-2C4F-AE08-3D073C085AE1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73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95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>
                <a:ea typeface="宋体" pitchFamily="2" charset="-122"/>
              </a:rPr>
              <a:t>Nasty Concurrency Bugs</a:t>
            </a:r>
            <a:endParaRPr/>
          </a:p>
        </p:txBody>
      </p:sp>
      <p:sp>
        <p:nvSpPr>
          <p:cNvPr id="396" name="Rectangle 2"/>
          <p:cNvSpPr txBox="true">
            <a:spLocks noChangeArrowheads="true"/>
          </p:cNvSpPr>
          <p:nvPr/>
        </p:nvSpPr>
        <p:spPr bwMode="auto">
          <a:xfrm>
            <a:off x="381000" y="1447800"/>
            <a:ext cx="8458200" cy="5257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10 int main(int argc, char **argv)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11 {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12    int pid;	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14    signal(SIGCHLD, handler);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15    initjobs(); </a:t>
            </a:r>
            <a:r>
              <a:rPr lang="en-US" sz="1800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initialize the job list */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16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17    while(1) {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18        </a:t>
            </a:r>
            <a:r>
              <a:rPr lang="en-US" sz="1800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/*child process */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19        if ((pid = fork()) == 0)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20           Execve(</a:t>
            </a:r>
            <a:r>
              <a:rPr lang="en-US" sz="1800">
                <a:latin typeface="Courier New"/>
                <a:ea typeface="宋体"/>
                <a:cs typeface="Courier New"/>
              </a:rPr>
              <a:t>“</a:t>
            </a:r>
            <a:r>
              <a:rPr lang="en-US" sz="1800">
                <a:latin typeface="Courier New"/>
                <a:ea typeface="宋体"/>
                <a:cs typeface="Courier New"/>
              </a:rPr>
              <a:t>/bin/ls</a:t>
            </a:r>
            <a:r>
              <a:rPr lang="en-US" sz="1800">
                <a:latin typeface="Courier New"/>
                <a:ea typeface="宋体"/>
                <a:cs typeface="Courier New"/>
              </a:rPr>
              <a:t>”</a:t>
            </a:r>
            <a:r>
              <a:rPr lang="en-US" sz="1800">
                <a:latin typeface="Courier New"/>
                <a:ea typeface="宋体"/>
                <a:cs typeface="Courier New"/>
              </a:rPr>
              <a:t>, argv, NULL);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21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22        </a:t>
            </a:r>
            <a:r>
              <a:rPr lang="en-US" sz="1800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parent process */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23        </a:t>
            </a:r>
            <a:r>
              <a:rPr lang="en-US" sz="1800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addjob</a:t>
            </a:r>
            <a:r>
              <a:rPr lang="en-US" sz="1800">
                <a:latin typeface="Courier New"/>
                <a:ea typeface="宋体"/>
                <a:cs typeface="Courier New"/>
              </a:rPr>
              <a:t>(pid) ; </a:t>
            </a:r>
            <a:r>
              <a:rPr lang="en-US" sz="1800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Add the child to the job list */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24    }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25    exit(0)</a:t>
            </a:r>
            <a:endParaRPr/>
          </a:p>
          <a:p>
            <a:pPr>
              <a:buFontTx/>
              <a:buNone/>
            </a:pPr>
            <a:r>
              <a:rPr lang="en-US" sz="1800">
                <a:latin typeface="Courier New"/>
                <a:ea typeface="宋体"/>
                <a:cs typeface="Courier New"/>
              </a:rPr>
              <a:t>26 }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>
  <p:cSld>
    <p:spTree>
      <p:nvGrpSpPr>
        <p:cNvPr id="3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5619019-9A14-4049-9DEA-0E63D3E11D2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74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399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>
                <a:ea typeface="宋体" pitchFamily="2" charset="-122"/>
              </a:rPr>
              <a:t>Nasty Concurrency Bugs</a:t>
            </a:r>
            <a:endParaRPr/>
          </a:p>
        </p:txBody>
      </p:sp>
      <p:sp>
        <p:nvSpPr>
          <p:cNvPr id="400" name="Rectangle 2"/>
          <p:cNvSpPr txBox="true">
            <a:spLocks noChangeArrowheads="true"/>
          </p:cNvSpPr>
          <p:nvPr/>
        </p:nvSpPr>
        <p:spPr bwMode="auto">
          <a:xfrm>
            <a:off x="381000" y="1447800"/>
            <a:ext cx="7772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1  void handler(</a:t>
            </a:r>
            <a:r>
              <a:rPr lang="en-US" altLang="zh-CN" sz="1800" dirty="false" err="true">
                <a:latin typeface="Courier New" panose="02070309020205020404" charset="0"/>
                <a:cs typeface="Courier New" panose="02070309020205020404" charset="0"/>
              </a:rPr>
              <a:t>int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 sig)</a:t>
            </a:r>
            <a:endParaRPr/>
          </a:p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2  {</a:t>
            </a:r>
            <a:endParaRPr/>
          </a:p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3     </a:t>
            </a:r>
            <a:r>
              <a:rPr lang="en-US" altLang="zh-CN" sz="1800" dirty="false" err="true">
                <a:latin typeface="Courier New" panose="02070309020205020404" charset="0"/>
                <a:cs typeface="Courier New" panose="02070309020205020404" charset="0"/>
              </a:rPr>
              <a:t>pid_t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lang="en-US" altLang="zh-CN" sz="1800" dirty="false" err="true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 ;</a:t>
            </a:r>
            <a:endParaRPr/>
          </a:p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      </a:t>
            </a:r>
            <a:r>
              <a:rPr lang="en-US" altLang="zh-CN" sz="1800" dirty="false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/*reap a zombie child */</a:t>
            </a:r>
            <a:endParaRPr lang="en-US" altLang="zh-CN" sz="1800" dirty="false">
              <a:latin typeface="Courier New" panose="02070309020205020404" charset="0"/>
              <a:cs typeface="Courier New" panose="02070309020205020404" charset="0"/>
            </a:endParaRPr>
          </a:p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4     while (</a:t>
            </a:r>
            <a:r>
              <a:rPr lang="en-US" altLang="zh-CN" sz="1800" dirty="false" err="true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 = </a:t>
            </a:r>
            <a:r>
              <a:rPr lang="en-US" altLang="zh-CN" sz="1800" dirty="false" err="true">
                <a:latin typeface="Courier New" panose="02070309020205020404" charset="0"/>
                <a:cs typeface="Courier New" panose="02070309020205020404" charset="0"/>
              </a:rPr>
              <a:t>waitpid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(-1, NULL, </a:t>
            </a:r>
            <a:r>
              <a:rPr lang="en-US" altLang="zh-CN" sz="1800" dirty="false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</a:rPr>
              <a:t>WNOHAN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) &gt; 0)  </a:t>
            </a:r>
            <a:endParaRPr/>
          </a:p>
          <a:p>
            <a:pPr>
              <a:buFontTx/>
              <a:buNone/>
            </a:pPr>
            <a:r>
              <a:rPr lang="en-US" altLang="zh-CN" sz="1800" dirty="false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        /* delete the child from the job list */</a:t>
            </a:r>
            <a:endParaRPr/>
          </a:p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5       </a:t>
            </a:r>
            <a:r>
              <a:rPr lang="en-US" altLang="zh-CN" sz="1800" dirty="false" err="true">
                <a:solidFill>
                  <a:srgbClr val="FF0000"/>
                </a:solidFill>
                <a:latin typeface="Courier New" panose="02070309020205020404" charset="0"/>
                <a:cs typeface="Courier New" panose="02070309020205020404" charset="0"/>
              </a:rPr>
              <a:t>deletejob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(</a:t>
            </a:r>
            <a:r>
              <a:rPr lang="en-US" altLang="zh-CN" sz="1800" dirty="false" err="true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); </a:t>
            </a:r>
            <a:endParaRPr/>
          </a:p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6</a:t>
            </a:r>
            <a:endParaRPr/>
          </a:p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7     if (</a:t>
            </a:r>
            <a:r>
              <a:rPr lang="en-US" altLang="zh-CN" sz="1800" dirty="false" err="true">
                <a:latin typeface="Courier New" panose="02070309020205020404" charset="0"/>
                <a:cs typeface="Courier New" panose="02070309020205020404" charset="0"/>
              </a:rPr>
              <a:t>errno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 != ECHILD)</a:t>
            </a:r>
            <a:endParaRPr/>
          </a:p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8       </a:t>
            </a:r>
            <a:r>
              <a:rPr lang="en-US" altLang="zh-CN" sz="1800" dirty="false" err="true">
                <a:latin typeface="Courier New" panose="02070309020205020404" charset="0"/>
                <a:cs typeface="Courier New" panose="02070309020205020404" charset="0"/>
              </a:rPr>
              <a:t>unix_error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(“</a:t>
            </a:r>
            <a:r>
              <a:rPr lang="en-US" altLang="zh-CN" sz="1800" dirty="false" err="true">
                <a:latin typeface="Courier New" panose="02070309020205020404" charset="0"/>
                <a:cs typeface="Courier New" panose="02070309020205020404" charset="0"/>
              </a:rPr>
              <a:t>waitpid</a:t>
            </a: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 error”) ;</a:t>
            </a:r>
            <a:endParaRPr/>
          </a:p>
          <a:p>
            <a:pPr>
              <a:buFontTx/>
              <a:buNone/>
            </a:pPr>
            <a:r>
              <a:rPr lang="en-US" altLang="zh-CN" sz="1800" dirty="false">
                <a:latin typeface="Courier New" panose="02070309020205020404" charset="0"/>
                <a:cs typeface="Courier New" panose="02070309020205020404" charset="0"/>
              </a:rPr>
              <a:t>9  } </a:t>
            </a:r>
            <a:endParaRPr/>
          </a:p>
        </p:txBody>
      </p:sp>
      <p:sp>
        <p:nvSpPr>
          <p:cNvPr id="401" name="矩形 1"/>
          <p:cNvSpPr/>
          <p:nvPr/>
        </p:nvSpPr>
        <p:spPr>
          <a:xfrm>
            <a:off x="914400" y="5772090"/>
            <a:ext cx="24016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zh-CN" altLang="en-US" dirty="false"/>
              <a:t>该程序有什么</a:t>
            </a:r>
            <a:r>
              <a:rPr lang="en-US" altLang="zh-CN" dirty="false"/>
              <a:t>bug</a:t>
            </a:r>
            <a:r>
              <a:rPr lang="zh-CN" altLang="en-US" dirty="false"/>
              <a:t>？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>
  <p:cSld>
    <p:spTree>
      <p:nvGrpSpPr>
        <p:cNvPr id="4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2EBB53CC-A158-1946-BE68-A2D4D9073EC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75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04" name="Rectangle 2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Nasty Concurrency Bugs</a:t>
            </a:r>
            <a:endParaRPr/>
          </a:p>
        </p:txBody>
      </p:sp>
      <p:sp>
        <p:nvSpPr>
          <p:cNvPr id="405" name="Rectangle 3"/>
          <p:cNvSpPr>
            <a:spLocks noGrp="true" noChangeArrowheads="true"/>
          </p:cNvSpPr>
          <p:nvPr>
            <p:ph type="body" idx="1"/>
          </p:nvPr>
        </p:nvSpPr>
        <p:spPr>
          <a:xfrm>
            <a:off x="457200" y="1600200"/>
            <a:ext cx="8077200" cy="4419600"/>
          </a:xfrm>
        </p:spPr>
        <p:txBody>
          <a:bodyPr/>
          <a:lstStyle/>
          <a:p>
            <a:pPr>
              <a:buChar char="•"/>
            </a:pPr>
            <a:r>
              <a:rPr lang="en-US">
                <a:latin typeface="Comic Sans MS"/>
                <a:ea typeface="宋体"/>
                <a:cs typeface="+mn-cs"/>
              </a:rPr>
              <a:t>Possibly incorrect sequence of events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Parent executes </a:t>
            </a:r>
            <a:r>
              <a:rPr lang="en-US" b="true">
                <a:latin typeface="Courier New"/>
                <a:ea typeface="宋体"/>
                <a:cs typeface="Courier New"/>
              </a:rPr>
              <a:t>fork</a:t>
            </a:r>
            <a:r>
              <a:rPr lang="en-US">
                <a:latin typeface="Comic Sans MS"/>
                <a:ea typeface="宋体"/>
              </a:rPr>
              <a:t> and kernel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schedules</a:t>
            </a:r>
            <a:r>
              <a:rPr lang="en-US">
                <a:latin typeface="Comic Sans MS"/>
                <a:ea typeface="宋体"/>
              </a:rPr>
              <a:t> the </a:t>
            </a:r>
            <a:r>
              <a:rPr lang="en-US">
                <a:solidFill>
                  <a:srgbClr val="FF0000">
                    <a:alpha val="100000"/>
                  </a:srgbClr>
                </a:solidFill>
                <a:latin typeface="Comic Sans MS"/>
                <a:ea typeface="宋体"/>
              </a:rPr>
              <a:t>newly created child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Child terminates and kernel delivers a SIGCHLD signal to parent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Parent receives the SIGCHLD signal and runs the signal handler</a:t>
            </a:r>
            <a:endParaRPr/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Signal handler calls </a:t>
            </a: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deletejob</a:t>
            </a:r>
            <a:endParaRPr lang="en-US" b="true">
              <a:solidFill>
                <a:srgbClr val="FF0000">
                  <a:alpha val="100000"/>
                </a:srgbClr>
              </a:solidFill>
              <a:latin typeface="Courier New"/>
              <a:ea typeface="宋体"/>
            </a:endParaRPr>
          </a:p>
          <a:p>
            <a:pPr lvl="1">
              <a:buChar char="–"/>
            </a:pPr>
            <a:r>
              <a:rPr lang="en-US">
                <a:latin typeface="Comic Sans MS"/>
                <a:ea typeface="宋体"/>
              </a:rPr>
              <a:t>Parent return from </a:t>
            </a:r>
            <a:r>
              <a:rPr lang="en-US" b="true">
                <a:latin typeface="Courier New"/>
                <a:ea typeface="宋体"/>
              </a:rPr>
              <a:t>fork</a:t>
            </a:r>
            <a:r>
              <a:rPr lang="en-US">
                <a:latin typeface="Comic Sans MS"/>
                <a:ea typeface="宋体"/>
              </a:rPr>
              <a:t> and calls </a:t>
            </a:r>
            <a:r>
              <a:rPr lang="en-US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addjob</a:t>
            </a:r>
            <a:endParaRPr lang="en-US" b="true">
              <a:solidFill>
                <a:srgbClr val="FF0000">
                  <a:alpha val="100000"/>
                </a:srgbClr>
              </a:solidFill>
              <a:latin typeface="Courier New"/>
              <a:ea typeface="宋体"/>
            </a:endParaRPr>
          </a:p>
        </p:txBody>
      </p:sp>
      <p:sp>
        <p:nvSpPr>
          <p:cNvPr id="406" name="矩形 4"/>
          <p:cNvSpPr/>
          <p:nvPr/>
        </p:nvSpPr>
        <p:spPr>
          <a:xfrm>
            <a:off x="914400" y="5772090"/>
            <a:ext cx="3910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zh-CN" altLang="en-US" dirty="false"/>
              <a:t>对还有没有添加的</a:t>
            </a:r>
            <a:r>
              <a:rPr lang="en-US" altLang="zh-CN" dirty="false"/>
              <a:t>job</a:t>
            </a:r>
            <a:r>
              <a:rPr lang="zh-CN" altLang="en-US" dirty="false"/>
              <a:t>进行删除！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>
  <p:cSld>
    <p:spTree>
      <p:nvGrpSpPr>
        <p:cNvPr id="4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474B3D69-4B9B-5A41-B214-E300C632554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76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09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152400" y="228600"/>
            <a:ext cx="8991600" cy="62484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  void handler(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sig)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2  {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3    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pid_t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;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     </a:t>
            </a:r>
            <a:r>
              <a:rPr lang="en-US" altLang="zh-CN" sz="1800" b="true" dirty="false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/*reap a zombie child */</a:t>
            </a:r>
            <a:endParaRPr lang="en-US" altLang="zh-CN" sz="1800" b="true" dirty="false"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4     while (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=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waitpid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(-1, NULL, WNOHAN) &gt; 0)  </a:t>
            </a:r>
            <a:endParaRPr lang="en-US" altLang="zh-CN" sz="1800" b="true" dirty="false">
              <a:solidFill>
                <a:srgbClr val="00B050"/>
              </a:solidFill>
              <a:latin typeface="Courier New" panose="02070309020205020404" charset="0"/>
              <a:ea typeface="宋体" pitchFamily="2" charset="-122"/>
              <a:cs typeface="Courier New" panose="02070309020205020404" charset="0"/>
            </a:endParaRPr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5       </a:t>
            </a:r>
            <a:r>
              <a:rPr lang="en-US" altLang="zh-CN" sz="1800" b="true" dirty="false" err="true">
                <a:solidFill>
                  <a:srgbClr val="FF000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deletejob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); </a:t>
            </a:r>
            <a:r>
              <a:rPr lang="en-US" altLang="zh-CN" sz="1800" b="true" dirty="false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delete the child from the job list */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6     if (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errno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!= ECHILD)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7      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unix_error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(“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waitpid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error”) ;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8  }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9 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10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main(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argc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, char **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argv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)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11 {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12   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int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pid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;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13   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sigset_t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 mask;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14	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15    Signal(SIGCHLD, handler);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16    </a:t>
            </a:r>
            <a:r>
              <a:rPr lang="en-US" altLang="zh-CN" sz="1800" b="true" dirty="false" err="tru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initjobs</a:t>
            </a: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(); </a:t>
            </a:r>
            <a:r>
              <a:rPr lang="en-US" altLang="zh-CN" sz="1800" b="true" dirty="false">
                <a:solidFill>
                  <a:srgbClr val="00B050"/>
                </a:solidFill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/* initialize the job list */</a:t>
            </a:r>
            <a:endParaRPr/>
          </a:p>
          <a:p>
            <a:pPr marL="0" indent="0">
              <a:buFontTx/>
              <a:buNone/>
            </a:pPr>
            <a:r>
              <a:rPr lang="en-US" altLang="zh-CN" sz="1800" b="true" dirty="false"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17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4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1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Linux Signals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412" name="Slide Number Placeholder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D70A39D4-EF6B-BA41-8059-D22E5FB5BB56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8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pic>
        <p:nvPicPr>
          <p:cNvPr id="413" name="Picture 2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762000" y="1981200"/>
            <a:ext cx="6934200" cy="454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</p:pic>
      <p:sp>
        <p:nvSpPr>
          <p:cNvPr id="414" name="Rectangle 3"/>
          <p:cNvSpPr txBox="true">
            <a:spLocks noChangeArrowheads="true"/>
          </p:cNvSpPr>
          <p:nvPr/>
        </p:nvSpPr>
        <p:spPr bwMode="auto">
          <a:xfrm>
            <a:off x="762000" y="1524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 marL="342900" indent="-3429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false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zh-CN" sz="2400" dirty="fals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charset="0"/>
                <a:ea typeface="宋体" pitchFamily="2" charset="-122"/>
                <a:cs typeface="Courier New" panose="02070309020205020404" charset="0"/>
              </a:rPr>
              <a:t>&gt; man signal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>
  <p:cSld>
    <p:spTree>
      <p:nvGrpSpPr>
        <p:cNvPr id="4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灯片编号占位符 5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104F70B8-21CD-1245-A53F-1F3F76ED359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77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17" name="Rectangle 2"/>
          <p:cNvSpPr>
            <a:spLocks noGrp="true" noChangeArrowheads="true"/>
          </p:cNvSpPr>
          <p:nvPr>
            <p:ph type="body" idx="1"/>
          </p:nvPr>
        </p:nvSpPr>
        <p:spPr>
          <a:xfrm>
            <a:off x="304800" y="762000"/>
            <a:ext cx="8458200" cy="5715000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18     while(1) {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19        Sigemptyset(&amp;mask);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20        Sigaddset(&amp;mask, SIGCHLD);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21        Sigprocmask(SIG_BLOCK, &amp;mask, NULL); </a:t>
            </a:r>
            <a:br>
              <a:rPr/>
            </a:br>
            <a:r>
              <a:rPr lang="en-US" sz="1800" b="true">
                <a:latin typeface="Courier New"/>
                <a:ea typeface="宋体"/>
                <a:cs typeface="Courier New"/>
              </a:rPr>
              <a:t>22	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23        </a:t>
            </a:r>
            <a:r>
              <a:rPr lang="en-US" sz="18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/*child process */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24        if ((pid = fork()) == 0) {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25           Sigprocmask(SIG_UNBLOCK, &amp;mask, NULL);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26           execve(</a:t>
            </a:r>
            <a:r>
              <a:rPr lang="en-US" sz="1800" b="true">
                <a:latin typeface="Courier New"/>
                <a:ea typeface="宋体"/>
                <a:cs typeface="Courier New"/>
              </a:rPr>
              <a:t>“</a:t>
            </a:r>
            <a:r>
              <a:rPr lang="en-US" sz="1800" b="true">
                <a:latin typeface="Courier New"/>
                <a:ea typeface="宋体"/>
                <a:cs typeface="Courier New"/>
              </a:rPr>
              <a:t>/bin/ls</a:t>
            </a:r>
            <a:r>
              <a:rPr lang="en-US" sz="1800" b="true">
                <a:latin typeface="Courier New"/>
                <a:ea typeface="宋体"/>
                <a:cs typeface="Courier New"/>
              </a:rPr>
              <a:t>”</a:t>
            </a:r>
            <a:r>
              <a:rPr lang="en-US" sz="1800" b="true">
                <a:latin typeface="Courier New"/>
                <a:ea typeface="宋体"/>
                <a:cs typeface="Courier New"/>
              </a:rPr>
              <a:t>, argv, NULL);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27        }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28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29        </a:t>
            </a:r>
            <a:r>
              <a:rPr lang="en-US" sz="18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parent process */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30        </a:t>
            </a:r>
            <a:r>
              <a:rPr lang="en-US" sz="1800" b="tru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addjob</a:t>
            </a:r>
            <a:r>
              <a:rPr lang="en-US" sz="1800" b="true">
                <a:latin typeface="Courier New"/>
                <a:ea typeface="宋体"/>
                <a:cs typeface="Courier New"/>
              </a:rPr>
              <a:t>(pid) ; </a:t>
            </a:r>
            <a:r>
              <a:rPr lang="en-US" sz="1800" b="true">
                <a:solidFill>
                  <a:srgbClr val="00B050">
                    <a:alpha val="100000"/>
                  </a:srgbClr>
                </a:solidFill>
                <a:latin typeface="Courier New"/>
                <a:ea typeface="宋体"/>
                <a:cs typeface="Courier New"/>
              </a:rPr>
              <a:t>/* Add the child to the job list */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31        Sigprocmask(SIG_UNBLOCK,&amp;mask, NULL); </a:t>
            </a:r>
            <a:br>
              <a:rPr/>
            </a:br>
            <a:r>
              <a:rPr lang="en-US" sz="1800" b="true">
                <a:latin typeface="Courier New"/>
                <a:ea typeface="宋体"/>
                <a:cs typeface="Courier New"/>
              </a:rPr>
              <a:t>32     }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33     exit(0)</a:t>
            </a:r>
            <a:endParaRPr/>
          </a:p>
          <a:p>
            <a:pPr marL="0" indent="0">
              <a:buFontTx/>
              <a:buNone/>
            </a:pPr>
            <a:r>
              <a:rPr lang="en-US" sz="1800" b="true">
                <a:latin typeface="Courier New"/>
                <a:ea typeface="宋体"/>
                <a:cs typeface="Courier New"/>
              </a:rPr>
              <a:t>34 }</a:t>
            </a:r>
            <a:endParaRPr/>
          </a:p>
        </p:txBody>
      </p:sp>
      <p:sp>
        <p:nvSpPr>
          <p:cNvPr id="418" name="Rectangle 1"/>
          <p:cNvSpPr>
            <a:spLocks noChangeArrowheads="true"/>
          </p:cNvSpPr>
          <p:nvPr/>
        </p:nvSpPr>
        <p:spPr bwMode="auto">
          <a:xfrm>
            <a:off x="304800" y="1101725"/>
            <a:ext cx="8458200" cy="9906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lang="zh-CN" altLang="en-US" sz="2000"/>
          </a:p>
        </p:txBody>
      </p:sp>
      <p:sp>
        <p:nvSpPr>
          <p:cNvPr id="419" name="Rectangle 4"/>
          <p:cNvSpPr>
            <a:spLocks noChangeArrowheads="true"/>
          </p:cNvSpPr>
          <p:nvPr/>
        </p:nvSpPr>
        <p:spPr bwMode="auto">
          <a:xfrm>
            <a:off x="304800" y="5013325"/>
            <a:ext cx="8458200" cy="3048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lang="zh-CN" altLang="en-US" sz="2000"/>
          </a:p>
        </p:txBody>
      </p:sp>
      <p:sp>
        <p:nvSpPr>
          <p:cNvPr id="420" name="Rectangle 5"/>
          <p:cNvSpPr>
            <a:spLocks noChangeArrowheads="true"/>
          </p:cNvSpPr>
          <p:nvPr/>
        </p:nvSpPr>
        <p:spPr bwMode="auto">
          <a:xfrm>
            <a:off x="304800" y="2984500"/>
            <a:ext cx="8458200" cy="368300"/>
          </a:xfrm>
          <a:prstGeom prst="rect">
            <a:avLst/>
          </a:prstGeom>
          <a:solidFill>
            <a:srgbClr val="7030A0">
              <a:alpha val="30196"/>
            </a:srgbClr>
          </a:solidFill>
          <a:ln w="9525">
            <a:solidFill>
              <a:schemeClr val="tx1"/>
            </a:solidFill>
            <a:rou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endParaRPr lang="zh-CN" altLang="en-US" sz="2000"/>
          </a:p>
        </p:txBody>
      </p:sp>
      <p:sp>
        <p:nvSpPr>
          <p:cNvPr id="421" name="Rectangle 2"/>
          <p:cNvSpPr>
            <a:spLocks noChangeArrowheads="true"/>
          </p:cNvSpPr>
          <p:nvPr/>
        </p:nvSpPr>
        <p:spPr bwMode="auto">
          <a:xfrm>
            <a:off x="6786563" y="2092325"/>
            <a:ext cx="1976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lang="en-US" altLang="zh-CN" sz="180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</a:rPr>
              <a:t>Block SIGCHLD</a:t>
            </a:r>
            <a:endParaRPr/>
          </a:p>
        </p:txBody>
      </p:sp>
      <p:sp>
        <p:nvSpPr>
          <p:cNvPr id="422" name="Rectangle 7"/>
          <p:cNvSpPr>
            <a:spLocks noChangeArrowheads="true"/>
          </p:cNvSpPr>
          <p:nvPr/>
        </p:nvSpPr>
        <p:spPr bwMode="auto">
          <a:xfrm>
            <a:off x="6510338" y="5318125"/>
            <a:ext cx="2252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r>
              <a:rPr lang="en-US" altLang="zh-CN" sz="1800">
                <a:solidFill>
                  <a:srgbClr val="7030A0"/>
                </a:solidFill>
                <a:latin typeface="Courier New" panose="02070309020205020404" charset="0"/>
                <a:cs typeface="Courier New" panose="02070309020205020404" charset="0"/>
              </a:rPr>
              <a:t>Unblock SIGCHLD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>
  <p:cSld>
    <p:spTree>
      <p:nvGrpSpPr>
        <p:cNvPr id="4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/>
              <a:t>Explicitly Waiting for Signals</a:t>
            </a:r>
            <a:endParaRPr kumimoji="true" lang="zh-CN" altLang="en-US" dirty="false"/>
          </a:p>
        </p:txBody>
      </p:sp>
      <p:sp>
        <p:nvSpPr>
          <p:cNvPr id="42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dirty="false"/>
              <a:t>Handlers for program explicitly waiting for SIGCHLD to arrive.</a:t>
            </a:r>
            <a:endParaRPr/>
          </a:p>
        </p:txBody>
      </p:sp>
      <p:sp>
        <p:nvSpPr>
          <p:cNvPr id="426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78</a:t>
            </a:fld>
            <a:endParaRPr lang="en-US" altLang="zh-CN"/>
          </a:p>
        </p:txBody>
      </p:sp>
      <p:sp>
        <p:nvSpPr>
          <p:cNvPr id="427" name="Rectangle 4"/>
          <p:cNvSpPr>
            <a:spLocks noChangeArrowheads="true"/>
          </p:cNvSpPr>
          <p:nvPr/>
        </p:nvSpPr>
        <p:spPr bwMode="auto">
          <a:xfrm>
            <a:off x="517071" y="2924413"/>
            <a:ext cx="8267700" cy="332398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/>
            <a:r>
              <a:rPr lang="en-US" sz="1500" dirty="false">
                <a:solidFill>
                  <a:srgbClr val="C200FF"/>
                </a:solidFill>
                <a:latin typeface="Menlo-Regular" panose="020B0609030804020204"/>
              </a:rPr>
              <a:t>volatile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false" err="true">
                <a:solidFill>
                  <a:srgbClr val="2D961E"/>
                </a:solidFill>
                <a:latin typeface="Menlo-Regular" panose="020B0609030804020204"/>
              </a:rPr>
              <a:t>sig_atomic_t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false" err="true">
                <a:solidFill>
                  <a:srgbClr val="C1651C"/>
                </a:solidFill>
                <a:latin typeface="Menlo-Regular" panose="020B0609030804020204"/>
              </a:rPr>
              <a:t>pid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;</a:t>
            </a:r>
            <a:endParaRPr/>
          </a:p>
          <a:p>
            <a:pPr/>
            <a:endParaRPr lang="en-US" sz="1500" dirty="false">
              <a:solidFill>
                <a:srgbClr val="000000"/>
              </a:solidFill>
              <a:latin typeface="Menlo-Regular" panose="020B0609030804020204"/>
            </a:endParaRPr>
          </a:p>
          <a:p>
            <a:pPr/>
            <a:r>
              <a:rPr lang="en-US" sz="1500" dirty="false">
                <a:solidFill>
                  <a:srgbClr val="2D961E"/>
                </a:solidFill>
                <a:latin typeface="Menlo-Regular" panose="020B0609030804020204"/>
              </a:rPr>
              <a:t>void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false" err="true">
                <a:solidFill>
                  <a:srgbClr val="4A00FF"/>
                </a:solidFill>
                <a:latin typeface="Menlo-Regular" panose="020B0609030804020204"/>
              </a:rPr>
              <a:t>sigchld_handler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en-US" sz="1500" dirty="false" err="true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false">
                <a:solidFill>
                  <a:srgbClr val="C1651C"/>
                </a:solidFill>
                <a:latin typeface="Menlo-Regular" panose="020B0609030804020204"/>
              </a:rPr>
              <a:t>s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)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{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en-US" sz="1500" dirty="false" err="true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en-US" sz="1500" dirty="false" err="true">
                <a:solidFill>
                  <a:srgbClr val="C1651C"/>
                </a:solidFill>
                <a:latin typeface="Menlo-Regular" panose="020B0609030804020204"/>
              </a:rPr>
              <a:t>olderrno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 = </a:t>
            </a:r>
            <a:r>
              <a:rPr lang="en-US" sz="1500" dirty="false" err="true">
                <a:solidFill>
                  <a:srgbClr val="000000"/>
                </a:solidFill>
                <a:latin typeface="Menlo-Regular" panose="020B0609030804020204"/>
              </a:rPr>
              <a:t>errno</a:t>
            </a:r>
            <a:r>
              <a:rPr lang="en-US" sz="1500" dirty="false">
                <a:solidFill>
                  <a:srgbClr val="000000"/>
                </a:solidFill>
                <a:latin typeface="Menlo-Regular" panose="020B0609030804020204"/>
              </a:rPr>
              <a:t>;</a:t>
            </a:r>
            <a:endParaRPr/>
          </a:p>
          <a:p>
            <a:pPr/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fi-FI" sz="1500" dirty="false" err="true">
                <a:solidFill>
                  <a:srgbClr val="000000"/>
                </a:solidFill>
                <a:latin typeface="Menlo-Regular" panose="020B0609030804020204"/>
              </a:rPr>
              <a:t>pid</a:t>
            </a:r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 = Waitpid(-1, </a:t>
            </a:r>
            <a:r>
              <a:rPr lang="fi-FI" sz="1500" dirty="false">
                <a:solidFill>
                  <a:srgbClr val="2C9290"/>
                </a:solidFill>
                <a:latin typeface="Menlo-Regular" panose="020B0609030804020204"/>
              </a:rPr>
              <a:t>NULL</a:t>
            </a:r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, 0); </a:t>
            </a:r>
            <a:r>
              <a:rPr lang="fi-FI" sz="1500" dirty="false">
                <a:solidFill>
                  <a:srgbClr val="FF0000"/>
                </a:solidFill>
                <a:latin typeface="Menlo-Regular" panose="020B0609030804020204"/>
              </a:rPr>
              <a:t>/* Main is </a:t>
            </a:r>
            <a:r>
              <a:rPr lang="fi-FI" sz="1500" dirty="false" err="true">
                <a:solidFill>
                  <a:srgbClr val="FF0000"/>
                </a:solidFill>
                <a:latin typeface="Menlo-Regular" panose="020B0609030804020204"/>
              </a:rPr>
              <a:t>waiting</a:t>
            </a:r>
            <a:r>
              <a:rPr lang="fi-FI" sz="1500" dirty="false">
                <a:solidFill>
                  <a:srgbClr val="FF0000"/>
                </a:solidFill>
                <a:latin typeface="Menlo-Regular" panose="020B0609030804020204"/>
              </a:rPr>
              <a:t> for </a:t>
            </a:r>
            <a:r>
              <a:rPr lang="fi-FI" sz="1500" dirty="false" err="true">
                <a:solidFill>
                  <a:srgbClr val="FF0000"/>
                </a:solidFill>
                <a:latin typeface="Menlo-Regular" panose="020B0609030804020204"/>
              </a:rPr>
              <a:t>nonzero</a:t>
            </a:r>
            <a:r>
              <a:rPr lang="fi-FI" sz="1500" dirty="false">
                <a:solidFill>
                  <a:srgbClr val="FF0000"/>
                </a:solidFill>
                <a:latin typeface="Menlo-Regular" panose="020B0609030804020204"/>
              </a:rPr>
              <a:t> </a:t>
            </a:r>
            <a:r>
              <a:rPr lang="fi-FI" sz="1500" dirty="false" err="true">
                <a:solidFill>
                  <a:srgbClr val="FF0000"/>
                </a:solidFill>
                <a:latin typeface="Menlo-Regular" panose="020B0609030804020204"/>
              </a:rPr>
              <a:t>pid</a:t>
            </a:r>
            <a:r>
              <a:rPr lang="fi-FI" sz="1500" dirty="false">
                <a:solidFill>
                  <a:srgbClr val="FF0000"/>
                </a:solidFill>
                <a:latin typeface="Menlo-Regular" panose="020B0609030804020204"/>
              </a:rPr>
              <a:t> */</a:t>
            </a:r>
            <a:endParaRPr/>
          </a:p>
          <a:p>
            <a:pPr/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    </a:t>
            </a:r>
            <a:r>
              <a:rPr lang="fi-FI" sz="1500" dirty="false" err="true">
                <a:solidFill>
                  <a:srgbClr val="000000"/>
                </a:solidFill>
                <a:latin typeface="Menlo-Regular" panose="020B0609030804020204"/>
              </a:rPr>
              <a:t>errno</a:t>
            </a:r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 = </a:t>
            </a:r>
            <a:r>
              <a:rPr lang="fi-FI" sz="1500" dirty="false" err="true">
                <a:solidFill>
                  <a:srgbClr val="000000"/>
                </a:solidFill>
                <a:latin typeface="Menlo-Regular" panose="020B0609030804020204"/>
              </a:rPr>
              <a:t>olderrno</a:t>
            </a:r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;</a:t>
            </a:r>
            <a:endParaRPr/>
          </a:p>
          <a:p>
            <a:pPr/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}</a:t>
            </a:r>
            <a:endParaRPr/>
          </a:p>
          <a:p>
            <a:pPr/>
            <a:endParaRPr lang="fi-FI" sz="1500" dirty="false">
              <a:solidFill>
                <a:srgbClr val="000000"/>
              </a:solidFill>
              <a:latin typeface="Menlo-Regular" panose="020B0609030804020204"/>
            </a:endParaRPr>
          </a:p>
          <a:p>
            <a:pPr/>
            <a:r>
              <a:rPr lang="fi-FI" sz="1500" dirty="false" err="true">
                <a:solidFill>
                  <a:srgbClr val="2D961E"/>
                </a:solidFill>
                <a:latin typeface="Menlo-Regular" panose="020B0609030804020204"/>
              </a:rPr>
              <a:t>void</a:t>
            </a:r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fi-FI" sz="1500" dirty="false" err="true">
                <a:solidFill>
                  <a:srgbClr val="4A00FF"/>
                </a:solidFill>
                <a:latin typeface="Menlo-Regular" panose="020B0609030804020204"/>
              </a:rPr>
              <a:t>sigint_handler</a:t>
            </a:r>
            <a:r>
              <a:rPr lang="fi-FI" sz="1500" dirty="false" err="true">
                <a:solidFill>
                  <a:srgbClr val="000000"/>
                </a:solidFill>
                <a:latin typeface="Menlo-Regular" panose="020B0609030804020204"/>
              </a:rPr>
              <a:t>(</a:t>
            </a:r>
            <a:r>
              <a:rPr lang="fi-FI" sz="1500" dirty="false" err="true">
                <a:solidFill>
                  <a:srgbClr val="2D961E"/>
                </a:solidFill>
                <a:latin typeface="Menlo-Regular" panose="020B0609030804020204"/>
              </a:rPr>
              <a:t>int</a:t>
            </a:r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 </a:t>
            </a:r>
            <a:r>
              <a:rPr lang="fi-FI" sz="1500" dirty="false">
                <a:solidFill>
                  <a:srgbClr val="C1651C"/>
                </a:solidFill>
                <a:latin typeface="Menlo-Regular" panose="020B0609030804020204"/>
              </a:rPr>
              <a:t>s</a:t>
            </a:r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)</a:t>
            </a:r>
            <a:endParaRPr/>
          </a:p>
          <a:p>
            <a:pPr/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{</a:t>
            </a:r>
            <a:endParaRPr/>
          </a:p>
          <a:p>
            <a:pPr/>
            <a:r>
              <a:rPr lang="fi-FI" sz="1500" dirty="false">
                <a:solidFill>
                  <a:srgbClr val="000000"/>
                </a:solidFill>
                <a:latin typeface="Menlo-Regular" panose="020B0609030804020204"/>
              </a:rPr>
              <a:t>}</a:t>
            </a:r>
            <a:endParaRPr/>
          </a:p>
          <a:p>
            <a:pPr/>
            <a:endParaRPr lang="fi-FI" sz="1500" dirty="false">
              <a:solidFill>
                <a:srgbClr val="000000"/>
              </a:solidFill>
              <a:latin typeface="Menlo-Regular" panose="020B0609030804020204"/>
            </a:endParaRPr>
          </a:p>
          <a:p>
            <a:pPr/>
            <a:endParaRPr lang="ro-RO" sz="1500" dirty="false">
              <a:solidFill>
                <a:srgbClr val="000000"/>
              </a:solidFill>
              <a:latin typeface="Menlo-Regular" panose="020B0609030804020204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>
  <p:cSld>
    <p:spTree>
      <p:nvGrpSpPr>
        <p:cNvPr id="4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/>
              <a:t>Explicitly Waiting for Signals</a:t>
            </a:r>
            <a:endParaRPr kumimoji="true" lang="zh-CN" altLang="en-US" dirty="false"/>
          </a:p>
        </p:txBody>
      </p:sp>
      <p:sp>
        <p:nvSpPr>
          <p:cNvPr id="430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endParaRPr kumimoji="true" lang="zh-CN" altLang="en-US"/>
          </a:p>
        </p:txBody>
      </p:sp>
      <p:sp>
        <p:nvSpPr>
          <p:cNvPr id="431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79</a:t>
            </a:fld>
            <a:endParaRPr lang="en-US" altLang="zh-CN"/>
          </a:p>
        </p:txBody>
      </p:sp>
      <p:sp>
        <p:nvSpPr>
          <p:cNvPr id="432" name="Rectangle 4"/>
          <p:cNvSpPr>
            <a:spLocks noChangeArrowheads="true"/>
          </p:cNvSpPr>
          <p:nvPr/>
        </p:nvSpPr>
        <p:spPr bwMode="auto">
          <a:xfrm>
            <a:off x="475784" y="1304121"/>
            <a:ext cx="7588250" cy="5168900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/>
            <a:r>
              <a:rPr lang="en-US" sz="1500">
                <a:solidFill>
                  <a:srgbClr val="2D961E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int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</a:t>
            </a:r>
            <a:r>
              <a:rPr lang="en-US" sz="1500">
                <a:solidFill>
                  <a:srgbClr val="4A00FF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main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(</a:t>
            </a:r>
            <a:r>
              <a:rPr lang="en-US" sz="1500">
                <a:solidFill>
                  <a:srgbClr val="2D961E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int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</a:t>
            </a:r>
            <a:r>
              <a:rPr lang="en-US" sz="1500">
                <a:solidFill>
                  <a:srgbClr val="C1651C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argc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, </a:t>
            </a:r>
            <a:r>
              <a:rPr lang="en-US" sz="1500">
                <a:solidFill>
                  <a:srgbClr val="2D961E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char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**</a:t>
            </a:r>
            <a:r>
              <a:rPr lang="en-US" sz="1500">
                <a:solidFill>
                  <a:srgbClr val="C1651C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argv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) {</a:t>
            </a:r>
            <a:endParaRPr/>
          </a:p>
          <a:p>
            <a:pPr/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</a:t>
            </a:r>
            <a:r>
              <a:rPr lang="en-US" sz="1500">
                <a:solidFill>
                  <a:srgbClr val="2D961E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sigset_t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</a:t>
            </a:r>
            <a:r>
              <a:rPr lang="en-US" sz="1500">
                <a:solidFill>
                  <a:srgbClr val="C1651C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mask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, </a:t>
            </a:r>
            <a:r>
              <a:rPr lang="en-US" sz="1500">
                <a:solidFill>
                  <a:srgbClr val="C1651C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prev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;</a:t>
            </a:r>
            <a:endParaRPr/>
          </a:p>
          <a:p>
            <a:pPr/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Signal(SIGCHLD, 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sigchld_handler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);</a:t>
            </a:r>
            <a:endParaRPr/>
          </a:p>
          <a:p>
            <a:pPr/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Signal(SIGINT, 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sigint_handler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);</a:t>
            </a:r>
            <a:endParaRPr/>
          </a:p>
          <a:p>
            <a:pPr/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Sigemptyset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(&amp;mask);</a:t>
            </a:r>
            <a:endParaRPr/>
          </a:p>
          <a:p>
            <a:pPr/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Sigaddset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(&amp;mask, SIGCHLD);</a:t>
            </a:r>
            <a:endParaRPr/>
          </a:p>
          <a:p>
            <a:pPr/>
            <a:endParaRPr lang="en-US" sz="1500">
              <a:solidFill>
                <a:srgbClr val="000000">
                  <a:alpha val="100000"/>
                </a:srgbClr>
              </a:solidFill>
              <a:latin typeface="Menlo-Regular"/>
              <a:ea typeface="宋体"/>
              <a:cs typeface="+mn-cs"/>
            </a:endParaRPr>
          </a:p>
          <a:p>
            <a:pPr/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</a:t>
            </a:r>
            <a:r>
              <a:rPr lang="en-US" sz="1500">
                <a:solidFill>
                  <a:srgbClr val="C200FF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while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(1) {</a:t>
            </a:r>
            <a:endParaRPr/>
          </a:p>
          <a:p>
            <a:pPr/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	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Sigprocmask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(SIG_BLOCK, &amp;mask, &amp;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prev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); </a:t>
            </a:r>
            <a:r>
              <a:rPr lang="en-US"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/* Block SIGCHLD */</a:t>
            </a:r>
            <a:endParaRPr lang="en-US" sz="1500">
              <a:solidFill>
                <a:srgbClr val="000000">
                  <a:alpha val="100000"/>
                </a:srgbClr>
              </a:solidFill>
              <a:latin typeface="Menlo-Regular"/>
              <a:ea typeface="宋体"/>
              <a:cs typeface="+mn-cs"/>
            </a:endParaRPr>
          </a:p>
          <a:p>
            <a:pPr/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	</a:t>
            </a:r>
            <a:r>
              <a:rPr lang="en-US" sz="1500">
                <a:solidFill>
                  <a:srgbClr val="C200FF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if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(Fork() == 0) </a:t>
            </a:r>
            <a:r>
              <a:rPr lang="en-US"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/* Child */</a:t>
            </a:r>
            <a:endParaRPr lang="en-US" sz="1500">
              <a:solidFill>
                <a:srgbClr val="000000">
                  <a:alpha val="100000"/>
                </a:srgbClr>
              </a:solidFill>
              <a:latin typeface="Menlo-Regular"/>
              <a:ea typeface="宋体"/>
              <a:cs typeface="+mn-cs"/>
            </a:endParaRPr>
          </a:p>
          <a:p>
            <a:pPr/>
            <a:r>
              <a:rPr lang="en-US"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                   exit(0);</a:t>
            </a:r>
            <a:endParaRPr/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	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/* Parent */</a:t>
            </a:r>
            <a:endParaRPr sz="1500">
              <a:solidFill>
                <a:srgbClr val="000000">
                  <a:alpha val="100000"/>
                </a:srgbClr>
              </a:solidFill>
              <a:latin typeface="Menlo-Regular"/>
              <a:ea typeface="宋体"/>
              <a:cs typeface="+mn-cs"/>
            </a:endParaRPr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	</a:t>
            </a:r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pid</a:t>
            </a:r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= 0;</a:t>
            </a:r>
            <a:endParaRPr/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	</a:t>
            </a:r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Sigprocmask</a:t>
            </a:r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(SIG_SETMASK, &amp;</a:t>
            </a:r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prev</a:t>
            </a:r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, </a:t>
            </a:r>
            <a:r>
              <a:rPr sz="1500">
                <a:solidFill>
                  <a:srgbClr val="2C929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NULL</a:t>
            </a:r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); 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/* 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Unblock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SIGCHLD */</a:t>
            </a:r>
            <a:endParaRPr sz="1500">
              <a:solidFill>
                <a:srgbClr val="000000">
                  <a:alpha val="100000"/>
                </a:srgbClr>
              </a:solidFill>
              <a:latin typeface="Menlo-Regular"/>
              <a:ea typeface="宋体"/>
              <a:cs typeface="+mn-cs"/>
            </a:endParaRPr>
          </a:p>
          <a:p>
            <a:pPr/>
            <a:endParaRPr sz="1500">
              <a:solidFill>
                <a:srgbClr val="000000">
                  <a:alpha val="100000"/>
                </a:srgbClr>
              </a:solidFill>
              <a:latin typeface="Menlo-Regular"/>
              <a:ea typeface="宋体"/>
              <a:cs typeface="+mn-cs"/>
            </a:endParaRPr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	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/* 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Wait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for SIGCHLD to 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be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received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(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wasteful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!) */</a:t>
            </a:r>
            <a:endParaRPr sz="1500">
              <a:solidFill>
                <a:srgbClr val="000000">
                  <a:alpha val="100000"/>
                </a:srgbClr>
              </a:solidFill>
              <a:latin typeface="Menlo-Regular"/>
              <a:ea typeface="宋体"/>
              <a:cs typeface="+mn-cs"/>
            </a:endParaRPr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	</a:t>
            </a:r>
            <a:r>
              <a:rPr sz="1800">
                <a:solidFill>
                  <a:srgbClr val="C200FF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while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(!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pid</a:t>
            </a:r>
            <a:r>
              <a:rPr sz="18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)</a:t>
            </a:r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;</a:t>
            </a:r>
            <a:endParaRPr/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	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/* Do 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some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work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after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receiving</a:t>
            </a:r>
            <a:r>
              <a:rPr sz="1500">
                <a:solidFill>
                  <a:srgbClr val="CB2418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SIGCHLD */</a:t>
            </a:r>
            <a:endParaRPr sz="1500">
              <a:solidFill>
                <a:srgbClr val="000000">
                  <a:alpha val="100000"/>
                </a:srgbClr>
              </a:solidFill>
              <a:latin typeface="Menlo-Regular"/>
              <a:ea typeface="宋体"/>
              <a:cs typeface="+mn-cs"/>
            </a:endParaRPr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               printf(</a:t>
            </a:r>
            <a:r>
              <a:rPr sz="1500">
                <a:solidFill>
                  <a:srgbClr val="9D206F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"."</a:t>
            </a:r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);</a:t>
            </a:r>
            <a:endParaRPr/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}</a:t>
            </a:r>
            <a:endParaRPr/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    exit(0);</a:t>
            </a:r>
            <a:endParaRPr/>
          </a:p>
          <a:p>
            <a:pPr/>
            <a:r>
              <a:rPr sz="1500">
                <a:solidFill>
                  <a:srgbClr val="000000">
                    <a:alpha val="100000"/>
                  </a:srgbClr>
                </a:solidFill>
                <a:latin typeface="Menlo-Regular"/>
                <a:ea typeface="宋体"/>
                <a:cs typeface="+mn-c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>
  <p:cSld>
    <p:spTree>
      <p:nvGrpSpPr>
        <p:cNvPr id="4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/>
              <a:t>Explicitly Waiting for Signals</a:t>
            </a:r>
            <a:endParaRPr kumimoji="true" lang="zh-CN" altLang="en-US"/>
          </a:p>
        </p:txBody>
      </p:sp>
      <p:sp>
        <p:nvSpPr>
          <p:cNvPr id="435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dirty="false"/>
              <a:t>Program is correct, but very wasteful</a:t>
            </a:r>
            <a:endParaRPr/>
          </a:p>
          <a:p>
            <a:pPr/>
            <a:r>
              <a:rPr lang="en-US" altLang="zh-CN" dirty="false"/>
              <a:t>Other options:</a:t>
            </a:r>
            <a:endParaRPr/>
          </a:p>
          <a:p>
            <a:pPr/>
            <a:endParaRPr lang="en-US" altLang="zh-CN" dirty="false"/>
          </a:p>
          <a:p>
            <a:pPr/>
            <a:endParaRPr lang="en-US" altLang="zh-CN" dirty="false"/>
          </a:p>
          <a:p>
            <a:pPr/>
            <a:endParaRPr lang="en-US" altLang="zh-CN" dirty="false"/>
          </a:p>
          <a:p>
            <a:pPr/>
            <a:endParaRPr lang="en-US" altLang="zh-CN" dirty="false"/>
          </a:p>
          <a:p>
            <a:pPr/>
            <a:endParaRPr lang="en-US" altLang="zh-CN" dirty="false"/>
          </a:p>
          <a:p>
            <a:pPr/>
            <a:r>
              <a:rPr lang="en-US" altLang="zh-CN" dirty="false"/>
              <a:t>Solution: </a:t>
            </a:r>
            <a:r>
              <a:rPr lang="en-US" altLang="zh-CN" dirty="false" err="true">
                <a:latin typeface="Courier New" panose="02070309020205020404"/>
                <a:cs typeface="Courier New" panose="02070309020205020404"/>
              </a:rPr>
              <a:t>sigsuspend</a:t>
            </a:r>
            <a:endParaRPr lang="en-US" altLang="zh-CN" dirty="false">
              <a:latin typeface="Courier New" panose="02070309020205020404"/>
              <a:cs typeface="Courier New" panose="02070309020205020404"/>
            </a:endParaRPr>
          </a:p>
          <a:p>
            <a:pPr/>
            <a:endParaRPr kumimoji="true" lang="zh-CN" altLang="en-US" dirty="false"/>
          </a:p>
        </p:txBody>
      </p:sp>
      <p:sp>
        <p:nvSpPr>
          <p:cNvPr id="436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80</a:t>
            </a:fld>
            <a:endParaRPr lang="en-US" altLang="zh-CN"/>
          </a:p>
        </p:txBody>
      </p:sp>
      <p:sp>
        <p:nvSpPr>
          <p:cNvPr id="437" name="Rectangle 4"/>
          <p:cNvSpPr>
            <a:spLocks noChangeArrowheads="true"/>
          </p:cNvSpPr>
          <p:nvPr/>
        </p:nvSpPr>
        <p:spPr bwMode="auto">
          <a:xfrm>
            <a:off x="457200" y="3048000"/>
            <a:ext cx="33147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/>
            <a:r>
              <a:rPr lang="en-US" sz="1600" dirty="false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lang="en-US" sz="16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(!</a:t>
            </a:r>
            <a:r>
              <a:rPr lang="en-US" sz="16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en-US" sz="16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  </a:t>
            </a:r>
            <a:r>
              <a:rPr lang="en-US" sz="16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Race! */</a:t>
            </a:r>
            <a:endParaRPr lang="en-US" sz="1600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/>
            <a:r>
              <a:rPr lang="en-US" sz="16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pause();</a:t>
            </a:r>
            <a:endParaRPr lang="ro-RO" sz="1600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38" name="Rectangle 5"/>
          <p:cNvSpPr>
            <a:spLocks noChangeArrowheads="true"/>
          </p:cNvSpPr>
          <p:nvPr/>
        </p:nvSpPr>
        <p:spPr bwMode="auto">
          <a:xfrm>
            <a:off x="4362450" y="3048000"/>
            <a:ext cx="3810000" cy="584776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/>
            <a:r>
              <a:rPr lang="en-US" sz="1600" dirty="false">
                <a:solidFill>
                  <a:srgbClr val="C200FF"/>
                </a:solidFill>
                <a:latin typeface="Menlo-Regular" panose="020B0609030804020204"/>
              </a:rPr>
              <a:t>while</a:t>
            </a:r>
            <a:r>
              <a:rPr lang="en-US" sz="1600" dirty="false">
                <a:solidFill>
                  <a:srgbClr val="000000"/>
                </a:solidFill>
                <a:latin typeface="Menlo-Regular" panose="020B0609030804020204"/>
              </a:rPr>
              <a:t> (!</a:t>
            </a:r>
            <a:r>
              <a:rPr lang="en-US" sz="1600" dirty="false" err="true">
                <a:solidFill>
                  <a:srgbClr val="000000"/>
                </a:solidFill>
                <a:latin typeface="Menlo-Regular" panose="020B0609030804020204"/>
              </a:rPr>
              <a:t>pid</a:t>
            </a:r>
            <a:r>
              <a:rPr lang="en-US" sz="1600" dirty="false">
                <a:solidFill>
                  <a:srgbClr val="000000"/>
                </a:solidFill>
                <a:latin typeface="Menlo-Regular" panose="020B0609030804020204"/>
              </a:rPr>
              <a:t>) </a:t>
            </a:r>
            <a:r>
              <a:rPr lang="en-US" sz="1600" dirty="false">
                <a:solidFill>
                  <a:srgbClr val="CB2418"/>
                </a:solidFill>
                <a:latin typeface="Menlo-Regular" panose="020B0609030804020204"/>
              </a:rPr>
              <a:t>/* Too slow! */</a:t>
            </a:r>
            <a:endParaRPr lang="en-US" sz="1600" dirty="false">
              <a:solidFill>
                <a:srgbClr val="000000"/>
              </a:solidFill>
              <a:latin typeface="Menlo-Regular" panose="020B0609030804020204"/>
            </a:endParaRPr>
          </a:p>
          <a:p>
            <a:pPr/>
            <a:r>
              <a:rPr lang="nl-NL" sz="1600" dirty="false">
                <a:solidFill>
                  <a:srgbClr val="000000"/>
                </a:solidFill>
                <a:latin typeface="Menlo-Regular" panose="020B0609030804020204"/>
              </a:rPr>
              <a:t>    sleep(1);</a:t>
            </a:r>
            <a:endParaRPr lang="ro-RO" sz="1600" dirty="false">
              <a:solidFill>
                <a:srgbClr val="000000"/>
              </a:solidFill>
              <a:latin typeface="Menlo-Regular" panose="020B0609030804020204"/>
            </a:endParaRPr>
          </a:p>
        </p:txBody>
      </p:sp>
      <p:sp>
        <p:nvSpPr>
          <p:cNvPr id="439" name="文本框 6"/>
          <p:cNvSpPr txBox="true"/>
          <p:nvPr/>
        </p:nvSpPr>
        <p:spPr>
          <a:xfrm>
            <a:off x="209550" y="3745409"/>
            <a:ext cx="6953250" cy="1015663"/>
          </a:xfrm>
          <a:prstGeom prst="rect">
            <a:avLst/>
          </a:prstGeom>
          <a:noFill/>
        </p:spPr>
        <p:txBody>
          <a:bodyPr wrap="square" rtlCol="fals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true" lang="en-US" altLang="zh-CN" b="false" dirty="false"/>
              <a:t>Pause/sleep</a:t>
            </a:r>
            <a:r>
              <a:rPr kumimoji="true" lang="zh-CN" altLang="en-US" b="false" dirty="false"/>
              <a:t>可能被其他信号中断，所以需要一个循环</a:t>
            </a:r>
            <a:endParaRPr kumimoji="true" lang="en-US" altLang="zh-CN" b="false" dirty="false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true" lang="en-US" altLang="zh-CN" b="false" dirty="false"/>
              <a:t>Race: </a:t>
            </a:r>
            <a:r>
              <a:rPr kumimoji="true" lang="zh-CN" altLang="en-US" b="false" dirty="false"/>
              <a:t>在</a:t>
            </a:r>
            <a:r>
              <a:rPr kumimoji="true" lang="en-US" altLang="zh-CN" b="false" dirty="false">
                <a:solidFill>
                  <a:srgbClr val="FF0000"/>
                </a:solidFill>
              </a:rPr>
              <a:t>while</a:t>
            </a:r>
            <a:r>
              <a:rPr kumimoji="true" lang="zh-CN" altLang="en-US" b="false" dirty="false">
                <a:solidFill>
                  <a:srgbClr val="FF0000"/>
                </a:solidFill>
              </a:rPr>
              <a:t>条件达成后、</a:t>
            </a:r>
            <a:r>
              <a:rPr kumimoji="true" lang="en-US" altLang="zh-CN" b="false" dirty="false">
                <a:solidFill>
                  <a:srgbClr val="FF0000"/>
                </a:solidFill>
              </a:rPr>
              <a:t>pause</a:t>
            </a:r>
            <a:r>
              <a:rPr kumimoji="true" lang="zh-CN" altLang="en-US" b="false" dirty="false">
                <a:solidFill>
                  <a:srgbClr val="FF0000"/>
                </a:solidFill>
              </a:rPr>
              <a:t>开始前</a:t>
            </a:r>
            <a:r>
              <a:rPr kumimoji="true" lang="zh-CN" altLang="en-US" b="false" dirty="false"/>
              <a:t>收到</a:t>
            </a:r>
            <a:r>
              <a:rPr kumimoji="true" lang="en-US" altLang="zh-CN" b="false" dirty="false"/>
              <a:t>SIGCHLD</a:t>
            </a:r>
            <a:r>
              <a:rPr kumimoji="true" lang="zh-CN" altLang="en-US" b="false" dirty="false"/>
              <a:t>信号，则</a:t>
            </a:r>
            <a:r>
              <a:rPr kumimoji="true" lang="en-US" altLang="zh-CN" b="false" dirty="false"/>
              <a:t>pause</a:t>
            </a:r>
            <a:r>
              <a:rPr kumimoji="true" lang="zh-CN" altLang="en-US" b="false" dirty="false"/>
              <a:t>可能会永远睡眠（没有原子性保障）</a:t>
            </a:r>
            <a:endParaRPr kumimoji="true" lang="en-US" altLang="zh-CN" b="false" dirty="false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>
  <p:cSld>
    <p:spTree>
      <p:nvGrpSpPr>
        <p:cNvPr id="4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/>
              <a:t>Waiting for Signals with </a:t>
            </a:r>
            <a:r>
              <a:rPr lang="en-US" altLang="zh-CN" dirty="false" err="true">
                <a:latin typeface="Courier New" panose="02070309020205020404"/>
                <a:cs typeface="Courier New" panose="02070309020205020404"/>
              </a:rPr>
              <a:t>sigsuspend</a:t>
            </a:r>
            <a:endParaRPr kumimoji="true" lang="zh-CN" altLang="en-US" dirty="false"/>
          </a:p>
        </p:txBody>
      </p:sp>
      <p:sp>
        <p:nvSpPr>
          <p:cNvPr id="442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r>
              <a:rPr lang="en-US" altLang="zh-CN" dirty="false" err="true"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altLang="zh-CN" dirty="false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dirty="false" err="true">
                <a:latin typeface="Courier New" panose="02070309020205020404"/>
                <a:cs typeface="Courier New" panose="02070309020205020404"/>
              </a:rPr>
              <a:t>sigsuspend</a:t>
            </a:r>
            <a:r>
              <a:rPr lang="en-US" altLang="zh-CN" dirty="false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altLang="zh-CN" dirty="false" err="true">
                <a:latin typeface="Courier New" panose="02070309020205020404"/>
                <a:cs typeface="Courier New" panose="02070309020205020404"/>
              </a:rPr>
              <a:t>const</a:t>
            </a:r>
            <a:r>
              <a:rPr lang="en-US" altLang="zh-CN" dirty="false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dirty="false" err="true">
                <a:latin typeface="Courier New" panose="02070309020205020404"/>
                <a:cs typeface="Courier New" panose="02070309020205020404"/>
              </a:rPr>
              <a:t>sigset_t</a:t>
            </a:r>
            <a:r>
              <a:rPr lang="en-US" altLang="zh-CN" dirty="false">
                <a:latin typeface="Courier New" panose="02070309020205020404"/>
                <a:cs typeface="Courier New" panose="02070309020205020404"/>
              </a:rPr>
              <a:t> *mask)</a:t>
            </a:r>
            <a:endParaRPr/>
          </a:p>
          <a:p>
            <a:pPr/>
            <a:endParaRPr lang="en-US" altLang="zh-CN" dirty="false"/>
          </a:p>
          <a:p>
            <a:pPr/>
            <a:r>
              <a:rPr lang="en-US" altLang="zh-CN" dirty="false"/>
              <a:t>Equivalent to atomic (uninterruptable) version of:</a:t>
            </a:r>
            <a:endParaRPr/>
          </a:p>
        </p:txBody>
      </p:sp>
      <p:sp>
        <p:nvSpPr>
          <p:cNvPr id="443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81</a:t>
            </a:fld>
            <a:endParaRPr lang="en-US" altLang="zh-CN"/>
          </a:p>
        </p:txBody>
      </p:sp>
      <p:sp>
        <p:nvSpPr>
          <p:cNvPr id="444" name="Rectangle 4"/>
          <p:cNvSpPr>
            <a:spLocks noChangeArrowheads="true"/>
          </p:cNvSpPr>
          <p:nvPr/>
        </p:nvSpPr>
        <p:spPr bwMode="auto">
          <a:xfrm>
            <a:off x="1295400" y="4038600"/>
            <a:ext cx="6553200" cy="1015663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/>
            <a:r>
              <a:rPr lang="en-US" altLang="zh-CN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sigprocmask</a:t>
            </a:r>
            <a:r>
              <a:rPr lang="en-US" altLang="zh-CN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(SIG_SETMASK</a:t>
            </a:r>
            <a:r>
              <a:rPr lang="en-US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&amp;mask, &amp;</a:t>
            </a:r>
            <a:r>
              <a:rPr lang="en-US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en-US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/>
          </a:p>
          <a:p>
            <a:pPr/>
            <a:r>
              <a:rPr lang="en-US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pause();</a:t>
            </a:r>
            <a:endParaRPr/>
          </a:p>
          <a:p>
            <a:pPr/>
            <a:r>
              <a:rPr lang="en-US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sigprocmask</a:t>
            </a:r>
            <a:r>
              <a:rPr lang="en-US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(SIG_SETMASK, &amp;</a:t>
            </a:r>
            <a:r>
              <a:rPr lang="en-US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en-US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dirty="false">
                <a:solidFill>
                  <a:srgbClr val="2C929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lang="en-US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lang="ro-RO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>
  <p:cSld>
    <p:spTree>
      <p:nvGrpSpPr>
        <p:cNvPr id="4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 dirty="false"/>
              <a:t>Waiting for Signals with </a:t>
            </a:r>
            <a:r>
              <a:rPr lang="en-US" altLang="zh-CN" dirty="false" err="true">
                <a:latin typeface="Courier New" panose="02070309020205020404"/>
                <a:cs typeface="Courier New" panose="02070309020205020404"/>
              </a:rPr>
              <a:t>sigsuspend</a:t>
            </a:r>
            <a:endParaRPr kumimoji="true" lang="zh-CN" altLang="en-US" dirty="false"/>
          </a:p>
        </p:txBody>
      </p:sp>
      <p:sp>
        <p:nvSpPr>
          <p:cNvPr id="447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/>
            <a:endParaRPr kumimoji="true" lang="zh-CN" altLang="en-US"/>
          </a:p>
        </p:txBody>
      </p:sp>
      <p:sp>
        <p:nvSpPr>
          <p:cNvPr id="448" name="幻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0C1E7-882C-B144-B98E-7DCF290C58DE}" type="slidenum">
              <a:rPr lang="zh-CN" altLang="en-US" smtClean="false"/>
              <a:t>82</a:t>
            </a:fld>
            <a:endParaRPr lang="en-US" altLang="zh-CN"/>
          </a:p>
        </p:txBody>
      </p:sp>
      <p:sp>
        <p:nvSpPr>
          <p:cNvPr id="449" name="Rectangle 4"/>
          <p:cNvSpPr>
            <a:spLocks noChangeArrowheads="true"/>
          </p:cNvSpPr>
          <p:nvPr/>
        </p:nvSpPr>
        <p:spPr bwMode="auto"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/>
            <a:r>
              <a:rPr lang="en-US" sz="1500" dirty="false" err="true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500" dirty="false">
                <a:solidFill>
                  <a:srgbClr val="4A00FF"/>
                </a:solidFill>
                <a:latin typeface="Courier New" panose="02070309020205020404"/>
                <a:cs typeface="Courier New" panose="02070309020205020404"/>
              </a:rPr>
              <a:t>main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500" dirty="false" err="true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500" dirty="false" err="true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argc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sz="1500" dirty="false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char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**</a:t>
            </a:r>
            <a:r>
              <a:rPr lang="en-US" sz="1500" dirty="false" err="true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argv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 {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500" dirty="false" err="true">
                <a:solidFill>
                  <a:srgbClr val="2D961E"/>
                </a:solidFill>
                <a:latin typeface="Courier New" panose="02070309020205020404"/>
                <a:cs typeface="Courier New" panose="02070309020205020404"/>
              </a:rPr>
              <a:t>sigset_t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500" dirty="false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mask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en-US" sz="1500" dirty="false" err="true">
                <a:solidFill>
                  <a:srgbClr val="C1651C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Signal(SIGCHLD, </a:t>
            </a:r>
            <a:r>
              <a:rPr lang="en-US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sigchld_handler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Signal(SIGINT, </a:t>
            </a:r>
            <a:r>
              <a:rPr lang="en-US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sigint_handler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Sigemptyset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(&amp;mask);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Sigaddset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(&amp;mask, SIGCHLD);</a:t>
            </a:r>
            <a:endParaRPr/>
          </a:p>
          <a:p>
            <a:pPr/>
            <a:endParaRPr lang="en-US" sz="1500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lang="en-US" sz="1500" dirty="false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(1) {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Sigprocmask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(SIG_BLOCK, &amp;mask, &amp;</a:t>
            </a:r>
            <a:r>
              <a:rPr lang="en-US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 </a:t>
            </a:r>
            <a:r>
              <a:rPr lang="en-US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Block SIGCHLD */</a:t>
            </a:r>
            <a:endParaRPr lang="en-US" sz="1500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500" dirty="false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(Fork() == 0) </a:t>
            </a:r>
            <a:r>
              <a:rPr lang="en-US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Child */</a:t>
            </a:r>
            <a:endParaRPr lang="en-US" sz="1500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exit(0);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</a:t>
            </a:r>
            <a:r>
              <a:rPr lang="en-US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Wait for SIGCHLD to be received */</a:t>
            </a:r>
            <a:endParaRPr lang="en-US" sz="1500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/>
            <a:r>
              <a:rPr lang="fi-FI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fi-FI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fi-FI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= 0;</a:t>
            </a:r>
            <a:endParaRPr/>
          </a:p>
          <a:p>
            <a:pPr/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en-US" sz="1500" dirty="false">
                <a:solidFill>
                  <a:srgbClr val="C200FF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(!</a:t>
            </a:r>
            <a:r>
              <a:rPr lang="en-US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pid</a:t>
            </a:r>
            <a:r>
              <a:rPr lang="en-US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/>
          </a:p>
          <a:p>
            <a:pPr/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    </a:t>
            </a:r>
            <a:r>
              <a:rPr lang="de-DE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Sigsuspend</a:t>
            </a:r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(&amp;</a:t>
            </a:r>
            <a:r>
              <a:rPr lang="de-DE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/>
          </a:p>
          <a:p>
            <a:pPr/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/>
          </a:p>
          <a:p>
            <a:pPr/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</a:t>
            </a:r>
            <a:r>
              <a:rPr lang="de-DE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</a:t>
            </a:r>
            <a:r>
              <a:rPr lang="de-DE" sz="1500" dirty="false" err="tru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Optionally</a:t>
            </a:r>
            <a:r>
              <a:rPr lang="de-DE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de-DE" sz="1500" dirty="false" err="tru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unblock</a:t>
            </a:r>
            <a:r>
              <a:rPr lang="de-DE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SIGCHLD */</a:t>
            </a:r>
            <a:endParaRPr lang="de-DE" sz="1500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/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</a:t>
            </a:r>
            <a:r>
              <a:rPr lang="de-DE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Sigprocmask</a:t>
            </a:r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(SIG_SETMASK, &amp;</a:t>
            </a:r>
            <a:r>
              <a:rPr lang="de-DE" sz="1500" dirty="false" err="tru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prev</a:t>
            </a:r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lang="de-DE" sz="1500" dirty="false">
                <a:solidFill>
                  <a:srgbClr val="2C9290"/>
                </a:solidFill>
                <a:latin typeface="Courier New" panose="02070309020205020404"/>
                <a:cs typeface="Courier New" panose="02070309020205020404"/>
              </a:rPr>
              <a:t>NULL</a:t>
            </a:r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/>
          </a:p>
          <a:p>
            <a:pPr/>
            <a:r>
              <a:rPr lang="de-DE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	</a:t>
            </a:r>
            <a:r>
              <a:rPr lang="de-DE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/* Do </a:t>
            </a:r>
            <a:r>
              <a:rPr lang="de-DE" sz="1500" dirty="false" err="tru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some</a:t>
            </a:r>
            <a:r>
              <a:rPr lang="de-DE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de-DE" sz="1500" dirty="false" err="tru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work</a:t>
            </a:r>
            <a:r>
              <a:rPr lang="de-DE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after </a:t>
            </a:r>
            <a:r>
              <a:rPr lang="de-DE" sz="1500" dirty="false" err="tru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receiving</a:t>
            </a:r>
            <a:r>
              <a:rPr lang="de-DE" sz="1500" dirty="false">
                <a:solidFill>
                  <a:srgbClr val="CB2418"/>
                </a:solidFill>
                <a:latin typeface="Courier New" panose="02070309020205020404"/>
                <a:cs typeface="Courier New" panose="02070309020205020404"/>
              </a:rPr>
              <a:t> SIGCHLD */</a:t>
            </a:r>
            <a:endParaRPr lang="de-DE" sz="1500" dirty="false">
              <a:solidFill>
                <a:srgbClr val="000000"/>
              </a:solidFill>
              <a:latin typeface="Courier New" panose="02070309020205020404"/>
              <a:cs typeface="Courier New" panose="02070309020205020404"/>
            </a:endParaRPr>
          </a:p>
          <a:p>
            <a:pPr/>
            <a:r>
              <a:rPr lang="ro-RO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    printf(</a:t>
            </a:r>
            <a:r>
              <a:rPr lang="ro-RO" sz="1500" dirty="false">
                <a:solidFill>
                  <a:srgbClr val="9D206F"/>
                </a:solidFill>
                <a:latin typeface="Courier New" panose="02070309020205020404"/>
                <a:cs typeface="Courier New" panose="02070309020205020404"/>
              </a:rPr>
              <a:t>"."</a:t>
            </a:r>
            <a:r>
              <a:rPr lang="ro-RO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/>
          </a:p>
          <a:p>
            <a:pPr/>
            <a:r>
              <a:rPr lang="ro-RO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}</a:t>
            </a:r>
            <a:endParaRPr/>
          </a:p>
          <a:p>
            <a:pPr/>
            <a:r>
              <a:rPr lang="ro-RO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    exit(0);</a:t>
            </a:r>
            <a:endParaRPr/>
          </a:p>
          <a:p>
            <a:pPr/>
            <a:r>
              <a:rPr lang="ro-RO" sz="1500" dirty="false">
                <a:solidFill>
                  <a:srgbClr val="00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>
  <p:cSld>
    <p:spTree>
      <p:nvGrpSpPr>
        <p:cNvPr id="4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/>
            <a:r>
              <a:rPr lang="en-US" altLang="zh-CN">
                <a:ea typeface="宋体" pitchFamily="2" charset="-122"/>
              </a:rPr>
              <a:t>Linux Signals</a:t>
            </a:r>
            <a:endParaRPr kumimoji="true" lang="zh-CN" altLang="en-US"/>
          </a:p>
        </p:txBody>
      </p:sp>
      <p:sp>
        <p:nvSpPr>
          <p:cNvPr id="452" name="内容占位符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>
              <a:buChar char="•"/>
            </a:pPr>
            <a:r>
              <a:rPr lang="en-US"/>
              <a:t>Linux</a:t>
            </a:r>
            <a:r>
              <a:rPr lang="zh-CN"/>
              <a:t>系统共定义了</a:t>
            </a:r>
            <a:r>
              <a:rPr lang="en-US"/>
              <a:t>64</a:t>
            </a:r>
            <a:r>
              <a:rPr lang="zh-CN"/>
              <a:t>种信号</a:t>
            </a:r>
            <a:endParaRPr lang="en-US"/>
          </a:p>
          <a:p>
            <a:pPr lvl="1">
              <a:buChar char="–"/>
            </a:pPr>
            <a:r>
              <a:rPr lang="zh-CN"/>
              <a:t>不可靠信号： 也称为非实时信号，</a:t>
            </a:r>
            <a:r>
              <a:rPr lang="en-US"/>
              <a:t>standard signal</a:t>
            </a:r>
            <a:endParaRPr/>
          </a:p>
          <a:p>
            <a:pPr lvl="2">
              <a:buChar char="•"/>
            </a:pPr>
            <a:r>
              <a:rPr lang="zh-CN"/>
              <a:t>不支持排队，信号可能会丢失</a:t>
            </a:r>
            <a:r>
              <a:rPr lang="en-US"/>
              <a:t>, </a:t>
            </a:r>
            <a:r>
              <a:rPr lang="zh-CN"/>
              <a:t>比如发送多次相同的信号</a:t>
            </a:r>
            <a:r>
              <a:rPr lang="en-US"/>
              <a:t>, </a:t>
            </a:r>
            <a:r>
              <a:rPr lang="zh-CN"/>
              <a:t>进程只能收到一次</a:t>
            </a:r>
            <a:endParaRPr lang="en-US"/>
          </a:p>
          <a:p>
            <a:pPr lvl="2">
              <a:buChar char="•"/>
            </a:pPr>
            <a:r>
              <a:rPr lang="zh-CN"/>
              <a:t>信号值取值区间为</a:t>
            </a:r>
            <a:r>
              <a:rPr lang="en-US"/>
              <a:t>1~31</a:t>
            </a:r>
            <a:endParaRPr lang="zh-CN"/>
          </a:p>
          <a:p>
            <a:pPr lvl="1">
              <a:buChar char="–"/>
            </a:pPr>
            <a:r>
              <a:rPr lang="zh-CN"/>
              <a:t>可靠信号： 也称为实时信号，</a:t>
            </a:r>
            <a:r>
              <a:rPr lang="en-US"/>
              <a:t>real-time signal</a:t>
            </a:r>
            <a:endParaRPr/>
          </a:p>
          <a:p>
            <a:pPr lvl="2">
              <a:buChar char="•"/>
            </a:pPr>
            <a:r>
              <a:rPr lang="zh-CN"/>
              <a:t>支持排队</a:t>
            </a:r>
            <a:r>
              <a:rPr lang="en-US"/>
              <a:t>, </a:t>
            </a:r>
            <a:r>
              <a:rPr lang="zh-CN"/>
              <a:t>信号不会丢失</a:t>
            </a:r>
            <a:r>
              <a:rPr lang="en-US"/>
              <a:t>, </a:t>
            </a:r>
            <a:r>
              <a:rPr lang="zh-CN"/>
              <a:t>发多少次</a:t>
            </a:r>
            <a:r>
              <a:rPr lang="en-US"/>
              <a:t>, </a:t>
            </a:r>
            <a:r>
              <a:rPr lang="zh-CN"/>
              <a:t>就可以收到多少次</a:t>
            </a:r>
            <a:endParaRPr lang="en-US"/>
          </a:p>
          <a:p>
            <a:pPr lvl="2">
              <a:buChar char="•"/>
            </a:pPr>
            <a:r>
              <a:rPr lang="zh-CN"/>
              <a:t>信号值取值区间为</a:t>
            </a:r>
            <a:r>
              <a:rPr lang="en-US"/>
              <a:t>32~64</a:t>
            </a:r>
            <a:endParaRPr/>
          </a:p>
          <a:p>
            <a:pPr lvl="2">
              <a:buChar char="•"/>
            </a:pPr>
            <a:r>
              <a:rPr lang="zh-CN"/>
              <a:t>用户可以自定义这些信号</a:t>
            </a:r>
            <a:endParaRPr/>
          </a:p>
          <a:p>
            <a:pPr>
              <a:buChar char="•"/>
            </a:pPr>
            <a:endParaRPr lang="zh-CN"/>
          </a:p>
        </p:txBody>
      </p:sp>
      <p:sp>
        <p:nvSpPr>
          <p:cNvPr id="453" name="幻灯片编号占位符 3"/>
          <p:cNvSpPr>
            <a:spLocks noGrp="true"/>
          </p:cNvSpPr>
          <p:nvPr>
            <p:ph type="sldNum" sz="quarter" idx="12"/>
          </p:nvPr>
        </p:nvSpPr>
        <p:spPr>
          <a:noFill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5pPr>
            <a:lvl6pPr marL="25146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6pPr>
            <a:lvl7pPr marL="29718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7pPr>
            <a:lvl8pPr marL="34290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8pPr>
            <a:lvl9pPr marL="3886200" indent="-228600" eaLnBrk="false" fontAlgn="base" hangingPunct="false">
              <a:spcBef>
                <a:spcPct val="20000"/>
              </a:spcBef>
              <a:spcAft>
                <a:spcPct val="1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charset="0"/>
              </a:defRPr>
            </a:lvl9pPr>
          </a:lstStyle>
          <a:p>
            <a:pPr>
              <a:spcBef>
                <a:spcPct val="1"/>
              </a:spcBef>
              <a:buFontTx/>
              <a:buNone/>
            </a:pPr>
            <a:fld id="{CF2606A1-D5F0-6140-9F9A-6AE8D12877C5}" type="slidenum">
              <a:rPr lang="zh-CN" altLang="en-US" sz="1400">
                <a:latin typeface="Times New Roman" panose="02020603050405020304" pitchFamily="18" charset="0"/>
                <a:ea typeface="宋体" pitchFamily="2" charset="-122"/>
              </a:rPr>
              <a:t>9</a:t>
            </a:fld>
            <a:endParaRPr lang="en-US" altLang="zh-CN" sz="1400"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454" name=""/>
          <p:cNvSpPr txBox="true"/>
          <p:nvPr/>
        </p:nvSpPr>
        <p:spPr>
          <a:xfrm rot="0" flipH="false" flipV="false">
            <a:off x="577358" y="5486400"/>
            <a:ext cx="7652242" cy="393699"/>
          </a:xfrm>
          <a:prstGeom prst="rect"/>
        </p:spPr>
        <p:txBody>
          <a:bodyPr>
            <a:spAutoFit/>
          </a:bodyPr>
          <a:p>
            <a:pPr/>
            <a:r>
              <a:rPr/>
              <a:t>https://www.man7.org/linux/man-pages/man7/signal.7.html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fp99">
  <a:themeElements>
    <a:clrScheme name="icfp99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icfp99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2025-03-06T11:37:20Z</dcterms:created>
  <dcterms:modified xsi:type="dcterms:W3CDTF">2025-03-06T11:37:20Z</dcterms:modified>
</cp:coreProperties>
</file>