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43.xml" ContentType="application/vnd.openxmlformats-officedocument.presentationml.slide+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46.xml" ContentType="application/vnd.openxmlformats-officedocument.presentationml.slide+xml"/>
  <Override PartName="/ppt/slides/slide52.xml" ContentType="application/vnd.openxmlformats-officedocument.presentationml.slide+xml"/>
  <Override PartName="/ppt/slides/slide14.xml" ContentType="application/vnd.openxmlformats-officedocument.presentationml.slide+xml"/>
  <Override PartName="/ppt/slides/slide49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theme/theme2.xml" ContentType="application/vnd.openxmlformats-officedocument.them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60.xml" ContentType="application/vnd.openxmlformats-officedocument.presentationml.slide+xml"/>
  <Override PartName="/ppt/slides/slide37.xml" ContentType="application/vnd.openxmlformats-officedocument.presentationml.slide+xml"/>
  <Override PartName="/ppt/slides/slide5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slides/slide5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7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ppt/slides/slide63.xml" ContentType="application/vnd.openxmlformats-officedocument.presentationml.slide+xml"/>
  <Override PartName="/ppt/slides/slide66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notesSlides/notesSlide9.xml" ContentType="application/vnd.openxmlformats-officedocument.presentationml.notes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53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slides/slide22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viewProps.xml" ContentType="application/vnd.openxmlformats-officedocument.presentationml.viewProps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6.xml" ContentType="application/vnd.openxmlformats-officedocument.presentationml.slide+xml"/>
  <Override PartName="/ppt/slides/slide23.xml" ContentType="application/vnd.openxmlformats-officedocument.presentationml.slide+xml"/>
  <Override PartName="/ppt/slides/slide54.xml" ContentType="application/vnd.openxmlformats-officedocument.presentationml.slide+xml"/>
  <Override PartName="/ppt/slides/slide30.xml" ContentType="application/vnd.openxmlformats-officedocument.presentationml.slide+xml"/>
  <Override PartName="/ppt/slides/slide39.xml" ContentType="application/vnd.openxmlformats-officedocument.presentationml.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s/slide42.xml" ContentType="application/vnd.openxmlformats-officedocument.presentationml.slide+xml"/>
  <Override PartName="/ppt/slides/slide2.xml" ContentType="application/vnd.openxmlformats-officedocument.presentationml.slide+xml"/>
  <Override PartName="/ppt/slides/slide27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32.xml" ContentType="application/vnd.openxmlformats-officedocument.presentationml.slide+xml"/>
  <Override PartName="/ppt/slides/slide38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0" Type="http://schemas.openxmlformats.org/officeDocument/2006/relationships/officeDocument" Target="ppt/presentation.xml" /><Relationship Id="rId1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firstSlideNum="1">
  <p:sldMasterIdLst>
    <p:sldMasterId id="2147483648" r:id="rId0"/>
  </p:sldMasterIdLst>
  <p:notesMasterIdLst>
    <p:notesMasterId r:id="rId67"/>
  </p:notes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n-US"/>
    </a:defPPr>
    <a:lvl1pPr marL="0" lvl="0" indent="0" algn="l" defTabSz="914400" rtl="false" eaLnBrk="false" fontAlgn="base" latinLnBrk="false" hangingPunct="false">
      <a:lnSpc>
        <a:spcPct val="100000"/>
      </a:lnSpc>
      <a:spcBef>
        <a:spcPct val="1"/>
      </a:spcBef>
      <a:spcAft>
        <a:spcPct val="1"/>
      </a:spcAft>
      <a:buNone/>
      <a:defRPr sz="2000" b="true" i="false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1pPr>
    <a:lvl2pPr marL="457200" lvl="1" indent="0" algn="l" defTabSz="914400" rtl="false" eaLnBrk="false" fontAlgn="base" latinLnBrk="false" hangingPunct="false">
      <a:lnSpc>
        <a:spcPct val="100000"/>
      </a:lnSpc>
      <a:spcBef>
        <a:spcPct val="1"/>
      </a:spcBef>
      <a:spcAft>
        <a:spcPct val="1"/>
      </a:spcAft>
      <a:buNone/>
      <a:defRPr sz="2000" b="true" i="false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2pPr>
    <a:lvl3pPr marL="914400" lvl="2" indent="0" algn="l" defTabSz="914400" rtl="false" eaLnBrk="false" fontAlgn="base" latinLnBrk="false" hangingPunct="false">
      <a:lnSpc>
        <a:spcPct val="100000"/>
      </a:lnSpc>
      <a:spcBef>
        <a:spcPct val="1"/>
      </a:spcBef>
      <a:spcAft>
        <a:spcPct val="1"/>
      </a:spcAft>
      <a:buNone/>
      <a:defRPr sz="2000" b="true" i="false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3pPr>
    <a:lvl4pPr marL="1371600" lvl="3" indent="0" algn="l" defTabSz="914400" rtl="false" eaLnBrk="false" fontAlgn="base" latinLnBrk="false" hangingPunct="false">
      <a:lnSpc>
        <a:spcPct val="100000"/>
      </a:lnSpc>
      <a:spcBef>
        <a:spcPct val="1"/>
      </a:spcBef>
      <a:spcAft>
        <a:spcPct val="1"/>
      </a:spcAft>
      <a:buNone/>
      <a:defRPr sz="2000" b="true" i="false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4pPr>
    <a:lvl5pPr marL="1828800" lvl="4" indent="0" algn="l" defTabSz="914400" rtl="false" eaLnBrk="false" fontAlgn="base" latinLnBrk="false" hangingPunct="false">
      <a:lnSpc>
        <a:spcPct val="100000"/>
      </a:lnSpc>
      <a:spcBef>
        <a:spcPct val="1"/>
      </a:spcBef>
      <a:spcAft>
        <a:spcPct val="1"/>
      </a:spcAft>
      <a:buNone/>
      <a:defRPr sz="2000" b="true" i="false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5pPr>
    <a:lvl6pPr marL="2286000" lvl="5" indent="0" algn="l" defTabSz="914400" rtl="false" eaLnBrk="false" fontAlgn="base" latinLnBrk="false" hangingPunct="false">
      <a:lnSpc>
        <a:spcPct val="100000"/>
      </a:lnSpc>
      <a:spcBef>
        <a:spcPct val="1"/>
      </a:spcBef>
      <a:spcAft>
        <a:spcPct val="1"/>
      </a:spcAft>
      <a:buNone/>
      <a:defRPr sz="2000" b="true" i="false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6pPr>
    <a:lvl7pPr marL="2743200" lvl="6" indent="0" algn="l" defTabSz="914400" rtl="false" eaLnBrk="false" fontAlgn="base" latinLnBrk="false" hangingPunct="false">
      <a:lnSpc>
        <a:spcPct val="100000"/>
      </a:lnSpc>
      <a:spcBef>
        <a:spcPct val="1"/>
      </a:spcBef>
      <a:spcAft>
        <a:spcPct val="1"/>
      </a:spcAft>
      <a:buNone/>
      <a:defRPr sz="2000" b="true" i="false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7pPr>
    <a:lvl8pPr marL="3200400" lvl="7" indent="0" algn="l" defTabSz="914400" rtl="false" eaLnBrk="false" fontAlgn="base" latinLnBrk="false" hangingPunct="false">
      <a:lnSpc>
        <a:spcPct val="100000"/>
      </a:lnSpc>
      <a:spcBef>
        <a:spcPct val="1"/>
      </a:spcBef>
      <a:spcAft>
        <a:spcPct val="1"/>
      </a:spcAft>
      <a:buNone/>
      <a:defRPr sz="2000" b="true" i="false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8pPr>
    <a:lvl9pPr marL="3657600" lvl="8" indent="0" algn="l" defTabSz="914400" rtl="false" eaLnBrk="false" fontAlgn="base" latinLnBrk="false" hangingPunct="false">
      <a:lnSpc>
        <a:spcPct val="100000"/>
      </a:lnSpc>
      <a:spcBef>
        <a:spcPct val="1"/>
      </a:spcBef>
      <a:spcAft>
        <a:spcPct val="1"/>
      </a:spcAft>
      <a:buNone/>
      <a:defRPr sz="2000" b="true" i="false" u="none" kern="1200" baseline="0">
        <a:solidFill>
          <a:schemeClr val="tx1"/>
        </a:solidFill>
        <a:latin typeface="Comic Sans MS" panose="030F0702030302020204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>
  <p:showPr showNarration="true">
    <p:present/>
    <p:sldAll/>
    <p:penClr>
      <a:srgbClr val="FF0000"/>
    </p:penClr>
    <p:extLst>
      <p:ext uri="{2FDB2607-1784-4EEB-B798-7EB5836EED8A}"/>
    </p:extLst>
  </p:showPr>
  <p:extLst>
    <p:ext uri="{E76CE94A-603C-4142-B9EB-6D1370010A27}"/>
    <p:ext uri="{D31A062A-798A-4329-ABDD-BBA856620510}"/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>
  <p:normalViewPr showOutlineIcons="false">
    <p:restoredLeft sz="12042"/>
    <p:restoredTop sz="93809"/>
  </p:normalViewPr>
  <p:slideViewPr>
    <p:cSldViewPr showGuides="true">
      <p:cViewPr varScale="true">
        <p:scale>
          <a:sx n="120" d="100"/>
          <a:sy n="120" d="100"/>
        </p:scale>
        <p:origin x="3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false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8.xml" /><Relationship Id="rId68" Type="http://schemas.openxmlformats.org/officeDocument/2006/relationships/presProps" Target="presProps.xml" /><Relationship Id="rId65" Type="http://schemas.openxmlformats.org/officeDocument/2006/relationships/slide" Target="slides/slide65.xml" /><Relationship Id="rId64" Type="http://schemas.openxmlformats.org/officeDocument/2006/relationships/slide" Target="slides/slide64.xml" /><Relationship Id="rId62" Type="http://schemas.openxmlformats.org/officeDocument/2006/relationships/slide" Target="slides/slide62.xml" /><Relationship Id="rId61" Type="http://schemas.openxmlformats.org/officeDocument/2006/relationships/slide" Target="slides/slide61.xml" /><Relationship Id="rId60" Type="http://schemas.openxmlformats.org/officeDocument/2006/relationships/slide" Target="slides/slide60.xml" /><Relationship Id="rId55" Type="http://schemas.openxmlformats.org/officeDocument/2006/relationships/slide" Target="slides/slide55.xml" /><Relationship Id="rId54" Type="http://schemas.openxmlformats.org/officeDocument/2006/relationships/slide" Target="slides/slide54.xml" /><Relationship Id="rId53" Type="http://schemas.openxmlformats.org/officeDocument/2006/relationships/slide" Target="slides/slide53.xml" /><Relationship Id="rId52" Type="http://schemas.openxmlformats.org/officeDocument/2006/relationships/slide" Target="slides/slide52.xml" /><Relationship Id="rId67" Type="http://schemas.openxmlformats.org/officeDocument/2006/relationships/notesMaster" Target="notesMasters/notesMaster1.xml" /><Relationship Id="rId50" Type="http://schemas.openxmlformats.org/officeDocument/2006/relationships/slide" Target="slides/slide50.xml" /><Relationship Id="rId5" Type="http://schemas.openxmlformats.org/officeDocument/2006/relationships/slide" Target="slides/slide5.xml" /><Relationship Id="rId46" Type="http://schemas.openxmlformats.org/officeDocument/2006/relationships/slide" Target="slides/slide46.xml" /><Relationship Id="rId44" Type="http://schemas.openxmlformats.org/officeDocument/2006/relationships/slide" Target="slides/slide44.xml" /><Relationship Id="rId43" Type="http://schemas.openxmlformats.org/officeDocument/2006/relationships/slide" Target="slides/slide43.xml" /><Relationship Id="rId56" Type="http://schemas.openxmlformats.org/officeDocument/2006/relationships/slide" Target="slides/slide56.xml" /><Relationship Id="rId42" Type="http://schemas.openxmlformats.org/officeDocument/2006/relationships/slide" Target="slides/slide42.xml" /><Relationship Id="rId41" Type="http://schemas.openxmlformats.org/officeDocument/2006/relationships/slide" Target="slides/slide41.xml" /><Relationship Id="rId58" Type="http://schemas.openxmlformats.org/officeDocument/2006/relationships/slide" Target="slides/slide58.xml" /><Relationship Id="rId49" Type="http://schemas.openxmlformats.org/officeDocument/2006/relationships/slide" Target="slides/slide49.xml" /><Relationship Id="rId20" Type="http://schemas.openxmlformats.org/officeDocument/2006/relationships/slide" Target="slides/slide20.xml" /><Relationship Id="rId10" Type="http://schemas.openxmlformats.org/officeDocument/2006/relationships/slide" Target="slides/slide10.xml" /><Relationship Id="rId19" Type="http://schemas.openxmlformats.org/officeDocument/2006/relationships/slide" Target="slides/slide19.xml" /><Relationship Id="rId37" Type="http://schemas.openxmlformats.org/officeDocument/2006/relationships/slide" Target="slides/slide37.xml" /><Relationship Id="rId51" Type="http://schemas.openxmlformats.org/officeDocument/2006/relationships/slide" Target="slides/slide51.xml" /><Relationship Id="rId45" Type="http://schemas.openxmlformats.org/officeDocument/2006/relationships/slide" Target="slides/slide45.xml" /><Relationship Id="rId17" Type="http://schemas.openxmlformats.org/officeDocument/2006/relationships/slide" Target="slides/slide17.xml" /><Relationship Id="rId9" Type="http://schemas.openxmlformats.org/officeDocument/2006/relationships/slide" Target="slides/slide9.xml" /><Relationship Id="rId36" Type="http://schemas.openxmlformats.org/officeDocument/2006/relationships/slide" Target="slides/slide36.xml" /><Relationship Id="rId2" Type="http://schemas.openxmlformats.org/officeDocument/2006/relationships/slide" Target="slides/slide2.xml" /><Relationship Id="rId18" Type="http://schemas.openxmlformats.org/officeDocument/2006/relationships/slide" Target="slides/slide18.xml" /><Relationship Id="rId16" Type="http://schemas.openxmlformats.org/officeDocument/2006/relationships/slide" Target="slides/slide16.xml" /><Relationship Id="rId63" Type="http://schemas.openxmlformats.org/officeDocument/2006/relationships/slide" Target="slides/slide63.xml" /><Relationship Id="rId22" Type="http://schemas.openxmlformats.org/officeDocument/2006/relationships/slide" Target="slides/slide22.xml" /><Relationship Id="rId70" Type="http://schemas.openxmlformats.org/officeDocument/2006/relationships/viewProps" Target="viewProps.xml" /><Relationship Id="rId40" Type="http://schemas.openxmlformats.org/officeDocument/2006/relationships/slide" Target="slides/slide40.xml" /><Relationship Id="rId35" Type="http://schemas.openxmlformats.org/officeDocument/2006/relationships/slide" Target="slides/slide35.xml" /><Relationship Id="rId14" Type="http://schemas.openxmlformats.org/officeDocument/2006/relationships/slide" Target="slides/slide14.xml" /><Relationship Id="rId1" Type="http://schemas.openxmlformats.org/officeDocument/2006/relationships/slide" Target="slides/slide1.xml" /><Relationship Id="rId13" Type="http://schemas.openxmlformats.org/officeDocument/2006/relationships/slide" Target="slides/slide13.xml" /><Relationship Id="rId47" Type="http://schemas.openxmlformats.org/officeDocument/2006/relationships/slide" Target="slides/slide47.xml" /><Relationship Id="rId11" Type="http://schemas.openxmlformats.org/officeDocument/2006/relationships/slide" Target="slides/slide11.xml" /><Relationship Id="rId57" Type="http://schemas.openxmlformats.org/officeDocument/2006/relationships/slide" Target="slides/slide57.xml" /><Relationship Id="rId48" Type="http://schemas.openxmlformats.org/officeDocument/2006/relationships/slide" Target="slides/slide48.xml" /><Relationship Id="rId0" Type="http://schemas.openxmlformats.org/officeDocument/2006/relationships/slideMaster" Target="slideMasters/slideMaster1.xml" /><Relationship Id="rId24" Type="http://schemas.openxmlformats.org/officeDocument/2006/relationships/slide" Target="slides/slide24.xml" /><Relationship Id="rId3" Type="http://schemas.openxmlformats.org/officeDocument/2006/relationships/slide" Target="slides/slide3.xml" /><Relationship Id="rId69" Type="http://schemas.openxmlformats.org/officeDocument/2006/relationships/tableStyles" Target="tableStyles.xml" /><Relationship Id="rId21" Type="http://schemas.openxmlformats.org/officeDocument/2006/relationships/slide" Target="slides/slide21.xml" /><Relationship Id="rId12" Type="http://schemas.openxmlformats.org/officeDocument/2006/relationships/slide" Target="slides/slide12.xml" /><Relationship Id="rId23" Type="http://schemas.openxmlformats.org/officeDocument/2006/relationships/slide" Target="slides/slide23.xml" /><Relationship Id="rId28" Type="http://schemas.openxmlformats.org/officeDocument/2006/relationships/slide" Target="slides/slide28.xml" /><Relationship Id="rId39" Type="http://schemas.openxmlformats.org/officeDocument/2006/relationships/slide" Target="slides/slide39.xml" /><Relationship Id="rId25" Type="http://schemas.openxmlformats.org/officeDocument/2006/relationships/slide" Target="slides/slide25.xml" /><Relationship Id="rId7" Type="http://schemas.openxmlformats.org/officeDocument/2006/relationships/slide" Target="slides/slide7.xml" /><Relationship Id="rId59" Type="http://schemas.openxmlformats.org/officeDocument/2006/relationships/slide" Target="slides/slide59.xml" /><Relationship Id="rId30" Type="http://schemas.openxmlformats.org/officeDocument/2006/relationships/slide" Target="slides/slide30.xml" /><Relationship Id="rId26" Type="http://schemas.openxmlformats.org/officeDocument/2006/relationships/slide" Target="slides/slide26.xml" /><Relationship Id="rId27" Type="http://schemas.openxmlformats.org/officeDocument/2006/relationships/slide" Target="slides/slide27.xml" /><Relationship Id="rId29" Type="http://schemas.openxmlformats.org/officeDocument/2006/relationships/slide" Target="slides/slide29.xml" /><Relationship Id="rId31" Type="http://schemas.openxmlformats.org/officeDocument/2006/relationships/slide" Target="slides/slide31.xml" /><Relationship Id="rId4" Type="http://schemas.openxmlformats.org/officeDocument/2006/relationships/slide" Target="slides/slide4.xml" /><Relationship Id="rId32" Type="http://schemas.openxmlformats.org/officeDocument/2006/relationships/slide" Target="slides/slide32.xml" /><Relationship Id="rId66" Type="http://schemas.openxmlformats.org/officeDocument/2006/relationships/slide" Target="slides/slide66.xml" /><Relationship Id="rId38" Type="http://schemas.openxmlformats.org/officeDocument/2006/relationships/slide" Target="slides/slide38.xml" /><Relationship Id="rId15" Type="http://schemas.openxmlformats.org/officeDocument/2006/relationships/slide" Target="slides/slide15.xml" /><Relationship Id="rId33" Type="http://schemas.openxmlformats.org/officeDocument/2006/relationships/slide" Target="slides/slide33.xml" /><Relationship Id="rId6" Type="http://schemas.openxmlformats.org/officeDocument/2006/relationships/slide" Target="slides/slide6.xml" /><Relationship Id="rId34" Type="http://schemas.openxmlformats.org/officeDocument/2006/relationships/slide" Target="slides/slide34.xml" /></Relationships>
</file>

<file path=ppt/notesMasters/_rels/notesMaster1.xml.rels><?xml version="1.0" encoding="UTF-8" standalone="yes"?><Relationships xmlns="http://schemas.openxmlformats.org/package/2006/relationships"><Relationship Id="rId0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>
              <a:defRPr sz="1200" b="false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endParaRPr kumimoji="false" lang="zh-CN" altLang="en-US" sz="12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" name="Rectangle 3"/>
          <p:cNvSpPr>
            <a:spLocks noGrp="true" noChangeArrowheads="true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200" b="false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endParaRPr kumimoji="false" lang="en-US" altLang="zh-CN" sz="12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4"/>
          <p:cNvSpPr>
            <a:spLocks noTextEdit="true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/>
        </p:txBody>
      </p:sp>
      <p:sp>
        <p:nvSpPr>
          <p:cNvPr id="5" name="Rectangle 5"/>
          <p:cNvSpPr>
            <a:spLocks noGrp="true" noChangeArrowheads="true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/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30000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en-US" altLang="zh-CN" sz="12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Click to edit Master text styles</a:t>
            </a:r>
            <a:endParaRPr kumimoji="false" lang="en-US" altLang="zh-CN" sz="12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false" eaLnBrk="false" fontAlgn="base" latinLnBrk="false" hangingPunct="false">
              <a:lnSpc>
                <a:spcPct val="100000"/>
              </a:lnSpc>
              <a:spcBef>
                <a:spcPct val="30000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en-US" altLang="zh-CN" sz="12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Second level</a:t>
            </a:r>
            <a:endParaRPr kumimoji="false" lang="en-US" altLang="zh-CN" sz="12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914400" marR="0" lvl="2" indent="0" algn="l" defTabSz="914400" rtl="false" eaLnBrk="false" fontAlgn="base" latinLnBrk="false" hangingPunct="false">
              <a:lnSpc>
                <a:spcPct val="100000"/>
              </a:lnSpc>
              <a:spcBef>
                <a:spcPct val="30000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en-US" altLang="zh-CN" sz="12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Third level</a:t>
            </a:r>
            <a:endParaRPr kumimoji="false" lang="en-US" altLang="zh-CN" sz="12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1371600" marR="0" lvl="3" indent="0" algn="l" defTabSz="914400" rtl="false" eaLnBrk="false" fontAlgn="base" latinLnBrk="false" hangingPunct="false">
              <a:lnSpc>
                <a:spcPct val="100000"/>
              </a:lnSpc>
              <a:spcBef>
                <a:spcPct val="30000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en-US" altLang="zh-CN" sz="12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Fourth level</a:t>
            </a:r>
            <a:endParaRPr kumimoji="false" lang="en-US" altLang="zh-CN" sz="12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  <a:p>
            <a:pPr marL="1828800" marR="0" lvl="4" indent="0" algn="l" defTabSz="914400" rtl="false" eaLnBrk="false" fontAlgn="base" latinLnBrk="false" hangingPunct="false">
              <a:lnSpc>
                <a:spcPct val="100000"/>
              </a:lnSpc>
              <a:spcBef>
                <a:spcPct val="30000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en-US" altLang="zh-CN" sz="12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Fifth level</a:t>
            </a:r>
            <a:endParaRPr kumimoji="false" lang="en-US" altLang="zh-CN" sz="12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>
              <a:defRPr sz="1200" b="false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endParaRPr kumimoji="false" lang="en-US" altLang="zh-CN" sz="12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7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p>
            <a:pPr lvl="0" algn="r">
              <a:buNone/>
            </a:pPr>
            <a:fld id="{9A0DB2DC-4C9A-4742-B13C-FB6460FD3503}" type="slidenum">
              <a:rPr lang="zh-CN" altLang="en-US" sz="1200" b="false">
                <a:latin typeface="Times New Roman" panose="02020603050405020304" pitchFamily="18" charset="0"/>
              </a:rPr>
              <a:t/>
            </a:fld>
            <a:endParaRPr lang="zh-CN" altLang="en-US" sz="1200" b="false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false" hdr="false" ftr="false" dt="false"/>
  <p:notesStyle>
    <a:lvl1pPr algn="l" rtl="false" eaLnBrk="false" fontAlgn="base" hangingPunct="false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false" eaLnBrk="false" fontAlgn="base" hangingPunct="false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false" eaLnBrk="false" fontAlgn="base" hangingPunct="false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false" eaLnBrk="false" fontAlgn="base" hangingPunct="false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false" eaLnBrk="false" fontAlgn="base" hangingPunct="false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.xml" /></Relationships>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0.xml" /></Relationships>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9.xml" /></Relationships>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.xml" /></Relationships>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7.xml" /></Relationships>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4.xml" /></Relationships>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0.xml" /></Relationships>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1.xml" /></Relationships>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2.xml" 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true">
            <a:spLocks noGrp="true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zh-CN" altLang="en-US" sz="1200" b="false">
                <a:latin typeface="Times New Roman" panose="02020603050405020304" pitchFamily="18" charset="0"/>
              </a:rPr>
              <a:t/>
            </a:fld>
            <a:endParaRPr lang="zh-CN" altLang="en-US" sz="1200" b="false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4" name="Rectangle 3"/>
          <p:cNvSpPr>
            <a:spLocks noGrp="true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false"/>
          <a:p>
            <a:pPr lvl="0" eaLnBrk="true" hangingPunct="true"/>
            <a:endParaRPr lang="zh-CN" altLang="en-US"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7" name="备注占位符 2"/>
          <p:cNvSpPr>
            <a:spLocks noGrp="true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false"/>
          <a:p>
            <a:pPr lvl="0"/>
            <a:endParaRPr lang="zh-CN" altLang="en-US"/>
          </a:p>
        </p:txBody>
      </p:sp>
      <p:sp>
        <p:nvSpPr>
          <p:cNvPr id="8" name="幻灯片编号占位符 3"/>
          <p:cNvSpPr txBox="true">
            <a:spLocks noGrp="true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zh-CN" altLang="en-US" sz="1200" b="false">
                <a:latin typeface="Times New Roman" panose="02020603050405020304" pitchFamily="18" charset="0"/>
              </a:rPr>
              <a:t/>
            </a:fld>
            <a:endParaRPr lang="zh-CN" altLang="en-US" sz="1200" b="false">
              <a:latin typeface="Times New Roman" panose="02020603050405020304" pitchFamily="18" charset="0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true">
            <a:spLocks noGrp="true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zh-CN" altLang="en-US" sz="1200" b="false">
                <a:latin typeface="Times New Roman" panose="02020603050405020304" pitchFamily="18" charset="0"/>
              </a:rPr>
              <a:t/>
            </a:fld>
            <a:endParaRPr lang="zh-CN" altLang="en-US" sz="1200" b="false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2" name="Rectangle 3"/>
          <p:cNvSpPr>
            <a:spLocks noGrp="true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false"/>
          <a:p>
            <a:pPr lvl="0" eaLnBrk="true" hangingPunct="true"/>
            <a:endParaRPr lang="zh-CN" altLang="en-US"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 txBox="true">
            <a:spLocks noGrp="true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zh-CN" altLang="en-US" sz="1200" b="false">
                <a:latin typeface="Times New Roman" panose="02020603050405020304" pitchFamily="18" charset="0"/>
              </a:rPr>
              <a:t/>
            </a:fld>
            <a:endParaRPr lang="zh-CN" altLang="en-US" sz="1200" b="false">
              <a:latin typeface="Times New Roman" panose="02020603050405020304" pitchFamily="18" charset="0"/>
            </a:endParaRPr>
          </a:p>
        </p:txBody>
      </p:sp>
      <p:sp>
        <p:nvSpPr>
          <p:cNvPr id="15" name="Rectangle 2"/>
          <p:cNvSpPr>
            <a:spLocks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6" name="Rectangle 3"/>
          <p:cNvSpPr>
            <a:spLocks noGrp="true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false"/>
          <a:p>
            <a:pPr lvl="0" eaLnBrk="true" hangingPunct="true"/>
            <a:endParaRPr lang="zh-CN" altLang="en-US"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 txBox="true">
            <a:spLocks noGrp="true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zh-CN" altLang="en-US" sz="1200" b="false">
                <a:latin typeface="Times New Roman" panose="02020603050405020304" pitchFamily="18" charset="0"/>
              </a:rPr>
              <a:t/>
            </a:fld>
            <a:endParaRPr lang="zh-CN" altLang="en-US" sz="1200" b="false">
              <a:latin typeface="Times New Roman" panose="02020603050405020304" pitchFamily="18" charset="0"/>
            </a:endParaRPr>
          </a:p>
        </p:txBody>
      </p:sp>
      <p:sp>
        <p:nvSpPr>
          <p:cNvPr id="19" name="Rectangle 2"/>
          <p:cNvSpPr>
            <a:spLocks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20" name="Rectangle 3"/>
          <p:cNvSpPr>
            <a:spLocks noGrp="true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false"/>
          <a:p>
            <a:pPr lvl="0" eaLnBrk="true" hangingPunct="true"/>
            <a:endParaRPr lang="zh-CN" altLang="en-US"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 txBox="true">
            <a:spLocks noGrp="true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/>
            <a:fld id="{9A0DB2DC-4C9A-4742-B13C-FB6460FD3503}" type="slidenum">
              <a:rPr lang="zh-CN" altLang="en-US" sz="1200" b="false">
                <a:latin typeface="Times New Roman" panose="02020603050405020304" pitchFamily="18" charset="0"/>
              </a:rPr>
              <a:t/>
            </a:fld>
            <a:endParaRPr lang="zh-CN" altLang="en-US" sz="1200" b="false">
              <a:latin typeface="Times New Roman" panose="02020603050405020304" pitchFamily="18" charset="0"/>
            </a:endParaRPr>
          </a:p>
        </p:txBody>
      </p:sp>
      <p:sp>
        <p:nvSpPr>
          <p:cNvPr id="23" name="Rectangle 2"/>
          <p:cNvSpPr>
            <a:spLocks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24" name="Rectangle 3"/>
          <p:cNvSpPr>
            <a:spLocks noGrp="true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false"/>
          <a:p>
            <a:pPr lvl="0" eaLnBrk="true" hangingPunct="true"/>
            <a:endParaRPr lang="zh-CN" altLang="en-US"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/>
          <p:nvPr>
            <p:ph type="body"/>
          </p:nvPr>
        </p:nvSpPr>
        <p:spPr>
          <a:xfrm>
            <a:off x="0" y="0"/>
            <a:ext cx="177800" cy="444500"/>
          </a:xfrm>
          <a:prstGeom prst="rect">
            <a:avLst/>
          </a:prstGeom>
        </p:spPr>
        <p:txBody>
          <a:bodyPr/>
          <a:p>
            <a:pPr/>
            <a:r>
              <a:rPr lang="en-US"/>
              <a:t>CPU0-3</a:t>
            </a:r>
            <a:r>
              <a:rPr lang="zh-CN"/>
              <a:t>轮流从队列头部取任务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>
            <p:ph type="body"/>
          </p:nvPr>
        </p:nvSpPr>
        <p:spPr>
          <a:xfrm>
            <a:off x="0" y="0"/>
            <a:ext cx="177800" cy="444500"/>
          </a:xfrm>
          <a:prstGeom prst="rect">
            <a:avLst/>
          </a:prstGeom>
        </p:spPr>
        <p:txBody>
          <a:bodyPr/>
          <a:p>
            <a:pPr/>
            <a:r>
              <a:rPr lang="zh-CN"/>
              <a:t>例如系统中有两个</a:t>
            </a:r>
            <a:r>
              <a:rPr lang="en-US"/>
              <a:t>CPU 0-1, 4</a:t>
            </a:r>
            <a:r>
              <a:rPr lang="zh-CN"/>
              <a:t>个</a:t>
            </a:r>
            <a:r>
              <a:rPr lang="en-US"/>
              <a:t>job A-D. </a:t>
            </a:r>
            <a:r>
              <a:rPr lang="zh-CN"/>
              <a:t>开始时，</a:t>
            </a:r>
            <a:r>
              <a:rPr lang="en-US"/>
              <a:t>OS</a:t>
            </a:r>
            <a:r>
              <a:rPr lang="zh-CN"/>
              <a:t>分别将</a:t>
            </a:r>
            <a:r>
              <a:rPr lang="en-US"/>
              <a:t>AB</a:t>
            </a:r>
            <a:r>
              <a:rPr lang="zh-CN"/>
              <a:t>放入</a:t>
            </a:r>
            <a:r>
              <a:rPr lang="en-US"/>
              <a:t>Q0</a:t>
            </a:r>
            <a:r>
              <a:rPr lang="zh-CN"/>
              <a:t>，</a:t>
            </a:r>
            <a:r>
              <a:rPr lang="en-US"/>
              <a:t>BD</a:t>
            </a:r>
            <a:r>
              <a:rPr lang="zh-CN"/>
              <a:t>放入</a:t>
            </a:r>
            <a:r>
              <a:rPr lang="en-US"/>
              <a:t>Q1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31" name="备注占位符 2"/>
          <p:cNvSpPr>
            <a:spLocks noGrp="true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false"/>
          <a:p>
            <a:pPr/>
            <a:r>
              <a:rPr/>
              <a:t>假如某时刻C完成了，Q0只剩下A，此后A可以得到比BD多一倍的CPU时间片，</a:t>
            </a:r>
            <a:r>
              <a:rPr/>
              <a:t>导致不均衡。</a:t>
            </a:r>
            <a:endParaRPr/>
          </a:p>
          <a:p>
            <a:pPr/>
            <a:r>
              <a:rPr/>
              <a:t>加入过一会A也完成了，CPU0就完全空闲了</a:t>
            </a:r>
            <a:r>
              <a:rPr/>
              <a:t>，</a:t>
            </a:r>
            <a:r>
              <a:rPr/>
              <a:t>BD</a:t>
            </a:r>
            <a:r>
              <a:rPr lang="zh-CN"/>
              <a:t>却无法使用</a:t>
            </a:r>
            <a:r>
              <a:rPr lang="en-US"/>
              <a:t>CPU0</a:t>
            </a:r>
            <a:endParaRPr/>
          </a:p>
        </p:txBody>
      </p:sp>
      <p:sp>
        <p:nvSpPr>
          <p:cNvPr id="32" name="灯片编号占位符 3"/>
          <p:cNvSpPr txBox="true">
            <a:spLocks noGrp="true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false"/>
          <a:p>
            <a:pPr lvl="0" algn="r">
              <a:buNone/>
            </a:pPr>
            <a:fld id="{9A0DB2DC-4C9A-4742-B13C-FB6460FD3503}" type="slidenum">
              <a:rPr lang="zh-CN" altLang="en-US" sz="1200" b="false">
                <a:latin typeface="Times New Roman" panose="02020603050405020304" pitchFamily="18" charset="0"/>
              </a:rPr>
              <a:t/>
            </a:fld>
            <a:endParaRPr lang="zh-CN" altLang="en-US" sz="1200" b="false">
              <a:latin typeface="Times New Roman" panose="02020603050405020304" pitchFamily="18" charset="0"/>
            </a:endParaRP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 showMasterSp="false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Grp="true" noChangeArrowheads="true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" name="Rectangle 1027"/>
          <p:cNvSpPr>
            <a:spLocks noGrp="true" noChangeArrowheads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/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4" name="Rectangle 1028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533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AC842EDF-5462-A44A-9461-947FD3381526}" type="datetime1"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/>
            </a:fld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1029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2514600" y="6248400"/>
            <a:ext cx="411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1030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false" compatLnSpc="true"/>
          <a:p>
            <a:pPr algn="r">
              <a:buNone/>
            </a:pPr>
            <a:fld id="{9A0DB2DC-4C9A-4742-B13C-FB6460FD3503}" type="slidenum">
              <a:rPr lang="zh-CN" altLang="en-US">
                <a:latin typeface="Times New Roman" panose="02020603050405020304" pitchFamily="18" charset="0"/>
              </a:rPr>
              <a:t/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type="vertTx">
  <p:cSld name="标题和竖排文字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3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/>
            </a:fld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  <a:t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type="vertTitleAndTx">
  <p:cSld name="垂直排列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true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pPr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/>
            </a:fld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7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8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  <a:t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type="txAndObj">
  <p:cSld name="标题，文本与内容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true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" name="文本占位符 2"/>
          <p:cNvSpPr>
            <a:spLocks noGrp="true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2" name="内容占位符 3"/>
          <p:cNvSpPr>
            <a:spLocks noGrp="true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3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/>
            </a:fld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4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25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  <a:t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type="obj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/>
            </a:fld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  <a:t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type="secHead">
  <p:cSld name="节标题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true" cap="all"/>
            </a:lvl1pPr>
          </a:lstStyle>
          <a:p>
            <a:pPr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8" name="文本占位符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/>
            </a:fld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0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1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  <a:t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type="twoObj">
  <p:cSld name="两栏内容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4" name="内容占位符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5" name="内容占位符 3"/>
          <p:cNvSpPr>
            <a:spLocks noGrp="true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/>
            </a:fld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7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38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  <a:t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type="twoTxTwoObj">
  <p:cSld name="比较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" name="文本占位符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内容占位符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3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4" name="内容占位符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5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/>
            </a:fld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6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47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  <a:t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type="titleOnly">
  <p:cSld name="仅标题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0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/>
            </a:fld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1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2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  <a:t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type="blank">
  <p:cSld name="空白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/>
            </a:fld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5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6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  <a:t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type="objTx">
  <p:cSld name="内容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true"/>
            </a:lvl1pPr>
          </a:lstStyle>
          <a:p>
            <a:pPr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9" name="内容占位符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0" name="文本占位符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1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/>
            </a:fld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2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3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  <a:t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type="picTx">
  <p:cSld name="图片与标题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true"/>
            </a:lvl1pPr>
          </a:lstStyle>
          <a:p>
            <a:pPr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6" name="图片占位符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20000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endParaRPr kumimoji="false" lang="zh-CN" altLang="en-US" sz="3200" b="false" i="false" u="none" strike="noStrike" kern="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8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/>
            </a:fld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9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70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/>
              <a:t/>
            </a:fld>
            <a:endParaRPr lang="zh-CN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9" Type="http://schemas.openxmlformats.org/officeDocument/2006/relationships/slideLayout" Target="../slideLayouts/slideLayout10.xml" /><Relationship Id="rId7" Type="http://schemas.openxmlformats.org/officeDocument/2006/relationships/slideLayout" Target="../slideLayouts/slideLayout8.xml" /><Relationship Id="rId6" Type="http://schemas.openxmlformats.org/officeDocument/2006/relationships/slideLayout" Target="../slideLayouts/slideLayout7.xml" /><Relationship Id="rId5" Type="http://schemas.openxmlformats.org/officeDocument/2006/relationships/slideLayout" Target="../slideLayouts/slideLayout6.xml" /><Relationship Id="rId8" Type="http://schemas.openxmlformats.org/officeDocument/2006/relationships/slideLayout" Target="../slideLayouts/slideLayout9.xml" /><Relationship Id="rId4" Type="http://schemas.openxmlformats.org/officeDocument/2006/relationships/slideLayout" Target="../slideLayouts/slideLayout5.xml" /><Relationship Id="rId3" Type="http://schemas.openxmlformats.org/officeDocument/2006/relationships/slideLayout" Target="../slideLayouts/slideLayout4.xml" /><Relationship Id="rId1" Type="http://schemas.openxmlformats.org/officeDocument/2006/relationships/slideLayout" Target="../slideLayouts/slideLayout2.xml" /><Relationship Id="rId0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11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3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" name="Rectangle 3"/>
          <p:cNvSpPr>
            <a:spLocks noGrp="true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Rectangle 4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>
              <a:defRPr sz="1400" b="false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 marL="0" marR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fld id="{F100115B-6701-2943-A648-68E4FDB818BC}" type="datetime1"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/>
            </a:fld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 b="false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r>
              <a:rPr kumimoji="false" lang="zh-CN" altLang="en-US" sz="1400" b="false" i="false" u="none" strike="noStrike" kern="1200" cap="none" spc="0" normalizeH="false" baseline="0" noProof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+mn-cs"/>
              </a:rPr>
              <a:t>Compilers Autumn 2002</a:t>
            </a:r>
            <a:endParaRPr kumimoji="false" lang="en-US" altLang="zh-CN" sz="1400" b="false" i="false" u="none" strike="noStrike" kern="1200" cap="none" spc="0" normalizeH="false" baseline="0" noProof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 b="false"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/>
              <a:t/>
            </a:fld>
            <a:endParaRPr lang="zh-CN" altLang="en-US">
              <a:latin typeface="Comic Sans MS" panose="030F0702030302020204" pitchFamily="66" charset="0"/>
            </a:endParaRPr>
          </a:p>
        </p:txBody>
      </p:sp>
      <p:sp>
        <p:nvSpPr>
          <p:cNvPr id="7" name="Line 7"/>
          <p:cNvSpPr/>
          <p:nvPr/>
        </p:nvSpPr>
        <p:spPr>
          <a:xfrm>
            <a:off x="457200" y="1371600"/>
            <a:ext cx="80772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false" hdr="false" ftr="false" dt="false"/>
  <p:txStyles>
    <p:titleStyle>
      <a:lvl1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+mj-lt"/>
          <a:ea typeface="+mj-ea"/>
          <a:cs typeface="+mj-cs"/>
        </a:defRPr>
      </a:lvl1pPr>
      <a:lvl2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pitchFamily="66" charset="0"/>
        </a:defRPr>
      </a:lvl2pPr>
      <a:lvl3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pitchFamily="66" charset="0"/>
        </a:defRPr>
      </a:lvl3pPr>
      <a:lvl4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pitchFamily="66" charset="0"/>
        </a:defRPr>
      </a:lvl4pPr>
      <a:lvl5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pitchFamily="66" charset="0"/>
        </a:defRPr>
      </a:lvl5pPr>
      <a:lvl6pPr marL="4572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pitchFamily="66" charset="0"/>
        </a:defRPr>
      </a:lvl6pPr>
      <a:lvl7pPr marL="9144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pitchFamily="66" charset="0"/>
        </a:defRPr>
      </a:lvl7pPr>
      <a:lvl8pPr marL="13716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pitchFamily="66" charset="0"/>
        </a:defRPr>
      </a:lvl8pPr>
      <a:lvl9pPr marL="18288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false" eaLnBrk="false" fontAlgn="base" hangingPunct="false">
        <a:spcBef>
          <a:spcPct val="20000"/>
        </a:spcBef>
        <a:spcAft>
          <a:spcPct val="1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false" eaLnBrk="false" fontAlgn="base" hangingPunct="false">
        <a:spcBef>
          <a:spcPct val="20000"/>
        </a:spcBef>
        <a:spcAft>
          <a:spcPct val="1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false" eaLnBrk="false" fontAlgn="base" hangingPunct="false">
        <a:spcBef>
          <a:spcPct val="20000"/>
        </a:spcBef>
        <a:spcAft>
          <a:spcPct val="1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false" eaLnBrk="false" fontAlgn="base" hangingPunct="false">
        <a:spcBef>
          <a:spcPct val="20000"/>
        </a:spcBef>
        <a:spcAft>
          <a:spcPct val="1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.xml" /><Relationship Id="rId0" Type="http://schemas.openxmlformats.org/officeDocument/2006/relationships/slideLayout" Target="../slideLayouts/slideLayout1.xml" 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.xml" /><Relationship Id="rId0" Type="http://schemas.openxmlformats.org/officeDocument/2006/relationships/slideLayout" Target="../slideLayouts/slideLayout2.xml" /></Relationships>
</file>

<file path=ppt/slides/_rels/slide11.xml.rels><?xml version="1.0" encoding="UTF-8" standalone="yes"?><Relationships xmlns="http://schemas.openxmlformats.org/package/2006/relationships"><Relationship Id="rId2" Type="http://schemas.openxmlformats.org/officeDocument/2006/relationships/image" Target="media/image2.png" /><Relationship Id="rId0" Type="http://schemas.openxmlformats.org/officeDocument/2006/relationships/slideLayout" Target="../slideLayouts/slideLayout2.xml" /><Relationship Id="rId1" Type="http://schemas.openxmlformats.org/officeDocument/2006/relationships/image" Target="media/image1.png" 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image" Target="media/image3.png" /><Relationship Id="rId0" Type="http://schemas.openxmlformats.org/officeDocument/2006/relationships/slideLayout" Target="../slideLayouts/slideLayout2.xml" 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image" Target="media/image4.png" /><Relationship Id="rId0" Type="http://schemas.openxmlformats.org/officeDocument/2006/relationships/slideLayout" Target="../slideLayouts/slideLayout2.xml" 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image" Target="media/image5.png" /><Relationship Id="rId0" Type="http://schemas.openxmlformats.org/officeDocument/2006/relationships/slideLayout" Target="../slideLayouts/slideLayout2.xml" 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image" Target="media/image6.png" /><Relationship Id="rId0" Type="http://schemas.openxmlformats.org/officeDocument/2006/relationships/slideLayout" Target="../slideLayouts/slideLayout2.xml" /></Relationships>
</file>

<file path=ppt/slides/_rels/slide16.xml.rels><?xml version="1.0" encoding="UTF-8" standalone="yes"?><Relationships xmlns="http://schemas.openxmlformats.org/package/2006/relationships"><Relationship Id="rId2" Type="http://schemas.openxmlformats.org/officeDocument/2006/relationships/image" Target="media/image8.png" /><Relationship Id="rId0" Type="http://schemas.openxmlformats.org/officeDocument/2006/relationships/slideLayout" Target="../slideLayouts/slideLayout2.xml" /><Relationship Id="rId1" Type="http://schemas.openxmlformats.org/officeDocument/2006/relationships/image" Target="media/image7.png" 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image" Target="media/image9.png" /><Relationship Id="rId0" Type="http://schemas.openxmlformats.org/officeDocument/2006/relationships/slideLayout" Target="../slideLayouts/slideLayout2.xml" /></Relationships>
</file>

<file path=ppt/slides/_rels/slide1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.xml" /><Relationship Id="rId0" Type="http://schemas.openxmlformats.org/officeDocument/2006/relationships/slideLayout" Target="../slideLayouts/slideLayout2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.xml" /><Relationship Id="rId0" Type="http://schemas.openxmlformats.org/officeDocument/2006/relationships/slideLayout" Target="../slideLayouts/slideLayout2.xml" /></Relationships>
</file>

<file path=ppt/slides/_rels/slide2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2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image" Target="media/image10.png" /><Relationship Id="rId0" Type="http://schemas.openxmlformats.org/officeDocument/2006/relationships/slideLayout" Target="../slideLayouts/slideLayout2.xml" /></Relationships>
</file>

<file path=ppt/slides/_rels/slide2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2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25.xml.rels><?xml version="1.0" encoding="UTF-8" standalone="yes"?><Relationships xmlns="http://schemas.openxmlformats.org/package/2006/relationships"><Relationship Id="rId2" Type="http://schemas.openxmlformats.org/officeDocument/2006/relationships/image" Target="media/image12.png" /><Relationship Id="rId0" Type="http://schemas.openxmlformats.org/officeDocument/2006/relationships/slideLayout" Target="../slideLayouts/slideLayout2.xml" /><Relationship Id="rId1" Type="http://schemas.openxmlformats.org/officeDocument/2006/relationships/image" Target="media/image11.png" 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image" Target="media/image13.png" /><Relationship Id="rId0" Type="http://schemas.openxmlformats.org/officeDocument/2006/relationships/slideLayout" Target="../slideLayouts/slideLayout2.xml" 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image" Target="media/image14.png" /><Relationship Id="rId0" Type="http://schemas.openxmlformats.org/officeDocument/2006/relationships/slideLayout" Target="../slideLayouts/slideLayout2.xml" /></Relationships>
</file>

<file path=ppt/slides/_rels/slide2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image" Target="media/image15.png" /><Relationship Id="rId0" Type="http://schemas.openxmlformats.org/officeDocument/2006/relationships/slideLayout" Target="../slideLayouts/slideLayout2.xml" /></Relationships>
</file>

<file path=ppt/slides/_rels/slide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3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image" Target="media/image16.png" /><Relationship Id="rId0" Type="http://schemas.openxmlformats.org/officeDocument/2006/relationships/slideLayout" Target="../slideLayouts/slideLayout2.xml" 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image" Target="media/image17.png" /><Relationship Id="rId0" Type="http://schemas.openxmlformats.org/officeDocument/2006/relationships/slideLayout" Target="../slideLayouts/slideLayout2.xml" 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image" Target="media/image18.png" /><Relationship Id="rId0" Type="http://schemas.openxmlformats.org/officeDocument/2006/relationships/slideLayout" Target="../slideLayouts/slideLayout2.xml" /></Relationships>
</file>

<file path=ppt/slides/_rels/slide3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3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3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.xml" /><Relationship Id="rId0" Type="http://schemas.openxmlformats.org/officeDocument/2006/relationships/slideLayout" Target="../slideLayouts/slideLayout2.xml" /></Relationships>
</file>

<file path=ppt/slides/_rels/slide3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image" Target="media/image19.png" /><Relationship Id="rId0" Type="http://schemas.openxmlformats.org/officeDocument/2006/relationships/slideLayout" Target="../slideLayouts/slideLayout2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image" Target="media/image20.png" /><Relationship Id="rId0" Type="http://schemas.openxmlformats.org/officeDocument/2006/relationships/slideLayout" Target="../slideLayouts/slideLayout2.xml" 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image" Target="media/image21.png" /><Relationship Id="rId0" Type="http://schemas.openxmlformats.org/officeDocument/2006/relationships/slideLayout" Target="../slideLayouts/slideLayout2.xml" 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image" Target="media/image22.png" /><Relationship Id="rId0" Type="http://schemas.openxmlformats.org/officeDocument/2006/relationships/slideLayout" Target="../slideLayouts/slideLayout2.xml" /></Relationships>
</file>

<file path=ppt/slides/_rels/slide4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4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.xml" /><Relationship Id="rId0" Type="http://schemas.openxmlformats.org/officeDocument/2006/relationships/slideLayout" Target="../slideLayouts/slideLayout2.xml" 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image" Target="media/image23.png" /><Relationship Id="rId0" Type="http://schemas.openxmlformats.org/officeDocument/2006/relationships/slideLayout" Target="../slideLayouts/slideLayout2.xml" 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image" Target="media/image23.png" /><Relationship Id="rId0" Type="http://schemas.openxmlformats.org/officeDocument/2006/relationships/slideLayout" Target="../slideLayouts/slideLayout2.xml" 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image" Target="media/image24.png" /><Relationship Id="rId0" Type="http://schemas.openxmlformats.org/officeDocument/2006/relationships/slideLayout" Target="../slideLayouts/slideLayout2.xml" /></Relationships>
</file>

<file path=ppt/slides/_rels/slide4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image" Target="media/image25.png" /><Relationship Id="rId0" Type="http://schemas.openxmlformats.org/officeDocument/2006/relationships/slideLayout" Target="../slideLayouts/slideLayout2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image" Target="media/image26.png" /><Relationship Id="rId0" Type="http://schemas.openxmlformats.org/officeDocument/2006/relationships/slideLayout" Target="../slideLayouts/slideLayout2.xml" /></Relationships>
</file>

<file path=ppt/slides/_rels/slide50.xml.rels><?xml version="1.0" encoding="UTF-8" standalone="yes"?><Relationships xmlns="http://schemas.openxmlformats.org/package/2006/relationships"><Relationship Id="rId2" Type="http://schemas.openxmlformats.org/officeDocument/2006/relationships/image" Target="media/image27.pn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7.xml" /></Relationships>
</file>

<file path=ppt/slides/_rels/slide51.xml.rels><?xml version="1.0" encoding="UTF-8" standalone="yes"?><Relationships xmlns="http://schemas.openxmlformats.org/package/2006/relationships"><Relationship Id="rId3" Type="http://schemas.openxmlformats.org/officeDocument/2006/relationships/image" Target="media/image29.png" /><Relationship Id="rId2" Type="http://schemas.openxmlformats.org/officeDocument/2006/relationships/image" Target="media/image28.pn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8.xml" /></Relationships>
</file>

<file path=ppt/slides/_rels/slide52.xml.rels><?xml version="1.0" encoding="UTF-8" standalone="yes"?><Relationships xmlns="http://schemas.openxmlformats.org/package/2006/relationships"><Relationship Id="rId5" Type="http://schemas.openxmlformats.org/officeDocument/2006/relationships/image" Target="media/image33.png" /><Relationship Id="rId4" Type="http://schemas.openxmlformats.org/officeDocument/2006/relationships/image" Target="media/image32.png" /><Relationship Id="rId3" Type="http://schemas.openxmlformats.org/officeDocument/2006/relationships/image" Target="media/image31.png" /><Relationship Id="rId2" Type="http://schemas.openxmlformats.org/officeDocument/2006/relationships/image" Target="media/image30.pn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9.xml" 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image" Target="media/image34.png" /><Relationship Id="rId0" Type="http://schemas.openxmlformats.org/officeDocument/2006/relationships/slideLayout" Target="../slideLayouts/slideLayout2.xml" /></Relationships>
</file>

<file path=ppt/slides/_rels/slide54.xml.rels><?xml version="1.0" encoding="UTF-8" standalone="yes"?><Relationships xmlns="http://schemas.openxmlformats.org/package/2006/relationships"><Relationship Id="rId2" Type="http://schemas.openxmlformats.org/officeDocument/2006/relationships/image" Target="media/image31.png" /><Relationship Id="rId3" Type="http://schemas.openxmlformats.org/officeDocument/2006/relationships/image" Target="media/image35.png" /><Relationship Id="rId0" Type="http://schemas.openxmlformats.org/officeDocument/2006/relationships/slideLayout" Target="../slideLayouts/slideLayout2.xml" /><Relationship Id="rId1" Type="http://schemas.openxmlformats.org/officeDocument/2006/relationships/image" Target="media/image30.png" /></Relationships>
</file>

<file path=ppt/slides/_rels/slide5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image" Target="media/image36.jpg" /><Relationship Id="rId0" Type="http://schemas.openxmlformats.org/officeDocument/2006/relationships/slideLayout" Target="../slideLayouts/slideLayout2.xml" /></Relationships>
</file>

<file path=ppt/slides/_rels/slide5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.xml" 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image" Target="media/image37.jpg" /><Relationship Id="rId0" Type="http://schemas.openxmlformats.org/officeDocument/2006/relationships/slideLayout" Target="../slideLayouts/slideLayout2.xml" 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image" Target="media/image38.png" /><Relationship Id="rId0" Type="http://schemas.openxmlformats.org/officeDocument/2006/relationships/slideLayout" Target="../slideLayouts/slideLayout2.xml" 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image" Target="media/image39.png" /><Relationship Id="rId0" Type="http://schemas.openxmlformats.org/officeDocument/2006/relationships/slideLayout" Target="../slideLayouts/slideLayout2.xml" 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image" Target="media/image40.png" /><Relationship Id="rId0" Type="http://schemas.openxmlformats.org/officeDocument/2006/relationships/slideLayout" Target="../slideLayouts/slideLayout2.xml" 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image" Target="media/image41.png" /><Relationship Id="rId0" Type="http://schemas.openxmlformats.org/officeDocument/2006/relationships/slideLayout" Target="../slideLayouts/slideLayout2.xml" /></Relationships>
</file>

<file path=ppt/slides/_rels/slide6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3.xml.rels><?xml version="1.0" encoding="UTF-8" standalone="yes"?><Relationships xmlns="http://schemas.openxmlformats.org/package/2006/relationships"><Relationship Id="rId2" Type="http://schemas.openxmlformats.org/officeDocument/2006/relationships/image" Target="media/image43.jpg" /><Relationship Id="rId0" Type="http://schemas.openxmlformats.org/officeDocument/2006/relationships/slideLayout" Target="../slideLayouts/slideLayout2.xml" /><Relationship Id="rId1" Type="http://schemas.openxmlformats.org/officeDocument/2006/relationships/image" Target="media/image42.png" 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image" Target="media/image44.png" /><Relationship Id="rId0" Type="http://schemas.openxmlformats.org/officeDocument/2006/relationships/slideLayout" Target="../slideLayouts/slideLayout2.xml" /></Relationships>
</file>

<file path=ppt/slides/_rels/slide6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image" Target="media/image45.png" /><Relationship Id="rId0" Type="http://schemas.openxmlformats.org/officeDocument/2006/relationships/slideLayout" Target="../slideLayouts/slideLayout2.xml" 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image" Target="media/image46.png" /><Relationship Id="rId0" Type="http://schemas.openxmlformats.org/officeDocument/2006/relationships/slideLayout" Target="../slideLayouts/slideLayout2.xml" 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image" Target="media/image47.png" /><Relationship Id="rId0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 txBox="true">
            <a:spLocks noGrp="true"/>
          </p:cNvSpPr>
          <p:nvPr>
            <p:ph type="sldNum" sz="quarter" idx="4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" name="Rectangle 2"/>
          <p:cNvSpPr>
            <a:spLocks noGrp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ln/>
        </p:spPr>
        <p:txBody>
          <a:bodyPr vert="horz" wrap="square" lIns="91440" tIns="45720" rIns="91440" bIns="45720" anchor="ctr" anchorCtr="false"/>
          <a:p>
            <a:pPr>
              <a:buClrTx/>
              <a:buSzTx/>
              <a:buFontTx/>
            </a:pPr>
            <a:r>
              <a:rPr lang="en-US" sz="3600">
                <a:latin typeface="Comic Sans MS"/>
                <a:ea typeface="宋体"/>
                <a:cs typeface="+mj-cs"/>
              </a:rPr>
              <a:t>CPU Scheduling</a:t>
            </a:r>
            <a:endParaRPr lang="en-US" sz="3600">
              <a:latin typeface="宋体"/>
              <a:ea typeface="宋体"/>
              <a:cs typeface="+mj-cs"/>
            </a:endParaRPr>
          </a:p>
          <a:p>
            <a:pPr>
              <a:buClrTx/>
              <a:buSzTx/>
              <a:buFontTx/>
            </a:pPr>
            <a:r>
              <a:rPr lang="en-US" sz="3600">
                <a:latin typeface="Comic Sans MS"/>
                <a:ea typeface="宋体"/>
                <a:cs typeface="+mj-cs"/>
              </a:rPr>
              <a:t>(OSTEP: Sec 7-10)</a:t>
            </a:r>
            <a:endParaRPr/>
          </a:p>
        </p:txBody>
      </p:sp>
      <p:sp>
        <p:nvSpPr>
          <p:cNvPr id="4" name=""/>
          <p:cNvSpPr txBox="true"/>
          <p:nvPr/>
        </p:nvSpPr>
        <p:spPr>
          <a:xfrm rot="0" flipH="false" flipV="false">
            <a:off x="1841863" y="3765551"/>
            <a:ext cx="5460274" cy="393699"/>
          </a:xfrm>
          <a:prstGeom prst="rect"/>
        </p:spPr>
        <p:txBody>
          <a:bodyPr>
            <a:spAutoFit/>
          </a:bodyPr>
          <a:p>
            <a:pPr/>
            <a:r>
              <a:rPr/>
              <a:t>https://pages.cs.wisc.edu/~remzi/OSTEP/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平均</a:t>
            </a:r>
            <a:r>
              <a:rPr lang="en-US" altLang="zh-CN">
                <a:ea typeface="宋体" pitchFamily="2" charset="-122"/>
              </a:rPr>
              <a:t>Turnaround Time</a:t>
            </a:r>
            <a:r>
              <a:rPr lang="zh-CN" altLang="en-US">
                <a:ea typeface="宋体" pitchFamily="2" charset="-122"/>
              </a:rPr>
              <a:t>的问题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" name="内容占位符 2"/>
          <p:cNvSpPr>
            <a:spLocks noGrp="true"/>
          </p:cNvSpPr>
          <p:nvPr>
            <p:ph idx="1"/>
          </p:nvPr>
        </p:nvSpPr>
        <p:spPr>
          <a:xfrm>
            <a:off x="438150" y="1562100"/>
            <a:ext cx="8305800" cy="4419600"/>
          </a:xfrm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平均</a:t>
            </a:r>
            <a:r>
              <a:rPr lang="en-US">
                <a:latin typeface="Comic Sans MS"/>
                <a:ea typeface="宋体"/>
                <a:cs typeface="+mn-cs"/>
              </a:rPr>
              <a:t>Turnaround Time</a:t>
            </a:r>
            <a:r>
              <a:rPr lang="zh-CN">
                <a:latin typeface="Comic Sans MS"/>
                <a:ea typeface="宋体"/>
                <a:cs typeface="+mn-cs"/>
              </a:rPr>
              <a:t>反映整体性能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但有些</a:t>
            </a:r>
            <a:r>
              <a:rPr lang="en-US">
                <a:latin typeface="Comic Sans MS"/>
                <a:ea typeface="宋体"/>
              </a:rPr>
              <a:t>Job</a:t>
            </a:r>
            <a:r>
              <a:rPr lang="zh-CN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被平均</a:t>
            </a:r>
            <a:r>
              <a:rPr lang="zh-CN">
                <a:latin typeface="Comic Sans MS"/>
                <a:ea typeface="宋体"/>
              </a:rPr>
              <a:t>（自己牺牲，换来整体平均更好，例如长任务）</a:t>
            </a:r>
            <a:endParaRPr lang="en-US">
              <a:latin typeface="Comic Sans MS"/>
              <a:ea typeface="宋体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不能做到公平（</a:t>
            </a:r>
            <a:r>
              <a:rPr lang="en-US">
                <a:latin typeface="Comic Sans MS"/>
                <a:ea typeface="宋体"/>
                <a:cs typeface="+mn-cs"/>
              </a:rPr>
              <a:t>Fairness</a:t>
            </a:r>
            <a:r>
              <a:rPr lang="zh-CN">
                <a:latin typeface="Comic Sans MS"/>
                <a:ea typeface="宋体"/>
                <a:cs typeface="+mn-cs"/>
              </a:rPr>
              <a:t>）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用户感受可能不好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极端情况出现“</a:t>
            </a:r>
            <a:r>
              <a:rPr lang="zh-CN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饥饿问题</a:t>
            </a:r>
            <a:r>
              <a:rPr lang="zh-CN">
                <a:latin typeface="Comic Sans MS"/>
                <a:ea typeface="宋体"/>
              </a:rPr>
              <a:t>”（</a:t>
            </a:r>
            <a:r>
              <a:rPr lang="en-US">
                <a:latin typeface="Comic Sans MS"/>
                <a:ea typeface="宋体"/>
              </a:rPr>
              <a:t>job</a:t>
            </a:r>
            <a:r>
              <a:rPr lang="zh-CN">
                <a:latin typeface="Comic Sans MS"/>
                <a:ea typeface="宋体"/>
              </a:rPr>
              <a:t>不断到达，某些</a:t>
            </a:r>
            <a:r>
              <a:rPr lang="en-US">
                <a:latin typeface="Comic Sans MS"/>
                <a:ea typeface="宋体"/>
              </a:rPr>
              <a:t>Job</a:t>
            </a:r>
            <a:r>
              <a:rPr lang="zh-CN">
                <a:latin typeface="Comic Sans MS"/>
                <a:ea typeface="宋体"/>
              </a:rPr>
              <a:t>一直不被调度）</a:t>
            </a:r>
            <a:endParaRPr lang="en-US">
              <a:latin typeface="Comic Sans MS"/>
              <a:ea typeface="宋体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如果所有</a:t>
            </a:r>
            <a:r>
              <a:rPr lang="en-US">
                <a:latin typeface="Comic Sans MS"/>
                <a:ea typeface="宋体"/>
                <a:cs typeface="+mn-cs"/>
              </a:rPr>
              <a:t>job</a:t>
            </a:r>
            <a:r>
              <a:rPr lang="zh-CN">
                <a:latin typeface="Comic Sans MS"/>
                <a:ea typeface="宋体"/>
                <a:cs typeface="+mn-cs"/>
              </a:rPr>
              <a:t>属于一个用户，还可以接受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如果</a:t>
            </a:r>
            <a:r>
              <a:rPr lang="en-US">
                <a:latin typeface="Comic Sans MS"/>
                <a:ea typeface="宋体"/>
              </a:rPr>
              <a:t>jobs</a:t>
            </a:r>
            <a:r>
              <a:rPr lang="zh-CN">
                <a:latin typeface="Comic Sans MS"/>
                <a:ea typeface="宋体"/>
              </a:rPr>
              <a:t>属于不同用户（尤其是付费用户），则无法接受牺牲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效率和公平往往不能兼得</a:t>
            </a:r>
            <a:endParaRPr lang="zh-CN">
              <a:latin typeface="Comic Sans MS"/>
              <a:ea typeface="宋体"/>
            </a:endParaRPr>
          </a:p>
        </p:txBody>
      </p:sp>
      <p:sp>
        <p:nvSpPr>
          <p:cNvPr id="8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zh-CN" altLang="en-US" b="true">
                <a:ea typeface="宋体" pitchFamily="2" charset="-122"/>
              </a:rPr>
              <a:t>优化目标</a:t>
            </a:r>
            <a:r>
              <a:rPr lang="en-US" altLang="zh-CN" b="true">
                <a:ea typeface="宋体" pitchFamily="2" charset="-122"/>
              </a:rPr>
              <a:t>2</a:t>
            </a:r>
            <a:r>
              <a:rPr lang="zh-CN" altLang="en-US" b="true">
                <a:ea typeface="宋体" pitchFamily="2" charset="-122"/>
              </a:rPr>
              <a:t>：</a:t>
            </a:r>
            <a:r>
              <a:rPr lang="en-US" altLang="zh-CN" b="true">
                <a:ea typeface="宋体" pitchFamily="2" charset="-122"/>
              </a:rPr>
              <a:t>Response</a:t>
            </a:r>
            <a:r>
              <a:rPr lang="zh-CN" altLang="en-US" b="true">
                <a:ea typeface="宋体" pitchFamily="2" charset="-122"/>
              </a:rPr>
              <a:t> </a:t>
            </a:r>
            <a:r>
              <a:rPr lang="en-US" altLang="zh-CN" b="true">
                <a:ea typeface="宋体" pitchFamily="2" charset="-122"/>
              </a:rPr>
              <a:t>time</a:t>
            </a:r>
            <a:endParaRPr lang="en-US" altLang="zh-CN" b="true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任务的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第一次被调度时间</a:t>
            </a:r>
            <a:r>
              <a:rPr lang="zh-CN" altLang="en-US">
                <a:ea typeface="宋体" pitchFamily="2" charset="-122"/>
              </a:rPr>
              <a:t>与到达时间之差</a:t>
            </a:r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  <a:p>
            <a:pPr lvl="1"/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之前的调度算法（如</a:t>
            </a:r>
            <a:r>
              <a:rPr lang="en-US" altLang="zh-CN">
                <a:ea typeface="宋体" pitchFamily="2" charset="-122"/>
              </a:rPr>
              <a:t>SJF</a:t>
            </a:r>
            <a:r>
              <a:rPr lang="zh-CN" altLang="en-US">
                <a:ea typeface="宋体" pitchFamily="2" charset="-122"/>
              </a:rPr>
              <a:t>）会导致</a:t>
            </a:r>
            <a:r>
              <a:rPr lang="en-US" altLang="zh-CN">
                <a:ea typeface="宋体" pitchFamily="2" charset="-122"/>
              </a:rPr>
              <a:t>response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很差（</a:t>
            </a:r>
            <a:r>
              <a:rPr lang="en-US" altLang="zh-CN">
                <a:ea typeface="宋体" pitchFamily="2" charset="-122"/>
              </a:rPr>
              <a:t>B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C</a:t>
            </a:r>
            <a:r>
              <a:rPr lang="zh-CN" altLang="en-US">
                <a:ea typeface="宋体" pitchFamily="2" charset="-122"/>
              </a:rPr>
              <a:t>）</a:t>
            </a:r>
            <a:endParaRPr lang="zh-CN" altLang="en-US">
              <a:ea typeface="宋体" pitchFamily="2" charset="-122"/>
            </a:endParaRPr>
          </a:p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12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3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2632075"/>
            <a:ext cx="5108575" cy="682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156075"/>
            <a:ext cx="5108575" cy="209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Robin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7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基于时间轮转</a:t>
            </a:r>
            <a:endParaRPr lang="en-US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降低</a:t>
            </a:r>
            <a:r>
              <a:rPr lang="en-US">
                <a:latin typeface="Comic Sans MS"/>
                <a:ea typeface="宋体"/>
                <a:cs typeface="+mn-cs"/>
              </a:rPr>
              <a:t>response</a:t>
            </a:r>
            <a:r>
              <a:rPr lang="zh-CN">
                <a:latin typeface="Comic Sans MS"/>
                <a:ea typeface="宋体"/>
                <a:cs typeface="+mn-cs"/>
              </a:rPr>
              <a:t> </a:t>
            </a:r>
            <a:r>
              <a:rPr lang="en-US">
                <a:latin typeface="Comic Sans MS"/>
                <a:ea typeface="宋体"/>
                <a:cs typeface="+mn-cs"/>
              </a:rPr>
              <a:t>time</a:t>
            </a:r>
            <a:endParaRPr/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增加</a:t>
            </a:r>
            <a:r>
              <a:rPr lang="en-US">
                <a:latin typeface="Comic Sans MS"/>
                <a:ea typeface="宋体"/>
                <a:cs typeface="+mn-cs"/>
              </a:rPr>
              <a:t>context</a:t>
            </a:r>
            <a:r>
              <a:rPr lang="zh-CN">
                <a:latin typeface="Comic Sans MS"/>
                <a:ea typeface="宋体"/>
                <a:cs typeface="+mn-cs"/>
              </a:rPr>
              <a:t> </a:t>
            </a:r>
            <a:r>
              <a:rPr lang="en-US">
                <a:latin typeface="Comic Sans MS"/>
                <a:ea typeface="宋体"/>
                <a:cs typeface="+mn-cs"/>
              </a:rPr>
              <a:t>switch</a:t>
            </a:r>
            <a:r>
              <a:rPr lang="zh-CN">
                <a:latin typeface="Comic Sans MS"/>
                <a:ea typeface="宋体"/>
                <a:cs typeface="+mn-cs"/>
              </a:rPr>
              <a:t>开销</a:t>
            </a:r>
            <a:endParaRPr/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增大时间片能减小开销的比例，但也会增大</a:t>
            </a:r>
            <a:r>
              <a:rPr lang="en-US">
                <a:latin typeface="Comic Sans MS"/>
                <a:ea typeface="宋体"/>
              </a:rPr>
              <a:t>response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time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所以需要在二者之间</a:t>
            </a:r>
            <a:r>
              <a:rPr lang="en-US">
                <a:latin typeface="Comic Sans MS"/>
                <a:ea typeface="宋体"/>
              </a:rPr>
              <a:t>tradeoff</a:t>
            </a:r>
            <a:endParaRPr lang="en-US">
              <a:latin typeface="Comic Sans MS"/>
              <a:ea typeface="宋体"/>
            </a:endParaRPr>
          </a:p>
          <a:p>
            <a:pPr lvl="2">
              <a:buChar char="•"/>
            </a:pPr>
            <a:r>
              <a:rPr lang="zh-CN">
                <a:latin typeface="Comic Sans MS"/>
                <a:ea typeface="宋体"/>
              </a:rPr>
              <a:t>偏重公平</a:t>
            </a:r>
            <a:r>
              <a:rPr lang="en-US">
                <a:latin typeface="Comic Sans MS"/>
                <a:ea typeface="宋体"/>
              </a:rPr>
              <a:t>(response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time)</a:t>
            </a:r>
            <a:r>
              <a:rPr lang="zh-CN">
                <a:latin typeface="Comic Sans MS"/>
                <a:ea typeface="宋体"/>
              </a:rPr>
              <a:t>：</a:t>
            </a:r>
            <a:r>
              <a:rPr lang="en-US">
                <a:latin typeface="Comic Sans MS"/>
                <a:ea typeface="宋体"/>
              </a:rPr>
              <a:t>RR</a:t>
            </a:r>
            <a:endParaRPr lang="en-US">
              <a:latin typeface="Comic Sans MS"/>
              <a:ea typeface="宋体"/>
            </a:endParaRPr>
          </a:p>
          <a:p>
            <a:pPr lvl="2">
              <a:buChar char="•"/>
            </a:pPr>
            <a:r>
              <a:rPr lang="zh-CN">
                <a:latin typeface="Comic Sans MS"/>
                <a:ea typeface="宋体"/>
              </a:rPr>
              <a:t>不看重公平</a:t>
            </a:r>
            <a:r>
              <a:rPr lang="en-US">
                <a:latin typeface="Comic Sans MS"/>
                <a:ea typeface="宋体"/>
              </a:rPr>
              <a:t>(turnaround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time)</a:t>
            </a:r>
            <a:r>
              <a:rPr lang="zh-CN">
                <a:latin typeface="Comic Sans MS"/>
                <a:ea typeface="宋体"/>
              </a:rPr>
              <a:t>：</a:t>
            </a:r>
            <a:r>
              <a:rPr lang="en-US">
                <a:latin typeface="Comic Sans MS"/>
                <a:ea typeface="宋体"/>
              </a:rPr>
              <a:t>SJF,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STCF</a:t>
            </a:r>
            <a:endParaRPr lang="en-US">
              <a:latin typeface="Comic Sans MS"/>
              <a:ea typeface="宋体"/>
            </a:endParaRPr>
          </a:p>
          <a:p>
            <a:pPr>
              <a:buFont typeface="Wingdings" panose="05000000000000000000"/>
              <a:buChar char="Ø"/>
            </a:pPr>
            <a:r>
              <a:rPr lang="zh-CN">
                <a:latin typeface="Comic Sans MS"/>
                <a:ea typeface="宋体"/>
                <a:cs typeface="+mn-cs"/>
              </a:rPr>
              <a:t> </a:t>
            </a:r>
            <a:r>
              <a:rPr lang="en-US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Systems</a:t>
            </a:r>
            <a:r>
              <a:rPr lang="zh-CN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领域多数情况都是在</a:t>
            </a:r>
            <a:r>
              <a:rPr lang="en-US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tradeoff</a:t>
            </a:r>
            <a:r>
              <a:rPr lang="zh-CN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，因为实际情况因素很多，某方面最优一般都伴随其他方面的副作用</a:t>
            </a:r>
            <a:endParaRPr lang="en-US">
              <a:solidFill>
                <a:srgbClr val="22228B">
                  <a:alpha val="100000"/>
                </a:srgbClr>
              </a:solidFill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</p:txBody>
      </p:sp>
      <p:sp>
        <p:nvSpPr>
          <p:cNvPr id="18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9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4264025" y="627063"/>
            <a:ext cx="4498975" cy="1946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考虑</a:t>
            </a:r>
            <a:r>
              <a:rPr lang="en-US" altLang="zh-CN">
                <a:ea typeface="宋体" pitchFamily="2" charset="-122"/>
              </a:rPr>
              <a:t>I/O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2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en-US">
                <a:latin typeface="Comic Sans MS"/>
                <a:ea typeface="宋体"/>
                <a:cs typeface="+mn-cs"/>
              </a:rPr>
              <a:t>I/O</a:t>
            </a:r>
            <a:r>
              <a:rPr lang="zh-CN">
                <a:latin typeface="Comic Sans MS"/>
                <a:ea typeface="宋体"/>
                <a:cs typeface="+mn-cs"/>
              </a:rPr>
              <a:t>操作远比</a:t>
            </a:r>
            <a:r>
              <a:rPr lang="en-US">
                <a:latin typeface="Comic Sans MS"/>
                <a:ea typeface="宋体"/>
                <a:cs typeface="+mn-cs"/>
              </a:rPr>
              <a:t>CPU</a:t>
            </a:r>
            <a:r>
              <a:rPr lang="zh-CN">
                <a:latin typeface="Comic Sans MS"/>
                <a:ea typeface="宋体"/>
                <a:cs typeface="+mn-cs"/>
              </a:rPr>
              <a:t>周期要慢</a:t>
            </a:r>
            <a:endParaRPr lang="en-US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进程执行</a:t>
            </a:r>
            <a:r>
              <a:rPr lang="en-US">
                <a:latin typeface="Comic Sans MS"/>
                <a:ea typeface="宋体"/>
                <a:cs typeface="+mn-cs"/>
              </a:rPr>
              <a:t>I/O</a:t>
            </a:r>
            <a:r>
              <a:rPr lang="zh-CN">
                <a:latin typeface="Comic Sans MS"/>
                <a:ea typeface="宋体"/>
                <a:cs typeface="+mn-cs"/>
              </a:rPr>
              <a:t>操作时，要</a:t>
            </a:r>
            <a:r>
              <a:rPr lang="en-US">
                <a:latin typeface="Comic Sans MS"/>
                <a:ea typeface="宋体"/>
                <a:cs typeface="+mn-cs"/>
              </a:rPr>
              <a:t>block</a:t>
            </a:r>
            <a:r>
              <a:rPr lang="zh-CN">
                <a:latin typeface="Comic Sans MS"/>
                <a:ea typeface="宋体"/>
                <a:cs typeface="+mn-cs"/>
              </a:rPr>
              <a:t>住，直到</a:t>
            </a:r>
            <a:r>
              <a:rPr lang="en-US">
                <a:latin typeface="Comic Sans MS"/>
                <a:ea typeface="宋体"/>
                <a:cs typeface="+mn-cs"/>
              </a:rPr>
              <a:t>I/O</a:t>
            </a:r>
            <a:r>
              <a:rPr lang="zh-CN">
                <a:latin typeface="Comic Sans MS"/>
                <a:ea typeface="宋体"/>
                <a:cs typeface="+mn-cs"/>
              </a:rPr>
              <a:t>完成</a:t>
            </a:r>
            <a:endParaRPr lang="en-US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r>
              <a:rPr lang="en-US">
                <a:latin typeface="Comic Sans MS"/>
                <a:ea typeface="宋体"/>
                <a:cs typeface="+mn-cs"/>
              </a:rPr>
              <a:t>STCF</a:t>
            </a:r>
            <a:r>
              <a:rPr lang="zh-CN">
                <a:latin typeface="Comic Sans MS"/>
                <a:ea typeface="宋体"/>
                <a:cs typeface="+mn-cs"/>
              </a:rPr>
              <a:t>的问题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A</a:t>
            </a:r>
            <a:r>
              <a:rPr lang="zh-CN">
                <a:latin typeface="Comic Sans MS"/>
                <a:ea typeface="宋体"/>
              </a:rPr>
              <a:t>和</a:t>
            </a:r>
            <a:r>
              <a:rPr lang="en-US">
                <a:latin typeface="Comic Sans MS"/>
                <a:ea typeface="宋体"/>
              </a:rPr>
              <a:t>B</a:t>
            </a:r>
            <a:r>
              <a:rPr lang="zh-CN">
                <a:latin typeface="Comic Sans MS"/>
                <a:ea typeface="宋体"/>
              </a:rPr>
              <a:t>都是</a:t>
            </a:r>
            <a:r>
              <a:rPr lang="en-US">
                <a:latin typeface="Comic Sans MS"/>
                <a:ea typeface="宋体"/>
              </a:rPr>
              <a:t>50ms</a:t>
            </a:r>
            <a:r>
              <a:rPr lang="zh-CN">
                <a:latin typeface="Comic Sans MS"/>
                <a:ea typeface="宋体"/>
              </a:rPr>
              <a:t>的任务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每次</a:t>
            </a:r>
            <a:r>
              <a:rPr lang="en-US">
                <a:latin typeface="Comic Sans MS"/>
                <a:ea typeface="宋体"/>
              </a:rPr>
              <a:t>interrupt</a:t>
            </a:r>
            <a:r>
              <a:rPr lang="zh-CN">
                <a:latin typeface="Comic Sans MS"/>
                <a:ea typeface="宋体"/>
              </a:rPr>
              <a:t>，</a:t>
            </a:r>
            <a:r>
              <a:rPr lang="en-US">
                <a:latin typeface="Comic Sans MS"/>
                <a:ea typeface="宋体"/>
              </a:rPr>
              <a:t>A</a:t>
            </a:r>
            <a:r>
              <a:rPr lang="zh-CN">
                <a:latin typeface="Comic Sans MS"/>
                <a:ea typeface="宋体"/>
              </a:rPr>
              <a:t>剩余的</a:t>
            </a:r>
            <a:r>
              <a:rPr lang="en-US">
                <a:latin typeface="Comic Sans MS"/>
                <a:ea typeface="宋体"/>
              </a:rPr>
              <a:t>CPU</a:t>
            </a:r>
            <a:r>
              <a:rPr lang="zh-CN">
                <a:latin typeface="Comic Sans MS"/>
                <a:ea typeface="宋体"/>
              </a:rPr>
              <a:t>时间都小于</a:t>
            </a:r>
            <a:r>
              <a:rPr lang="en-US">
                <a:latin typeface="Comic Sans MS"/>
                <a:ea typeface="宋体"/>
              </a:rPr>
              <a:t>B</a:t>
            </a:r>
            <a:r>
              <a:rPr lang="zh-CN">
                <a:latin typeface="Comic Sans MS"/>
                <a:ea typeface="宋体"/>
              </a:rPr>
              <a:t>，那么会优先调度</a:t>
            </a:r>
            <a:r>
              <a:rPr lang="en-US">
                <a:latin typeface="Comic Sans MS"/>
                <a:ea typeface="宋体"/>
              </a:rPr>
              <a:t>A</a:t>
            </a:r>
            <a:r>
              <a:rPr lang="zh-CN">
                <a:latin typeface="Comic Sans MS"/>
                <a:ea typeface="宋体"/>
              </a:rPr>
              <a:t>，浪费</a:t>
            </a:r>
            <a:r>
              <a:rPr lang="en-US">
                <a:latin typeface="Comic Sans MS"/>
                <a:ea typeface="宋体"/>
              </a:rPr>
              <a:t>CPU</a:t>
            </a:r>
            <a:r>
              <a:rPr lang="zh-CN">
                <a:latin typeface="Comic Sans MS"/>
                <a:ea typeface="宋体"/>
              </a:rPr>
              <a:t>时间</a:t>
            </a:r>
            <a:endParaRPr/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</p:txBody>
      </p:sp>
      <p:sp>
        <p:nvSpPr>
          <p:cNvPr id="23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675" y="4537075"/>
            <a:ext cx="4835525" cy="209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考虑</a:t>
            </a:r>
            <a:r>
              <a:rPr lang="en-US" altLang="zh-CN">
                <a:ea typeface="宋体" pitchFamily="2" charset="-122"/>
              </a:rPr>
              <a:t>I/O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7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解决方案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把</a:t>
            </a:r>
            <a:r>
              <a:rPr lang="en-US">
                <a:latin typeface="Comic Sans MS"/>
                <a:ea typeface="宋体"/>
              </a:rPr>
              <a:t>A</a:t>
            </a:r>
            <a:r>
              <a:rPr lang="zh-CN">
                <a:latin typeface="Comic Sans MS"/>
                <a:ea typeface="宋体"/>
              </a:rPr>
              <a:t>看做</a:t>
            </a:r>
            <a:r>
              <a:rPr lang="en-US">
                <a:latin typeface="Comic Sans MS"/>
                <a:ea typeface="宋体"/>
              </a:rPr>
              <a:t>5</a:t>
            </a:r>
            <a:r>
              <a:rPr lang="zh-CN">
                <a:latin typeface="Comic Sans MS"/>
                <a:ea typeface="宋体"/>
              </a:rPr>
              <a:t>个</a:t>
            </a:r>
            <a:r>
              <a:rPr lang="en-US">
                <a:latin typeface="Comic Sans MS"/>
                <a:ea typeface="宋体"/>
              </a:rPr>
              <a:t>10ms</a:t>
            </a:r>
            <a:r>
              <a:rPr lang="zh-CN">
                <a:latin typeface="Comic Sans MS"/>
                <a:ea typeface="宋体"/>
              </a:rPr>
              <a:t>的子任务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每次</a:t>
            </a:r>
            <a:r>
              <a:rPr lang="en-US">
                <a:latin typeface="Comic Sans MS"/>
                <a:ea typeface="宋体"/>
              </a:rPr>
              <a:t>A</a:t>
            </a:r>
            <a:r>
              <a:rPr lang="zh-CN">
                <a:latin typeface="Comic Sans MS"/>
                <a:ea typeface="宋体"/>
              </a:rPr>
              <a:t>开始</a:t>
            </a:r>
            <a:r>
              <a:rPr lang="en-US">
                <a:latin typeface="Comic Sans MS"/>
                <a:ea typeface="宋体"/>
              </a:rPr>
              <a:t>I/O</a:t>
            </a:r>
            <a:r>
              <a:rPr lang="zh-CN">
                <a:latin typeface="Comic Sans MS"/>
                <a:ea typeface="宋体"/>
              </a:rPr>
              <a:t>时，调度器只剩</a:t>
            </a:r>
            <a:r>
              <a:rPr lang="en-US">
                <a:latin typeface="Comic Sans MS"/>
                <a:ea typeface="宋体"/>
              </a:rPr>
              <a:t>B</a:t>
            </a:r>
            <a:r>
              <a:rPr lang="zh-CN">
                <a:latin typeface="Comic Sans MS"/>
                <a:ea typeface="宋体"/>
              </a:rPr>
              <a:t>一个选项，调度</a:t>
            </a:r>
            <a:r>
              <a:rPr lang="en-US">
                <a:latin typeface="Comic Sans MS"/>
                <a:ea typeface="宋体"/>
              </a:rPr>
              <a:t>B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当</a:t>
            </a:r>
            <a:r>
              <a:rPr lang="en-US">
                <a:latin typeface="Comic Sans MS"/>
                <a:ea typeface="宋体"/>
              </a:rPr>
              <a:t>I/O</a:t>
            </a:r>
            <a:r>
              <a:rPr lang="zh-CN">
                <a:latin typeface="Comic Sans MS"/>
                <a:ea typeface="宋体"/>
              </a:rPr>
              <a:t>完成时（</a:t>
            </a:r>
            <a:r>
              <a:rPr lang="en-US">
                <a:latin typeface="Comic Sans MS"/>
                <a:ea typeface="宋体"/>
              </a:rPr>
              <a:t>interrupt</a:t>
            </a:r>
            <a:r>
              <a:rPr lang="zh-CN">
                <a:latin typeface="Comic Sans MS"/>
                <a:ea typeface="宋体"/>
              </a:rPr>
              <a:t>），</a:t>
            </a:r>
            <a:r>
              <a:rPr lang="en-US">
                <a:latin typeface="Comic Sans MS"/>
                <a:ea typeface="宋体"/>
              </a:rPr>
              <a:t>A</a:t>
            </a:r>
            <a:r>
              <a:rPr lang="zh-CN">
                <a:latin typeface="Comic Sans MS"/>
                <a:ea typeface="宋体"/>
              </a:rPr>
              <a:t>未完成</a:t>
            </a:r>
            <a:r>
              <a:rPr lang="zh-CN">
                <a:latin typeface="Comic Sans MS"/>
                <a:ea typeface="宋体"/>
              </a:rPr>
              <a:t>，调度</a:t>
            </a:r>
            <a:r>
              <a:rPr lang="en-US">
                <a:latin typeface="Comic Sans MS"/>
                <a:ea typeface="宋体"/>
              </a:rPr>
              <a:t>A</a:t>
            </a:r>
            <a:endParaRPr/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</p:txBody>
      </p:sp>
      <p:sp>
        <p:nvSpPr>
          <p:cNvPr id="28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9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4156075"/>
            <a:ext cx="4767263" cy="209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课堂练习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2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3" name="Picture 3"/>
          <p:cNvPicPr>
            <a:picLocks noChangeAspect="true"/>
          </p:cNvPicPr>
          <p:nvPr/>
        </p:nvPicPr>
        <p:blipFill>
          <a:blip r:embed="rId1"/>
          <a:srcRect t="65926"/>
          <a:stretch>
            <a:fillRect/>
          </a:stretch>
        </p:blipFill>
        <p:spPr>
          <a:xfrm rot="0" flipH="false" flipV="false">
            <a:off x="582975" y="4635500"/>
            <a:ext cx="6783388" cy="1765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3"/>
          <p:cNvPicPr>
            <a:picLocks noChangeAspect="true"/>
          </p:cNvPicPr>
          <p:nvPr/>
        </p:nvPicPr>
        <p:blipFill>
          <a:blip r:embed="rId1"/>
          <a:srcRect b="44958"/>
          <a:stretch>
            <a:fillRect/>
          </a:stretch>
        </p:blipFill>
        <p:spPr>
          <a:xfrm>
            <a:off x="1143000" y="1581150"/>
            <a:ext cx="6783388" cy="2852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练习答案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37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8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613" y="1752600"/>
            <a:ext cx="6784975" cy="3611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428205" y="5486400"/>
            <a:ext cx="4800600" cy="542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练习答案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2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43" name="Picture 3"/>
          <p:cNvPicPr>
            <a:picLocks noChangeAspect="true"/>
          </p:cNvPicPr>
          <p:nvPr/>
        </p:nvPicPr>
        <p:blipFill>
          <a:blip r:embed="rId1"/>
          <a:srcRect b="50269"/>
          <a:stretch>
            <a:fillRect/>
          </a:stretch>
        </p:blipFill>
        <p:spPr>
          <a:xfrm>
            <a:off x="1103313" y="1731963"/>
            <a:ext cx="6784975" cy="2474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课堂练习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6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zh-CN" altLang="en-US">
                <a:ea typeface="宋体" pitchFamily="2" charset="-122"/>
              </a:rPr>
              <a:t>有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个批处理作业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～</a:t>
            </a:r>
            <a:r>
              <a:rPr lang="en-US" altLang="zh-CN">
                <a:ea typeface="宋体" pitchFamily="2" charset="-122"/>
              </a:rPr>
              <a:t>E</a:t>
            </a:r>
            <a:r>
              <a:rPr lang="zh-CN" altLang="en-US">
                <a:ea typeface="宋体" pitchFamily="2" charset="-122"/>
              </a:rPr>
              <a:t>，它们几乎同时到达一个计算中心。估计它们的运行时间分别是</a:t>
            </a:r>
            <a:r>
              <a:rPr lang="en-US" altLang="zh-CN">
                <a:ea typeface="宋体" pitchFamily="2" charset="-122"/>
              </a:rPr>
              <a:t>10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6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4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8</a:t>
            </a:r>
            <a:r>
              <a:rPr lang="zh-CN" altLang="en-US">
                <a:ea typeface="宋体" pitchFamily="2" charset="-122"/>
              </a:rPr>
              <a:t>分钟。其优先极（外部设定）分别是</a:t>
            </a:r>
            <a:r>
              <a:rPr lang="en-US" altLang="zh-CN">
                <a:ea typeface="宋体" pitchFamily="2" charset="-122"/>
              </a:rPr>
              <a:t>3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1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4</a:t>
            </a:r>
            <a:r>
              <a:rPr lang="zh-CN" altLang="en-US">
                <a:ea typeface="宋体" pitchFamily="2" charset="-122"/>
              </a:rPr>
              <a:t>，其中</a:t>
            </a:r>
            <a:r>
              <a:rPr lang="en-US" altLang="zh-CN">
                <a:ea typeface="宋体" pitchFamily="2" charset="-122"/>
              </a:rPr>
              <a:t>5</a:t>
            </a:r>
            <a:r>
              <a:rPr lang="zh-CN" altLang="en-US">
                <a:ea typeface="宋体" pitchFamily="2" charset="-122"/>
              </a:rPr>
              <a:t>为最高级。对于下列每种调度算法，计算平均周转时间，可忽略进程切换的开销。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轮转法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优先级调度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先来先服务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最短作业优先</a:t>
            </a:r>
            <a:endParaRPr lang="en-US" altLang="zh-CN">
              <a:ea typeface="宋体" pitchFamily="2" charset="-122"/>
            </a:endParaRPr>
          </a:p>
          <a:p>
            <a:pPr/>
            <a:endParaRPr lang="en-US" altLang="zh-CN">
              <a:ea typeface="宋体" pitchFamily="2" charset="-122"/>
            </a:endParaRPr>
          </a:p>
        </p:txBody>
      </p:sp>
      <p:sp>
        <p:nvSpPr>
          <p:cNvPr id="47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5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0" name="Rectangle 2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Outline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1" name="Rectangle 3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调度基本策略</a:t>
            </a:r>
            <a:endParaRPr lang="en-US" altLang="zh-CN">
              <a:ea typeface="宋体" pitchFamily="2" charset="-122"/>
            </a:endParaRPr>
          </a:p>
          <a:p>
            <a:pPr/>
            <a:r>
              <a:rPr lang="en-US" altLang="zh-CN" b="true">
                <a:solidFill>
                  <a:srgbClr val="22228B"/>
                </a:solidFill>
                <a:ea typeface="宋体" pitchFamily="2" charset="-122"/>
              </a:rPr>
              <a:t>Multi-Level</a:t>
            </a:r>
            <a:r>
              <a:rPr lang="zh-CN" altLang="en-US" b="true">
                <a:solidFill>
                  <a:srgbClr val="22228B"/>
                </a:solidFill>
                <a:ea typeface="宋体" pitchFamily="2" charset="-122"/>
              </a:rPr>
              <a:t> </a:t>
            </a:r>
            <a:r>
              <a:rPr lang="en-US" altLang="zh-CN" b="true">
                <a:solidFill>
                  <a:srgbClr val="22228B"/>
                </a:solidFill>
                <a:ea typeface="宋体" pitchFamily="2" charset="-122"/>
              </a:rPr>
              <a:t>Feedback</a:t>
            </a:r>
            <a:r>
              <a:rPr lang="zh-CN" altLang="en-US" b="true">
                <a:solidFill>
                  <a:srgbClr val="22228B"/>
                </a:solidFill>
                <a:ea typeface="宋体" pitchFamily="2" charset="-122"/>
              </a:rPr>
              <a:t> </a:t>
            </a:r>
            <a:r>
              <a:rPr lang="en-US" altLang="zh-CN" b="true">
                <a:solidFill>
                  <a:srgbClr val="22228B"/>
                </a:solidFill>
                <a:ea typeface="宋体" pitchFamily="2" charset="-122"/>
              </a:rPr>
              <a:t>Queue</a:t>
            </a:r>
            <a:endParaRPr lang="en-US" altLang="zh-CN" b="true">
              <a:solidFill>
                <a:srgbClr val="22228B"/>
              </a:solidFill>
              <a:ea typeface="宋体" pitchFamily="2" charset="-122"/>
            </a:endParaRPr>
          </a:p>
          <a:p>
            <a:pPr/>
            <a:r>
              <a:rPr lang="en-US" altLang="zh-CN">
                <a:ea typeface="宋体" pitchFamily="2" charset="-122"/>
              </a:rPr>
              <a:t>Proportional Share</a:t>
            </a:r>
            <a:endParaRPr lang="en-US" altLang="zh-CN">
              <a:ea typeface="宋体" pitchFamily="2" charset="-122"/>
            </a:endParaRPr>
          </a:p>
          <a:p>
            <a:pPr/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4" name="Rectangle 2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Outline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5" name="Rectangle 3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 b="true">
                <a:solidFill>
                  <a:srgbClr val="22228B"/>
                </a:solidFill>
                <a:ea typeface="宋体" pitchFamily="2" charset="-122"/>
              </a:rPr>
              <a:t>CPU</a:t>
            </a:r>
            <a:r>
              <a:rPr lang="zh-CN" altLang="en-US" b="true">
                <a:solidFill>
                  <a:srgbClr val="22228B"/>
                </a:solidFill>
                <a:ea typeface="宋体" pitchFamily="2" charset="-122"/>
              </a:rPr>
              <a:t>调度基本策略</a:t>
            </a:r>
            <a:endParaRPr lang="en-US" altLang="zh-CN" b="true">
              <a:solidFill>
                <a:srgbClr val="22228B"/>
              </a:solidFill>
              <a:ea typeface="宋体" pitchFamily="2" charset="-122"/>
            </a:endParaRPr>
          </a:p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endParaRPr lang="en-US" altLang="zh-CN">
              <a:ea typeface="宋体" pitchFamily="2" charset="-122"/>
            </a:endParaRPr>
          </a:p>
          <a:p>
            <a:pPr/>
            <a:r>
              <a:rPr lang="en-US" altLang="zh-CN">
                <a:ea typeface="宋体" pitchFamily="2" charset="-122"/>
              </a:rPr>
              <a:t>Proportional Share</a:t>
            </a:r>
            <a:endParaRPr lang="en-US" altLang="zh-CN">
              <a:ea typeface="宋体" pitchFamily="2" charset="-122"/>
            </a:endParaRPr>
          </a:p>
          <a:p>
            <a:pPr/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以上调度算法的共同问题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8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假设预先知道每个任务的执行时间</a:t>
            </a:r>
            <a:endParaRPr lang="en-US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但实际上我们一般是没法预知的</a:t>
            </a:r>
            <a:endParaRPr lang="en-US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</p:txBody>
      </p:sp>
      <p:sp>
        <p:nvSpPr>
          <p:cNvPr id="59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2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提出者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Corbato</a:t>
            </a:r>
            <a:r>
              <a:rPr lang="zh-CN">
                <a:latin typeface="Comic Sans MS"/>
                <a:ea typeface="宋体"/>
              </a:rPr>
              <a:t>，</a:t>
            </a:r>
            <a:r>
              <a:rPr lang="en-US">
                <a:latin typeface="Comic Sans MS"/>
                <a:ea typeface="宋体"/>
              </a:rPr>
              <a:t>1962</a:t>
            </a:r>
            <a:r>
              <a:rPr lang="zh-CN">
                <a:latin typeface="Comic Sans MS"/>
                <a:ea typeface="宋体"/>
              </a:rPr>
              <a:t>，</a:t>
            </a:r>
            <a:r>
              <a:rPr lang="en-US">
                <a:latin typeface="Comic Sans MS"/>
                <a:ea typeface="宋体"/>
              </a:rPr>
              <a:t> Compatible Time-Sharing System (CTSS) </a:t>
            </a:r>
            <a:r>
              <a:rPr lang="zh-CN">
                <a:latin typeface="Comic Sans MS"/>
                <a:ea typeface="宋体"/>
              </a:rPr>
              <a:t>的一部分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Corbato</a:t>
            </a:r>
            <a:r>
              <a:rPr lang="zh-CN">
                <a:latin typeface="Comic Sans MS"/>
                <a:ea typeface="宋体"/>
              </a:rPr>
              <a:t>后来参与</a:t>
            </a:r>
            <a:r>
              <a:rPr lang="en-US">
                <a:latin typeface="Comic Sans MS"/>
                <a:ea typeface="宋体"/>
              </a:rPr>
              <a:t>Multics</a:t>
            </a:r>
            <a:r>
              <a:rPr lang="zh-CN">
                <a:latin typeface="Comic Sans MS"/>
                <a:ea typeface="宋体"/>
              </a:rPr>
              <a:t>操作系统的工作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后来获得</a:t>
            </a:r>
            <a:r>
              <a:rPr lang="en-US">
                <a:latin typeface="Comic Sans MS"/>
                <a:ea typeface="宋体"/>
              </a:rPr>
              <a:t>ACM</a:t>
            </a:r>
            <a:r>
              <a:rPr lang="zh-CN">
                <a:latin typeface="Comic Sans MS"/>
                <a:ea typeface="宋体"/>
              </a:rPr>
              <a:t>图灵奖</a:t>
            </a:r>
            <a:endParaRPr lang="en-US">
              <a:latin typeface="Comic Sans MS"/>
              <a:ea typeface="宋体"/>
            </a:endParaRPr>
          </a:p>
          <a:p>
            <a:pPr>
              <a:buChar char="•"/>
            </a:pPr>
            <a:r>
              <a:rPr lang="en-US">
                <a:latin typeface="Comic Sans MS"/>
                <a:ea typeface="宋体"/>
                <a:cs typeface="+mn-cs"/>
              </a:rPr>
              <a:t>MLFQ</a:t>
            </a:r>
            <a:r>
              <a:rPr lang="zh-CN">
                <a:latin typeface="Comic Sans MS"/>
                <a:ea typeface="宋体"/>
                <a:cs typeface="+mn-cs"/>
              </a:rPr>
              <a:t>目标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不知道任务长度的前提下，</a:t>
            </a:r>
            <a:r>
              <a:rPr lang="zh-CN">
                <a:latin typeface="Comic Sans MS"/>
                <a:ea typeface="宋体"/>
              </a:rPr>
              <a:t>减小</a:t>
            </a:r>
            <a:r>
              <a:rPr lang="en-US">
                <a:latin typeface="Comic Sans MS"/>
                <a:ea typeface="宋体"/>
              </a:rPr>
              <a:t>response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time</a:t>
            </a:r>
            <a:endParaRPr/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但又不像</a:t>
            </a:r>
            <a:r>
              <a:rPr lang="en-US">
                <a:latin typeface="Comic Sans MS"/>
                <a:ea typeface="宋体"/>
              </a:rPr>
              <a:t>RR</a:t>
            </a:r>
            <a:r>
              <a:rPr lang="zh-CN">
                <a:latin typeface="Comic Sans MS"/>
                <a:ea typeface="宋体"/>
              </a:rPr>
              <a:t>那样伤害</a:t>
            </a:r>
            <a:r>
              <a:rPr lang="en-US">
                <a:latin typeface="Comic Sans MS"/>
                <a:ea typeface="宋体"/>
              </a:rPr>
              <a:t>turnaround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time</a:t>
            </a:r>
            <a:endParaRPr/>
          </a:p>
        </p:txBody>
      </p:sp>
      <p:sp>
        <p:nvSpPr>
          <p:cNvPr id="63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66" name="内容占位符 2"/>
          <p:cNvSpPr>
            <a:spLocks noGrp="true"/>
          </p:cNvSpPr>
          <p:nvPr>
            <p:ph idx="1"/>
          </p:nvPr>
        </p:nvSpPr>
        <p:spPr>
          <a:xfrm>
            <a:off x="457200" y="1600200"/>
            <a:ext cx="4267200" cy="4419600"/>
          </a:xfrm>
          <a:ln/>
        </p:spPr>
        <p:txBody>
          <a:bodyPr vert="horz" wrap="square" lIns="91440" tIns="45720" rIns="91440" bIns="45720" anchor="t" anchorCtr="false"/>
          <a:p>
            <a:pPr/>
            <a:r>
              <a:rPr lang="zh-CN" altLang="en-US">
                <a:ea typeface="宋体" pitchFamily="2" charset="-122"/>
              </a:rPr>
              <a:t>分为多个优先级队列</a:t>
            </a:r>
            <a:endParaRPr lang="en-US" altLang="zh-CN">
              <a:ea typeface="宋体" pitchFamily="2" charset="-122"/>
            </a:endParaRPr>
          </a:p>
          <a:p>
            <a:pPr/>
            <a:r>
              <a:rPr lang="zh-CN" altLang="en-US">
                <a:ea typeface="宋体" pitchFamily="2" charset="-122"/>
              </a:rPr>
              <a:t>规则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true">
                <a:ea typeface="宋体" pitchFamily="2" charset="-122"/>
              </a:rPr>
              <a:t>Rule 1: </a:t>
            </a:r>
            <a:r>
              <a:rPr lang="en-US" altLang="zh-CN">
                <a:ea typeface="宋体" pitchFamily="2" charset="-122"/>
              </a:rPr>
              <a:t>If Priority(A) &gt; Priority(B), A runs (B doesn’t).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true">
                <a:ea typeface="宋体" pitchFamily="2" charset="-122"/>
              </a:rPr>
              <a:t>Rule 2: </a:t>
            </a:r>
            <a:r>
              <a:rPr lang="en-US" altLang="zh-CN">
                <a:ea typeface="宋体" pitchFamily="2" charset="-122"/>
              </a:rPr>
              <a:t>If Priority(A) = Priority(B), A &amp; B run in RR.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67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68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75238" y="1828800"/>
            <a:ext cx="3717925" cy="388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1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en-US" b="true">
                <a:latin typeface="Comic Sans MS"/>
                <a:ea typeface="宋体"/>
                <a:cs typeface="+mn-cs"/>
              </a:rPr>
              <a:t>Workload</a:t>
            </a:r>
            <a:r>
              <a:rPr lang="zh-CN" b="true">
                <a:latin typeface="Comic Sans MS"/>
                <a:ea typeface="宋体"/>
                <a:cs typeface="+mn-cs"/>
              </a:rPr>
              <a:t>分析</a:t>
            </a:r>
            <a:endParaRPr lang="en-US" b="true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一种是</a:t>
            </a:r>
            <a:r>
              <a:rPr lang="en-US">
                <a:latin typeface="Comic Sans MS"/>
                <a:ea typeface="宋体"/>
              </a:rPr>
              <a:t>interactive</a:t>
            </a:r>
            <a:r>
              <a:rPr lang="zh-CN">
                <a:latin typeface="Comic Sans MS"/>
                <a:ea typeface="宋体"/>
              </a:rPr>
              <a:t>任务，经常与</a:t>
            </a:r>
            <a:r>
              <a:rPr lang="en-US">
                <a:latin typeface="Comic Sans MS"/>
                <a:ea typeface="宋体"/>
              </a:rPr>
              <a:t>I/O</a:t>
            </a:r>
            <a:r>
              <a:rPr lang="zh-CN">
                <a:latin typeface="Comic Sans MS"/>
                <a:ea typeface="宋体"/>
              </a:rPr>
              <a:t>交互，让出</a:t>
            </a:r>
            <a:r>
              <a:rPr lang="en-US">
                <a:latin typeface="Comic Sans MS"/>
                <a:ea typeface="宋体"/>
              </a:rPr>
              <a:t>CPU</a:t>
            </a:r>
            <a:r>
              <a:rPr lang="zh-CN">
                <a:latin typeface="Comic Sans MS"/>
                <a:ea typeface="宋体"/>
              </a:rPr>
              <a:t>，对</a:t>
            </a:r>
            <a:r>
              <a:rPr lang="en-US">
                <a:latin typeface="Comic Sans MS"/>
                <a:ea typeface="宋体"/>
              </a:rPr>
              <a:t>response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time</a:t>
            </a:r>
            <a:r>
              <a:rPr lang="zh-CN">
                <a:latin typeface="Comic Sans MS"/>
                <a:ea typeface="宋体"/>
              </a:rPr>
              <a:t>要求高</a:t>
            </a:r>
            <a:endParaRPr/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一种是</a:t>
            </a:r>
            <a:r>
              <a:rPr lang="en-US">
                <a:latin typeface="Comic Sans MS"/>
                <a:ea typeface="宋体"/>
              </a:rPr>
              <a:t>longer-running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CPU-bound</a:t>
            </a:r>
            <a:r>
              <a:rPr lang="zh-CN">
                <a:latin typeface="Comic Sans MS"/>
                <a:ea typeface="宋体"/>
              </a:rPr>
              <a:t>任务，对</a:t>
            </a:r>
            <a:r>
              <a:rPr lang="en-US">
                <a:latin typeface="Comic Sans MS"/>
                <a:ea typeface="宋体"/>
              </a:rPr>
              <a:t>response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time</a:t>
            </a:r>
            <a:r>
              <a:rPr lang="zh-CN">
                <a:latin typeface="Comic Sans MS"/>
                <a:ea typeface="宋体"/>
              </a:rPr>
              <a:t>要求不高，但对</a:t>
            </a:r>
            <a:r>
              <a:rPr lang="en-US">
                <a:latin typeface="Comic Sans MS"/>
                <a:ea typeface="宋体"/>
              </a:rPr>
              <a:t>turnaround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time</a:t>
            </a:r>
            <a:r>
              <a:rPr lang="zh-CN">
                <a:latin typeface="Comic Sans MS"/>
                <a:ea typeface="宋体"/>
              </a:rPr>
              <a:t>要求高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endParaRPr lang="en-US">
              <a:latin typeface="Comic Sans MS"/>
              <a:ea typeface="宋体"/>
            </a:endParaRPr>
          </a:p>
          <a:p>
            <a:pPr>
              <a:buChar char="•"/>
            </a:pPr>
            <a:r>
              <a:rPr lang="zh-CN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在</a:t>
            </a:r>
            <a:r>
              <a:rPr lang="en-US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System</a:t>
            </a:r>
            <a:r>
              <a:rPr lang="zh-CN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研究中，</a:t>
            </a:r>
            <a:r>
              <a:rPr lang="zh-CN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看似矛盾的两方面往往不会同时出现，这需要对</a:t>
            </a:r>
            <a:r>
              <a:rPr lang="en-US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workload</a:t>
            </a:r>
            <a:r>
              <a:rPr lang="zh-CN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的深入洞察</a:t>
            </a:r>
            <a:endParaRPr/>
          </a:p>
          <a:p>
            <a:pPr lvl="1">
              <a:buChar char="–"/>
            </a:pPr>
            <a:r>
              <a:rPr lang="zh-CN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</a:rPr>
              <a:t>例如上述分类中，两类</a:t>
            </a:r>
            <a:r>
              <a:rPr lang="en-US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</a:rPr>
              <a:t>job</a:t>
            </a:r>
            <a:r>
              <a:rPr lang="zh-CN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</a:rPr>
              <a:t>并不都是</a:t>
            </a:r>
            <a:r>
              <a:rPr lang="en-US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</a:rPr>
              <a:t>turnaround time</a:t>
            </a:r>
            <a:r>
              <a:rPr lang="zh-CN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</a:rPr>
              <a:t>和</a:t>
            </a:r>
            <a:r>
              <a:rPr lang="en-US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</a:rPr>
              <a:t>response time</a:t>
            </a:r>
            <a:r>
              <a:rPr lang="zh-CN">
                <a:solidFill>
                  <a:srgbClr val="22228B">
                    <a:alpha val="100000"/>
                  </a:srgbClr>
                </a:solidFill>
                <a:latin typeface="Comic Sans MS"/>
                <a:ea typeface="宋体"/>
              </a:rPr>
              <a:t>都需要，而是每类偏重一个方面，这样就容易优化了</a:t>
            </a:r>
            <a:endParaRPr lang="zh-CN">
              <a:solidFill>
                <a:srgbClr val="22228B">
                  <a:alpha val="100000"/>
                </a:srgbClr>
              </a:solidFill>
              <a:latin typeface="Comic Sans MS"/>
              <a:ea typeface="宋体"/>
            </a:endParaRPr>
          </a:p>
        </p:txBody>
      </p:sp>
      <p:sp>
        <p:nvSpPr>
          <p:cNvPr id="72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5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>
                <a:ea typeface="宋体" pitchFamily="2" charset="-122"/>
              </a:rPr>
              <a:t>Attempt #1: How To Change Priority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true">
                <a:ea typeface="宋体" pitchFamily="2" charset="-122"/>
              </a:rPr>
              <a:t>Rule 3: </a:t>
            </a:r>
            <a:r>
              <a:rPr lang="en-US" altLang="zh-CN">
                <a:ea typeface="宋体" pitchFamily="2" charset="-122"/>
              </a:rPr>
              <a:t>When a job enters the system, it is placed at the highest priority (the </a:t>
            </a:r>
            <a:r>
              <a:rPr lang="en-US" altLang="zh-CN">
                <a:solidFill>
                  <a:srgbClr val="C00000"/>
                </a:solidFill>
                <a:ea typeface="宋体" pitchFamily="2" charset="-122"/>
              </a:rPr>
              <a:t>topmost</a:t>
            </a:r>
            <a:r>
              <a:rPr lang="en-US" altLang="zh-CN">
                <a:ea typeface="宋体" pitchFamily="2" charset="-122"/>
              </a:rPr>
              <a:t> queue).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true">
                <a:ea typeface="宋体" pitchFamily="2" charset="-122"/>
              </a:rPr>
              <a:t>Rule 4a: </a:t>
            </a:r>
            <a:r>
              <a:rPr lang="en-US" altLang="zh-CN">
                <a:ea typeface="宋体" pitchFamily="2" charset="-122"/>
              </a:rPr>
              <a:t>If a job uses up an entire time slice while running, its priority is </a:t>
            </a:r>
            <a:r>
              <a:rPr lang="en-US" altLang="zh-CN" i="true">
                <a:ea typeface="宋体" pitchFamily="2" charset="-122"/>
              </a:rPr>
              <a:t>reduced </a:t>
            </a:r>
            <a:r>
              <a:rPr lang="en-US" altLang="zh-CN">
                <a:ea typeface="宋体" pitchFamily="2" charset="-122"/>
              </a:rPr>
              <a:t>(i.e., it moves down one queue). 【</a:t>
            </a:r>
            <a:r>
              <a:rPr lang="zh-CN" altLang="en-US">
                <a:ea typeface="宋体" pitchFamily="2" charset="-122"/>
              </a:rPr>
              <a:t>针对</a:t>
            </a:r>
            <a:r>
              <a:rPr lang="en-US" altLang="zh-CN">
                <a:ea typeface="宋体" pitchFamily="2" charset="-122"/>
              </a:rPr>
              <a:t>CPU-bound</a:t>
            </a:r>
            <a:r>
              <a:rPr lang="zh-CN" altLang="en-US">
                <a:ea typeface="宋体" pitchFamily="2" charset="-122"/>
              </a:rPr>
              <a:t>任务</a:t>
            </a:r>
            <a:r>
              <a:rPr lang="en-US" altLang="zh-CN">
                <a:ea typeface="宋体" pitchFamily="2" charset="-122"/>
              </a:rPr>
              <a:t>】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true">
                <a:ea typeface="宋体" pitchFamily="2" charset="-122"/>
              </a:rPr>
              <a:t>Rule 4b: </a:t>
            </a:r>
            <a:r>
              <a:rPr lang="en-US" altLang="zh-CN">
                <a:ea typeface="宋体" pitchFamily="2" charset="-122"/>
              </a:rPr>
              <a:t>If a job gives up the CPU before the time slice is up, it stays at the </a:t>
            </a:r>
            <a:r>
              <a:rPr lang="en-US" altLang="zh-CN" i="true">
                <a:ea typeface="宋体" pitchFamily="2" charset="-122"/>
              </a:rPr>
              <a:t>same </a:t>
            </a:r>
            <a:r>
              <a:rPr lang="en-US" altLang="zh-CN">
                <a:ea typeface="宋体" pitchFamily="2" charset="-122"/>
              </a:rPr>
              <a:t>priority level. 【</a:t>
            </a:r>
            <a:r>
              <a:rPr lang="zh-CN" altLang="en-US">
                <a:ea typeface="宋体" pitchFamily="2" charset="-122"/>
              </a:rPr>
              <a:t>针对</a:t>
            </a:r>
            <a:r>
              <a:rPr lang="en-US" altLang="zh-CN">
                <a:ea typeface="宋体" pitchFamily="2" charset="-122"/>
              </a:rPr>
              <a:t>interactive</a:t>
            </a:r>
            <a:r>
              <a:rPr lang="zh-CN" altLang="en-US">
                <a:ea typeface="宋体" pitchFamily="2" charset="-122"/>
              </a:rPr>
              <a:t>任务</a:t>
            </a:r>
            <a:r>
              <a:rPr lang="en-US" altLang="zh-CN">
                <a:ea typeface="宋体" pitchFamily="2" charset="-122"/>
              </a:rPr>
              <a:t>】</a:t>
            </a:r>
            <a:endParaRPr lang="en-US" altLang="zh-CN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pPr/>
            <a:endParaRPr lang="zh-CN" altLang="en-US">
              <a:ea typeface="宋体" pitchFamily="2" charset="-122"/>
            </a:endParaRPr>
          </a:p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76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9" name="内容占位符 2"/>
          <p:cNvSpPr txBox="true"/>
          <p:nvPr/>
        </p:nvSpPr>
        <p:spPr bwMode="auto">
          <a:xfrm>
            <a:off x="560388" y="1470025"/>
            <a:ext cx="3810000" cy="10556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 b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zh-CN" altLang="en-US">
                <a:ea typeface="宋体" pitchFamily="2" charset="-122"/>
              </a:rPr>
              <a:t>例</a:t>
            </a:r>
            <a:r>
              <a:rPr lang="en-US" altLang="zh-CN">
                <a:ea typeface="宋体" pitchFamily="2" charset="-122"/>
              </a:rPr>
              <a:t>1.</a:t>
            </a:r>
            <a:r>
              <a:rPr lang="zh-CN" altLang="en-US">
                <a:ea typeface="宋体" pitchFamily="2" charset="-122"/>
              </a:rPr>
              <a:t> 长任务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80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0" y="1987550"/>
            <a:ext cx="3935413" cy="3708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2090738"/>
            <a:ext cx="3935413" cy="3605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" name="内容占位符 2"/>
          <p:cNvSpPr txBox="true"/>
          <p:nvPr/>
        </p:nvSpPr>
        <p:spPr>
          <a:xfrm>
            <a:off x="4713288" y="1457325"/>
            <a:ext cx="4419600" cy="633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 b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/>
            <a:r>
              <a:rPr lang="zh-CN" altLang="en-US" b="true">
                <a:ea typeface="宋体" pitchFamily="2" charset="-122"/>
              </a:rPr>
              <a:t>例</a:t>
            </a:r>
            <a:r>
              <a:rPr lang="zh-CN" altLang="zh-CN" b="true">
                <a:ea typeface="宋体" pitchFamily="2" charset="-122"/>
              </a:rPr>
              <a:t>2</a:t>
            </a:r>
            <a:r>
              <a:rPr lang="en-US" altLang="zh-CN" b="true">
                <a:ea typeface="宋体" pitchFamily="2" charset="-122"/>
              </a:rPr>
              <a:t>.</a:t>
            </a:r>
            <a:r>
              <a:rPr lang="zh-CN" altLang="en-US" b="true">
                <a:ea typeface="宋体" pitchFamily="2" charset="-122"/>
              </a:rPr>
              <a:t> 又来了交互式任务</a:t>
            </a:r>
            <a:endParaRPr lang="zh-CN" altLang="en-US" b="true">
              <a:ea typeface="宋体" pitchFamily="2" charset="-122"/>
            </a:endParaRPr>
          </a:p>
        </p:txBody>
      </p:sp>
      <p:sp>
        <p:nvSpPr>
          <p:cNvPr id="83" name="矩形 8"/>
          <p:cNvSpPr/>
          <p:nvPr/>
        </p:nvSpPr>
        <p:spPr>
          <a:xfrm rot="0" flipH="false" flipV="false">
            <a:off x="2465388" y="5872163"/>
            <a:ext cx="6362700" cy="7619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 b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buNone/>
            </a:pPr>
            <a:r>
              <a:rPr lang="zh-CN" sz="2000" b="true">
                <a:latin typeface="Comic Sans MS"/>
                <a:ea typeface="宋体"/>
                <a:cs typeface="+mn-cs"/>
              </a:rPr>
              <a:t>效果上近似于</a:t>
            </a:r>
            <a:r>
              <a:rPr lang="en-US" sz="2000" b="true">
                <a:latin typeface="Comic Sans MS"/>
                <a:ea typeface="宋体"/>
                <a:cs typeface="+mn-cs"/>
              </a:rPr>
              <a:t>SJF</a:t>
            </a:r>
            <a:r>
              <a:rPr lang="zh-CN" sz="2000" b="true">
                <a:latin typeface="Comic Sans MS"/>
                <a:ea typeface="宋体"/>
                <a:cs typeface="+mn-cs"/>
              </a:rPr>
              <a:t>，有利于周转时间</a:t>
            </a:r>
            <a:endParaRPr lang="en-US" sz="2000" b="true">
              <a:latin typeface="Comic Sans MS"/>
              <a:ea typeface="宋体"/>
              <a:cs typeface="+mn-cs"/>
            </a:endParaRPr>
          </a:p>
          <a:p>
            <a:pPr marL="0" lvl="0" indent="0">
              <a:buNone/>
            </a:pPr>
            <a:r>
              <a:rPr lang="zh-CN" sz="2000" b="true">
                <a:latin typeface="Comic Sans MS"/>
                <a:ea typeface="宋体"/>
                <a:cs typeface="+mn-cs"/>
              </a:rPr>
              <a:t>同时交互式任务的响应时间很短</a:t>
            </a:r>
            <a:endParaRPr lang="zh-CN" sz="2000" b="true">
              <a:latin typeface="Comic Sans MS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6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en-US">
                <a:latin typeface="Comic Sans MS"/>
                <a:ea typeface="宋体"/>
                <a:cs typeface="+mn-cs"/>
              </a:rPr>
              <a:t>Interactive (I/O bound)</a:t>
            </a:r>
            <a:r>
              <a:rPr lang="zh-CN">
                <a:latin typeface="Comic Sans MS"/>
                <a:ea typeface="宋体"/>
                <a:cs typeface="+mn-cs"/>
              </a:rPr>
              <a:t>任务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按照</a:t>
            </a:r>
            <a:r>
              <a:rPr lang="en-US">
                <a:latin typeface="Comic Sans MS"/>
                <a:ea typeface="宋体"/>
              </a:rPr>
              <a:t>Rule 4b,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zh-CN">
                <a:latin typeface="Comic Sans MS"/>
                <a:ea typeface="宋体"/>
              </a:rPr>
              <a:t>由于</a:t>
            </a:r>
            <a:r>
              <a:rPr lang="en-US">
                <a:latin typeface="Comic Sans MS"/>
                <a:ea typeface="宋体"/>
              </a:rPr>
              <a:t>I/O</a:t>
            </a:r>
            <a:r>
              <a:rPr lang="zh-CN">
                <a:latin typeface="Comic Sans MS"/>
                <a:ea typeface="宋体"/>
              </a:rPr>
              <a:t>阻塞，会提前释放</a:t>
            </a:r>
            <a:r>
              <a:rPr lang="en-US">
                <a:latin typeface="Comic Sans MS"/>
                <a:ea typeface="宋体"/>
              </a:rPr>
              <a:t>CPU</a:t>
            </a:r>
            <a:r>
              <a:rPr lang="zh-CN">
                <a:latin typeface="Comic Sans MS"/>
                <a:ea typeface="宋体"/>
              </a:rPr>
              <a:t>，所以一直留在高优先级</a:t>
            </a:r>
            <a:endParaRPr lang="zh-CN">
              <a:latin typeface="Comic Sans MS"/>
              <a:ea typeface="宋体"/>
            </a:endParaRPr>
          </a:p>
        </p:txBody>
      </p:sp>
      <p:sp>
        <p:nvSpPr>
          <p:cNvPr id="87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88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3044825"/>
            <a:ext cx="3770313" cy="355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1" name="内容占位符 2"/>
          <p:cNvSpPr>
            <a:spLocks noGrp="true"/>
          </p:cNvSpPr>
          <p:nvPr>
            <p:ph idx="1"/>
          </p:nvPr>
        </p:nvSpPr>
        <p:spPr>
          <a:xfrm>
            <a:off x="457200" y="1600200"/>
            <a:ext cx="4648200" cy="4419600"/>
          </a:xfrm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>
                <a:ea typeface="宋体" pitchFamily="2" charset="-122"/>
              </a:rPr>
              <a:t>MLFQ</a:t>
            </a:r>
            <a:r>
              <a:rPr lang="zh-CN" altLang="en-US">
                <a:ea typeface="宋体" pitchFamily="2" charset="-122"/>
              </a:rPr>
              <a:t>问题总结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1. CPU-bound</a:t>
            </a:r>
            <a:r>
              <a:rPr lang="zh-CN" altLang="en-US">
                <a:ea typeface="宋体" pitchFamily="2" charset="-122"/>
              </a:rPr>
              <a:t>型任务的饥饿问题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如果交互式任务数量较多，它们会交替使用</a:t>
            </a:r>
            <a:r>
              <a:rPr lang="en-US" altLang="zh-CN">
                <a:ea typeface="宋体" pitchFamily="2" charset="-122"/>
              </a:rPr>
              <a:t>CPU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低优先级的</a:t>
            </a:r>
            <a:r>
              <a:rPr lang="en-US" altLang="zh-CN">
                <a:ea typeface="宋体" pitchFamily="2" charset="-122"/>
              </a:rPr>
              <a:t>CPU-bound</a:t>
            </a:r>
            <a:r>
              <a:rPr lang="zh-CN" altLang="en-US">
                <a:ea typeface="宋体" pitchFamily="2" charset="-122"/>
              </a:rPr>
              <a:t>型任务可能饥饿（调度算法一定要避免的灾难）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*系统工作，首先要考虑避免灾难，然后才是优化性能</a:t>
            </a:r>
            <a:endParaRPr lang="en-US" altLang="zh-CN">
              <a:ea typeface="宋体" pitchFamily="2" charset="-122"/>
            </a:endParaRPr>
          </a:p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92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93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0" y="2286000"/>
            <a:ext cx="3717925" cy="3465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96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>
                <a:ea typeface="宋体" pitchFamily="2" charset="-122"/>
              </a:rPr>
              <a:t>MLFQ</a:t>
            </a:r>
            <a:r>
              <a:rPr lang="zh-CN" altLang="en-US">
                <a:ea typeface="宋体" pitchFamily="2" charset="-122"/>
              </a:rPr>
              <a:t>问题总结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solidFill>
                  <a:srgbClr val="7F7F7F"/>
                </a:solidFill>
                <a:ea typeface="宋体" pitchFamily="2" charset="-122"/>
              </a:rPr>
              <a:t>1. </a:t>
            </a:r>
            <a:r>
              <a:rPr lang="zh-CN" altLang="en-US">
                <a:solidFill>
                  <a:srgbClr val="7F7F7F"/>
                </a:solidFill>
                <a:ea typeface="宋体" pitchFamily="2" charset="-122"/>
              </a:rPr>
              <a:t>饥饿问题</a:t>
            </a:r>
            <a:endParaRPr lang="en-US" altLang="zh-CN">
              <a:solidFill>
                <a:srgbClr val="7F7F7F"/>
              </a:solidFill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2. </a:t>
            </a:r>
            <a:r>
              <a:rPr lang="zh-CN" altLang="en-US">
                <a:ea typeface="宋体" pitchFamily="2" charset="-122"/>
              </a:rPr>
              <a:t>用户会针对性</a:t>
            </a:r>
            <a:r>
              <a:rPr lang="en-US" altLang="en-US">
                <a:ea typeface="宋体" pitchFamily="2" charset="-122"/>
              </a:rPr>
              <a:t>修改程序，在时间片结束前进行一次没有意义的</a:t>
            </a:r>
            <a:r>
              <a:rPr lang="en-US" altLang="zh-CN">
                <a:ea typeface="宋体" pitchFamily="2" charset="-122"/>
              </a:rPr>
              <a:t>I/O</a:t>
            </a:r>
            <a:r>
              <a:rPr lang="zh-CN" altLang="en-US">
                <a:ea typeface="宋体" pitchFamily="2" charset="-122"/>
              </a:rPr>
              <a:t>（访问一个不需要的文件）</a:t>
            </a:r>
            <a:r>
              <a:rPr lang="en-US" altLang="en-US">
                <a:ea typeface="宋体" pitchFamily="2" charset="-122"/>
              </a:rPr>
              <a:t>，这样可以一直停留在最高优先级</a:t>
            </a:r>
            <a:endParaRPr lang="en-US" altLang="en-US">
              <a:ea typeface="宋体" pitchFamily="2" charset="-122"/>
            </a:endParaRPr>
          </a:p>
          <a:p>
            <a:pPr lvl="2"/>
            <a:r>
              <a:rPr lang="en-US" altLang="zh-CN">
                <a:ea typeface="宋体" pitchFamily="2" charset="-122"/>
              </a:rPr>
              <a:t>Client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Server</a:t>
            </a:r>
            <a:r>
              <a:rPr lang="zh-CN" altLang="en-US">
                <a:ea typeface="宋体" pitchFamily="2" charset="-122"/>
              </a:rPr>
              <a:t>之间的欺诈、对抗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3. </a:t>
            </a:r>
            <a:r>
              <a:rPr lang="en-US" altLang="en-US">
                <a:ea typeface="宋体" pitchFamily="2" charset="-122"/>
              </a:rPr>
              <a:t>程序</a:t>
            </a:r>
            <a:r>
              <a:rPr lang="en-US" altLang="zh-CN">
                <a:ea typeface="宋体" pitchFamily="2" charset="-122"/>
              </a:rPr>
              <a:t>workload</a:t>
            </a:r>
            <a:r>
              <a:rPr lang="en-US" altLang="en-US">
                <a:ea typeface="宋体" pitchFamily="2" charset="-122"/>
              </a:rPr>
              <a:t>改变模式（计算</a:t>
            </a:r>
            <a:r>
              <a:rPr lang="en-US" altLang="zh-CN">
                <a:ea typeface="宋体" pitchFamily="2" charset="-122"/>
              </a:rPr>
              <a:t>-&gt;</a:t>
            </a:r>
            <a:r>
              <a:rPr lang="en-US" altLang="en-US">
                <a:ea typeface="宋体" pitchFamily="2" charset="-122"/>
              </a:rPr>
              <a:t>交互），没有机会上升优先级</a:t>
            </a:r>
            <a:endParaRPr lang="zh-CN" altLang="en-US">
              <a:ea typeface="宋体" pitchFamily="2" charset="-122"/>
            </a:endParaRPr>
          </a:p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97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00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>
                <a:ea typeface="宋体" pitchFamily="2" charset="-122"/>
              </a:rPr>
              <a:t>Attempt #2: The Priority Boost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true">
                <a:ea typeface="宋体" pitchFamily="2" charset="-122"/>
              </a:rPr>
              <a:t>Rule 5: </a:t>
            </a:r>
            <a:r>
              <a:rPr lang="en-US" altLang="zh-CN">
                <a:ea typeface="宋体" pitchFamily="2" charset="-122"/>
              </a:rPr>
              <a:t>After some time period </a:t>
            </a:r>
            <a:r>
              <a:rPr lang="en-US" altLang="zh-CN" i="true">
                <a:ea typeface="宋体" pitchFamily="2" charset="-122"/>
              </a:rPr>
              <a:t>S</a:t>
            </a:r>
            <a:r>
              <a:rPr lang="en-US" altLang="zh-CN">
                <a:ea typeface="宋体" pitchFamily="2" charset="-122"/>
              </a:rPr>
              <a:t>, move all the jobs in the system to the topmost queue.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解决了两个问题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饥饿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en-US" altLang="zh-CN">
                <a:ea typeface="宋体" pitchFamily="2" charset="-122"/>
              </a:rPr>
              <a:t>Workload</a:t>
            </a:r>
            <a:r>
              <a:rPr lang="zh-CN" altLang="en-US">
                <a:ea typeface="宋体" pitchFamily="2" charset="-122"/>
              </a:rPr>
              <a:t>模式改变</a:t>
            </a:r>
            <a:endParaRPr lang="en-US" altLang="zh-CN">
              <a:ea typeface="宋体" pitchFamily="2" charset="-122"/>
            </a:endParaRPr>
          </a:p>
          <a:p>
            <a:pPr lvl="2">
              <a:buNone/>
            </a:pPr>
            <a:r>
              <a:rPr lang="zh-CN" altLang="en-US">
                <a:ea typeface="宋体" pitchFamily="2" charset="-122"/>
              </a:rPr>
              <a:t>（重新做人的机会）</a:t>
            </a:r>
            <a:endParaRPr lang="zh-CN" altLang="en-US">
              <a:ea typeface="宋体" pitchFamily="2" charset="-122"/>
            </a:endParaRPr>
          </a:p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101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02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2981325"/>
            <a:ext cx="3575050" cy="3419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/>
            <a:r>
              <a:rPr lang="zh-CN"/>
              <a:t>回顾</a:t>
            </a:r>
            <a:endParaRPr/>
          </a:p>
        </p:txBody>
      </p:sp>
      <p:sp>
        <p:nvSpPr>
          <p:cNvPr id="105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>
              <a:buChar char="•"/>
            </a:pPr>
            <a:r>
              <a:rPr lang="en-US"/>
              <a:t>Exception:</a:t>
            </a:r>
            <a:r>
              <a:rPr lang="en-US"/>
              <a:t>Interrupt, Trap, Fault, Abort</a:t>
            </a:r>
            <a:endParaRPr/>
          </a:p>
          <a:p>
            <a:pPr>
              <a:buChar char="•"/>
            </a:pPr>
            <a:endParaRPr lang="en-US"/>
          </a:p>
          <a:p>
            <a:pPr>
              <a:buChar char="•"/>
            </a:pPr>
            <a:r>
              <a:rPr lang="en-US"/>
              <a:t>Process: States, Fork, Execve, Waitpid, </a:t>
            </a:r>
            <a:endParaRPr/>
          </a:p>
          <a:p>
            <a:pPr>
              <a:buChar char="•"/>
            </a:pPr>
            <a:endParaRPr lang="en-US"/>
          </a:p>
          <a:p>
            <a:pPr>
              <a:buChar char="•"/>
            </a:pPr>
            <a:r>
              <a:rPr lang="en-US"/>
              <a:t>Signal: </a:t>
            </a:r>
            <a:r>
              <a:rPr lang="zh-CN"/>
              <a:t>分类</a:t>
            </a:r>
            <a:r>
              <a:rPr lang="en-US"/>
              <a:t>, </a:t>
            </a:r>
            <a:r>
              <a:rPr lang="zh-CN"/>
              <a:t>接收</a:t>
            </a:r>
            <a:r>
              <a:rPr lang="en-US"/>
              <a:t>/</a:t>
            </a:r>
            <a:r>
              <a:rPr lang="zh-CN"/>
              <a:t>发射</a:t>
            </a:r>
            <a:r>
              <a:rPr lang="en-US"/>
              <a:t>, handling... </a:t>
            </a:r>
            <a:endParaRPr/>
          </a:p>
        </p:txBody>
      </p:sp>
      <p:sp>
        <p:nvSpPr>
          <p:cNvPr id="106" name="幻灯片编号占位符 3"/>
          <p:cNvSpPr txBox="true">
            <a:spLocks noGrp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extLst/>
          </a:ln>
          <a:effectLst/>
        </p:spPr>
        <p:txBody>
          <a:bodyPr vert="horz" wrap="square" lIns="91440" tIns="45720" rIns="91440" bIns="45720" anchor="t" anchorCtr="false"/>
          <a:lstStyle>
            <a:lvl1pPr marL="0" algn="r" defTabSz="914400" rtl="false" eaLnBrk="true" latinLnBrk="false" hangingPunct="true">
              <a:defRPr sz="1400" b="false" kern="1200">
                <a:solidFill>
                  <a:srgbClr val="000000"/>
                </a:solidFill>
                <a:latin typeface="Times New Roman" panose="02020603050405020304" pitchFamily="18" charset="0"/>
                <a:ea typeface="Comic Sans MS"/>
                <a:cs typeface="+mn-cs"/>
              </a:defRPr>
            </a:lvl1pPr>
            <a:lvl2pPr marL="457200" algn="l" defTabSz="914400" rtl="false" eaLnBrk="true" latinLnBrk="false" hangingPunct="true">
              <a:defRPr sz="1800" kern="1200">
                <a:solidFill>
                  <a:srgbClr val="000000"/>
                </a:solidFill>
                <a:latin typeface="Comic Sans MS"/>
                <a:ea typeface="Comic Sans MS"/>
                <a:cs typeface="+mn-cs"/>
              </a:defRPr>
            </a:lvl2pPr>
            <a:lvl3pPr marL="914400" algn="l" defTabSz="914400" rtl="false" eaLnBrk="true" latinLnBrk="false" hangingPunct="true">
              <a:defRPr sz="1800" kern="1200">
                <a:solidFill>
                  <a:srgbClr val="000000"/>
                </a:solidFill>
                <a:latin typeface="Comic Sans MS"/>
                <a:ea typeface="Comic Sans MS"/>
                <a:cs typeface="+mn-cs"/>
              </a:defRPr>
            </a:lvl3pPr>
            <a:lvl4pPr marL="1371600" algn="l" defTabSz="914400" rtl="false" eaLnBrk="true" latinLnBrk="false" hangingPunct="true">
              <a:defRPr sz="1800" kern="1200">
                <a:solidFill>
                  <a:srgbClr val="000000"/>
                </a:solidFill>
                <a:latin typeface="Comic Sans MS"/>
                <a:ea typeface="Comic Sans MS"/>
                <a:cs typeface="+mn-cs"/>
              </a:defRPr>
            </a:lvl4pPr>
            <a:lvl5pPr marL="1828800" algn="l" defTabSz="914400" rtl="false" eaLnBrk="true" latinLnBrk="false" hangingPunct="true">
              <a:defRPr sz="1800" kern="1200">
                <a:solidFill>
                  <a:srgbClr val="000000"/>
                </a:solidFill>
                <a:latin typeface="Comic Sans MS"/>
                <a:ea typeface="Comic Sans MS"/>
                <a:cs typeface="+mn-cs"/>
              </a:defRPr>
            </a:lvl5pPr>
            <a:lvl6pPr marL="2286000" algn="l" defTabSz="914400" rtl="false" eaLnBrk="true" latinLnBrk="false" hangingPunct="true">
              <a:defRPr sz="1800" kern="1200">
                <a:solidFill>
                  <a:srgbClr val="000000"/>
                </a:solidFill>
                <a:latin typeface="Comic Sans MS"/>
                <a:ea typeface="Comic Sans MS"/>
                <a:cs typeface="+mn-cs"/>
              </a:defRPr>
            </a:lvl6pPr>
            <a:lvl7pPr marL="2743200" algn="l" defTabSz="914400" rtl="false" eaLnBrk="true" latinLnBrk="false" hangingPunct="true">
              <a:defRPr sz="1800" kern="1200">
                <a:solidFill>
                  <a:srgbClr val="000000"/>
                </a:solidFill>
                <a:latin typeface="Comic Sans MS"/>
                <a:ea typeface="Comic Sans MS"/>
                <a:cs typeface="+mn-cs"/>
              </a:defRPr>
            </a:lvl7pPr>
            <a:lvl8pPr marL="3200400" algn="l" defTabSz="914400" rtl="false" eaLnBrk="true" latinLnBrk="false" hangingPunct="true">
              <a:defRPr sz="1800" kern="1200">
                <a:solidFill>
                  <a:srgbClr val="000000"/>
                </a:solidFill>
                <a:latin typeface="Comic Sans MS"/>
                <a:ea typeface="Comic Sans MS"/>
                <a:cs typeface="+mn-cs"/>
              </a:defRPr>
            </a:lvl8pPr>
            <a:lvl9pPr marL="3657600" algn="l" defTabSz="914400" rtl="false" eaLnBrk="true" latinLnBrk="false" hangingPunct="true">
              <a:defRPr sz="1800" kern="1200">
                <a:solidFill>
                  <a:srgbClr val="000000"/>
                </a:solidFill>
                <a:latin typeface="Comic Sans MS"/>
                <a:ea typeface="Comic Sans MS"/>
                <a:cs typeface="+mn-cs"/>
              </a:defRPr>
            </a:lvl9pPr>
          </a:lstStyle>
          <a:p>
            <a:pPr marL="0" indent="0" algn="r" defTabSz="914400" rtl="false" eaLnBrk="true" latinLnBrk="false" hangingPunct="true">
              <a:spcBef>
                <a:spcPct val="1"/>
              </a:spcBef>
              <a:buNone/>
              <a:defRPr sz="1400" b="false" kern="1200">
                <a:solidFill>
                  <a:srgbClr val="000000"/>
                </a:solidFill>
                <a:latin typeface="Times New Roman" panose="02020603050405020304" pitchFamily="18" charset="0"/>
                <a:ea typeface="Comic Sans MS"/>
                <a:cs typeface="+mn-cs"/>
              </a:defRPr>
            </a:pPr>
            <a:fld id="{9A0DB2DC-4C9A-4742-B13C-FB6460FD3503}" type="slidenum">
              <a:rPr/>
              <a:t/>
            </a:fld>
            <a:endParaRPr lang="zh-CN" altLang="en-US" sz="1400" b="false" kern="1200">
              <a:solidFill>
                <a:srgbClr val="000000"/>
              </a:solidFill>
              <a:latin typeface="Times New Roman" panose="02020603050405020304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7" name=""/>
          <p:cNvSpPr txBox="true"/>
          <p:nvPr/>
        </p:nvSpPr>
        <p:spPr>
          <a:xfrm rot="0" flipH="false" flipV="false">
            <a:off x="1005840" y="5074919"/>
            <a:ext cx="62738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zh-CN"/>
              <a:t>这些主要讨论外部事件或者程序主动触发的控制流切换</a:t>
            </a:r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0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en-US">
                <a:latin typeface="Comic Sans MS"/>
                <a:ea typeface="宋体"/>
                <a:cs typeface="+mn-cs"/>
              </a:rPr>
              <a:t>Attempt #2: The Priority Boost 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Rule 5</a:t>
            </a:r>
            <a:r>
              <a:rPr lang="zh-CN">
                <a:latin typeface="Comic Sans MS"/>
                <a:ea typeface="宋体"/>
              </a:rPr>
              <a:t>中的</a:t>
            </a:r>
            <a:r>
              <a:rPr lang="en-US">
                <a:latin typeface="Comic Sans MS"/>
                <a:ea typeface="宋体"/>
              </a:rPr>
              <a:t>time period </a:t>
            </a:r>
            <a:r>
              <a:rPr lang="en-US" i="true">
                <a:latin typeface="Comic Sans MS"/>
                <a:ea typeface="宋体"/>
              </a:rPr>
              <a:t>S</a:t>
            </a:r>
            <a:r>
              <a:rPr lang="zh-CN">
                <a:latin typeface="Comic Sans MS"/>
                <a:ea typeface="宋体"/>
              </a:rPr>
              <a:t>应该如何设置？</a:t>
            </a:r>
            <a:endParaRPr lang="en-US">
              <a:latin typeface="Comic Sans MS"/>
              <a:ea typeface="宋体"/>
            </a:endParaRPr>
          </a:p>
          <a:p>
            <a:pPr lvl="2">
              <a:buChar char="•"/>
            </a:pPr>
            <a:r>
              <a:rPr lang="zh-CN">
                <a:latin typeface="Comic Sans MS"/>
                <a:ea typeface="宋体"/>
              </a:rPr>
              <a:t>如果过大，没有起到效果，长任务还是可能饥饿；</a:t>
            </a:r>
            <a:endParaRPr lang="en-US">
              <a:latin typeface="Comic Sans MS"/>
              <a:ea typeface="宋体"/>
            </a:endParaRPr>
          </a:p>
          <a:p>
            <a:pPr lvl="2">
              <a:buChar char="•"/>
            </a:pPr>
            <a:r>
              <a:rPr lang="zh-CN">
                <a:latin typeface="Comic Sans MS"/>
                <a:ea typeface="宋体"/>
              </a:rPr>
              <a:t>如果过小，交互式任务所占比重可能太少</a:t>
            </a:r>
            <a:endParaRPr lang="en-US">
              <a:latin typeface="Comic Sans MS"/>
              <a:ea typeface="宋体"/>
            </a:endParaRPr>
          </a:p>
          <a:p>
            <a:pPr lvl="2">
              <a:buChar char="•"/>
            </a:pPr>
            <a:r>
              <a:rPr lang="zh-CN">
                <a:latin typeface="Comic Sans MS"/>
                <a:ea typeface="宋体"/>
              </a:rPr>
              <a:t>需要</a:t>
            </a:r>
            <a:r>
              <a:rPr lang="en-US">
                <a:latin typeface="Comic Sans MS"/>
                <a:ea typeface="宋体"/>
              </a:rPr>
              <a:t>black magic</a:t>
            </a:r>
            <a:r>
              <a:rPr lang="zh-CN">
                <a:latin typeface="Comic Sans MS"/>
                <a:ea typeface="宋体"/>
              </a:rPr>
              <a:t>才能做到（与系统中两类任务的比例动态相关）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这类问题在</a:t>
            </a:r>
            <a:r>
              <a:rPr lang="en-US">
                <a:latin typeface="Comic Sans MS"/>
                <a:ea typeface="宋体"/>
              </a:rPr>
              <a:t>Systems</a:t>
            </a:r>
            <a:r>
              <a:rPr lang="zh-CN">
                <a:latin typeface="Comic Sans MS"/>
                <a:ea typeface="宋体"/>
              </a:rPr>
              <a:t>领域叫做</a:t>
            </a:r>
            <a:r>
              <a:rPr lang="en-US">
                <a:latin typeface="Comic Sans MS"/>
                <a:ea typeface="宋体"/>
              </a:rPr>
              <a:t>voo-doo constants</a:t>
            </a:r>
            <a:endParaRPr lang="en-US">
              <a:latin typeface="Comic Sans MS"/>
              <a:ea typeface="宋体"/>
            </a:endParaRPr>
          </a:p>
          <a:p>
            <a:pPr lvl="2">
              <a:buChar char="•"/>
            </a:pPr>
            <a:r>
              <a:rPr lang="zh-CN">
                <a:latin typeface="Comic Sans MS"/>
                <a:ea typeface="宋体"/>
              </a:rPr>
              <a:t>西非的伏都教，信奉巫术</a:t>
            </a:r>
            <a:endParaRPr lang="en-US">
              <a:latin typeface="Comic Sans MS"/>
              <a:ea typeface="宋体"/>
            </a:endParaRPr>
          </a:p>
          <a:p>
            <a:pPr lvl="2">
              <a:buChar char="•"/>
            </a:pPr>
            <a:r>
              <a:rPr lang="en-US">
                <a:latin typeface="Comic Sans MS"/>
                <a:ea typeface="宋体"/>
              </a:rPr>
              <a:t>Ousterhout</a:t>
            </a:r>
            <a:r>
              <a:rPr lang="en-US">
                <a:latin typeface="Comic Sans MS"/>
                <a:ea typeface="宋体"/>
              </a:rPr>
              <a:t>’</a:t>
            </a:r>
            <a:r>
              <a:rPr lang="en-US">
                <a:latin typeface="Comic Sans MS"/>
                <a:ea typeface="宋体"/>
              </a:rPr>
              <a:t>s Law: </a:t>
            </a:r>
            <a:r>
              <a:rPr lang="zh-CN">
                <a:latin typeface="Comic Sans MS"/>
                <a:ea typeface="宋体"/>
              </a:rPr>
              <a:t>在设计算法时尽量避免引入</a:t>
            </a:r>
            <a:r>
              <a:rPr lang="en-US">
                <a:latin typeface="Comic Sans MS"/>
                <a:ea typeface="宋体"/>
              </a:rPr>
              <a:t>voo-doo constants </a:t>
            </a:r>
            <a:endParaRPr lang="en-US">
              <a:latin typeface="Comic Sans MS"/>
              <a:ea typeface="宋体"/>
            </a:endParaRPr>
          </a:p>
          <a:p>
            <a:pPr lvl="3">
              <a:buChar char="–"/>
            </a:pPr>
            <a:r>
              <a:rPr lang="en-US">
                <a:latin typeface="Comic Sans MS"/>
                <a:ea typeface="宋体"/>
              </a:rPr>
              <a:t>John Ousterhout</a:t>
            </a:r>
            <a:r>
              <a:rPr lang="zh-CN">
                <a:latin typeface="Comic Sans MS"/>
                <a:ea typeface="宋体"/>
              </a:rPr>
              <a:t>，</a:t>
            </a:r>
            <a:r>
              <a:rPr lang="en-US">
                <a:latin typeface="Comic Sans MS"/>
                <a:ea typeface="宋体"/>
              </a:rPr>
              <a:t>1988</a:t>
            </a:r>
            <a:r>
              <a:rPr lang="zh-CN">
                <a:latin typeface="Comic Sans MS"/>
                <a:ea typeface="宋体"/>
              </a:rPr>
              <a:t>年和</a:t>
            </a:r>
            <a:r>
              <a:rPr lang="en-US">
                <a:latin typeface="Comic Sans MS"/>
                <a:ea typeface="宋体"/>
              </a:rPr>
              <a:t>Fred Douglis</a:t>
            </a:r>
            <a:r>
              <a:rPr lang="zh-CN">
                <a:latin typeface="Comic Sans MS"/>
                <a:ea typeface="宋体"/>
              </a:rPr>
              <a:t>提出第一个日志文件系统</a:t>
            </a:r>
            <a:endParaRPr lang="en-US">
              <a:latin typeface="Comic Sans MS"/>
              <a:ea typeface="宋体"/>
            </a:endParaRPr>
          </a:p>
          <a:p>
            <a:pPr lvl="2">
              <a:buChar char="•"/>
            </a:pPr>
            <a:r>
              <a:rPr lang="zh-CN">
                <a:latin typeface="Comic Sans MS"/>
                <a:ea typeface="宋体"/>
              </a:rPr>
              <a:t>这也是简单的方法往往更流行的原因之一（如</a:t>
            </a:r>
            <a:r>
              <a:rPr lang="en-US">
                <a:latin typeface="Comic Sans MS"/>
                <a:ea typeface="宋体"/>
              </a:rPr>
              <a:t>LRU</a:t>
            </a:r>
            <a:r>
              <a:rPr lang="zh-CN">
                <a:latin typeface="Comic Sans MS"/>
                <a:ea typeface="宋体"/>
              </a:rPr>
              <a:t>）</a:t>
            </a:r>
            <a:endParaRPr lang="en-US">
              <a:latin typeface="Comic Sans MS"/>
              <a:ea typeface="宋体"/>
            </a:endParaRPr>
          </a:p>
        </p:txBody>
      </p:sp>
      <p:sp>
        <p:nvSpPr>
          <p:cNvPr id="111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4" name="内容占位符 2"/>
          <p:cNvSpPr>
            <a:spLocks noGrp="true"/>
          </p:cNvSpPr>
          <p:nvPr>
            <p:ph idx="1"/>
          </p:nvPr>
        </p:nvSpPr>
        <p:spPr>
          <a:xfrm>
            <a:off x="457200" y="1600200"/>
            <a:ext cx="8305800" cy="1524000"/>
          </a:xfrm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>
                <a:ea typeface="宋体" pitchFamily="2" charset="-122"/>
              </a:rPr>
              <a:t>Attempt #2: The Priority Boost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仍然没有解决问题</a:t>
            </a:r>
            <a:r>
              <a:rPr lang="en-US" altLang="zh-CN">
                <a:ea typeface="宋体" pitchFamily="2" charset="-122"/>
              </a:rPr>
              <a:t>2</a:t>
            </a:r>
            <a:r>
              <a:rPr lang="zh-CN" altLang="en-US">
                <a:ea typeface="宋体" pitchFamily="2" charset="-122"/>
              </a:rPr>
              <a:t>（用户欺诈，伪装自己，在让出时间片前做一次无意义的</a:t>
            </a:r>
            <a:r>
              <a:rPr lang="en-US" altLang="zh-CN">
                <a:ea typeface="宋体" pitchFamily="2" charset="-122"/>
              </a:rPr>
              <a:t>I/O</a:t>
            </a:r>
            <a:r>
              <a:rPr lang="zh-CN" altLang="en-US">
                <a:ea typeface="宋体" pitchFamily="2" charset="-122"/>
              </a:rPr>
              <a:t>，以停留在高优先级）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15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1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3000375"/>
            <a:ext cx="4002088" cy="3686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7" name="矩形 6"/>
          <p:cNvSpPr/>
          <p:nvPr/>
        </p:nvSpPr>
        <p:spPr>
          <a:xfrm>
            <a:off x="4994275" y="3254375"/>
            <a:ext cx="313848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 b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1"/>
              </a:spcBef>
              <a:buNone/>
            </a:pPr>
            <a:r>
              <a:rPr lang="en-US" altLang="zh-CN" sz="2000" b="true">
                <a:ea typeface="宋体" pitchFamily="2" charset="-122"/>
              </a:rPr>
              <a:t>Job A</a:t>
            </a:r>
            <a:r>
              <a:rPr lang="zh-CN" altLang="en-US" sz="2000" b="true">
                <a:ea typeface="宋体" pitchFamily="2" charset="-122"/>
              </a:rPr>
              <a:t>，欺诈，占用</a:t>
            </a:r>
            <a:r>
              <a:rPr lang="en-US" altLang="zh-CN" sz="2000" b="true">
                <a:ea typeface="宋体" pitchFamily="2" charset="-122"/>
              </a:rPr>
              <a:t>99%</a:t>
            </a:r>
            <a:r>
              <a:rPr lang="zh-CN" altLang="en-US" sz="2000" b="true">
                <a:ea typeface="宋体" pitchFamily="2" charset="-122"/>
              </a:rPr>
              <a:t>的</a:t>
            </a:r>
            <a:r>
              <a:rPr lang="en-US" altLang="zh-CN" sz="2000" b="true">
                <a:ea typeface="宋体" pitchFamily="2" charset="-122"/>
              </a:rPr>
              <a:t>CPU</a:t>
            </a:r>
            <a:endParaRPr lang="zh-CN" altLang="en-US" sz="2000" b="true">
              <a:ea typeface="宋体" pitchFamily="2" charset="-122"/>
            </a:endParaRPr>
          </a:p>
        </p:txBody>
      </p:sp>
      <p:sp>
        <p:nvSpPr>
          <p:cNvPr id="118" name="矩形 7"/>
          <p:cNvSpPr/>
          <p:nvPr/>
        </p:nvSpPr>
        <p:spPr>
          <a:xfrm>
            <a:off x="4994275" y="5865813"/>
            <a:ext cx="29972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 b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1"/>
              </a:spcBef>
              <a:buNone/>
            </a:pPr>
            <a:r>
              <a:rPr lang="en-US" altLang="zh-CN" sz="2000" b="true">
                <a:ea typeface="宋体" pitchFamily="2" charset="-122"/>
              </a:rPr>
              <a:t>Job B</a:t>
            </a:r>
            <a:r>
              <a:rPr lang="zh-CN" altLang="en-US" sz="2000" b="true">
                <a:ea typeface="宋体" pitchFamily="2" charset="-122"/>
              </a:rPr>
              <a:t>，老实，占用</a:t>
            </a:r>
            <a:r>
              <a:rPr lang="en-US" altLang="zh-CN" sz="2000" b="true">
                <a:ea typeface="宋体" pitchFamily="2" charset="-122"/>
              </a:rPr>
              <a:t>1%</a:t>
            </a:r>
            <a:r>
              <a:rPr lang="zh-CN" altLang="en-US" sz="2000" b="true">
                <a:ea typeface="宋体" pitchFamily="2" charset="-122"/>
              </a:rPr>
              <a:t>的</a:t>
            </a:r>
            <a:r>
              <a:rPr lang="en-US" altLang="zh-CN" sz="2000" b="true">
                <a:ea typeface="宋体" pitchFamily="2" charset="-122"/>
              </a:rPr>
              <a:t>CPU</a:t>
            </a:r>
            <a:endParaRPr lang="zh-CN" altLang="en-US" sz="2000" b="true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1" name="内容占位符 2"/>
          <p:cNvSpPr>
            <a:spLocks noGrp="true"/>
          </p:cNvSpPr>
          <p:nvPr>
            <p:ph idx="1"/>
          </p:nvPr>
        </p:nvSpPr>
        <p:spPr>
          <a:xfrm>
            <a:off x="4763" y="1752600"/>
            <a:ext cx="5176837" cy="4419600"/>
          </a:xfrm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 sz="2400">
                <a:ea typeface="宋体" pitchFamily="2" charset="-122"/>
              </a:rPr>
              <a:t>Attempt #3: Better Accounting </a:t>
            </a:r>
            <a:endParaRPr lang="en-US" altLang="zh-CN" sz="2400">
              <a:ea typeface="宋体" pitchFamily="2" charset="-122"/>
            </a:endParaRPr>
          </a:p>
          <a:p>
            <a:pPr lvl="1"/>
            <a:r>
              <a:rPr lang="en-US" altLang="zh-CN" sz="2000" b="true">
                <a:ea typeface="宋体" pitchFamily="2" charset="-122"/>
              </a:rPr>
              <a:t>Rule 4: </a:t>
            </a:r>
            <a:r>
              <a:rPr lang="en-US" altLang="zh-CN" sz="2000">
                <a:ea typeface="宋体" pitchFamily="2" charset="-122"/>
              </a:rPr>
              <a:t>Once a job uses up its time allotment at a given level (regardless of how many times it has given up the CPU), its priority is reduced (i.e., it moves down one queue). </a:t>
            </a:r>
            <a:endParaRPr lang="en-US" altLang="zh-CN" sz="2000">
              <a:ea typeface="宋体" pitchFamily="2" charset="-122"/>
            </a:endParaRPr>
          </a:p>
          <a:p>
            <a:pPr lvl="2"/>
            <a:r>
              <a:rPr lang="zh-CN" altLang="en-US" sz="1800">
                <a:ea typeface="宋体" pitchFamily="2" charset="-122"/>
              </a:rPr>
              <a:t>占用</a:t>
            </a:r>
            <a:r>
              <a:rPr lang="en-US" altLang="zh-CN" sz="1800">
                <a:ea typeface="宋体" pitchFamily="2" charset="-122"/>
              </a:rPr>
              <a:t>CPU</a:t>
            </a:r>
            <a:r>
              <a:rPr lang="zh-CN" altLang="en-US" sz="1800">
                <a:ea typeface="宋体" pitchFamily="2" charset="-122"/>
              </a:rPr>
              <a:t>总数达到一定量，就下降一个优先级</a:t>
            </a:r>
            <a:endParaRPr lang="en-US" altLang="zh-CN" sz="1800">
              <a:ea typeface="宋体" pitchFamily="2" charset="-122"/>
            </a:endParaRPr>
          </a:p>
          <a:p>
            <a:pPr lvl="2"/>
            <a:r>
              <a:rPr lang="zh-CN" altLang="en-US" sz="1800">
                <a:ea typeface="宋体" pitchFamily="2" charset="-122"/>
              </a:rPr>
              <a:t>交互式</a:t>
            </a:r>
            <a:r>
              <a:rPr lang="en-US" altLang="zh-CN" sz="1800">
                <a:ea typeface="宋体" pitchFamily="2" charset="-122"/>
              </a:rPr>
              <a:t>Job</a:t>
            </a:r>
            <a:r>
              <a:rPr lang="zh-CN" altLang="en-US" sz="1800">
                <a:ea typeface="宋体" pitchFamily="2" charset="-122"/>
              </a:rPr>
              <a:t>占用</a:t>
            </a:r>
            <a:r>
              <a:rPr lang="en-US" altLang="zh-CN" sz="1800">
                <a:ea typeface="宋体" pitchFamily="2" charset="-122"/>
              </a:rPr>
              <a:t>CPU</a:t>
            </a:r>
            <a:r>
              <a:rPr lang="zh-CN" altLang="en-US" sz="1800">
                <a:ea typeface="宋体" pitchFamily="2" charset="-122"/>
              </a:rPr>
              <a:t>少，所以应该优先极高，能够达到设计目标</a:t>
            </a:r>
            <a:endParaRPr lang="en-US" altLang="zh-CN" sz="1800">
              <a:ea typeface="宋体" pitchFamily="2" charset="-122"/>
            </a:endParaRPr>
          </a:p>
          <a:p>
            <a:pPr lvl="2"/>
            <a:r>
              <a:rPr lang="zh-CN" altLang="en-US" sz="1800">
                <a:ea typeface="宋体" pitchFamily="2" charset="-122"/>
              </a:rPr>
              <a:t>比提前让出时间片更合理，不容易被骗</a:t>
            </a:r>
            <a:endParaRPr lang="en-US" altLang="zh-CN" sz="1800">
              <a:ea typeface="宋体" pitchFamily="2" charset="-122"/>
            </a:endParaRPr>
          </a:p>
          <a:p>
            <a:pPr lvl="1"/>
            <a:endParaRPr lang="en-US" altLang="zh-CN" sz="2000">
              <a:ea typeface="宋体" pitchFamily="2" charset="-122"/>
            </a:endParaRPr>
          </a:p>
          <a:p>
            <a:pPr lvl="1"/>
            <a:endParaRPr lang="zh-CN" altLang="en-US" sz="2000">
              <a:ea typeface="宋体" pitchFamily="2" charset="-122"/>
            </a:endParaRPr>
          </a:p>
          <a:p>
            <a:pPr/>
            <a:endParaRPr lang="zh-CN" altLang="en-US" sz="2400">
              <a:ea typeface="宋体" pitchFamily="2" charset="-122"/>
            </a:endParaRPr>
          </a:p>
        </p:txBody>
      </p:sp>
      <p:sp>
        <p:nvSpPr>
          <p:cNvPr id="122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23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2511425"/>
            <a:ext cx="3595688" cy="3355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6" name="内容占位符 2"/>
          <p:cNvSpPr>
            <a:spLocks noGrp="true"/>
          </p:cNvSpPr>
          <p:nvPr>
            <p:ph idx="1"/>
          </p:nvPr>
        </p:nvSpPr>
        <p:spPr>
          <a:xfrm>
            <a:off x="457200" y="1600200"/>
            <a:ext cx="4724400" cy="4419600"/>
          </a:xfrm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>
                <a:ea typeface="宋体" pitchFamily="2" charset="-122"/>
              </a:rPr>
              <a:t>MLFQ</a:t>
            </a:r>
            <a:r>
              <a:rPr lang="zh-CN" altLang="en-US">
                <a:ea typeface="宋体" pitchFamily="2" charset="-122"/>
              </a:rPr>
              <a:t>参数调优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数量、每个</a:t>
            </a:r>
            <a:r>
              <a:rPr lang="en-US" altLang="zh-CN">
                <a:ea typeface="宋体" pitchFamily="2" charset="-122"/>
              </a:rPr>
              <a:t>Q</a:t>
            </a:r>
            <a:r>
              <a:rPr lang="zh-CN" altLang="en-US">
                <a:ea typeface="宋体" pitchFamily="2" charset="-122"/>
              </a:rPr>
              <a:t>的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slice</a:t>
            </a:r>
            <a:r>
              <a:rPr lang="zh-CN" altLang="en-US">
                <a:ea typeface="宋体" pitchFamily="2" charset="-122"/>
              </a:rPr>
              <a:t>大小、所有任务回到最高级的周期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例如，上级的</a:t>
            </a:r>
            <a:r>
              <a:rPr lang="en-US" altLang="zh-CN">
                <a:ea typeface="宋体" pitchFamily="2" charset="-122"/>
              </a:rPr>
              <a:t>Q</a:t>
            </a:r>
            <a:r>
              <a:rPr lang="zh-CN" altLang="en-US">
                <a:ea typeface="宋体" pitchFamily="2" charset="-122"/>
              </a:rPr>
              <a:t>用小的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slice</a:t>
            </a:r>
            <a:r>
              <a:rPr lang="zh-CN" altLang="en-US">
                <a:ea typeface="宋体" pitchFamily="2" charset="-122"/>
              </a:rPr>
              <a:t>，下级的</a:t>
            </a:r>
            <a:r>
              <a:rPr lang="en-US" altLang="zh-CN">
                <a:ea typeface="宋体" pitchFamily="2" charset="-122"/>
              </a:rPr>
              <a:t>Q</a:t>
            </a:r>
            <a:r>
              <a:rPr lang="zh-CN" altLang="en-US">
                <a:ea typeface="宋体" pitchFamily="2" charset="-122"/>
              </a:rPr>
              <a:t>用大的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slice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en-US" altLang="zh-CN">
                <a:ea typeface="宋体" pitchFamily="2" charset="-122"/>
              </a:rPr>
              <a:t>Interactive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job:</a:t>
            </a:r>
            <a:r>
              <a:rPr lang="zh-CN" altLang="en-US">
                <a:ea typeface="宋体" pitchFamily="2" charset="-122"/>
              </a:rPr>
              <a:t> 减小 </a:t>
            </a:r>
            <a:r>
              <a:rPr lang="en-US" altLang="zh-CN">
                <a:ea typeface="宋体" pitchFamily="2" charset="-122"/>
              </a:rPr>
              <a:t>response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en-US" altLang="zh-CN">
                <a:ea typeface="宋体" pitchFamily="2" charset="-122"/>
              </a:rPr>
              <a:t>CPU-bound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job:</a:t>
            </a:r>
            <a:r>
              <a:rPr lang="zh-CN" altLang="en-US">
                <a:ea typeface="宋体" pitchFamily="2" charset="-122"/>
              </a:rPr>
              <a:t> 减小 </a:t>
            </a:r>
            <a:r>
              <a:rPr lang="en-US" altLang="zh-CN">
                <a:ea typeface="宋体" pitchFamily="2" charset="-122"/>
              </a:rPr>
              <a:t>context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switch</a:t>
            </a:r>
            <a:r>
              <a:rPr lang="zh-CN" altLang="en-US">
                <a:ea typeface="宋体" pitchFamily="2" charset="-122"/>
              </a:rPr>
              <a:t>的开销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27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28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2543175"/>
            <a:ext cx="3689350" cy="317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1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>
                <a:ea typeface="宋体" pitchFamily="2" charset="-122"/>
              </a:rPr>
              <a:t>MLFQ</a:t>
            </a:r>
            <a:r>
              <a:rPr lang="zh-CN" altLang="en-US">
                <a:ea typeface="宋体" pitchFamily="2" charset="-122"/>
              </a:rPr>
              <a:t>参数调优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Solaris MLFQ</a:t>
            </a:r>
            <a:r>
              <a:rPr lang="zh-CN" altLang="en-US">
                <a:ea typeface="宋体" pitchFamily="2" charset="-122"/>
              </a:rPr>
              <a:t>实现</a:t>
            </a:r>
            <a:r>
              <a:rPr lang="en-US" altLang="zh-CN">
                <a:ea typeface="宋体" pitchFamily="2" charset="-122"/>
              </a:rPr>
              <a:t>—Time-Sharing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scheduling class (TS)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一系列参数可以调整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例如队列数量默认是</a:t>
            </a:r>
            <a:r>
              <a:rPr lang="en-US" altLang="zh-CN">
                <a:ea typeface="宋体" pitchFamily="2" charset="-122"/>
              </a:rPr>
              <a:t>60</a:t>
            </a:r>
            <a:r>
              <a:rPr lang="zh-CN" altLang="en-US">
                <a:ea typeface="宋体" pitchFamily="2" charset="-122"/>
              </a:rPr>
              <a:t>个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时间片从</a:t>
            </a:r>
            <a:r>
              <a:rPr lang="en-US" altLang="zh-CN">
                <a:ea typeface="宋体" pitchFamily="2" charset="-122"/>
              </a:rPr>
              <a:t>20ms</a:t>
            </a:r>
            <a:r>
              <a:rPr lang="zh-CN" altLang="en-US">
                <a:ea typeface="宋体" pitchFamily="2" charset="-122"/>
              </a:rPr>
              <a:t>到几百</a:t>
            </a:r>
            <a:r>
              <a:rPr lang="en-US" altLang="zh-CN">
                <a:ea typeface="宋体" pitchFamily="2" charset="-122"/>
              </a:rPr>
              <a:t>ms</a:t>
            </a:r>
            <a:r>
              <a:rPr lang="zh-CN" altLang="en-US">
                <a:ea typeface="宋体" pitchFamily="2" charset="-122"/>
              </a:rPr>
              <a:t>，甚至</a:t>
            </a:r>
            <a:r>
              <a:rPr lang="en-US" altLang="zh-CN">
                <a:ea typeface="宋体" pitchFamily="2" charset="-122"/>
              </a:rPr>
              <a:t>1s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FreeBSD scheduler</a:t>
            </a:r>
            <a:r>
              <a:rPr lang="zh-CN" altLang="en-US">
                <a:ea typeface="宋体" pitchFamily="2" charset="-122"/>
              </a:rPr>
              <a:t>采用公式计算任务的优先极</a:t>
            </a:r>
            <a:endParaRPr lang="zh-CN" altLang="en-US">
              <a:ea typeface="宋体" pitchFamily="2" charset="-122"/>
            </a:endParaRPr>
          </a:p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132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(MLFQ)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5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 b="true">
                <a:ea typeface="宋体" pitchFamily="2" charset="-122"/>
              </a:rPr>
              <a:t>MLFQ Summary:</a:t>
            </a:r>
            <a:endParaRPr lang="en-US" altLang="zh-CN" b="true">
              <a:ea typeface="宋体" pitchFamily="2" charset="-122"/>
            </a:endParaRPr>
          </a:p>
          <a:p>
            <a:pPr lvl="1"/>
            <a:r>
              <a:rPr lang="en-US" altLang="zh-CN" b="true">
                <a:ea typeface="宋体" pitchFamily="2" charset="-122"/>
              </a:rPr>
              <a:t>Rule 1: </a:t>
            </a:r>
            <a:r>
              <a:rPr lang="en-US" altLang="zh-CN">
                <a:ea typeface="宋体" pitchFamily="2" charset="-122"/>
              </a:rPr>
              <a:t>If Priority(A) &gt; Priority(B), A runs (B doesn’t).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true">
                <a:ea typeface="宋体" pitchFamily="2" charset="-122"/>
              </a:rPr>
              <a:t>Rule 2: </a:t>
            </a:r>
            <a:r>
              <a:rPr lang="en-US" altLang="zh-CN">
                <a:ea typeface="宋体" pitchFamily="2" charset="-122"/>
              </a:rPr>
              <a:t>If Priority(A) = Priority(B), A &amp; B run in RR.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true">
                <a:ea typeface="宋体" pitchFamily="2" charset="-122"/>
              </a:rPr>
              <a:t>Rule 3: </a:t>
            </a:r>
            <a:r>
              <a:rPr lang="en-US" altLang="zh-CN">
                <a:ea typeface="宋体" pitchFamily="2" charset="-122"/>
              </a:rPr>
              <a:t>When a job enters the system, it is placed at the highest priority (the topmost queue).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true">
                <a:ea typeface="宋体" pitchFamily="2" charset="-122"/>
              </a:rPr>
              <a:t>Rule 4: </a:t>
            </a:r>
            <a:r>
              <a:rPr lang="en-US" altLang="zh-CN">
                <a:ea typeface="宋体" pitchFamily="2" charset="-122"/>
              </a:rPr>
              <a:t>Once a job uses up its time allotment at a given level (regardless of how many times it has given up the CPU), its priority is reduced (i.e., it moves down one queue). 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 b="true">
                <a:ea typeface="宋体" pitchFamily="2" charset="-122"/>
              </a:rPr>
              <a:t>Rule 5: </a:t>
            </a:r>
            <a:r>
              <a:rPr lang="en-US" altLang="zh-CN">
                <a:ea typeface="宋体" pitchFamily="2" charset="-122"/>
              </a:rPr>
              <a:t>After some time period S, move all the jobs in the system to the topmost queue.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36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复杂系统设计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39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>
                <a:ea typeface="宋体" pitchFamily="2" charset="-122"/>
              </a:rPr>
              <a:t>Not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pursuing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the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best,</a:t>
            </a:r>
            <a:endParaRPr lang="en-US" altLang="zh-CN">
              <a:ea typeface="宋体" pitchFamily="2" charset="-122"/>
            </a:endParaRPr>
          </a:p>
          <a:p>
            <a:pPr/>
            <a:r>
              <a:rPr lang="en-US" altLang="zh-CN">
                <a:ea typeface="宋体" pitchFamily="2" charset="-122"/>
              </a:rPr>
              <a:t>But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avoiding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disaster</a:t>
            </a:r>
            <a:endParaRPr lang="zh-CN" altLang="en-US">
              <a:ea typeface="宋体" pitchFamily="2" charset="-122"/>
            </a:endParaRPr>
          </a:p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140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灯片编号占位符 5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3" name="Rectangle 2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Outline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44" name="Rectangle 3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调度基本策略</a:t>
            </a:r>
            <a:endParaRPr lang="en-US" altLang="zh-CN">
              <a:ea typeface="宋体" pitchFamily="2" charset="-122"/>
            </a:endParaRPr>
          </a:p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endParaRPr lang="en-US" altLang="zh-CN">
              <a:ea typeface="宋体" pitchFamily="2" charset="-122"/>
            </a:endParaRPr>
          </a:p>
          <a:p>
            <a:pPr/>
            <a:r>
              <a:rPr lang="en-US" altLang="zh-CN" b="true">
                <a:solidFill>
                  <a:srgbClr val="22228B"/>
                </a:solidFill>
                <a:ea typeface="宋体" pitchFamily="2" charset="-122"/>
              </a:rPr>
              <a:t>Proportional Share</a:t>
            </a:r>
            <a:endParaRPr lang="en-US" altLang="zh-CN" b="true">
              <a:solidFill>
                <a:srgbClr val="22228B"/>
              </a:solidFill>
              <a:ea typeface="宋体" pitchFamily="2" charset="-122"/>
            </a:endParaRPr>
          </a:p>
          <a:p>
            <a:pPr/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Proportional Share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47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en-US">
                <a:latin typeface="Comic Sans MS"/>
                <a:ea typeface="宋体"/>
                <a:cs typeface="+mn-cs"/>
              </a:rPr>
              <a:t>Proportional share scheduler</a:t>
            </a:r>
            <a:r>
              <a:rPr lang="zh-CN">
                <a:latin typeface="Comic Sans MS"/>
                <a:ea typeface="宋体"/>
                <a:cs typeface="+mn-cs"/>
              </a:rPr>
              <a:t>也叫</a:t>
            </a:r>
            <a:r>
              <a:rPr lang="en-US">
                <a:latin typeface="Comic Sans MS"/>
                <a:ea typeface="宋体"/>
                <a:cs typeface="+mn-cs"/>
              </a:rPr>
              <a:t>Fair-share scheduler</a:t>
            </a:r>
            <a:endParaRPr lang="en-US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不追求优化</a:t>
            </a:r>
            <a:r>
              <a:rPr lang="en-US">
                <a:latin typeface="Comic Sans MS"/>
                <a:ea typeface="宋体"/>
                <a:cs typeface="+mn-cs"/>
              </a:rPr>
              <a:t>turnaround time</a:t>
            </a:r>
            <a:r>
              <a:rPr lang="zh-CN">
                <a:latin typeface="Comic Sans MS"/>
                <a:ea typeface="宋体"/>
                <a:cs typeface="+mn-cs"/>
              </a:rPr>
              <a:t>或</a:t>
            </a:r>
            <a:r>
              <a:rPr lang="en-US">
                <a:latin typeface="Comic Sans MS"/>
                <a:ea typeface="宋体"/>
                <a:cs typeface="+mn-cs"/>
              </a:rPr>
              <a:t>response time</a:t>
            </a:r>
            <a:r>
              <a:rPr lang="zh-CN">
                <a:latin typeface="Comic Sans MS"/>
                <a:ea typeface="宋体"/>
                <a:cs typeface="+mn-cs"/>
              </a:rPr>
              <a:t>，而是保障每个任务得到一定比例的</a:t>
            </a:r>
            <a:r>
              <a:rPr lang="en-US">
                <a:latin typeface="Comic Sans MS"/>
                <a:ea typeface="宋体"/>
                <a:cs typeface="+mn-cs"/>
              </a:rPr>
              <a:t>CPU</a:t>
            </a:r>
            <a:r>
              <a:rPr lang="zh-CN">
                <a:latin typeface="Comic Sans MS"/>
                <a:ea typeface="宋体"/>
                <a:cs typeface="+mn-cs"/>
              </a:rPr>
              <a:t>时间</a:t>
            </a:r>
            <a:endParaRPr lang="en-US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endParaRPr lang="en-US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一个典型算法是</a:t>
            </a:r>
            <a:r>
              <a:rPr lang="en-US">
                <a:latin typeface="Comic Sans MS"/>
                <a:ea typeface="宋体"/>
                <a:cs typeface="+mn-cs"/>
              </a:rPr>
              <a:t>lottery scheduling (Waldspurger and Weihl, 1994) </a:t>
            </a:r>
            <a:endParaRPr lang="zh-CN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</p:txBody>
      </p:sp>
      <p:sp>
        <p:nvSpPr>
          <p:cNvPr id="148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Lottery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Scheduling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51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zh-CN" altLang="en-US">
                <a:ea typeface="宋体" pitchFamily="2" charset="-122"/>
              </a:rPr>
              <a:t>每个任务持有一定的</a:t>
            </a:r>
            <a:r>
              <a:rPr lang="en-US" altLang="zh-CN">
                <a:ea typeface="宋体" pitchFamily="2" charset="-122"/>
              </a:rPr>
              <a:t>tickets</a:t>
            </a:r>
            <a:r>
              <a:rPr lang="zh-CN" altLang="en-US">
                <a:ea typeface="宋体" pitchFamily="2" charset="-122"/>
              </a:rPr>
              <a:t>，生成随机数，落在哪个任务的范围内，就调度哪个任务</a:t>
            </a:r>
            <a:endParaRPr lang="en-US" altLang="zh-CN">
              <a:ea typeface="宋体" pitchFamily="2" charset="-122"/>
            </a:endParaRPr>
          </a:p>
          <a:p>
            <a:pPr/>
            <a:r>
              <a:rPr lang="en-US" altLang="zh-CN">
                <a:ea typeface="宋体" pitchFamily="2" charset="-122"/>
              </a:rPr>
              <a:t>Tickets</a:t>
            </a:r>
            <a:r>
              <a:rPr lang="zh-CN" altLang="en-US">
                <a:ea typeface="宋体" pitchFamily="2" charset="-122"/>
              </a:rPr>
              <a:t>比例决定优先级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例如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有</a:t>
            </a:r>
            <a:r>
              <a:rPr lang="en-US" altLang="zh-CN">
                <a:ea typeface="宋体" pitchFamily="2" charset="-122"/>
              </a:rPr>
              <a:t>75</a:t>
            </a:r>
            <a:r>
              <a:rPr lang="zh-CN" altLang="en-US">
                <a:ea typeface="宋体" pitchFamily="2" charset="-122"/>
              </a:rPr>
              <a:t>个</a:t>
            </a:r>
            <a:r>
              <a:rPr lang="en-US" altLang="zh-CN">
                <a:ea typeface="宋体" pitchFamily="2" charset="-122"/>
              </a:rPr>
              <a:t>ticket</a:t>
            </a:r>
            <a:r>
              <a:rPr lang="zh-CN" altLang="en-US">
                <a:ea typeface="宋体" pitchFamily="2" charset="-122"/>
              </a:rPr>
              <a:t>，</a:t>
            </a:r>
            <a:r>
              <a:rPr lang="en-US" altLang="zh-CN">
                <a:ea typeface="宋体" pitchFamily="2" charset="-122"/>
              </a:rPr>
              <a:t>B</a:t>
            </a:r>
            <a:r>
              <a:rPr lang="zh-CN" altLang="en-US">
                <a:ea typeface="宋体" pitchFamily="2" charset="-122"/>
              </a:rPr>
              <a:t>有</a:t>
            </a:r>
            <a:r>
              <a:rPr lang="en-US" altLang="zh-CN">
                <a:ea typeface="宋体" pitchFamily="2" charset="-122"/>
              </a:rPr>
              <a:t>25</a:t>
            </a:r>
            <a:r>
              <a:rPr lang="zh-CN" altLang="en-US">
                <a:ea typeface="宋体" pitchFamily="2" charset="-122"/>
              </a:rPr>
              <a:t>个</a:t>
            </a:r>
            <a:r>
              <a:rPr lang="en-US" altLang="zh-CN">
                <a:ea typeface="宋体" pitchFamily="2" charset="-122"/>
              </a:rPr>
              <a:t>ticket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52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53" name="图片 1"/>
          <p:cNvPicPr>
            <a:picLocks noChangeAspect="true"/>
          </p:cNvPicPr>
          <p:nvPr/>
        </p:nvPicPr>
        <p:blipFill>
          <a:blip r:embed="rId1"/>
          <a:srcRect t="4755"/>
          <a:stretch>
            <a:fillRect/>
          </a:stretch>
        </p:blipFill>
        <p:spPr>
          <a:xfrm>
            <a:off x="609600" y="3886200"/>
            <a:ext cx="7991475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56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en-US">
                <a:latin typeface="Comic Sans MS"/>
                <a:ea typeface="宋体"/>
                <a:cs typeface="+mn-cs"/>
              </a:rPr>
              <a:t>OS kernel</a:t>
            </a:r>
            <a:r>
              <a:rPr lang="zh-CN">
                <a:latin typeface="Comic Sans MS"/>
                <a:ea typeface="宋体"/>
                <a:cs typeface="+mn-cs"/>
              </a:rPr>
              <a:t>如何实现多进程</a:t>
            </a:r>
            <a:r>
              <a:rPr lang="en-US">
                <a:latin typeface="Comic Sans MS"/>
                <a:ea typeface="宋体"/>
                <a:cs typeface="+mn-cs"/>
              </a:rPr>
              <a:t>/</a:t>
            </a:r>
            <a:r>
              <a:rPr lang="zh-CN">
                <a:latin typeface="Comic Sans MS"/>
                <a:ea typeface="宋体"/>
                <a:cs typeface="+mn-cs"/>
              </a:rPr>
              <a:t>多任务共享</a:t>
            </a:r>
            <a:r>
              <a:rPr lang="en-US">
                <a:latin typeface="Comic Sans MS"/>
                <a:ea typeface="宋体"/>
                <a:cs typeface="+mn-cs"/>
              </a:rPr>
              <a:t>CPU</a:t>
            </a:r>
            <a:r>
              <a:rPr lang="zh-CN">
                <a:latin typeface="Comic Sans MS"/>
                <a:ea typeface="宋体"/>
                <a:cs typeface="+mn-cs"/>
              </a:rPr>
              <a:t>？</a:t>
            </a:r>
            <a:endParaRPr lang="en-US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调度：进程切换的决策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优化目标</a:t>
            </a:r>
            <a:r>
              <a:rPr lang="en-US">
                <a:latin typeface="Comic Sans MS"/>
                <a:ea typeface="宋体"/>
              </a:rPr>
              <a:t>1</a:t>
            </a:r>
            <a:r>
              <a:rPr lang="zh-CN">
                <a:latin typeface="Comic Sans MS"/>
                <a:ea typeface="宋体"/>
              </a:rPr>
              <a:t>：更小的</a:t>
            </a:r>
            <a:r>
              <a:rPr lang="en-US">
                <a:latin typeface="Comic Sans MS"/>
                <a:ea typeface="宋体"/>
              </a:rPr>
              <a:t>turnaround time</a:t>
            </a:r>
            <a:r>
              <a:rPr lang="zh-CN">
                <a:latin typeface="Comic Sans MS"/>
                <a:ea typeface="宋体"/>
              </a:rPr>
              <a:t>（周转时间），任务从到达到整体完成的延迟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多任务：尽可能小的平均</a:t>
            </a:r>
            <a:r>
              <a:rPr lang="en-US">
                <a:latin typeface="Comic Sans MS"/>
                <a:ea typeface="宋体"/>
              </a:rPr>
              <a:t>turnaround time</a:t>
            </a:r>
            <a:endParaRPr lang="zh-CN">
              <a:latin typeface="Comic Sans MS"/>
              <a:ea typeface="宋体"/>
            </a:endParaRPr>
          </a:p>
        </p:txBody>
      </p:sp>
      <p:sp>
        <p:nvSpPr>
          <p:cNvPr id="157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58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3794125"/>
            <a:ext cx="5105400" cy="596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Lottery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Scheduling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61" name="内容占位符 2"/>
          <p:cNvSpPr>
            <a:spLocks noGrp="true"/>
          </p:cNvSpPr>
          <p:nvPr>
            <p:ph idx="1"/>
          </p:nvPr>
        </p:nvSpPr>
        <p:spPr>
          <a:xfrm>
            <a:off x="457200" y="1600200"/>
            <a:ext cx="8305800" cy="2667000"/>
          </a:xfrm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zh-CN" sz="2400">
                <a:latin typeface="Comic Sans MS"/>
                <a:ea typeface="宋体"/>
                <a:cs typeface="+mn-cs"/>
              </a:rPr>
              <a:t>衡量</a:t>
            </a:r>
            <a:r>
              <a:rPr lang="en-US" sz="2400">
                <a:latin typeface="Comic Sans MS"/>
                <a:ea typeface="宋体"/>
                <a:cs typeface="+mn-cs"/>
              </a:rPr>
              <a:t>Fairness</a:t>
            </a:r>
            <a:r>
              <a:rPr lang="zh-CN" sz="2400">
                <a:latin typeface="Comic Sans MS"/>
                <a:ea typeface="宋体"/>
                <a:cs typeface="+mn-cs"/>
              </a:rPr>
              <a:t>的</a:t>
            </a:r>
            <a:r>
              <a:rPr lang="zh-CN" sz="2400">
                <a:latin typeface="Comic Sans MS"/>
                <a:ea typeface="宋体"/>
                <a:cs typeface="+mn-cs"/>
              </a:rPr>
              <a:t>指数</a:t>
            </a:r>
            <a:r>
              <a:rPr lang="en-US" sz="2400">
                <a:latin typeface="Comic Sans MS"/>
                <a:ea typeface="宋体"/>
                <a:cs typeface="+mn-cs"/>
              </a:rPr>
              <a:t>F</a:t>
            </a:r>
            <a:endParaRPr lang="en-US" sz="2400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 sz="2000">
                <a:latin typeface="Comic Sans MS"/>
                <a:ea typeface="宋体"/>
              </a:rPr>
              <a:t>对于两个任务，第一个完成的时间除以第二个完成时间</a:t>
            </a:r>
            <a:endParaRPr/>
          </a:p>
          <a:p>
            <a:pPr lvl="1">
              <a:buChar char="–"/>
            </a:pPr>
            <a:r>
              <a:rPr lang="zh-CN" sz="2000">
                <a:latin typeface="Comic Sans MS"/>
                <a:ea typeface="宋体"/>
              </a:rPr>
              <a:t>例如第一个任务时间</a:t>
            </a:r>
            <a:r>
              <a:rPr lang="en-US" sz="2000">
                <a:latin typeface="Comic Sans MS"/>
                <a:ea typeface="宋体"/>
              </a:rPr>
              <a:t>10</a:t>
            </a:r>
            <a:r>
              <a:rPr lang="zh-CN" sz="2000">
                <a:latin typeface="Comic Sans MS"/>
                <a:ea typeface="宋体"/>
              </a:rPr>
              <a:t>完成，第二个</a:t>
            </a:r>
            <a:r>
              <a:rPr lang="en-US" sz="2000">
                <a:latin typeface="Comic Sans MS"/>
                <a:ea typeface="宋体"/>
              </a:rPr>
              <a:t>20</a:t>
            </a:r>
            <a:r>
              <a:rPr lang="zh-CN" sz="2000">
                <a:latin typeface="Comic Sans MS"/>
                <a:ea typeface="宋体"/>
              </a:rPr>
              <a:t>完成，那么</a:t>
            </a:r>
            <a:r>
              <a:rPr lang="en-US" sz="2000">
                <a:latin typeface="Comic Sans MS"/>
                <a:ea typeface="宋体"/>
              </a:rPr>
              <a:t>U=0.5</a:t>
            </a:r>
            <a:endParaRPr lang="en-US" sz="2000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 sz="2000">
                <a:latin typeface="Comic Sans MS"/>
                <a:ea typeface="宋体"/>
              </a:rPr>
              <a:t>对于基本上同时到达的任务，完全公平的情况下，应该</a:t>
            </a:r>
            <a:r>
              <a:rPr lang="en-US" sz="2000">
                <a:latin typeface="Comic Sans MS"/>
                <a:ea typeface="宋体"/>
              </a:rPr>
              <a:t>U=1</a:t>
            </a:r>
            <a:endParaRPr lang="zh-CN" sz="2000">
              <a:latin typeface="Comic Sans MS"/>
              <a:ea typeface="宋体"/>
            </a:endParaRPr>
          </a:p>
        </p:txBody>
      </p:sp>
      <p:sp>
        <p:nvSpPr>
          <p:cNvPr id="162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/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63" name="矩形 5"/>
          <p:cNvSpPr/>
          <p:nvPr/>
        </p:nvSpPr>
        <p:spPr>
          <a:xfrm>
            <a:off x="4953000" y="5489575"/>
            <a:ext cx="2819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 b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1"/>
              </a:spcBef>
              <a:buNone/>
            </a:pPr>
            <a:r>
              <a:rPr lang="zh-CN" altLang="en-US" sz="2000" b="true">
                <a:ea typeface="宋体" pitchFamily="2" charset="-122"/>
              </a:rPr>
              <a:t>两个</a:t>
            </a:r>
            <a:r>
              <a:rPr lang="en-US" altLang="zh-CN" sz="2000" b="true">
                <a:ea typeface="宋体" pitchFamily="2" charset="-122"/>
              </a:rPr>
              <a:t>Job</a:t>
            </a:r>
            <a:r>
              <a:rPr lang="zh-CN" altLang="en-US" sz="2000" b="true">
                <a:ea typeface="宋体" pitchFamily="2" charset="-122"/>
              </a:rPr>
              <a:t>，任务越长，</a:t>
            </a:r>
            <a:r>
              <a:rPr lang="en-US" altLang="zh-CN" sz="2000" b="true">
                <a:ea typeface="宋体" pitchFamily="2" charset="-122"/>
              </a:rPr>
              <a:t>U</a:t>
            </a:r>
            <a:r>
              <a:rPr lang="zh-CN" altLang="en-US" sz="2000" b="true">
                <a:ea typeface="宋体" pitchFamily="2" charset="-122"/>
              </a:rPr>
              <a:t>越接近于</a:t>
            </a:r>
            <a:r>
              <a:rPr lang="en-US" altLang="zh-CN" sz="2000" b="true">
                <a:ea typeface="宋体" pitchFamily="2" charset="-122"/>
              </a:rPr>
              <a:t>1</a:t>
            </a:r>
            <a:endParaRPr lang="zh-CN" altLang="en-US" sz="2000" b="true">
              <a:ea typeface="宋体" pitchFamily="2" charset="-122"/>
            </a:endParaRPr>
          </a:p>
        </p:txBody>
      </p:sp>
      <p:pic>
        <p:nvPicPr>
          <p:cNvPr id="164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708479" y="3199675"/>
            <a:ext cx="3689350" cy="3201125"/>
          </a:xfrm>
          <a:prstGeom prst="rect"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Lottery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Scheduling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67" name="内容占位符 2"/>
          <p:cNvSpPr>
            <a:spLocks noGrp="true"/>
          </p:cNvSpPr>
          <p:nvPr>
            <p:ph idx="1"/>
          </p:nvPr>
        </p:nvSpPr>
        <p:spPr>
          <a:xfrm rot="0" flipH="false" flipV="false">
            <a:off x="419100" y="1485900"/>
            <a:ext cx="8305800" cy="2590800"/>
          </a:xfrm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zh-CN" sz="2400">
                <a:latin typeface="Comic Sans MS"/>
                <a:ea typeface="宋体"/>
                <a:cs typeface="+mn-cs"/>
              </a:rPr>
              <a:t>为什么不使用</a:t>
            </a:r>
            <a:r>
              <a:rPr lang="zh-CN" sz="24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确定性</a:t>
            </a:r>
            <a:r>
              <a:rPr lang="zh-CN" sz="2400">
                <a:latin typeface="Comic Sans MS"/>
                <a:ea typeface="宋体"/>
                <a:cs typeface="+mn-cs"/>
              </a:rPr>
              <a:t>的调度方法？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 sz="2000">
                <a:latin typeface="Comic Sans MS"/>
                <a:ea typeface="宋体"/>
              </a:rPr>
              <a:t>如</a:t>
            </a:r>
            <a:r>
              <a:rPr lang="en-US" sz="2000">
                <a:latin typeface="Comic Sans MS"/>
                <a:ea typeface="宋体"/>
              </a:rPr>
              <a:t>stride scheduling (1995)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 sz="2000">
                <a:latin typeface="Comic Sans MS"/>
                <a:ea typeface="宋体"/>
              </a:rPr>
              <a:t>每个任务调度一次后，走一定步长</a:t>
            </a:r>
            <a:r>
              <a:rPr lang="en-US" sz="2000">
                <a:latin typeface="Comic Sans MS"/>
                <a:ea typeface="宋体"/>
              </a:rPr>
              <a:t>(stride)</a:t>
            </a:r>
            <a:r>
              <a:rPr lang="zh-CN" sz="2000">
                <a:latin typeface="Comic Sans MS"/>
                <a:ea typeface="宋体"/>
              </a:rPr>
              <a:t>，每次选择累计步长</a:t>
            </a:r>
            <a:r>
              <a:rPr lang="en-US" sz="2000">
                <a:latin typeface="Comic Sans MS"/>
                <a:ea typeface="宋体"/>
              </a:rPr>
              <a:t>(pass)</a:t>
            </a:r>
            <a:r>
              <a:rPr lang="zh-CN" sz="2000">
                <a:latin typeface="Comic Sans MS"/>
                <a:ea typeface="宋体"/>
              </a:rPr>
              <a:t>最小的任务调度</a:t>
            </a:r>
            <a:endParaRPr/>
          </a:p>
          <a:p>
            <a:pPr lvl="1">
              <a:buChar char="–"/>
            </a:pPr>
            <a:r>
              <a:rPr lang="en-US" sz="2000">
                <a:latin typeface="Comic Sans MS"/>
                <a:ea typeface="宋体"/>
              </a:rPr>
              <a:t>stride = C / tickets, C</a:t>
            </a:r>
            <a:r>
              <a:rPr lang="zh-CN" sz="2000">
                <a:latin typeface="Comic Sans MS"/>
                <a:ea typeface="宋体"/>
              </a:rPr>
              <a:t>是一个比较大的常数，如</a:t>
            </a:r>
            <a:r>
              <a:rPr lang="en-US" sz="2000">
                <a:latin typeface="Comic Sans MS"/>
                <a:ea typeface="宋体"/>
              </a:rPr>
              <a:t>10000</a:t>
            </a:r>
            <a:endParaRPr/>
          </a:p>
          <a:p>
            <a:pPr lvl="1">
              <a:buChar char="–"/>
            </a:pPr>
            <a:r>
              <a:rPr lang="zh-CN" sz="2000">
                <a:latin typeface="Comic Sans MS"/>
                <a:ea typeface="宋体"/>
              </a:rPr>
              <a:t>例如</a:t>
            </a:r>
            <a:r>
              <a:rPr lang="en-US" sz="2000">
                <a:latin typeface="Comic Sans MS"/>
                <a:ea typeface="宋体"/>
              </a:rPr>
              <a:t>A, B, C</a:t>
            </a:r>
            <a:r>
              <a:rPr lang="zh-CN" sz="2000">
                <a:latin typeface="Comic Sans MS"/>
                <a:ea typeface="宋体"/>
              </a:rPr>
              <a:t>的</a:t>
            </a:r>
            <a:r>
              <a:rPr lang="en-US" sz="2000">
                <a:latin typeface="Comic Sans MS"/>
                <a:ea typeface="宋体"/>
              </a:rPr>
              <a:t>tickets</a:t>
            </a:r>
            <a:r>
              <a:rPr lang="zh-CN" sz="2000">
                <a:latin typeface="Comic Sans MS"/>
                <a:ea typeface="宋体"/>
              </a:rPr>
              <a:t>分别为</a:t>
            </a:r>
            <a:r>
              <a:rPr lang="en-US" sz="2000">
                <a:latin typeface="Comic Sans MS"/>
                <a:ea typeface="宋体"/>
              </a:rPr>
              <a:t>100, 50, 250 (2:1:5)</a:t>
            </a:r>
            <a:r>
              <a:rPr lang="zh-CN" sz="2000">
                <a:latin typeface="Comic Sans MS"/>
                <a:ea typeface="宋体"/>
              </a:rPr>
              <a:t>，则</a:t>
            </a:r>
            <a:r>
              <a:rPr lang="en-US" sz="2000">
                <a:latin typeface="Comic Sans MS"/>
                <a:ea typeface="宋体"/>
              </a:rPr>
              <a:t>stride</a:t>
            </a:r>
            <a:r>
              <a:rPr lang="zh-CN" sz="2000">
                <a:latin typeface="Comic Sans MS"/>
                <a:ea typeface="宋体"/>
              </a:rPr>
              <a:t>分别为</a:t>
            </a:r>
            <a:r>
              <a:rPr lang="en-US" sz="2000">
                <a:latin typeface="Comic Sans MS"/>
                <a:ea typeface="宋体"/>
              </a:rPr>
              <a:t>100, 200, 40</a:t>
            </a:r>
            <a:endParaRPr/>
          </a:p>
        </p:txBody>
      </p:sp>
      <p:sp>
        <p:nvSpPr>
          <p:cNvPr id="168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69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3074670" y="4114800"/>
            <a:ext cx="5734050" cy="2678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0" name="矩形 5"/>
          <p:cNvSpPr/>
          <p:nvPr/>
        </p:nvSpPr>
        <p:spPr>
          <a:xfrm>
            <a:off x="762000" y="4572000"/>
            <a:ext cx="211455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 b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1"/>
              </a:spcBef>
              <a:buNone/>
            </a:pPr>
            <a:r>
              <a:rPr lang="zh-CN" altLang="en-US" sz="2000" b="true">
                <a:ea typeface="宋体" pitchFamily="2" charset="-122"/>
              </a:rPr>
              <a:t>结果</a:t>
            </a:r>
            <a:r>
              <a:rPr lang="en-US" altLang="zh-CN" sz="2000" b="true">
                <a:ea typeface="宋体" pitchFamily="2" charset="-122"/>
              </a:rPr>
              <a:t>A</a:t>
            </a:r>
            <a:r>
              <a:rPr lang="zh-CN" altLang="en-US" sz="2000" b="true">
                <a:ea typeface="宋体" pitchFamily="2" charset="-122"/>
              </a:rPr>
              <a:t>调度</a:t>
            </a:r>
            <a:r>
              <a:rPr lang="en-US" altLang="zh-CN" sz="2000" b="true">
                <a:ea typeface="宋体" pitchFamily="2" charset="-122"/>
              </a:rPr>
              <a:t>2</a:t>
            </a:r>
            <a:r>
              <a:rPr lang="zh-CN" altLang="en-US" sz="2000" b="true">
                <a:ea typeface="宋体" pitchFamily="2" charset="-122"/>
              </a:rPr>
              <a:t>次，</a:t>
            </a:r>
            <a:r>
              <a:rPr lang="en-US" altLang="zh-CN" sz="2000" b="true">
                <a:ea typeface="宋体" pitchFamily="2" charset="-122"/>
              </a:rPr>
              <a:t>B</a:t>
            </a:r>
            <a:r>
              <a:rPr lang="zh-CN" altLang="en-US" sz="2000" b="true">
                <a:ea typeface="宋体" pitchFamily="2" charset="-122"/>
              </a:rPr>
              <a:t> </a:t>
            </a:r>
            <a:r>
              <a:rPr lang="en-US" altLang="zh-CN" sz="2000" b="true">
                <a:ea typeface="宋体" pitchFamily="2" charset="-122"/>
              </a:rPr>
              <a:t>1</a:t>
            </a:r>
            <a:r>
              <a:rPr lang="zh-CN" altLang="en-US" sz="2000" b="true">
                <a:ea typeface="宋体" pitchFamily="2" charset="-122"/>
              </a:rPr>
              <a:t>次，</a:t>
            </a:r>
            <a:r>
              <a:rPr lang="en-US" altLang="zh-CN" sz="2000" b="true">
                <a:ea typeface="宋体" pitchFamily="2" charset="-122"/>
              </a:rPr>
              <a:t>C</a:t>
            </a:r>
            <a:r>
              <a:rPr lang="zh-CN" altLang="en-US" sz="2000" b="true">
                <a:ea typeface="宋体" pitchFamily="2" charset="-122"/>
              </a:rPr>
              <a:t> </a:t>
            </a:r>
            <a:r>
              <a:rPr lang="en-US" altLang="zh-CN" sz="2000" b="true">
                <a:ea typeface="宋体" pitchFamily="2" charset="-122"/>
              </a:rPr>
              <a:t>5</a:t>
            </a:r>
            <a:r>
              <a:rPr lang="zh-CN" altLang="en-US" sz="2000" b="true">
                <a:ea typeface="宋体" pitchFamily="2" charset="-122"/>
              </a:rPr>
              <a:t>次，与预期一致</a:t>
            </a:r>
            <a:endParaRPr lang="zh-CN" altLang="en-US" sz="2000" b="true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Lottery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Scheduling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73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为什么不使用</a:t>
            </a:r>
            <a:r>
              <a:rPr lang="zh-CN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确定性</a:t>
            </a:r>
            <a:r>
              <a:rPr lang="zh-CN">
                <a:latin typeface="Comic Sans MS"/>
                <a:ea typeface="宋体"/>
                <a:cs typeface="+mn-cs"/>
              </a:rPr>
              <a:t>的调度方法？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因为</a:t>
            </a:r>
            <a:r>
              <a:rPr lang="en-US">
                <a:latin typeface="Comic Sans MS"/>
                <a:ea typeface="宋体"/>
              </a:rPr>
              <a:t>stride scheduling</a:t>
            </a:r>
            <a:r>
              <a:rPr lang="zh-CN">
                <a:latin typeface="Comic Sans MS"/>
                <a:ea typeface="宋体"/>
              </a:rPr>
              <a:t>需要维护</a:t>
            </a:r>
            <a:r>
              <a:rPr lang="en-US">
                <a:latin typeface="Comic Sans MS"/>
                <a:ea typeface="宋体"/>
              </a:rPr>
              <a:t>global state (A, B, C</a:t>
            </a:r>
            <a:r>
              <a:rPr lang="zh-CN">
                <a:latin typeface="Comic Sans MS"/>
                <a:ea typeface="宋体"/>
              </a:rPr>
              <a:t>的当前步长）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而</a:t>
            </a:r>
            <a:r>
              <a:rPr lang="en-US">
                <a:latin typeface="Comic Sans MS"/>
                <a:ea typeface="宋体"/>
              </a:rPr>
              <a:t>lottery scheduling</a:t>
            </a:r>
            <a:r>
              <a:rPr lang="zh-CN">
                <a:latin typeface="Comic Sans MS"/>
                <a:ea typeface="宋体"/>
              </a:rPr>
              <a:t>不需要维护</a:t>
            </a:r>
            <a:r>
              <a:rPr lang="en-US">
                <a:latin typeface="Comic Sans MS"/>
                <a:ea typeface="宋体"/>
              </a:rPr>
              <a:t>global state</a:t>
            </a:r>
            <a:r>
              <a:rPr lang="zh-CN">
                <a:latin typeface="Comic Sans MS"/>
                <a:ea typeface="宋体"/>
              </a:rPr>
              <a:t>，对于每个</a:t>
            </a:r>
            <a:r>
              <a:rPr lang="en-US">
                <a:latin typeface="Comic Sans MS"/>
                <a:ea typeface="宋体"/>
              </a:rPr>
              <a:t>job</a:t>
            </a:r>
            <a:r>
              <a:rPr lang="zh-CN">
                <a:latin typeface="Comic Sans MS"/>
                <a:ea typeface="宋体"/>
              </a:rPr>
              <a:t>都通过生成随机数调度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endParaRPr lang="en-US">
              <a:latin typeface="Comic Sans MS"/>
              <a:ea typeface="宋体"/>
            </a:endParaRPr>
          </a:p>
        </p:txBody>
      </p:sp>
      <p:sp>
        <p:nvSpPr>
          <p:cNvPr id="174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>
  <p:cSld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Lottery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Scheduling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77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zh-CN" altLang="en-US">
                <a:ea typeface="宋体" pitchFamily="2" charset="-122"/>
              </a:rPr>
              <a:t>随机算法的好处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避免一些特殊情况的问题（例如</a:t>
            </a:r>
            <a:r>
              <a:rPr lang="en-US" altLang="zh-CN">
                <a:ea typeface="宋体" pitchFamily="2" charset="-122"/>
              </a:rPr>
              <a:t>LRU</a:t>
            </a:r>
            <a:r>
              <a:rPr lang="zh-CN" altLang="en-US">
                <a:ea typeface="宋体" pitchFamily="2" charset="-122"/>
              </a:rPr>
              <a:t>在</a:t>
            </a:r>
            <a:r>
              <a:rPr lang="en-US" altLang="zh-CN">
                <a:ea typeface="宋体" pitchFamily="2" charset="-122"/>
              </a:rPr>
              <a:t>cyclic-sequential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workloads</a:t>
            </a:r>
            <a:r>
              <a:rPr lang="zh-CN" altLang="en-US">
                <a:ea typeface="宋体" pitchFamily="2" charset="-122"/>
              </a:rPr>
              <a:t>下命中率低的问题）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简单，轻量级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性能好，快速</a:t>
            </a:r>
            <a:endParaRPr lang="zh-CN" altLang="en-US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深入理解</a:t>
            </a:r>
            <a:r>
              <a:rPr lang="en-US" altLang="zh-CN">
                <a:ea typeface="宋体" pitchFamily="2" charset="-122"/>
              </a:rPr>
              <a:t>RANDOM</a:t>
            </a:r>
            <a:r>
              <a:rPr lang="zh-CN" altLang="en-US">
                <a:ea typeface="宋体" pitchFamily="2" charset="-122"/>
              </a:rPr>
              <a:t>算法</a:t>
            </a:r>
            <a:endParaRPr lang="zh-CN" altLang="en-US">
              <a:ea typeface="宋体" pitchFamily="2" charset="-122"/>
            </a:endParaRPr>
          </a:p>
          <a:p>
            <a:pPr lvl="2"/>
            <a:r>
              <a:rPr lang="zh-CN" altLang="en-US" sz="2000">
                <a:ea typeface="宋体" pitchFamily="2" charset="-122"/>
              </a:rPr>
              <a:t>冷热数据均等几率淘汰</a:t>
            </a:r>
            <a:endParaRPr lang="zh-CN" altLang="en-US" sz="2000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但热数据重新进入概率高</a:t>
            </a:r>
            <a:r>
              <a:rPr lang="zh-CN" altLang="en-US">
                <a:ea typeface="宋体" pitchFamily="2" charset="-122"/>
              </a:rPr>
              <a:t>很多</a:t>
            </a:r>
            <a:endParaRPr lang="zh-CN" altLang="en-US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看似公平随机，实际更有利于热数据（达到设计</a:t>
            </a:r>
            <a:r>
              <a:rPr lang="zh-CN" altLang="en-US">
                <a:ea typeface="宋体" pitchFamily="2" charset="-122"/>
              </a:rPr>
              <a:t>目的）</a:t>
            </a:r>
            <a:endParaRPr lang="zh-CN" altLang="en-US">
              <a:ea typeface="宋体" pitchFamily="2" charset="-122"/>
            </a:endParaRPr>
          </a:p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178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>
  <p:cSld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灯片编号占位符 5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81" name="Rectangle 2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Outline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82" name="Rectangle 3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调度基本策略</a:t>
            </a:r>
            <a:endParaRPr lang="en-US" altLang="zh-CN">
              <a:ea typeface="宋体" pitchFamily="2" charset="-122"/>
            </a:endParaRPr>
          </a:p>
          <a:p>
            <a:pPr/>
            <a:r>
              <a:rPr lang="en-US" altLang="zh-CN">
                <a:ea typeface="宋体" pitchFamily="2" charset="-122"/>
              </a:rPr>
              <a:t>Multi-Level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Feedback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Queue</a:t>
            </a:r>
            <a:endParaRPr lang="en-US" altLang="zh-CN">
              <a:ea typeface="宋体" pitchFamily="2" charset="-122"/>
            </a:endParaRPr>
          </a:p>
          <a:p>
            <a:pPr/>
            <a:r>
              <a:rPr lang="en-US" altLang="zh-CN">
                <a:ea typeface="宋体" pitchFamily="2" charset="-122"/>
              </a:rPr>
              <a:t>Proportional Share</a:t>
            </a:r>
            <a:endParaRPr lang="en-US" altLang="zh-CN">
              <a:ea typeface="宋体" pitchFamily="2" charset="-122"/>
            </a:endParaRPr>
          </a:p>
          <a:p>
            <a:pPr/>
            <a:r>
              <a:rPr lang="zh-CN" altLang="en-US" b="true">
                <a:solidFill>
                  <a:srgbClr val="22228B"/>
                </a:solidFill>
                <a:ea typeface="宋体" pitchFamily="2" charset="-122"/>
              </a:rPr>
              <a:t>多核</a:t>
            </a:r>
            <a:r>
              <a:rPr lang="en-US" altLang="zh-CN" b="true">
                <a:solidFill>
                  <a:srgbClr val="22228B"/>
                </a:solidFill>
                <a:ea typeface="宋体" pitchFamily="2" charset="-122"/>
              </a:rPr>
              <a:t>CPU</a:t>
            </a:r>
            <a:r>
              <a:rPr lang="zh-CN" altLang="en-US" b="true">
                <a:solidFill>
                  <a:srgbClr val="22228B"/>
                </a:solidFill>
                <a:ea typeface="宋体" pitchFamily="2" charset="-122"/>
              </a:rPr>
              <a:t>调度</a:t>
            </a:r>
            <a:endParaRPr lang="zh-CN" altLang="en-US" b="true">
              <a:solidFill>
                <a:srgbClr val="22228B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85" name="内容占位符 2"/>
          <p:cNvSpPr>
            <a:spLocks noGrp="true"/>
          </p:cNvSpPr>
          <p:nvPr>
            <p:ph idx="1"/>
          </p:nvPr>
        </p:nvSpPr>
        <p:spPr>
          <a:xfrm rot="0" flipH="false" flipV="false">
            <a:off x="457200" y="1600200"/>
            <a:ext cx="4765765" cy="4419600"/>
          </a:xfrm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多核</a:t>
            </a:r>
            <a:r>
              <a:rPr lang="en-US">
                <a:latin typeface="Comic Sans MS"/>
                <a:ea typeface="宋体"/>
                <a:cs typeface="+mn-cs"/>
              </a:rPr>
              <a:t>CPU</a:t>
            </a:r>
            <a:r>
              <a:rPr lang="zh-CN">
                <a:latin typeface="Comic Sans MS"/>
                <a:ea typeface="宋体"/>
                <a:cs typeface="+mn-cs"/>
              </a:rPr>
              <a:t>的新问题：</a:t>
            </a:r>
            <a:r>
              <a:rPr lang="en-US">
                <a:latin typeface="Comic Sans MS"/>
                <a:ea typeface="宋体"/>
                <a:cs typeface="+mn-cs"/>
              </a:rPr>
              <a:t>cache coherence (</a:t>
            </a:r>
            <a:r>
              <a:rPr lang="zh-CN">
                <a:latin typeface="Comic Sans MS"/>
                <a:ea typeface="宋体"/>
                <a:cs typeface="+mn-cs"/>
              </a:rPr>
              <a:t>缓存一致性</a:t>
            </a:r>
            <a:r>
              <a:rPr lang="en-US">
                <a:latin typeface="Comic Sans MS"/>
                <a:ea typeface="宋体"/>
                <a:cs typeface="+mn-cs"/>
              </a:rPr>
              <a:t>)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核</a:t>
            </a:r>
            <a:r>
              <a:rPr lang="en-US">
                <a:latin typeface="Comic Sans MS"/>
                <a:ea typeface="宋体"/>
              </a:rPr>
              <a:t>1</a:t>
            </a:r>
            <a:r>
              <a:rPr lang="zh-CN">
                <a:latin typeface="Comic Sans MS"/>
                <a:ea typeface="宋体"/>
              </a:rPr>
              <a:t>、核</a:t>
            </a:r>
            <a:r>
              <a:rPr lang="en-US">
                <a:latin typeface="Comic Sans MS"/>
                <a:ea typeface="宋体"/>
              </a:rPr>
              <a:t>2</a:t>
            </a:r>
            <a:r>
              <a:rPr lang="zh-CN">
                <a:latin typeface="Comic Sans MS"/>
                <a:ea typeface="宋体"/>
              </a:rPr>
              <a:t>都</a:t>
            </a:r>
            <a:r>
              <a:rPr lang="en-US">
                <a:latin typeface="Comic Sans MS"/>
                <a:ea typeface="宋体"/>
              </a:rPr>
              <a:t>cache</a:t>
            </a:r>
            <a:r>
              <a:rPr lang="zh-CN">
                <a:latin typeface="Comic Sans MS"/>
                <a:ea typeface="宋体"/>
              </a:rPr>
              <a:t>同一份数据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核</a:t>
            </a:r>
            <a:r>
              <a:rPr lang="en-US">
                <a:latin typeface="Comic Sans MS"/>
                <a:ea typeface="宋体"/>
              </a:rPr>
              <a:t>1</a:t>
            </a:r>
            <a:r>
              <a:rPr lang="zh-CN">
                <a:latin typeface="Comic Sans MS"/>
                <a:ea typeface="宋体"/>
              </a:rPr>
              <a:t>修改数据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核</a:t>
            </a:r>
            <a:r>
              <a:rPr lang="en-US">
                <a:latin typeface="Comic Sans MS"/>
                <a:ea typeface="宋体"/>
              </a:rPr>
              <a:t>2</a:t>
            </a:r>
            <a:r>
              <a:rPr lang="zh-CN">
                <a:latin typeface="Comic Sans MS"/>
                <a:ea typeface="宋体"/>
              </a:rPr>
              <a:t>读数据会不一致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解决：</a:t>
            </a:r>
            <a:endParaRPr lang="en-US">
              <a:latin typeface="Comic Sans MS"/>
              <a:ea typeface="宋体"/>
            </a:endParaRPr>
          </a:p>
          <a:p>
            <a:pPr lvl="2">
              <a:buChar char="•"/>
            </a:pPr>
            <a:r>
              <a:rPr lang="en-US" b="true">
                <a:latin typeface="Comic Sans MS"/>
                <a:ea typeface="宋体"/>
              </a:rPr>
              <a:t>bus snooping (</a:t>
            </a:r>
            <a:r>
              <a:rPr lang="zh-CN" b="true">
                <a:latin typeface="Comic Sans MS"/>
                <a:ea typeface="宋体"/>
              </a:rPr>
              <a:t>总线监听</a:t>
            </a:r>
            <a:r>
              <a:rPr lang="en-US" b="true">
                <a:latin typeface="Comic Sans MS"/>
                <a:ea typeface="宋体"/>
              </a:rPr>
              <a:t>)</a:t>
            </a:r>
            <a:r>
              <a:rPr lang="zh-CN" b="true">
                <a:latin typeface="Comic Sans MS"/>
                <a:ea typeface="宋体"/>
              </a:rPr>
              <a:t>，在</a:t>
            </a:r>
            <a:r>
              <a:rPr lang="en-US" b="true">
                <a:latin typeface="Comic Sans MS"/>
                <a:ea typeface="宋体"/>
              </a:rPr>
              <a:t>bus</a:t>
            </a:r>
            <a:r>
              <a:rPr lang="zh-CN" b="true">
                <a:latin typeface="Comic Sans MS"/>
                <a:ea typeface="宋体"/>
              </a:rPr>
              <a:t>监控</a:t>
            </a:r>
            <a:r>
              <a:rPr lang="en-US" b="true">
                <a:latin typeface="Comic Sans MS"/>
                <a:ea typeface="宋体"/>
              </a:rPr>
              <a:t>cache</a:t>
            </a:r>
            <a:r>
              <a:rPr lang="zh-CN" b="true">
                <a:latin typeface="Comic Sans MS"/>
                <a:ea typeface="宋体"/>
              </a:rPr>
              <a:t>行为，做相应处理</a:t>
            </a:r>
            <a:endParaRPr lang="en-US" b="true">
              <a:latin typeface="Comic Sans MS"/>
              <a:ea typeface="宋体"/>
            </a:endParaRPr>
          </a:p>
          <a:p>
            <a:pPr lvl="2">
              <a:buChar char="•"/>
            </a:pPr>
            <a:r>
              <a:rPr lang="zh-CN" b="true">
                <a:latin typeface="Comic Sans MS"/>
                <a:ea typeface="宋体"/>
              </a:rPr>
              <a:t>增加性能开销</a:t>
            </a:r>
            <a:r>
              <a:rPr lang="en-US" b="true">
                <a:latin typeface="Comic Sans MS"/>
                <a:ea typeface="宋体"/>
              </a:rPr>
              <a:t> </a:t>
            </a:r>
            <a:endParaRPr lang="en-US">
              <a:latin typeface="Comic Sans MS"/>
              <a:ea typeface="宋体"/>
            </a:endParaRPr>
          </a:p>
          <a:p>
            <a:pPr lvl="2">
              <a:buChar char="•"/>
            </a:pPr>
            <a:endParaRPr lang="zh-CN">
              <a:latin typeface="Comic Sans MS"/>
              <a:ea typeface="宋体"/>
            </a:endParaRPr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</p:txBody>
      </p:sp>
      <p:sp>
        <p:nvSpPr>
          <p:cNvPr id="186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87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0" y="2133600"/>
            <a:ext cx="3711575" cy="3602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90" name="内容占位符 2"/>
          <p:cNvSpPr>
            <a:spLocks noGrp="true"/>
          </p:cNvSpPr>
          <p:nvPr>
            <p:ph idx="1"/>
          </p:nvPr>
        </p:nvSpPr>
        <p:spPr>
          <a:xfrm>
            <a:off x="304800" y="1600200"/>
            <a:ext cx="5486400" cy="4419600"/>
          </a:xfrm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en-US">
                <a:latin typeface="Comic Sans MS"/>
                <a:ea typeface="宋体"/>
                <a:cs typeface="+mn-cs"/>
              </a:rPr>
              <a:t>bus snooping (</a:t>
            </a:r>
            <a:r>
              <a:rPr lang="zh-CN">
                <a:latin typeface="Comic Sans MS"/>
                <a:ea typeface="宋体"/>
                <a:cs typeface="+mn-cs"/>
              </a:rPr>
              <a:t>总线监听</a:t>
            </a:r>
            <a:r>
              <a:rPr lang="en-US">
                <a:latin typeface="Comic Sans MS"/>
                <a:ea typeface="宋体"/>
                <a:cs typeface="+mn-cs"/>
              </a:rPr>
              <a:t>)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MESI</a:t>
            </a:r>
            <a:r>
              <a:rPr lang="zh-CN">
                <a:latin typeface="Comic Sans MS"/>
                <a:ea typeface="宋体"/>
              </a:rPr>
              <a:t>方案（针对</a:t>
            </a:r>
            <a:r>
              <a:rPr lang="en-US">
                <a:latin typeface="Comic Sans MS"/>
                <a:ea typeface="宋体"/>
              </a:rPr>
              <a:t>cacheline</a:t>
            </a:r>
            <a:r>
              <a:rPr lang="zh-CN">
                <a:latin typeface="Comic Sans MS"/>
                <a:ea typeface="宋体"/>
              </a:rPr>
              <a:t>）</a:t>
            </a:r>
            <a:endParaRPr lang="en-US">
              <a:latin typeface="Comic Sans MS"/>
              <a:ea typeface="宋体"/>
            </a:endParaRPr>
          </a:p>
          <a:p>
            <a:pPr lvl="2">
              <a:buChar char="•"/>
            </a:pPr>
            <a:r>
              <a:rPr lang="en-US" b="true">
                <a:latin typeface="Comic Sans MS"/>
                <a:ea typeface="宋体"/>
              </a:rPr>
              <a:t>M (modified)</a:t>
            </a:r>
            <a:r>
              <a:rPr lang="en-US">
                <a:latin typeface="Comic Sans MS"/>
                <a:ea typeface="宋体"/>
              </a:rPr>
              <a:t>: cl</a:t>
            </a:r>
            <a:r>
              <a:rPr lang="zh-CN">
                <a:latin typeface="Comic Sans MS"/>
                <a:ea typeface="宋体"/>
              </a:rPr>
              <a:t>经过修改，是系统唯一正确版本，并且与</a:t>
            </a:r>
            <a:r>
              <a:rPr lang="en-US">
                <a:latin typeface="Comic Sans MS"/>
                <a:ea typeface="宋体"/>
              </a:rPr>
              <a:t>memory</a:t>
            </a:r>
            <a:r>
              <a:rPr lang="zh-CN">
                <a:latin typeface="Comic Sans MS"/>
                <a:ea typeface="宋体"/>
              </a:rPr>
              <a:t>不一致</a:t>
            </a:r>
            <a:r>
              <a:rPr lang="en-US">
                <a:latin typeface="Comic Sans MS"/>
                <a:ea typeface="宋体"/>
              </a:rPr>
              <a:t>(dirty)</a:t>
            </a:r>
            <a:endParaRPr/>
          </a:p>
          <a:p>
            <a:pPr lvl="2">
              <a:buChar char="•"/>
            </a:pPr>
            <a:r>
              <a:rPr lang="en-US" b="true">
                <a:latin typeface="Comic Sans MS"/>
                <a:ea typeface="宋体"/>
              </a:rPr>
              <a:t>E (exclusive)</a:t>
            </a:r>
            <a:r>
              <a:rPr lang="en-US">
                <a:latin typeface="Comic Sans MS"/>
                <a:ea typeface="宋体"/>
              </a:rPr>
              <a:t>: cl</a:t>
            </a:r>
            <a:r>
              <a:rPr lang="zh-CN">
                <a:latin typeface="Comic Sans MS"/>
                <a:ea typeface="宋体"/>
              </a:rPr>
              <a:t>仅在该</a:t>
            </a:r>
            <a:r>
              <a:rPr lang="en-US">
                <a:latin typeface="Comic Sans MS"/>
                <a:ea typeface="宋体"/>
              </a:rPr>
              <a:t>CPU cache</a:t>
            </a:r>
            <a:r>
              <a:rPr lang="zh-CN">
                <a:latin typeface="Comic Sans MS"/>
                <a:ea typeface="宋体"/>
              </a:rPr>
              <a:t>中，</a:t>
            </a:r>
            <a:r>
              <a:rPr lang="zh-CN">
                <a:latin typeface="Comic Sans MS"/>
                <a:ea typeface="宋体"/>
              </a:rPr>
              <a:t>并且与</a:t>
            </a:r>
            <a:r>
              <a:rPr lang="en-US">
                <a:latin typeface="Comic Sans MS"/>
                <a:ea typeface="宋体"/>
              </a:rPr>
              <a:t>memory</a:t>
            </a:r>
            <a:r>
              <a:rPr lang="zh-CN">
                <a:latin typeface="Comic Sans MS"/>
                <a:ea typeface="宋体"/>
              </a:rPr>
              <a:t>一致</a:t>
            </a:r>
            <a:endParaRPr/>
          </a:p>
          <a:p>
            <a:pPr lvl="2">
              <a:buChar char="•"/>
            </a:pPr>
            <a:r>
              <a:rPr lang="en-US" b="true">
                <a:latin typeface="Comic Sans MS"/>
                <a:ea typeface="宋体"/>
              </a:rPr>
              <a:t>S (share)</a:t>
            </a:r>
            <a:r>
              <a:rPr lang="en-US">
                <a:latin typeface="Comic Sans MS"/>
                <a:ea typeface="宋体"/>
              </a:rPr>
              <a:t>: cl</a:t>
            </a:r>
            <a:r>
              <a:rPr lang="zh-CN">
                <a:latin typeface="Comic Sans MS"/>
                <a:ea typeface="宋体"/>
              </a:rPr>
              <a:t>在</a:t>
            </a:r>
            <a:r>
              <a:rPr lang="zh-CN">
                <a:latin typeface="Comic Sans MS"/>
                <a:ea typeface="宋体"/>
              </a:rPr>
              <a:t>多个</a:t>
            </a:r>
            <a:r>
              <a:rPr lang="en-US">
                <a:latin typeface="Comic Sans MS"/>
                <a:ea typeface="宋体"/>
              </a:rPr>
              <a:t>CPU</a:t>
            </a:r>
            <a:r>
              <a:rPr lang="zh-CN">
                <a:latin typeface="Comic Sans MS"/>
                <a:ea typeface="宋体"/>
              </a:rPr>
              <a:t>的</a:t>
            </a:r>
            <a:r>
              <a:rPr lang="en-US">
                <a:latin typeface="Comic Sans MS"/>
                <a:ea typeface="宋体"/>
              </a:rPr>
              <a:t>cache</a:t>
            </a:r>
            <a:r>
              <a:rPr lang="zh-CN">
                <a:latin typeface="Comic Sans MS"/>
                <a:ea typeface="宋体"/>
              </a:rPr>
              <a:t>中</a:t>
            </a:r>
            <a:r>
              <a:rPr lang="zh-CN">
                <a:latin typeface="Comic Sans MS"/>
                <a:ea typeface="宋体"/>
              </a:rPr>
              <a:t>，并且都与</a:t>
            </a:r>
            <a:r>
              <a:rPr lang="en-US">
                <a:latin typeface="Comic Sans MS"/>
                <a:ea typeface="宋体"/>
              </a:rPr>
              <a:t>memory</a:t>
            </a:r>
            <a:r>
              <a:rPr lang="zh-CN">
                <a:latin typeface="Comic Sans MS"/>
                <a:ea typeface="宋体"/>
              </a:rPr>
              <a:t>一致</a:t>
            </a:r>
            <a:endParaRPr/>
          </a:p>
          <a:p>
            <a:pPr lvl="2">
              <a:buChar char="•"/>
            </a:pPr>
            <a:r>
              <a:rPr lang="en-US" b="true">
                <a:latin typeface="Comic Sans MS"/>
                <a:ea typeface="宋体"/>
              </a:rPr>
              <a:t>I (invalidate)</a:t>
            </a:r>
            <a:r>
              <a:rPr lang="en-US">
                <a:latin typeface="Comic Sans MS"/>
                <a:ea typeface="宋体"/>
              </a:rPr>
              <a:t>: </a:t>
            </a:r>
            <a:r>
              <a:rPr lang="zh-CN">
                <a:latin typeface="Comic Sans MS"/>
                <a:ea typeface="宋体"/>
              </a:rPr>
              <a:t>该</a:t>
            </a:r>
            <a:r>
              <a:rPr lang="en-US">
                <a:latin typeface="Comic Sans MS"/>
                <a:ea typeface="宋体"/>
              </a:rPr>
              <a:t>CPU cache</a:t>
            </a:r>
            <a:r>
              <a:rPr lang="zh-CN">
                <a:latin typeface="Comic Sans MS"/>
                <a:ea typeface="宋体"/>
              </a:rPr>
              <a:t>中的</a:t>
            </a:r>
            <a:r>
              <a:rPr lang="en-US">
                <a:latin typeface="Comic Sans MS"/>
                <a:ea typeface="宋体"/>
              </a:rPr>
              <a:t>cl</a:t>
            </a:r>
            <a:r>
              <a:rPr lang="zh-CN">
                <a:latin typeface="Comic Sans MS"/>
                <a:ea typeface="宋体"/>
              </a:rPr>
              <a:t>失效</a:t>
            </a:r>
            <a:endParaRPr/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</p:txBody>
      </p:sp>
      <p:sp>
        <p:nvSpPr>
          <p:cNvPr id="191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92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83275" y="2667000"/>
            <a:ext cx="3162300" cy="3068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3" name=""/>
          <p:cNvSpPr txBox="true"/>
          <p:nvPr/>
        </p:nvSpPr>
        <p:spPr>
          <a:xfrm rot="0" flipH="false" flipV="false">
            <a:off x="457200" y="5626100"/>
            <a:ext cx="8240485" cy="10033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M</a:t>
            </a:r>
            <a:r>
              <a:rPr lang="zh-CN"/>
              <a:t>状态的</a:t>
            </a:r>
            <a:r>
              <a:rPr lang="en-US"/>
              <a:t>cl</a:t>
            </a:r>
            <a:r>
              <a:rPr lang="zh-CN"/>
              <a:t>写回</a:t>
            </a:r>
            <a:r>
              <a:rPr lang="zh-CN"/>
              <a:t>到</a:t>
            </a:r>
            <a:r>
              <a:rPr lang="en-US"/>
              <a:t>memory</a:t>
            </a:r>
            <a:r>
              <a:rPr lang="zh-CN"/>
              <a:t>，变成</a:t>
            </a:r>
            <a:r>
              <a:rPr lang="en-US"/>
              <a:t>E</a:t>
            </a:r>
            <a:r>
              <a:rPr lang="zh-CN"/>
              <a:t>；</a:t>
            </a:r>
            <a:r>
              <a:rPr lang="en-US"/>
              <a:t>E</a:t>
            </a:r>
            <a:r>
              <a:rPr lang="zh-CN"/>
              <a:t>状态的</a:t>
            </a:r>
            <a:r>
              <a:rPr lang="en-US"/>
              <a:t>cl</a:t>
            </a:r>
            <a:r>
              <a:rPr lang="zh-CN"/>
              <a:t>被</a:t>
            </a:r>
            <a:r>
              <a:rPr lang="zh-CN"/>
              <a:t>其他</a:t>
            </a:r>
            <a:r>
              <a:rPr lang="en-US"/>
              <a:t>CPU</a:t>
            </a:r>
            <a:r>
              <a:rPr lang="zh-CN"/>
              <a:t>读取，变成</a:t>
            </a:r>
            <a:r>
              <a:rPr lang="en-US"/>
              <a:t>S</a:t>
            </a:r>
            <a:r>
              <a:rPr lang="zh-CN"/>
              <a:t>；</a:t>
            </a:r>
            <a:endParaRPr/>
          </a:p>
          <a:p>
            <a:pPr>
              <a:buNone/>
            </a:pPr>
            <a:r>
              <a:rPr lang="en-US"/>
              <a:t>E</a:t>
            </a:r>
            <a:r>
              <a:rPr lang="zh-CN"/>
              <a:t>状态的</a:t>
            </a:r>
            <a:r>
              <a:rPr lang="en-US"/>
              <a:t>cl</a:t>
            </a:r>
            <a:r>
              <a:rPr lang="zh-CN"/>
              <a:t>被修改，变成</a:t>
            </a:r>
            <a:r>
              <a:rPr lang="en-US"/>
              <a:t>M; S</a:t>
            </a:r>
            <a:r>
              <a:rPr lang="zh-CN"/>
              <a:t>状态下的</a:t>
            </a:r>
            <a:r>
              <a:rPr lang="en-US"/>
              <a:t>cl</a:t>
            </a:r>
            <a:r>
              <a:rPr lang="zh-CN"/>
              <a:t>被修改，变成</a:t>
            </a:r>
            <a:r>
              <a:rPr lang="en-US"/>
              <a:t>M</a:t>
            </a:r>
            <a:r>
              <a:rPr lang="zh-CN"/>
              <a:t>，其他</a:t>
            </a:r>
            <a:r>
              <a:rPr lang="en-US"/>
              <a:t>CPU cache</a:t>
            </a:r>
            <a:r>
              <a:rPr lang="zh-CN"/>
              <a:t>中的该</a:t>
            </a:r>
            <a:r>
              <a:rPr lang="en-US"/>
              <a:t>cl</a:t>
            </a:r>
            <a:r>
              <a:rPr lang="zh-CN"/>
              <a:t>变成</a:t>
            </a:r>
            <a:r>
              <a:rPr lang="en-US"/>
              <a:t>I</a:t>
            </a:r>
            <a:r>
              <a:rPr lang="zh-CN"/>
              <a:t>；</a:t>
            </a:r>
            <a:r>
              <a:rPr lang="en-US"/>
              <a:t>CPU</a:t>
            </a:r>
            <a:r>
              <a:rPr lang="zh-CN"/>
              <a:t>看到</a:t>
            </a:r>
            <a:r>
              <a:rPr lang="en-US"/>
              <a:t>I</a:t>
            </a:r>
            <a:r>
              <a:rPr lang="zh-CN"/>
              <a:t>状态的</a:t>
            </a:r>
            <a:r>
              <a:rPr lang="en-US"/>
              <a:t>cl</a:t>
            </a:r>
            <a:r>
              <a:rPr lang="zh-CN"/>
              <a:t>，进行缓存同步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96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多线程共享数据的问题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加锁，但会带来性能开销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线程可能被调度到的核越多，冲突越大，性能就越差</a:t>
            </a:r>
            <a:endParaRPr lang="zh-CN">
              <a:latin typeface="Comic Sans MS"/>
              <a:ea typeface="宋体"/>
            </a:endParaRPr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</p:txBody>
      </p:sp>
      <p:sp>
        <p:nvSpPr>
          <p:cNvPr id="197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198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0" y="3113088"/>
            <a:ext cx="7810500" cy="2590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9" name="文本框 5"/>
          <p:cNvSpPr txBox="true"/>
          <p:nvPr/>
        </p:nvSpPr>
        <p:spPr>
          <a:xfrm>
            <a:off x="1320800" y="5780088"/>
            <a:ext cx="65532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 b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1"/>
              </a:spcBef>
              <a:buNone/>
            </a:pPr>
            <a:r>
              <a:rPr lang="zh-CN" altLang="en-US" sz="2000" b="true">
                <a:ea typeface="宋体" pitchFamily="2" charset="-122"/>
              </a:rPr>
              <a:t>不加锁的话，两个线程同时拿到</a:t>
            </a:r>
            <a:r>
              <a:rPr lang="en-US" altLang="zh-CN" sz="2000" b="true">
                <a:ea typeface="宋体" pitchFamily="2" charset="-122"/>
              </a:rPr>
              <a:t>head</a:t>
            </a:r>
            <a:r>
              <a:rPr lang="zh-CN" altLang="en-US" sz="2000" b="true">
                <a:ea typeface="宋体" pitchFamily="2" charset="-122"/>
              </a:rPr>
              <a:t>，都做删除，会</a:t>
            </a:r>
            <a:r>
              <a:rPr lang="en-US" altLang="zh-CN" sz="2000" b="true">
                <a:ea typeface="宋体" pitchFamily="2" charset="-122"/>
              </a:rPr>
              <a:t>double</a:t>
            </a:r>
            <a:r>
              <a:rPr lang="zh-CN" altLang="en-US" sz="2000" b="true">
                <a:ea typeface="宋体" pitchFamily="2" charset="-122"/>
              </a:rPr>
              <a:t> </a:t>
            </a:r>
            <a:r>
              <a:rPr lang="en-US" altLang="zh-CN" sz="2000" b="true">
                <a:ea typeface="宋体" pitchFamily="2" charset="-122"/>
              </a:rPr>
              <a:t>free</a:t>
            </a:r>
            <a:endParaRPr lang="zh-CN" altLang="en-US" sz="2000" b="true">
              <a:ea typeface="宋体" pitchFamily="2" charset="-122"/>
            </a:endParaRPr>
          </a:p>
        </p:txBody>
      </p:sp>
      <p:sp>
        <p:nvSpPr>
          <p:cNvPr id="200" name=""/>
          <p:cNvSpPr txBox="true"/>
          <p:nvPr/>
        </p:nvSpPr>
        <p:spPr>
          <a:xfrm rot="0" flipH="false" flipV="false">
            <a:off x="3037114" y="215900"/>
            <a:ext cx="5994400" cy="6985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>
                <a:solidFill>
                  <a:schemeClr val="bg1">
                    <a:lumMod val="65000"/>
                    <a:alpha val="100000"/>
                  </a:schemeClr>
                </a:solidFill>
              </a:rPr>
              <a:t>这世上不存在</a:t>
            </a:r>
            <a:r>
              <a:rPr lang="en-US">
                <a:solidFill>
                  <a:schemeClr val="bg1">
                    <a:lumMod val="65000"/>
                    <a:alpha val="100000"/>
                  </a:schemeClr>
                </a:solidFill>
              </a:rPr>
              <a:t>lock-free (</a:t>
            </a:r>
            <a:r>
              <a:rPr lang="zh-CN">
                <a:solidFill>
                  <a:schemeClr val="bg1">
                    <a:lumMod val="65000"/>
                    <a:alpha val="100000"/>
                  </a:schemeClr>
                </a:solidFill>
              </a:rPr>
              <a:t>无锁</a:t>
            </a:r>
            <a:r>
              <a:rPr lang="en-US">
                <a:solidFill>
                  <a:schemeClr val="bg1">
                    <a:lumMod val="65000"/>
                    <a:alpha val="100000"/>
                  </a:schemeClr>
                </a:solidFill>
              </a:rPr>
              <a:t>)</a:t>
            </a:r>
            <a:r>
              <a:rPr lang="zh-CN">
                <a:solidFill>
                  <a:schemeClr val="bg1">
                    <a:lumMod val="65000"/>
                    <a:alpha val="100000"/>
                  </a:schemeClr>
                </a:solidFill>
              </a:rPr>
              <a:t>，只有</a:t>
            </a:r>
            <a:r>
              <a:rPr lang="en-US">
                <a:solidFill>
                  <a:schemeClr val="bg1">
                    <a:lumMod val="65000"/>
                    <a:alpha val="100000"/>
                  </a:schemeClr>
                </a:solidFill>
              </a:rPr>
              <a:t>optimistic lock (</a:t>
            </a:r>
            <a:r>
              <a:rPr lang="zh-CN">
                <a:solidFill>
                  <a:schemeClr val="bg1">
                    <a:lumMod val="65000"/>
                    <a:alpha val="100000"/>
                  </a:schemeClr>
                </a:solidFill>
              </a:rPr>
              <a:t>乐观锁</a:t>
            </a:r>
            <a:r>
              <a:rPr lang="en-US">
                <a:solidFill>
                  <a:schemeClr val="bg1">
                    <a:lumMod val="65000"/>
                    <a:alpha val="100000"/>
                  </a:schemeClr>
                </a:solidFill>
              </a:rPr>
              <a:t>)</a:t>
            </a:r>
            <a:r>
              <a:rPr lang="zh-CN">
                <a:solidFill>
                  <a:schemeClr val="bg1">
                    <a:lumMod val="65000"/>
                    <a:alpha val="100000"/>
                  </a:schemeClr>
                </a:solidFill>
              </a:rPr>
              <a:t>和</a:t>
            </a:r>
            <a:r>
              <a:rPr lang="en-US">
                <a:solidFill>
                  <a:schemeClr val="bg1">
                    <a:lumMod val="65000"/>
                    <a:alpha val="100000"/>
                  </a:schemeClr>
                </a:solidFill>
              </a:rPr>
              <a:t>pessimistic Lock (</a:t>
            </a:r>
            <a:r>
              <a:rPr lang="zh-CN">
                <a:solidFill>
                  <a:schemeClr val="bg1">
                    <a:lumMod val="65000"/>
                    <a:alpha val="100000"/>
                  </a:schemeClr>
                </a:solidFill>
              </a:rPr>
              <a:t>悲观锁</a:t>
            </a:r>
            <a:r>
              <a:rPr lang="en-US">
                <a:solidFill>
                  <a:schemeClr val="bg1">
                    <a:lumMod val="65000"/>
                    <a:alpha val="100000"/>
                  </a:schemeClr>
                </a:solidFill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>
  <p:cSld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3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>
                <a:ea typeface="宋体" pitchFamily="2" charset="-122"/>
              </a:rPr>
              <a:t>Cache Affinity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密切关系，亲近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一个进程连续调度到同一个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核上，</a:t>
            </a:r>
            <a:r>
              <a:rPr lang="en-US" altLang="zh-CN">
                <a:ea typeface="宋体" pitchFamily="2" charset="-122"/>
              </a:rPr>
              <a:t>cache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TLB</a:t>
            </a:r>
            <a:r>
              <a:rPr lang="zh-CN" altLang="en-US">
                <a:ea typeface="宋体" pitchFamily="2" charset="-122"/>
              </a:rPr>
              <a:t>都有效，性能会比较好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如果调度到不同的核上，则</a:t>
            </a:r>
            <a:r>
              <a:rPr lang="en-US" altLang="zh-CN">
                <a:ea typeface="宋体" pitchFamily="2" charset="-122"/>
              </a:rPr>
              <a:t>cache</a:t>
            </a:r>
            <a:r>
              <a:rPr lang="zh-CN" altLang="en-US">
                <a:ea typeface="宋体" pitchFamily="2" charset="-122"/>
              </a:rPr>
              <a:t>资源浪费</a:t>
            </a:r>
            <a:r>
              <a:rPr lang="en-US" altLang="zh-CN">
                <a:ea typeface="宋体" pitchFamily="2" charset="-122"/>
              </a:rPr>
              <a:t> </a:t>
            </a:r>
            <a:endParaRPr lang="en-US" altLang="zh-CN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204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07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en-US" b="true">
                <a:latin typeface="Comic Sans MS"/>
                <a:ea typeface="宋体"/>
                <a:cs typeface="+mn-cs"/>
              </a:rPr>
              <a:t>Single-Queue Multiprocessor Scheduling </a:t>
            </a:r>
            <a:r>
              <a:rPr lang="en-US">
                <a:latin typeface="Comic Sans MS"/>
                <a:ea typeface="宋体"/>
                <a:cs typeface="+mn-cs"/>
              </a:rPr>
              <a:t>or </a:t>
            </a:r>
            <a:r>
              <a:rPr lang="en-US" b="true">
                <a:latin typeface="Comic Sans MS"/>
                <a:ea typeface="宋体"/>
                <a:cs typeface="+mn-cs"/>
              </a:rPr>
              <a:t>SQMS </a:t>
            </a:r>
            <a:endParaRPr lang="en-US" b="true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 b="true">
                <a:latin typeface="Comic Sans MS"/>
                <a:ea typeface="宋体"/>
              </a:rPr>
              <a:t>沿用单</a:t>
            </a:r>
            <a:r>
              <a:rPr lang="en-US" b="true">
                <a:latin typeface="Comic Sans MS"/>
                <a:ea typeface="宋体"/>
              </a:rPr>
              <a:t>CPU</a:t>
            </a:r>
            <a:r>
              <a:rPr lang="zh-CN" b="true">
                <a:latin typeface="Comic Sans MS"/>
                <a:ea typeface="宋体"/>
              </a:rPr>
              <a:t>的调度策略，只是增大队列</a:t>
            </a:r>
            <a:endParaRPr/>
          </a:p>
          <a:p>
            <a:pPr lvl="1">
              <a:buChar char="–"/>
            </a:pPr>
            <a:r>
              <a:rPr lang="zh-CN" b="true">
                <a:latin typeface="Comic Sans MS"/>
                <a:ea typeface="宋体"/>
              </a:rPr>
              <a:t>哪个核闲置，就从队列中调度一个任务来执行</a:t>
            </a:r>
            <a:endParaRPr/>
          </a:p>
          <a:p>
            <a:pPr lvl="1">
              <a:buChar char="–"/>
            </a:pPr>
            <a:r>
              <a:rPr lang="zh-CN" b="true">
                <a:latin typeface="Comic Sans MS"/>
                <a:ea typeface="宋体"/>
              </a:rPr>
              <a:t>优点：</a:t>
            </a:r>
            <a:r>
              <a:rPr lang="en-US" b="true">
                <a:latin typeface="Comic Sans MS"/>
                <a:ea typeface="宋体"/>
              </a:rPr>
              <a:t>Load</a:t>
            </a:r>
            <a:r>
              <a:rPr lang="zh-CN" b="true">
                <a:latin typeface="Comic Sans MS"/>
                <a:ea typeface="宋体"/>
              </a:rPr>
              <a:t> </a:t>
            </a:r>
            <a:r>
              <a:rPr lang="en-US" b="true">
                <a:latin typeface="Comic Sans MS"/>
                <a:ea typeface="宋体"/>
              </a:rPr>
              <a:t>balance</a:t>
            </a:r>
            <a:endParaRPr lang="en-US" b="true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 b="true">
                <a:latin typeface="Comic Sans MS"/>
                <a:ea typeface="宋体"/>
              </a:rPr>
              <a:t>缺点：</a:t>
            </a:r>
            <a:r>
              <a:rPr lang="en-US" b="true">
                <a:latin typeface="Comic Sans MS"/>
                <a:ea typeface="宋体"/>
              </a:rPr>
              <a:t>LOCK</a:t>
            </a:r>
            <a:r>
              <a:rPr lang="zh-CN" b="true">
                <a:latin typeface="Comic Sans MS"/>
                <a:ea typeface="宋体"/>
              </a:rPr>
              <a:t>开销大；</a:t>
            </a:r>
            <a:r>
              <a:rPr lang="en-US" b="true">
                <a:latin typeface="Comic Sans MS"/>
                <a:ea typeface="宋体"/>
              </a:rPr>
              <a:t>cache affinity</a:t>
            </a:r>
            <a:r>
              <a:rPr lang="zh-CN" b="true">
                <a:latin typeface="Comic Sans MS"/>
                <a:ea typeface="宋体"/>
              </a:rPr>
              <a:t>差，性能差</a:t>
            </a:r>
            <a:endParaRPr lang="en-US" b="true">
              <a:latin typeface="Comic Sans MS"/>
              <a:ea typeface="宋体"/>
            </a:endParaRPr>
          </a:p>
          <a:p>
            <a:pPr>
              <a:buChar char="•"/>
            </a:pPr>
            <a:endParaRPr lang="en-US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</p:txBody>
      </p:sp>
      <p:sp>
        <p:nvSpPr>
          <p:cNvPr id="208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09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2083593" y="4419600"/>
            <a:ext cx="5053013" cy="220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First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In,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First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Out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(FIFO)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2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也叫</a:t>
            </a:r>
            <a:r>
              <a:rPr lang="en-US">
                <a:latin typeface="Comic Sans MS"/>
                <a:ea typeface="宋体"/>
                <a:cs typeface="+mn-cs"/>
              </a:rPr>
              <a:t>First</a:t>
            </a:r>
            <a:r>
              <a:rPr lang="zh-CN">
                <a:latin typeface="Comic Sans MS"/>
                <a:ea typeface="宋体"/>
                <a:cs typeface="+mn-cs"/>
              </a:rPr>
              <a:t> </a:t>
            </a:r>
            <a:r>
              <a:rPr lang="en-US">
                <a:latin typeface="Comic Sans MS"/>
                <a:ea typeface="宋体"/>
                <a:cs typeface="+mn-cs"/>
              </a:rPr>
              <a:t>Come,</a:t>
            </a:r>
            <a:r>
              <a:rPr lang="zh-CN">
                <a:latin typeface="Comic Sans MS"/>
                <a:ea typeface="宋体"/>
                <a:cs typeface="+mn-cs"/>
              </a:rPr>
              <a:t> </a:t>
            </a:r>
            <a:r>
              <a:rPr lang="en-US">
                <a:latin typeface="Comic Sans MS"/>
                <a:ea typeface="宋体"/>
                <a:cs typeface="+mn-cs"/>
              </a:rPr>
              <a:t>First</a:t>
            </a:r>
            <a:r>
              <a:rPr lang="zh-CN">
                <a:latin typeface="Comic Sans MS"/>
                <a:ea typeface="宋体"/>
                <a:cs typeface="+mn-cs"/>
              </a:rPr>
              <a:t> </a:t>
            </a:r>
            <a:r>
              <a:rPr lang="en-US">
                <a:latin typeface="Comic Sans MS"/>
                <a:ea typeface="宋体"/>
                <a:cs typeface="+mn-cs"/>
              </a:rPr>
              <a:t>Served</a:t>
            </a:r>
            <a:r>
              <a:rPr lang="zh-CN">
                <a:latin typeface="Comic Sans MS"/>
                <a:ea typeface="宋体"/>
                <a:cs typeface="+mn-cs"/>
              </a:rPr>
              <a:t> </a:t>
            </a:r>
            <a:r>
              <a:rPr lang="en-US">
                <a:latin typeface="Comic Sans MS"/>
                <a:ea typeface="宋体"/>
                <a:cs typeface="+mn-cs"/>
              </a:rPr>
              <a:t>(FCFS)</a:t>
            </a:r>
            <a:endParaRPr lang="en-US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例如</a:t>
            </a:r>
            <a:r>
              <a:rPr lang="en-US">
                <a:latin typeface="Comic Sans MS"/>
                <a:ea typeface="宋体"/>
                <a:cs typeface="+mn-cs"/>
              </a:rPr>
              <a:t>A,</a:t>
            </a:r>
            <a:r>
              <a:rPr lang="zh-CN">
                <a:latin typeface="Comic Sans MS"/>
                <a:ea typeface="宋体"/>
                <a:cs typeface="+mn-cs"/>
              </a:rPr>
              <a:t> </a:t>
            </a:r>
            <a:r>
              <a:rPr lang="en-US">
                <a:latin typeface="Comic Sans MS"/>
                <a:ea typeface="宋体"/>
                <a:cs typeface="+mn-cs"/>
              </a:rPr>
              <a:t>B,</a:t>
            </a:r>
            <a:r>
              <a:rPr lang="zh-CN">
                <a:latin typeface="Comic Sans MS"/>
                <a:ea typeface="宋体"/>
                <a:cs typeface="+mn-cs"/>
              </a:rPr>
              <a:t> </a:t>
            </a:r>
            <a:r>
              <a:rPr lang="en-US">
                <a:latin typeface="Comic Sans MS"/>
                <a:ea typeface="宋体"/>
                <a:cs typeface="+mn-cs"/>
              </a:rPr>
              <a:t>C</a:t>
            </a:r>
            <a:r>
              <a:rPr lang="zh-CN">
                <a:latin typeface="Comic Sans MS"/>
                <a:ea typeface="宋体"/>
                <a:cs typeface="+mn-cs"/>
              </a:rPr>
              <a:t>几乎同时到达，</a:t>
            </a:r>
            <a:r>
              <a:rPr lang="en-US">
                <a:latin typeface="Comic Sans MS"/>
                <a:ea typeface="宋体"/>
                <a:cs typeface="+mn-cs"/>
              </a:rPr>
              <a:t>T</a:t>
            </a:r>
            <a:r>
              <a:rPr lang="en-US" baseline="-25000">
                <a:latin typeface="Comic Sans MS"/>
                <a:ea typeface="宋体"/>
                <a:cs typeface="+mn-cs"/>
              </a:rPr>
              <a:t>arrival</a:t>
            </a:r>
            <a:r>
              <a:rPr lang="zh-CN">
                <a:latin typeface="Comic Sans MS"/>
                <a:ea typeface="宋体"/>
                <a:cs typeface="+mn-cs"/>
              </a:rPr>
              <a:t> </a:t>
            </a:r>
            <a:r>
              <a:rPr lang="zh-CN">
                <a:latin typeface="Comic Sans MS"/>
                <a:ea typeface="宋体"/>
                <a:cs typeface="+mn-cs"/>
              </a:rPr>
              <a:t>=</a:t>
            </a:r>
            <a:r>
              <a:rPr lang="zh-CN">
                <a:latin typeface="Comic Sans MS"/>
                <a:ea typeface="宋体"/>
                <a:cs typeface="+mn-cs"/>
              </a:rPr>
              <a:t> </a:t>
            </a:r>
            <a:r>
              <a:rPr lang="en-US">
                <a:latin typeface="Comic Sans MS"/>
                <a:ea typeface="宋体"/>
                <a:cs typeface="+mn-cs"/>
              </a:rPr>
              <a:t>0</a:t>
            </a:r>
            <a:endParaRPr lang="en-US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平均</a:t>
            </a:r>
            <a:r>
              <a:rPr lang="en-US">
                <a:latin typeface="Comic Sans MS"/>
                <a:ea typeface="宋体"/>
                <a:cs typeface="+mn-cs"/>
              </a:rPr>
              <a:t>turnaround</a:t>
            </a:r>
            <a:r>
              <a:rPr lang="zh-CN">
                <a:latin typeface="Comic Sans MS"/>
                <a:ea typeface="宋体"/>
                <a:cs typeface="+mn-cs"/>
              </a:rPr>
              <a:t> </a:t>
            </a:r>
            <a:r>
              <a:rPr lang="en-US">
                <a:latin typeface="Comic Sans MS"/>
                <a:ea typeface="宋体"/>
                <a:cs typeface="+mn-cs"/>
              </a:rPr>
              <a:t>time</a:t>
            </a:r>
            <a:r>
              <a:rPr lang="zh-CN">
                <a:latin typeface="Comic Sans MS"/>
                <a:ea typeface="宋体"/>
                <a:cs typeface="+mn-cs"/>
              </a:rPr>
              <a:t> </a:t>
            </a:r>
            <a:r>
              <a:rPr lang="en-US">
                <a:latin typeface="Comic Sans MS"/>
                <a:ea typeface="宋体"/>
                <a:cs typeface="+mn-cs"/>
              </a:rPr>
              <a:t>=</a:t>
            </a:r>
            <a:r>
              <a:rPr lang="zh-CN">
                <a:latin typeface="Comic Sans MS"/>
                <a:ea typeface="宋体"/>
                <a:cs typeface="+mn-cs"/>
              </a:rPr>
              <a:t> </a:t>
            </a:r>
            <a:r>
              <a:rPr lang="en-US">
                <a:latin typeface="Comic Sans MS"/>
                <a:ea typeface="宋体"/>
                <a:cs typeface="+mn-cs"/>
              </a:rPr>
              <a:t>(10+20+30)/3=20</a:t>
            </a:r>
            <a:endParaRPr lang="en-US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优点：简单</a:t>
            </a:r>
            <a:endParaRPr lang="zh-CN">
              <a:latin typeface="Comic Sans MS"/>
              <a:ea typeface="宋体"/>
              <a:cs typeface="+mn-cs"/>
            </a:endParaRPr>
          </a:p>
        </p:txBody>
      </p:sp>
      <p:sp>
        <p:nvSpPr>
          <p:cNvPr id="213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1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213" y="4038600"/>
            <a:ext cx="5057775" cy="198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7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 b="true">
                <a:ea typeface="宋体" pitchFamily="2" charset="-122"/>
              </a:rPr>
              <a:t>Single-Queue Multiprocessor Scheduling </a:t>
            </a:r>
            <a:r>
              <a:rPr lang="en-US" altLang="zh-CN">
                <a:ea typeface="宋体" pitchFamily="2" charset="-122"/>
              </a:rPr>
              <a:t>or </a:t>
            </a:r>
            <a:r>
              <a:rPr lang="en-US" altLang="zh-CN" b="true">
                <a:ea typeface="宋体" pitchFamily="2" charset="-122"/>
              </a:rPr>
              <a:t>SQMS </a:t>
            </a:r>
            <a:endParaRPr lang="en-US" altLang="zh-CN" b="true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改进：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尽量调度到一个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核上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少数任务切换</a:t>
            </a:r>
            <a:endParaRPr lang="zh-CN" altLang="en-US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扩展性不好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18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19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267200"/>
            <a:ext cx="4897438" cy="2209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22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en-US" b="true">
                <a:latin typeface="Comic Sans MS"/>
                <a:ea typeface="宋体"/>
                <a:cs typeface="+mn-cs"/>
              </a:rPr>
              <a:t>Multi-Queue Multiprocessor Scheduling </a:t>
            </a:r>
            <a:r>
              <a:rPr lang="en-US">
                <a:latin typeface="Comic Sans MS"/>
                <a:ea typeface="宋体"/>
                <a:cs typeface="+mn-cs"/>
              </a:rPr>
              <a:t>(or </a:t>
            </a:r>
            <a:r>
              <a:rPr lang="en-US" b="true">
                <a:latin typeface="Comic Sans MS"/>
                <a:ea typeface="宋体"/>
                <a:cs typeface="+mn-cs"/>
              </a:rPr>
              <a:t>MQMS</a:t>
            </a:r>
            <a:r>
              <a:rPr lang="en-US">
                <a:latin typeface="Comic Sans MS"/>
                <a:ea typeface="宋体"/>
                <a:cs typeface="+mn-cs"/>
              </a:rPr>
              <a:t>)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每个</a:t>
            </a:r>
            <a:r>
              <a:rPr lang="en-US">
                <a:latin typeface="Comic Sans MS"/>
                <a:ea typeface="宋体"/>
              </a:rPr>
              <a:t>CPU</a:t>
            </a:r>
            <a:r>
              <a:rPr lang="zh-CN">
                <a:latin typeface="Comic Sans MS"/>
                <a:ea typeface="宋体"/>
              </a:rPr>
              <a:t>核一个独立的队列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优点：性能好（</a:t>
            </a:r>
            <a:r>
              <a:rPr lang="en-US">
                <a:latin typeface="Comic Sans MS"/>
                <a:ea typeface="宋体"/>
              </a:rPr>
              <a:t>Lock</a:t>
            </a:r>
            <a:r>
              <a:rPr lang="zh-CN">
                <a:latin typeface="Comic Sans MS"/>
                <a:ea typeface="宋体"/>
              </a:rPr>
              <a:t>冲突少，</a:t>
            </a:r>
            <a:r>
              <a:rPr lang="en-US">
                <a:latin typeface="Comic Sans MS"/>
                <a:ea typeface="宋体"/>
              </a:rPr>
              <a:t>cache affinity</a:t>
            </a:r>
            <a:r>
              <a:rPr lang="zh-CN">
                <a:latin typeface="Comic Sans MS"/>
                <a:ea typeface="宋体"/>
              </a:rPr>
              <a:t>好）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缺点：</a:t>
            </a:r>
            <a:r>
              <a:rPr lang="en-US">
                <a:latin typeface="Comic Sans MS"/>
                <a:ea typeface="宋体"/>
              </a:rPr>
              <a:t>load balance</a:t>
            </a:r>
            <a:r>
              <a:rPr lang="en-US" b="true">
                <a:latin typeface="Comic Sans MS"/>
                <a:ea typeface="宋体"/>
              </a:rPr>
              <a:t> </a:t>
            </a:r>
            <a:endParaRPr/>
          </a:p>
          <a:p>
            <a:pPr lvl="2">
              <a:buChar char="•"/>
            </a:pPr>
            <a:endParaRPr lang="en-US">
              <a:latin typeface="Comic Sans MS"/>
              <a:ea typeface="宋体"/>
            </a:endParaRPr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</p:txBody>
      </p:sp>
      <p:sp>
        <p:nvSpPr>
          <p:cNvPr id="223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24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3" y="5159375"/>
            <a:ext cx="7804150" cy="1276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8" y="4514850"/>
            <a:ext cx="4343400" cy="644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28" name="内容占位符 2"/>
          <p:cNvSpPr>
            <a:spLocks noGrp="true"/>
          </p:cNvSpPr>
          <p:nvPr>
            <p:ph idx="1"/>
          </p:nvPr>
        </p:nvSpPr>
        <p:spPr>
          <a:xfrm>
            <a:off x="457200" y="1600200"/>
            <a:ext cx="8305800" cy="1519238"/>
          </a:xfrm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 b="true">
                <a:ea typeface="宋体" pitchFamily="2" charset="-122"/>
              </a:rPr>
              <a:t>Multi-Queue Multiprocessor Scheduling </a:t>
            </a:r>
            <a:r>
              <a:rPr lang="en-US" altLang="zh-CN">
                <a:ea typeface="宋体" pitchFamily="2" charset="-122"/>
              </a:rPr>
              <a:t>(or </a:t>
            </a:r>
            <a:r>
              <a:rPr lang="en-US" altLang="zh-CN" b="true">
                <a:ea typeface="宋体" pitchFamily="2" charset="-122"/>
              </a:rPr>
              <a:t>MQMS</a:t>
            </a:r>
            <a:r>
              <a:rPr lang="en-US" altLang="zh-CN">
                <a:ea typeface="宋体" pitchFamily="2" charset="-122"/>
              </a:rPr>
              <a:t>)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主要缺点：</a:t>
            </a:r>
            <a:r>
              <a:rPr lang="en-US" altLang="zh-CN">
                <a:ea typeface="宋体" pitchFamily="2" charset="-122"/>
              </a:rPr>
              <a:t>load imbalance</a:t>
            </a:r>
            <a:endParaRPr lang="en-US" altLang="zh-CN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</p:txBody>
      </p:sp>
      <p:sp>
        <p:nvSpPr>
          <p:cNvPr id="229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30" name="图片 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2981325"/>
            <a:ext cx="4038600" cy="61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1" name="图片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" y="3594100"/>
            <a:ext cx="5867400" cy="1019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2" name="图片 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4719638"/>
            <a:ext cx="3611563" cy="41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3" name="图片 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5165725"/>
            <a:ext cx="5943600" cy="927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4" name="矩形 5"/>
          <p:cNvSpPr/>
          <p:nvPr/>
        </p:nvSpPr>
        <p:spPr>
          <a:xfrm>
            <a:off x="6172200" y="3292475"/>
            <a:ext cx="2209800" cy="1003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 b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1"/>
              </a:spcBef>
              <a:buNone/>
            </a:pPr>
            <a:r>
              <a:rPr lang="en-US" sz="2000" b="true">
                <a:latin typeface="Comic Sans MS"/>
                <a:ea typeface="宋体"/>
                <a:cs typeface="+mn-cs"/>
              </a:rPr>
              <a:t>Job C</a:t>
            </a:r>
            <a:r>
              <a:rPr lang="zh-CN" sz="2000" b="true">
                <a:latin typeface="Comic Sans MS"/>
                <a:ea typeface="宋体"/>
                <a:cs typeface="+mn-cs"/>
              </a:rPr>
              <a:t>执行完了，此后</a:t>
            </a:r>
            <a:r>
              <a:rPr lang="en-US" sz="2000" b="true">
                <a:latin typeface="Comic Sans MS"/>
                <a:ea typeface="宋体"/>
                <a:cs typeface="+mn-cs"/>
              </a:rPr>
              <a:t>A</a:t>
            </a:r>
            <a:r>
              <a:rPr lang="zh-CN" sz="2000" b="true">
                <a:latin typeface="Comic Sans MS"/>
                <a:ea typeface="宋体"/>
                <a:cs typeface="+mn-cs"/>
              </a:rPr>
              <a:t>的</a:t>
            </a:r>
            <a:r>
              <a:rPr lang="en-US" sz="2000" b="true">
                <a:latin typeface="Comic Sans MS"/>
                <a:ea typeface="宋体"/>
                <a:cs typeface="+mn-cs"/>
              </a:rPr>
              <a:t>CPU</a:t>
            </a:r>
            <a:r>
              <a:rPr lang="zh-CN" sz="2000" b="true">
                <a:latin typeface="Comic Sans MS"/>
                <a:ea typeface="宋体"/>
                <a:cs typeface="+mn-cs"/>
              </a:rPr>
              <a:t>份额是</a:t>
            </a:r>
            <a:r>
              <a:rPr lang="en-US" sz="2000" b="true">
                <a:latin typeface="Comic Sans MS"/>
                <a:ea typeface="宋体"/>
                <a:cs typeface="+mn-cs"/>
              </a:rPr>
              <a:t>B,D</a:t>
            </a:r>
            <a:r>
              <a:rPr lang="zh-CN" sz="2000" b="true">
                <a:latin typeface="Comic Sans MS"/>
                <a:ea typeface="宋体"/>
                <a:cs typeface="+mn-cs"/>
              </a:rPr>
              <a:t>的两倍</a:t>
            </a:r>
            <a:endParaRPr/>
          </a:p>
        </p:txBody>
      </p:sp>
      <p:sp>
        <p:nvSpPr>
          <p:cNvPr id="235" name="矩形 9"/>
          <p:cNvSpPr/>
          <p:nvPr/>
        </p:nvSpPr>
        <p:spPr>
          <a:xfrm rot="0" flipH="false" flipV="false">
            <a:off x="6172200" y="5199063"/>
            <a:ext cx="2440875" cy="1003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 b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1"/>
              </a:spcBef>
              <a:buNone/>
            </a:pPr>
            <a:r>
              <a:rPr lang="en-US" altLang="zh-CN" sz="2000" b="true">
                <a:ea typeface="宋体" pitchFamily="2" charset="-122"/>
              </a:rPr>
              <a:t>Job A</a:t>
            </a:r>
            <a:r>
              <a:rPr lang="zh-CN" altLang="en-US" sz="2000" b="true">
                <a:ea typeface="宋体" pitchFamily="2" charset="-122"/>
              </a:rPr>
              <a:t>也执行完了，</a:t>
            </a:r>
            <a:r>
              <a:rPr lang="en-US" altLang="zh-CN" sz="2000" b="true">
                <a:ea typeface="宋体" pitchFamily="2" charset="-122"/>
              </a:rPr>
              <a:t>CPU</a:t>
            </a:r>
            <a:r>
              <a:rPr lang="zh-CN" altLang="en-US" sz="2000" b="true">
                <a:ea typeface="宋体" pitchFamily="2" charset="-122"/>
              </a:rPr>
              <a:t> </a:t>
            </a:r>
            <a:r>
              <a:rPr lang="en-US" altLang="zh-CN" sz="2000" b="true">
                <a:ea typeface="宋体" pitchFamily="2" charset="-122"/>
              </a:rPr>
              <a:t>0</a:t>
            </a:r>
            <a:r>
              <a:rPr lang="zh-CN" altLang="en-US" sz="2000" b="true">
                <a:ea typeface="宋体" pitchFamily="2" charset="-122"/>
              </a:rPr>
              <a:t>完全闲置</a:t>
            </a:r>
            <a:endParaRPr lang="zh-CN" altLang="en-US" sz="2000" b="true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38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一核有难，九核围观</a:t>
            </a:r>
            <a:r>
              <a:rPr lang="en-US">
                <a:latin typeface="Comic Sans MS"/>
                <a:ea typeface="宋体"/>
              </a:rPr>
              <a:t> 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endParaRPr lang="zh-CN">
              <a:latin typeface="Comic Sans MS"/>
              <a:ea typeface="宋体"/>
            </a:endParaRPr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</p:txBody>
      </p:sp>
      <p:sp>
        <p:nvSpPr>
          <p:cNvPr id="239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/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40" name=""/>
          <p:cNvPicPr/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2371444" y="2096188"/>
            <a:ext cx="3819571" cy="4646274"/>
          </a:xfrm>
          <a:prstGeom prst="rect"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43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解决</a:t>
            </a:r>
            <a:r>
              <a:rPr lang="en-US">
                <a:latin typeface="Comic Sans MS"/>
                <a:ea typeface="宋体"/>
                <a:cs typeface="+mn-cs"/>
              </a:rPr>
              <a:t>load imbalance</a:t>
            </a:r>
            <a:r>
              <a:rPr lang="zh-CN">
                <a:latin typeface="Comic Sans MS"/>
                <a:ea typeface="宋体"/>
                <a:cs typeface="+mn-cs"/>
              </a:rPr>
              <a:t>的办法：</a:t>
            </a:r>
            <a:r>
              <a:rPr lang="en-US">
                <a:latin typeface="Comic Sans MS"/>
                <a:ea typeface="宋体"/>
                <a:cs typeface="+mn-cs"/>
              </a:rPr>
              <a:t>job </a:t>
            </a:r>
            <a:r>
              <a:rPr lang="en-US">
                <a:latin typeface="Comic Sans MS"/>
                <a:ea typeface="宋体"/>
                <a:cs typeface="+mn-cs"/>
              </a:rPr>
              <a:t>migration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但这种情况下，单独迁移一个</a:t>
            </a:r>
            <a:r>
              <a:rPr lang="en-US">
                <a:latin typeface="Comic Sans MS"/>
                <a:ea typeface="宋体"/>
              </a:rPr>
              <a:t>job</a:t>
            </a:r>
            <a:r>
              <a:rPr lang="zh-CN">
                <a:latin typeface="Comic Sans MS"/>
                <a:ea typeface="宋体"/>
              </a:rPr>
              <a:t>并不解决问题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更灵活的</a:t>
            </a:r>
            <a:r>
              <a:rPr lang="en-US">
                <a:latin typeface="Comic Sans MS"/>
                <a:ea typeface="宋体"/>
              </a:rPr>
              <a:t>job migration</a:t>
            </a:r>
            <a:r>
              <a:rPr lang="zh-CN">
                <a:latin typeface="Comic Sans MS"/>
                <a:ea typeface="宋体"/>
              </a:rPr>
              <a:t>：</a:t>
            </a:r>
            <a:r>
              <a:rPr lang="en-US">
                <a:latin typeface="Comic Sans MS"/>
                <a:ea typeface="宋体"/>
              </a:rPr>
              <a:t>Work stealing</a:t>
            </a:r>
            <a:endParaRPr/>
          </a:p>
          <a:p>
            <a:pPr lvl="2">
              <a:buChar char="•"/>
            </a:pPr>
            <a:r>
              <a:rPr lang="zh-CN">
                <a:latin typeface="Comic Sans MS"/>
                <a:ea typeface="宋体"/>
              </a:rPr>
              <a:t>不饱和队列从其他队列拿过来一两个</a:t>
            </a:r>
            <a:r>
              <a:rPr lang="en-US">
                <a:latin typeface="Comic Sans MS"/>
                <a:ea typeface="宋体"/>
              </a:rPr>
              <a:t>job</a:t>
            </a:r>
            <a:r>
              <a:rPr lang="zh-CN">
                <a:latin typeface="Comic Sans MS"/>
                <a:ea typeface="宋体"/>
              </a:rPr>
              <a:t>；但频率太高也会有问题</a:t>
            </a:r>
            <a:endParaRPr lang="zh-CN">
              <a:latin typeface="Comic Sans MS"/>
              <a:ea typeface="宋体"/>
            </a:endParaRPr>
          </a:p>
        </p:txBody>
      </p:sp>
      <p:sp>
        <p:nvSpPr>
          <p:cNvPr id="244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4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590800"/>
            <a:ext cx="4038600" cy="614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205163"/>
            <a:ext cx="5867400" cy="1017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7" name="图片 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478463"/>
            <a:ext cx="6096000" cy="1046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8" name="椭圆 2"/>
          <p:cNvSpPr/>
          <p:nvPr/>
        </p:nvSpPr>
        <p:spPr>
          <a:xfrm>
            <a:off x="5410200" y="5867400"/>
            <a:ext cx="1295400" cy="650875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false"/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 b="fals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1"/>
              </a:spcBef>
              <a:buNone/>
            </a:pPr>
            <a:endParaRPr lang="zh-CN" altLang="en-US" sz="2000" b="true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>
  <p:cSld>
    <p:spTree>
      <p:nvGrpSpPr>
        <p:cNvPr id="2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zh-CN" altLang="en-US">
                <a:ea typeface="宋体" pitchFamily="2" charset="-122"/>
              </a:rPr>
              <a:t>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51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>
                <a:ea typeface="宋体" pitchFamily="2" charset="-122"/>
              </a:rPr>
              <a:t>Linux</a:t>
            </a:r>
            <a:r>
              <a:rPr lang="zh-CN" altLang="en-US">
                <a:ea typeface="宋体" pitchFamily="2" charset="-122"/>
              </a:rPr>
              <a:t>的多核</a:t>
            </a:r>
            <a:r>
              <a:rPr lang="en-US" altLang="zh-CN">
                <a:ea typeface="宋体" pitchFamily="2" charset="-122"/>
              </a:rPr>
              <a:t>CPU</a:t>
            </a:r>
            <a:r>
              <a:rPr lang="zh-CN" altLang="en-US">
                <a:ea typeface="宋体" pitchFamily="2" charset="-122"/>
              </a:rPr>
              <a:t>调度策略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没有一种确定的方案完全优于其他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CFS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Completely Fair Scheduler</a:t>
            </a:r>
            <a:r>
              <a:rPr lang="zh-CN" altLang="en-US">
                <a:ea typeface="宋体" pitchFamily="2" charset="-122"/>
              </a:rPr>
              <a:t>）：多队列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类似于</a:t>
            </a:r>
            <a:r>
              <a:rPr lang="en-US" altLang="zh-CN">
                <a:ea typeface="宋体" pitchFamily="2" charset="-122"/>
              </a:rPr>
              <a:t>stride scheduler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BFS</a:t>
            </a:r>
            <a:r>
              <a:rPr lang="zh-CN" altLang="en-US">
                <a:ea typeface="宋体" pitchFamily="2" charset="-122"/>
              </a:rPr>
              <a:t>（</a:t>
            </a:r>
            <a:r>
              <a:rPr lang="en-US" altLang="zh-CN">
                <a:ea typeface="宋体" pitchFamily="2" charset="-122"/>
              </a:rPr>
              <a:t>BF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Scheduler</a:t>
            </a:r>
            <a:r>
              <a:rPr lang="zh-CN" altLang="en-US">
                <a:ea typeface="宋体" pitchFamily="2" charset="-122"/>
              </a:rPr>
              <a:t>）：单队列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O(1) Scheduler</a:t>
            </a:r>
            <a:r>
              <a:rPr lang="zh-CN" altLang="en-US">
                <a:ea typeface="宋体" pitchFamily="2" charset="-122"/>
              </a:rPr>
              <a:t>：多队列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类似于</a:t>
            </a:r>
            <a:r>
              <a:rPr lang="en-US" altLang="zh-CN">
                <a:ea typeface="宋体" pitchFamily="2" charset="-122"/>
              </a:rPr>
              <a:t>MLFQ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52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255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256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57" name="Picture 2" descr="https://upload-images.jianshu.io/upload_images/8793587-e60d0565e079555c.jpg?imageMogr2/auto-orient/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30163"/>
            <a:ext cx="6797675" cy="6845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>
  <p:cSld>
    <p:spTree>
      <p:nvGrpSpPr>
        <p:cNvPr id="2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标题 1"/>
          <p:cNvSpPr>
            <a:spLocks noGrp="true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>
              <a:buClrTx/>
              <a:buSzTx/>
              <a:buFontTx/>
              <a:buNone/>
            </a:pPr>
            <a:r>
              <a:rPr lang="zh-CN" altLang="en-US" sz="4000">
                <a:latin typeface="+mj-lt"/>
                <a:ea typeface="+mj-ea"/>
                <a:cs typeface="+mj-cs"/>
              </a:rPr>
              <a:t>国产</a:t>
            </a:r>
            <a:r>
              <a:rPr lang="en-US" altLang="zh-CN" sz="4000">
                <a:latin typeface="+mj-lt"/>
                <a:ea typeface="+mj-ea"/>
                <a:cs typeface="+mj-cs"/>
              </a:rPr>
              <a:t>CPU</a:t>
            </a:r>
            <a:endParaRPr lang="zh-CN" altLang="en-US" sz="4000">
              <a:latin typeface="+mj-lt"/>
              <a:ea typeface="+mj-ea"/>
              <a:cs typeface="+mj-cs"/>
            </a:endParaRPr>
          </a:p>
        </p:txBody>
      </p:sp>
      <p:sp>
        <p:nvSpPr>
          <p:cNvPr id="260" name="灯片编号占位符 3"/>
          <p:cNvSpPr txBox="true">
            <a:spLocks noGrp="true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false">
                <a:latin typeface="Times New Roman" panose="02020603050405020304" pitchFamily="18" charset="0"/>
              </a:rPr>
              <a:t/>
            </a:fld>
            <a:endParaRPr lang="zh-CN" altLang="en-US" sz="1400" b="fals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>
              <a:buNone/>
            </a:pPr>
            <a:r>
              <a:rPr lang="zh-CN" altLang="en-US"/>
              <a:t>冯诺伊曼结构</a:t>
            </a:r>
            <a:endParaRPr lang="zh-CN" altLang="en-US"/>
          </a:p>
        </p:txBody>
      </p:sp>
      <p:sp>
        <p:nvSpPr>
          <p:cNvPr id="263" name="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false">
                <a:latin typeface="Times New Roman" panose="02020603050405020304" pitchFamily="18" charset="0"/>
              </a:rPr>
              <a:t/>
            </a:fld>
            <a:endParaRPr lang="zh-CN" altLang="en-US" sz="1400" b="false">
              <a:latin typeface="Times New Roman" panose="02020603050405020304" pitchFamily="18" charset="0"/>
            </a:endParaRPr>
          </a:p>
        </p:txBody>
      </p:sp>
      <p:pic>
        <p:nvPicPr>
          <p:cNvPr id="264" name="内容占位符 5" descr="00adf41633c29317962b43a4.jp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0" y="3957638"/>
            <a:ext cx="1919288" cy="2443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5" name="标题 1"/>
          <p:cNvSpPr txBox="true"/>
          <p:nvPr/>
        </p:nvSpPr>
        <p:spPr>
          <a:xfrm>
            <a:off x="6429375" y="6416675"/>
            <a:ext cx="2881313" cy="48736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>
              <a:buNone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</a:rPr>
              <a:t>计算机之父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</a:rPr>
              <a:t>——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</a:rPr>
              <a:t>约翰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Wingdings" panose="05000000000000000000"/>
              </a:rPr>
              <a:t>·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</a:rPr>
              <a:t>冯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Wingdings" panose="05000000000000000000"/>
              </a:rPr>
              <a:t>·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</a:rPr>
              <a:t>诺依曼</a:t>
            </a:r>
            <a:endParaRPr lang="zh-CN" altLang="en-US" sz="140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266" name="矩形 6"/>
          <p:cNvSpPr/>
          <p:nvPr/>
        </p:nvSpPr>
        <p:spPr>
          <a:xfrm>
            <a:off x="2714625" y="2522538"/>
            <a:ext cx="1189038" cy="503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false"/>
          <a:p>
            <a:pPr algn="ctr" eaLnBrk="true" fontAlgn="t" hangingPunct="true"/>
            <a:r>
              <a:rPr lang="zh-CN" altLang="en-US" sz="1600" b="false">
                <a:latin typeface="Huawei Sans" pitchFamily="34" charset="0"/>
                <a:ea typeface="方正兰亭黑简体" pitchFamily="2" charset="-122"/>
              </a:rPr>
              <a:t>运算器</a:t>
            </a:r>
            <a:endParaRPr lang="zh-CN" altLang="en-US" sz="1600" b="false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267" name="矩形 7"/>
          <p:cNvSpPr/>
          <p:nvPr/>
        </p:nvSpPr>
        <p:spPr>
          <a:xfrm>
            <a:off x="2714625" y="3651250"/>
            <a:ext cx="1189038" cy="504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false"/>
          <a:p>
            <a:pPr algn="ctr" eaLnBrk="true" fontAlgn="t" hangingPunct="true"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存储</a:t>
            </a:r>
            <a:r>
              <a:rPr lang="zh-CN" altLang="en-US" sz="1600" b="false">
                <a:latin typeface="Huawei Sans" pitchFamily="34" charset="0"/>
                <a:ea typeface="方正兰亭黑简体" pitchFamily="2" charset="-122"/>
              </a:rPr>
              <a:t>器</a:t>
            </a:r>
            <a:endParaRPr lang="zh-CN" altLang="en-US" sz="1600" b="false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268" name="矩形 8"/>
          <p:cNvSpPr/>
          <p:nvPr/>
        </p:nvSpPr>
        <p:spPr>
          <a:xfrm>
            <a:off x="2714625" y="4751388"/>
            <a:ext cx="1189038" cy="504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false"/>
          <a:p>
            <a:pPr algn="ctr" eaLnBrk="true" fontAlgn="t" hangingPunct="true"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控制</a:t>
            </a:r>
            <a:r>
              <a:rPr lang="zh-CN" altLang="en-US" sz="1600" b="false">
                <a:latin typeface="Huawei Sans" pitchFamily="34" charset="0"/>
                <a:ea typeface="方正兰亭黑简体" pitchFamily="2" charset="-122"/>
              </a:rPr>
              <a:t>器</a:t>
            </a:r>
            <a:endParaRPr lang="zh-CN" altLang="en-US" sz="1600" b="false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269" name="矩形 9"/>
          <p:cNvSpPr/>
          <p:nvPr/>
        </p:nvSpPr>
        <p:spPr>
          <a:xfrm>
            <a:off x="403225" y="3643313"/>
            <a:ext cx="1187450" cy="504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false"/>
          <a:p>
            <a:pPr algn="ctr" eaLnBrk="true" fontAlgn="t" hangingPunct="true"/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输入设备</a:t>
            </a:r>
            <a:endParaRPr lang="zh-CN" altLang="en-US" sz="1600" b="false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270" name="矩形 10"/>
          <p:cNvSpPr/>
          <p:nvPr/>
        </p:nvSpPr>
        <p:spPr>
          <a:xfrm>
            <a:off x="5029200" y="3643313"/>
            <a:ext cx="1187450" cy="504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false"/>
          <a:p>
            <a:pPr algn="ctr" eaLnBrk="true" fontAlgn="t" hangingPunct="true"/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输出设备</a:t>
            </a:r>
            <a:endParaRPr lang="zh-CN" altLang="en-US" sz="1600" b="false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271" name="右箭头 11"/>
          <p:cNvSpPr/>
          <p:nvPr/>
        </p:nvSpPr>
        <p:spPr>
          <a:xfrm>
            <a:off x="1590675" y="3829050"/>
            <a:ext cx="1123950" cy="149225"/>
          </a:xfrm>
          <a:prstGeom prst="rightArrow">
            <a:avLst>
              <a:gd name="adj1" fmla="val 50000"/>
              <a:gd name="adj2" fmla="val 5017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true" fontAlgn="t" hangingPunct="true"/>
            <a:endParaRPr lang="zh-CN" altLang="en-US" sz="1600" b="false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272" name="右箭头 12"/>
          <p:cNvSpPr/>
          <p:nvPr/>
        </p:nvSpPr>
        <p:spPr>
          <a:xfrm>
            <a:off x="3905250" y="3829050"/>
            <a:ext cx="1123950" cy="149225"/>
          </a:xfrm>
          <a:prstGeom prst="rightArrow">
            <a:avLst>
              <a:gd name="adj1" fmla="val 50000"/>
              <a:gd name="adj2" fmla="val 5017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true" fontAlgn="t" hangingPunct="true"/>
            <a:endParaRPr lang="zh-CN" altLang="en-US" sz="1600" b="false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273" name="右箭头 13"/>
          <p:cNvSpPr/>
          <p:nvPr/>
        </p:nvSpPr>
        <p:spPr>
          <a:xfrm rot="5400000">
            <a:off x="2828925" y="3252788"/>
            <a:ext cx="617538" cy="179387"/>
          </a:xfrm>
          <a:prstGeom prst="rightArrow">
            <a:avLst>
              <a:gd name="adj1" fmla="val 50000"/>
              <a:gd name="adj2" fmla="val 50139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true" fontAlgn="t" hangingPunct="true"/>
            <a:endParaRPr lang="zh-CN" altLang="en-US" sz="1600" b="false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274" name="右箭头 14"/>
          <p:cNvSpPr/>
          <p:nvPr/>
        </p:nvSpPr>
        <p:spPr>
          <a:xfrm rot="5400000">
            <a:off x="3175000" y="4351338"/>
            <a:ext cx="600075" cy="198437"/>
          </a:xfrm>
          <a:prstGeom prst="rightArrow">
            <a:avLst>
              <a:gd name="adj1" fmla="val 50000"/>
              <a:gd name="adj2" fmla="val 49882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true" fontAlgn="t" hangingPunct="true"/>
            <a:endParaRPr lang="zh-CN" altLang="en-US" sz="1600" b="false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275" name="右箭头 15"/>
          <p:cNvSpPr/>
          <p:nvPr/>
        </p:nvSpPr>
        <p:spPr>
          <a:xfrm rot="-5400000">
            <a:off x="3157538" y="3244850"/>
            <a:ext cx="617537" cy="179388"/>
          </a:xfrm>
          <a:prstGeom prst="rightArrow">
            <a:avLst>
              <a:gd name="adj1" fmla="val 50000"/>
              <a:gd name="adj2" fmla="val 50138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true" fontAlgn="t" hangingPunct="true"/>
            <a:endParaRPr lang="zh-CN" altLang="en-US" sz="1600" b="false">
              <a:latin typeface="Huawei Sans" pitchFamily="34" charset="0"/>
              <a:ea typeface="方正兰亭黑简体" pitchFamily="2" charset="-122"/>
            </a:endParaRPr>
          </a:p>
        </p:txBody>
      </p:sp>
      <p:cxnSp>
        <p:nvCxnSpPr>
          <p:cNvPr id="276" name="直接箭头连接符 19"/>
          <p:cNvCxnSpPr/>
          <p:nvPr/>
        </p:nvCxnSpPr>
        <p:spPr>
          <a:xfrm flipV="true">
            <a:off x="3184525" y="4156075"/>
            <a:ext cx="0" cy="5953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277" name="肘形连接符 17"/>
          <p:cNvCxnSpPr>
            <a:endCxn id="266" idx="1"/>
          </p:cNvCxnSpPr>
          <p:nvPr/>
        </p:nvCxnSpPr>
        <p:spPr>
          <a:xfrm rot="-5400000" flipV="true">
            <a:off x="1873250" y="3613150"/>
            <a:ext cx="1978025" cy="296863"/>
          </a:xfrm>
          <a:prstGeom prst="bentConnector4">
            <a:avLst>
              <a:gd name="adj1" fmla="val 19134"/>
              <a:gd name="adj2" fmla="val 176963"/>
            </a:avLst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肘形连接符 18"/>
          <p:cNvCxnSpPr>
            <a:stCxn id="268" idx="1"/>
            <a:endCxn id="269" idx="2"/>
          </p:cNvCxnSpPr>
          <p:nvPr/>
        </p:nvCxnSpPr>
        <p:spPr>
          <a:xfrm rot="10800000">
            <a:off x="996950" y="4148138"/>
            <a:ext cx="1717675" cy="855662"/>
          </a:xfrm>
          <a:prstGeom prst="bent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肘形连接符 19"/>
          <p:cNvCxnSpPr>
            <a:stCxn id="268" idx="3"/>
            <a:endCxn id="270" idx="2"/>
          </p:cNvCxnSpPr>
          <p:nvPr/>
        </p:nvCxnSpPr>
        <p:spPr>
          <a:xfrm flipV="true">
            <a:off x="3903663" y="4148138"/>
            <a:ext cx="1719262" cy="855662"/>
          </a:xfrm>
          <a:prstGeom prst="bentConnector2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右箭头 20"/>
          <p:cNvSpPr/>
          <p:nvPr/>
        </p:nvSpPr>
        <p:spPr>
          <a:xfrm>
            <a:off x="5919788" y="2068513"/>
            <a:ext cx="1125537" cy="150812"/>
          </a:xfrm>
          <a:prstGeom prst="rightArrow">
            <a:avLst>
              <a:gd name="adj1" fmla="val 50000"/>
              <a:gd name="adj2" fmla="val 49719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eaLnBrk="true" fontAlgn="t" hangingPunct="true"/>
            <a:endParaRPr lang="zh-CN" altLang="en-US" sz="1600" b="false">
              <a:latin typeface="Huawei Sans" pitchFamily="34" charset="0"/>
              <a:ea typeface="方正兰亭黑简体" pitchFamily="2" charset="-122"/>
            </a:endParaRPr>
          </a:p>
        </p:txBody>
      </p:sp>
      <p:cxnSp>
        <p:nvCxnSpPr>
          <p:cNvPr id="281" name="直接箭头连接符 82"/>
          <p:cNvCxnSpPr/>
          <p:nvPr/>
        </p:nvCxnSpPr>
        <p:spPr>
          <a:xfrm flipV="true">
            <a:off x="5919788" y="2557463"/>
            <a:ext cx="1125537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82" name="文本框 22"/>
          <p:cNvSpPr txBox="true"/>
          <p:nvPr/>
        </p:nvSpPr>
        <p:spPr>
          <a:xfrm>
            <a:off x="7172325" y="1976438"/>
            <a:ext cx="1042988" cy="3349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7802" tIns="43901" rIns="87802" bIns="43901" anchor="ctr" anchorCtr="false">
            <a:spAutoFit/>
          </a:bodyPr>
          <a:p>
            <a:pPr/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数据流</a:t>
            </a:r>
            <a:endParaRPr lang="zh-CN" altLang="en-US" sz="160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283" name="文本框 23"/>
          <p:cNvSpPr txBox="true"/>
          <p:nvPr/>
        </p:nvSpPr>
        <p:spPr>
          <a:xfrm>
            <a:off x="7172325" y="2390775"/>
            <a:ext cx="1042988" cy="3349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87802" tIns="43901" rIns="87802" bIns="43901" anchor="ctr" anchorCtr="false">
            <a:spAutoFit/>
          </a:bodyPr>
          <a:p>
            <a:pPr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控制流</a:t>
            </a:r>
            <a:endParaRPr lang="zh-CN" altLang="en-US" sz="1600">
              <a:latin typeface="Huawei Sans" pitchFamily="34" charset="0"/>
              <a:ea typeface="方正兰亭黑简体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>
              <a:buNone/>
            </a:pPr>
            <a:r>
              <a:rPr lang="zh-CN" altLang="en-US"/>
              <a:t>哈佛结构</a:t>
            </a:r>
            <a:endParaRPr lang="zh-CN" altLang="en-US"/>
          </a:p>
        </p:txBody>
      </p:sp>
      <p:sp>
        <p:nvSpPr>
          <p:cNvPr id="286" name="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false">
                <a:latin typeface="Times New Roman" panose="02020603050405020304" pitchFamily="18" charset="0"/>
              </a:rPr>
              <a:t/>
            </a:fld>
            <a:endParaRPr lang="zh-CN" altLang="en-US" sz="1400" b="false">
              <a:latin typeface="Times New Roman" panose="02020603050405020304" pitchFamily="18" charset="0"/>
            </a:endParaRPr>
          </a:p>
        </p:txBody>
      </p:sp>
      <p:sp>
        <p:nvSpPr>
          <p:cNvPr id="287" name="文本框 4"/>
          <p:cNvSpPr txBox="true"/>
          <p:nvPr/>
        </p:nvSpPr>
        <p:spPr>
          <a:xfrm>
            <a:off x="206375" y="4510088"/>
            <a:ext cx="832802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哈佛结构是一种将程序指令存储和数据存储分开的存储器结构，它的主要特点是将程序和数据存储在不同的存储空间中</a:t>
            </a:r>
            <a:endParaRPr lang="en-US" altLang="zh-CN" sz="1600">
              <a:latin typeface="Huawei Sans" pitchFamily="34" charset="0"/>
              <a:ea typeface="方正兰亭黑简体" pitchFamily="2" charset="-122"/>
            </a:endParaRPr>
          </a:p>
          <a:p>
            <a:pPr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即程序存储器和数据存储器是两个独立的存储器，每个存储器独立编址、独立访问，</a:t>
            </a:r>
            <a:endParaRPr lang="en-US" altLang="zh-CN" sz="1600">
              <a:latin typeface="Huawei Sans" pitchFamily="34" charset="0"/>
              <a:ea typeface="方正兰亭黑简体" pitchFamily="2" charset="-122"/>
            </a:endParaRPr>
          </a:p>
          <a:p>
            <a:pPr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目的是为了减轻程序运行时的访存瓶颈。</a:t>
            </a:r>
            <a:endParaRPr lang="en-US" altLang="zh-CN" sz="1600">
              <a:latin typeface="Huawei Sans" pitchFamily="34" charset="0"/>
              <a:ea typeface="方正兰亭黑简体" pitchFamily="2" charset="-122"/>
            </a:endParaRPr>
          </a:p>
          <a:p>
            <a:pPr>
              <a:buNone/>
            </a:pPr>
            <a:endParaRPr lang="en-US" altLang="zh-CN" sz="1600">
              <a:latin typeface="Huawei Sans" pitchFamily="34" charset="0"/>
              <a:ea typeface="方正兰亭黑简体" pitchFamily="2" charset="-122"/>
            </a:endParaRPr>
          </a:p>
          <a:p>
            <a:pPr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哈佛架构的中央处理器典型代表</a:t>
            </a:r>
            <a:r>
              <a:rPr lang="en-US" altLang="zh-CN" sz="1600">
                <a:latin typeface="Huawei Sans" pitchFamily="34" charset="0"/>
                <a:ea typeface="方正兰亭黑简体" pitchFamily="2" charset="-122"/>
              </a:rPr>
              <a:t>ARM9/10</a:t>
            </a: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及后续</a:t>
            </a:r>
            <a:r>
              <a:rPr lang="en-US" altLang="zh-CN" sz="1600">
                <a:latin typeface="Huawei Sans" pitchFamily="34" charset="0"/>
                <a:ea typeface="方正兰亭黑简体" pitchFamily="2" charset="-122"/>
              </a:rPr>
              <a:t>ARMv8</a:t>
            </a: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的处理器，例如：华为鲲鹏</a:t>
            </a:r>
            <a:r>
              <a:rPr lang="en-US" altLang="zh-CN" sz="1600">
                <a:latin typeface="Huawei Sans" pitchFamily="34" charset="0"/>
                <a:ea typeface="方正兰亭黑简体" pitchFamily="2" charset="-122"/>
              </a:rPr>
              <a:t>920</a:t>
            </a: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处理器。</a:t>
            </a:r>
            <a:endParaRPr lang="zh-CN" altLang="en-US" sz="1600">
              <a:latin typeface="Huawei Sans" pitchFamily="34" charset="0"/>
              <a:ea typeface="方正兰亭黑简体" pitchFamily="2" charset="-122"/>
            </a:endParaRPr>
          </a:p>
        </p:txBody>
      </p:sp>
      <p:pic>
        <p:nvPicPr>
          <p:cNvPr id="288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" y="1403350"/>
            <a:ext cx="5232400" cy="307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First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In,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First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Out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(FIFO)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291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zh-CN" altLang="en-US">
                <a:ea typeface="宋体" pitchFamily="2" charset="-122"/>
              </a:rPr>
              <a:t>缺点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当任务长度差距较大时，如下图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平均</a:t>
            </a:r>
            <a:r>
              <a:rPr lang="en-US" altLang="zh-CN">
                <a:ea typeface="宋体" pitchFamily="2" charset="-122"/>
              </a:rPr>
              <a:t>turnaround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(100+110+120)/3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110</a:t>
            </a:r>
            <a:endParaRPr lang="en-US" altLang="zh-CN">
              <a:ea typeface="宋体" pitchFamily="2" charset="-122"/>
            </a:endParaRPr>
          </a:p>
          <a:p>
            <a:pPr lvl="1"/>
            <a:endParaRPr lang="zh-CN" altLang="en-US">
              <a:ea typeface="宋体" pitchFamily="2" charset="-122"/>
            </a:endParaRPr>
          </a:p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292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293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2090738" y="3429000"/>
            <a:ext cx="4810125" cy="1981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4" name=""/>
          <p:cNvSpPr txBox="true"/>
          <p:nvPr/>
        </p:nvSpPr>
        <p:spPr>
          <a:xfrm rot="0" flipH="false" flipV="false">
            <a:off x="2756263" y="5715000"/>
            <a:ext cx="2927350" cy="4572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zh-CN" sz="2400">
                <a:solidFill>
                  <a:srgbClr val="FF0000">
                    <a:alpha val="100000"/>
                  </a:srgbClr>
                </a:solidFill>
              </a:rPr>
              <a:t>如何解决这个问题？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>
              <a:buNone/>
            </a:pPr>
            <a:r>
              <a:rPr lang="zh-CN" altLang="en-US"/>
              <a:t>主流</a:t>
            </a:r>
            <a:r>
              <a:rPr lang="en-US" altLang="zh-CN"/>
              <a:t>CPU</a:t>
            </a:r>
            <a:r>
              <a:rPr lang="zh-CN" altLang="en-US"/>
              <a:t>发展路径</a:t>
            </a:r>
            <a:endParaRPr lang="zh-CN" altLang="en-US"/>
          </a:p>
        </p:txBody>
      </p:sp>
      <p:sp>
        <p:nvSpPr>
          <p:cNvPr id="297" name="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false">
                <a:latin typeface="Times New Roman" panose="02020603050405020304" pitchFamily="18" charset="0"/>
              </a:rPr>
              <a:t/>
            </a:fld>
            <a:endParaRPr lang="zh-CN" altLang="en-US" sz="1400" b="false">
              <a:latin typeface="Times New Roman" panose="02020603050405020304" pitchFamily="18" charset="0"/>
            </a:endParaRPr>
          </a:p>
        </p:txBody>
      </p:sp>
      <p:pic>
        <p:nvPicPr>
          <p:cNvPr id="298" name="图片 73" descr="图示  描述已自动生成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43063"/>
            <a:ext cx="9144000" cy="4529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>
              <a:buNone/>
            </a:pPr>
            <a:r>
              <a:rPr lang="en-US" altLang="zh-CN"/>
              <a:t>ARM</a:t>
            </a:r>
            <a:r>
              <a:rPr lang="zh-CN" altLang="en-US"/>
              <a:t>提供更多计算核心</a:t>
            </a:r>
            <a:endParaRPr lang="zh-CN" altLang="en-US"/>
          </a:p>
        </p:txBody>
      </p:sp>
      <p:sp>
        <p:nvSpPr>
          <p:cNvPr id="301" name="内容占位符 2"/>
          <p:cNvSpPr>
            <a:spLocks noGrp="true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false" compatLnSpc="true"/>
          <a:p>
            <a:pPr marL="287655" indent="-287655">
              <a:spcBef>
                <a:spcPts val="600"/>
              </a:spcBef>
            </a:pPr>
            <a:r>
              <a:rPr lang="zh-CN" altLang="en-US" sz="2400"/>
              <a:t>工艺、主频遇到瓶颈后，开始通过增加核数的方式来提升性能；</a:t>
            </a:r>
            <a:endParaRPr lang="en-US" altLang="zh-CN" sz="2400"/>
          </a:p>
          <a:p>
            <a:pPr marL="287655" indent="-287655">
              <a:spcBef>
                <a:spcPts val="600"/>
              </a:spcBef>
            </a:pPr>
            <a:r>
              <a:rPr lang="zh-CN" altLang="en-US" sz="2400"/>
              <a:t>芯片的物理尺寸有限制，不能无限制的增加；</a:t>
            </a:r>
            <a:endParaRPr lang="en-US" altLang="zh-CN" sz="2400"/>
          </a:p>
          <a:p>
            <a:pPr marL="287655" indent="-287655">
              <a:spcBef>
                <a:spcPts val="600"/>
              </a:spcBef>
            </a:pPr>
            <a:r>
              <a:rPr lang="en-US" altLang="zh-CN" sz="2400"/>
              <a:t>ARM</a:t>
            </a:r>
            <a:r>
              <a:rPr lang="zh-CN" altLang="en-US" sz="2400"/>
              <a:t>的众核横向扩展空间优势明显。</a:t>
            </a:r>
            <a:endParaRPr lang="zh-CN" altLang="en-US" sz="2400"/>
          </a:p>
          <a:p>
            <a:pPr marL="287655" indent="-287655"/>
            <a:endParaRPr lang="zh-CN" altLang="en-US" sz="2400"/>
          </a:p>
        </p:txBody>
      </p:sp>
      <p:sp>
        <p:nvSpPr>
          <p:cNvPr id="302" name="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false">
                <a:latin typeface="Times New Roman" panose="02020603050405020304" pitchFamily="18" charset="0"/>
              </a:rPr>
              <a:t/>
            </a:fld>
            <a:endParaRPr lang="zh-CN" altLang="en-US" sz="1400" b="false">
              <a:latin typeface="Times New Roman" panose="02020603050405020304" pitchFamily="18" charset="0"/>
            </a:endParaRPr>
          </a:p>
        </p:txBody>
      </p:sp>
      <p:grpSp>
        <p:nvGrpSpPr>
          <p:cNvPr id="303" name="组合 4"/>
          <p:cNvGrpSpPr/>
          <p:nvPr/>
        </p:nvGrpSpPr>
        <p:grpSpPr>
          <a:xfrm>
            <a:off x="82550" y="3692525"/>
            <a:ext cx="4267200" cy="2514600"/>
            <a:chOff x="6417302" y="2236670"/>
            <a:chExt cx="4281052" cy="2300644"/>
          </a:xfrm>
        </p:grpSpPr>
        <p:pic>
          <p:nvPicPr>
            <p:cNvPr id="304" name="Picture 3"/>
            <p:cNvPicPr>
              <a:picLocks noChangeAspect="true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417302" y="2236670"/>
              <a:ext cx="4281052" cy="230064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5" name="TextBox 13"/>
            <p:cNvSpPr txBox="true"/>
            <p:nvPr/>
          </p:nvSpPr>
          <p:spPr>
            <a:xfrm>
              <a:off x="6640411" y="3675772"/>
              <a:ext cx="1006741" cy="3622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>
                <a:buNone/>
              </a:pPr>
              <a:r>
                <a:rPr lang="zh-CN" altLang="en-US" sz="1200">
                  <a:latin typeface="Huawei Sans" pitchFamily="34" charset="0"/>
                  <a:ea typeface="方正兰亭黑简体" pitchFamily="2" charset="-122"/>
                </a:rPr>
                <a:t>单个</a:t>
              </a:r>
              <a:r>
                <a:rPr lang="en-US" altLang="zh-CN" sz="1200">
                  <a:latin typeface="Huawei Sans" pitchFamily="34" charset="0"/>
                  <a:ea typeface="方正兰亭黑简体" pitchFamily="2" charset="-122"/>
                </a:rPr>
                <a:t>ARM</a:t>
              </a:r>
              <a:r>
                <a:rPr lang="zh-CN" altLang="en-US" sz="1200">
                  <a:latin typeface="Huawei Sans" pitchFamily="34" charset="0"/>
                  <a:ea typeface="方正兰亭黑简体" pitchFamily="2" charset="-122"/>
                </a:rPr>
                <a:t>核面积</a:t>
              </a:r>
              <a:endParaRPr lang="en-US" altLang="zh-CN" sz="1200">
                <a:latin typeface="Huawei Sans" pitchFamily="34" charset="0"/>
                <a:ea typeface="方正兰亭黑简体" pitchFamily="2" charset="-122"/>
              </a:endParaRPr>
            </a:p>
            <a:p>
              <a:pPr algn="ctr">
                <a:buNone/>
              </a:pPr>
              <a:r>
                <a:rPr lang="zh-CN" altLang="en-US" sz="1200">
                  <a:latin typeface="Huawei Sans" pitchFamily="34" charset="0"/>
                  <a:ea typeface="方正兰亭黑简体" pitchFamily="2" charset="-122"/>
                </a:rPr>
                <a:t>≈</a:t>
              </a:r>
              <a:r>
                <a:rPr lang="en-US" altLang="zh-CN" sz="1200">
                  <a:latin typeface="Huawei Sans" pitchFamily="34" charset="0"/>
                  <a:ea typeface="方正兰亭黑简体" pitchFamily="2" charset="-122"/>
                </a:rPr>
                <a:t>1.15mm</a:t>
              </a:r>
              <a:r>
                <a:rPr lang="en-US" altLang="zh-CN" sz="1200" baseline="30000">
                  <a:latin typeface="Huawei Sans" pitchFamily="34" charset="0"/>
                  <a:ea typeface="方正兰亭黑简体" pitchFamily="2" charset="-122"/>
                </a:rPr>
                <a:t>2</a:t>
              </a:r>
              <a:endParaRPr lang="zh-CN" altLang="en-US" sz="1200" baseline="30000">
                <a:latin typeface="Huawei Sans" pitchFamily="34" charset="0"/>
                <a:ea typeface="方正兰亭黑简体" pitchFamily="2" charset="-122"/>
              </a:endParaRPr>
            </a:p>
          </p:txBody>
        </p:sp>
        <p:sp>
          <p:nvSpPr>
            <p:cNvPr id="306" name="TextBox 176"/>
            <p:cNvSpPr txBox="true"/>
            <p:nvPr/>
          </p:nvSpPr>
          <p:spPr>
            <a:xfrm>
              <a:off x="7898667" y="2473418"/>
              <a:ext cx="1332147" cy="3622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None/>
              </a:pPr>
              <a:r>
                <a:rPr lang="zh-CN" altLang="en-US" sz="1200">
                  <a:latin typeface="Huawei Sans" pitchFamily="34" charset="0"/>
                  <a:ea typeface="方正兰亭黑简体" pitchFamily="2" charset="-122"/>
                </a:rPr>
                <a:t>单个</a:t>
              </a:r>
              <a:r>
                <a:rPr lang="en-US" altLang="zh-CN" sz="1200">
                  <a:latin typeface="Huawei Sans" pitchFamily="34" charset="0"/>
                  <a:ea typeface="方正兰亭黑简体" pitchFamily="2" charset="-122"/>
                </a:rPr>
                <a:t>X86</a:t>
              </a:r>
              <a:r>
                <a:rPr lang="zh-CN" altLang="en-US" sz="1200">
                  <a:latin typeface="Huawei Sans" pitchFamily="34" charset="0"/>
                  <a:ea typeface="方正兰亭黑简体" pitchFamily="2" charset="-122"/>
                </a:rPr>
                <a:t>核面积</a:t>
              </a:r>
              <a:endParaRPr lang="en-US" altLang="zh-CN" sz="1200">
                <a:latin typeface="Huawei Sans" pitchFamily="34" charset="0"/>
                <a:ea typeface="方正兰亭黑简体" pitchFamily="2" charset="-122"/>
              </a:endParaRPr>
            </a:p>
            <a:p>
              <a:pPr algn="ctr">
                <a:buNone/>
              </a:pPr>
              <a:r>
                <a:rPr lang="zh-CN" altLang="en-US" sz="1200">
                  <a:latin typeface="Huawei Sans" pitchFamily="34" charset="0"/>
                  <a:ea typeface="方正兰亭黑简体" pitchFamily="2" charset="-122"/>
                </a:rPr>
                <a:t>≈</a:t>
              </a:r>
              <a:r>
                <a:rPr lang="en-US" altLang="zh-CN" sz="1200">
                  <a:latin typeface="Huawei Sans" pitchFamily="34" charset="0"/>
                  <a:ea typeface="方正兰亭黑简体" pitchFamily="2" charset="-122"/>
                </a:rPr>
                <a:t>8mm</a:t>
              </a:r>
              <a:r>
                <a:rPr lang="en-US" altLang="zh-CN" sz="1200" baseline="30000">
                  <a:latin typeface="Huawei Sans" pitchFamily="34" charset="0"/>
                  <a:ea typeface="方正兰亭黑简体" pitchFamily="2" charset="-122"/>
                </a:rPr>
                <a:t>2</a:t>
              </a:r>
              <a:endParaRPr lang="zh-CN" altLang="en-US" sz="1200" baseline="30000">
                <a:latin typeface="Huawei Sans" pitchFamily="34" charset="0"/>
                <a:ea typeface="方正兰亭黑简体" pitchFamily="2" charset="-122"/>
              </a:endParaRPr>
            </a:p>
          </p:txBody>
        </p:sp>
      </p:grpSp>
      <p:sp>
        <p:nvSpPr>
          <p:cNvPr id="307" name="Rounded Rectangle 49"/>
          <p:cNvSpPr/>
          <p:nvPr/>
        </p:nvSpPr>
        <p:spPr>
          <a:xfrm>
            <a:off x="4537075" y="4394200"/>
            <a:ext cx="863600" cy="863600"/>
          </a:xfrm>
          <a:prstGeom prst="roundRect">
            <a:avLst/>
          </a:prstGeom>
          <a:solidFill>
            <a:srgbClr val="C7000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endParaRPr kumimoji="false" lang="en-US" sz="2000" b="true" i="false" u="none" strike="noStrike" kern="1200" cap="none" spc="0" normalizeH="false" baseline="0" noProof="fals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Huawei Sans" pitchFamily="34" charset="0"/>
              <a:ea typeface="方正兰亭黑简体" pitchFamily="2" charset="-122"/>
              <a:cs typeface="+mn-cs"/>
            </a:endParaRPr>
          </a:p>
        </p:txBody>
      </p:sp>
      <p:sp>
        <p:nvSpPr>
          <p:cNvPr id="308" name="Right Arrow 50"/>
          <p:cNvSpPr/>
          <p:nvPr/>
        </p:nvSpPr>
        <p:spPr>
          <a:xfrm>
            <a:off x="5475288" y="4724400"/>
            <a:ext cx="776288" cy="158750"/>
          </a:xfrm>
          <a:prstGeom prst="rightArrow">
            <a:avLst/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endParaRPr kumimoji="false" lang="en-US" sz="2000" b="true" i="false" u="none" strike="noStrike" kern="1200" cap="none" spc="0" normalizeH="false" baseline="0" noProof="fals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Huawei Sans" pitchFamily="34" charset="0"/>
              <a:ea typeface="方正兰亭黑简体" pitchFamily="2" charset="-122"/>
              <a:cs typeface="+mn-cs"/>
            </a:endParaRPr>
          </a:p>
        </p:txBody>
      </p:sp>
      <p:sp>
        <p:nvSpPr>
          <p:cNvPr id="309" name="Right Arrow 51"/>
          <p:cNvSpPr/>
          <p:nvPr/>
        </p:nvSpPr>
        <p:spPr>
          <a:xfrm>
            <a:off x="7348538" y="4703763"/>
            <a:ext cx="777875" cy="158750"/>
          </a:xfrm>
          <a:prstGeom prst="rightArrow">
            <a:avLst/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endParaRPr kumimoji="false" lang="en-US" sz="2000" b="true" i="false" u="none" strike="noStrike" kern="1200" cap="none" spc="0" normalizeH="false" baseline="0" noProof="false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Huawei Sans" pitchFamily="34" charset="0"/>
              <a:ea typeface="方正兰亭黑简体" pitchFamily="2" charset="-122"/>
              <a:cs typeface="+mn-cs"/>
            </a:endParaRPr>
          </a:p>
        </p:txBody>
      </p:sp>
      <p:grpSp>
        <p:nvGrpSpPr>
          <p:cNvPr id="310" name="组合 11"/>
          <p:cNvGrpSpPr/>
          <p:nvPr/>
        </p:nvGrpSpPr>
        <p:grpSpPr>
          <a:xfrm>
            <a:off x="6359525" y="4384675"/>
            <a:ext cx="863600" cy="865188"/>
            <a:chOff x="8598094" y="4160562"/>
            <a:chExt cx="864000" cy="885182"/>
          </a:xfrm>
        </p:grpSpPr>
        <p:sp>
          <p:nvSpPr>
            <p:cNvPr id="311" name="Rounded Rectangle 53"/>
            <p:cNvSpPr/>
            <p:nvPr/>
          </p:nvSpPr>
          <p:spPr>
            <a:xfrm>
              <a:off x="8598094" y="4160562"/>
              <a:ext cx="864000" cy="88518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marL="0" marR="0" lvl="0" indent="0" algn="ctr" defTabSz="914400" rtl="false" eaLnBrk="false" fontAlgn="base" latinLnBrk="false" hangingPunct="false">
                <a:lnSpc>
                  <a:spcPct val="100000"/>
                </a:lnSpc>
                <a:spcBef>
                  <a:spcPct val="1"/>
                </a:spcBef>
                <a:spcAft>
                  <a:spcPct val="1"/>
                </a:spcAft>
                <a:buClrTx/>
                <a:buSzTx/>
                <a:buFontTx/>
                <a:buNone/>
                <a:defRPr/>
              </a:pPr>
              <a:endParaRPr kumimoji="false" lang="en-US" sz="2000" b="true" i="false" u="none" strike="noStrike" kern="1200" cap="none" spc="0" normalizeH="false" baseline="0" noProof="fals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Huawei Sans" pitchFamily="34" charset="0"/>
                <a:ea typeface="方正兰亭黑简体" pitchFamily="2" charset="-122"/>
                <a:cs typeface="+mn-cs"/>
              </a:endParaRPr>
            </a:p>
          </p:txBody>
        </p:sp>
        <p:sp>
          <p:nvSpPr>
            <p:cNvPr id="312" name="Rounded Rectangle 54"/>
            <p:cNvSpPr>
              <a:spLocks noChangeAspect="true"/>
            </p:cNvSpPr>
            <p:nvPr/>
          </p:nvSpPr>
          <p:spPr>
            <a:xfrm>
              <a:off x="8707009" y="4318270"/>
              <a:ext cx="215385" cy="221296"/>
            </a:xfrm>
            <a:prstGeom prst="round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marL="0" marR="0" lvl="0" indent="0" algn="ctr" defTabSz="914400" rtl="false" eaLnBrk="false" fontAlgn="base" latinLnBrk="false" hangingPunct="false">
                <a:lnSpc>
                  <a:spcPct val="100000"/>
                </a:lnSpc>
                <a:spcBef>
                  <a:spcPct val="1"/>
                </a:spcBef>
                <a:spcAft>
                  <a:spcPct val="1"/>
                </a:spcAft>
                <a:buClrTx/>
                <a:buSzTx/>
                <a:buFontTx/>
                <a:buNone/>
                <a:defRPr/>
              </a:pPr>
              <a:endParaRPr kumimoji="false" lang="en-US" sz="2000" b="true" i="false" u="none" strike="noStrike" kern="1200" cap="none" spc="0" normalizeH="false" baseline="0" noProof="fals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Huawei Sans" pitchFamily="34" charset="0"/>
                <a:ea typeface="方正兰亭黑简体" pitchFamily="2" charset="-122"/>
                <a:cs typeface="+mn-cs"/>
              </a:endParaRPr>
            </a:p>
          </p:txBody>
        </p:sp>
        <p:sp>
          <p:nvSpPr>
            <p:cNvPr id="313" name="Rounded Rectangle 55"/>
            <p:cNvSpPr>
              <a:spLocks noChangeAspect="true"/>
            </p:cNvSpPr>
            <p:nvPr/>
          </p:nvSpPr>
          <p:spPr>
            <a:xfrm>
              <a:off x="9147721" y="4316313"/>
              <a:ext cx="215385" cy="221296"/>
            </a:xfrm>
            <a:prstGeom prst="round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marL="0" marR="0" lvl="0" indent="0" algn="ctr" defTabSz="914400" rtl="false" eaLnBrk="false" fontAlgn="base" latinLnBrk="false" hangingPunct="false">
                <a:lnSpc>
                  <a:spcPct val="100000"/>
                </a:lnSpc>
                <a:spcBef>
                  <a:spcPct val="1"/>
                </a:spcBef>
                <a:spcAft>
                  <a:spcPct val="1"/>
                </a:spcAft>
                <a:buClrTx/>
                <a:buSzTx/>
                <a:buFontTx/>
                <a:buNone/>
                <a:defRPr/>
              </a:pPr>
              <a:endParaRPr kumimoji="false" lang="en-US" sz="2000" b="true" i="false" u="none" strike="noStrike" kern="1200" cap="none" spc="0" normalizeH="false" baseline="0" noProof="fals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Huawei Sans" pitchFamily="34" charset="0"/>
                <a:ea typeface="方正兰亭黑简体" pitchFamily="2" charset="-122"/>
                <a:cs typeface="+mn-cs"/>
              </a:endParaRPr>
            </a:p>
          </p:txBody>
        </p:sp>
        <p:sp>
          <p:nvSpPr>
            <p:cNvPr id="314" name="Rounded Rectangle 56"/>
            <p:cNvSpPr>
              <a:spLocks noChangeAspect="true"/>
            </p:cNvSpPr>
            <p:nvPr/>
          </p:nvSpPr>
          <p:spPr>
            <a:xfrm>
              <a:off x="8708863" y="4646656"/>
              <a:ext cx="215385" cy="221296"/>
            </a:xfrm>
            <a:prstGeom prst="round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marL="0" marR="0" lvl="0" indent="0" algn="ctr" defTabSz="914400" rtl="false" eaLnBrk="false" fontAlgn="base" latinLnBrk="false" hangingPunct="false">
                <a:lnSpc>
                  <a:spcPct val="100000"/>
                </a:lnSpc>
                <a:spcBef>
                  <a:spcPct val="1"/>
                </a:spcBef>
                <a:spcAft>
                  <a:spcPct val="1"/>
                </a:spcAft>
                <a:buClrTx/>
                <a:buSzTx/>
                <a:buFontTx/>
                <a:buNone/>
                <a:defRPr/>
              </a:pPr>
              <a:endParaRPr kumimoji="false" lang="en-US" sz="2000" b="true" i="false" u="none" strike="noStrike" kern="1200" cap="none" spc="0" normalizeH="false" baseline="0" noProof="fals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Huawei Sans" pitchFamily="34" charset="0"/>
                <a:ea typeface="方正兰亭黑简体" pitchFamily="2" charset="-122"/>
                <a:cs typeface="+mn-cs"/>
              </a:endParaRPr>
            </a:p>
          </p:txBody>
        </p:sp>
        <p:sp>
          <p:nvSpPr>
            <p:cNvPr id="315" name="Rounded Rectangle 57"/>
            <p:cNvSpPr>
              <a:spLocks noChangeAspect="true"/>
            </p:cNvSpPr>
            <p:nvPr/>
          </p:nvSpPr>
          <p:spPr>
            <a:xfrm>
              <a:off x="9147721" y="4651909"/>
              <a:ext cx="215385" cy="221296"/>
            </a:xfrm>
            <a:prstGeom prst="round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marL="0" marR="0" lvl="0" indent="0" algn="ctr" defTabSz="914400" rtl="false" eaLnBrk="false" fontAlgn="base" latinLnBrk="false" hangingPunct="false">
                <a:lnSpc>
                  <a:spcPct val="100000"/>
                </a:lnSpc>
                <a:spcBef>
                  <a:spcPct val="1"/>
                </a:spcBef>
                <a:spcAft>
                  <a:spcPct val="1"/>
                </a:spcAft>
                <a:buClrTx/>
                <a:buSzTx/>
                <a:buFontTx/>
                <a:buNone/>
                <a:defRPr/>
              </a:pPr>
              <a:endParaRPr kumimoji="false" lang="en-US" sz="2000" b="true" i="false" u="none" strike="noStrike" kern="1200" cap="none" spc="0" normalizeH="false" baseline="0" noProof="fals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Huawei Sans" pitchFamily="34" charset="0"/>
                <a:ea typeface="方正兰亭黑简体" pitchFamily="2" charset="-122"/>
                <a:cs typeface="+mn-cs"/>
              </a:endParaRPr>
            </a:p>
          </p:txBody>
        </p:sp>
      </p:grpSp>
      <p:sp>
        <p:nvSpPr>
          <p:cNvPr id="316" name="TextBox 60"/>
          <p:cNvSpPr txBox="true"/>
          <p:nvPr/>
        </p:nvSpPr>
        <p:spPr>
          <a:xfrm>
            <a:off x="4537075" y="4071938"/>
            <a:ext cx="792163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单核</a:t>
            </a:r>
            <a:endParaRPr lang="zh-CN" altLang="en-US" sz="160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317" name="TextBox 168"/>
          <p:cNvSpPr txBox="true"/>
          <p:nvPr/>
        </p:nvSpPr>
        <p:spPr>
          <a:xfrm>
            <a:off x="6353175" y="4071938"/>
            <a:ext cx="792163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多核</a:t>
            </a:r>
            <a:endParaRPr lang="zh-CN" altLang="en-US" sz="160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318" name="TextBox 169"/>
          <p:cNvSpPr txBox="true"/>
          <p:nvPr/>
        </p:nvSpPr>
        <p:spPr>
          <a:xfrm>
            <a:off x="8264525" y="4071938"/>
            <a:ext cx="792163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600">
                <a:latin typeface="Huawei Sans" pitchFamily="34" charset="0"/>
                <a:ea typeface="方正兰亭黑简体" pitchFamily="2" charset="-122"/>
              </a:rPr>
              <a:t>众核</a:t>
            </a:r>
            <a:endParaRPr lang="zh-CN" altLang="en-US" sz="1600">
              <a:latin typeface="Huawei Sans" pitchFamily="34" charset="0"/>
              <a:ea typeface="方正兰亭黑简体" pitchFamily="2" charset="-122"/>
            </a:endParaRPr>
          </a:p>
        </p:txBody>
      </p:sp>
      <p:grpSp>
        <p:nvGrpSpPr>
          <p:cNvPr id="319" name="组合 20"/>
          <p:cNvGrpSpPr/>
          <p:nvPr/>
        </p:nvGrpSpPr>
        <p:grpSpPr>
          <a:xfrm>
            <a:off x="8250238" y="4386263"/>
            <a:ext cx="863600" cy="863600"/>
            <a:chOff x="7748545" y="5296090"/>
            <a:chExt cx="864000" cy="864000"/>
          </a:xfrm>
        </p:grpSpPr>
        <p:sp>
          <p:nvSpPr>
            <p:cNvPr id="320" name="圆角矩形 21"/>
            <p:cNvSpPr/>
            <p:nvPr/>
          </p:nvSpPr>
          <p:spPr>
            <a:xfrm>
              <a:off x="7748545" y="5296090"/>
              <a:ext cx="864000" cy="864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marL="0" marR="0" lvl="0" indent="0" algn="ctr" defTabSz="914400" rtl="false" eaLnBrk="false" fontAlgn="base" latinLnBrk="false" hangingPunct="false">
                <a:lnSpc>
                  <a:spcPct val="100000"/>
                </a:lnSpc>
                <a:spcBef>
                  <a:spcPct val="1"/>
                </a:spcBef>
                <a:spcAft>
                  <a:spcPct val="1"/>
                </a:spcAft>
                <a:buClrTx/>
                <a:buSzTx/>
                <a:buFontTx/>
                <a:buNone/>
                <a:defRPr/>
              </a:pPr>
              <a:endParaRPr kumimoji="false" lang="zh-CN" altLang="en-US" sz="2000" b="true" i="false" u="none" strike="noStrike" kern="1200" cap="none" spc="0" normalizeH="false" baseline="0" noProof="fals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21" name="组合 22"/>
            <p:cNvGrpSpPr/>
            <p:nvPr/>
          </p:nvGrpSpPr>
          <p:grpSpPr>
            <a:xfrm>
              <a:off x="7804291" y="5357393"/>
              <a:ext cx="759034" cy="162600"/>
              <a:chOff x="7804291" y="5357393"/>
              <a:chExt cx="759034" cy="162600"/>
            </a:xfrm>
          </p:grpSpPr>
          <p:grpSp>
            <p:nvGrpSpPr>
              <p:cNvPr id="322" name="Group 52"/>
              <p:cNvGrpSpPr>
                <a:grpSpLocks noChangeAspect="true"/>
              </p:cNvGrpSpPr>
              <p:nvPr/>
            </p:nvGrpSpPr>
            <p:grpSpPr>
              <a:xfrm>
                <a:off x="7804291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323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24" name="Rounded Rectangle 54"/>
                <p:cNvSpPr>
                  <a:spLocks noChangeAspect="true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25" name="Rounded Rectangle 55"/>
                <p:cNvSpPr>
                  <a:spLocks noChangeAspect="true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26" name="Rounded Rectangle 56"/>
                <p:cNvSpPr>
                  <a:spLocks noChangeAspect="true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27" name="Rounded Rectangle 57"/>
                <p:cNvSpPr>
                  <a:spLocks noChangeAspect="true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328" name="Group 52"/>
              <p:cNvGrpSpPr>
                <a:grpSpLocks noChangeAspect="true"/>
              </p:cNvGrpSpPr>
              <p:nvPr/>
            </p:nvGrpSpPr>
            <p:grpSpPr>
              <a:xfrm>
                <a:off x="8003073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329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30" name="Rounded Rectangle 54"/>
                <p:cNvSpPr>
                  <a:spLocks noChangeAspect="true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31" name="Rounded Rectangle 55"/>
                <p:cNvSpPr>
                  <a:spLocks noChangeAspect="true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32" name="Rounded Rectangle 56"/>
                <p:cNvSpPr>
                  <a:spLocks noChangeAspect="true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33" name="Rounded Rectangle 57"/>
                <p:cNvSpPr>
                  <a:spLocks noChangeAspect="true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4" name="Group 52"/>
              <p:cNvGrpSpPr>
                <a:grpSpLocks noChangeAspect="true"/>
              </p:cNvGrpSpPr>
              <p:nvPr/>
            </p:nvGrpSpPr>
            <p:grpSpPr>
              <a:xfrm>
                <a:off x="8205832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335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36" name="Rounded Rectangle 54"/>
                <p:cNvSpPr>
                  <a:spLocks noChangeAspect="true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37" name="Rounded Rectangle 55"/>
                <p:cNvSpPr>
                  <a:spLocks noChangeAspect="true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38" name="Rounded Rectangle 56"/>
                <p:cNvSpPr>
                  <a:spLocks noChangeAspect="true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39" name="Rounded Rectangle 57"/>
                <p:cNvSpPr>
                  <a:spLocks noChangeAspect="true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340" name="Group 52"/>
              <p:cNvGrpSpPr>
                <a:grpSpLocks noChangeAspect="true"/>
              </p:cNvGrpSpPr>
              <p:nvPr/>
            </p:nvGrpSpPr>
            <p:grpSpPr>
              <a:xfrm>
                <a:off x="8404616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341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42" name="Rounded Rectangle 54"/>
                <p:cNvSpPr>
                  <a:spLocks noChangeAspect="true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43" name="Rounded Rectangle 55"/>
                <p:cNvSpPr>
                  <a:spLocks noChangeAspect="true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44" name="Rounded Rectangle 56"/>
                <p:cNvSpPr>
                  <a:spLocks noChangeAspect="true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45" name="Rounded Rectangle 57"/>
                <p:cNvSpPr>
                  <a:spLocks noChangeAspect="true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346" name="组合 23"/>
            <p:cNvGrpSpPr/>
            <p:nvPr/>
          </p:nvGrpSpPr>
          <p:grpSpPr>
            <a:xfrm>
              <a:off x="7804291" y="5556176"/>
              <a:ext cx="759034" cy="162600"/>
              <a:chOff x="7804291" y="5357393"/>
              <a:chExt cx="759034" cy="162600"/>
            </a:xfrm>
          </p:grpSpPr>
          <p:grpSp>
            <p:nvGrpSpPr>
              <p:cNvPr id="347" name="Group 52"/>
              <p:cNvGrpSpPr>
                <a:grpSpLocks noChangeAspect="true"/>
              </p:cNvGrpSpPr>
              <p:nvPr/>
            </p:nvGrpSpPr>
            <p:grpSpPr>
              <a:xfrm>
                <a:off x="7804291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348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49" name="Rounded Rectangle 54"/>
                <p:cNvSpPr>
                  <a:spLocks noChangeAspect="true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50" name="Rounded Rectangle 55"/>
                <p:cNvSpPr>
                  <a:spLocks noChangeAspect="true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51" name="Rounded Rectangle 56"/>
                <p:cNvSpPr>
                  <a:spLocks noChangeAspect="true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52" name="Rounded Rectangle 57"/>
                <p:cNvSpPr>
                  <a:spLocks noChangeAspect="true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353" name="Group 52"/>
              <p:cNvGrpSpPr>
                <a:grpSpLocks noChangeAspect="true"/>
              </p:cNvGrpSpPr>
              <p:nvPr/>
            </p:nvGrpSpPr>
            <p:grpSpPr>
              <a:xfrm>
                <a:off x="8003073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354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55" name="Rounded Rectangle 54"/>
                <p:cNvSpPr>
                  <a:spLocks noChangeAspect="true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56" name="Rounded Rectangle 55"/>
                <p:cNvSpPr>
                  <a:spLocks noChangeAspect="true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57" name="Rounded Rectangle 56"/>
                <p:cNvSpPr>
                  <a:spLocks noChangeAspect="true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58" name="Rounded Rectangle 57"/>
                <p:cNvSpPr>
                  <a:spLocks noChangeAspect="true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359" name="Group 52"/>
              <p:cNvGrpSpPr>
                <a:grpSpLocks noChangeAspect="true"/>
              </p:cNvGrpSpPr>
              <p:nvPr/>
            </p:nvGrpSpPr>
            <p:grpSpPr>
              <a:xfrm>
                <a:off x="8205832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360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61" name="Rounded Rectangle 54"/>
                <p:cNvSpPr>
                  <a:spLocks noChangeAspect="true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62" name="Rounded Rectangle 55"/>
                <p:cNvSpPr>
                  <a:spLocks noChangeAspect="true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63" name="Rounded Rectangle 56"/>
                <p:cNvSpPr>
                  <a:spLocks noChangeAspect="true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64" name="Rounded Rectangle 57"/>
                <p:cNvSpPr>
                  <a:spLocks noChangeAspect="true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365" name="Group 52"/>
              <p:cNvGrpSpPr>
                <a:grpSpLocks noChangeAspect="true"/>
              </p:cNvGrpSpPr>
              <p:nvPr/>
            </p:nvGrpSpPr>
            <p:grpSpPr>
              <a:xfrm>
                <a:off x="8404616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366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67" name="Rounded Rectangle 54"/>
                <p:cNvSpPr>
                  <a:spLocks noChangeAspect="true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68" name="Rounded Rectangle 55"/>
                <p:cNvSpPr>
                  <a:spLocks noChangeAspect="true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69" name="Rounded Rectangle 56"/>
                <p:cNvSpPr>
                  <a:spLocks noChangeAspect="true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70" name="Rounded Rectangle 57"/>
                <p:cNvSpPr>
                  <a:spLocks noChangeAspect="true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371" name="组合 24"/>
            <p:cNvGrpSpPr/>
            <p:nvPr/>
          </p:nvGrpSpPr>
          <p:grpSpPr>
            <a:xfrm>
              <a:off x="7804291" y="5750983"/>
              <a:ext cx="759034" cy="162600"/>
              <a:chOff x="7804291" y="5357393"/>
              <a:chExt cx="759034" cy="162600"/>
            </a:xfrm>
          </p:grpSpPr>
          <p:grpSp>
            <p:nvGrpSpPr>
              <p:cNvPr id="372" name="Group 52"/>
              <p:cNvGrpSpPr>
                <a:grpSpLocks noChangeAspect="true"/>
              </p:cNvGrpSpPr>
              <p:nvPr/>
            </p:nvGrpSpPr>
            <p:grpSpPr>
              <a:xfrm>
                <a:off x="7804291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373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74" name="Rounded Rectangle 54"/>
                <p:cNvSpPr>
                  <a:spLocks noChangeAspect="true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75" name="Rounded Rectangle 55"/>
                <p:cNvSpPr>
                  <a:spLocks noChangeAspect="true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76" name="Rounded Rectangle 56"/>
                <p:cNvSpPr>
                  <a:spLocks noChangeAspect="true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77" name="Rounded Rectangle 57"/>
                <p:cNvSpPr>
                  <a:spLocks noChangeAspect="true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378" name="Group 52"/>
              <p:cNvGrpSpPr>
                <a:grpSpLocks noChangeAspect="true"/>
              </p:cNvGrpSpPr>
              <p:nvPr/>
            </p:nvGrpSpPr>
            <p:grpSpPr>
              <a:xfrm>
                <a:off x="8003073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379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80" name="Rounded Rectangle 54"/>
                <p:cNvSpPr>
                  <a:spLocks noChangeAspect="true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81" name="Rounded Rectangle 55"/>
                <p:cNvSpPr>
                  <a:spLocks noChangeAspect="true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82" name="Rounded Rectangle 56"/>
                <p:cNvSpPr>
                  <a:spLocks noChangeAspect="true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83" name="Rounded Rectangle 57"/>
                <p:cNvSpPr>
                  <a:spLocks noChangeAspect="true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384" name="Group 52"/>
              <p:cNvGrpSpPr>
                <a:grpSpLocks noChangeAspect="true"/>
              </p:cNvGrpSpPr>
              <p:nvPr/>
            </p:nvGrpSpPr>
            <p:grpSpPr>
              <a:xfrm>
                <a:off x="8205832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385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86" name="Rounded Rectangle 54"/>
                <p:cNvSpPr>
                  <a:spLocks noChangeAspect="true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87" name="Rounded Rectangle 55"/>
                <p:cNvSpPr>
                  <a:spLocks noChangeAspect="true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88" name="Rounded Rectangle 56"/>
                <p:cNvSpPr>
                  <a:spLocks noChangeAspect="true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89" name="Rounded Rectangle 57"/>
                <p:cNvSpPr>
                  <a:spLocks noChangeAspect="true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  <p:grpSp>
            <p:nvGrpSpPr>
              <p:cNvPr id="390" name="Group 52"/>
              <p:cNvGrpSpPr>
                <a:grpSpLocks noChangeAspect="true"/>
              </p:cNvGrpSpPr>
              <p:nvPr/>
            </p:nvGrpSpPr>
            <p:grpSpPr>
              <a:xfrm>
                <a:off x="8404616" y="5357393"/>
                <a:ext cx="158709" cy="162600"/>
                <a:chOff x="3703320" y="1812035"/>
                <a:chExt cx="1069848" cy="1069848"/>
              </a:xfrm>
            </p:grpSpPr>
            <p:sp>
              <p:nvSpPr>
                <p:cNvPr id="391" name="Rounded Rectangle 53"/>
                <p:cNvSpPr/>
                <p:nvPr/>
              </p:nvSpPr>
              <p:spPr>
                <a:xfrm>
                  <a:off x="3703320" y="1812035"/>
                  <a:ext cx="1069848" cy="1069848"/>
                </a:xfrm>
                <a:prstGeom prst="roundRect">
                  <a:avLst/>
                </a:prstGeom>
                <a:solidFill>
                  <a:schemeClr val="accent1">
                    <a:alpha val="9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92" name="Rounded Rectangle 54"/>
                <p:cNvSpPr>
                  <a:spLocks noChangeAspect="true"/>
                </p:cNvSpPr>
                <p:nvPr/>
              </p:nvSpPr>
              <p:spPr>
                <a:xfrm>
                  <a:off x="384048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93" name="Rounded Rectangle 55"/>
                <p:cNvSpPr>
                  <a:spLocks noChangeAspect="true"/>
                </p:cNvSpPr>
                <p:nvPr/>
              </p:nvSpPr>
              <p:spPr>
                <a:xfrm>
                  <a:off x="4389120" y="1981200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94" name="Rounded Rectangle 56"/>
                <p:cNvSpPr>
                  <a:spLocks noChangeAspect="true"/>
                </p:cNvSpPr>
                <p:nvPr/>
              </p:nvSpPr>
              <p:spPr>
                <a:xfrm>
                  <a:off x="384048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  <p:sp>
              <p:nvSpPr>
                <p:cNvPr id="395" name="Rounded Rectangle 57"/>
                <p:cNvSpPr>
                  <a:spLocks noChangeAspect="true"/>
                </p:cNvSpPr>
                <p:nvPr/>
              </p:nvSpPr>
              <p:spPr>
                <a:xfrm>
                  <a:off x="4389120" y="2399538"/>
                  <a:ext cx="266700" cy="267462"/>
                </a:xfrm>
                <a:prstGeom prst="roundRect">
                  <a:avLst/>
                </a:prstGeom>
                <a:solidFill>
                  <a:srgbClr val="C7000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false" anchor="ctr"/>
                <a:lstStyle/>
                <a:p>
                  <a:pPr marL="0" marR="0" lvl="0" indent="0" algn="ctr" defTabSz="914400" rtl="false" eaLnBrk="false" fontAlgn="base" latinLnBrk="false" hangingPunct="false">
                    <a:lnSpc>
                      <a:spcPct val="100000"/>
                    </a:lnSpc>
                    <a:spcBef>
                      <a:spcPct val="1"/>
                    </a:spcBef>
                    <a:spcAft>
                      <a:spcPct val="1"/>
                    </a:spcAft>
                    <a:buClrTx/>
                    <a:buSzTx/>
                    <a:buFontTx/>
                    <a:buNone/>
                    <a:defRPr/>
                  </a:pPr>
                  <a:endParaRPr kumimoji="false" lang="en-US" sz="2000" b="true" i="false" u="none" strike="noStrike" kern="1200" cap="none" spc="0" normalizeH="false" baseline="0" noProof="false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Huawei Sans" pitchFamily="34" charset="0"/>
                    <a:ea typeface="方正兰亭黑简体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396" name="Rounded Rectangle 53"/>
            <p:cNvSpPr/>
            <p:nvPr/>
          </p:nvSpPr>
          <p:spPr>
            <a:xfrm>
              <a:off x="7804291" y="5941814"/>
              <a:ext cx="158709" cy="162600"/>
            </a:xfrm>
            <a:prstGeom prst="roundRect">
              <a:avLst/>
            </a:prstGeom>
            <a:solidFill>
              <a:srgbClr val="C7000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false" anchor="ctr"/>
            <a:lstStyle/>
            <a:p>
              <a:pPr marL="0" marR="0" lvl="0" indent="0" algn="ctr" defTabSz="914400" rtl="false" eaLnBrk="false" fontAlgn="base" latinLnBrk="false" hangingPunct="false">
                <a:lnSpc>
                  <a:spcPct val="100000"/>
                </a:lnSpc>
                <a:spcBef>
                  <a:spcPct val="1"/>
                </a:spcBef>
                <a:spcAft>
                  <a:spcPct val="1"/>
                </a:spcAft>
                <a:buClrTx/>
                <a:buSzTx/>
                <a:buFontTx/>
                <a:buNone/>
                <a:defRPr/>
              </a:pPr>
              <a:endParaRPr kumimoji="false" lang="en-US" sz="2000" b="true" i="false" u="none" strike="noStrike" kern="1200" cap="none" spc="0" normalizeH="false" baseline="0" noProof="false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Huawei Sans" pitchFamily="34" charset="0"/>
                <a:ea typeface="方正兰亭黑简体" pitchFamily="2" charset="-122"/>
                <a:cs typeface="+mn-cs"/>
              </a:endParaRPr>
            </a:p>
          </p:txBody>
        </p:sp>
        <p:grpSp>
          <p:nvGrpSpPr>
            <p:cNvPr id="397" name="Group 52"/>
            <p:cNvGrpSpPr>
              <a:grpSpLocks noChangeAspect="true"/>
            </p:cNvGrpSpPr>
            <p:nvPr/>
          </p:nvGrpSpPr>
          <p:grpSpPr>
            <a:xfrm>
              <a:off x="8003073" y="5941814"/>
              <a:ext cx="158709" cy="162600"/>
              <a:chOff x="3703320" y="1812035"/>
              <a:chExt cx="1069848" cy="1069848"/>
            </a:xfrm>
            <a:solidFill>
              <a:srgbClr val="C00000"/>
            </a:solidFill>
          </p:grpSpPr>
          <p:sp>
            <p:nvSpPr>
              <p:cNvPr id="398" name="Rounded Rectangle 53"/>
              <p:cNvSpPr/>
              <p:nvPr/>
            </p:nvSpPr>
            <p:spPr>
              <a:xfrm>
                <a:off x="3703320" y="1812035"/>
                <a:ext cx="1069848" cy="10698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399" name="Rounded Rectangle 54"/>
              <p:cNvSpPr>
                <a:spLocks noChangeAspect="true"/>
              </p:cNvSpPr>
              <p:nvPr/>
            </p:nvSpPr>
            <p:spPr>
              <a:xfrm>
                <a:off x="3840480" y="1981200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00" name="Rounded Rectangle 55"/>
              <p:cNvSpPr>
                <a:spLocks noChangeAspect="true"/>
              </p:cNvSpPr>
              <p:nvPr/>
            </p:nvSpPr>
            <p:spPr>
              <a:xfrm>
                <a:off x="4389120" y="1981200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01" name="Rounded Rectangle 56"/>
              <p:cNvSpPr>
                <a:spLocks noChangeAspect="true"/>
              </p:cNvSpPr>
              <p:nvPr/>
            </p:nvSpPr>
            <p:spPr>
              <a:xfrm>
                <a:off x="3840480" y="2399538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02" name="Rounded Rectangle 57"/>
              <p:cNvSpPr>
                <a:spLocks noChangeAspect="true"/>
              </p:cNvSpPr>
              <p:nvPr/>
            </p:nvSpPr>
            <p:spPr>
              <a:xfrm>
                <a:off x="4389120" y="2399538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</p:grpSp>
        <p:grpSp>
          <p:nvGrpSpPr>
            <p:cNvPr id="403" name="Group 52"/>
            <p:cNvGrpSpPr>
              <a:grpSpLocks noChangeAspect="true"/>
            </p:cNvGrpSpPr>
            <p:nvPr/>
          </p:nvGrpSpPr>
          <p:grpSpPr>
            <a:xfrm>
              <a:off x="8205832" y="5941814"/>
              <a:ext cx="158709" cy="162600"/>
              <a:chOff x="3703320" y="1812035"/>
              <a:chExt cx="1069848" cy="1069848"/>
            </a:xfrm>
            <a:solidFill>
              <a:srgbClr val="C00000"/>
            </a:solidFill>
          </p:grpSpPr>
          <p:sp>
            <p:nvSpPr>
              <p:cNvPr id="404" name="Rounded Rectangle 53"/>
              <p:cNvSpPr/>
              <p:nvPr/>
            </p:nvSpPr>
            <p:spPr>
              <a:xfrm>
                <a:off x="3703320" y="1812035"/>
                <a:ext cx="1069848" cy="10698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05" name="Rounded Rectangle 54"/>
              <p:cNvSpPr>
                <a:spLocks noChangeAspect="true"/>
              </p:cNvSpPr>
              <p:nvPr/>
            </p:nvSpPr>
            <p:spPr>
              <a:xfrm>
                <a:off x="3840480" y="1981200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06" name="Rounded Rectangle 55"/>
              <p:cNvSpPr>
                <a:spLocks noChangeAspect="true"/>
              </p:cNvSpPr>
              <p:nvPr/>
            </p:nvSpPr>
            <p:spPr>
              <a:xfrm>
                <a:off x="4389120" y="1981200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07" name="Rounded Rectangle 56"/>
              <p:cNvSpPr>
                <a:spLocks noChangeAspect="true"/>
              </p:cNvSpPr>
              <p:nvPr/>
            </p:nvSpPr>
            <p:spPr>
              <a:xfrm>
                <a:off x="3840480" y="2399538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08" name="Rounded Rectangle 57"/>
              <p:cNvSpPr>
                <a:spLocks noChangeAspect="true"/>
              </p:cNvSpPr>
              <p:nvPr/>
            </p:nvSpPr>
            <p:spPr>
              <a:xfrm>
                <a:off x="4389120" y="2399538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</p:grpSp>
        <p:grpSp>
          <p:nvGrpSpPr>
            <p:cNvPr id="409" name="Group 52"/>
            <p:cNvGrpSpPr>
              <a:grpSpLocks noChangeAspect="true"/>
            </p:cNvGrpSpPr>
            <p:nvPr/>
          </p:nvGrpSpPr>
          <p:grpSpPr>
            <a:xfrm>
              <a:off x="8404616" y="5941814"/>
              <a:ext cx="158709" cy="162600"/>
              <a:chOff x="3703320" y="1812035"/>
              <a:chExt cx="1069848" cy="1069848"/>
            </a:xfrm>
            <a:solidFill>
              <a:srgbClr val="C00000"/>
            </a:solidFill>
          </p:grpSpPr>
          <p:sp>
            <p:nvSpPr>
              <p:cNvPr id="410" name="Rounded Rectangle 53"/>
              <p:cNvSpPr/>
              <p:nvPr/>
            </p:nvSpPr>
            <p:spPr>
              <a:xfrm>
                <a:off x="3703320" y="1812035"/>
                <a:ext cx="1069848" cy="1069848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11" name="Rounded Rectangle 54"/>
              <p:cNvSpPr>
                <a:spLocks noChangeAspect="true"/>
              </p:cNvSpPr>
              <p:nvPr/>
            </p:nvSpPr>
            <p:spPr>
              <a:xfrm>
                <a:off x="3840480" y="1981200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12" name="Rounded Rectangle 55"/>
              <p:cNvSpPr>
                <a:spLocks noChangeAspect="true"/>
              </p:cNvSpPr>
              <p:nvPr/>
            </p:nvSpPr>
            <p:spPr>
              <a:xfrm>
                <a:off x="4389120" y="1981200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13" name="Rounded Rectangle 56"/>
              <p:cNvSpPr>
                <a:spLocks noChangeAspect="true"/>
              </p:cNvSpPr>
              <p:nvPr/>
            </p:nvSpPr>
            <p:spPr>
              <a:xfrm>
                <a:off x="3840480" y="2399538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  <p:sp>
            <p:nvSpPr>
              <p:cNvPr id="414" name="Rounded Rectangle 57"/>
              <p:cNvSpPr>
                <a:spLocks noChangeAspect="true"/>
              </p:cNvSpPr>
              <p:nvPr/>
            </p:nvSpPr>
            <p:spPr>
              <a:xfrm>
                <a:off x="4389120" y="2399538"/>
                <a:ext cx="266700" cy="26746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false" anchor="ctr"/>
              <a:lstStyle/>
              <a:p>
                <a:pPr marL="0" marR="0" lvl="0" indent="0" algn="ctr" defTabSz="914400" rtl="false" eaLnBrk="false" fontAlgn="base" latinLnBrk="false" hangingPunct="false">
                  <a:lnSpc>
                    <a:spcPct val="100000"/>
                  </a:lnSpc>
                  <a:spcBef>
                    <a:spcPct val="1"/>
                  </a:spcBef>
                  <a:spcAft>
                    <a:spcPct val="1"/>
                  </a:spcAft>
                  <a:buClrTx/>
                  <a:buSzTx/>
                  <a:buFontTx/>
                  <a:buNone/>
                  <a:defRPr/>
                </a:pPr>
                <a:endParaRPr kumimoji="false" lang="en-US" sz="2000" b="true" i="false" u="none" strike="noStrike" kern="1200" cap="none" spc="0" normalizeH="false" baseline="0" noProof="false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Huawei Sans" pitchFamily="34" charset="0"/>
                  <a:ea typeface="方正兰亭黑简体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>
  <p:cSld>
    <p:spTree>
      <p:nvGrpSpPr>
        <p:cNvPr id="4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>
              <a:buNone/>
            </a:pPr>
            <a:r>
              <a:rPr lang="en-US" altLang="zh-CN"/>
              <a:t>ARM</a:t>
            </a:r>
            <a:r>
              <a:rPr lang="zh-CN" altLang="en-US"/>
              <a:t>公司授权体系</a:t>
            </a:r>
            <a:endParaRPr lang="zh-CN" altLang="en-US"/>
          </a:p>
        </p:txBody>
      </p:sp>
      <p:sp>
        <p:nvSpPr>
          <p:cNvPr id="417" name="内容占位符 2"/>
          <p:cNvSpPr>
            <a:spLocks noGrp="true"/>
          </p:cNvSpPr>
          <p:nvPr>
            <p:ph idx="1"/>
          </p:nvPr>
        </p:nvSpPr>
        <p:spPr>
          <a:xfrm>
            <a:off x="457200" y="1600200"/>
            <a:ext cx="8305800" cy="1828800"/>
          </a:xfrm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 sz="2400"/>
              <a:t>ARM</a:t>
            </a:r>
            <a:r>
              <a:rPr lang="zh-CN" altLang="en-US" sz="2400"/>
              <a:t>目前在全球拥有大约</a:t>
            </a:r>
            <a:r>
              <a:rPr lang="en-US" altLang="zh-CN" sz="2400"/>
              <a:t>1000</a:t>
            </a:r>
            <a:r>
              <a:rPr lang="zh-CN" altLang="en-US" sz="2400"/>
              <a:t>个授权合作商、</a:t>
            </a:r>
            <a:r>
              <a:rPr lang="en-US" altLang="zh-CN" sz="2400"/>
              <a:t>320</a:t>
            </a:r>
            <a:r>
              <a:rPr lang="zh-CN" altLang="en-US" sz="2400"/>
              <a:t>家伙伴，但是购买架构授权的厂家不超过</a:t>
            </a:r>
            <a:r>
              <a:rPr lang="en-US" altLang="zh-CN" sz="2400"/>
              <a:t>20</a:t>
            </a:r>
            <a:r>
              <a:rPr lang="zh-CN" altLang="en-US" sz="2400"/>
              <a:t>家，中国有华为、飞腾获得了架构授权。</a:t>
            </a:r>
            <a:endParaRPr lang="zh-CN" altLang="en-US" sz="2400"/>
          </a:p>
          <a:p>
            <a:pPr/>
            <a:endParaRPr lang="zh-CN" altLang="en-US" sz="2400"/>
          </a:p>
        </p:txBody>
      </p:sp>
      <p:sp>
        <p:nvSpPr>
          <p:cNvPr id="418" name="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false">
                <a:latin typeface="Times New Roman" panose="02020603050405020304" pitchFamily="18" charset="0"/>
              </a:rPr>
              <a:t/>
            </a:fld>
            <a:endParaRPr lang="zh-CN" altLang="en-US" sz="1400" b="false">
              <a:latin typeface="Times New Roman" panose="02020603050405020304" pitchFamily="18" charset="0"/>
            </a:endParaRPr>
          </a:p>
        </p:txBody>
      </p:sp>
      <p:sp>
        <p:nvSpPr>
          <p:cNvPr id="419" name="Rectangle 3"/>
          <p:cNvSpPr/>
          <p:nvPr/>
        </p:nvSpPr>
        <p:spPr>
          <a:xfrm>
            <a:off x="212725" y="2989263"/>
            <a:ext cx="2554288" cy="287813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38100" dir="2700000" algn="tl" rotWithShape="false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endParaRPr kumimoji="false" lang="zh-CN" altLang="en-US" sz="2400" b="true" i="false" u="none" strike="noStrike" kern="1200" cap="none" spc="0" normalizeH="false" baseline="0" noProof="false" dirty="fals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0" name="TextBox 4"/>
          <p:cNvSpPr txBox="true"/>
          <p:nvPr/>
        </p:nvSpPr>
        <p:spPr>
          <a:xfrm>
            <a:off x="3733800" y="4975225"/>
            <a:ext cx="5102225" cy="8810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false">
            <a:spAutoFit/>
          </a:bodyPr>
          <a:p>
            <a:pPr marL="285750" indent="-285750">
              <a:lnSpc>
                <a:spcPct val="150000"/>
              </a:lnSpc>
              <a:buSzPct val="60000"/>
              <a:buFont typeface="Wingdings" panose="05000000000000000000"/>
              <a:buChar char="l"/>
            </a:pPr>
            <a:r>
              <a:rPr lang="zh-CN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只能按照</a:t>
            </a:r>
            <a:r>
              <a:rPr lang="en-US" altLang="zh-CN" sz="1800">
                <a:solidFill>
                  <a:srgbClr val="000000"/>
                </a:solidFill>
                <a:latin typeface="Comic Sans MS" panose="030F0702030302020204" pitchFamily="66" charset="0"/>
              </a:rPr>
              <a:t>ARM</a:t>
            </a:r>
            <a:r>
              <a:rPr lang="zh-CN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设计好的处理器类型、在指定的代工厂进行生产。</a:t>
            </a:r>
            <a:endParaRPr lang="en-US" altLang="zh-CN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421" name="Straight Connector 5"/>
          <p:cNvCxnSpPr/>
          <p:nvPr/>
        </p:nvCxnSpPr>
        <p:spPr>
          <a:xfrm flipV="true">
            <a:off x="212725" y="4824413"/>
            <a:ext cx="25542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6"/>
          <p:cNvCxnSpPr/>
          <p:nvPr/>
        </p:nvCxnSpPr>
        <p:spPr>
          <a:xfrm>
            <a:off x="212725" y="3922713"/>
            <a:ext cx="25542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7"/>
          <p:cNvSpPr txBox="true"/>
          <p:nvPr/>
        </p:nvSpPr>
        <p:spPr>
          <a:xfrm>
            <a:off x="455613" y="4972050"/>
            <a:ext cx="2224087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800">
                <a:solidFill>
                  <a:schemeClr val="bg1"/>
                </a:solidFill>
                <a:latin typeface="Comic Sans MS" panose="030F0702030302020204" pitchFamily="66" charset="0"/>
              </a:rPr>
              <a:t>处理器优化包</a:t>
            </a:r>
            <a:r>
              <a:rPr lang="en-US" altLang="zh-CN" sz="1800">
                <a:solidFill>
                  <a:schemeClr val="bg1"/>
                </a:solidFill>
                <a:latin typeface="Comic Sans MS" panose="030F0702030302020204" pitchFamily="66" charset="0"/>
              </a:rPr>
              <a:t>/</a:t>
            </a:r>
            <a:r>
              <a:rPr lang="zh-CN" altLang="en-US" sz="1800">
                <a:solidFill>
                  <a:schemeClr val="bg1"/>
                </a:solidFill>
                <a:latin typeface="Comic Sans MS" panose="030F0702030302020204" pitchFamily="66" charset="0"/>
              </a:rPr>
              <a:t>物理</a:t>
            </a:r>
            <a:r>
              <a:rPr lang="en-US" altLang="zh-CN" sz="1800">
                <a:solidFill>
                  <a:schemeClr val="bg1"/>
                </a:solidFill>
                <a:latin typeface="Comic Sans MS" panose="030F0702030302020204" pitchFamily="66" charset="0"/>
              </a:rPr>
              <a:t>IP</a:t>
            </a:r>
            <a:r>
              <a:rPr lang="zh-CN" altLang="en-US" sz="1800">
                <a:solidFill>
                  <a:schemeClr val="bg1"/>
                </a:solidFill>
                <a:latin typeface="Comic Sans MS" panose="030F0702030302020204" pitchFamily="66" charset="0"/>
              </a:rPr>
              <a:t>包授权（</a:t>
            </a:r>
            <a:r>
              <a:rPr lang="en-US" altLang="zh-CN" sz="1800">
                <a:solidFill>
                  <a:schemeClr val="bg1"/>
                </a:solidFill>
                <a:latin typeface="Comic Sans MS" panose="030F0702030302020204" pitchFamily="66" charset="0"/>
              </a:rPr>
              <a:t>POP</a:t>
            </a:r>
            <a:r>
              <a:rPr lang="zh-CN" altLang="en-US" sz="1800">
                <a:solidFill>
                  <a:schemeClr val="bg1"/>
                </a:solidFill>
                <a:latin typeface="Comic Sans MS" panose="030F0702030302020204" pitchFamily="66" charset="0"/>
              </a:rPr>
              <a:t>）</a:t>
            </a:r>
            <a:endParaRPr lang="zh-CN" altLang="en-US" sz="18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4" name="TextBox 8"/>
          <p:cNvSpPr txBox="true"/>
          <p:nvPr/>
        </p:nvSpPr>
        <p:spPr>
          <a:xfrm>
            <a:off x="377825" y="4179888"/>
            <a:ext cx="2224088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800">
                <a:solidFill>
                  <a:schemeClr val="bg1"/>
                </a:solidFill>
                <a:latin typeface="Comic Sans MS" panose="030F0702030302020204" pitchFamily="66" charset="0"/>
              </a:rPr>
              <a:t>处理器授权</a:t>
            </a:r>
            <a:endParaRPr lang="en-US" altLang="zh-CN" sz="18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5" name="TextBox 9"/>
          <p:cNvSpPr txBox="true"/>
          <p:nvPr/>
        </p:nvSpPr>
        <p:spPr>
          <a:xfrm>
            <a:off x="333375" y="3273425"/>
            <a:ext cx="22225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zh-CN" altLang="en-US" sz="1800">
                <a:solidFill>
                  <a:schemeClr val="bg1"/>
                </a:solidFill>
                <a:latin typeface="Comic Sans MS" panose="030F0702030302020204" pitchFamily="66" charset="0"/>
              </a:rPr>
              <a:t>架构</a:t>
            </a:r>
            <a:r>
              <a:rPr lang="en-US" altLang="zh-CN" sz="1800">
                <a:solidFill>
                  <a:schemeClr val="bg1"/>
                </a:solidFill>
                <a:latin typeface="Comic Sans MS" panose="030F0702030302020204" pitchFamily="66" charset="0"/>
              </a:rPr>
              <a:t>/</a:t>
            </a:r>
            <a:r>
              <a:rPr lang="zh-CN" altLang="en-US" sz="1800">
                <a:solidFill>
                  <a:schemeClr val="bg1"/>
                </a:solidFill>
                <a:latin typeface="Comic Sans MS" panose="030F0702030302020204" pitchFamily="66" charset="0"/>
              </a:rPr>
              <a:t>指令集授权</a:t>
            </a:r>
            <a:endParaRPr lang="zh-CN" altLang="en-US" sz="18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26" name="TextBox 10"/>
          <p:cNvSpPr txBox="true"/>
          <p:nvPr/>
        </p:nvSpPr>
        <p:spPr>
          <a:xfrm>
            <a:off x="3733800" y="3971925"/>
            <a:ext cx="5102225" cy="8794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false">
            <a:spAutoFit/>
          </a:bodyPr>
          <a:p>
            <a:pPr marL="285750" indent="-285750">
              <a:lnSpc>
                <a:spcPct val="150000"/>
              </a:lnSpc>
              <a:buSzPct val="60000"/>
              <a:buFont typeface="Wingdings" panose="05000000000000000000"/>
              <a:buChar char="l"/>
            </a:pPr>
            <a:r>
              <a:rPr lang="zh-CN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提供</a:t>
            </a:r>
            <a:r>
              <a:rPr lang="en-US" altLang="zh-CN" sz="1800">
                <a:solidFill>
                  <a:srgbClr val="000000"/>
                </a:solidFill>
                <a:latin typeface="Comic Sans MS" panose="030F0702030302020204" pitchFamily="66" charset="0"/>
              </a:rPr>
              <a:t>RTL</a:t>
            </a:r>
            <a:r>
              <a:rPr lang="zh-CN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代码，处理器的核数、缓存可以自己配置。自主设计主频、工艺、代工厂等。</a:t>
            </a:r>
            <a:endParaRPr lang="en-US" altLang="zh-CN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7" name="TextBox 11"/>
          <p:cNvSpPr txBox="true"/>
          <p:nvPr/>
        </p:nvSpPr>
        <p:spPr>
          <a:xfrm>
            <a:off x="3733800" y="2989263"/>
            <a:ext cx="5102225" cy="8794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false">
            <a:spAutoFit/>
          </a:bodyPr>
          <a:p>
            <a:pPr marL="285750" indent="-285750">
              <a:lnSpc>
                <a:spcPct val="150000"/>
              </a:lnSpc>
              <a:buSzPct val="60000"/>
              <a:buFont typeface="Wingdings" panose="05000000000000000000"/>
              <a:buChar char="l"/>
            </a:pPr>
            <a:r>
              <a:rPr lang="zh-CN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按照所授权的架构和指令集（如</a:t>
            </a:r>
            <a:r>
              <a:rPr lang="en-US" altLang="zh-CN" sz="1800">
                <a:solidFill>
                  <a:srgbClr val="000000"/>
                </a:solidFill>
                <a:latin typeface="Comic Sans MS" panose="030F0702030302020204" pitchFamily="66" charset="0"/>
              </a:rPr>
              <a:t>ARMv8</a:t>
            </a:r>
            <a:r>
              <a:rPr lang="zh-CN" altLang="en-US" sz="1800">
                <a:solidFill>
                  <a:srgbClr val="000000"/>
                </a:solidFill>
                <a:latin typeface="Comic Sans MS" panose="030F0702030302020204" pitchFamily="66" charset="0"/>
              </a:rPr>
              <a:t>）自行编写代码、设计芯片。</a:t>
            </a:r>
            <a:endParaRPr lang="en-US" altLang="zh-CN" sz="18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8" name="Right Arrow 12"/>
          <p:cNvSpPr/>
          <p:nvPr/>
        </p:nvSpPr>
        <p:spPr>
          <a:xfrm>
            <a:off x="2876550" y="3357563"/>
            <a:ext cx="681038" cy="2222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endParaRPr kumimoji="false" lang="zh-CN" altLang="en-US" sz="2400" b="true" i="false" u="none" strike="noStrike" kern="1200" cap="none" spc="0" normalizeH="false" baseline="0" noProof="fals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9" name="Right Arrow 13"/>
          <p:cNvSpPr/>
          <p:nvPr/>
        </p:nvSpPr>
        <p:spPr>
          <a:xfrm>
            <a:off x="2874963" y="4333875"/>
            <a:ext cx="679450" cy="220663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endParaRPr kumimoji="false" lang="zh-CN" altLang="en-US" sz="2400" b="true" i="false" u="none" strike="noStrike" kern="1200" cap="none" spc="0" normalizeH="false" baseline="0" noProof="fals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" name="Right Arrow 14"/>
          <p:cNvSpPr/>
          <p:nvPr/>
        </p:nvSpPr>
        <p:spPr>
          <a:xfrm>
            <a:off x="2873375" y="5205413"/>
            <a:ext cx="681038" cy="2222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false" anchor="ctr"/>
          <a:lstStyle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endParaRPr kumimoji="false" lang="zh-CN" altLang="en-US" sz="2400" b="true" i="false" u="none" strike="noStrike" kern="1200" cap="none" spc="0" normalizeH="false" baseline="0" noProof="fals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>
              <a:buNone/>
            </a:pPr>
            <a:r>
              <a:rPr lang="zh-CN" altLang="en-US">
                <a:sym typeface="+mn-lt"/>
              </a:rPr>
              <a:t>鲲鹏处理器</a:t>
            </a:r>
            <a:endParaRPr lang="zh-CN" altLang="en-US"/>
          </a:p>
        </p:txBody>
      </p:sp>
      <p:sp>
        <p:nvSpPr>
          <p:cNvPr id="433" name="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false">
                <a:latin typeface="Times New Roman" panose="02020603050405020304" pitchFamily="18" charset="0"/>
              </a:rPr>
              <a:t/>
            </a:fld>
            <a:endParaRPr lang="zh-CN" altLang="en-US" sz="1400" b="false">
              <a:latin typeface="Times New Roman" panose="02020603050405020304" pitchFamily="18" charset="0"/>
            </a:endParaRPr>
          </a:p>
        </p:txBody>
      </p:sp>
      <p:sp>
        <p:nvSpPr>
          <p:cNvPr id="434" name="圆角矩形 4"/>
          <p:cNvSpPr/>
          <p:nvPr/>
        </p:nvSpPr>
        <p:spPr>
          <a:xfrm>
            <a:off x="4667250" y="3956050"/>
            <a:ext cx="4117975" cy="2087563"/>
          </a:xfrm>
          <a:prstGeom prst="roundRect">
            <a:avLst>
              <a:gd name="adj" fmla="val 3274"/>
            </a:avLst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false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false" anchor="ctr"/>
          <a:lstStyle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endParaRPr kumimoji="false" lang="zh-CN" altLang="en-US" sz="2000" b="true" i="false" u="none" strike="noStrike" kern="1200" cap="none" spc="0" normalizeH="false" baseline="0" noProof="false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5" name="圆角矩形 5"/>
          <p:cNvSpPr/>
          <p:nvPr/>
        </p:nvSpPr>
        <p:spPr>
          <a:xfrm>
            <a:off x="249238" y="3978275"/>
            <a:ext cx="3979863" cy="2087563"/>
          </a:xfrm>
          <a:prstGeom prst="roundRect">
            <a:avLst>
              <a:gd name="adj" fmla="val 3274"/>
            </a:avLst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false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false" anchor="ctr"/>
          <a:lstStyle/>
          <a:p>
            <a:pPr marL="0" marR="0" lvl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  <a:defRPr/>
            </a:pPr>
            <a:endParaRPr kumimoji="false" lang="zh-CN" altLang="en-US" sz="2000" b="true" i="false" u="none" strike="noStrike" kern="1200" cap="none" spc="0" normalizeH="false" baseline="0" noProof="false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36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524000"/>
            <a:ext cx="3779838" cy="212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7" name="矩形 7"/>
          <p:cNvSpPr/>
          <p:nvPr/>
        </p:nvSpPr>
        <p:spPr>
          <a:xfrm>
            <a:off x="347663" y="4000500"/>
            <a:ext cx="4119563" cy="37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290" marR="0" lvl="0" indent="-288290" algn="l" defTabSz="914400" rtl="false" eaLnBrk="false" fontAlgn="base" latinLnBrk="false" hangingPunct="false">
              <a:lnSpc>
                <a:spcPct val="150000"/>
              </a:lnSpc>
              <a:spcBef>
                <a:spcPct val="1"/>
              </a:spcBef>
              <a:spcAft>
                <a:spcPct val="1"/>
              </a:spcAft>
              <a:buClrTx/>
              <a:buSzPct val="80000"/>
              <a:buFont typeface="Wingdings" panose="05000000000000000000" pitchFamily="2" charset="2"/>
              <a:buChar char="l"/>
              <a:defRPr/>
            </a:pPr>
            <a:endParaRPr kumimoji="false" lang="zh-CN" altLang="en-US" sz="1400" b="true" i="false" u="none" strike="noStrike" kern="1200" cap="none" spc="0" normalizeH="false" baseline="0" noProof="false" dirty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uawei Sans" pitchFamily="34" charset="0"/>
              <a:ea typeface="方正兰亭黑简体" pitchFamily="2" charset="-122"/>
              <a:cs typeface="+mn-ea"/>
              <a:sym typeface="+mn-lt"/>
            </a:endParaRPr>
          </a:p>
        </p:txBody>
      </p:sp>
      <p:sp>
        <p:nvSpPr>
          <p:cNvPr id="438" name="矩形 8"/>
          <p:cNvSpPr/>
          <p:nvPr/>
        </p:nvSpPr>
        <p:spPr>
          <a:xfrm>
            <a:off x="5146675" y="3438525"/>
            <a:ext cx="3822700" cy="5080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50000"/>
              </a:lnSpc>
              <a:buNone/>
            </a:pPr>
            <a:r>
              <a:rPr lang="en-US" altLang="zh-CN">
                <a:latin typeface="Huawei Sans" pitchFamily="34" charset="0"/>
                <a:ea typeface="方正兰亭黑简体" pitchFamily="2" charset="-122"/>
                <a:sym typeface="+mn-lt"/>
              </a:rPr>
              <a:t>7nm</a:t>
            </a:r>
            <a:r>
              <a:rPr lang="zh-CN" altLang="en-US">
                <a:latin typeface="Huawei Sans" pitchFamily="34" charset="0"/>
                <a:ea typeface="方正兰亭黑简体" pitchFamily="2" charset="-122"/>
                <a:sym typeface="+mn-lt"/>
              </a:rPr>
              <a:t>制程，数据中心</a:t>
            </a:r>
            <a:r>
              <a:rPr lang="en-US" altLang="zh-CN">
                <a:latin typeface="Huawei Sans" pitchFamily="34" charset="0"/>
                <a:ea typeface="方正兰亭黑简体" pitchFamily="2" charset="-122"/>
                <a:sym typeface="+mn-lt"/>
              </a:rPr>
              <a:t>ARM</a:t>
            </a:r>
            <a:r>
              <a:rPr lang="zh-CN" altLang="en-US">
                <a:latin typeface="Huawei Sans" pitchFamily="34" charset="0"/>
                <a:ea typeface="方正兰亭黑简体" pitchFamily="2" charset="-122"/>
                <a:sym typeface="+mn-lt"/>
              </a:rPr>
              <a:t>处理</a:t>
            </a:r>
            <a:endParaRPr lang="zh-CN" altLang="en-US">
              <a:latin typeface="Huawei Sans" pitchFamily="34" charset="0"/>
              <a:ea typeface="方正兰亭黑简体" pitchFamily="2" charset="-122"/>
              <a:sym typeface="+mn-lt"/>
            </a:endParaRPr>
          </a:p>
        </p:txBody>
      </p:sp>
      <p:pic>
        <p:nvPicPr>
          <p:cNvPr id="439" name="图片 9"/>
          <p:cNvPicPr>
            <a:picLocks noChangeAspect="true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 rot="0" flipH="false" flipV="false">
            <a:off x="5554662" y="1655764"/>
            <a:ext cx="2343150" cy="13779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" name="矩形 10"/>
          <p:cNvSpPr/>
          <p:nvPr/>
        </p:nvSpPr>
        <p:spPr>
          <a:xfrm>
            <a:off x="4595813" y="3984625"/>
            <a:ext cx="4373563" cy="37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290" marR="0" lvl="0" indent="-288290" algn="l" defTabSz="914400" rtl="false" eaLnBrk="false" fontAlgn="base" latinLnBrk="false" hangingPunct="false">
              <a:lnSpc>
                <a:spcPct val="150000"/>
              </a:lnSpc>
              <a:spcBef>
                <a:spcPct val="1"/>
              </a:spcBef>
              <a:spcAft>
                <a:spcPct val="1"/>
              </a:spcAft>
              <a:buClrTx/>
              <a:buSzPct val="80000"/>
              <a:buFont typeface="Wingdings" panose="05000000000000000000" pitchFamily="2" charset="2"/>
              <a:buChar char="l"/>
              <a:defRPr/>
            </a:pPr>
            <a:endParaRPr kumimoji="false" lang="zh-CN" altLang="en-US" sz="1400" b="true" i="false" u="none" strike="noStrike" kern="1200" cap="none" spc="0" normalizeH="false" baseline="0" noProof="false" dirty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uawei Sans" pitchFamily="34" charset="0"/>
              <a:ea typeface="方正兰亭黑简体" pitchFamily="2" charset="-122"/>
              <a:cs typeface="+mn-ea"/>
              <a:sym typeface="+mn-lt"/>
            </a:endParaRPr>
          </a:p>
        </p:txBody>
      </p:sp>
      <p:sp>
        <p:nvSpPr>
          <p:cNvPr id="441" name="文本框 11"/>
          <p:cNvSpPr txBox="true"/>
          <p:nvPr/>
        </p:nvSpPr>
        <p:spPr>
          <a:xfrm>
            <a:off x="2732088" y="3051175"/>
            <a:ext cx="1635125" cy="365125"/>
          </a:xfrm>
          <a:prstGeom prst="rect">
            <a:avLst/>
          </a:prstGeom>
          <a:noFill/>
          <a:ln w="9525">
            <a:noFill/>
          </a:ln>
        </p:spPr>
        <p:txBody>
          <a:bodyPr lIns="87802" tIns="43901" rIns="87802" bIns="43901" anchor="ctr" anchorCtr="false">
            <a:spAutoFit/>
          </a:bodyPr>
          <a:p>
            <a:pPr>
              <a:buNone/>
            </a:pPr>
            <a:r>
              <a:rPr lang="zh-CN" altLang="en-US" sz="1800">
                <a:latin typeface="Huawei Sans" pitchFamily="34" charset="0"/>
                <a:ea typeface="方正兰亭黑简体" pitchFamily="2" charset="-122"/>
              </a:rPr>
              <a:t>鲲鹏</a:t>
            </a:r>
            <a:r>
              <a:rPr lang="en-US" altLang="zh-CN" sz="1800">
                <a:latin typeface="Huawei Sans" pitchFamily="34" charset="0"/>
                <a:ea typeface="方正兰亭黑简体" pitchFamily="2" charset="-122"/>
              </a:rPr>
              <a:t>916</a:t>
            </a:r>
            <a:endParaRPr lang="zh-CN" altLang="en-US" sz="180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442" name="文本框 12"/>
          <p:cNvSpPr txBox="true"/>
          <p:nvPr/>
        </p:nvSpPr>
        <p:spPr>
          <a:xfrm>
            <a:off x="7181850" y="3052763"/>
            <a:ext cx="1635125" cy="366712"/>
          </a:xfrm>
          <a:prstGeom prst="rect">
            <a:avLst/>
          </a:prstGeom>
          <a:noFill/>
          <a:ln w="9525">
            <a:noFill/>
          </a:ln>
        </p:spPr>
        <p:txBody>
          <a:bodyPr lIns="87802" tIns="43901" rIns="87802" bIns="43901" anchor="ctr" anchorCtr="false">
            <a:spAutoFit/>
          </a:bodyPr>
          <a:p>
            <a:pPr>
              <a:buNone/>
            </a:pPr>
            <a:r>
              <a:rPr lang="zh-CN" altLang="en-US" sz="1800">
                <a:latin typeface="Huawei Sans" pitchFamily="34" charset="0"/>
                <a:ea typeface="方正兰亭黑简体" pitchFamily="2" charset="-122"/>
              </a:rPr>
              <a:t>鲲鹏</a:t>
            </a:r>
            <a:r>
              <a:rPr lang="en-US" altLang="zh-CN" sz="1800">
                <a:latin typeface="Huawei Sans" pitchFamily="34" charset="0"/>
                <a:ea typeface="方正兰亭黑简体" pitchFamily="2" charset="-122"/>
              </a:rPr>
              <a:t>920</a:t>
            </a:r>
            <a:endParaRPr lang="zh-CN" altLang="en-US" sz="1800">
              <a:latin typeface="Huawei Sans" pitchFamily="34" charset="0"/>
              <a:ea typeface="方正兰亭黑简体" pitchFamily="2" charset="-122"/>
            </a:endParaRPr>
          </a:p>
        </p:txBody>
      </p:sp>
      <p:sp>
        <p:nvSpPr>
          <p:cNvPr id="443" name="矩形 13"/>
          <p:cNvSpPr/>
          <p:nvPr/>
        </p:nvSpPr>
        <p:spPr>
          <a:xfrm>
            <a:off x="773113" y="3530600"/>
            <a:ext cx="3101975" cy="368300"/>
          </a:xfrm>
          <a:prstGeom prst="rect">
            <a:avLst/>
          </a:prstGeom>
        </p:spPr>
        <p:txBody>
          <a:bodyPr wrap="none">
            <a:spAutoFit/>
          </a:bodyPr>
          <a:p>
            <a:pPr>
              <a:buNone/>
            </a:pPr>
            <a:r>
              <a:rPr lang="zh-CN" altLang="en-US">
                <a:latin typeface="Huawei Sans" pitchFamily="34" charset="0"/>
                <a:ea typeface="方正兰亭黑简体" pitchFamily="2" charset="-122"/>
                <a:sym typeface="+mn-lt"/>
              </a:rPr>
              <a:t>支持多路互联的</a:t>
            </a:r>
            <a:r>
              <a:rPr lang="en-US" altLang="zh-CN">
                <a:latin typeface="Huawei Sans" pitchFamily="34" charset="0"/>
                <a:ea typeface="方正兰亭黑简体" pitchFamily="2" charset="-122"/>
                <a:sym typeface="+mn-lt"/>
              </a:rPr>
              <a:t>ARM</a:t>
            </a:r>
            <a:r>
              <a:rPr lang="zh-CN" altLang="en-US">
                <a:latin typeface="Huawei Sans" pitchFamily="34" charset="0"/>
                <a:ea typeface="方正兰亭黑简体" pitchFamily="2" charset="-122"/>
                <a:sym typeface="+mn-lt"/>
              </a:rPr>
              <a:t>处理器</a:t>
            </a:r>
            <a:r>
              <a:rPr lang="en-US" altLang="zh-CN">
                <a:latin typeface="Huawei Sans" pitchFamily="34" charset="0"/>
                <a:ea typeface="方正兰亭黑简体" pitchFamily="2" charset="-122"/>
                <a:sym typeface="+mn-lt"/>
              </a:rPr>
              <a:t> </a:t>
            </a:r>
            <a:endParaRPr lang="zh-CN" altLang="en-US">
              <a:latin typeface="Huawei Sans" pitchFamily="34" charset="0"/>
              <a:ea typeface="方正兰亭黑简体" pitchFamily="2" charset="-122"/>
              <a:sym typeface="+mn-lt"/>
            </a:endParaRPr>
          </a:p>
        </p:txBody>
      </p:sp>
      <p:sp>
        <p:nvSpPr>
          <p:cNvPr id="444" name="文本框 14"/>
          <p:cNvSpPr txBox="true"/>
          <p:nvPr/>
        </p:nvSpPr>
        <p:spPr>
          <a:xfrm>
            <a:off x="365125" y="4017963"/>
            <a:ext cx="3863975" cy="2032000"/>
          </a:xfrm>
          <a:prstGeom prst="rect">
            <a:avLst/>
          </a:prstGeom>
          <a:noFill/>
        </p:spPr>
        <p:txBody>
          <a:bodyPr wrap="none" rtlCol="false">
            <a:spAutoFit/>
          </a:bodyPr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32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核，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2.4 GHz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主频</a:t>
            </a:r>
            <a:endParaRPr lang="zh-CN" altLang="en-US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SPECint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性能匹配业界中端，功耗低至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75 W</a:t>
            </a:r>
            <a:endParaRPr lang="en-US" altLang="zh-CN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支持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4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通道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DDR4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控制器</a:t>
            </a:r>
            <a:endParaRPr lang="zh-CN" altLang="en-US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支持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PCI-e 3.0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和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SAS/SATA 3.0</a:t>
            </a:r>
            <a:endParaRPr lang="en-US" altLang="zh-CN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集成板载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GE/10 GE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网络</a:t>
            </a:r>
            <a:endParaRPr lang="en-US" altLang="zh-CN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支持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2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路互联</a:t>
            </a:r>
            <a:endParaRPr lang="zh-CN" altLang="en-US" sz="1400">
              <a:latin typeface="Comic Sans MS" panose="030F0702030302020204" pitchFamily="66" charset="0"/>
            </a:endParaRPr>
          </a:p>
        </p:txBody>
      </p:sp>
      <p:sp>
        <p:nvSpPr>
          <p:cNvPr id="445" name="文本框 15"/>
          <p:cNvSpPr txBox="true"/>
          <p:nvPr/>
        </p:nvSpPr>
        <p:spPr>
          <a:xfrm>
            <a:off x="4797425" y="3973513"/>
            <a:ext cx="4019550" cy="2032000"/>
          </a:xfrm>
          <a:prstGeom prst="rect">
            <a:avLst/>
          </a:prstGeom>
          <a:noFill/>
        </p:spPr>
        <p:txBody>
          <a:bodyPr wrap="none" rtlCol="false">
            <a:spAutoFit/>
          </a:bodyPr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计算核数提升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1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倍，最多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64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核</a:t>
            </a:r>
            <a:endParaRPr lang="zh-CN" altLang="en-US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SPECint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性能提升超过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2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倍</a:t>
            </a:r>
            <a:endParaRPr lang="zh-CN" altLang="en-US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内存通道数提升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1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倍，支持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8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通道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DDR4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控制器</a:t>
            </a:r>
            <a:endParaRPr lang="zh-CN" altLang="en-US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支持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PCI-e 4.0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和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CCIX</a:t>
            </a:r>
            <a:endParaRPr lang="en-US" altLang="zh-CN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集成板载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100 GE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网络和加密、压缩加速引擎</a:t>
            </a:r>
            <a:endParaRPr lang="zh-CN" altLang="en-US" sz="1400">
              <a:latin typeface="Huawei Sans" pitchFamily="34" charset="0"/>
              <a:ea typeface="方正兰亭黑简体" pitchFamily="2" charset="-122"/>
              <a:sym typeface="+mn-lt"/>
            </a:endParaRPr>
          </a:p>
          <a:p>
            <a:pPr marL="287655" indent="-287655">
              <a:lnSpc>
                <a:spcPct val="150000"/>
              </a:lnSpc>
              <a:buSzPct val="80000"/>
              <a:buFont typeface="Wingdings" panose="05000000000000000000"/>
              <a:buChar char="l"/>
            </a:pP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支持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2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路或</a:t>
            </a:r>
            <a:r>
              <a:rPr lang="en-US" altLang="zh-CN" sz="1400">
                <a:latin typeface="Huawei Sans" pitchFamily="34" charset="0"/>
                <a:ea typeface="方正兰亭黑简体" pitchFamily="2" charset="-122"/>
                <a:sym typeface="+mn-lt"/>
              </a:rPr>
              <a:t>4</a:t>
            </a:r>
            <a:r>
              <a:rPr lang="zh-CN" altLang="en-US" sz="1400">
                <a:latin typeface="Huawei Sans" pitchFamily="34" charset="0"/>
                <a:ea typeface="方正兰亭黑简体" pitchFamily="2" charset="-122"/>
                <a:sym typeface="+mn-lt"/>
              </a:rPr>
              <a:t>路互联</a:t>
            </a:r>
            <a:endParaRPr lang="zh-CN" altLang="en-US" sz="1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>
              <a:buNone/>
            </a:pPr>
            <a:r>
              <a:rPr lang="zh-CN" altLang="zh-CN"/>
              <a:t>鲲鹏</a:t>
            </a:r>
            <a:r>
              <a:rPr lang="en-US" altLang="zh-CN"/>
              <a:t>920</a:t>
            </a:r>
            <a:r>
              <a:rPr lang="zh-CN" altLang="zh-CN"/>
              <a:t>系列</a:t>
            </a:r>
            <a:r>
              <a:rPr lang="zh-CN" altLang="en-US"/>
              <a:t>芯片架构</a:t>
            </a:r>
            <a:r>
              <a:rPr lang="en-US" altLang="zh-CN"/>
              <a:t>——</a:t>
            </a:r>
            <a:r>
              <a:rPr lang="zh-CN" altLang="en-US"/>
              <a:t>乐高架构</a:t>
            </a:r>
            <a:endParaRPr lang="zh-CN" altLang="en-US"/>
          </a:p>
        </p:txBody>
      </p:sp>
      <p:sp>
        <p:nvSpPr>
          <p:cNvPr id="448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 sz="2400">
                <a:solidFill>
                  <a:srgbClr val="000000"/>
                </a:solidFill>
              </a:rPr>
              <a:t>TaiShan Core </a:t>
            </a:r>
            <a:r>
              <a:rPr lang="zh-CN" altLang="en-US" sz="2400">
                <a:solidFill>
                  <a:srgbClr val="000000"/>
                </a:solidFill>
              </a:rPr>
              <a:t>独享</a:t>
            </a:r>
            <a:r>
              <a:rPr lang="en-US" altLang="zh-CN" sz="2400">
                <a:solidFill>
                  <a:srgbClr val="000000"/>
                </a:solidFill>
              </a:rPr>
              <a:t>L1 Cache</a:t>
            </a:r>
            <a:r>
              <a:rPr lang="zh-CN" altLang="en-US" sz="2400">
                <a:solidFill>
                  <a:srgbClr val="000000"/>
                </a:solidFill>
              </a:rPr>
              <a:t>和</a:t>
            </a:r>
            <a:r>
              <a:rPr lang="en-US" altLang="zh-CN" sz="2400">
                <a:solidFill>
                  <a:srgbClr val="000000"/>
                </a:solidFill>
              </a:rPr>
              <a:t>L2 Cache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4</a:t>
            </a:r>
            <a:r>
              <a:rPr lang="zh-CN" altLang="en-US" sz="2400">
                <a:solidFill>
                  <a:srgbClr val="000000"/>
                </a:solidFill>
              </a:rPr>
              <a:t>个</a:t>
            </a:r>
            <a:r>
              <a:rPr lang="en-US" altLang="zh-CN" sz="2400">
                <a:solidFill>
                  <a:srgbClr val="000000"/>
                </a:solidFill>
              </a:rPr>
              <a:t>Core</a:t>
            </a:r>
            <a:r>
              <a:rPr lang="zh-CN" altLang="en-US" sz="2400">
                <a:solidFill>
                  <a:srgbClr val="000000"/>
                </a:solidFill>
              </a:rPr>
              <a:t>和</a:t>
            </a:r>
            <a:r>
              <a:rPr lang="en-US" altLang="zh-CN" sz="2400">
                <a:solidFill>
                  <a:srgbClr val="000000"/>
                </a:solidFill>
              </a:rPr>
              <a:t>1</a:t>
            </a:r>
            <a:r>
              <a:rPr lang="zh-CN" altLang="en-US" sz="2400">
                <a:solidFill>
                  <a:srgbClr val="000000"/>
                </a:solidFill>
              </a:rPr>
              <a:t>个</a:t>
            </a:r>
            <a:r>
              <a:rPr lang="en-US" altLang="zh-CN" sz="2400">
                <a:solidFill>
                  <a:srgbClr val="000000"/>
                </a:solidFill>
              </a:rPr>
              <a:t>L3 Cache tag</a:t>
            </a:r>
            <a:r>
              <a:rPr lang="zh-CN" altLang="en-US" sz="2400">
                <a:solidFill>
                  <a:srgbClr val="000000"/>
                </a:solidFill>
              </a:rPr>
              <a:t>组成一个</a:t>
            </a:r>
            <a:r>
              <a:rPr lang="en-US" altLang="zh-CN" sz="2400">
                <a:solidFill>
                  <a:srgbClr val="000000"/>
                </a:solidFill>
              </a:rPr>
              <a:t>Cluster</a:t>
            </a:r>
            <a:r>
              <a:rPr lang="zh-CN" altLang="en-US" sz="2400">
                <a:solidFill>
                  <a:srgbClr val="000000"/>
                </a:solidFill>
              </a:rPr>
              <a:t>，</a:t>
            </a:r>
            <a:r>
              <a:rPr lang="en-US" altLang="zh-CN" sz="2400">
                <a:solidFill>
                  <a:srgbClr val="000000"/>
                </a:solidFill>
              </a:rPr>
              <a:t>6~8</a:t>
            </a:r>
            <a:r>
              <a:rPr lang="zh-CN" altLang="en-US" sz="2400">
                <a:solidFill>
                  <a:srgbClr val="000000"/>
                </a:solidFill>
              </a:rPr>
              <a:t>个</a:t>
            </a:r>
            <a:r>
              <a:rPr lang="en-US" altLang="zh-CN" sz="2400">
                <a:solidFill>
                  <a:srgbClr val="000000"/>
                </a:solidFill>
              </a:rPr>
              <a:t>Cluster</a:t>
            </a:r>
            <a:r>
              <a:rPr lang="zh-CN" altLang="en-US" sz="2400">
                <a:solidFill>
                  <a:srgbClr val="000000"/>
                </a:solidFill>
              </a:rPr>
              <a:t>组成一个</a:t>
            </a:r>
            <a:r>
              <a:rPr lang="en-US" altLang="zh-CN" sz="2400">
                <a:solidFill>
                  <a:srgbClr val="000000"/>
                </a:solidFill>
              </a:rPr>
              <a:t>CPU Die</a:t>
            </a:r>
            <a:r>
              <a:rPr lang="zh-CN" altLang="en-US" sz="2400">
                <a:solidFill>
                  <a:srgbClr val="000000"/>
                </a:solidFill>
              </a:rPr>
              <a:t>，合封后的两个</a:t>
            </a:r>
            <a:r>
              <a:rPr lang="en-US" altLang="zh-CN" sz="2400">
                <a:solidFill>
                  <a:srgbClr val="000000"/>
                </a:solidFill>
              </a:rPr>
              <a:t>CPU Die</a:t>
            </a:r>
            <a:r>
              <a:rPr lang="zh-CN" altLang="en-US" sz="2400">
                <a:solidFill>
                  <a:srgbClr val="000000"/>
                </a:solidFill>
              </a:rPr>
              <a:t>共享</a:t>
            </a:r>
            <a:r>
              <a:rPr lang="en-US" altLang="zh-CN" sz="2400">
                <a:solidFill>
                  <a:srgbClr val="000000"/>
                </a:solidFill>
              </a:rPr>
              <a:t>LLC</a:t>
            </a:r>
            <a:endParaRPr lang="zh-CN" altLang="en-US" sz="2400"/>
          </a:p>
          <a:p>
            <a:pPr/>
            <a:endParaRPr lang="zh-CN" altLang="en-US" sz="2400"/>
          </a:p>
        </p:txBody>
      </p:sp>
      <p:sp>
        <p:nvSpPr>
          <p:cNvPr id="449" name="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false">
                <a:latin typeface="Times New Roman" panose="02020603050405020304" pitchFamily="18" charset="0"/>
              </a:rPr>
              <a:t/>
            </a:fld>
            <a:endParaRPr lang="zh-CN" altLang="en-US" sz="1400" b="false">
              <a:latin typeface="Times New Roman" panose="02020603050405020304" pitchFamily="18" charset="0"/>
            </a:endParaRPr>
          </a:p>
        </p:txBody>
      </p:sp>
      <p:pic>
        <p:nvPicPr>
          <p:cNvPr id="450" name="图片 5" descr="图片包含 表格  描述已自动生成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26987" y="2819400"/>
            <a:ext cx="9144000" cy="3068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>
  <p:cSld>
    <p:spTree>
      <p:nvGrpSpPr>
        <p:cNvPr id="4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>
              <a:buNone/>
            </a:pPr>
            <a:r>
              <a:rPr lang="en-US" altLang="zh-CN"/>
              <a:t>OpenEuler</a:t>
            </a:r>
            <a:r>
              <a:rPr lang="zh-CN" altLang="en-US"/>
              <a:t>的</a:t>
            </a:r>
            <a:r>
              <a:rPr lang="en-US" altLang="zh-CN"/>
              <a:t>CPU</a:t>
            </a:r>
            <a:r>
              <a:rPr lang="zh-CN" altLang="en-US"/>
              <a:t>调度策略</a:t>
            </a:r>
            <a:endParaRPr lang="zh-CN" altLang="en-US"/>
          </a:p>
        </p:txBody>
      </p:sp>
      <p:sp>
        <p:nvSpPr>
          <p:cNvPr id="453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en-US" altLang="zh-CN"/>
              <a:t>CFS(Completely Fair Scheduler)</a:t>
            </a:r>
            <a:r>
              <a:rPr lang="zh-CN" altLang="en-US"/>
              <a:t>调度</a:t>
            </a:r>
            <a:endParaRPr lang="en-US" altLang="zh-CN"/>
          </a:p>
          <a:p>
            <a:pPr lvl="1"/>
            <a:r>
              <a:rPr lang="zh-CN" altLang="en-US"/>
              <a:t>每个进程一个队列</a:t>
            </a:r>
            <a:endParaRPr lang="en-US" altLang="zh-CN"/>
          </a:p>
          <a:p>
            <a:pPr lvl="1"/>
            <a:r>
              <a:rPr lang="zh-CN" altLang="en-US"/>
              <a:t>结合时间片和优先级，引入虚拟运行时间</a:t>
            </a:r>
            <a:endParaRPr lang="en-US" altLang="zh-CN"/>
          </a:p>
          <a:p>
            <a:pPr lvl="1"/>
            <a:r>
              <a:rPr lang="zh-CN" altLang="en-US"/>
              <a:t>按照当前系统负载和普通进程的优先级给进程分配</a:t>
            </a:r>
            <a:r>
              <a:rPr lang="en-US" altLang="zh-CN"/>
              <a:t>CPU</a:t>
            </a:r>
            <a:r>
              <a:rPr lang="zh-CN" altLang="en-US"/>
              <a:t>使用时间的比例，确保相对公平</a:t>
            </a:r>
            <a:endParaRPr lang="zh-CN" altLang="en-US"/>
          </a:p>
        </p:txBody>
      </p:sp>
      <p:sp>
        <p:nvSpPr>
          <p:cNvPr id="454" name="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</a:defRPr>
            </a:lvl1pPr>
            <a:lvl2pPr marL="457200" lvl="1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2pPr>
            <a:lvl3pPr marL="914400" lvl="2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3pPr>
            <a:lvl4pPr marL="1371600" lvl="3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4pPr>
            <a:lvl5pPr marL="1828800" lvl="4" indent="0" algn="l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None/>
              <a:defRPr sz="2000" b="true" i="false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itchFamily="2" charset="-122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zh-CN" altLang="en-US" sz="1400" b="false">
                <a:latin typeface="Times New Roman" panose="02020603050405020304" pitchFamily="18" charset="0"/>
              </a:rPr>
              <a:t/>
            </a:fld>
            <a:endParaRPr lang="zh-CN" altLang="en-US" sz="1400" b="fals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>
  <p:cSld>
    <p:spTree>
      <p:nvGrpSpPr>
        <p:cNvPr id="4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homework3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57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en-US">
                <a:latin typeface="Comic Sans MS"/>
                <a:ea typeface="宋体"/>
                <a:cs typeface="+mn-cs"/>
              </a:rPr>
              <a:t>3</a:t>
            </a:r>
            <a:r>
              <a:rPr lang="zh-CN">
                <a:latin typeface="Comic Sans MS"/>
                <a:ea typeface="宋体"/>
                <a:cs typeface="+mn-cs"/>
              </a:rPr>
              <a:t>月</a:t>
            </a:r>
            <a:r>
              <a:rPr lang="en-US">
                <a:latin typeface="Comic Sans MS"/>
                <a:ea typeface="宋体"/>
                <a:cs typeface="+mn-cs"/>
              </a:rPr>
              <a:t>25</a:t>
            </a:r>
            <a:r>
              <a:rPr lang="zh-CN">
                <a:latin typeface="Comic Sans MS"/>
                <a:ea typeface="宋体"/>
                <a:cs typeface="+mn-cs"/>
              </a:rPr>
              <a:t>日提交</a:t>
            </a:r>
            <a:endParaRPr lang="zh-CN">
              <a:latin typeface="Comic Sans MS"/>
              <a:ea typeface="宋体"/>
              <a:cs typeface="+mn-cs"/>
            </a:endParaRPr>
          </a:p>
        </p:txBody>
      </p:sp>
      <p:sp>
        <p:nvSpPr>
          <p:cNvPr id="458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Shortest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Job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First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(SJF)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61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zh-CN" altLang="en-US">
                <a:ea typeface="宋体" pitchFamily="2" charset="-122"/>
              </a:rPr>
              <a:t>有助于减小平均</a:t>
            </a:r>
            <a:r>
              <a:rPr lang="en-US" altLang="zh-CN">
                <a:ea typeface="宋体" pitchFamily="2" charset="-122"/>
              </a:rPr>
              <a:t>turnaround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，例如上面的情况</a:t>
            </a:r>
            <a:endParaRPr lang="en-US" altLang="zh-CN">
              <a:ea typeface="宋体" pitchFamily="2" charset="-122"/>
            </a:endParaRPr>
          </a:p>
          <a:p>
            <a:pPr/>
            <a:r>
              <a:rPr lang="zh-CN" altLang="en-US">
                <a:ea typeface="宋体" pitchFamily="2" charset="-122"/>
              </a:rPr>
              <a:t>平均</a:t>
            </a:r>
            <a:r>
              <a:rPr lang="en-US" altLang="zh-CN">
                <a:ea typeface="宋体" pitchFamily="2" charset="-122"/>
              </a:rPr>
              <a:t>turnaround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(10+20+120)/3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50</a:t>
            </a:r>
            <a:endParaRPr lang="en-US" altLang="zh-CN">
              <a:ea typeface="宋体" pitchFamily="2" charset="-122"/>
            </a:endParaRPr>
          </a:p>
          <a:p>
            <a:pPr/>
            <a:endParaRPr lang="zh-CN" altLang="en-US">
              <a:ea typeface="宋体" pitchFamily="2" charset="-122"/>
            </a:endParaRPr>
          </a:p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462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463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3810000"/>
            <a:ext cx="4810125" cy="1919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Shortest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Job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First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(SJF)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66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/>
            <a:r>
              <a:rPr lang="zh-CN" altLang="en-US">
                <a:ea typeface="宋体" pitchFamily="2" charset="-122"/>
              </a:rPr>
              <a:t>对于任务同时到到， </a:t>
            </a:r>
            <a:r>
              <a:rPr lang="en-US" altLang="zh-CN">
                <a:ea typeface="宋体" pitchFamily="2" charset="-122"/>
              </a:rPr>
              <a:t>SJF</a:t>
            </a:r>
            <a:r>
              <a:rPr lang="zh-CN" altLang="en-US">
                <a:ea typeface="宋体" pitchFamily="2" charset="-122"/>
              </a:rPr>
              <a:t>是最优调度算法了</a:t>
            </a:r>
            <a:endParaRPr lang="en-US" altLang="zh-CN">
              <a:ea typeface="宋体" pitchFamily="2" charset="-122"/>
            </a:endParaRPr>
          </a:p>
          <a:p>
            <a:pPr/>
            <a:r>
              <a:rPr lang="zh-CN" altLang="en-US">
                <a:ea typeface="宋体" pitchFamily="2" charset="-122"/>
              </a:rPr>
              <a:t>但如果长任务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先到达，则</a:t>
            </a:r>
            <a:r>
              <a:rPr lang="en-US" altLang="zh-CN">
                <a:ea typeface="宋体" pitchFamily="2" charset="-122"/>
              </a:rPr>
              <a:t>SJF</a:t>
            </a:r>
            <a:r>
              <a:rPr lang="zh-CN" altLang="en-US">
                <a:ea typeface="宋体" pitchFamily="2" charset="-122"/>
              </a:rPr>
              <a:t>没有办法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例如</a:t>
            </a:r>
            <a:r>
              <a:rPr lang="en-US" altLang="zh-CN">
                <a:ea typeface="宋体" pitchFamily="2" charset="-122"/>
              </a:rPr>
              <a:t>A</a:t>
            </a:r>
            <a:r>
              <a:rPr lang="zh-CN" altLang="en-US">
                <a:ea typeface="宋体" pitchFamily="2" charset="-122"/>
              </a:rPr>
              <a:t>在</a:t>
            </a:r>
            <a:r>
              <a:rPr lang="en-US" altLang="zh-CN">
                <a:ea typeface="宋体" pitchFamily="2" charset="-122"/>
              </a:rPr>
              <a:t>0</a:t>
            </a:r>
            <a:r>
              <a:rPr lang="zh-CN" altLang="en-US">
                <a:ea typeface="宋体" pitchFamily="2" charset="-122"/>
              </a:rPr>
              <a:t>时刻到达，</a:t>
            </a:r>
            <a:r>
              <a:rPr lang="en-US" altLang="zh-CN">
                <a:ea typeface="宋体" pitchFamily="2" charset="-122"/>
              </a:rPr>
              <a:t>B</a:t>
            </a:r>
            <a:r>
              <a:rPr lang="zh-CN" altLang="en-US"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C</a:t>
            </a:r>
            <a:r>
              <a:rPr lang="zh-CN" altLang="en-US">
                <a:ea typeface="宋体" pitchFamily="2" charset="-122"/>
              </a:rPr>
              <a:t>在</a:t>
            </a:r>
            <a:r>
              <a:rPr lang="en-US" altLang="zh-CN">
                <a:ea typeface="宋体" pitchFamily="2" charset="-122"/>
              </a:rPr>
              <a:t>10</a:t>
            </a:r>
            <a:r>
              <a:rPr lang="zh-CN" altLang="en-US">
                <a:ea typeface="宋体" pitchFamily="2" charset="-122"/>
              </a:rPr>
              <a:t>时刻到达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平均</a:t>
            </a:r>
            <a:r>
              <a:rPr lang="en-US" altLang="zh-CN">
                <a:ea typeface="宋体" pitchFamily="2" charset="-122"/>
              </a:rPr>
              <a:t>Turnaround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time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(100+100+110)/3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=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103.3</a:t>
            </a:r>
            <a:endParaRPr lang="zh-CN" altLang="en-US">
              <a:ea typeface="宋体" pitchFamily="2" charset="-122"/>
            </a:endParaRPr>
          </a:p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467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468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1766888" y="3795713"/>
            <a:ext cx="5686425" cy="2376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69" name=""/>
          <p:cNvSpPr txBox="true"/>
          <p:nvPr/>
        </p:nvSpPr>
        <p:spPr>
          <a:xfrm rot="0" flipH="false" flipV="false">
            <a:off x="2451100" y="6235700"/>
            <a:ext cx="42418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zh-CN">
                <a:solidFill>
                  <a:srgbClr val="ff0000">
                    <a:alpha val="100000"/>
                  </a:srgbClr>
                </a:solidFill>
              </a:rPr>
              <a:t>这个问题的关键在哪里？如何解决？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标题 1"/>
          <p:cNvSpPr>
            <a:spLocks noGrp="true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false"/>
          <a:p>
            <a:pPr/>
            <a:r>
              <a:rPr lang="en-US" altLang="zh-CN">
                <a:ea typeface="宋体" pitchFamily="2" charset="-122"/>
              </a:rPr>
              <a:t>Shortest Time-to-Completion First (STCF) 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72" name="内容占位符 2"/>
          <p:cNvSpPr>
            <a:spLocks noGrp="true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false"/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上述问题改进的关键：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不要把一个任务执行到底才切换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允许任务抢占（时间片</a:t>
            </a:r>
            <a:r>
              <a:rPr lang="en-US">
                <a:latin typeface="Comic Sans MS"/>
                <a:ea typeface="宋体"/>
              </a:rPr>
              <a:t>/</a:t>
            </a:r>
            <a:r>
              <a:rPr lang="zh-CN">
                <a:latin typeface="Comic Sans MS"/>
                <a:ea typeface="宋体"/>
              </a:rPr>
              <a:t>中断作为切换点）</a:t>
            </a:r>
            <a:endParaRPr lang="en-US">
              <a:latin typeface="Comic Sans MS"/>
              <a:ea typeface="宋体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优化算法：</a:t>
            </a:r>
            <a:r>
              <a:rPr lang="en-US">
                <a:latin typeface="Comic Sans MS"/>
                <a:ea typeface="宋体"/>
                <a:cs typeface="+mn-cs"/>
              </a:rPr>
              <a:t>STCF</a:t>
            </a:r>
            <a:endParaRPr/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在</a:t>
            </a:r>
            <a:r>
              <a:rPr lang="en-US">
                <a:latin typeface="Comic Sans MS"/>
                <a:ea typeface="宋体"/>
              </a:rPr>
              <a:t>SJF</a:t>
            </a:r>
            <a:r>
              <a:rPr lang="zh-CN">
                <a:latin typeface="Comic Sans MS"/>
                <a:ea typeface="宋体"/>
              </a:rPr>
              <a:t>上增加抢占功能，剩余时间最短的任务优先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en-US" b="true">
                <a:latin typeface="Comic Sans MS"/>
                <a:ea typeface="宋体"/>
              </a:rPr>
              <a:t>Preemptive Shortest Job First </a:t>
            </a:r>
            <a:r>
              <a:rPr lang="en-US">
                <a:latin typeface="Comic Sans MS"/>
                <a:ea typeface="宋体"/>
              </a:rPr>
              <a:t>(</a:t>
            </a:r>
            <a:r>
              <a:rPr lang="en-US" b="true">
                <a:latin typeface="Comic Sans MS"/>
                <a:ea typeface="宋体"/>
              </a:rPr>
              <a:t>PSJF</a:t>
            </a:r>
            <a:r>
              <a:rPr lang="en-US">
                <a:latin typeface="Comic Sans MS"/>
                <a:ea typeface="宋体"/>
              </a:rPr>
              <a:t>) 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平均</a:t>
            </a:r>
            <a:r>
              <a:rPr lang="en-US">
                <a:latin typeface="Comic Sans MS"/>
                <a:ea typeface="宋体"/>
              </a:rPr>
              <a:t>turnaround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time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=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(120+10+20)/3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=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50</a:t>
            </a:r>
            <a:endParaRPr lang="zh-CN">
              <a:latin typeface="Comic Sans MS"/>
              <a:ea typeface="宋体"/>
            </a:endParaRPr>
          </a:p>
          <a:p>
            <a:pPr>
              <a:buChar char="•"/>
            </a:pPr>
            <a:endParaRPr lang="zh-CN">
              <a:latin typeface="Comic Sans MS"/>
              <a:ea typeface="宋体"/>
              <a:cs typeface="+mn-cs"/>
            </a:endParaRPr>
          </a:p>
        </p:txBody>
      </p:sp>
      <p:sp>
        <p:nvSpPr>
          <p:cNvPr id="473" name="幻灯片编号占位符 3"/>
          <p:cNvSpPr txBox="true">
            <a:spLocks noGrp="true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>
              <a:spcBef>
                <a:spcPct val="1"/>
              </a:spcBef>
              <a:buNone/>
            </a:pPr>
            <a:fld id="{9A0DB2DC-4C9A-4742-B13C-FB6460FD350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/>
            </a:fld>
            <a:endParaRPr lang="zh-CN" altLang="en-US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47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0" y="4873625"/>
            <a:ext cx="4711700" cy="1984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cp="http://schemas.openxmlformats.org/package/2006/metadata/core-properties" xmlns:dc="http://purl.org/dc/elements/1.1/">
  <dcterms:created xsi:type="dcterms:W3CDTF">2025-03-23T18:04:46Z</dcterms:created>
  <dcterms:modified xsi:type="dcterms:W3CDTF">2025-03-23T18:04:46Z</dcterms:modified>
</cp:coreProperties>
</file>