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Slides/notesSlide4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6.xml" ContentType="application/vnd.openxmlformats-officedocument.presentationml.slide+xml"/>
  <Override PartName="/ppt/tableStyles.xml" ContentType="application/vnd.openxmlformats-officedocument.presentationml.tableStyles+xml"/>
  <Override PartName="/ppt/slides/slide10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8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38.xml" ContentType="application/vnd.openxmlformats-officedocument.presentationml.notesSlide+xml"/>
  <Override PartName="/ppt/notesMasters/notesMaster1.xml" ContentType="application/vnd.openxmlformats-officedocument.presentationml.notesMaster+xml"/>
  <Override PartName="/ppt/notesSlides/notesSlide31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17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37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5.xml" ContentType="application/vnd.openxmlformats-officedocument.presentationml.slide+xml"/>
  <Override PartName="/ppt/slides/slide4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slides/slide53.xml" ContentType="application/vnd.openxmlformats-officedocument.presentationml.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ppt/notesSlides/notesSlide36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40.xml" ContentType="application/vnd.openxmlformats-officedocument.presentationml.slide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33.xml" ContentType="application/vnd.openxmlformats-officedocument.presentationml.slide+xml"/>
  <Override PartName="/ppt/slides/slide56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viewProps.xml" ContentType="application/vnd.openxmlformats-officedocument.presentationml.viewProps+xml"/>
  <Override PartName="/ppt/slides/slide30.xml" ContentType="application/vnd.openxmlformats-officedocument.presentationml.slide+xml"/>
  <Override PartName="/ppt/slides/slide54.xml" ContentType="application/vnd.openxmlformats-officedocument.presentationml.slide+xml"/>
  <Override PartName="/ppt/slides/slide3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18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firstSlideNum="1">
  <p:sldMasterIdLst>
    <p:sldMasterId id="2147483648" r:id="rId0"/>
  </p:sldMasterIdLst>
  <p:notesMasterIdLst>
    <p:notesMasterId r:id="rId61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6858000" type="screen4x3"/>
  <p:notesSz cx="6858000" cy="9144000"/>
  <p:defaultTextStyle>
    <a:lvl1pPr marL="0" indent="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1pPr>
    <a:lvl2pPr marL="457200" indent="4572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2pPr>
    <a:lvl3pPr marL="914400" indent="9144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3pPr>
    <a:lvl4pPr marL="1371600" indent="13716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4pPr>
    <a:lvl5pPr marL="1828800" indent="18288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/>
    <p:ext uri="{D31A062A-798A-4329-ABDD-BBA856620510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true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7" Type="http://schemas.openxmlformats.org/officeDocument/2006/relationships/slide" Target="slides/slide7.xml" /><Relationship Id="rId9" Type="http://schemas.openxmlformats.org/officeDocument/2006/relationships/slide" Target="slides/slide9.xml" /><Relationship Id="rId64" Type="http://schemas.openxmlformats.org/officeDocument/2006/relationships/viewProps" Target="viewProps.xml" /><Relationship Id="rId62" Type="http://schemas.openxmlformats.org/officeDocument/2006/relationships/presProps" Target="presProps.xml" /><Relationship Id="rId60" Type="http://schemas.openxmlformats.org/officeDocument/2006/relationships/slide" Target="slides/slide60.xml" /><Relationship Id="rId58" Type="http://schemas.openxmlformats.org/officeDocument/2006/relationships/slide" Target="slides/slide58.xml" /><Relationship Id="rId57" Type="http://schemas.openxmlformats.org/officeDocument/2006/relationships/slide" Target="slides/slide57.xml" /><Relationship Id="rId61" Type="http://schemas.openxmlformats.org/officeDocument/2006/relationships/notesMaster" Target="notesMasters/notesMaster1.xml" /><Relationship Id="rId56" Type="http://schemas.openxmlformats.org/officeDocument/2006/relationships/slide" Target="slides/slide56.xml" /><Relationship Id="rId55" Type="http://schemas.openxmlformats.org/officeDocument/2006/relationships/slide" Target="slides/slide55.xml" /><Relationship Id="rId54" Type="http://schemas.openxmlformats.org/officeDocument/2006/relationships/slide" Target="slides/slide54.xml" /><Relationship Id="rId51" Type="http://schemas.openxmlformats.org/officeDocument/2006/relationships/slide" Target="slides/slide51.xml" /><Relationship Id="rId8" Type="http://schemas.openxmlformats.org/officeDocument/2006/relationships/slide" Target="slides/slide8.xml" /><Relationship Id="rId49" Type="http://schemas.openxmlformats.org/officeDocument/2006/relationships/slide" Target="slides/slide49.xml" /><Relationship Id="rId48" Type="http://schemas.openxmlformats.org/officeDocument/2006/relationships/slide" Target="slides/slide48.xml" /><Relationship Id="rId45" Type="http://schemas.openxmlformats.org/officeDocument/2006/relationships/slide" Target="slides/slide45.xml" /><Relationship Id="rId46" Type="http://schemas.openxmlformats.org/officeDocument/2006/relationships/slide" Target="slides/slide46.xml" /><Relationship Id="rId44" Type="http://schemas.openxmlformats.org/officeDocument/2006/relationships/slide" Target="slides/slide44.xml" /><Relationship Id="rId43" Type="http://schemas.openxmlformats.org/officeDocument/2006/relationships/slide" Target="slides/slide43.xml" /><Relationship Id="rId21" Type="http://schemas.openxmlformats.org/officeDocument/2006/relationships/slide" Target="slides/slide21.xml" /><Relationship Id="rId20" Type="http://schemas.openxmlformats.org/officeDocument/2006/relationships/slide" Target="slides/slide20.xml" /><Relationship Id="rId53" Type="http://schemas.openxmlformats.org/officeDocument/2006/relationships/slide" Target="slides/slide53.xml" /><Relationship Id="rId18" Type="http://schemas.openxmlformats.org/officeDocument/2006/relationships/slide" Target="slides/slide18.xml" /><Relationship Id="rId32" Type="http://schemas.openxmlformats.org/officeDocument/2006/relationships/slide" Target="slides/slide32.xml" /><Relationship Id="rId35" Type="http://schemas.openxmlformats.org/officeDocument/2006/relationships/slide" Target="slides/slide35.xml" /><Relationship Id="rId27" Type="http://schemas.openxmlformats.org/officeDocument/2006/relationships/slide" Target="slides/slide27.xml" /><Relationship Id="rId37" Type="http://schemas.openxmlformats.org/officeDocument/2006/relationships/slide" Target="slides/slide37.xml" /><Relationship Id="rId42" Type="http://schemas.openxmlformats.org/officeDocument/2006/relationships/slide" Target="slides/slide42.xml" /><Relationship Id="rId17" Type="http://schemas.openxmlformats.org/officeDocument/2006/relationships/slide" Target="slides/slide17.xml" /><Relationship Id="rId52" Type="http://schemas.openxmlformats.org/officeDocument/2006/relationships/slide" Target="slides/slide52.xml" /><Relationship Id="rId2" Type="http://schemas.openxmlformats.org/officeDocument/2006/relationships/slide" Target="slides/slide2.xml" /><Relationship Id="rId16" Type="http://schemas.openxmlformats.org/officeDocument/2006/relationships/slide" Target="slides/slide16.xml" /><Relationship Id="rId15" Type="http://schemas.openxmlformats.org/officeDocument/2006/relationships/slide" Target="slides/slide15.xml" /><Relationship Id="rId0" Type="http://schemas.openxmlformats.org/officeDocument/2006/relationships/slideMaster" Target="slideMasters/slideMaster1.xml" /><Relationship Id="rId40" Type="http://schemas.openxmlformats.org/officeDocument/2006/relationships/slide" Target="slides/slide40.xml" /><Relationship Id="rId11" Type="http://schemas.openxmlformats.org/officeDocument/2006/relationships/slide" Target="slides/slide11.xml" /><Relationship Id="rId50" Type="http://schemas.openxmlformats.org/officeDocument/2006/relationships/slide" Target="slides/slide50.xml" /><Relationship Id="rId38" Type="http://schemas.openxmlformats.org/officeDocument/2006/relationships/slide" Target="slides/slide38.xml" /><Relationship Id="rId5" Type="http://schemas.openxmlformats.org/officeDocument/2006/relationships/slide" Target="slides/slide5.xml" /><Relationship Id="rId19" Type="http://schemas.openxmlformats.org/officeDocument/2006/relationships/slide" Target="slides/slide19.xml" /><Relationship Id="rId59" Type="http://schemas.openxmlformats.org/officeDocument/2006/relationships/slide" Target="slides/slide59.xml" /><Relationship Id="rId33" Type="http://schemas.openxmlformats.org/officeDocument/2006/relationships/slide" Target="slides/slide33.xml" /><Relationship Id="rId4" Type="http://schemas.openxmlformats.org/officeDocument/2006/relationships/slide" Target="slides/slide4.xml" /><Relationship Id="rId10" Type="http://schemas.openxmlformats.org/officeDocument/2006/relationships/slide" Target="slides/slide10.xml" /><Relationship Id="rId63" Type="http://schemas.openxmlformats.org/officeDocument/2006/relationships/tableStyles" Target="tableStyles.xml" /><Relationship Id="rId36" Type="http://schemas.openxmlformats.org/officeDocument/2006/relationships/slide" Target="slides/slide36.xml" /><Relationship Id="rId23" Type="http://schemas.openxmlformats.org/officeDocument/2006/relationships/slide" Target="slides/slide23.xml" /><Relationship Id="rId13" Type="http://schemas.openxmlformats.org/officeDocument/2006/relationships/slide" Target="slides/slide13.xml" /><Relationship Id="rId24" Type="http://schemas.openxmlformats.org/officeDocument/2006/relationships/slide" Target="slides/slide24.xml" /><Relationship Id="rId39" Type="http://schemas.openxmlformats.org/officeDocument/2006/relationships/slide" Target="slides/slide39.xml" /><Relationship Id="rId41" Type="http://schemas.openxmlformats.org/officeDocument/2006/relationships/slide" Target="slides/slide41.xml" /><Relationship Id="rId25" Type="http://schemas.openxmlformats.org/officeDocument/2006/relationships/slide" Target="slides/slide25.xml" /><Relationship Id="rId22" Type="http://schemas.openxmlformats.org/officeDocument/2006/relationships/slide" Target="slides/slide22.xml" /><Relationship Id="rId14" Type="http://schemas.openxmlformats.org/officeDocument/2006/relationships/slide" Target="slides/slide14.xml" /><Relationship Id="rId26" Type="http://schemas.openxmlformats.org/officeDocument/2006/relationships/slide" Target="slides/slide26.xml" /><Relationship Id="rId6" Type="http://schemas.openxmlformats.org/officeDocument/2006/relationships/slide" Target="slides/slide6.xml" /><Relationship Id="rId12" Type="http://schemas.openxmlformats.org/officeDocument/2006/relationships/slide" Target="slides/slide12.xml" /><Relationship Id="rId28" Type="http://schemas.openxmlformats.org/officeDocument/2006/relationships/slide" Target="slides/slide28.xml" /><Relationship Id="rId3" Type="http://schemas.openxmlformats.org/officeDocument/2006/relationships/slide" Target="slides/slide3.xml" /><Relationship Id="rId29" Type="http://schemas.openxmlformats.org/officeDocument/2006/relationships/slide" Target="slides/slide29.xml" /><Relationship Id="rId30" Type="http://schemas.openxmlformats.org/officeDocument/2006/relationships/slide" Target="slides/slide30.xml" /><Relationship Id="rId47" Type="http://schemas.openxmlformats.org/officeDocument/2006/relationships/slide" Target="slides/slide47.xml" /><Relationship Id="rId1" Type="http://schemas.openxmlformats.org/officeDocument/2006/relationships/slide" Target="slides/slide1.xml" /><Relationship Id="rId31" Type="http://schemas.openxmlformats.org/officeDocument/2006/relationships/slide" Target="slides/slide31.xml" /><Relationship Id="rId34" Type="http://schemas.openxmlformats.org/officeDocument/2006/relationships/slide" Target="slides/slide34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hd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</a:defRPr>
            </a:lvl5pPr>
          </a:lstStyle>
          <a:p>
            <a:pPr marL="0" lvl="0" indent="0">
              <a:spcBef>
                <a:spcPct val="30000"/>
              </a:spcBef>
              <a:buNone/>
            </a:pPr>
            <a:r>
              <a:rPr lang="en-US"/>
              <a:t>Click to edit Master text styles</a:t>
            </a:r>
            <a:endParaRPr/>
          </a:p>
          <a:p>
            <a:pPr marL="457200" lvl="1" indent="0">
              <a:spcBef>
                <a:spcPct val="30000"/>
              </a:spcBef>
              <a:buNone/>
            </a:pPr>
            <a:r>
              <a:rPr lang="en-US"/>
              <a:t>Second level</a:t>
            </a:r>
            <a:endParaRPr/>
          </a:p>
          <a:p>
            <a:pPr marL="914400" lvl="2" indent="0">
              <a:spcBef>
                <a:spcPct val="30000"/>
              </a:spcBef>
              <a:buNone/>
            </a:pPr>
            <a:r>
              <a:rPr lang="en-US"/>
              <a:t>Third level</a:t>
            </a:r>
            <a:endParaRPr/>
          </a:p>
          <a:p>
            <a:pPr marL="1371600" lvl="3" indent="0">
              <a:spcBef>
                <a:spcPct val="30000"/>
              </a:spcBef>
              <a:buNone/>
            </a:pPr>
            <a:r>
              <a:rPr lang="en-US"/>
              <a:t>Fourth level</a:t>
            </a:r>
            <a:endParaRPr/>
          </a:p>
          <a:p>
            <a:pPr marL="1828800" lvl="4" indent="0">
              <a:spcBef>
                <a:spcPct val="30000"/>
              </a:spcBef>
              <a:buNone/>
            </a:pPr>
            <a:r>
              <a:rPr lang="en-US"/>
              <a:t>Fifth level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ft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/>
            <a:endParaRPr sz="1400" dirty="false"/>
          </a:p>
        </p:txBody>
      </p:sp>
      <p:sp>
        <p:nvSpPr>
          <p:cNvPr id="7" name="Rectangle 7"/>
          <p:cNvSpPr>
            <a:spLocks noGrp="true" noChangeShapeType="true"/>
          </p:cNvSpPr>
          <p:nvPr>
            <p:ph type="sldNum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 hangingPunct="true">
              <a:spcBef>
                <a:spcPts val="0"/>
              </a:spcBef>
              <a:buNone/>
            </a:pPr>
            <a:fld id="{D038279B-FC19-497E-A7D1-5ADD9CAF016F}" type="slidenum">
              <a:rPr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9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0.xml" /></Relationships>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1.xml" /></Relationships>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2.xml" /></Relationships>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3.xml" /></Relationships>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4.xml" /></Relationships>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5.xml" /></Relationships>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6.xml" /></Relationships>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7.xml" /></Relationships>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8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2.xml" /></Relationships>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9.xml" /></Relationships>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0.xml" /></Relationships>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1.xml" /></Relationships>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2.xml" /></Relationships>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3.xml" /></Relationships>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5.xml" /></Relationships>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6.xml" /></Relationships>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7.xml" /></Relationships>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8.xml" /></Relationships>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9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3.xml" /></Relationships>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0.xml" /></Relationships>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1.xml" /></Relationships>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2.xml" /></Relationships>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3.xml" /></Relationships>
</file>

<file path=ppt/notesSlides/_rels/notesSlide3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4.xml" /></Relationships>
</file>

<file path=ppt/notesSlides/_rels/notesSlide3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5.xml" /></Relationships>
</file>

<file path=ppt/notesSlides/_rels/notesSlide3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6.xml" /></Relationships>
</file>

<file path=ppt/notesSlides/_rels/notesSlide3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7.xml" /></Relationships>
</file>

<file path=ppt/notesSlides/_rels/notesSlide3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8.xml" /></Relationships>
</file>

<file path=ppt/notesSlides/_rels/notesSlide3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9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4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5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6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7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9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0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3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42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46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47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50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51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54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55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58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5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62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6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66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67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1"/>
          <p:cNvSpPr txBox="true">
            <a:spLocks noGrp="true" noChangeShapeType="true"/>
          </p:cNvSpPr>
          <p:nvPr/>
        </p:nvSpPr>
        <p:spPr>
          <a:xfrm>
            <a:off x="1265237" y="725487"/>
            <a:ext cx="4773612" cy="35829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0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1"/>
          <p:cNvSpPr txBox="true">
            <a:spLocks noGrp="true" noChangeShapeType="true"/>
          </p:cNvSpPr>
          <p:nvPr/>
        </p:nvSpPr>
        <p:spPr>
          <a:xfrm>
            <a:off x="1265237" y="725487"/>
            <a:ext cx="4773612" cy="35829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3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7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"/>
          <p:cNvSpPr txBox="true">
            <a:spLocks noGrp="true" noChangeShapeType="true"/>
          </p:cNvSpPr>
          <p:nvPr/>
        </p:nvSpPr>
        <p:spPr>
          <a:xfrm>
            <a:off x="1265237" y="725487"/>
            <a:ext cx="4773612" cy="35829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6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 1"/>
          <p:cNvSpPr txBox="true">
            <a:spLocks noGrp="true" noChangeShapeType="true"/>
          </p:cNvSpPr>
          <p:nvPr/>
        </p:nvSpPr>
        <p:spPr>
          <a:xfrm>
            <a:off x="1265237" y="725487"/>
            <a:ext cx="4773612" cy="35829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9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1"/>
          <p:cNvSpPr txBox="true">
            <a:spLocks noGrp="true" noChangeShapeType="true"/>
          </p:cNvSpPr>
          <p:nvPr/>
        </p:nvSpPr>
        <p:spPr>
          <a:xfrm>
            <a:off x="1265237" y="725487"/>
            <a:ext cx="4773612" cy="35829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2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1"/>
          <p:cNvSpPr txBox="true">
            <a:spLocks noGrp="true" noChangeShapeType="true"/>
          </p:cNvSpPr>
          <p:nvPr/>
        </p:nvSpPr>
        <p:spPr>
          <a:xfrm>
            <a:off x="1265237" y="725487"/>
            <a:ext cx="4773612" cy="35829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1"/>
          <p:cNvSpPr txBox="true">
            <a:spLocks noGrp="true" noChangeShapeType="true"/>
          </p:cNvSpPr>
          <p:nvPr/>
        </p:nvSpPr>
        <p:spPr>
          <a:xfrm>
            <a:off x="1265237" y="725487"/>
            <a:ext cx="4773612" cy="35829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8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73137" y="4554537"/>
            <a:ext cx="5356225" cy="4316412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91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9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95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96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99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0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03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0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7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1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10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13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16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19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22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25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28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1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4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 Box 1"/>
          <p:cNvSpPr txBox="true">
            <a:spLocks noGrp="true" noChangeShapeType="true"/>
          </p:cNvSpPr>
          <p:nvPr/>
        </p:nvSpPr>
        <p:spPr>
          <a:xfrm>
            <a:off x="1187450" y="692150"/>
            <a:ext cx="4484687" cy="34178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7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7975"/>
          </a:xfrm>
          <a:prstGeom prst="rect">
            <a:avLst/>
          </a:prstGeom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5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16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9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23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4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27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31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2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/>
          <p:cNvSpPr txBox="true">
            <a:spLocks noGrp="true" noChangeShapeType="true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 hangingPunct="true"/>
            <a:r>
              <a:rPr sz="12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35" name="Rectangle 2"/>
          <p:cNvSpPr>
            <a:spLocks noGrp="true" noChangeShapeType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36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type="title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6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hape 1027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Shape 1028"/>
          <p:cNvSpPr>
            <a:spLocks noGrp="true" noChangeShapeType="true"/>
          </p:cNvSpPr>
          <p:nvPr>
            <p:ph type="dt" idx="2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/>
        </p:txBody>
      </p:sp>
      <p:sp>
        <p:nvSpPr>
          <p:cNvPr id="5" name="Shape 1029"/>
          <p:cNvSpPr>
            <a:spLocks noGrp="true" noChangeShapeType="true"/>
          </p:cNvSpPr>
          <p:nvPr>
            <p:ph type="ftr" idx="3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/>
            <a:endParaRPr/>
          </a:p>
        </p:txBody>
      </p:sp>
      <p:sp>
        <p:nvSpPr>
          <p:cNvPr id="6" name="Shape 1030"/>
          <p:cNvSpPr>
            <a:spLocks noGrp="true" noChangeShapeType="true"/>
          </p:cNvSpPr>
          <p:nvPr>
            <p:ph type="sldNum" idx="4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 hangingPunct="true">
              <a:spcBef>
                <a:spcPts val="0"/>
              </a:spcBef>
              <a:buNone/>
            </a:pPr>
            <a:fld id="{D038279B-FC19-497E-A7D1-5ADD9CAF016F}" type="slidenum">
              <a:rPr sz="1400" b="false" i="false" u="none">
                <a:latin typeface="Times New Roman" pitchFamily="18"/>
              </a:rPr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showMasterSp="false" type="title">
  <p:cSld name="1_icfp99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10" name="Rectangle 1028"/>
          <p:cNvSpPr>
            <a:spLocks noGrp="true" noChangeShapeType="true"/>
          </p:cNvSpPr>
          <p:nvPr>
            <p:ph type="dt" idx="2"/>
          </p:nvPr>
        </p:nvSpPr>
        <p:spPr>
          <a:xfrm>
            <a:off x="5334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/>
        </p:txBody>
      </p:sp>
      <p:sp>
        <p:nvSpPr>
          <p:cNvPr id="11" name="Rectangle 1029"/>
          <p:cNvSpPr>
            <a:spLocks noGrp="true" noChangeShapeType="true"/>
          </p:cNvSpPr>
          <p:nvPr>
            <p:ph type="ftr" idx="3"/>
          </p:nvPr>
        </p:nvSpPr>
        <p:spPr>
          <a:xfrm>
            <a:off x="2514600" y="62484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/>
            <a:endParaRPr/>
          </a:p>
        </p:txBody>
      </p:sp>
      <p:sp>
        <p:nvSpPr>
          <p:cNvPr id="12" name="Rectangle 1030"/>
          <p:cNvSpPr>
            <a:spLocks noGrp="true" noChangeShapeType="true"/>
          </p:cNvSpPr>
          <p:nvPr>
            <p:ph type="sldNum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 hangingPunct="true">
              <a:spcBef>
                <a:spcPts val="0"/>
              </a:spcBef>
              <a:buNone/>
            </a:pPr>
            <a:fld id="{D038279B-FC19-497E-A7D1-5ADD9CAF016F}" type="slidenum">
              <a:rPr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blank">
  <p:cSld name="Blank Slide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026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Shape 1027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7543800" cy="11430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3.xml" /><Relationship Id="rId0" Type="http://schemas.openxmlformats.org/officeDocument/2006/relationships/slideLayout" Target="../slideLayouts/slideLayout1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>
            <a:alpha val="10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dt" idx="2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/>
        </p:txBody>
      </p:sp>
      <p:sp>
        <p:nvSpPr>
          <p:cNvPr id="5" name="Rectangle 5"/>
          <p:cNvSpPr>
            <a:spLocks noGrp="true" noChangeShapeType="true"/>
          </p:cNvSpPr>
          <p:nvPr>
            <p:ph type="ftr" idx="3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/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sldNum" idx="4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 hangingPunct="true">
              <a:spcBef>
                <a:spcPts val="0"/>
              </a:spcBef>
              <a:buNone/>
            </a:pPr>
            <a:fld id="{D038279B-FC19-497E-A7D1-5ADD9CAF016F}" type="slidenum">
              <a:rPr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" name="Line 7"/>
          <p:cNvSpPr>
            <a:spLocks noGrp="true" noChangeShapeType="true"/>
          </p:cNvSpPr>
          <p:nvPr/>
        </p:nvSpPr>
        <p:spPr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</p:sldLayoutIdLst>
  <p:hf sldNum="true" ftr="false" dt="false"/>
  <p:txStyles>
    <p:title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1pPr>
      <a:lvl2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2pPr>
      <a:lvl3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3pPr>
      <a:lvl4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4pPr>
      <a:lvl5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800" b="false" i="false">
          <a:solidFill>
            <a:schemeClr val="dk1"/>
          </a:solidFill>
          <a:latin typeface="Comic Sans MS"/>
          <a:ea typeface="宋体"/>
        </a:defRPr>
      </a:lvl1pPr>
      <a:lvl2pPr marL="742950" indent="4572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400" b="false" i="false">
          <a:solidFill>
            <a:schemeClr val="dk1"/>
          </a:solidFill>
          <a:latin typeface="Comic Sans MS"/>
        </a:defRPr>
      </a:lvl2pPr>
      <a:lvl3pPr marL="1143000" indent="9144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000" b="false" i="false">
          <a:solidFill>
            <a:schemeClr val="dk1"/>
          </a:solidFill>
          <a:latin typeface="Comic Sans MS"/>
        </a:defRPr>
      </a:lvl3pPr>
      <a:lvl4pPr marL="1600200" indent="13716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000" b="false" i="false">
          <a:solidFill>
            <a:schemeClr val="dk1"/>
          </a:solidFill>
          <a:latin typeface="Comic Sans MS"/>
        </a:defRPr>
      </a:lvl4pPr>
      <a:lvl5pPr marL="2057400" indent="18288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en-US" sz="2000" b="false" i="false">
          <a:solidFill>
            <a:schemeClr val="dk1"/>
          </a:solidFill>
          <a:latin typeface="Comic Sans MS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1pPr>
      <a:lvl2pPr marL="457200" indent="4572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2pPr>
      <a:lvl3pPr marL="914400" indent="9144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3pPr>
      <a:lvl4pPr marL="1371600" indent="13716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4pPr>
      <a:lvl5pPr marL="1828800" indent="18288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2.xml" /></Relationships>
</file>

<file path=ppt/slides/_rels/slide1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3.xml" 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3.xml" 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3.xml" 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3.xml" 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3.xml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7.xml" /><Relationship Id="rId0" Type="http://schemas.openxmlformats.org/officeDocument/2006/relationships/slideLayout" Target="../slideLayouts/slideLayout3.xml" /></Relationships>
</file>

<file path=ppt/slides/_rels/slide1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Relationship Id="rId2" Type="http://schemas.openxmlformats.org/officeDocument/2006/relationships/image" Target="media/image2.png" /><Relationship Id="rId1" Type="http://schemas.openxmlformats.org/officeDocument/2006/relationships/image" Target="media/image1.png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8.xml" /><Relationship Id="rId0" Type="http://schemas.openxmlformats.org/officeDocument/2006/relationships/slideLayout" Target="../slideLayouts/slideLayout3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3.xml" 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3.xml" /></Relationships>
</file>

<file path=ppt/slides/_rels/slide2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Relationship Id="rId2" Type="http://schemas.openxmlformats.org/officeDocument/2006/relationships/image" Target="media/image5.png" /><Relationship Id="rId1" Type="http://schemas.openxmlformats.org/officeDocument/2006/relationships/image" Target="media/image4.png" /></Relationships>
</file>

<file path=ppt/slides/_rels/slide23.xml.rels><?xml version="1.0" encoding="UTF-8" standalone="yes"?><Relationships xmlns="http://schemas.openxmlformats.org/package/2006/relationships"><Relationship Id="rId2" Type="http://schemas.openxmlformats.org/officeDocument/2006/relationships/image" Target="media/image7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6.png" /></Relationships>
</file>

<file path=ppt/slides/_rels/slide2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image" Target="media/image8.png" /><Relationship Id="rId0" Type="http://schemas.openxmlformats.org/officeDocument/2006/relationships/slideLayout" Target="../slideLayouts/slideLayout3.xml" /></Relationships>
</file>

<file path=ppt/slides/_rels/slide2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3.xml" /></Relationships>
</file>

<file path=ppt/slides/_rels/slide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1.xml" /><Relationship Id="rId0" Type="http://schemas.openxmlformats.org/officeDocument/2006/relationships/slideLayout" Target="../slideLayouts/slideLayout3.xml" 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2.xml" /><Relationship Id="rId0" Type="http://schemas.openxmlformats.org/officeDocument/2006/relationships/slideLayout" Target="../slideLayouts/slideLayout3.xml" 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3.xml" /><Relationship Id="rId0" Type="http://schemas.openxmlformats.org/officeDocument/2006/relationships/slideLayout" Target="../slideLayouts/slideLayout3.xml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4.xml" /><Relationship Id="rId0" Type="http://schemas.openxmlformats.org/officeDocument/2006/relationships/slideLayout" Target="../slideLayouts/slideLayout3.xml" 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5.xml" /><Relationship Id="rId0" Type="http://schemas.openxmlformats.org/officeDocument/2006/relationships/slideLayout" Target="../slideLayouts/slideLayout3.xml" 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6.xml" /><Relationship Id="rId0" Type="http://schemas.openxmlformats.org/officeDocument/2006/relationships/slideLayout" Target="../slideLayouts/slideLayout3.xml" 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7.xml" /><Relationship Id="rId0" Type="http://schemas.openxmlformats.org/officeDocument/2006/relationships/slideLayout" Target="../slideLayouts/slideLayout3.xml" 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8.xml" /><Relationship Id="rId0" Type="http://schemas.openxmlformats.org/officeDocument/2006/relationships/slideLayout" Target="../slideLayouts/slideLayout3.xml" 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9.xml" /><Relationship Id="rId0" Type="http://schemas.openxmlformats.org/officeDocument/2006/relationships/slideLayout" Target="../slideLayouts/slideLayout3.xml" 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0.xml" /><Relationship Id="rId0" Type="http://schemas.openxmlformats.org/officeDocument/2006/relationships/slideLayout" Target="../slideLayouts/slideLayout3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media/image9.png" /><Relationship Id="rId0" Type="http://schemas.openxmlformats.org/officeDocument/2006/relationships/slideLayout" Target="../slideLayouts/slideLayout3.xml" 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1.xml" /><Relationship Id="rId0" Type="http://schemas.openxmlformats.org/officeDocument/2006/relationships/slideLayout" Target="../slideLayouts/slideLayout3.xml" 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2.xml" /><Relationship Id="rId0" Type="http://schemas.openxmlformats.org/officeDocument/2006/relationships/slideLayout" Target="../slideLayouts/slideLayout3.xml" 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3.xml" /><Relationship Id="rId0" Type="http://schemas.openxmlformats.org/officeDocument/2006/relationships/slideLayout" Target="../slideLayouts/slideLayout3.xml" 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4.xml" /><Relationship Id="rId0" Type="http://schemas.openxmlformats.org/officeDocument/2006/relationships/slideLayout" Target="../slideLayouts/slideLayout3.xml" /></Relationships>
</file>

<file path=ppt/slides/_rels/slide4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5.xml" /><Relationship Id="rId0" Type="http://schemas.openxmlformats.org/officeDocument/2006/relationships/slideLayout" Target="../slideLayouts/slideLayout3.xml" 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6.xml" /><Relationship Id="rId0" Type="http://schemas.openxmlformats.org/officeDocument/2006/relationships/slideLayout" Target="../slideLayouts/slideLayout3.xml" 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7.xml" /><Relationship Id="rId0" Type="http://schemas.openxmlformats.org/officeDocument/2006/relationships/slideLayout" Target="../slideLayouts/slideLayout3.xml" 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8.xml" /><Relationship Id="rId0" Type="http://schemas.openxmlformats.org/officeDocument/2006/relationships/slideLayout" Target="../slideLayouts/slideLayout3.xml" 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9.xml" /><Relationship Id="rId0" Type="http://schemas.openxmlformats.org/officeDocument/2006/relationships/slideLayout" Target="../slideLayouts/slideLayout3.xml" /></Relationships>
</file>

<file path=ppt/slides/_rels/slide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0.xml" /><Relationship Id="rId0" Type="http://schemas.openxmlformats.org/officeDocument/2006/relationships/slideLayout" Target="../slideLayouts/slideLayout3.xml" 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1.xml" /><Relationship Id="rId0" Type="http://schemas.openxmlformats.org/officeDocument/2006/relationships/slideLayout" Target="../slideLayouts/slideLayout3.xml" 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2.xml" /><Relationship Id="rId0" Type="http://schemas.openxmlformats.org/officeDocument/2006/relationships/slideLayout" Target="../slideLayouts/slideLayout3.xml" 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3.xml" /><Relationship Id="rId0" Type="http://schemas.openxmlformats.org/officeDocument/2006/relationships/slideLayout" Target="../slideLayouts/slideLayout3.xml" 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4.xml" /><Relationship Id="rId0" Type="http://schemas.openxmlformats.org/officeDocument/2006/relationships/slideLayout" Target="../slideLayouts/slideLayout3.xml" 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5.xml" /><Relationship Id="rId0" Type="http://schemas.openxmlformats.org/officeDocument/2006/relationships/slideLayout" Target="../slideLayouts/slideLayout3.xml" 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6.xml" /><Relationship Id="rId0" Type="http://schemas.openxmlformats.org/officeDocument/2006/relationships/slideLayout" Target="../slideLayouts/slideLayout3.xml" 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7.xml" /><Relationship Id="rId0" Type="http://schemas.openxmlformats.org/officeDocument/2006/relationships/slideLayout" Target="../slideLayouts/slideLayout3.xml" 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8.xml" /><Relationship Id="rId0" Type="http://schemas.openxmlformats.org/officeDocument/2006/relationships/slideLayout" Target="../slideLayouts/slideLayout3.xml" 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9.xml" /><Relationship Id="rId0" Type="http://schemas.openxmlformats.org/officeDocument/2006/relationships/slideLayout" Target="../slideLayouts/slideLayout3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image" Target="media/image10.png" /><Relationship Id="rId0" Type="http://schemas.openxmlformats.org/officeDocument/2006/relationships/slideLayout" Target="../slideLayouts/slideLayout3.xml" /></Relationships>
</file>

<file path=ppt/slides/_rels/slide6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Layout" Target="../slideLayouts/slideLayout3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Layout" Target="../slideLayouts/slideLayout3.xml" /></Relationships>
</file>

<file path=ppt/slides/_rels/slide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 txBox="true">
            <a:spLocks noGrp="true" noChangeShapeType="true"/>
          </p:cNvSpPr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 hangingPunct="true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3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4000"/>
              <a:t>Virtual Memory (I)</a:t>
            </a:r>
            <a:br>
              <a:rPr lang="zh-CN" sz="4000"/>
            </a:br>
            <a:br>
              <a:rPr lang="zh-CN" sz="4000"/>
            </a:br>
            <a:r>
              <a:rPr lang="zh-CN" sz="4000"/>
              <a:t>Introduction</a:t>
            </a:r>
            <a:endParaRPr/>
          </a:p>
        </p:txBody>
      </p:sp>
      <p:sp>
        <p:nvSpPr>
          <p:cNvPr id="4" name="Rectangle 1030"/>
          <p:cNvSpPr>
            <a:spLocks noGrp="true" noChangeShapeType="true"/>
          </p:cNvSpPr>
          <p:nvPr>
            <p:ph type="sldNum" idx="4"/>
          </p:nvPr>
        </p:nvSpPr>
        <p:spPr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 hangingPunct="true">
              <a:spcBef>
                <a:spcPts val="0"/>
              </a:spcBef>
              <a:buNone/>
            </a:pPr>
            <a:fld id="{D038279B-FC19-497E-A7D1-5ADD9CAF016F}" type="slidenum">
              <a:rPr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Virtual Memory</a:t>
            </a:r>
            <a:endParaRPr/>
          </a:p>
        </p:txBody>
      </p:sp>
      <p:sp>
        <p:nvSpPr>
          <p:cNvPr id="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Abstraction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不是真实内存，但是方便使用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/>
              <a:t>Transparent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用户程序感知不到，以为是真的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在物理地址和虚拟地址上都能跑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/>
              <a:t>Efficient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性能是前提，</a:t>
            </a:r>
            <a:r>
              <a:rPr lang="zh-CN" b="false"/>
              <a:t>否则用户不太能接受</a:t>
            </a:r>
            <a:r>
              <a:rPr lang="zh-CN" b="false"/>
              <a:t>VM</a:t>
            </a:r>
            <a:r>
              <a:rPr lang="zh-CN" b="false"/>
              <a:t>机制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/>
              <a:t>Protection / Isolation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进程无法访问其他进程、内核的地址空间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任意一条指令执行时，不能访问到自己空间以外的地方</a:t>
            </a:r>
            <a:endParaRPr/>
          </a:p>
        </p:txBody>
      </p:sp>
      <p:sp>
        <p:nvSpPr>
          <p:cNvPr id="8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Virtual Memory</a:t>
            </a:r>
            <a:endParaRPr/>
          </a:p>
        </p:txBody>
      </p:sp>
      <p:sp>
        <p:nvSpPr>
          <p:cNvPr id="1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Addresses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Virtual address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Physical address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/>
              <a:t>Address Translation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endParaRPr/>
          </a:p>
        </p:txBody>
      </p:sp>
      <p:sp>
        <p:nvSpPr>
          <p:cNvPr id="12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Physical Addressing</a:t>
            </a:r>
            <a:endParaRPr/>
          </a:p>
        </p:txBody>
      </p:sp>
      <p:sp>
        <p:nvSpPr>
          <p:cNvPr id="16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800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Attributes of the main memory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Organized as an array of M contiguous byte-sized cells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Each byte has a unique </a:t>
            </a:r>
            <a:r>
              <a:rPr lang="en-US" b="false" i="false" u="none">
                <a:solidFill>
                  <a:srgbClr val="FF0000"/>
                </a:solidFill>
              </a:rPr>
              <a:t>physical address</a:t>
            </a:r>
            <a:r>
              <a:rPr lang="en-US" b="false" i="false" u="none"/>
              <a:t> (PA)  started from 0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 i="false" u="none"/>
              <a:t>physical addressing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A CPU use physical addresses to access memory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 i="false" u="none"/>
              <a:t>Examples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Early PCs, DSP, embedded microcontrollers, and Cray supercomputers</a:t>
            </a:r>
            <a:endParaRPr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A System Using Physical Addressing</a:t>
            </a:r>
            <a:endParaRPr/>
          </a:p>
        </p:txBody>
      </p:sp>
      <p:sp>
        <p:nvSpPr>
          <p:cNvPr id="20" name="Rectangle 2"/>
          <p:cNvSpPr txBox="true">
            <a:spLocks noGrp="true" noChangeShapeType="true"/>
          </p:cNvSpPr>
          <p:nvPr/>
        </p:nvSpPr>
        <p:spPr>
          <a:xfrm rot="0" flipH="false" flipV="false">
            <a:off x="304007" y="5549900"/>
            <a:ext cx="8688387" cy="881062"/>
          </a:xfrm>
          <a:prstGeom prst="rect">
            <a:avLst/>
          </a:prstGeom>
          <a:solidFill>
            <a:schemeClr val="lt1"/>
          </a:solidFill>
        </p:spPr>
        <p:txBody>
          <a:bodyPr lIns="91440" tIns="45720" rIns="91440" bIns="45720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400" b="false" i="false" u="none"/>
              <a:t>Used in “simple” systems like embedded microcontrollers in devices like cars, elevators, and digital picture frames</a:t>
            </a:r>
            <a:endParaRPr/>
          </a:p>
        </p:txBody>
      </p:sp>
      <p:sp>
        <p:nvSpPr>
          <p:cNvPr id="21" name="Rectangle 3"/>
          <p:cNvSpPr>
            <a:spLocks noGrp="true" noChangeShapeType="true"/>
          </p:cNvSpPr>
          <p:nvPr/>
        </p:nvSpPr>
        <p:spPr>
          <a:xfrm>
            <a:off x="4648200" y="4538662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2" name="Text Box 4"/>
          <p:cNvSpPr txBox="true">
            <a:spLocks noGrp="true" noChangeShapeType="true"/>
          </p:cNvSpPr>
          <p:nvPr/>
        </p:nvSpPr>
        <p:spPr>
          <a:xfrm>
            <a:off x="4341812" y="19700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0:</a:t>
            </a:r>
            <a:endParaRPr/>
          </a:p>
        </p:txBody>
      </p:sp>
      <p:sp>
        <p:nvSpPr>
          <p:cNvPr id="23" name="Text Box 5"/>
          <p:cNvSpPr txBox="true">
            <a:spLocks noGrp="true" noChangeShapeType="true"/>
          </p:cNvSpPr>
          <p:nvPr/>
        </p:nvSpPr>
        <p:spPr>
          <a:xfrm>
            <a:off x="4341812" y="21986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1:</a:t>
            </a:r>
            <a:endParaRPr/>
          </a:p>
        </p:txBody>
      </p:sp>
      <p:sp>
        <p:nvSpPr>
          <p:cNvPr id="24" name="Text Box 6"/>
          <p:cNvSpPr txBox="true">
            <a:spLocks noGrp="true" noChangeShapeType="true"/>
          </p:cNvSpPr>
          <p:nvPr/>
        </p:nvSpPr>
        <p:spPr>
          <a:xfrm>
            <a:off x="4103687" y="4491037"/>
            <a:ext cx="5842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M-1:</a:t>
            </a:r>
            <a:endParaRPr/>
          </a:p>
        </p:txBody>
      </p:sp>
      <p:sp>
        <p:nvSpPr>
          <p:cNvPr id="25" name="Text Box 7"/>
          <p:cNvSpPr txBox="true">
            <a:spLocks noGrp="true" noChangeShapeType="true"/>
          </p:cNvSpPr>
          <p:nvPr/>
        </p:nvSpPr>
        <p:spPr>
          <a:xfrm>
            <a:off x="4379912" y="1676400"/>
            <a:ext cx="138906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Main memory</a:t>
            </a:r>
            <a:endParaRPr/>
          </a:p>
        </p:txBody>
      </p:sp>
      <p:sp>
        <p:nvSpPr>
          <p:cNvPr id="26" name="Rectangle 10"/>
          <p:cNvSpPr>
            <a:spLocks noGrp="true" noChangeShapeType="true"/>
          </p:cNvSpPr>
          <p:nvPr/>
        </p:nvSpPr>
        <p:spPr>
          <a:xfrm>
            <a:off x="1600200" y="2771775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CPU</a:t>
            </a:r>
            <a:endParaRPr/>
          </a:p>
        </p:txBody>
      </p:sp>
      <p:sp>
        <p:nvSpPr>
          <p:cNvPr id="27" name="Text Box 15"/>
          <p:cNvSpPr txBox="true">
            <a:spLocks noGrp="true" noChangeShapeType="true"/>
          </p:cNvSpPr>
          <p:nvPr/>
        </p:nvSpPr>
        <p:spPr>
          <a:xfrm>
            <a:off x="4343400" y="24272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2:</a:t>
            </a:r>
            <a:endParaRPr/>
          </a:p>
        </p:txBody>
      </p:sp>
      <p:sp>
        <p:nvSpPr>
          <p:cNvPr id="28" name="Text Box 16"/>
          <p:cNvSpPr txBox="true">
            <a:spLocks noGrp="true" noChangeShapeType="true"/>
          </p:cNvSpPr>
          <p:nvPr/>
        </p:nvSpPr>
        <p:spPr>
          <a:xfrm>
            <a:off x="4341812" y="26558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3:</a:t>
            </a:r>
            <a:endParaRPr/>
          </a:p>
        </p:txBody>
      </p:sp>
      <p:sp>
        <p:nvSpPr>
          <p:cNvPr id="29" name="Rectangle 17"/>
          <p:cNvSpPr>
            <a:spLocks noGrp="true" noChangeShapeType="true"/>
          </p:cNvSpPr>
          <p:nvPr/>
        </p:nvSpPr>
        <p:spPr>
          <a:xfrm>
            <a:off x="4648200" y="19748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0" name="Rectangle 18"/>
          <p:cNvSpPr>
            <a:spLocks noGrp="true" noChangeShapeType="true"/>
          </p:cNvSpPr>
          <p:nvPr/>
        </p:nvSpPr>
        <p:spPr>
          <a:xfrm>
            <a:off x="4648200" y="22034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1" name="Rectangle 19"/>
          <p:cNvSpPr>
            <a:spLocks noGrp="true" noChangeShapeType="true"/>
          </p:cNvSpPr>
          <p:nvPr/>
        </p:nvSpPr>
        <p:spPr>
          <a:xfrm>
            <a:off x="4648200" y="24320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2" name="Rectangle 20"/>
          <p:cNvSpPr>
            <a:spLocks noGrp="true" noChangeShapeType="true"/>
          </p:cNvSpPr>
          <p:nvPr/>
        </p:nvSpPr>
        <p:spPr>
          <a:xfrm>
            <a:off x="4648200" y="26606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3" name="Rectangle 21"/>
          <p:cNvSpPr>
            <a:spLocks noGrp="true" noChangeShapeType="true"/>
          </p:cNvSpPr>
          <p:nvPr/>
        </p:nvSpPr>
        <p:spPr>
          <a:xfrm>
            <a:off x="4648200" y="28892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4" name="Rectangle 22"/>
          <p:cNvSpPr>
            <a:spLocks noGrp="true" noChangeShapeType="true"/>
          </p:cNvSpPr>
          <p:nvPr/>
        </p:nvSpPr>
        <p:spPr>
          <a:xfrm>
            <a:off x="4648200" y="3117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5" name="Text Box 23"/>
          <p:cNvSpPr txBox="true">
            <a:spLocks noGrp="true" noChangeShapeType="true"/>
          </p:cNvSpPr>
          <p:nvPr/>
        </p:nvSpPr>
        <p:spPr>
          <a:xfrm>
            <a:off x="4341812" y="28844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4:</a:t>
            </a:r>
            <a:endParaRPr/>
          </a:p>
        </p:txBody>
      </p:sp>
      <p:sp>
        <p:nvSpPr>
          <p:cNvPr id="36" name="Text Box 24"/>
          <p:cNvSpPr txBox="true">
            <a:spLocks noGrp="true" noChangeShapeType="true"/>
          </p:cNvSpPr>
          <p:nvPr/>
        </p:nvSpPr>
        <p:spPr>
          <a:xfrm>
            <a:off x="4341812" y="31130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5:</a:t>
            </a:r>
            <a:endParaRPr/>
          </a:p>
        </p:txBody>
      </p:sp>
      <p:sp>
        <p:nvSpPr>
          <p:cNvPr id="37" name="Rectangle 25"/>
          <p:cNvSpPr>
            <a:spLocks noGrp="true" noChangeShapeType="true"/>
          </p:cNvSpPr>
          <p:nvPr/>
        </p:nvSpPr>
        <p:spPr>
          <a:xfrm>
            <a:off x="4648200" y="3346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" name="Rectangle 26"/>
          <p:cNvSpPr>
            <a:spLocks noGrp="true" noChangeShapeType="true"/>
          </p:cNvSpPr>
          <p:nvPr/>
        </p:nvSpPr>
        <p:spPr>
          <a:xfrm>
            <a:off x="4648200" y="3575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" name="Text Box 27"/>
          <p:cNvSpPr txBox="true">
            <a:spLocks noGrp="true" noChangeShapeType="true"/>
          </p:cNvSpPr>
          <p:nvPr/>
        </p:nvSpPr>
        <p:spPr>
          <a:xfrm>
            <a:off x="4341812" y="33416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6:</a:t>
            </a:r>
            <a:endParaRPr/>
          </a:p>
        </p:txBody>
      </p:sp>
      <p:sp>
        <p:nvSpPr>
          <p:cNvPr id="40" name="Text Box 28"/>
          <p:cNvSpPr txBox="true">
            <a:spLocks noGrp="true" noChangeShapeType="true"/>
          </p:cNvSpPr>
          <p:nvPr/>
        </p:nvSpPr>
        <p:spPr>
          <a:xfrm>
            <a:off x="4343400" y="35702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7:</a:t>
            </a:r>
            <a:endParaRPr/>
          </a:p>
        </p:txBody>
      </p:sp>
      <p:sp>
        <p:nvSpPr>
          <p:cNvPr id="41" name="Rectangle 29"/>
          <p:cNvSpPr>
            <a:spLocks noGrp="true" noChangeShapeType="true"/>
          </p:cNvSpPr>
          <p:nvPr/>
        </p:nvSpPr>
        <p:spPr>
          <a:xfrm>
            <a:off x="4648200" y="4314825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2" name="Text Box 9"/>
          <p:cNvSpPr txBox="true">
            <a:spLocks noGrp="true" noChangeShapeType="true"/>
          </p:cNvSpPr>
          <p:nvPr/>
        </p:nvSpPr>
        <p:spPr>
          <a:xfrm>
            <a:off x="2733675" y="2438400"/>
            <a:ext cx="1566862" cy="5778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Physical address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(PA)</a:t>
            </a:r>
            <a:endParaRPr/>
          </a:p>
        </p:txBody>
      </p:sp>
      <p:sp>
        <p:nvSpPr>
          <p:cNvPr id="43" name="AutoShape 31"/>
          <p:cNvSpPr>
            <a:spLocks noGrp="true" noChangeShapeType="true"/>
          </p:cNvSpPr>
          <p:nvPr/>
        </p:nvSpPr>
        <p:spPr>
          <a:xfrm>
            <a:off x="5638800" y="2889250"/>
            <a:ext cx="76200" cy="914400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4" name="Text Box 32"/>
          <p:cNvSpPr txBox="true">
            <a:spLocks noGrp="true" noChangeShapeType="true"/>
          </p:cNvSpPr>
          <p:nvPr/>
        </p:nvSpPr>
        <p:spPr>
          <a:xfrm>
            <a:off x="3716337" y="5137150"/>
            <a:ext cx="1068387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Data word</a:t>
            </a:r>
            <a:endParaRPr/>
          </a:p>
        </p:txBody>
      </p:sp>
      <p:sp>
        <p:nvSpPr>
          <p:cNvPr id="45" name="Rectangle 33"/>
          <p:cNvSpPr>
            <a:spLocks noGrp="true" noChangeShapeType="true"/>
          </p:cNvSpPr>
          <p:nvPr/>
        </p:nvSpPr>
        <p:spPr>
          <a:xfrm>
            <a:off x="4648200" y="38036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" name="Text Box 34"/>
          <p:cNvSpPr txBox="true">
            <a:spLocks noGrp="true" noChangeShapeType="true"/>
          </p:cNvSpPr>
          <p:nvPr/>
        </p:nvSpPr>
        <p:spPr>
          <a:xfrm>
            <a:off x="4341812" y="380523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8:</a:t>
            </a:r>
            <a:endParaRPr/>
          </a:p>
        </p:txBody>
      </p:sp>
      <p:sp>
        <p:nvSpPr>
          <p:cNvPr id="47" name="Rectangle 35"/>
          <p:cNvSpPr>
            <a:spLocks noGrp="true" noChangeShapeType="true"/>
          </p:cNvSpPr>
          <p:nvPr/>
        </p:nvSpPr>
        <p:spPr>
          <a:xfrm>
            <a:off x="4724400" y="4038600"/>
            <a:ext cx="914400" cy="228600"/>
          </a:xfrm>
          <a:prstGeom prst="rect">
            <a:avLst/>
          </a:prstGeom>
          <a:noFill/>
        </p:spPr>
        <p:txBody>
          <a:bodyPr vert="vert"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latin typeface="Calibri"/>
              </a:rPr>
              <a:t>...</a:t>
            </a:r>
            <a:endParaRPr/>
          </a:p>
        </p:txBody>
      </p:sp>
      <p:sp>
        <p:nvSpPr>
          <p:cNvPr id="48" name="Straight Arrow Connector 33"/>
          <p:cNvSpPr>
            <a:spLocks noGrp="true" noChangeShapeType="true"/>
          </p:cNvSpPr>
          <p:nvPr/>
        </p:nvSpPr>
        <p:spPr>
          <a:xfrm flipV="true">
            <a:off x="2667000" y="3036887"/>
            <a:ext cx="1674812" cy="15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9" name="Straight Connector 34"/>
          <p:cNvSpPr>
            <a:spLocks noGrp="true" noChangeShapeType="true"/>
          </p:cNvSpPr>
          <p:nvPr/>
        </p:nvSpPr>
        <p:spPr>
          <a:xfrm rot="10800000" flipH="true">
            <a:off x="5791200" y="3346450"/>
            <a:ext cx="533400" cy="1587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0" name="Straight Connector 35"/>
          <p:cNvSpPr>
            <a:spLocks noGrp="true" noChangeShapeType="true"/>
          </p:cNvSpPr>
          <p:nvPr/>
        </p:nvSpPr>
        <p:spPr>
          <a:xfrm rot="5400000">
            <a:off x="5403850" y="4262437"/>
            <a:ext cx="1839912" cy="1587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1" name="Shape 60"/>
          <p:cNvSpPr>
            <a:spLocks noGrp="true" noChangeShapeType="true"/>
          </p:cNvSpPr>
          <p:nvPr/>
        </p:nvSpPr>
        <p:spPr>
          <a:xfrm rot="10800000">
            <a:off x="2133600" y="3305175"/>
            <a:ext cx="4189412" cy="1878012"/>
          </a:xfrm>
          <a:custGeom>
            <a:avLst>
              <a:gd name="adj0" fmla="val 21598"/>
            </a:avLst>
            <a:gdLst>
              <a:gd name="gd0" fmla="val 65536"/>
              <a:gd name="gd1" fmla="val adj0"/>
              <a:gd name="gd2" fmla="val 0"/>
              <a:gd name="gd3" fmla="val 0"/>
              <a:gd name="gd4" fmla="val gd1"/>
              <a:gd name="gd5" fmla="val 0"/>
              <a:gd name="gd6" fmla="val gd1"/>
              <a:gd name="gd7" fmla="val 21600"/>
              <a:gd name="gd8" fmla="val 21600"/>
              <a:gd name="gd9" fmla="val 21600"/>
              <a:gd name="gd10" fmla="*/ w 0 21600"/>
              <a:gd name="gd11" fmla="*/ h 0 21600"/>
              <a:gd name="gd12" fmla="*/ w 21600 21600"/>
              <a:gd name="gd13" fmla="*/ h 21600 21600"/>
            </a:gdLst>
            <a:ahLst/>
            <a:cxnLst/>
            <a:rect l="gd10" t="gd11" r="gd12" b="gd13"/>
            <a:pathLst>
              <a:path w="21600" h="21600">
                <a:moveTo>
                  <a:pt x="gd2" y="gd3"/>
                </a:moveTo>
                <a:lnTo>
                  <a:pt x="gd4" y="gd5"/>
                </a:lnTo>
                <a:lnTo>
                  <a:pt x="gd6" y="gd7"/>
                </a:lnTo>
                <a:lnTo>
                  <a:pt x="gd8" y="gd9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2" name="TextBox 37"/>
          <p:cNvSpPr txBox="true">
            <a:spLocks noGrp="true" noChangeShapeType="true"/>
          </p:cNvSpPr>
          <p:nvPr/>
        </p:nvSpPr>
        <p:spPr>
          <a:xfrm>
            <a:off x="3352800" y="3090862"/>
            <a:ext cx="3079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1600" b="false" i="false" u="none">
                <a:latin typeface="Courier New"/>
              </a:rPr>
              <a:t>4</a:t>
            </a:r>
            <a:endParaRPr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5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Virtual Addressing</a:t>
            </a:r>
            <a:endParaRPr/>
          </a:p>
        </p:txBody>
      </p:sp>
      <p:sp>
        <p:nvSpPr>
          <p:cNvPr id="56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/>
              <a:t>Virtual addressing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the Program accesses main memory by a </a:t>
            </a:r>
            <a:r>
              <a:rPr lang="en-US" b="false" i="false" u="none">
                <a:solidFill>
                  <a:srgbClr val="FF0000"/>
                </a:solidFill>
              </a:rPr>
              <a:t>virtual address</a:t>
            </a:r>
            <a:r>
              <a:rPr lang="en-US" b="false" i="false" u="none"/>
              <a:t> (VA)</a:t>
            </a:r>
            <a:endParaRPr/>
          </a:p>
          <a:p>
            <a:pPr marL="1143000" lvl="2" indent="-2286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b="false" i="false" u="none"/>
              <a:t>The virtual address is converted to the appropriate physical address by hardware</a:t>
            </a:r>
            <a:endParaRPr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5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Virtual Addressing</a:t>
            </a:r>
            <a:endParaRPr/>
          </a:p>
        </p:txBody>
      </p:sp>
      <p:sp>
        <p:nvSpPr>
          <p:cNvPr id="60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Address translation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Converting a </a:t>
            </a:r>
            <a:r>
              <a:rPr lang="en-US" b="false" i="false" u="none">
                <a:solidFill>
                  <a:srgbClr val="FF0000"/>
                </a:solidFill>
              </a:rPr>
              <a:t>virtual address</a:t>
            </a:r>
            <a:r>
              <a:rPr lang="en-US" b="false" i="false" u="none"/>
              <a:t> to a </a:t>
            </a:r>
            <a:r>
              <a:rPr lang="en-US" b="false" i="false" u="none">
                <a:solidFill>
                  <a:srgbClr val="FF0000"/>
                </a:solidFill>
              </a:rPr>
              <a:t>physical address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Requires close </a:t>
            </a:r>
            <a:r>
              <a:rPr lang="en-US" b="false" i="false" u="none">
                <a:solidFill>
                  <a:srgbClr val="FF0000"/>
                </a:solidFill>
              </a:rPr>
              <a:t>cooperation</a:t>
            </a:r>
            <a:r>
              <a:rPr lang="en-US" b="false" i="false" u="none"/>
              <a:t> between the CPU hardware and the operating system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b="false" i="false" u="none"/>
              <a:t>HW: the memory management unit (MMU) 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 b="false" i="false" u="none"/>
              <a:t>Dedicated hardware on the CPU chip to translate virtual addresses on the fly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b="false" i="false" u="none"/>
              <a:t>SW: A look-up table (MMU可以访问)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 b="false" i="false" u="none"/>
              <a:t>Stored in main memory 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 b="false" i="false" u="none"/>
              <a:t>Contents are managed by the operating system</a:t>
            </a:r>
            <a:endParaRPr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6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A System Using Virtual Addressing</a:t>
            </a:r>
            <a:endParaRPr/>
          </a:p>
        </p:txBody>
      </p:sp>
      <p:sp>
        <p:nvSpPr>
          <p:cNvPr id="64" name="Rectangle 5"/>
          <p:cNvSpPr>
            <a:spLocks noGrp="true" noChangeShapeType="true"/>
          </p:cNvSpPr>
          <p:nvPr/>
        </p:nvSpPr>
        <p:spPr>
          <a:xfrm>
            <a:off x="849312" y="2281237"/>
            <a:ext cx="3749675" cy="1149350"/>
          </a:xfrm>
          <a:prstGeom prst="rect">
            <a:avLst/>
          </a:prstGeom>
          <a:solidFill>
            <a:srgbClr val="E6E6E6"/>
          </a:solidFill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65" name="Rectangle 2"/>
          <p:cNvSpPr txBox="true">
            <a:spLocks noGrp="true" noChangeShapeType="true"/>
          </p:cNvSpPr>
          <p:nvPr/>
        </p:nvSpPr>
        <p:spPr>
          <a:xfrm>
            <a:off x="455612" y="5562600"/>
            <a:ext cx="8307387" cy="1066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400" b="false" i="false" u="none"/>
              <a:t>Used in all modern servers, desktops, and laptops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400" b="false" i="false" u="none"/>
              <a:t>One of the great ideas in computer science</a:t>
            </a:r>
            <a:endParaRPr/>
          </a:p>
        </p:txBody>
      </p:sp>
      <p:sp>
        <p:nvSpPr>
          <p:cNvPr id="66" name="Rectangle 3"/>
          <p:cNvSpPr>
            <a:spLocks noGrp="true" noChangeShapeType="true"/>
          </p:cNvSpPr>
          <p:nvPr/>
        </p:nvSpPr>
        <p:spPr>
          <a:xfrm>
            <a:off x="6324600" y="4386262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7" name="Text Box 4"/>
          <p:cNvSpPr txBox="true">
            <a:spLocks noGrp="true" noChangeShapeType="true"/>
          </p:cNvSpPr>
          <p:nvPr/>
        </p:nvSpPr>
        <p:spPr>
          <a:xfrm>
            <a:off x="6018212" y="18176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0:</a:t>
            </a:r>
            <a:endParaRPr/>
          </a:p>
        </p:txBody>
      </p:sp>
      <p:sp>
        <p:nvSpPr>
          <p:cNvPr id="68" name="Text Box 5"/>
          <p:cNvSpPr txBox="true">
            <a:spLocks noGrp="true" noChangeShapeType="true"/>
          </p:cNvSpPr>
          <p:nvPr/>
        </p:nvSpPr>
        <p:spPr>
          <a:xfrm>
            <a:off x="6018212" y="20462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1:</a:t>
            </a:r>
            <a:endParaRPr/>
          </a:p>
        </p:txBody>
      </p:sp>
      <p:sp>
        <p:nvSpPr>
          <p:cNvPr id="69" name="Text Box 6"/>
          <p:cNvSpPr txBox="true">
            <a:spLocks noGrp="true" noChangeShapeType="true"/>
          </p:cNvSpPr>
          <p:nvPr/>
        </p:nvSpPr>
        <p:spPr>
          <a:xfrm>
            <a:off x="5780087" y="4338637"/>
            <a:ext cx="5842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M-1:</a:t>
            </a:r>
            <a:endParaRPr/>
          </a:p>
        </p:txBody>
      </p:sp>
      <p:sp>
        <p:nvSpPr>
          <p:cNvPr id="70" name="Text Box 7"/>
          <p:cNvSpPr txBox="true">
            <a:spLocks noGrp="true" noChangeShapeType="true"/>
          </p:cNvSpPr>
          <p:nvPr/>
        </p:nvSpPr>
        <p:spPr>
          <a:xfrm>
            <a:off x="6056312" y="1524000"/>
            <a:ext cx="138906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Main memory</a:t>
            </a:r>
            <a:endParaRPr/>
          </a:p>
        </p:txBody>
      </p:sp>
      <p:sp>
        <p:nvSpPr>
          <p:cNvPr id="71" name="Rectangle 10"/>
          <p:cNvSpPr>
            <a:spLocks noGrp="true" noChangeShapeType="true"/>
          </p:cNvSpPr>
          <p:nvPr/>
        </p:nvSpPr>
        <p:spPr>
          <a:xfrm>
            <a:off x="3429000" y="2619375"/>
            <a:ext cx="1066800" cy="533400"/>
          </a:xfrm>
          <a:prstGeom prst="rect">
            <a:avLst/>
          </a:prstGeom>
          <a:solidFill>
            <a:srgbClr val="D5F1CF"/>
          </a:solidFill>
          <a:ln w="126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MMU</a:t>
            </a:r>
            <a:endParaRPr/>
          </a:p>
        </p:txBody>
      </p:sp>
      <p:sp>
        <p:nvSpPr>
          <p:cNvPr id="72" name="Text Box 15"/>
          <p:cNvSpPr txBox="true">
            <a:spLocks noGrp="true" noChangeShapeType="true"/>
          </p:cNvSpPr>
          <p:nvPr/>
        </p:nvSpPr>
        <p:spPr>
          <a:xfrm>
            <a:off x="6019800" y="22748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2:</a:t>
            </a:r>
            <a:endParaRPr/>
          </a:p>
        </p:txBody>
      </p:sp>
      <p:sp>
        <p:nvSpPr>
          <p:cNvPr id="73" name="Text Box 16"/>
          <p:cNvSpPr txBox="true">
            <a:spLocks noGrp="true" noChangeShapeType="true"/>
          </p:cNvSpPr>
          <p:nvPr/>
        </p:nvSpPr>
        <p:spPr>
          <a:xfrm>
            <a:off x="6018212" y="25034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3:</a:t>
            </a:r>
            <a:endParaRPr/>
          </a:p>
        </p:txBody>
      </p:sp>
      <p:sp>
        <p:nvSpPr>
          <p:cNvPr id="74" name="Rectangle 17"/>
          <p:cNvSpPr>
            <a:spLocks noGrp="true" noChangeShapeType="true"/>
          </p:cNvSpPr>
          <p:nvPr/>
        </p:nvSpPr>
        <p:spPr>
          <a:xfrm>
            <a:off x="6324600" y="18224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5" name="Rectangle 18"/>
          <p:cNvSpPr>
            <a:spLocks noGrp="true" noChangeShapeType="true"/>
          </p:cNvSpPr>
          <p:nvPr/>
        </p:nvSpPr>
        <p:spPr>
          <a:xfrm>
            <a:off x="6324600" y="20510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6" name="Rectangle 19"/>
          <p:cNvSpPr>
            <a:spLocks noGrp="true" noChangeShapeType="true"/>
          </p:cNvSpPr>
          <p:nvPr/>
        </p:nvSpPr>
        <p:spPr>
          <a:xfrm>
            <a:off x="6324600" y="22796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7" name="Rectangle 20"/>
          <p:cNvSpPr>
            <a:spLocks noGrp="true" noChangeShapeType="true"/>
          </p:cNvSpPr>
          <p:nvPr/>
        </p:nvSpPr>
        <p:spPr>
          <a:xfrm>
            <a:off x="6324600" y="25082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8" name="Rectangle 21"/>
          <p:cNvSpPr>
            <a:spLocks noGrp="true" noChangeShapeType="true"/>
          </p:cNvSpPr>
          <p:nvPr/>
        </p:nvSpPr>
        <p:spPr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9" name="Rectangle 22"/>
          <p:cNvSpPr>
            <a:spLocks noGrp="true" noChangeShapeType="true"/>
          </p:cNvSpPr>
          <p:nvPr/>
        </p:nvSpPr>
        <p:spPr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0" name="Text Box 23"/>
          <p:cNvSpPr txBox="true">
            <a:spLocks noGrp="true" noChangeShapeType="true"/>
          </p:cNvSpPr>
          <p:nvPr/>
        </p:nvSpPr>
        <p:spPr>
          <a:xfrm>
            <a:off x="6018212" y="27320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4:</a:t>
            </a:r>
            <a:endParaRPr/>
          </a:p>
        </p:txBody>
      </p:sp>
      <p:sp>
        <p:nvSpPr>
          <p:cNvPr id="81" name="Text Box 24"/>
          <p:cNvSpPr txBox="true">
            <a:spLocks noGrp="true" noChangeShapeType="true"/>
          </p:cNvSpPr>
          <p:nvPr/>
        </p:nvSpPr>
        <p:spPr>
          <a:xfrm>
            <a:off x="6018212" y="29606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5:</a:t>
            </a:r>
            <a:endParaRPr/>
          </a:p>
        </p:txBody>
      </p:sp>
      <p:sp>
        <p:nvSpPr>
          <p:cNvPr id="82" name="Rectangle 25"/>
          <p:cNvSpPr>
            <a:spLocks noGrp="true" noChangeShapeType="true"/>
          </p:cNvSpPr>
          <p:nvPr/>
        </p:nvSpPr>
        <p:spPr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3" name="Rectangle 26"/>
          <p:cNvSpPr>
            <a:spLocks noGrp="true" noChangeShapeType="true"/>
          </p:cNvSpPr>
          <p:nvPr/>
        </p:nvSpPr>
        <p:spPr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4" name="Text Box 27"/>
          <p:cNvSpPr txBox="true">
            <a:spLocks noGrp="true" noChangeShapeType="true"/>
          </p:cNvSpPr>
          <p:nvPr/>
        </p:nvSpPr>
        <p:spPr>
          <a:xfrm>
            <a:off x="6018212" y="31892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6:</a:t>
            </a:r>
            <a:endParaRPr/>
          </a:p>
        </p:txBody>
      </p:sp>
      <p:sp>
        <p:nvSpPr>
          <p:cNvPr id="85" name="Text Box 28"/>
          <p:cNvSpPr txBox="true">
            <a:spLocks noGrp="true" noChangeShapeType="true"/>
          </p:cNvSpPr>
          <p:nvPr/>
        </p:nvSpPr>
        <p:spPr>
          <a:xfrm>
            <a:off x="6019800" y="341788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7:</a:t>
            </a:r>
            <a:endParaRPr/>
          </a:p>
        </p:txBody>
      </p:sp>
      <p:sp>
        <p:nvSpPr>
          <p:cNvPr id="86" name="Rectangle 29"/>
          <p:cNvSpPr>
            <a:spLocks noGrp="true" noChangeShapeType="true"/>
          </p:cNvSpPr>
          <p:nvPr/>
        </p:nvSpPr>
        <p:spPr>
          <a:xfrm>
            <a:off x="6324600" y="4162425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" name="Text Box 9"/>
          <p:cNvSpPr txBox="true">
            <a:spLocks noGrp="true" noChangeShapeType="true"/>
          </p:cNvSpPr>
          <p:nvPr/>
        </p:nvSpPr>
        <p:spPr>
          <a:xfrm>
            <a:off x="4557712" y="2378075"/>
            <a:ext cx="1395412" cy="517525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Physical address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(PA)</a:t>
            </a:r>
            <a:endParaRPr/>
          </a:p>
        </p:txBody>
      </p:sp>
      <p:sp>
        <p:nvSpPr>
          <p:cNvPr id="88" name="AutoShape 31"/>
          <p:cNvSpPr>
            <a:spLocks noGrp="true" noChangeShapeType="true"/>
          </p:cNvSpPr>
          <p:nvPr/>
        </p:nvSpPr>
        <p:spPr>
          <a:xfrm>
            <a:off x="7315200" y="2736850"/>
            <a:ext cx="76200" cy="914400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19050">
            <a:solidFill>
              <a:schemeClr val="dk1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9" name="Text Box 32"/>
          <p:cNvSpPr txBox="true">
            <a:spLocks noGrp="true" noChangeShapeType="true"/>
          </p:cNvSpPr>
          <p:nvPr/>
        </p:nvSpPr>
        <p:spPr>
          <a:xfrm>
            <a:off x="4000500" y="5000625"/>
            <a:ext cx="957262" cy="306387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Data word</a:t>
            </a:r>
            <a:endParaRPr/>
          </a:p>
        </p:txBody>
      </p:sp>
      <p:sp>
        <p:nvSpPr>
          <p:cNvPr id="90" name="Rectangle 33"/>
          <p:cNvSpPr>
            <a:spLocks noGrp="true" noChangeShapeType="true"/>
          </p:cNvSpPr>
          <p:nvPr/>
        </p:nvSpPr>
        <p:spPr>
          <a:xfrm>
            <a:off x="6324600" y="3651250"/>
            <a:ext cx="914400" cy="228600"/>
          </a:xfrm>
          <a:prstGeom prst="rect">
            <a:avLst/>
          </a:prstGeom>
          <a:solidFill>
            <a:srgbClr val="F2F2F2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1" name="Text Box 34"/>
          <p:cNvSpPr txBox="true">
            <a:spLocks noGrp="true" noChangeShapeType="true"/>
          </p:cNvSpPr>
          <p:nvPr/>
        </p:nvSpPr>
        <p:spPr>
          <a:xfrm>
            <a:off x="6018212" y="3652837"/>
            <a:ext cx="34290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003300"/>
                </a:solidFill>
                <a:latin typeface="Calibri"/>
              </a:rPr>
              <a:t>8:</a:t>
            </a:r>
            <a:endParaRPr/>
          </a:p>
        </p:txBody>
      </p:sp>
      <p:sp>
        <p:nvSpPr>
          <p:cNvPr id="92" name="Rectangle 35"/>
          <p:cNvSpPr>
            <a:spLocks noGrp="true" noChangeShapeType="true"/>
          </p:cNvSpPr>
          <p:nvPr/>
        </p:nvSpPr>
        <p:spPr>
          <a:xfrm>
            <a:off x="6400800" y="3886200"/>
            <a:ext cx="914400" cy="228600"/>
          </a:xfrm>
          <a:prstGeom prst="rect">
            <a:avLst/>
          </a:prstGeom>
          <a:noFill/>
        </p:spPr>
        <p:txBody>
          <a:bodyPr vert="vert"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latin typeface="Calibri"/>
              </a:rPr>
              <a:t>...</a:t>
            </a:r>
            <a:endParaRPr/>
          </a:p>
        </p:txBody>
      </p:sp>
      <p:sp>
        <p:nvSpPr>
          <p:cNvPr id="93" name="Straight Arrow Connector 34"/>
          <p:cNvSpPr>
            <a:spLocks noGrp="true" noChangeShapeType="true"/>
          </p:cNvSpPr>
          <p:nvPr/>
        </p:nvSpPr>
        <p:spPr>
          <a:xfrm flipV="true">
            <a:off x="4495800" y="2884487"/>
            <a:ext cx="1522412" cy="15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4" name="Straight Connector 35"/>
          <p:cNvSpPr>
            <a:spLocks noGrp="true" noChangeShapeType="true"/>
          </p:cNvSpPr>
          <p:nvPr/>
        </p:nvSpPr>
        <p:spPr>
          <a:xfrm rot="10800000" flipH="true">
            <a:off x="7467600" y="3194050"/>
            <a:ext cx="533400" cy="1587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5" name="Straight Connector 36"/>
          <p:cNvSpPr>
            <a:spLocks noGrp="true" noChangeShapeType="true"/>
          </p:cNvSpPr>
          <p:nvPr/>
        </p:nvSpPr>
        <p:spPr>
          <a:xfrm rot="5400000">
            <a:off x="7080250" y="4110037"/>
            <a:ext cx="1839912" cy="1587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6" name="Shape 60"/>
          <p:cNvSpPr>
            <a:spLocks noGrp="true" noChangeShapeType="true"/>
          </p:cNvSpPr>
          <p:nvPr/>
        </p:nvSpPr>
        <p:spPr>
          <a:xfrm rot="10800000">
            <a:off x="1524000" y="3154362"/>
            <a:ext cx="6475412" cy="1876425"/>
          </a:xfrm>
          <a:custGeom>
            <a:avLst>
              <a:gd name="adj0" fmla="val 10800"/>
            </a:avLst>
            <a:gdLst>
              <a:gd name="gd0" fmla="val 65536"/>
              <a:gd name="gd1" fmla="val adj0"/>
              <a:gd name="gd2" fmla="val 0"/>
              <a:gd name="gd3" fmla="val 0"/>
              <a:gd name="gd4" fmla="val gd1"/>
              <a:gd name="gd5" fmla="val 0"/>
              <a:gd name="gd6" fmla="val gd1"/>
              <a:gd name="gd7" fmla="val 21600"/>
              <a:gd name="gd8" fmla="val 21600"/>
              <a:gd name="gd9" fmla="val 21600"/>
              <a:gd name="gd10" fmla="*/ w 0 21600"/>
              <a:gd name="gd11" fmla="*/ h 0 21600"/>
              <a:gd name="gd12" fmla="*/ w 21600 21600"/>
              <a:gd name="gd13" fmla="*/ h 21600 21600"/>
            </a:gdLst>
            <a:ahLst/>
            <a:cxnLst/>
            <a:rect l="gd10" t="gd11" r="gd12" b="gd13"/>
            <a:pathLst>
              <a:path w="21600" h="21600">
                <a:moveTo>
                  <a:pt x="gd2" y="gd3"/>
                </a:moveTo>
                <a:lnTo>
                  <a:pt x="gd4" y="gd5"/>
                </a:lnTo>
                <a:lnTo>
                  <a:pt x="gd6" y="gd7"/>
                </a:lnTo>
                <a:lnTo>
                  <a:pt x="gd8" y="gd9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7" name="Rectangle 10"/>
          <p:cNvSpPr>
            <a:spLocks noGrp="true" noChangeShapeType="true"/>
          </p:cNvSpPr>
          <p:nvPr/>
        </p:nvSpPr>
        <p:spPr>
          <a:xfrm>
            <a:off x="990600" y="2620962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CPU</a:t>
            </a:r>
            <a:endParaRPr/>
          </a:p>
        </p:txBody>
      </p:sp>
      <p:sp>
        <p:nvSpPr>
          <p:cNvPr id="98" name="Straight Arrow Connector 39"/>
          <p:cNvSpPr>
            <a:spLocks noGrp="true" noChangeShapeType="true"/>
          </p:cNvSpPr>
          <p:nvPr/>
        </p:nvSpPr>
        <p:spPr>
          <a:xfrm flipV="true">
            <a:off x="2057400" y="2882900"/>
            <a:ext cx="1370012" cy="476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9" name="Text Box 9"/>
          <p:cNvSpPr txBox="true">
            <a:spLocks noGrp="true" noChangeShapeType="true"/>
          </p:cNvSpPr>
          <p:nvPr/>
        </p:nvSpPr>
        <p:spPr>
          <a:xfrm>
            <a:off x="2057400" y="2378075"/>
            <a:ext cx="1304925" cy="517525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Virtual address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(VA)</a:t>
            </a:r>
            <a:endParaRPr/>
          </a:p>
        </p:txBody>
      </p:sp>
      <p:sp>
        <p:nvSpPr>
          <p:cNvPr id="100" name="TextBox 41"/>
          <p:cNvSpPr txBox="true">
            <a:spLocks noGrp="true" noChangeShapeType="true"/>
          </p:cNvSpPr>
          <p:nvPr/>
        </p:nvSpPr>
        <p:spPr>
          <a:xfrm>
            <a:off x="762000" y="1976437"/>
            <a:ext cx="10588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1800" b="true" i="true" u="none">
                <a:latin typeface="Calibri"/>
              </a:rPr>
              <a:t>CPU Chip</a:t>
            </a:r>
            <a:endParaRPr/>
          </a:p>
        </p:txBody>
      </p:sp>
      <p:sp>
        <p:nvSpPr>
          <p:cNvPr id="101" name="TextBox 42"/>
          <p:cNvSpPr txBox="true">
            <a:spLocks noGrp="true" noChangeShapeType="true"/>
          </p:cNvSpPr>
          <p:nvPr/>
        </p:nvSpPr>
        <p:spPr>
          <a:xfrm>
            <a:off x="5105400" y="3014662"/>
            <a:ext cx="3079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1600" b="false" i="false" u="none">
                <a:latin typeface="Courier New"/>
              </a:rPr>
              <a:t>4</a:t>
            </a:r>
            <a:endParaRPr/>
          </a:p>
        </p:txBody>
      </p:sp>
      <p:sp>
        <p:nvSpPr>
          <p:cNvPr id="102" name="TextBox 43"/>
          <p:cNvSpPr txBox="true">
            <a:spLocks noGrp="true" noChangeShapeType="true"/>
          </p:cNvSpPr>
          <p:nvPr/>
        </p:nvSpPr>
        <p:spPr>
          <a:xfrm>
            <a:off x="2362200" y="2882900"/>
            <a:ext cx="67786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1600" b="false" i="false" u="none">
                <a:latin typeface="Courier New"/>
              </a:rPr>
              <a:t>4100</a:t>
            </a:r>
            <a:endParaRPr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0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Address Space</a:t>
            </a:r>
            <a:endParaRPr/>
          </a:p>
        </p:txBody>
      </p:sp>
      <p:sp>
        <p:nvSpPr>
          <p:cNvPr id="106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/>
              <a:t>N-bit Address Space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har char="–"/>
            </a:pPr>
            <a:r>
              <a:rPr lang="en-US" b="false" i="false" u="none">
                <a:solidFill>
                  <a:srgbClr val="FF0000"/>
                </a:solidFill>
              </a:rPr>
              <a:t>Virtual address space</a:t>
            </a:r>
            <a:r>
              <a:rPr lang="en-US" b="false" i="false" u="none">
                <a:solidFill>
                  <a:srgbClr val="990000"/>
                </a:solidFill>
              </a:rPr>
              <a:t>: </a:t>
            </a:r>
            <a:endParaRPr/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false" i="false" u="none"/>
              <a:t>Set of N = 2</a:t>
            </a:r>
            <a:r>
              <a:rPr lang="en-US" b="false" i="false" u="none" baseline="30000"/>
              <a:t>n</a:t>
            </a:r>
            <a:r>
              <a:rPr lang="en-US" b="false" i="false" u="none"/>
              <a:t> virtual addresses </a:t>
            </a:r>
            <a:r>
              <a:rPr lang="en-US" b="true" i="false" u="none">
                <a:latin typeface="Courier New"/>
              </a:rPr>
              <a:t>{0, 1, 2, 3, …, N-1}</a:t>
            </a:r>
            <a:endParaRPr lang="en-US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har char="–"/>
            </a:pPr>
            <a:r>
              <a:rPr lang="en-US" b="false" i="false" u="none">
                <a:solidFill>
                  <a:srgbClr val="FF0000"/>
                </a:solidFill>
              </a:rPr>
              <a:t>Physical address space</a:t>
            </a:r>
            <a:r>
              <a:rPr lang="en-US" b="false" i="false" u="none">
                <a:solidFill>
                  <a:srgbClr val="990000"/>
                </a:solidFill>
              </a:rPr>
              <a:t>: </a:t>
            </a:r>
            <a:endParaRPr/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false" i="false" u="none"/>
              <a:t>Set of M = 2</a:t>
            </a:r>
            <a:r>
              <a:rPr lang="en-US" b="false" i="false" u="none" baseline="30000"/>
              <a:t>m</a:t>
            </a:r>
            <a:r>
              <a:rPr lang="en-US" b="false" i="false" u="none"/>
              <a:t> physical addresses </a:t>
            </a:r>
            <a:r>
              <a:rPr lang="en-US" b="true" i="false" u="none">
                <a:latin typeface="Courier New"/>
              </a:rPr>
              <a:t>{0, 1, 2, 3, …, M-1}</a:t>
            </a:r>
            <a:endParaRPr lang="en-US"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Char char="•"/>
            </a:pPr>
            <a:r>
              <a:rPr lang="en-US" b="false" i="false" u="none"/>
              <a:t>Each object can now have multiple addresses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Char char="–"/>
            </a:pPr>
            <a:r>
              <a:rPr lang="en-US" b="false" i="false" u="none">
                <a:solidFill>
                  <a:srgbClr val="FF0000"/>
                </a:solidFill>
              </a:rPr>
              <a:t>one</a:t>
            </a:r>
            <a:r>
              <a:rPr lang="en-US" b="false" i="false" u="none"/>
              <a:t> physical address, </a:t>
            </a:r>
            <a:r>
              <a:rPr lang="en-US" b="false" i="false" u="none">
                <a:solidFill>
                  <a:srgbClr val="FF0000"/>
                </a:solidFill>
              </a:rPr>
              <a:t>one (or more) </a:t>
            </a:r>
            <a:r>
              <a:rPr lang="en-US" b="false" i="false" u="none"/>
              <a:t>virtual addresses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endParaRPr lang="en-US"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7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20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Virtual Memory</a:t>
            </a:r>
            <a:endParaRPr/>
          </a:p>
        </p:txBody>
      </p:sp>
      <p:sp>
        <p:nvSpPr>
          <p:cNvPr id="10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1066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打印程序中各部分地址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 i="false" u="none"/>
              <a:t>打印出来的都是virtual address</a:t>
            </a:r>
            <a:endParaRPr/>
          </a:p>
        </p:txBody>
      </p:sp>
      <p:sp>
        <p:nvSpPr>
          <p:cNvPr id="110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pic>
        <p:nvPicPr>
          <p:cNvPr id="111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5900" y="2551112"/>
            <a:ext cx="8559800" cy="2425700"/>
          </a:xfrm>
          <a:prstGeom prst="rect">
            <a:avLst/>
          </a:prstGeom>
          <a:noFill/>
        </p:spPr>
      </p:pic>
      <p:pic>
        <p:nvPicPr>
          <p:cNvPr id="112" name="图片 5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5854700"/>
            <a:ext cx="4800600" cy="927100"/>
          </a:xfrm>
          <a:prstGeom prst="rect">
            <a:avLst/>
          </a:prstGeom>
          <a:noFill/>
        </p:spPr>
      </p:pic>
      <p:sp>
        <p:nvSpPr>
          <p:cNvPr id="113" name="内容占位符 2"/>
          <p:cNvSpPr txBox="true">
            <a:spLocks noGrp="true" noChangeShapeType="true"/>
          </p:cNvSpPr>
          <p:nvPr/>
        </p:nvSpPr>
        <p:spPr>
          <a:xfrm>
            <a:off x="469900" y="5016500"/>
            <a:ext cx="8305800" cy="69215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 sz="2400" b="false" i="false" u="none">
                <a:sym typeface="+mn-ea" charset="1"/>
              </a:rPr>
              <a:t>64-bit Mac OS：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sz="2000" b="false" i="false" u="none">
                <a:sym typeface="+mn-ea" charset="1"/>
              </a:rPr>
              <a:t>先是code，然后是heap，再是stack</a:t>
            </a:r>
            <a:endParaRPr/>
          </a:p>
        </p:txBody>
      </p:sp>
    </p:spTree>
  </p:cSld>
  <p:clrMapOvr>
    <a:masterClrMapping/>
  </p:clrMapOvr>
  <p:transition/>
</p:sld>
</file>

<file path=ppt/slides/slide19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灯片编号占位符 6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16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zh-CN"/>
              <a:t>课堂</a:t>
            </a:r>
            <a:r>
              <a:rPr lang="en-US"/>
              <a:t>练习</a:t>
            </a:r>
            <a:endParaRPr/>
          </a:p>
        </p:txBody>
      </p:sp>
      <p:sp>
        <p:nvSpPr>
          <p:cNvPr id="117" name="Rectangle 4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7543800" cy="11430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sz="2800"/>
              <a:t>填写下表中的空格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sz="2800"/>
              <a:t>K=2</a:t>
            </a:r>
            <a:r>
              <a:rPr lang="en-US" sz="2800" baseline="30000"/>
              <a:t>10</a:t>
            </a:r>
            <a:r>
              <a:rPr lang="en-US" sz="2800"/>
              <a:t>(Kilo), M=2</a:t>
            </a:r>
            <a:r>
              <a:rPr lang="en-US" sz="2800" baseline="30000"/>
              <a:t>20</a:t>
            </a:r>
            <a:r>
              <a:rPr lang="en-US" sz="2800"/>
              <a:t>(Mega), G=2</a:t>
            </a:r>
            <a:r>
              <a:rPr lang="en-US" sz="2800" baseline="30000"/>
              <a:t>30</a:t>
            </a:r>
            <a:r>
              <a:rPr lang="en-US" sz="2800"/>
              <a:t>(Giga), T=2</a:t>
            </a:r>
            <a:r>
              <a:rPr lang="en-US" sz="2800" baseline="30000"/>
              <a:t>40</a:t>
            </a:r>
            <a:r>
              <a:rPr lang="en-US" sz="2800"/>
              <a:t>(Tera), P=2</a:t>
            </a:r>
            <a:r>
              <a:rPr lang="en-US" sz="2800" baseline="30000"/>
              <a:t>50</a:t>
            </a:r>
            <a:r>
              <a:rPr lang="en-US" sz="2800"/>
              <a:t>(Peta), E=2</a:t>
            </a:r>
            <a:r>
              <a:rPr lang="en-US" sz="2800" baseline="30000"/>
              <a:t>60</a:t>
            </a:r>
            <a:r>
              <a:rPr lang="en-US" sz="2800"/>
              <a:t>(Exa)</a:t>
            </a:r>
            <a:endParaRPr/>
          </a:p>
        </p:txBody>
      </p:sp>
      <p:graphicFrame>
        <p:nvGraphicFramePr>
          <p:cNvPr id="118" name="Group 48"/>
          <p:cNvGraphicFramePr/>
          <p:nvPr>
            <p:ph sz="half" idx="4294967295"/>
          </p:nvPr>
        </p:nvGraphicFramePr>
        <p:xfrm>
          <a:off x="304800" y="3352800"/>
          <a:ext cx="8458200" cy="31099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val="1"/>
                    </a:ext>
                  </a:extLst>
                </a:gridCol>
                <a:gridCol w="2819400">
                  <a:extLst>
                    <a:ext uri="{9D8B030D-6E8A-4147-A177-3AD203B41FA5}">
                      <a16:colId val="2"/>
                    </a:ext>
                  </a:extLst>
                </a:gridCol>
                <a:gridCol w="2819400">
                  <a:extLst>
                    <a:ext uri="{9D8B030D-6E8A-4147-A177-3AD203B41FA5}">
                      <a16:colId val="3"/>
                    </a:ext>
                  </a:extLst>
                </a:gridCol>
              </a:tblGrid>
              <a:tr h="822897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#virtual address bits (n)</a:t>
                      </a:r>
                      <a:endParaRPr/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#virtual address (N)</a:t>
                      </a:r>
                      <a:endParaRPr/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Largest possible virtual address</a:t>
                      </a:r>
                      <a:endParaRPr/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  <a:tr h="457138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8</a:t>
                      </a:r>
                      <a:endParaRPr/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en-US" altLang="zh-CN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en-US" altLang="zh-CN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2"/>
                  </a:ext>
                </a:extLst>
              </a:tr>
              <a:tr h="457138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 dirty="false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64K</a:t>
                      </a:r>
                      <a:endParaRPr/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3"/>
                  </a:ext>
                </a:extLst>
              </a:tr>
              <a:tr h="457138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en-US" altLang="zh-CN" sz="2400" b="false" i="false" u="none" strike="noStrike" cap="none" normalizeH="false" baseline="0" dirty="false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en-US" altLang="zh-CN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4"/>
                  </a:ext>
                </a:extLst>
              </a:tr>
              <a:tr h="458466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2</a:t>
                      </a:r>
                      <a:r>
                        <a:rPr kumimoji="false" lang="en-US" altLang="zh-CN" sz="2400" b="false" i="false" u="none" strike="noStrike" cap="none" normalizeH="false" baseline="3000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?</a:t>
                      </a:r>
                      <a:r>
                        <a:rPr kumimoji="false" lang="en-US" altLang="zh-CN" sz="24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=256T</a:t>
                      </a:r>
                      <a:endParaRPr/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5"/>
                  </a:ext>
                </a:extLst>
              </a:tr>
              <a:tr h="457138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64</a:t>
                      </a:r>
                      <a:endParaRPr/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 dirty="false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6"/>
                  </a:ext>
                </a:extLst>
              </a:tr>
            </a:tbl>
          </a:graphicData>
        </a:graphic>
      </p:graphicFrame>
      <p:sp>
        <p:nvSpPr>
          <p:cNvPr id="119" name="Text Box 54"/>
          <p:cNvSpPr txBox="true">
            <a:spLocks noGrp="true" noChangeShapeType="true"/>
          </p:cNvSpPr>
          <p:nvPr/>
        </p:nvSpPr>
        <p:spPr>
          <a:xfrm>
            <a:off x="6858000" y="5105400"/>
            <a:ext cx="16764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2</a:t>
            </a:r>
            <a:r>
              <a:rPr lang="en-US" sz="2400" b="false" i="false" u="none" baseline="30000"/>
              <a:t>32</a:t>
            </a:r>
            <a:r>
              <a:rPr lang="zh-CN" sz="2400" b="false" i="false" u="none"/>
              <a:t>-1=?G-1</a:t>
            </a:r>
            <a:endParaRPr/>
          </a:p>
        </p:txBody>
      </p:sp>
    </p:spTree>
  </p:cSld>
  <p:clrMapOvr>
    <a:masterClrMapping/>
  </p:clrMapOvr>
  <p:transition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OS: Three Easy Pieces</a:t>
            </a:r>
            <a:endParaRPr/>
          </a:p>
        </p:txBody>
      </p:sp>
      <p:sp>
        <p:nvSpPr>
          <p:cNvPr id="12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虚拟化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持久化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并发</a:t>
            </a:r>
            <a:endParaRPr/>
          </a:p>
        </p:txBody>
      </p:sp>
      <p:sp>
        <p:nvSpPr>
          <p:cNvPr id="123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pic>
        <p:nvPicPr>
          <p:cNvPr id="124" name="Picture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93787" y="2971800"/>
            <a:ext cx="7226300" cy="3276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0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灯片编号占位符 6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27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zh-CN"/>
              <a:t>课堂</a:t>
            </a:r>
            <a:r>
              <a:rPr lang="en-US"/>
              <a:t>练习</a:t>
            </a:r>
            <a:r>
              <a:rPr lang="en-US"/>
              <a:t>答案</a:t>
            </a:r>
            <a:endParaRPr/>
          </a:p>
        </p:txBody>
      </p:sp>
      <p:sp>
        <p:nvSpPr>
          <p:cNvPr id="128" name="Rectangle 4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7543800" cy="114300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4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sz="2800"/>
              <a:t>K=2</a:t>
            </a:r>
            <a:r>
              <a:rPr lang="en-US" sz="2800" baseline="30000"/>
              <a:t>10</a:t>
            </a:r>
            <a:r>
              <a:rPr lang="en-US" sz="2800"/>
              <a:t>(Kilo), M=2</a:t>
            </a:r>
            <a:r>
              <a:rPr lang="en-US" sz="2800" baseline="30000"/>
              <a:t>20</a:t>
            </a:r>
            <a:r>
              <a:rPr lang="en-US" sz="2800"/>
              <a:t>(Mega), G=2</a:t>
            </a:r>
            <a:r>
              <a:rPr lang="en-US" sz="2800" baseline="30000"/>
              <a:t>30</a:t>
            </a:r>
            <a:r>
              <a:rPr lang="en-US" sz="2800"/>
              <a:t>(Giga), T=2</a:t>
            </a:r>
            <a:r>
              <a:rPr lang="en-US" sz="2800" baseline="30000"/>
              <a:t>40</a:t>
            </a:r>
            <a:r>
              <a:rPr lang="en-US" sz="2800"/>
              <a:t>(Tera), P=2</a:t>
            </a:r>
            <a:r>
              <a:rPr lang="en-US" sz="2800" baseline="30000"/>
              <a:t>50</a:t>
            </a:r>
            <a:r>
              <a:rPr lang="en-US" sz="2800"/>
              <a:t>(Peta), E=2</a:t>
            </a:r>
            <a:r>
              <a:rPr lang="en-US" sz="2800" baseline="30000"/>
              <a:t>60</a:t>
            </a:r>
            <a:r>
              <a:rPr lang="en-US" sz="2800"/>
              <a:t>(Exa)</a:t>
            </a:r>
            <a:endParaRPr/>
          </a:p>
        </p:txBody>
      </p:sp>
      <p:graphicFrame>
        <p:nvGraphicFramePr>
          <p:cNvPr id="129" name="Group 48"/>
          <p:cNvGraphicFramePr/>
          <p:nvPr>
            <p:ph sz="half" idx="4294967295"/>
          </p:nvPr>
        </p:nvGraphicFramePr>
        <p:xfrm>
          <a:off x="304800" y="2971800"/>
          <a:ext cx="8458200" cy="310991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val="1"/>
                    </a:ext>
                  </a:extLst>
                </a:gridCol>
                <a:gridCol w="2819400">
                  <a:extLst>
                    <a:ext uri="{9D8B030D-6E8A-4147-A177-3AD203B41FA5}">
                      <a16:colId val="2"/>
                    </a:ext>
                  </a:extLst>
                </a:gridCol>
                <a:gridCol w="2819400">
                  <a:extLst>
                    <a:ext uri="{9D8B030D-6E8A-4147-A177-3AD203B41FA5}">
                      <a16:colId val="3"/>
                    </a:ext>
                  </a:extLst>
                </a:gridCol>
              </a:tblGrid>
              <a:tr h="822897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#virtual address bits (n)</a:t>
                      </a:r>
                      <a:endParaRPr/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#virtual address (N)</a:t>
                      </a:r>
                      <a:endParaRPr/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Largest possible virtual address</a:t>
                      </a:r>
                      <a:endParaRPr/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  <a:tr h="457138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8</a:t>
                      </a:r>
                      <a:endParaRPr/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en-US" altLang="zh-CN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en-US" altLang="zh-CN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2"/>
                  </a:ext>
                </a:extLst>
              </a:tr>
              <a:tr h="457138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 dirty="false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64K</a:t>
                      </a:r>
                      <a:endParaRPr/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3"/>
                  </a:ext>
                </a:extLst>
              </a:tr>
              <a:tr h="457138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32</a:t>
                      </a:r>
                      <a:endParaRPr/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en-US" altLang="zh-CN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4"/>
                  </a:ext>
                </a:extLst>
              </a:tr>
              <a:tr h="458466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256T</a:t>
                      </a:r>
                      <a:endParaRPr/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5"/>
                  </a:ext>
                </a:extLst>
              </a:tr>
              <a:tr h="457138"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400" b="false" i="false" u="none" strike="noStrike" cap="none" normalizeH="false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宋体" pitchFamily="2" charset="-122"/>
                        </a:rPr>
                        <a:t>64</a:t>
                      </a:r>
                      <a:endParaRPr/>
                    </a:p>
                  </a:txBody>
                  <a:tcPr marT="45689" marB="456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zh-CN" altLang="en-US" sz="2400" b="false" i="false" u="none" strike="noStrike" cap="none" normalizeH="false" baseline="0" dirty="false">
                        <a:ln>
                          <a:noFill/>
                        </a:ln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宋体" pitchFamily="2" charset="-122"/>
                      </a:endParaRPr>
                    </a:p>
                  </a:txBody>
                  <a:tcPr marT="45689" marB="456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val="6"/>
                  </a:ext>
                </a:extLst>
              </a:tr>
            </a:tbl>
          </a:graphicData>
        </a:graphic>
      </p:graphicFrame>
      <p:sp>
        <p:nvSpPr>
          <p:cNvPr id="130" name="Text Box 49"/>
          <p:cNvSpPr txBox="true">
            <a:spLocks noGrp="true" noChangeShapeType="true"/>
          </p:cNvSpPr>
          <p:nvPr/>
        </p:nvSpPr>
        <p:spPr>
          <a:xfrm>
            <a:off x="4098925" y="3779837"/>
            <a:ext cx="74136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256</a:t>
            </a:r>
            <a:endParaRPr/>
          </a:p>
        </p:txBody>
      </p:sp>
      <p:sp>
        <p:nvSpPr>
          <p:cNvPr id="131" name="Text Box 50"/>
          <p:cNvSpPr txBox="true">
            <a:spLocks noGrp="true" noChangeShapeType="true"/>
          </p:cNvSpPr>
          <p:nvPr/>
        </p:nvSpPr>
        <p:spPr>
          <a:xfrm>
            <a:off x="6878637" y="3810000"/>
            <a:ext cx="74136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255</a:t>
            </a:r>
            <a:endParaRPr/>
          </a:p>
        </p:txBody>
      </p:sp>
      <p:sp>
        <p:nvSpPr>
          <p:cNvPr id="132" name="Text Box 51"/>
          <p:cNvSpPr txBox="true">
            <a:spLocks noGrp="true" noChangeShapeType="true"/>
          </p:cNvSpPr>
          <p:nvPr/>
        </p:nvSpPr>
        <p:spPr>
          <a:xfrm>
            <a:off x="1447800" y="4267200"/>
            <a:ext cx="50641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16</a:t>
            </a:r>
            <a:endParaRPr/>
          </a:p>
        </p:txBody>
      </p:sp>
      <p:sp>
        <p:nvSpPr>
          <p:cNvPr id="133" name="Text Box 52"/>
          <p:cNvSpPr txBox="true">
            <a:spLocks noGrp="true" noChangeShapeType="true"/>
          </p:cNvSpPr>
          <p:nvPr/>
        </p:nvSpPr>
        <p:spPr>
          <a:xfrm>
            <a:off x="6767512" y="4267200"/>
            <a:ext cx="1004887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64K-1</a:t>
            </a:r>
            <a:endParaRPr/>
          </a:p>
        </p:txBody>
      </p:sp>
      <p:sp>
        <p:nvSpPr>
          <p:cNvPr id="134" name="Text Box 53"/>
          <p:cNvSpPr txBox="true">
            <a:spLocks noGrp="true" noChangeShapeType="true"/>
          </p:cNvSpPr>
          <p:nvPr/>
        </p:nvSpPr>
        <p:spPr>
          <a:xfrm>
            <a:off x="4222750" y="4724400"/>
            <a:ext cx="5778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4G</a:t>
            </a:r>
            <a:endParaRPr/>
          </a:p>
        </p:txBody>
      </p:sp>
      <p:sp>
        <p:nvSpPr>
          <p:cNvPr id="135" name="Text Box 54"/>
          <p:cNvSpPr txBox="true">
            <a:spLocks noGrp="true" noChangeShapeType="true"/>
          </p:cNvSpPr>
          <p:nvPr/>
        </p:nvSpPr>
        <p:spPr>
          <a:xfrm>
            <a:off x="6858000" y="4724400"/>
            <a:ext cx="84137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4G-1</a:t>
            </a:r>
            <a:endParaRPr/>
          </a:p>
        </p:txBody>
      </p:sp>
      <p:sp>
        <p:nvSpPr>
          <p:cNvPr id="136" name="Text Box 55"/>
          <p:cNvSpPr txBox="true">
            <a:spLocks noGrp="true" noChangeShapeType="true"/>
          </p:cNvSpPr>
          <p:nvPr/>
        </p:nvSpPr>
        <p:spPr>
          <a:xfrm>
            <a:off x="1425575" y="5181600"/>
            <a:ext cx="5556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48</a:t>
            </a:r>
            <a:endParaRPr/>
          </a:p>
        </p:txBody>
      </p:sp>
      <p:sp>
        <p:nvSpPr>
          <p:cNvPr id="137" name="Text Box 56"/>
          <p:cNvSpPr txBox="true">
            <a:spLocks noGrp="true" noChangeShapeType="true"/>
          </p:cNvSpPr>
          <p:nvPr/>
        </p:nvSpPr>
        <p:spPr>
          <a:xfrm>
            <a:off x="4179887" y="5638800"/>
            <a:ext cx="69691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16E</a:t>
            </a:r>
            <a:endParaRPr/>
          </a:p>
        </p:txBody>
      </p:sp>
      <p:sp>
        <p:nvSpPr>
          <p:cNvPr id="138" name="Text Box 57"/>
          <p:cNvSpPr txBox="true">
            <a:spLocks noGrp="true" noChangeShapeType="true"/>
          </p:cNvSpPr>
          <p:nvPr/>
        </p:nvSpPr>
        <p:spPr>
          <a:xfrm>
            <a:off x="6781800" y="5638800"/>
            <a:ext cx="960437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16E-1</a:t>
            </a:r>
            <a:endParaRPr/>
          </a:p>
        </p:txBody>
      </p:sp>
      <p:sp>
        <p:nvSpPr>
          <p:cNvPr id="139" name="Text Box 59"/>
          <p:cNvSpPr txBox="true">
            <a:spLocks noGrp="true" noChangeShapeType="true"/>
          </p:cNvSpPr>
          <p:nvPr/>
        </p:nvSpPr>
        <p:spPr>
          <a:xfrm>
            <a:off x="6629400" y="5181600"/>
            <a:ext cx="121285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2400" b="false" i="false" u="none"/>
              <a:t>256T-1</a:t>
            </a:r>
            <a:endParaRPr/>
          </a:p>
        </p:txBody>
      </p:sp>
    </p:spTree>
  </p:cSld>
  <p:clrMapOvr>
    <a:masterClrMapping/>
  </p:clrMapOvr>
  <p:transition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标题 1"/>
          <p:cNvSpPr>
            <a:spLocks noGrp="true" noChangeShapeType="true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Memory API</a:t>
            </a:r>
            <a:endParaRPr/>
          </a:p>
        </p:txBody>
      </p:sp>
      <p:sp>
        <p:nvSpPr>
          <p:cNvPr id="142" name="幻灯片编号占位符 3"/>
          <p:cNvSpPr txBox="true">
            <a:spLocks noGrp="true" noChangeShapeType="true"/>
          </p:cNvSpPr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 hangingPunct="true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43" name="Rectangle 1030"/>
          <p:cNvSpPr>
            <a:spLocks noGrp="true" noChangeShapeType="true"/>
          </p:cNvSpPr>
          <p:nvPr>
            <p:ph type="sldNum" idx="4"/>
          </p:nvPr>
        </p:nvSpPr>
        <p:spPr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 hangingPunct="true">
              <a:spcBef>
                <a:spcPts val="0"/>
              </a:spcBef>
              <a:buNone/>
            </a:pPr>
            <a:fld id="{D038279B-FC19-497E-A7D1-5ADD9CAF016F}" type="slidenum">
              <a:rPr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Memory API</a:t>
            </a:r>
            <a:endParaRPr/>
          </a:p>
        </p:txBody>
      </p:sp>
      <p:sp>
        <p:nvSpPr>
          <p:cNvPr id="14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Stack: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 i="false" u="none"/>
              <a:t>申请局部变量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endParaRPr lang="en-US"/>
          </a:p>
          <a:p>
            <a:pPr marL="742950" lvl="1" indent="-285750">
              <a:spcBef>
                <a:spcPct val="20000"/>
              </a:spcBef>
              <a:buChar char="–"/>
            </a:pPr>
            <a:endParaRPr lang="en-US"/>
          </a:p>
          <a:p>
            <a:pPr marL="742950" lvl="1" indent="-285750">
              <a:spcBef>
                <a:spcPct val="20000"/>
              </a:spcBef>
              <a:buChar char="–"/>
            </a:pPr>
            <a:endParaRPr lang="en-US"/>
          </a:p>
          <a:p>
            <a:pPr marL="742950" lvl="1" indent="-285750">
              <a:spcBef>
                <a:spcPct val="20000"/>
              </a:spcBef>
              <a:buChar char="–"/>
            </a:pPr>
            <a:endParaRPr lang="en-US"/>
          </a:p>
          <a:p>
            <a:pPr marL="742950" lvl="1" indent="-285750">
              <a:spcBef>
                <a:spcPct val="20000"/>
              </a:spcBef>
              <a:buChar char="–"/>
            </a:pP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 i="false" u="none"/>
              <a:t>全局变量区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 i="false" u="none"/>
              <a:t>全局变量，静态变量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endParaRPr/>
          </a:p>
        </p:txBody>
      </p:sp>
      <p:sp>
        <p:nvSpPr>
          <p:cNvPr id="147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pic>
        <p:nvPicPr>
          <p:cNvPr id="148" name="图片 5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0" flipH="false" flipV="false">
            <a:off x="755650" y="2781300"/>
            <a:ext cx="7473950" cy="1295400"/>
          </a:xfrm>
          <a:prstGeom prst="rect">
            <a:avLst/>
          </a:prstGeom>
          <a:noFill/>
        </p:spPr>
      </p:pic>
      <p:pic>
        <p:nvPicPr>
          <p:cNvPr id="149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5188664" y="111034"/>
            <a:ext cx="3345736" cy="6400800"/>
          </a:xfrm>
          <a:prstGeom prst="rect"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Memory API</a:t>
            </a:r>
            <a:endParaRPr/>
          </a:p>
        </p:txBody>
      </p:sp>
      <p:sp>
        <p:nvSpPr>
          <p:cNvPr id="15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1295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Heap：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Malloc(), free()</a:t>
            </a:r>
            <a:endParaRPr/>
          </a:p>
        </p:txBody>
      </p:sp>
      <p:sp>
        <p:nvSpPr>
          <p:cNvPr id="153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pic>
        <p:nvPicPr>
          <p:cNvPr id="154" name="图片 5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295400" y="4762500"/>
            <a:ext cx="4335462" cy="990600"/>
          </a:xfrm>
          <a:prstGeom prst="rect">
            <a:avLst/>
          </a:prstGeom>
          <a:noFill/>
        </p:spPr>
      </p:pic>
      <p:pic>
        <p:nvPicPr>
          <p:cNvPr id="155" name="图片 6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3825" y="3124200"/>
            <a:ext cx="6191250" cy="1219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Memory API</a:t>
            </a:r>
            <a:endParaRPr/>
          </a:p>
        </p:txBody>
      </p:sp>
      <p:sp>
        <p:nvSpPr>
          <p:cNvPr id="15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Malloc(), free()</a:t>
            </a:r>
            <a:r>
              <a:rPr lang="zh-CN"/>
              <a:t>不是</a:t>
            </a:r>
            <a:r>
              <a:rPr lang="zh-CN"/>
              <a:t>system call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/>
              <a:t>只是</a:t>
            </a:r>
            <a:r>
              <a:rPr lang="en-US" b="false"/>
              <a:t>library call</a:t>
            </a:r>
            <a:r>
              <a:rPr lang="en-US" b="false"/>
              <a:t>，</a:t>
            </a:r>
            <a:r>
              <a:rPr lang="en-US" b="false"/>
              <a:t>C</a:t>
            </a:r>
            <a:r>
              <a:rPr lang="en-US" b="false"/>
              <a:t>函数库内部通过一定的结构来保存当前有多少可用内存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/>
              <a:t>如果程序</a:t>
            </a:r>
            <a:r>
              <a:rPr lang="en-US" b="false"/>
              <a:t> malloc</a:t>
            </a:r>
            <a:r>
              <a:rPr lang="en-US" b="false"/>
              <a:t>的大小超出了库里所留存的空间，那么将首先调用</a:t>
            </a:r>
            <a:r>
              <a:rPr lang="en-US" b="false"/>
              <a:t>brk</a:t>
            </a:r>
            <a:r>
              <a:rPr lang="en-US" b="false"/>
              <a:t>系统调用来增加可用空间，然后再分配空间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/>
              <a:t>free</a:t>
            </a:r>
            <a:r>
              <a:rPr lang="en-US" b="false"/>
              <a:t>时</a:t>
            </a:r>
            <a:r>
              <a:rPr lang="en-US" b="false"/>
              <a:t>,</a:t>
            </a:r>
            <a:r>
              <a:rPr lang="en-US" b="false"/>
              <a:t>释放的内存并不立即返回给</a:t>
            </a:r>
            <a:r>
              <a:rPr lang="en-US" b="false"/>
              <a:t>os, </a:t>
            </a:r>
            <a:r>
              <a:rPr lang="en-US" b="false"/>
              <a:t>而是保留在内部结构中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b="false"/>
              <a:t>系统调用通常提供一种最小功能，而库函数通常提供比较复杂的功能。</a:t>
            </a:r>
            <a:endParaRPr/>
          </a:p>
        </p:txBody>
      </p:sp>
      <p:sp>
        <p:nvSpPr>
          <p:cNvPr id="159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027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533400" y="457200"/>
            <a:ext cx="8077200" cy="914400"/>
          </a:xfrm>
          <a:prstGeom prst="rect">
            <a:avLst/>
          </a:prstGeom>
          <a:noFill/>
        </p:spPr>
        <p:txBody>
          <a:bodyPr/>
          <a:p>
            <a:pPr>
              <a:buNone/>
            </a:pPr>
            <a:r>
              <a:rPr lang="en-US"/>
              <a:t>Memory API</a:t>
            </a:r>
            <a:endParaRPr/>
          </a:p>
        </p:txBody>
      </p:sp>
      <p:pic>
        <p:nvPicPr>
          <p:cNvPr id="162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2099869" y="1472826"/>
            <a:ext cx="5212050" cy="5385174"/>
          </a:xfrm>
          <a:prstGeom prst="rect"/>
        </p:spPr>
      </p:pic>
      <p:sp>
        <p:nvSpPr>
          <p:cNvPr id="163" name=""/>
          <p:cNvSpPr/>
          <p:nvPr/>
        </p:nvSpPr>
        <p:spPr>
          <a:xfrm rot="0">
            <a:off x="5114109" y="4323806"/>
            <a:ext cx="1045028" cy="796834"/>
          </a:xfrm>
          <a:prstGeom prst="ellipse">
            <a:avLst/>
          </a:prstGeom>
          <a:noFill/>
          <a:ln w="38100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anchor="ctr"/>
          <a:p>
            <a:pPr algn="ctr"/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Memory API</a:t>
            </a:r>
            <a:endParaRPr/>
          </a:p>
        </p:txBody>
      </p:sp>
      <p:sp>
        <p:nvSpPr>
          <p:cNvPr id="16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brk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改变</a:t>
            </a:r>
            <a:r>
              <a:rPr lang="zh-CN" b="false"/>
              <a:t>heap</a:t>
            </a:r>
            <a:r>
              <a:rPr lang="zh-CN" b="false"/>
              <a:t>区大小的</a:t>
            </a:r>
            <a:r>
              <a:rPr lang="zh-CN" b="false"/>
              <a:t>system call</a:t>
            </a:r>
            <a:r>
              <a:rPr lang="zh-CN" b="false"/>
              <a:t>，修改</a:t>
            </a:r>
            <a:r>
              <a:rPr lang="zh-CN" b="false"/>
              <a:t>heap end</a:t>
            </a:r>
            <a:r>
              <a:rPr lang="zh-CN" b="false"/>
              <a:t>指针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不要直接调用，一般都是内存分配的库函数调用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/>
              <a:t>此外</a:t>
            </a:r>
            <a:r>
              <a:rPr lang="en-US" b="false"/>
              <a:t>malooc</a:t>
            </a:r>
            <a:r>
              <a:rPr lang="en-US" b="false"/>
              <a:t>还用到了</a:t>
            </a:r>
            <a:r>
              <a:rPr lang="en-US" b="false"/>
              <a:t>mmap</a:t>
            </a:r>
            <a:r>
              <a:rPr lang="en-US" b="false"/>
              <a:t>系统调用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后面详细介绍</a:t>
            </a:r>
            <a:endParaRPr/>
          </a:p>
        </p:txBody>
      </p:sp>
      <p:sp>
        <p:nvSpPr>
          <p:cNvPr id="167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Memory API</a:t>
            </a:r>
            <a:endParaRPr/>
          </a:p>
        </p:txBody>
      </p:sp>
      <p:sp>
        <p:nvSpPr>
          <p:cNvPr id="17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Calloc()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 i="false" u="none"/>
              <a:t>Malloc() + 初始化为0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 i="false" u="none"/>
              <a:t>Realloc()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 i="false" u="none"/>
              <a:t>重新分配空间，扩充分配空间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 i="false" u="none"/>
              <a:t>具体操作是找到一个更大的空间，然后把旧的数据复制过去，返回新空间的指针</a:t>
            </a:r>
            <a:endParaRPr/>
          </a:p>
        </p:txBody>
      </p:sp>
      <p:sp>
        <p:nvSpPr>
          <p:cNvPr id="171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标题 1"/>
          <p:cNvSpPr>
            <a:spLocks noGrp="true" noChangeShapeType="true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VM Discussions</a:t>
            </a:r>
            <a:endParaRPr/>
          </a:p>
        </p:txBody>
      </p:sp>
      <p:sp>
        <p:nvSpPr>
          <p:cNvPr id="174" name="幻灯片编号占位符 3"/>
          <p:cNvSpPr txBox="true">
            <a:spLocks noGrp="true" noChangeShapeType="true"/>
          </p:cNvSpPr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 hangingPunct="true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75" name="Rectangle 1030"/>
          <p:cNvSpPr>
            <a:spLocks noGrp="true" noChangeShapeType="true"/>
          </p:cNvSpPr>
          <p:nvPr>
            <p:ph type="sldNum" idx="4"/>
          </p:nvPr>
        </p:nvSpPr>
        <p:spPr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 hangingPunct="true">
              <a:spcBef>
                <a:spcPts val="0"/>
              </a:spcBef>
              <a:buNone/>
            </a:pPr>
            <a:fld id="{D038279B-FC19-497E-A7D1-5ADD9CAF016F}" type="slidenum">
              <a:rPr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01000" cy="87788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Virtual Memory (VM)?</a:t>
            </a:r>
            <a:endParaRPr/>
          </a:p>
        </p:txBody>
      </p:sp>
      <p:sp>
        <p:nvSpPr>
          <p:cNvPr id="178" name="Rectangle 2"/>
          <p:cNvSpPr>
            <a:spLocks noGrp="true" noChangeShapeType="true"/>
          </p:cNvSpPr>
          <p:nvPr>
            <p:ph type="obj"/>
          </p:nvPr>
        </p:nvSpPr>
        <p:spPr>
          <a:xfrm>
            <a:off x="457200" y="1676400"/>
            <a:ext cx="8686800" cy="49466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>
                <a:solidFill>
                  <a:srgbClr val="ff0000">
                    <a:alpha val="100000"/>
                  </a:srgbClr>
                </a:solidFill>
              </a:rPr>
              <a:t>高效使用</a:t>
            </a:r>
            <a:r>
              <a:rPr lang="en-US">
                <a:solidFill>
                  <a:srgbClr val="ff0000">
                    <a:alpha val="100000"/>
                  </a:srgbClr>
                </a:solidFill>
              </a:rPr>
              <a:t>DRAM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b="false"/>
              <a:t>实现将</a:t>
            </a:r>
            <a:r>
              <a:rPr lang="en-US" b="false"/>
              <a:t>DRAM</a:t>
            </a:r>
            <a:r>
              <a:rPr lang="zh-CN" b="false"/>
              <a:t>用作</a:t>
            </a:r>
            <a:r>
              <a:rPr lang="en-US" b="false"/>
              <a:t>address space</a:t>
            </a:r>
            <a:r>
              <a:rPr lang="zh-CN" b="false"/>
              <a:t>上的一个</a:t>
            </a:r>
            <a:r>
              <a:rPr lang="en-US" b="false"/>
              <a:t>cache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endParaRPr/>
          </a:p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b="false"/>
              <a:t>简化内存管理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b="false"/>
              <a:t>每个进程都可以看到一个线性的、统一的地址空间</a:t>
            </a:r>
            <a:endParaRPr/>
          </a:p>
          <a:p>
            <a:pPr marL="1143000" lvl="2" indent="-228600">
              <a:lnSpc>
                <a:spcPct val="88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endParaRPr/>
          </a:p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b="false"/>
              <a:t>隔离地址空间，提供内存保护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b="false"/>
              <a:t>进程无法访问其他进程的内存空间</a:t>
            </a:r>
            <a:r>
              <a:rPr b="false"/>
              <a:t>	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b="false"/>
              <a:t>用户进程无法访问内核的内存空间</a:t>
            </a: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Outline</a:t>
            </a:r>
            <a:endParaRPr/>
          </a:p>
        </p:txBody>
      </p:sp>
      <p:sp>
        <p:nvSpPr>
          <p:cNvPr id="18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VM History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VM Overview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Memory API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VM Discussions</a:t>
            </a:r>
            <a:endParaRPr/>
          </a:p>
        </p:txBody>
      </p:sp>
      <p:sp>
        <p:nvSpPr>
          <p:cNvPr id="182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8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Using Main Memory as a Cache</a:t>
            </a:r>
            <a:endParaRPr/>
          </a:p>
        </p:txBody>
      </p:sp>
      <p:grpSp>
        <p:nvGrpSpPr>
          <p:cNvPr id="186" name="Group 5"/>
          <p:cNvGrpSpPr/>
          <p:nvPr/>
        </p:nvGrpSpPr>
        <p:grpSpPr>
          <a:xfrm>
            <a:off x="762000" y="2743200"/>
            <a:ext cx="7391400" cy="2133600"/>
            <a:chOff x="1008" y="2544"/>
            <a:chExt cx="3738" cy="950"/>
          </a:xfrm>
        </p:grpSpPr>
        <p:sp>
          <p:nvSpPr>
            <p:cNvPr id="187" name="Rectangle 6"/>
            <p:cNvSpPr>
              <a:spLocks noChangeShapeType="true"/>
            </p:cNvSpPr>
            <p:nvPr/>
          </p:nvSpPr>
          <p:spPr>
            <a:xfrm>
              <a:off x="2112" y="2671"/>
              <a:ext cx="713" cy="713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188" name="Line 7"/>
            <p:cNvSpPr>
              <a:spLocks noChangeShapeType="true"/>
            </p:cNvSpPr>
            <p:nvPr/>
          </p:nvSpPr>
          <p:spPr>
            <a:xfrm>
              <a:off x="2832" y="302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189" name="Text Box 8"/>
            <p:cNvSpPr txBox="true">
              <a:spLocks noChangeShapeType="true"/>
            </p:cNvSpPr>
            <p:nvPr/>
          </p:nvSpPr>
          <p:spPr>
            <a:xfrm>
              <a:off x="2208" y="2911"/>
              <a:ext cx="542" cy="150"/>
            </a:xfrm>
            <a:prstGeom prst="rect">
              <a:avLst/>
            </a:prstGeom>
            <a:noFill/>
          </p:spPr>
          <p:txBody>
            <a:bodyPr lIns="90487" tIns="44450" rIns="90487" bIns="44450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chemeClr val="dk2"/>
                  </a:solidFill>
                  <a:latin typeface="Helvetica"/>
                </a:rPr>
                <a:t>DRAM</a:t>
              </a:r>
              <a:endParaRPr/>
            </a:p>
          </p:txBody>
        </p:sp>
        <p:sp>
          <p:nvSpPr>
            <p:cNvPr id="190" name="Rectangle 9"/>
            <p:cNvSpPr>
              <a:spLocks noChangeShapeType="true"/>
            </p:cNvSpPr>
            <p:nvPr/>
          </p:nvSpPr>
          <p:spPr>
            <a:xfrm>
              <a:off x="1008" y="2880"/>
              <a:ext cx="535" cy="27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191" name="Text Box 10"/>
            <p:cNvSpPr txBox="true">
              <a:spLocks noChangeShapeType="true"/>
            </p:cNvSpPr>
            <p:nvPr/>
          </p:nvSpPr>
          <p:spPr>
            <a:xfrm>
              <a:off x="1008" y="2928"/>
              <a:ext cx="429" cy="1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800">
                  <a:solidFill>
                    <a:schemeClr val="dk2"/>
                  </a:solidFill>
                  <a:latin typeface="Helvetica"/>
                </a:rPr>
                <a:t>SRAM</a:t>
              </a:r>
              <a:endParaRPr/>
            </a:p>
          </p:txBody>
        </p:sp>
        <p:sp>
          <p:nvSpPr>
            <p:cNvPr id="192" name="Rectangle 11"/>
            <p:cNvSpPr>
              <a:spLocks noChangeShapeType="true"/>
            </p:cNvSpPr>
            <p:nvPr/>
          </p:nvSpPr>
          <p:spPr>
            <a:xfrm>
              <a:off x="3408" y="2661"/>
              <a:ext cx="1338" cy="697"/>
            </a:xfrm>
            <a:prstGeom prst="rect">
              <a:avLst/>
            </a:prstGeom>
            <a:solidFill>
              <a:srgbClr val="C0C0C0"/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193" name="Oval 12"/>
            <p:cNvSpPr>
              <a:spLocks noChangeShapeType="true"/>
            </p:cNvSpPr>
            <p:nvPr/>
          </p:nvSpPr>
          <p:spPr>
            <a:xfrm>
              <a:off x="3408" y="2544"/>
              <a:ext cx="1338" cy="215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194" name="Line 13"/>
            <p:cNvSpPr>
              <a:spLocks noChangeShapeType="true"/>
            </p:cNvSpPr>
            <p:nvPr/>
          </p:nvSpPr>
          <p:spPr>
            <a:xfrm>
              <a:off x="3408" y="2665"/>
              <a:ext cx="0" cy="678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195" name="Line 14"/>
            <p:cNvSpPr>
              <a:spLocks noChangeShapeType="true"/>
            </p:cNvSpPr>
            <p:nvPr/>
          </p:nvSpPr>
          <p:spPr>
            <a:xfrm>
              <a:off x="4746" y="2665"/>
              <a:ext cx="0" cy="678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196" name="Freeform 15"/>
            <p:cNvSpPr>
              <a:spLocks noChangeShapeType="true"/>
            </p:cNvSpPr>
            <p:nvPr/>
          </p:nvSpPr>
          <p:spPr>
            <a:xfrm>
              <a:off x="3408" y="3343"/>
              <a:ext cx="1338" cy="151"/>
            </a:xfrm>
            <a:custGeom>
              <a:avLst/>
              <a:gdLst>
                <a:gd name="gd0" fmla="val 65536"/>
                <a:gd name="gd1" fmla="val 0"/>
                <a:gd name="gd2" fmla="val 0"/>
                <a:gd name="gd3" fmla="val 150"/>
                <a:gd name="gd4" fmla="val 60"/>
                <a:gd name="gd5" fmla="val 414"/>
                <a:gd name="gd6" fmla="val 84"/>
                <a:gd name="gd7" fmla="val 678"/>
                <a:gd name="gd8" fmla="val 60"/>
                <a:gd name="gd9" fmla="val 816"/>
                <a:gd name="gd10" fmla="val 0"/>
                <a:gd name="gd11" fmla="*/ w 0 816"/>
                <a:gd name="gd12" fmla="*/ h 0 84"/>
                <a:gd name="gd13" fmla="*/ w 21600 816"/>
                <a:gd name="gd14" fmla="*/ h 21600 84"/>
              </a:gdLst>
              <a:ahLst/>
              <a:cxnLst/>
              <a:rect l="gd11" t="gd12" r="gd13" b="gd14"/>
              <a:pathLst>
                <a:path w="816" h="84">
                  <a:moveTo>
                    <a:pt x="gd1" y="gd2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  <a:path w="816" h="84"/>
              </a:pathLst>
            </a:custGeom>
            <a:solidFill>
              <a:srgbClr val="C0C0C0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 anchor="t"/>
            <a:lstStyle/>
            <a:p>
              <a:pPr/>
              <a:endParaRPr sz="1400" dirty="false"/>
            </a:p>
          </p:txBody>
        </p:sp>
        <p:sp>
          <p:nvSpPr>
            <p:cNvPr id="197" name="Text Box 16"/>
            <p:cNvSpPr txBox="true">
              <a:spLocks noChangeShapeType="true"/>
            </p:cNvSpPr>
            <p:nvPr/>
          </p:nvSpPr>
          <p:spPr>
            <a:xfrm>
              <a:off x="3840" y="2911"/>
              <a:ext cx="417" cy="1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400">
                  <a:solidFill>
                    <a:schemeClr val="dk2"/>
                  </a:solidFill>
                  <a:latin typeface="Helvetica"/>
                </a:rPr>
                <a:t>Disk</a:t>
              </a:r>
              <a:endParaRPr/>
            </a:p>
          </p:txBody>
        </p:sp>
        <p:sp>
          <p:nvSpPr>
            <p:cNvPr id="198" name="Line 17"/>
            <p:cNvSpPr>
              <a:spLocks noChangeShapeType="true"/>
            </p:cNvSpPr>
            <p:nvPr/>
          </p:nvSpPr>
          <p:spPr>
            <a:xfrm flipV="true">
              <a:off x="1536" y="3024"/>
              <a:ext cx="5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201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Using Main Memory as a Cache</a:t>
            </a:r>
            <a:endParaRPr/>
          </a:p>
        </p:txBody>
      </p:sp>
      <p:sp>
        <p:nvSpPr>
          <p:cNvPr id="202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/>
              <a:t>DRAM vs. disk is more extreme than SRAM vs. DRAM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/>
              <a:t>Access latencies:</a:t>
            </a:r>
            <a:endParaRPr/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b="false"/>
              <a:t>DRAM ~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</a:rPr>
              <a:t>10X </a:t>
            </a:r>
            <a:r>
              <a:rPr lang="en-US" b="false"/>
              <a:t>slower than SRAM</a:t>
            </a:r>
            <a:endParaRPr/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en-US" b="false"/>
              <a:t>Disk ~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</a:rPr>
              <a:t>100,000X</a:t>
            </a:r>
            <a:r>
              <a:rPr lang="en-US" b="false"/>
              <a:t> slower than DRAM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zh-CN" b="false"/>
              <a:t>一旦</a:t>
            </a:r>
            <a:r>
              <a:rPr lang="en-US" b="false"/>
              <a:t>DRAM Cache</a:t>
            </a:r>
            <a:r>
              <a:rPr lang="zh-CN" b="false"/>
              <a:t>未命中，代价巨大</a:t>
            </a:r>
            <a:endParaRPr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p="http://schemas.openxmlformats.org/presentationml/2006/main">
  <p:cSld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205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>
              <a:buNone/>
            </a:pPr>
            <a:r>
              <a:rPr lang="en-US"/>
              <a:t>Using Main Memory as a Cache</a:t>
            </a:r>
            <a:endParaRPr/>
          </a:p>
        </p:txBody>
      </p:sp>
      <p:sp>
        <p:nvSpPr>
          <p:cNvPr id="206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/>
              <a:t>Virtual memory 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Organized as an </a:t>
            </a:r>
            <a:r>
              <a:rPr lang="en-US" b="false" i="false" u="none">
                <a:solidFill>
                  <a:srgbClr val="FF0000"/>
                </a:solidFill>
              </a:rPr>
              <a:t>array</a:t>
            </a:r>
            <a:r>
              <a:rPr lang="en-US" b="false" i="false" u="none"/>
              <a:t> of contiguous byte-sized cells stored on disk </a:t>
            </a:r>
            <a:r>
              <a:rPr lang="en-US" b="false" i="false" u="none">
                <a:solidFill>
                  <a:srgbClr val="FF0000"/>
                </a:solidFill>
              </a:rPr>
              <a:t>conceptually</a:t>
            </a:r>
            <a:endParaRPr lang="en-US"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Each byte has a unique </a:t>
            </a:r>
            <a:r>
              <a:rPr lang="en-US" b="false" i="false" u="none">
                <a:solidFill>
                  <a:srgbClr val="FF0000"/>
                </a:solidFill>
              </a:rPr>
              <a:t>virtual address</a:t>
            </a:r>
            <a:r>
              <a:rPr lang="en-US" b="false" i="false" u="none"/>
              <a:t> that serves as an index into the array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The contents of the array on disk are </a:t>
            </a:r>
            <a:r>
              <a:rPr lang="en-US" b="false" i="false" u="none">
                <a:solidFill>
                  <a:srgbClr val="FF0000"/>
                </a:solidFill>
              </a:rPr>
              <a:t>cached</a:t>
            </a:r>
            <a:r>
              <a:rPr lang="en-US" b="false" i="false" u="none"/>
              <a:t> in main memory</a:t>
            </a:r>
            <a:endParaRPr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p="http://schemas.openxmlformats.org/presentationml/2006/main">
  <p:cSld>
    <p:spTree>
      <p:nvGrpSpPr>
        <p:cNvPr id="2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20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Design Considerations</a:t>
            </a:r>
            <a:endParaRPr/>
          </a:p>
        </p:txBody>
      </p:sp>
      <p:sp>
        <p:nvSpPr>
          <p:cNvPr id="210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/>
              <a:t>缓存单元大小</a:t>
            </a:r>
            <a:r>
              <a:rPr lang="en-US"/>
              <a:t>(line size)? (Large vs. Small)</a:t>
            </a:r>
            <a:endParaRPr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>
                <a:solidFill>
                  <a:srgbClr val="FF0000">
                    <a:alpha val="100000"/>
                  </a:srgbClr>
                </a:solidFill>
              </a:rPr>
              <a:t>Large</a:t>
            </a:r>
            <a:r>
              <a:rPr lang="en-US" b="false"/>
              <a:t>, since disk better at transferring large blocks</a:t>
            </a:r>
            <a:endParaRPr/>
          </a:p>
          <a:p>
            <a:pPr marL="342900" lvl="0" indent="-342900">
              <a:lnSpc>
                <a:spcPct val="120000"/>
              </a:lnSpc>
              <a:spcBef>
                <a:spcPct val="20000"/>
              </a:spcBef>
              <a:buChar char="•"/>
            </a:pPr>
            <a:endParaRPr lang="zh-CN" b="false"/>
          </a:p>
        </p:txBody>
      </p:sp>
    </p:spTree>
  </p:cSld>
  <p:clrMapOvr>
    <a:masterClrMapping/>
  </p:clrMapOvr>
  <p:transition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9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 fill="hold"/>
                                        <p:tgtEl>
                                          <p:spTgt spid="210">
                                            <p:txEl>
                                              <p:pRg st="29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16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 fill="hold"/>
                                        <p:tgtEl>
                                          <p:spTgt spid="210">
                                            <p:txEl>
                                              <p:pRg st="116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99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 fill="hold"/>
                                        <p:tgtEl>
                                          <p:spTgt spid="210">
                                            <p:txEl>
                                              <p:pRg st="199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>
  <p:cSld>
    <p:spTree>
      <p:nvGrpSpPr>
        <p:cNvPr id="2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21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Page</a:t>
            </a:r>
            <a:endParaRPr/>
          </a:p>
        </p:txBody>
      </p:sp>
      <p:sp>
        <p:nvSpPr>
          <p:cNvPr id="214" name="Rectangle 3"/>
          <p:cNvSpPr>
            <a:spLocks noGrp="true" noChangeShapeType="true"/>
          </p:cNvSpPr>
          <p:nvPr>
            <p:ph type="obj"/>
          </p:nvPr>
        </p:nvSpPr>
        <p:spPr>
          <a:xfrm rot="0" flipH="false" flipV="false">
            <a:off x="189411" y="1600200"/>
            <a:ext cx="8874032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/>
              <a:t>The data on disk is partitioned into </a:t>
            </a:r>
            <a:r>
              <a:rPr lang="en-US">
                <a:solidFill>
                  <a:srgbClr val="FF0000">
                    <a:alpha val="100000"/>
                  </a:srgbClr>
                </a:solidFill>
              </a:rPr>
              <a:t>pages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/>
              <a:t>Serve as the transfer units between the disk and the main memory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/>
              <a:t>virtual pages (VPs) 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/>
              <a:t>physical pages (PPs) </a:t>
            </a:r>
            <a:endParaRPr/>
          </a:p>
          <a:p>
            <a:pPr marL="1143000" lvl="2" indent="-2286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b="false"/>
              <a:t>or page frames</a:t>
            </a:r>
            <a:endParaRPr/>
          </a:p>
        </p:txBody>
      </p:sp>
      <p:sp>
        <p:nvSpPr>
          <p:cNvPr id="215" name="Rectangle 3"/>
          <p:cNvSpPr>
            <a:spLocks noGrp="true" noChangeShapeType="true"/>
          </p:cNvSpPr>
          <p:nvPr/>
        </p:nvSpPr>
        <p:spPr>
          <a:xfrm>
            <a:off x="7416800" y="4770437"/>
            <a:ext cx="914400" cy="228600"/>
          </a:xfrm>
          <a:prstGeom prst="rect">
            <a:avLst/>
          </a:prstGeom>
          <a:solidFill>
            <a:srgbClr val="ADADEB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6" name="Text Box 4"/>
          <p:cNvSpPr txBox="true">
            <a:spLocks noGrp="true" noChangeShapeType="true"/>
          </p:cNvSpPr>
          <p:nvPr/>
        </p:nvSpPr>
        <p:spPr>
          <a:xfrm>
            <a:off x="8293100" y="4749800"/>
            <a:ext cx="850900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PP 2</a:t>
            </a:r>
            <a:r>
              <a:rPr lang="en-GB" sz="1400" baseline="30000">
                <a:latin typeface="Calibri"/>
              </a:rPr>
              <a:t>m-p</a:t>
            </a:r>
            <a:r>
              <a:rPr lang="en-GB" sz="1400">
                <a:latin typeface="Calibri"/>
              </a:rPr>
              <a:t>-1</a:t>
            </a:r>
            <a:endParaRPr/>
          </a:p>
        </p:txBody>
      </p:sp>
      <p:sp>
        <p:nvSpPr>
          <p:cNvPr id="217" name="Text Box 5"/>
          <p:cNvSpPr txBox="true">
            <a:spLocks noGrp="true" noChangeShapeType="true"/>
          </p:cNvSpPr>
          <p:nvPr/>
        </p:nvSpPr>
        <p:spPr>
          <a:xfrm>
            <a:off x="7034212" y="2971800"/>
            <a:ext cx="16271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Physical memory</a:t>
            </a:r>
            <a:endParaRPr/>
          </a:p>
        </p:txBody>
      </p:sp>
      <p:sp>
        <p:nvSpPr>
          <p:cNvPr id="218" name="Rectangle 6"/>
          <p:cNvSpPr>
            <a:spLocks noGrp="true" noChangeShapeType="true"/>
          </p:cNvSpPr>
          <p:nvPr/>
        </p:nvSpPr>
        <p:spPr>
          <a:xfrm>
            <a:off x="7416800" y="3640137"/>
            <a:ext cx="914400" cy="228600"/>
          </a:xfrm>
          <a:prstGeom prst="rect">
            <a:avLst/>
          </a:prstGeom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</a:rPr>
              <a:t>Empty</a:t>
            </a:r>
            <a:endParaRPr/>
          </a:p>
        </p:txBody>
      </p:sp>
      <p:sp>
        <p:nvSpPr>
          <p:cNvPr id="219" name="Rectangle 7"/>
          <p:cNvSpPr>
            <a:spLocks noGrp="true" noChangeShapeType="true"/>
          </p:cNvSpPr>
          <p:nvPr/>
        </p:nvSpPr>
        <p:spPr>
          <a:xfrm>
            <a:off x="7416800" y="3868737"/>
            <a:ext cx="914400" cy="228600"/>
          </a:xfrm>
          <a:prstGeom prst="rect">
            <a:avLst/>
          </a:prstGeom>
          <a:solidFill>
            <a:srgbClr val="ADADEB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20" name="Rectangle 8"/>
          <p:cNvSpPr>
            <a:spLocks noGrp="true" noChangeShapeType="true"/>
          </p:cNvSpPr>
          <p:nvPr/>
        </p:nvSpPr>
        <p:spPr>
          <a:xfrm>
            <a:off x="7416800" y="4097337"/>
            <a:ext cx="914400" cy="228600"/>
          </a:xfrm>
          <a:prstGeom prst="rect">
            <a:avLst/>
          </a:prstGeom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</a:rPr>
              <a:t>Empty</a:t>
            </a:r>
            <a:endParaRPr/>
          </a:p>
        </p:txBody>
      </p:sp>
      <p:sp>
        <p:nvSpPr>
          <p:cNvPr id="221" name="Rectangle 9"/>
          <p:cNvSpPr>
            <a:spLocks noGrp="true" noChangeShapeType="true"/>
          </p:cNvSpPr>
          <p:nvPr/>
        </p:nvSpPr>
        <p:spPr>
          <a:xfrm>
            <a:off x="4600575" y="4976812"/>
            <a:ext cx="914400" cy="228600"/>
          </a:xfrm>
          <a:prstGeom prst="rect">
            <a:avLst/>
          </a:prstGeom>
          <a:solidFill>
            <a:srgbClr val="E6E6E6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  <a:sym typeface="+mn-ea" charset="1"/>
              </a:rPr>
              <a:t>Uncached</a:t>
            </a:r>
            <a:endParaRPr/>
          </a:p>
        </p:txBody>
      </p:sp>
      <p:sp>
        <p:nvSpPr>
          <p:cNvPr id="222" name="Text Box 10"/>
          <p:cNvSpPr txBox="true">
            <a:spLocks noGrp="true" noChangeShapeType="true"/>
          </p:cNvSpPr>
          <p:nvPr/>
        </p:nvSpPr>
        <p:spPr>
          <a:xfrm>
            <a:off x="4106862" y="3384550"/>
            <a:ext cx="5159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VP 0</a:t>
            </a:r>
            <a:endParaRPr/>
          </a:p>
        </p:txBody>
      </p:sp>
      <p:sp>
        <p:nvSpPr>
          <p:cNvPr id="223" name="Text Box 11"/>
          <p:cNvSpPr txBox="true">
            <a:spLocks noGrp="true" noChangeShapeType="true"/>
          </p:cNvSpPr>
          <p:nvPr/>
        </p:nvSpPr>
        <p:spPr>
          <a:xfrm>
            <a:off x="4106862" y="3613150"/>
            <a:ext cx="5159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VP 1</a:t>
            </a:r>
            <a:endParaRPr/>
          </a:p>
        </p:txBody>
      </p:sp>
      <p:sp>
        <p:nvSpPr>
          <p:cNvPr id="224" name="Text Box 12"/>
          <p:cNvSpPr txBox="true">
            <a:spLocks noGrp="true" noChangeShapeType="true"/>
          </p:cNvSpPr>
          <p:nvPr/>
        </p:nvSpPr>
        <p:spPr>
          <a:xfrm>
            <a:off x="3795712" y="4973637"/>
            <a:ext cx="82708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VP 2</a:t>
            </a:r>
            <a:r>
              <a:rPr lang="en-GB" sz="1400" baseline="30000">
                <a:latin typeface="Calibri"/>
              </a:rPr>
              <a:t>n-p</a:t>
            </a:r>
            <a:r>
              <a:rPr lang="en-GB" sz="1400">
                <a:latin typeface="Calibri"/>
              </a:rPr>
              <a:t>-1</a:t>
            </a:r>
            <a:endParaRPr/>
          </a:p>
        </p:txBody>
      </p:sp>
      <p:sp>
        <p:nvSpPr>
          <p:cNvPr id="225" name="Text Box 13"/>
          <p:cNvSpPr txBox="true">
            <a:spLocks noGrp="true" noChangeShapeType="true"/>
          </p:cNvSpPr>
          <p:nvPr/>
        </p:nvSpPr>
        <p:spPr>
          <a:xfrm>
            <a:off x="4291012" y="2971800"/>
            <a:ext cx="15255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Virtual memory</a:t>
            </a:r>
            <a:endParaRPr/>
          </a:p>
        </p:txBody>
      </p:sp>
      <p:sp>
        <p:nvSpPr>
          <p:cNvPr id="226" name="Rectangle 14"/>
          <p:cNvSpPr>
            <a:spLocks noGrp="true" noChangeShapeType="true"/>
          </p:cNvSpPr>
          <p:nvPr/>
        </p:nvSpPr>
        <p:spPr>
          <a:xfrm>
            <a:off x="4600575" y="3395662"/>
            <a:ext cx="914400" cy="228600"/>
          </a:xfrm>
          <a:prstGeom prst="rect">
            <a:avLst/>
          </a:prstGeom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</a:rPr>
              <a:t>Unallocated</a:t>
            </a:r>
            <a:endParaRPr/>
          </a:p>
        </p:txBody>
      </p:sp>
      <p:sp>
        <p:nvSpPr>
          <p:cNvPr id="227" name="Rectangle 15"/>
          <p:cNvSpPr>
            <a:spLocks noGrp="true" noChangeShapeType="true"/>
          </p:cNvSpPr>
          <p:nvPr/>
        </p:nvSpPr>
        <p:spPr>
          <a:xfrm>
            <a:off x="4600575" y="3624262"/>
            <a:ext cx="914400" cy="228600"/>
          </a:xfrm>
          <a:prstGeom prst="rect">
            <a:avLst/>
          </a:prstGeom>
          <a:solidFill>
            <a:srgbClr val="ADADEB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  <a:sym typeface="+mn-ea" charset="1"/>
              </a:rPr>
              <a:t>Cached</a:t>
            </a:r>
            <a:endParaRPr/>
          </a:p>
        </p:txBody>
      </p:sp>
      <p:sp>
        <p:nvSpPr>
          <p:cNvPr id="228" name="Rectangle 16"/>
          <p:cNvSpPr>
            <a:spLocks noGrp="true" noChangeShapeType="true"/>
          </p:cNvSpPr>
          <p:nvPr/>
        </p:nvSpPr>
        <p:spPr>
          <a:xfrm>
            <a:off x="4600575" y="3852862"/>
            <a:ext cx="914400" cy="228600"/>
          </a:xfrm>
          <a:prstGeom prst="rect">
            <a:avLst/>
          </a:prstGeom>
          <a:solidFill>
            <a:srgbClr val="E6E6E6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  <a:sym typeface="+mn-ea" charset="1"/>
              </a:rPr>
              <a:t>Uncached</a:t>
            </a:r>
            <a:endParaRPr/>
          </a:p>
        </p:txBody>
      </p:sp>
      <p:sp>
        <p:nvSpPr>
          <p:cNvPr id="229" name="Rectangle 17"/>
          <p:cNvSpPr>
            <a:spLocks noGrp="true" noChangeShapeType="true"/>
          </p:cNvSpPr>
          <p:nvPr/>
        </p:nvSpPr>
        <p:spPr>
          <a:xfrm>
            <a:off x="4600575" y="4078287"/>
            <a:ext cx="914400" cy="228600"/>
          </a:xfrm>
          <a:prstGeom prst="rect">
            <a:avLst/>
          </a:prstGeom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</a:rPr>
              <a:t>Unallocated</a:t>
            </a:r>
            <a:endParaRPr/>
          </a:p>
        </p:txBody>
      </p:sp>
      <p:sp>
        <p:nvSpPr>
          <p:cNvPr id="230" name="Rectangle 18"/>
          <p:cNvSpPr>
            <a:spLocks noGrp="true" noChangeShapeType="true"/>
          </p:cNvSpPr>
          <p:nvPr/>
        </p:nvSpPr>
        <p:spPr>
          <a:xfrm>
            <a:off x="4600575" y="4303712"/>
            <a:ext cx="914400" cy="228600"/>
          </a:xfrm>
          <a:prstGeom prst="rect">
            <a:avLst/>
          </a:prstGeom>
          <a:solidFill>
            <a:srgbClr val="ADADEB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  <a:sym typeface="+mn-ea" charset="1"/>
              </a:rPr>
              <a:t>Cached</a:t>
            </a:r>
            <a:endParaRPr/>
          </a:p>
        </p:txBody>
      </p:sp>
      <p:sp>
        <p:nvSpPr>
          <p:cNvPr id="231" name="Rectangle 19"/>
          <p:cNvSpPr>
            <a:spLocks noGrp="true" noChangeShapeType="true"/>
          </p:cNvSpPr>
          <p:nvPr/>
        </p:nvSpPr>
        <p:spPr>
          <a:xfrm>
            <a:off x="4600575" y="4532312"/>
            <a:ext cx="914400" cy="228600"/>
          </a:xfrm>
          <a:prstGeom prst="rect">
            <a:avLst/>
          </a:prstGeom>
          <a:solidFill>
            <a:srgbClr val="E6E6E6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  <a:sym typeface="+mn-ea" charset="1"/>
              </a:rPr>
              <a:t>Uncached</a:t>
            </a:r>
            <a:endParaRPr/>
          </a:p>
        </p:txBody>
      </p:sp>
      <p:sp>
        <p:nvSpPr>
          <p:cNvPr id="232" name="Text Box 20"/>
          <p:cNvSpPr txBox="true">
            <a:spLocks noGrp="true" noChangeShapeType="true"/>
          </p:cNvSpPr>
          <p:nvPr/>
        </p:nvSpPr>
        <p:spPr>
          <a:xfrm>
            <a:off x="8293100" y="3609975"/>
            <a:ext cx="504825" cy="30480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PP 0</a:t>
            </a:r>
            <a:endParaRPr/>
          </a:p>
        </p:txBody>
      </p:sp>
      <p:sp>
        <p:nvSpPr>
          <p:cNvPr id="233" name="Text Box 21"/>
          <p:cNvSpPr txBox="true">
            <a:spLocks noGrp="true" noChangeShapeType="true"/>
          </p:cNvSpPr>
          <p:nvPr/>
        </p:nvSpPr>
        <p:spPr>
          <a:xfrm>
            <a:off x="8293100" y="3838575"/>
            <a:ext cx="504825" cy="30480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PP 1</a:t>
            </a:r>
            <a:endParaRPr/>
          </a:p>
        </p:txBody>
      </p:sp>
      <p:sp>
        <p:nvSpPr>
          <p:cNvPr id="234" name="Line 22"/>
          <p:cNvSpPr>
            <a:spLocks noGrp="true" noChangeShapeType="true"/>
          </p:cNvSpPr>
          <p:nvPr/>
        </p:nvSpPr>
        <p:spPr>
          <a:xfrm>
            <a:off x="5514975" y="3732212"/>
            <a:ext cx="1905000" cy="260350"/>
          </a:xfrm>
          <a:prstGeom prst="line">
            <a:avLst/>
          </a:prstGeom>
          <a:noFill/>
          <a:ln w="1260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235" name="Rectangle 23"/>
          <p:cNvSpPr>
            <a:spLocks noGrp="true" noChangeShapeType="true"/>
          </p:cNvSpPr>
          <p:nvPr/>
        </p:nvSpPr>
        <p:spPr>
          <a:xfrm>
            <a:off x="7416800" y="4541837"/>
            <a:ext cx="914400" cy="228600"/>
          </a:xfrm>
          <a:prstGeom prst="rect">
            <a:avLst/>
          </a:prstGeom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</a:rPr>
              <a:t>Empty</a:t>
            </a:r>
            <a:endParaRPr/>
          </a:p>
        </p:txBody>
      </p:sp>
      <p:sp>
        <p:nvSpPr>
          <p:cNvPr id="236" name="Line 24"/>
          <p:cNvSpPr>
            <a:spLocks noGrp="true" noChangeShapeType="true"/>
          </p:cNvSpPr>
          <p:nvPr/>
        </p:nvSpPr>
        <p:spPr>
          <a:xfrm>
            <a:off x="5514975" y="4449762"/>
            <a:ext cx="1905000" cy="457200"/>
          </a:xfrm>
          <a:prstGeom prst="line">
            <a:avLst/>
          </a:prstGeom>
          <a:noFill/>
          <a:ln w="1260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237" name="Rectangle 25"/>
          <p:cNvSpPr>
            <a:spLocks noGrp="true" noChangeShapeType="true"/>
          </p:cNvSpPr>
          <p:nvPr/>
        </p:nvSpPr>
        <p:spPr>
          <a:xfrm>
            <a:off x="4600575" y="4754562"/>
            <a:ext cx="914400" cy="228600"/>
          </a:xfrm>
          <a:prstGeom prst="rect">
            <a:avLst/>
          </a:prstGeom>
          <a:solidFill>
            <a:srgbClr val="ADADEB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alibri"/>
                <a:sym typeface="+mn-ea" charset="1"/>
              </a:rPr>
              <a:t>Cached</a:t>
            </a:r>
            <a:endParaRPr/>
          </a:p>
        </p:txBody>
      </p:sp>
      <p:sp>
        <p:nvSpPr>
          <p:cNvPr id="238" name="Rectangle 26"/>
          <p:cNvSpPr>
            <a:spLocks noGrp="true" noChangeShapeType="true"/>
          </p:cNvSpPr>
          <p:nvPr/>
        </p:nvSpPr>
        <p:spPr>
          <a:xfrm>
            <a:off x="7416800" y="4325937"/>
            <a:ext cx="914400" cy="228600"/>
          </a:xfrm>
          <a:prstGeom prst="rect">
            <a:avLst/>
          </a:prstGeom>
          <a:solidFill>
            <a:srgbClr val="ADADEB"/>
          </a:solidFill>
          <a:ln w="1908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39" name="Line 27"/>
          <p:cNvSpPr>
            <a:spLocks noGrp="true" noChangeShapeType="true"/>
          </p:cNvSpPr>
          <p:nvPr/>
        </p:nvSpPr>
        <p:spPr>
          <a:xfrm flipV="true">
            <a:off x="5514975" y="4448175"/>
            <a:ext cx="1905000" cy="384175"/>
          </a:xfrm>
          <a:prstGeom prst="line">
            <a:avLst/>
          </a:prstGeom>
          <a:noFill/>
          <a:ln w="1260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240" name="Text Box 28"/>
          <p:cNvSpPr txBox="true">
            <a:spLocks noGrp="true" noChangeShapeType="true"/>
          </p:cNvSpPr>
          <p:nvPr/>
        </p:nvSpPr>
        <p:spPr>
          <a:xfrm>
            <a:off x="5461000" y="3278187"/>
            <a:ext cx="254000" cy="244475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latin typeface="Calibri"/>
              </a:rPr>
              <a:t>0</a:t>
            </a:r>
            <a:endParaRPr/>
          </a:p>
        </p:txBody>
      </p:sp>
      <p:sp>
        <p:nvSpPr>
          <p:cNvPr id="241" name="Text Box 29"/>
          <p:cNvSpPr txBox="true">
            <a:spLocks noGrp="true" noChangeShapeType="true"/>
          </p:cNvSpPr>
          <p:nvPr/>
        </p:nvSpPr>
        <p:spPr>
          <a:xfrm>
            <a:off x="5475287" y="5075237"/>
            <a:ext cx="369887" cy="2460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latin typeface="Calibri"/>
              </a:rPr>
              <a:t>N-1</a:t>
            </a:r>
            <a:endParaRPr/>
          </a:p>
        </p:txBody>
      </p:sp>
      <p:sp>
        <p:nvSpPr>
          <p:cNvPr id="242" name="Text Box 30"/>
          <p:cNvSpPr txBox="true">
            <a:spLocks noGrp="true" noChangeShapeType="true"/>
          </p:cNvSpPr>
          <p:nvPr/>
        </p:nvSpPr>
        <p:spPr>
          <a:xfrm>
            <a:off x="7070725" y="4881562"/>
            <a:ext cx="398462" cy="2460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latin typeface="Calibri"/>
              </a:rPr>
              <a:t>M-1</a:t>
            </a:r>
            <a:endParaRPr/>
          </a:p>
        </p:txBody>
      </p:sp>
      <p:sp>
        <p:nvSpPr>
          <p:cNvPr id="243" name="Text Box 31"/>
          <p:cNvSpPr txBox="true">
            <a:spLocks noGrp="true" noChangeShapeType="true"/>
          </p:cNvSpPr>
          <p:nvPr/>
        </p:nvSpPr>
        <p:spPr>
          <a:xfrm>
            <a:off x="7219950" y="3524250"/>
            <a:ext cx="254000" cy="244475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>
                <a:latin typeface="Calibri"/>
              </a:rPr>
              <a:t>0</a:t>
            </a:r>
            <a:endParaRPr/>
          </a:p>
        </p:txBody>
      </p:sp>
      <p:sp>
        <p:nvSpPr>
          <p:cNvPr id="244" name="Text Box 32"/>
          <p:cNvSpPr txBox="true">
            <a:spLocks noGrp="true" noChangeShapeType="true"/>
          </p:cNvSpPr>
          <p:nvPr/>
        </p:nvSpPr>
        <p:spPr>
          <a:xfrm>
            <a:off x="4184650" y="5367337"/>
            <a:ext cx="1795462" cy="5778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Virtual pages (VPs) 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stored on disk</a:t>
            </a:r>
            <a:endParaRPr/>
          </a:p>
        </p:txBody>
      </p:sp>
      <p:sp>
        <p:nvSpPr>
          <p:cNvPr id="245" name="Text Box 33"/>
          <p:cNvSpPr txBox="true">
            <a:spLocks noGrp="true" noChangeShapeType="true"/>
          </p:cNvSpPr>
          <p:nvPr/>
        </p:nvSpPr>
        <p:spPr>
          <a:xfrm>
            <a:off x="6980237" y="5367337"/>
            <a:ext cx="1871662" cy="5778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Physical pages (PPs) 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cached in DRAM</a:t>
            </a:r>
            <a:endParaRPr/>
          </a:p>
        </p:txBody>
      </p:sp>
      <p:sp>
        <p:nvSpPr>
          <p:cNvPr id="246" name=""/>
          <p:cNvSpPr txBox="true"/>
          <p:nvPr/>
        </p:nvSpPr>
        <p:spPr>
          <a:xfrm rot="0" flipH="false" flipV="false">
            <a:off x="536575" y="5875337"/>
            <a:ext cx="81280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page</a:t>
            </a:r>
            <a:r>
              <a:rPr lang="zh-CN"/>
              <a:t>通常在</a:t>
            </a:r>
            <a:r>
              <a:rPr lang="en-US"/>
              <a:t>4KB-2MB</a:t>
            </a:r>
            <a:r>
              <a:rPr lang="zh-CN"/>
              <a:t>之间，</a:t>
            </a:r>
            <a:r>
              <a:rPr lang="en-US"/>
              <a:t>pm</a:t>
            </a:r>
            <a:r>
              <a:rPr lang="zh-CN"/>
              <a:t>和</a:t>
            </a:r>
            <a:r>
              <a:rPr lang="en-US"/>
              <a:t>vm</a:t>
            </a:r>
            <a:r>
              <a:rPr lang="zh-CN"/>
              <a:t>之间采用全相连</a:t>
            </a:r>
            <a:r>
              <a:rPr lang="en-US"/>
              <a:t>(full associative)</a:t>
            </a:r>
            <a:endParaRPr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p="http://schemas.openxmlformats.org/presentationml/2006/main">
  <p:cSld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24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Page Attributes</a:t>
            </a:r>
            <a:endParaRPr/>
          </a:p>
        </p:txBody>
      </p:sp>
      <p:sp>
        <p:nvSpPr>
          <p:cNvPr id="250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/>
              <a:t>Unallocated: 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/>
              <a:t>Pages that have not yet been allocated (or created) by the VM system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/>
              <a:t>Do not have any data associated with them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/>
              <a:t>Do not occupy any space on disk or </a:t>
            </a:r>
            <a:r>
              <a:rPr lang="en-US" b="false"/>
              <a:t>physical memory</a:t>
            </a:r>
            <a:endParaRPr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25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Page Attributes</a:t>
            </a:r>
            <a:endParaRPr/>
          </a:p>
        </p:txBody>
      </p:sp>
      <p:sp>
        <p:nvSpPr>
          <p:cNvPr id="254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/>
              <a:t>Cached: 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/>
              <a:t>Allocated pages that are currently cached in physical memory</a:t>
            </a:r>
            <a:endParaRPr/>
          </a:p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b="false"/>
              <a:t>Uncached: 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/>
              <a:t>Allocated pages that are not cached in physical memory</a:t>
            </a:r>
            <a:endParaRPr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303212" y="592137"/>
            <a:ext cx="8281987" cy="7826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/>
              <a:t>Page Table</a:t>
            </a:r>
            <a:endParaRPr/>
          </a:p>
        </p:txBody>
      </p:sp>
      <p:sp>
        <p:nvSpPr>
          <p:cNvPr id="257" name="Rectangle 2"/>
          <p:cNvSpPr>
            <a:spLocks noGrp="true" noChangeShapeType="true"/>
          </p:cNvSpPr>
          <p:nvPr>
            <p:ph type="obj"/>
          </p:nvPr>
        </p:nvSpPr>
        <p:spPr>
          <a:xfrm>
            <a:off x="273050" y="1354137"/>
            <a:ext cx="8307387" cy="12906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sz="2400"/>
              <a:t>A </a:t>
            </a:r>
            <a:r>
              <a:rPr sz="2400" b="false" i="true">
                <a:solidFill>
                  <a:srgbClr val="FF0000">
                    <a:alpha val="100000"/>
                  </a:srgbClr>
                </a:solidFill>
              </a:rPr>
              <a:t>page table</a:t>
            </a:r>
            <a:r>
              <a:rPr sz="2400" b="false" i="true">
                <a:solidFill>
                  <a:srgbClr val="C00000">
                    <a:alpha val="100000"/>
                  </a:srgbClr>
                </a:solidFill>
              </a:rPr>
              <a:t> </a:t>
            </a:r>
            <a:r>
              <a:rPr sz="2400"/>
              <a:t>is an array of </a:t>
            </a:r>
            <a:r>
              <a:rPr sz="2400">
                <a:solidFill>
                  <a:srgbClr val="FF0000">
                    <a:alpha val="100000"/>
                  </a:srgbClr>
                </a:solidFill>
              </a:rPr>
              <a:t>page table entries (PTEs)</a:t>
            </a:r>
            <a:r>
              <a:rPr sz="2400"/>
              <a:t> that maps virtual pages to physical pages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sz="2000" b="false">
                <a:solidFill>
                  <a:srgbClr val="ff0000">
                    <a:alpha val="100000"/>
                  </a:srgbClr>
                </a:solidFill>
              </a:rPr>
              <a:t>Per-process</a:t>
            </a:r>
            <a:r>
              <a:rPr sz="2000" b="false"/>
              <a:t> kernel data structure in DRAM</a:t>
            </a:r>
            <a:endParaRPr/>
          </a:p>
        </p:txBody>
      </p:sp>
      <p:sp>
        <p:nvSpPr>
          <p:cNvPr id="258" name="Rectangle 3"/>
          <p:cNvSpPr>
            <a:spLocks noGrp="true" noChangeShapeType="true"/>
          </p:cNvSpPr>
          <p:nvPr/>
        </p:nvSpPr>
        <p:spPr>
          <a:xfrm>
            <a:off x="2120900" y="46767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59" name="Rectangle 4"/>
          <p:cNvSpPr>
            <a:spLocks noGrp="true" noChangeShapeType="true"/>
          </p:cNvSpPr>
          <p:nvPr/>
        </p:nvSpPr>
        <p:spPr>
          <a:xfrm>
            <a:off x="2120900" y="49053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0" name="Rectangle 5"/>
          <p:cNvSpPr>
            <a:spLocks noGrp="true" noChangeShapeType="true"/>
          </p:cNvSpPr>
          <p:nvPr/>
        </p:nvSpPr>
        <p:spPr>
          <a:xfrm>
            <a:off x="2120900" y="44481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261" name="Rectangle 6"/>
          <p:cNvSpPr>
            <a:spLocks noGrp="true" noChangeShapeType="true"/>
          </p:cNvSpPr>
          <p:nvPr/>
        </p:nvSpPr>
        <p:spPr>
          <a:xfrm>
            <a:off x="2120900" y="33051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262" name="Rectangle 7"/>
          <p:cNvSpPr>
            <a:spLocks noGrp="true" noChangeShapeType="true"/>
          </p:cNvSpPr>
          <p:nvPr/>
        </p:nvSpPr>
        <p:spPr>
          <a:xfrm>
            <a:off x="2120900" y="3533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3" name="Rectangle 8"/>
          <p:cNvSpPr>
            <a:spLocks noGrp="true" noChangeShapeType="true"/>
          </p:cNvSpPr>
          <p:nvPr/>
        </p:nvSpPr>
        <p:spPr>
          <a:xfrm>
            <a:off x="2120900" y="37623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4" name="Rectangle 9"/>
          <p:cNvSpPr>
            <a:spLocks noGrp="true" noChangeShapeType="true"/>
          </p:cNvSpPr>
          <p:nvPr/>
        </p:nvSpPr>
        <p:spPr>
          <a:xfrm>
            <a:off x="2120900" y="39909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5" name="Rectangle 10"/>
          <p:cNvSpPr>
            <a:spLocks noGrp="true" noChangeShapeType="true"/>
          </p:cNvSpPr>
          <p:nvPr/>
        </p:nvSpPr>
        <p:spPr>
          <a:xfrm>
            <a:off x="2120900" y="42195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6" name="Text Box 11"/>
          <p:cNvSpPr txBox="true">
            <a:spLocks noGrp="true" noChangeShapeType="true"/>
          </p:cNvSpPr>
          <p:nvPr/>
        </p:nvSpPr>
        <p:spPr>
          <a:xfrm>
            <a:off x="2073275" y="5175250"/>
            <a:ext cx="1690687" cy="812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Memory resident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page table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267" name="Text Box 12"/>
          <p:cNvSpPr txBox="true">
            <a:spLocks noGrp="true" noChangeShapeType="true"/>
          </p:cNvSpPr>
          <p:nvPr/>
        </p:nvSpPr>
        <p:spPr>
          <a:xfrm>
            <a:off x="5348287" y="2362200"/>
            <a:ext cx="1627187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Physical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268" name="Rectangle 13"/>
          <p:cNvSpPr>
            <a:spLocks noGrp="true" noChangeShapeType="true"/>
          </p:cNvSpPr>
          <p:nvPr/>
        </p:nvSpPr>
        <p:spPr>
          <a:xfrm>
            <a:off x="5465762" y="340042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7</a:t>
            </a:r>
            <a:endParaRPr/>
          </a:p>
        </p:txBody>
      </p:sp>
      <p:sp>
        <p:nvSpPr>
          <p:cNvPr id="269" name="Rectangle 14"/>
          <p:cNvSpPr>
            <a:spLocks noGrp="true" noChangeShapeType="true"/>
          </p:cNvSpPr>
          <p:nvPr/>
        </p:nvSpPr>
        <p:spPr>
          <a:xfrm>
            <a:off x="5465762" y="360997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4</a:t>
            </a:r>
            <a:endParaRPr/>
          </a:p>
        </p:txBody>
      </p:sp>
      <p:sp>
        <p:nvSpPr>
          <p:cNvPr id="270" name="Line 15"/>
          <p:cNvSpPr>
            <a:spLocks noGrp="true" noChangeShapeType="true"/>
          </p:cNvSpPr>
          <p:nvPr/>
        </p:nvSpPr>
        <p:spPr>
          <a:xfrm>
            <a:off x="2946400" y="47974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271" name="Line 16"/>
          <p:cNvSpPr>
            <a:spLocks noGrp="true" noChangeShapeType="true"/>
          </p:cNvSpPr>
          <p:nvPr/>
        </p:nvSpPr>
        <p:spPr>
          <a:xfrm flipV="true">
            <a:off x="2946400" y="3427412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272" name="Line 17"/>
          <p:cNvSpPr>
            <a:spLocks noGrp="true" noChangeShapeType="true"/>
          </p:cNvSpPr>
          <p:nvPr/>
        </p:nvSpPr>
        <p:spPr>
          <a:xfrm flipV="true">
            <a:off x="2971800" y="3198812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273" name="Line 18"/>
          <p:cNvSpPr>
            <a:spLocks noGrp="true" noChangeShapeType="true"/>
          </p:cNvSpPr>
          <p:nvPr/>
        </p:nvSpPr>
        <p:spPr>
          <a:xfrm flipV="true">
            <a:off x="2921000" y="2970212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274" name="Text Box 19"/>
          <p:cNvSpPr txBox="true">
            <a:spLocks noGrp="true" noChangeShapeType="true"/>
          </p:cNvSpPr>
          <p:nvPr/>
        </p:nvSpPr>
        <p:spPr>
          <a:xfrm>
            <a:off x="5400675" y="4359275"/>
            <a:ext cx="1541462" cy="5730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Virtual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(disk)</a:t>
            </a:r>
            <a:endParaRPr/>
          </a:p>
        </p:txBody>
      </p:sp>
      <p:sp>
        <p:nvSpPr>
          <p:cNvPr id="275" name="Rectangle 20"/>
          <p:cNvSpPr>
            <a:spLocks noGrp="true" noChangeShapeType="true"/>
          </p:cNvSpPr>
          <p:nvPr/>
        </p:nvSpPr>
        <p:spPr>
          <a:xfrm>
            <a:off x="1816100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6" name="Rectangle 21"/>
          <p:cNvSpPr>
            <a:spLocks noGrp="true" noChangeShapeType="true"/>
          </p:cNvSpPr>
          <p:nvPr/>
        </p:nvSpPr>
        <p:spPr>
          <a:xfrm>
            <a:off x="1816100" y="4905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7" name="Rectangle 22"/>
          <p:cNvSpPr>
            <a:spLocks noGrp="true" noChangeShapeType="true"/>
          </p:cNvSpPr>
          <p:nvPr/>
        </p:nvSpPr>
        <p:spPr>
          <a:xfrm>
            <a:off x="1816100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8" name="Rectangle 23"/>
          <p:cNvSpPr>
            <a:spLocks noGrp="true" noChangeShapeType="true"/>
          </p:cNvSpPr>
          <p:nvPr/>
        </p:nvSpPr>
        <p:spPr>
          <a:xfrm>
            <a:off x="1816100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9" name="Rectangle 24"/>
          <p:cNvSpPr>
            <a:spLocks noGrp="true" noChangeShapeType="true"/>
          </p:cNvSpPr>
          <p:nvPr/>
        </p:nvSpPr>
        <p:spPr>
          <a:xfrm>
            <a:off x="1816100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80" name="Rectangle 25"/>
          <p:cNvSpPr>
            <a:spLocks noGrp="true" noChangeShapeType="true"/>
          </p:cNvSpPr>
          <p:nvPr/>
        </p:nvSpPr>
        <p:spPr>
          <a:xfrm>
            <a:off x="1816100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81" name="Rectangle 26"/>
          <p:cNvSpPr>
            <a:spLocks noGrp="true" noChangeShapeType="true"/>
          </p:cNvSpPr>
          <p:nvPr/>
        </p:nvSpPr>
        <p:spPr>
          <a:xfrm>
            <a:off x="1816100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82" name="Rectangle 27"/>
          <p:cNvSpPr>
            <a:spLocks noGrp="true" noChangeShapeType="true"/>
          </p:cNvSpPr>
          <p:nvPr/>
        </p:nvSpPr>
        <p:spPr>
          <a:xfrm>
            <a:off x="1816100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83" name="Text Box 28"/>
          <p:cNvSpPr txBox="true">
            <a:spLocks noGrp="true" noChangeShapeType="true"/>
          </p:cNvSpPr>
          <p:nvPr/>
        </p:nvSpPr>
        <p:spPr>
          <a:xfrm rot="0" flipH="false" flipV="false">
            <a:off x="1365250" y="2994025"/>
            <a:ext cx="971550" cy="33020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true" i="true">
                <a:solidFill>
                  <a:srgbClr val="595959">
                    <a:alpha val="100000"/>
                  </a:srgbClr>
                </a:solidFill>
                <a:latin typeface="Calibri"/>
                <a:ea typeface="宋体"/>
              </a:rPr>
              <a:t>v</a:t>
            </a:r>
            <a:r>
              <a:rPr sz="1600" b="true" i="true">
                <a:solidFill>
                  <a:srgbClr val="595959">
                    <a:alpha val="100000"/>
                  </a:srgbClr>
                </a:solidFill>
                <a:latin typeface="Calibri"/>
                <a:ea typeface="宋体"/>
              </a:rPr>
              <a:t>alid bit</a:t>
            </a:r>
            <a:endParaRPr/>
          </a:p>
        </p:txBody>
      </p:sp>
      <p:sp>
        <p:nvSpPr>
          <p:cNvPr id="284" name="Text Box 29"/>
          <p:cNvSpPr txBox="true">
            <a:spLocks noGrp="true" noChangeShapeType="true"/>
          </p:cNvSpPr>
          <p:nvPr/>
        </p:nvSpPr>
        <p:spPr>
          <a:xfrm>
            <a:off x="1824037" y="32750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285" name="Text Box 30"/>
          <p:cNvSpPr txBox="true">
            <a:spLocks noGrp="true" noChangeShapeType="true"/>
          </p:cNvSpPr>
          <p:nvPr/>
        </p:nvSpPr>
        <p:spPr>
          <a:xfrm>
            <a:off x="1825625" y="35083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86" name="Text Box 31"/>
          <p:cNvSpPr txBox="true">
            <a:spLocks noGrp="true" noChangeShapeType="true"/>
          </p:cNvSpPr>
          <p:nvPr/>
        </p:nvSpPr>
        <p:spPr>
          <a:xfrm>
            <a:off x="1824037" y="39735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287" name="Text Box 32"/>
          <p:cNvSpPr txBox="true">
            <a:spLocks noGrp="true" noChangeShapeType="true"/>
          </p:cNvSpPr>
          <p:nvPr/>
        </p:nvSpPr>
        <p:spPr>
          <a:xfrm>
            <a:off x="1825625" y="41814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88" name="Text Box 33"/>
          <p:cNvSpPr txBox="true">
            <a:spLocks noGrp="true" noChangeShapeType="true"/>
          </p:cNvSpPr>
          <p:nvPr/>
        </p:nvSpPr>
        <p:spPr>
          <a:xfrm>
            <a:off x="1824037" y="4419600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289" name="Text Box 34"/>
          <p:cNvSpPr txBox="true">
            <a:spLocks noGrp="true" noChangeShapeType="true"/>
          </p:cNvSpPr>
          <p:nvPr/>
        </p:nvSpPr>
        <p:spPr>
          <a:xfrm>
            <a:off x="1825625" y="48799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90" name="Text Box 35"/>
          <p:cNvSpPr txBox="true">
            <a:spLocks noGrp="true" noChangeShapeType="true"/>
          </p:cNvSpPr>
          <p:nvPr/>
        </p:nvSpPr>
        <p:spPr>
          <a:xfrm>
            <a:off x="1824037" y="46466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291" name="Text Box 36"/>
          <p:cNvSpPr txBox="true">
            <a:spLocks noGrp="true" noChangeShapeType="true"/>
          </p:cNvSpPr>
          <p:nvPr/>
        </p:nvSpPr>
        <p:spPr>
          <a:xfrm>
            <a:off x="1825625" y="3740150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292" name="Text Box 37"/>
          <p:cNvSpPr txBox="true">
            <a:spLocks noGrp="true" noChangeShapeType="true"/>
          </p:cNvSpPr>
          <p:nvPr/>
        </p:nvSpPr>
        <p:spPr>
          <a:xfrm rot="0" flipH="false" flipV="false">
            <a:off x="2255839" y="2536825"/>
            <a:ext cx="1954211" cy="806450"/>
          </a:xfrm>
          <a:prstGeom prst="rect">
            <a:avLst/>
          </a:prstGeom>
          <a:noFill/>
        </p:spPr>
        <p:txBody>
          <a:bodyPr wrap="squar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600" b="true" i="true">
                <a:solidFill>
                  <a:srgbClr val="595959">
                    <a:alpha val="100000"/>
                  </a:srgbClr>
                </a:solidFill>
                <a:latin typeface="Calibri"/>
                <a:ea typeface="宋体"/>
              </a:rPr>
              <a:t>Physical page</a:t>
            </a:r>
            <a:endParaRPr/>
          </a:p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sz="1600" b="true" i="true">
                <a:solidFill>
                  <a:srgbClr val="595959">
                    <a:alpha val="100000"/>
                  </a:srgbClr>
                </a:solidFill>
                <a:latin typeface="Calibri"/>
                <a:ea typeface="宋体"/>
              </a:rPr>
              <a:t>number or </a:t>
            </a:r>
            <a:endParaRPr/>
          </a:p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true" i="true">
                <a:solidFill>
                  <a:srgbClr val="595959">
                    <a:alpha val="100000"/>
                  </a:srgbClr>
                </a:solidFill>
                <a:latin typeface="Calibri"/>
                <a:ea typeface="宋体"/>
              </a:rPr>
              <a:t> </a:t>
            </a:r>
            <a:r>
              <a:rPr sz="1600" b="true" i="true">
                <a:solidFill>
                  <a:srgbClr val="595959">
                    <a:alpha val="100000"/>
                  </a:srgbClr>
                </a:solidFill>
                <a:latin typeface="Calibri"/>
                <a:ea typeface="宋体"/>
              </a:rPr>
              <a:t>disk address</a:t>
            </a:r>
            <a:endParaRPr/>
          </a:p>
        </p:txBody>
      </p:sp>
      <p:sp>
        <p:nvSpPr>
          <p:cNvPr id="293" name="Text Box 38"/>
          <p:cNvSpPr txBox="true">
            <a:spLocks noGrp="true" noChangeShapeType="true"/>
          </p:cNvSpPr>
          <p:nvPr/>
        </p:nvSpPr>
        <p:spPr>
          <a:xfrm>
            <a:off x="1209675" y="32400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0</a:t>
            </a:r>
            <a:endParaRPr/>
          </a:p>
        </p:txBody>
      </p:sp>
      <p:sp>
        <p:nvSpPr>
          <p:cNvPr id="294" name="Text Box 39"/>
          <p:cNvSpPr txBox="true">
            <a:spLocks noGrp="true" noChangeShapeType="true"/>
          </p:cNvSpPr>
          <p:nvPr/>
        </p:nvSpPr>
        <p:spPr>
          <a:xfrm>
            <a:off x="1206500" y="48529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7</a:t>
            </a:r>
            <a:endParaRPr/>
          </a:p>
        </p:txBody>
      </p:sp>
      <p:sp>
        <p:nvSpPr>
          <p:cNvPr id="295" name="Text Box 40"/>
          <p:cNvSpPr txBox="true">
            <a:spLocks noGrp="true" noChangeShapeType="true"/>
          </p:cNvSpPr>
          <p:nvPr/>
        </p:nvSpPr>
        <p:spPr>
          <a:xfrm>
            <a:off x="6831012" y="29098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0</a:t>
            </a:r>
            <a:endParaRPr/>
          </a:p>
        </p:txBody>
      </p:sp>
      <p:sp>
        <p:nvSpPr>
          <p:cNvPr id="296" name="Rectangle 41"/>
          <p:cNvSpPr>
            <a:spLocks noGrp="true" noChangeShapeType="true"/>
          </p:cNvSpPr>
          <p:nvPr/>
        </p:nvSpPr>
        <p:spPr>
          <a:xfrm>
            <a:off x="5465762" y="31750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2</a:t>
            </a:r>
            <a:endParaRPr/>
          </a:p>
        </p:txBody>
      </p:sp>
      <p:sp>
        <p:nvSpPr>
          <p:cNvPr id="297" name="Rectangle 42"/>
          <p:cNvSpPr>
            <a:spLocks noGrp="true" noChangeShapeType="true"/>
          </p:cNvSpPr>
          <p:nvPr/>
        </p:nvSpPr>
        <p:spPr>
          <a:xfrm>
            <a:off x="5465762" y="29464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1</a:t>
            </a:r>
            <a:endParaRPr/>
          </a:p>
        </p:txBody>
      </p:sp>
      <p:sp>
        <p:nvSpPr>
          <p:cNvPr id="298" name="Oval 43"/>
          <p:cNvSpPr>
            <a:spLocks noGrp="true" noChangeShapeType="true"/>
          </p:cNvSpPr>
          <p:nvPr/>
        </p:nvSpPr>
        <p:spPr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99" name="Oval 44"/>
          <p:cNvSpPr>
            <a:spLocks noGrp="true" noChangeShapeType="true"/>
          </p:cNvSpPr>
          <p:nvPr/>
        </p:nvSpPr>
        <p:spPr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00" name="Oval 45"/>
          <p:cNvSpPr>
            <a:spLocks noGrp="true" noChangeShapeType="true"/>
          </p:cNvSpPr>
          <p:nvPr/>
        </p:nvSpPr>
        <p:spPr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01" name="Oval 46"/>
          <p:cNvSpPr>
            <a:spLocks noGrp="true" noChangeShapeType="true"/>
          </p:cNvSpPr>
          <p:nvPr/>
        </p:nvSpPr>
        <p:spPr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02" name="Text Box 47"/>
          <p:cNvSpPr txBox="true">
            <a:spLocks noGrp="true" noChangeShapeType="true"/>
          </p:cNvSpPr>
          <p:nvPr/>
        </p:nvSpPr>
        <p:spPr>
          <a:xfrm>
            <a:off x="6843712" y="35702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3</a:t>
            </a:r>
            <a:endParaRPr/>
          </a:p>
        </p:txBody>
      </p:sp>
      <p:sp>
        <p:nvSpPr>
          <p:cNvPr id="303" name="Rectangle 48"/>
          <p:cNvSpPr>
            <a:spLocks noGrp="true" noChangeShapeType="true"/>
          </p:cNvSpPr>
          <p:nvPr/>
        </p:nvSpPr>
        <p:spPr>
          <a:xfrm>
            <a:off x="5473700" y="498792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1</a:t>
            </a:r>
            <a:endParaRPr/>
          </a:p>
        </p:txBody>
      </p:sp>
      <p:sp>
        <p:nvSpPr>
          <p:cNvPr id="304" name="Rectangle 49"/>
          <p:cNvSpPr>
            <a:spLocks noGrp="true" noChangeShapeType="true"/>
          </p:cNvSpPr>
          <p:nvPr/>
        </p:nvSpPr>
        <p:spPr>
          <a:xfrm>
            <a:off x="5473700" y="529907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2</a:t>
            </a:r>
            <a:endParaRPr/>
          </a:p>
        </p:txBody>
      </p:sp>
      <p:sp>
        <p:nvSpPr>
          <p:cNvPr id="305" name="Rectangle 50"/>
          <p:cNvSpPr>
            <a:spLocks noGrp="true" noChangeShapeType="true"/>
          </p:cNvSpPr>
          <p:nvPr/>
        </p:nvSpPr>
        <p:spPr>
          <a:xfrm>
            <a:off x="5473700" y="591978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4</a:t>
            </a:r>
            <a:endParaRPr/>
          </a:p>
        </p:txBody>
      </p:sp>
      <p:sp>
        <p:nvSpPr>
          <p:cNvPr id="306" name="Rectangle 51"/>
          <p:cNvSpPr>
            <a:spLocks noGrp="true" noChangeShapeType="true"/>
          </p:cNvSpPr>
          <p:nvPr/>
        </p:nvSpPr>
        <p:spPr>
          <a:xfrm>
            <a:off x="5473700" y="622935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6</a:t>
            </a:r>
            <a:endParaRPr/>
          </a:p>
        </p:txBody>
      </p:sp>
      <p:sp>
        <p:nvSpPr>
          <p:cNvPr id="307" name="Rectangle 52"/>
          <p:cNvSpPr>
            <a:spLocks noGrp="true" noChangeShapeType="true"/>
          </p:cNvSpPr>
          <p:nvPr/>
        </p:nvSpPr>
        <p:spPr>
          <a:xfrm>
            <a:off x="5473700" y="654050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7</a:t>
            </a:r>
            <a:endParaRPr/>
          </a:p>
        </p:txBody>
      </p:sp>
      <p:sp>
        <p:nvSpPr>
          <p:cNvPr id="308" name="Oval 53"/>
          <p:cNvSpPr>
            <a:spLocks noGrp="true" noChangeShapeType="true"/>
          </p:cNvSpPr>
          <p:nvPr/>
        </p:nvSpPr>
        <p:spPr>
          <a:xfrm>
            <a:off x="2895600" y="4076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09" name="Line 54"/>
          <p:cNvSpPr>
            <a:spLocks noGrp="true" noChangeShapeType="true"/>
          </p:cNvSpPr>
          <p:nvPr/>
        </p:nvSpPr>
        <p:spPr>
          <a:xfrm>
            <a:off x="2908300" y="41211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10" name="Oval 55"/>
          <p:cNvSpPr>
            <a:spLocks noGrp="true" noChangeShapeType="true"/>
          </p:cNvSpPr>
          <p:nvPr/>
        </p:nvSpPr>
        <p:spPr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11" name="Line 56"/>
          <p:cNvSpPr>
            <a:spLocks noGrp="true" noChangeShapeType="true"/>
          </p:cNvSpPr>
          <p:nvPr/>
        </p:nvSpPr>
        <p:spPr>
          <a:xfrm flipV="true">
            <a:off x="2940050" y="3643312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12" name="Rectangle 57"/>
          <p:cNvSpPr>
            <a:spLocks noGrp="true" noChangeShapeType="true"/>
          </p:cNvSpPr>
          <p:nvPr/>
        </p:nvSpPr>
        <p:spPr>
          <a:xfrm>
            <a:off x="5473700" y="560863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3</a:t>
            </a:r>
            <a:endParaRPr/>
          </a:p>
        </p:txBody>
      </p:sp>
      <p:sp>
        <p:nvSpPr>
          <p:cNvPr id="313" name=""/>
          <p:cNvSpPr txBox="true"/>
          <p:nvPr/>
        </p:nvSpPr>
        <p:spPr>
          <a:xfrm rot="0">
            <a:off x="437606" y="5969726"/>
            <a:ext cx="462915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valid bit</a:t>
            </a:r>
            <a:r>
              <a:rPr lang="zh-CN"/>
              <a:t>为</a:t>
            </a:r>
            <a:r>
              <a:rPr lang="en-US"/>
              <a:t>1</a:t>
            </a:r>
            <a:r>
              <a:rPr lang="zh-CN"/>
              <a:t>表示</a:t>
            </a:r>
            <a:r>
              <a:rPr lang="en-US"/>
              <a:t>page</a:t>
            </a:r>
            <a:r>
              <a:rPr lang="zh-CN"/>
              <a:t>在</a:t>
            </a:r>
            <a:r>
              <a:rPr lang="en-US"/>
              <a:t>DRAM,</a:t>
            </a:r>
            <a:endParaRPr/>
          </a:p>
          <a:p>
            <a:pPr>
              <a:buNone/>
            </a:pPr>
            <a:r>
              <a:rPr lang="zh-CN"/>
              <a:t>为</a:t>
            </a:r>
            <a:r>
              <a:rPr lang="en-US"/>
              <a:t>0</a:t>
            </a:r>
            <a:r>
              <a:rPr lang="zh-CN"/>
              <a:t>表示</a:t>
            </a:r>
            <a:r>
              <a:rPr lang="en-US"/>
              <a:t>page unallocated</a:t>
            </a:r>
            <a:r>
              <a:rPr lang="zh-CN"/>
              <a:t>或者在</a:t>
            </a:r>
            <a:r>
              <a:rPr lang="en-US"/>
              <a:t>disk</a:t>
            </a:r>
            <a:r>
              <a:rPr lang="zh-CN"/>
              <a:t>上</a:t>
            </a:r>
            <a:endParaRPr/>
          </a:p>
        </p:txBody>
      </p:sp>
    </p:spTree>
  </p:cSld>
  <p:clrMapOvr>
    <a:masterClrMapping/>
  </p:clrMapOvr>
  <p:transition spd="med"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>
  <p:cSld>
    <p:spTree>
      <p:nvGrpSpPr>
        <p:cNvPr id="3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298450" y="588962"/>
            <a:ext cx="8281987" cy="7826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Page Hit</a:t>
            </a:r>
            <a:endParaRPr/>
          </a:p>
        </p:txBody>
      </p:sp>
      <p:sp>
        <p:nvSpPr>
          <p:cNvPr id="316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09562" y="1376362"/>
            <a:ext cx="8307387" cy="6048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sz="2400" b="false" i="true">
                <a:solidFill>
                  <a:srgbClr val="FF0000">
                    <a:alpha val="100000"/>
                  </a:srgbClr>
                </a:solidFill>
              </a:rPr>
              <a:t>Page hit:</a:t>
            </a:r>
            <a:r>
              <a:rPr sz="2400" b="false" i="true">
                <a:solidFill>
                  <a:srgbClr val="C00000">
                    <a:alpha val="100000"/>
                  </a:srgbClr>
                </a:solidFill>
              </a:rPr>
              <a:t> </a:t>
            </a:r>
            <a:r>
              <a:rPr sz="2400"/>
              <a:t>reference to a VM word that is in physical memory (e.g., access VP1)</a:t>
            </a:r>
            <a:endParaRPr/>
          </a:p>
        </p:txBody>
      </p:sp>
      <p:sp>
        <p:nvSpPr>
          <p:cNvPr id="317" name="Rectangle 3"/>
          <p:cNvSpPr>
            <a:spLocks noGrp="true" noChangeShapeType="true"/>
          </p:cNvSpPr>
          <p:nvPr/>
        </p:nvSpPr>
        <p:spPr>
          <a:xfrm>
            <a:off x="3184525" y="44481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18" name="Rectangle 4"/>
          <p:cNvSpPr>
            <a:spLocks noGrp="true" noChangeShapeType="true"/>
          </p:cNvSpPr>
          <p:nvPr/>
        </p:nvSpPr>
        <p:spPr>
          <a:xfrm>
            <a:off x="3184525" y="4676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19" name="Rectangle 5"/>
          <p:cNvSpPr>
            <a:spLocks noGrp="true" noChangeShapeType="true"/>
          </p:cNvSpPr>
          <p:nvPr/>
        </p:nvSpPr>
        <p:spPr>
          <a:xfrm>
            <a:off x="3184525" y="4219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320" name="Rectangle 6"/>
          <p:cNvSpPr>
            <a:spLocks noGrp="true" noChangeShapeType="true"/>
          </p:cNvSpPr>
          <p:nvPr/>
        </p:nvSpPr>
        <p:spPr>
          <a:xfrm>
            <a:off x="3184525" y="3076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321" name="Rectangle 7"/>
          <p:cNvSpPr>
            <a:spLocks noGrp="true" noChangeShapeType="true"/>
          </p:cNvSpPr>
          <p:nvPr/>
        </p:nvSpPr>
        <p:spPr>
          <a:xfrm>
            <a:off x="3184525" y="33051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22" name="Rectangle 8"/>
          <p:cNvSpPr>
            <a:spLocks noGrp="true" noChangeShapeType="true"/>
          </p:cNvSpPr>
          <p:nvPr/>
        </p:nvSpPr>
        <p:spPr>
          <a:xfrm>
            <a:off x="3184525" y="3533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23" name="Rectangle 9"/>
          <p:cNvSpPr>
            <a:spLocks noGrp="true" noChangeShapeType="true"/>
          </p:cNvSpPr>
          <p:nvPr/>
        </p:nvSpPr>
        <p:spPr>
          <a:xfrm>
            <a:off x="3184525" y="37623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24" name="Rectangle 10"/>
          <p:cNvSpPr>
            <a:spLocks noGrp="true" noChangeShapeType="true"/>
          </p:cNvSpPr>
          <p:nvPr/>
        </p:nvSpPr>
        <p:spPr>
          <a:xfrm>
            <a:off x="3184525" y="39909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25" name="Text Box 11"/>
          <p:cNvSpPr txBox="true">
            <a:spLocks noGrp="true" noChangeShapeType="true"/>
          </p:cNvSpPr>
          <p:nvPr/>
        </p:nvSpPr>
        <p:spPr>
          <a:xfrm>
            <a:off x="3136900" y="4946650"/>
            <a:ext cx="1690687" cy="812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Memory resident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page table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326" name="Text Box 12"/>
          <p:cNvSpPr txBox="true">
            <a:spLocks noGrp="true" noChangeShapeType="true"/>
          </p:cNvSpPr>
          <p:nvPr/>
        </p:nvSpPr>
        <p:spPr>
          <a:xfrm>
            <a:off x="6411912" y="2133600"/>
            <a:ext cx="1627187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Physical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327" name="Rectangle 13"/>
          <p:cNvSpPr>
            <a:spLocks noGrp="true" noChangeShapeType="true"/>
          </p:cNvSpPr>
          <p:nvPr/>
        </p:nvSpPr>
        <p:spPr>
          <a:xfrm>
            <a:off x="6529387" y="317182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7</a:t>
            </a:r>
            <a:endParaRPr/>
          </a:p>
        </p:txBody>
      </p:sp>
      <p:sp>
        <p:nvSpPr>
          <p:cNvPr id="328" name="Rectangle 14"/>
          <p:cNvSpPr>
            <a:spLocks noGrp="true" noChangeShapeType="true"/>
          </p:cNvSpPr>
          <p:nvPr/>
        </p:nvSpPr>
        <p:spPr>
          <a:xfrm>
            <a:off x="6529387" y="338137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4</a:t>
            </a:r>
            <a:endParaRPr/>
          </a:p>
        </p:txBody>
      </p:sp>
      <p:sp>
        <p:nvSpPr>
          <p:cNvPr id="329" name="Line 15"/>
          <p:cNvSpPr>
            <a:spLocks noGrp="true" noChangeShapeType="true"/>
          </p:cNvSpPr>
          <p:nvPr/>
        </p:nvSpPr>
        <p:spPr>
          <a:xfrm>
            <a:off x="40100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30" name="Line 16"/>
          <p:cNvSpPr>
            <a:spLocks noGrp="true" noChangeShapeType="true"/>
          </p:cNvSpPr>
          <p:nvPr/>
        </p:nvSpPr>
        <p:spPr>
          <a:xfrm flipV="true">
            <a:off x="4010025" y="3198812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31" name="Line 17"/>
          <p:cNvSpPr>
            <a:spLocks noGrp="true" noChangeShapeType="true"/>
          </p:cNvSpPr>
          <p:nvPr/>
        </p:nvSpPr>
        <p:spPr>
          <a:xfrm flipV="true">
            <a:off x="4035425" y="2970212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32" name="Line 18"/>
          <p:cNvSpPr>
            <a:spLocks noGrp="true" noChangeShapeType="true"/>
          </p:cNvSpPr>
          <p:nvPr/>
        </p:nvSpPr>
        <p:spPr>
          <a:xfrm flipV="true">
            <a:off x="3984625" y="2741612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33" name="Text Box 19"/>
          <p:cNvSpPr txBox="true">
            <a:spLocks noGrp="true" noChangeShapeType="true"/>
          </p:cNvSpPr>
          <p:nvPr/>
        </p:nvSpPr>
        <p:spPr>
          <a:xfrm>
            <a:off x="6464300" y="4130675"/>
            <a:ext cx="1541462" cy="5730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Virtual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(disk)</a:t>
            </a:r>
            <a:endParaRPr/>
          </a:p>
        </p:txBody>
      </p:sp>
      <p:sp>
        <p:nvSpPr>
          <p:cNvPr id="334" name="Rectangle 20"/>
          <p:cNvSpPr>
            <a:spLocks noGrp="true" noChangeShapeType="true"/>
          </p:cNvSpPr>
          <p:nvPr/>
        </p:nvSpPr>
        <p:spPr>
          <a:xfrm>
            <a:off x="28797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35" name="Rectangle 21"/>
          <p:cNvSpPr>
            <a:spLocks noGrp="true" noChangeShapeType="true"/>
          </p:cNvSpPr>
          <p:nvPr/>
        </p:nvSpPr>
        <p:spPr>
          <a:xfrm>
            <a:off x="28797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36" name="Rectangle 22"/>
          <p:cNvSpPr>
            <a:spLocks noGrp="true" noChangeShapeType="true"/>
          </p:cNvSpPr>
          <p:nvPr/>
        </p:nvSpPr>
        <p:spPr>
          <a:xfrm>
            <a:off x="28797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37" name="Rectangle 23"/>
          <p:cNvSpPr>
            <a:spLocks noGrp="true" noChangeShapeType="true"/>
          </p:cNvSpPr>
          <p:nvPr/>
        </p:nvSpPr>
        <p:spPr>
          <a:xfrm>
            <a:off x="28797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38" name="Rectangle 24"/>
          <p:cNvSpPr>
            <a:spLocks noGrp="true" noChangeShapeType="true"/>
          </p:cNvSpPr>
          <p:nvPr/>
        </p:nvSpPr>
        <p:spPr>
          <a:xfrm>
            <a:off x="28797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39" name="Rectangle 25"/>
          <p:cNvSpPr>
            <a:spLocks noGrp="true" noChangeShapeType="true"/>
          </p:cNvSpPr>
          <p:nvPr/>
        </p:nvSpPr>
        <p:spPr>
          <a:xfrm>
            <a:off x="28797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40" name="Rectangle 26"/>
          <p:cNvSpPr>
            <a:spLocks noGrp="true" noChangeShapeType="true"/>
          </p:cNvSpPr>
          <p:nvPr/>
        </p:nvSpPr>
        <p:spPr>
          <a:xfrm>
            <a:off x="28797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41" name="Rectangle 27"/>
          <p:cNvSpPr>
            <a:spLocks noGrp="true" noChangeShapeType="true"/>
          </p:cNvSpPr>
          <p:nvPr/>
        </p:nvSpPr>
        <p:spPr>
          <a:xfrm>
            <a:off x="28797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42" name="Text Box 28"/>
          <p:cNvSpPr txBox="true">
            <a:spLocks noGrp="true" noChangeShapeType="true"/>
          </p:cNvSpPr>
          <p:nvPr/>
        </p:nvSpPr>
        <p:spPr>
          <a:xfrm>
            <a:off x="2651125" y="2771775"/>
            <a:ext cx="685800" cy="33655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Valid</a:t>
            </a:r>
            <a:endParaRPr/>
          </a:p>
        </p:txBody>
      </p:sp>
      <p:sp>
        <p:nvSpPr>
          <p:cNvPr id="343" name="Text Box 29"/>
          <p:cNvSpPr txBox="true">
            <a:spLocks noGrp="true" noChangeShapeType="true"/>
          </p:cNvSpPr>
          <p:nvPr/>
        </p:nvSpPr>
        <p:spPr>
          <a:xfrm>
            <a:off x="2887662" y="30464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344" name="Text Box 30"/>
          <p:cNvSpPr txBox="true">
            <a:spLocks noGrp="true" noChangeShapeType="true"/>
          </p:cNvSpPr>
          <p:nvPr/>
        </p:nvSpPr>
        <p:spPr>
          <a:xfrm>
            <a:off x="2889250" y="32797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45" name="Text Box 31"/>
          <p:cNvSpPr txBox="true">
            <a:spLocks noGrp="true" noChangeShapeType="true"/>
          </p:cNvSpPr>
          <p:nvPr/>
        </p:nvSpPr>
        <p:spPr>
          <a:xfrm>
            <a:off x="2887662" y="37449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346" name="Text Box 32"/>
          <p:cNvSpPr txBox="true">
            <a:spLocks noGrp="true" noChangeShapeType="true"/>
          </p:cNvSpPr>
          <p:nvPr/>
        </p:nvSpPr>
        <p:spPr>
          <a:xfrm>
            <a:off x="2889250" y="39528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47" name="Text Box 33"/>
          <p:cNvSpPr txBox="true">
            <a:spLocks noGrp="true" noChangeShapeType="true"/>
          </p:cNvSpPr>
          <p:nvPr/>
        </p:nvSpPr>
        <p:spPr>
          <a:xfrm>
            <a:off x="2887662" y="4191000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348" name="Text Box 34"/>
          <p:cNvSpPr txBox="true">
            <a:spLocks noGrp="true" noChangeShapeType="true"/>
          </p:cNvSpPr>
          <p:nvPr/>
        </p:nvSpPr>
        <p:spPr>
          <a:xfrm>
            <a:off x="2889250" y="46513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49" name="Text Box 35"/>
          <p:cNvSpPr txBox="true">
            <a:spLocks noGrp="true" noChangeShapeType="true"/>
          </p:cNvSpPr>
          <p:nvPr/>
        </p:nvSpPr>
        <p:spPr>
          <a:xfrm>
            <a:off x="2887662" y="44180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350" name="Text Box 36"/>
          <p:cNvSpPr txBox="true">
            <a:spLocks noGrp="true" noChangeShapeType="true"/>
          </p:cNvSpPr>
          <p:nvPr/>
        </p:nvSpPr>
        <p:spPr>
          <a:xfrm>
            <a:off x="2889250" y="3511550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351" name="Text Box 37"/>
          <p:cNvSpPr txBox="true">
            <a:spLocks noGrp="true" noChangeShapeType="true"/>
          </p:cNvSpPr>
          <p:nvPr/>
        </p:nvSpPr>
        <p:spPr>
          <a:xfrm rot="0" flipH="false" flipV="false">
            <a:off x="3585369" y="2270125"/>
            <a:ext cx="1339850" cy="8191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Physical page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number or 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disk address</a:t>
            </a:r>
            <a:endParaRPr/>
          </a:p>
        </p:txBody>
      </p:sp>
      <p:sp>
        <p:nvSpPr>
          <p:cNvPr id="352" name="Text Box 38"/>
          <p:cNvSpPr txBox="true">
            <a:spLocks noGrp="true" noChangeShapeType="true"/>
          </p:cNvSpPr>
          <p:nvPr/>
        </p:nvSpPr>
        <p:spPr>
          <a:xfrm>
            <a:off x="2273300" y="30114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0</a:t>
            </a:r>
            <a:endParaRPr/>
          </a:p>
        </p:txBody>
      </p:sp>
      <p:sp>
        <p:nvSpPr>
          <p:cNvPr id="353" name="Text Box 39"/>
          <p:cNvSpPr txBox="true">
            <a:spLocks noGrp="true" noChangeShapeType="true"/>
          </p:cNvSpPr>
          <p:nvPr/>
        </p:nvSpPr>
        <p:spPr>
          <a:xfrm>
            <a:off x="2270125" y="46243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7</a:t>
            </a:r>
            <a:endParaRPr/>
          </a:p>
        </p:txBody>
      </p:sp>
      <p:sp>
        <p:nvSpPr>
          <p:cNvPr id="354" name="Text Box 40"/>
          <p:cNvSpPr txBox="true">
            <a:spLocks noGrp="true" noChangeShapeType="true"/>
          </p:cNvSpPr>
          <p:nvPr/>
        </p:nvSpPr>
        <p:spPr>
          <a:xfrm>
            <a:off x="7894637" y="26812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0</a:t>
            </a:r>
            <a:endParaRPr/>
          </a:p>
        </p:txBody>
      </p:sp>
      <p:sp>
        <p:nvSpPr>
          <p:cNvPr id="355" name="Rectangle 41"/>
          <p:cNvSpPr>
            <a:spLocks noGrp="true" noChangeShapeType="true"/>
          </p:cNvSpPr>
          <p:nvPr/>
        </p:nvSpPr>
        <p:spPr>
          <a:xfrm>
            <a:off x="6529387" y="29464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2</a:t>
            </a:r>
            <a:endParaRPr/>
          </a:p>
        </p:txBody>
      </p:sp>
      <p:sp>
        <p:nvSpPr>
          <p:cNvPr id="356" name="Rectangle 42"/>
          <p:cNvSpPr>
            <a:spLocks noGrp="true" noChangeShapeType="true"/>
          </p:cNvSpPr>
          <p:nvPr/>
        </p:nvSpPr>
        <p:spPr>
          <a:xfrm>
            <a:off x="6529387" y="27178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1</a:t>
            </a:r>
            <a:endParaRPr/>
          </a:p>
        </p:txBody>
      </p:sp>
      <p:sp>
        <p:nvSpPr>
          <p:cNvPr id="357" name="Oval 43"/>
          <p:cNvSpPr>
            <a:spLocks noGrp="true" noChangeShapeType="true"/>
          </p:cNvSpPr>
          <p:nvPr/>
        </p:nvSpPr>
        <p:spPr>
          <a:xfrm>
            <a:off x="39592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58" name="Oval 44"/>
          <p:cNvSpPr>
            <a:spLocks noGrp="true" noChangeShapeType="true"/>
          </p:cNvSpPr>
          <p:nvPr/>
        </p:nvSpPr>
        <p:spPr>
          <a:xfrm>
            <a:off x="39592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59" name="Oval 45"/>
          <p:cNvSpPr>
            <a:spLocks noGrp="true" noChangeShapeType="true"/>
          </p:cNvSpPr>
          <p:nvPr/>
        </p:nvSpPr>
        <p:spPr>
          <a:xfrm>
            <a:off x="39592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60" name="Oval 46"/>
          <p:cNvSpPr>
            <a:spLocks noGrp="true" noChangeShapeType="true"/>
          </p:cNvSpPr>
          <p:nvPr/>
        </p:nvSpPr>
        <p:spPr>
          <a:xfrm>
            <a:off x="39592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61" name="Text Box 47"/>
          <p:cNvSpPr txBox="true">
            <a:spLocks noGrp="true" noChangeShapeType="true"/>
          </p:cNvSpPr>
          <p:nvPr/>
        </p:nvSpPr>
        <p:spPr>
          <a:xfrm>
            <a:off x="7907337" y="33416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3</a:t>
            </a:r>
            <a:endParaRPr/>
          </a:p>
        </p:txBody>
      </p:sp>
      <p:sp>
        <p:nvSpPr>
          <p:cNvPr id="362" name="Rectangle 48"/>
          <p:cNvSpPr>
            <a:spLocks noGrp="true" noChangeShapeType="true"/>
          </p:cNvSpPr>
          <p:nvPr/>
        </p:nvSpPr>
        <p:spPr>
          <a:xfrm>
            <a:off x="6537325" y="475932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1</a:t>
            </a:r>
            <a:endParaRPr/>
          </a:p>
        </p:txBody>
      </p:sp>
      <p:sp>
        <p:nvSpPr>
          <p:cNvPr id="363" name="Rectangle 49"/>
          <p:cNvSpPr>
            <a:spLocks noGrp="true" noChangeShapeType="true"/>
          </p:cNvSpPr>
          <p:nvPr/>
        </p:nvSpPr>
        <p:spPr>
          <a:xfrm>
            <a:off x="6537325" y="507047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2</a:t>
            </a:r>
            <a:endParaRPr/>
          </a:p>
        </p:txBody>
      </p:sp>
      <p:sp>
        <p:nvSpPr>
          <p:cNvPr id="364" name="Rectangle 50"/>
          <p:cNvSpPr>
            <a:spLocks noGrp="true" noChangeShapeType="true"/>
          </p:cNvSpPr>
          <p:nvPr/>
        </p:nvSpPr>
        <p:spPr>
          <a:xfrm>
            <a:off x="6537325" y="569118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4</a:t>
            </a:r>
            <a:endParaRPr/>
          </a:p>
        </p:txBody>
      </p:sp>
      <p:sp>
        <p:nvSpPr>
          <p:cNvPr id="365" name="Rectangle 51"/>
          <p:cNvSpPr>
            <a:spLocks noGrp="true" noChangeShapeType="true"/>
          </p:cNvSpPr>
          <p:nvPr/>
        </p:nvSpPr>
        <p:spPr>
          <a:xfrm>
            <a:off x="6537325" y="600075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6</a:t>
            </a:r>
            <a:endParaRPr/>
          </a:p>
        </p:txBody>
      </p:sp>
      <p:sp>
        <p:nvSpPr>
          <p:cNvPr id="366" name="Rectangle 52"/>
          <p:cNvSpPr>
            <a:spLocks noGrp="true" noChangeShapeType="true"/>
          </p:cNvSpPr>
          <p:nvPr/>
        </p:nvSpPr>
        <p:spPr>
          <a:xfrm>
            <a:off x="6537325" y="631190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7</a:t>
            </a:r>
            <a:endParaRPr/>
          </a:p>
        </p:txBody>
      </p:sp>
      <p:sp>
        <p:nvSpPr>
          <p:cNvPr id="367" name="Oval 53"/>
          <p:cNvSpPr>
            <a:spLocks noGrp="true" noChangeShapeType="true"/>
          </p:cNvSpPr>
          <p:nvPr/>
        </p:nvSpPr>
        <p:spPr>
          <a:xfrm>
            <a:off x="39592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68" name="Line 54"/>
          <p:cNvSpPr>
            <a:spLocks noGrp="true" noChangeShapeType="true"/>
          </p:cNvSpPr>
          <p:nvPr/>
        </p:nvSpPr>
        <p:spPr>
          <a:xfrm>
            <a:off x="3971925" y="38925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69" name="Oval 55"/>
          <p:cNvSpPr>
            <a:spLocks noGrp="true" noChangeShapeType="true"/>
          </p:cNvSpPr>
          <p:nvPr/>
        </p:nvSpPr>
        <p:spPr>
          <a:xfrm>
            <a:off x="39592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0" name="Line 56"/>
          <p:cNvSpPr>
            <a:spLocks noGrp="true" noChangeShapeType="true"/>
          </p:cNvSpPr>
          <p:nvPr/>
        </p:nvSpPr>
        <p:spPr>
          <a:xfrm flipV="true">
            <a:off x="4003675" y="3414712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71" name="Rectangle 57"/>
          <p:cNvSpPr>
            <a:spLocks noGrp="true" noChangeShapeType="true"/>
          </p:cNvSpPr>
          <p:nvPr/>
        </p:nvSpPr>
        <p:spPr>
          <a:xfrm>
            <a:off x="6537325" y="538003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3</a:t>
            </a:r>
            <a:endParaRPr/>
          </a:p>
        </p:txBody>
      </p:sp>
      <p:sp>
        <p:nvSpPr>
          <p:cNvPr id="372" name="Rectangle 58"/>
          <p:cNvSpPr>
            <a:spLocks noGrp="true" noChangeShapeType="true"/>
          </p:cNvSpPr>
          <p:nvPr/>
        </p:nvSpPr>
        <p:spPr>
          <a:xfrm>
            <a:off x="381000" y="2438400"/>
            <a:ext cx="1600200" cy="242887"/>
          </a:xfrm>
          <a:prstGeom prst="rect">
            <a:avLst/>
          </a:prstGeom>
          <a:solidFill>
            <a:srgbClr val="F2F2F2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400">
                <a:sym typeface="+mn-ea" charset="1"/>
              </a:rPr>
              <a:t>Virtual address</a:t>
            </a:r>
            <a:endParaRPr/>
          </a:p>
        </p:txBody>
      </p:sp>
      <p:cxnSp>
        <p:nvCxnSpPr>
          <p:cNvPr id="373" name=""/>
          <p:cNvCxnSpPr>
            <a:stCxn id="372" idx="2"/>
          </p:cNvCxnSpPr>
          <p:nvPr/>
        </p:nvCxnSpPr>
        <p:spPr>
          <a:xfrm rot="5400000" flipH="false" flipV="true">
            <a:off x="1657350" y="2203450"/>
            <a:ext cx="755650" cy="1708150"/>
          </a:xfrm>
          <a:prstGeom prst="bent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</p:spTree>
  </p:cSld>
  <p:clrMapOvr>
    <a:masterClrMapping/>
  </p:clrMapOvr>
  <p:transition spd="med"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>
  <p:cSld>
    <p:spTree>
      <p:nvGrpSpPr>
        <p:cNvPr id="3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298450" y="588962"/>
            <a:ext cx="8281987" cy="7826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Page Fault</a:t>
            </a:r>
            <a:endParaRPr/>
          </a:p>
        </p:txBody>
      </p:sp>
      <p:sp>
        <p:nvSpPr>
          <p:cNvPr id="376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22262" y="1376362"/>
            <a:ext cx="8307387" cy="7572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sz="2400" b="false" i="true">
                <a:solidFill>
                  <a:srgbClr val="FF0000">
                    <a:alpha val="100000"/>
                  </a:srgbClr>
                </a:solidFill>
              </a:rPr>
              <a:t>Page fault:</a:t>
            </a:r>
            <a:r>
              <a:rPr sz="2400" b="false" i="true">
                <a:solidFill>
                  <a:srgbClr val="C00000">
                    <a:alpha val="100000"/>
                  </a:srgbClr>
                </a:solidFill>
              </a:rPr>
              <a:t> </a:t>
            </a:r>
            <a:r>
              <a:rPr sz="2400"/>
              <a:t>reference to VM word that is not in physical memory (e.g., access VP3)</a:t>
            </a:r>
            <a:endParaRPr/>
          </a:p>
        </p:txBody>
      </p:sp>
      <p:sp>
        <p:nvSpPr>
          <p:cNvPr id="377" name="Rectangle 3"/>
          <p:cNvSpPr>
            <a:spLocks noGrp="true" noChangeShapeType="true"/>
          </p:cNvSpPr>
          <p:nvPr/>
        </p:nvSpPr>
        <p:spPr>
          <a:xfrm>
            <a:off x="3260725" y="44481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8" name="Rectangle 4"/>
          <p:cNvSpPr>
            <a:spLocks noGrp="true" noChangeShapeType="true"/>
          </p:cNvSpPr>
          <p:nvPr/>
        </p:nvSpPr>
        <p:spPr>
          <a:xfrm>
            <a:off x="3260725" y="4676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9" name="Rectangle 5"/>
          <p:cNvSpPr>
            <a:spLocks noGrp="true" noChangeShapeType="true"/>
          </p:cNvSpPr>
          <p:nvPr/>
        </p:nvSpPr>
        <p:spPr>
          <a:xfrm>
            <a:off x="3260725" y="4219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380" name="Rectangle 6"/>
          <p:cNvSpPr>
            <a:spLocks noGrp="true" noChangeShapeType="true"/>
          </p:cNvSpPr>
          <p:nvPr/>
        </p:nvSpPr>
        <p:spPr>
          <a:xfrm>
            <a:off x="3260725" y="3076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381" name="Rectangle 7"/>
          <p:cNvSpPr>
            <a:spLocks noGrp="true" noChangeShapeType="true"/>
          </p:cNvSpPr>
          <p:nvPr/>
        </p:nvSpPr>
        <p:spPr>
          <a:xfrm>
            <a:off x="3260725" y="33051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2" name="Rectangle 8"/>
          <p:cNvSpPr>
            <a:spLocks noGrp="true" noChangeShapeType="true"/>
          </p:cNvSpPr>
          <p:nvPr/>
        </p:nvSpPr>
        <p:spPr>
          <a:xfrm>
            <a:off x="3260725" y="3533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3" name="Rectangle 9"/>
          <p:cNvSpPr>
            <a:spLocks noGrp="true" noChangeShapeType="true"/>
          </p:cNvSpPr>
          <p:nvPr/>
        </p:nvSpPr>
        <p:spPr>
          <a:xfrm>
            <a:off x="3260725" y="37623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4" name="Rectangle 10"/>
          <p:cNvSpPr>
            <a:spLocks noGrp="true" noChangeShapeType="true"/>
          </p:cNvSpPr>
          <p:nvPr/>
        </p:nvSpPr>
        <p:spPr>
          <a:xfrm>
            <a:off x="3260725" y="39909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5" name="Text Box 11"/>
          <p:cNvSpPr txBox="true">
            <a:spLocks noGrp="true" noChangeShapeType="true"/>
          </p:cNvSpPr>
          <p:nvPr/>
        </p:nvSpPr>
        <p:spPr>
          <a:xfrm>
            <a:off x="3213100" y="4946650"/>
            <a:ext cx="1690687" cy="812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Memory resident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page table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386" name="Text Box 12"/>
          <p:cNvSpPr txBox="true">
            <a:spLocks noGrp="true" noChangeShapeType="true"/>
          </p:cNvSpPr>
          <p:nvPr/>
        </p:nvSpPr>
        <p:spPr>
          <a:xfrm>
            <a:off x="6488112" y="2133600"/>
            <a:ext cx="1627187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Physical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387" name="Rectangle 13"/>
          <p:cNvSpPr>
            <a:spLocks noGrp="true" noChangeShapeType="true"/>
          </p:cNvSpPr>
          <p:nvPr/>
        </p:nvSpPr>
        <p:spPr>
          <a:xfrm>
            <a:off x="6605587" y="317182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7</a:t>
            </a:r>
            <a:endParaRPr/>
          </a:p>
        </p:txBody>
      </p:sp>
      <p:sp>
        <p:nvSpPr>
          <p:cNvPr id="388" name="Rectangle 14"/>
          <p:cNvSpPr>
            <a:spLocks noGrp="true" noChangeShapeType="true"/>
          </p:cNvSpPr>
          <p:nvPr/>
        </p:nvSpPr>
        <p:spPr>
          <a:xfrm>
            <a:off x="6605587" y="338137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4</a:t>
            </a:r>
            <a:endParaRPr/>
          </a:p>
        </p:txBody>
      </p:sp>
      <p:sp>
        <p:nvSpPr>
          <p:cNvPr id="389" name="Line 15"/>
          <p:cNvSpPr>
            <a:spLocks noGrp="true" noChangeShapeType="true"/>
          </p:cNvSpPr>
          <p:nvPr/>
        </p:nvSpPr>
        <p:spPr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90" name="Line 16"/>
          <p:cNvSpPr>
            <a:spLocks noGrp="true" noChangeShapeType="true"/>
          </p:cNvSpPr>
          <p:nvPr/>
        </p:nvSpPr>
        <p:spPr>
          <a:xfrm flipV="true">
            <a:off x="4086225" y="3198812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91" name="Line 17"/>
          <p:cNvSpPr>
            <a:spLocks noGrp="true" noChangeShapeType="true"/>
          </p:cNvSpPr>
          <p:nvPr/>
        </p:nvSpPr>
        <p:spPr>
          <a:xfrm flipV="true">
            <a:off x="4111625" y="2970212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92" name="Line 18"/>
          <p:cNvSpPr>
            <a:spLocks noGrp="true" noChangeShapeType="true"/>
          </p:cNvSpPr>
          <p:nvPr/>
        </p:nvSpPr>
        <p:spPr>
          <a:xfrm flipV="true">
            <a:off x="4060825" y="2741612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93" name="Text Box 19"/>
          <p:cNvSpPr txBox="true">
            <a:spLocks noGrp="true" noChangeShapeType="true"/>
          </p:cNvSpPr>
          <p:nvPr/>
        </p:nvSpPr>
        <p:spPr>
          <a:xfrm>
            <a:off x="6540500" y="4130675"/>
            <a:ext cx="1541462" cy="5730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Virtual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(disk)</a:t>
            </a:r>
            <a:endParaRPr/>
          </a:p>
        </p:txBody>
      </p:sp>
      <p:sp>
        <p:nvSpPr>
          <p:cNvPr id="394" name="Rectangle 20"/>
          <p:cNvSpPr>
            <a:spLocks noGrp="true" noChangeShapeType="true"/>
          </p:cNvSpPr>
          <p:nvPr/>
        </p:nvSpPr>
        <p:spPr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5" name="Rectangle 21"/>
          <p:cNvSpPr>
            <a:spLocks noGrp="true" noChangeShapeType="true"/>
          </p:cNvSpPr>
          <p:nvPr/>
        </p:nvSpPr>
        <p:spPr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6" name="Rectangle 22"/>
          <p:cNvSpPr>
            <a:spLocks noGrp="true" noChangeShapeType="true"/>
          </p:cNvSpPr>
          <p:nvPr/>
        </p:nvSpPr>
        <p:spPr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7" name="Rectangle 23"/>
          <p:cNvSpPr>
            <a:spLocks noGrp="true" noChangeShapeType="true"/>
          </p:cNvSpPr>
          <p:nvPr/>
        </p:nvSpPr>
        <p:spPr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8" name="Rectangle 24"/>
          <p:cNvSpPr>
            <a:spLocks noGrp="true" noChangeShapeType="true"/>
          </p:cNvSpPr>
          <p:nvPr/>
        </p:nvSpPr>
        <p:spPr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9" name="Rectangle 25"/>
          <p:cNvSpPr>
            <a:spLocks noGrp="true" noChangeShapeType="true"/>
          </p:cNvSpPr>
          <p:nvPr/>
        </p:nvSpPr>
        <p:spPr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00" name="Rectangle 26"/>
          <p:cNvSpPr>
            <a:spLocks noGrp="true" noChangeShapeType="true"/>
          </p:cNvSpPr>
          <p:nvPr/>
        </p:nvSpPr>
        <p:spPr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01" name="Rectangle 27"/>
          <p:cNvSpPr>
            <a:spLocks noGrp="true" noChangeShapeType="true"/>
          </p:cNvSpPr>
          <p:nvPr/>
        </p:nvSpPr>
        <p:spPr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02" name="Text Box 28"/>
          <p:cNvSpPr txBox="true">
            <a:spLocks noGrp="true" noChangeShapeType="true"/>
          </p:cNvSpPr>
          <p:nvPr/>
        </p:nvSpPr>
        <p:spPr>
          <a:xfrm>
            <a:off x="2727325" y="2771775"/>
            <a:ext cx="685800" cy="33655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Valid</a:t>
            </a:r>
            <a:endParaRPr/>
          </a:p>
        </p:txBody>
      </p:sp>
      <p:sp>
        <p:nvSpPr>
          <p:cNvPr id="403" name="Text Box 29"/>
          <p:cNvSpPr txBox="true">
            <a:spLocks noGrp="true" noChangeShapeType="true"/>
          </p:cNvSpPr>
          <p:nvPr/>
        </p:nvSpPr>
        <p:spPr>
          <a:xfrm>
            <a:off x="2963862" y="30464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04" name="Text Box 30"/>
          <p:cNvSpPr txBox="true">
            <a:spLocks noGrp="true" noChangeShapeType="true"/>
          </p:cNvSpPr>
          <p:nvPr/>
        </p:nvSpPr>
        <p:spPr>
          <a:xfrm>
            <a:off x="2965450" y="32797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05" name="Text Box 31"/>
          <p:cNvSpPr txBox="true">
            <a:spLocks noGrp="true" noChangeShapeType="true"/>
          </p:cNvSpPr>
          <p:nvPr/>
        </p:nvSpPr>
        <p:spPr>
          <a:xfrm>
            <a:off x="2963862" y="37449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06" name="Text Box 32"/>
          <p:cNvSpPr txBox="true">
            <a:spLocks noGrp="true" noChangeShapeType="true"/>
          </p:cNvSpPr>
          <p:nvPr/>
        </p:nvSpPr>
        <p:spPr>
          <a:xfrm>
            <a:off x="2965450" y="39528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07" name="Text Box 33"/>
          <p:cNvSpPr txBox="true">
            <a:spLocks noGrp="true" noChangeShapeType="true"/>
          </p:cNvSpPr>
          <p:nvPr/>
        </p:nvSpPr>
        <p:spPr>
          <a:xfrm>
            <a:off x="2963862" y="4191000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08" name="Text Box 34"/>
          <p:cNvSpPr txBox="true">
            <a:spLocks noGrp="true" noChangeShapeType="true"/>
          </p:cNvSpPr>
          <p:nvPr/>
        </p:nvSpPr>
        <p:spPr>
          <a:xfrm>
            <a:off x="2965450" y="46513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09" name="Text Box 35"/>
          <p:cNvSpPr txBox="true">
            <a:spLocks noGrp="true" noChangeShapeType="true"/>
          </p:cNvSpPr>
          <p:nvPr/>
        </p:nvSpPr>
        <p:spPr>
          <a:xfrm>
            <a:off x="2963862" y="44180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10" name="Text Box 36"/>
          <p:cNvSpPr txBox="true">
            <a:spLocks noGrp="true" noChangeShapeType="true"/>
          </p:cNvSpPr>
          <p:nvPr/>
        </p:nvSpPr>
        <p:spPr>
          <a:xfrm>
            <a:off x="2965450" y="3511550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11" name="Text Box 37"/>
          <p:cNvSpPr txBox="true">
            <a:spLocks noGrp="true" noChangeShapeType="true"/>
          </p:cNvSpPr>
          <p:nvPr/>
        </p:nvSpPr>
        <p:spPr>
          <a:xfrm>
            <a:off x="3327400" y="2282825"/>
            <a:ext cx="1339850" cy="8191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Physical page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number or 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disk address</a:t>
            </a:r>
            <a:endParaRPr/>
          </a:p>
        </p:txBody>
      </p:sp>
      <p:sp>
        <p:nvSpPr>
          <p:cNvPr id="412" name="Text Box 38"/>
          <p:cNvSpPr txBox="true">
            <a:spLocks noGrp="true" noChangeShapeType="true"/>
          </p:cNvSpPr>
          <p:nvPr/>
        </p:nvSpPr>
        <p:spPr>
          <a:xfrm>
            <a:off x="2349500" y="30114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0</a:t>
            </a:r>
            <a:endParaRPr/>
          </a:p>
        </p:txBody>
      </p:sp>
      <p:sp>
        <p:nvSpPr>
          <p:cNvPr id="413" name="Text Box 39"/>
          <p:cNvSpPr txBox="true">
            <a:spLocks noGrp="true" noChangeShapeType="true"/>
          </p:cNvSpPr>
          <p:nvPr/>
        </p:nvSpPr>
        <p:spPr>
          <a:xfrm>
            <a:off x="2346325" y="46243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7</a:t>
            </a:r>
            <a:endParaRPr/>
          </a:p>
        </p:txBody>
      </p:sp>
      <p:sp>
        <p:nvSpPr>
          <p:cNvPr id="414" name="Text Box 40"/>
          <p:cNvSpPr txBox="true">
            <a:spLocks noGrp="true" noChangeShapeType="true"/>
          </p:cNvSpPr>
          <p:nvPr/>
        </p:nvSpPr>
        <p:spPr>
          <a:xfrm>
            <a:off x="7970837" y="26812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0</a:t>
            </a:r>
            <a:endParaRPr/>
          </a:p>
        </p:txBody>
      </p:sp>
      <p:sp>
        <p:nvSpPr>
          <p:cNvPr id="415" name="Rectangle 41"/>
          <p:cNvSpPr>
            <a:spLocks noGrp="true" noChangeShapeType="true"/>
          </p:cNvSpPr>
          <p:nvPr/>
        </p:nvSpPr>
        <p:spPr>
          <a:xfrm>
            <a:off x="6605587" y="29464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2</a:t>
            </a:r>
            <a:endParaRPr/>
          </a:p>
        </p:txBody>
      </p:sp>
      <p:sp>
        <p:nvSpPr>
          <p:cNvPr id="416" name="Rectangle 42"/>
          <p:cNvSpPr>
            <a:spLocks noGrp="true" noChangeShapeType="true"/>
          </p:cNvSpPr>
          <p:nvPr/>
        </p:nvSpPr>
        <p:spPr>
          <a:xfrm>
            <a:off x="6605587" y="27178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1</a:t>
            </a:r>
            <a:endParaRPr/>
          </a:p>
        </p:txBody>
      </p:sp>
      <p:sp>
        <p:nvSpPr>
          <p:cNvPr id="417" name="Oval 43"/>
          <p:cNvSpPr>
            <a:spLocks noGrp="true" noChangeShapeType="true"/>
          </p:cNvSpPr>
          <p:nvPr/>
        </p:nvSpPr>
        <p:spPr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18" name="Oval 44"/>
          <p:cNvSpPr>
            <a:spLocks noGrp="true" noChangeShapeType="true"/>
          </p:cNvSpPr>
          <p:nvPr/>
        </p:nvSpPr>
        <p:spPr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19" name="Oval 45"/>
          <p:cNvSpPr>
            <a:spLocks noGrp="true" noChangeShapeType="true"/>
          </p:cNvSpPr>
          <p:nvPr/>
        </p:nvSpPr>
        <p:spPr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20" name="Oval 46"/>
          <p:cNvSpPr>
            <a:spLocks noGrp="true" noChangeShapeType="true"/>
          </p:cNvSpPr>
          <p:nvPr/>
        </p:nvSpPr>
        <p:spPr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21" name="Text Box 47"/>
          <p:cNvSpPr txBox="true">
            <a:spLocks noGrp="true" noChangeShapeType="true"/>
          </p:cNvSpPr>
          <p:nvPr/>
        </p:nvSpPr>
        <p:spPr>
          <a:xfrm>
            <a:off x="7983537" y="33416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3</a:t>
            </a:r>
            <a:endParaRPr/>
          </a:p>
        </p:txBody>
      </p:sp>
      <p:sp>
        <p:nvSpPr>
          <p:cNvPr id="422" name="Rectangle 48"/>
          <p:cNvSpPr>
            <a:spLocks noGrp="true" noChangeShapeType="true"/>
          </p:cNvSpPr>
          <p:nvPr/>
        </p:nvSpPr>
        <p:spPr>
          <a:xfrm>
            <a:off x="6613525" y="475932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1</a:t>
            </a:r>
            <a:endParaRPr/>
          </a:p>
        </p:txBody>
      </p:sp>
      <p:sp>
        <p:nvSpPr>
          <p:cNvPr id="423" name="Rectangle 49"/>
          <p:cNvSpPr>
            <a:spLocks noGrp="true" noChangeShapeType="true"/>
          </p:cNvSpPr>
          <p:nvPr/>
        </p:nvSpPr>
        <p:spPr>
          <a:xfrm>
            <a:off x="6613525" y="507047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2</a:t>
            </a:r>
            <a:endParaRPr/>
          </a:p>
        </p:txBody>
      </p:sp>
      <p:sp>
        <p:nvSpPr>
          <p:cNvPr id="424" name="Rectangle 50"/>
          <p:cNvSpPr>
            <a:spLocks noGrp="true" noChangeShapeType="true"/>
          </p:cNvSpPr>
          <p:nvPr/>
        </p:nvSpPr>
        <p:spPr>
          <a:xfrm>
            <a:off x="6613525" y="569118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4</a:t>
            </a:r>
            <a:endParaRPr/>
          </a:p>
        </p:txBody>
      </p:sp>
      <p:sp>
        <p:nvSpPr>
          <p:cNvPr id="425" name="Rectangle 51"/>
          <p:cNvSpPr>
            <a:spLocks noGrp="true" noChangeShapeType="true"/>
          </p:cNvSpPr>
          <p:nvPr/>
        </p:nvSpPr>
        <p:spPr>
          <a:xfrm>
            <a:off x="6613525" y="600075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6</a:t>
            </a:r>
            <a:endParaRPr/>
          </a:p>
        </p:txBody>
      </p:sp>
      <p:sp>
        <p:nvSpPr>
          <p:cNvPr id="426" name="Rectangle 52"/>
          <p:cNvSpPr>
            <a:spLocks noGrp="true" noChangeShapeType="true"/>
          </p:cNvSpPr>
          <p:nvPr/>
        </p:nvSpPr>
        <p:spPr>
          <a:xfrm>
            <a:off x="6613525" y="631190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7</a:t>
            </a:r>
            <a:endParaRPr/>
          </a:p>
        </p:txBody>
      </p:sp>
      <p:sp>
        <p:nvSpPr>
          <p:cNvPr id="427" name="Oval 53"/>
          <p:cNvSpPr>
            <a:spLocks noGrp="true" noChangeShapeType="true"/>
          </p:cNvSpPr>
          <p:nvPr/>
        </p:nvSpPr>
        <p:spPr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28" name="Line 54"/>
          <p:cNvSpPr>
            <a:spLocks noGrp="true" noChangeShapeType="true"/>
          </p:cNvSpPr>
          <p:nvPr/>
        </p:nvSpPr>
        <p:spPr>
          <a:xfrm>
            <a:off x="4048125" y="38925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29" name="Oval 55"/>
          <p:cNvSpPr>
            <a:spLocks noGrp="true" noChangeShapeType="true"/>
          </p:cNvSpPr>
          <p:nvPr/>
        </p:nvSpPr>
        <p:spPr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30" name="Line 56"/>
          <p:cNvSpPr>
            <a:spLocks noGrp="true" noChangeShapeType="true"/>
          </p:cNvSpPr>
          <p:nvPr/>
        </p:nvSpPr>
        <p:spPr>
          <a:xfrm flipV="true">
            <a:off x="4079875" y="3414712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31" name="Rectangle 57"/>
          <p:cNvSpPr>
            <a:spLocks noGrp="true" noChangeShapeType="true"/>
          </p:cNvSpPr>
          <p:nvPr/>
        </p:nvSpPr>
        <p:spPr>
          <a:xfrm>
            <a:off x="6613525" y="538003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3</a:t>
            </a:r>
            <a:endParaRPr/>
          </a:p>
        </p:txBody>
      </p:sp>
      <p:sp>
        <p:nvSpPr>
          <p:cNvPr id="432" name="Rectangle 58"/>
          <p:cNvSpPr>
            <a:spLocks noGrp="true" noChangeShapeType="true"/>
          </p:cNvSpPr>
          <p:nvPr/>
        </p:nvSpPr>
        <p:spPr>
          <a:xfrm>
            <a:off x="457200" y="2514600"/>
            <a:ext cx="1600200" cy="242887"/>
          </a:xfrm>
          <a:prstGeom prst="rect">
            <a:avLst/>
          </a:prstGeom>
          <a:solidFill>
            <a:srgbClr val="F2F2F2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400">
                <a:sym typeface="+mn-ea" charset="1"/>
              </a:rPr>
              <a:t>Virtual address</a:t>
            </a:r>
            <a:endParaRPr/>
          </a:p>
        </p:txBody>
      </p:sp>
      <p:cxnSp>
        <p:nvCxnSpPr>
          <p:cNvPr id="433" name=""/>
          <p:cNvCxnSpPr>
            <a:stCxn id="432" idx="2"/>
          </p:cNvCxnSpPr>
          <p:nvPr/>
        </p:nvCxnSpPr>
        <p:spPr>
          <a:xfrm rot="5400000" flipH="false" flipV="true">
            <a:off x="1527175" y="2486025"/>
            <a:ext cx="1142999" cy="1682749"/>
          </a:xfrm>
          <a:prstGeom prst="bent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sp>
        <p:nvSpPr>
          <p:cNvPr id="434" name=""/>
          <p:cNvSpPr txBox="true"/>
          <p:nvPr/>
        </p:nvSpPr>
        <p:spPr>
          <a:xfrm rot="0" flipH="false" flipV="false">
            <a:off x="212725" y="5853113"/>
            <a:ext cx="6000750" cy="6985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CPU</a:t>
            </a:r>
            <a:r>
              <a:rPr lang="zh-CN"/>
              <a:t>发现</a:t>
            </a:r>
            <a:r>
              <a:rPr lang="en-US"/>
              <a:t>VP3</a:t>
            </a:r>
            <a:r>
              <a:rPr lang="zh-CN"/>
              <a:t>的</a:t>
            </a:r>
            <a:r>
              <a:rPr lang="en-US"/>
              <a:t>PTE</a:t>
            </a:r>
            <a:r>
              <a:rPr lang="zh-CN"/>
              <a:t>为</a:t>
            </a:r>
            <a:r>
              <a:rPr lang="en-US"/>
              <a:t>invalid,</a:t>
            </a:r>
            <a:r>
              <a:rPr lang="zh-CN"/>
              <a:t>触发一个</a:t>
            </a:r>
            <a:r>
              <a:rPr lang="en-US"/>
              <a:t>page fault</a:t>
            </a:r>
            <a:r>
              <a:rPr lang="zh-CN"/>
              <a:t>，</a:t>
            </a:r>
            <a:endParaRPr/>
          </a:p>
          <a:p>
            <a:pPr>
              <a:buNone/>
            </a:pPr>
            <a:r>
              <a:rPr lang="zh-CN"/>
              <a:t>由</a:t>
            </a:r>
            <a:r>
              <a:rPr lang="en-US"/>
              <a:t>exception handler</a:t>
            </a:r>
            <a:r>
              <a:rPr lang="zh-CN"/>
              <a:t>将</a:t>
            </a:r>
            <a:r>
              <a:rPr lang="en-US"/>
              <a:t>VP3</a:t>
            </a:r>
            <a:r>
              <a:rPr lang="zh-CN"/>
              <a:t>换入</a:t>
            </a:r>
            <a:r>
              <a:rPr lang="en-US"/>
              <a:t>DRAM</a:t>
            </a:r>
            <a:endParaRPr/>
          </a:p>
        </p:txBody>
      </p:sp>
    </p:spTree>
  </p:cSld>
  <p:clrMapOvr>
    <a:masterClrMapping/>
  </p:clrMapOvr>
  <p:transition spd="med"/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Early Systems</a:t>
            </a:r>
            <a:endParaRPr/>
          </a:p>
        </p:txBody>
      </p:sp>
      <p:sp>
        <p:nvSpPr>
          <p:cNvPr id="43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5257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直接使用物理地址，没有抽象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OS还只是一些库，放在内存地址0开始的一段地址空间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用户程序从某个地址开始（如64K），使用剩余的全部内存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endParaRPr lang="en-US"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用户程序都要自己搞定，对OS没有多少期待</a:t>
            </a:r>
            <a:endParaRPr/>
          </a:p>
        </p:txBody>
      </p:sp>
      <p:sp>
        <p:nvSpPr>
          <p:cNvPr id="438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pic>
        <p:nvPicPr>
          <p:cNvPr id="439" name="图片 5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15000" y="1581150"/>
            <a:ext cx="3136900" cy="44577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p="http://schemas.openxmlformats.org/presentationml/2006/main">
  <p:cSld>
    <p:spTree>
      <p:nvGrpSpPr>
        <p:cNvPr id="4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298450" y="665162"/>
            <a:ext cx="8281987" cy="7826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Handling Page Fault</a:t>
            </a:r>
            <a:endParaRPr/>
          </a:p>
        </p:txBody>
      </p:sp>
      <p:sp>
        <p:nvSpPr>
          <p:cNvPr id="442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09562" y="1452562"/>
            <a:ext cx="8307387" cy="7572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000"/>
              <a:t>Page miss causes page fault (an exception)</a:t>
            </a:r>
            <a:endParaRPr/>
          </a:p>
        </p:txBody>
      </p:sp>
      <p:sp>
        <p:nvSpPr>
          <p:cNvPr id="443" name="Rectangle 3"/>
          <p:cNvSpPr>
            <a:spLocks noGrp="true" noChangeShapeType="true"/>
          </p:cNvSpPr>
          <p:nvPr/>
        </p:nvSpPr>
        <p:spPr>
          <a:xfrm>
            <a:off x="3260725" y="44481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44" name="Rectangle 4"/>
          <p:cNvSpPr>
            <a:spLocks noGrp="true" noChangeShapeType="true"/>
          </p:cNvSpPr>
          <p:nvPr/>
        </p:nvSpPr>
        <p:spPr>
          <a:xfrm>
            <a:off x="3260725" y="4676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45" name="Rectangle 5"/>
          <p:cNvSpPr>
            <a:spLocks noGrp="true" noChangeShapeType="true"/>
          </p:cNvSpPr>
          <p:nvPr/>
        </p:nvSpPr>
        <p:spPr>
          <a:xfrm>
            <a:off x="3260725" y="4219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446" name="Rectangle 6"/>
          <p:cNvSpPr>
            <a:spLocks noGrp="true" noChangeShapeType="true"/>
          </p:cNvSpPr>
          <p:nvPr/>
        </p:nvSpPr>
        <p:spPr>
          <a:xfrm>
            <a:off x="3260725" y="3076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447" name="Rectangle 7"/>
          <p:cNvSpPr>
            <a:spLocks noGrp="true" noChangeShapeType="true"/>
          </p:cNvSpPr>
          <p:nvPr/>
        </p:nvSpPr>
        <p:spPr>
          <a:xfrm>
            <a:off x="3260725" y="33051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48" name="Rectangle 8"/>
          <p:cNvSpPr>
            <a:spLocks noGrp="true" noChangeShapeType="true"/>
          </p:cNvSpPr>
          <p:nvPr/>
        </p:nvSpPr>
        <p:spPr>
          <a:xfrm>
            <a:off x="3260725" y="3533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49" name="Rectangle 9"/>
          <p:cNvSpPr>
            <a:spLocks noGrp="true" noChangeShapeType="true"/>
          </p:cNvSpPr>
          <p:nvPr/>
        </p:nvSpPr>
        <p:spPr>
          <a:xfrm>
            <a:off x="3260725" y="37623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50" name="Rectangle 10"/>
          <p:cNvSpPr>
            <a:spLocks noGrp="true" noChangeShapeType="true"/>
          </p:cNvSpPr>
          <p:nvPr/>
        </p:nvSpPr>
        <p:spPr>
          <a:xfrm>
            <a:off x="3260725" y="39909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51" name="Text Box 11"/>
          <p:cNvSpPr txBox="true">
            <a:spLocks noGrp="true" noChangeShapeType="true"/>
          </p:cNvSpPr>
          <p:nvPr/>
        </p:nvSpPr>
        <p:spPr>
          <a:xfrm>
            <a:off x="3213100" y="4946650"/>
            <a:ext cx="1690687" cy="812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Memory resident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page table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452" name="Text Box 12"/>
          <p:cNvSpPr txBox="true">
            <a:spLocks noGrp="true" noChangeShapeType="true"/>
          </p:cNvSpPr>
          <p:nvPr/>
        </p:nvSpPr>
        <p:spPr>
          <a:xfrm>
            <a:off x="6488112" y="2133600"/>
            <a:ext cx="1627187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Physical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453" name="Rectangle 13"/>
          <p:cNvSpPr>
            <a:spLocks noGrp="true" noChangeShapeType="true"/>
          </p:cNvSpPr>
          <p:nvPr/>
        </p:nvSpPr>
        <p:spPr>
          <a:xfrm>
            <a:off x="6605587" y="317182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7</a:t>
            </a:r>
            <a:endParaRPr/>
          </a:p>
        </p:txBody>
      </p:sp>
      <p:sp>
        <p:nvSpPr>
          <p:cNvPr id="454" name="Rectangle 14"/>
          <p:cNvSpPr>
            <a:spLocks noGrp="true" noChangeShapeType="true"/>
          </p:cNvSpPr>
          <p:nvPr/>
        </p:nvSpPr>
        <p:spPr>
          <a:xfrm>
            <a:off x="6605587" y="338137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4</a:t>
            </a:r>
            <a:endParaRPr/>
          </a:p>
        </p:txBody>
      </p:sp>
      <p:sp>
        <p:nvSpPr>
          <p:cNvPr id="455" name="Line 15"/>
          <p:cNvSpPr>
            <a:spLocks noGrp="true" noChangeShapeType="true"/>
          </p:cNvSpPr>
          <p:nvPr/>
        </p:nvSpPr>
        <p:spPr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56" name="Line 16"/>
          <p:cNvSpPr>
            <a:spLocks noGrp="true" noChangeShapeType="true"/>
          </p:cNvSpPr>
          <p:nvPr/>
        </p:nvSpPr>
        <p:spPr>
          <a:xfrm flipV="true">
            <a:off x="4086225" y="3198812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57" name="Line 17"/>
          <p:cNvSpPr>
            <a:spLocks noGrp="true" noChangeShapeType="true"/>
          </p:cNvSpPr>
          <p:nvPr/>
        </p:nvSpPr>
        <p:spPr>
          <a:xfrm flipV="true">
            <a:off x="4111625" y="2970212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58" name="Line 18"/>
          <p:cNvSpPr>
            <a:spLocks noGrp="true" noChangeShapeType="true"/>
          </p:cNvSpPr>
          <p:nvPr/>
        </p:nvSpPr>
        <p:spPr>
          <a:xfrm flipV="true">
            <a:off x="4060825" y="2741612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59" name="Text Box 19"/>
          <p:cNvSpPr txBox="true">
            <a:spLocks noGrp="true" noChangeShapeType="true"/>
          </p:cNvSpPr>
          <p:nvPr/>
        </p:nvSpPr>
        <p:spPr>
          <a:xfrm>
            <a:off x="6540500" y="4130675"/>
            <a:ext cx="1541462" cy="5730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Virtual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(disk)</a:t>
            </a:r>
            <a:endParaRPr/>
          </a:p>
        </p:txBody>
      </p:sp>
      <p:sp>
        <p:nvSpPr>
          <p:cNvPr id="460" name="Rectangle 20"/>
          <p:cNvSpPr>
            <a:spLocks noGrp="true" noChangeShapeType="true"/>
          </p:cNvSpPr>
          <p:nvPr/>
        </p:nvSpPr>
        <p:spPr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1" name="Rectangle 21"/>
          <p:cNvSpPr>
            <a:spLocks noGrp="true" noChangeShapeType="true"/>
          </p:cNvSpPr>
          <p:nvPr/>
        </p:nvSpPr>
        <p:spPr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2" name="Rectangle 22"/>
          <p:cNvSpPr>
            <a:spLocks noGrp="true" noChangeShapeType="true"/>
          </p:cNvSpPr>
          <p:nvPr/>
        </p:nvSpPr>
        <p:spPr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3" name="Rectangle 23"/>
          <p:cNvSpPr>
            <a:spLocks noGrp="true" noChangeShapeType="true"/>
          </p:cNvSpPr>
          <p:nvPr/>
        </p:nvSpPr>
        <p:spPr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4" name="Rectangle 24"/>
          <p:cNvSpPr>
            <a:spLocks noGrp="true" noChangeShapeType="true"/>
          </p:cNvSpPr>
          <p:nvPr/>
        </p:nvSpPr>
        <p:spPr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5" name="Rectangle 25"/>
          <p:cNvSpPr>
            <a:spLocks noGrp="true" noChangeShapeType="true"/>
          </p:cNvSpPr>
          <p:nvPr/>
        </p:nvSpPr>
        <p:spPr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6" name="Rectangle 26"/>
          <p:cNvSpPr>
            <a:spLocks noGrp="true" noChangeShapeType="true"/>
          </p:cNvSpPr>
          <p:nvPr/>
        </p:nvSpPr>
        <p:spPr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7" name="Rectangle 27"/>
          <p:cNvSpPr>
            <a:spLocks noGrp="true" noChangeShapeType="true"/>
          </p:cNvSpPr>
          <p:nvPr/>
        </p:nvSpPr>
        <p:spPr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8" name="Text Box 28"/>
          <p:cNvSpPr txBox="true">
            <a:spLocks noGrp="true" noChangeShapeType="true"/>
          </p:cNvSpPr>
          <p:nvPr/>
        </p:nvSpPr>
        <p:spPr>
          <a:xfrm>
            <a:off x="2727325" y="2771775"/>
            <a:ext cx="685800" cy="33655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Valid</a:t>
            </a:r>
            <a:endParaRPr/>
          </a:p>
        </p:txBody>
      </p:sp>
      <p:sp>
        <p:nvSpPr>
          <p:cNvPr id="469" name="Text Box 29"/>
          <p:cNvSpPr txBox="true">
            <a:spLocks noGrp="true" noChangeShapeType="true"/>
          </p:cNvSpPr>
          <p:nvPr/>
        </p:nvSpPr>
        <p:spPr>
          <a:xfrm>
            <a:off x="2963862" y="30464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70" name="Text Box 30"/>
          <p:cNvSpPr txBox="true">
            <a:spLocks noGrp="true" noChangeShapeType="true"/>
          </p:cNvSpPr>
          <p:nvPr/>
        </p:nvSpPr>
        <p:spPr>
          <a:xfrm>
            <a:off x="2965450" y="32797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71" name="Text Box 31"/>
          <p:cNvSpPr txBox="true">
            <a:spLocks noGrp="true" noChangeShapeType="true"/>
          </p:cNvSpPr>
          <p:nvPr/>
        </p:nvSpPr>
        <p:spPr>
          <a:xfrm>
            <a:off x="2963862" y="37449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72" name="Text Box 32"/>
          <p:cNvSpPr txBox="true">
            <a:spLocks noGrp="true" noChangeShapeType="true"/>
          </p:cNvSpPr>
          <p:nvPr/>
        </p:nvSpPr>
        <p:spPr>
          <a:xfrm>
            <a:off x="2965450" y="39528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73" name="Text Box 33"/>
          <p:cNvSpPr txBox="true">
            <a:spLocks noGrp="true" noChangeShapeType="true"/>
          </p:cNvSpPr>
          <p:nvPr/>
        </p:nvSpPr>
        <p:spPr>
          <a:xfrm>
            <a:off x="2963862" y="4191000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74" name="Text Box 34"/>
          <p:cNvSpPr txBox="true">
            <a:spLocks noGrp="true" noChangeShapeType="true"/>
          </p:cNvSpPr>
          <p:nvPr/>
        </p:nvSpPr>
        <p:spPr>
          <a:xfrm>
            <a:off x="2965450" y="46513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75" name="Text Box 35"/>
          <p:cNvSpPr txBox="true">
            <a:spLocks noGrp="true" noChangeShapeType="true"/>
          </p:cNvSpPr>
          <p:nvPr/>
        </p:nvSpPr>
        <p:spPr>
          <a:xfrm>
            <a:off x="2963862" y="44180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476" name="Text Box 36"/>
          <p:cNvSpPr txBox="true">
            <a:spLocks noGrp="true" noChangeShapeType="true"/>
          </p:cNvSpPr>
          <p:nvPr/>
        </p:nvSpPr>
        <p:spPr>
          <a:xfrm>
            <a:off x="2965450" y="3511550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477" name="Text Box 37"/>
          <p:cNvSpPr txBox="true">
            <a:spLocks noGrp="true" noChangeShapeType="true"/>
          </p:cNvSpPr>
          <p:nvPr/>
        </p:nvSpPr>
        <p:spPr>
          <a:xfrm>
            <a:off x="3327400" y="2282825"/>
            <a:ext cx="1339850" cy="8191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Physical page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number or 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disk address</a:t>
            </a:r>
            <a:endParaRPr/>
          </a:p>
        </p:txBody>
      </p:sp>
      <p:sp>
        <p:nvSpPr>
          <p:cNvPr id="478" name="Text Box 38"/>
          <p:cNvSpPr txBox="true">
            <a:spLocks noGrp="true" noChangeShapeType="true"/>
          </p:cNvSpPr>
          <p:nvPr/>
        </p:nvSpPr>
        <p:spPr>
          <a:xfrm>
            <a:off x="2349500" y="30114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0</a:t>
            </a:r>
            <a:endParaRPr/>
          </a:p>
        </p:txBody>
      </p:sp>
      <p:sp>
        <p:nvSpPr>
          <p:cNvPr id="479" name="Text Box 39"/>
          <p:cNvSpPr txBox="true">
            <a:spLocks noGrp="true" noChangeShapeType="true"/>
          </p:cNvSpPr>
          <p:nvPr/>
        </p:nvSpPr>
        <p:spPr>
          <a:xfrm>
            <a:off x="2346325" y="46243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7</a:t>
            </a:r>
            <a:endParaRPr/>
          </a:p>
        </p:txBody>
      </p:sp>
      <p:sp>
        <p:nvSpPr>
          <p:cNvPr id="480" name="Text Box 40"/>
          <p:cNvSpPr txBox="true">
            <a:spLocks noGrp="true" noChangeShapeType="true"/>
          </p:cNvSpPr>
          <p:nvPr/>
        </p:nvSpPr>
        <p:spPr>
          <a:xfrm>
            <a:off x="7970837" y="26812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0</a:t>
            </a:r>
            <a:endParaRPr/>
          </a:p>
        </p:txBody>
      </p:sp>
      <p:sp>
        <p:nvSpPr>
          <p:cNvPr id="481" name="Rectangle 41"/>
          <p:cNvSpPr>
            <a:spLocks noGrp="true" noChangeShapeType="true"/>
          </p:cNvSpPr>
          <p:nvPr/>
        </p:nvSpPr>
        <p:spPr>
          <a:xfrm>
            <a:off x="6605587" y="29464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2</a:t>
            </a:r>
            <a:endParaRPr/>
          </a:p>
        </p:txBody>
      </p:sp>
      <p:sp>
        <p:nvSpPr>
          <p:cNvPr id="482" name="Rectangle 42"/>
          <p:cNvSpPr>
            <a:spLocks noGrp="true" noChangeShapeType="true"/>
          </p:cNvSpPr>
          <p:nvPr/>
        </p:nvSpPr>
        <p:spPr>
          <a:xfrm>
            <a:off x="6605587" y="27178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1</a:t>
            </a:r>
            <a:endParaRPr/>
          </a:p>
        </p:txBody>
      </p:sp>
      <p:sp>
        <p:nvSpPr>
          <p:cNvPr id="483" name="Oval 43"/>
          <p:cNvSpPr>
            <a:spLocks noGrp="true" noChangeShapeType="true"/>
          </p:cNvSpPr>
          <p:nvPr/>
        </p:nvSpPr>
        <p:spPr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4" name="Oval 44"/>
          <p:cNvSpPr>
            <a:spLocks noGrp="true" noChangeShapeType="true"/>
          </p:cNvSpPr>
          <p:nvPr/>
        </p:nvSpPr>
        <p:spPr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5" name="Oval 45"/>
          <p:cNvSpPr>
            <a:spLocks noGrp="true" noChangeShapeType="true"/>
          </p:cNvSpPr>
          <p:nvPr/>
        </p:nvSpPr>
        <p:spPr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6" name="Oval 46"/>
          <p:cNvSpPr>
            <a:spLocks noGrp="true" noChangeShapeType="true"/>
          </p:cNvSpPr>
          <p:nvPr/>
        </p:nvSpPr>
        <p:spPr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7" name="Text Box 47"/>
          <p:cNvSpPr txBox="true">
            <a:spLocks noGrp="true" noChangeShapeType="true"/>
          </p:cNvSpPr>
          <p:nvPr/>
        </p:nvSpPr>
        <p:spPr>
          <a:xfrm>
            <a:off x="7983537" y="33416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3</a:t>
            </a:r>
            <a:endParaRPr/>
          </a:p>
        </p:txBody>
      </p:sp>
      <p:sp>
        <p:nvSpPr>
          <p:cNvPr id="488" name="Rectangle 48"/>
          <p:cNvSpPr>
            <a:spLocks noGrp="true" noChangeShapeType="true"/>
          </p:cNvSpPr>
          <p:nvPr/>
        </p:nvSpPr>
        <p:spPr>
          <a:xfrm>
            <a:off x="6613525" y="475932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1</a:t>
            </a:r>
            <a:endParaRPr/>
          </a:p>
        </p:txBody>
      </p:sp>
      <p:sp>
        <p:nvSpPr>
          <p:cNvPr id="489" name="Rectangle 49"/>
          <p:cNvSpPr>
            <a:spLocks noGrp="true" noChangeShapeType="true"/>
          </p:cNvSpPr>
          <p:nvPr/>
        </p:nvSpPr>
        <p:spPr>
          <a:xfrm>
            <a:off x="6613525" y="507047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2</a:t>
            </a:r>
            <a:endParaRPr/>
          </a:p>
        </p:txBody>
      </p:sp>
      <p:sp>
        <p:nvSpPr>
          <p:cNvPr id="490" name="Rectangle 50"/>
          <p:cNvSpPr>
            <a:spLocks noGrp="true" noChangeShapeType="true"/>
          </p:cNvSpPr>
          <p:nvPr/>
        </p:nvSpPr>
        <p:spPr>
          <a:xfrm>
            <a:off x="6613525" y="569118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4</a:t>
            </a:r>
            <a:endParaRPr/>
          </a:p>
        </p:txBody>
      </p:sp>
      <p:sp>
        <p:nvSpPr>
          <p:cNvPr id="491" name="Rectangle 51"/>
          <p:cNvSpPr>
            <a:spLocks noGrp="true" noChangeShapeType="true"/>
          </p:cNvSpPr>
          <p:nvPr/>
        </p:nvSpPr>
        <p:spPr>
          <a:xfrm>
            <a:off x="6613525" y="600075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6</a:t>
            </a:r>
            <a:endParaRPr/>
          </a:p>
        </p:txBody>
      </p:sp>
      <p:sp>
        <p:nvSpPr>
          <p:cNvPr id="492" name="Rectangle 52"/>
          <p:cNvSpPr>
            <a:spLocks noGrp="true" noChangeShapeType="true"/>
          </p:cNvSpPr>
          <p:nvPr/>
        </p:nvSpPr>
        <p:spPr>
          <a:xfrm>
            <a:off x="6613525" y="631190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7</a:t>
            </a:r>
            <a:endParaRPr/>
          </a:p>
        </p:txBody>
      </p:sp>
      <p:sp>
        <p:nvSpPr>
          <p:cNvPr id="493" name="Oval 53"/>
          <p:cNvSpPr>
            <a:spLocks noGrp="true" noChangeShapeType="true"/>
          </p:cNvSpPr>
          <p:nvPr/>
        </p:nvSpPr>
        <p:spPr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94" name="Line 54"/>
          <p:cNvSpPr>
            <a:spLocks noGrp="true" noChangeShapeType="true"/>
          </p:cNvSpPr>
          <p:nvPr/>
        </p:nvSpPr>
        <p:spPr>
          <a:xfrm>
            <a:off x="4048125" y="38925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95" name="Oval 55"/>
          <p:cNvSpPr>
            <a:spLocks noGrp="true" noChangeShapeType="true"/>
          </p:cNvSpPr>
          <p:nvPr/>
        </p:nvSpPr>
        <p:spPr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96" name="Line 56"/>
          <p:cNvSpPr>
            <a:spLocks noGrp="true" noChangeShapeType="true"/>
          </p:cNvSpPr>
          <p:nvPr/>
        </p:nvSpPr>
        <p:spPr>
          <a:xfrm flipV="true">
            <a:off x="4079875" y="3414712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97" name="Rectangle 57"/>
          <p:cNvSpPr>
            <a:spLocks noGrp="true" noChangeShapeType="true"/>
          </p:cNvSpPr>
          <p:nvPr/>
        </p:nvSpPr>
        <p:spPr>
          <a:xfrm>
            <a:off x="6613525" y="538003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3</a:t>
            </a:r>
            <a:endParaRPr/>
          </a:p>
        </p:txBody>
      </p:sp>
      <p:sp>
        <p:nvSpPr>
          <p:cNvPr id="498" name="Rectangle 58"/>
          <p:cNvSpPr>
            <a:spLocks noGrp="true" noChangeShapeType="true"/>
          </p:cNvSpPr>
          <p:nvPr/>
        </p:nvSpPr>
        <p:spPr>
          <a:xfrm>
            <a:off x="457200" y="2514600"/>
            <a:ext cx="1600200" cy="242887"/>
          </a:xfrm>
          <a:prstGeom prst="rect">
            <a:avLst/>
          </a:prstGeom>
          <a:solidFill>
            <a:srgbClr val="F2F2F2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400">
                <a:sym typeface="+mn-ea" charset="1"/>
              </a:rPr>
              <a:t>Virtual address</a:t>
            </a:r>
            <a:endParaRPr/>
          </a:p>
        </p:txBody>
      </p:sp>
      <p:cxnSp>
        <p:nvCxnSpPr>
          <p:cNvPr id="499" name=""/>
          <p:cNvCxnSpPr/>
          <p:nvPr/>
        </p:nvCxnSpPr>
        <p:spPr>
          <a:xfrm rot="5400000" flipH="false" flipV="true">
            <a:off x="1527175" y="2486025"/>
            <a:ext cx="1142999" cy="1682749"/>
          </a:xfrm>
          <a:prstGeom prst="bent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p="http://schemas.openxmlformats.org/presentationml/2006/main">
  <p:cSld>
    <p:spTree>
      <p:nvGrpSpPr>
        <p:cNvPr id="5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298450" y="588962"/>
            <a:ext cx="8281987" cy="7826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Handling Page Fault</a:t>
            </a:r>
            <a:endParaRPr/>
          </a:p>
        </p:txBody>
      </p:sp>
      <p:sp>
        <p:nvSpPr>
          <p:cNvPr id="502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09562" y="1376362"/>
            <a:ext cx="8307387" cy="7572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000"/>
              <a:t>Page miss causes page fault (an exception)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000"/>
              <a:t>Page fault handler selects a victim to be evicted (here VP 4)</a:t>
            </a:r>
            <a:endParaRPr/>
          </a:p>
        </p:txBody>
      </p:sp>
      <p:sp>
        <p:nvSpPr>
          <p:cNvPr id="503" name="Rectangle 3"/>
          <p:cNvSpPr>
            <a:spLocks noGrp="true" noChangeShapeType="true"/>
          </p:cNvSpPr>
          <p:nvPr/>
        </p:nvSpPr>
        <p:spPr>
          <a:xfrm>
            <a:off x="3260725" y="44481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04" name="Rectangle 4"/>
          <p:cNvSpPr>
            <a:spLocks noGrp="true" noChangeShapeType="true"/>
          </p:cNvSpPr>
          <p:nvPr/>
        </p:nvSpPr>
        <p:spPr>
          <a:xfrm>
            <a:off x="3260725" y="4676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05" name="Rectangle 5"/>
          <p:cNvSpPr>
            <a:spLocks noGrp="true" noChangeShapeType="true"/>
          </p:cNvSpPr>
          <p:nvPr/>
        </p:nvSpPr>
        <p:spPr>
          <a:xfrm>
            <a:off x="3260725" y="4219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506" name="Rectangle 6"/>
          <p:cNvSpPr>
            <a:spLocks noGrp="true" noChangeShapeType="true"/>
          </p:cNvSpPr>
          <p:nvPr/>
        </p:nvSpPr>
        <p:spPr>
          <a:xfrm>
            <a:off x="3260725" y="3076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507" name="Rectangle 7"/>
          <p:cNvSpPr>
            <a:spLocks noGrp="true" noChangeShapeType="true"/>
          </p:cNvSpPr>
          <p:nvPr/>
        </p:nvSpPr>
        <p:spPr>
          <a:xfrm>
            <a:off x="3260725" y="33051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08" name="Rectangle 8"/>
          <p:cNvSpPr>
            <a:spLocks noGrp="true" noChangeShapeType="true"/>
          </p:cNvSpPr>
          <p:nvPr/>
        </p:nvSpPr>
        <p:spPr>
          <a:xfrm>
            <a:off x="3260725" y="3533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09" name="Rectangle 9"/>
          <p:cNvSpPr>
            <a:spLocks noGrp="true" noChangeShapeType="true"/>
          </p:cNvSpPr>
          <p:nvPr/>
        </p:nvSpPr>
        <p:spPr>
          <a:xfrm>
            <a:off x="3260725" y="37623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10" name="Rectangle 10"/>
          <p:cNvSpPr>
            <a:spLocks noGrp="true" noChangeShapeType="true"/>
          </p:cNvSpPr>
          <p:nvPr/>
        </p:nvSpPr>
        <p:spPr>
          <a:xfrm>
            <a:off x="3260725" y="39909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11" name="Text Box 11"/>
          <p:cNvSpPr txBox="true">
            <a:spLocks noGrp="true" noChangeShapeType="true"/>
          </p:cNvSpPr>
          <p:nvPr/>
        </p:nvSpPr>
        <p:spPr>
          <a:xfrm>
            <a:off x="3213100" y="4946650"/>
            <a:ext cx="1690687" cy="812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Memory resident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page table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512" name="Text Box 12"/>
          <p:cNvSpPr txBox="true">
            <a:spLocks noGrp="true" noChangeShapeType="true"/>
          </p:cNvSpPr>
          <p:nvPr/>
        </p:nvSpPr>
        <p:spPr>
          <a:xfrm>
            <a:off x="6488112" y="2133600"/>
            <a:ext cx="1627187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Physical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513" name="Rectangle 13"/>
          <p:cNvSpPr>
            <a:spLocks noGrp="true" noChangeShapeType="true"/>
          </p:cNvSpPr>
          <p:nvPr/>
        </p:nvSpPr>
        <p:spPr>
          <a:xfrm>
            <a:off x="6605587" y="317182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7</a:t>
            </a:r>
            <a:endParaRPr/>
          </a:p>
        </p:txBody>
      </p:sp>
      <p:sp>
        <p:nvSpPr>
          <p:cNvPr id="514" name="Rectangle 14"/>
          <p:cNvSpPr>
            <a:spLocks noGrp="true" noChangeShapeType="true"/>
          </p:cNvSpPr>
          <p:nvPr/>
        </p:nvSpPr>
        <p:spPr>
          <a:xfrm>
            <a:off x="6605587" y="3381375"/>
            <a:ext cx="1379537" cy="228600"/>
          </a:xfrm>
          <a:prstGeom prst="rect">
            <a:avLst/>
          </a:prstGeom>
          <a:solidFill>
            <a:srgbClr val="F1C7C7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VP 4</a:t>
            </a:r>
            <a:endParaRPr/>
          </a:p>
        </p:txBody>
      </p:sp>
      <p:sp>
        <p:nvSpPr>
          <p:cNvPr id="515" name="Line 15"/>
          <p:cNvSpPr>
            <a:spLocks noGrp="true" noChangeShapeType="true"/>
          </p:cNvSpPr>
          <p:nvPr/>
        </p:nvSpPr>
        <p:spPr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16" name="Line 16"/>
          <p:cNvSpPr>
            <a:spLocks noGrp="true" noChangeShapeType="true"/>
          </p:cNvSpPr>
          <p:nvPr/>
        </p:nvSpPr>
        <p:spPr>
          <a:xfrm flipV="true">
            <a:off x="4086225" y="3198812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17" name="Line 17"/>
          <p:cNvSpPr>
            <a:spLocks noGrp="true" noChangeShapeType="true"/>
          </p:cNvSpPr>
          <p:nvPr/>
        </p:nvSpPr>
        <p:spPr>
          <a:xfrm flipV="true">
            <a:off x="4111625" y="2970212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18" name="Line 18"/>
          <p:cNvSpPr>
            <a:spLocks noGrp="true" noChangeShapeType="true"/>
          </p:cNvSpPr>
          <p:nvPr/>
        </p:nvSpPr>
        <p:spPr>
          <a:xfrm flipV="true">
            <a:off x="4060825" y="2741612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19" name="Text Box 19"/>
          <p:cNvSpPr txBox="true">
            <a:spLocks noGrp="true" noChangeShapeType="true"/>
          </p:cNvSpPr>
          <p:nvPr/>
        </p:nvSpPr>
        <p:spPr>
          <a:xfrm>
            <a:off x="6540500" y="4130675"/>
            <a:ext cx="1541462" cy="5730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Virtual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(disk)</a:t>
            </a:r>
            <a:endParaRPr/>
          </a:p>
        </p:txBody>
      </p:sp>
      <p:sp>
        <p:nvSpPr>
          <p:cNvPr id="520" name="Rectangle 20"/>
          <p:cNvSpPr>
            <a:spLocks noGrp="true" noChangeShapeType="true"/>
          </p:cNvSpPr>
          <p:nvPr/>
        </p:nvSpPr>
        <p:spPr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1" name="Rectangle 21"/>
          <p:cNvSpPr>
            <a:spLocks noGrp="true" noChangeShapeType="true"/>
          </p:cNvSpPr>
          <p:nvPr/>
        </p:nvSpPr>
        <p:spPr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2" name="Rectangle 22"/>
          <p:cNvSpPr>
            <a:spLocks noGrp="true" noChangeShapeType="true"/>
          </p:cNvSpPr>
          <p:nvPr/>
        </p:nvSpPr>
        <p:spPr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3" name="Rectangle 23"/>
          <p:cNvSpPr>
            <a:spLocks noGrp="true" noChangeShapeType="true"/>
          </p:cNvSpPr>
          <p:nvPr/>
        </p:nvSpPr>
        <p:spPr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4" name="Rectangle 24"/>
          <p:cNvSpPr>
            <a:spLocks noGrp="true" noChangeShapeType="true"/>
          </p:cNvSpPr>
          <p:nvPr/>
        </p:nvSpPr>
        <p:spPr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5" name="Rectangle 25"/>
          <p:cNvSpPr>
            <a:spLocks noGrp="true" noChangeShapeType="true"/>
          </p:cNvSpPr>
          <p:nvPr/>
        </p:nvSpPr>
        <p:spPr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6" name="Rectangle 26"/>
          <p:cNvSpPr>
            <a:spLocks noGrp="true" noChangeShapeType="true"/>
          </p:cNvSpPr>
          <p:nvPr/>
        </p:nvSpPr>
        <p:spPr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7" name="Rectangle 27"/>
          <p:cNvSpPr>
            <a:spLocks noGrp="true" noChangeShapeType="true"/>
          </p:cNvSpPr>
          <p:nvPr/>
        </p:nvSpPr>
        <p:spPr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8" name="Text Box 28"/>
          <p:cNvSpPr txBox="true">
            <a:spLocks noGrp="true" noChangeShapeType="true"/>
          </p:cNvSpPr>
          <p:nvPr/>
        </p:nvSpPr>
        <p:spPr>
          <a:xfrm>
            <a:off x="2727325" y="2771775"/>
            <a:ext cx="685800" cy="33655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Valid</a:t>
            </a:r>
            <a:endParaRPr/>
          </a:p>
        </p:txBody>
      </p:sp>
      <p:sp>
        <p:nvSpPr>
          <p:cNvPr id="529" name="Text Box 29"/>
          <p:cNvSpPr txBox="true">
            <a:spLocks noGrp="true" noChangeShapeType="true"/>
          </p:cNvSpPr>
          <p:nvPr/>
        </p:nvSpPr>
        <p:spPr>
          <a:xfrm>
            <a:off x="2963862" y="30464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530" name="Text Box 30"/>
          <p:cNvSpPr txBox="true">
            <a:spLocks noGrp="true" noChangeShapeType="true"/>
          </p:cNvSpPr>
          <p:nvPr/>
        </p:nvSpPr>
        <p:spPr>
          <a:xfrm>
            <a:off x="2965450" y="32797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31" name="Text Box 31"/>
          <p:cNvSpPr txBox="true">
            <a:spLocks noGrp="true" noChangeShapeType="true"/>
          </p:cNvSpPr>
          <p:nvPr/>
        </p:nvSpPr>
        <p:spPr>
          <a:xfrm>
            <a:off x="2963862" y="37449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532" name="Text Box 32"/>
          <p:cNvSpPr txBox="true">
            <a:spLocks noGrp="true" noChangeShapeType="true"/>
          </p:cNvSpPr>
          <p:nvPr/>
        </p:nvSpPr>
        <p:spPr>
          <a:xfrm>
            <a:off x="2965450" y="39528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33" name="Text Box 33"/>
          <p:cNvSpPr txBox="true">
            <a:spLocks noGrp="true" noChangeShapeType="true"/>
          </p:cNvSpPr>
          <p:nvPr/>
        </p:nvSpPr>
        <p:spPr>
          <a:xfrm>
            <a:off x="2963862" y="4191000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534" name="Text Box 34"/>
          <p:cNvSpPr txBox="true">
            <a:spLocks noGrp="true" noChangeShapeType="true"/>
          </p:cNvSpPr>
          <p:nvPr/>
        </p:nvSpPr>
        <p:spPr>
          <a:xfrm>
            <a:off x="2965450" y="46513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35" name="Text Box 35"/>
          <p:cNvSpPr txBox="true">
            <a:spLocks noGrp="true" noChangeShapeType="true"/>
          </p:cNvSpPr>
          <p:nvPr/>
        </p:nvSpPr>
        <p:spPr>
          <a:xfrm>
            <a:off x="2963862" y="44180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536" name="Text Box 36"/>
          <p:cNvSpPr txBox="true">
            <a:spLocks noGrp="true" noChangeShapeType="true"/>
          </p:cNvSpPr>
          <p:nvPr/>
        </p:nvSpPr>
        <p:spPr>
          <a:xfrm>
            <a:off x="2965450" y="3511550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37" name="Text Box 37"/>
          <p:cNvSpPr txBox="true">
            <a:spLocks noGrp="true" noChangeShapeType="true"/>
          </p:cNvSpPr>
          <p:nvPr/>
        </p:nvSpPr>
        <p:spPr>
          <a:xfrm>
            <a:off x="3327400" y="2282825"/>
            <a:ext cx="1339850" cy="8191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Physical page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number or 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disk address</a:t>
            </a:r>
            <a:endParaRPr/>
          </a:p>
        </p:txBody>
      </p:sp>
      <p:sp>
        <p:nvSpPr>
          <p:cNvPr id="538" name="Text Box 38"/>
          <p:cNvSpPr txBox="true">
            <a:spLocks noGrp="true" noChangeShapeType="true"/>
          </p:cNvSpPr>
          <p:nvPr/>
        </p:nvSpPr>
        <p:spPr>
          <a:xfrm>
            <a:off x="2349500" y="30114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0</a:t>
            </a:r>
            <a:endParaRPr/>
          </a:p>
        </p:txBody>
      </p:sp>
      <p:sp>
        <p:nvSpPr>
          <p:cNvPr id="539" name="Text Box 39"/>
          <p:cNvSpPr txBox="true">
            <a:spLocks noGrp="true" noChangeShapeType="true"/>
          </p:cNvSpPr>
          <p:nvPr/>
        </p:nvSpPr>
        <p:spPr>
          <a:xfrm>
            <a:off x="2346325" y="46243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7</a:t>
            </a:r>
            <a:endParaRPr/>
          </a:p>
        </p:txBody>
      </p:sp>
      <p:sp>
        <p:nvSpPr>
          <p:cNvPr id="540" name="Text Box 40"/>
          <p:cNvSpPr txBox="true">
            <a:spLocks noGrp="true" noChangeShapeType="true"/>
          </p:cNvSpPr>
          <p:nvPr/>
        </p:nvSpPr>
        <p:spPr>
          <a:xfrm>
            <a:off x="7970837" y="26812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0</a:t>
            </a:r>
            <a:endParaRPr/>
          </a:p>
        </p:txBody>
      </p:sp>
      <p:sp>
        <p:nvSpPr>
          <p:cNvPr id="541" name="Rectangle 41"/>
          <p:cNvSpPr>
            <a:spLocks noGrp="true" noChangeShapeType="true"/>
          </p:cNvSpPr>
          <p:nvPr/>
        </p:nvSpPr>
        <p:spPr>
          <a:xfrm>
            <a:off x="6605587" y="29464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2</a:t>
            </a:r>
            <a:endParaRPr/>
          </a:p>
        </p:txBody>
      </p:sp>
      <p:sp>
        <p:nvSpPr>
          <p:cNvPr id="542" name="Rectangle 42"/>
          <p:cNvSpPr>
            <a:spLocks noGrp="true" noChangeShapeType="true"/>
          </p:cNvSpPr>
          <p:nvPr/>
        </p:nvSpPr>
        <p:spPr>
          <a:xfrm>
            <a:off x="6605587" y="27178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1</a:t>
            </a:r>
            <a:endParaRPr/>
          </a:p>
        </p:txBody>
      </p:sp>
      <p:sp>
        <p:nvSpPr>
          <p:cNvPr id="543" name="Oval 43"/>
          <p:cNvSpPr>
            <a:spLocks noGrp="true" noChangeShapeType="true"/>
          </p:cNvSpPr>
          <p:nvPr/>
        </p:nvSpPr>
        <p:spPr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4" name="Oval 44"/>
          <p:cNvSpPr>
            <a:spLocks noGrp="true" noChangeShapeType="true"/>
          </p:cNvSpPr>
          <p:nvPr/>
        </p:nvSpPr>
        <p:spPr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5" name="Oval 45"/>
          <p:cNvSpPr>
            <a:spLocks noGrp="true" noChangeShapeType="true"/>
          </p:cNvSpPr>
          <p:nvPr/>
        </p:nvSpPr>
        <p:spPr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6" name="Oval 46"/>
          <p:cNvSpPr>
            <a:spLocks noGrp="true" noChangeShapeType="true"/>
          </p:cNvSpPr>
          <p:nvPr/>
        </p:nvSpPr>
        <p:spPr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7" name="Text Box 47"/>
          <p:cNvSpPr txBox="true">
            <a:spLocks noGrp="true" noChangeShapeType="true"/>
          </p:cNvSpPr>
          <p:nvPr/>
        </p:nvSpPr>
        <p:spPr>
          <a:xfrm>
            <a:off x="7983537" y="33416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3</a:t>
            </a:r>
            <a:endParaRPr/>
          </a:p>
        </p:txBody>
      </p:sp>
      <p:sp>
        <p:nvSpPr>
          <p:cNvPr id="548" name="Rectangle 48"/>
          <p:cNvSpPr>
            <a:spLocks noGrp="true" noChangeShapeType="true"/>
          </p:cNvSpPr>
          <p:nvPr/>
        </p:nvSpPr>
        <p:spPr>
          <a:xfrm>
            <a:off x="6613525" y="475932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1</a:t>
            </a:r>
            <a:endParaRPr/>
          </a:p>
        </p:txBody>
      </p:sp>
      <p:sp>
        <p:nvSpPr>
          <p:cNvPr id="549" name="Rectangle 49"/>
          <p:cNvSpPr>
            <a:spLocks noGrp="true" noChangeShapeType="true"/>
          </p:cNvSpPr>
          <p:nvPr/>
        </p:nvSpPr>
        <p:spPr>
          <a:xfrm>
            <a:off x="6613525" y="507047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2</a:t>
            </a:r>
            <a:endParaRPr/>
          </a:p>
        </p:txBody>
      </p:sp>
      <p:sp>
        <p:nvSpPr>
          <p:cNvPr id="550" name="Rectangle 50"/>
          <p:cNvSpPr>
            <a:spLocks noGrp="true" noChangeShapeType="true"/>
          </p:cNvSpPr>
          <p:nvPr/>
        </p:nvSpPr>
        <p:spPr>
          <a:xfrm>
            <a:off x="6613525" y="569118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4</a:t>
            </a:r>
            <a:endParaRPr/>
          </a:p>
        </p:txBody>
      </p:sp>
      <p:sp>
        <p:nvSpPr>
          <p:cNvPr id="551" name="Rectangle 51"/>
          <p:cNvSpPr>
            <a:spLocks noGrp="true" noChangeShapeType="true"/>
          </p:cNvSpPr>
          <p:nvPr/>
        </p:nvSpPr>
        <p:spPr>
          <a:xfrm>
            <a:off x="6613525" y="600075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6</a:t>
            </a:r>
            <a:endParaRPr/>
          </a:p>
        </p:txBody>
      </p:sp>
      <p:sp>
        <p:nvSpPr>
          <p:cNvPr id="552" name="Rectangle 52"/>
          <p:cNvSpPr>
            <a:spLocks noGrp="true" noChangeShapeType="true"/>
          </p:cNvSpPr>
          <p:nvPr/>
        </p:nvSpPr>
        <p:spPr>
          <a:xfrm>
            <a:off x="6613525" y="631190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7</a:t>
            </a:r>
            <a:endParaRPr/>
          </a:p>
        </p:txBody>
      </p:sp>
      <p:sp>
        <p:nvSpPr>
          <p:cNvPr id="553" name="Oval 53"/>
          <p:cNvSpPr>
            <a:spLocks noGrp="true" noChangeShapeType="true"/>
          </p:cNvSpPr>
          <p:nvPr/>
        </p:nvSpPr>
        <p:spPr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54" name="Line 54"/>
          <p:cNvSpPr>
            <a:spLocks noGrp="true" noChangeShapeType="true"/>
          </p:cNvSpPr>
          <p:nvPr/>
        </p:nvSpPr>
        <p:spPr>
          <a:xfrm>
            <a:off x="4048125" y="3892550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55" name="Oval 55"/>
          <p:cNvSpPr>
            <a:spLocks noGrp="true" noChangeShapeType="true"/>
          </p:cNvSpPr>
          <p:nvPr/>
        </p:nvSpPr>
        <p:spPr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56" name="Line 56"/>
          <p:cNvSpPr>
            <a:spLocks noGrp="true" noChangeShapeType="true"/>
          </p:cNvSpPr>
          <p:nvPr/>
        </p:nvSpPr>
        <p:spPr>
          <a:xfrm flipV="true">
            <a:off x="4079875" y="3414712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57" name="Rectangle 57"/>
          <p:cNvSpPr>
            <a:spLocks noGrp="true" noChangeShapeType="true"/>
          </p:cNvSpPr>
          <p:nvPr/>
        </p:nvSpPr>
        <p:spPr>
          <a:xfrm>
            <a:off x="6613525" y="538003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3</a:t>
            </a:r>
            <a:endParaRPr/>
          </a:p>
        </p:txBody>
      </p:sp>
      <p:sp>
        <p:nvSpPr>
          <p:cNvPr id="558" name="Rectangle 58"/>
          <p:cNvSpPr>
            <a:spLocks noGrp="true" noChangeShapeType="true"/>
          </p:cNvSpPr>
          <p:nvPr/>
        </p:nvSpPr>
        <p:spPr>
          <a:xfrm>
            <a:off x="457200" y="2514600"/>
            <a:ext cx="1600200" cy="242887"/>
          </a:xfrm>
          <a:prstGeom prst="rect">
            <a:avLst/>
          </a:prstGeom>
          <a:solidFill>
            <a:srgbClr val="F2F2F2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400">
                <a:sym typeface="+mn-ea" charset="1"/>
              </a:rPr>
              <a:t>Virtual address</a:t>
            </a:r>
            <a:endParaRPr/>
          </a:p>
        </p:txBody>
      </p:sp>
      <p:cxnSp>
        <p:nvCxnSpPr>
          <p:cNvPr id="559" name=""/>
          <p:cNvCxnSpPr/>
          <p:nvPr/>
        </p:nvCxnSpPr>
        <p:spPr>
          <a:xfrm rot="5400000" flipH="false" flipV="true">
            <a:off x="1527175" y="2486025"/>
            <a:ext cx="1142999" cy="1682749"/>
          </a:xfrm>
          <a:prstGeom prst="bent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p="http://schemas.openxmlformats.org/presentationml/2006/main">
  <p:cSld>
    <p:spTree>
      <p:nvGrpSpPr>
        <p:cNvPr id="5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298450" y="588962"/>
            <a:ext cx="8281987" cy="7826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Handling Page Fault</a:t>
            </a:r>
            <a:endParaRPr/>
          </a:p>
        </p:txBody>
      </p:sp>
      <p:sp>
        <p:nvSpPr>
          <p:cNvPr id="562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09562" y="1376362"/>
            <a:ext cx="8307387" cy="7572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000"/>
              <a:t>Page miss causes page fault (an exception)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000"/>
              <a:t>Page fault handler selects a victim to be evicted (here VP 4)</a:t>
            </a:r>
            <a:endParaRPr/>
          </a:p>
        </p:txBody>
      </p:sp>
      <p:sp>
        <p:nvSpPr>
          <p:cNvPr id="563" name="Rectangle 3"/>
          <p:cNvSpPr>
            <a:spLocks noGrp="true" noChangeShapeType="true"/>
          </p:cNvSpPr>
          <p:nvPr/>
        </p:nvSpPr>
        <p:spPr>
          <a:xfrm>
            <a:off x="3260725" y="44481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64" name="Rectangle 4"/>
          <p:cNvSpPr>
            <a:spLocks noGrp="true" noChangeShapeType="true"/>
          </p:cNvSpPr>
          <p:nvPr/>
        </p:nvSpPr>
        <p:spPr>
          <a:xfrm>
            <a:off x="3260725" y="4676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65" name="Rectangle 5"/>
          <p:cNvSpPr>
            <a:spLocks noGrp="true" noChangeShapeType="true"/>
          </p:cNvSpPr>
          <p:nvPr/>
        </p:nvSpPr>
        <p:spPr>
          <a:xfrm>
            <a:off x="3260725" y="4219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566" name="Rectangle 6"/>
          <p:cNvSpPr>
            <a:spLocks noGrp="true" noChangeShapeType="true"/>
          </p:cNvSpPr>
          <p:nvPr/>
        </p:nvSpPr>
        <p:spPr>
          <a:xfrm>
            <a:off x="3260725" y="30765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567" name="Rectangle 7"/>
          <p:cNvSpPr>
            <a:spLocks noGrp="true" noChangeShapeType="true"/>
          </p:cNvSpPr>
          <p:nvPr/>
        </p:nvSpPr>
        <p:spPr>
          <a:xfrm>
            <a:off x="3260725" y="33051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68" name="Rectangle 8"/>
          <p:cNvSpPr>
            <a:spLocks noGrp="true" noChangeShapeType="true"/>
          </p:cNvSpPr>
          <p:nvPr/>
        </p:nvSpPr>
        <p:spPr>
          <a:xfrm>
            <a:off x="3260725" y="35337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69" name="Rectangle 9"/>
          <p:cNvSpPr>
            <a:spLocks noGrp="true" noChangeShapeType="true"/>
          </p:cNvSpPr>
          <p:nvPr/>
        </p:nvSpPr>
        <p:spPr>
          <a:xfrm>
            <a:off x="3260725" y="37623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70" name="Rectangle 10"/>
          <p:cNvSpPr>
            <a:spLocks noGrp="true" noChangeShapeType="true"/>
          </p:cNvSpPr>
          <p:nvPr/>
        </p:nvSpPr>
        <p:spPr>
          <a:xfrm>
            <a:off x="3260725" y="39909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71" name="Text Box 11"/>
          <p:cNvSpPr txBox="true">
            <a:spLocks noGrp="true" noChangeShapeType="true"/>
          </p:cNvSpPr>
          <p:nvPr/>
        </p:nvSpPr>
        <p:spPr>
          <a:xfrm>
            <a:off x="3213100" y="4946650"/>
            <a:ext cx="1690687" cy="812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Memory resident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page table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572" name="Text Box 12"/>
          <p:cNvSpPr txBox="true">
            <a:spLocks noGrp="true" noChangeShapeType="true"/>
          </p:cNvSpPr>
          <p:nvPr/>
        </p:nvSpPr>
        <p:spPr>
          <a:xfrm>
            <a:off x="6488112" y="2133600"/>
            <a:ext cx="1627187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Physical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573" name="Rectangle 13"/>
          <p:cNvSpPr>
            <a:spLocks noGrp="true" noChangeShapeType="true"/>
          </p:cNvSpPr>
          <p:nvPr/>
        </p:nvSpPr>
        <p:spPr>
          <a:xfrm>
            <a:off x="6605587" y="317182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7</a:t>
            </a:r>
            <a:endParaRPr/>
          </a:p>
        </p:txBody>
      </p:sp>
      <p:sp>
        <p:nvSpPr>
          <p:cNvPr id="574" name="Rectangle 14"/>
          <p:cNvSpPr>
            <a:spLocks noGrp="true" noChangeShapeType="true"/>
          </p:cNvSpPr>
          <p:nvPr/>
        </p:nvSpPr>
        <p:spPr>
          <a:xfrm>
            <a:off x="6605587" y="338137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3</a:t>
            </a:r>
            <a:endParaRPr/>
          </a:p>
        </p:txBody>
      </p:sp>
      <p:sp>
        <p:nvSpPr>
          <p:cNvPr id="575" name="Line 15"/>
          <p:cNvSpPr>
            <a:spLocks noGrp="true" noChangeShapeType="true"/>
          </p:cNvSpPr>
          <p:nvPr/>
        </p:nvSpPr>
        <p:spPr>
          <a:xfrm>
            <a:off x="4086225" y="45688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76" name="Line 16"/>
          <p:cNvSpPr>
            <a:spLocks noGrp="true" noChangeShapeType="true"/>
          </p:cNvSpPr>
          <p:nvPr/>
        </p:nvSpPr>
        <p:spPr>
          <a:xfrm flipV="true">
            <a:off x="4086225" y="3198812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77" name="Line 17"/>
          <p:cNvSpPr>
            <a:spLocks noGrp="true" noChangeShapeType="true"/>
          </p:cNvSpPr>
          <p:nvPr/>
        </p:nvSpPr>
        <p:spPr>
          <a:xfrm flipV="true">
            <a:off x="4111625" y="2970212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78" name="Line 18"/>
          <p:cNvSpPr>
            <a:spLocks noGrp="true" noChangeShapeType="true"/>
          </p:cNvSpPr>
          <p:nvPr/>
        </p:nvSpPr>
        <p:spPr>
          <a:xfrm flipV="true">
            <a:off x="4060825" y="2741612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579" name="Text Box 19"/>
          <p:cNvSpPr txBox="true">
            <a:spLocks noGrp="true" noChangeShapeType="true"/>
          </p:cNvSpPr>
          <p:nvPr/>
        </p:nvSpPr>
        <p:spPr>
          <a:xfrm>
            <a:off x="6540500" y="4130675"/>
            <a:ext cx="1541462" cy="5730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Virtual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(disk)</a:t>
            </a:r>
            <a:endParaRPr/>
          </a:p>
        </p:txBody>
      </p:sp>
      <p:sp>
        <p:nvSpPr>
          <p:cNvPr id="580" name="Rectangle 20"/>
          <p:cNvSpPr>
            <a:spLocks noGrp="true" noChangeShapeType="true"/>
          </p:cNvSpPr>
          <p:nvPr/>
        </p:nvSpPr>
        <p:spPr>
          <a:xfrm>
            <a:off x="2955925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81" name="Rectangle 21"/>
          <p:cNvSpPr>
            <a:spLocks noGrp="true" noChangeShapeType="true"/>
          </p:cNvSpPr>
          <p:nvPr/>
        </p:nvSpPr>
        <p:spPr>
          <a:xfrm>
            <a:off x="2955925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82" name="Rectangle 22"/>
          <p:cNvSpPr>
            <a:spLocks noGrp="true" noChangeShapeType="true"/>
          </p:cNvSpPr>
          <p:nvPr/>
        </p:nvSpPr>
        <p:spPr>
          <a:xfrm>
            <a:off x="2955925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83" name="Rectangle 23"/>
          <p:cNvSpPr>
            <a:spLocks noGrp="true" noChangeShapeType="true"/>
          </p:cNvSpPr>
          <p:nvPr/>
        </p:nvSpPr>
        <p:spPr>
          <a:xfrm>
            <a:off x="2955925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84" name="Rectangle 24"/>
          <p:cNvSpPr>
            <a:spLocks noGrp="true" noChangeShapeType="true"/>
          </p:cNvSpPr>
          <p:nvPr/>
        </p:nvSpPr>
        <p:spPr>
          <a:xfrm>
            <a:off x="2955925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85" name="Rectangle 25"/>
          <p:cNvSpPr>
            <a:spLocks noGrp="true" noChangeShapeType="true"/>
          </p:cNvSpPr>
          <p:nvPr/>
        </p:nvSpPr>
        <p:spPr>
          <a:xfrm>
            <a:off x="2955925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86" name="Rectangle 26"/>
          <p:cNvSpPr>
            <a:spLocks noGrp="true" noChangeShapeType="true"/>
          </p:cNvSpPr>
          <p:nvPr/>
        </p:nvSpPr>
        <p:spPr>
          <a:xfrm>
            <a:off x="2955925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87" name="Rectangle 27"/>
          <p:cNvSpPr>
            <a:spLocks noGrp="true" noChangeShapeType="true"/>
          </p:cNvSpPr>
          <p:nvPr/>
        </p:nvSpPr>
        <p:spPr>
          <a:xfrm>
            <a:off x="2955925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88" name="Text Box 28"/>
          <p:cNvSpPr txBox="true">
            <a:spLocks noGrp="true" noChangeShapeType="true"/>
          </p:cNvSpPr>
          <p:nvPr/>
        </p:nvSpPr>
        <p:spPr>
          <a:xfrm>
            <a:off x="2727325" y="2771775"/>
            <a:ext cx="685800" cy="33655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Valid</a:t>
            </a:r>
            <a:endParaRPr/>
          </a:p>
        </p:txBody>
      </p:sp>
      <p:sp>
        <p:nvSpPr>
          <p:cNvPr id="589" name="Text Box 29"/>
          <p:cNvSpPr txBox="true">
            <a:spLocks noGrp="true" noChangeShapeType="true"/>
          </p:cNvSpPr>
          <p:nvPr/>
        </p:nvSpPr>
        <p:spPr>
          <a:xfrm>
            <a:off x="2963862" y="30464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590" name="Text Box 30"/>
          <p:cNvSpPr txBox="true">
            <a:spLocks noGrp="true" noChangeShapeType="true"/>
          </p:cNvSpPr>
          <p:nvPr/>
        </p:nvSpPr>
        <p:spPr>
          <a:xfrm>
            <a:off x="2965450" y="32797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91" name="Text Box 31"/>
          <p:cNvSpPr txBox="true">
            <a:spLocks noGrp="true" noChangeShapeType="true"/>
          </p:cNvSpPr>
          <p:nvPr/>
        </p:nvSpPr>
        <p:spPr>
          <a:xfrm>
            <a:off x="2963862" y="3744912"/>
            <a:ext cx="27305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92" name="Text Box 32"/>
          <p:cNvSpPr txBox="true">
            <a:spLocks noGrp="true" noChangeShapeType="true"/>
          </p:cNvSpPr>
          <p:nvPr/>
        </p:nvSpPr>
        <p:spPr>
          <a:xfrm>
            <a:off x="2965450" y="3952875"/>
            <a:ext cx="273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593" name="Text Box 33"/>
          <p:cNvSpPr txBox="true">
            <a:spLocks noGrp="true" noChangeShapeType="true"/>
          </p:cNvSpPr>
          <p:nvPr/>
        </p:nvSpPr>
        <p:spPr>
          <a:xfrm>
            <a:off x="2963862" y="4191000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594" name="Text Box 34"/>
          <p:cNvSpPr txBox="true">
            <a:spLocks noGrp="true" noChangeShapeType="true"/>
          </p:cNvSpPr>
          <p:nvPr/>
        </p:nvSpPr>
        <p:spPr>
          <a:xfrm>
            <a:off x="2965450" y="46513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95" name="Text Box 35"/>
          <p:cNvSpPr txBox="true">
            <a:spLocks noGrp="true" noChangeShapeType="true"/>
          </p:cNvSpPr>
          <p:nvPr/>
        </p:nvSpPr>
        <p:spPr>
          <a:xfrm>
            <a:off x="2963862" y="44180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596" name="Text Box 36"/>
          <p:cNvSpPr txBox="true">
            <a:spLocks noGrp="true" noChangeShapeType="true"/>
          </p:cNvSpPr>
          <p:nvPr/>
        </p:nvSpPr>
        <p:spPr>
          <a:xfrm>
            <a:off x="2965450" y="3511550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597" name="Text Box 37"/>
          <p:cNvSpPr txBox="true">
            <a:spLocks noGrp="true" noChangeShapeType="true"/>
          </p:cNvSpPr>
          <p:nvPr/>
        </p:nvSpPr>
        <p:spPr>
          <a:xfrm>
            <a:off x="3327400" y="2282825"/>
            <a:ext cx="1339850" cy="8191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Physical page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number or 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disk address</a:t>
            </a:r>
            <a:endParaRPr/>
          </a:p>
        </p:txBody>
      </p:sp>
      <p:sp>
        <p:nvSpPr>
          <p:cNvPr id="598" name="Text Box 38"/>
          <p:cNvSpPr txBox="true">
            <a:spLocks noGrp="true" noChangeShapeType="true"/>
          </p:cNvSpPr>
          <p:nvPr/>
        </p:nvSpPr>
        <p:spPr>
          <a:xfrm>
            <a:off x="2349500" y="30114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0</a:t>
            </a:r>
            <a:endParaRPr/>
          </a:p>
        </p:txBody>
      </p:sp>
      <p:sp>
        <p:nvSpPr>
          <p:cNvPr id="599" name="Text Box 39"/>
          <p:cNvSpPr txBox="true">
            <a:spLocks noGrp="true" noChangeShapeType="true"/>
          </p:cNvSpPr>
          <p:nvPr/>
        </p:nvSpPr>
        <p:spPr>
          <a:xfrm>
            <a:off x="2346325" y="46243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7</a:t>
            </a:r>
            <a:endParaRPr/>
          </a:p>
        </p:txBody>
      </p:sp>
      <p:sp>
        <p:nvSpPr>
          <p:cNvPr id="600" name="Text Box 40"/>
          <p:cNvSpPr txBox="true">
            <a:spLocks noGrp="true" noChangeShapeType="true"/>
          </p:cNvSpPr>
          <p:nvPr/>
        </p:nvSpPr>
        <p:spPr>
          <a:xfrm>
            <a:off x="7970837" y="26812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0</a:t>
            </a:r>
            <a:endParaRPr/>
          </a:p>
        </p:txBody>
      </p:sp>
      <p:sp>
        <p:nvSpPr>
          <p:cNvPr id="601" name="Rectangle 41"/>
          <p:cNvSpPr>
            <a:spLocks noGrp="true" noChangeShapeType="true"/>
          </p:cNvSpPr>
          <p:nvPr/>
        </p:nvSpPr>
        <p:spPr>
          <a:xfrm>
            <a:off x="6605587" y="29464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2</a:t>
            </a:r>
            <a:endParaRPr/>
          </a:p>
        </p:txBody>
      </p:sp>
      <p:sp>
        <p:nvSpPr>
          <p:cNvPr id="602" name="Rectangle 42"/>
          <p:cNvSpPr>
            <a:spLocks noGrp="true" noChangeShapeType="true"/>
          </p:cNvSpPr>
          <p:nvPr/>
        </p:nvSpPr>
        <p:spPr>
          <a:xfrm>
            <a:off x="6605587" y="27178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1</a:t>
            </a:r>
            <a:endParaRPr/>
          </a:p>
        </p:txBody>
      </p:sp>
      <p:sp>
        <p:nvSpPr>
          <p:cNvPr id="603" name="Oval 43"/>
          <p:cNvSpPr>
            <a:spLocks noGrp="true" noChangeShapeType="true"/>
          </p:cNvSpPr>
          <p:nvPr/>
        </p:nvSpPr>
        <p:spPr>
          <a:xfrm>
            <a:off x="4035425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04" name="Oval 44"/>
          <p:cNvSpPr>
            <a:spLocks noGrp="true" noChangeShapeType="true"/>
          </p:cNvSpPr>
          <p:nvPr/>
        </p:nvSpPr>
        <p:spPr>
          <a:xfrm>
            <a:off x="4035425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05" name="Oval 45"/>
          <p:cNvSpPr>
            <a:spLocks noGrp="true" noChangeShapeType="true"/>
          </p:cNvSpPr>
          <p:nvPr/>
        </p:nvSpPr>
        <p:spPr>
          <a:xfrm>
            <a:off x="4035425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06" name="Oval 46"/>
          <p:cNvSpPr>
            <a:spLocks noGrp="true" noChangeShapeType="true"/>
          </p:cNvSpPr>
          <p:nvPr/>
        </p:nvSpPr>
        <p:spPr>
          <a:xfrm>
            <a:off x="4035425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07" name="Text Box 47"/>
          <p:cNvSpPr txBox="true">
            <a:spLocks noGrp="true" noChangeShapeType="true"/>
          </p:cNvSpPr>
          <p:nvPr/>
        </p:nvSpPr>
        <p:spPr>
          <a:xfrm>
            <a:off x="7983537" y="33416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3</a:t>
            </a:r>
            <a:endParaRPr/>
          </a:p>
        </p:txBody>
      </p:sp>
      <p:sp>
        <p:nvSpPr>
          <p:cNvPr id="608" name="Rectangle 48"/>
          <p:cNvSpPr>
            <a:spLocks noGrp="true" noChangeShapeType="true"/>
          </p:cNvSpPr>
          <p:nvPr/>
        </p:nvSpPr>
        <p:spPr>
          <a:xfrm>
            <a:off x="6613525" y="475932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1</a:t>
            </a:r>
            <a:endParaRPr/>
          </a:p>
        </p:txBody>
      </p:sp>
      <p:sp>
        <p:nvSpPr>
          <p:cNvPr id="609" name="Rectangle 49"/>
          <p:cNvSpPr>
            <a:spLocks noGrp="true" noChangeShapeType="true"/>
          </p:cNvSpPr>
          <p:nvPr/>
        </p:nvSpPr>
        <p:spPr>
          <a:xfrm>
            <a:off x="6613525" y="507047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2</a:t>
            </a:r>
            <a:endParaRPr/>
          </a:p>
        </p:txBody>
      </p:sp>
      <p:sp>
        <p:nvSpPr>
          <p:cNvPr id="610" name="Rectangle 50"/>
          <p:cNvSpPr>
            <a:spLocks noGrp="true" noChangeShapeType="true"/>
          </p:cNvSpPr>
          <p:nvPr/>
        </p:nvSpPr>
        <p:spPr>
          <a:xfrm>
            <a:off x="6613525" y="569118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4</a:t>
            </a:r>
            <a:endParaRPr/>
          </a:p>
        </p:txBody>
      </p:sp>
      <p:sp>
        <p:nvSpPr>
          <p:cNvPr id="611" name="Rectangle 51"/>
          <p:cNvSpPr>
            <a:spLocks noGrp="true" noChangeShapeType="true"/>
          </p:cNvSpPr>
          <p:nvPr/>
        </p:nvSpPr>
        <p:spPr>
          <a:xfrm>
            <a:off x="6613525" y="600075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6</a:t>
            </a:r>
            <a:endParaRPr/>
          </a:p>
        </p:txBody>
      </p:sp>
      <p:sp>
        <p:nvSpPr>
          <p:cNvPr id="612" name="Rectangle 52"/>
          <p:cNvSpPr>
            <a:spLocks noGrp="true" noChangeShapeType="true"/>
          </p:cNvSpPr>
          <p:nvPr/>
        </p:nvSpPr>
        <p:spPr>
          <a:xfrm>
            <a:off x="6613525" y="631190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7</a:t>
            </a:r>
            <a:endParaRPr/>
          </a:p>
        </p:txBody>
      </p:sp>
      <p:sp>
        <p:nvSpPr>
          <p:cNvPr id="613" name="Oval 53"/>
          <p:cNvSpPr>
            <a:spLocks noGrp="true" noChangeShapeType="true"/>
          </p:cNvSpPr>
          <p:nvPr/>
        </p:nvSpPr>
        <p:spPr>
          <a:xfrm>
            <a:off x="4035425" y="38481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14" name="Line 54"/>
          <p:cNvSpPr>
            <a:spLocks noGrp="true" noChangeShapeType="true"/>
          </p:cNvSpPr>
          <p:nvPr/>
        </p:nvSpPr>
        <p:spPr>
          <a:xfrm>
            <a:off x="4079875" y="4087812"/>
            <a:ext cx="2533650" cy="16033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15" name="Oval 55"/>
          <p:cNvSpPr>
            <a:spLocks noGrp="true" noChangeShapeType="true"/>
          </p:cNvSpPr>
          <p:nvPr/>
        </p:nvSpPr>
        <p:spPr>
          <a:xfrm>
            <a:off x="4035425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16" name="Line 56"/>
          <p:cNvSpPr>
            <a:spLocks noGrp="true" noChangeShapeType="true"/>
          </p:cNvSpPr>
          <p:nvPr/>
        </p:nvSpPr>
        <p:spPr>
          <a:xfrm flipV="true">
            <a:off x="4086225" y="3443287"/>
            <a:ext cx="2527300" cy="433387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17" name="Rectangle 57"/>
          <p:cNvSpPr>
            <a:spLocks noGrp="true" noChangeShapeType="true"/>
          </p:cNvSpPr>
          <p:nvPr/>
        </p:nvSpPr>
        <p:spPr>
          <a:xfrm>
            <a:off x="6613525" y="538003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3</a:t>
            </a:r>
            <a:endParaRPr/>
          </a:p>
        </p:txBody>
      </p:sp>
      <p:sp>
        <p:nvSpPr>
          <p:cNvPr id="618" name="Rectangle 58"/>
          <p:cNvSpPr>
            <a:spLocks noGrp="true" noChangeShapeType="true"/>
          </p:cNvSpPr>
          <p:nvPr/>
        </p:nvSpPr>
        <p:spPr>
          <a:xfrm>
            <a:off x="457200" y="2514600"/>
            <a:ext cx="1600200" cy="242887"/>
          </a:xfrm>
          <a:prstGeom prst="rect">
            <a:avLst/>
          </a:prstGeom>
          <a:solidFill>
            <a:srgbClr val="F2F2F2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400">
                <a:sym typeface="+mn-ea" charset="1"/>
              </a:rPr>
              <a:t>Virtual address</a:t>
            </a:r>
            <a:endParaRPr/>
          </a:p>
        </p:txBody>
      </p:sp>
      <p:cxnSp>
        <p:nvCxnSpPr>
          <p:cNvPr id="619" name=""/>
          <p:cNvCxnSpPr/>
          <p:nvPr/>
        </p:nvCxnSpPr>
        <p:spPr>
          <a:xfrm rot="5400000" flipH="false" flipV="true">
            <a:off x="1527175" y="2486025"/>
            <a:ext cx="1142999" cy="1682749"/>
          </a:xfrm>
          <a:prstGeom prst="bent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p="http://schemas.openxmlformats.org/presentationml/2006/main">
  <p:cSld>
    <p:spTree>
      <p:nvGrpSpPr>
        <p:cNvPr id="6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298450" y="588962"/>
            <a:ext cx="8281987" cy="7826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Handling Page Fault</a:t>
            </a:r>
            <a:endParaRPr/>
          </a:p>
        </p:txBody>
      </p:sp>
      <p:sp>
        <p:nvSpPr>
          <p:cNvPr id="622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09562" y="1376362"/>
            <a:ext cx="8307387" cy="75723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1800"/>
              <a:t>Page miss causes page fault (an exception)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1800"/>
              <a:t>Page fault handler selects a victim to be evicted (here VP 4)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1800"/>
              <a:t>Offending instruction is restarted: page hit!</a:t>
            </a:r>
            <a:endParaRPr/>
          </a:p>
        </p:txBody>
      </p:sp>
      <p:sp>
        <p:nvSpPr>
          <p:cNvPr id="623" name="Rectangle 3"/>
          <p:cNvSpPr>
            <a:spLocks noGrp="true" noChangeShapeType="true"/>
          </p:cNvSpPr>
          <p:nvPr/>
        </p:nvSpPr>
        <p:spPr>
          <a:xfrm>
            <a:off x="3260725" y="46894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24" name="Rectangle 4"/>
          <p:cNvSpPr>
            <a:spLocks noGrp="true" noChangeShapeType="true"/>
          </p:cNvSpPr>
          <p:nvPr/>
        </p:nvSpPr>
        <p:spPr>
          <a:xfrm>
            <a:off x="3260725" y="49180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25" name="Rectangle 5"/>
          <p:cNvSpPr>
            <a:spLocks noGrp="true" noChangeShapeType="true"/>
          </p:cNvSpPr>
          <p:nvPr/>
        </p:nvSpPr>
        <p:spPr>
          <a:xfrm>
            <a:off x="3260725" y="44608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626" name="Rectangle 6"/>
          <p:cNvSpPr>
            <a:spLocks noGrp="true" noChangeShapeType="true"/>
          </p:cNvSpPr>
          <p:nvPr/>
        </p:nvSpPr>
        <p:spPr>
          <a:xfrm>
            <a:off x="3260725" y="33178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627" name="Rectangle 7"/>
          <p:cNvSpPr>
            <a:spLocks noGrp="true" noChangeShapeType="true"/>
          </p:cNvSpPr>
          <p:nvPr/>
        </p:nvSpPr>
        <p:spPr>
          <a:xfrm>
            <a:off x="3260725" y="35464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28" name="Rectangle 8"/>
          <p:cNvSpPr>
            <a:spLocks noGrp="true" noChangeShapeType="true"/>
          </p:cNvSpPr>
          <p:nvPr/>
        </p:nvSpPr>
        <p:spPr>
          <a:xfrm>
            <a:off x="3260725" y="37750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29" name="Rectangle 9"/>
          <p:cNvSpPr>
            <a:spLocks noGrp="true" noChangeShapeType="true"/>
          </p:cNvSpPr>
          <p:nvPr/>
        </p:nvSpPr>
        <p:spPr>
          <a:xfrm>
            <a:off x="3260725" y="40036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30" name="Rectangle 10"/>
          <p:cNvSpPr>
            <a:spLocks noGrp="true" noChangeShapeType="true"/>
          </p:cNvSpPr>
          <p:nvPr/>
        </p:nvSpPr>
        <p:spPr>
          <a:xfrm>
            <a:off x="3260725" y="42322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31" name="Text Box 11"/>
          <p:cNvSpPr txBox="true">
            <a:spLocks noGrp="true" noChangeShapeType="true"/>
          </p:cNvSpPr>
          <p:nvPr/>
        </p:nvSpPr>
        <p:spPr>
          <a:xfrm>
            <a:off x="3213100" y="5187950"/>
            <a:ext cx="1690687" cy="812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Memory resident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page table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632" name="Text Box 12"/>
          <p:cNvSpPr txBox="true">
            <a:spLocks noGrp="true" noChangeShapeType="true"/>
          </p:cNvSpPr>
          <p:nvPr/>
        </p:nvSpPr>
        <p:spPr>
          <a:xfrm>
            <a:off x="6488112" y="2374900"/>
            <a:ext cx="1627187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Physical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633" name="Rectangle 13"/>
          <p:cNvSpPr>
            <a:spLocks noGrp="true" noChangeShapeType="true"/>
          </p:cNvSpPr>
          <p:nvPr/>
        </p:nvSpPr>
        <p:spPr>
          <a:xfrm>
            <a:off x="6605587" y="341312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7</a:t>
            </a:r>
            <a:endParaRPr/>
          </a:p>
        </p:txBody>
      </p:sp>
      <p:sp>
        <p:nvSpPr>
          <p:cNvPr id="634" name="Rectangle 14"/>
          <p:cNvSpPr>
            <a:spLocks noGrp="true" noChangeShapeType="true"/>
          </p:cNvSpPr>
          <p:nvPr/>
        </p:nvSpPr>
        <p:spPr>
          <a:xfrm>
            <a:off x="6605587" y="362267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3</a:t>
            </a:r>
            <a:endParaRPr/>
          </a:p>
        </p:txBody>
      </p:sp>
      <p:sp>
        <p:nvSpPr>
          <p:cNvPr id="635" name="Line 15"/>
          <p:cNvSpPr>
            <a:spLocks noGrp="true" noChangeShapeType="true"/>
          </p:cNvSpPr>
          <p:nvPr/>
        </p:nvSpPr>
        <p:spPr>
          <a:xfrm>
            <a:off x="4086225" y="4810125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36" name="Line 16"/>
          <p:cNvSpPr>
            <a:spLocks noGrp="true" noChangeShapeType="true"/>
          </p:cNvSpPr>
          <p:nvPr/>
        </p:nvSpPr>
        <p:spPr>
          <a:xfrm flipV="true">
            <a:off x="4086225" y="3440112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37" name="Line 17"/>
          <p:cNvSpPr>
            <a:spLocks noGrp="true" noChangeShapeType="true"/>
          </p:cNvSpPr>
          <p:nvPr/>
        </p:nvSpPr>
        <p:spPr>
          <a:xfrm flipV="true">
            <a:off x="4111625" y="3211512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38" name="Line 18"/>
          <p:cNvSpPr>
            <a:spLocks noGrp="true" noChangeShapeType="true"/>
          </p:cNvSpPr>
          <p:nvPr/>
        </p:nvSpPr>
        <p:spPr>
          <a:xfrm flipV="true">
            <a:off x="4060825" y="2982912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39" name="Text Box 19"/>
          <p:cNvSpPr txBox="true">
            <a:spLocks noGrp="true" noChangeShapeType="true"/>
          </p:cNvSpPr>
          <p:nvPr/>
        </p:nvSpPr>
        <p:spPr>
          <a:xfrm>
            <a:off x="6540500" y="4371975"/>
            <a:ext cx="1541462" cy="5730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Virtual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(disk)</a:t>
            </a:r>
            <a:endParaRPr/>
          </a:p>
        </p:txBody>
      </p:sp>
      <p:sp>
        <p:nvSpPr>
          <p:cNvPr id="640" name="Rectangle 20"/>
          <p:cNvSpPr>
            <a:spLocks noGrp="true" noChangeShapeType="true"/>
          </p:cNvSpPr>
          <p:nvPr/>
        </p:nvSpPr>
        <p:spPr>
          <a:xfrm>
            <a:off x="2955925" y="4689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41" name="Rectangle 21"/>
          <p:cNvSpPr>
            <a:spLocks noGrp="true" noChangeShapeType="true"/>
          </p:cNvSpPr>
          <p:nvPr/>
        </p:nvSpPr>
        <p:spPr>
          <a:xfrm>
            <a:off x="2955925" y="4918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42" name="Rectangle 22"/>
          <p:cNvSpPr>
            <a:spLocks noGrp="true" noChangeShapeType="true"/>
          </p:cNvSpPr>
          <p:nvPr/>
        </p:nvSpPr>
        <p:spPr>
          <a:xfrm>
            <a:off x="2955925" y="4460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43" name="Rectangle 23"/>
          <p:cNvSpPr>
            <a:spLocks noGrp="true" noChangeShapeType="true"/>
          </p:cNvSpPr>
          <p:nvPr/>
        </p:nvSpPr>
        <p:spPr>
          <a:xfrm>
            <a:off x="2955925" y="3317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44" name="Rectangle 24"/>
          <p:cNvSpPr>
            <a:spLocks noGrp="true" noChangeShapeType="true"/>
          </p:cNvSpPr>
          <p:nvPr/>
        </p:nvSpPr>
        <p:spPr>
          <a:xfrm>
            <a:off x="2955925" y="3546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45" name="Rectangle 25"/>
          <p:cNvSpPr>
            <a:spLocks noGrp="true" noChangeShapeType="true"/>
          </p:cNvSpPr>
          <p:nvPr/>
        </p:nvSpPr>
        <p:spPr>
          <a:xfrm>
            <a:off x="2955925" y="3775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46" name="Rectangle 26"/>
          <p:cNvSpPr>
            <a:spLocks noGrp="true" noChangeShapeType="true"/>
          </p:cNvSpPr>
          <p:nvPr/>
        </p:nvSpPr>
        <p:spPr>
          <a:xfrm>
            <a:off x="2955925" y="4003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47" name="Rectangle 27"/>
          <p:cNvSpPr>
            <a:spLocks noGrp="true" noChangeShapeType="true"/>
          </p:cNvSpPr>
          <p:nvPr/>
        </p:nvSpPr>
        <p:spPr>
          <a:xfrm>
            <a:off x="2955925" y="4232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48" name="Text Box 28"/>
          <p:cNvSpPr txBox="true">
            <a:spLocks noGrp="true" noChangeShapeType="true"/>
          </p:cNvSpPr>
          <p:nvPr/>
        </p:nvSpPr>
        <p:spPr>
          <a:xfrm>
            <a:off x="2727325" y="3013075"/>
            <a:ext cx="685800" cy="33655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Valid</a:t>
            </a:r>
            <a:endParaRPr/>
          </a:p>
        </p:txBody>
      </p:sp>
      <p:sp>
        <p:nvSpPr>
          <p:cNvPr id="649" name="Text Box 29"/>
          <p:cNvSpPr txBox="true">
            <a:spLocks noGrp="true" noChangeShapeType="true"/>
          </p:cNvSpPr>
          <p:nvPr/>
        </p:nvSpPr>
        <p:spPr>
          <a:xfrm>
            <a:off x="2963862" y="32877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650" name="Text Box 30"/>
          <p:cNvSpPr txBox="true">
            <a:spLocks noGrp="true" noChangeShapeType="true"/>
          </p:cNvSpPr>
          <p:nvPr/>
        </p:nvSpPr>
        <p:spPr>
          <a:xfrm>
            <a:off x="2965450" y="35210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51" name="Text Box 31"/>
          <p:cNvSpPr txBox="true">
            <a:spLocks noGrp="true" noChangeShapeType="true"/>
          </p:cNvSpPr>
          <p:nvPr/>
        </p:nvSpPr>
        <p:spPr>
          <a:xfrm>
            <a:off x="2963862" y="3986212"/>
            <a:ext cx="27305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52" name="Text Box 32"/>
          <p:cNvSpPr txBox="true">
            <a:spLocks noGrp="true" noChangeShapeType="true"/>
          </p:cNvSpPr>
          <p:nvPr/>
        </p:nvSpPr>
        <p:spPr>
          <a:xfrm>
            <a:off x="2965450" y="4194175"/>
            <a:ext cx="273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653" name="Text Box 33"/>
          <p:cNvSpPr txBox="true">
            <a:spLocks noGrp="true" noChangeShapeType="true"/>
          </p:cNvSpPr>
          <p:nvPr/>
        </p:nvSpPr>
        <p:spPr>
          <a:xfrm>
            <a:off x="2963862" y="4432300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654" name="Text Box 34"/>
          <p:cNvSpPr txBox="true">
            <a:spLocks noGrp="true" noChangeShapeType="true"/>
          </p:cNvSpPr>
          <p:nvPr/>
        </p:nvSpPr>
        <p:spPr>
          <a:xfrm>
            <a:off x="2965450" y="48926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55" name="Text Box 35"/>
          <p:cNvSpPr txBox="true">
            <a:spLocks noGrp="true" noChangeShapeType="true"/>
          </p:cNvSpPr>
          <p:nvPr/>
        </p:nvSpPr>
        <p:spPr>
          <a:xfrm>
            <a:off x="2963862" y="46593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656" name="Text Box 36"/>
          <p:cNvSpPr txBox="true">
            <a:spLocks noGrp="true" noChangeShapeType="true"/>
          </p:cNvSpPr>
          <p:nvPr/>
        </p:nvSpPr>
        <p:spPr>
          <a:xfrm>
            <a:off x="2965450" y="3752850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657" name="Text Box 37"/>
          <p:cNvSpPr txBox="true">
            <a:spLocks noGrp="true" noChangeShapeType="true"/>
          </p:cNvSpPr>
          <p:nvPr/>
        </p:nvSpPr>
        <p:spPr>
          <a:xfrm>
            <a:off x="3327400" y="2524125"/>
            <a:ext cx="1339850" cy="8191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Physical page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number or 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disk address</a:t>
            </a:r>
            <a:endParaRPr/>
          </a:p>
        </p:txBody>
      </p:sp>
      <p:sp>
        <p:nvSpPr>
          <p:cNvPr id="658" name="Text Box 38"/>
          <p:cNvSpPr txBox="true">
            <a:spLocks noGrp="true" noChangeShapeType="true"/>
          </p:cNvSpPr>
          <p:nvPr/>
        </p:nvSpPr>
        <p:spPr>
          <a:xfrm>
            <a:off x="2349500" y="32527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0</a:t>
            </a:r>
            <a:endParaRPr/>
          </a:p>
        </p:txBody>
      </p:sp>
      <p:sp>
        <p:nvSpPr>
          <p:cNvPr id="659" name="Text Box 39"/>
          <p:cNvSpPr txBox="true">
            <a:spLocks noGrp="true" noChangeShapeType="true"/>
          </p:cNvSpPr>
          <p:nvPr/>
        </p:nvSpPr>
        <p:spPr>
          <a:xfrm>
            <a:off x="2346325" y="48656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7</a:t>
            </a:r>
            <a:endParaRPr/>
          </a:p>
        </p:txBody>
      </p:sp>
      <p:sp>
        <p:nvSpPr>
          <p:cNvPr id="660" name="Text Box 40"/>
          <p:cNvSpPr txBox="true">
            <a:spLocks noGrp="true" noChangeShapeType="true"/>
          </p:cNvSpPr>
          <p:nvPr/>
        </p:nvSpPr>
        <p:spPr>
          <a:xfrm>
            <a:off x="7970837" y="26812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0</a:t>
            </a:r>
            <a:endParaRPr/>
          </a:p>
        </p:txBody>
      </p:sp>
      <p:sp>
        <p:nvSpPr>
          <p:cNvPr id="661" name="Rectangle 41"/>
          <p:cNvSpPr>
            <a:spLocks noGrp="true" noChangeShapeType="true"/>
          </p:cNvSpPr>
          <p:nvPr/>
        </p:nvSpPr>
        <p:spPr>
          <a:xfrm>
            <a:off x="6605587" y="31877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2</a:t>
            </a:r>
            <a:endParaRPr/>
          </a:p>
        </p:txBody>
      </p:sp>
      <p:sp>
        <p:nvSpPr>
          <p:cNvPr id="662" name="Rectangle 42"/>
          <p:cNvSpPr>
            <a:spLocks noGrp="true" noChangeShapeType="true"/>
          </p:cNvSpPr>
          <p:nvPr/>
        </p:nvSpPr>
        <p:spPr>
          <a:xfrm>
            <a:off x="6605587" y="29591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1</a:t>
            </a:r>
            <a:endParaRPr/>
          </a:p>
        </p:txBody>
      </p:sp>
      <p:sp>
        <p:nvSpPr>
          <p:cNvPr id="663" name="Oval 43"/>
          <p:cNvSpPr>
            <a:spLocks noGrp="true" noChangeShapeType="true"/>
          </p:cNvSpPr>
          <p:nvPr/>
        </p:nvSpPr>
        <p:spPr>
          <a:xfrm>
            <a:off x="4035425" y="50165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64" name="Oval 44"/>
          <p:cNvSpPr>
            <a:spLocks noGrp="true" noChangeShapeType="true"/>
          </p:cNvSpPr>
          <p:nvPr/>
        </p:nvSpPr>
        <p:spPr>
          <a:xfrm>
            <a:off x="4035425" y="4787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65" name="Oval 45"/>
          <p:cNvSpPr>
            <a:spLocks noGrp="true" noChangeShapeType="true"/>
          </p:cNvSpPr>
          <p:nvPr/>
        </p:nvSpPr>
        <p:spPr>
          <a:xfrm>
            <a:off x="4035425" y="38798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66" name="Oval 46"/>
          <p:cNvSpPr>
            <a:spLocks noGrp="true" noChangeShapeType="true"/>
          </p:cNvSpPr>
          <p:nvPr/>
        </p:nvSpPr>
        <p:spPr>
          <a:xfrm>
            <a:off x="4035425" y="36449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67" name="Text Box 47"/>
          <p:cNvSpPr txBox="true">
            <a:spLocks noGrp="true" noChangeShapeType="true"/>
          </p:cNvSpPr>
          <p:nvPr/>
        </p:nvSpPr>
        <p:spPr>
          <a:xfrm>
            <a:off x="7983537" y="3341687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3</a:t>
            </a:r>
            <a:endParaRPr/>
          </a:p>
        </p:txBody>
      </p:sp>
      <p:sp>
        <p:nvSpPr>
          <p:cNvPr id="668" name="Rectangle 48"/>
          <p:cNvSpPr>
            <a:spLocks noGrp="true" noChangeShapeType="true"/>
          </p:cNvSpPr>
          <p:nvPr/>
        </p:nvSpPr>
        <p:spPr>
          <a:xfrm>
            <a:off x="6613525" y="500062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1</a:t>
            </a:r>
            <a:endParaRPr/>
          </a:p>
        </p:txBody>
      </p:sp>
      <p:sp>
        <p:nvSpPr>
          <p:cNvPr id="669" name="Rectangle 49"/>
          <p:cNvSpPr>
            <a:spLocks noGrp="true" noChangeShapeType="true"/>
          </p:cNvSpPr>
          <p:nvPr/>
        </p:nvSpPr>
        <p:spPr>
          <a:xfrm>
            <a:off x="6613525" y="531177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2</a:t>
            </a:r>
            <a:endParaRPr/>
          </a:p>
        </p:txBody>
      </p:sp>
      <p:sp>
        <p:nvSpPr>
          <p:cNvPr id="670" name="Rectangle 50"/>
          <p:cNvSpPr>
            <a:spLocks noGrp="true" noChangeShapeType="true"/>
          </p:cNvSpPr>
          <p:nvPr/>
        </p:nvSpPr>
        <p:spPr>
          <a:xfrm>
            <a:off x="6613525" y="593248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4</a:t>
            </a:r>
            <a:endParaRPr/>
          </a:p>
        </p:txBody>
      </p:sp>
      <p:sp>
        <p:nvSpPr>
          <p:cNvPr id="671" name="Rectangle 51"/>
          <p:cNvSpPr>
            <a:spLocks noGrp="true" noChangeShapeType="true"/>
          </p:cNvSpPr>
          <p:nvPr/>
        </p:nvSpPr>
        <p:spPr>
          <a:xfrm>
            <a:off x="6613525" y="624205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6</a:t>
            </a:r>
            <a:endParaRPr/>
          </a:p>
        </p:txBody>
      </p:sp>
      <p:sp>
        <p:nvSpPr>
          <p:cNvPr id="672" name="Rectangle 52"/>
          <p:cNvSpPr>
            <a:spLocks noGrp="true" noChangeShapeType="true"/>
          </p:cNvSpPr>
          <p:nvPr/>
        </p:nvSpPr>
        <p:spPr>
          <a:xfrm>
            <a:off x="6613525" y="655320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7</a:t>
            </a:r>
            <a:endParaRPr/>
          </a:p>
        </p:txBody>
      </p:sp>
      <p:sp>
        <p:nvSpPr>
          <p:cNvPr id="673" name="Oval 53"/>
          <p:cNvSpPr>
            <a:spLocks noGrp="true" noChangeShapeType="true"/>
          </p:cNvSpPr>
          <p:nvPr/>
        </p:nvSpPr>
        <p:spPr>
          <a:xfrm>
            <a:off x="4035425" y="40894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74" name="Line 54"/>
          <p:cNvSpPr>
            <a:spLocks noGrp="true" noChangeShapeType="true"/>
          </p:cNvSpPr>
          <p:nvPr/>
        </p:nvSpPr>
        <p:spPr>
          <a:xfrm>
            <a:off x="4079875" y="4329112"/>
            <a:ext cx="2533650" cy="16033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75" name="Oval 55"/>
          <p:cNvSpPr>
            <a:spLocks noGrp="true" noChangeShapeType="true"/>
          </p:cNvSpPr>
          <p:nvPr/>
        </p:nvSpPr>
        <p:spPr>
          <a:xfrm>
            <a:off x="4035425" y="42989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76" name="Line 56"/>
          <p:cNvSpPr>
            <a:spLocks noGrp="true" noChangeShapeType="true"/>
          </p:cNvSpPr>
          <p:nvPr/>
        </p:nvSpPr>
        <p:spPr>
          <a:xfrm flipV="true">
            <a:off x="4086225" y="3684587"/>
            <a:ext cx="2527300" cy="433387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77" name="Rectangle 57"/>
          <p:cNvSpPr>
            <a:spLocks noGrp="true" noChangeShapeType="true"/>
          </p:cNvSpPr>
          <p:nvPr/>
        </p:nvSpPr>
        <p:spPr>
          <a:xfrm>
            <a:off x="6613525" y="562133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3</a:t>
            </a:r>
            <a:endParaRPr/>
          </a:p>
        </p:txBody>
      </p:sp>
      <p:sp>
        <p:nvSpPr>
          <p:cNvPr id="678" name="Rectangle 58"/>
          <p:cNvSpPr>
            <a:spLocks noGrp="true" noChangeShapeType="true"/>
          </p:cNvSpPr>
          <p:nvPr/>
        </p:nvSpPr>
        <p:spPr>
          <a:xfrm>
            <a:off x="457200" y="2755900"/>
            <a:ext cx="1600200" cy="242887"/>
          </a:xfrm>
          <a:prstGeom prst="rect">
            <a:avLst/>
          </a:prstGeom>
          <a:solidFill>
            <a:srgbClr val="F2F2F2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400">
                <a:sym typeface="+mn-ea" charset="1"/>
              </a:rPr>
              <a:t>Virtual address</a:t>
            </a:r>
            <a:endParaRPr/>
          </a:p>
        </p:txBody>
      </p:sp>
      <p:cxnSp>
        <p:nvCxnSpPr>
          <p:cNvPr id="679" name=""/>
          <p:cNvCxnSpPr/>
          <p:nvPr/>
        </p:nvCxnSpPr>
        <p:spPr>
          <a:xfrm rot="5400000" flipH="false" flipV="true">
            <a:off x="1527175" y="2728912"/>
            <a:ext cx="1142999" cy="1682749"/>
          </a:xfrm>
          <a:prstGeom prst="bentConnector2">
            <a:avLst/>
          </a:prstGeom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p="http://schemas.openxmlformats.org/presentationml/2006/main">
  <p:cSld>
    <p:spTree>
      <p:nvGrpSpPr>
        <p:cNvPr id="6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Rectangle 64"/>
          <p:cNvSpPr>
            <a:spLocks noGrp="true" noChangeShapeType="true"/>
          </p:cNvSpPr>
          <p:nvPr/>
        </p:nvSpPr>
        <p:spPr>
          <a:xfrm>
            <a:off x="3260725" y="40036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82" name="Tit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Allocating Pages</a:t>
            </a:r>
            <a:endParaRPr/>
          </a:p>
        </p:txBody>
      </p:sp>
      <p:sp>
        <p:nvSpPr>
          <p:cNvPr id="683" name="Content Placeholder 2"/>
          <p:cNvSpPr>
            <a:spLocks noGrp="true" noChangeShapeType="true"/>
          </p:cNvSpPr>
          <p:nvPr>
            <p:ph type="obj"/>
          </p:nvPr>
        </p:nvSpPr>
        <p:spPr>
          <a:xfrm>
            <a:off x="457200" y="14478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2400"/>
              <a:t>Allocating a new page (VP 5) of virtual memory.</a:t>
            </a:r>
            <a:endParaRPr/>
          </a:p>
        </p:txBody>
      </p:sp>
      <p:sp>
        <p:nvSpPr>
          <p:cNvPr id="684" name="Rectangle 3"/>
          <p:cNvSpPr>
            <a:spLocks noGrp="true" noChangeShapeType="true"/>
          </p:cNvSpPr>
          <p:nvPr/>
        </p:nvSpPr>
        <p:spPr>
          <a:xfrm>
            <a:off x="3260725" y="42322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85" name="Rectangle 4"/>
          <p:cNvSpPr>
            <a:spLocks noGrp="true" noChangeShapeType="true"/>
          </p:cNvSpPr>
          <p:nvPr/>
        </p:nvSpPr>
        <p:spPr>
          <a:xfrm>
            <a:off x="3260725" y="44608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86" name="Rectangle 6"/>
          <p:cNvSpPr>
            <a:spLocks noGrp="true" noChangeShapeType="true"/>
          </p:cNvSpPr>
          <p:nvPr/>
        </p:nvSpPr>
        <p:spPr>
          <a:xfrm>
            <a:off x="3260725" y="2860675"/>
            <a:ext cx="1600200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null</a:t>
            </a:r>
            <a:endParaRPr/>
          </a:p>
        </p:txBody>
      </p:sp>
      <p:sp>
        <p:nvSpPr>
          <p:cNvPr id="687" name="Rectangle 7"/>
          <p:cNvSpPr>
            <a:spLocks noGrp="true" noChangeShapeType="true"/>
          </p:cNvSpPr>
          <p:nvPr/>
        </p:nvSpPr>
        <p:spPr>
          <a:xfrm>
            <a:off x="3260725" y="30892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88" name="Rectangle 8"/>
          <p:cNvSpPr>
            <a:spLocks noGrp="true" noChangeShapeType="true"/>
          </p:cNvSpPr>
          <p:nvPr/>
        </p:nvSpPr>
        <p:spPr>
          <a:xfrm>
            <a:off x="3260725" y="33178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89" name="Rectangle 9"/>
          <p:cNvSpPr>
            <a:spLocks noGrp="true" noChangeShapeType="true"/>
          </p:cNvSpPr>
          <p:nvPr/>
        </p:nvSpPr>
        <p:spPr>
          <a:xfrm>
            <a:off x="3260725" y="3546475"/>
            <a:ext cx="1600200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90" name="Rectangle 10"/>
          <p:cNvSpPr>
            <a:spLocks noGrp="true" noChangeShapeType="true"/>
          </p:cNvSpPr>
          <p:nvPr/>
        </p:nvSpPr>
        <p:spPr>
          <a:xfrm>
            <a:off x="3260725" y="3775075"/>
            <a:ext cx="1600200" cy="228600"/>
          </a:xfrm>
          <a:prstGeom prst="rect">
            <a:avLst/>
          </a:prstGeom>
          <a:solidFill>
            <a:srgbClr val="D9D9D9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91" name="Text Box 11"/>
          <p:cNvSpPr txBox="true">
            <a:spLocks noGrp="true" noChangeShapeType="true"/>
          </p:cNvSpPr>
          <p:nvPr/>
        </p:nvSpPr>
        <p:spPr>
          <a:xfrm>
            <a:off x="3213100" y="4730750"/>
            <a:ext cx="1690687" cy="812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Memory resident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page table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692" name="Text Box 12"/>
          <p:cNvSpPr txBox="true">
            <a:spLocks noGrp="true" noChangeShapeType="true"/>
          </p:cNvSpPr>
          <p:nvPr/>
        </p:nvSpPr>
        <p:spPr>
          <a:xfrm>
            <a:off x="6488112" y="1917700"/>
            <a:ext cx="1627187" cy="577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Physical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(DRAM)</a:t>
            </a:r>
            <a:endParaRPr/>
          </a:p>
        </p:txBody>
      </p:sp>
      <p:sp>
        <p:nvSpPr>
          <p:cNvPr id="693" name="Rectangle 13"/>
          <p:cNvSpPr>
            <a:spLocks noGrp="true" noChangeShapeType="true"/>
          </p:cNvSpPr>
          <p:nvPr/>
        </p:nvSpPr>
        <p:spPr>
          <a:xfrm>
            <a:off x="6605587" y="295592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7</a:t>
            </a:r>
            <a:endParaRPr/>
          </a:p>
        </p:txBody>
      </p:sp>
      <p:sp>
        <p:nvSpPr>
          <p:cNvPr id="694" name="Rectangle 14"/>
          <p:cNvSpPr>
            <a:spLocks noGrp="true" noChangeShapeType="true"/>
          </p:cNvSpPr>
          <p:nvPr/>
        </p:nvSpPr>
        <p:spPr>
          <a:xfrm>
            <a:off x="6605587" y="3165475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3</a:t>
            </a:r>
            <a:endParaRPr/>
          </a:p>
        </p:txBody>
      </p:sp>
      <p:sp>
        <p:nvSpPr>
          <p:cNvPr id="695" name="Line 15"/>
          <p:cNvSpPr>
            <a:spLocks noGrp="true" noChangeShapeType="true"/>
          </p:cNvSpPr>
          <p:nvPr/>
        </p:nvSpPr>
        <p:spPr>
          <a:xfrm>
            <a:off x="4086225" y="4352925"/>
            <a:ext cx="2519362" cy="173672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96" name="Line 16"/>
          <p:cNvSpPr>
            <a:spLocks noGrp="true" noChangeShapeType="true"/>
          </p:cNvSpPr>
          <p:nvPr/>
        </p:nvSpPr>
        <p:spPr>
          <a:xfrm flipV="true">
            <a:off x="4086225" y="2982912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97" name="Line 17"/>
          <p:cNvSpPr>
            <a:spLocks noGrp="true" noChangeShapeType="true"/>
          </p:cNvSpPr>
          <p:nvPr/>
        </p:nvSpPr>
        <p:spPr>
          <a:xfrm flipV="true">
            <a:off x="4111625" y="2754312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98" name="Line 18"/>
          <p:cNvSpPr>
            <a:spLocks noGrp="true" noChangeShapeType="true"/>
          </p:cNvSpPr>
          <p:nvPr/>
        </p:nvSpPr>
        <p:spPr>
          <a:xfrm flipV="true">
            <a:off x="4060825" y="2525712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699" name="Text Box 19"/>
          <p:cNvSpPr txBox="true">
            <a:spLocks noGrp="true" noChangeShapeType="true"/>
          </p:cNvSpPr>
          <p:nvPr/>
        </p:nvSpPr>
        <p:spPr>
          <a:xfrm>
            <a:off x="6540500" y="3914775"/>
            <a:ext cx="1541462" cy="5730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Virtual memory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(disk)</a:t>
            </a:r>
            <a:endParaRPr/>
          </a:p>
        </p:txBody>
      </p:sp>
      <p:sp>
        <p:nvSpPr>
          <p:cNvPr id="700" name="Rectangle 20"/>
          <p:cNvSpPr>
            <a:spLocks noGrp="true" noChangeShapeType="true"/>
          </p:cNvSpPr>
          <p:nvPr/>
        </p:nvSpPr>
        <p:spPr>
          <a:xfrm>
            <a:off x="2955925" y="4232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01" name="Rectangle 21"/>
          <p:cNvSpPr>
            <a:spLocks noGrp="true" noChangeShapeType="true"/>
          </p:cNvSpPr>
          <p:nvPr/>
        </p:nvSpPr>
        <p:spPr>
          <a:xfrm>
            <a:off x="2955925" y="4460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02" name="Rectangle 22"/>
          <p:cNvSpPr>
            <a:spLocks noGrp="true" noChangeShapeType="true"/>
          </p:cNvSpPr>
          <p:nvPr/>
        </p:nvSpPr>
        <p:spPr>
          <a:xfrm>
            <a:off x="2955925" y="4003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03" name="Rectangle 23"/>
          <p:cNvSpPr>
            <a:spLocks noGrp="true" noChangeShapeType="true"/>
          </p:cNvSpPr>
          <p:nvPr/>
        </p:nvSpPr>
        <p:spPr>
          <a:xfrm>
            <a:off x="2955925" y="28606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04" name="Rectangle 24"/>
          <p:cNvSpPr>
            <a:spLocks noGrp="true" noChangeShapeType="true"/>
          </p:cNvSpPr>
          <p:nvPr/>
        </p:nvSpPr>
        <p:spPr>
          <a:xfrm>
            <a:off x="2955925" y="30892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05" name="Rectangle 25"/>
          <p:cNvSpPr>
            <a:spLocks noGrp="true" noChangeShapeType="true"/>
          </p:cNvSpPr>
          <p:nvPr/>
        </p:nvSpPr>
        <p:spPr>
          <a:xfrm>
            <a:off x="2955925" y="33178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06" name="Rectangle 26"/>
          <p:cNvSpPr>
            <a:spLocks noGrp="true" noChangeShapeType="true"/>
          </p:cNvSpPr>
          <p:nvPr/>
        </p:nvSpPr>
        <p:spPr>
          <a:xfrm>
            <a:off x="2955925" y="35464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07" name="Rectangle 27"/>
          <p:cNvSpPr>
            <a:spLocks noGrp="true" noChangeShapeType="true"/>
          </p:cNvSpPr>
          <p:nvPr/>
        </p:nvSpPr>
        <p:spPr>
          <a:xfrm>
            <a:off x="2955925" y="37750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08" name="Text Box 28"/>
          <p:cNvSpPr txBox="true">
            <a:spLocks noGrp="true" noChangeShapeType="true"/>
          </p:cNvSpPr>
          <p:nvPr/>
        </p:nvSpPr>
        <p:spPr>
          <a:xfrm>
            <a:off x="2727325" y="2555875"/>
            <a:ext cx="685800" cy="33655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Valid</a:t>
            </a:r>
            <a:endParaRPr/>
          </a:p>
        </p:txBody>
      </p:sp>
      <p:sp>
        <p:nvSpPr>
          <p:cNvPr id="709" name="Text Box 29"/>
          <p:cNvSpPr txBox="true">
            <a:spLocks noGrp="true" noChangeShapeType="true"/>
          </p:cNvSpPr>
          <p:nvPr/>
        </p:nvSpPr>
        <p:spPr>
          <a:xfrm>
            <a:off x="2963862" y="28305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10" name="Text Box 30"/>
          <p:cNvSpPr txBox="true">
            <a:spLocks noGrp="true" noChangeShapeType="true"/>
          </p:cNvSpPr>
          <p:nvPr/>
        </p:nvSpPr>
        <p:spPr>
          <a:xfrm>
            <a:off x="2965450" y="30638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11" name="Text Box 31"/>
          <p:cNvSpPr txBox="true">
            <a:spLocks noGrp="true" noChangeShapeType="true"/>
          </p:cNvSpPr>
          <p:nvPr/>
        </p:nvSpPr>
        <p:spPr>
          <a:xfrm>
            <a:off x="2963862" y="3529012"/>
            <a:ext cx="273050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12" name="Text Box 32"/>
          <p:cNvSpPr txBox="true">
            <a:spLocks noGrp="true" noChangeShapeType="true"/>
          </p:cNvSpPr>
          <p:nvPr/>
        </p:nvSpPr>
        <p:spPr>
          <a:xfrm>
            <a:off x="2965450" y="3736975"/>
            <a:ext cx="27305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13" name="Text Box 33"/>
          <p:cNvSpPr txBox="true">
            <a:spLocks noGrp="true" noChangeShapeType="true"/>
          </p:cNvSpPr>
          <p:nvPr/>
        </p:nvSpPr>
        <p:spPr>
          <a:xfrm>
            <a:off x="2963862" y="3975100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14" name="Text Box 34"/>
          <p:cNvSpPr txBox="true">
            <a:spLocks noGrp="true" noChangeShapeType="true"/>
          </p:cNvSpPr>
          <p:nvPr/>
        </p:nvSpPr>
        <p:spPr>
          <a:xfrm>
            <a:off x="2965450" y="4435475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15" name="Text Box 35"/>
          <p:cNvSpPr txBox="true">
            <a:spLocks noGrp="true" noChangeShapeType="true"/>
          </p:cNvSpPr>
          <p:nvPr/>
        </p:nvSpPr>
        <p:spPr>
          <a:xfrm>
            <a:off x="2963862" y="4202112"/>
            <a:ext cx="28098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0</a:t>
            </a:r>
            <a:endParaRPr/>
          </a:p>
        </p:txBody>
      </p:sp>
      <p:sp>
        <p:nvSpPr>
          <p:cNvPr id="716" name="Text Box 36"/>
          <p:cNvSpPr txBox="true">
            <a:spLocks noGrp="true" noChangeShapeType="true"/>
          </p:cNvSpPr>
          <p:nvPr/>
        </p:nvSpPr>
        <p:spPr>
          <a:xfrm>
            <a:off x="2965450" y="3295650"/>
            <a:ext cx="279400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1</a:t>
            </a:r>
            <a:endParaRPr/>
          </a:p>
        </p:txBody>
      </p:sp>
      <p:sp>
        <p:nvSpPr>
          <p:cNvPr id="717" name="Text Box 37"/>
          <p:cNvSpPr txBox="true">
            <a:spLocks noGrp="true" noChangeShapeType="true"/>
          </p:cNvSpPr>
          <p:nvPr/>
        </p:nvSpPr>
        <p:spPr>
          <a:xfrm>
            <a:off x="3327400" y="2066925"/>
            <a:ext cx="1339850" cy="8191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Physical page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number or 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true" i="true" u="none">
                <a:solidFill>
                  <a:srgbClr val="595959"/>
                </a:solidFill>
                <a:latin typeface="Calibri"/>
              </a:rPr>
              <a:t>disk address</a:t>
            </a:r>
            <a:endParaRPr/>
          </a:p>
        </p:txBody>
      </p:sp>
      <p:sp>
        <p:nvSpPr>
          <p:cNvPr id="718" name="Text Box 38"/>
          <p:cNvSpPr txBox="true">
            <a:spLocks noGrp="true" noChangeShapeType="true"/>
          </p:cNvSpPr>
          <p:nvPr/>
        </p:nvSpPr>
        <p:spPr>
          <a:xfrm>
            <a:off x="2349500" y="27955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0</a:t>
            </a:r>
            <a:endParaRPr/>
          </a:p>
        </p:txBody>
      </p:sp>
      <p:sp>
        <p:nvSpPr>
          <p:cNvPr id="719" name="Text Box 39"/>
          <p:cNvSpPr txBox="true">
            <a:spLocks noGrp="true" noChangeShapeType="true"/>
          </p:cNvSpPr>
          <p:nvPr/>
        </p:nvSpPr>
        <p:spPr>
          <a:xfrm>
            <a:off x="2346325" y="4408487"/>
            <a:ext cx="641350" cy="334962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PTE 7</a:t>
            </a:r>
            <a:endParaRPr/>
          </a:p>
        </p:txBody>
      </p:sp>
      <p:sp>
        <p:nvSpPr>
          <p:cNvPr id="720" name="Text Box 40"/>
          <p:cNvSpPr txBox="true">
            <a:spLocks noGrp="true" noChangeShapeType="true"/>
          </p:cNvSpPr>
          <p:nvPr/>
        </p:nvSpPr>
        <p:spPr>
          <a:xfrm>
            <a:off x="7970837" y="2432050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0</a:t>
            </a:r>
            <a:endParaRPr/>
          </a:p>
        </p:txBody>
      </p:sp>
      <p:sp>
        <p:nvSpPr>
          <p:cNvPr id="721" name="Rectangle 41"/>
          <p:cNvSpPr>
            <a:spLocks noGrp="true" noChangeShapeType="true"/>
          </p:cNvSpPr>
          <p:nvPr/>
        </p:nvSpPr>
        <p:spPr>
          <a:xfrm>
            <a:off x="6605587" y="27305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2</a:t>
            </a:r>
            <a:endParaRPr/>
          </a:p>
        </p:txBody>
      </p:sp>
      <p:sp>
        <p:nvSpPr>
          <p:cNvPr id="722" name="Rectangle 42"/>
          <p:cNvSpPr>
            <a:spLocks noGrp="true" noChangeShapeType="true"/>
          </p:cNvSpPr>
          <p:nvPr/>
        </p:nvSpPr>
        <p:spPr>
          <a:xfrm>
            <a:off x="6605587" y="2501900"/>
            <a:ext cx="1379537" cy="228600"/>
          </a:xfrm>
          <a:prstGeom prst="rect">
            <a:avLst/>
          </a:prstGeom>
          <a:solidFill>
            <a:srgbClr val="ADADEB"/>
          </a:solidFill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  <a:sym typeface="+mn-ea" charset="1"/>
              </a:rPr>
              <a:t>VP 1</a:t>
            </a:r>
            <a:endParaRPr/>
          </a:p>
        </p:txBody>
      </p:sp>
      <p:sp>
        <p:nvSpPr>
          <p:cNvPr id="723" name="Oval 43"/>
          <p:cNvSpPr>
            <a:spLocks noGrp="true" noChangeShapeType="true"/>
          </p:cNvSpPr>
          <p:nvPr/>
        </p:nvSpPr>
        <p:spPr>
          <a:xfrm>
            <a:off x="4035425" y="45593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24" name="Oval 44"/>
          <p:cNvSpPr>
            <a:spLocks noGrp="true" noChangeShapeType="true"/>
          </p:cNvSpPr>
          <p:nvPr/>
        </p:nvSpPr>
        <p:spPr>
          <a:xfrm>
            <a:off x="4035425" y="4330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25" name="Oval 45"/>
          <p:cNvSpPr>
            <a:spLocks noGrp="true" noChangeShapeType="true"/>
          </p:cNvSpPr>
          <p:nvPr/>
        </p:nvSpPr>
        <p:spPr>
          <a:xfrm>
            <a:off x="4035425" y="3422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26" name="Oval 46"/>
          <p:cNvSpPr>
            <a:spLocks noGrp="true" noChangeShapeType="true"/>
          </p:cNvSpPr>
          <p:nvPr/>
        </p:nvSpPr>
        <p:spPr>
          <a:xfrm>
            <a:off x="4035425" y="31877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27" name="Text Box 47"/>
          <p:cNvSpPr txBox="true">
            <a:spLocks noGrp="true" noChangeShapeType="true"/>
          </p:cNvSpPr>
          <p:nvPr/>
        </p:nvSpPr>
        <p:spPr>
          <a:xfrm>
            <a:off x="7983537" y="3092450"/>
            <a:ext cx="550862" cy="336550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solidFill>
                  <a:srgbClr val="595959"/>
                </a:solidFill>
                <a:latin typeface="Calibri"/>
              </a:rPr>
              <a:t>PP 3</a:t>
            </a:r>
            <a:endParaRPr/>
          </a:p>
        </p:txBody>
      </p:sp>
      <p:sp>
        <p:nvSpPr>
          <p:cNvPr id="728" name="Rectangle 48"/>
          <p:cNvSpPr>
            <a:spLocks noGrp="true" noChangeShapeType="true"/>
          </p:cNvSpPr>
          <p:nvPr/>
        </p:nvSpPr>
        <p:spPr>
          <a:xfrm>
            <a:off x="6613525" y="454342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1</a:t>
            </a:r>
            <a:endParaRPr/>
          </a:p>
        </p:txBody>
      </p:sp>
      <p:sp>
        <p:nvSpPr>
          <p:cNvPr id="729" name="Rectangle 49"/>
          <p:cNvSpPr>
            <a:spLocks noGrp="true" noChangeShapeType="true"/>
          </p:cNvSpPr>
          <p:nvPr/>
        </p:nvSpPr>
        <p:spPr>
          <a:xfrm>
            <a:off x="6613525" y="4854575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2</a:t>
            </a:r>
            <a:endParaRPr/>
          </a:p>
        </p:txBody>
      </p:sp>
      <p:sp>
        <p:nvSpPr>
          <p:cNvPr id="730" name="Rectangle 50"/>
          <p:cNvSpPr>
            <a:spLocks noGrp="true" noChangeShapeType="true"/>
          </p:cNvSpPr>
          <p:nvPr/>
        </p:nvSpPr>
        <p:spPr>
          <a:xfrm>
            <a:off x="6613525" y="547528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4</a:t>
            </a:r>
            <a:endParaRPr/>
          </a:p>
        </p:txBody>
      </p:sp>
      <p:sp>
        <p:nvSpPr>
          <p:cNvPr id="731" name="Rectangle 51"/>
          <p:cNvSpPr>
            <a:spLocks noGrp="true" noChangeShapeType="true"/>
          </p:cNvSpPr>
          <p:nvPr/>
        </p:nvSpPr>
        <p:spPr>
          <a:xfrm>
            <a:off x="6613525" y="608965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6</a:t>
            </a:r>
            <a:endParaRPr/>
          </a:p>
        </p:txBody>
      </p:sp>
      <p:sp>
        <p:nvSpPr>
          <p:cNvPr id="732" name="Rectangle 52"/>
          <p:cNvSpPr>
            <a:spLocks noGrp="true" noChangeShapeType="true"/>
          </p:cNvSpPr>
          <p:nvPr/>
        </p:nvSpPr>
        <p:spPr>
          <a:xfrm>
            <a:off x="6613525" y="6400800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7</a:t>
            </a:r>
            <a:endParaRPr/>
          </a:p>
        </p:txBody>
      </p:sp>
      <p:sp>
        <p:nvSpPr>
          <p:cNvPr id="733" name="Oval 53"/>
          <p:cNvSpPr>
            <a:spLocks noGrp="true" noChangeShapeType="true"/>
          </p:cNvSpPr>
          <p:nvPr/>
        </p:nvSpPr>
        <p:spPr>
          <a:xfrm>
            <a:off x="4035425" y="3632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34" name="Line 54"/>
          <p:cNvSpPr>
            <a:spLocks noGrp="true" noChangeShapeType="true"/>
          </p:cNvSpPr>
          <p:nvPr/>
        </p:nvSpPr>
        <p:spPr>
          <a:xfrm>
            <a:off x="4079875" y="3871912"/>
            <a:ext cx="2533650" cy="16033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735" name="Oval 55"/>
          <p:cNvSpPr>
            <a:spLocks noGrp="true" noChangeShapeType="true"/>
          </p:cNvSpPr>
          <p:nvPr/>
        </p:nvSpPr>
        <p:spPr>
          <a:xfrm>
            <a:off x="4035425" y="38417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36" name="Line 56"/>
          <p:cNvSpPr>
            <a:spLocks noGrp="true" noChangeShapeType="true"/>
          </p:cNvSpPr>
          <p:nvPr/>
        </p:nvSpPr>
        <p:spPr>
          <a:xfrm flipV="true">
            <a:off x="4086225" y="3227387"/>
            <a:ext cx="2527300" cy="433387"/>
          </a:xfrm>
          <a:prstGeom prst="line">
            <a:avLst/>
          </a:prstGeom>
          <a:noFill/>
          <a:ln w="1908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737" name="Rectangle 57"/>
          <p:cNvSpPr>
            <a:spLocks noGrp="true" noChangeShapeType="true"/>
          </p:cNvSpPr>
          <p:nvPr/>
        </p:nvSpPr>
        <p:spPr>
          <a:xfrm>
            <a:off x="6613525" y="516413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3</a:t>
            </a:r>
            <a:endParaRPr/>
          </a:p>
        </p:txBody>
      </p:sp>
      <p:sp>
        <p:nvSpPr>
          <p:cNvPr id="738" name="Rectangle 61"/>
          <p:cNvSpPr>
            <a:spLocks noGrp="true" noChangeShapeType="true"/>
          </p:cNvSpPr>
          <p:nvPr/>
        </p:nvSpPr>
        <p:spPr>
          <a:xfrm>
            <a:off x="6613525" y="5780087"/>
            <a:ext cx="1379537" cy="228600"/>
          </a:xfrm>
          <a:prstGeom prst="rect">
            <a:avLst/>
          </a:prstGeom>
          <a:ln w="19080">
            <a:solidFill>
              <a:srgbClr val="000066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solidFill>
                  <a:srgbClr val="000066"/>
                </a:solidFill>
                <a:latin typeface="Calibri"/>
              </a:rPr>
              <a:t>VP 5</a:t>
            </a:r>
            <a:endParaRPr/>
          </a:p>
        </p:txBody>
      </p:sp>
      <p:sp>
        <p:nvSpPr>
          <p:cNvPr id="739" name="Line 15"/>
          <p:cNvSpPr>
            <a:spLocks noGrp="true" noChangeShapeType="true"/>
          </p:cNvSpPr>
          <p:nvPr/>
        </p:nvSpPr>
        <p:spPr>
          <a:xfrm>
            <a:off x="4094162" y="4084637"/>
            <a:ext cx="2519362" cy="1738312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740" name="Oval 63"/>
          <p:cNvSpPr>
            <a:spLocks noGrp="true" noChangeShapeType="true"/>
          </p:cNvSpPr>
          <p:nvPr/>
        </p:nvSpPr>
        <p:spPr>
          <a:xfrm>
            <a:off x="4043362" y="4062412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p="http://schemas.openxmlformats.org/presentationml/2006/main">
  <p:cSld>
    <p:spTree>
      <p:nvGrpSpPr>
        <p:cNvPr id="7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743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Page Faults</a:t>
            </a:r>
            <a:endParaRPr/>
          </a:p>
        </p:txBody>
      </p:sp>
      <p:grpSp>
        <p:nvGrpSpPr>
          <p:cNvPr id="744" name="Group 4"/>
          <p:cNvGrpSpPr/>
          <p:nvPr/>
        </p:nvGrpSpPr>
        <p:grpSpPr>
          <a:xfrm rot="0" flipH="false" flipV="false">
            <a:off x="190500" y="2184354"/>
            <a:ext cx="8610600" cy="3014662"/>
            <a:chOff x="144" y="2133"/>
            <a:chExt cx="5424" cy="1899"/>
          </a:xfrm>
        </p:grpSpPr>
        <p:sp>
          <p:nvSpPr>
            <p:cNvPr id="745" name="AutoShape 5"/>
            <p:cNvSpPr>
              <a:spLocks noChangeShapeType="true"/>
            </p:cNvSpPr>
            <p:nvPr/>
          </p:nvSpPr>
          <p:spPr>
            <a:xfrm>
              <a:off x="173" y="2981"/>
              <a:ext cx="431" cy="403"/>
            </a:xfrm>
            <a:prstGeom prst="roundRect">
              <a:avLst/>
            </a:prstGeom>
            <a:solidFill>
              <a:schemeClr val="lt2"/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46" name="AutoShape 6"/>
            <p:cNvSpPr>
              <a:spLocks noChangeShapeType="true"/>
            </p:cNvSpPr>
            <p:nvPr/>
          </p:nvSpPr>
          <p:spPr>
            <a:xfrm>
              <a:off x="144" y="2952"/>
              <a:ext cx="431" cy="403"/>
            </a:xfrm>
            <a:prstGeom prst="roundRect">
              <a:avLst/>
            </a:prstGeom>
            <a:solidFill>
              <a:srgbClr val="FF0000">
                <a:alpha val="49803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 lvl="0"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dk2"/>
                  </a:solidFill>
                  <a:latin typeface="Helvetica"/>
                </a:rPr>
                <a:t>CPU</a:t>
              </a:r>
              <a:endParaRPr/>
            </a:p>
          </p:txBody>
        </p:sp>
        <p:sp>
          <p:nvSpPr>
            <p:cNvPr id="747" name="Rectangle 7"/>
            <p:cNvSpPr>
              <a:spLocks noChangeShapeType="true"/>
            </p:cNvSpPr>
            <p:nvPr/>
          </p:nvSpPr>
          <p:spPr>
            <a:xfrm>
              <a:off x="2102" y="2463"/>
              <a:ext cx="633" cy="1238"/>
            </a:xfrm>
            <a:prstGeom prst="rect">
              <a:avLst/>
            </a:prstGeom>
            <a:solidFill>
              <a:schemeClr val="folHlink"/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48" name="Rectangle 8"/>
            <p:cNvSpPr>
              <a:spLocks noChangeShapeType="true"/>
            </p:cNvSpPr>
            <p:nvPr/>
          </p:nvSpPr>
          <p:spPr>
            <a:xfrm>
              <a:off x="2073" y="2434"/>
              <a:ext cx="633" cy="1238"/>
            </a:xfrm>
            <a:prstGeom prst="rect">
              <a:avLst/>
            </a:prstGeom>
            <a:solidFill>
              <a:srgbClr val="FF0000">
                <a:alpha val="49803"/>
              </a:srgbClr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49" name="Rectangle 9"/>
            <p:cNvSpPr>
              <a:spLocks noChangeShapeType="true"/>
            </p:cNvSpPr>
            <p:nvPr/>
          </p:nvSpPr>
          <p:spPr>
            <a:xfrm>
              <a:off x="2274" y="2492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0" name="Rectangle 10"/>
            <p:cNvSpPr>
              <a:spLocks noChangeShapeType="true"/>
            </p:cNvSpPr>
            <p:nvPr/>
          </p:nvSpPr>
          <p:spPr>
            <a:xfrm>
              <a:off x="2274" y="2578"/>
              <a:ext cx="346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1" name="Rectangle 11"/>
            <p:cNvSpPr>
              <a:spLocks noChangeShapeType="true"/>
            </p:cNvSpPr>
            <p:nvPr/>
          </p:nvSpPr>
          <p:spPr>
            <a:xfrm>
              <a:off x="2274" y="2665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2" name="Rectangle 12"/>
            <p:cNvSpPr>
              <a:spLocks noChangeShapeType="true"/>
            </p:cNvSpPr>
            <p:nvPr/>
          </p:nvSpPr>
          <p:spPr>
            <a:xfrm>
              <a:off x="2274" y="2751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3" name="Rectangle 13"/>
            <p:cNvSpPr>
              <a:spLocks noChangeShapeType="true"/>
            </p:cNvSpPr>
            <p:nvPr/>
          </p:nvSpPr>
          <p:spPr>
            <a:xfrm>
              <a:off x="2274" y="2837"/>
              <a:ext cx="346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4" name="Rectangle 14"/>
            <p:cNvSpPr>
              <a:spLocks noChangeShapeType="true"/>
            </p:cNvSpPr>
            <p:nvPr/>
          </p:nvSpPr>
          <p:spPr>
            <a:xfrm>
              <a:off x="2274" y="3010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5" name="Rectangle 15"/>
            <p:cNvSpPr>
              <a:spLocks noChangeShapeType="true"/>
            </p:cNvSpPr>
            <p:nvPr/>
          </p:nvSpPr>
          <p:spPr>
            <a:xfrm>
              <a:off x="2274" y="2924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6" name="Rectangle 16"/>
            <p:cNvSpPr>
              <a:spLocks noChangeShapeType="true"/>
            </p:cNvSpPr>
            <p:nvPr/>
          </p:nvSpPr>
          <p:spPr>
            <a:xfrm>
              <a:off x="2274" y="3096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7" name="Rectangle 17"/>
            <p:cNvSpPr>
              <a:spLocks noChangeShapeType="true"/>
            </p:cNvSpPr>
            <p:nvPr/>
          </p:nvSpPr>
          <p:spPr>
            <a:xfrm>
              <a:off x="2274" y="3182"/>
              <a:ext cx="346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8" name="Rectangle 18"/>
            <p:cNvSpPr>
              <a:spLocks noChangeShapeType="true"/>
            </p:cNvSpPr>
            <p:nvPr/>
          </p:nvSpPr>
          <p:spPr>
            <a:xfrm>
              <a:off x="2274" y="3269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59" name="Rectangle 19"/>
            <p:cNvSpPr>
              <a:spLocks noChangeShapeType="true"/>
            </p:cNvSpPr>
            <p:nvPr/>
          </p:nvSpPr>
          <p:spPr>
            <a:xfrm>
              <a:off x="2274" y="3355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60" name="Rectangle 20"/>
            <p:cNvSpPr>
              <a:spLocks noChangeShapeType="true"/>
            </p:cNvSpPr>
            <p:nvPr/>
          </p:nvSpPr>
          <p:spPr>
            <a:xfrm>
              <a:off x="2274" y="3528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61" name="Rectangle 21"/>
            <p:cNvSpPr>
              <a:spLocks noChangeShapeType="true"/>
            </p:cNvSpPr>
            <p:nvPr/>
          </p:nvSpPr>
          <p:spPr>
            <a:xfrm>
              <a:off x="2274" y="3441"/>
              <a:ext cx="346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62" name="Text Box 22"/>
            <p:cNvSpPr txBox="true">
              <a:spLocks noChangeShapeType="true"/>
            </p:cNvSpPr>
            <p:nvPr/>
          </p:nvSpPr>
          <p:spPr>
            <a:xfrm>
              <a:off x="2145" y="2256"/>
              <a:ext cx="543" cy="1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dk2"/>
                  </a:solidFill>
                  <a:latin typeface="Helvetica"/>
                </a:rPr>
                <a:t>Memory</a:t>
              </a:r>
              <a:endParaRPr/>
            </a:p>
          </p:txBody>
        </p:sp>
        <p:sp>
          <p:nvSpPr>
            <p:cNvPr id="763" name="Rectangle 23"/>
            <p:cNvSpPr>
              <a:spLocks noChangeShapeType="true"/>
            </p:cNvSpPr>
            <p:nvPr/>
          </p:nvSpPr>
          <p:spPr>
            <a:xfrm>
              <a:off x="1037" y="2751"/>
              <a:ext cx="460" cy="892"/>
            </a:xfrm>
            <a:prstGeom prst="rect">
              <a:avLst/>
            </a:prstGeom>
            <a:solidFill>
              <a:schemeClr val="folHlink"/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64" name="Rectangle 24"/>
            <p:cNvSpPr>
              <a:spLocks noChangeShapeType="true"/>
            </p:cNvSpPr>
            <p:nvPr/>
          </p:nvSpPr>
          <p:spPr>
            <a:xfrm>
              <a:off x="1008" y="2722"/>
              <a:ext cx="460" cy="892"/>
            </a:xfrm>
            <a:prstGeom prst="rect">
              <a:avLst/>
            </a:prstGeom>
            <a:solidFill>
              <a:srgbClr val="FF0000">
                <a:alpha val="49803"/>
              </a:srgbClr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65" name="Rectangle 25"/>
            <p:cNvSpPr>
              <a:spLocks noChangeShapeType="true"/>
            </p:cNvSpPr>
            <p:nvPr/>
          </p:nvSpPr>
          <p:spPr>
            <a:xfrm>
              <a:off x="1209" y="2780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66" name="Rectangle 26"/>
            <p:cNvSpPr>
              <a:spLocks noChangeShapeType="true"/>
            </p:cNvSpPr>
            <p:nvPr/>
          </p:nvSpPr>
          <p:spPr>
            <a:xfrm>
              <a:off x="1209" y="2866"/>
              <a:ext cx="202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67" name="Rectangle 27"/>
            <p:cNvSpPr>
              <a:spLocks noChangeShapeType="true"/>
            </p:cNvSpPr>
            <p:nvPr/>
          </p:nvSpPr>
          <p:spPr>
            <a:xfrm>
              <a:off x="1209" y="2953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68" name="Rectangle 28"/>
            <p:cNvSpPr>
              <a:spLocks noChangeShapeType="true"/>
            </p:cNvSpPr>
            <p:nvPr/>
          </p:nvSpPr>
          <p:spPr>
            <a:xfrm>
              <a:off x="1209" y="3039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69" name="Rectangle 29"/>
            <p:cNvSpPr>
              <a:spLocks noChangeShapeType="true"/>
            </p:cNvSpPr>
            <p:nvPr/>
          </p:nvSpPr>
          <p:spPr>
            <a:xfrm>
              <a:off x="1209" y="3125"/>
              <a:ext cx="202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70" name="Rectangle 30"/>
            <p:cNvSpPr>
              <a:spLocks noChangeShapeType="true"/>
            </p:cNvSpPr>
            <p:nvPr/>
          </p:nvSpPr>
          <p:spPr>
            <a:xfrm>
              <a:off x="1209" y="3298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71" name="Rectangle 31"/>
            <p:cNvSpPr>
              <a:spLocks noChangeShapeType="true"/>
            </p:cNvSpPr>
            <p:nvPr/>
          </p:nvSpPr>
          <p:spPr>
            <a:xfrm>
              <a:off x="1209" y="3212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72" name="Rectangle 32"/>
            <p:cNvSpPr>
              <a:spLocks noChangeShapeType="true"/>
            </p:cNvSpPr>
            <p:nvPr/>
          </p:nvSpPr>
          <p:spPr>
            <a:xfrm>
              <a:off x="1209" y="3384"/>
              <a:ext cx="202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73" name="Rectangle 33"/>
            <p:cNvSpPr>
              <a:spLocks noChangeShapeType="true"/>
            </p:cNvSpPr>
            <p:nvPr/>
          </p:nvSpPr>
          <p:spPr>
            <a:xfrm>
              <a:off x="1209" y="3471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74" name="Text Box 34"/>
            <p:cNvSpPr txBox="true">
              <a:spLocks noChangeShapeType="true"/>
            </p:cNvSpPr>
            <p:nvPr/>
          </p:nvSpPr>
          <p:spPr>
            <a:xfrm>
              <a:off x="912" y="2544"/>
              <a:ext cx="703" cy="1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dk2"/>
                  </a:solidFill>
                  <a:latin typeface="Helvetica"/>
                </a:rPr>
                <a:t>Page Table</a:t>
              </a:r>
              <a:endParaRPr/>
            </a:p>
          </p:txBody>
        </p:sp>
        <p:sp>
          <p:nvSpPr>
            <p:cNvPr id="775" name="Line 35"/>
            <p:cNvSpPr>
              <a:spLocks noChangeShapeType="true"/>
            </p:cNvSpPr>
            <p:nvPr/>
          </p:nvSpPr>
          <p:spPr>
            <a:xfrm>
              <a:off x="1321" y="2995"/>
              <a:ext cx="953" cy="418"/>
            </a:xfrm>
            <a:prstGeom prst="line">
              <a:avLst/>
            </a:prstGeom>
            <a:noFill/>
            <a:ln w="28575">
              <a:solidFill>
                <a:schemeClr val="dk1"/>
              </a:solidFill>
              <a:prstDash val="sysDot"/>
              <a:round/>
              <a:headEnd/>
              <a:tailEnd type="triangle" w="med" len="med"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776" name="Line 36"/>
            <p:cNvSpPr>
              <a:spLocks noChangeShapeType="true"/>
            </p:cNvSpPr>
            <p:nvPr/>
          </p:nvSpPr>
          <p:spPr>
            <a:xfrm flipV="true">
              <a:off x="1324" y="2895"/>
              <a:ext cx="950" cy="432"/>
            </a:xfrm>
            <a:prstGeom prst="line">
              <a:avLst/>
            </a:prstGeom>
            <a:noFill/>
            <a:ln w="28575">
              <a:solidFill>
                <a:schemeClr val="dk1"/>
              </a:solidFill>
              <a:prstDash val="sysDot"/>
              <a:round/>
              <a:headEnd/>
              <a:tailEnd type="triangle" w="med" len="med"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777" name="Line 37"/>
            <p:cNvSpPr>
              <a:spLocks noChangeShapeType="true"/>
            </p:cNvSpPr>
            <p:nvPr/>
          </p:nvSpPr>
          <p:spPr>
            <a:xfrm flipV="true">
              <a:off x="1209" y="3384"/>
              <a:ext cx="202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778" name="Line 38"/>
            <p:cNvSpPr>
              <a:spLocks noChangeShapeType="true"/>
            </p:cNvSpPr>
            <p:nvPr/>
          </p:nvSpPr>
          <p:spPr>
            <a:xfrm flipH="true" flipV="true">
              <a:off x="1209" y="3384"/>
              <a:ext cx="202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779" name="Line 39"/>
            <p:cNvSpPr>
              <a:spLocks noChangeShapeType="true"/>
            </p:cNvSpPr>
            <p:nvPr/>
          </p:nvSpPr>
          <p:spPr>
            <a:xfrm flipV="true">
              <a:off x="1209" y="3125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780" name="Line 40"/>
            <p:cNvSpPr>
              <a:spLocks noChangeShapeType="true"/>
            </p:cNvSpPr>
            <p:nvPr/>
          </p:nvSpPr>
          <p:spPr>
            <a:xfrm flipH="true" flipV="true">
              <a:off x="1209" y="3125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781" name="Rectangle 41"/>
            <p:cNvSpPr>
              <a:spLocks noChangeShapeType="true"/>
            </p:cNvSpPr>
            <p:nvPr/>
          </p:nvSpPr>
          <p:spPr>
            <a:xfrm>
              <a:off x="1526" y="3730"/>
              <a:ext cx="489" cy="144"/>
            </a:xfrm>
            <a:prstGeom prst="rect">
              <a:avLst/>
            </a:prstGeom>
            <a:solidFill>
              <a:srgbClr val="FF0000">
                <a:alpha val="49803"/>
              </a:srgbClr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82" name="Oval 42"/>
            <p:cNvSpPr>
              <a:spLocks noChangeShapeType="true"/>
            </p:cNvSpPr>
            <p:nvPr/>
          </p:nvSpPr>
          <p:spPr>
            <a:xfrm>
              <a:off x="1526" y="3672"/>
              <a:ext cx="489" cy="115"/>
            </a:xfrm>
            <a:prstGeom prst="ellipse">
              <a:avLst/>
            </a:prstGeom>
            <a:solidFill>
              <a:srgbClr val="FF0000">
                <a:alpha val="49803"/>
              </a:srgbClr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83" name="Line 43"/>
            <p:cNvSpPr>
              <a:spLocks noChangeShapeType="true"/>
            </p:cNvSpPr>
            <p:nvPr/>
          </p:nvSpPr>
          <p:spPr>
            <a:xfrm>
              <a:off x="1526" y="3730"/>
              <a:ext cx="0" cy="1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784" name="Line 44"/>
            <p:cNvSpPr>
              <a:spLocks noChangeShapeType="true"/>
            </p:cNvSpPr>
            <p:nvPr/>
          </p:nvSpPr>
          <p:spPr>
            <a:xfrm>
              <a:off x="2015" y="3730"/>
              <a:ext cx="0" cy="1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785" name="Freeform 45"/>
            <p:cNvSpPr>
              <a:spLocks noChangeShapeType="true"/>
            </p:cNvSpPr>
            <p:nvPr/>
          </p:nvSpPr>
          <p:spPr>
            <a:xfrm>
              <a:off x="1526" y="3874"/>
              <a:ext cx="489" cy="50"/>
            </a:xfrm>
            <a:custGeom>
              <a:avLst/>
              <a:gdLst>
                <a:gd name="gd0" fmla="val 65536"/>
                <a:gd name="gd1" fmla="val 0"/>
                <a:gd name="gd2" fmla="val 0"/>
                <a:gd name="gd3" fmla="val 150"/>
                <a:gd name="gd4" fmla="val 60"/>
                <a:gd name="gd5" fmla="val 414"/>
                <a:gd name="gd6" fmla="val 84"/>
                <a:gd name="gd7" fmla="val 678"/>
                <a:gd name="gd8" fmla="val 60"/>
                <a:gd name="gd9" fmla="val 816"/>
                <a:gd name="gd10" fmla="val 0"/>
                <a:gd name="gd11" fmla="*/ w 0 816"/>
                <a:gd name="gd12" fmla="*/ h 0 84"/>
                <a:gd name="gd13" fmla="*/ w 21600 816"/>
                <a:gd name="gd14" fmla="*/ h 21600 84"/>
              </a:gdLst>
              <a:ahLst/>
              <a:cxnLst/>
              <a:rect l="gd11" t="gd12" r="gd13" b="gd14"/>
              <a:pathLst>
                <a:path w="816" h="84">
                  <a:moveTo>
                    <a:pt x="gd1" y="gd2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  <a:path w="816" h="84"/>
              </a:pathLst>
            </a:custGeom>
            <a:solidFill>
              <a:srgbClr val="FF0000">
                <a:alpha val="49803"/>
              </a:srgbClr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 anchor="t"/>
            <a:lstStyle/>
            <a:p>
              <a:pPr/>
              <a:endParaRPr sz="1400" dirty="false"/>
            </a:p>
          </p:txBody>
        </p:sp>
        <p:sp>
          <p:nvSpPr>
            <p:cNvPr id="786" name="Text Box 46"/>
            <p:cNvSpPr txBox="true">
              <a:spLocks noChangeShapeType="true"/>
            </p:cNvSpPr>
            <p:nvPr/>
          </p:nvSpPr>
          <p:spPr>
            <a:xfrm>
              <a:off x="1618" y="3759"/>
              <a:ext cx="350" cy="1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dk2"/>
                  </a:solidFill>
                  <a:latin typeface="Helvetica"/>
                </a:rPr>
                <a:t>Disk</a:t>
              </a:r>
              <a:endParaRPr/>
            </a:p>
          </p:txBody>
        </p:sp>
        <p:sp>
          <p:nvSpPr>
            <p:cNvPr id="787" name="Freeform 47"/>
            <p:cNvSpPr>
              <a:spLocks noChangeShapeType="true"/>
            </p:cNvSpPr>
            <p:nvPr/>
          </p:nvSpPr>
          <p:spPr>
            <a:xfrm>
              <a:off x="1313" y="3172"/>
              <a:ext cx="490" cy="500"/>
            </a:xfrm>
            <a:custGeom>
              <a:avLst/>
              <a:gdLst>
                <a:gd name="gd0" fmla="val 65536"/>
                <a:gd name="gd1" fmla="val 0"/>
                <a:gd name="gd2" fmla="val 0"/>
                <a:gd name="gd3" fmla="val 348"/>
                <a:gd name="gd4" fmla="val 42"/>
                <a:gd name="gd5" fmla="val 630"/>
                <a:gd name="gd6" fmla="val 198"/>
                <a:gd name="gd7" fmla="val 786"/>
                <a:gd name="gd8" fmla="val 504"/>
                <a:gd name="gd9" fmla="val 816"/>
                <a:gd name="gd10" fmla="val 834"/>
                <a:gd name="gd11" fmla="*/ w 0 817"/>
                <a:gd name="gd12" fmla="*/ h 0 834"/>
                <a:gd name="gd13" fmla="*/ w 21600 817"/>
                <a:gd name="gd14" fmla="*/ h 21600 834"/>
              </a:gdLst>
              <a:ahLst/>
              <a:cxnLst/>
              <a:rect l="gd11" t="gd12" r="gd13" b="gd14"/>
              <a:pathLst>
                <a:path w="817" h="834">
                  <a:moveTo>
                    <a:pt x="gd1" y="gd2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  <a:path w="817" h="834"/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91440" tIns="45720" rIns="91440" bIns="45720" anchor="t"/>
            <a:lstStyle/>
            <a:p>
              <a:pPr/>
              <a:endParaRPr sz="1400" dirty="false"/>
            </a:p>
          </p:txBody>
        </p:sp>
        <p:sp>
          <p:nvSpPr>
            <p:cNvPr id="788" name="Freeform 48"/>
            <p:cNvSpPr>
              <a:spLocks noChangeShapeType="true"/>
            </p:cNvSpPr>
            <p:nvPr/>
          </p:nvSpPr>
          <p:spPr>
            <a:xfrm>
              <a:off x="1310" y="3427"/>
              <a:ext cx="417" cy="245"/>
            </a:xfrm>
            <a:custGeom>
              <a:avLst/>
              <a:gdLst>
                <a:gd name="gd0" fmla="val 65536"/>
                <a:gd name="gd1" fmla="val 0"/>
                <a:gd name="gd2" fmla="val 0"/>
                <a:gd name="gd3" fmla="val 348"/>
                <a:gd name="gd4" fmla="val 42"/>
                <a:gd name="gd5" fmla="val 630"/>
                <a:gd name="gd6" fmla="val 198"/>
                <a:gd name="gd7" fmla="val 786"/>
                <a:gd name="gd8" fmla="val 504"/>
                <a:gd name="gd9" fmla="val 816"/>
                <a:gd name="gd10" fmla="val 834"/>
                <a:gd name="gd11" fmla="*/ w 0 817"/>
                <a:gd name="gd12" fmla="*/ h 0 834"/>
                <a:gd name="gd13" fmla="*/ w 21600 817"/>
                <a:gd name="gd14" fmla="*/ h 21600 834"/>
              </a:gdLst>
              <a:ahLst/>
              <a:cxnLst/>
              <a:rect l="gd11" t="gd12" r="gd13" b="gd14"/>
              <a:pathLst>
                <a:path w="817" h="834">
                  <a:moveTo>
                    <a:pt x="gd1" y="gd2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  <a:path w="817" h="834"/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91440" tIns="45720" rIns="91440" bIns="45720" anchor="t"/>
            <a:lstStyle/>
            <a:p>
              <a:pPr/>
              <a:endParaRPr sz="1400" dirty="false"/>
            </a:p>
          </p:txBody>
        </p:sp>
        <p:sp>
          <p:nvSpPr>
            <p:cNvPr id="789" name="Text Box 49"/>
            <p:cNvSpPr txBox="true">
              <a:spLocks noChangeShapeType="true"/>
            </p:cNvSpPr>
            <p:nvPr/>
          </p:nvSpPr>
          <p:spPr>
            <a:xfrm>
              <a:off x="344" y="2689"/>
              <a:ext cx="685" cy="2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1400" b="true" i="true" u="none">
                  <a:solidFill>
                    <a:schemeClr val="dk2"/>
                  </a:solidFill>
                  <a:latin typeface="Helvetica"/>
                </a:rPr>
                <a:t>Virtual</a:t>
              </a:r>
              <a:endParaRPr/>
            </a:p>
            <a:p>
              <a:pPr lvl="0" algn="ctr">
                <a:lnSpc>
                  <a:spcPct val="80000"/>
                </a:lnSpc>
              </a:pPr>
              <a:r>
                <a:rPr lang="en-US" sz="1400" b="true" i="true" u="none">
                  <a:solidFill>
                    <a:schemeClr val="dk2"/>
                  </a:solidFill>
                  <a:latin typeface="Helvetica"/>
                </a:rPr>
                <a:t>Addresses</a:t>
              </a:r>
              <a:endParaRPr/>
            </a:p>
          </p:txBody>
        </p:sp>
        <p:sp>
          <p:nvSpPr>
            <p:cNvPr id="790" name="Text Box 50"/>
            <p:cNvSpPr txBox="true">
              <a:spLocks noChangeShapeType="true"/>
            </p:cNvSpPr>
            <p:nvPr/>
          </p:nvSpPr>
          <p:spPr>
            <a:xfrm>
              <a:off x="1438" y="2718"/>
              <a:ext cx="685" cy="2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1400" b="true" i="true" u="none">
                  <a:solidFill>
                    <a:schemeClr val="dk2"/>
                  </a:solidFill>
                  <a:latin typeface="Helvetica"/>
                </a:rPr>
                <a:t>Physical</a:t>
              </a:r>
              <a:endParaRPr/>
            </a:p>
            <a:p>
              <a:pPr lvl="0" algn="ctr">
                <a:lnSpc>
                  <a:spcPct val="80000"/>
                </a:lnSpc>
              </a:pPr>
              <a:r>
                <a:rPr lang="en-US" sz="1400" b="true" i="true" u="none">
                  <a:solidFill>
                    <a:schemeClr val="dk2"/>
                  </a:solidFill>
                  <a:latin typeface="Helvetica"/>
                </a:rPr>
                <a:t>Addresses</a:t>
              </a:r>
              <a:endParaRPr/>
            </a:p>
          </p:txBody>
        </p:sp>
        <p:sp>
          <p:nvSpPr>
            <p:cNvPr id="791" name="AutoShape 51"/>
            <p:cNvSpPr>
              <a:spLocks noChangeShapeType="true"/>
            </p:cNvSpPr>
            <p:nvPr/>
          </p:nvSpPr>
          <p:spPr>
            <a:xfrm>
              <a:off x="3006" y="3077"/>
              <a:ext cx="431" cy="403"/>
            </a:xfrm>
            <a:prstGeom prst="roundRect">
              <a:avLst/>
            </a:prstGeom>
            <a:solidFill>
              <a:schemeClr val="lt2"/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92" name="AutoShape 52"/>
            <p:cNvSpPr>
              <a:spLocks noChangeShapeType="true"/>
            </p:cNvSpPr>
            <p:nvPr/>
          </p:nvSpPr>
          <p:spPr>
            <a:xfrm>
              <a:off x="2977" y="3048"/>
              <a:ext cx="431" cy="403"/>
            </a:xfrm>
            <a:prstGeom prst="roundRect">
              <a:avLst/>
            </a:prstGeom>
            <a:solidFill>
              <a:srgbClr val="FF0000">
                <a:alpha val="49803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 lvl="0"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dk2"/>
                  </a:solidFill>
                  <a:latin typeface="Helvetica"/>
                </a:rPr>
                <a:t>CPU</a:t>
              </a:r>
              <a:endParaRPr/>
            </a:p>
          </p:txBody>
        </p:sp>
        <p:sp>
          <p:nvSpPr>
            <p:cNvPr id="793" name="Rectangle 53"/>
            <p:cNvSpPr>
              <a:spLocks noChangeShapeType="true"/>
            </p:cNvSpPr>
            <p:nvPr/>
          </p:nvSpPr>
          <p:spPr>
            <a:xfrm>
              <a:off x="4935" y="2559"/>
              <a:ext cx="633" cy="1238"/>
            </a:xfrm>
            <a:prstGeom prst="rect">
              <a:avLst/>
            </a:prstGeom>
            <a:solidFill>
              <a:schemeClr val="folHlink"/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94" name="Rectangle 54"/>
            <p:cNvSpPr>
              <a:spLocks noChangeShapeType="true"/>
            </p:cNvSpPr>
            <p:nvPr/>
          </p:nvSpPr>
          <p:spPr>
            <a:xfrm>
              <a:off x="4906" y="2530"/>
              <a:ext cx="633" cy="1238"/>
            </a:xfrm>
            <a:prstGeom prst="rect">
              <a:avLst/>
            </a:prstGeom>
            <a:solidFill>
              <a:srgbClr val="FF0000">
                <a:alpha val="49803"/>
              </a:srgbClr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95" name="Rectangle 55"/>
            <p:cNvSpPr>
              <a:spLocks noChangeShapeType="true"/>
            </p:cNvSpPr>
            <p:nvPr/>
          </p:nvSpPr>
          <p:spPr>
            <a:xfrm>
              <a:off x="5107" y="2588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96" name="Rectangle 56"/>
            <p:cNvSpPr>
              <a:spLocks noChangeShapeType="true"/>
            </p:cNvSpPr>
            <p:nvPr/>
          </p:nvSpPr>
          <p:spPr>
            <a:xfrm>
              <a:off x="5107" y="2674"/>
              <a:ext cx="346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97" name="Rectangle 57"/>
            <p:cNvSpPr>
              <a:spLocks noChangeShapeType="true"/>
            </p:cNvSpPr>
            <p:nvPr/>
          </p:nvSpPr>
          <p:spPr>
            <a:xfrm>
              <a:off x="5107" y="2761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98" name="Rectangle 58"/>
            <p:cNvSpPr>
              <a:spLocks noChangeShapeType="true"/>
            </p:cNvSpPr>
            <p:nvPr/>
          </p:nvSpPr>
          <p:spPr>
            <a:xfrm>
              <a:off x="5107" y="2847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799" name="Rectangle 59"/>
            <p:cNvSpPr>
              <a:spLocks noChangeShapeType="true"/>
            </p:cNvSpPr>
            <p:nvPr/>
          </p:nvSpPr>
          <p:spPr>
            <a:xfrm>
              <a:off x="5107" y="2933"/>
              <a:ext cx="346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00" name="Rectangle 60"/>
            <p:cNvSpPr>
              <a:spLocks noChangeShapeType="true"/>
            </p:cNvSpPr>
            <p:nvPr/>
          </p:nvSpPr>
          <p:spPr>
            <a:xfrm>
              <a:off x="5107" y="3106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01" name="Rectangle 61"/>
            <p:cNvSpPr>
              <a:spLocks noChangeShapeType="true"/>
            </p:cNvSpPr>
            <p:nvPr/>
          </p:nvSpPr>
          <p:spPr>
            <a:xfrm>
              <a:off x="5107" y="3020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02" name="Rectangle 62"/>
            <p:cNvSpPr>
              <a:spLocks noChangeShapeType="true"/>
            </p:cNvSpPr>
            <p:nvPr/>
          </p:nvSpPr>
          <p:spPr>
            <a:xfrm>
              <a:off x="5107" y="3192"/>
              <a:ext cx="346" cy="8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03" name="Rectangle 63"/>
            <p:cNvSpPr>
              <a:spLocks noChangeShapeType="true"/>
            </p:cNvSpPr>
            <p:nvPr/>
          </p:nvSpPr>
          <p:spPr>
            <a:xfrm>
              <a:off x="5107" y="3278"/>
              <a:ext cx="346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04" name="Rectangle 64"/>
            <p:cNvSpPr>
              <a:spLocks noChangeShapeType="true"/>
            </p:cNvSpPr>
            <p:nvPr/>
          </p:nvSpPr>
          <p:spPr>
            <a:xfrm>
              <a:off x="5107" y="3365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05" name="Rectangle 65"/>
            <p:cNvSpPr>
              <a:spLocks noChangeShapeType="true"/>
            </p:cNvSpPr>
            <p:nvPr/>
          </p:nvSpPr>
          <p:spPr>
            <a:xfrm>
              <a:off x="5107" y="3451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06" name="Rectangle 66"/>
            <p:cNvSpPr>
              <a:spLocks noChangeShapeType="true"/>
            </p:cNvSpPr>
            <p:nvPr/>
          </p:nvSpPr>
          <p:spPr>
            <a:xfrm>
              <a:off x="5107" y="3624"/>
              <a:ext cx="346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07" name="Rectangle 67"/>
            <p:cNvSpPr>
              <a:spLocks noChangeShapeType="true"/>
            </p:cNvSpPr>
            <p:nvPr/>
          </p:nvSpPr>
          <p:spPr>
            <a:xfrm>
              <a:off x="5107" y="3537"/>
              <a:ext cx="346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08" name="Text Box 68"/>
            <p:cNvSpPr txBox="true">
              <a:spLocks noChangeShapeType="true"/>
            </p:cNvSpPr>
            <p:nvPr/>
          </p:nvSpPr>
          <p:spPr>
            <a:xfrm>
              <a:off x="4944" y="2352"/>
              <a:ext cx="543" cy="1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dk2"/>
                  </a:solidFill>
                  <a:latin typeface="Helvetica"/>
                </a:rPr>
                <a:t>Memory</a:t>
              </a:r>
              <a:endParaRPr/>
            </a:p>
          </p:txBody>
        </p:sp>
        <p:sp>
          <p:nvSpPr>
            <p:cNvPr id="809" name="Rectangle 69"/>
            <p:cNvSpPr>
              <a:spLocks noChangeShapeType="true"/>
            </p:cNvSpPr>
            <p:nvPr/>
          </p:nvSpPr>
          <p:spPr>
            <a:xfrm>
              <a:off x="3870" y="2847"/>
              <a:ext cx="460" cy="892"/>
            </a:xfrm>
            <a:prstGeom prst="rect">
              <a:avLst/>
            </a:prstGeom>
            <a:solidFill>
              <a:schemeClr val="folHlink"/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0" name="Rectangle 70"/>
            <p:cNvSpPr>
              <a:spLocks noChangeShapeType="true"/>
            </p:cNvSpPr>
            <p:nvPr/>
          </p:nvSpPr>
          <p:spPr>
            <a:xfrm>
              <a:off x="3841" y="2818"/>
              <a:ext cx="460" cy="892"/>
            </a:xfrm>
            <a:prstGeom prst="rect">
              <a:avLst/>
            </a:prstGeom>
            <a:solidFill>
              <a:srgbClr val="FF0000">
                <a:alpha val="49803"/>
              </a:srgbClr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1" name="Rectangle 71"/>
            <p:cNvSpPr>
              <a:spLocks noChangeShapeType="true"/>
            </p:cNvSpPr>
            <p:nvPr/>
          </p:nvSpPr>
          <p:spPr>
            <a:xfrm>
              <a:off x="4042" y="2876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2" name="Rectangle 72"/>
            <p:cNvSpPr>
              <a:spLocks noChangeShapeType="true"/>
            </p:cNvSpPr>
            <p:nvPr/>
          </p:nvSpPr>
          <p:spPr>
            <a:xfrm>
              <a:off x="4042" y="2962"/>
              <a:ext cx="202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3" name="Rectangle 73"/>
            <p:cNvSpPr>
              <a:spLocks noChangeShapeType="true"/>
            </p:cNvSpPr>
            <p:nvPr/>
          </p:nvSpPr>
          <p:spPr>
            <a:xfrm>
              <a:off x="4042" y="3049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4" name="Rectangle 74"/>
            <p:cNvSpPr>
              <a:spLocks noChangeShapeType="true"/>
            </p:cNvSpPr>
            <p:nvPr/>
          </p:nvSpPr>
          <p:spPr>
            <a:xfrm>
              <a:off x="4042" y="3135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5" name="Rectangle 75"/>
            <p:cNvSpPr>
              <a:spLocks noChangeShapeType="true"/>
            </p:cNvSpPr>
            <p:nvPr/>
          </p:nvSpPr>
          <p:spPr>
            <a:xfrm>
              <a:off x="4042" y="3221"/>
              <a:ext cx="202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6" name="Rectangle 76"/>
            <p:cNvSpPr>
              <a:spLocks noChangeShapeType="true"/>
            </p:cNvSpPr>
            <p:nvPr/>
          </p:nvSpPr>
          <p:spPr>
            <a:xfrm>
              <a:off x="4042" y="3394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7" name="Rectangle 77"/>
            <p:cNvSpPr>
              <a:spLocks noChangeShapeType="true"/>
            </p:cNvSpPr>
            <p:nvPr/>
          </p:nvSpPr>
          <p:spPr>
            <a:xfrm>
              <a:off x="4042" y="3308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8" name="Rectangle 78"/>
            <p:cNvSpPr>
              <a:spLocks noChangeShapeType="true"/>
            </p:cNvSpPr>
            <p:nvPr/>
          </p:nvSpPr>
          <p:spPr>
            <a:xfrm>
              <a:off x="4042" y="3480"/>
              <a:ext cx="202" cy="87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19" name="Rectangle 79"/>
            <p:cNvSpPr>
              <a:spLocks noChangeShapeType="true"/>
            </p:cNvSpPr>
            <p:nvPr/>
          </p:nvSpPr>
          <p:spPr>
            <a:xfrm>
              <a:off x="4042" y="3567"/>
              <a:ext cx="202" cy="86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20" name="Text Box 80"/>
            <p:cNvSpPr txBox="true">
              <a:spLocks noChangeShapeType="true"/>
            </p:cNvSpPr>
            <p:nvPr/>
          </p:nvSpPr>
          <p:spPr>
            <a:xfrm>
              <a:off x="3713" y="2640"/>
              <a:ext cx="703" cy="1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dk2"/>
                  </a:solidFill>
                  <a:latin typeface="Helvetica"/>
                </a:rPr>
                <a:t>Page Table</a:t>
              </a:r>
              <a:endParaRPr/>
            </a:p>
          </p:txBody>
        </p:sp>
        <p:sp>
          <p:nvSpPr>
            <p:cNvPr id="821" name="Line 81"/>
            <p:cNvSpPr>
              <a:spLocks noChangeShapeType="true"/>
            </p:cNvSpPr>
            <p:nvPr/>
          </p:nvSpPr>
          <p:spPr>
            <a:xfrm>
              <a:off x="4154" y="3091"/>
              <a:ext cx="953" cy="418"/>
            </a:xfrm>
            <a:prstGeom prst="line">
              <a:avLst/>
            </a:prstGeom>
            <a:noFill/>
            <a:ln w="28575">
              <a:solidFill>
                <a:schemeClr val="dk1"/>
              </a:solidFill>
              <a:prstDash val="sysDot"/>
              <a:round/>
              <a:headEnd/>
              <a:tailEnd type="triangle" w="med" len="med"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822" name="Line 82"/>
            <p:cNvSpPr>
              <a:spLocks noChangeShapeType="true"/>
            </p:cNvSpPr>
            <p:nvPr/>
          </p:nvSpPr>
          <p:spPr>
            <a:xfrm flipV="true">
              <a:off x="4157" y="2991"/>
              <a:ext cx="950" cy="432"/>
            </a:xfrm>
            <a:prstGeom prst="line">
              <a:avLst/>
            </a:prstGeom>
            <a:noFill/>
            <a:ln w="28575">
              <a:solidFill>
                <a:schemeClr val="dk1"/>
              </a:solidFill>
              <a:prstDash val="sysDot"/>
              <a:round/>
              <a:headEnd/>
              <a:tailEnd type="triangle" w="med" len="med"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823" name="Line 83"/>
            <p:cNvSpPr>
              <a:spLocks noChangeShapeType="true"/>
            </p:cNvSpPr>
            <p:nvPr/>
          </p:nvSpPr>
          <p:spPr>
            <a:xfrm flipV="true">
              <a:off x="4042" y="3221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824" name="Line 84"/>
            <p:cNvSpPr>
              <a:spLocks noChangeShapeType="true"/>
            </p:cNvSpPr>
            <p:nvPr/>
          </p:nvSpPr>
          <p:spPr>
            <a:xfrm flipH="true" flipV="true">
              <a:off x="4042" y="3221"/>
              <a:ext cx="202" cy="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825" name="Rectangle 85"/>
            <p:cNvSpPr>
              <a:spLocks noChangeShapeType="true"/>
            </p:cNvSpPr>
            <p:nvPr/>
          </p:nvSpPr>
          <p:spPr>
            <a:xfrm>
              <a:off x="4359" y="3826"/>
              <a:ext cx="489" cy="144"/>
            </a:xfrm>
            <a:prstGeom prst="rect">
              <a:avLst/>
            </a:prstGeom>
            <a:solidFill>
              <a:srgbClr val="FF0000">
                <a:alpha val="49803"/>
              </a:srgbClr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26" name="Oval 86"/>
            <p:cNvSpPr>
              <a:spLocks noChangeShapeType="true"/>
            </p:cNvSpPr>
            <p:nvPr/>
          </p:nvSpPr>
          <p:spPr>
            <a:xfrm>
              <a:off x="4359" y="3768"/>
              <a:ext cx="489" cy="115"/>
            </a:xfrm>
            <a:prstGeom prst="ellipse">
              <a:avLst/>
            </a:prstGeom>
            <a:solidFill>
              <a:srgbClr val="FF0000">
                <a:alpha val="49803"/>
              </a:srgbClr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27" name="Line 87"/>
            <p:cNvSpPr>
              <a:spLocks noChangeShapeType="true"/>
            </p:cNvSpPr>
            <p:nvPr/>
          </p:nvSpPr>
          <p:spPr>
            <a:xfrm>
              <a:off x="4359" y="3826"/>
              <a:ext cx="0" cy="1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828" name="Line 88"/>
            <p:cNvSpPr>
              <a:spLocks noChangeShapeType="true"/>
            </p:cNvSpPr>
            <p:nvPr/>
          </p:nvSpPr>
          <p:spPr>
            <a:xfrm>
              <a:off x="4848" y="3826"/>
              <a:ext cx="0" cy="144"/>
            </a:xfrm>
            <a:prstGeom prst="line">
              <a:avLst/>
            </a:prstGeom>
            <a:noFill/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829" name="Freeform 89"/>
            <p:cNvSpPr>
              <a:spLocks noChangeShapeType="true"/>
            </p:cNvSpPr>
            <p:nvPr/>
          </p:nvSpPr>
          <p:spPr>
            <a:xfrm>
              <a:off x="4359" y="3970"/>
              <a:ext cx="489" cy="50"/>
            </a:xfrm>
            <a:custGeom>
              <a:avLst/>
              <a:gdLst>
                <a:gd name="gd0" fmla="val 65536"/>
                <a:gd name="gd1" fmla="val 0"/>
                <a:gd name="gd2" fmla="val 0"/>
                <a:gd name="gd3" fmla="val 150"/>
                <a:gd name="gd4" fmla="val 60"/>
                <a:gd name="gd5" fmla="val 414"/>
                <a:gd name="gd6" fmla="val 84"/>
                <a:gd name="gd7" fmla="val 678"/>
                <a:gd name="gd8" fmla="val 60"/>
                <a:gd name="gd9" fmla="val 816"/>
                <a:gd name="gd10" fmla="val 0"/>
                <a:gd name="gd11" fmla="*/ w 0 816"/>
                <a:gd name="gd12" fmla="*/ h 0 84"/>
                <a:gd name="gd13" fmla="*/ w 21600 816"/>
                <a:gd name="gd14" fmla="*/ h 21600 84"/>
              </a:gdLst>
              <a:ahLst/>
              <a:cxnLst/>
              <a:rect l="gd11" t="gd12" r="gd13" b="gd14"/>
              <a:pathLst>
                <a:path w="816" h="84">
                  <a:moveTo>
                    <a:pt x="gd1" y="gd2"/>
                  </a:moveTo>
                  <a:cubicBezTo>
                    <a:pt x="25" y="10"/>
                    <a:pt x="81" y="46"/>
                    <a:pt x="150" y="60"/>
                  </a:cubicBezTo>
                  <a:cubicBezTo>
                    <a:pt x="219" y="74"/>
                    <a:pt x="326" y="84"/>
                    <a:pt x="414" y="84"/>
                  </a:cubicBezTo>
                  <a:cubicBezTo>
                    <a:pt x="502" y="84"/>
                    <a:pt x="611" y="74"/>
                    <a:pt x="678" y="60"/>
                  </a:cubicBezTo>
                  <a:cubicBezTo>
                    <a:pt x="745" y="46"/>
                    <a:pt x="787" y="12"/>
                    <a:pt x="816" y="0"/>
                  </a:cubicBezTo>
                </a:path>
                <a:path w="816" h="84"/>
              </a:pathLst>
            </a:custGeom>
            <a:solidFill>
              <a:srgbClr val="FF0000">
                <a:alpha val="49803"/>
              </a:srgbClr>
            </a:solidFill>
            <a:ln w="19050">
              <a:solidFill>
                <a:schemeClr val="dk1"/>
              </a:solidFill>
              <a:round/>
              <a:headEnd/>
              <a:tailEnd/>
            </a:ln>
          </p:spPr>
          <p:txBody>
            <a:bodyPr lIns="91440" tIns="45720" rIns="91440" bIns="45720" anchor="t"/>
            <a:lstStyle/>
            <a:p>
              <a:pPr/>
              <a:endParaRPr sz="1400" dirty="false"/>
            </a:p>
          </p:txBody>
        </p:sp>
        <p:sp>
          <p:nvSpPr>
            <p:cNvPr id="830" name="Text Box 90"/>
            <p:cNvSpPr txBox="true">
              <a:spLocks noChangeShapeType="true"/>
            </p:cNvSpPr>
            <p:nvPr/>
          </p:nvSpPr>
          <p:spPr>
            <a:xfrm>
              <a:off x="4451" y="3855"/>
              <a:ext cx="350" cy="1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1400">
                  <a:solidFill>
                    <a:schemeClr val="dk2"/>
                  </a:solidFill>
                  <a:latin typeface="Helvetica"/>
                </a:rPr>
                <a:t>Disk</a:t>
              </a:r>
              <a:endParaRPr/>
            </a:p>
          </p:txBody>
        </p:sp>
        <p:sp>
          <p:nvSpPr>
            <p:cNvPr id="831" name="Freeform 91"/>
            <p:cNvSpPr>
              <a:spLocks noChangeShapeType="true"/>
            </p:cNvSpPr>
            <p:nvPr/>
          </p:nvSpPr>
          <p:spPr>
            <a:xfrm>
              <a:off x="4146" y="3268"/>
              <a:ext cx="490" cy="500"/>
            </a:xfrm>
            <a:custGeom>
              <a:avLst/>
              <a:gdLst>
                <a:gd name="gd0" fmla="val 65536"/>
                <a:gd name="gd1" fmla="val 0"/>
                <a:gd name="gd2" fmla="val 0"/>
                <a:gd name="gd3" fmla="val 348"/>
                <a:gd name="gd4" fmla="val 42"/>
                <a:gd name="gd5" fmla="val 630"/>
                <a:gd name="gd6" fmla="val 198"/>
                <a:gd name="gd7" fmla="val 786"/>
                <a:gd name="gd8" fmla="val 504"/>
                <a:gd name="gd9" fmla="val 816"/>
                <a:gd name="gd10" fmla="val 834"/>
                <a:gd name="gd11" fmla="*/ w 0 817"/>
                <a:gd name="gd12" fmla="*/ h 0 834"/>
                <a:gd name="gd13" fmla="*/ w 21600 817"/>
                <a:gd name="gd14" fmla="*/ h 21600 834"/>
              </a:gdLst>
              <a:ahLst/>
              <a:cxnLst/>
              <a:rect l="gd11" t="gd12" r="gd13" b="gd14"/>
              <a:pathLst>
                <a:path w="817" h="834">
                  <a:moveTo>
                    <a:pt x="gd1" y="gd2"/>
                  </a:moveTo>
                  <a:cubicBezTo>
                    <a:pt x="58" y="7"/>
                    <a:pt x="243" y="9"/>
                    <a:pt x="348" y="42"/>
                  </a:cubicBezTo>
                  <a:cubicBezTo>
                    <a:pt x="453" y="75"/>
                    <a:pt x="557" y="121"/>
                    <a:pt x="630" y="198"/>
                  </a:cubicBezTo>
                  <a:cubicBezTo>
                    <a:pt x="703" y="275"/>
                    <a:pt x="755" y="398"/>
                    <a:pt x="786" y="504"/>
                  </a:cubicBezTo>
                  <a:cubicBezTo>
                    <a:pt x="817" y="610"/>
                    <a:pt x="810" y="765"/>
                    <a:pt x="816" y="834"/>
                  </a:cubicBezTo>
                </a:path>
                <a:path w="817" h="834"/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91440" tIns="45720" rIns="91440" bIns="45720" anchor="t"/>
            <a:lstStyle/>
            <a:p>
              <a:pPr/>
              <a:endParaRPr sz="1400" dirty="false"/>
            </a:p>
          </p:txBody>
        </p:sp>
        <p:sp>
          <p:nvSpPr>
            <p:cNvPr id="832" name="Text Box 92"/>
            <p:cNvSpPr txBox="true">
              <a:spLocks noChangeShapeType="true"/>
            </p:cNvSpPr>
            <p:nvPr/>
          </p:nvSpPr>
          <p:spPr>
            <a:xfrm>
              <a:off x="3177" y="2785"/>
              <a:ext cx="685" cy="2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1400" b="true" i="true" u="none">
                  <a:solidFill>
                    <a:schemeClr val="dk2"/>
                  </a:solidFill>
                  <a:latin typeface="Helvetica"/>
                </a:rPr>
                <a:t>Virtual</a:t>
              </a:r>
              <a:endParaRPr/>
            </a:p>
            <a:p>
              <a:pPr lvl="0" algn="ctr">
                <a:lnSpc>
                  <a:spcPct val="80000"/>
                </a:lnSpc>
              </a:pPr>
              <a:r>
                <a:rPr lang="en-US" sz="1400" b="true" i="true" u="none">
                  <a:solidFill>
                    <a:schemeClr val="dk2"/>
                  </a:solidFill>
                  <a:latin typeface="Helvetica"/>
                </a:rPr>
                <a:t>Addresses</a:t>
              </a:r>
              <a:endParaRPr/>
            </a:p>
          </p:txBody>
        </p:sp>
        <p:sp>
          <p:nvSpPr>
            <p:cNvPr id="833" name="Text Box 93"/>
            <p:cNvSpPr txBox="true">
              <a:spLocks noChangeShapeType="true"/>
            </p:cNvSpPr>
            <p:nvPr/>
          </p:nvSpPr>
          <p:spPr>
            <a:xfrm>
              <a:off x="4271" y="2814"/>
              <a:ext cx="685" cy="2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lnSpc>
                  <a:spcPct val="80000"/>
                </a:lnSpc>
              </a:pPr>
              <a:r>
                <a:rPr lang="en-US" sz="1400" b="true" i="true" u="none">
                  <a:solidFill>
                    <a:schemeClr val="dk2"/>
                  </a:solidFill>
                  <a:latin typeface="Helvetica"/>
                </a:rPr>
                <a:t>Physical</a:t>
              </a:r>
              <a:endParaRPr/>
            </a:p>
            <a:p>
              <a:pPr lvl="0" algn="ctr">
                <a:lnSpc>
                  <a:spcPct val="80000"/>
                </a:lnSpc>
              </a:pPr>
              <a:r>
                <a:rPr lang="en-US" sz="1400" b="true" i="true" u="none">
                  <a:solidFill>
                    <a:schemeClr val="dk2"/>
                  </a:solidFill>
                  <a:latin typeface="Helvetica"/>
                </a:rPr>
                <a:t>Addresses</a:t>
              </a:r>
              <a:endParaRPr/>
            </a:p>
          </p:txBody>
        </p:sp>
        <p:sp>
          <p:nvSpPr>
            <p:cNvPr id="834" name="Line 94"/>
            <p:cNvSpPr>
              <a:spLocks noChangeShapeType="true"/>
            </p:cNvSpPr>
            <p:nvPr/>
          </p:nvSpPr>
          <p:spPr>
            <a:xfrm flipV="true">
              <a:off x="4128" y="3216"/>
              <a:ext cx="960" cy="303"/>
            </a:xfrm>
            <a:prstGeom prst="line">
              <a:avLst/>
            </a:prstGeom>
            <a:noFill/>
            <a:ln w="28575">
              <a:solidFill>
                <a:schemeClr val="dk1"/>
              </a:solidFill>
              <a:prstDash val="sysDot"/>
              <a:round/>
              <a:headEnd/>
              <a:tailEnd type="triangle" w="med" len="med"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835" name="Text Box 95"/>
            <p:cNvSpPr txBox="true">
              <a:spLocks noChangeShapeType="true"/>
            </p:cNvSpPr>
            <p:nvPr/>
          </p:nvSpPr>
          <p:spPr>
            <a:xfrm>
              <a:off x="765" y="2133"/>
              <a:ext cx="1107" cy="2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sz="2400" b="false" i="false" u="none">
                  <a:solidFill>
                    <a:schemeClr val="dk2"/>
                  </a:solidFill>
                  <a:latin typeface="Helvetica"/>
                  <a:sym typeface="+mn-ea" charset="1"/>
                </a:rPr>
                <a:t>Before fault</a:t>
              </a:r>
              <a:endParaRPr/>
            </a:p>
          </p:txBody>
        </p:sp>
        <p:sp>
          <p:nvSpPr>
            <p:cNvPr id="836" name="Text Box 96"/>
            <p:cNvSpPr txBox="true">
              <a:spLocks noChangeShapeType="true"/>
            </p:cNvSpPr>
            <p:nvPr/>
          </p:nvSpPr>
          <p:spPr>
            <a:xfrm>
              <a:off x="4048" y="2137"/>
              <a:ext cx="944" cy="2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sz="2400" b="false" i="false" u="none">
                  <a:solidFill>
                    <a:schemeClr val="dk2"/>
                  </a:solidFill>
                  <a:latin typeface="Helvetica"/>
                  <a:sym typeface="+mn-ea" charset="1"/>
                </a:rPr>
                <a:t>After fault</a:t>
              </a:r>
              <a:endParaRPr/>
            </a:p>
          </p:txBody>
        </p:sp>
        <p:sp>
          <p:nvSpPr>
            <p:cNvPr id="837" name="Line 97"/>
            <p:cNvSpPr>
              <a:spLocks noChangeShapeType="true"/>
            </p:cNvSpPr>
            <p:nvPr/>
          </p:nvSpPr>
          <p:spPr>
            <a:xfrm flipH="true" flipV="true">
              <a:off x="576" y="3211"/>
              <a:ext cx="633" cy="231"/>
            </a:xfrm>
            <a:prstGeom prst="line">
              <a:avLst/>
            </a:prstGeom>
            <a:noFill/>
            <a:ln w="28575">
              <a:solidFill>
                <a:schemeClr val="dk1"/>
              </a:solidFill>
              <a:round/>
              <a:headEnd type="triangle" w="med" len="med"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  <p:sp>
          <p:nvSpPr>
            <p:cNvPr id="838" name="Line 98"/>
            <p:cNvSpPr>
              <a:spLocks noChangeShapeType="true"/>
            </p:cNvSpPr>
            <p:nvPr/>
          </p:nvSpPr>
          <p:spPr>
            <a:xfrm flipH="true" flipV="true">
              <a:off x="3399" y="3321"/>
              <a:ext cx="633" cy="231"/>
            </a:xfrm>
            <a:prstGeom prst="line">
              <a:avLst/>
            </a:prstGeom>
            <a:noFill/>
            <a:ln w="28575">
              <a:solidFill>
                <a:schemeClr val="dk1"/>
              </a:solidFill>
              <a:round/>
              <a:headEnd type="triangle" w="med" len="med"/>
              <a:tailEnd/>
            </a:ln>
          </p:spPr>
          <p:txBody>
            <a:bodyPr lIns="91440" tIns="45720" rIns="91440" bIns="45720"/>
            <a:lstStyle/>
            <a:p>
              <a:pPr/>
              <a:endParaRPr sz="1400" dirty="false"/>
            </a:p>
          </p:txBody>
        </p:sp>
      </p:grpSp>
      <p:sp>
        <p:nvSpPr>
          <p:cNvPr id="839" name=""/>
          <p:cNvSpPr/>
          <p:nvPr>
            <p:ph type="obj"/>
          </p:nvPr>
        </p:nvSpPr>
        <p:spPr>
          <a:prstGeom prst="rect">
            <a:avLst/>
          </a:prstGeom>
        </p:spPr>
        <p:txBody>
          <a:bodyPr/>
          <a:p>
            <a:pPr/>
            <a:endParaRPr/>
          </a:p>
        </p:txBody>
      </p:sp>
      <p:sp>
        <p:nvSpPr>
          <p:cNvPr id="840" name=""/>
          <p:cNvSpPr txBox="true"/>
          <p:nvPr/>
        </p:nvSpPr>
        <p:spPr>
          <a:xfrm rot="0">
            <a:off x="1567543" y="5682343"/>
            <a:ext cx="47371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/>
              <a:t>在</a:t>
            </a:r>
            <a:r>
              <a:rPr lang="en-US"/>
              <a:t>page fault</a:t>
            </a:r>
            <a:r>
              <a:rPr lang="zh-CN"/>
              <a:t>的处理过程中发生了什么？</a:t>
            </a:r>
            <a:endParaRPr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p="http://schemas.openxmlformats.org/presentationml/2006/main">
  <p:cSld>
    <p:spTree>
      <p:nvGrpSpPr>
        <p:cNvPr id="8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Oval 4"/>
          <p:cNvSpPr>
            <a:spLocks noGrp="true" noChangeShapeType="true"/>
          </p:cNvSpPr>
          <p:nvPr/>
        </p:nvSpPr>
        <p:spPr>
          <a:xfrm>
            <a:off x="6937375" y="60452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43" name="Rectangle 6"/>
          <p:cNvSpPr>
            <a:spLocks noGrp="true" noChangeShapeType="true"/>
          </p:cNvSpPr>
          <p:nvPr/>
        </p:nvSpPr>
        <p:spPr>
          <a:xfrm>
            <a:off x="6937375" y="5664200"/>
            <a:ext cx="55880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44" name="Oval 7"/>
          <p:cNvSpPr>
            <a:spLocks noGrp="true" noChangeShapeType="true"/>
          </p:cNvSpPr>
          <p:nvPr/>
        </p:nvSpPr>
        <p:spPr>
          <a:xfrm>
            <a:off x="6937375" y="55880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45" name="Rectangle 8"/>
          <p:cNvSpPr>
            <a:spLocks noGrp="true" noChangeShapeType="true"/>
          </p:cNvSpPr>
          <p:nvPr/>
        </p:nvSpPr>
        <p:spPr>
          <a:xfrm>
            <a:off x="6948487" y="5978525"/>
            <a:ext cx="547687" cy="152400"/>
          </a:xfrm>
          <a:prstGeom prst="rect">
            <a:avLst/>
          </a:prstGeom>
          <a:solidFill>
            <a:srgbClr val="C4C4C4"/>
          </a:solidFill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46" name="Rectangle 9"/>
          <p:cNvSpPr>
            <a:spLocks noGrp="true" noChangeShapeType="true"/>
          </p:cNvSpPr>
          <p:nvPr/>
        </p:nvSpPr>
        <p:spPr>
          <a:xfrm>
            <a:off x="6964362" y="5732462"/>
            <a:ext cx="531812" cy="304800"/>
          </a:xfrm>
          <a:prstGeom prst="rect">
            <a:avLst/>
          </a:prstGeom>
          <a:solidFill>
            <a:srgbClr val="C4C4C4"/>
          </a:solidFill>
        </p:spPr>
        <p:txBody>
          <a:bodyPr lIns="90487" tIns="44450" rIns="90487" bIns="44450">
            <a:spAutoFit/>
          </a:bodyPr>
          <a:lstStyle/>
          <a:p>
            <a:pPr lvl="0"/>
            <a:r>
              <a:rPr lang="en-US" sz="1400" b="false" i="false" u="none">
                <a:latin typeface="Helvetica"/>
              </a:rPr>
              <a:t>Disk</a:t>
            </a:r>
            <a:endParaRPr/>
          </a:p>
        </p:txBody>
      </p:sp>
      <p:sp>
        <p:nvSpPr>
          <p:cNvPr id="847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84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Servicing a Page Fault</a:t>
            </a:r>
            <a:endParaRPr/>
          </a:p>
        </p:txBody>
      </p:sp>
      <p:sp>
        <p:nvSpPr>
          <p:cNvPr id="849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43434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Processor Signals I/O Controller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/>
              <a:t>Read block (page) of length P starting at </a:t>
            </a:r>
            <a:r>
              <a:rPr lang="en-US" b="false">
                <a:solidFill>
                  <a:srgbClr val="FF0000">
                    <a:alpha val="100000"/>
                  </a:srgbClr>
                </a:solidFill>
              </a:rPr>
              <a:t>disk address X</a:t>
            </a:r>
            <a:r>
              <a:rPr lang="en-US" b="false"/>
              <a:t> and store starting at </a:t>
            </a:r>
            <a:r>
              <a:rPr lang="en-US" b="false">
                <a:solidFill>
                  <a:srgbClr val="0070C0">
                    <a:alpha val="100000"/>
                  </a:srgbClr>
                </a:solidFill>
              </a:rPr>
              <a:t>memory address Y</a:t>
            </a:r>
            <a:endParaRPr/>
          </a:p>
        </p:txBody>
      </p:sp>
      <p:sp>
        <p:nvSpPr>
          <p:cNvPr id="850" name="Oval 4"/>
          <p:cNvSpPr>
            <a:spLocks noGrp="true" noChangeShapeType="true"/>
          </p:cNvSpPr>
          <p:nvPr/>
        </p:nvSpPr>
        <p:spPr>
          <a:xfrm>
            <a:off x="7720012" y="60325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1" name="Rectangle 6"/>
          <p:cNvSpPr>
            <a:spLocks noGrp="true" noChangeShapeType="true"/>
          </p:cNvSpPr>
          <p:nvPr/>
        </p:nvSpPr>
        <p:spPr>
          <a:xfrm>
            <a:off x="7720012" y="5651500"/>
            <a:ext cx="55880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2" name="Oval 7"/>
          <p:cNvSpPr>
            <a:spLocks noGrp="true" noChangeShapeType="true"/>
          </p:cNvSpPr>
          <p:nvPr/>
        </p:nvSpPr>
        <p:spPr>
          <a:xfrm>
            <a:off x="7720012" y="55753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3" name="Rectangle 8"/>
          <p:cNvSpPr>
            <a:spLocks noGrp="true" noChangeShapeType="true"/>
          </p:cNvSpPr>
          <p:nvPr/>
        </p:nvSpPr>
        <p:spPr>
          <a:xfrm>
            <a:off x="7731125" y="5965825"/>
            <a:ext cx="547687" cy="152400"/>
          </a:xfrm>
          <a:prstGeom prst="rect">
            <a:avLst/>
          </a:prstGeom>
          <a:solidFill>
            <a:srgbClr val="C4C4C4"/>
          </a:solidFill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4" name="Rectangle 9"/>
          <p:cNvSpPr>
            <a:spLocks noGrp="true" noChangeShapeType="true"/>
          </p:cNvSpPr>
          <p:nvPr/>
        </p:nvSpPr>
        <p:spPr>
          <a:xfrm>
            <a:off x="7747000" y="5719762"/>
            <a:ext cx="531812" cy="304800"/>
          </a:xfrm>
          <a:prstGeom prst="rect">
            <a:avLst/>
          </a:prstGeom>
          <a:solidFill>
            <a:srgbClr val="C4C4C4"/>
          </a:solidFill>
        </p:spPr>
        <p:txBody>
          <a:bodyPr lIns="90487" tIns="44450" rIns="90487" bIns="44450">
            <a:spAutoFit/>
          </a:bodyPr>
          <a:lstStyle/>
          <a:p>
            <a:pPr lvl="0"/>
            <a:r>
              <a:rPr lang="en-US" sz="1400" b="false" i="false" u="none">
                <a:latin typeface="Helvetica"/>
              </a:rPr>
              <a:t>Disk</a:t>
            </a:r>
            <a:endParaRPr/>
          </a:p>
        </p:txBody>
      </p:sp>
      <p:sp>
        <p:nvSpPr>
          <p:cNvPr id="855" name="Line 18"/>
          <p:cNvSpPr>
            <a:spLocks noGrp="true" noChangeShapeType="true"/>
          </p:cNvSpPr>
          <p:nvPr/>
        </p:nvSpPr>
        <p:spPr>
          <a:xfrm>
            <a:off x="8007350" y="5016500"/>
            <a:ext cx="0" cy="6350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56" name="Line 17"/>
          <p:cNvSpPr>
            <a:spLocks noGrp="true" noChangeShapeType="true"/>
          </p:cNvSpPr>
          <p:nvPr/>
        </p:nvSpPr>
        <p:spPr>
          <a:xfrm>
            <a:off x="7207250" y="5016500"/>
            <a:ext cx="0" cy="6223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57" name="Line 19"/>
          <p:cNvSpPr>
            <a:spLocks noGrp="true" noChangeShapeType="true"/>
          </p:cNvSpPr>
          <p:nvPr/>
        </p:nvSpPr>
        <p:spPr>
          <a:xfrm>
            <a:off x="7512050" y="3975100"/>
            <a:ext cx="0" cy="8001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58" name="Line 20"/>
          <p:cNvSpPr>
            <a:spLocks noGrp="true" noChangeShapeType="true"/>
          </p:cNvSpPr>
          <p:nvPr/>
        </p:nvSpPr>
        <p:spPr>
          <a:xfrm>
            <a:off x="5810250" y="2565400"/>
            <a:ext cx="0" cy="23749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59" name="Rectangle 21"/>
          <p:cNvSpPr>
            <a:spLocks noGrp="true" noChangeShapeType="true"/>
          </p:cNvSpPr>
          <p:nvPr/>
        </p:nvSpPr>
        <p:spPr>
          <a:xfrm>
            <a:off x="5181600" y="3886200"/>
            <a:ext cx="3048000" cy="2921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Memory-I/O bus</a:t>
            </a:r>
            <a:endParaRPr/>
          </a:p>
        </p:txBody>
      </p:sp>
      <p:sp>
        <p:nvSpPr>
          <p:cNvPr id="860" name="Rectangle 22"/>
          <p:cNvSpPr>
            <a:spLocks noGrp="true" noChangeShapeType="true"/>
          </p:cNvSpPr>
          <p:nvPr/>
        </p:nvSpPr>
        <p:spPr>
          <a:xfrm>
            <a:off x="5181600" y="1663700"/>
            <a:ext cx="1231900" cy="8890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Processor</a:t>
            </a:r>
            <a:endParaRPr/>
          </a:p>
        </p:txBody>
      </p:sp>
      <p:sp>
        <p:nvSpPr>
          <p:cNvPr id="861" name="Rectangle 23"/>
          <p:cNvSpPr>
            <a:spLocks noGrp="true" noChangeShapeType="true"/>
          </p:cNvSpPr>
          <p:nvPr/>
        </p:nvSpPr>
        <p:spPr>
          <a:xfrm>
            <a:off x="5181600" y="29210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Cache</a:t>
            </a:r>
            <a:endParaRPr/>
          </a:p>
        </p:txBody>
      </p:sp>
      <p:sp>
        <p:nvSpPr>
          <p:cNvPr id="862" name="Rectangle 24"/>
          <p:cNvSpPr>
            <a:spLocks noGrp="true" noChangeShapeType="true"/>
          </p:cNvSpPr>
          <p:nvPr/>
        </p:nvSpPr>
        <p:spPr>
          <a:xfrm>
            <a:off x="5181600" y="48133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Memory</a:t>
            </a:r>
            <a:endParaRPr/>
          </a:p>
        </p:txBody>
      </p:sp>
      <p:sp>
        <p:nvSpPr>
          <p:cNvPr id="863" name="Rectangle 25"/>
          <p:cNvSpPr>
            <a:spLocks noGrp="true" noChangeShapeType="true"/>
          </p:cNvSpPr>
          <p:nvPr/>
        </p:nvSpPr>
        <p:spPr>
          <a:xfrm>
            <a:off x="6934200" y="4584700"/>
            <a:ext cx="1231900" cy="4953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I/O</a:t>
            </a:r>
            <a:endParaRPr/>
          </a:p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controller</a:t>
            </a:r>
            <a:endParaRPr/>
          </a:p>
        </p:txBody>
      </p:sp>
      <p:sp>
        <p:nvSpPr>
          <p:cNvPr id="864" name="Rectangle 26"/>
          <p:cNvSpPr>
            <a:spLocks noGrp="true" noChangeShapeType="true"/>
          </p:cNvSpPr>
          <p:nvPr/>
        </p:nvSpPr>
        <p:spPr>
          <a:xfrm>
            <a:off x="5461000" y="2273300"/>
            <a:ext cx="749300" cy="2159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Reg</a:t>
            </a:r>
            <a:endParaRPr/>
          </a:p>
        </p:txBody>
      </p:sp>
      <p:sp>
        <p:nvSpPr>
          <p:cNvPr id="865" name="Freeform 30"/>
          <p:cNvSpPr>
            <a:spLocks noGrp="true" noChangeShapeType="true"/>
          </p:cNvSpPr>
          <p:nvPr/>
        </p:nvSpPr>
        <p:spPr>
          <a:xfrm>
            <a:off x="6400800" y="1892300"/>
            <a:ext cx="1600200" cy="2667000"/>
          </a:xfrm>
          <a:custGeom>
            <a:avLst/>
            <a:gdLst>
              <a:gd name="gd0" fmla="val 65536"/>
              <a:gd name="gd1" fmla="val 720"/>
              <a:gd name="gd2" fmla="val 1056"/>
              <a:gd name="gd3" fmla="val 720"/>
              <a:gd name="gd4" fmla="val 0"/>
              <a:gd name="gd5" fmla="val 0"/>
              <a:gd name="gd6" fmla="val 0"/>
              <a:gd name="gd7" fmla="*/ w 0 720"/>
              <a:gd name="gd8" fmla="*/ h 0 1056"/>
              <a:gd name="gd9" fmla="*/ w 21600 720"/>
              <a:gd name="gd10" fmla="*/ h 21600 1056"/>
            </a:gdLst>
            <a:ahLst/>
            <a:cxnLst/>
            <a:rect l="gd7" t="gd8" r="gd9" b="gd10"/>
            <a:pathLst>
              <a:path w="720" h="1056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</a:path>
              <a:path w="720" h="1056"/>
            </a:pathLst>
          </a:cu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66" name="Text Box 31"/>
          <p:cNvSpPr txBox="true">
            <a:spLocks noGrp="true" noChangeShapeType="true"/>
          </p:cNvSpPr>
          <p:nvPr/>
        </p:nvSpPr>
        <p:spPr>
          <a:xfrm>
            <a:off x="6324600" y="1435100"/>
            <a:ext cx="2432050" cy="366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1800" b="false" i="false" u="none">
                <a:latin typeface="Helvetica"/>
              </a:rPr>
              <a:t>(1) Initiate Block Read</a:t>
            </a:r>
            <a:endParaRPr/>
          </a:p>
        </p:txBody>
      </p:sp>
      <p:sp>
        <p:nvSpPr>
          <p:cNvPr id="867" name="矩形 1"/>
          <p:cNvSpPr>
            <a:spLocks noGrp="true" noChangeShapeType="true"/>
          </p:cNvSpPr>
          <p:nvPr/>
        </p:nvSpPr>
        <p:spPr>
          <a:xfrm>
            <a:off x="7518400" y="2959100"/>
            <a:ext cx="5270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b="false" i="false" u="none">
                <a:latin typeface="Helvetica"/>
              </a:rPr>
              <a:t>bio</a:t>
            </a:r>
            <a:endParaRPr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p="http://schemas.openxmlformats.org/presentationml/2006/main">
  <p:cSld>
    <p:spTree>
      <p:nvGrpSpPr>
        <p:cNvPr id="8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870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Servicing a Page Fault</a:t>
            </a:r>
            <a:endParaRPr/>
          </a:p>
        </p:txBody>
      </p:sp>
      <p:sp>
        <p:nvSpPr>
          <p:cNvPr id="871" name="Rectangle 3"/>
          <p:cNvSpPr>
            <a:spLocks noGrp="true" noChangeShapeType="true"/>
          </p:cNvSpPr>
          <p:nvPr>
            <p:ph type="obj"/>
          </p:nvPr>
        </p:nvSpPr>
        <p:spPr>
          <a:xfrm rot="0" flipH="false" flipV="false">
            <a:off x="457200" y="1600200"/>
            <a:ext cx="393065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Read Occurs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/>
              <a:t>Direct Memory Access (DMA) u</a:t>
            </a:r>
            <a:r>
              <a:rPr lang="en-US" b="false"/>
              <a:t>nder the control of I/O controller</a:t>
            </a:r>
            <a:endParaRPr/>
          </a:p>
        </p:txBody>
      </p:sp>
      <p:sp>
        <p:nvSpPr>
          <p:cNvPr id="872" name="Oval 29"/>
          <p:cNvSpPr>
            <a:spLocks noGrp="true" noChangeShapeType="true"/>
          </p:cNvSpPr>
          <p:nvPr/>
        </p:nvSpPr>
        <p:spPr>
          <a:xfrm>
            <a:off x="7720012" y="59563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3" name="Rectangle 30"/>
          <p:cNvSpPr>
            <a:spLocks noGrp="true" noChangeShapeType="true"/>
          </p:cNvSpPr>
          <p:nvPr/>
        </p:nvSpPr>
        <p:spPr>
          <a:xfrm>
            <a:off x="7694612" y="5622925"/>
            <a:ext cx="587375" cy="363537"/>
          </a:xfrm>
          <a:prstGeom prst="rect">
            <a:avLst/>
          </a:prstGeom>
          <a:solidFill>
            <a:srgbClr val="C4C4C4"/>
          </a:solidFill>
        </p:spPr>
        <p:txBody>
          <a:bodyPr wrap="none">
            <a:spAutoFit/>
          </a:bodyPr>
          <a:lstStyle/>
          <a:p>
            <a:pPr lvl="0"/>
            <a:r>
              <a:rPr lang="en-US" sz="1800" b="false" i="false" u="none">
                <a:latin typeface="Helvetica"/>
              </a:rPr>
              <a:t>disk</a:t>
            </a:r>
            <a:endParaRPr/>
          </a:p>
        </p:txBody>
      </p:sp>
      <p:sp>
        <p:nvSpPr>
          <p:cNvPr id="874" name="Rectangle 31"/>
          <p:cNvSpPr>
            <a:spLocks noGrp="true" noChangeShapeType="true"/>
          </p:cNvSpPr>
          <p:nvPr/>
        </p:nvSpPr>
        <p:spPr>
          <a:xfrm>
            <a:off x="7720012" y="5575300"/>
            <a:ext cx="55880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5" name="Oval 32"/>
          <p:cNvSpPr>
            <a:spLocks noGrp="true" noChangeShapeType="true"/>
          </p:cNvSpPr>
          <p:nvPr/>
        </p:nvSpPr>
        <p:spPr>
          <a:xfrm>
            <a:off x="7720012" y="54991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6" name="Rectangle 33"/>
          <p:cNvSpPr>
            <a:spLocks noGrp="true" noChangeShapeType="true"/>
          </p:cNvSpPr>
          <p:nvPr/>
        </p:nvSpPr>
        <p:spPr>
          <a:xfrm>
            <a:off x="7726362" y="5873750"/>
            <a:ext cx="547687" cy="152400"/>
          </a:xfrm>
          <a:prstGeom prst="rect">
            <a:avLst/>
          </a:prstGeom>
          <a:solidFill>
            <a:srgbClr val="C4C4C4"/>
          </a:solidFill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7" name="Rectangle 34"/>
          <p:cNvSpPr>
            <a:spLocks noGrp="true" noChangeShapeType="true"/>
          </p:cNvSpPr>
          <p:nvPr/>
        </p:nvSpPr>
        <p:spPr>
          <a:xfrm>
            <a:off x="7691437" y="5661025"/>
            <a:ext cx="631825" cy="363537"/>
          </a:xfrm>
          <a:prstGeom prst="rect">
            <a:avLst/>
          </a:prstGeom>
          <a:solidFill>
            <a:srgbClr val="C4C4C4"/>
          </a:solidFill>
        </p:spPr>
        <p:txBody>
          <a:bodyPr lIns="90487" tIns="44450" rIns="90487" bIns="44450">
            <a:spAutoFit/>
          </a:bodyPr>
          <a:lstStyle/>
          <a:p>
            <a:pPr lvl="0"/>
            <a:r>
              <a:rPr lang="en-US" sz="1800" b="false" i="false" u="none">
                <a:latin typeface="Helvetica"/>
              </a:rPr>
              <a:t>Disk</a:t>
            </a:r>
            <a:endParaRPr/>
          </a:p>
        </p:txBody>
      </p:sp>
      <p:grpSp>
        <p:nvGrpSpPr>
          <p:cNvPr id="878" name="Group 35"/>
          <p:cNvGrpSpPr/>
          <p:nvPr/>
        </p:nvGrpSpPr>
        <p:grpSpPr>
          <a:xfrm>
            <a:off x="6900862" y="5499100"/>
            <a:ext cx="650875" cy="596900"/>
            <a:chOff x="2015" y="3428"/>
            <a:chExt cx="410" cy="376"/>
          </a:xfrm>
        </p:grpSpPr>
        <p:sp>
          <p:nvSpPr>
            <p:cNvPr id="879" name="Oval 36"/>
            <p:cNvSpPr>
              <a:spLocks noChangeShapeType="true"/>
            </p:cNvSpPr>
            <p:nvPr/>
          </p:nvSpPr>
          <p:spPr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80" name="Rectangle 37"/>
            <p:cNvSpPr>
              <a:spLocks noChangeShapeType="true"/>
            </p:cNvSpPr>
            <p:nvPr/>
          </p:nvSpPr>
          <p:spPr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sz="1800" b="false" i="false" u="none">
                  <a:latin typeface="Helvetica"/>
                </a:rPr>
                <a:t>disk</a:t>
              </a:r>
              <a:endParaRPr/>
            </a:p>
          </p:txBody>
        </p:sp>
        <p:sp>
          <p:nvSpPr>
            <p:cNvPr id="881" name="Rectangle 38"/>
            <p:cNvSpPr>
              <a:spLocks noChangeShapeType="true"/>
            </p:cNvSpPr>
            <p:nvPr/>
          </p:nvSpPr>
          <p:spPr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82" name="Oval 39"/>
            <p:cNvSpPr>
              <a:spLocks noChangeShapeType="true"/>
            </p:cNvSpPr>
            <p:nvPr/>
          </p:nvSpPr>
          <p:spPr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83" name="Rectangle 40"/>
            <p:cNvSpPr>
              <a:spLocks noChangeShapeType="true"/>
            </p:cNvSpPr>
            <p:nvPr/>
          </p:nvSpPr>
          <p:spPr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884" name="Rectangle 41"/>
            <p:cNvSpPr>
              <a:spLocks noChangeShapeType="true"/>
            </p:cNvSpPr>
            <p:nvPr/>
          </p:nvSpPr>
          <p:spPr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sz="1800" b="false" i="false" u="none">
                  <a:latin typeface="Helvetica"/>
                </a:rPr>
                <a:t>Disk</a:t>
              </a:r>
              <a:endParaRPr/>
            </a:p>
          </p:txBody>
        </p:sp>
      </p:grpSp>
      <p:sp>
        <p:nvSpPr>
          <p:cNvPr id="885" name="Line 42"/>
          <p:cNvSpPr>
            <a:spLocks noGrp="true" noChangeShapeType="true"/>
          </p:cNvSpPr>
          <p:nvPr/>
        </p:nvSpPr>
        <p:spPr>
          <a:xfrm>
            <a:off x="7207250" y="4940300"/>
            <a:ext cx="0" cy="6223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86" name="Line 43"/>
          <p:cNvSpPr>
            <a:spLocks noGrp="true" noChangeShapeType="true"/>
          </p:cNvSpPr>
          <p:nvPr/>
        </p:nvSpPr>
        <p:spPr>
          <a:xfrm>
            <a:off x="8007350" y="4940300"/>
            <a:ext cx="0" cy="6350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87" name="Line 45"/>
          <p:cNvSpPr>
            <a:spLocks noGrp="true" noChangeShapeType="true"/>
          </p:cNvSpPr>
          <p:nvPr/>
        </p:nvSpPr>
        <p:spPr>
          <a:xfrm>
            <a:off x="5810250" y="2489200"/>
            <a:ext cx="0" cy="23749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888" name="Rectangle 46"/>
          <p:cNvSpPr>
            <a:spLocks noGrp="true" noChangeShapeType="true"/>
          </p:cNvSpPr>
          <p:nvPr/>
        </p:nvSpPr>
        <p:spPr>
          <a:xfrm>
            <a:off x="5181600" y="3810000"/>
            <a:ext cx="3048000" cy="2921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Memory-I/O bus</a:t>
            </a:r>
            <a:endParaRPr/>
          </a:p>
        </p:txBody>
      </p:sp>
      <p:sp>
        <p:nvSpPr>
          <p:cNvPr id="889" name="Rectangle 47"/>
          <p:cNvSpPr>
            <a:spLocks noGrp="true" noChangeShapeType="true"/>
          </p:cNvSpPr>
          <p:nvPr/>
        </p:nvSpPr>
        <p:spPr>
          <a:xfrm>
            <a:off x="5181600" y="1587500"/>
            <a:ext cx="1231900" cy="8890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Processor</a:t>
            </a:r>
            <a:endParaRPr/>
          </a:p>
        </p:txBody>
      </p:sp>
      <p:sp>
        <p:nvSpPr>
          <p:cNvPr id="890" name="Rectangle 48"/>
          <p:cNvSpPr>
            <a:spLocks noGrp="true" noChangeShapeType="true"/>
          </p:cNvSpPr>
          <p:nvPr/>
        </p:nvSpPr>
        <p:spPr>
          <a:xfrm>
            <a:off x="5181600" y="28448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Cache</a:t>
            </a:r>
            <a:endParaRPr/>
          </a:p>
        </p:txBody>
      </p:sp>
      <p:sp>
        <p:nvSpPr>
          <p:cNvPr id="891" name="Rectangle 49"/>
          <p:cNvSpPr>
            <a:spLocks noGrp="true" noChangeShapeType="true"/>
          </p:cNvSpPr>
          <p:nvPr/>
        </p:nvSpPr>
        <p:spPr>
          <a:xfrm>
            <a:off x="5181600" y="47371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Memory</a:t>
            </a:r>
            <a:endParaRPr/>
          </a:p>
        </p:txBody>
      </p:sp>
      <p:sp>
        <p:nvSpPr>
          <p:cNvPr id="892" name="Rectangle 50"/>
          <p:cNvSpPr>
            <a:spLocks noGrp="true" noChangeShapeType="true"/>
          </p:cNvSpPr>
          <p:nvPr/>
        </p:nvSpPr>
        <p:spPr>
          <a:xfrm>
            <a:off x="6934200" y="4508500"/>
            <a:ext cx="1231900" cy="4953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I/O</a:t>
            </a:r>
            <a:endParaRPr/>
          </a:p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controller</a:t>
            </a:r>
            <a:endParaRPr/>
          </a:p>
        </p:txBody>
      </p:sp>
      <p:sp>
        <p:nvSpPr>
          <p:cNvPr id="893" name="Rectangle 51"/>
          <p:cNvSpPr>
            <a:spLocks noGrp="true" noChangeShapeType="true"/>
          </p:cNvSpPr>
          <p:nvPr/>
        </p:nvSpPr>
        <p:spPr>
          <a:xfrm>
            <a:off x="5461000" y="2197100"/>
            <a:ext cx="749300" cy="2159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Reg</a:t>
            </a:r>
            <a:endParaRPr/>
          </a:p>
        </p:txBody>
      </p:sp>
      <p:sp>
        <p:nvSpPr>
          <p:cNvPr id="894" name="Freeform 52"/>
          <p:cNvSpPr>
            <a:spLocks noGrp="true" noChangeShapeType="true"/>
          </p:cNvSpPr>
          <p:nvPr/>
        </p:nvSpPr>
        <p:spPr>
          <a:xfrm>
            <a:off x="5829300" y="3898900"/>
            <a:ext cx="1739900" cy="1651000"/>
          </a:xfrm>
          <a:custGeom>
            <a:avLst/>
            <a:gdLst>
              <a:gd name="gd0" fmla="val 65536"/>
              <a:gd name="gd1" fmla="val 936"/>
              <a:gd name="gd2" fmla="val 1040"/>
              <a:gd name="gd3" fmla="val 936"/>
              <a:gd name="gd4" fmla="val 656"/>
              <a:gd name="gd5" fmla="val 1080"/>
              <a:gd name="gd6" fmla="val 464"/>
              <a:gd name="gd7" fmla="val 1032"/>
              <a:gd name="gd8" fmla="val 128"/>
              <a:gd name="gd9" fmla="val 696"/>
              <a:gd name="gd10" fmla="val 32"/>
              <a:gd name="gd11" fmla="val 168"/>
              <a:gd name="gd12" fmla="val 32"/>
              <a:gd name="gd13" fmla="val 24"/>
              <a:gd name="gd14" fmla="val 224"/>
              <a:gd name="gd15" fmla="val 24"/>
              <a:gd name="gd16" fmla="val 512"/>
              <a:gd name="gd17" fmla="*/ w 0 1096"/>
              <a:gd name="gd18" fmla="*/ h 0 1040"/>
              <a:gd name="gd19" fmla="*/ w 21600 1096"/>
              <a:gd name="gd20" fmla="*/ h 21600 1040"/>
            </a:gdLst>
            <a:ahLst/>
            <a:cxnLst/>
            <a:rect l="gd17" t="gd18" r="gd19" b="gd20"/>
            <a:pathLst>
              <a:path w="1096" h="1040">
                <a:moveTo>
                  <a:pt x="gd1" y="gd2"/>
                </a:moveTo>
                <a:cubicBezTo>
                  <a:pt x="924" y="895"/>
                  <a:pt x="912" y="751"/>
                  <a:pt x="936" y="656"/>
                </a:cubicBezTo>
                <a:cubicBezTo>
                  <a:pt x="959" y="560"/>
                  <a:pt x="1064" y="552"/>
                  <a:pt x="1080" y="464"/>
                </a:cubicBezTo>
                <a:cubicBezTo>
                  <a:pt x="1096" y="376"/>
                  <a:pt x="1096" y="200"/>
                  <a:pt x="1032" y="128"/>
                </a:cubicBezTo>
                <a:cubicBezTo>
                  <a:pt x="967" y="55"/>
                  <a:pt x="839" y="47"/>
                  <a:pt x="696" y="32"/>
                </a:cubicBezTo>
                <a:cubicBezTo>
                  <a:pt x="552" y="16"/>
                  <a:pt x="280" y="0"/>
                  <a:pt x="168" y="32"/>
                </a:cubicBezTo>
                <a:cubicBezTo>
                  <a:pt x="56" y="64"/>
                  <a:pt x="47" y="144"/>
                  <a:pt x="24" y="224"/>
                </a:cubicBezTo>
                <a:cubicBezTo>
                  <a:pt x="0" y="303"/>
                  <a:pt x="12" y="407"/>
                  <a:pt x="24" y="512"/>
                </a:cubicBezTo>
              </a:path>
              <a:path w="1096" h="1040"/>
            </a:pathLst>
          </a:custGeom>
          <a:noFill/>
          <a:ln w="57150">
            <a:solidFill>
              <a:srgbClr val="0033CC"/>
            </a:solidFill>
            <a:round/>
            <a:headEnd/>
            <a:tailEnd type="triangle" w="med" len="med"/>
          </a:ln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895" name="Text Box 53"/>
          <p:cNvSpPr txBox="true">
            <a:spLocks noGrp="true" noChangeShapeType="true"/>
          </p:cNvSpPr>
          <p:nvPr/>
        </p:nvSpPr>
        <p:spPr>
          <a:xfrm>
            <a:off x="3733800" y="4254500"/>
            <a:ext cx="1949450" cy="3667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sz="1800" b="false" i="false" u="none">
                <a:latin typeface="Helvetica"/>
              </a:rPr>
              <a:t>(2) DMA Transfer</a:t>
            </a:r>
            <a:endParaRPr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8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89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Servicing a Page Fault</a:t>
            </a:r>
            <a:endParaRPr/>
          </a:p>
        </p:txBody>
      </p:sp>
      <p:sp>
        <p:nvSpPr>
          <p:cNvPr id="899" name="Rectangle 3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39624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I / O Controller Signals Completion to CPU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>
                <a:solidFill>
                  <a:srgbClr val="FF0000">
                    <a:alpha val="100000"/>
                  </a:srgbClr>
                </a:solidFill>
              </a:rPr>
              <a:t>Interrupt</a:t>
            </a:r>
            <a:r>
              <a:rPr lang="en-US" b="false"/>
              <a:t> processor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/>
              <a:t>OS resumes suspended process </a:t>
            </a:r>
            <a:endParaRPr/>
          </a:p>
        </p:txBody>
      </p:sp>
      <p:sp>
        <p:nvSpPr>
          <p:cNvPr id="900" name="Oval 28"/>
          <p:cNvSpPr>
            <a:spLocks noGrp="true" noChangeShapeType="true"/>
          </p:cNvSpPr>
          <p:nvPr/>
        </p:nvSpPr>
        <p:spPr>
          <a:xfrm>
            <a:off x="7720012" y="61087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01" name="Rectangle 29"/>
          <p:cNvSpPr>
            <a:spLocks noGrp="true" noChangeShapeType="true"/>
          </p:cNvSpPr>
          <p:nvPr/>
        </p:nvSpPr>
        <p:spPr>
          <a:xfrm>
            <a:off x="7694612" y="5775325"/>
            <a:ext cx="587375" cy="363537"/>
          </a:xfrm>
          <a:prstGeom prst="rect">
            <a:avLst/>
          </a:prstGeom>
          <a:solidFill>
            <a:srgbClr val="C4C4C4"/>
          </a:solidFill>
        </p:spPr>
        <p:txBody>
          <a:bodyPr wrap="none">
            <a:spAutoFit/>
          </a:bodyPr>
          <a:lstStyle/>
          <a:p>
            <a:pPr lvl="0"/>
            <a:r>
              <a:rPr lang="en-US" sz="1800" b="false" i="false" u="none">
                <a:latin typeface="Helvetica"/>
              </a:rPr>
              <a:t>disk</a:t>
            </a:r>
            <a:endParaRPr/>
          </a:p>
        </p:txBody>
      </p:sp>
      <p:sp>
        <p:nvSpPr>
          <p:cNvPr id="902" name="Rectangle 30"/>
          <p:cNvSpPr>
            <a:spLocks noGrp="true" noChangeShapeType="true"/>
          </p:cNvSpPr>
          <p:nvPr/>
        </p:nvSpPr>
        <p:spPr>
          <a:xfrm>
            <a:off x="7720012" y="5727700"/>
            <a:ext cx="55880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03" name="Oval 31"/>
          <p:cNvSpPr>
            <a:spLocks noGrp="true" noChangeShapeType="true"/>
          </p:cNvSpPr>
          <p:nvPr/>
        </p:nvSpPr>
        <p:spPr>
          <a:xfrm>
            <a:off x="7720012" y="56515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04" name="Rectangle 32"/>
          <p:cNvSpPr>
            <a:spLocks noGrp="true" noChangeShapeType="true"/>
          </p:cNvSpPr>
          <p:nvPr/>
        </p:nvSpPr>
        <p:spPr>
          <a:xfrm>
            <a:off x="7726362" y="6026150"/>
            <a:ext cx="547687" cy="152400"/>
          </a:xfrm>
          <a:prstGeom prst="rect">
            <a:avLst/>
          </a:prstGeom>
          <a:solidFill>
            <a:srgbClr val="C4C4C4"/>
          </a:solidFill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05" name="Rectangle 33"/>
          <p:cNvSpPr>
            <a:spLocks noGrp="true" noChangeShapeType="true"/>
          </p:cNvSpPr>
          <p:nvPr/>
        </p:nvSpPr>
        <p:spPr>
          <a:xfrm>
            <a:off x="7691437" y="5813425"/>
            <a:ext cx="631825" cy="363537"/>
          </a:xfrm>
          <a:prstGeom prst="rect">
            <a:avLst/>
          </a:prstGeom>
          <a:solidFill>
            <a:srgbClr val="C4C4C4"/>
          </a:solidFill>
        </p:spPr>
        <p:txBody>
          <a:bodyPr lIns="90487" tIns="44450" rIns="90487" bIns="44450">
            <a:spAutoFit/>
          </a:bodyPr>
          <a:lstStyle/>
          <a:p>
            <a:pPr lvl="0"/>
            <a:r>
              <a:rPr lang="en-US" sz="1800" b="false" i="false" u="none">
                <a:latin typeface="Helvetica"/>
              </a:rPr>
              <a:t>Disk</a:t>
            </a:r>
            <a:endParaRPr/>
          </a:p>
        </p:txBody>
      </p:sp>
      <p:grpSp>
        <p:nvGrpSpPr>
          <p:cNvPr id="906" name="Group 34"/>
          <p:cNvGrpSpPr/>
          <p:nvPr/>
        </p:nvGrpSpPr>
        <p:grpSpPr>
          <a:xfrm>
            <a:off x="6900862" y="5651500"/>
            <a:ext cx="650875" cy="596900"/>
            <a:chOff x="2015" y="3428"/>
            <a:chExt cx="410" cy="376"/>
          </a:xfrm>
        </p:grpSpPr>
        <p:sp>
          <p:nvSpPr>
            <p:cNvPr id="907" name="Oval 35"/>
            <p:cNvSpPr>
              <a:spLocks noChangeShapeType="true"/>
            </p:cNvSpPr>
            <p:nvPr/>
          </p:nvSpPr>
          <p:spPr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908" name="Rectangle 36"/>
            <p:cNvSpPr>
              <a:spLocks noChangeShapeType="true"/>
            </p:cNvSpPr>
            <p:nvPr/>
          </p:nvSpPr>
          <p:spPr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sz="1800" b="false" i="false" u="none">
                  <a:latin typeface="Helvetica"/>
                </a:rPr>
                <a:t>disk</a:t>
              </a:r>
              <a:endParaRPr/>
            </a:p>
          </p:txBody>
        </p:sp>
        <p:sp>
          <p:nvSpPr>
            <p:cNvPr id="909" name="Rectangle 37"/>
            <p:cNvSpPr>
              <a:spLocks noChangeShapeType="true"/>
            </p:cNvSpPr>
            <p:nvPr/>
          </p:nvSpPr>
          <p:spPr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910" name="Oval 38"/>
            <p:cNvSpPr>
              <a:spLocks noChangeShapeType="true"/>
            </p:cNvSpPr>
            <p:nvPr/>
          </p:nvSpPr>
          <p:spPr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dk1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911" name="Rectangle 39"/>
            <p:cNvSpPr>
              <a:spLocks noChangeShapeType="true"/>
            </p:cNvSpPr>
            <p:nvPr/>
          </p:nvSpPr>
          <p:spPr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912" name="Rectangle 40"/>
            <p:cNvSpPr>
              <a:spLocks noChangeShapeType="true"/>
            </p:cNvSpPr>
            <p:nvPr/>
          </p:nvSpPr>
          <p:spPr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</p:spPr>
          <p:txBody>
            <a:bodyPr wrap="none">
              <a:spAutoFit/>
            </a:bodyPr>
            <a:lstStyle/>
            <a:p>
              <a:pPr lvl="0"/>
              <a:r>
                <a:rPr lang="en-US" sz="1800" b="false" i="false" u="none">
                  <a:latin typeface="Helvetica"/>
                </a:rPr>
                <a:t>Disk</a:t>
              </a:r>
              <a:endParaRPr/>
            </a:p>
          </p:txBody>
        </p:sp>
      </p:grpSp>
      <p:sp>
        <p:nvSpPr>
          <p:cNvPr id="913" name="Line 41"/>
          <p:cNvSpPr>
            <a:spLocks noGrp="true" noChangeShapeType="true"/>
          </p:cNvSpPr>
          <p:nvPr/>
        </p:nvSpPr>
        <p:spPr>
          <a:xfrm>
            <a:off x="7207250" y="5092700"/>
            <a:ext cx="0" cy="6223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14" name="Line 42"/>
          <p:cNvSpPr>
            <a:spLocks noGrp="true" noChangeShapeType="true"/>
          </p:cNvSpPr>
          <p:nvPr/>
        </p:nvSpPr>
        <p:spPr>
          <a:xfrm>
            <a:off x="8007350" y="5092700"/>
            <a:ext cx="0" cy="6350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15" name="Line 43"/>
          <p:cNvSpPr>
            <a:spLocks noGrp="true" noChangeShapeType="true"/>
          </p:cNvSpPr>
          <p:nvPr/>
        </p:nvSpPr>
        <p:spPr>
          <a:xfrm>
            <a:off x="7512050" y="4051300"/>
            <a:ext cx="0" cy="8001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16" name="Line 44"/>
          <p:cNvSpPr>
            <a:spLocks noGrp="true" noChangeShapeType="true"/>
          </p:cNvSpPr>
          <p:nvPr/>
        </p:nvSpPr>
        <p:spPr>
          <a:xfrm>
            <a:off x="5810250" y="2641600"/>
            <a:ext cx="0" cy="237490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17" name="Rectangle 45"/>
          <p:cNvSpPr>
            <a:spLocks noGrp="true" noChangeShapeType="true"/>
          </p:cNvSpPr>
          <p:nvPr/>
        </p:nvSpPr>
        <p:spPr>
          <a:xfrm>
            <a:off x="5181600" y="3962400"/>
            <a:ext cx="3048000" cy="2921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Memory-I/O bus</a:t>
            </a:r>
            <a:endParaRPr/>
          </a:p>
        </p:txBody>
      </p:sp>
      <p:sp>
        <p:nvSpPr>
          <p:cNvPr id="918" name="Rectangle 46"/>
          <p:cNvSpPr>
            <a:spLocks noGrp="true" noChangeShapeType="true"/>
          </p:cNvSpPr>
          <p:nvPr/>
        </p:nvSpPr>
        <p:spPr>
          <a:xfrm>
            <a:off x="5181600" y="1739900"/>
            <a:ext cx="1231900" cy="8890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Processor</a:t>
            </a:r>
            <a:endParaRPr/>
          </a:p>
        </p:txBody>
      </p:sp>
      <p:sp>
        <p:nvSpPr>
          <p:cNvPr id="919" name="Rectangle 47"/>
          <p:cNvSpPr>
            <a:spLocks noGrp="true" noChangeShapeType="true"/>
          </p:cNvSpPr>
          <p:nvPr/>
        </p:nvSpPr>
        <p:spPr>
          <a:xfrm>
            <a:off x="5181600" y="29972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Cache</a:t>
            </a:r>
            <a:endParaRPr/>
          </a:p>
        </p:txBody>
      </p:sp>
      <p:sp>
        <p:nvSpPr>
          <p:cNvPr id="920" name="Rectangle 48"/>
          <p:cNvSpPr>
            <a:spLocks noGrp="true" noChangeShapeType="true"/>
          </p:cNvSpPr>
          <p:nvPr/>
        </p:nvSpPr>
        <p:spPr>
          <a:xfrm>
            <a:off x="5181600" y="48895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Memory</a:t>
            </a:r>
            <a:endParaRPr/>
          </a:p>
        </p:txBody>
      </p:sp>
      <p:sp>
        <p:nvSpPr>
          <p:cNvPr id="921" name="Rectangle 49"/>
          <p:cNvSpPr>
            <a:spLocks noGrp="true" noChangeShapeType="true"/>
          </p:cNvSpPr>
          <p:nvPr/>
        </p:nvSpPr>
        <p:spPr>
          <a:xfrm>
            <a:off x="6934200" y="4660900"/>
            <a:ext cx="1231900" cy="4953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  <a:round/>
            <a:headEnd/>
            <a:tailEnd/>
          </a:ln>
          <a:effectLst>
            <a:outerShdw dist="107763" dir="2700000" algn="ctr" rotWithShape="false">
              <a:schemeClr val="lt2">
                <a:alpha val="74901"/>
              </a:scheme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I/O</a:t>
            </a:r>
            <a:endParaRPr/>
          </a:p>
          <a:p>
            <a:pPr lvl="0" algn="ctr">
              <a:buNone/>
            </a:pPr>
            <a:r>
              <a:rPr lang="en-US" sz="1800" b="false" i="false" u="none">
                <a:latin typeface="Helvetica"/>
                <a:ea typeface="宋体" pitchFamily="2" charset="-122"/>
                <a:sym typeface="+mn-ea" charset="1"/>
              </a:rPr>
              <a:t>controller</a:t>
            </a:r>
            <a:endParaRPr/>
          </a:p>
        </p:txBody>
      </p:sp>
      <p:sp>
        <p:nvSpPr>
          <p:cNvPr id="922" name="Rectangle 50"/>
          <p:cNvSpPr>
            <a:spLocks noGrp="true" noChangeShapeType="true"/>
          </p:cNvSpPr>
          <p:nvPr/>
        </p:nvSpPr>
        <p:spPr>
          <a:xfrm>
            <a:off x="5461000" y="2349500"/>
            <a:ext cx="749300" cy="2159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Reg</a:t>
            </a:r>
            <a:endParaRPr/>
          </a:p>
        </p:txBody>
      </p:sp>
      <p:sp>
        <p:nvSpPr>
          <p:cNvPr id="923" name="Freeform 53"/>
          <p:cNvSpPr>
            <a:spLocks noGrp="true" noChangeShapeType="true"/>
          </p:cNvSpPr>
          <p:nvPr/>
        </p:nvSpPr>
        <p:spPr>
          <a:xfrm>
            <a:off x="6400800" y="2273300"/>
            <a:ext cx="1219200" cy="2362200"/>
          </a:xfrm>
          <a:custGeom>
            <a:avLst/>
            <a:gdLst>
              <a:gd name="gd0" fmla="val 65536"/>
              <a:gd name="gd1" fmla="val 720"/>
              <a:gd name="gd2" fmla="val 1056"/>
              <a:gd name="gd3" fmla="val 720"/>
              <a:gd name="gd4" fmla="val 0"/>
              <a:gd name="gd5" fmla="val 0"/>
              <a:gd name="gd6" fmla="val 0"/>
              <a:gd name="gd7" fmla="*/ w 0 720"/>
              <a:gd name="gd8" fmla="*/ h 0 1056"/>
              <a:gd name="gd9" fmla="*/ w 21600 720"/>
              <a:gd name="gd10" fmla="*/ h 21600 1056"/>
            </a:gdLst>
            <a:ahLst/>
            <a:cxnLst/>
            <a:rect l="gd7" t="gd8" r="gd9" b="gd10"/>
            <a:pathLst>
              <a:path w="720" h="1056">
                <a:moveTo>
                  <a:pt x="gd1" y="gd2"/>
                </a:moveTo>
                <a:lnTo>
                  <a:pt x="gd3" y="gd4"/>
                </a:lnTo>
                <a:lnTo>
                  <a:pt x="gd5" y="gd6"/>
                </a:lnTo>
              </a:path>
              <a:path w="720" h="1056"/>
            </a:pathLst>
          </a:custGeom>
          <a:noFill/>
          <a:ln w="19050">
            <a:solidFill>
              <a:srgbClr val="008000"/>
            </a:solidFill>
            <a:round/>
            <a:headEnd/>
            <a:tailEnd type="triangle" w="med" len="med"/>
          </a:ln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924" name="Text Box 56"/>
          <p:cNvSpPr txBox="true">
            <a:spLocks noGrp="true" noChangeShapeType="true"/>
          </p:cNvSpPr>
          <p:nvPr/>
        </p:nvSpPr>
        <p:spPr>
          <a:xfrm>
            <a:off x="6477000" y="2349500"/>
            <a:ext cx="1219200" cy="6413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en-US" sz="1800" b="false" i="false" u="none">
                <a:latin typeface="Helvetica"/>
              </a:rPr>
              <a:t>(3) Read Done</a:t>
            </a:r>
            <a:endParaRPr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p="http://schemas.openxmlformats.org/presentationml/2006/main">
  <p:cSld>
    <p:spTree>
      <p:nvGrpSpPr>
        <p:cNvPr id="9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381000"/>
            <a:ext cx="8283575" cy="10112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Locality to the Rescue Again!</a:t>
            </a:r>
            <a:endParaRPr/>
          </a:p>
        </p:txBody>
      </p:sp>
      <p:sp>
        <p:nvSpPr>
          <p:cNvPr id="927" name="Rectangle 2"/>
          <p:cNvSpPr>
            <a:spLocks noGrp="true" noChangeShapeType="true"/>
          </p:cNvSpPr>
          <p:nvPr>
            <p:ph type="obj"/>
          </p:nvPr>
        </p:nvSpPr>
        <p:spPr>
          <a:xfrm>
            <a:off x="531812" y="1600200"/>
            <a:ext cx="8078787" cy="34718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/>
              <a:t>Virtual memory works because of </a:t>
            </a:r>
            <a:r>
              <a:rPr>
                <a:solidFill>
                  <a:srgbClr val="FF0000">
                    <a:alpha val="100000"/>
                  </a:srgbClr>
                </a:solidFill>
              </a:rPr>
              <a:t>data </a:t>
            </a:r>
            <a:r>
              <a:rPr>
                <a:solidFill>
                  <a:srgbClr val="FF0000">
                    <a:alpha val="100000"/>
                  </a:srgbClr>
                </a:solidFill>
              </a:rPr>
              <a:t>locality</a:t>
            </a:r>
            <a:endParaRPr/>
          </a:p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US" b="false">
                <a:solidFill>
                  <a:srgbClr val="FF0000">
                    <a:alpha val="100000"/>
                  </a:srgbClr>
                </a:solidFill>
              </a:rPr>
              <a:t>T</a:t>
            </a:r>
            <a:r>
              <a:rPr b="false">
                <a:solidFill>
                  <a:srgbClr val="FF0000">
                    <a:alpha val="100000"/>
                  </a:srgbClr>
                </a:solidFill>
              </a:rPr>
              <a:t>emporal</a:t>
            </a:r>
            <a:r>
              <a:rPr b="false"/>
              <a:t> locality:</a:t>
            </a:r>
            <a:endParaRPr/>
          </a:p>
          <a:p>
            <a:pPr lvl="1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b="false"/>
              <a:t>一个刚刚被访问的</a:t>
            </a:r>
            <a:r>
              <a:rPr lang="en-US" b="false"/>
              <a:t>page</a:t>
            </a:r>
            <a:r>
              <a:rPr lang="zh-CN" b="false"/>
              <a:t>在不久的将来还会被访问</a:t>
            </a:r>
            <a:endParaRPr/>
          </a:p>
          <a:p>
            <a:pPr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US" b="false">
                <a:solidFill>
                  <a:srgbClr val="FF0000">
                    <a:alpha val="100000"/>
                  </a:srgbClr>
                </a:solidFill>
              </a:rPr>
              <a:t>Spatial</a:t>
            </a:r>
            <a:r>
              <a:rPr lang="en-US" b="false"/>
              <a:t> locality:</a:t>
            </a:r>
            <a:endParaRPr/>
          </a:p>
          <a:p>
            <a:pPr lvl="1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b="false"/>
              <a:t>一个</a:t>
            </a:r>
            <a:r>
              <a:rPr lang="en-US" b="false"/>
              <a:t>page</a:t>
            </a:r>
            <a:r>
              <a:rPr lang="zh-CN" b="false"/>
              <a:t>刚刚被访问，则它的邻居也将被访问</a:t>
            </a:r>
            <a:endParaRPr/>
          </a:p>
        </p:txBody>
      </p:sp>
      <p:sp>
        <p:nvSpPr>
          <p:cNvPr id="928" name=""/>
          <p:cNvSpPr txBox="true"/>
          <p:nvPr/>
        </p:nvSpPr>
        <p:spPr>
          <a:xfrm rot="0">
            <a:off x="2253343" y="5277394"/>
            <a:ext cx="40259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DRAM cache</a:t>
            </a:r>
            <a:r>
              <a:rPr lang="zh-CN"/>
              <a:t>利用了哪种</a:t>
            </a:r>
            <a:r>
              <a:rPr lang="en-US"/>
              <a:t>locality?</a:t>
            </a: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9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Multiprogramming and Time Sharing</a:t>
            </a:r>
            <a:endParaRPr/>
          </a:p>
        </p:txBody>
      </p:sp>
      <p:sp>
        <p:nvSpPr>
          <p:cNvPr id="93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Multiprogramming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多个程序并发，当有程序在进行</a:t>
            </a:r>
            <a:r>
              <a:rPr lang="zh-CN" b="false"/>
              <a:t>IO</a:t>
            </a:r>
            <a:r>
              <a:rPr lang="zh-CN" b="false"/>
              <a:t>操作时，其他进程可以利用</a:t>
            </a:r>
            <a:r>
              <a:rPr lang="zh-CN" b="false"/>
              <a:t>CPU</a:t>
            </a:r>
            <a:r>
              <a:rPr lang="zh-CN" b="false"/>
              <a:t>，提高</a:t>
            </a:r>
            <a:r>
              <a:rPr lang="zh-CN" b="false"/>
              <a:t>CPU</a:t>
            </a:r>
            <a:r>
              <a:rPr lang="zh-CN" b="false"/>
              <a:t>利用率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/>
              <a:t>Time Sharing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Batch processing</a:t>
            </a:r>
            <a:r>
              <a:rPr lang="zh-CN" b="false"/>
              <a:t>的反应太慢，用户感受不好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b="false"/>
              <a:t>例如</a:t>
            </a:r>
            <a:r>
              <a:rPr lang="en-US" b="false"/>
              <a:t>debug</a:t>
            </a:r>
            <a:r>
              <a:rPr lang="en-US" b="false"/>
              <a:t>过程反馈时间很长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/>
              <a:t>让用户感觉自己独享整个计算机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b="false"/>
              <a:t>用户的</a:t>
            </a:r>
            <a:r>
              <a:rPr lang="en-US" b="false"/>
              <a:t>interactivity</a:t>
            </a:r>
            <a:r>
              <a:rPr lang="en-US" b="false"/>
              <a:t>开始重要</a:t>
            </a:r>
            <a:endParaRPr/>
          </a:p>
        </p:txBody>
      </p:sp>
      <p:sp>
        <p:nvSpPr>
          <p:cNvPr id="932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p="http://schemas.openxmlformats.org/presentationml/2006/main">
  <p:cSld>
    <p:spTree>
      <p:nvGrpSpPr>
        <p:cNvPr id="9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381000"/>
            <a:ext cx="8283575" cy="10112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Locality to the Rescue Again!</a:t>
            </a:r>
            <a:endParaRPr/>
          </a:p>
        </p:txBody>
      </p:sp>
      <p:sp>
        <p:nvSpPr>
          <p:cNvPr id="935" name="Rectangle 2"/>
          <p:cNvSpPr>
            <a:spLocks noGrp="true" noChangeShapeType="true"/>
          </p:cNvSpPr>
          <p:nvPr>
            <p:ph type="obj"/>
          </p:nvPr>
        </p:nvSpPr>
        <p:spPr>
          <a:xfrm>
            <a:off x="531812" y="1600200"/>
            <a:ext cx="8078787" cy="4800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US"/>
              <a:t>Working set: the active pages of a process</a:t>
            </a:r>
            <a:endParaRPr/>
          </a:p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endParaRPr/>
          </a:p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/>
              <a:t>If (working set size &lt; main memory size) 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b="false"/>
              <a:t>Good performance for one process after compulsory misses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endParaRPr/>
          </a:p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b="false"/>
              <a:t>If ( SUM(working set sizes) &gt; main memory size ) 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b="false">
                <a:solidFill>
                  <a:srgbClr val="FF0000">
                    <a:alpha val="100000"/>
                  </a:srgbClr>
                </a:solidFill>
              </a:rPr>
              <a:t>Thrashing(</a:t>
            </a:r>
            <a:r>
              <a:rPr lang="zh-CN" b="false">
                <a:solidFill>
                  <a:srgbClr val="FF0000">
                    <a:alpha val="100000"/>
                  </a:srgbClr>
                </a:solidFill>
              </a:rPr>
              <a:t>颠簸</a:t>
            </a:r>
            <a:r>
              <a:rPr lang="zh-CN" b="false">
                <a:solidFill>
                  <a:srgbClr val="FF0000">
                    <a:alpha val="100000"/>
                  </a:srgbClr>
                </a:solidFill>
              </a:rPr>
              <a:t>)</a:t>
            </a:r>
            <a:r>
              <a:rPr b="false" i="true">
                <a:solidFill>
                  <a:srgbClr val="C00000">
                    <a:alpha val="100000"/>
                  </a:srgbClr>
                </a:solidFill>
              </a:rPr>
              <a:t>:</a:t>
            </a:r>
            <a:r>
              <a:rPr b="false" i="true"/>
              <a:t> </a:t>
            </a:r>
            <a:r>
              <a:rPr b="false"/>
              <a:t>Performance meltdown</a:t>
            </a:r>
            <a:r>
              <a:rPr b="false" i="true"/>
              <a:t> </a:t>
            </a:r>
            <a:r>
              <a:rPr b="false"/>
              <a:t>where pages are swapped (copied) in and out continuously</a:t>
            </a: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p="http://schemas.openxmlformats.org/presentationml/2006/main">
  <p:cSld>
    <p:spTree>
      <p:nvGrpSpPr>
        <p:cNvPr id="9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01000" cy="87788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Virtual Memory (VM)?</a:t>
            </a:r>
            <a:endParaRPr/>
          </a:p>
        </p:txBody>
      </p:sp>
      <p:sp>
        <p:nvSpPr>
          <p:cNvPr id="938" name=""/>
          <p:cNvSpPr/>
          <p:nvPr>
            <p:ph type="obj"/>
          </p:nvPr>
        </p:nvSpPr>
        <p:spPr>
          <a:prstGeom prst="rect">
            <a:avLst/>
          </a:prstGeom>
        </p:spPr>
        <p:txBody>
          <a:bodyPr/>
          <a:p>
            <a:pPr/>
            <a:endParaRPr/>
          </a:p>
        </p:txBody>
      </p:sp>
      <p:sp>
        <p:nvSpPr>
          <p:cNvPr id="939" name="Rectangle 2"/>
          <p:cNvSpPr txBox="true">
            <a:spLocks noGrp="true" noChangeShapeType="true"/>
          </p:cNvSpPr>
          <p:nvPr/>
        </p:nvSpPr>
        <p:spPr>
          <a:xfrm>
            <a:off x="457200" y="1676400"/>
            <a:ext cx="8686800" cy="494665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t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 b="true" i="false">
                <a:solidFill>
                  <a:srgbClr val="000000"/>
                </a:solidFill>
                <a:latin typeface="Comic Sans MS"/>
                <a:ea typeface="宋体"/>
              </a:defRPr>
            </a:lvl6pPr>
            <a:lvl7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 b="true" i="false">
                <a:solidFill>
                  <a:srgbClr val="000000"/>
                </a:solidFill>
                <a:latin typeface="Comic Sans MS"/>
                <a:ea typeface="宋体"/>
              </a:defRPr>
            </a:lvl7pPr>
            <a:lvl8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 b="true" i="false">
                <a:solidFill>
                  <a:srgbClr val="000000"/>
                </a:solidFill>
                <a:latin typeface="Comic Sans MS"/>
                <a:ea typeface="宋体"/>
              </a:defRPr>
            </a:lvl8pPr>
            <a:lvl9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 b="true" i="false">
                <a:solidFill>
                  <a:srgbClr val="000000"/>
                </a:solidFill>
                <a:latin typeface="Comic Sans MS"/>
                <a:ea typeface="宋体"/>
              </a:defRPr>
            </a:lvl9pPr>
          </a:lstStyle>
          <a:p>
            <a:pPr marL="342900" lvl="0" indent="-342900" algn="l" defTabSz="914400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8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高效使用</a:t>
            </a:r>
            <a:r>
              <a:rPr lang="en-US" sz="28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DRAM</a:t>
            </a:r>
            <a:endParaRPr lang="en-US" sz="28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实现将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DRAM</a:t>
            </a: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用作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address space</a:t>
            </a: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上的一个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cache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endParaRPr lang="en-US" sz="2000" b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342900" lvl="0" indent="-342900" algn="l" defTabSz="914400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8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简化内存管理</a:t>
            </a:r>
            <a:endParaRPr lang="en-US" sz="28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88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每个进程都可以看到一个线性的、统一的地址空间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1143000" lvl="2" indent="-228600" algn="l" defTabSz="914400">
              <a:lnSpc>
                <a:spcPct val="88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endParaRPr lang="en-US" sz="2000" b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342900" lvl="0" indent="-342900" algn="l" defTabSz="914400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8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隔离地址空间，提供内存保护</a:t>
            </a:r>
            <a:endParaRPr lang="en-US" sz="28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88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进程无法访问其他进程的内存空间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	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88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用户进程无法访问内核的内存空间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p="http://schemas.openxmlformats.org/presentationml/2006/main">
  <p:cSld>
    <p:spTree>
      <p:nvGrpSpPr>
        <p:cNvPr id="9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6106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VM as a Tool for Memory Management</a:t>
            </a:r>
            <a:endParaRPr/>
          </a:p>
        </p:txBody>
      </p:sp>
      <p:sp>
        <p:nvSpPr>
          <p:cNvPr id="942" name="Rectangle 2"/>
          <p:cNvSpPr>
            <a:spLocks noGrp="true" noChangeShapeType="true"/>
          </p:cNvSpPr>
          <p:nvPr>
            <p:ph type="obj"/>
          </p:nvPr>
        </p:nvSpPr>
        <p:spPr>
          <a:xfrm>
            <a:off x="152400" y="1400175"/>
            <a:ext cx="8534400" cy="16002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sz="2400"/>
              <a:t>Key idea: each process has its </a:t>
            </a:r>
            <a:r>
              <a:rPr sz="2400">
                <a:solidFill>
                  <a:srgbClr val="FF0000">
                    <a:alpha val="100000"/>
                  </a:srgbClr>
                </a:solidFill>
              </a:rPr>
              <a:t>own</a:t>
            </a:r>
            <a:r>
              <a:rPr sz="2400"/>
              <a:t> virtual address space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sz="2000" b="false"/>
              <a:t>分层思想：链接、加载、共享、内存分配等很多操作和地址空间相关，于是每个进程的地址空间一样；逻辑页</a:t>
            </a:r>
            <a:r>
              <a:rPr lang="zh-CN" sz="2000" b="false"/>
              <a:t>-&gt;</a:t>
            </a:r>
            <a:r>
              <a:rPr lang="zh-CN" sz="2000" b="false"/>
              <a:t>物理页单独管理，与以上这些操作无关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zh-CN" sz="2000" b="false"/>
              <a:t>否则：用户进程在做内存访问时，都需要考虑是否在内存中</a:t>
            </a:r>
            <a:endParaRPr/>
          </a:p>
        </p:txBody>
      </p:sp>
      <p:sp>
        <p:nvSpPr>
          <p:cNvPr id="943" name="Rectangle 3"/>
          <p:cNvSpPr>
            <a:spLocks noGrp="true" noChangeShapeType="true"/>
          </p:cNvSpPr>
          <p:nvPr/>
        </p:nvSpPr>
        <p:spPr>
          <a:xfrm>
            <a:off x="993775" y="3352800"/>
            <a:ext cx="1368425" cy="1169987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Virtual Address Space for Process 1:</a:t>
            </a:r>
            <a:endParaRPr/>
          </a:p>
        </p:txBody>
      </p:sp>
      <p:sp>
        <p:nvSpPr>
          <p:cNvPr id="944" name="Rectangle 4"/>
          <p:cNvSpPr>
            <a:spLocks noGrp="true" noChangeShapeType="true"/>
          </p:cNvSpPr>
          <p:nvPr/>
        </p:nvSpPr>
        <p:spPr>
          <a:xfrm>
            <a:off x="6731000" y="3327400"/>
            <a:ext cx="1066800" cy="1174750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Physical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Address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Space (DRAM)</a:t>
            </a:r>
            <a:endParaRPr/>
          </a:p>
        </p:txBody>
      </p:sp>
      <p:sp>
        <p:nvSpPr>
          <p:cNvPr id="945" name="Rectangle 24"/>
          <p:cNvSpPr>
            <a:spLocks noGrp="true" noChangeShapeType="true"/>
          </p:cNvSpPr>
          <p:nvPr/>
        </p:nvSpPr>
        <p:spPr>
          <a:xfrm>
            <a:off x="2360612" y="3276600"/>
            <a:ext cx="279400" cy="3016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0</a:t>
            </a:r>
            <a:endParaRPr/>
          </a:p>
        </p:txBody>
      </p:sp>
      <p:sp>
        <p:nvSpPr>
          <p:cNvPr id="946" name="Rectangle 26"/>
          <p:cNvSpPr>
            <a:spLocks noGrp="true" noChangeShapeType="true"/>
          </p:cNvSpPr>
          <p:nvPr/>
        </p:nvSpPr>
        <p:spPr>
          <a:xfrm>
            <a:off x="2192337" y="4576762"/>
            <a:ext cx="447675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N-1</a:t>
            </a:r>
            <a:endParaRPr/>
          </a:p>
        </p:txBody>
      </p:sp>
      <p:sp>
        <p:nvSpPr>
          <p:cNvPr id="947" name="Rectangle 37"/>
          <p:cNvSpPr>
            <a:spLocks noGrp="true" noChangeShapeType="true"/>
          </p:cNvSpPr>
          <p:nvPr/>
        </p:nvSpPr>
        <p:spPr>
          <a:xfrm>
            <a:off x="6629400" y="4840287"/>
            <a:ext cx="1449387" cy="512762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(e.g., read-only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library code)</a:t>
            </a:r>
            <a:endParaRPr/>
          </a:p>
        </p:txBody>
      </p:sp>
      <p:sp>
        <p:nvSpPr>
          <p:cNvPr id="948" name="Rectangle 40"/>
          <p:cNvSpPr>
            <a:spLocks noGrp="true" noChangeShapeType="true"/>
          </p:cNvSpPr>
          <p:nvPr/>
        </p:nvSpPr>
        <p:spPr>
          <a:xfrm>
            <a:off x="993775" y="5334000"/>
            <a:ext cx="1368425" cy="1169987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Virtual Address Space for Process 2:</a:t>
            </a:r>
            <a:endParaRPr/>
          </a:p>
        </p:txBody>
      </p:sp>
      <p:sp>
        <p:nvSpPr>
          <p:cNvPr id="949" name="Rectangle 44"/>
          <p:cNvSpPr>
            <a:spLocks noGrp="true" noChangeShapeType="true"/>
          </p:cNvSpPr>
          <p:nvPr/>
        </p:nvSpPr>
        <p:spPr>
          <a:xfrm>
            <a:off x="2616200" y="3432175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50" name="Rectangle 45"/>
          <p:cNvSpPr>
            <a:spLocks noGrp="true" noChangeShapeType="true"/>
          </p:cNvSpPr>
          <p:nvPr/>
        </p:nvSpPr>
        <p:spPr>
          <a:xfrm>
            <a:off x="2616200" y="368776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1</a:t>
            </a:r>
            <a:endParaRPr/>
          </a:p>
        </p:txBody>
      </p:sp>
      <p:sp>
        <p:nvSpPr>
          <p:cNvPr id="951" name="Rectangle 46"/>
          <p:cNvSpPr>
            <a:spLocks noGrp="true" noChangeShapeType="true"/>
          </p:cNvSpPr>
          <p:nvPr/>
        </p:nvSpPr>
        <p:spPr>
          <a:xfrm>
            <a:off x="2616200" y="3940175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2</a:t>
            </a:r>
            <a:endParaRPr/>
          </a:p>
        </p:txBody>
      </p:sp>
      <p:sp>
        <p:nvSpPr>
          <p:cNvPr id="952" name="Rectangle 47"/>
          <p:cNvSpPr>
            <a:spLocks noGrp="true" noChangeShapeType="true"/>
          </p:cNvSpPr>
          <p:nvPr/>
        </p:nvSpPr>
        <p:spPr>
          <a:xfrm>
            <a:off x="2616200" y="44497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53" name="Text Box 38"/>
          <p:cNvSpPr txBox="true">
            <a:spLocks noGrp="true" noChangeShapeType="true"/>
          </p:cNvSpPr>
          <p:nvPr/>
        </p:nvSpPr>
        <p:spPr>
          <a:xfrm>
            <a:off x="2838450" y="4068762"/>
            <a:ext cx="428625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33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954" name="Rectangle 24"/>
          <p:cNvSpPr>
            <a:spLocks noGrp="true" noChangeShapeType="true"/>
          </p:cNvSpPr>
          <p:nvPr/>
        </p:nvSpPr>
        <p:spPr>
          <a:xfrm>
            <a:off x="2360612" y="5257800"/>
            <a:ext cx="279400" cy="3016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0</a:t>
            </a:r>
            <a:endParaRPr/>
          </a:p>
        </p:txBody>
      </p:sp>
      <p:sp>
        <p:nvSpPr>
          <p:cNvPr id="955" name="Rectangle 26"/>
          <p:cNvSpPr>
            <a:spLocks noGrp="true" noChangeShapeType="true"/>
          </p:cNvSpPr>
          <p:nvPr/>
        </p:nvSpPr>
        <p:spPr>
          <a:xfrm>
            <a:off x="2192337" y="6557962"/>
            <a:ext cx="447675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N-1</a:t>
            </a:r>
            <a:endParaRPr/>
          </a:p>
        </p:txBody>
      </p:sp>
      <p:sp>
        <p:nvSpPr>
          <p:cNvPr id="956" name="Rectangle 51"/>
          <p:cNvSpPr>
            <a:spLocks noGrp="true" noChangeShapeType="true"/>
          </p:cNvSpPr>
          <p:nvPr/>
        </p:nvSpPr>
        <p:spPr>
          <a:xfrm>
            <a:off x="2616200" y="540861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57" name="Rectangle 52"/>
          <p:cNvSpPr>
            <a:spLocks noGrp="true" noChangeShapeType="true"/>
          </p:cNvSpPr>
          <p:nvPr/>
        </p:nvSpPr>
        <p:spPr>
          <a:xfrm>
            <a:off x="2616200" y="566420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1</a:t>
            </a:r>
            <a:endParaRPr/>
          </a:p>
        </p:txBody>
      </p:sp>
      <p:sp>
        <p:nvSpPr>
          <p:cNvPr id="958" name="Rectangle 53"/>
          <p:cNvSpPr>
            <a:spLocks noGrp="true" noChangeShapeType="true"/>
          </p:cNvSpPr>
          <p:nvPr/>
        </p:nvSpPr>
        <p:spPr>
          <a:xfrm>
            <a:off x="2616200" y="591661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2</a:t>
            </a:r>
            <a:endParaRPr/>
          </a:p>
        </p:txBody>
      </p:sp>
      <p:sp>
        <p:nvSpPr>
          <p:cNvPr id="959" name="Rectangle 54"/>
          <p:cNvSpPr>
            <a:spLocks noGrp="true" noChangeShapeType="true"/>
          </p:cNvSpPr>
          <p:nvPr/>
        </p:nvSpPr>
        <p:spPr>
          <a:xfrm>
            <a:off x="2616200" y="642620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60" name="Text Box 38"/>
          <p:cNvSpPr txBox="true">
            <a:spLocks noGrp="true" noChangeShapeType="true"/>
          </p:cNvSpPr>
          <p:nvPr/>
        </p:nvSpPr>
        <p:spPr>
          <a:xfrm>
            <a:off x="2838450" y="6045200"/>
            <a:ext cx="428625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33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961" name="Rectangle 56"/>
          <p:cNvSpPr>
            <a:spLocks noGrp="true" noChangeShapeType="true"/>
          </p:cNvSpPr>
          <p:nvPr/>
        </p:nvSpPr>
        <p:spPr>
          <a:xfrm>
            <a:off x="5715000" y="342900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62" name="Rectangle 57"/>
          <p:cNvSpPr>
            <a:spLocks noGrp="true" noChangeShapeType="true"/>
          </p:cNvSpPr>
          <p:nvPr/>
        </p:nvSpPr>
        <p:spPr>
          <a:xfrm>
            <a:off x="5715000" y="3684587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63" name="Rectangle 58"/>
          <p:cNvSpPr>
            <a:spLocks noGrp="true" noChangeShapeType="true"/>
          </p:cNvSpPr>
          <p:nvPr/>
        </p:nvSpPr>
        <p:spPr>
          <a:xfrm>
            <a:off x="5715000" y="394335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2</a:t>
            </a:r>
            <a:endParaRPr/>
          </a:p>
        </p:txBody>
      </p:sp>
      <p:sp>
        <p:nvSpPr>
          <p:cNvPr id="964" name="Rectangle 59"/>
          <p:cNvSpPr>
            <a:spLocks noGrp="true" noChangeShapeType="true"/>
          </p:cNvSpPr>
          <p:nvPr/>
        </p:nvSpPr>
        <p:spPr>
          <a:xfrm>
            <a:off x="5715000" y="41957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65" name="Rectangle 60"/>
          <p:cNvSpPr>
            <a:spLocks noGrp="true" noChangeShapeType="true"/>
          </p:cNvSpPr>
          <p:nvPr/>
        </p:nvSpPr>
        <p:spPr>
          <a:xfrm>
            <a:off x="5715000" y="44513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66" name="Rectangle 61"/>
          <p:cNvSpPr>
            <a:spLocks noGrp="true" noChangeShapeType="true"/>
          </p:cNvSpPr>
          <p:nvPr/>
        </p:nvSpPr>
        <p:spPr>
          <a:xfrm>
            <a:off x="5715000" y="471011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67" name="Rectangle 62"/>
          <p:cNvSpPr>
            <a:spLocks noGrp="true" noChangeShapeType="true"/>
          </p:cNvSpPr>
          <p:nvPr/>
        </p:nvSpPr>
        <p:spPr>
          <a:xfrm>
            <a:off x="5715000" y="496570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6</a:t>
            </a:r>
            <a:endParaRPr/>
          </a:p>
        </p:txBody>
      </p:sp>
      <p:sp>
        <p:nvSpPr>
          <p:cNvPr id="968" name="Rectangle 63"/>
          <p:cNvSpPr>
            <a:spLocks noGrp="true" noChangeShapeType="true"/>
          </p:cNvSpPr>
          <p:nvPr/>
        </p:nvSpPr>
        <p:spPr>
          <a:xfrm>
            <a:off x="5715000" y="52260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69" name="Rectangle 64"/>
          <p:cNvSpPr>
            <a:spLocks noGrp="true" noChangeShapeType="true"/>
          </p:cNvSpPr>
          <p:nvPr/>
        </p:nvSpPr>
        <p:spPr>
          <a:xfrm>
            <a:off x="5715000" y="5481637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8</a:t>
            </a:r>
            <a:endParaRPr/>
          </a:p>
        </p:txBody>
      </p:sp>
      <p:sp>
        <p:nvSpPr>
          <p:cNvPr id="970" name="Rectangle 65"/>
          <p:cNvSpPr>
            <a:spLocks noGrp="true" noChangeShapeType="true"/>
          </p:cNvSpPr>
          <p:nvPr/>
        </p:nvSpPr>
        <p:spPr>
          <a:xfrm>
            <a:off x="5715000" y="573881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71" name="Rectangle 66"/>
          <p:cNvSpPr>
            <a:spLocks noGrp="true" noChangeShapeType="true"/>
          </p:cNvSpPr>
          <p:nvPr/>
        </p:nvSpPr>
        <p:spPr>
          <a:xfrm>
            <a:off x="5715000" y="640080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72" name="Text Box 38"/>
          <p:cNvSpPr txBox="true">
            <a:spLocks noGrp="true" noChangeShapeType="true"/>
          </p:cNvSpPr>
          <p:nvPr/>
        </p:nvSpPr>
        <p:spPr>
          <a:xfrm>
            <a:off x="5959475" y="5948362"/>
            <a:ext cx="428625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33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973" name="Rectangle 24"/>
          <p:cNvSpPr>
            <a:spLocks noGrp="true" noChangeShapeType="true"/>
          </p:cNvSpPr>
          <p:nvPr/>
        </p:nvSpPr>
        <p:spPr>
          <a:xfrm>
            <a:off x="5473700" y="3276600"/>
            <a:ext cx="279400" cy="3016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0</a:t>
            </a:r>
            <a:endParaRPr/>
          </a:p>
        </p:txBody>
      </p:sp>
      <p:sp>
        <p:nvSpPr>
          <p:cNvPr id="974" name="Rectangle 26"/>
          <p:cNvSpPr>
            <a:spLocks noGrp="true" noChangeShapeType="true"/>
          </p:cNvSpPr>
          <p:nvPr/>
        </p:nvSpPr>
        <p:spPr>
          <a:xfrm>
            <a:off x="5260975" y="6551612"/>
            <a:ext cx="485775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M-1</a:t>
            </a:r>
            <a:endParaRPr/>
          </a:p>
        </p:txBody>
      </p:sp>
      <p:sp>
        <p:nvSpPr>
          <p:cNvPr id="975" name="Straight Arrow Connector 73"/>
          <p:cNvSpPr>
            <a:spLocks noGrp="true" noChangeShapeType="true"/>
          </p:cNvSpPr>
          <p:nvPr/>
        </p:nvSpPr>
        <p:spPr>
          <a:xfrm>
            <a:off x="3530600" y="3814762"/>
            <a:ext cx="2184400" cy="2555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76" name="Straight Arrow Connector 75"/>
          <p:cNvSpPr>
            <a:spLocks noGrp="true" noChangeShapeType="true"/>
          </p:cNvSpPr>
          <p:nvPr/>
        </p:nvSpPr>
        <p:spPr>
          <a:xfrm>
            <a:off x="3530600" y="4067175"/>
            <a:ext cx="2184400" cy="102711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77" name="Straight Arrow Connector 77"/>
          <p:cNvSpPr>
            <a:spLocks noGrp="true" noChangeShapeType="true"/>
          </p:cNvSpPr>
          <p:nvPr/>
        </p:nvSpPr>
        <p:spPr>
          <a:xfrm flipV="true">
            <a:off x="3530600" y="5094287"/>
            <a:ext cx="2184400" cy="95091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78" name="Straight Arrow Connector 79"/>
          <p:cNvSpPr>
            <a:spLocks noGrp="true" noChangeShapeType="true"/>
          </p:cNvSpPr>
          <p:nvPr/>
        </p:nvSpPr>
        <p:spPr>
          <a:xfrm flipV="true">
            <a:off x="3530600" y="5608637"/>
            <a:ext cx="2184400" cy="18415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79" name="Rectangle 80"/>
          <p:cNvSpPr>
            <a:spLocks noGrp="true" noChangeShapeType="true"/>
          </p:cNvSpPr>
          <p:nvPr/>
        </p:nvSpPr>
        <p:spPr>
          <a:xfrm>
            <a:off x="3967162" y="4724400"/>
            <a:ext cx="123983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GB" sz="1800" b="true" i="true" u="none">
                <a:latin typeface="Calibri"/>
              </a:rPr>
              <a:t>Address </a:t>
            </a:r>
            <a:endParaRPr/>
          </a:p>
          <a:p>
            <a:pPr lvl="0" algn="ctr"/>
            <a:r>
              <a:rPr lang="en-GB" sz="1800" b="true" i="true" u="none">
                <a:latin typeface="Calibri"/>
              </a:rPr>
              <a:t>translation</a:t>
            </a:r>
            <a:endParaRPr/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p="http://schemas.openxmlformats.org/presentationml/2006/main">
  <p:cSld>
    <p:spTree>
      <p:nvGrpSpPr>
        <p:cNvPr id="9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6106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VM as a Tool for Memory Management</a:t>
            </a:r>
            <a:endParaRPr/>
          </a:p>
        </p:txBody>
      </p:sp>
      <p:sp>
        <p:nvSpPr>
          <p:cNvPr id="982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81000" y="1447800"/>
            <a:ext cx="8534400" cy="1905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400"/>
              <a:t>Memory </a:t>
            </a:r>
            <a:r>
              <a:rPr lang="en-GB" sz="2400">
                <a:solidFill>
                  <a:srgbClr val="FF0000"/>
                </a:solidFill>
              </a:rPr>
              <a:t>allocation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US" sz="2000" b="false" i="false" u="none"/>
              <a:t>Each virtual page can be mapped to any physical page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US" sz="2000" b="false" i="false" u="none"/>
              <a:t>A virtual page can be stored in different physical pages at different times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US" sz="2000" b="false" i="false" u="none"/>
              <a:t>由于有页表，分配时看起来连续的内存，物理内存页未必连续</a:t>
            </a:r>
            <a:endParaRPr/>
          </a:p>
        </p:txBody>
      </p:sp>
      <p:sp>
        <p:nvSpPr>
          <p:cNvPr id="983" name="Rectangle 3"/>
          <p:cNvSpPr>
            <a:spLocks noGrp="true" noChangeShapeType="true"/>
          </p:cNvSpPr>
          <p:nvPr/>
        </p:nvSpPr>
        <p:spPr>
          <a:xfrm>
            <a:off x="993775" y="3352800"/>
            <a:ext cx="1368425" cy="1169987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Virtual Address Space for Process 1:</a:t>
            </a:r>
            <a:endParaRPr/>
          </a:p>
        </p:txBody>
      </p:sp>
      <p:sp>
        <p:nvSpPr>
          <p:cNvPr id="984" name="Rectangle 4"/>
          <p:cNvSpPr>
            <a:spLocks noGrp="true" noChangeShapeType="true"/>
          </p:cNvSpPr>
          <p:nvPr/>
        </p:nvSpPr>
        <p:spPr>
          <a:xfrm>
            <a:off x="6731000" y="3327400"/>
            <a:ext cx="1066800" cy="1174750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Physical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Address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Space (DRAM)</a:t>
            </a:r>
            <a:endParaRPr/>
          </a:p>
        </p:txBody>
      </p:sp>
      <p:sp>
        <p:nvSpPr>
          <p:cNvPr id="985" name="Rectangle 24"/>
          <p:cNvSpPr>
            <a:spLocks noGrp="true" noChangeShapeType="true"/>
          </p:cNvSpPr>
          <p:nvPr/>
        </p:nvSpPr>
        <p:spPr>
          <a:xfrm>
            <a:off x="2360612" y="3200400"/>
            <a:ext cx="279400" cy="3016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0</a:t>
            </a:r>
            <a:endParaRPr/>
          </a:p>
        </p:txBody>
      </p:sp>
      <p:sp>
        <p:nvSpPr>
          <p:cNvPr id="986" name="Rectangle 26"/>
          <p:cNvSpPr>
            <a:spLocks noGrp="true" noChangeShapeType="true"/>
          </p:cNvSpPr>
          <p:nvPr/>
        </p:nvSpPr>
        <p:spPr>
          <a:xfrm>
            <a:off x="2192337" y="4576762"/>
            <a:ext cx="447675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N-1</a:t>
            </a:r>
            <a:endParaRPr/>
          </a:p>
        </p:txBody>
      </p:sp>
      <p:sp>
        <p:nvSpPr>
          <p:cNvPr id="987" name="Rectangle 37"/>
          <p:cNvSpPr>
            <a:spLocks noGrp="true" noChangeShapeType="true"/>
          </p:cNvSpPr>
          <p:nvPr/>
        </p:nvSpPr>
        <p:spPr>
          <a:xfrm>
            <a:off x="6629400" y="4840287"/>
            <a:ext cx="1449387" cy="512762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(e.g., read-only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library code)</a:t>
            </a:r>
            <a:endParaRPr/>
          </a:p>
        </p:txBody>
      </p:sp>
      <p:sp>
        <p:nvSpPr>
          <p:cNvPr id="988" name="Rectangle 40"/>
          <p:cNvSpPr>
            <a:spLocks noGrp="true" noChangeShapeType="true"/>
          </p:cNvSpPr>
          <p:nvPr/>
        </p:nvSpPr>
        <p:spPr>
          <a:xfrm>
            <a:off x="993775" y="5334000"/>
            <a:ext cx="1368425" cy="1169987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Virtual Address Space for Process 2:</a:t>
            </a:r>
            <a:endParaRPr/>
          </a:p>
        </p:txBody>
      </p:sp>
      <p:sp>
        <p:nvSpPr>
          <p:cNvPr id="989" name="Rectangle 72"/>
          <p:cNvSpPr>
            <a:spLocks noGrp="true" noChangeShapeType="true"/>
          </p:cNvSpPr>
          <p:nvPr/>
        </p:nvSpPr>
        <p:spPr>
          <a:xfrm>
            <a:off x="2616200" y="3432175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90" name="Rectangle 74"/>
          <p:cNvSpPr>
            <a:spLocks noGrp="true" noChangeShapeType="true"/>
          </p:cNvSpPr>
          <p:nvPr/>
        </p:nvSpPr>
        <p:spPr>
          <a:xfrm>
            <a:off x="2616200" y="368776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1</a:t>
            </a:r>
            <a:endParaRPr/>
          </a:p>
        </p:txBody>
      </p:sp>
      <p:sp>
        <p:nvSpPr>
          <p:cNvPr id="991" name="Rectangle 76"/>
          <p:cNvSpPr>
            <a:spLocks noGrp="true" noChangeShapeType="true"/>
          </p:cNvSpPr>
          <p:nvPr/>
        </p:nvSpPr>
        <p:spPr>
          <a:xfrm>
            <a:off x="2616200" y="3940175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2</a:t>
            </a:r>
            <a:endParaRPr/>
          </a:p>
        </p:txBody>
      </p:sp>
      <p:sp>
        <p:nvSpPr>
          <p:cNvPr id="992" name="Rectangle 78"/>
          <p:cNvSpPr>
            <a:spLocks noGrp="true" noChangeShapeType="true"/>
          </p:cNvSpPr>
          <p:nvPr/>
        </p:nvSpPr>
        <p:spPr>
          <a:xfrm>
            <a:off x="2616200" y="44497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93" name="Text Box 38"/>
          <p:cNvSpPr txBox="true">
            <a:spLocks noGrp="true" noChangeShapeType="true"/>
          </p:cNvSpPr>
          <p:nvPr/>
        </p:nvSpPr>
        <p:spPr>
          <a:xfrm>
            <a:off x="2838450" y="4068762"/>
            <a:ext cx="428625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33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994" name="Rectangle 24"/>
          <p:cNvSpPr>
            <a:spLocks noGrp="true" noChangeShapeType="true"/>
          </p:cNvSpPr>
          <p:nvPr/>
        </p:nvSpPr>
        <p:spPr>
          <a:xfrm>
            <a:off x="2360612" y="5257800"/>
            <a:ext cx="279400" cy="3016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0</a:t>
            </a:r>
            <a:endParaRPr/>
          </a:p>
        </p:txBody>
      </p:sp>
      <p:sp>
        <p:nvSpPr>
          <p:cNvPr id="995" name="Rectangle 26"/>
          <p:cNvSpPr>
            <a:spLocks noGrp="true" noChangeShapeType="true"/>
          </p:cNvSpPr>
          <p:nvPr/>
        </p:nvSpPr>
        <p:spPr>
          <a:xfrm>
            <a:off x="2192337" y="6557962"/>
            <a:ext cx="447675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N-1</a:t>
            </a:r>
            <a:endParaRPr/>
          </a:p>
        </p:txBody>
      </p:sp>
      <p:sp>
        <p:nvSpPr>
          <p:cNvPr id="996" name="Rectangle 84"/>
          <p:cNvSpPr>
            <a:spLocks noGrp="true" noChangeShapeType="true"/>
          </p:cNvSpPr>
          <p:nvPr/>
        </p:nvSpPr>
        <p:spPr>
          <a:xfrm>
            <a:off x="2616200" y="540861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97" name="Rectangle 85"/>
          <p:cNvSpPr>
            <a:spLocks noGrp="true" noChangeShapeType="true"/>
          </p:cNvSpPr>
          <p:nvPr/>
        </p:nvSpPr>
        <p:spPr>
          <a:xfrm>
            <a:off x="2616200" y="566420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1</a:t>
            </a:r>
            <a:endParaRPr/>
          </a:p>
        </p:txBody>
      </p:sp>
      <p:sp>
        <p:nvSpPr>
          <p:cNvPr id="998" name="Rectangle 86"/>
          <p:cNvSpPr>
            <a:spLocks noGrp="true" noChangeShapeType="true"/>
          </p:cNvSpPr>
          <p:nvPr/>
        </p:nvSpPr>
        <p:spPr>
          <a:xfrm>
            <a:off x="2616200" y="591661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2</a:t>
            </a:r>
            <a:endParaRPr/>
          </a:p>
        </p:txBody>
      </p:sp>
      <p:sp>
        <p:nvSpPr>
          <p:cNvPr id="999" name="Rectangle 87"/>
          <p:cNvSpPr>
            <a:spLocks noGrp="true" noChangeShapeType="true"/>
          </p:cNvSpPr>
          <p:nvPr/>
        </p:nvSpPr>
        <p:spPr>
          <a:xfrm>
            <a:off x="2616200" y="642620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00" name="Text Box 38"/>
          <p:cNvSpPr txBox="true">
            <a:spLocks noGrp="true" noChangeShapeType="true"/>
          </p:cNvSpPr>
          <p:nvPr/>
        </p:nvSpPr>
        <p:spPr>
          <a:xfrm>
            <a:off x="2838450" y="6045200"/>
            <a:ext cx="428625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33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1001" name="Rectangle 89"/>
          <p:cNvSpPr>
            <a:spLocks noGrp="true" noChangeShapeType="true"/>
          </p:cNvSpPr>
          <p:nvPr/>
        </p:nvSpPr>
        <p:spPr>
          <a:xfrm>
            <a:off x="5715000" y="342900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02" name="Rectangle 90"/>
          <p:cNvSpPr>
            <a:spLocks noGrp="true" noChangeShapeType="true"/>
          </p:cNvSpPr>
          <p:nvPr/>
        </p:nvSpPr>
        <p:spPr>
          <a:xfrm>
            <a:off x="5715000" y="3684587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03" name="Rectangle 91"/>
          <p:cNvSpPr>
            <a:spLocks noGrp="true" noChangeShapeType="true"/>
          </p:cNvSpPr>
          <p:nvPr/>
        </p:nvSpPr>
        <p:spPr>
          <a:xfrm>
            <a:off x="5715000" y="394335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2</a:t>
            </a:r>
            <a:endParaRPr/>
          </a:p>
        </p:txBody>
      </p:sp>
      <p:sp>
        <p:nvSpPr>
          <p:cNvPr id="1004" name="Rectangle 92"/>
          <p:cNvSpPr>
            <a:spLocks noGrp="true" noChangeShapeType="true"/>
          </p:cNvSpPr>
          <p:nvPr/>
        </p:nvSpPr>
        <p:spPr>
          <a:xfrm>
            <a:off x="5715000" y="41957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05" name="Rectangle 93"/>
          <p:cNvSpPr>
            <a:spLocks noGrp="true" noChangeShapeType="true"/>
          </p:cNvSpPr>
          <p:nvPr/>
        </p:nvSpPr>
        <p:spPr>
          <a:xfrm>
            <a:off x="5715000" y="44513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06" name="Rectangle 94"/>
          <p:cNvSpPr>
            <a:spLocks noGrp="true" noChangeShapeType="true"/>
          </p:cNvSpPr>
          <p:nvPr/>
        </p:nvSpPr>
        <p:spPr>
          <a:xfrm>
            <a:off x="5715000" y="471011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07" name="Rectangle 95"/>
          <p:cNvSpPr>
            <a:spLocks noGrp="true" noChangeShapeType="true"/>
          </p:cNvSpPr>
          <p:nvPr/>
        </p:nvSpPr>
        <p:spPr>
          <a:xfrm>
            <a:off x="5715000" y="496570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6</a:t>
            </a:r>
            <a:endParaRPr/>
          </a:p>
        </p:txBody>
      </p:sp>
      <p:sp>
        <p:nvSpPr>
          <p:cNvPr id="1008" name="Rectangle 96"/>
          <p:cNvSpPr>
            <a:spLocks noGrp="true" noChangeShapeType="true"/>
          </p:cNvSpPr>
          <p:nvPr/>
        </p:nvSpPr>
        <p:spPr>
          <a:xfrm>
            <a:off x="5715000" y="52260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09" name="Rectangle 97"/>
          <p:cNvSpPr>
            <a:spLocks noGrp="true" noChangeShapeType="true"/>
          </p:cNvSpPr>
          <p:nvPr/>
        </p:nvSpPr>
        <p:spPr>
          <a:xfrm>
            <a:off x="5715000" y="5481637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8</a:t>
            </a:r>
            <a:endParaRPr/>
          </a:p>
        </p:txBody>
      </p:sp>
      <p:sp>
        <p:nvSpPr>
          <p:cNvPr id="1010" name="Rectangle 98"/>
          <p:cNvSpPr>
            <a:spLocks noGrp="true" noChangeShapeType="true"/>
          </p:cNvSpPr>
          <p:nvPr/>
        </p:nvSpPr>
        <p:spPr>
          <a:xfrm>
            <a:off x="5715000" y="573881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11" name="Rectangle 99"/>
          <p:cNvSpPr>
            <a:spLocks noGrp="true" noChangeShapeType="true"/>
          </p:cNvSpPr>
          <p:nvPr/>
        </p:nvSpPr>
        <p:spPr>
          <a:xfrm>
            <a:off x="5715000" y="640080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12" name="Text Box 38"/>
          <p:cNvSpPr txBox="true">
            <a:spLocks noGrp="true" noChangeShapeType="true"/>
          </p:cNvSpPr>
          <p:nvPr/>
        </p:nvSpPr>
        <p:spPr>
          <a:xfrm>
            <a:off x="5959475" y="5948362"/>
            <a:ext cx="428625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33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1013" name="Rectangle 24"/>
          <p:cNvSpPr>
            <a:spLocks noGrp="true" noChangeShapeType="true"/>
          </p:cNvSpPr>
          <p:nvPr/>
        </p:nvSpPr>
        <p:spPr>
          <a:xfrm>
            <a:off x="5473700" y="3200400"/>
            <a:ext cx="279400" cy="3016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0</a:t>
            </a:r>
            <a:endParaRPr/>
          </a:p>
        </p:txBody>
      </p:sp>
      <p:sp>
        <p:nvSpPr>
          <p:cNvPr id="1014" name="Rectangle 26"/>
          <p:cNvSpPr>
            <a:spLocks noGrp="true" noChangeShapeType="true"/>
          </p:cNvSpPr>
          <p:nvPr/>
        </p:nvSpPr>
        <p:spPr>
          <a:xfrm>
            <a:off x="5260975" y="6551612"/>
            <a:ext cx="485775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M-1</a:t>
            </a:r>
            <a:endParaRPr/>
          </a:p>
        </p:txBody>
      </p:sp>
      <p:sp>
        <p:nvSpPr>
          <p:cNvPr id="1015" name="Straight Arrow Connector 103"/>
          <p:cNvSpPr>
            <a:spLocks noGrp="true" noChangeShapeType="true"/>
          </p:cNvSpPr>
          <p:nvPr/>
        </p:nvSpPr>
        <p:spPr>
          <a:xfrm>
            <a:off x="3530600" y="3814762"/>
            <a:ext cx="2184400" cy="2555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16" name="Straight Arrow Connector 104"/>
          <p:cNvSpPr>
            <a:spLocks noGrp="true" noChangeShapeType="true"/>
          </p:cNvSpPr>
          <p:nvPr/>
        </p:nvSpPr>
        <p:spPr>
          <a:xfrm>
            <a:off x="3530600" y="4067175"/>
            <a:ext cx="2184400" cy="102711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17" name="Straight Arrow Connector 105"/>
          <p:cNvSpPr>
            <a:spLocks noGrp="true" noChangeShapeType="true"/>
          </p:cNvSpPr>
          <p:nvPr/>
        </p:nvSpPr>
        <p:spPr>
          <a:xfrm flipV="true">
            <a:off x="3530600" y="5094287"/>
            <a:ext cx="2184400" cy="95091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18" name="Straight Arrow Connector 106"/>
          <p:cNvSpPr>
            <a:spLocks noGrp="true" noChangeShapeType="true"/>
          </p:cNvSpPr>
          <p:nvPr/>
        </p:nvSpPr>
        <p:spPr>
          <a:xfrm flipV="true">
            <a:off x="3530600" y="5608637"/>
            <a:ext cx="2184400" cy="18415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19" name="Rectangle 107"/>
          <p:cNvSpPr>
            <a:spLocks noGrp="true" noChangeShapeType="true"/>
          </p:cNvSpPr>
          <p:nvPr/>
        </p:nvSpPr>
        <p:spPr>
          <a:xfrm>
            <a:off x="3967162" y="4724400"/>
            <a:ext cx="123983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GB" sz="1800" b="true" i="true" u="none">
                <a:latin typeface="Calibri"/>
              </a:rPr>
              <a:t>Address </a:t>
            </a:r>
            <a:endParaRPr/>
          </a:p>
          <a:p>
            <a:pPr lvl="0" algn="ctr"/>
            <a:r>
              <a:rPr lang="en-GB" sz="1800" b="true" i="true" u="none">
                <a:latin typeface="Calibri"/>
              </a:rPr>
              <a:t>translation</a:t>
            </a: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p="http://schemas.openxmlformats.org/presentationml/2006/main">
  <p:cSld>
    <p:spTree>
      <p:nvGrpSpPr>
        <p:cNvPr id="10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6106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VM as a Tool for Memory Management</a:t>
            </a:r>
            <a:endParaRPr/>
          </a:p>
        </p:txBody>
      </p:sp>
      <p:sp>
        <p:nvSpPr>
          <p:cNvPr id="1022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81000" y="1600200"/>
            <a:ext cx="8534400" cy="1905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>
                <a:solidFill>
                  <a:srgbClr val="FF0000"/>
                </a:solidFill>
              </a:rPr>
              <a:t>Sharing</a:t>
            </a:r>
            <a:r>
              <a:rPr lang="en-GB"/>
              <a:t> code and data among processes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b="false" i="false" u="none"/>
              <a:t>Map virtual pages to the same physical page</a:t>
            </a:r>
            <a:endParaRPr/>
          </a:p>
        </p:txBody>
      </p:sp>
      <p:sp>
        <p:nvSpPr>
          <p:cNvPr id="1023" name="Rectangle 3"/>
          <p:cNvSpPr>
            <a:spLocks noGrp="true" noChangeShapeType="true"/>
          </p:cNvSpPr>
          <p:nvPr/>
        </p:nvSpPr>
        <p:spPr>
          <a:xfrm>
            <a:off x="993775" y="2819400"/>
            <a:ext cx="1368425" cy="1169987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Virtual Address Space for Process 1:</a:t>
            </a:r>
            <a:endParaRPr/>
          </a:p>
        </p:txBody>
      </p:sp>
      <p:sp>
        <p:nvSpPr>
          <p:cNvPr id="1024" name="Rectangle 4"/>
          <p:cNvSpPr>
            <a:spLocks noGrp="true" noChangeShapeType="true"/>
          </p:cNvSpPr>
          <p:nvPr/>
        </p:nvSpPr>
        <p:spPr>
          <a:xfrm>
            <a:off x="6731000" y="2794000"/>
            <a:ext cx="1066800" cy="1174750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Physical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Address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Space (DRAM)</a:t>
            </a:r>
            <a:endParaRPr/>
          </a:p>
        </p:txBody>
      </p:sp>
      <p:sp>
        <p:nvSpPr>
          <p:cNvPr id="1025" name="Rectangle 24"/>
          <p:cNvSpPr>
            <a:spLocks noGrp="true" noChangeShapeType="true"/>
          </p:cNvSpPr>
          <p:nvPr/>
        </p:nvSpPr>
        <p:spPr>
          <a:xfrm>
            <a:off x="2360612" y="2743200"/>
            <a:ext cx="279400" cy="3016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0</a:t>
            </a:r>
            <a:endParaRPr/>
          </a:p>
        </p:txBody>
      </p:sp>
      <p:sp>
        <p:nvSpPr>
          <p:cNvPr id="1026" name="Rectangle 26"/>
          <p:cNvSpPr>
            <a:spLocks noGrp="true" noChangeShapeType="true"/>
          </p:cNvSpPr>
          <p:nvPr/>
        </p:nvSpPr>
        <p:spPr>
          <a:xfrm>
            <a:off x="2192337" y="4043362"/>
            <a:ext cx="447675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N-1</a:t>
            </a:r>
            <a:endParaRPr/>
          </a:p>
        </p:txBody>
      </p:sp>
      <p:sp>
        <p:nvSpPr>
          <p:cNvPr id="1027" name="Rectangle 37"/>
          <p:cNvSpPr>
            <a:spLocks noGrp="true" noChangeShapeType="true"/>
          </p:cNvSpPr>
          <p:nvPr/>
        </p:nvSpPr>
        <p:spPr>
          <a:xfrm>
            <a:off x="6629400" y="4306887"/>
            <a:ext cx="1449387" cy="512762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(e.g., read-only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library code)</a:t>
            </a:r>
            <a:endParaRPr/>
          </a:p>
        </p:txBody>
      </p:sp>
      <p:sp>
        <p:nvSpPr>
          <p:cNvPr id="1028" name="Rectangle 40"/>
          <p:cNvSpPr>
            <a:spLocks noGrp="true" noChangeShapeType="true"/>
          </p:cNvSpPr>
          <p:nvPr/>
        </p:nvSpPr>
        <p:spPr>
          <a:xfrm>
            <a:off x="993775" y="4800600"/>
            <a:ext cx="1368425" cy="1169987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Virtual Address Space for Process 2:</a:t>
            </a:r>
            <a:endParaRPr/>
          </a:p>
        </p:txBody>
      </p:sp>
      <p:sp>
        <p:nvSpPr>
          <p:cNvPr id="1029" name="Rectangle 72"/>
          <p:cNvSpPr>
            <a:spLocks noGrp="true" noChangeShapeType="true"/>
          </p:cNvSpPr>
          <p:nvPr/>
        </p:nvSpPr>
        <p:spPr>
          <a:xfrm>
            <a:off x="2616200" y="2898775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30" name="Rectangle 74"/>
          <p:cNvSpPr>
            <a:spLocks noGrp="true" noChangeShapeType="true"/>
          </p:cNvSpPr>
          <p:nvPr/>
        </p:nvSpPr>
        <p:spPr>
          <a:xfrm>
            <a:off x="2616200" y="315436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1</a:t>
            </a:r>
            <a:endParaRPr/>
          </a:p>
        </p:txBody>
      </p:sp>
      <p:sp>
        <p:nvSpPr>
          <p:cNvPr id="1031" name="Rectangle 76"/>
          <p:cNvSpPr>
            <a:spLocks noGrp="true" noChangeShapeType="true"/>
          </p:cNvSpPr>
          <p:nvPr/>
        </p:nvSpPr>
        <p:spPr>
          <a:xfrm>
            <a:off x="2616200" y="3406775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2</a:t>
            </a:r>
            <a:endParaRPr/>
          </a:p>
        </p:txBody>
      </p:sp>
      <p:sp>
        <p:nvSpPr>
          <p:cNvPr id="1032" name="Rectangle 78"/>
          <p:cNvSpPr>
            <a:spLocks noGrp="true" noChangeShapeType="true"/>
          </p:cNvSpPr>
          <p:nvPr/>
        </p:nvSpPr>
        <p:spPr>
          <a:xfrm>
            <a:off x="2616200" y="39163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33" name="Text Box 38"/>
          <p:cNvSpPr txBox="true">
            <a:spLocks noGrp="true" noChangeShapeType="true"/>
          </p:cNvSpPr>
          <p:nvPr/>
        </p:nvSpPr>
        <p:spPr>
          <a:xfrm>
            <a:off x="2838450" y="3535362"/>
            <a:ext cx="428625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33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1034" name="Rectangle 24"/>
          <p:cNvSpPr>
            <a:spLocks noGrp="true" noChangeShapeType="true"/>
          </p:cNvSpPr>
          <p:nvPr/>
        </p:nvSpPr>
        <p:spPr>
          <a:xfrm>
            <a:off x="2360612" y="4724400"/>
            <a:ext cx="279400" cy="3016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0</a:t>
            </a:r>
            <a:endParaRPr/>
          </a:p>
        </p:txBody>
      </p:sp>
      <p:sp>
        <p:nvSpPr>
          <p:cNvPr id="1035" name="Rectangle 26"/>
          <p:cNvSpPr>
            <a:spLocks noGrp="true" noChangeShapeType="true"/>
          </p:cNvSpPr>
          <p:nvPr/>
        </p:nvSpPr>
        <p:spPr>
          <a:xfrm>
            <a:off x="2192337" y="6024562"/>
            <a:ext cx="447675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N-1</a:t>
            </a:r>
            <a:endParaRPr/>
          </a:p>
        </p:txBody>
      </p:sp>
      <p:sp>
        <p:nvSpPr>
          <p:cNvPr id="1036" name="Rectangle 84"/>
          <p:cNvSpPr>
            <a:spLocks noGrp="true" noChangeShapeType="true"/>
          </p:cNvSpPr>
          <p:nvPr/>
        </p:nvSpPr>
        <p:spPr>
          <a:xfrm>
            <a:off x="2616200" y="487521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37" name="Rectangle 85"/>
          <p:cNvSpPr>
            <a:spLocks noGrp="true" noChangeShapeType="true"/>
          </p:cNvSpPr>
          <p:nvPr/>
        </p:nvSpPr>
        <p:spPr>
          <a:xfrm>
            <a:off x="2616200" y="513080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1</a:t>
            </a:r>
            <a:endParaRPr/>
          </a:p>
        </p:txBody>
      </p:sp>
      <p:sp>
        <p:nvSpPr>
          <p:cNvPr id="1038" name="Rectangle 86"/>
          <p:cNvSpPr>
            <a:spLocks noGrp="true" noChangeShapeType="true"/>
          </p:cNvSpPr>
          <p:nvPr/>
        </p:nvSpPr>
        <p:spPr>
          <a:xfrm>
            <a:off x="2616200" y="538321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VP 2</a:t>
            </a:r>
            <a:endParaRPr/>
          </a:p>
        </p:txBody>
      </p:sp>
      <p:sp>
        <p:nvSpPr>
          <p:cNvPr id="1039" name="Rectangle 87"/>
          <p:cNvSpPr>
            <a:spLocks noGrp="true" noChangeShapeType="true"/>
          </p:cNvSpPr>
          <p:nvPr/>
        </p:nvSpPr>
        <p:spPr>
          <a:xfrm>
            <a:off x="2616200" y="589280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40" name="Text Box 38"/>
          <p:cNvSpPr txBox="true">
            <a:spLocks noGrp="true" noChangeShapeType="true"/>
          </p:cNvSpPr>
          <p:nvPr/>
        </p:nvSpPr>
        <p:spPr>
          <a:xfrm>
            <a:off x="2838450" y="5511800"/>
            <a:ext cx="428625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33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1041" name="Rectangle 89"/>
          <p:cNvSpPr>
            <a:spLocks noGrp="true" noChangeShapeType="true"/>
          </p:cNvSpPr>
          <p:nvPr/>
        </p:nvSpPr>
        <p:spPr>
          <a:xfrm>
            <a:off x="5715000" y="289560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42" name="Rectangle 90"/>
          <p:cNvSpPr>
            <a:spLocks noGrp="true" noChangeShapeType="true"/>
          </p:cNvSpPr>
          <p:nvPr/>
        </p:nvSpPr>
        <p:spPr>
          <a:xfrm>
            <a:off x="5715000" y="3151187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43" name="Rectangle 91"/>
          <p:cNvSpPr>
            <a:spLocks noGrp="true" noChangeShapeType="true"/>
          </p:cNvSpPr>
          <p:nvPr/>
        </p:nvSpPr>
        <p:spPr>
          <a:xfrm>
            <a:off x="5715000" y="340995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2</a:t>
            </a:r>
            <a:endParaRPr/>
          </a:p>
        </p:txBody>
      </p:sp>
      <p:sp>
        <p:nvSpPr>
          <p:cNvPr id="1044" name="Rectangle 92"/>
          <p:cNvSpPr>
            <a:spLocks noGrp="true" noChangeShapeType="true"/>
          </p:cNvSpPr>
          <p:nvPr/>
        </p:nvSpPr>
        <p:spPr>
          <a:xfrm>
            <a:off x="5715000" y="36623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45" name="Rectangle 93"/>
          <p:cNvSpPr>
            <a:spLocks noGrp="true" noChangeShapeType="true"/>
          </p:cNvSpPr>
          <p:nvPr/>
        </p:nvSpPr>
        <p:spPr>
          <a:xfrm>
            <a:off x="5715000" y="39179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46" name="Rectangle 94"/>
          <p:cNvSpPr>
            <a:spLocks noGrp="true" noChangeShapeType="true"/>
          </p:cNvSpPr>
          <p:nvPr/>
        </p:nvSpPr>
        <p:spPr>
          <a:xfrm>
            <a:off x="5715000" y="417671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47" name="Rectangle 95"/>
          <p:cNvSpPr>
            <a:spLocks noGrp="true" noChangeShapeType="true"/>
          </p:cNvSpPr>
          <p:nvPr/>
        </p:nvSpPr>
        <p:spPr>
          <a:xfrm>
            <a:off x="5715000" y="4432300"/>
            <a:ext cx="914400" cy="255587"/>
          </a:xfrm>
          <a:prstGeom prst="rect">
            <a:avLst/>
          </a:prstGeom>
          <a:solidFill>
            <a:srgbClr val="FFC000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6</a:t>
            </a:r>
            <a:endParaRPr/>
          </a:p>
        </p:txBody>
      </p:sp>
      <p:sp>
        <p:nvSpPr>
          <p:cNvPr id="1048" name="Rectangle 96"/>
          <p:cNvSpPr>
            <a:spLocks noGrp="true" noChangeShapeType="true"/>
          </p:cNvSpPr>
          <p:nvPr/>
        </p:nvSpPr>
        <p:spPr>
          <a:xfrm>
            <a:off x="5715000" y="46926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49" name="Rectangle 97"/>
          <p:cNvSpPr>
            <a:spLocks noGrp="true" noChangeShapeType="true"/>
          </p:cNvSpPr>
          <p:nvPr/>
        </p:nvSpPr>
        <p:spPr>
          <a:xfrm>
            <a:off x="5715000" y="4948237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8</a:t>
            </a:r>
            <a:endParaRPr/>
          </a:p>
        </p:txBody>
      </p:sp>
      <p:sp>
        <p:nvSpPr>
          <p:cNvPr id="1050" name="Rectangle 98"/>
          <p:cNvSpPr>
            <a:spLocks noGrp="true" noChangeShapeType="true"/>
          </p:cNvSpPr>
          <p:nvPr/>
        </p:nvSpPr>
        <p:spPr>
          <a:xfrm>
            <a:off x="5715000" y="520541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51" name="Rectangle 99"/>
          <p:cNvSpPr>
            <a:spLocks noGrp="true" noChangeShapeType="true"/>
          </p:cNvSpPr>
          <p:nvPr/>
        </p:nvSpPr>
        <p:spPr>
          <a:xfrm>
            <a:off x="5715000" y="586740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52" name="Text Box 38"/>
          <p:cNvSpPr txBox="true">
            <a:spLocks noGrp="true" noChangeShapeType="true"/>
          </p:cNvSpPr>
          <p:nvPr/>
        </p:nvSpPr>
        <p:spPr>
          <a:xfrm>
            <a:off x="5959475" y="5414962"/>
            <a:ext cx="428625" cy="4143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3300"/>
                </a:solidFill>
                <a:latin typeface="Calibri"/>
              </a:rPr>
              <a:t>...</a:t>
            </a:r>
            <a:endParaRPr/>
          </a:p>
        </p:txBody>
      </p:sp>
      <p:sp>
        <p:nvSpPr>
          <p:cNvPr id="1053" name="Rectangle 24"/>
          <p:cNvSpPr>
            <a:spLocks noGrp="true" noChangeShapeType="true"/>
          </p:cNvSpPr>
          <p:nvPr/>
        </p:nvSpPr>
        <p:spPr>
          <a:xfrm>
            <a:off x="5473700" y="2743200"/>
            <a:ext cx="279400" cy="3016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0</a:t>
            </a:r>
            <a:endParaRPr/>
          </a:p>
        </p:txBody>
      </p:sp>
      <p:sp>
        <p:nvSpPr>
          <p:cNvPr id="1054" name="Rectangle 26"/>
          <p:cNvSpPr>
            <a:spLocks noGrp="true" noChangeShapeType="true"/>
          </p:cNvSpPr>
          <p:nvPr/>
        </p:nvSpPr>
        <p:spPr>
          <a:xfrm>
            <a:off x="5260975" y="6018212"/>
            <a:ext cx="485775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alibri"/>
              </a:rPr>
              <a:t>M-1</a:t>
            </a:r>
            <a:endParaRPr/>
          </a:p>
        </p:txBody>
      </p:sp>
      <p:sp>
        <p:nvSpPr>
          <p:cNvPr id="1055" name="Straight Arrow Connector 103"/>
          <p:cNvSpPr>
            <a:spLocks noGrp="true" noChangeShapeType="true"/>
          </p:cNvSpPr>
          <p:nvPr/>
        </p:nvSpPr>
        <p:spPr>
          <a:xfrm>
            <a:off x="3530600" y="3281362"/>
            <a:ext cx="2184400" cy="2555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56" name="Straight Arrow Connector 104"/>
          <p:cNvSpPr>
            <a:spLocks noGrp="true" noChangeShapeType="true"/>
          </p:cNvSpPr>
          <p:nvPr/>
        </p:nvSpPr>
        <p:spPr>
          <a:xfrm>
            <a:off x="3530600" y="3533775"/>
            <a:ext cx="2184400" cy="102711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57" name="Straight Arrow Connector 105"/>
          <p:cNvSpPr>
            <a:spLocks noGrp="true" noChangeShapeType="true"/>
          </p:cNvSpPr>
          <p:nvPr/>
        </p:nvSpPr>
        <p:spPr>
          <a:xfrm flipV="true">
            <a:off x="3530600" y="4560887"/>
            <a:ext cx="2184400" cy="950912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58" name="Straight Arrow Connector 106"/>
          <p:cNvSpPr>
            <a:spLocks noGrp="true" noChangeShapeType="true"/>
          </p:cNvSpPr>
          <p:nvPr/>
        </p:nvSpPr>
        <p:spPr>
          <a:xfrm flipV="true">
            <a:off x="3530600" y="5075237"/>
            <a:ext cx="2184400" cy="18415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59" name="Rectangle 107"/>
          <p:cNvSpPr>
            <a:spLocks noGrp="true" noChangeShapeType="true"/>
          </p:cNvSpPr>
          <p:nvPr/>
        </p:nvSpPr>
        <p:spPr>
          <a:xfrm>
            <a:off x="3967162" y="4191000"/>
            <a:ext cx="123983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GB" sz="1800" b="true" i="true" u="none">
                <a:latin typeface="Calibri"/>
              </a:rPr>
              <a:t>Address </a:t>
            </a:r>
            <a:endParaRPr/>
          </a:p>
          <a:p>
            <a:pPr lvl="0" algn="ctr"/>
            <a:r>
              <a:rPr lang="en-GB" sz="1800" b="true" i="true" u="none">
                <a:latin typeface="Calibri"/>
              </a:rPr>
              <a:t>translation</a:t>
            </a: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p="http://schemas.openxmlformats.org/presentationml/2006/main">
  <p:cSld>
    <p:spTree>
      <p:nvGrpSpPr>
        <p:cNvPr id="10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68312" y="381000"/>
            <a:ext cx="8283575" cy="982662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Simplifying Linking and Loading</a:t>
            </a:r>
            <a:endParaRPr/>
          </a:p>
        </p:txBody>
      </p:sp>
      <p:sp>
        <p:nvSpPr>
          <p:cNvPr id="1062" name="Rectangle 26"/>
          <p:cNvSpPr>
            <a:spLocks noGrp="true" noChangeShapeType="true"/>
          </p:cNvSpPr>
          <p:nvPr>
            <p:ph type="obj"/>
          </p:nvPr>
        </p:nvSpPr>
        <p:spPr>
          <a:xfrm>
            <a:off x="381000" y="1600200"/>
            <a:ext cx="3886200" cy="3349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228600" lvl="0" indent="-228600">
              <a:spcBef>
                <a:spcPts val="1250"/>
              </a:spcBef>
              <a:buChar char="•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/>
              <a:t>Linking </a:t>
            </a:r>
            <a:endParaRPr/>
          </a:p>
          <a:p>
            <a:pPr marL="457200" lvl="1" indent="-228600">
              <a:spcBef>
                <a:spcPts val="563"/>
              </a:spcBef>
              <a:buChar char="–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b="false" i="false" u="none"/>
              <a:t>Each program has </a:t>
            </a:r>
            <a:r>
              <a:rPr lang="en-GB" b="false" i="false" u="none">
                <a:solidFill>
                  <a:srgbClr val="FF0000"/>
                </a:solidFill>
              </a:rPr>
              <a:t>similar</a:t>
            </a:r>
            <a:r>
              <a:rPr lang="en-GB" b="false" i="false" u="none"/>
              <a:t> virtual address space</a:t>
            </a:r>
            <a:endParaRPr/>
          </a:p>
          <a:p>
            <a:pPr marL="457200" lvl="1" indent="-228600">
              <a:spcBef>
                <a:spcPts val="563"/>
              </a:spcBef>
              <a:buChar char="–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b="false" i="false" u="none"/>
              <a:t>Code, stack, and shared libraries always start at the </a:t>
            </a:r>
            <a:r>
              <a:rPr lang="en-GB" b="false" i="false" u="none">
                <a:solidFill>
                  <a:srgbClr val="FF0000"/>
                </a:solidFill>
              </a:rPr>
              <a:t>same</a:t>
            </a:r>
            <a:r>
              <a:rPr lang="en-GB" b="false" i="false" u="none"/>
              <a:t> address</a:t>
            </a:r>
            <a:endParaRPr/>
          </a:p>
        </p:txBody>
      </p:sp>
      <p:sp>
        <p:nvSpPr>
          <p:cNvPr id="1063" name="Rectangle 14"/>
          <p:cNvSpPr>
            <a:spLocks noGrp="true" noChangeShapeType="true"/>
          </p:cNvSpPr>
          <p:nvPr/>
        </p:nvSpPr>
        <p:spPr>
          <a:xfrm>
            <a:off x="4999037" y="1185862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Kernel virtual memory</a:t>
            </a:r>
            <a:endParaRPr/>
          </a:p>
        </p:txBody>
      </p:sp>
      <p:sp>
        <p:nvSpPr>
          <p:cNvPr id="1064" name="Rectangle 15"/>
          <p:cNvSpPr>
            <a:spLocks noGrp="true" noChangeShapeType="true"/>
          </p:cNvSpPr>
          <p:nvPr/>
        </p:nvSpPr>
        <p:spPr>
          <a:xfrm>
            <a:off x="4999037" y="2887662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Memory-mapped region for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shared libraries</a:t>
            </a:r>
            <a:endParaRPr/>
          </a:p>
        </p:txBody>
      </p:sp>
      <p:sp>
        <p:nvSpPr>
          <p:cNvPr id="1065" name="Rectangle 16"/>
          <p:cNvSpPr>
            <a:spLocks noGrp="true" noChangeShapeType="true"/>
          </p:cNvSpPr>
          <p:nvPr/>
        </p:nvSpPr>
        <p:spPr>
          <a:xfrm>
            <a:off x="4999037" y="3552825"/>
            <a:ext cx="2789237" cy="723900"/>
          </a:xfrm>
          <a:prstGeom prst="rect">
            <a:avLst/>
          </a:prstGeom>
          <a:solidFill>
            <a:srgbClr val="BFBFB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66" name="Rectangle 17"/>
          <p:cNvSpPr>
            <a:spLocks noGrp="true" noChangeShapeType="true"/>
          </p:cNvSpPr>
          <p:nvPr/>
        </p:nvSpPr>
        <p:spPr>
          <a:xfrm>
            <a:off x="4999037" y="4275137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Run-time heap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(created by </a:t>
            </a:r>
            <a:r>
              <a:rPr lang="en-GB" sz="1600">
                <a:latin typeface="Courier New"/>
                <a:ea typeface="msgothic" charset="-122"/>
              </a:rPr>
              <a:t>malloc</a:t>
            </a:r>
            <a:r>
              <a:rPr lang="en-GB" sz="1600">
                <a:latin typeface="Calibri"/>
                <a:ea typeface="msgothic" charset="-122"/>
              </a:rPr>
              <a:t>)</a:t>
            </a:r>
            <a:endParaRPr/>
          </a:p>
        </p:txBody>
      </p:sp>
      <p:sp>
        <p:nvSpPr>
          <p:cNvPr id="1067" name="Rectangle 18"/>
          <p:cNvSpPr>
            <a:spLocks noGrp="true" noChangeShapeType="true"/>
          </p:cNvSpPr>
          <p:nvPr/>
        </p:nvSpPr>
        <p:spPr>
          <a:xfrm>
            <a:off x="4999037" y="1978025"/>
            <a:ext cx="2789237" cy="906462"/>
          </a:xfrm>
          <a:prstGeom prst="rect">
            <a:avLst/>
          </a:prstGeom>
          <a:solidFill>
            <a:srgbClr val="BFBFB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68" name="Line 19"/>
          <p:cNvSpPr>
            <a:spLocks noGrp="true" noChangeShapeType="true"/>
          </p:cNvSpPr>
          <p:nvPr/>
        </p:nvSpPr>
        <p:spPr>
          <a:xfrm flipV="true">
            <a:off x="6388100" y="3881437"/>
            <a:ext cx="1587" cy="384175"/>
          </a:xfrm>
          <a:prstGeom prst="line">
            <a:avLst/>
          </a:prstGeom>
          <a:noFill/>
          <a:ln w="324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69" name="Rectangle 20"/>
          <p:cNvSpPr>
            <a:spLocks noGrp="true" noChangeShapeType="true"/>
          </p:cNvSpPr>
          <p:nvPr/>
        </p:nvSpPr>
        <p:spPr>
          <a:xfrm>
            <a:off x="4999037" y="1643062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User stack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(created at runtime)</a:t>
            </a:r>
            <a:endParaRPr/>
          </a:p>
        </p:txBody>
      </p:sp>
      <p:sp>
        <p:nvSpPr>
          <p:cNvPr id="1070" name="Line 21"/>
          <p:cNvSpPr>
            <a:spLocks noGrp="true" noChangeShapeType="true"/>
          </p:cNvSpPr>
          <p:nvPr/>
        </p:nvSpPr>
        <p:spPr>
          <a:xfrm flipV="true">
            <a:off x="6388100" y="2662237"/>
            <a:ext cx="1587" cy="231775"/>
          </a:xfrm>
          <a:prstGeom prst="line">
            <a:avLst/>
          </a:prstGeom>
          <a:noFill/>
          <a:ln w="324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71" name="Line 22"/>
          <p:cNvSpPr>
            <a:spLocks noGrp="true" noChangeShapeType="true"/>
          </p:cNvSpPr>
          <p:nvPr/>
        </p:nvSpPr>
        <p:spPr>
          <a:xfrm>
            <a:off x="6388100" y="2206625"/>
            <a:ext cx="1587" cy="228600"/>
          </a:xfrm>
          <a:prstGeom prst="line">
            <a:avLst/>
          </a:prstGeom>
          <a:noFill/>
          <a:ln w="324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72" name="Rectangle 23"/>
          <p:cNvSpPr>
            <a:spLocks noGrp="true" noChangeShapeType="true"/>
          </p:cNvSpPr>
          <p:nvPr/>
        </p:nvSpPr>
        <p:spPr>
          <a:xfrm>
            <a:off x="4999037" y="6237287"/>
            <a:ext cx="2789237" cy="396875"/>
          </a:xfrm>
          <a:prstGeom prst="rect">
            <a:avLst/>
          </a:prstGeom>
          <a:solidFill>
            <a:srgbClr val="BFBFB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  <a:sym typeface="+mn-ea" charset="1"/>
              </a:rPr>
              <a:t>Unused</a:t>
            </a:r>
            <a:endParaRPr/>
          </a:p>
        </p:txBody>
      </p:sp>
      <p:sp>
        <p:nvSpPr>
          <p:cNvPr id="1073" name="Text Box 24"/>
          <p:cNvSpPr txBox="true">
            <a:spLocks noGrp="true" noChangeShapeType="true"/>
          </p:cNvSpPr>
          <p:nvPr/>
        </p:nvSpPr>
        <p:spPr>
          <a:xfrm>
            <a:off x="4732337" y="6454775"/>
            <a:ext cx="287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0</a:t>
            </a:r>
            <a:endParaRPr/>
          </a:p>
        </p:txBody>
      </p:sp>
      <p:sp>
        <p:nvSpPr>
          <p:cNvPr id="1074" name="Text Box 25"/>
          <p:cNvSpPr txBox="true">
            <a:spLocks noGrp="true" noChangeShapeType="true"/>
          </p:cNvSpPr>
          <p:nvPr/>
        </p:nvSpPr>
        <p:spPr>
          <a:xfrm>
            <a:off x="8145462" y="2032000"/>
            <a:ext cx="869950" cy="808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-122"/>
              </a:rPr>
              <a:t>%esp</a:t>
            </a:r>
            <a:r>
              <a:rPr lang="en-GB" sz="1600">
                <a:latin typeface="Calibri"/>
                <a:ea typeface="msgothic" charset="-122"/>
              </a:rPr>
              <a:t>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(stack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pointer)</a:t>
            </a:r>
            <a:endParaRPr/>
          </a:p>
        </p:txBody>
      </p:sp>
      <p:sp>
        <p:nvSpPr>
          <p:cNvPr id="1075" name="Line 26"/>
          <p:cNvSpPr>
            <a:spLocks noGrp="true" noChangeShapeType="true"/>
          </p:cNvSpPr>
          <p:nvPr/>
        </p:nvSpPr>
        <p:spPr>
          <a:xfrm flipH="true" flipV="true">
            <a:off x="7839075" y="2205037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76" name="Text Box 27"/>
          <p:cNvSpPr txBox="true">
            <a:spLocks noGrp="true" noChangeShapeType="true"/>
          </p:cNvSpPr>
          <p:nvPr/>
        </p:nvSpPr>
        <p:spPr>
          <a:xfrm>
            <a:off x="8007350" y="914400"/>
            <a:ext cx="1150937" cy="819150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Memory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invisible to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user code</a:t>
            </a:r>
            <a:endParaRPr/>
          </a:p>
        </p:txBody>
      </p:sp>
      <p:sp>
        <p:nvSpPr>
          <p:cNvPr id="1077" name="Line 28"/>
          <p:cNvSpPr>
            <a:spLocks noGrp="true" noChangeShapeType="true"/>
          </p:cNvSpPr>
          <p:nvPr/>
        </p:nvSpPr>
        <p:spPr>
          <a:xfrm flipV="true">
            <a:off x="7854950" y="1181100"/>
            <a:ext cx="1587" cy="460375"/>
          </a:xfrm>
          <a:prstGeom prst="line">
            <a:avLst/>
          </a:prstGeom>
          <a:noFill/>
          <a:ln w="324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78" name="Text Box 29"/>
          <p:cNvSpPr txBox="true">
            <a:spLocks noGrp="true" noChangeShapeType="true"/>
          </p:cNvSpPr>
          <p:nvPr/>
        </p:nvSpPr>
        <p:spPr>
          <a:xfrm>
            <a:off x="8199437" y="4097337"/>
            <a:ext cx="552450" cy="3254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-122"/>
              </a:rPr>
              <a:t>brk</a:t>
            </a:r>
            <a:endParaRPr/>
          </a:p>
        </p:txBody>
      </p:sp>
      <p:sp>
        <p:nvSpPr>
          <p:cNvPr id="1079" name="Line 30"/>
          <p:cNvSpPr>
            <a:spLocks noGrp="true" noChangeShapeType="true"/>
          </p:cNvSpPr>
          <p:nvPr/>
        </p:nvSpPr>
        <p:spPr>
          <a:xfrm flipH="true" flipV="true">
            <a:off x="7815262" y="4265612"/>
            <a:ext cx="330200" cy="11112"/>
          </a:xfrm>
          <a:prstGeom prst="line">
            <a:avLst/>
          </a:prstGeom>
          <a:noFill/>
          <a:ln w="324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80" name="Text Box 31"/>
          <p:cNvSpPr txBox="true">
            <a:spLocks noGrp="true" noChangeShapeType="true"/>
          </p:cNvSpPr>
          <p:nvPr/>
        </p:nvSpPr>
        <p:spPr>
          <a:xfrm>
            <a:off x="3886200" y="1519237"/>
            <a:ext cx="1112837" cy="2682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ourier New"/>
                <a:ea typeface="msgothic" charset="-122"/>
              </a:rPr>
              <a:t>0xc0000000</a:t>
            </a:r>
            <a:endParaRPr/>
          </a:p>
        </p:txBody>
      </p:sp>
      <p:sp>
        <p:nvSpPr>
          <p:cNvPr id="1081" name="Text Box 32"/>
          <p:cNvSpPr txBox="true">
            <a:spLocks noGrp="true" noChangeShapeType="true"/>
          </p:cNvSpPr>
          <p:nvPr/>
        </p:nvSpPr>
        <p:spPr>
          <a:xfrm>
            <a:off x="3878262" y="6113462"/>
            <a:ext cx="1112837" cy="2682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ourier New"/>
                <a:ea typeface="msgothic" charset="-122"/>
              </a:rPr>
              <a:t>0x08048000</a:t>
            </a:r>
            <a:endParaRPr/>
          </a:p>
        </p:txBody>
      </p:sp>
      <p:sp>
        <p:nvSpPr>
          <p:cNvPr id="1082" name="Text Box 33"/>
          <p:cNvSpPr txBox="true">
            <a:spLocks noGrp="true" noChangeShapeType="true"/>
          </p:cNvSpPr>
          <p:nvPr/>
        </p:nvSpPr>
        <p:spPr>
          <a:xfrm>
            <a:off x="3905250" y="3422650"/>
            <a:ext cx="1112837" cy="2682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ourier New"/>
                <a:ea typeface="msgothic" charset="-122"/>
              </a:rPr>
              <a:t>0x40000000</a:t>
            </a:r>
            <a:endParaRPr/>
          </a:p>
        </p:txBody>
      </p:sp>
      <p:sp>
        <p:nvSpPr>
          <p:cNvPr id="1083" name="Rectangle 34"/>
          <p:cNvSpPr>
            <a:spLocks noGrp="true" noChangeShapeType="true"/>
          </p:cNvSpPr>
          <p:nvPr/>
        </p:nvSpPr>
        <p:spPr>
          <a:xfrm>
            <a:off x="4999037" y="4941887"/>
            <a:ext cx="2789237" cy="669925"/>
          </a:xfrm>
          <a:prstGeom prst="rect">
            <a:avLst/>
          </a:prstGeom>
          <a:solidFill>
            <a:srgbClr val="D6D6F5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  <a:sym typeface="+mn-ea" charset="1"/>
              </a:rPr>
              <a:t>Read/write segment</a:t>
            </a:r>
            <a:endParaRPr/>
          </a:p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  <a:sym typeface="+mn-ea" charset="1"/>
              </a:rPr>
              <a:t>(.</a:t>
            </a:r>
            <a:r>
              <a:rPr lang="en-GB" sz="1600">
                <a:latin typeface="Courier New"/>
                <a:ea typeface="msgothic" charset="-122"/>
                <a:sym typeface="+mn-ea" charset="1"/>
              </a:rPr>
              <a:t>data</a:t>
            </a:r>
            <a:r>
              <a:rPr lang="en-GB" sz="1600">
                <a:latin typeface="Calibri"/>
                <a:ea typeface="msgothic" charset="-122"/>
                <a:sym typeface="+mn-ea" charset="1"/>
              </a:rPr>
              <a:t>, .</a:t>
            </a:r>
            <a:r>
              <a:rPr lang="en-GB" sz="1600">
                <a:latin typeface="Courier New"/>
                <a:ea typeface="msgothic" charset="-122"/>
                <a:sym typeface="+mn-ea" charset="1"/>
              </a:rPr>
              <a:t>bss</a:t>
            </a:r>
            <a:r>
              <a:rPr lang="en-GB" sz="1600">
                <a:latin typeface="Calibri"/>
                <a:ea typeface="msgothic" charset="-122"/>
                <a:sym typeface="+mn-ea" charset="1"/>
              </a:rPr>
              <a:t>)</a:t>
            </a:r>
            <a:endParaRPr/>
          </a:p>
        </p:txBody>
      </p:sp>
      <p:sp>
        <p:nvSpPr>
          <p:cNvPr id="1084" name="Rectangle 35"/>
          <p:cNvSpPr>
            <a:spLocks noGrp="true" noChangeShapeType="true"/>
          </p:cNvSpPr>
          <p:nvPr/>
        </p:nvSpPr>
        <p:spPr>
          <a:xfrm>
            <a:off x="4999037" y="5567362"/>
            <a:ext cx="2789237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Read-only segment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(</a:t>
            </a:r>
            <a:r>
              <a:rPr lang="en-GB" sz="1600">
                <a:latin typeface="Courier New"/>
                <a:ea typeface="msgothic" charset="-122"/>
              </a:rPr>
              <a:t>.init</a:t>
            </a:r>
            <a:r>
              <a:rPr lang="en-GB" sz="1600">
                <a:latin typeface="Calibri"/>
                <a:ea typeface="msgothic" charset="-122"/>
              </a:rPr>
              <a:t>, .</a:t>
            </a:r>
            <a:r>
              <a:rPr lang="en-GB" sz="1600">
                <a:latin typeface="Courier New"/>
                <a:ea typeface="msgothic" charset="-122"/>
              </a:rPr>
              <a:t>text</a:t>
            </a:r>
            <a:r>
              <a:rPr lang="en-GB" sz="1600">
                <a:latin typeface="Calibri"/>
                <a:ea typeface="msgothic" charset="-122"/>
              </a:rPr>
              <a:t>, </a:t>
            </a:r>
            <a:r>
              <a:rPr lang="en-GB" sz="1600">
                <a:latin typeface="Courier New"/>
                <a:ea typeface="msgothic" charset="-122"/>
              </a:rPr>
              <a:t>.rodata</a:t>
            </a:r>
            <a:r>
              <a:rPr lang="en-GB" sz="1600">
                <a:latin typeface="Calibri"/>
                <a:ea typeface="msgothic" charset="-122"/>
              </a:rPr>
              <a:t>)</a:t>
            </a:r>
            <a:endParaRPr/>
          </a:p>
        </p:txBody>
      </p:sp>
      <p:sp>
        <p:nvSpPr>
          <p:cNvPr id="1085" name="AutoShape 36"/>
          <p:cNvSpPr>
            <a:spLocks noGrp="true" noChangeShapeType="true"/>
          </p:cNvSpPr>
          <p:nvPr/>
        </p:nvSpPr>
        <p:spPr>
          <a:xfrm>
            <a:off x="7848600" y="4949825"/>
            <a:ext cx="76200" cy="1295400"/>
          </a:xfrm>
          <a:custGeom>
            <a:avLst>
              <a:gd name="adj0" fmla="val 1798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86" name="Text Box 37"/>
          <p:cNvSpPr txBox="true">
            <a:spLocks noGrp="true" noChangeShapeType="true"/>
          </p:cNvSpPr>
          <p:nvPr/>
        </p:nvSpPr>
        <p:spPr>
          <a:xfrm>
            <a:off x="7988300" y="4933950"/>
            <a:ext cx="1149350" cy="1300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Loaded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from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the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executable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file</a:t>
            </a:r>
            <a:endParaRPr/>
          </a:p>
        </p:txBody>
      </p:sp>
      <p:sp>
        <p:nvSpPr>
          <p:cNvPr id="1087" name="矩形 1"/>
          <p:cNvSpPr>
            <a:spLocks noGrp="true" noChangeShapeType="true"/>
          </p:cNvSpPr>
          <p:nvPr/>
        </p:nvSpPr>
        <p:spPr>
          <a:xfrm>
            <a:off x="738187" y="5713412"/>
            <a:ext cx="300672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/>
              <a:t>否则用户程序还要关心</a:t>
            </a:r>
            <a:endParaRPr/>
          </a:p>
          <a:p>
            <a:pPr lvl="0"/>
            <a:r>
              <a:rPr lang="en-US"/>
              <a:t>自己程序所在的物理地址</a:t>
            </a: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p="http://schemas.openxmlformats.org/presentationml/2006/main">
  <p:cSld>
    <p:spTree>
      <p:nvGrpSpPr>
        <p:cNvPr id="10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68312" y="381000"/>
            <a:ext cx="8283575" cy="982662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Simplifying Linking and Loading</a:t>
            </a:r>
            <a:endParaRPr/>
          </a:p>
        </p:txBody>
      </p:sp>
      <p:sp>
        <p:nvSpPr>
          <p:cNvPr id="1090" name="Rectangle 26"/>
          <p:cNvSpPr>
            <a:spLocks noGrp="true" noChangeShapeType="true"/>
          </p:cNvSpPr>
          <p:nvPr>
            <p:ph type="obj"/>
          </p:nvPr>
        </p:nvSpPr>
        <p:spPr>
          <a:xfrm>
            <a:off x="381000" y="1600200"/>
            <a:ext cx="3886200" cy="47783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228600" lvl="0" indent="-228600">
              <a:spcBef>
                <a:spcPts val="1250"/>
              </a:spcBef>
              <a:buChar char="•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/>
              <a:t>Loading </a:t>
            </a:r>
            <a:endParaRPr/>
          </a:p>
          <a:p>
            <a:pPr marL="457200" lvl="1" indent="-228600">
              <a:lnSpc>
                <a:spcPct val="94000"/>
              </a:lnSpc>
              <a:spcBef>
                <a:spcPts val="563"/>
              </a:spcBef>
              <a:buChar char="–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b="true" i="false" u="none">
                <a:latin typeface="Courier New"/>
              </a:rPr>
              <a:t>execve() </a:t>
            </a:r>
            <a:r>
              <a:rPr lang="en-GB" b="false" i="false" u="none"/>
              <a:t>allocates virtual pages for .text and .data sections </a:t>
            </a:r>
            <a:br>
              <a:rPr lang="en-GB" b="false" i="false" u="none"/>
            </a:br>
            <a:r>
              <a:rPr lang="en-GB" b="false" i="false" u="none"/>
              <a:t>= creates PTEs marked as </a:t>
            </a:r>
            <a:r>
              <a:rPr lang="en-GB" b="false" i="false" u="none">
                <a:solidFill>
                  <a:srgbClr val="FF0000"/>
                </a:solidFill>
              </a:rPr>
              <a:t>invalid</a:t>
            </a:r>
            <a:endParaRPr/>
          </a:p>
          <a:p>
            <a:pPr marL="457200" lvl="1" indent="-228600">
              <a:spcBef>
                <a:spcPts val="563"/>
              </a:spcBef>
              <a:buChar char="–"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b="false" i="false" u="none"/>
              <a:t>The </a:t>
            </a:r>
            <a:r>
              <a:rPr lang="en-GB" b="true" i="false" u="none">
                <a:latin typeface="Courier New"/>
              </a:rPr>
              <a:t>.text </a:t>
            </a:r>
            <a:r>
              <a:rPr lang="en-GB" b="false" i="false" u="none"/>
              <a:t>and </a:t>
            </a:r>
            <a:r>
              <a:rPr lang="en-GB" b="true" i="false" u="none">
                <a:latin typeface="Courier New"/>
              </a:rPr>
              <a:t>.data </a:t>
            </a:r>
            <a:r>
              <a:rPr lang="en-GB" b="false" i="false" u="none"/>
              <a:t>sections are copied, page by page, </a:t>
            </a:r>
            <a:r>
              <a:rPr lang="en-GB" b="false" i="false" u="none">
                <a:solidFill>
                  <a:srgbClr val="FF0000"/>
                </a:solidFill>
              </a:rPr>
              <a:t>on demand</a:t>
            </a:r>
            <a:r>
              <a:rPr lang="en-GB" b="false" i="false" u="none"/>
              <a:t> by the virtual memory system</a:t>
            </a:r>
            <a:endParaRPr/>
          </a:p>
          <a:p>
            <a:pPr marL="228600" lvl="0" indent="-228600">
              <a:spcBef>
                <a:spcPts val="1125"/>
              </a:spcBef>
              <a:buNone/>
              <a:tabLst>
                <a:tab pos="28733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endParaRPr/>
          </a:p>
        </p:txBody>
      </p:sp>
      <p:sp>
        <p:nvSpPr>
          <p:cNvPr id="1091" name="Rectangle 14"/>
          <p:cNvSpPr>
            <a:spLocks noGrp="true" noChangeShapeType="true"/>
          </p:cNvSpPr>
          <p:nvPr/>
        </p:nvSpPr>
        <p:spPr>
          <a:xfrm>
            <a:off x="4999037" y="1185862"/>
            <a:ext cx="2789237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Kernel virtual memory</a:t>
            </a:r>
            <a:endParaRPr/>
          </a:p>
        </p:txBody>
      </p:sp>
      <p:sp>
        <p:nvSpPr>
          <p:cNvPr id="1092" name="Rectangle 15"/>
          <p:cNvSpPr>
            <a:spLocks noGrp="true" noChangeShapeType="true"/>
          </p:cNvSpPr>
          <p:nvPr/>
        </p:nvSpPr>
        <p:spPr>
          <a:xfrm>
            <a:off x="4999037" y="2887662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Memory-mapped region for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shared libraries</a:t>
            </a:r>
            <a:endParaRPr/>
          </a:p>
        </p:txBody>
      </p:sp>
      <p:sp>
        <p:nvSpPr>
          <p:cNvPr id="1093" name="Rectangle 16"/>
          <p:cNvSpPr>
            <a:spLocks noGrp="true" noChangeShapeType="true"/>
          </p:cNvSpPr>
          <p:nvPr/>
        </p:nvSpPr>
        <p:spPr>
          <a:xfrm>
            <a:off x="4999037" y="3552825"/>
            <a:ext cx="2789237" cy="723900"/>
          </a:xfrm>
          <a:prstGeom prst="rect">
            <a:avLst/>
          </a:prstGeom>
          <a:solidFill>
            <a:srgbClr val="BFBFB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94" name="Rectangle 17"/>
          <p:cNvSpPr>
            <a:spLocks noGrp="true" noChangeShapeType="true"/>
          </p:cNvSpPr>
          <p:nvPr/>
        </p:nvSpPr>
        <p:spPr>
          <a:xfrm>
            <a:off x="4999037" y="4275137"/>
            <a:ext cx="2789237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Run-time heap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(created by </a:t>
            </a:r>
            <a:r>
              <a:rPr lang="en-GB" sz="1600">
                <a:latin typeface="Courier New"/>
                <a:ea typeface="msgothic" charset="-122"/>
              </a:rPr>
              <a:t>malloc</a:t>
            </a:r>
            <a:r>
              <a:rPr lang="en-GB" sz="1600">
                <a:latin typeface="Calibri"/>
                <a:ea typeface="msgothic" charset="-122"/>
              </a:rPr>
              <a:t>)</a:t>
            </a:r>
            <a:endParaRPr/>
          </a:p>
        </p:txBody>
      </p:sp>
      <p:sp>
        <p:nvSpPr>
          <p:cNvPr id="1095" name="Rectangle 18"/>
          <p:cNvSpPr>
            <a:spLocks noGrp="true" noChangeShapeType="true"/>
          </p:cNvSpPr>
          <p:nvPr/>
        </p:nvSpPr>
        <p:spPr>
          <a:xfrm>
            <a:off x="4999037" y="1978025"/>
            <a:ext cx="2789237" cy="906462"/>
          </a:xfrm>
          <a:prstGeom prst="rect">
            <a:avLst/>
          </a:prstGeom>
          <a:solidFill>
            <a:srgbClr val="BFBFB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96" name="Line 19"/>
          <p:cNvSpPr>
            <a:spLocks noGrp="true" noChangeShapeType="true"/>
          </p:cNvSpPr>
          <p:nvPr/>
        </p:nvSpPr>
        <p:spPr>
          <a:xfrm flipV="true">
            <a:off x="6388100" y="3881437"/>
            <a:ext cx="1587" cy="384175"/>
          </a:xfrm>
          <a:prstGeom prst="line">
            <a:avLst/>
          </a:prstGeom>
          <a:noFill/>
          <a:ln w="324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97" name="Rectangle 20"/>
          <p:cNvSpPr>
            <a:spLocks noGrp="true" noChangeShapeType="true"/>
          </p:cNvSpPr>
          <p:nvPr/>
        </p:nvSpPr>
        <p:spPr>
          <a:xfrm>
            <a:off x="4999037" y="1643062"/>
            <a:ext cx="2789237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User stack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(created at runtime)</a:t>
            </a:r>
            <a:endParaRPr/>
          </a:p>
        </p:txBody>
      </p:sp>
      <p:sp>
        <p:nvSpPr>
          <p:cNvPr id="1098" name="Line 21"/>
          <p:cNvSpPr>
            <a:spLocks noGrp="true" noChangeShapeType="true"/>
          </p:cNvSpPr>
          <p:nvPr/>
        </p:nvSpPr>
        <p:spPr>
          <a:xfrm flipV="true">
            <a:off x="6388100" y="2662237"/>
            <a:ext cx="1587" cy="231775"/>
          </a:xfrm>
          <a:prstGeom prst="line">
            <a:avLst/>
          </a:prstGeom>
          <a:noFill/>
          <a:ln w="324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099" name="Line 22"/>
          <p:cNvSpPr>
            <a:spLocks noGrp="true" noChangeShapeType="true"/>
          </p:cNvSpPr>
          <p:nvPr/>
        </p:nvSpPr>
        <p:spPr>
          <a:xfrm>
            <a:off x="6388100" y="2206625"/>
            <a:ext cx="1587" cy="228600"/>
          </a:xfrm>
          <a:prstGeom prst="line">
            <a:avLst/>
          </a:prstGeom>
          <a:noFill/>
          <a:ln w="324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00" name="Rectangle 23"/>
          <p:cNvSpPr>
            <a:spLocks noGrp="true" noChangeShapeType="true"/>
          </p:cNvSpPr>
          <p:nvPr/>
        </p:nvSpPr>
        <p:spPr>
          <a:xfrm>
            <a:off x="4999037" y="6237287"/>
            <a:ext cx="2789237" cy="396875"/>
          </a:xfrm>
          <a:prstGeom prst="rect">
            <a:avLst/>
          </a:prstGeom>
          <a:solidFill>
            <a:srgbClr val="BFBFBF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  <a:sym typeface="+mn-ea" charset="1"/>
              </a:rPr>
              <a:t>Unused</a:t>
            </a:r>
            <a:endParaRPr/>
          </a:p>
        </p:txBody>
      </p:sp>
      <p:sp>
        <p:nvSpPr>
          <p:cNvPr id="1101" name="Text Box 24"/>
          <p:cNvSpPr txBox="true">
            <a:spLocks noGrp="true" noChangeShapeType="true"/>
          </p:cNvSpPr>
          <p:nvPr/>
        </p:nvSpPr>
        <p:spPr>
          <a:xfrm>
            <a:off x="4732337" y="6454775"/>
            <a:ext cx="287337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0</a:t>
            </a:r>
            <a:endParaRPr/>
          </a:p>
        </p:txBody>
      </p:sp>
      <p:sp>
        <p:nvSpPr>
          <p:cNvPr id="1102" name="Text Box 25"/>
          <p:cNvSpPr txBox="true">
            <a:spLocks noGrp="true" noChangeShapeType="true"/>
          </p:cNvSpPr>
          <p:nvPr/>
        </p:nvSpPr>
        <p:spPr>
          <a:xfrm>
            <a:off x="8145462" y="2032000"/>
            <a:ext cx="869950" cy="8080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-122"/>
              </a:rPr>
              <a:t>%esp</a:t>
            </a:r>
            <a:r>
              <a:rPr lang="en-GB" sz="1600">
                <a:latin typeface="Calibri"/>
                <a:ea typeface="msgothic" charset="-122"/>
              </a:rPr>
              <a:t>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(stack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pointer)</a:t>
            </a:r>
            <a:endParaRPr/>
          </a:p>
        </p:txBody>
      </p:sp>
      <p:sp>
        <p:nvSpPr>
          <p:cNvPr id="1103" name="Line 26"/>
          <p:cNvSpPr>
            <a:spLocks noGrp="true" noChangeShapeType="true"/>
          </p:cNvSpPr>
          <p:nvPr/>
        </p:nvSpPr>
        <p:spPr>
          <a:xfrm flipH="true" flipV="true">
            <a:off x="7839075" y="2205037"/>
            <a:ext cx="384175" cy="1587"/>
          </a:xfrm>
          <a:prstGeom prst="line">
            <a:avLst/>
          </a:prstGeom>
          <a:noFill/>
          <a:ln w="324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04" name="Text Box 27"/>
          <p:cNvSpPr txBox="true">
            <a:spLocks noGrp="true" noChangeShapeType="true"/>
          </p:cNvSpPr>
          <p:nvPr/>
        </p:nvSpPr>
        <p:spPr>
          <a:xfrm>
            <a:off x="8007350" y="914400"/>
            <a:ext cx="1150937" cy="819150"/>
          </a:xfrm>
          <a:prstGeom prst="rect">
            <a:avLst/>
          </a:prstGeom>
          <a:solidFill>
            <a:schemeClr val="lt1"/>
          </a:solidFill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Memory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invisible to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user code</a:t>
            </a:r>
            <a:endParaRPr/>
          </a:p>
        </p:txBody>
      </p:sp>
      <p:sp>
        <p:nvSpPr>
          <p:cNvPr id="1105" name="Line 28"/>
          <p:cNvSpPr>
            <a:spLocks noGrp="true" noChangeShapeType="true"/>
          </p:cNvSpPr>
          <p:nvPr/>
        </p:nvSpPr>
        <p:spPr>
          <a:xfrm flipV="true">
            <a:off x="7854950" y="1181100"/>
            <a:ext cx="1587" cy="460375"/>
          </a:xfrm>
          <a:prstGeom prst="line">
            <a:avLst/>
          </a:prstGeom>
          <a:noFill/>
          <a:ln w="3240">
            <a:solidFill>
              <a:schemeClr val="dk1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06" name="Text Box 29"/>
          <p:cNvSpPr txBox="true">
            <a:spLocks noGrp="true" noChangeShapeType="true"/>
          </p:cNvSpPr>
          <p:nvPr/>
        </p:nvSpPr>
        <p:spPr>
          <a:xfrm>
            <a:off x="8199437" y="4097337"/>
            <a:ext cx="552450" cy="32543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ourier New"/>
                <a:ea typeface="msgothic" charset="-122"/>
              </a:rPr>
              <a:t>brk</a:t>
            </a:r>
            <a:endParaRPr/>
          </a:p>
        </p:txBody>
      </p:sp>
      <p:sp>
        <p:nvSpPr>
          <p:cNvPr id="1107" name="Line 30"/>
          <p:cNvSpPr>
            <a:spLocks noGrp="true" noChangeShapeType="true"/>
          </p:cNvSpPr>
          <p:nvPr/>
        </p:nvSpPr>
        <p:spPr>
          <a:xfrm flipH="true" flipV="true">
            <a:off x="7815262" y="4265612"/>
            <a:ext cx="407987" cy="11112"/>
          </a:xfrm>
          <a:prstGeom prst="line">
            <a:avLst/>
          </a:prstGeom>
          <a:noFill/>
          <a:ln w="3240">
            <a:solidFill>
              <a:srgbClr val="000066"/>
            </a:solidFill>
            <a:miter/>
            <a:headEnd/>
            <a:tailEnd type="triangle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08" name="Text Box 31"/>
          <p:cNvSpPr txBox="true">
            <a:spLocks noGrp="true" noChangeShapeType="true"/>
          </p:cNvSpPr>
          <p:nvPr/>
        </p:nvSpPr>
        <p:spPr>
          <a:xfrm>
            <a:off x="3886200" y="1519237"/>
            <a:ext cx="1112837" cy="2682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ourier New"/>
                <a:ea typeface="msgothic" charset="-122"/>
              </a:rPr>
              <a:t>0xc0000000</a:t>
            </a:r>
            <a:endParaRPr/>
          </a:p>
        </p:txBody>
      </p:sp>
      <p:sp>
        <p:nvSpPr>
          <p:cNvPr id="1109" name="Text Box 32"/>
          <p:cNvSpPr txBox="true">
            <a:spLocks noGrp="true" noChangeShapeType="true"/>
          </p:cNvSpPr>
          <p:nvPr/>
        </p:nvSpPr>
        <p:spPr>
          <a:xfrm>
            <a:off x="3878262" y="6113462"/>
            <a:ext cx="1112837" cy="2682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ourier New"/>
                <a:ea typeface="msgothic" charset="-122"/>
              </a:rPr>
              <a:t>0x08048000</a:t>
            </a:r>
            <a:endParaRPr/>
          </a:p>
        </p:txBody>
      </p:sp>
      <p:sp>
        <p:nvSpPr>
          <p:cNvPr id="1110" name="Text Box 33"/>
          <p:cNvSpPr txBox="true">
            <a:spLocks noGrp="true" noChangeShapeType="true"/>
          </p:cNvSpPr>
          <p:nvPr/>
        </p:nvSpPr>
        <p:spPr>
          <a:xfrm>
            <a:off x="3905250" y="3422650"/>
            <a:ext cx="1112837" cy="2682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latin typeface="Courier New"/>
                <a:ea typeface="msgothic" charset="-122"/>
              </a:rPr>
              <a:t>0x40000000</a:t>
            </a:r>
            <a:endParaRPr/>
          </a:p>
        </p:txBody>
      </p:sp>
      <p:sp>
        <p:nvSpPr>
          <p:cNvPr id="1111" name="Rectangle 34"/>
          <p:cNvSpPr>
            <a:spLocks noGrp="true" noChangeShapeType="true"/>
          </p:cNvSpPr>
          <p:nvPr/>
        </p:nvSpPr>
        <p:spPr>
          <a:xfrm>
            <a:off x="4999037" y="4941887"/>
            <a:ext cx="2789237" cy="669925"/>
          </a:xfrm>
          <a:prstGeom prst="rect">
            <a:avLst/>
          </a:prstGeom>
          <a:solidFill>
            <a:srgbClr val="D6D6F5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  <a:sym typeface="+mn-ea" charset="1"/>
              </a:rPr>
              <a:t>Read/write segment</a:t>
            </a:r>
            <a:endParaRPr/>
          </a:p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  <a:sym typeface="+mn-ea" charset="1"/>
              </a:rPr>
              <a:t>(.</a:t>
            </a:r>
            <a:r>
              <a:rPr lang="en-GB" sz="1600">
                <a:latin typeface="Courier New"/>
                <a:ea typeface="msgothic" charset="-122"/>
                <a:sym typeface="+mn-ea" charset="1"/>
              </a:rPr>
              <a:t>data</a:t>
            </a:r>
            <a:r>
              <a:rPr lang="en-GB" sz="1600">
                <a:latin typeface="Calibri"/>
                <a:ea typeface="msgothic" charset="-122"/>
                <a:sym typeface="+mn-ea" charset="1"/>
              </a:rPr>
              <a:t>, .</a:t>
            </a:r>
            <a:r>
              <a:rPr lang="en-GB" sz="1600">
                <a:latin typeface="Courier New"/>
                <a:ea typeface="msgothic" charset="-122"/>
                <a:sym typeface="+mn-ea" charset="1"/>
              </a:rPr>
              <a:t>bss</a:t>
            </a:r>
            <a:r>
              <a:rPr lang="en-GB" sz="1600">
                <a:latin typeface="Calibri"/>
                <a:ea typeface="msgothic" charset="-122"/>
                <a:sym typeface="+mn-ea" charset="1"/>
              </a:rPr>
              <a:t>)</a:t>
            </a:r>
            <a:endParaRPr/>
          </a:p>
        </p:txBody>
      </p:sp>
      <p:sp>
        <p:nvSpPr>
          <p:cNvPr id="1112" name="Rectangle 35"/>
          <p:cNvSpPr>
            <a:spLocks noGrp="true" noChangeShapeType="true"/>
          </p:cNvSpPr>
          <p:nvPr/>
        </p:nvSpPr>
        <p:spPr>
          <a:xfrm>
            <a:off x="4999037" y="5567362"/>
            <a:ext cx="2789237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Read-only segment</a:t>
            </a:r>
            <a:endParaRPr/>
          </a:p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(</a:t>
            </a:r>
            <a:r>
              <a:rPr lang="en-GB" sz="1600">
                <a:latin typeface="Courier New"/>
                <a:ea typeface="msgothic" charset="-122"/>
              </a:rPr>
              <a:t>.init</a:t>
            </a:r>
            <a:r>
              <a:rPr lang="en-GB" sz="1600">
                <a:latin typeface="Calibri"/>
                <a:ea typeface="msgothic" charset="-122"/>
              </a:rPr>
              <a:t>, .</a:t>
            </a:r>
            <a:r>
              <a:rPr lang="en-GB" sz="1600">
                <a:latin typeface="Courier New"/>
                <a:ea typeface="msgothic" charset="-122"/>
              </a:rPr>
              <a:t>text</a:t>
            </a:r>
            <a:r>
              <a:rPr lang="en-GB" sz="1600">
                <a:latin typeface="Calibri"/>
                <a:ea typeface="msgothic" charset="-122"/>
              </a:rPr>
              <a:t>, </a:t>
            </a:r>
            <a:r>
              <a:rPr lang="en-GB" sz="1600">
                <a:latin typeface="Courier New"/>
                <a:ea typeface="msgothic" charset="-122"/>
              </a:rPr>
              <a:t>.rodata</a:t>
            </a:r>
            <a:r>
              <a:rPr lang="en-GB" sz="1600">
                <a:latin typeface="Calibri"/>
                <a:ea typeface="msgothic" charset="-122"/>
              </a:rPr>
              <a:t>)</a:t>
            </a:r>
            <a:endParaRPr/>
          </a:p>
        </p:txBody>
      </p:sp>
      <p:sp>
        <p:nvSpPr>
          <p:cNvPr id="1113" name="AutoShape 36"/>
          <p:cNvSpPr>
            <a:spLocks noGrp="true" noChangeShapeType="true"/>
          </p:cNvSpPr>
          <p:nvPr/>
        </p:nvSpPr>
        <p:spPr>
          <a:xfrm>
            <a:off x="7835900" y="4949825"/>
            <a:ext cx="76200" cy="1295400"/>
          </a:xfrm>
          <a:custGeom>
            <a:avLst>
              <a:gd name="adj0" fmla="val 1798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12600">
            <a:solidFill>
              <a:srgbClr val="000066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114" name="Text Box 37"/>
          <p:cNvSpPr txBox="true">
            <a:spLocks noGrp="true" noChangeShapeType="true"/>
          </p:cNvSpPr>
          <p:nvPr/>
        </p:nvSpPr>
        <p:spPr>
          <a:xfrm>
            <a:off x="7988300" y="4933950"/>
            <a:ext cx="1149350" cy="1300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Loaded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from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the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executable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ea typeface="msgothic" charset="-122"/>
              </a:rPr>
              <a:t>file</a:t>
            </a: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p="http://schemas.openxmlformats.org/presentationml/2006/main">
  <p:cSld>
    <p:spTree>
      <p:nvGrpSpPr>
        <p:cNvPr id="1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01000" cy="87788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Why Virtual Memory (VM)?</a:t>
            </a:r>
            <a:endParaRPr/>
          </a:p>
        </p:txBody>
      </p:sp>
      <p:sp>
        <p:nvSpPr>
          <p:cNvPr id="1117" name=""/>
          <p:cNvSpPr/>
          <p:nvPr>
            <p:ph type="obj"/>
          </p:nvPr>
        </p:nvSpPr>
        <p:spPr>
          <a:prstGeom prst="rect">
            <a:avLst/>
          </a:prstGeom>
        </p:spPr>
        <p:txBody>
          <a:bodyPr/>
          <a:p>
            <a:pPr/>
            <a:endParaRPr/>
          </a:p>
        </p:txBody>
      </p:sp>
      <p:sp>
        <p:nvSpPr>
          <p:cNvPr id="1118" name="Rectangle 2"/>
          <p:cNvSpPr txBox="true">
            <a:spLocks noGrp="true" noChangeShapeType="true"/>
          </p:cNvSpPr>
          <p:nvPr/>
        </p:nvSpPr>
        <p:spPr>
          <a:xfrm>
            <a:off x="457200" y="1676400"/>
            <a:ext cx="8686800" cy="494665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t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 b="true" i="false">
                <a:solidFill>
                  <a:srgbClr val="000000"/>
                </a:solidFill>
                <a:latin typeface="Comic Sans MS"/>
                <a:ea typeface="宋体"/>
              </a:defRPr>
            </a:lvl6pPr>
            <a:lvl7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 b="true" i="false">
                <a:solidFill>
                  <a:srgbClr val="000000"/>
                </a:solidFill>
                <a:latin typeface="Comic Sans MS"/>
                <a:ea typeface="宋体"/>
              </a:defRPr>
            </a:lvl7pPr>
            <a:lvl8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 b="true" i="false">
                <a:solidFill>
                  <a:srgbClr val="000000"/>
                </a:solidFill>
                <a:latin typeface="Comic Sans MS"/>
                <a:ea typeface="宋体"/>
              </a:defRPr>
            </a:lvl8pPr>
            <a:lvl9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 b="true" i="false">
                <a:solidFill>
                  <a:srgbClr val="000000"/>
                </a:solidFill>
                <a:latin typeface="Comic Sans MS"/>
                <a:ea typeface="宋体"/>
              </a:defRPr>
            </a:lvl9pPr>
          </a:lstStyle>
          <a:p>
            <a:pPr marL="342900" lvl="0" indent="-342900" algn="l" defTabSz="914400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8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高效使用</a:t>
            </a:r>
            <a:r>
              <a:rPr lang="en-US" sz="28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DRAM</a:t>
            </a:r>
            <a:endParaRPr lang="en-US" sz="28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实现将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DRAM</a:t>
            </a: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用作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address space</a:t>
            </a: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上的一个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cache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1143000" lvl="2" indent="-22860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endParaRPr lang="en-US" sz="2000" b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342900" lvl="0" indent="-342900" algn="l" defTabSz="914400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800" b="fals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简化内存管理</a:t>
            </a:r>
            <a:endParaRPr lang="en-US" sz="28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88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每个进程都可以看到一个线性的、统一的地址空间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1143000" lvl="2" indent="-228600" algn="l" defTabSz="914400">
              <a:lnSpc>
                <a:spcPct val="88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0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endParaRPr lang="en-US" sz="2000" b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342900" lvl="0" indent="-342900" algn="l" defTabSz="914400">
              <a:lnSpc>
                <a:spcPct val="83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8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800" b="false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隔离地址空间，提供内存保护</a:t>
            </a:r>
            <a:endParaRPr lang="en-US" sz="28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88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进程无法访问其他进程的内存空间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	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88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用户进程无法访问内核的内存空间</a:t>
            </a:r>
            <a:endParaRPr lang="en-US" sz="2400" b="false" i="false">
              <a:solidFill>
                <a:srgbClr val="000000">
                  <a:alpha val="100000"/>
                </a:srgbClr>
              </a:solidFill>
              <a:latin typeface="Comic Sans MS"/>
              <a:ea typeface="宋体"/>
            </a:endParaRP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p="http://schemas.openxmlformats.org/presentationml/2006/main">
  <p:cSld>
    <p:spTree>
      <p:nvGrpSpPr>
        <p:cNvPr id="1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305800" cy="9350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VM as a Tool for Memory Protection</a:t>
            </a:r>
            <a:endParaRPr/>
          </a:p>
        </p:txBody>
      </p:sp>
      <p:sp>
        <p:nvSpPr>
          <p:cNvPr id="1121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38137" y="1600200"/>
            <a:ext cx="8307387" cy="12731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lnSpc>
                <a:spcPct val="83000"/>
              </a:lnSpc>
              <a:spcBef>
                <a:spcPct val="200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/>
              <a:t>Extend PTEs with permission bits</a:t>
            </a:r>
            <a:endParaRPr/>
          </a:p>
          <a:p>
            <a:pPr marL="742950" lvl="1" indent="-285750">
              <a:lnSpc>
                <a:spcPct val="83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b="false" i="false" u="none"/>
              <a:t>The same physical page has </a:t>
            </a:r>
            <a:r>
              <a:rPr lang="en-GB" b="false" i="false" u="none">
                <a:solidFill>
                  <a:srgbClr val="FF0000"/>
                </a:solidFill>
              </a:rPr>
              <a:t>different permission </a:t>
            </a:r>
            <a:r>
              <a:rPr lang="en-GB" b="false" i="false" u="none"/>
              <a:t>for different process</a:t>
            </a:r>
            <a:endParaRPr/>
          </a:p>
        </p:txBody>
      </p:sp>
      <p:sp>
        <p:nvSpPr>
          <p:cNvPr id="1122" name="Text Box 4"/>
          <p:cNvSpPr txBox="true">
            <a:spLocks noGrp="true" noChangeShapeType="true"/>
          </p:cNvSpPr>
          <p:nvPr/>
        </p:nvSpPr>
        <p:spPr>
          <a:xfrm>
            <a:off x="152400" y="3306762"/>
            <a:ext cx="1071562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Process i:</a:t>
            </a:r>
            <a:endParaRPr/>
          </a:p>
        </p:txBody>
      </p:sp>
      <p:sp>
        <p:nvSpPr>
          <p:cNvPr id="1123" name="Text Box 5"/>
          <p:cNvSpPr txBox="true">
            <a:spLocks noGrp="true" noChangeShapeType="true"/>
          </p:cNvSpPr>
          <p:nvPr/>
        </p:nvSpPr>
        <p:spPr>
          <a:xfrm>
            <a:off x="4297362" y="3276600"/>
            <a:ext cx="866775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Address</a:t>
            </a:r>
            <a:endParaRPr/>
          </a:p>
        </p:txBody>
      </p:sp>
      <p:sp>
        <p:nvSpPr>
          <p:cNvPr id="1124" name="Text Box 6"/>
          <p:cNvSpPr txBox="true">
            <a:spLocks noGrp="true" noChangeShapeType="true"/>
          </p:cNvSpPr>
          <p:nvPr/>
        </p:nvSpPr>
        <p:spPr>
          <a:xfrm>
            <a:off x="2657475" y="3276600"/>
            <a:ext cx="6492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READ</a:t>
            </a:r>
            <a:endParaRPr/>
          </a:p>
        </p:txBody>
      </p:sp>
      <p:sp>
        <p:nvSpPr>
          <p:cNvPr id="1125" name="Text Box 7"/>
          <p:cNvSpPr txBox="true">
            <a:spLocks noGrp="true" noChangeShapeType="true"/>
          </p:cNvSpPr>
          <p:nvPr/>
        </p:nvSpPr>
        <p:spPr>
          <a:xfrm>
            <a:off x="3297237" y="3276600"/>
            <a:ext cx="7381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WRITE</a:t>
            </a:r>
            <a:endParaRPr/>
          </a:p>
        </p:txBody>
      </p:sp>
      <p:sp>
        <p:nvSpPr>
          <p:cNvPr id="1126" name="Rectangle 8"/>
          <p:cNvSpPr>
            <a:spLocks noGrp="true" noChangeShapeType="true"/>
          </p:cNvSpPr>
          <p:nvPr/>
        </p:nvSpPr>
        <p:spPr>
          <a:xfrm>
            <a:off x="4003675" y="3581400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6</a:t>
            </a:r>
            <a:endParaRPr/>
          </a:p>
        </p:txBody>
      </p:sp>
      <p:sp>
        <p:nvSpPr>
          <p:cNvPr id="1127" name="Rectangle 9"/>
          <p:cNvSpPr>
            <a:spLocks noGrp="true" noChangeShapeType="true"/>
          </p:cNvSpPr>
          <p:nvPr/>
        </p:nvSpPr>
        <p:spPr>
          <a:xfrm>
            <a:off x="2632075" y="3581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28" name="Rectangle 10"/>
          <p:cNvSpPr>
            <a:spLocks noGrp="true" noChangeShapeType="true"/>
          </p:cNvSpPr>
          <p:nvPr/>
        </p:nvSpPr>
        <p:spPr>
          <a:xfrm>
            <a:off x="3317875" y="3581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129" name="Rectangle 11"/>
          <p:cNvSpPr>
            <a:spLocks noGrp="true" noChangeShapeType="true"/>
          </p:cNvSpPr>
          <p:nvPr/>
        </p:nvSpPr>
        <p:spPr>
          <a:xfrm>
            <a:off x="4003675" y="3886200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4</a:t>
            </a:r>
            <a:endParaRPr/>
          </a:p>
        </p:txBody>
      </p:sp>
      <p:sp>
        <p:nvSpPr>
          <p:cNvPr id="1130" name="Rectangle 12"/>
          <p:cNvSpPr>
            <a:spLocks noGrp="true" noChangeShapeType="true"/>
          </p:cNvSpPr>
          <p:nvPr/>
        </p:nvSpPr>
        <p:spPr>
          <a:xfrm>
            <a:off x="2632075" y="38862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31" name="Rectangle 13"/>
          <p:cNvSpPr>
            <a:spLocks noGrp="true" noChangeShapeType="true"/>
          </p:cNvSpPr>
          <p:nvPr/>
        </p:nvSpPr>
        <p:spPr>
          <a:xfrm>
            <a:off x="3317875" y="38862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32" name="Rectangle 14"/>
          <p:cNvSpPr>
            <a:spLocks noGrp="true" noChangeShapeType="true"/>
          </p:cNvSpPr>
          <p:nvPr/>
        </p:nvSpPr>
        <p:spPr>
          <a:xfrm>
            <a:off x="4003675" y="4191000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2</a:t>
            </a:r>
            <a:endParaRPr/>
          </a:p>
        </p:txBody>
      </p:sp>
      <p:sp>
        <p:nvSpPr>
          <p:cNvPr id="1133" name="Rectangle 15"/>
          <p:cNvSpPr>
            <a:spLocks noGrp="true" noChangeShapeType="true"/>
          </p:cNvSpPr>
          <p:nvPr/>
        </p:nvSpPr>
        <p:spPr>
          <a:xfrm>
            <a:off x="2632075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34" name="Text Box 16"/>
          <p:cNvSpPr txBox="true">
            <a:spLocks noGrp="true" noChangeShapeType="true"/>
          </p:cNvSpPr>
          <p:nvPr/>
        </p:nvSpPr>
        <p:spPr>
          <a:xfrm>
            <a:off x="1335087" y="3576637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0:</a:t>
            </a:r>
            <a:endParaRPr/>
          </a:p>
        </p:txBody>
      </p:sp>
      <p:sp>
        <p:nvSpPr>
          <p:cNvPr id="1135" name="Text Box 17"/>
          <p:cNvSpPr txBox="true">
            <a:spLocks noGrp="true" noChangeShapeType="true"/>
          </p:cNvSpPr>
          <p:nvPr/>
        </p:nvSpPr>
        <p:spPr>
          <a:xfrm>
            <a:off x="1335087" y="3881437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1:</a:t>
            </a:r>
            <a:endParaRPr/>
          </a:p>
        </p:txBody>
      </p:sp>
      <p:sp>
        <p:nvSpPr>
          <p:cNvPr id="1136" name="Text Box 18"/>
          <p:cNvSpPr txBox="true">
            <a:spLocks noGrp="true" noChangeShapeType="true"/>
          </p:cNvSpPr>
          <p:nvPr/>
        </p:nvSpPr>
        <p:spPr>
          <a:xfrm>
            <a:off x="1336675" y="4186237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2:</a:t>
            </a:r>
            <a:endParaRPr/>
          </a:p>
        </p:txBody>
      </p:sp>
      <p:sp>
        <p:nvSpPr>
          <p:cNvPr id="1137" name="Rectangle 19"/>
          <p:cNvSpPr>
            <a:spLocks noGrp="true" noChangeShapeType="true"/>
          </p:cNvSpPr>
          <p:nvPr/>
        </p:nvSpPr>
        <p:spPr>
          <a:xfrm>
            <a:off x="3605212" y="4572000"/>
            <a:ext cx="246062" cy="45720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•</a:t>
            </a:r>
            <a:endParaRPr/>
          </a:p>
          <a:p>
            <a:pPr lvl="0"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•</a:t>
            </a:r>
            <a:endParaRPr/>
          </a:p>
          <a:p>
            <a:pPr lvl="0"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•</a:t>
            </a:r>
            <a:endParaRPr/>
          </a:p>
        </p:txBody>
      </p:sp>
      <p:sp>
        <p:nvSpPr>
          <p:cNvPr id="1138" name="Text Box 20"/>
          <p:cNvSpPr txBox="true">
            <a:spLocks noGrp="true" noChangeShapeType="true"/>
          </p:cNvSpPr>
          <p:nvPr/>
        </p:nvSpPr>
        <p:spPr>
          <a:xfrm>
            <a:off x="152400" y="5516562"/>
            <a:ext cx="1074737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Process j:</a:t>
            </a:r>
            <a:endParaRPr/>
          </a:p>
        </p:txBody>
      </p:sp>
      <p:sp>
        <p:nvSpPr>
          <p:cNvPr id="1139" name="Rectangle 35"/>
          <p:cNvSpPr>
            <a:spLocks noGrp="true" noChangeShapeType="true"/>
          </p:cNvSpPr>
          <p:nvPr/>
        </p:nvSpPr>
        <p:spPr>
          <a:xfrm>
            <a:off x="3317875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40" name="Text Box 42"/>
          <p:cNvSpPr txBox="true">
            <a:spLocks noGrp="true" noChangeShapeType="true"/>
          </p:cNvSpPr>
          <p:nvPr/>
        </p:nvSpPr>
        <p:spPr>
          <a:xfrm>
            <a:off x="2036762" y="3276600"/>
            <a:ext cx="523875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SUP</a:t>
            </a:r>
            <a:endParaRPr/>
          </a:p>
        </p:txBody>
      </p:sp>
      <p:sp>
        <p:nvSpPr>
          <p:cNvPr id="1141" name="Rectangle 43"/>
          <p:cNvSpPr>
            <a:spLocks noGrp="true" noChangeShapeType="true"/>
          </p:cNvSpPr>
          <p:nvPr/>
        </p:nvSpPr>
        <p:spPr>
          <a:xfrm>
            <a:off x="1943100" y="3581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142" name="Rectangle 44"/>
          <p:cNvSpPr>
            <a:spLocks noGrp="true" noChangeShapeType="true"/>
          </p:cNvSpPr>
          <p:nvPr/>
        </p:nvSpPr>
        <p:spPr>
          <a:xfrm>
            <a:off x="1943100" y="38862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143" name="Rectangle 45"/>
          <p:cNvSpPr>
            <a:spLocks noGrp="true" noChangeShapeType="true"/>
          </p:cNvSpPr>
          <p:nvPr/>
        </p:nvSpPr>
        <p:spPr>
          <a:xfrm>
            <a:off x="1943100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44" name="Text Box 46"/>
          <p:cNvSpPr txBox="true">
            <a:spLocks noGrp="true" noChangeShapeType="true"/>
          </p:cNvSpPr>
          <p:nvPr/>
        </p:nvSpPr>
        <p:spPr>
          <a:xfrm>
            <a:off x="4300537" y="5484812"/>
            <a:ext cx="866775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Address</a:t>
            </a:r>
            <a:endParaRPr/>
          </a:p>
        </p:txBody>
      </p:sp>
      <p:sp>
        <p:nvSpPr>
          <p:cNvPr id="1145" name="Text Box 47"/>
          <p:cNvSpPr txBox="true">
            <a:spLocks noGrp="true" noChangeShapeType="true"/>
          </p:cNvSpPr>
          <p:nvPr/>
        </p:nvSpPr>
        <p:spPr>
          <a:xfrm>
            <a:off x="2657475" y="5484812"/>
            <a:ext cx="6492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READ</a:t>
            </a:r>
            <a:endParaRPr/>
          </a:p>
        </p:txBody>
      </p:sp>
      <p:sp>
        <p:nvSpPr>
          <p:cNvPr id="1146" name="Text Box 48"/>
          <p:cNvSpPr txBox="true">
            <a:spLocks noGrp="true" noChangeShapeType="true"/>
          </p:cNvSpPr>
          <p:nvPr/>
        </p:nvSpPr>
        <p:spPr>
          <a:xfrm>
            <a:off x="3297237" y="5484812"/>
            <a:ext cx="7381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WRITE</a:t>
            </a:r>
            <a:endParaRPr/>
          </a:p>
        </p:txBody>
      </p:sp>
      <p:sp>
        <p:nvSpPr>
          <p:cNvPr id="1147" name="Rectangle 49"/>
          <p:cNvSpPr>
            <a:spLocks noGrp="true" noChangeShapeType="true"/>
          </p:cNvSpPr>
          <p:nvPr/>
        </p:nvSpPr>
        <p:spPr>
          <a:xfrm>
            <a:off x="4006850" y="5789612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9</a:t>
            </a:r>
            <a:endParaRPr/>
          </a:p>
        </p:txBody>
      </p:sp>
      <p:sp>
        <p:nvSpPr>
          <p:cNvPr id="1148" name="Rectangle 50"/>
          <p:cNvSpPr>
            <a:spLocks noGrp="true" noChangeShapeType="true"/>
          </p:cNvSpPr>
          <p:nvPr/>
        </p:nvSpPr>
        <p:spPr>
          <a:xfrm>
            <a:off x="2635250" y="57896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49" name="Rectangle 51"/>
          <p:cNvSpPr>
            <a:spLocks noGrp="true" noChangeShapeType="true"/>
          </p:cNvSpPr>
          <p:nvPr/>
        </p:nvSpPr>
        <p:spPr>
          <a:xfrm>
            <a:off x="3321050" y="5789612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150" name="Rectangle 52"/>
          <p:cNvSpPr>
            <a:spLocks noGrp="true" noChangeShapeType="true"/>
          </p:cNvSpPr>
          <p:nvPr/>
        </p:nvSpPr>
        <p:spPr>
          <a:xfrm>
            <a:off x="4006850" y="6094412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6</a:t>
            </a:r>
            <a:endParaRPr/>
          </a:p>
        </p:txBody>
      </p:sp>
      <p:sp>
        <p:nvSpPr>
          <p:cNvPr id="1151" name="Rectangle 53"/>
          <p:cNvSpPr>
            <a:spLocks noGrp="true" noChangeShapeType="true"/>
          </p:cNvSpPr>
          <p:nvPr/>
        </p:nvSpPr>
        <p:spPr>
          <a:xfrm>
            <a:off x="2635250" y="60944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52" name="Rectangle 54"/>
          <p:cNvSpPr>
            <a:spLocks noGrp="true" noChangeShapeType="true"/>
          </p:cNvSpPr>
          <p:nvPr/>
        </p:nvSpPr>
        <p:spPr>
          <a:xfrm>
            <a:off x="3321050" y="60944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53" name="Rectangle 55"/>
          <p:cNvSpPr>
            <a:spLocks noGrp="true" noChangeShapeType="true"/>
          </p:cNvSpPr>
          <p:nvPr/>
        </p:nvSpPr>
        <p:spPr>
          <a:xfrm>
            <a:off x="4006850" y="6399212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11</a:t>
            </a:r>
            <a:endParaRPr/>
          </a:p>
        </p:txBody>
      </p:sp>
      <p:sp>
        <p:nvSpPr>
          <p:cNvPr id="1154" name="Rectangle 56"/>
          <p:cNvSpPr>
            <a:spLocks noGrp="true" noChangeShapeType="true"/>
          </p:cNvSpPr>
          <p:nvPr/>
        </p:nvSpPr>
        <p:spPr>
          <a:xfrm>
            <a:off x="2635250" y="63992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55" name="Rectangle 57"/>
          <p:cNvSpPr>
            <a:spLocks noGrp="true" noChangeShapeType="true"/>
          </p:cNvSpPr>
          <p:nvPr/>
        </p:nvSpPr>
        <p:spPr>
          <a:xfrm>
            <a:off x="3321050" y="63992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56" name="Text Box 58"/>
          <p:cNvSpPr txBox="true">
            <a:spLocks noGrp="true" noChangeShapeType="true"/>
          </p:cNvSpPr>
          <p:nvPr/>
        </p:nvSpPr>
        <p:spPr>
          <a:xfrm>
            <a:off x="2036762" y="5484812"/>
            <a:ext cx="523875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SUP</a:t>
            </a:r>
            <a:endParaRPr/>
          </a:p>
        </p:txBody>
      </p:sp>
      <p:sp>
        <p:nvSpPr>
          <p:cNvPr id="1157" name="Rectangle 59"/>
          <p:cNvSpPr>
            <a:spLocks noGrp="true" noChangeShapeType="true"/>
          </p:cNvSpPr>
          <p:nvPr/>
        </p:nvSpPr>
        <p:spPr>
          <a:xfrm>
            <a:off x="1946275" y="5789612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158" name="Rectangle 60"/>
          <p:cNvSpPr>
            <a:spLocks noGrp="true" noChangeShapeType="true"/>
          </p:cNvSpPr>
          <p:nvPr/>
        </p:nvSpPr>
        <p:spPr>
          <a:xfrm>
            <a:off x="1946275" y="60944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59" name="Rectangle 61"/>
          <p:cNvSpPr>
            <a:spLocks noGrp="true" noChangeShapeType="true"/>
          </p:cNvSpPr>
          <p:nvPr/>
        </p:nvSpPr>
        <p:spPr>
          <a:xfrm>
            <a:off x="1946275" y="6399212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160" name="Text Box 62"/>
          <p:cNvSpPr txBox="true">
            <a:spLocks noGrp="true" noChangeShapeType="true"/>
          </p:cNvSpPr>
          <p:nvPr/>
        </p:nvSpPr>
        <p:spPr>
          <a:xfrm>
            <a:off x="1335087" y="5791200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0:</a:t>
            </a:r>
            <a:endParaRPr/>
          </a:p>
        </p:txBody>
      </p:sp>
      <p:sp>
        <p:nvSpPr>
          <p:cNvPr id="1161" name="Text Box 63"/>
          <p:cNvSpPr txBox="true">
            <a:spLocks noGrp="true" noChangeShapeType="true"/>
          </p:cNvSpPr>
          <p:nvPr/>
        </p:nvSpPr>
        <p:spPr>
          <a:xfrm>
            <a:off x="1335087" y="6096000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1:</a:t>
            </a:r>
            <a:endParaRPr/>
          </a:p>
        </p:txBody>
      </p:sp>
      <p:sp>
        <p:nvSpPr>
          <p:cNvPr id="1162" name="Text Box 64"/>
          <p:cNvSpPr txBox="true">
            <a:spLocks noGrp="true" noChangeShapeType="true"/>
          </p:cNvSpPr>
          <p:nvPr/>
        </p:nvSpPr>
        <p:spPr>
          <a:xfrm>
            <a:off x="1336675" y="6400800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2:</a:t>
            </a:r>
            <a:endParaRPr/>
          </a:p>
        </p:txBody>
      </p:sp>
      <p:sp>
        <p:nvSpPr>
          <p:cNvPr id="1163" name="Rectangle 4"/>
          <p:cNvSpPr>
            <a:spLocks noGrp="true" noChangeShapeType="true"/>
          </p:cNvSpPr>
          <p:nvPr/>
        </p:nvSpPr>
        <p:spPr>
          <a:xfrm>
            <a:off x="7086600" y="2873375"/>
            <a:ext cx="1676400" cy="631825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Physical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Address Space</a:t>
            </a:r>
            <a:endParaRPr/>
          </a:p>
        </p:txBody>
      </p:sp>
      <p:sp>
        <p:nvSpPr>
          <p:cNvPr id="1164" name="Rectangle 94"/>
          <p:cNvSpPr>
            <a:spLocks noGrp="true" noChangeShapeType="true"/>
          </p:cNvSpPr>
          <p:nvPr/>
        </p:nvSpPr>
        <p:spPr>
          <a:xfrm>
            <a:off x="7161212" y="35861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165" name="Rectangle 95"/>
          <p:cNvSpPr>
            <a:spLocks noGrp="true" noChangeShapeType="true"/>
          </p:cNvSpPr>
          <p:nvPr/>
        </p:nvSpPr>
        <p:spPr>
          <a:xfrm>
            <a:off x="7161212" y="38417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166" name="Rectangle 96"/>
          <p:cNvSpPr>
            <a:spLocks noGrp="true" noChangeShapeType="true"/>
          </p:cNvSpPr>
          <p:nvPr/>
        </p:nvSpPr>
        <p:spPr>
          <a:xfrm>
            <a:off x="7161212" y="410051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2</a:t>
            </a:r>
            <a:endParaRPr/>
          </a:p>
        </p:txBody>
      </p:sp>
      <p:sp>
        <p:nvSpPr>
          <p:cNvPr id="1167" name="Rectangle 97"/>
          <p:cNvSpPr>
            <a:spLocks noGrp="true" noChangeShapeType="true"/>
          </p:cNvSpPr>
          <p:nvPr/>
        </p:nvSpPr>
        <p:spPr>
          <a:xfrm>
            <a:off x="7161212" y="43608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168" name="Rectangle 98"/>
          <p:cNvSpPr>
            <a:spLocks noGrp="true" noChangeShapeType="true"/>
          </p:cNvSpPr>
          <p:nvPr/>
        </p:nvSpPr>
        <p:spPr>
          <a:xfrm>
            <a:off x="7161212" y="461645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sym typeface="+mn-ea" charset="1"/>
              </a:rPr>
              <a:t>PP 4</a:t>
            </a:r>
            <a:endParaRPr/>
          </a:p>
        </p:txBody>
      </p:sp>
      <p:sp>
        <p:nvSpPr>
          <p:cNvPr id="1169" name="Rectangle 99"/>
          <p:cNvSpPr>
            <a:spLocks noGrp="true" noChangeShapeType="true"/>
          </p:cNvSpPr>
          <p:nvPr/>
        </p:nvSpPr>
        <p:spPr>
          <a:xfrm>
            <a:off x="7161212" y="48704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170" name="Rectangle 100"/>
          <p:cNvSpPr>
            <a:spLocks noGrp="true" noChangeShapeType="true"/>
          </p:cNvSpPr>
          <p:nvPr/>
        </p:nvSpPr>
        <p:spPr>
          <a:xfrm>
            <a:off x="7161212" y="513080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6</a:t>
            </a:r>
            <a:endParaRPr/>
          </a:p>
        </p:txBody>
      </p:sp>
      <p:sp>
        <p:nvSpPr>
          <p:cNvPr id="1171" name="Rectangle 101"/>
          <p:cNvSpPr>
            <a:spLocks noGrp="true" noChangeShapeType="true"/>
          </p:cNvSpPr>
          <p:nvPr/>
        </p:nvSpPr>
        <p:spPr>
          <a:xfrm>
            <a:off x="7161212" y="5381625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172" name="Rectangle 102"/>
          <p:cNvSpPr>
            <a:spLocks noGrp="true" noChangeShapeType="true"/>
          </p:cNvSpPr>
          <p:nvPr/>
        </p:nvSpPr>
        <p:spPr>
          <a:xfrm>
            <a:off x="7161212" y="563721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8</a:t>
            </a:r>
            <a:endParaRPr/>
          </a:p>
        </p:txBody>
      </p:sp>
      <p:sp>
        <p:nvSpPr>
          <p:cNvPr id="1173" name="Rectangle 103"/>
          <p:cNvSpPr>
            <a:spLocks noGrp="true" noChangeShapeType="true"/>
          </p:cNvSpPr>
          <p:nvPr/>
        </p:nvSpPr>
        <p:spPr>
          <a:xfrm>
            <a:off x="7161212" y="589121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sym typeface="+mn-ea" charset="1"/>
              </a:rPr>
              <a:t>PP 9</a:t>
            </a:r>
            <a:endParaRPr/>
          </a:p>
        </p:txBody>
      </p:sp>
      <p:sp>
        <p:nvSpPr>
          <p:cNvPr id="1174" name="Rectangle 110"/>
          <p:cNvSpPr>
            <a:spLocks noGrp="true" noChangeShapeType="true"/>
          </p:cNvSpPr>
          <p:nvPr/>
        </p:nvSpPr>
        <p:spPr>
          <a:xfrm>
            <a:off x="7162800" y="6142037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175" name="Rectangle 111"/>
          <p:cNvSpPr>
            <a:spLocks noGrp="true" noChangeShapeType="true"/>
          </p:cNvSpPr>
          <p:nvPr/>
        </p:nvSpPr>
        <p:spPr>
          <a:xfrm>
            <a:off x="7162800" y="6397625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11</a:t>
            </a:r>
            <a:endParaRPr/>
          </a:p>
        </p:txBody>
      </p:sp>
      <p:sp>
        <p:nvSpPr>
          <p:cNvPr id="1176" name="Straight Arrow Connector 113"/>
          <p:cNvSpPr>
            <a:spLocks noGrp="true" noChangeShapeType="true"/>
          </p:cNvSpPr>
          <p:nvPr/>
        </p:nvSpPr>
        <p:spPr>
          <a:xfrm>
            <a:off x="5527675" y="3733800"/>
            <a:ext cx="1633537" cy="15255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77" name="Straight Arrow Connector 115"/>
          <p:cNvSpPr>
            <a:spLocks noGrp="true" noChangeShapeType="true"/>
          </p:cNvSpPr>
          <p:nvPr/>
        </p:nvSpPr>
        <p:spPr>
          <a:xfrm>
            <a:off x="5527675" y="4038600"/>
            <a:ext cx="1633537" cy="70643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78" name="Straight Arrow Connector 117"/>
          <p:cNvSpPr>
            <a:spLocks noGrp="true" noChangeShapeType="true"/>
          </p:cNvSpPr>
          <p:nvPr/>
        </p:nvSpPr>
        <p:spPr>
          <a:xfrm flipV="true">
            <a:off x="5527675" y="4227512"/>
            <a:ext cx="1633537" cy="1158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79" name="Straight Arrow Connector 119"/>
          <p:cNvSpPr>
            <a:spLocks noGrp="true" noChangeShapeType="true"/>
          </p:cNvSpPr>
          <p:nvPr/>
        </p:nvSpPr>
        <p:spPr>
          <a:xfrm>
            <a:off x="5530850" y="5942012"/>
            <a:ext cx="1630362" cy="762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80" name="Straight Arrow Connector 121"/>
          <p:cNvSpPr>
            <a:spLocks noGrp="true" noChangeShapeType="true"/>
          </p:cNvSpPr>
          <p:nvPr/>
        </p:nvSpPr>
        <p:spPr>
          <a:xfrm flipV="true">
            <a:off x="5530850" y="5259387"/>
            <a:ext cx="1630362" cy="987425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181" name="Straight Arrow Connector 123"/>
          <p:cNvSpPr>
            <a:spLocks noGrp="true" noChangeShapeType="true"/>
          </p:cNvSpPr>
          <p:nvPr/>
        </p:nvSpPr>
        <p:spPr>
          <a:xfrm flipV="true">
            <a:off x="5530850" y="6526212"/>
            <a:ext cx="1631950" cy="254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p="http://schemas.openxmlformats.org/presentationml/2006/main">
  <p:cSld>
    <p:spTree>
      <p:nvGrpSpPr>
        <p:cNvPr id="1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305800" cy="935037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VM as a Tool for Memory Protection</a:t>
            </a:r>
            <a:endParaRPr/>
          </a:p>
        </p:txBody>
      </p:sp>
      <p:sp>
        <p:nvSpPr>
          <p:cNvPr id="1184" name="Rectangle 2"/>
          <p:cNvSpPr>
            <a:spLocks noGrp="true" noChangeShapeType="true"/>
          </p:cNvSpPr>
          <p:nvPr>
            <p:ph type="obj"/>
          </p:nvPr>
        </p:nvSpPr>
        <p:spPr>
          <a:xfrm>
            <a:off x="338137" y="1601787"/>
            <a:ext cx="8307387" cy="12938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lnSpc>
                <a:spcPct val="83000"/>
              </a:lnSpc>
              <a:spcBef>
                <a:spcPts val="1200"/>
              </a:spcBef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/>
              <a:t>Page fault handler checks these before remapping</a:t>
            </a:r>
            <a:endParaRPr/>
          </a:p>
          <a:p>
            <a:pPr marL="742950" lvl="1" indent="-285750">
              <a:lnSpc>
                <a:spcPct val="88000"/>
              </a:lnSpc>
              <a:spcBef>
                <a:spcPct val="20000"/>
              </a:spcBef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b="false" i="false" u="none"/>
              <a:t>If violated, send process SIGSEGV (segmentation fault)</a:t>
            </a:r>
            <a:endParaRPr/>
          </a:p>
        </p:txBody>
      </p:sp>
      <p:sp>
        <p:nvSpPr>
          <p:cNvPr id="1185" name="Text Box 4"/>
          <p:cNvSpPr txBox="true">
            <a:spLocks noGrp="true" noChangeShapeType="true"/>
          </p:cNvSpPr>
          <p:nvPr/>
        </p:nvSpPr>
        <p:spPr>
          <a:xfrm>
            <a:off x="152400" y="3306762"/>
            <a:ext cx="1071562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Process i:</a:t>
            </a:r>
            <a:endParaRPr/>
          </a:p>
        </p:txBody>
      </p:sp>
      <p:sp>
        <p:nvSpPr>
          <p:cNvPr id="1186" name="Text Box 5"/>
          <p:cNvSpPr txBox="true">
            <a:spLocks noGrp="true" noChangeShapeType="true"/>
          </p:cNvSpPr>
          <p:nvPr/>
        </p:nvSpPr>
        <p:spPr>
          <a:xfrm>
            <a:off x="4297362" y="3276600"/>
            <a:ext cx="866775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Address</a:t>
            </a:r>
            <a:endParaRPr/>
          </a:p>
        </p:txBody>
      </p:sp>
      <p:sp>
        <p:nvSpPr>
          <p:cNvPr id="1187" name="Text Box 6"/>
          <p:cNvSpPr txBox="true">
            <a:spLocks noGrp="true" noChangeShapeType="true"/>
          </p:cNvSpPr>
          <p:nvPr/>
        </p:nvSpPr>
        <p:spPr>
          <a:xfrm>
            <a:off x="2657475" y="3276600"/>
            <a:ext cx="6492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READ</a:t>
            </a:r>
            <a:endParaRPr/>
          </a:p>
        </p:txBody>
      </p:sp>
      <p:sp>
        <p:nvSpPr>
          <p:cNvPr id="1188" name="Text Box 7"/>
          <p:cNvSpPr txBox="true">
            <a:spLocks noGrp="true" noChangeShapeType="true"/>
          </p:cNvSpPr>
          <p:nvPr/>
        </p:nvSpPr>
        <p:spPr>
          <a:xfrm>
            <a:off x="3297237" y="3276600"/>
            <a:ext cx="7381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WRITE</a:t>
            </a:r>
            <a:endParaRPr/>
          </a:p>
        </p:txBody>
      </p:sp>
      <p:sp>
        <p:nvSpPr>
          <p:cNvPr id="1189" name="Rectangle 8"/>
          <p:cNvSpPr>
            <a:spLocks noGrp="true" noChangeShapeType="true"/>
          </p:cNvSpPr>
          <p:nvPr/>
        </p:nvSpPr>
        <p:spPr>
          <a:xfrm>
            <a:off x="4003675" y="3581400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6</a:t>
            </a:r>
            <a:endParaRPr/>
          </a:p>
        </p:txBody>
      </p:sp>
      <p:sp>
        <p:nvSpPr>
          <p:cNvPr id="1190" name="Rectangle 9"/>
          <p:cNvSpPr>
            <a:spLocks noGrp="true" noChangeShapeType="true"/>
          </p:cNvSpPr>
          <p:nvPr/>
        </p:nvSpPr>
        <p:spPr>
          <a:xfrm>
            <a:off x="2632075" y="35814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91" name="Rectangle 10"/>
          <p:cNvSpPr>
            <a:spLocks noGrp="true" noChangeShapeType="true"/>
          </p:cNvSpPr>
          <p:nvPr/>
        </p:nvSpPr>
        <p:spPr>
          <a:xfrm>
            <a:off x="3317875" y="3581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192" name="Rectangle 11"/>
          <p:cNvSpPr>
            <a:spLocks noGrp="true" noChangeShapeType="true"/>
          </p:cNvSpPr>
          <p:nvPr/>
        </p:nvSpPr>
        <p:spPr>
          <a:xfrm>
            <a:off x="4003675" y="3886200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4</a:t>
            </a:r>
            <a:endParaRPr/>
          </a:p>
        </p:txBody>
      </p:sp>
      <p:sp>
        <p:nvSpPr>
          <p:cNvPr id="1193" name="Rectangle 12"/>
          <p:cNvSpPr>
            <a:spLocks noGrp="true" noChangeShapeType="true"/>
          </p:cNvSpPr>
          <p:nvPr/>
        </p:nvSpPr>
        <p:spPr>
          <a:xfrm>
            <a:off x="2632075" y="38862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94" name="Rectangle 13"/>
          <p:cNvSpPr>
            <a:spLocks noGrp="true" noChangeShapeType="true"/>
          </p:cNvSpPr>
          <p:nvPr/>
        </p:nvSpPr>
        <p:spPr>
          <a:xfrm>
            <a:off x="3317875" y="38862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95" name="Rectangle 14"/>
          <p:cNvSpPr>
            <a:spLocks noGrp="true" noChangeShapeType="true"/>
          </p:cNvSpPr>
          <p:nvPr/>
        </p:nvSpPr>
        <p:spPr>
          <a:xfrm>
            <a:off x="4003675" y="4191000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2</a:t>
            </a:r>
            <a:endParaRPr/>
          </a:p>
        </p:txBody>
      </p:sp>
      <p:sp>
        <p:nvSpPr>
          <p:cNvPr id="1196" name="Rectangle 15"/>
          <p:cNvSpPr>
            <a:spLocks noGrp="true" noChangeShapeType="true"/>
          </p:cNvSpPr>
          <p:nvPr/>
        </p:nvSpPr>
        <p:spPr>
          <a:xfrm>
            <a:off x="2632075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197" name="Text Box 16"/>
          <p:cNvSpPr txBox="true">
            <a:spLocks noGrp="true" noChangeShapeType="true"/>
          </p:cNvSpPr>
          <p:nvPr/>
        </p:nvSpPr>
        <p:spPr>
          <a:xfrm>
            <a:off x="1335087" y="3576637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0:</a:t>
            </a:r>
            <a:endParaRPr/>
          </a:p>
        </p:txBody>
      </p:sp>
      <p:sp>
        <p:nvSpPr>
          <p:cNvPr id="1198" name="Text Box 17"/>
          <p:cNvSpPr txBox="true">
            <a:spLocks noGrp="true" noChangeShapeType="true"/>
          </p:cNvSpPr>
          <p:nvPr/>
        </p:nvSpPr>
        <p:spPr>
          <a:xfrm>
            <a:off x="1335087" y="3881437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1:</a:t>
            </a:r>
            <a:endParaRPr/>
          </a:p>
        </p:txBody>
      </p:sp>
      <p:sp>
        <p:nvSpPr>
          <p:cNvPr id="1199" name="Text Box 18"/>
          <p:cNvSpPr txBox="true">
            <a:spLocks noGrp="true" noChangeShapeType="true"/>
          </p:cNvSpPr>
          <p:nvPr/>
        </p:nvSpPr>
        <p:spPr>
          <a:xfrm>
            <a:off x="1336675" y="4186237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2:</a:t>
            </a:r>
            <a:endParaRPr/>
          </a:p>
        </p:txBody>
      </p:sp>
      <p:sp>
        <p:nvSpPr>
          <p:cNvPr id="1200" name="Rectangle 19"/>
          <p:cNvSpPr>
            <a:spLocks noGrp="true" noChangeShapeType="true"/>
          </p:cNvSpPr>
          <p:nvPr/>
        </p:nvSpPr>
        <p:spPr>
          <a:xfrm>
            <a:off x="3605212" y="4572000"/>
            <a:ext cx="246062" cy="457200"/>
          </a:xfrm>
          <a:prstGeom prst="rect">
            <a:avLst/>
          </a:prstGeom>
          <a:noFill/>
        </p:spPr>
        <p:txBody>
          <a:bodyPr lIns="90000" tIns="46800" rIns="90000" bIns="4680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•</a:t>
            </a:r>
            <a:endParaRPr/>
          </a:p>
          <a:p>
            <a:pPr lvl="0"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•</a:t>
            </a:r>
            <a:endParaRPr/>
          </a:p>
          <a:p>
            <a:pPr lvl="0"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•</a:t>
            </a:r>
            <a:endParaRPr/>
          </a:p>
        </p:txBody>
      </p:sp>
      <p:sp>
        <p:nvSpPr>
          <p:cNvPr id="1201" name="Text Box 20"/>
          <p:cNvSpPr txBox="true">
            <a:spLocks noGrp="true" noChangeShapeType="true"/>
          </p:cNvSpPr>
          <p:nvPr/>
        </p:nvSpPr>
        <p:spPr>
          <a:xfrm>
            <a:off x="152400" y="5516562"/>
            <a:ext cx="1074737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Process j:</a:t>
            </a:r>
            <a:endParaRPr/>
          </a:p>
        </p:txBody>
      </p:sp>
      <p:sp>
        <p:nvSpPr>
          <p:cNvPr id="1202" name="Rectangle 35"/>
          <p:cNvSpPr>
            <a:spLocks noGrp="true" noChangeShapeType="true"/>
          </p:cNvSpPr>
          <p:nvPr/>
        </p:nvSpPr>
        <p:spPr>
          <a:xfrm>
            <a:off x="3317875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203" name="Text Box 42"/>
          <p:cNvSpPr txBox="true">
            <a:spLocks noGrp="true" noChangeShapeType="true"/>
          </p:cNvSpPr>
          <p:nvPr/>
        </p:nvSpPr>
        <p:spPr>
          <a:xfrm>
            <a:off x="2036762" y="3276600"/>
            <a:ext cx="523875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SUP</a:t>
            </a:r>
            <a:endParaRPr/>
          </a:p>
        </p:txBody>
      </p:sp>
      <p:sp>
        <p:nvSpPr>
          <p:cNvPr id="1204" name="Rectangle 43"/>
          <p:cNvSpPr>
            <a:spLocks noGrp="true" noChangeShapeType="true"/>
          </p:cNvSpPr>
          <p:nvPr/>
        </p:nvSpPr>
        <p:spPr>
          <a:xfrm>
            <a:off x="1943100" y="35814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205" name="Rectangle 44"/>
          <p:cNvSpPr>
            <a:spLocks noGrp="true" noChangeShapeType="true"/>
          </p:cNvSpPr>
          <p:nvPr/>
        </p:nvSpPr>
        <p:spPr>
          <a:xfrm>
            <a:off x="1943100" y="3886200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206" name="Rectangle 45"/>
          <p:cNvSpPr>
            <a:spLocks noGrp="true" noChangeShapeType="true"/>
          </p:cNvSpPr>
          <p:nvPr/>
        </p:nvSpPr>
        <p:spPr>
          <a:xfrm>
            <a:off x="1943100" y="4191000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207" name="Text Box 46"/>
          <p:cNvSpPr txBox="true">
            <a:spLocks noGrp="true" noChangeShapeType="true"/>
          </p:cNvSpPr>
          <p:nvPr/>
        </p:nvSpPr>
        <p:spPr>
          <a:xfrm>
            <a:off x="4300537" y="5484812"/>
            <a:ext cx="866775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Address</a:t>
            </a:r>
            <a:endParaRPr/>
          </a:p>
        </p:txBody>
      </p:sp>
      <p:sp>
        <p:nvSpPr>
          <p:cNvPr id="1208" name="Text Box 47"/>
          <p:cNvSpPr txBox="true">
            <a:spLocks noGrp="true" noChangeShapeType="true"/>
          </p:cNvSpPr>
          <p:nvPr/>
        </p:nvSpPr>
        <p:spPr>
          <a:xfrm>
            <a:off x="2657475" y="5484812"/>
            <a:ext cx="6492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READ</a:t>
            </a:r>
            <a:endParaRPr/>
          </a:p>
        </p:txBody>
      </p:sp>
      <p:sp>
        <p:nvSpPr>
          <p:cNvPr id="1209" name="Text Box 48"/>
          <p:cNvSpPr txBox="true">
            <a:spLocks noGrp="true" noChangeShapeType="true"/>
          </p:cNvSpPr>
          <p:nvPr/>
        </p:nvSpPr>
        <p:spPr>
          <a:xfrm>
            <a:off x="3297237" y="5484812"/>
            <a:ext cx="738187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WRITE</a:t>
            </a:r>
            <a:endParaRPr/>
          </a:p>
        </p:txBody>
      </p:sp>
      <p:sp>
        <p:nvSpPr>
          <p:cNvPr id="1210" name="Rectangle 49"/>
          <p:cNvSpPr>
            <a:spLocks noGrp="true" noChangeShapeType="true"/>
          </p:cNvSpPr>
          <p:nvPr/>
        </p:nvSpPr>
        <p:spPr>
          <a:xfrm>
            <a:off x="4006850" y="5789612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9</a:t>
            </a:r>
            <a:endParaRPr/>
          </a:p>
        </p:txBody>
      </p:sp>
      <p:sp>
        <p:nvSpPr>
          <p:cNvPr id="1211" name="Rectangle 50"/>
          <p:cNvSpPr>
            <a:spLocks noGrp="true" noChangeShapeType="true"/>
          </p:cNvSpPr>
          <p:nvPr/>
        </p:nvSpPr>
        <p:spPr>
          <a:xfrm>
            <a:off x="2635250" y="57896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212" name="Rectangle 51"/>
          <p:cNvSpPr>
            <a:spLocks noGrp="true" noChangeShapeType="true"/>
          </p:cNvSpPr>
          <p:nvPr/>
        </p:nvSpPr>
        <p:spPr>
          <a:xfrm>
            <a:off x="3321050" y="5789612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213" name="Rectangle 52"/>
          <p:cNvSpPr>
            <a:spLocks noGrp="true" noChangeShapeType="true"/>
          </p:cNvSpPr>
          <p:nvPr/>
        </p:nvSpPr>
        <p:spPr>
          <a:xfrm>
            <a:off x="4006850" y="6094412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6</a:t>
            </a:r>
            <a:endParaRPr/>
          </a:p>
        </p:txBody>
      </p:sp>
      <p:sp>
        <p:nvSpPr>
          <p:cNvPr id="1214" name="Rectangle 53"/>
          <p:cNvSpPr>
            <a:spLocks noGrp="true" noChangeShapeType="true"/>
          </p:cNvSpPr>
          <p:nvPr/>
        </p:nvSpPr>
        <p:spPr>
          <a:xfrm>
            <a:off x="2635250" y="60944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215" name="Rectangle 54"/>
          <p:cNvSpPr>
            <a:spLocks noGrp="true" noChangeShapeType="true"/>
          </p:cNvSpPr>
          <p:nvPr/>
        </p:nvSpPr>
        <p:spPr>
          <a:xfrm>
            <a:off x="3321050" y="60944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216" name="Rectangle 55"/>
          <p:cNvSpPr>
            <a:spLocks noGrp="true" noChangeShapeType="true"/>
          </p:cNvSpPr>
          <p:nvPr/>
        </p:nvSpPr>
        <p:spPr>
          <a:xfrm>
            <a:off x="4006850" y="6399212"/>
            <a:ext cx="1524000" cy="304800"/>
          </a:xfrm>
          <a:prstGeom prst="rect">
            <a:avLst/>
          </a:prstGeom>
          <a:solidFill>
            <a:srgbClr val="ADADEB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  <a:sym typeface="+mn-ea" charset="1"/>
              </a:rPr>
              <a:t>PP 11</a:t>
            </a:r>
            <a:endParaRPr/>
          </a:p>
        </p:txBody>
      </p:sp>
      <p:sp>
        <p:nvSpPr>
          <p:cNvPr id="1217" name="Rectangle 56"/>
          <p:cNvSpPr>
            <a:spLocks noGrp="true" noChangeShapeType="true"/>
          </p:cNvSpPr>
          <p:nvPr/>
        </p:nvSpPr>
        <p:spPr>
          <a:xfrm>
            <a:off x="2635250" y="63992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218" name="Rectangle 57"/>
          <p:cNvSpPr>
            <a:spLocks noGrp="true" noChangeShapeType="true"/>
          </p:cNvSpPr>
          <p:nvPr/>
        </p:nvSpPr>
        <p:spPr>
          <a:xfrm>
            <a:off x="3321050" y="63992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219" name="Text Box 58"/>
          <p:cNvSpPr txBox="true">
            <a:spLocks noGrp="true" noChangeShapeType="true"/>
          </p:cNvSpPr>
          <p:nvPr/>
        </p:nvSpPr>
        <p:spPr>
          <a:xfrm>
            <a:off x="2036762" y="5484812"/>
            <a:ext cx="523875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SUP</a:t>
            </a:r>
            <a:endParaRPr/>
          </a:p>
        </p:txBody>
      </p:sp>
      <p:sp>
        <p:nvSpPr>
          <p:cNvPr id="1220" name="Rectangle 59"/>
          <p:cNvSpPr>
            <a:spLocks noGrp="true" noChangeShapeType="true"/>
          </p:cNvSpPr>
          <p:nvPr/>
        </p:nvSpPr>
        <p:spPr>
          <a:xfrm>
            <a:off x="1946275" y="5789612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221" name="Rectangle 60"/>
          <p:cNvSpPr>
            <a:spLocks noGrp="true" noChangeShapeType="true"/>
          </p:cNvSpPr>
          <p:nvPr/>
        </p:nvSpPr>
        <p:spPr>
          <a:xfrm>
            <a:off x="1946275" y="6094412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Yes</a:t>
            </a:r>
            <a:endParaRPr/>
          </a:p>
        </p:txBody>
      </p:sp>
      <p:sp>
        <p:nvSpPr>
          <p:cNvPr id="1222" name="Rectangle 61"/>
          <p:cNvSpPr>
            <a:spLocks noGrp="true" noChangeShapeType="true"/>
          </p:cNvSpPr>
          <p:nvPr/>
        </p:nvSpPr>
        <p:spPr>
          <a:xfrm>
            <a:off x="1946275" y="6399212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No</a:t>
            </a:r>
            <a:endParaRPr/>
          </a:p>
        </p:txBody>
      </p:sp>
      <p:sp>
        <p:nvSpPr>
          <p:cNvPr id="1223" name="Text Box 62"/>
          <p:cNvSpPr txBox="true">
            <a:spLocks noGrp="true" noChangeShapeType="true"/>
          </p:cNvSpPr>
          <p:nvPr/>
        </p:nvSpPr>
        <p:spPr>
          <a:xfrm>
            <a:off x="1335087" y="5791200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0:</a:t>
            </a:r>
            <a:endParaRPr/>
          </a:p>
        </p:txBody>
      </p:sp>
      <p:sp>
        <p:nvSpPr>
          <p:cNvPr id="1224" name="Text Box 63"/>
          <p:cNvSpPr txBox="true">
            <a:spLocks noGrp="true" noChangeShapeType="true"/>
          </p:cNvSpPr>
          <p:nvPr/>
        </p:nvSpPr>
        <p:spPr>
          <a:xfrm>
            <a:off x="1335087" y="6096000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1:</a:t>
            </a:r>
            <a:endParaRPr/>
          </a:p>
        </p:txBody>
      </p:sp>
      <p:sp>
        <p:nvSpPr>
          <p:cNvPr id="1225" name="Text Box 64"/>
          <p:cNvSpPr txBox="true">
            <a:spLocks noGrp="true" noChangeShapeType="true"/>
          </p:cNvSpPr>
          <p:nvPr/>
        </p:nvSpPr>
        <p:spPr>
          <a:xfrm>
            <a:off x="1336675" y="6400800"/>
            <a:ext cx="620712" cy="3063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>
                <a:latin typeface="Calibri"/>
              </a:rPr>
              <a:t>VP 2:</a:t>
            </a:r>
            <a:endParaRPr/>
          </a:p>
        </p:txBody>
      </p:sp>
      <p:sp>
        <p:nvSpPr>
          <p:cNvPr id="1226" name="Rectangle 4"/>
          <p:cNvSpPr>
            <a:spLocks noGrp="true" noChangeShapeType="true"/>
          </p:cNvSpPr>
          <p:nvPr/>
        </p:nvSpPr>
        <p:spPr>
          <a:xfrm>
            <a:off x="7086600" y="2873375"/>
            <a:ext cx="1676400" cy="631825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2000" b="true" i="false">
                <a:solidFill>
                  <a:schemeClr val="dk1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Physical </a:t>
            </a:r>
            <a:endParaRPr/>
          </a:p>
          <a:p>
            <a:pPr lvl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true" i="true" u="none">
                <a:latin typeface="Calibri"/>
              </a:rPr>
              <a:t>Address Space</a:t>
            </a:r>
            <a:endParaRPr/>
          </a:p>
        </p:txBody>
      </p:sp>
      <p:sp>
        <p:nvSpPr>
          <p:cNvPr id="1227" name="Rectangle 94"/>
          <p:cNvSpPr>
            <a:spLocks noGrp="true" noChangeShapeType="true"/>
          </p:cNvSpPr>
          <p:nvPr/>
        </p:nvSpPr>
        <p:spPr>
          <a:xfrm>
            <a:off x="7161212" y="35861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228" name="Rectangle 95"/>
          <p:cNvSpPr>
            <a:spLocks noGrp="true" noChangeShapeType="true"/>
          </p:cNvSpPr>
          <p:nvPr/>
        </p:nvSpPr>
        <p:spPr>
          <a:xfrm>
            <a:off x="7161212" y="38417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229" name="Rectangle 96"/>
          <p:cNvSpPr>
            <a:spLocks noGrp="true" noChangeShapeType="true"/>
          </p:cNvSpPr>
          <p:nvPr/>
        </p:nvSpPr>
        <p:spPr>
          <a:xfrm>
            <a:off x="7161212" y="410051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2</a:t>
            </a:r>
            <a:endParaRPr/>
          </a:p>
        </p:txBody>
      </p:sp>
      <p:sp>
        <p:nvSpPr>
          <p:cNvPr id="1230" name="Rectangle 97"/>
          <p:cNvSpPr>
            <a:spLocks noGrp="true" noChangeShapeType="true"/>
          </p:cNvSpPr>
          <p:nvPr/>
        </p:nvSpPr>
        <p:spPr>
          <a:xfrm>
            <a:off x="7161212" y="4360862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231" name="Rectangle 98"/>
          <p:cNvSpPr>
            <a:spLocks noGrp="true" noChangeShapeType="true"/>
          </p:cNvSpPr>
          <p:nvPr/>
        </p:nvSpPr>
        <p:spPr>
          <a:xfrm>
            <a:off x="7161212" y="461645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sym typeface="+mn-ea" charset="1"/>
              </a:rPr>
              <a:t>PP 4</a:t>
            </a:r>
            <a:endParaRPr/>
          </a:p>
        </p:txBody>
      </p:sp>
      <p:sp>
        <p:nvSpPr>
          <p:cNvPr id="1232" name="Rectangle 99"/>
          <p:cNvSpPr>
            <a:spLocks noGrp="true" noChangeShapeType="true"/>
          </p:cNvSpPr>
          <p:nvPr/>
        </p:nvSpPr>
        <p:spPr>
          <a:xfrm>
            <a:off x="7161212" y="4870450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233" name="Rectangle 100"/>
          <p:cNvSpPr>
            <a:spLocks noGrp="true" noChangeShapeType="true"/>
          </p:cNvSpPr>
          <p:nvPr/>
        </p:nvSpPr>
        <p:spPr>
          <a:xfrm>
            <a:off x="7161212" y="5130800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6</a:t>
            </a:r>
            <a:endParaRPr/>
          </a:p>
        </p:txBody>
      </p:sp>
      <p:sp>
        <p:nvSpPr>
          <p:cNvPr id="1234" name="Rectangle 101"/>
          <p:cNvSpPr>
            <a:spLocks noGrp="true" noChangeShapeType="true"/>
          </p:cNvSpPr>
          <p:nvPr/>
        </p:nvSpPr>
        <p:spPr>
          <a:xfrm>
            <a:off x="7161212" y="5381625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235" name="Rectangle 102"/>
          <p:cNvSpPr>
            <a:spLocks noGrp="true" noChangeShapeType="true"/>
          </p:cNvSpPr>
          <p:nvPr/>
        </p:nvSpPr>
        <p:spPr>
          <a:xfrm>
            <a:off x="7161212" y="563721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8</a:t>
            </a:r>
            <a:endParaRPr/>
          </a:p>
        </p:txBody>
      </p:sp>
      <p:sp>
        <p:nvSpPr>
          <p:cNvPr id="1236" name="Rectangle 103"/>
          <p:cNvSpPr>
            <a:spLocks noGrp="true" noChangeShapeType="true"/>
          </p:cNvSpPr>
          <p:nvPr/>
        </p:nvSpPr>
        <p:spPr>
          <a:xfrm>
            <a:off x="7161212" y="5891212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sym typeface="+mn-ea" charset="1"/>
              </a:rPr>
              <a:t>PP 9</a:t>
            </a:r>
            <a:endParaRPr/>
          </a:p>
        </p:txBody>
      </p:sp>
      <p:sp>
        <p:nvSpPr>
          <p:cNvPr id="1237" name="Rectangle 110"/>
          <p:cNvSpPr>
            <a:spLocks noGrp="true" noChangeShapeType="true"/>
          </p:cNvSpPr>
          <p:nvPr/>
        </p:nvSpPr>
        <p:spPr>
          <a:xfrm>
            <a:off x="7162800" y="6142037"/>
            <a:ext cx="914400" cy="255587"/>
          </a:xfrm>
          <a:prstGeom prst="rect">
            <a:avLst/>
          </a:prstGeom>
          <a:noFill/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238" name="Rectangle 111"/>
          <p:cNvSpPr>
            <a:spLocks noGrp="true" noChangeShapeType="true"/>
          </p:cNvSpPr>
          <p:nvPr/>
        </p:nvSpPr>
        <p:spPr>
          <a:xfrm>
            <a:off x="7162800" y="6397625"/>
            <a:ext cx="914400" cy="255587"/>
          </a:xfrm>
          <a:prstGeom prst="rect">
            <a:avLst/>
          </a:prstGeom>
          <a:solidFill>
            <a:srgbClr val="ADADEB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 lvl="0" algn="ctr">
              <a:buNone/>
            </a:pPr>
            <a:r>
              <a:rPr lang="en-US" sz="1600">
                <a:sym typeface="+mn-ea" charset="1"/>
              </a:rPr>
              <a:t>PP 11</a:t>
            </a:r>
            <a:endParaRPr/>
          </a:p>
        </p:txBody>
      </p:sp>
      <p:sp>
        <p:nvSpPr>
          <p:cNvPr id="1239" name="Straight Arrow Connector 113"/>
          <p:cNvSpPr>
            <a:spLocks noGrp="true" noChangeShapeType="true"/>
          </p:cNvSpPr>
          <p:nvPr/>
        </p:nvSpPr>
        <p:spPr>
          <a:xfrm>
            <a:off x="5527675" y="3733800"/>
            <a:ext cx="1633537" cy="15255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40" name="Straight Arrow Connector 115"/>
          <p:cNvSpPr>
            <a:spLocks noGrp="true" noChangeShapeType="true"/>
          </p:cNvSpPr>
          <p:nvPr/>
        </p:nvSpPr>
        <p:spPr>
          <a:xfrm>
            <a:off x="5527675" y="4038600"/>
            <a:ext cx="1633537" cy="70643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41" name="Straight Arrow Connector 117"/>
          <p:cNvSpPr>
            <a:spLocks noGrp="true" noChangeShapeType="true"/>
          </p:cNvSpPr>
          <p:nvPr/>
        </p:nvSpPr>
        <p:spPr>
          <a:xfrm flipV="true">
            <a:off x="5527675" y="4227512"/>
            <a:ext cx="1633537" cy="1158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42" name="Straight Arrow Connector 119"/>
          <p:cNvSpPr>
            <a:spLocks noGrp="true" noChangeShapeType="true"/>
          </p:cNvSpPr>
          <p:nvPr/>
        </p:nvSpPr>
        <p:spPr>
          <a:xfrm>
            <a:off x="5530850" y="5942012"/>
            <a:ext cx="1630362" cy="762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43" name="Straight Arrow Connector 121"/>
          <p:cNvSpPr>
            <a:spLocks noGrp="true" noChangeShapeType="true"/>
          </p:cNvSpPr>
          <p:nvPr/>
        </p:nvSpPr>
        <p:spPr>
          <a:xfrm flipV="true">
            <a:off x="5530850" y="5259387"/>
            <a:ext cx="1630362" cy="987425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44" name="Straight Arrow Connector 123"/>
          <p:cNvSpPr>
            <a:spLocks noGrp="true" noChangeShapeType="true"/>
          </p:cNvSpPr>
          <p:nvPr/>
        </p:nvSpPr>
        <p:spPr>
          <a:xfrm flipV="true">
            <a:off x="5530850" y="6526212"/>
            <a:ext cx="1631950" cy="25400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1245" name="矩形 1"/>
          <p:cNvSpPr>
            <a:spLocks noGrp="true" noChangeShapeType="true"/>
          </p:cNvSpPr>
          <p:nvPr/>
        </p:nvSpPr>
        <p:spPr>
          <a:xfrm>
            <a:off x="184150" y="4894262"/>
            <a:ext cx="27987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zh-CN" sz="1800">
                <a:solidFill>
                  <a:srgbClr val="FF0000"/>
                </a:solidFill>
                <a:latin typeface="Calibri"/>
              </a:rPr>
              <a:t>(SUP=Yes: Kernel才可访问)</a:t>
            </a: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Time Sharing Implementation</a:t>
            </a:r>
            <a:endParaRPr/>
          </a:p>
        </p:txBody>
      </p:sp>
      <p:sp>
        <p:nvSpPr>
          <p:cNvPr id="124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5257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zh-CN"/>
              <a:t>Method 1. 每次一个程序独占全部内存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好处：内存更大，程序执行更快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缺点：切换任务时，需要有大量的I/O，因此性能很差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zh-CN" b="false" i="false" u="none"/>
              <a:t>Method 2. 每个程序都留在内存中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各占用一部分内存</a:t>
            </a:r>
            <a:endParaRPr/>
          </a:p>
        </p:txBody>
      </p:sp>
      <p:sp>
        <p:nvSpPr>
          <p:cNvPr id="1249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pic>
        <p:nvPicPr>
          <p:cNvPr id="1250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715000" y="1549400"/>
            <a:ext cx="3098800" cy="5080000"/>
          </a:xfrm>
          <a:prstGeom prst="rect">
            <a:avLst/>
          </a:prstGeom>
          <a:noFill/>
        </p:spPr>
      </p:pic>
      <p:sp>
        <p:nvSpPr>
          <p:cNvPr id="1251" name="矩形 5"/>
          <p:cNvSpPr>
            <a:spLocks noGrp="true" noChangeShapeType="true"/>
          </p:cNvSpPr>
          <p:nvPr/>
        </p:nvSpPr>
        <p:spPr>
          <a:xfrm flipH="true">
            <a:off x="3429000" y="6200775"/>
            <a:ext cx="4152900" cy="4000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zh-CN"/>
              <a:t>三个进程共享内存</a:t>
            </a:r>
            <a:endParaRPr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p="http://schemas.openxmlformats.org/presentationml/2006/main">
  <p:cSld>
    <p:spTree>
      <p:nvGrpSpPr>
        <p:cNvPr id="1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Shape 1026"/>
          <p:cNvSpPr>
            <a:spLocks noGrp="true" noChangeShapeType="true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p>
            <a:pPr>
              <a:buNone/>
            </a:pPr>
            <a:r>
              <a:rPr lang="en-US"/>
              <a:t>Homework 4</a:t>
            </a:r>
            <a:endParaRPr/>
          </a:p>
        </p:txBody>
      </p:sp>
      <p:sp>
        <p:nvSpPr>
          <p:cNvPr id="1254" name=""/>
          <p:cNvSpPr txBox="true"/>
          <p:nvPr/>
        </p:nvSpPr>
        <p:spPr>
          <a:xfrm rot="0">
            <a:off x="587829" y="1750423"/>
            <a:ext cx="9969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/>
              <a:t>4</a:t>
            </a:r>
            <a:r>
              <a:rPr lang="zh-CN"/>
              <a:t>月</a:t>
            </a:r>
            <a:r>
              <a:rPr lang="en-US"/>
              <a:t>8</a:t>
            </a:r>
            <a:r>
              <a:rPr lang="zh-CN"/>
              <a:t>日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2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6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2109787"/>
            <a:ext cx="3962400" cy="4079875"/>
          </a:xfrm>
          <a:prstGeom prst="rect">
            <a:avLst/>
          </a:prstGeom>
          <a:noFill/>
        </p:spPr>
      </p:pic>
      <p:sp>
        <p:nvSpPr>
          <p:cNvPr id="125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Multi-program -&gt; Protection</a:t>
            </a:r>
            <a:endParaRPr/>
          </a:p>
        </p:txBody>
      </p:sp>
      <p:sp>
        <p:nvSpPr>
          <p:cNvPr id="125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5257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为了不让进程之间互相访(po)问(huai)对方的内存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b="false" i="false" u="none"/>
              <a:t>Abstraction: address space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sz="2400" b="false" i="false" u="none"/>
              <a:t>每个进程应该只能看到属于自己的内存空间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sz="2400" b="false" i="false" u="none"/>
              <a:t>那么就不能把物理地址直接给用户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sz="2400" b="false" i="false" u="none"/>
              <a:t>建立虚拟地址空间，以及虚拟地址和物理地址间的映射</a:t>
            </a:r>
            <a:endParaRPr/>
          </a:p>
        </p:txBody>
      </p:sp>
      <p:sp>
        <p:nvSpPr>
          <p:cNvPr id="1259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2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181600" y="2109787"/>
            <a:ext cx="3962400" cy="4079875"/>
          </a:xfrm>
          <a:prstGeom prst="rect">
            <a:avLst/>
          </a:prstGeom>
          <a:noFill/>
        </p:spPr>
      </p:pic>
      <p:sp>
        <p:nvSpPr>
          <p:cNvPr id="126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lvl="0"/>
            <a:r>
              <a:rPr lang="en-US"/>
              <a:t>Multi-program -&gt; Protection</a:t>
            </a:r>
            <a:endParaRPr/>
          </a:p>
        </p:txBody>
      </p:sp>
      <p:sp>
        <p:nvSpPr>
          <p:cNvPr id="126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5257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Address space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sz="2800" b="false" i="false" u="none"/>
              <a:t>Code区域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sz="2800" b="false" i="false" u="none"/>
              <a:t>Stack区域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sz="2800" b="false" i="false" u="none"/>
              <a:t>Heap区域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endParaRPr lang="en-US" sz="2800"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sz="2800" b="false" i="false" u="none"/>
              <a:t>看不到其他进程的内存空间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zh-CN" sz="2800" b="false" i="false" u="none"/>
              <a:t>也看不到内核程序的内存空间</a:t>
            </a:r>
            <a:endParaRPr/>
          </a:p>
        </p:txBody>
      </p:sp>
      <p:sp>
        <p:nvSpPr>
          <p:cNvPr id="1264" name="幻灯片编号占位符 3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p="http://schemas.openxmlformats.org/presentationml/2006/main">
  <p:cSld>
    <p:spTree>
      <p:nvGrpSpPr>
        <p:cNvPr id="12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标题 1"/>
          <p:cNvSpPr>
            <a:spLocks noGrp="true" noChangeShapeType="true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VM Overview</a:t>
            </a:r>
            <a:endParaRPr/>
          </a:p>
        </p:txBody>
      </p:sp>
      <p:sp>
        <p:nvSpPr>
          <p:cNvPr id="1267" name="幻灯片编号占位符 3"/>
          <p:cNvSpPr txBox="true">
            <a:spLocks noGrp="true" noChangeShapeType="true"/>
          </p:cNvSpPr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 hangingPunct="true"/>
            <a:r>
              <a:rPr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268" name="Rectangle 1030"/>
          <p:cNvSpPr>
            <a:spLocks noGrp="true" noChangeShapeType="true"/>
          </p:cNvSpPr>
          <p:nvPr>
            <p:ph type="sldNum" idx="4"/>
          </p:nvPr>
        </p:nvSpPr>
        <p:spPr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 hangingPunct="true">
              <a:spcBef>
                <a:spcPts val="0"/>
              </a:spcBef>
              <a:buNone/>
            </a:pPr>
            <a:fld id="{D038279B-FC19-497E-A7D1-5ADD9CAF016F}" type="slidenum">
              <a:rPr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B2B2B2"/>
      </a:folHlink>
    </a:clrScheme>
    <a:fontScheme name="default">
      <a:majorFont>
        <a:latin typeface="Comic Sans MS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Comic Sans MS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2025-03-23T18:04:23Z</dcterms:created>
  <dcterms:modified xsi:type="dcterms:W3CDTF">2025-03-23T18:04:23Z</dcterms:modified>
</cp:coreProperties>
</file>