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301" r:id="rId2"/>
    <p:sldId id="521" r:id="rId3"/>
    <p:sldId id="570" r:id="rId4"/>
    <p:sldId id="650" r:id="rId5"/>
    <p:sldId id="651" r:id="rId6"/>
    <p:sldId id="652" r:id="rId7"/>
    <p:sldId id="681" r:id="rId8"/>
    <p:sldId id="653" r:id="rId9"/>
    <p:sldId id="640" r:id="rId10"/>
    <p:sldId id="654" r:id="rId11"/>
    <p:sldId id="655" r:id="rId12"/>
    <p:sldId id="656" r:id="rId13"/>
    <p:sldId id="693" r:id="rId14"/>
    <p:sldId id="694" r:id="rId15"/>
    <p:sldId id="649" r:id="rId16"/>
    <p:sldId id="658" r:id="rId17"/>
    <p:sldId id="682" r:id="rId18"/>
    <p:sldId id="683" r:id="rId19"/>
    <p:sldId id="659" r:id="rId20"/>
    <p:sldId id="660" r:id="rId21"/>
    <p:sldId id="661" r:id="rId22"/>
    <p:sldId id="684" r:id="rId23"/>
    <p:sldId id="662" r:id="rId24"/>
    <p:sldId id="685" r:id="rId25"/>
    <p:sldId id="695" r:id="rId26"/>
    <p:sldId id="663" r:id="rId27"/>
    <p:sldId id="664" r:id="rId28"/>
    <p:sldId id="665" r:id="rId29"/>
    <p:sldId id="691" r:id="rId30"/>
    <p:sldId id="692" r:id="rId31"/>
    <p:sldId id="666" r:id="rId32"/>
    <p:sldId id="667" r:id="rId33"/>
    <p:sldId id="668" r:id="rId34"/>
    <p:sldId id="669" r:id="rId35"/>
    <p:sldId id="670" r:id="rId36"/>
    <p:sldId id="671" r:id="rId37"/>
    <p:sldId id="686" r:id="rId38"/>
    <p:sldId id="690" r:id="rId39"/>
    <p:sldId id="672" r:id="rId40"/>
    <p:sldId id="687" r:id="rId41"/>
    <p:sldId id="673" r:id="rId42"/>
    <p:sldId id="674" r:id="rId43"/>
    <p:sldId id="675" r:id="rId44"/>
    <p:sldId id="676" r:id="rId45"/>
    <p:sldId id="677" r:id="rId46"/>
    <p:sldId id="678" r:id="rId47"/>
    <p:sldId id="679" r:id="rId48"/>
    <p:sldId id="689" r:id="rId49"/>
    <p:sldId id="688" r:id="rId50"/>
    <p:sldId id="696" r:id="rId51"/>
    <p:sldId id="697" r:id="rId52"/>
  </p:sldIdLst>
  <p:sldSz cx="9144000" cy="5143500" type="screen16x9"/>
  <p:notesSz cx="6858000" cy="9144000"/>
  <p:custDataLst>
    <p:tags r:id="rId5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F6C"/>
    <a:srgbClr val="46BCDE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76" autoAdjust="0"/>
    <p:restoredTop sz="95160" autoAdjust="0"/>
  </p:normalViewPr>
  <p:slideViewPr>
    <p:cSldViewPr snapToGrid="0">
      <p:cViewPr>
        <p:scale>
          <a:sx n="90" d="100"/>
          <a:sy n="90" d="100"/>
        </p:scale>
        <p:origin x="1275" y="2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20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70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F4CA7-7AAC-4C45-88E6-57EAF6DA16C9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1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7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957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B1EA47-AA99-4F55-AEF3-3DA66267A0C2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470B42-93C0-4049-B9CB-A8EBAAC780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>
            <a:no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DCEBCB-EE73-45D6-92CE-B2AE1D434CFB}"/>
              </a:ext>
            </a:extLst>
          </p:cNvPr>
          <p:cNvSpPr/>
          <p:nvPr userDrawn="1"/>
        </p:nvSpPr>
        <p:spPr>
          <a:xfrm>
            <a:off x="646880" y="26899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7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8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6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43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1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30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0450"/>
            <a:ext cx="8229600" cy="3534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1F63DC-E866-4077-8215-C471E38E7305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FFCFCD4-6DCF-4A23-AD20-AF62BB293DA8}"/>
              </a:ext>
            </a:extLst>
          </p:cNvPr>
          <p:cNvSpPr/>
          <p:nvPr userDrawn="1"/>
        </p:nvSpPr>
        <p:spPr>
          <a:xfrm>
            <a:off x="0" y="4838441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B133451-4163-4C06-B844-3C1EE95F8FCF}"/>
              </a:ext>
            </a:extLst>
          </p:cNvPr>
          <p:cNvSpPr txBox="1">
            <a:spLocks/>
          </p:cNvSpPr>
          <p:nvPr userDrawn="1"/>
        </p:nvSpPr>
        <p:spPr>
          <a:xfrm>
            <a:off x="8639175" y="4838441"/>
            <a:ext cx="457199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BEBC7A-FD02-486B-81B5-A845787C689C}" type="slidenum">
              <a:rPr lang="zh-CN" altLang="en-US" sz="1600" smtClean="0">
                <a:solidFill>
                  <a:schemeClr val="bg1">
                    <a:lumMod val="95000"/>
                  </a:schemeClr>
                </a:solidFill>
              </a:rPr>
              <a:pPr/>
              <a:t>‹#›</a:t>
            </a:fld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 userDrawn="1"/>
            </p:nvSpPr>
            <p:spPr>
              <a:xfrm>
                <a:off x="-41276" y="4774168"/>
                <a:ext cx="3787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-41276" y="4774168"/>
                <a:ext cx="37875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7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9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businessoverbroadway.com/wp-content/uploads/2020/06/Kaggle_Prog_First_2019.png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gextester.com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dsc.files.wordpress.com/2017/11/pythonenvironment.png?w=663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59145"/>
            <a:ext cx="9144000" cy="854123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25941" y="158700"/>
            <a:ext cx="1967244" cy="1966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1057" y="27073"/>
            <a:ext cx="2230535" cy="223023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圆角矩形 22"/>
          <p:cNvSpPr/>
          <p:nvPr/>
        </p:nvSpPr>
        <p:spPr>
          <a:xfrm>
            <a:off x="2349113" y="3309842"/>
            <a:ext cx="3919063" cy="40913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覃雄派</a:t>
            </a:r>
            <a:endParaRPr lang="mr-I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Group 91"/>
          <p:cNvGrpSpPr>
            <a:grpSpLocks/>
          </p:cNvGrpSpPr>
          <p:nvPr/>
        </p:nvGrpSpPr>
        <p:grpSpPr bwMode="auto">
          <a:xfrm>
            <a:off x="1822357" y="3309841"/>
            <a:ext cx="390552" cy="616758"/>
            <a:chOff x="936" y="1480"/>
            <a:chExt cx="1589" cy="2510"/>
          </a:xfrm>
        </p:grpSpPr>
        <p:grpSp>
          <p:nvGrpSpPr>
            <p:cNvPr id="26" name="组合 33"/>
            <p:cNvGrpSpPr>
              <a:grpSpLocks/>
            </p:cNvGrpSpPr>
            <p:nvPr/>
          </p:nvGrpSpPr>
          <p:grpSpPr bwMode="auto">
            <a:xfrm>
              <a:off x="985" y="1583"/>
              <a:ext cx="1441" cy="2407"/>
              <a:chOff x="1754168" y="3653262"/>
              <a:chExt cx="1857599" cy="3107815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754168" y="3653262"/>
                <a:ext cx="1857599" cy="185759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911556" y="3810650"/>
                <a:ext cx="1542822" cy="1542820"/>
              </a:xfrm>
              <a:prstGeom prst="ellipse">
                <a:avLst/>
              </a:prstGeom>
              <a:solidFill>
                <a:srgbClr val="C20100"/>
              </a:soli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890879" y="3789973"/>
                <a:ext cx="1584176" cy="1584174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solidFill>
                    <a:srgbClr val="0087C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196990" y="4093185"/>
                <a:ext cx="968886" cy="266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zh-CN" sz="2700">
                  <a:solidFill>
                    <a:srgbClr val="CA009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4"/>
            <p:cNvGrpSpPr>
              <a:grpSpLocks/>
            </p:cNvGrpSpPr>
            <p:nvPr/>
          </p:nvGrpSpPr>
          <p:grpSpPr bwMode="auto">
            <a:xfrm>
              <a:off x="936" y="1480"/>
              <a:ext cx="1589" cy="1588"/>
              <a:chOff x="3733576" y="3930057"/>
              <a:chExt cx="1801556" cy="1800152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003576" y="4200057"/>
                <a:ext cx="1260000" cy="126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任意多边形 6"/>
              <p:cNvSpPr/>
              <p:nvPr/>
            </p:nvSpPr>
            <p:spPr>
              <a:xfrm>
                <a:off x="3734710" y="3930057"/>
                <a:ext cx="1800422" cy="1800152"/>
              </a:xfrm>
              <a:custGeom>
                <a:avLst/>
                <a:gdLst>
                  <a:gd name="connsiteX0" fmla="*/ 900000 w 1800000"/>
                  <a:gd name="connsiteY0" fmla="*/ 0 h 1800000"/>
                  <a:gd name="connsiteX1" fmla="*/ 1800000 w 1800000"/>
                  <a:gd name="connsiteY1" fmla="*/ 900000 h 1800000"/>
                  <a:gd name="connsiteX2" fmla="*/ 900000 w 1800000"/>
                  <a:gd name="connsiteY2" fmla="*/ 1800000 h 1800000"/>
                  <a:gd name="connsiteX3" fmla="*/ 0 w 1800000"/>
                  <a:gd name="connsiteY3" fmla="*/ 900000 h 1800000"/>
                  <a:gd name="connsiteX4" fmla="*/ 900000 w 1800000"/>
                  <a:gd name="connsiteY4" fmla="*/ 0 h 1800000"/>
                  <a:gd name="connsiteX5" fmla="*/ 900000 w 1800000"/>
                  <a:gd name="connsiteY5" fmla="*/ 270000 h 1800000"/>
                  <a:gd name="connsiteX6" fmla="*/ 270000 w 1800000"/>
                  <a:gd name="connsiteY6" fmla="*/ 900000 h 1800000"/>
                  <a:gd name="connsiteX7" fmla="*/ 900000 w 1800000"/>
                  <a:gd name="connsiteY7" fmla="*/ 1530000 h 1800000"/>
                  <a:gd name="connsiteX8" fmla="*/ 1530000 w 1800000"/>
                  <a:gd name="connsiteY8" fmla="*/ 900000 h 1800000"/>
                  <a:gd name="connsiteX9" fmla="*/ 900000 w 1800000"/>
                  <a:gd name="connsiteY9" fmla="*/ 27000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1800000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1397056"/>
                      <a:pt x="1397056" y="1800000"/>
                      <a:pt x="900000" y="1800000"/>
                    </a:cubicBezTo>
                    <a:cubicBezTo>
                      <a:pt x="402944" y="1800000"/>
                      <a:pt x="0" y="1397056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  <a:moveTo>
                      <a:pt x="900000" y="270000"/>
                    </a:moveTo>
                    <a:cubicBezTo>
                      <a:pt x="552061" y="270000"/>
                      <a:pt x="270000" y="552061"/>
                      <a:pt x="270000" y="900000"/>
                    </a:cubicBezTo>
                    <a:cubicBezTo>
                      <a:pt x="270000" y="1247939"/>
                      <a:pt x="552061" y="1530000"/>
                      <a:pt x="900000" y="1530000"/>
                    </a:cubicBezTo>
                    <a:cubicBezTo>
                      <a:pt x="1247939" y="1530000"/>
                      <a:pt x="1530000" y="1247939"/>
                      <a:pt x="1530000" y="900000"/>
                    </a:cubicBezTo>
                    <a:cubicBezTo>
                      <a:pt x="1530000" y="552061"/>
                      <a:pt x="1247939" y="270000"/>
                      <a:pt x="900000" y="27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椭圆 7"/>
              <p:cNvSpPr/>
              <p:nvPr/>
            </p:nvSpPr>
            <p:spPr>
              <a:xfrm>
                <a:off x="3733576" y="3930057"/>
                <a:ext cx="1800000" cy="180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734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 编程</a:t>
            </a:r>
            <a:r>
              <a:rPr lang="en-US" altLang="zh-CN" dirty="0" err="1"/>
              <a:t>环境</a:t>
            </a:r>
            <a:endParaRPr lang="en-US" altLang="zh-CN" dirty="0"/>
          </a:p>
          <a:p>
            <a:pPr lvl="1"/>
            <a:r>
              <a:rPr lang="zh-CN" altLang="en-US" dirty="0"/>
              <a:t>虽然</a:t>
            </a:r>
            <a:r>
              <a:rPr lang="en-US" altLang="zh-CN" dirty="0"/>
              <a:t>Python</a:t>
            </a:r>
            <a:r>
              <a:rPr lang="zh-CN" altLang="en-US" dirty="0"/>
              <a:t>易学易用，但两个难题经常让人是否头痛：</a:t>
            </a:r>
            <a:endParaRPr lang="en-US" altLang="zh-CN" dirty="0"/>
          </a:p>
          <a:p>
            <a:pPr lvl="2"/>
            <a:r>
              <a:rPr lang="zh-CN" altLang="en-US" dirty="0"/>
              <a:t>不同版本问题：</a:t>
            </a:r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3.X</a:t>
            </a:r>
          </a:p>
          <a:p>
            <a:pPr lvl="2"/>
            <a:r>
              <a:rPr lang="en-US" altLang="zh-CN" dirty="0"/>
              <a:t>Python</a:t>
            </a:r>
            <a:r>
              <a:rPr lang="zh-CN" altLang="en-US" dirty="0"/>
              <a:t>包管理：从哪里下载</a:t>
            </a:r>
            <a:r>
              <a:rPr lang="en-US" altLang="zh-CN" dirty="0"/>
              <a:t>numpy</a:t>
            </a:r>
            <a:r>
              <a:rPr lang="zh-CN" altLang="en-US" dirty="0"/>
              <a:t>和</a:t>
            </a:r>
            <a:r>
              <a:rPr lang="en-US" altLang="zh-CN" dirty="0"/>
              <a:t>pandas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Anaconda</a:t>
            </a:r>
            <a:r>
              <a:rPr lang="zh-CN" altLang="en-US" dirty="0"/>
              <a:t>进行</a:t>
            </a:r>
            <a:r>
              <a:rPr lang="en-US" altLang="zh-CN" dirty="0"/>
              <a:t>Python</a:t>
            </a:r>
            <a:r>
              <a:rPr lang="zh-CN" altLang="en-US" dirty="0"/>
              <a:t>开发</a:t>
            </a:r>
            <a:endParaRPr lang="en-US" altLang="zh-CN" dirty="0"/>
          </a:p>
          <a:p>
            <a:pPr lvl="2"/>
            <a:r>
              <a:rPr lang="zh-CN" altLang="en-US" dirty="0"/>
              <a:t>在同一个机器上安装</a:t>
            </a:r>
            <a:r>
              <a:rPr lang="zh-CN" altLang="en-US" dirty="0">
                <a:solidFill>
                  <a:srgbClr val="C00000"/>
                </a:solidFill>
              </a:rPr>
              <a:t>不同版本</a:t>
            </a:r>
            <a:r>
              <a:rPr lang="zh-CN" altLang="en-US" dirty="0"/>
              <a:t>的软件包及其依赖</a:t>
            </a:r>
            <a:endParaRPr lang="en-US" altLang="zh-CN" dirty="0"/>
          </a:p>
          <a:p>
            <a:pPr lvl="2"/>
            <a:r>
              <a:rPr lang="zh-CN" altLang="en-US" dirty="0"/>
              <a:t>能够在不同的环境之间进行切换</a:t>
            </a:r>
            <a:endParaRPr lang="en-US" altLang="zh-CN" dirty="0"/>
          </a:p>
          <a:p>
            <a:endParaRPr kumimoji="1" lang="en-US" altLang="zh-CN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668" y="2381599"/>
            <a:ext cx="2696543" cy="1814038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4006679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Anaconda</a:t>
            </a:r>
            <a:r>
              <a:rPr kumimoji="1" lang="zh-CN" altLang="en-US" dirty="0"/>
              <a:t>环境安装</a:t>
            </a:r>
            <a:endParaRPr kumimoji="1" lang="en-US" altLang="zh-CN" dirty="0"/>
          </a:p>
          <a:p>
            <a:pPr lvl="1"/>
            <a:r>
              <a:rPr lang="zh-CN" altLang="en-US" dirty="0"/>
              <a:t>登录</a:t>
            </a:r>
            <a:r>
              <a:rPr lang="en-US" altLang="zh-CN" dirty="0"/>
              <a:t>Anaconda</a:t>
            </a:r>
            <a:r>
              <a:rPr lang="zh-CN" altLang="en-US" dirty="0"/>
              <a:t>官网：</a:t>
            </a:r>
            <a:r>
              <a:rPr lang="en-US" altLang="zh-CN" dirty="0">
                <a:hlinkClick r:id="rId2"/>
              </a:rPr>
              <a:t>https://www.anaconda.com/distribution/</a:t>
            </a:r>
            <a:endParaRPr lang="en-US" altLang="zh-CN" dirty="0"/>
          </a:p>
          <a:p>
            <a:endParaRPr kumimoji="1"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42C25C-4735-42C5-B467-467243148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14" y="1800614"/>
            <a:ext cx="7376886" cy="252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36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安装</a:t>
            </a:r>
            <a:endParaRPr lang="en-US" altLang="zh-CN" dirty="0"/>
          </a:p>
          <a:p>
            <a:pPr lvl="1"/>
            <a:r>
              <a:rPr kumimoji="1" lang="zh-CN" altLang="en-US" dirty="0"/>
              <a:t>通过</a:t>
            </a:r>
            <a:r>
              <a:rPr kumimoji="1" lang="en-US" altLang="zh-CN" dirty="0"/>
              <a:t>Navigator</a:t>
            </a:r>
            <a:r>
              <a:rPr kumimoji="1" lang="zh-CN" altLang="en-US" dirty="0"/>
              <a:t>启动</a:t>
            </a:r>
            <a:r>
              <a:rPr kumimoji="1" lang="en-US" altLang="zh-CN" dirty="0" err="1"/>
              <a:t>Jupyter</a:t>
            </a:r>
            <a:r>
              <a:rPr kumimoji="1" lang="zh-CN" altLang="en-US" dirty="0"/>
              <a:t>或者</a:t>
            </a:r>
            <a:r>
              <a:rPr kumimoji="1" lang="en-US" altLang="zh-CN" dirty="0"/>
              <a:t>Spyder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18B81C-E8BF-4542-9449-2FB25BDA4BC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5871" y="1606631"/>
            <a:ext cx="5751258" cy="3294992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1C04DBF6-8726-B349-BECD-0AF309E6CA7F}"/>
              </a:ext>
            </a:extLst>
          </p:cNvPr>
          <p:cNvSpPr/>
          <p:nvPr/>
        </p:nvSpPr>
        <p:spPr>
          <a:xfrm>
            <a:off x="3187615" y="3091089"/>
            <a:ext cx="1296144" cy="27003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C04DBF6-8726-B349-BECD-0AF309E6CA7F}"/>
              </a:ext>
            </a:extLst>
          </p:cNvPr>
          <p:cNvSpPr/>
          <p:nvPr/>
        </p:nvSpPr>
        <p:spPr>
          <a:xfrm>
            <a:off x="5283115" y="3119112"/>
            <a:ext cx="1296144" cy="27003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508501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C8600-65F6-4265-B02A-E6F84DAC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D325C-BCDD-49B5-BF3A-5D3A44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8229599" cy="3937000"/>
          </a:xfrm>
        </p:spPr>
        <p:txBody>
          <a:bodyPr>
            <a:normAutofit/>
          </a:bodyPr>
          <a:lstStyle/>
          <a:p>
            <a:pPr algn="just"/>
            <a:r>
              <a:rPr lang="zh-CN" altLang="en-US" dirty="0"/>
              <a:t>交互式编程</a:t>
            </a:r>
            <a:r>
              <a:rPr lang="en-US" altLang="zh-CN" dirty="0" err="1"/>
              <a:t>Jupyter</a:t>
            </a:r>
            <a:endParaRPr lang="en-US" altLang="zh-CN" dirty="0"/>
          </a:p>
          <a:p>
            <a:pPr lvl="1" algn="just"/>
            <a:r>
              <a:rPr lang="zh-CN" altLang="en-US" sz="1600" dirty="0"/>
              <a:t>启动</a:t>
            </a:r>
            <a:r>
              <a:rPr lang="en-US" altLang="zh-CN" sz="1600" dirty="0" err="1"/>
              <a:t>Jupyter</a:t>
            </a:r>
            <a:r>
              <a:rPr lang="en-US" altLang="zh-CN" sz="1600" dirty="0"/>
              <a:t> Notebook</a:t>
            </a:r>
            <a:r>
              <a:rPr lang="zh-CN" altLang="en-US" sz="1600" dirty="0"/>
              <a:t>的过程</a:t>
            </a:r>
            <a:r>
              <a:rPr lang="en-US" altLang="zh-CN" sz="1600" dirty="0"/>
              <a:t>(Windows)</a:t>
            </a:r>
            <a:r>
              <a:rPr lang="zh-CN" altLang="en-US" sz="1600" dirty="0"/>
              <a:t>是，点击</a:t>
            </a:r>
            <a:r>
              <a:rPr lang="en-US" altLang="zh-CN" sz="1600" dirty="0"/>
              <a:t>Windows</a:t>
            </a:r>
            <a:r>
              <a:rPr lang="zh-CN" altLang="en-US" sz="1600" dirty="0"/>
              <a:t>开始菜单，找到</a:t>
            </a:r>
            <a:r>
              <a:rPr lang="en-US" altLang="zh-CN" sz="1600" dirty="0"/>
              <a:t>Anaconda3</a:t>
            </a:r>
            <a:r>
              <a:rPr lang="zh-CN" altLang="en-US" sz="1600" dirty="0"/>
              <a:t>程序组，点击“运行</a:t>
            </a:r>
            <a:r>
              <a:rPr lang="en-US" altLang="zh-CN" sz="1600" dirty="0" err="1"/>
              <a:t>Jupyter</a:t>
            </a:r>
            <a:r>
              <a:rPr lang="en-US" altLang="zh-CN" sz="1600" dirty="0"/>
              <a:t> Notebook”</a:t>
            </a:r>
            <a:r>
              <a:rPr lang="zh-CN" altLang="en-US" sz="1600" dirty="0"/>
              <a:t>快捷方式，等待一会，浏览器自动启动，展示</a:t>
            </a:r>
            <a:r>
              <a:rPr lang="en-US" altLang="zh-CN" sz="1600" dirty="0" err="1"/>
              <a:t>Jupyter</a:t>
            </a:r>
            <a:r>
              <a:rPr lang="en-US" altLang="zh-CN" sz="1600" dirty="0"/>
              <a:t> Notebook</a:t>
            </a:r>
            <a:r>
              <a:rPr lang="zh-CN" altLang="en-US" sz="1600" dirty="0"/>
              <a:t>界面</a:t>
            </a:r>
            <a:endParaRPr lang="en-US" altLang="zh-CN" sz="1600" dirty="0"/>
          </a:p>
          <a:p>
            <a:pPr lvl="1" algn="just"/>
            <a:r>
              <a:rPr lang="zh-CN" altLang="en-US" sz="1600" dirty="0"/>
              <a:t>然后选择“</a:t>
            </a:r>
            <a:r>
              <a:rPr lang="en-US" altLang="zh-CN" sz="1600" dirty="0"/>
              <a:t>New”</a:t>
            </a:r>
            <a:r>
              <a:rPr lang="zh-CN" altLang="en-US" sz="1600" dirty="0"/>
              <a:t>菜单，选择“</a:t>
            </a:r>
            <a:r>
              <a:rPr lang="en-US" altLang="zh-CN" sz="1600" dirty="0"/>
              <a:t>Python[Root]”</a:t>
            </a:r>
            <a:r>
              <a:rPr lang="zh-CN" altLang="en-US" sz="1600" dirty="0"/>
              <a:t>菜单项，新建</a:t>
            </a:r>
            <a:r>
              <a:rPr lang="en-US" altLang="zh-CN" sz="1600" dirty="0"/>
              <a:t>Notebook</a:t>
            </a:r>
          </a:p>
          <a:p>
            <a:pPr lvl="1" algn="just"/>
            <a:r>
              <a:rPr lang="zh-CN" altLang="en-US" sz="1600" dirty="0"/>
              <a:t>然后用户就可以在输入框，按照</a:t>
            </a:r>
            <a:r>
              <a:rPr lang="en-US" altLang="zh-CN" sz="1600" dirty="0"/>
              <a:t>Python</a:t>
            </a:r>
            <a:r>
              <a:rPr lang="zh-CN" altLang="en-US" sz="1600" dirty="0"/>
              <a:t>的语法要求，输入</a:t>
            </a:r>
            <a:r>
              <a:rPr lang="en-US" altLang="zh-CN" sz="1600" dirty="0"/>
              <a:t>Python</a:t>
            </a:r>
            <a:r>
              <a:rPr lang="zh-CN" altLang="en-US" sz="1600" dirty="0"/>
              <a:t>代码，点击运行按钮，解释执行代码，即可立即观察到执行的结果</a:t>
            </a:r>
            <a:r>
              <a:rPr lang="en-US" altLang="zh-CN" sz="1600" dirty="0"/>
              <a:t> 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EDDDD52-FD23-436B-BF73-2DB42BE1989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799" y="2399242"/>
            <a:ext cx="143510" cy="148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59F2C43-6125-411C-A348-B357ED800C5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103" y="2978332"/>
            <a:ext cx="4438650" cy="19278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6784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C8600-65F6-4265-B02A-E6F84DAC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D325C-BCDD-49B5-BF3A-5D3A44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8229599" cy="3937000"/>
          </a:xfrm>
        </p:spPr>
        <p:txBody>
          <a:bodyPr>
            <a:normAutofit/>
          </a:bodyPr>
          <a:lstStyle/>
          <a:p>
            <a:pPr algn="just"/>
            <a:r>
              <a:rPr lang="zh-CN" altLang="en-US" dirty="0"/>
              <a:t>开发复杂项目</a:t>
            </a:r>
            <a:endParaRPr lang="en-US" altLang="zh-CN" dirty="0"/>
          </a:p>
          <a:p>
            <a:pPr lvl="1" algn="just"/>
            <a:r>
              <a:rPr lang="zh-CN" altLang="en-US" sz="1600" dirty="0"/>
              <a:t>启动</a:t>
            </a:r>
            <a:r>
              <a:rPr lang="en-US" altLang="zh-CN" sz="1600" dirty="0"/>
              <a:t>Spyder</a:t>
            </a:r>
            <a:r>
              <a:rPr lang="zh-CN" altLang="en-US" sz="1600" dirty="0"/>
              <a:t>开发环境的办法是，点击</a:t>
            </a:r>
            <a:r>
              <a:rPr lang="en-US" altLang="zh-CN" sz="1600" dirty="0"/>
              <a:t>Windows</a:t>
            </a:r>
            <a:r>
              <a:rPr lang="zh-CN" altLang="en-US" sz="1600" dirty="0"/>
              <a:t>开始菜单，找到</a:t>
            </a:r>
            <a:r>
              <a:rPr lang="en-US" altLang="zh-CN" sz="1600" dirty="0"/>
              <a:t>Anaconda3</a:t>
            </a:r>
            <a:r>
              <a:rPr lang="zh-CN" altLang="en-US" sz="1600" dirty="0"/>
              <a:t>程序组，点击“运行</a:t>
            </a:r>
            <a:r>
              <a:rPr lang="en-US" altLang="zh-CN" sz="1600" dirty="0"/>
              <a:t>Spyder”</a:t>
            </a:r>
            <a:r>
              <a:rPr lang="zh-CN" altLang="en-US" sz="1600" dirty="0"/>
              <a:t>快捷方式</a:t>
            </a:r>
            <a:endParaRPr lang="en-US" altLang="zh-CN" sz="1600" dirty="0"/>
          </a:p>
          <a:p>
            <a:pPr lvl="1" algn="just"/>
            <a:r>
              <a:rPr lang="en-US" altLang="zh-CN" sz="1600" dirty="0"/>
              <a:t>Spyder</a:t>
            </a:r>
            <a:r>
              <a:rPr lang="zh-CN" altLang="en-US" sz="1600" dirty="0"/>
              <a:t>启动以后，用户可以新建项目、新建文件、编写代码、和</a:t>
            </a:r>
            <a:r>
              <a:rPr lang="zh-CN" altLang="en-US" sz="1600" b="1" dirty="0"/>
              <a:t>调试代码</a:t>
            </a:r>
            <a:endParaRPr lang="en-US" altLang="zh-CN" sz="1600" b="1" dirty="0"/>
          </a:p>
          <a:p>
            <a:pPr lvl="1" algn="just"/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E90FC9A-D827-4383-94DB-192EE4B9A0A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384" y="2052320"/>
            <a:ext cx="4909244" cy="2773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0665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997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C8600-65F6-4265-B02A-E6F84DAC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D325C-BCDD-49B5-BF3A-5D3A44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8229599" cy="3937000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/>
              <a:t>Python</a:t>
            </a:r>
            <a:r>
              <a:rPr lang="zh-CN" altLang="en-US" dirty="0"/>
              <a:t>语言基础：变量、常量、注释</a:t>
            </a:r>
            <a:endParaRPr lang="en-US" altLang="zh-CN" dirty="0"/>
          </a:p>
          <a:p>
            <a:pPr lvl="1" algn="just"/>
            <a:r>
              <a:rPr lang="zh-CN" altLang="zh-CN" dirty="0">
                <a:solidFill>
                  <a:srgbClr val="C00000"/>
                </a:solidFill>
              </a:rPr>
              <a:t>变量</a:t>
            </a:r>
            <a:r>
              <a:rPr lang="zh-CN" altLang="zh-CN" dirty="0"/>
              <a:t>是在程序的执行过程中可以改变的量，它可以是任意的数据类型</a:t>
            </a:r>
            <a:endParaRPr lang="en-US" altLang="zh-CN" dirty="0"/>
          </a:p>
          <a:p>
            <a:pPr lvl="1" algn="just"/>
            <a:r>
              <a:rPr lang="zh-CN" altLang="zh-CN" dirty="0"/>
              <a:t>在</a:t>
            </a:r>
            <a:r>
              <a:rPr lang="en-US" altLang="zh-CN" dirty="0"/>
              <a:t>Python</a:t>
            </a:r>
            <a:r>
              <a:rPr lang="zh-CN" altLang="zh-CN" dirty="0"/>
              <a:t>中，变量无需事先定义其数据类型，给其进行赋值的时候，就确定了它的数据类型</a:t>
            </a:r>
            <a:endParaRPr lang="en-US" altLang="zh-CN" dirty="0"/>
          </a:p>
          <a:p>
            <a:pPr lvl="2" algn="just"/>
            <a:r>
              <a:rPr lang="zh-CN" altLang="zh-CN" dirty="0"/>
              <a:t>变量需要有一个名称，称为</a:t>
            </a:r>
            <a:r>
              <a:rPr lang="zh-CN" altLang="zh-CN" dirty="0">
                <a:solidFill>
                  <a:srgbClr val="C00000"/>
                </a:solidFill>
              </a:rPr>
              <a:t>变量名</a:t>
            </a:r>
            <a:endParaRPr lang="en-US" altLang="zh-CN" dirty="0">
              <a:solidFill>
                <a:srgbClr val="C00000"/>
              </a:solidFill>
            </a:endParaRPr>
          </a:p>
          <a:p>
            <a:pPr lvl="3" algn="just"/>
            <a:r>
              <a:rPr lang="zh-CN" altLang="zh-CN" dirty="0"/>
              <a:t>变量名以英文、</a:t>
            </a:r>
            <a:r>
              <a:rPr lang="en-US" altLang="zh-CN" dirty="0"/>
              <a:t>_</a:t>
            </a:r>
            <a:r>
              <a:rPr lang="zh-CN" altLang="zh-CN" dirty="0"/>
              <a:t>开头，后续字符可以是英文、数字、或者</a:t>
            </a:r>
            <a:r>
              <a:rPr lang="en-US" altLang="zh-CN" dirty="0"/>
              <a:t>_</a:t>
            </a:r>
          </a:p>
          <a:p>
            <a:pPr lvl="3" algn="just"/>
            <a:r>
              <a:rPr lang="zh-CN" altLang="zh-CN" dirty="0"/>
              <a:t>比如</a:t>
            </a:r>
            <a:r>
              <a:rPr lang="en-US" altLang="zh-CN" dirty="0" err="1"/>
              <a:t>my_book</a:t>
            </a:r>
            <a:r>
              <a:rPr lang="zh-CN" altLang="zh-CN" dirty="0"/>
              <a:t>是一个有效的变量名，而</a:t>
            </a:r>
            <a:r>
              <a:rPr lang="en-US" altLang="zh-CN" dirty="0"/>
              <a:t>9book</a:t>
            </a:r>
            <a:r>
              <a:rPr lang="zh-CN" altLang="zh-CN" dirty="0"/>
              <a:t>则不是一个有效的变量名</a:t>
            </a:r>
            <a:endParaRPr lang="en-US" altLang="zh-CN" dirty="0"/>
          </a:p>
          <a:p>
            <a:pPr lvl="1" algn="just"/>
            <a:endParaRPr lang="en-US" altLang="zh-CN" dirty="0"/>
          </a:p>
          <a:p>
            <a:pPr lvl="1" algn="just"/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913375-74E8-4109-90FE-EBF851E1C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695" y="3175198"/>
            <a:ext cx="5913120" cy="162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34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C8600-65F6-4265-B02A-E6F84DAC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D325C-BCDD-49B5-BF3A-5D3A44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8229599" cy="3937000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/>
              <a:t>Python</a:t>
            </a:r>
            <a:r>
              <a:rPr lang="zh-CN" altLang="en-US" dirty="0"/>
              <a:t>语言基础：变量、常量、注释</a:t>
            </a:r>
            <a:endParaRPr lang="en-US" altLang="zh-CN" dirty="0"/>
          </a:p>
          <a:p>
            <a:pPr lvl="1" algn="just"/>
            <a:r>
              <a:rPr lang="zh-CN" altLang="zh-CN" dirty="0">
                <a:solidFill>
                  <a:srgbClr val="C00000"/>
                </a:solidFill>
              </a:rPr>
              <a:t>常量</a:t>
            </a:r>
            <a:r>
              <a:rPr lang="zh-CN" altLang="zh-CN" dirty="0"/>
              <a:t>是在程序的执行过程中不能改变的量，包括整数、小数、字符串等常量</a:t>
            </a:r>
            <a:endParaRPr lang="en-US" altLang="zh-CN" dirty="0"/>
          </a:p>
          <a:p>
            <a:pPr lvl="2" algn="just"/>
            <a:r>
              <a:rPr lang="zh-CN" altLang="zh-CN" dirty="0"/>
              <a:t>比如</a:t>
            </a:r>
            <a:r>
              <a:rPr lang="en-US" altLang="zh-CN" dirty="0"/>
              <a:t>35</a:t>
            </a:r>
            <a:r>
              <a:rPr lang="zh-CN" altLang="zh-CN" dirty="0"/>
              <a:t>是一个整数常量，而</a:t>
            </a:r>
            <a:r>
              <a:rPr lang="en-US" altLang="zh-CN" dirty="0"/>
              <a:t>76.7</a:t>
            </a:r>
            <a:r>
              <a:rPr lang="zh-CN" altLang="zh-CN" dirty="0"/>
              <a:t>则是一个小数常量，而</a:t>
            </a:r>
            <a:r>
              <a:rPr lang="en-US" altLang="zh-CN" dirty="0"/>
              <a:t>“I am a boy”</a:t>
            </a:r>
            <a:r>
              <a:rPr lang="zh-CN" altLang="zh-CN" dirty="0"/>
              <a:t>是一个字符串常量</a:t>
            </a:r>
            <a:endParaRPr lang="en-US" altLang="zh-CN" dirty="0"/>
          </a:p>
          <a:p>
            <a:pPr lvl="1" algn="just"/>
            <a:endParaRPr lang="en-US" altLang="zh-CN" dirty="0"/>
          </a:p>
          <a:p>
            <a:pPr lvl="1" algn="just"/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913375-74E8-4109-90FE-EBF851E1C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023" y="2971454"/>
            <a:ext cx="5913120" cy="162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67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C8600-65F6-4265-B02A-E6F84DAC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D325C-BCDD-49B5-BF3A-5D3A44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8229599" cy="3937000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/>
              <a:t>Python</a:t>
            </a:r>
            <a:r>
              <a:rPr lang="zh-CN" altLang="en-US" dirty="0"/>
              <a:t>语言基础：变量、常量、注释</a:t>
            </a:r>
            <a:endParaRPr lang="en-US" altLang="zh-CN" dirty="0"/>
          </a:p>
          <a:p>
            <a:pPr lvl="1" algn="just"/>
            <a:r>
              <a:rPr lang="en-US" altLang="zh-CN" dirty="0"/>
              <a:t>Python</a:t>
            </a:r>
            <a:r>
              <a:rPr lang="zh-CN" altLang="zh-CN" dirty="0"/>
              <a:t>的</a:t>
            </a:r>
            <a:r>
              <a:rPr lang="zh-CN" altLang="zh-CN" dirty="0">
                <a:solidFill>
                  <a:srgbClr val="C00000"/>
                </a:solidFill>
              </a:rPr>
              <a:t>注释</a:t>
            </a:r>
            <a:r>
              <a:rPr lang="zh-CN" altLang="zh-CN" dirty="0"/>
              <a:t>以</a:t>
            </a:r>
            <a:r>
              <a:rPr lang="en-US" altLang="zh-CN" dirty="0"/>
              <a:t>#</a:t>
            </a:r>
            <a:r>
              <a:rPr lang="zh-CN" altLang="zh-CN" dirty="0"/>
              <a:t>号开头，</a:t>
            </a:r>
            <a:r>
              <a:rPr lang="en-US" altLang="zh-CN" dirty="0"/>
              <a:t>#</a:t>
            </a:r>
            <a:r>
              <a:rPr lang="zh-CN" altLang="zh-CN" dirty="0"/>
              <a:t>号之后一直到一行末尾的所有字符，都是注释的一部分，</a:t>
            </a:r>
            <a:r>
              <a:rPr lang="en-US" altLang="zh-CN" dirty="0"/>
              <a:t>Python</a:t>
            </a:r>
            <a:r>
              <a:rPr lang="zh-CN" altLang="zh-CN" dirty="0"/>
              <a:t>解释器将忽略它们，不予执行</a:t>
            </a:r>
            <a:endParaRPr lang="en-US" altLang="zh-CN" dirty="0"/>
          </a:p>
          <a:p>
            <a:pPr lvl="2" algn="just"/>
            <a:r>
              <a:rPr lang="zh-CN" altLang="zh-CN" dirty="0"/>
              <a:t>下面的代码里，</a:t>
            </a:r>
            <a:r>
              <a:rPr lang="en-US" altLang="zh-CN" dirty="0"/>
              <a:t>this is a comment</a:t>
            </a:r>
            <a:r>
              <a:rPr lang="zh-CN" altLang="zh-CN" dirty="0"/>
              <a:t>和</a:t>
            </a:r>
            <a:r>
              <a:rPr lang="en-US" altLang="zh-CN" dirty="0"/>
              <a:t>this is another comment</a:t>
            </a:r>
            <a:r>
              <a:rPr lang="zh-CN" altLang="zh-CN" dirty="0"/>
              <a:t>都是注释</a:t>
            </a:r>
            <a:endParaRPr lang="en-US" altLang="zh-CN" dirty="0"/>
          </a:p>
          <a:p>
            <a:pPr lvl="1" algn="just"/>
            <a:endParaRPr lang="en-US" altLang="zh-CN" dirty="0"/>
          </a:p>
        </p:txBody>
      </p:sp>
      <p:pic>
        <p:nvPicPr>
          <p:cNvPr id="6" name="图片 3">
            <a:extLst>
              <a:ext uri="{FF2B5EF4-FFF2-40B4-BE49-F238E27FC236}">
                <a16:creationId xmlns:a16="http://schemas.microsoft.com/office/drawing/2014/main" id="{A85A66C0-6B01-4D3E-84FA-7D34F5CA0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611" y="2739180"/>
            <a:ext cx="6268720" cy="150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99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C8600-65F6-4265-B02A-E6F84DAC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D325C-BCDD-49B5-BF3A-5D3A44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8229599" cy="3937000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/>
              <a:t>Python</a:t>
            </a:r>
            <a:r>
              <a:rPr lang="zh-CN" altLang="en-US" dirty="0"/>
              <a:t>语言基础：</a:t>
            </a:r>
            <a:r>
              <a:rPr lang="zh-CN" altLang="en-US" dirty="0">
                <a:solidFill>
                  <a:srgbClr val="C00000"/>
                </a:solidFill>
              </a:rPr>
              <a:t>数据类型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b="1" dirty="0">
                <a:solidFill>
                  <a:srgbClr val="C00000"/>
                </a:solidFill>
              </a:rPr>
              <a:t>布尔值</a:t>
            </a:r>
            <a:r>
              <a:rPr lang="en-US" altLang="zh-CN" b="1" dirty="0">
                <a:solidFill>
                  <a:srgbClr val="C00000"/>
                </a:solidFill>
              </a:rPr>
              <a:t>bool</a:t>
            </a:r>
            <a:endParaRPr lang="zh-CN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布尔值只有</a:t>
            </a:r>
            <a:r>
              <a:rPr lang="en-US" altLang="zh-CN" dirty="0">
                <a:solidFill>
                  <a:srgbClr val="C00000"/>
                </a:solidFill>
              </a:rPr>
              <a:t>True</a:t>
            </a:r>
            <a:r>
              <a:rPr lang="zh-CN" altLang="zh-CN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False</a:t>
            </a:r>
            <a:r>
              <a:rPr lang="zh-CN" altLang="zh-CN" dirty="0">
                <a:solidFill>
                  <a:srgbClr val="C00000"/>
                </a:solidFill>
              </a:rPr>
              <a:t>两种值</a:t>
            </a:r>
            <a:r>
              <a:rPr lang="zh-CN" altLang="zh-CN" dirty="0"/>
              <a:t>，要么是</a:t>
            </a:r>
            <a:r>
              <a:rPr lang="en-US" altLang="zh-CN" dirty="0"/>
              <a:t>True</a:t>
            </a:r>
            <a:r>
              <a:rPr lang="zh-CN" altLang="zh-CN" dirty="0"/>
              <a:t>，要么是</a:t>
            </a:r>
            <a:r>
              <a:rPr lang="en-US" altLang="zh-CN" dirty="0"/>
              <a:t>False</a:t>
            </a:r>
          </a:p>
          <a:p>
            <a:pPr lvl="1"/>
            <a:r>
              <a:rPr lang="zh-CN" altLang="zh-CN" dirty="0"/>
              <a:t>在</a:t>
            </a:r>
            <a:r>
              <a:rPr lang="en-US" altLang="zh-CN" dirty="0"/>
              <a:t>Python</a:t>
            </a:r>
            <a:r>
              <a:rPr lang="zh-CN" altLang="zh-CN" dirty="0"/>
              <a:t>中，可以直接用</a:t>
            </a:r>
            <a:r>
              <a:rPr lang="en-US" altLang="zh-CN" dirty="0"/>
              <a:t>True</a:t>
            </a:r>
            <a:r>
              <a:rPr lang="zh-CN" altLang="zh-CN" dirty="0"/>
              <a:t>、</a:t>
            </a:r>
            <a:r>
              <a:rPr lang="en-US" altLang="zh-CN" dirty="0"/>
              <a:t>False</a:t>
            </a:r>
            <a:r>
              <a:rPr lang="zh-CN" altLang="zh-CN" dirty="0"/>
              <a:t>表示布尔值，也可以通过关系运算或者逻辑运算计算出来</a:t>
            </a:r>
            <a:endParaRPr lang="en-US" altLang="zh-CN" dirty="0"/>
          </a:p>
          <a:p>
            <a:pPr lvl="2"/>
            <a:r>
              <a:rPr lang="zh-CN" altLang="zh-CN" dirty="0"/>
              <a:t>下面的代码中，通过关系运算</a:t>
            </a:r>
            <a:r>
              <a:rPr lang="en-US" altLang="zh-CN" dirty="0"/>
              <a:t>3&gt;2(</a:t>
            </a:r>
            <a:r>
              <a:rPr lang="zh-CN" altLang="zh-CN" dirty="0"/>
              <a:t>为真，即</a:t>
            </a:r>
            <a:r>
              <a:rPr lang="en-US" altLang="zh-CN" dirty="0"/>
              <a:t>True)</a:t>
            </a:r>
            <a:r>
              <a:rPr lang="zh-CN" altLang="zh-CN" dirty="0"/>
              <a:t>，给变量</a:t>
            </a:r>
            <a:r>
              <a:rPr lang="en-US" altLang="zh-CN" dirty="0"/>
              <a:t>b1</a:t>
            </a:r>
            <a:r>
              <a:rPr lang="zh-CN" altLang="zh-CN" dirty="0"/>
              <a:t>赋值。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B04C52-3CB5-488D-8C7B-63581516E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119" y="3171519"/>
            <a:ext cx="5556681" cy="169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244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485394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5935" y="157880"/>
            <a:ext cx="3787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2101" y="3053758"/>
            <a:ext cx="269782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817418" y="581891"/>
            <a:ext cx="2178627" cy="1891145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995935" y="1035978"/>
            <a:ext cx="43289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语言简介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编程环境安装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语言入门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常量、变量、注释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运算符、及其优先级、表达式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顺序、分支、循环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面向对象编程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异常处理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</a:p>
        </p:txBody>
      </p:sp>
    </p:spTree>
    <p:extLst>
      <p:ext uri="{BB962C8B-B14F-4D97-AF65-F5344CB8AC3E}">
        <p14:creationId xmlns:p14="http://schemas.microsoft.com/office/powerpoint/2010/main" val="1819415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C8600-65F6-4265-B02A-E6F84DAC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D325C-BCDD-49B5-BF3A-5D3A44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8229599" cy="3937000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/>
              <a:t>Python</a:t>
            </a:r>
            <a:r>
              <a:rPr lang="zh-CN" altLang="en-US" dirty="0"/>
              <a:t>语言基础：数据类型</a:t>
            </a:r>
            <a:endParaRPr lang="en-US" altLang="zh-CN" dirty="0"/>
          </a:p>
          <a:p>
            <a:pPr lvl="1"/>
            <a:r>
              <a:rPr lang="zh-CN" altLang="zh-CN" b="1" dirty="0">
                <a:solidFill>
                  <a:srgbClr val="C00000"/>
                </a:solidFill>
              </a:rPr>
              <a:t>整数</a:t>
            </a:r>
            <a:r>
              <a:rPr lang="en-US" altLang="zh-CN" b="1" dirty="0">
                <a:solidFill>
                  <a:srgbClr val="C00000"/>
                </a:solidFill>
              </a:rPr>
              <a:t>int</a:t>
            </a:r>
            <a:endParaRPr lang="zh-CN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/>
              <a:t>Python</a:t>
            </a:r>
            <a:r>
              <a:rPr lang="zh-CN" altLang="zh-CN" dirty="0"/>
              <a:t>可以表示精度不限的整数</a:t>
            </a:r>
            <a:r>
              <a:rPr lang="en-US" altLang="zh-CN" dirty="0"/>
              <a:t>(</a:t>
            </a:r>
            <a:r>
              <a:rPr lang="zh-CN" altLang="zh-CN" dirty="0"/>
              <a:t>包括</a:t>
            </a:r>
            <a:r>
              <a:rPr lang="en-US" altLang="zh-CN" dirty="0"/>
              <a:t>0</a:t>
            </a:r>
            <a:r>
              <a:rPr lang="zh-CN" altLang="zh-CN" dirty="0"/>
              <a:t>和负整数</a:t>
            </a:r>
            <a:r>
              <a:rPr lang="en-US" altLang="zh-CN" dirty="0"/>
              <a:t>)</a:t>
            </a:r>
          </a:p>
          <a:p>
            <a:pPr lvl="1"/>
            <a:r>
              <a:rPr lang="zh-CN" altLang="zh-CN" dirty="0"/>
              <a:t>在程序中，整数的表示方法和数学上的写法是一致的，比如</a:t>
            </a:r>
            <a:r>
              <a:rPr lang="en-US" altLang="zh-CN" dirty="0"/>
              <a:t>100</a:t>
            </a:r>
            <a:r>
              <a:rPr lang="zh-CN" altLang="zh-CN" dirty="0"/>
              <a:t>、</a:t>
            </a:r>
            <a:r>
              <a:rPr lang="en-US" altLang="zh-CN" dirty="0"/>
              <a:t>-100</a:t>
            </a:r>
            <a:r>
              <a:rPr lang="zh-CN" altLang="zh-CN" dirty="0"/>
              <a:t>、</a:t>
            </a:r>
            <a:r>
              <a:rPr lang="en-US" altLang="zh-CN" dirty="0"/>
              <a:t>0</a:t>
            </a:r>
            <a:r>
              <a:rPr lang="zh-CN" altLang="zh-CN" dirty="0"/>
              <a:t>等</a:t>
            </a:r>
            <a:endParaRPr lang="en-US" altLang="zh-CN" dirty="0"/>
          </a:p>
          <a:p>
            <a:pPr lvl="2"/>
            <a:r>
              <a:rPr lang="zh-CN" altLang="zh-CN" dirty="0"/>
              <a:t>下面的代码中，给整数变量</a:t>
            </a:r>
            <a:r>
              <a:rPr lang="en-US" altLang="zh-CN" dirty="0"/>
              <a:t>a</a:t>
            </a:r>
            <a:r>
              <a:rPr lang="zh-CN" altLang="zh-CN" dirty="0"/>
              <a:t>、</a:t>
            </a:r>
            <a:r>
              <a:rPr lang="en-US" altLang="zh-CN" dirty="0"/>
              <a:t>b</a:t>
            </a:r>
            <a:r>
              <a:rPr lang="zh-CN" altLang="zh-CN" dirty="0"/>
              <a:t>、</a:t>
            </a:r>
            <a:r>
              <a:rPr lang="en-US" altLang="zh-CN" dirty="0"/>
              <a:t>c</a:t>
            </a:r>
            <a:r>
              <a:rPr lang="zh-CN" altLang="zh-CN" dirty="0"/>
              <a:t>进行了赋值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51297A-DE48-41BB-AECC-B6629AA09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916" y="2902056"/>
            <a:ext cx="5110480" cy="1917594"/>
          </a:xfrm>
          <a:prstGeom prst="rect">
            <a:avLst/>
          </a:prstGeom>
        </p:spPr>
      </p:pic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DF4DF95F-12A1-45B0-A103-34A1D58253E3}"/>
              </a:ext>
            </a:extLst>
          </p:cNvPr>
          <p:cNvSpPr/>
          <p:nvPr/>
        </p:nvSpPr>
        <p:spPr>
          <a:xfrm>
            <a:off x="7213600" y="3109686"/>
            <a:ext cx="1672771" cy="896257"/>
          </a:xfrm>
          <a:prstGeom prst="wedgeRoundRectCallout">
            <a:avLst>
              <a:gd name="adj1" fmla="val -90904"/>
              <a:gd name="adj2" fmla="val 557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ysClr val="windowText" lastClr="000000"/>
                </a:solidFill>
              </a:rPr>
              <a:t>0xff</a:t>
            </a:r>
            <a:r>
              <a:rPr lang="zh-CN" altLang="en-US" sz="1600" dirty="0">
                <a:solidFill>
                  <a:sysClr val="windowText" lastClr="000000"/>
                </a:solidFill>
              </a:rPr>
              <a:t>为十六进制整数</a:t>
            </a:r>
          </a:p>
        </p:txBody>
      </p:sp>
    </p:spTree>
    <p:extLst>
      <p:ext uri="{BB962C8B-B14F-4D97-AF65-F5344CB8AC3E}">
        <p14:creationId xmlns:p14="http://schemas.microsoft.com/office/powerpoint/2010/main" val="1713474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C8600-65F6-4265-B02A-E6F84DAC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D325C-BCDD-49B5-BF3A-5D3A44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8229599" cy="3937000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/>
              <a:t>Python</a:t>
            </a:r>
            <a:r>
              <a:rPr lang="zh-CN" altLang="en-US" dirty="0"/>
              <a:t>语言基础：数据类型</a:t>
            </a:r>
            <a:endParaRPr lang="en-US" altLang="zh-CN" dirty="0"/>
          </a:p>
          <a:p>
            <a:pPr lvl="1" algn="just"/>
            <a:r>
              <a:rPr lang="zh-CN" altLang="en-US" sz="1600" b="1" dirty="0">
                <a:solidFill>
                  <a:srgbClr val="C00000"/>
                </a:solidFill>
              </a:rPr>
              <a:t>浮点数</a:t>
            </a:r>
            <a:r>
              <a:rPr lang="en-US" altLang="zh-CN" sz="1600" b="1" dirty="0">
                <a:solidFill>
                  <a:srgbClr val="C00000"/>
                </a:solidFill>
              </a:rPr>
              <a:t>float</a:t>
            </a:r>
          </a:p>
          <a:p>
            <a:pPr lvl="1" algn="just"/>
            <a:r>
              <a:rPr lang="zh-CN" altLang="en-US" sz="1600" dirty="0"/>
              <a:t>浮点数也就是小数</a:t>
            </a:r>
            <a:endParaRPr lang="en-US" altLang="zh-CN" sz="1600" dirty="0"/>
          </a:p>
          <a:p>
            <a:pPr lvl="1" algn="just"/>
            <a:r>
              <a:rPr lang="zh-CN" altLang="en-US" sz="1600" dirty="0"/>
              <a:t>浮点数可以使用标准的写法，如</a:t>
            </a:r>
            <a:r>
              <a:rPr lang="en-US" altLang="zh-CN" sz="1600" dirty="0"/>
              <a:t>3.23</a:t>
            </a:r>
            <a:r>
              <a:rPr lang="zh-CN" altLang="en-US" sz="1600" dirty="0"/>
              <a:t>、</a:t>
            </a:r>
            <a:r>
              <a:rPr lang="en-US" altLang="zh-CN" sz="1600" dirty="0"/>
              <a:t>3.24</a:t>
            </a:r>
            <a:r>
              <a:rPr lang="zh-CN" altLang="en-US" sz="1600" dirty="0"/>
              <a:t>、</a:t>
            </a:r>
            <a:r>
              <a:rPr lang="en-US" altLang="zh-CN" sz="1600" dirty="0"/>
              <a:t>-9.11</a:t>
            </a:r>
            <a:r>
              <a:rPr lang="zh-CN" altLang="en-US" sz="1600" dirty="0"/>
              <a:t>等，也可以使用科学计数法表示，比如</a:t>
            </a:r>
            <a:r>
              <a:rPr lang="en-US" altLang="zh-CN" sz="1600" dirty="0"/>
              <a:t>3.23e3</a:t>
            </a:r>
            <a:r>
              <a:rPr lang="zh-CN" altLang="en-US" sz="1600" dirty="0"/>
              <a:t>表示</a:t>
            </a:r>
            <a:r>
              <a:rPr lang="en-US" altLang="zh-CN" sz="1600" dirty="0"/>
              <a:t>3.23*103</a:t>
            </a:r>
            <a:r>
              <a:rPr lang="zh-CN" altLang="en-US" sz="1600" dirty="0"/>
              <a:t>，即</a:t>
            </a:r>
            <a:r>
              <a:rPr lang="en-US" altLang="zh-CN" sz="1600" dirty="0"/>
              <a:t>3230</a:t>
            </a:r>
            <a:r>
              <a:rPr lang="zh-CN" altLang="en-US" sz="1600" dirty="0"/>
              <a:t>，</a:t>
            </a:r>
            <a:r>
              <a:rPr lang="en-US" altLang="zh-CN" sz="1600" dirty="0"/>
              <a:t>1.2e-5</a:t>
            </a:r>
            <a:r>
              <a:rPr lang="zh-CN" altLang="en-US" sz="1600" dirty="0"/>
              <a:t>表示</a:t>
            </a:r>
            <a:r>
              <a:rPr lang="en-US" altLang="zh-CN" sz="1600" dirty="0"/>
              <a:t>0.000012</a:t>
            </a:r>
          </a:p>
          <a:p>
            <a:pPr lvl="2" algn="just"/>
            <a:r>
              <a:rPr lang="zh-CN" altLang="en-US" sz="1400" dirty="0"/>
              <a:t>下面的代码中，分别给变量</a:t>
            </a:r>
            <a:r>
              <a:rPr lang="en-US" altLang="zh-CN" sz="1400" dirty="0"/>
              <a:t>f1</a:t>
            </a:r>
            <a:r>
              <a:rPr lang="zh-CN" altLang="en-US" sz="1400" dirty="0"/>
              <a:t>、</a:t>
            </a:r>
            <a:r>
              <a:rPr lang="en-US" altLang="zh-CN" sz="1400" dirty="0"/>
              <a:t>f2</a:t>
            </a:r>
            <a:r>
              <a:rPr lang="zh-CN" altLang="en-US" sz="1400" dirty="0"/>
              <a:t>进行了浮点数赋值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71F29E4-4C2C-44E7-81D0-5773AE71B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92" y="2787650"/>
            <a:ext cx="6644640" cy="197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0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C8600-65F6-4265-B02A-E6F84DAC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D325C-BCDD-49B5-BF3A-5D3A44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8229599" cy="3937000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/>
              <a:t>Python</a:t>
            </a:r>
            <a:r>
              <a:rPr lang="zh-CN" altLang="en-US" dirty="0"/>
              <a:t>语言基础：数据类型</a:t>
            </a:r>
            <a:endParaRPr lang="en-US" altLang="zh-CN" dirty="0"/>
          </a:p>
          <a:p>
            <a:pPr lvl="1"/>
            <a:r>
              <a:rPr lang="zh-CN" altLang="zh-CN" sz="1600" b="1" dirty="0">
                <a:solidFill>
                  <a:srgbClr val="C00000"/>
                </a:solidFill>
              </a:rPr>
              <a:t>复数</a:t>
            </a:r>
            <a:r>
              <a:rPr lang="en-US" altLang="zh-CN" sz="1600" b="1" dirty="0">
                <a:solidFill>
                  <a:srgbClr val="C00000"/>
                </a:solidFill>
              </a:rPr>
              <a:t>complex</a:t>
            </a:r>
            <a:endParaRPr lang="zh-CN" altLang="zh-CN" sz="1600" dirty="0">
              <a:solidFill>
                <a:srgbClr val="C00000"/>
              </a:solidFill>
            </a:endParaRPr>
          </a:p>
          <a:p>
            <a:pPr lvl="1"/>
            <a:r>
              <a:rPr lang="zh-CN" altLang="zh-CN" sz="1600" dirty="0"/>
              <a:t>除了整数和小数，</a:t>
            </a:r>
            <a:r>
              <a:rPr lang="en-US" altLang="zh-CN" sz="1600" dirty="0"/>
              <a:t>Python</a:t>
            </a:r>
            <a:r>
              <a:rPr lang="zh-CN" altLang="zh-CN" sz="1600" dirty="0"/>
              <a:t>还支持复数，复数包括实部和虚部，虚部带一个字符</a:t>
            </a:r>
            <a:r>
              <a:rPr lang="en-US" altLang="zh-CN" sz="1600" dirty="0"/>
              <a:t>j</a:t>
            </a:r>
          </a:p>
          <a:p>
            <a:pPr lvl="2"/>
            <a:r>
              <a:rPr lang="zh-CN" altLang="zh-CN" sz="1400" dirty="0"/>
              <a:t>下面的代码，分别给变量</a:t>
            </a:r>
            <a:r>
              <a:rPr lang="en-US" altLang="zh-CN" sz="1400" dirty="0"/>
              <a:t>c1</a:t>
            </a:r>
            <a:r>
              <a:rPr lang="zh-CN" altLang="zh-CN" sz="1400" dirty="0"/>
              <a:t>和</a:t>
            </a:r>
            <a:r>
              <a:rPr lang="en-US" altLang="zh-CN" sz="1400" dirty="0"/>
              <a:t>c2</a:t>
            </a:r>
            <a:r>
              <a:rPr lang="zh-CN" altLang="zh-CN" sz="1400" dirty="0"/>
              <a:t>进行了复数赋值。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EC75C8-D167-421F-8B45-CDAB42518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827" y="2482280"/>
            <a:ext cx="5276427" cy="154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01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C8600-65F6-4265-B02A-E6F84DAC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D325C-BCDD-49B5-BF3A-5D3A44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49"/>
            <a:ext cx="4140199" cy="4005695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</a:pPr>
            <a:r>
              <a:rPr lang="en-US" altLang="zh-CN" dirty="0"/>
              <a:t>Python</a:t>
            </a:r>
            <a:r>
              <a:rPr lang="zh-CN" altLang="en-US" dirty="0"/>
              <a:t>语言基础：数据类型</a:t>
            </a:r>
            <a:endParaRPr lang="en-US" altLang="zh-CN" dirty="0"/>
          </a:p>
          <a:p>
            <a:pPr lvl="1" algn="just">
              <a:lnSpc>
                <a:spcPct val="110000"/>
              </a:lnSpc>
            </a:pPr>
            <a:r>
              <a:rPr lang="zh-CN" altLang="zh-CN" sz="1600" b="1" dirty="0">
                <a:solidFill>
                  <a:srgbClr val="C00000"/>
                </a:solidFill>
              </a:rPr>
              <a:t>字符串</a:t>
            </a:r>
            <a:r>
              <a:rPr lang="en-US" altLang="zh-CN" sz="1600" b="1" dirty="0">
                <a:solidFill>
                  <a:srgbClr val="C00000"/>
                </a:solidFill>
              </a:rPr>
              <a:t>str</a:t>
            </a:r>
            <a:endParaRPr lang="zh-CN" altLang="zh-CN" sz="1600" dirty="0">
              <a:solidFill>
                <a:srgbClr val="C00000"/>
              </a:solidFill>
            </a:endParaRPr>
          </a:p>
          <a:p>
            <a:pPr lvl="1" algn="just">
              <a:lnSpc>
                <a:spcPct val="110000"/>
              </a:lnSpc>
            </a:pPr>
            <a:r>
              <a:rPr lang="zh-CN" altLang="zh-CN" sz="1600" dirty="0"/>
              <a:t>字符串是由若干字符组成的有序序列，字符串可以用单引号或者双引号括起来</a:t>
            </a:r>
            <a:endParaRPr lang="en-US" altLang="zh-CN" sz="1600" dirty="0"/>
          </a:p>
          <a:p>
            <a:pPr lvl="1" algn="just">
              <a:lnSpc>
                <a:spcPct val="110000"/>
              </a:lnSpc>
            </a:pPr>
            <a:r>
              <a:rPr lang="zh-CN" altLang="zh-CN" sz="1600" dirty="0"/>
              <a:t>如果分别用三个双引号首尾括起来，可以用若干行的字符串常量，给一个字符串变量赋值，换行和空格都是字符串的一部分</a:t>
            </a:r>
            <a:endParaRPr lang="en-US" altLang="zh-CN" sz="1600" dirty="0"/>
          </a:p>
          <a:p>
            <a:pPr lvl="1" algn="just">
              <a:lnSpc>
                <a:spcPct val="110000"/>
              </a:lnSpc>
            </a:pPr>
            <a:r>
              <a:rPr lang="zh-CN" altLang="zh-CN" sz="1600" dirty="0"/>
              <a:t>下面代码中，分别给变量</a:t>
            </a:r>
            <a:r>
              <a:rPr lang="en-US" altLang="zh-CN" sz="1600" dirty="0"/>
              <a:t>s1</a:t>
            </a:r>
            <a:r>
              <a:rPr lang="zh-CN" altLang="zh-CN" sz="1600" dirty="0"/>
              <a:t>、</a:t>
            </a:r>
            <a:r>
              <a:rPr lang="en-US" altLang="zh-CN" sz="1600" dirty="0"/>
              <a:t>s2</a:t>
            </a:r>
            <a:r>
              <a:rPr lang="zh-CN" altLang="zh-CN" sz="1600" dirty="0"/>
              <a:t>、</a:t>
            </a:r>
            <a:r>
              <a:rPr lang="en-US" altLang="zh-CN" sz="1600" dirty="0"/>
              <a:t>s3</a:t>
            </a:r>
            <a:r>
              <a:rPr lang="zh-CN" altLang="zh-CN" sz="1600" dirty="0"/>
              <a:t>和</a:t>
            </a:r>
            <a:r>
              <a:rPr lang="en-US" altLang="zh-CN" sz="1600" dirty="0"/>
              <a:t>s4</a:t>
            </a:r>
            <a:r>
              <a:rPr lang="zh-CN" altLang="zh-CN" sz="1600" dirty="0"/>
              <a:t>进行了字符串赋值。并且通过下标寻访其元素</a:t>
            </a:r>
            <a:r>
              <a:rPr lang="en-US" altLang="zh-CN" sz="1600" dirty="0"/>
              <a:t>(</a:t>
            </a:r>
            <a:r>
              <a:rPr lang="zh-CN" altLang="zh-CN" sz="1600" dirty="0"/>
              <a:t>即字符</a:t>
            </a:r>
            <a:r>
              <a:rPr lang="en-US" altLang="zh-CN" sz="1600" dirty="0"/>
              <a:t>)</a:t>
            </a:r>
          </a:p>
          <a:p>
            <a:pPr lvl="1" algn="just">
              <a:lnSpc>
                <a:spcPct val="110000"/>
              </a:lnSpc>
            </a:pPr>
            <a:r>
              <a:rPr lang="zh-CN" altLang="zh-CN" sz="1600" dirty="0">
                <a:solidFill>
                  <a:srgbClr val="C00000"/>
                </a:solidFill>
              </a:rPr>
              <a:t>下标的各种使用方式，代码中给出了说明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lvl="2" algn="just">
              <a:lnSpc>
                <a:spcPct val="110000"/>
              </a:lnSpc>
            </a:pPr>
            <a:r>
              <a:rPr lang="zh-CN" altLang="zh-CN" sz="1400" dirty="0">
                <a:solidFill>
                  <a:srgbClr val="C00000"/>
                </a:solidFill>
              </a:rPr>
              <a:t>注意</a:t>
            </a:r>
            <a:r>
              <a:rPr lang="en-US" altLang="zh-CN" sz="1400" dirty="0">
                <a:solidFill>
                  <a:srgbClr val="C00000"/>
                </a:solidFill>
              </a:rPr>
              <a:t>Python</a:t>
            </a:r>
            <a:r>
              <a:rPr lang="zh-CN" altLang="zh-CN" sz="1400" dirty="0">
                <a:solidFill>
                  <a:srgbClr val="C00000"/>
                </a:solidFill>
              </a:rPr>
              <a:t>的下标是从</a:t>
            </a:r>
            <a:r>
              <a:rPr lang="en-US" altLang="zh-CN" sz="1400" dirty="0">
                <a:solidFill>
                  <a:srgbClr val="C00000"/>
                </a:solidFill>
              </a:rPr>
              <a:t>0</a:t>
            </a:r>
            <a:r>
              <a:rPr lang="zh-CN" altLang="zh-CN" sz="1400" dirty="0">
                <a:solidFill>
                  <a:srgbClr val="C00000"/>
                </a:solidFill>
              </a:rPr>
              <a:t>开始的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C9D8AF-4EA4-4903-A6A7-CF217F636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236" y="999247"/>
            <a:ext cx="4205490" cy="364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5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C8600-65F6-4265-B02A-E6F84DAC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D325C-BCDD-49B5-BF3A-5D3A44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819150"/>
            <a:ext cx="3769360" cy="3937000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/>
              <a:t>Python</a:t>
            </a:r>
            <a:r>
              <a:rPr lang="zh-CN" altLang="en-US" dirty="0"/>
              <a:t>语言基础：数据类型</a:t>
            </a:r>
            <a:endParaRPr lang="en-US" altLang="zh-CN" dirty="0"/>
          </a:p>
          <a:p>
            <a:pPr algn="just"/>
            <a:r>
              <a:rPr lang="zh-CN" altLang="zh-CN" sz="1600" b="1" dirty="0">
                <a:solidFill>
                  <a:srgbClr val="C00000"/>
                </a:solidFill>
              </a:rPr>
              <a:t>列表</a:t>
            </a:r>
            <a:r>
              <a:rPr lang="en-US" altLang="zh-CN" sz="1600" b="1" dirty="0">
                <a:solidFill>
                  <a:srgbClr val="C00000"/>
                </a:solidFill>
              </a:rPr>
              <a:t>list</a:t>
            </a:r>
            <a:endParaRPr lang="zh-CN" altLang="zh-CN" sz="1600" dirty="0">
              <a:solidFill>
                <a:srgbClr val="C00000"/>
              </a:solidFill>
            </a:endParaRPr>
          </a:p>
          <a:p>
            <a:pPr lvl="1" algn="just"/>
            <a:r>
              <a:rPr lang="zh-CN" altLang="zh-CN" sz="1600" dirty="0"/>
              <a:t>列表是包含多种不同类型的元素的、可以改变的有序序列，当然列表的元素也可以是同样类型的，比如整数列表、小数列表等</a:t>
            </a:r>
            <a:endParaRPr lang="en-US" altLang="zh-CN" sz="1600" dirty="0"/>
          </a:p>
          <a:p>
            <a:pPr lvl="1" algn="just"/>
            <a:r>
              <a:rPr lang="zh-CN" altLang="zh-CN" sz="1600" dirty="0"/>
              <a:t>列表的表示方法是，用</a:t>
            </a:r>
            <a:r>
              <a:rPr lang="en-US" altLang="zh-CN" sz="1600" dirty="0"/>
              <a:t>[]</a:t>
            </a:r>
            <a:r>
              <a:rPr lang="zh-CN" altLang="zh-CN" sz="1600" dirty="0"/>
              <a:t>把元素包含起来，中间用逗号隔开</a:t>
            </a:r>
            <a:endParaRPr lang="en-US" altLang="zh-CN" sz="1600" dirty="0"/>
          </a:p>
          <a:p>
            <a:pPr lvl="1" algn="just"/>
            <a:r>
              <a:rPr lang="zh-CN" altLang="zh-CN" sz="1600" dirty="0"/>
              <a:t>下面的代码中，给列表</a:t>
            </a:r>
            <a:r>
              <a:rPr lang="en-US" altLang="zh-CN" sz="1600" dirty="0"/>
              <a:t>list</a:t>
            </a:r>
            <a:r>
              <a:rPr lang="zh-CN" altLang="zh-CN" sz="1600" dirty="0"/>
              <a:t>进行了赋值，并且通过下标寻访其元素</a:t>
            </a:r>
            <a:endParaRPr lang="en-US" altLang="zh-CN" sz="1600" dirty="0"/>
          </a:p>
          <a:p>
            <a:pPr lvl="1" algn="just"/>
            <a:r>
              <a:rPr lang="zh-CN" altLang="zh-CN" sz="1600" dirty="0">
                <a:solidFill>
                  <a:srgbClr val="C00000"/>
                </a:solidFill>
              </a:rPr>
              <a:t>下标的各种使用方式，代码中给出了说明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1ED8D4-516C-48AF-B9AF-83317E27F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976" y="1005840"/>
            <a:ext cx="4603956" cy="365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008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下标范围总结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列表、元组、数组等</a:t>
            </a:r>
            <a:endParaRPr kumimoji="1" lang="en-US" altLang="zh-CN" dirty="0"/>
          </a:p>
          <a:p>
            <a:endParaRPr kumimoji="1"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166853"/>
              </p:ext>
            </p:extLst>
          </p:nvPr>
        </p:nvGraphicFramePr>
        <p:xfrm>
          <a:off x="3501737" y="768985"/>
          <a:ext cx="54013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218">
                  <a:extLst>
                    <a:ext uri="{9D8B030D-6E8A-4147-A177-3AD203B41FA5}">
                      <a16:colId xmlns:a16="http://schemas.microsoft.com/office/drawing/2014/main" val="2214776311"/>
                    </a:ext>
                  </a:extLst>
                </a:gridCol>
                <a:gridCol w="900218">
                  <a:extLst>
                    <a:ext uri="{9D8B030D-6E8A-4147-A177-3AD203B41FA5}">
                      <a16:colId xmlns:a16="http://schemas.microsoft.com/office/drawing/2014/main" val="319276414"/>
                    </a:ext>
                  </a:extLst>
                </a:gridCol>
                <a:gridCol w="900218">
                  <a:extLst>
                    <a:ext uri="{9D8B030D-6E8A-4147-A177-3AD203B41FA5}">
                      <a16:colId xmlns:a16="http://schemas.microsoft.com/office/drawing/2014/main" val="2999262314"/>
                    </a:ext>
                  </a:extLst>
                </a:gridCol>
                <a:gridCol w="900218">
                  <a:extLst>
                    <a:ext uri="{9D8B030D-6E8A-4147-A177-3AD203B41FA5}">
                      <a16:colId xmlns:a16="http://schemas.microsoft.com/office/drawing/2014/main" val="765130891"/>
                    </a:ext>
                  </a:extLst>
                </a:gridCol>
                <a:gridCol w="900218">
                  <a:extLst>
                    <a:ext uri="{9D8B030D-6E8A-4147-A177-3AD203B41FA5}">
                      <a16:colId xmlns:a16="http://schemas.microsoft.com/office/drawing/2014/main" val="76884307"/>
                    </a:ext>
                  </a:extLst>
                </a:gridCol>
                <a:gridCol w="900218">
                  <a:extLst>
                    <a:ext uri="{9D8B030D-6E8A-4147-A177-3AD203B41FA5}">
                      <a16:colId xmlns:a16="http://schemas.microsoft.com/office/drawing/2014/main" val="1272977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55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88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77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213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顺序下标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300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逆序下标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-5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-4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-3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-2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-1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90392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294896"/>
              </p:ext>
            </p:extLst>
          </p:nvPr>
        </p:nvGraphicFramePr>
        <p:xfrm>
          <a:off x="652871" y="1945640"/>
          <a:ext cx="8077472" cy="309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348">
                  <a:extLst>
                    <a:ext uri="{9D8B030D-6E8A-4147-A177-3AD203B41FA5}">
                      <a16:colId xmlns:a16="http://schemas.microsoft.com/office/drawing/2014/main" val="689425535"/>
                    </a:ext>
                  </a:extLst>
                </a:gridCol>
                <a:gridCol w="6582124">
                  <a:extLst>
                    <a:ext uri="{9D8B030D-6E8A-4147-A177-3AD203B41FA5}">
                      <a16:colId xmlns:a16="http://schemas.microsoft.com/office/drawing/2014/main" val="20317599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500" dirty="0"/>
                        <a:t>下标范围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00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009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dirty="0"/>
                        <a:t>[0]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dirty="0"/>
                        <a:t>0</a:t>
                      </a:r>
                      <a:r>
                        <a:rPr lang="zh-CN" altLang="en-US" sz="1500" dirty="0"/>
                        <a:t>号下标元素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23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dirty="0"/>
                        <a:t>[1:3]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dirty="0"/>
                        <a:t>1</a:t>
                      </a:r>
                      <a:r>
                        <a:rPr lang="zh-CN" altLang="en-US" sz="1500" dirty="0"/>
                        <a:t>、</a:t>
                      </a:r>
                      <a:r>
                        <a:rPr lang="en-US" altLang="zh-CN" sz="1500" dirty="0"/>
                        <a:t>2</a:t>
                      </a:r>
                      <a:r>
                        <a:rPr lang="zh-CN" altLang="en-US" sz="1500" dirty="0"/>
                        <a:t>等下标对应子序列，</a:t>
                      </a:r>
                      <a:r>
                        <a:rPr lang="zh-CN" altLang="en-US" sz="1500" dirty="0">
                          <a:solidFill>
                            <a:srgbClr val="C00000"/>
                          </a:solidFill>
                        </a:rPr>
                        <a:t>注意不包括下标</a:t>
                      </a:r>
                      <a:r>
                        <a:rPr lang="en-US" altLang="zh-CN" sz="1500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zh-CN" alt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764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dirty="0"/>
                        <a:t>[1:]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dirty="0"/>
                        <a:t>1</a:t>
                      </a:r>
                      <a:r>
                        <a:rPr lang="zh-CN" altLang="en-US" sz="1500" dirty="0"/>
                        <a:t>、</a:t>
                      </a:r>
                      <a:r>
                        <a:rPr lang="en-US" altLang="zh-CN" sz="1500" dirty="0"/>
                        <a:t>2</a:t>
                      </a:r>
                      <a:r>
                        <a:rPr lang="zh-CN" altLang="en-US" sz="1500" dirty="0"/>
                        <a:t>、</a:t>
                      </a:r>
                      <a:r>
                        <a:rPr lang="en-US" altLang="zh-CN" sz="1500" dirty="0"/>
                        <a:t>3</a:t>
                      </a:r>
                      <a:r>
                        <a:rPr lang="zh-CN" altLang="en-US" sz="1500" dirty="0"/>
                        <a:t>、</a:t>
                      </a:r>
                      <a:r>
                        <a:rPr lang="en-US" altLang="zh-CN" sz="1500" dirty="0"/>
                        <a:t>4</a:t>
                      </a:r>
                      <a:r>
                        <a:rPr lang="zh-CN" altLang="en-US" sz="1500" dirty="0"/>
                        <a:t>等下标对应子序列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166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dirty="0"/>
                        <a:t>[:3]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dirty="0"/>
                        <a:t>0</a:t>
                      </a:r>
                      <a:r>
                        <a:rPr lang="zh-CN" altLang="en-US" sz="1500" dirty="0"/>
                        <a:t>、</a:t>
                      </a:r>
                      <a:r>
                        <a:rPr lang="en-US" altLang="zh-CN" sz="1500" dirty="0"/>
                        <a:t>1</a:t>
                      </a:r>
                      <a:r>
                        <a:rPr lang="zh-CN" altLang="en-US" sz="1500" dirty="0"/>
                        <a:t>、</a:t>
                      </a:r>
                      <a:r>
                        <a:rPr lang="en-US" altLang="zh-CN" sz="1500" dirty="0"/>
                        <a:t>2</a:t>
                      </a:r>
                      <a:r>
                        <a:rPr lang="zh-CN" altLang="en-US" sz="1500" dirty="0"/>
                        <a:t>等下标对应子序列，</a:t>
                      </a:r>
                      <a:r>
                        <a:rPr lang="zh-CN" altLang="en-US" sz="1500" dirty="0">
                          <a:solidFill>
                            <a:srgbClr val="C00000"/>
                          </a:solidFill>
                        </a:rPr>
                        <a:t>注意不包括下标</a:t>
                      </a:r>
                      <a:r>
                        <a:rPr lang="en-US" altLang="zh-CN" sz="1500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zh-CN" alt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140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dirty="0"/>
                        <a:t>[-1]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00" dirty="0"/>
                        <a:t>倒数最后一个元素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579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dirty="0"/>
                        <a:t>[:-1]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00" dirty="0"/>
                        <a:t>从头开始，到倒数最后一个元素之前的元素，</a:t>
                      </a:r>
                      <a:r>
                        <a:rPr lang="zh-CN" altLang="en-US" sz="1500" dirty="0">
                          <a:solidFill>
                            <a:srgbClr val="C00000"/>
                          </a:solidFill>
                        </a:rPr>
                        <a:t>注意不包括下标</a:t>
                      </a:r>
                      <a:r>
                        <a:rPr lang="en-US" altLang="zh-CN" sz="1500" dirty="0">
                          <a:solidFill>
                            <a:srgbClr val="C00000"/>
                          </a:solidFill>
                        </a:rPr>
                        <a:t>-1</a:t>
                      </a:r>
                      <a:r>
                        <a:rPr lang="zh-CN" altLang="en-US" sz="1500" dirty="0">
                          <a:solidFill>
                            <a:srgbClr val="C00000"/>
                          </a:solidFill>
                        </a:rPr>
                        <a:t>，</a:t>
                      </a:r>
                      <a:r>
                        <a:rPr lang="zh-CN" altLang="en-US" sz="1500" dirty="0"/>
                        <a:t>构成的子序列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510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dirty="0"/>
                        <a:t>[0:5:2]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dirty="0"/>
                        <a:t>0</a:t>
                      </a:r>
                      <a:r>
                        <a:rPr lang="zh-CN" altLang="en-US" sz="1500" dirty="0"/>
                        <a:t>、</a:t>
                      </a:r>
                      <a:r>
                        <a:rPr lang="en-US" altLang="zh-CN" sz="1500" dirty="0"/>
                        <a:t>2</a:t>
                      </a:r>
                      <a:r>
                        <a:rPr lang="zh-CN" altLang="en-US" sz="1500" dirty="0"/>
                        <a:t>、</a:t>
                      </a:r>
                      <a:r>
                        <a:rPr lang="en-US" altLang="zh-CN" sz="1500" dirty="0"/>
                        <a:t>4</a:t>
                      </a:r>
                      <a:r>
                        <a:rPr lang="zh-CN" altLang="en-US" sz="1500" dirty="0"/>
                        <a:t>等下标对应的子序列，注意步长为</a:t>
                      </a:r>
                      <a:r>
                        <a:rPr lang="en-US" altLang="zh-CN" sz="1500" dirty="0"/>
                        <a:t>2</a:t>
                      </a:r>
                      <a:r>
                        <a:rPr lang="zh-CN" altLang="en-US" sz="1500" dirty="0"/>
                        <a:t>，</a:t>
                      </a:r>
                      <a:r>
                        <a:rPr lang="zh-CN" altLang="en-US" sz="1500" dirty="0">
                          <a:solidFill>
                            <a:srgbClr val="C00000"/>
                          </a:solidFill>
                        </a:rPr>
                        <a:t>注意不包括下标</a:t>
                      </a:r>
                      <a:r>
                        <a:rPr lang="en-US" altLang="zh-CN" sz="1500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zh-CN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748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961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C8600-65F6-4265-B02A-E6F84DAC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D325C-BCDD-49B5-BF3A-5D3A44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3432463" cy="3937000"/>
          </a:xfrm>
        </p:spPr>
        <p:txBody>
          <a:bodyPr>
            <a:normAutofit/>
          </a:bodyPr>
          <a:lstStyle/>
          <a:p>
            <a:pPr algn="just"/>
            <a:r>
              <a:rPr lang="en-US" altLang="zh-CN" sz="1800" dirty="0"/>
              <a:t>Python</a:t>
            </a:r>
            <a:r>
              <a:rPr lang="zh-CN" altLang="en-US" sz="1800" dirty="0"/>
              <a:t>语言基础：数据类型</a:t>
            </a:r>
            <a:endParaRPr lang="en-US" altLang="zh-CN" sz="1800" dirty="0"/>
          </a:p>
          <a:p>
            <a:pPr algn="just"/>
            <a:r>
              <a:rPr lang="zh-CN" altLang="zh-CN" sz="1800" b="1" dirty="0">
                <a:solidFill>
                  <a:srgbClr val="C00000"/>
                </a:solidFill>
              </a:rPr>
              <a:t>列表</a:t>
            </a:r>
            <a:r>
              <a:rPr lang="en-US" altLang="zh-CN" sz="1800" b="1" dirty="0">
                <a:solidFill>
                  <a:srgbClr val="C00000"/>
                </a:solidFill>
              </a:rPr>
              <a:t>list</a:t>
            </a:r>
            <a:endParaRPr lang="zh-CN" altLang="zh-CN" sz="1800" dirty="0">
              <a:solidFill>
                <a:srgbClr val="C00000"/>
              </a:solidFill>
            </a:endParaRPr>
          </a:p>
          <a:p>
            <a:pPr lvl="1" algn="just"/>
            <a:r>
              <a:rPr lang="zh-CN" altLang="zh-CN" sz="1600" dirty="0"/>
              <a:t>列表是包含多种不同类型的元素的、可以改变的有序序列，当然列表的元素也可以是同样类型的，比如整数列表、小数列表等</a:t>
            </a:r>
            <a:endParaRPr lang="zh-CN" alt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455544" y="3206542"/>
            <a:ext cx="2100531" cy="1072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Helvetica Neue" charset="0"/>
              </a:rPr>
              <a:t>请给出右侧题目的正确选项</a:t>
            </a:r>
            <a:endParaRPr lang="en-US" altLang="zh-CN" sz="2000" b="1" dirty="0">
              <a:solidFill>
                <a:srgbClr val="C00000"/>
              </a:solidFill>
              <a:latin typeface="Helvetica Neue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  <a:effectLst/>
                <a:latin typeface="Helvetica Neue" charset="0"/>
              </a:rPr>
              <a:t>  </a:t>
            </a:r>
            <a:endParaRPr lang="en-US" sz="2800" b="1" dirty="0">
              <a:solidFill>
                <a:srgbClr val="C00000"/>
              </a:solidFill>
              <a:effectLst/>
              <a:latin typeface="Helvetica Neue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68105" y="3206542"/>
            <a:ext cx="643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Helvetica Neue" charset="0"/>
              </a:rPr>
              <a:t>🔔</a:t>
            </a:r>
            <a:r>
              <a:rPr lang="zh-CN" altLang="en-US" sz="2800" dirty="0">
                <a:solidFill>
                  <a:srgbClr val="000000"/>
                </a:solidFill>
                <a:latin typeface="Helvetica Neue" charset="0"/>
              </a:rPr>
              <a:t> 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980" y="704850"/>
            <a:ext cx="4831693" cy="406009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46319" y="2888503"/>
            <a:ext cx="4449336" cy="356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A.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[789,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2.23,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’john’]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       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B.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[789,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2.23]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46319" y="4408101"/>
            <a:ext cx="4449336" cy="356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A.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[‘</a:t>
            </a:r>
            <a:r>
              <a:rPr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abcd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’,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789,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2.23,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’john’]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       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B.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[70.2]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72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C8600-65F6-4265-B02A-E6F84DAC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D325C-BCDD-49B5-BF3A-5D3A44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3909060" cy="39370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200" dirty="0"/>
              <a:t>Python</a:t>
            </a:r>
            <a:r>
              <a:rPr lang="zh-CN" altLang="en-US" sz="2200" dirty="0"/>
              <a:t>语言基础：数据类型</a:t>
            </a:r>
            <a:endParaRPr lang="en-US" altLang="zh-CN" sz="2200" dirty="0"/>
          </a:p>
          <a:p>
            <a:pPr algn="just">
              <a:lnSpc>
                <a:spcPct val="120000"/>
              </a:lnSpc>
            </a:pPr>
            <a:r>
              <a:rPr lang="zh-CN" altLang="zh-CN" b="1" dirty="0">
                <a:solidFill>
                  <a:srgbClr val="C00000"/>
                </a:solidFill>
              </a:rPr>
              <a:t>元组</a:t>
            </a:r>
            <a:r>
              <a:rPr lang="en-US" altLang="zh-CN" b="1" dirty="0">
                <a:solidFill>
                  <a:srgbClr val="C00000"/>
                </a:solidFill>
              </a:rPr>
              <a:t>tuple</a:t>
            </a:r>
            <a:r>
              <a:rPr lang="en-US" altLang="zh-CN" dirty="0">
                <a:solidFill>
                  <a:srgbClr val="C00000"/>
                </a:solidFill>
              </a:rPr>
              <a:t>: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zh-CN" altLang="zh-CN" dirty="0"/>
              <a:t>元组也是一种有序序列，和列表非常相似</a:t>
            </a:r>
            <a:endParaRPr lang="en-US" altLang="zh-CN" dirty="0"/>
          </a:p>
          <a:p>
            <a:pPr lvl="1" algn="just">
              <a:lnSpc>
                <a:spcPct val="120000"/>
              </a:lnSpc>
            </a:pPr>
            <a:r>
              <a:rPr lang="zh-CN" altLang="zh-CN" dirty="0"/>
              <a:t>元组和列表的</a:t>
            </a:r>
            <a:r>
              <a:rPr lang="zh-CN" altLang="en-US" dirty="0"/>
              <a:t>主要</a:t>
            </a:r>
            <a:r>
              <a:rPr lang="zh-CN" altLang="zh-CN" dirty="0"/>
              <a:t>区别</a:t>
            </a:r>
            <a:r>
              <a:rPr lang="zh-CN" altLang="en-US" dirty="0"/>
              <a:t>：</a:t>
            </a:r>
            <a:r>
              <a:rPr lang="zh-CN" altLang="zh-CN" dirty="0"/>
              <a:t>元组一旦初始化后，就不能修改了</a:t>
            </a:r>
            <a:endParaRPr lang="en-US" altLang="zh-CN" dirty="0"/>
          </a:p>
          <a:p>
            <a:pPr lvl="1" algn="just">
              <a:lnSpc>
                <a:spcPct val="120000"/>
              </a:lnSpc>
            </a:pPr>
            <a:r>
              <a:rPr lang="zh-CN" altLang="zh-CN" dirty="0"/>
              <a:t>它也没有</a:t>
            </a:r>
            <a:r>
              <a:rPr lang="en-US" altLang="zh-CN" dirty="0"/>
              <a:t>append()</a:t>
            </a:r>
            <a:r>
              <a:rPr lang="zh-CN" altLang="zh-CN" dirty="0"/>
              <a:t>、</a:t>
            </a:r>
            <a:r>
              <a:rPr lang="en-US" altLang="zh-CN" dirty="0"/>
              <a:t>insert()</a:t>
            </a:r>
            <a:r>
              <a:rPr lang="zh-CN" altLang="zh-CN" dirty="0"/>
              <a:t>这样的方法。元组可以被看作是只读的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b="1" dirty="0">
                <a:solidFill>
                  <a:srgbClr val="C00000"/>
                </a:solidFill>
              </a:rPr>
              <a:t>read-only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zh-CN" altLang="zh-CN" dirty="0"/>
              <a:t>列表</a:t>
            </a:r>
          </a:p>
          <a:p>
            <a:pPr lvl="1" algn="just">
              <a:lnSpc>
                <a:spcPct val="120000"/>
              </a:lnSpc>
            </a:pPr>
            <a:r>
              <a:rPr lang="zh-CN" altLang="zh-CN" dirty="0"/>
              <a:t>由于元组的元素是不可变</a:t>
            </a:r>
            <a:r>
              <a:rPr lang="zh-CN" altLang="en-US" dirty="0"/>
              <a:t>的</a:t>
            </a:r>
            <a:r>
              <a:rPr lang="zh-CN" altLang="zh-CN" dirty="0"/>
              <a:t>，所以用户编写的代码更加安全，不会由于不小心修改了某些元素，而导致程序执行错误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98681"/>
            <a:ext cx="4228102" cy="256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583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C8600-65F6-4265-B02A-E6F84DAC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D325C-BCDD-49B5-BF3A-5D3A44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8229599" cy="1678723"/>
          </a:xfrm>
        </p:spPr>
        <p:txBody>
          <a:bodyPr>
            <a:noAutofit/>
          </a:bodyPr>
          <a:lstStyle/>
          <a:p>
            <a:pPr algn="just"/>
            <a:r>
              <a:rPr lang="en-US" altLang="zh-CN" sz="1600" dirty="0"/>
              <a:t>Python</a:t>
            </a:r>
            <a:r>
              <a:rPr lang="zh-CN" altLang="en-US" sz="1600" dirty="0"/>
              <a:t>语言基础：数据类型</a:t>
            </a:r>
            <a:endParaRPr lang="en-US" altLang="zh-CN" sz="1600" dirty="0"/>
          </a:p>
          <a:p>
            <a:r>
              <a:rPr lang="zh-CN" altLang="zh-CN" sz="1600" b="1" dirty="0">
                <a:solidFill>
                  <a:srgbClr val="C00000"/>
                </a:solidFill>
              </a:rPr>
              <a:t>字典</a:t>
            </a:r>
            <a:r>
              <a:rPr lang="en-US" altLang="zh-CN" sz="1600" b="1" dirty="0">
                <a:solidFill>
                  <a:srgbClr val="C00000"/>
                </a:solidFill>
              </a:rPr>
              <a:t>dict</a:t>
            </a:r>
            <a:endParaRPr lang="zh-CN" altLang="zh-CN" sz="1600" dirty="0">
              <a:solidFill>
                <a:srgbClr val="C00000"/>
              </a:solidFill>
            </a:endParaRPr>
          </a:p>
          <a:p>
            <a:pPr lvl="1" algn="just"/>
            <a:r>
              <a:rPr lang="en-US" altLang="zh-CN" sz="1600" dirty="0"/>
              <a:t>Python</a:t>
            </a:r>
            <a:r>
              <a:rPr lang="zh-CN" altLang="zh-CN" sz="1600" dirty="0"/>
              <a:t>的字典，实际上是一个哈希表</a:t>
            </a:r>
            <a:r>
              <a:rPr lang="en-US" altLang="zh-CN" sz="1600" dirty="0"/>
              <a:t>(Hash Table)</a:t>
            </a:r>
            <a:r>
              <a:rPr lang="zh-CN" altLang="zh-CN" sz="1600" dirty="0"/>
              <a:t>，这个表包含一系列的键值对</a:t>
            </a:r>
            <a:r>
              <a:rPr lang="en-US" altLang="zh-CN" sz="1600" dirty="0"/>
              <a:t>(Key Value Pairs)</a:t>
            </a:r>
            <a:r>
              <a:rPr lang="zh-CN" altLang="zh-CN" sz="1600" dirty="0"/>
              <a:t>，键值对的</a:t>
            </a:r>
            <a:r>
              <a:rPr lang="en-US" altLang="zh-CN" sz="1600" dirty="0"/>
              <a:t>key</a:t>
            </a:r>
            <a:r>
              <a:rPr lang="zh-CN" altLang="zh-CN" sz="1600" dirty="0"/>
              <a:t>和</a:t>
            </a:r>
            <a:r>
              <a:rPr lang="en-US" altLang="zh-CN" sz="1600" dirty="0"/>
              <a:t>value</a:t>
            </a:r>
            <a:r>
              <a:rPr lang="zh-CN" altLang="zh-CN" sz="1600" dirty="0"/>
              <a:t>可以是整数、小数、字符串、或者布尔值等数据类型</a:t>
            </a:r>
            <a:r>
              <a:rPr lang="zh-CN" altLang="en-US" sz="1600" dirty="0"/>
              <a:t>；</a:t>
            </a:r>
            <a:r>
              <a:rPr lang="en-US" altLang="zh-CN" sz="1600" dirty="0"/>
              <a:t>dict</a:t>
            </a:r>
            <a:r>
              <a:rPr lang="zh-CN" altLang="zh-CN" sz="1600" dirty="0"/>
              <a:t>具有极快的查找速度</a:t>
            </a:r>
            <a:endParaRPr lang="zh-CN" alt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93" y="2351802"/>
            <a:ext cx="7402889" cy="2353102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749090"/>
              </p:ext>
            </p:extLst>
          </p:nvPr>
        </p:nvGraphicFramePr>
        <p:xfrm>
          <a:off x="3051717" y="4125784"/>
          <a:ext cx="164480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286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794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6734</a:t>
                      </a:r>
                    </a:p>
                    <a:p>
                      <a:r>
                        <a:rPr lang="en-US" altLang="zh-CN" sz="1200" dirty="0"/>
                        <a:t>6734</a:t>
                      </a:r>
                    </a:p>
                    <a:p>
                      <a:r>
                        <a:rPr lang="en-US" altLang="zh-CN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aux</a:t>
                      </a:r>
                    </a:p>
                    <a:p>
                      <a:r>
                        <a:rPr lang="en-US" altLang="zh-CN" sz="1200" dirty="0"/>
                        <a:t>6734</a:t>
                      </a:r>
                    </a:p>
                    <a:p>
                      <a:r>
                        <a:rPr lang="en-US" altLang="zh-CN" sz="1200" dirty="0"/>
                        <a:t>True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57200" y="4072721"/>
            <a:ext cx="2509024" cy="501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4426" y="4219899"/>
            <a:ext cx="2361156" cy="970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solidFill>
                  <a:srgbClr val="C00000"/>
                </a:solidFill>
                <a:latin typeface="Helvetica Neue" charset="0"/>
              </a:rPr>
              <a:t>请给出左侧题目后</a:t>
            </a:r>
            <a:r>
              <a:rPr lang="en-US" altLang="zh-CN" b="1" dirty="0">
                <a:solidFill>
                  <a:srgbClr val="C00000"/>
                </a:solidFill>
                <a:latin typeface="Helvetica Neue" charset="0"/>
              </a:rPr>
              <a:t>3</a:t>
            </a:r>
            <a:r>
              <a:rPr lang="zh-CN" altLang="en-US" b="1" dirty="0">
                <a:solidFill>
                  <a:srgbClr val="C00000"/>
                </a:solidFill>
                <a:latin typeface="Helvetica Neue" charset="0"/>
              </a:rPr>
              <a:t>个操作的正确选项</a:t>
            </a:r>
            <a:endParaRPr lang="en-US" altLang="zh-CN" b="1" dirty="0">
              <a:solidFill>
                <a:srgbClr val="C00000"/>
              </a:solidFill>
              <a:latin typeface="Helvetica Neue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b="1" dirty="0">
                <a:solidFill>
                  <a:srgbClr val="C00000"/>
                </a:solidFill>
                <a:effectLst/>
                <a:latin typeface="Helvetica Neue" charset="0"/>
              </a:rPr>
              <a:t>  </a:t>
            </a:r>
            <a:endParaRPr lang="en-US" sz="2400" b="1" dirty="0">
              <a:solidFill>
                <a:srgbClr val="C00000"/>
              </a:solidFill>
              <a:effectLst/>
              <a:latin typeface="Helvetica Neu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96987" y="4273588"/>
            <a:ext cx="643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Helvetica Neue" charset="0"/>
              </a:rPr>
              <a:t>🔔</a:t>
            </a:r>
            <a:r>
              <a:rPr lang="zh-CN" altLang="en-US" sz="2800" dirty="0">
                <a:solidFill>
                  <a:srgbClr val="000000"/>
                </a:solidFill>
                <a:latin typeface="Helvetica Neue" charset="0"/>
              </a:rPr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051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C8600-65F6-4265-B02A-E6F84DAC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D325C-BCDD-49B5-BF3A-5D3A44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819150"/>
            <a:ext cx="8175412" cy="3937000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/>
              <a:t>Python</a:t>
            </a:r>
            <a:r>
              <a:rPr lang="zh-CN" altLang="en-US" dirty="0"/>
              <a:t>语言基础：</a:t>
            </a:r>
            <a:r>
              <a:rPr lang="zh-CN" altLang="zh-CN" dirty="0"/>
              <a:t>运算符及其优先级、表达式</a:t>
            </a:r>
            <a:endParaRPr lang="en-US" altLang="zh-CN" dirty="0"/>
          </a:p>
          <a:p>
            <a:pPr lvl="1" algn="just"/>
            <a:r>
              <a:rPr lang="en-US" altLang="zh-CN" dirty="0"/>
              <a:t>Python</a:t>
            </a:r>
            <a:r>
              <a:rPr lang="zh-CN" altLang="zh-CN" dirty="0"/>
              <a:t>的</a:t>
            </a:r>
            <a:r>
              <a:rPr lang="zh-CN" altLang="zh-CN" dirty="0">
                <a:solidFill>
                  <a:srgbClr val="C00000"/>
                </a:solidFill>
              </a:rPr>
              <a:t>运算符</a:t>
            </a:r>
            <a:r>
              <a:rPr lang="zh-CN" altLang="zh-CN" dirty="0"/>
              <a:t>包括算术运算符、关系运算符、逻辑运算符、集合运算符、对象运算符等。</a:t>
            </a:r>
            <a:endParaRPr lang="en-US" altLang="zh-CN" dirty="0"/>
          </a:p>
          <a:p>
            <a:pPr lvl="1" algn="just"/>
            <a:r>
              <a:rPr lang="zh-CN" altLang="zh-CN" dirty="0"/>
              <a:t>运算符是有</a:t>
            </a:r>
            <a:r>
              <a:rPr lang="zh-CN" altLang="zh-CN" dirty="0">
                <a:solidFill>
                  <a:srgbClr val="C00000"/>
                </a:solidFill>
              </a:rPr>
              <a:t>优先级</a:t>
            </a:r>
            <a:r>
              <a:rPr lang="zh-CN" altLang="zh-CN" dirty="0"/>
              <a:t>的，比如在一个表达式中，既有加减法运算，又有乘除法运算，那么在没有括号的情况下，先做乘除法运算，再做加减法运算，而使用括号，则改变运算执行的顺序</a:t>
            </a:r>
            <a:endParaRPr lang="en-US" altLang="zh-CN" dirty="0"/>
          </a:p>
          <a:p>
            <a:pPr lvl="2" algn="just"/>
            <a:r>
              <a:rPr lang="zh-CN" altLang="zh-CN" dirty="0"/>
              <a:t>比如</a:t>
            </a:r>
            <a:r>
              <a:rPr lang="en-US" altLang="zh-CN" dirty="0" err="1"/>
              <a:t>a+b</a:t>
            </a:r>
            <a:r>
              <a:rPr lang="en-US" altLang="zh-CN" dirty="0"/>
              <a:t>*c</a:t>
            </a:r>
            <a:r>
              <a:rPr lang="zh-CN" altLang="zh-CN" dirty="0"/>
              <a:t>，对该表达式进行计算的时候，先做</a:t>
            </a:r>
            <a:r>
              <a:rPr lang="en-US" altLang="zh-CN" dirty="0"/>
              <a:t>b*c</a:t>
            </a:r>
            <a:r>
              <a:rPr lang="zh-CN" altLang="zh-CN" dirty="0"/>
              <a:t>，再把结果和</a:t>
            </a:r>
            <a:r>
              <a:rPr lang="en-US" altLang="zh-CN" dirty="0"/>
              <a:t>a</a:t>
            </a:r>
            <a:r>
              <a:rPr lang="zh-CN" altLang="zh-CN" dirty="0"/>
              <a:t>相加，得到最终结果</a:t>
            </a:r>
            <a:endParaRPr lang="en-US" altLang="zh-CN" dirty="0"/>
          </a:p>
          <a:p>
            <a:pPr lvl="2" algn="just"/>
            <a:r>
              <a:rPr lang="zh-CN" altLang="zh-CN" dirty="0"/>
              <a:t>如果把该表达式改成</a:t>
            </a:r>
            <a:r>
              <a:rPr lang="en-US" altLang="zh-CN" dirty="0"/>
              <a:t>(</a:t>
            </a:r>
            <a:r>
              <a:rPr lang="en-US" altLang="zh-CN" dirty="0" err="1"/>
              <a:t>a+b</a:t>
            </a:r>
            <a:r>
              <a:rPr lang="en-US" altLang="zh-CN" dirty="0"/>
              <a:t>)*c</a:t>
            </a:r>
            <a:r>
              <a:rPr lang="zh-CN" altLang="zh-CN" dirty="0"/>
              <a:t>，那么对该表达式进行计算的时候，先做</a:t>
            </a:r>
            <a:r>
              <a:rPr lang="en-US" altLang="zh-CN" dirty="0" err="1"/>
              <a:t>a+b</a:t>
            </a:r>
            <a:r>
              <a:rPr lang="zh-CN" altLang="zh-CN" dirty="0"/>
              <a:t>，再把结果和</a:t>
            </a:r>
            <a:r>
              <a:rPr lang="en-US" altLang="zh-CN" dirty="0"/>
              <a:t>c</a:t>
            </a:r>
            <a:r>
              <a:rPr lang="zh-CN" altLang="zh-CN" dirty="0"/>
              <a:t>相乘，得到最终结果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7178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800" dirty="0">
                <a:latin typeface="CMSS10" charset="0"/>
              </a:rPr>
              <a:t>Data Scientist</a:t>
            </a:r>
          </a:p>
          <a:p>
            <a:pPr algn="just"/>
            <a:r>
              <a:rPr lang="en-US" altLang="zh-CN" sz="2800" dirty="0">
                <a:latin typeface="CMSS10" charset="0"/>
              </a:rPr>
              <a:t>“Data Scientist</a:t>
            </a:r>
            <a:r>
              <a:rPr lang="zh-CN" altLang="en-US" sz="2800" dirty="0">
                <a:latin typeface="CMSS10" charset="0"/>
              </a:rPr>
              <a:t> </a:t>
            </a:r>
            <a:r>
              <a:rPr lang="en-US" altLang="zh-CN" sz="2800" dirty="0">
                <a:latin typeface="CMSS10" charset="0"/>
              </a:rPr>
              <a:t>= statistician who uses </a:t>
            </a:r>
            <a:r>
              <a:rPr lang="en-US" altLang="zh-CN" sz="2800" b="1" dirty="0">
                <a:solidFill>
                  <a:srgbClr val="C00000"/>
                </a:solidFill>
                <a:latin typeface="CMSS10" charset="0"/>
              </a:rPr>
              <a:t>python</a:t>
            </a:r>
            <a:r>
              <a:rPr lang="en-US" altLang="zh-CN" sz="2800" dirty="0">
                <a:latin typeface="CMSS10" charset="0"/>
              </a:rPr>
              <a:t> and lives in San Francisco” </a:t>
            </a:r>
            <a:endParaRPr lang="en-US" altLang="zh-CN" sz="2800" dirty="0"/>
          </a:p>
          <a:p>
            <a:pPr algn="just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6612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C8600-65F6-4265-B02A-E6F84DAC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D325C-BCDD-49B5-BF3A-5D3A44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819150"/>
            <a:ext cx="8175412" cy="3937000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/>
              <a:t>Python</a:t>
            </a:r>
            <a:r>
              <a:rPr lang="zh-CN" altLang="en-US" dirty="0"/>
              <a:t>语言基础：</a:t>
            </a:r>
            <a:r>
              <a:rPr lang="zh-CN" altLang="zh-CN" dirty="0"/>
              <a:t>运算符及其优先级、表达式</a:t>
            </a:r>
            <a:endParaRPr lang="en-US" altLang="zh-CN" dirty="0"/>
          </a:p>
          <a:p>
            <a:pPr lvl="1" algn="just"/>
            <a:r>
              <a:rPr lang="zh-CN" altLang="zh-CN" dirty="0"/>
              <a:t>在变量、常量、运算符的基础上，我们就可以构造</a:t>
            </a:r>
            <a:r>
              <a:rPr lang="zh-CN" altLang="zh-CN" dirty="0">
                <a:solidFill>
                  <a:srgbClr val="C00000"/>
                </a:solidFill>
              </a:rPr>
              <a:t>表达式</a:t>
            </a:r>
            <a:r>
              <a:rPr lang="zh-CN" altLang="zh-CN" dirty="0"/>
              <a:t>，对数据进行计算</a:t>
            </a:r>
            <a:endParaRPr lang="en-US" altLang="zh-CN" dirty="0"/>
          </a:p>
          <a:p>
            <a:pPr lvl="1" algn="just"/>
            <a:r>
              <a:rPr lang="zh-CN" altLang="zh-CN" dirty="0"/>
              <a:t>表达式是利用运算符，把兼容的常量、变量拼接起来的式子，表达式是编写程序的基础。</a:t>
            </a:r>
            <a:endParaRPr lang="en-US" altLang="zh-CN" dirty="0"/>
          </a:p>
          <a:p>
            <a:pPr lvl="2" algn="just"/>
            <a:r>
              <a:rPr lang="zh-CN" altLang="zh-CN" dirty="0"/>
              <a:t>比如我们有两个整数类型的变量，那么就可以利用关系运算符，构造关系运算表达式</a:t>
            </a:r>
            <a:r>
              <a:rPr lang="en-US" altLang="zh-CN" dirty="0"/>
              <a:t>a&gt;b</a:t>
            </a:r>
            <a:r>
              <a:rPr lang="zh-CN" altLang="zh-CN" dirty="0"/>
              <a:t>，当</a:t>
            </a:r>
            <a:r>
              <a:rPr lang="en-US" altLang="zh-CN" dirty="0"/>
              <a:t>a</a:t>
            </a:r>
            <a:r>
              <a:rPr lang="zh-CN" altLang="zh-CN" dirty="0"/>
              <a:t>的值大于</a:t>
            </a:r>
            <a:r>
              <a:rPr lang="en-US" altLang="zh-CN" dirty="0"/>
              <a:t>b</a:t>
            </a:r>
            <a:r>
              <a:rPr lang="zh-CN" altLang="zh-CN" dirty="0"/>
              <a:t>的时候，其值为真</a:t>
            </a:r>
            <a:r>
              <a:rPr lang="en-US" altLang="zh-CN" dirty="0"/>
              <a:t>(True)</a:t>
            </a:r>
            <a:r>
              <a:rPr lang="zh-CN" altLang="zh-CN" dirty="0"/>
              <a:t>，否则为假</a:t>
            </a:r>
            <a:r>
              <a:rPr lang="en-US" altLang="zh-CN" dirty="0"/>
              <a:t>(False)</a:t>
            </a:r>
          </a:p>
          <a:p>
            <a:pPr lvl="2" algn="just"/>
            <a:r>
              <a:rPr lang="zh-CN" altLang="zh-CN" dirty="0"/>
              <a:t>还可以在此基础上，构造逻辑表达式，比如</a:t>
            </a:r>
            <a:r>
              <a:rPr lang="en-US" altLang="zh-CN" dirty="0"/>
              <a:t>a&gt;b and c&gt;d</a:t>
            </a:r>
            <a:r>
              <a:rPr lang="zh-CN" altLang="zh-CN" dirty="0"/>
              <a:t>，那么当</a:t>
            </a:r>
            <a:r>
              <a:rPr lang="en-US" altLang="zh-CN" dirty="0"/>
              <a:t>a&gt;b</a:t>
            </a:r>
            <a:r>
              <a:rPr lang="zh-CN" altLang="zh-CN" dirty="0"/>
              <a:t>和</a:t>
            </a:r>
            <a:r>
              <a:rPr lang="en-US" altLang="zh-CN" dirty="0"/>
              <a:t>c&gt;d</a:t>
            </a:r>
            <a:r>
              <a:rPr lang="zh-CN" altLang="zh-CN" dirty="0"/>
              <a:t>同时为真的时候，该表达式的值为真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2003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C8600-65F6-4265-B02A-E6F84DAC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D325C-BCDD-49B5-BF3A-5D3A44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819150"/>
            <a:ext cx="3769359" cy="3937000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/>
              <a:t>Python</a:t>
            </a:r>
            <a:r>
              <a:rPr lang="zh-CN" altLang="en-US" dirty="0"/>
              <a:t>语言基础：</a:t>
            </a:r>
            <a:r>
              <a:rPr lang="zh-CN" altLang="zh-CN" dirty="0"/>
              <a:t>顺序、分支、循环</a:t>
            </a:r>
            <a:endParaRPr lang="en-US" altLang="zh-CN" dirty="0"/>
          </a:p>
          <a:p>
            <a:pPr lvl="1" algn="just"/>
            <a:r>
              <a:rPr lang="zh-CN" altLang="zh-CN" sz="1600" b="1" dirty="0">
                <a:solidFill>
                  <a:srgbClr val="C00000"/>
                </a:solidFill>
              </a:rPr>
              <a:t>顺序程序结构</a:t>
            </a:r>
            <a:endParaRPr lang="zh-CN" altLang="zh-CN" sz="1600" dirty="0">
              <a:solidFill>
                <a:srgbClr val="C00000"/>
              </a:solidFill>
            </a:endParaRPr>
          </a:p>
          <a:p>
            <a:pPr lvl="1" algn="just"/>
            <a:r>
              <a:rPr lang="zh-CN" altLang="zh-CN" sz="1600" dirty="0"/>
              <a:t>顺序结构是最简单的一种结构</a:t>
            </a:r>
            <a:endParaRPr lang="en-US" altLang="zh-CN" sz="1600" dirty="0"/>
          </a:p>
          <a:p>
            <a:pPr lvl="1" algn="just"/>
            <a:r>
              <a:rPr lang="zh-CN" altLang="zh-CN" sz="1600" dirty="0"/>
              <a:t>解释程序执行顺序结构的</a:t>
            </a:r>
            <a:r>
              <a:rPr lang="en-US" altLang="zh-CN" sz="1600" dirty="0"/>
              <a:t>Python</a:t>
            </a:r>
            <a:r>
              <a:rPr lang="zh-CN" altLang="zh-CN" sz="1600" dirty="0"/>
              <a:t>程序时，它将顺序地解释执行各个语句，直到程序的末尾</a:t>
            </a:r>
            <a:endParaRPr lang="en-US" altLang="zh-CN" sz="1600" dirty="0"/>
          </a:p>
          <a:p>
            <a:pPr lvl="1" algn="just"/>
            <a:r>
              <a:rPr lang="zh-CN" altLang="zh-CN" sz="1600" dirty="0"/>
              <a:t>下面的程序，首先给两个变量赋值，然后交换两个变量，最后打印出两个变量的值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0B1FEB-E4F4-4041-A0C0-E59191BD3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037" y="971973"/>
            <a:ext cx="3965656" cy="353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4873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C8600-65F6-4265-B02A-E6F84DAC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D325C-BCDD-49B5-BF3A-5D3A44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819150"/>
            <a:ext cx="3769359" cy="393700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20000"/>
              </a:lnSpc>
            </a:pPr>
            <a:r>
              <a:rPr lang="en-US" altLang="zh-CN" dirty="0"/>
              <a:t>Python</a:t>
            </a:r>
            <a:r>
              <a:rPr lang="zh-CN" altLang="en-US" dirty="0"/>
              <a:t>语言基础：</a:t>
            </a:r>
            <a:r>
              <a:rPr lang="zh-CN" altLang="zh-CN" dirty="0"/>
              <a:t>顺序、分支、循环</a:t>
            </a:r>
            <a:endParaRPr lang="en-US" altLang="zh-CN" dirty="0"/>
          </a:p>
          <a:p>
            <a:pPr lvl="1" algn="just">
              <a:lnSpc>
                <a:spcPct val="120000"/>
              </a:lnSpc>
            </a:pPr>
            <a:r>
              <a:rPr lang="zh-CN" altLang="zh-CN" b="1" dirty="0">
                <a:solidFill>
                  <a:srgbClr val="C00000"/>
                </a:solidFill>
              </a:rPr>
              <a:t>分支程序结构</a:t>
            </a:r>
            <a:endParaRPr lang="zh-CN" altLang="zh-CN" dirty="0">
              <a:solidFill>
                <a:srgbClr val="C00000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zh-CN" altLang="zh-CN" sz="1700" dirty="0"/>
              <a:t>分支程序结构用于根据一定的条件进行判断</a:t>
            </a:r>
            <a:r>
              <a:rPr lang="en-US" altLang="zh-CN" sz="1700" dirty="0"/>
              <a:t>(</a:t>
            </a:r>
            <a:r>
              <a:rPr lang="zh-CN" altLang="zh-CN" sz="1700" dirty="0"/>
              <a:t>关系表达式、逻辑表达式</a:t>
            </a:r>
            <a:r>
              <a:rPr lang="en-US" altLang="zh-CN" sz="1700" dirty="0"/>
              <a:t>)</a:t>
            </a:r>
            <a:r>
              <a:rPr lang="zh-CN" altLang="zh-CN" sz="1700" dirty="0"/>
              <a:t>，然后决定程序的走向</a:t>
            </a:r>
            <a:endParaRPr lang="en-US" altLang="zh-CN" sz="1700" dirty="0"/>
          </a:p>
          <a:p>
            <a:pPr lvl="1" algn="just">
              <a:lnSpc>
                <a:spcPct val="120000"/>
              </a:lnSpc>
            </a:pPr>
            <a:r>
              <a:rPr lang="zh-CN" altLang="zh-CN" sz="1700" dirty="0"/>
              <a:t>它由</a:t>
            </a:r>
            <a:r>
              <a:rPr lang="en-US" altLang="zh-CN" sz="1700" dirty="0"/>
              <a:t>if</a:t>
            </a:r>
            <a:r>
              <a:rPr lang="zh-CN" altLang="zh-CN" sz="1700" dirty="0"/>
              <a:t>语句、</a:t>
            </a:r>
            <a:r>
              <a:rPr lang="en-US" altLang="zh-CN" sz="1700" dirty="0"/>
              <a:t>else</a:t>
            </a:r>
            <a:r>
              <a:rPr lang="zh-CN" altLang="zh-CN" sz="1700" dirty="0"/>
              <a:t>语句、</a:t>
            </a:r>
            <a:r>
              <a:rPr lang="en-US" altLang="zh-CN" sz="1700" dirty="0" err="1"/>
              <a:t>elif</a:t>
            </a:r>
            <a:r>
              <a:rPr lang="zh-CN" altLang="zh-CN" sz="1700" dirty="0"/>
              <a:t>语句来构造，分支程序可以嵌套</a:t>
            </a:r>
            <a:endParaRPr lang="en-US" altLang="zh-CN" sz="1700" dirty="0"/>
          </a:p>
          <a:p>
            <a:pPr lvl="1" algn="just">
              <a:lnSpc>
                <a:spcPct val="120000"/>
              </a:lnSpc>
            </a:pPr>
            <a:r>
              <a:rPr lang="zh-CN" altLang="zh-CN" sz="1700" dirty="0"/>
              <a:t>我们通过实例来了解</a:t>
            </a:r>
            <a:r>
              <a:rPr lang="en-US" altLang="zh-CN" sz="1700" dirty="0"/>
              <a:t>if</a:t>
            </a:r>
            <a:r>
              <a:rPr lang="zh-CN" altLang="zh-CN" sz="1700" dirty="0"/>
              <a:t>语句的语法结构和功能</a:t>
            </a:r>
          </a:p>
          <a:p>
            <a:pPr lvl="1" algn="just">
              <a:lnSpc>
                <a:spcPct val="120000"/>
              </a:lnSpc>
            </a:pPr>
            <a:r>
              <a:rPr lang="zh-CN" altLang="zh-CN" sz="1700" dirty="0"/>
              <a:t>分支程序结构的第一个实例如下，当</a:t>
            </a:r>
            <a:r>
              <a:rPr lang="en-US" altLang="zh-CN" sz="1700" dirty="0"/>
              <a:t>a</a:t>
            </a:r>
            <a:r>
              <a:rPr lang="zh-CN" altLang="zh-CN" sz="1700" dirty="0"/>
              <a:t>的值大于</a:t>
            </a:r>
            <a:r>
              <a:rPr lang="en-US" altLang="zh-CN" sz="1700" dirty="0"/>
              <a:t>b</a:t>
            </a:r>
            <a:r>
              <a:rPr lang="zh-CN" altLang="zh-CN" sz="1700" dirty="0"/>
              <a:t>的时候，对其值进行交换，最后先输出</a:t>
            </a:r>
            <a:r>
              <a:rPr lang="en-US" altLang="zh-CN" sz="1700" dirty="0"/>
              <a:t>a</a:t>
            </a:r>
            <a:r>
              <a:rPr lang="zh-CN" altLang="zh-CN" sz="1700" dirty="0"/>
              <a:t>，再输出</a:t>
            </a:r>
            <a:r>
              <a:rPr lang="en-US" altLang="zh-CN" sz="1700" dirty="0"/>
              <a:t>b</a:t>
            </a:r>
            <a:r>
              <a:rPr lang="zh-CN" altLang="zh-CN" sz="1700" dirty="0"/>
              <a:t>，也就是按照从小到大的顺序输出</a:t>
            </a:r>
            <a:r>
              <a:rPr lang="en-US" altLang="zh-CN" sz="1700" dirty="0"/>
              <a:t>b</a:t>
            </a:r>
            <a:endParaRPr lang="zh-CN" altLang="en-US" sz="17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A736C9-7A0C-4DA5-A4E0-B6B39169D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582" y="1294370"/>
            <a:ext cx="4704080" cy="316175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4E11DD9-98C8-47C4-9ED6-C79952ACD46E}"/>
              </a:ext>
            </a:extLst>
          </p:cNvPr>
          <p:cNvSpPr/>
          <p:nvPr/>
        </p:nvSpPr>
        <p:spPr>
          <a:xfrm>
            <a:off x="5034853" y="747121"/>
            <a:ext cx="2456122" cy="3980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lvl="1" algn="just">
              <a:lnSpc>
                <a:spcPct val="120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注意缩进与对齐</a:t>
            </a:r>
            <a:r>
              <a:rPr lang="en-US" altLang="zh-CN" b="1" dirty="0">
                <a:solidFill>
                  <a:srgbClr val="C00000"/>
                </a:solidFill>
              </a:rPr>
              <a:t>…</a:t>
            </a:r>
            <a:endParaRPr lang="zh-CN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3051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C8600-65F6-4265-B02A-E6F84DAC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D325C-BCDD-49B5-BF3A-5D3A44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819150"/>
            <a:ext cx="3769359" cy="3937000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/>
              <a:t>Python</a:t>
            </a:r>
            <a:r>
              <a:rPr lang="zh-CN" altLang="en-US" dirty="0"/>
              <a:t>语言基础：</a:t>
            </a:r>
            <a:r>
              <a:rPr lang="zh-CN" altLang="zh-CN" dirty="0"/>
              <a:t>顺序、分支、循环</a:t>
            </a:r>
            <a:endParaRPr lang="en-US" altLang="zh-CN" dirty="0"/>
          </a:p>
          <a:p>
            <a:pPr lvl="1"/>
            <a:r>
              <a:rPr lang="zh-CN" altLang="zh-CN" b="1" dirty="0">
                <a:solidFill>
                  <a:srgbClr val="C00000"/>
                </a:solidFill>
              </a:rPr>
              <a:t>分支程序结构</a:t>
            </a:r>
            <a:endParaRPr lang="zh-CN" altLang="zh-CN" dirty="0">
              <a:solidFill>
                <a:srgbClr val="C00000"/>
              </a:solidFill>
            </a:endParaRPr>
          </a:p>
          <a:p>
            <a:pPr lvl="1" algn="just"/>
            <a:r>
              <a:rPr lang="zh-CN" altLang="zh-CN" sz="1600" dirty="0"/>
              <a:t>分支程序结构的第二个实例如下，当</a:t>
            </a:r>
            <a:r>
              <a:rPr lang="fr-FR" altLang="zh-CN" sz="1600" dirty="0"/>
              <a:t>a</a:t>
            </a:r>
            <a:r>
              <a:rPr lang="zh-CN" altLang="zh-CN" sz="1600" dirty="0"/>
              <a:t>的值大于</a:t>
            </a:r>
            <a:r>
              <a:rPr lang="fr-FR" altLang="zh-CN" sz="1600" dirty="0"/>
              <a:t>b</a:t>
            </a:r>
            <a:r>
              <a:rPr lang="zh-CN" altLang="zh-CN" sz="1600" dirty="0"/>
              <a:t>，则打印</a:t>
            </a:r>
            <a:r>
              <a:rPr lang="fr-FR" altLang="zh-CN" sz="1600" dirty="0"/>
              <a:t>a greater than b</a:t>
            </a:r>
            <a:r>
              <a:rPr lang="zh-CN" altLang="zh-CN" sz="1600" dirty="0"/>
              <a:t>，否则打印</a:t>
            </a:r>
            <a:r>
              <a:rPr lang="fr-FR" altLang="zh-CN" sz="1600" dirty="0"/>
              <a:t>a less than or equal to b</a:t>
            </a:r>
            <a:endParaRPr lang="en-US" altLang="zh-CN" sz="1600" dirty="0"/>
          </a:p>
          <a:p>
            <a:pPr lvl="1" algn="just"/>
            <a:r>
              <a:rPr lang="zh-CN" altLang="zh-CN" sz="1600" dirty="0"/>
              <a:t>在这个实例里面，条件为真的时候，我们要进行某种处理，条件为假的时候，要进行另外一种情况的处理</a:t>
            </a:r>
            <a:endParaRPr lang="zh-CN" altLang="en-US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9CBBB9-AB94-4678-B2D7-2ACF4A873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560" y="1514648"/>
            <a:ext cx="4636347" cy="2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737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C8600-65F6-4265-B02A-E6F84DAC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D325C-BCDD-49B5-BF3A-5D3A44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819150"/>
            <a:ext cx="3769359" cy="3937000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/>
              <a:t>Python</a:t>
            </a:r>
            <a:r>
              <a:rPr lang="zh-CN" altLang="en-US" dirty="0"/>
              <a:t>语言基础：</a:t>
            </a:r>
            <a:r>
              <a:rPr lang="zh-CN" altLang="zh-CN" dirty="0"/>
              <a:t>顺序、分支、循环</a:t>
            </a:r>
            <a:endParaRPr lang="en-US" altLang="zh-CN" dirty="0"/>
          </a:p>
          <a:p>
            <a:pPr lvl="1"/>
            <a:r>
              <a:rPr lang="zh-CN" altLang="zh-CN" b="1" dirty="0">
                <a:solidFill>
                  <a:srgbClr val="C00000"/>
                </a:solidFill>
              </a:rPr>
              <a:t>分支程序结构</a:t>
            </a:r>
            <a:endParaRPr lang="zh-CN" altLang="zh-CN" dirty="0">
              <a:solidFill>
                <a:srgbClr val="C00000"/>
              </a:solidFill>
            </a:endParaRPr>
          </a:p>
          <a:p>
            <a:pPr lvl="1" algn="just"/>
            <a:r>
              <a:rPr lang="zh-CN" altLang="zh-CN" sz="1600" dirty="0"/>
              <a:t>分支程序结构的第三个实例如下，这个实例对不同区段的成绩，进行</a:t>
            </a:r>
            <a:r>
              <a:rPr lang="en-US" altLang="zh-CN" sz="1600" dirty="0"/>
              <a:t>A</a:t>
            </a:r>
            <a:r>
              <a:rPr lang="zh-CN" altLang="zh-CN" sz="1600" dirty="0"/>
              <a:t>、</a:t>
            </a:r>
            <a:r>
              <a:rPr lang="en-US" altLang="zh-CN" sz="1600" dirty="0"/>
              <a:t>B</a:t>
            </a:r>
            <a:r>
              <a:rPr lang="zh-CN" altLang="zh-CN" sz="1600" dirty="0"/>
              <a:t>、</a:t>
            </a:r>
            <a:r>
              <a:rPr lang="en-US" altLang="zh-CN" sz="1600" dirty="0"/>
              <a:t>C</a:t>
            </a:r>
            <a:r>
              <a:rPr lang="zh-CN" altLang="zh-CN" sz="1600" dirty="0"/>
              <a:t>、</a:t>
            </a:r>
            <a:r>
              <a:rPr lang="en-US" altLang="zh-CN" sz="1600" dirty="0"/>
              <a:t>D</a:t>
            </a:r>
            <a:r>
              <a:rPr lang="zh-CN" altLang="zh-CN" sz="1600" dirty="0"/>
              <a:t>、</a:t>
            </a:r>
            <a:r>
              <a:rPr lang="en-US" altLang="zh-CN" sz="1600" dirty="0"/>
              <a:t>E</a:t>
            </a:r>
            <a:r>
              <a:rPr lang="zh-CN" altLang="zh-CN" sz="1600" dirty="0"/>
              <a:t>级别的分档</a:t>
            </a:r>
            <a:endParaRPr lang="en-US" altLang="zh-CN" sz="1600" dirty="0"/>
          </a:p>
          <a:p>
            <a:pPr lvl="1" algn="just"/>
            <a:r>
              <a:rPr lang="zh-CN" altLang="zh-CN" sz="1600" dirty="0"/>
              <a:t>需要使用</a:t>
            </a:r>
            <a:r>
              <a:rPr lang="en-US" altLang="zh-CN" sz="1600" dirty="0"/>
              <a:t>if…</a:t>
            </a:r>
            <a:r>
              <a:rPr lang="en-US" altLang="zh-CN" sz="1600" dirty="0" err="1"/>
              <a:t>elif</a:t>
            </a:r>
            <a:r>
              <a:rPr lang="en-US" altLang="zh-CN" sz="1600" dirty="0"/>
              <a:t>…else</a:t>
            </a:r>
            <a:r>
              <a:rPr lang="zh-CN" altLang="zh-CN" sz="1600" dirty="0"/>
              <a:t>分支程序结构</a:t>
            </a:r>
            <a:endParaRPr lang="zh-CN" altLang="en-US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5AF38A-A8DC-4FDE-8BCB-9DBC2DC87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037" y="1156970"/>
            <a:ext cx="4428377" cy="326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9248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C8600-65F6-4265-B02A-E6F84DAC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D325C-BCDD-49B5-BF3A-5D3A44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819150"/>
            <a:ext cx="3769359" cy="3937000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/>
              <a:t>Python</a:t>
            </a:r>
            <a:r>
              <a:rPr lang="zh-CN" altLang="en-US" dirty="0"/>
              <a:t>语言基础：</a:t>
            </a:r>
            <a:r>
              <a:rPr lang="zh-CN" altLang="zh-CN" dirty="0"/>
              <a:t>顺序、分支、循环</a:t>
            </a:r>
            <a:endParaRPr lang="en-US" altLang="zh-CN" dirty="0"/>
          </a:p>
          <a:p>
            <a:pPr lvl="1" algn="just"/>
            <a:r>
              <a:rPr lang="zh-CN" altLang="zh-CN" b="1" dirty="0">
                <a:solidFill>
                  <a:srgbClr val="C00000"/>
                </a:solidFill>
              </a:rPr>
              <a:t>循环程序结构</a:t>
            </a:r>
            <a:endParaRPr lang="zh-CN" altLang="zh-CN" dirty="0">
              <a:solidFill>
                <a:srgbClr val="C00000"/>
              </a:solidFill>
            </a:endParaRPr>
          </a:p>
          <a:p>
            <a:pPr lvl="1" algn="just"/>
            <a:r>
              <a:rPr lang="zh-CN" altLang="zh-CN" dirty="0"/>
              <a:t>我们可以用两个关键字</a:t>
            </a:r>
            <a:r>
              <a:rPr lang="en-US" altLang="zh-CN" dirty="0"/>
              <a:t>while</a:t>
            </a:r>
            <a:r>
              <a:rPr lang="zh-CN" altLang="zh-CN" dirty="0"/>
              <a:t>和</a:t>
            </a:r>
            <a:r>
              <a:rPr lang="en-US" altLang="zh-CN" dirty="0"/>
              <a:t>for</a:t>
            </a:r>
            <a:r>
              <a:rPr lang="zh-CN" altLang="zh-CN" dirty="0"/>
              <a:t>来构造循环程序结构</a:t>
            </a:r>
            <a:endParaRPr lang="en-US" altLang="zh-CN" dirty="0"/>
          </a:p>
          <a:p>
            <a:pPr lvl="2" algn="just"/>
            <a:r>
              <a:rPr lang="zh-CN" altLang="zh-CN" dirty="0"/>
              <a:t>循环程序结构的第一个例子是一个</a:t>
            </a:r>
            <a:r>
              <a:rPr lang="en-US" altLang="zh-CN" dirty="0"/>
              <a:t>while</a:t>
            </a:r>
            <a:r>
              <a:rPr lang="zh-CN" altLang="zh-CN" dirty="0"/>
              <a:t>循环，首先给变量</a:t>
            </a:r>
            <a:r>
              <a:rPr lang="en-US" altLang="zh-CN" dirty="0" err="1"/>
              <a:t>i</a:t>
            </a:r>
            <a:r>
              <a:rPr lang="zh-CN" altLang="zh-CN" dirty="0"/>
              <a:t>赋予初值</a:t>
            </a:r>
            <a:r>
              <a:rPr lang="en-US" altLang="zh-CN" dirty="0"/>
              <a:t>1</a:t>
            </a:r>
            <a:r>
              <a:rPr lang="zh-CN" altLang="zh-CN" dirty="0"/>
              <a:t>，然后通过</a:t>
            </a:r>
            <a:r>
              <a:rPr lang="en-US" altLang="zh-CN" dirty="0"/>
              <a:t>while</a:t>
            </a:r>
            <a:r>
              <a:rPr lang="zh-CN" altLang="zh-CN" dirty="0"/>
              <a:t>循环判断它是否还在</a:t>
            </a:r>
            <a:r>
              <a:rPr lang="en-US" altLang="zh-CN" dirty="0"/>
              <a:t>1</a:t>
            </a:r>
            <a:r>
              <a:rPr lang="zh-CN" altLang="zh-CN" dirty="0"/>
              <a:t>到</a:t>
            </a:r>
            <a:r>
              <a:rPr lang="en-US" altLang="zh-CN" dirty="0"/>
              <a:t>5</a:t>
            </a:r>
            <a:r>
              <a:rPr lang="zh-CN" altLang="zh-CN" dirty="0"/>
              <a:t>之间，然后把</a:t>
            </a:r>
            <a:r>
              <a:rPr lang="en-US" altLang="zh-CN" dirty="0" err="1"/>
              <a:t>i</a:t>
            </a:r>
            <a:r>
              <a:rPr lang="zh-CN" altLang="zh-CN" dirty="0"/>
              <a:t>累加到变量</a:t>
            </a:r>
            <a:r>
              <a:rPr lang="en-US" altLang="zh-CN" dirty="0"/>
              <a:t>sum</a:t>
            </a:r>
            <a:r>
              <a:rPr lang="zh-CN" altLang="zh-CN" dirty="0"/>
              <a:t>中，最后求出</a:t>
            </a:r>
            <a:r>
              <a:rPr lang="en-US" altLang="zh-CN" dirty="0"/>
              <a:t>1+2+3+4+5</a:t>
            </a:r>
            <a:r>
              <a:rPr lang="zh-CN" altLang="zh-CN" dirty="0"/>
              <a:t>的值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3DD951-D5BA-4BA9-925B-27523B175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107" y="1316143"/>
            <a:ext cx="4341206" cy="294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436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C8600-65F6-4265-B02A-E6F84DAC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D325C-BCDD-49B5-BF3A-5D3A44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819150"/>
            <a:ext cx="3769359" cy="3937000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/>
              <a:t>Python</a:t>
            </a:r>
            <a:r>
              <a:rPr lang="zh-CN" altLang="en-US" dirty="0"/>
              <a:t>语言基础：</a:t>
            </a:r>
            <a:r>
              <a:rPr lang="zh-CN" altLang="zh-CN" dirty="0"/>
              <a:t>顺序、分支、循环</a:t>
            </a:r>
            <a:endParaRPr lang="en-US" altLang="zh-CN" dirty="0"/>
          </a:p>
          <a:p>
            <a:pPr lvl="1" algn="just"/>
            <a:r>
              <a:rPr lang="zh-CN" altLang="zh-CN" b="1" dirty="0">
                <a:solidFill>
                  <a:srgbClr val="C00000"/>
                </a:solidFill>
              </a:rPr>
              <a:t>循环程序结构</a:t>
            </a:r>
            <a:endParaRPr lang="zh-CN" altLang="zh-CN" dirty="0">
              <a:solidFill>
                <a:srgbClr val="C00000"/>
              </a:solidFill>
            </a:endParaRPr>
          </a:p>
          <a:p>
            <a:pPr lvl="1" algn="just"/>
            <a:r>
              <a:rPr lang="zh-CN" altLang="zh-CN" dirty="0"/>
              <a:t>循环程序结构的第二个实例是一个</a:t>
            </a:r>
            <a:r>
              <a:rPr lang="en-US" altLang="zh-CN" dirty="0"/>
              <a:t>for</a:t>
            </a:r>
            <a:r>
              <a:rPr lang="zh-CN" altLang="zh-CN" dirty="0"/>
              <a:t>循环</a:t>
            </a:r>
            <a:endParaRPr lang="en-US" altLang="zh-CN" dirty="0"/>
          </a:p>
          <a:p>
            <a:pPr lvl="1" algn="just"/>
            <a:r>
              <a:rPr lang="zh-CN" altLang="zh-CN" dirty="0"/>
              <a:t>首先创建一个列表，然后对于列表长度</a:t>
            </a:r>
            <a:r>
              <a:rPr lang="en-US" altLang="zh-CN" dirty="0"/>
              <a:t>(</a:t>
            </a:r>
            <a:r>
              <a:rPr lang="zh-CN" altLang="zh-CN" dirty="0"/>
              <a:t>为</a:t>
            </a:r>
            <a:r>
              <a:rPr lang="en-US" altLang="zh-CN" dirty="0"/>
              <a:t>3)</a:t>
            </a:r>
            <a:r>
              <a:rPr lang="zh-CN" altLang="zh-CN" dirty="0"/>
              <a:t>之上创建的一个有效下标范围</a:t>
            </a:r>
            <a:r>
              <a:rPr lang="en-US" altLang="zh-CN" dirty="0"/>
              <a:t>(0</a:t>
            </a:r>
            <a:r>
              <a:rPr lang="zh-CN" altLang="zh-CN" dirty="0"/>
              <a:t>、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2)</a:t>
            </a:r>
            <a:r>
              <a:rPr lang="zh-CN" altLang="zh-CN" dirty="0"/>
              <a:t>的每个下标，顺序访问列表的每个元素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93E191-AA4A-4C31-83E4-FFA35C563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080" y="1425786"/>
            <a:ext cx="4236719" cy="272372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C2513C0-D314-4560-B9C3-FF3FF95ADEB4}"/>
              </a:ext>
            </a:extLst>
          </p:cNvPr>
          <p:cNvSpPr/>
          <p:nvPr/>
        </p:nvSpPr>
        <p:spPr>
          <a:xfrm>
            <a:off x="4622656" y="4224118"/>
            <a:ext cx="3769359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Times New Roman" panose="02020603050405020304" pitchFamily="18" charset="0"/>
              </a:rPr>
              <a:t>len</a:t>
            </a:r>
            <a:r>
              <a:rPr lang="en-US" altLang="zh-CN" dirty="0">
                <a:latin typeface="Times New Roman" panose="02020603050405020304" pitchFamily="18" charset="0"/>
              </a:rPr>
              <a:t>(fruits)</a:t>
            </a:r>
            <a:r>
              <a:rPr lang="zh-CN" altLang="en-US" dirty="0">
                <a:latin typeface="Times New Roman" panose="02020603050405020304" pitchFamily="18" charset="0"/>
              </a:rPr>
              <a:t>返回列表长度，即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</a:rPr>
              <a:t>range(3)</a:t>
            </a:r>
            <a:r>
              <a:rPr lang="zh-CN" altLang="en-US" dirty="0">
                <a:latin typeface="Times New Roman" panose="02020603050405020304" pitchFamily="18" charset="0"/>
              </a:rPr>
              <a:t>返回</a:t>
            </a:r>
            <a:r>
              <a:rPr lang="en-US" altLang="zh-CN" dirty="0">
                <a:latin typeface="Times New Roman" panose="02020603050405020304" pitchFamily="18" charset="0"/>
              </a:rPr>
              <a:t>[0,1,2]</a:t>
            </a:r>
            <a:r>
              <a:rPr lang="zh-CN" altLang="en-US" dirty="0">
                <a:latin typeface="Times New Roman" panose="02020603050405020304" pitchFamily="18" charset="0"/>
              </a:rPr>
              <a:t>列表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72867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C8600-65F6-4265-B02A-E6F84DAC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D325C-BCDD-49B5-BF3A-5D3A44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8148319" cy="3937000"/>
          </a:xfrm>
        </p:spPr>
        <p:txBody>
          <a:bodyPr>
            <a:no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语言基础：</a:t>
            </a:r>
            <a:r>
              <a:rPr lang="zh-CN" altLang="zh-CN" dirty="0"/>
              <a:t>函数、库函数</a:t>
            </a:r>
            <a:endParaRPr lang="en-US" altLang="zh-CN" dirty="0"/>
          </a:p>
          <a:p>
            <a:pPr lvl="1"/>
            <a:r>
              <a:rPr lang="zh-CN" altLang="zh-CN" dirty="0"/>
              <a:t>函数是从英文的</a:t>
            </a:r>
            <a:r>
              <a:rPr lang="en-US" altLang="zh-CN" dirty="0"/>
              <a:t>“function”</a:t>
            </a:r>
            <a:r>
              <a:rPr lang="zh-CN" altLang="zh-CN" dirty="0"/>
              <a:t>直接翻译过来的</a:t>
            </a:r>
            <a:endParaRPr lang="en-US" altLang="zh-CN" dirty="0"/>
          </a:p>
          <a:p>
            <a:pPr lvl="1"/>
            <a:r>
              <a:rPr lang="zh-CN" altLang="zh-CN" dirty="0"/>
              <a:t>在</a:t>
            </a:r>
            <a:r>
              <a:rPr lang="en-US" altLang="zh-CN" dirty="0"/>
              <a:t>Python</a:t>
            </a:r>
            <a:r>
              <a:rPr lang="zh-CN" altLang="zh-CN" dirty="0"/>
              <a:t>语言里，</a:t>
            </a:r>
            <a:r>
              <a:rPr lang="zh-CN" altLang="zh-CN" dirty="0">
                <a:solidFill>
                  <a:srgbClr val="C00000"/>
                </a:solidFill>
              </a:rPr>
              <a:t>函数是具有一定功能的一段代码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zh-CN" altLang="zh-CN" dirty="0"/>
              <a:t>对于经常用到的一些功能，比如打印输出变量的值，可以把实现这些功能的代码组织成函数的形式</a:t>
            </a:r>
            <a:endParaRPr lang="en-US" altLang="zh-CN" dirty="0"/>
          </a:p>
          <a:p>
            <a:pPr lvl="2"/>
            <a:r>
              <a:rPr lang="zh-CN" altLang="zh-CN" dirty="0"/>
              <a:t>在需要这些功能的时候，直接调用函数即可，而无需再写一遍类似的代码，函数有利于程序的模块化设计风格的实现</a:t>
            </a:r>
          </a:p>
          <a:p>
            <a:pPr lvl="1"/>
            <a:r>
              <a:rPr lang="zh-CN" altLang="zh-CN" dirty="0"/>
              <a:t>定义函数的时候，我们就规定好函数接受什么样的参数，将返回什么样的值</a:t>
            </a:r>
            <a:endParaRPr lang="en-US" altLang="zh-CN" dirty="0"/>
          </a:p>
          <a:p>
            <a:pPr lvl="2"/>
            <a:r>
              <a:rPr lang="zh-CN" altLang="zh-CN" dirty="0"/>
              <a:t>对于调用者来讲，只需要了解这些信息就足够了，至于函数内部是如何实现对应的功能的，他无需关心</a:t>
            </a:r>
          </a:p>
        </p:txBody>
      </p:sp>
    </p:spTree>
    <p:extLst>
      <p:ext uri="{BB962C8B-B14F-4D97-AF65-F5344CB8AC3E}">
        <p14:creationId xmlns:p14="http://schemas.microsoft.com/office/powerpoint/2010/main" val="20177608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C8600-65F6-4265-B02A-E6F84DAC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D325C-BCDD-49B5-BF3A-5D3A44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819150"/>
            <a:ext cx="3955473" cy="4022878"/>
          </a:xfrm>
        </p:spPr>
        <p:txBody>
          <a:bodyPr>
            <a:noAutofit/>
          </a:bodyPr>
          <a:lstStyle/>
          <a:p>
            <a:pPr algn="just"/>
            <a:r>
              <a:rPr lang="en-US" altLang="zh-CN" sz="1600" dirty="0"/>
              <a:t>Python</a:t>
            </a:r>
            <a:r>
              <a:rPr lang="zh-CN" altLang="en-US" sz="1600" dirty="0"/>
              <a:t>语言基础：</a:t>
            </a:r>
            <a:r>
              <a:rPr lang="zh-CN" altLang="zh-CN" sz="1600" dirty="0"/>
              <a:t>函数、库函数</a:t>
            </a:r>
            <a:endParaRPr lang="en-US" altLang="zh-CN" sz="1600" dirty="0"/>
          </a:p>
          <a:p>
            <a:pPr algn="just"/>
            <a:r>
              <a:rPr lang="zh-CN" altLang="zh-CN" sz="1600" b="1" dirty="0">
                <a:solidFill>
                  <a:srgbClr val="C00000"/>
                </a:solidFill>
              </a:rPr>
              <a:t>内置函数的使用</a:t>
            </a:r>
            <a:endParaRPr lang="zh-CN" altLang="zh-CN" sz="1600" dirty="0">
              <a:solidFill>
                <a:srgbClr val="C00000"/>
              </a:solidFill>
            </a:endParaRPr>
          </a:p>
          <a:p>
            <a:pPr algn="just"/>
            <a:r>
              <a:rPr lang="it-IT" altLang="zh-CN" sz="1600" dirty="0"/>
              <a:t>Python</a:t>
            </a:r>
            <a:r>
              <a:rPr lang="zh-CN" altLang="zh-CN" sz="1600" dirty="0"/>
              <a:t>解释器已经内置了若干函数，方便用户编程时调用。这些函数可以实现数学运算、集合操作、逻辑判断、输入输出等功能。</a:t>
            </a:r>
            <a:endParaRPr lang="en-US" altLang="zh-CN" sz="1600" dirty="0"/>
          </a:p>
          <a:p>
            <a:pPr algn="just"/>
            <a:r>
              <a:rPr lang="zh-CN" altLang="zh-CN" sz="1600" dirty="0"/>
              <a:t>在这里，我们介绍</a:t>
            </a:r>
            <a:r>
              <a:rPr lang="it-IT" altLang="zh-CN" sz="1600" dirty="0"/>
              <a:t>print</a:t>
            </a:r>
            <a:r>
              <a:rPr lang="zh-CN" altLang="zh-CN" sz="1600" dirty="0"/>
              <a:t>函数</a:t>
            </a:r>
            <a:endParaRPr lang="en-US" altLang="zh-CN" sz="1600" dirty="0"/>
          </a:p>
          <a:p>
            <a:pPr algn="just"/>
            <a:r>
              <a:rPr lang="it-IT" altLang="zh-CN" sz="1600" dirty="0"/>
              <a:t>Python</a:t>
            </a:r>
            <a:r>
              <a:rPr lang="zh-CN" altLang="zh-CN" sz="1600" dirty="0"/>
              <a:t>其它内置函数及其使用方法，请参考</a:t>
            </a:r>
            <a:r>
              <a:rPr lang="it-IT" altLang="zh-CN" sz="1600" dirty="0"/>
              <a:t>https://docs.python.org/2/library/functions.html</a:t>
            </a:r>
            <a:r>
              <a:rPr lang="zh-CN" altLang="zh-CN" sz="1600" dirty="0"/>
              <a:t>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0983A9-8C33-4E0C-8E32-8E9EF3D1D3FB}"/>
              </a:ext>
            </a:extLst>
          </p:cNvPr>
          <p:cNvSpPr/>
          <p:nvPr/>
        </p:nvSpPr>
        <p:spPr>
          <a:xfrm>
            <a:off x="4587662" y="1552909"/>
            <a:ext cx="3782906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</a:rPr>
              <a:t>print</a:t>
            </a:r>
            <a:r>
              <a:rPr lang="zh-CN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语句主要用于输出用户数据，一般输出到屏幕上，即</a:t>
            </a:r>
            <a:r>
              <a:rPr lang="en-US" altLang="zh-CN" sz="1400" dirty="0">
                <a:latin typeface="Times New Roman" panose="02020603050405020304" pitchFamily="18" charset="0"/>
              </a:rPr>
              <a:t>python</a:t>
            </a:r>
            <a:r>
              <a:rPr lang="zh-CN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</a:t>
            </a:r>
            <a:r>
              <a:rPr lang="en-US" altLang="zh-CN" sz="1400" dirty="0" err="1">
                <a:latin typeface="Times New Roman" panose="02020603050405020304" pitchFamily="18" charset="0"/>
              </a:rPr>
              <a:t>sys.stdout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</a:rPr>
              <a:t>print</a:t>
            </a:r>
            <a:r>
              <a:rPr lang="zh-CN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语句可以实现灵活的输出</a:t>
            </a:r>
            <a:endParaRPr lang="zh-CN" altLang="en-US" sz="1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370DB32-5A90-4C64-9F37-140D8EE4E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836" y="2497628"/>
            <a:ext cx="3972559" cy="148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7458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C8600-65F6-4265-B02A-E6F84DACB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4170556" cy="498872"/>
          </a:xfrm>
        </p:spPr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D325C-BCDD-49B5-BF3A-5D3A44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3775710" cy="4022878"/>
          </a:xfrm>
        </p:spPr>
        <p:txBody>
          <a:bodyPr>
            <a:noAutofit/>
          </a:bodyPr>
          <a:lstStyle/>
          <a:p>
            <a:pPr algn="just"/>
            <a:r>
              <a:rPr lang="en-US" altLang="zh-CN" dirty="0"/>
              <a:t>Python</a:t>
            </a:r>
            <a:r>
              <a:rPr lang="zh-CN" altLang="en-US" dirty="0"/>
              <a:t>语言基础：</a:t>
            </a:r>
            <a:r>
              <a:rPr lang="zh-CN" altLang="zh-CN" dirty="0">
                <a:solidFill>
                  <a:srgbClr val="C00000"/>
                </a:solidFill>
              </a:rPr>
              <a:t>函数</a:t>
            </a:r>
            <a:endParaRPr lang="en-US" altLang="zh-CN" dirty="0">
              <a:solidFill>
                <a:srgbClr val="C00000"/>
              </a:solidFill>
            </a:endParaRPr>
          </a:p>
          <a:p>
            <a:pPr lvl="1" algn="just"/>
            <a:r>
              <a:rPr lang="zh-CN" altLang="en-US" sz="1600" dirty="0">
                <a:solidFill>
                  <a:srgbClr val="C00000"/>
                </a:solidFill>
              </a:rPr>
              <a:t>用户自定义函数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lvl="1" algn="just"/>
            <a:r>
              <a:rPr lang="zh-CN" altLang="zh-CN" sz="1600" dirty="0"/>
              <a:t>下面的代码，展示了二分查找函数的定义，以及对它的两次调用</a:t>
            </a:r>
            <a:endParaRPr lang="en-US" altLang="zh-CN" sz="1600" dirty="0"/>
          </a:p>
          <a:p>
            <a:pPr lvl="1" algn="just"/>
            <a:r>
              <a:rPr lang="zh-CN" altLang="zh-CN" sz="1600" dirty="0"/>
              <a:t>从这个实例可以看出，通过把一些公用的功能实现为一个函数</a:t>
            </a:r>
            <a:endParaRPr lang="en-US" altLang="zh-CN" sz="1600" dirty="0"/>
          </a:p>
          <a:p>
            <a:pPr lvl="1" algn="just"/>
            <a:r>
              <a:rPr lang="zh-CN" altLang="zh-CN" sz="1600" dirty="0"/>
              <a:t>我们可以多次调用实现更加复杂的功能，代码则变得简洁多了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80D642-91ED-4CE3-A117-CC27EB3DB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056" y="51955"/>
            <a:ext cx="4282069" cy="498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1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：数据科学家的最爱</a:t>
            </a:r>
            <a:endParaRPr kumimoji="1" lang="en-US" altLang="zh-CN" dirty="0"/>
          </a:p>
        </p:txBody>
      </p:sp>
      <p:sp>
        <p:nvSpPr>
          <p:cNvPr id="11" name="Rectangle 4"/>
          <p:cNvSpPr/>
          <p:nvPr/>
        </p:nvSpPr>
        <p:spPr>
          <a:xfrm>
            <a:off x="47813" y="4501118"/>
            <a:ext cx="8049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2"/>
              </a:rPr>
              <a:t>http://businessoverbroadway.com/wp-content/uploads/2020/06/Kaggle_Prog_First_2019.png</a:t>
            </a:r>
            <a:endParaRPr lang="en-US" sz="1600" dirty="0"/>
          </a:p>
        </p:txBody>
      </p:sp>
      <p:sp>
        <p:nvSpPr>
          <p:cNvPr id="12" name="Rectangle 5"/>
          <p:cNvSpPr/>
          <p:nvPr/>
        </p:nvSpPr>
        <p:spPr>
          <a:xfrm>
            <a:off x="5506065" y="400456"/>
            <a:ext cx="3155689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 fontAlgn="base"/>
            <a:r>
              <a:rPr lang="en-US" b="1" dirty="0">
                <a:solidFill>
                  <a:srgbClr val="C00000"/>
                </a:solidFill>
                <a:latin typeface="Helvetica" charset="0"/>
              </a:rPr>
              <a:t>What language </a:t>
            </a:r>
            <a:r>
              <a:rPr lang="en-US" b="1" dirty="0">
                <a:solidFill>
                  <a:srgbClr val="2B2B2B"/>
                </a:solidFill>
                <a:latin typeface="Helvetica" charset="0"/>
              </a:rPr>
              <a:t>would you recommend new data scientists learn first?</a:t>
            </a:r>
            <a:endParaRPr lang="en-US" b="1" i="0" dirty="0">
              <a:solidFill>
                <a:srgbClr val="2B2B2B"/>
              </a:solidFill>
              <a:effectLst/>
              <a:latin typeface="Helvetica" charset="0"/>
            </a:endParaRPr>
          </a:p>
        </p:txBody>
      </p:sp>
      <p:sp>
        <p:nvSpPr>
          <p:cNvPr id="13" name="Rectangle 6"/>
          <p:cNvSpPr/>
          <p:nvPr/>
        </p:nvSpPr>
        <p:spPr>
          <a:xfrm>
            <a:off x="5065723" y="1747306"/>
            <a:ext cx="367681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2B2B2B"/>
                </a:solidFill>
                <a:latin typeface="Helvetica" charset="0"/>
              </a:rPr>
              <a:t>Every data scientist has an opinions on what language you should learn first. As it turns out, people who solely use Python or R feel like they made the right choice. </a:t>
            </a:r>
            <a:r>
              <a:rPr lang="en-US" dirty="0">
                <a:solidFill>
                  <a:srgbClr val="008ABC"/>
                </a:solidFill>
                <a:latin typeface="Helvetica" charset="0"/>
              </a:rPr>
              <a:t>But if you ask people that use both R and Python, they are twice as likely to recommend </a:t>
            </a:r>
            <a:r>
              <a:rPr lang="en-US" dirty="0">
                <a:solidFill>
                  <a:srgbClr val="C00000"/>
                </a:solidFill>
                <a:latin typeface="Helvetica" charset="0"/>
              </a:rPr>
              <a:t>Python</a:t>
            </a:r>
            <a:r>
              <a:rPr lang="en-US" dirty="0">
                <a:solidFill>
                  <a:srgbClr val="008ABC"/>
                </a:solidFill>
                <a:latin typeface="Helvetica" charset="0"/>
              </a:rPr>
              <a:t>.</a:t>
            </a:r>
          </a:p>
        </p:txBody>
      </p:sp>
      <p:pic>
        <p:nvPicPr>
          <p:cNvPr id="1026" name="Picture 2" descr="http://businessoverbroadway.com/wp-content/uploads/2020/06/Kaggle_Prog_First_2019.png">
            <a:extLst>
              <a:ext uri="{FF2B5EF4-FFF2-40B4-BE49-F238E27FC236}">
                <a16:creationId xmlns:a16="http://schemas.microsoft.com/office/drawing/2014/main" id="{3B426F1B-DF01-41F0-9982-B704EAE25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845" y="1326689"/>
            <a:ext cx="3374182" cy="320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737755" y="1676400"/>
            <a:ext cx="3716481" cy="54379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6557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C8600-65F6-4265-B02A-E6F84DAC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D325C-BCDD-49B5-BF3A-5D3A44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5207000" cy="4022878"/>
          </a:xfrm>
        </p:spPr>
        <p:txBody>
          <a:bodyPr>
            <a:noAutofit/>
          </a:bodyPr>
          <a:lstStyle/>
          <a:p>
            <a:pPr algn="just"/>
            <a:r>
              <a:rPr lang="en-US" altLang="zh-CN" sz="1400" dirty="0"/>
              <a:t>Python</a:t>
            </a:r>
            <a:r>
              <a:rPr lang="zh-CN" altLang="en-US" sz="1400" dirty="0"/>
              <a:t>语言基础：</a:t>
            </a:r>
            <a:r>
              <a:rPr lang="zh-CN" altLang="zh-CN" sz="1400" dirty="0">
                <a:solidFill>
                  <a:srgbClr val="C00000"/>
                </a:solidFill>
              </a:rPr>
              <a:t>函数</a:t>
            </a:r>
            <a:r>
              <a:rPr lang="zh-CN" altLang="en-US" sz="1400" dirty="0">
                <a:solidFill>
                  <a:srgbClr val="C00000"/>
                </a:solidFill>
              </a:rPr>
              <a:t>与递归</a:t>
            </a:r>
            <a:endParaRPr lang="en-US" altLang="zh-CN" sz="1400" dirty="0">
              <a:solidFill>
                <a:srgbClr val="C00000"/>
              </a:solidFill>
            </a:endParaRPr>
          </a:p>
          <a:p>
            <a:pPr lvl="1" algn="just"/>
            <a:r>
              <a:rPr lang="zh-CN" altLang="zh-CN" sz="1400" dirty="0"/>
              <a:t>在</a:t>
            </a:r>
            <a:r>
              <a:rPr lang="en-US" altLang="zh-CN" sz="1400" dirty="0"/>
              <a:t>Python</a:t>
            </a:r>
            <a:r>
              <a:rPr lang="zh-CN" altLang="zh-CN" sz="1400" dirty="0"/>
              <a:t>中，在实现一个函数的时候，可以调用其它函数，甚至可以调用自身，即函数的递归调用</a:t>
            </a:r>
            <a:endParaRPr lang="en-US" altLang="zh-CN" sz="1400" dirty="0"/>
          </a:p>
          <a:p>
            <a:pPr lvl="1" algn="just"/>
            <a:r>
              <a:rPr lang="zh-CN" altLang="zh-CN" sz="1400" dirty="0"/>
              <a:t>函数的递归调用，使得解决一些问题的代码变得简洁、易于理解。</a:t>
            </a:r>
          </a:p>
          <a:p>
            <a:pPr lvl="2" algn="just"/>
            <a:r>
              <a:rPr lang="zh-CN" altLang="zh-CN" sz="1400" dirty="0"/>
              <a:t>采用函数的递归调用，计算</a:t>
            </a:r>
            <a:r>
              <a:rPr lang="en-US" altLang="zh-CN" sz="1400" dirty="0"/>
              <a:t>n</a:t>
            </a:r>
            <a:r>
              <a:rPr lang="zh-CN" altLang="zh-CN" sz="1400" dirty="0"/>
              <a:t>的阶乘，其设计思路是，</a:t>
            </a:r>
            <a:r>
              <a:rPr lang="en-US" altLang="zh-CN" sz="1400" dirty="0"/>
              <a:t>(1) </a:t>
            </a:r>
            <a:r>
              <a:rPr lang="zh-CN" altLang="zh-CN" sz="1400" dirty="0"/>
              <a:t>如果</a:t>
            </a:r>
            <a:r>
              <a:rPr lang="en-US" altLang="zh-CN" sz="1400" dirty="0"/>
              <a:t>n==0</a:t>
            </a:r>
            <a:r>
              <a:rPr lang="zh-CN" altLang="zh-CN" sz="1400" dirty="0"/>
              <a:t>或者</a:t>
            </a:r>
            <a:r>
              <a:rPr lang="en-US" altLang="zh-CN" sz="1400" dirty="0"/>
              <a:t>n==1</a:t>
            </a:r>
            <a:r>
              <a:rPr lang="zh-CN" altLang="zh-CN" sz="1400" dirty="0"/>
              <a:t>，那么</a:t>
            </a:r>
            <a:r>
              <a:rPr lang="en-US" altLang="zh-CN" sz="1400" dirty="0"/>
              <a:t>n</a:t>
            </a:r>
            <a:r>
              <a:rPr lang="zh-CN" altLang="zh-CN" sz="1400" dirty="0"/>
              <a:t>的阶乘为</a:t>
            </a:r>
            <a:r>
              <a:rPr lang="en-US" altLang="zh-CN" sz="1400" dirty="0"/>
              <a:t>1</a:t>
            </a:r>
            <a:r>
              <a:rPr lang="zh-CN" altLang="zh-CN" sz="1400" dirty="0"/>
              <a:t>。</a:t>
            </a:r>
            <a:r>
              <a:rPr lang="en-US" altLang="zh-CN" sz="1400" dirty="0"/>
              <a:t>(2) </a:t>
            </a:r>
            <a:r>
              <a:rPr lang="zh-CN" altLang="zh-CN" sz="1400" dirty="0"/>
              <a:t>如果我们知道了</a:t>
            </a:r>
            <a:r>
              <a:rPr lang="en-US" altLang="zh-CN" sz="1400" dirty="0"/>
              <a:t>n-1</a:t>
            </a:r>
            <a:r>
              <a:rPr lang="zh-CN" altLang="zh-CN" sz="1400" dirty="0"/>
              <a:t>的阶乘，把它乘上</a:t>
            </a:r>
            <a:r>
              <a:rPr lang="en-US" altLang="zh-CN" sz="1400" dirty="0"/>
              <a:t>n</a:t>
            </a:r>
            <a:r>
              <a:rPr lang="zh-CN" altLang="zh-CN" sz="1400" dirty="0"/>
              <a:t>就可以得到</a:t>
            </a:r>
            <a:r>
              <a:rPr lang="en-US" altLang="zh-CN" sz="1400" dirty="0"/>
              <a:t>n</a:t>
            </a:r>
            <a:r>
              <a:rPr lang="zh-CN" altLang="zh-CN" sz="1400" dirty="0"/>
              <a:t>的阶乘，问题的规模就缩小了一阶，也就是</a:t>
            </a:r>
            <a:r>
              <a:rPr lang="en-US" altLang="zh-CN" sz="1400" dirty="0"/>
              <a:t>n</a:t>
            </a:r>
            <a:r>
              <a:rPr lang="zh-CN" altLang="zh-CN" sz="1400" dirty="0"/>
              <a:t>的阶乘的计算变成</a:t>
            </a:r>
            <a:r>
              <a:rPr lang="en-US" altLang="zh-CN" sz="1400" dirty="0"/>
              <a:t>n-1</a:t>
            </a:r>
            <a:r>
              <a:rPr lang="zh-CN" altLang="zh-CN" sz="1400" dirty="0"/>
              <a:t>阶乘的计算，加上一个附加的步骤</a:t>
            </a:r>
            <a:r>
              <a:rPr lang="en-US" altLang="zh-CN" sz="1400" dirty="0"/>
              <a:t>(</a:t>
            </a:r>
            <a:r>
              <a:rPr lang="zh-CN" altLang="zh-CN" sz="1400" dirty="0"/>
              <a:t>乘上</a:t>
            </a:r>
            <a:r>
              <a:rPr lang="en-US" altLang="zh-CN" sz="1400" dirty="0"/>
              <a:t>n)</a:t>
            </a:r>
          </a:p>
          <a:p>
            <a:pPr lvl="2" algn="just"/>
            <a:r>
              <a:rPr lang="zh-CN" altLang="zh-CN" sz="1400" dirty="0"/>
              <a:t>由于</a:t>
            </a:r>
            <a:r>
              <a:rPr lang="en-US" altLang="zh-CN" sz="1400" dirty="0"/>
              <a:t>0</a:t>
            </a:r>
            <a:r>
              <a:rPr lang="zh-CN" altLang="zh-CN" sz="1400" dirty="0"/>
              <a:t>或者</a:t>
            </a:r>
            <a:r>
              <a:rPr lang="en-US" altLang="zh-CN" sz="1400" dirty="0"/>
              <a:t>1</a:t>
            </a:r>
            <a:r>
              <a:rPr lang="zh-CN" altLang="zh-CN" sz="1400" dirty="0"/>
              <a:t>的阶乘，我们是很容易得到的，也就是问题规模缩小到</a:t>
            </a:r>
            <a:r>
              <a:rPr lang="en-US" altLang="zh-CN" sz="1400" dirty="0"/>
              <a:t>1</a:t>
            </a:r>
            <a:r>
              <a:rPr lang="zh-CN" altLang="zh-CN" sz="1400" dirty="0"/>
              <a:t>或者</a:t>
            </a:r>
            <a:r>
              <a:rPr lang="en-US" altLang="zh-CN" sz="1400" dirty="0"/>
              <a:t>0</a:t>
            </a:r>
            <a:r>
              <a:rPr lang="zh-CN" altLang="zh-CN" sz="1400" dirty="0"/>
              <a:t>的时候，我们就可以解了，一旦低阶的问题得到解决，那么我们就可以一步步倒退回去，把各个更高阶的问题解决掉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B58949-7D24-4E32-AB4A-F341E0EF1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770" y="1693962"/>
            <a:ext cx="2907030" cy="192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47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C8600-65F6-4265-B02A-E6F84DAC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D325C-BCDD-49B5-BF3A-5D3A44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819150"/>
            <a:ext cx="3789219" cy="4022878"/>
          </a:xfrm>
        </p:spPr>
        <p:txBody>
          <a:bodyPr>
            <a:noAutofit/>
          </a:bodyPr>
          <a:lstStyle/>
          <a:p>
            <a:pPr algn="just"/>
            <a:r>
              <a:rPr lang="en-US" altLang="zh-CN" sz="1800" dirty="0"/>
              <a:t>Python</a:t>
            </a:r>
            <a:r>
              <a:rPr lang="zh-CN" altLang="en-US" sz="1800" dirty="0"/>
              <a:t>语言基础：</a:t>
            </a:r>
            <a:r>
              <a:rPr lang="zh-CN" altLang="zh-CN" sz="1800" dirty="0">
                <a:solidFill>
                  <a:srgbClr val="C00000"/>
                </a:solidFill>
              </a:rPr>
              <a:t>类和对象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lvl="1" algn="just"/>
            <a:r>
              <a:rPr lang="en-US" altLang="zh-CN" sz="1600" dirty="0"/>
              <a:t>Python</a:t>
            </a:r>
            <a:r>
              <a:rPr lang="zh-CN" altLang="zh-CN" sz="1600" dirty="0"/>
              <a:t>是一种面向对象的编程语言，它通过封装机制，把数据和对数据的操作，封装成类</a:t>
            </a:r>
            <a:endParaRPr lang="en-US" altLang="zh-CN" sz="1600" dirty="0"/>
          </a:p>
          <a:p>
            <a:pPr lvl="1" algn="just"/>
            <a:r>
              <a:rPr lang="zh-CN" altLang="zh-CN" sz="1600" dirty="0"/>
              <a:t>而类的实例化则是一个个的对象</a:t>
            </a:r>
            <a:endParaRPr lang="en-US" altLang="zh-CN" sz="1600" dirty="0"/>
          </a:p>
          <a:p>
            <a:pPr lvl="1" algn="just"/>
            <a:r>
              <a:rPr lang="zh-CN" altLang="zh-CN" sz="1600" dirty="0"/>
              <a:t>比如，我们要对</a:t>
            </a:r>
            <a:r>
              <a:rPr lang="zh-CN" altLang="zh-CN" sz="1600" dirty="0">
                <a:solidFill>
                  <a:srgbClr val="C00000"/>
                </a:solidFill>
              </a:rPr>
              <a:t>职员进行管理</a:t>
            </a:r>
            <a:r>
              <a:rPr lang="zh-CN" altLang="zh-CN" sz="1600" dirty="0"/>
              <a:t>，需要登记他们的姓名、性别、年龄、薪水等信息，针对某个职员，可以显示他的这些信息</a:t>
            </a:r>
            <a:endParaRPr lang="en-US" altLang="zh-CN" sz="1600" dirty="0"/>
          </a:p>
          <a:p>
            <a:pPr lvl="1" algn="just"/>
            <a:r>
              <a:rPr lang="zh-CN" altLang="zh-CN" sz="1600" dirty="0"/>
              <a:t>我们通过设计</a:t>
            </a:r>
            <a:r>
              <a:rPr lang="zh-CN" altLang="zh-CN" sz="1600" dirty="0">
                <a:solidFill>
                  <a:srgbClr val="C00000"/>
                </a:solidFill>
              </a:rPr>
              <a:t>职员类</a:t>
            </a:r>
            <a:r>
              <a:rPr lang="zh-CN" altLang="zh-CN" sz="1600" dirty="0"/>
              <a:t>，把上述属性管理起来，并且提供显示职员信息的操作函数</a:t>
            </a:r>
            <a:endParaRPr lang="en-US" altLang="zh-CN" sz="1600" dirty="0"/>
          </a:p>
          <a:p>
            <a:pPr lvl="1" algn="just"/>
            <a:r>
              <a:rPr lang="zh-CN" altLang="zh-CN" sz="1600" dirty="0"/>
              <a:t>职员类建立以后，我们可以生成职员类的</a:t>
            </a:r>
            <a:r>
              <a:rPr lang="zh-CN" altLang="zh-CN" sz="1600" dirty="0">
                <a:solidFill>
                  <a:srgbClr val="C00000"/>
                </a:solidFill>
              </a:rPr>
              <a:t>实例</a:t>
            </a:r>
            <a:r>
              <a:rPr lang="zh-CN" altLang="zh-CN" sz="1600" dirty="0"/>
              <a:t>，分别对应</a:t>
            </a:r>
            <a:r>
              <a:rPr lang="en-US" altLang="zh-CN" sz="1600" dirty="0"/>
              <a:t>John</a:t>
            </a:r>
            <a:r>
              <a:rPr lang="zh-CN" altLang="zh-CN" sz="1600" dirty="0"/>
              <a:t>、</a:t>
            </a:r>
            <a:r>
              <a:rPr lang="en-US" altLang="zh-CN" sz="1600" dirty="0"/>
              <a:t>Mary</a:t>
            </a:r>
            <a:r>
              <a:rPr lang="zh-CN" altLang="zh-CN" sz="1600" dirty="0"/>
              <a:t>等职员。</a:t>
            </a:r>
            <a:endParaRPr lang="en-US" altLang="zh-CN" sz="1600" dirty="0"/>
          </a:p>
          <a:p>
            <a:pPr algn="just"/>
            <a:endParaRPr lang="zh-CN" altLang="zh-CN" sz="1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CBA705-559E-4000-9520-A9BC2396F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355" y="742330"/>
            <a:ext cx="4703656" cy="402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1643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C8600-65F6-4265-B02A-E6F84DAC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D325C-BCDD-49B5-BF3A-5D3A44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819150"/>
            <a:ext cx="8229599" cy="4022878"/>
          </a:xfrm>
        </p:spPr>
        <p:txBody>
          <a:bodyPr>
            <a:noAutofit/>
          </a:bodyPr>
          <a:lstStyle/>
          <a:p>
            <a:pPr algn="just"/>
            <a:r>
              <a:rPr lang="en-US" altLang="zh-CN" sz="1600" dirty="0"/>
              <a:t>Python</a:t>
            </a:r>
            <a:r>
              <a:rPr lang="zh-CN" altLang="en-US" sz="1600" dirty="0"/>
              <a:t>语言基础：</a:t>
            </a:r>
            <a:r>
              <a:rPr lang="zh-CN" altLang="zh-CN" sz="1600" dirty="0"/>
              <a:t>类和对象</a:t>
            </a:r>
            <a:endParaRPr lang="en-US" altLang="zh-CN" sz="1600" dirty="0"/>
          </a:p>
          <a:p>
            <a:pPr algn="just"/>
            <a:r>
              <a:rPr lang="zh-CN" altLang="zh-CN" sz="1600" b="1" dirty="0">
                <a:solidFill>
                  <a:srgbClr val="C00000"/>
                </a:solidFill>
              </a:rPr>
              <a:t>构造函数</a:t>
            </a:r>
            <a:endParaRPr lang="zh-CN" altLang="zh-CN" sz="1600" dirty="0">
              <a:solidFill>
                <a:srgbClr val="C00000"/>
              </a:solidFill>
            </a:endParaRPr>
          </a:p>
          <a:p>
            <a:pPr lvl="1" algn="just"/>
            <a:r>
              <a:rPr lang="zh-CN" altLang="zh-CN" sz="1600" dirty="0"/>
              <a:t>一个类的构造函数负责对象的构造，构造函数的名称为</a:t>
            </a:r>
            <a:r>
              <a:rPr lang="en-US" altLang="zh-CN" sz="1600" dirty="0"/>
              <a:t>__</a:t>
            </a:r>
            <a:r>
              <a:rPr lang="en-US" altLang="zh-CN" sz="1600" dirty="0" err="1"/>
              <a:t>init</a:t>
            </a:r>
            <a:r>
              <a:rPr lang="en-US" altLang="zh-CN" sz="1600" dirty="0"/>
              <a:t>__ </a:t>
            </a:r>
            <a:r>
              <a:rPr lang="zh-CN" altLang="zh-CN" sz="1600" dirty="0"/>
              <a:t>，它带一个</a:t>
            </a:r>
            <a:r>
              <a:rPr lang="en-US" altLang="zh-CN" sz="1600" dirty="0"/>
              <a:t>self</a:t>
            </a:r>
            <a:r>
              <a:rPr lang="zh-CN" altLang="zh-CN" sz="1600" dirty="0"/>
              <a:t>参数以及其它参数，其中</a:t>
            </a:r>
            <a:r>
              <a:rPr lang="en-US" altLang="zh-CN" sz="1600" dirty="0"/>
              <a:t>self</a:t>
            </a:r>
            <a:r>
              <a:rPr lang="zh-CN" altLang="zh-CN" sz="1600" dirty="0"/>
              <a:t>参数指向将要构造的对象，也就是</a:t>
            </a:r>
            <a:r>
              <a:rPr lang="en-US" altLang="zh-CN" sz="1600" dirty="0"/>
              <a:t>self</a:t>
            </a:r>
            <a:r>
              <a:rPr lang="zh-CN" altLang="zh-CN" sz="1600" dirty="0"/>
              <a:t>是对象的引用</a:t>
            </a:r>
            <a:endParaRPr lang="en-US" altLang="zh-CN" sz="1600" dirty="0"/>
          </a:p>
          <a:p>
            <a:pPr lvl="1" algn="just"/>
            <a:r>
              <a:rPr lang="zh-CN" altLang="zh-CN" sz="1600" dirty="0"/>
              <a:t>构造函数的作用是对对象进行初始化</a:t>
            </a:r>
            <a:endParaRPr lang="en-US" altLang="zh-CN" sz="1600" dirty="0"/>
          </a:p>
          <a:p>
            <a:pPr lvl="1" algn="just"/>
            <a:r>
              <a:rPr lang="zh-CN" altLang="zh-CN" sz="1600" dirty="0"/>
              <a:t>比如，上述代码中，</a:t>
            </a:r>
            <a:r>
              <a:rPr lang="en-US" altLang="zh-CN" sz="1600" dirty="0"/>
              <a:t>Employee</a:t>
            </a:r>
            <a:r>
              <a:rPr lang="zh-CN" altLang="zh-CN" sz="1600" dirty="0"/>
              <a:t>类的构造函数</a:t>
            </a:r>
            <a:r>
              <a:rPr lang="en-US" altLang="zh-CN" sz="1600" dirty="0"/>
              <a:t>__</a:t>
            </a:r>
            <a:r>
              <a:rPr lang="en-US" altLang="zh-CN" sz="1600" dirty="0" err="1"/>
              <a:t>init</a:t>
            </a:r>
            <a:r>
              <a:rPr lang="en-US" altLang="zh-CN" sz="1600" dirty="0"/>
              <a:t>__</a:t>
            </a:r>
            <a:r>
              <a:rPr lang="zh-CN" altLang="zh-CN" sz="1600" dirty="0"/>
              <a:t>，通过</a:t>
            </a:r>
            <a:r>
              <a:rPr lang="en-US" altLang="zh-CN" sz="1600" dirty="0"/>
              <a:t>_name</a:t>
            </a:r>
            <a:r>
              <a:rPr lang="zh-CN" altLang="zh-CN" sz="1600" dirty="0"/>
              <a:t>参数，给对象的</a:t>
            </a:r>
            <a:r>
              <a:rPr lang="en-US" altLang="zh-CN" sz="1600" dirty="0"/>
              <a:t>name</a:t>
            </a:r>
            <a:r>
              <a:rPr lang="zh-CN" altLang="zh-CN" sz="1600" dirty="0"/>
              <a:t>属性进行了赋值</a:t>
            </a:r>
            <a:endParaRPr lang="en-US" altLang="zh-CN" sz="1600" dirty="0"/>
          </a:p>
          <a:p>
            <a:pPr lvl="1" algn="just"/>
            <a:r>
              <a:rPr lang="zh-CN" altLang="zh-CN" sz="1600" dirty="0"/>
              <a:t>而对</a:t>
            </a:r>
            <a:r>
              <a:rPr lang="en-US" altLang="zh-CN" sz="1600" dirty="0"/>
              <a:t>__</a:t>
            </a:r>
            <a:r>
              <a:rPr lang="en-US" altLang="zh-CN" sz="1600" dirty="0" err="1"/>
              <a:t>init</a:t>
            </a:r>
            <a:r>
              <a:rPr lang="en-US" altLang="zh-CN" sz="1600" dirty="0"/>
              <a:t>__</a:t>
            </a:r>
            <a:r>
              <a:rPr lang="zh-CN" altLang="zh-CN" sz="1600" dirty="0"/>
              <a:t>函数的调用隐含在</a:t>
            </a:r>
            <a:r>
              <a:rPr lang="en-US" altLang="zh-CN" sz="1600" dirty="0"/>
              <a:t>emp1 = Employee('John')</a:t>
            </a:r>
            <a:r>
              <a:rPr lang="zh-CN" altLang="zh-CN" sz="1600" dirty="0"/>
              <a:t>、和</a:t>
            </a:r>
            <a:r>
              <a:rPr lang="en-US" altLang="zh-CN" sz="1600" dirty="0"/>
              <a:t>emp2 = Employee('Mary')</a:t>
            </a:r>
            <a:r>
              <a:rPr lang="zh-CN" altLang="zh-CN" sz="1600" dirty="0"/>
              <a:t>语句的调用过程中，这两个语句分别创建了</a:t>
            </a:r>
            <a:r>
              <a:rPr lang="en-US" altLang="zh-CN" sz="1600" dirty="0"/>
              <a:t>emp1</a:t>
            </a:r>
            <a:r>
              <a:rPr lang="zh-CN" altLang="zh-CN" sz="1600" dirty="0"/>
              <a:t>对象和</a:t>
            </a:r>
            <a:r>
              <a:rPr lang="en-US" altLang="zh-CN" sz="1600" dirty="0"/>
              <a:t>emp2</a:t>
            </a:r>
            <a:r>
              <a:rPr lang="zh-CN" altLang="zh-CN" sz="1600" dirty="0"/>
              <a:t>对象，</a:t>
            </a:r>
            <a:r>
              <a:rPr lang="zh-CN" altLang="zh-CN" sz="1600" dirty="0">
                <a:solidFill>
                  <a:srgbClr val="C00000"/>
                </a:solidFill>
              </a:rPr>
              <a:t>它们的</a:t>
            </a:r>
            <a:r>
              <a:rPr lang="en-US" altLang="zh-CN" sz="1600" dirty="0">
                <a:solidFill>
                  <a:srgbClr val="C00000"/>
                </a:solidFill>
              </a:rPr>
              <a:t>name</a:t>
            </a:r>
            <a:r>
              <a:rPr lang="zh-CN" altLang="zh-CN" sz="1600" dirty="0">
                <a:solidFill>
                  <a:srgbClr val="C00000"/>
                </a:solidFill>
              </a:rPr>
              <a:t>属性分别为</a:t>
            </a:r>
            <a:r>
              <a:rPr lang="en-US" altLang="zh-CN" sz="1600" dirty="0">
                <a:solidFill>
                  <a:srgbClr val="C00000"/>
                </a:solidFill>
              </a:rPr>
              <a:t>'John'</a:t>
            </a:r>
            <a:r>
              <a:rPr lang="zh-CN" altLang="zh-CN" sz="1600" dirty="0">
                <a:solidFill>
                  <a:srgbClr val="C00000"/>
                </a:solidFill>
              </a:rPr>
              <a:t>和</a:t>
            </a:r>
            <a:r>
              <a:rPr lang="en-US" altLang="zh-CN" sz="1600" dirty="0">
                <a:solidFill>
                  <a:srgbClr val="C00000"/>
                </a:solidFill>
              </a:rPr>
              <a:t>'Mary'</a:t>
            </a:r>
            <a:endParaRPr lang="en-US" altLang="zh-CN" sz="1600" dirty="0"/>
          </a:p>
          <a:p>
            <a:pPr algn="just"/>
            <a:r>
              <a:rPr lang="zh-CN" altLang="zh-CN" sz="1600" b="1" dirty="0">
                <a:solidFill>
                  <a:srgbClr val="C00000"/>
                </a:solidFill>
              </a:rPr>
              <a:t>对象的摧毁和垃圾回收</a:t>
            </a:r>
            <a:endParaRPr lang="zh-CN" altLang="zh-CN" sz="1600" dirty="0">
              <a:solidFill>
                <a:srgbClr val="C00000"/>
              </a:solidFill>
            </a:endParaRPr>
          </a:p>
          <a:p>
            <a:pPr lvl="1" algn="just"/>
            <a:r>
              <a:rPr lang="zh-CN" altLang="zh-CN" sz="1600" dirty="0"/>
              <a:t>对于程序不再使用的对象，</a:t>
            </a:r>
            <a:r>
              <a:rPr lang="en-US" altLang="zh-CN" sz="1600" dirty="0"/>
              <a:t>Python</a:t>
            </a:r>
            <a:r>
              <a:rPr lang="zh-CN" altLang="zh-CN" sz="1600" dirty="0"/>
              <a:t>周期性执行</a:t>
            </a:r>
            <a:r>
              <a:rPr lang="zh-CN" altLang="zh-CN" sz="1600" dirty="0">
                <a:solidFill>
                  <a:srgbClr val="C00000"/>
                </a:solidFill>
              </a:rPr>
              <a:t>垃圾回收过程</a:t>
            </a:r>
            <a:r>
              <a:rPr lang="zh-CN" altLang="zh-CN" sz="1600" dirty="0"/>
              <a:t>，自动删除这些对象，以释放它们占用的内存空间</a:t>
            </a:r>
          </a:p>
        </p:txBody>
      </p:sp>
    </p:spTree>
    <p:extLst>
      <p:ext uri="{BB962C8B-B14F-4D97-AF65-F5344CB8AC3E}">
        <p14:creationId xmlns:p14="http://schemas.microsoft.com/office/powerpoint/2010/main" val="35646041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C8600-65F6-4265-B02A-E6F84DAC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D325C-BCDD-49B5-BF3A-5D3A44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4114800" cy="4022878"/>
          </a:xfrm>
        </p:spPr>
        <p:txBody>
          <a:bodyPr>
            <a:noAutofit/>
          </a:bodyPr>
          <a:lstStyle/>
          <a:p>
            <a:pPr algn="just"/>
            <a:r>
              <a:rPr lang="en-US" altLang="zh-CN" sz="1600" dirty="0"/>
              <a:t>Python</a:t>
            </a:r>
            <a:r>
              <a:rPr lang="zh-CN" altLang="en-US" sz="1600" dirty="0"/>
              <a:t>语言基础：</a:t>
            </a:r>
            <a:r>
              <a:rPr lang="zh-CN" altLang="zh-CN" sz="1600" dirty="0"/>
              <a:t>类和对象</a:t>
            </a:r>
            <a:endParaRPr lang="en-US" altLang="zh-CN" sz="1600" dirty="0"/>
          </a:p>
          <a:p>
            <a:pPr lvl="1" algn="just"/>
            <a:r>
              <a:rPr lang="zh-CN" altLang="zh-CN" sz="1600" b="1" dirty="0">
                <a:solidFill>
                  <a:srgbClr val="C00000"/>
                </a:solidFill>
              </a:rPr>
              <a:t>继承</a:t>
            </a:r>
            <a:endParaRPr lang="zh-CN" altLang="zh-CN" sz="1600" dirty="0">
              <a:solidFill>
                <a:srgbClr val="C00000"/>
              </a:solidFill>
            </a:endParaRPr>
          </a:p>
          <a:p>
            <a:pPr lvl="1" algn="just"/>
            <a:r>
              <a:rPr lang="zh-CN" altLang="zh-CN" sz="1600" dirty="0"/>
              <a:t>在定义类的时候，我们可以基于已有的类定义新的类，新的类</a:t>
            </a:r>
            <a:r>
              <a:rPr lang="en-US" altLang="zh-CN" sz="1600" dirty="0"/>
              <a:t>(</a:t>
            </a:r>
            <a:r>
              <a:rPr lang="zh-CN" altLang="zh-CN" sz="1600" dirty="0"/>
              <a:t>子类</a:t>
            </a:r>
            <a:r>
              <a:rPr lang="en-US" altLang="zh-CN" sz="1600" dirty="0"/>
              <a:t>)</a:t>
            </a:r>
            <a:r>
              <a:rPr lang="zh-CN" altLang="zh-CN" sz="1600" dirty="0"/>
              <a:t>和已有的类</a:t>
            </a:r>
            <a:r>
              <a:rPr lang="en-US" altLang="zh-CN" sz="1600" dirty="0"/>
              <a:t>(</a:t>
            </a:r>
            <a:r>
              <a:rPr lang="zh-CN" altLang="zh-CN" sz="1600" dirty="0"/>
              <a:t>父类</a:t>
            </a:r>
            <a:r>
              <a:rPr lang="en-US" altLang="zh-CN" sz="1600" dirty="0"/>
              <a:t>)</a:t>
            </a:r>
            <a:r>
              <a:rPr lang="zh-CN" altLang="zh-CN" sz="1600" dirty="0"/>
              <a:t>是继承的关系</a:t>
            </a:r>
            <a:endParaRPr lang="en-US" altLang="zh-CN" sz="1600" dirty="0"/>
          </a:p>
          <a:p>
            <a:pPr lvl="1" algn="just"/>
            <a:r>
              <a:rPr lang="zh-CN" altLang="zh-CN" sz="1600" dirty="0"/>
              <a:t>子类继承了父类的所有属性和方法</a:t>
            </a:r>
            <a:r>
              <a:rPr lang="en-US" altLang="zh-CN" sz="1600" dirty="0"/>
              <a:t>(</a:t>
            </a:r>
            <a:r>
              <a:rPr lang="zh-CN" altLang="zh-CN" sz="1600" dirty="0"/>
              <a:t>函数</a:t>
            </a:r>
            <a:r>
              <a:rPr lang="en-US" altLang="zh-CN" sz="1600" dirty="0"/>
              <a:t>)</a:t>
            </a:r>
            <a:r>
              <a:rPr lang="zh-CN" altLang="zh-CN" sz="1600" dirty="0"/>
              <a:t>，还可以增加新的属性和方法</a:t>
            </a:r>
            <a:endParaRPr lang="en-US" altLang="zh-CN" sz="1600" dirty="0"/>
          </a:p>
          <a:p>
            <a:pPr lvl="1" algn="just"/>
            <a:r>
              <a:rPr lang="zh-CN" altLang="zh-CN" sz="1600" dirty="0"/>
              <a:t>比如，我们定义了一个新的类</a:t>
            </a:r>
            <a:r>
              <a:rPr lang="en-US" altLang="zh-CN" sz="1600" dirty="0"/>
              <a:t>Manager</a:t>
            </a:r>
            <a:r>
              <a:rPr lang="zh-CN" altLang="zh-CN" sz="1600" dirty="0"/>
              <a:t>，它继承于</a:t>
            </a:r>
            <a:r>
              <a:rPr lang="en-US" altLang="zh-CN" sz="1600" dirty="0"/>
              <a:t>Employee</a:t>
            </a:r>
            <a:r>
              <a:rPr lang="zh-CN" altLang="zh-CN" sz="1600" dirty="0"/>
              <a:t>类，但是增加了一个新的属性</a:t>
            </a:r>
            <a:r>
              <a:rPr lang="en-US" altLang="zh-CN" sz="1600" dirty="0"/>
              <a:t>subsidy(</a:t>
            </a:r>
            <a:r>
              <a:rPr lang="zh-CN" altLang="zh-CN" sz="1600" dirty="0"/>
              <a:t>特殊津贴</a:t>
            </a:r>
            <a:r>
              <a:rPr lang="en-US" altLang="zh-CN" sz="1600" dirty="0"/>
              <a:t>)</a:t>
            </a:r>
            <a:endParaRPr lang="zh-CN" altLang="zh-CN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0C29E0-C6DC-4846-BF2A-531D3CE61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282" y="1226634"/>
            <a:ext cx="4230990" cy="309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017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C8600-65F6-4265-B02A-E6F84DAC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D325C-BCDD-49B5-BF3A-5D3A44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8199120" cy="4022878"/>
          </a:xfrm>
        </p:spPr>
        <p:txBody>
          <a:bodyPr>
            <a:noAutofit/>
          </a:bodyPr>
          <a:lstStyle/>
          <a:p>
            <a:pPr algn="just"/>
            <a:r>
              <a:rPr lang="en-US" altLang="zh-CN" sz="1400" dirty="0"/>
              <a:t>Python</a:t>
            </a:r>
            <a:r>
              <a:rPr lang="zh-CN" altLang="en-US" sz="1400" dirty="0"/>
              <a:t>语言基础：</a:t>
            </a:r>
            <a:r>
              <a:rPr lang="zh-CN" altLang="zh-CN" sz="1400" dirty="0"/>
              <a:t>类和对象</a:t>
            </a:r>
            <a:endParaRPr lang="en-US" altLang="zh-CN" sz="1400" dirty="0"/>
          </a:p>
          <a:p>
            <a:pPr algn="just"/>
            <a:r>
              <a:rPr lang="zh-CN" altLang="zh-CN" sz="1400" b="1" dirty="0">
                <a:solidFill>
                  <a:srgbClr val="C00000"/>
                </a:solidFill>
              </a:rPr>
              <a:t>重写</a:t>
            </a:r>
            <a:r>
              <a:rPr lang="en-US" altLang="zh-CN" sz="1400" b="1" dirty="0">
                <a:solidFill>
                  <a:srgbClr val="C00000"/>
                </a:solidFill>
              </a:rPr>
              <a:t>Override</a:t>
            </a:r>
            <a:endParaRPr lang="zh-CN" altLang="zh-CN" sz="1400" dirty="0">
              <a:solidFill>
                <a:srgbClr val="C00000"/>
              </a:solidFill>
            </a:endParaRPr>
          </a:p>
          <a:p>
            <a:pPr lvl="1" algn="just"/>
            <a:r>
              <a:rPr lang="zh-CN" altLang="zh-CN" sz="1400" dirty="0"/>
              <a:t>在上一个实例中，</a:t>
            </a:r>
            <a:r>
              <a:rPr lang="en-US" altLang="zh-CN" sz="1400" dirty="0"/>
              <a:t>mgr1.show()</a:t>
            </a:r>
            <a:r>
              <a:rPr lang="zh-CN" altLang="zh-CN" sz="1400" dirty="0"/>
              <a:t>只显示了经理的姓名、性别、年龄和薪水，但是没有显示特殊津贴</a:t>
            </a:r>
            <a:endParaRPr lang="en-US" altLang="zh-CN" sz="1400" dirty="0"/>
          </a:p>
          <a:p>
            <a:pPr lvl="1" algn="just"/>
            <a:r>
              <a:rPr lang="zh-CN" altLang="zh-CN" sz="1400" dirty="0"/>
              <a:t>为此，我们为新的类</a:t>
            </a:r>
            <a:r>
              <a:rPr lang="en-US" altLang="zh-CN" sz="1400" dirty="0"/>
              <a:t>Manager</a:t>
            </a:r>
            <a:r>
              <a:rPr lang="zh-CN" altLang="zh-CN" sz="1400" dirty="0"/>
              <a:t>定义一个新的</a:t>
            </a:r>
            <a:r>
              <a:rPr lang="en-US" altLang="zh-CN" sz="1400" dirty="0"/>
              <a:t>show</a:t>
            </a:r>
            <a:r>
              <a:rPr lang="zh-CN" altLang="zh-CN" sz="1400" dirty="0"/>
              <a:t>函数，这个函数和父类</a:t>
            </a:r>
            <a:r>
              <a:rPr lang="en-US" altLang="zh-CN" sz="1400" dirty="0"/>
              <a:t>Employee</a:t>
            </a:r>
            <a:r>
              <a:rPr lang="zh-CN" altLang="zh-CN" sz="1400" dirty="0"/>
              <a:t>的</a:t>
            </a:r>
            <a:r>
              <a:rPr lang="en-US" altLang="zh-CN" sz="1400" dirty="0"/>
              <a:t>show</a:t>
            </a:r>
            <a:r>
              <a:rPr lang="zh-CN" altLang="zh-CN" sz="1400" dirty="0"/>
              <a:t>函数同名，但是功能有些不一样，除了显示姓名、性别、年龄和薪水，它还显示特殊津贴</a:t>
            </a:r>
            <a:endParaRPr lang="en-US" altLang="zh-CN" sz="1400" dirty="0"/>
          </a:p>
          <a:p>
            <a:pPr lvl="2" algn="just"/>
            <a:r>
              <a:rPr lang="zh-CN" altLang="zh-CN" sz="1200" dirty="0"/>
              <a:t>这种对父类的方法进行重新定义的机制，称为重写</a:t>
            </a:r>
            <a:r>
              <a:rPr lang="en-US" altLang="zh-CN" sz="1200" dirty="0"/>
              <a:t>Override</a:t>
            </a:r>
            <a:endParaRPr lang="zh-CN" altLang="zh-CN" sz="1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54012D-2BF9-4DB1-8A95-5837FA1D3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74" y="2571750"/>
            <a:ext cx="7676461" cy="228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4040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C8600-65F6-4265-B02A-E6F84DAC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D325C-BCDD-49B5-BF3A-5D3A44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3789218" cy="4022878"/>
          </a:xfrm>
        </p:spPr>
        <p:txBody>
          <a:bodyPr>
            <a:noAutofit/>
          </a:bodyPr>
          <a:lstStyle/>
          <a:p>
            <a:pPr algn="just"/>
            <a:r>
              <a:rPr lang="en-US" altLang="zh-CN" sz="1600" dirty="0"/>
              <a:t>Python</a:t>
            </a:r>
            <a:r>
              <a:rPr lang="zh-CN" altLang="en-US" sz="1600" dirty="0"/>
              <a:t>语言基础：</a:t>
            </a:r>
            <a:r>
              <a:rPr lang="zh-CN" altLang="en-US" sz="1600" dirty="0">
                <a:solidFill>
                  <a:srgbClr val="C00000"/>
                </a:solidFill>
              </a:rPr>
              <a:t>异常处理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lvl="1" algn="just"/>
            <a:r>
              <a:rPr lang="zh-CN" altLang="zh-CN" sz="1600" dirty="0"/>
              <a:t>程序执行过程中，可能发生异常情况，比如一个非零的整数除以</a:t>
            </a:r>
            <a:r>
              <a:rPr lang="en-US" altLang="zh-CN" sz="1600" dirty="0"/>
              <a:t>0</a:t>
            </a:r>
            <a:r>
              <a:rPr lang="zh-CN" altLang="zh-CN" sz="1600" dirty="0"/>
              <a:t>就会发生异常</a:t>
            </a:r>
            <a:endParaRPr lang="en-US" altLang="zh-CN" sz="1600" dirty="0"/>
          </a:p>
          <a:p>
            <a:pPr lvl="2" algn="just"/>
            <a:r>
              <a:rPr lang="zh-CN" altLang="zh-CN" sz="1400" dirty="0"/>
              <a:t>我们可以捕抓异常，然后打印提示信息，帮助用户了解到发生的情况</a:t>
            </a:r>
            <a:endParaRPr lang="en-US" altLang="zh-CN" sz="1400" dirty="0"/>
          </a:p>
          <a:p>
            <a:pPr lvl="2" algn="just"/>
            <a:r>
              <a:rPr lang="zh-CN" altLang="en-US" sz="1400" dirty="0"/>
              <a:t>用户可以</a:t>
            </a:r>
            <a:r>
              <a:rPr lang="zh-CN" altLang="zh-CN" sz="1400" dirty="0"/>
              <a:t>采取补救措施，比如等待用户输入正确的数值、释放磁盘空间、连接到互联网等</a:t>
            </a:r>
          </a:p>
          <a:p>
            <a:pPr lvl="2" algn="just"/>
            <a:r>
              <a:rPr lang="zh-CN" altLang="zh-CN" sz="1400" dirty="0"/>
              <a:t>一般把有可能引发异常的代码放在一个</a:t>
            </a:r>
            <a:r>
              <a:rPr lang="en-US" altLang="zh-CN" sz="1400" dirty="0"/>
              <a:t>try:</a:t>
            </a:r>
            <a:r>
              <a:rPr lang="zh-CN" altLang="zh-CN" sz="1400" dirty="0"/>
              <a:t>语句块里，在</a:t>
            </a:r>
            <a:r>
              <a:rPr lang="en-US" altLang="zh-CN" sz="1400" dirty="0"/>
              <a:t>try:</a:t>
            </a:r>
            <a:r>
              <a:rPr lang="zh-CN" altLang="zh-CN" sz="1400" dirty="0"/>
              <a:t>语句块之后，跟着一个</a:t>
            </a:r>
            <a:r>
              <a:rPr lang="en-US" altLang="zh-CN" sz="1400" dirty="0"/>
              <a:t>except:</a:t>
            </a:r>
            <a:r>
              <a:rPr lang="zh-CN" altLang="zh-CN" sz="1400" dirty="0"/>
              <a:t>语句及其语句块，该语句块的代码，将对错误情况作出处理</a:t>
            </a:r>
            <a:endParaRPr lang="en-US" altLang="zh-CN" sz="1400" dirty="0"/>
          </a:p>
          <a:p>
            <a:pPr lvl="2" algn="just"/>
            <a:endParaRPr lang="zh-CN" altLang="zh-CN" sz="1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A2777F-D36E-4F1D-A8BD-ACB638AF3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426" y="907626"/>
            <a:ext cx="4208627" cy="373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729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C8600-65F6-4265-B02A-E6F84DAC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D325C-BCDD-49B5-BF3A-5D3A44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819150"/>
            <a:ext cx="4371109" cy="4022878"/>
          </a:xfrm>
        </p:spPr>
        <p:txBody>
          <a:bodyPr>
            <a:noAutofit/>
          </a:bodyPr>
          <a:lstStyle/>
          <a:p>
            <a:pPr algn="just"/>
            <a:r>
              <a:rPr lang="en-US" altLang="zh-CN" sz="1600" dirty="0"/>
              <a:t>Python</a:t>
            </a:r>
            <a:r>
              <a:rPr lang="zh-CN" altLang="en-US" sz="1600" dirty="0"/>
              <a:t>语言基础：</a:t>
            </a:r>
            <a:r>
              <a:rPr lang="zh-CN" altLang="en-US" sz="1600" dirty="0">
                <a:solidFill>
                  <a:srgbClr val="C00000"/>
                </a:solidFill>
              </a:rPr>
              <a:t>正则表达式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algn="just"/>
            <a:r>
              <a:rPr lang="zh-CN" altLang="zh-CN" sz="1400" dirty="0"/>
              <a:t>正则表达式，是一种用来匹配字符串的有力工具</a:t>
            </a:r>
            <a:endParaRPr lang="en-US" altLang="zh-CN" sz="1400" dirty="0"/>
          </a:p>
          <a:p>
            <a:pPr algn="just"/>
            <a:r>
              <a:rPr lang="zh-CN" altLang="zh-CN" sz="1400" dirty="0"/>
              <a:t>它是一个特殊的字符序列，用于匹配或者查找其它字符串里面的子串</a:t>
            </a:r>
            <a:endParaRPr lang="en-US" altLang="zh-CN" sz="1400" dirty="0"/>
          </a:p>
          <a:p>
            <a:pPr lvl="1" algn="just"/>
            <a:r>
              <a:rPr lang="zh-CN" altLang="zh-CN" sz="1400" dirty="0"/>
              <a:t>正则表达式可以用来判断一个字符串是否</a:t>
            </a:r>
            <a:r>
              <a:rPr lang="zh-CN" altLang="zh-CN" sz="1400" dirty="0">
                <a:solidFill>
                  <a:srgbClr val="C00000"/>
                </a:solidFill>
              </a:rPr>
              <a:t>日期、电子邮件、邮政编码、或者电话号码</a:t>
            </a:r>
            <a:r>
              <a:rPr lang="zh-CN" altLang="zh-CN" sz="1400" dirty="0"/>
              <a:t>，帮助我们对用户输入数据，进行合法性检验，也可以用来在一个字符串里面寻找这些实体类型</a:t>
            </a:r>
          </a:p>
          <a:p>
            <a:pPr lvl="1" algn="just"/>
            <a:r>
              <a:rPr lang="zh-CN" altLang="zh-CN" sz="1400" dirty="0"/>
              <a:t>下面的实例，用正则表达式匹配电话号码。正确的电话号码的模式是，</a:t>
            </a:r>
            <a:r>
              <a:rPr lang="en-US" altLang="zh-CN" sz="1400" dirty="0"/>
              <a:t>3</a:t>
            </a:r>
            <a:r>
              <a:rPr lang="zh-CN" altLang="zh-CN" sz="1400" dirty="0"/>
              <a:t>个数字跟着一个横杠、然后跟着</a:t>
            </a:r>
            <a:r>
              <a:rPr lang="en-US" altLang="zh-CN" sz="1400" dirty="0"/>
              <a:t>3</a:t>
            </a:r>
            <a:r>
              <a:rPr lang="zh-CN" altLang="zh-CN" sz="1400" dirty="0"/>
              <a:t>个数字，再跟着一个横杠，最后跟着</a:t>
            </a:r>
            <a:r>
              <a:rPr lang="en-US" altLang="zh-CN" sz="1400" dirty="0"/>
              <a:t>4</a:t>
            </a:r>
            <a:r>
              <a:rPr lang="zh-CN" altLang="zh-CN" sz="1400" dirty="0"/>
              <a:t>个数字，具体的模式是</a:t>
            </a:r>
            <a:r>
              <a:rPr lang="en-US" altLang="zh-CN" sz="1400" dirty="0">
                <a:solidFill>
                  <a:srgbClr val="C00000"/>
                </a:solidFill>
              </a:rPr>
              <a:t>'^(\d{3})-(\d{3})-(\d{4})$'</a:t>
            </a:r>
            <a:r>
              <a:rPr lang="zh-CN" altLang="zh-CN" sz="1400" dirty="0">
                <a:solidFill>
                  <a:srgbClr val="C00000"/>
                </a:solidFill>
              </a:rPr>
              <a:t>，</a:t>
            </a:r>
            <a:r>
              <a:rPr lang="en-US" altLang="zh-CN" sz="1400" dirty="0">
                <a:solidFill>
                  <a:srgbClr val="C00000"/>
                </a:solidFill>
              </a:rPr>
              <a:t>^</a:t>
            </a:r>
            <a:r>
              <a:rPr lang="zh-CN" altLang="zh-CN" sz="1400" dirty="0">
                <a:solidFill>
                  <a:srgbClr val="C00000"/>
                </a:solidFill>
              </a:rPr>
              <a:t>表示开始，</a:t>
            </a:r>
            <a:r>
              <a:rPr lang="en-US" altLang="zh-CN" sz="1400" dirty="0">
                <a:solidFill>
                  <a:srgbClr val="C00000"/>
                </a:solidFill>
              </a:rPr>
              <a:t>$</a:t>
            </a:r>
            <a:r>
              <a:rPr lang="zh-CN" altLang="zh-CN" sz="1400" dirty="0">
                <a:solidFill>
                  <a:srgbClr val="C00000"/>
                </a:solidFill>
              </a:rPr>
              <a:t>表示结束，</a:t>
            </a:r>
            <a:r>
              <a:rPr lang="en-US" altLang="zh-CN" sz="1400" dirty="0">
                <a:solidFill>
                  <a:srgbClr val="C00000"/>
                </a:solidFill>
              </a:rPr>
              <a:t>\d</a:t>
            </a:r>
            <a:r>
              <a:rPr lang="zh-CN" altLang="zh-CN" sz="1400" dirty="0">
                <a:solidFill>
                  <a:srgbClr val="C00000"/>
                </a:solidFill>
              </a:rPr>
              <a:t>表示数字</a:t>
            </a:r>
            <a:endParaRPr lang="en-US" altLang="zh-CN" sz="1400" dirty="0">
              <a:solidFill>
                <a:srgbClr val="C00000"/>
              </a:solidFill>
            </a:endParaRPr>
          </a:p>
          <a:p>
            <a:pPr lvl="1" algn="just"/>
            <a:r>
              <a:rPr lang="zh-CN" altLang="zh-CN" sz="1400" dirty="0"/>
              <a:t>这个正则表达式经过编译以后，就可以用来匹配电话号码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680550-DF55-46E7-86D7-9AF3D31CD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055" y="1176712"/>
            <a:ext cx="3560618" cy="318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9500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C8600-65F6-4265-B02A-E6F84DAC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D325C-BCDD-49B5-BF3A-5D3A44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3739376" cy="4022878"/>
          </a:xfrm>
        </p:spPr>
        <p:txBody>
          <a:bodyPr>
            <a:noAutofit/>
          </a:bodyPr>
          <a:lstStyle/>
          <a:p>
            <a:pPr algn="just"/>
            <a:r>
              <a:rPr lang="en-US" altLang="zh-CN" sz="1400" dirty="0"/>
              <a:t>Python</a:t>
            </a:r>
            <a:r>
              <a:rPr lang="zh-CN" altLang="en-US" sz="1400" dirty="0"/>
              <a:t>语言基础：正则表达式</a:t>
            </a:r>
            <a:endParaRPr lang="en-US" altLang="zh-CN" sz="1400" dirty="0"/>
          </a:p>
          <a:p>
            <a:pPr algn="just"/>
            <a:endParaRPr lang="zh-CN" altLang="zh-CN" sz="1400" dirty="0"/>
          </a:p>
        </p:txBody>
      </p:sp>
      <p:sp>
        <p:nvSpPr>
          <p:cNvPr id="6" name="Rectangle 5"/>
          <p:cNvSpPr/>
          <p:nvPr/>
        </p:nvSpPr>
        <p:spPr>
          <a:xfrm>
            <a:off x="735629" y="1273570"/>
            <a:ext cx="45221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Helvetica Neue" charset="0"/>
              </a:rPr>
              <a:t>下面哪个字符串可以匹配正则表达式</a:t>
            </a:r>
            <a:endParaRPr lang="en-US" altLang="zh-CN" sz="2000" dirty="0">
              <a:solidFill>
                <a:srgbClr val="C00000"/>
              </a:solidFill>
              <a:latin typeface="Helvetica Neue" charset="0"/>
            </a:endParaRPr>
          </a:p>
          <a:p>
            <a:endParaRPr lang="en-US" altLang="zh-CN" sz="2000" dirty="0">
              <a:solidFill>
                <a:srgbClr val="C00000"/>
              </a:solidFill>
              <a:effectLst/>
              <a:latin typeface="Helvetica Neue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A.</a:t>
            </a: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456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effectLst/>
                <a:latin typeface="Times New Roman" charset="0"/>
                <a:ea typeface="Times New Roman" charset="0"/>
                <a:cs typeface="Times New Roman" charset="0"/>
              </a:rPr>
              <a:t>B.</a:t>
            </a:r>
            <a:r>
              <a:rPr lang="zh-CN" altLang="en-US" sz="2000" dirty="0">
                <a:effectLst/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mr-IN" sz="2000" dirty="0">
                <a:latin typeface="Times New Roman" charset="0"/>
                <a:ea typeface="Times New Roman" charset="0"/>
                <a:cs typeface="Times New Roman" charset="0"/>
              </a:rPr>
              <a:t>4444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4</a:t>
            </a: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or</a:t>
            </a: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mr-IN" sz="2000" dirty="0">
                <a:latin typeface="Times New Roman" charset="0"/>
                <a:ea typeface="Times New Roman" charset="0"/>
                <a:cs typeface="Times New Roman" charset="0"/>
              </a:rPr>
              <a:t>4444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44</a:t>
            </a:r>
            <a:endParaRPr lang="en-US" altLang="zh-CN" sz="2000" dirty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C.</a:t>
            </a: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mr-IN" sz="2000" dirty="0">
                <a:latin typeface="Times New Roman" charset="0"/>
                <a:ea typeface="Times New Roman" charset="0"/>
                <a:cs typeface="Times New Roman" charset="0"/>
              </a:rPr>
              <a:t>4444444444</a:t>
            </a: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or</a:t>
            </a: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mr-IN" sz="2000" dirty="0">
                <a:latin typeface="Times New Roman" charset="0"/>
                <a:ea typeface="Times New Roman" charset="0"/>
                <a:cs typeface="Times New Roman" charset="0"/>
              </a:rPr>
              <a:t>4444444444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44</a:t>
            </a:r>
            <a:endParaRPr lang="mr-IN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8181" y="1377710"/>
            <a:ext cx="643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Helvetica Neue" charset="0"/>
              </a:rPr>
              <a:t>🔔</a:t>
            </a:r>
            <a:r>
              <a:rPr lang="zh-CN" altLang="en-US" sz="2800" dirty="0">
                <a:solidFill>
                  <a:srgbClr val="000000"/>
                </a:solidFill>
                <a:latin typeface="Helvetica Neue" charset="0"/>
              </a:rPr>
              <a:t> </a:t>
            </a:r>
            <a:endParaRPr lang="en-US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7E07366-029C-467C-851C-84FD488A30D8}"/>
              </a:ext>
            </a:extLst>
          </p:cNvPr>
          <p:cNvSpPr/>
          <p:nvPr/>
        </p:nvSpPr>
        <p:spPr>
          <a:xfrm>
            <a:off x="735629" y="3942415"/>
            <a:ext cx="572464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无需死记硬背，可以登录如下网站测试各种正则表达式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https://www.regextester.com/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948384" y="2031506"/>
            <a:ext cx="2691245" cy="107455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“文本采集”部分，专门介绍正则表达式</a:t>
            </a:r>
          </a:p>
        </p:txBody>
      </p:sp>
      <p:sp>
        <p:nvSpPr>
          <p:cNvPr id="9" name="矩形 8"/>
          <p:cNvSpPr/>
          <p:nvPr/>
        </p:nvSpPr>
        <p:spPr>
          <a:xfrm>
            <a:off x="5096845" y="1296416"/>
            <a:ext cx="878767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/>
              <a:t>(4{5,6})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675409" y="2436819"/>
            <a:ext cx="2732809" cy="3879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9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7907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C8600-65F6-4265-B02A-E6F84DAC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D325C-BCDD-49B5-BF3A-5D3A44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022878"/>
          </a:xfrm>
        </p:spPr>
        <p:txBody>
          <a:bodyPr>
            <a:noAutofit/>
          </a:bodyPr>
          <a:lstStyle/>
          <a:p>
            <a:r>
              <a:rPr lang="zh-CN" altLang="en-US" sz="2200" dirty="0"/>
              <a:t>常用</a:t>
            </a:r>
            <a:r>
              <a:rPr lang="en-US" altLang="zh-CN" sz="2200" dirty="0"/>
              <a:t>Python</a:t>
            </a:r>
            <a:r>
              <a:rPr lang="zh-CN" altLang="en-US" sz="2200" dirty="0"/>
              <a:t>库</a:t>
            </a:r>
            <a:endParaRPr lang="en-US" altLang="zh-CN" sz="2200" dirty="0"/>
          </a:p>
          <a:p>
            <a:pPr lvl="1"/>
            <a:r>
              <a:rPr lang="zh-CN" altLang="en-US" sz="2200" dirty="0"/>
              <a:t>Pandas：二维表处理</a:t>
            </a:r>
            <a:endParaRPr lang="en-US" altLang="zh-CN" sz="2200" dirty="0"/>
          </a:p>
          <a:p>
            <a:pPr lvl="1"/>
            <a:r>
              <a:rPr lang="en-US" altLang="zh-CN" sz="2200" dirty="0"/>
              <a:t>Numpy/SciPy</a:t>
            </a:r>
            <a:r>
              <a:rPr lang="zh-CN" altLang="en-US" sz="2200" dirty="0"/>
              <a:t>：数组处理</a:t>
            </a:r>
            <a:endParaRPr lang="en-US" altLang="zh-CN" sz="2200" dirty="0"/>
          </a:p>
          <a:p>
            <a:pPr lvl="1"/>
            <a:endParaRPr lang="en-US" altLang="zh-CN" sz="2200" dirty="0"/>
          </a:p>
          <a:p>
            <a:pPr lvl="1"/>
            <a:r>
              <a:rPr lang="en-US" altLang="zh-CN" sz="2200" dirty="0"/>
              <a:t>Scikit-learn</a:t>
            </a:r>
            <a:r>
              <a:rPr lang="zh-CN" altLang="en-US" sz="2200" dirty="0"/>
              <a:t>：传统机器学习</a:t>
            </a:r>
            <a:endParaRPr lang="en-US" altLang="zh-CN" sz="2200" dirty="0"/>
          </a:p>
          <a:p>
            <a:pPr lvl="1"/>
            <a:r>
              <a:rPr lang="en-US" altLang="zh-CN" sz="2200" dirty="0"/>
              <a:t>Keras &amp; tensor flow</a:t>
            </a:r>
            <a:r>
              <a:rPr lang="zh-CN" altLang="en-US" sz="2200" dirty="0"/>
              <a:t>：深度学习</a:t>
            </a:r>
            <a:endParaRPr lang="en-US" altLang="zh-CN" sz="2200" dirty="0"/>
          </a:p>
          <a:p>
            <a:pPr lvl="1"/>
            <a:r>
              <a:rPr lang="en-US" altLang="zh-CN" sz="2200" dirty="0"/>
              <a:t>Matplotlib</a:t>
            </a:r>
            <a:r>
              <a:rPr lang="zh-CN" altLang="en-US" sz="2200" dirty="0"/>
              <a:t>：数据可视化</a:t>
            </a:r>
            <a:endParaRPr lang="en-US" altLang="zh-CN" sz="2200" dirty="0"/>
          </a:p>
          <a:p>
            <a:pPr lvl="1"/>
            <a:r>
              <a:rPr lang="en-US" altLang="zh-CN" sz="2200" dirty="0"/>
              <a:t>networkX</a:t>
            </a:r>
            <a:r>
              <a:rPr lang="zh-CN" altLang="en-US" sz="2200" dirty="0"/>
              <a:t>：图数据分析</a:t>
            </a:r>
            <a:endParaRPr lang="en-US" altLang="zh-CN" sz="2200" dirty="0"/>
          </a:p>
          <a:p>
            <a:pPr lvl="1"/>
            <a:r>
              <a:rPr lang="zh-CN" altLang="en-US" sz="2200" dirty="0"/>
              <a:t>NLTK</a:t>
            </a:r>
            <a:r>
              <a:rPr lang="en-US" altLang="zh-CN" sz="2200" dirty="0"/>
              <a:t>/ Gensim</a:t>
            </a:r>
            <a:r>
              <a:rPr lang="zh-CN" altLang="en-US" sz="2200" dirty="0"/>
              <a:t>：自然语言处理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2432179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计算机程序设计语言的历史</a:t>
            </a:r>
            <a:endParaRPr kumimoji="1" lang="en-US" altLang="zh-CN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011" y="1184857"/>
            <a:ext cx="6398150" cy="368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7344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6097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是解释型语言、还是编译型语言？</a:t>
            </a:r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、如何通过下标范围，访问列表、元组或者数组？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0711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简介</a:t>
            </a:r>
            <a:endParaRPr lang="en-US" altLang="zh-CN" dirty="0"/>
          </a:p>
          <a:p>
            <a:pPr lvl="1"/>
            <a:r>
              <a:rPr lang="en-US" altLang="zh-CN" dirty="0"/>
              <a:t>Python </a:t>
            </a:r>
            <a:r>
              <a:rPr lang="zh-CN" altLang="en-US" dirty="0"/>
              <a:t>是</a:t>
            </a:r>
            <a:r>
              <a:rPr lang="en-US" altLang="zh-CN" dirty="0"/>
              <a:t>20</a:t>
            </a:r>
            <a:r>
              <a:rPr lang="zh-CN" altLang="en-US" dirty="0"/>
              <a:t>世纪八十年代末（</a:t>
            </a:r>
            <a:r>
              <a:rPr lang="en-US" altLang="zh-CN" dirty="0"/>
              <a:t> 1989</a:t>
            </a:r>
            <a:r>
              <a:rPr lang="zh-CN" altLang="en-US" dirty="0"/>
              <a:t>年），在荷兰国家数学和计算机科学研究所设计出来的一种</a:t>
            </a:r>
            <a:r>
              <a:rPr lang="zh-CN" altLang="en-US" dirty="0">
                <a:solidFill>
                  <a:srgbClr val="C00000"/>
                </a:solidFill>
              </a:rPr>
              <a:t>程序设计语言</a:t>
            </a:r>
            <a:endParaRPr lang="en-US" altLang="zh-CN" dirty="0"/>
          </a:p>
          <a:p>
            <a:pPr lvl="1"/>
            <a:r>
              <a:rPr lang="zh-CN" altLang="en-US" dirty="0"/>
              <a:t>创始人为吉多</a:t>
            </a:r>
            <a:r>
              <a:rPr lang="en-US" altLang="zh-CN" dirty="0"/>
              <a:t>·</a:t>
            </a:r>
            <a:r>
              <a:rPr lang="zh-CN" altLang="en-US" dirty="0"/>
              <a:t>范罗苏姆（</a:t>
            </a:r>
            <a:r>
              <a:rPr lang="en-US" altLang="zh-CN" dirty="0"/>
              <a:t>Guido van Rossum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kumimoji="1" lang="en-US" altLang="zh-C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17352" y="2402273"/>
            <a:ext cx="1928403" cy="2510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81947" y="2402273"/>
            <a:ext cx="2052693" cy="2468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1292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的优势</a:t>
            </a:r>
            <a:endParaRPr lang="en-US" altLang="zh-CN" dirty="0"/>
          </a:p>
          <a:p>
            <a:pPr lvl="1"/>
            <a:r>
              <a:rPr lang="zh-CN" altLang="en-US" dirty="0"/>
              <a:t>胶水语言（</a:t>
            </a:r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Glue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强大的数据科学</a:t>
            </a:r>
            <a:r>
              <a:rPr lang="zh-CN" altLang="en-US" dirty="0">
                <a:solidFill>
                  <a:srgbClr val="C00000"/>
                </a:solidFill>
              </a:rPr>
              <a:t>生态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/>
              <a:t>Solving the “Two-Language” Problem</a:t>
            </a:r>
          </a:p>
          <a:p>
            <a:endParaRPr lang="en-US" altLang="zh-CN" dirty="0"/>
          </a:p>
          <a:p>
            <a:r>
              <a:rPr lang="zh-CN" altLang="en-US" dirty="0"/>
              <a:t>何时不用</a:t>
            </a:r>
            <a:r>
              <a:rPr lang="en-US" altLang="zh-CN" dirty="0"/>
              <a:t>Python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性能</a:t>
            </a:r>
            <a:r>
              <a:rPr lang="zh-CN" altLang="en-US" dirty="0"/>
              <a:t>要求很强的场景</a:t>
            </a:r>
            <a:endParaRPr lang="en-US" altLang="zh-CN" dirty="0"/>
          </a:p>
          <a:p>
            <a:pPr lvl="2"/>
            <a:r>
              <a:rPr lang="zh-CN" altLang="en-US" dirty="0"/>
              <a:t>低延迟、高并发</a:t>
            </a:r>
            <a:endParaRPr lang="en-US" altLang="zh-CN" dirty="0"/>
          </a:p>
          <a:p>
            <a:pPr lvl="2"/>
            <a:r>
              <a:rPr lang="en-US" altLang="zh-CN" dirty="0"/>
              <a:t>Python</a:t>
            </a:r>
            <a:r>
              <a:rPr lang="zh-CN" altLang="en-US" dirty="0"/>
              <a:t>支撑“双十一”？</a:t>
            </a:r>
            <a:endParaRPr lang="en-US" altLang="zh-CN" dirty="0"/>
          </a:p>
          <a:p>
            <a:endParaRPr kumimoji="1" lang="en-US" altLang="zh-CN" sz="1600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" b="-1"/>
          <a:stretch/>
        </p:blipFill>
        <p:spPr>
          <a:xfrm>
            <a:off x="4405742" y="2348487"/>
            <a:ext cx="3997859" cy="230690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181600" y="704850"/>
            <a:ext cx="3770742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1200" dirty="0">
                <a:solidFill>
                  <a:srgbClr val="202124"/>
                </a:solidFill>
                <a:latin typeface="arial" panose="020B0604020202020204" pitchFamily="34" charset="0"/>
              </a:rPr>
              <a:t>This "two-language" problem is </a:t>
            </a:r>
            <a:r>
              <a:rPr lang="en-US" altLang="zh-CN" sz="1200" dirty="0">
                <a:solidFill>
                  <a:srgbClr val="EA4335"/>
                </a:solidFill>
                <a:latin typeface="arial" panose="020B0604020202020204" pitchFamily="34" charset="0"/>
              </a:rPr>
              <a:t>a trade-off that developers typically make</a:t>
            </a:r>
            <a:r>
              <a:rPr lang="en-US" altLang="zh-CN" sz="1200" dirty="0">
                <a:solidFill>
                  <a:srgbClr val="202124"/>
                </a:solidFill>
                <a:latin typeface="arial" panose="020B0604020202020204" pitchFamily="34" charset="0"/>
              </a:rPr>
              <a:t> when choosing a language -- it can either be relatively </a:t>
            </a:r>
            <a:r>
              <a:rPr lang="en-US" altLang="zh-CN" sz="1200" b="1" dirty="0">
                <a:solidFill>
                  <a:srgbClr val="202124"/>
                </a:solidFill>
                <a:latin typeface="arial" panose="020B0604020202020204" pitchFamily="34" charset="0"/>
              </a:rPr>
              <a:t>easy for humans to write</a:t>
            </a:r>
            <a:r>
              <a:rPr lang="en-US" altLang="zh-CN" sz="1200" dirty="0">
                <a:solidFill>
                  <a:srgbClr val="202124"/>
                </a:solidFill>
                <a:latin typeface="arial" panose="020B0604020202020204" pitchFamily="34" charset="0"/>
              </a:rPr>
              <a:t>, or </a:t>
            </a:r>
            <a:r>
              <a:rPr lang="en-US" altLang="zh-CN" sz="1200" b="1" dirty="0">
                <a:solidFill>
                  <a:srgbClr val="202124"/>
                </a:solidFill>
                <a:latin typeface="arial" panose="020B0604020202020204" pitchFamily="34" charset="0"/>
              </a:rPr>
              <a:t>relatively easy for computers to run</a:t>
            </a:r>
            <a:r>
              <a:rPr lang="en-US" altLang="zh-CN" sz="1200" dirty="0">
                <a:solidFill>
                  <a:srgbClr val="202124"/>
                </a:solidFill>
                <a:latin typeface="arial" panose="020B0604020202020204" pitchFamily="34" charset="0"/>
              </a:rPr>
              <a:t>, but not both.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4118671" y="4747339"/>
            <a:ext cx="457200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zh-CN" sz="1000" dirty="0">
                <a:latin typeface="medium-content-sans-serif-font" charset="0"/>
                <a:hlinkClick r:id="rId3"/>
              </a:rPr>
              <a:t>https://pydsc.files.wordpress.com/2017/11/pythonenvironment.png?w=663</a:t>
            </a:r>
            <a:endParaRPr lang="zh-CN" altLang="en-US" sz="1000" dirty="0"/>
          </a:p>
        </p:txBody>
      </p:sp>
      <p:sp>
        <p:nvSpPr>
          <p:cNvPr id="5" name="矩形 4"/>
          <p:cNvSpPr/>
          <p:nvPr/>
        </p:nvSpPr>
        <p:spPr>
          <a:xfrm>
            <a:off x="191657" y="3861346"/>
            <a:ext cx="3723572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zh-CN" sz="1400" dirty="0"/>
              <a:t>得益于人们开发的各种数据预处理、数据挖掘与机器学习、自然语言处理、数据可视化等软件库，</a:t>
            </a:r>
            <a:r>
              <a:rPr lang="en-US" altLang="zh-CN" sz="1400" dirty="0"/>
              <a:t>Python</a:t>
            </a:r>
            <a:r>
              <a:rPr lang="zh-CN" altLang="zh-CN" sz="1400" dirty="0"/>
              <a:t>的应用领域得到了扩展，被应用到各种数据分析场合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68395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简介</a:t>
            </a:r>
            <a:endParaRPr lang="en-US" altLang="zh-CN" dirty="0"/>
          </a:p>
          <a:p>
            <a:pPr lvl="1"/>
            <a:r>
              <a:rPr lang="zh-CN" altLang="en-US" dirty="0"/>
              <a:t>解释型语言与编译型语言？</a:t>
            </a:r>
            <a:endParaRPr lang="en-US" altLang="zh-CN" dirty="0"/>
          </a:p>
          <a:p>
            <a:endParaRPr kumimoji="1" lang="en-US" altLang="zh-CN" dirty="0"/>
          </a:p>
        </p:txBody>
      </p:sp>
      <p:sp>
        <p:nvSpPr>
          <p:cNvPr id="6" name="Rectangle 4"/>
          <p:cNvSpPr/>
          <p:nvPr/>
        </p:nvSpPr>
        <p:spPr>
          <a:xfrm>
            <a:off x="951760" y="1588207"/>
            <a:ext cx="1582993" cy="6489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编译型语言</a:t>
            </a:r>
            <a:endParaRPr lang="en-US" altLang="zh-CN" dirty="0"/>
          </a:p>
          <a:p>
            <a:pPr algn="ctr"/>
            <a:r>
              <a:rPr lang="zh-CN" altLang="en-US" dirty="0">
                <a:solidFill>
                  <a:srgbClr val="C00000"/>
                </a:solidFill>
              </a:rPr>
              <a:t>源代码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Rectangle 5"/>
          <p:cNvSpPr/>
          <p:nvPr/>
        </p:nvSpPr>
        <p:spPr>
          <a:xfrm>
            <a:off x="4302101" y="1588206"/>
            <a:ext cx="1582993" cy="6489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解释型语言</a:t>
            </a:r>
            <a:endParaRPr lang="en-US" altLang="zh-CN" dirty="0"/>
          </a:p>
          <a:p>
            <a:pPr algn="ctr"/>
            <a:r>
              <a:rPr lang="zh-CN" altLang="en-US" dirty="0">
                <a:solidFill>
                  <a:srgbClr val="C00000"/>
                </a:solidFill>
              </a:rPr>
              <a:t>源代码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Rectangle 6"/>
          <p:cNvSpPr/>
          <p:nvPr/>
        </p:nvSpPr>
        <p:spPr>
          <a:xfrm>
            <a:off x="951760" y="2499534"/>
            <a:ext cx="1582993" cy="6489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</a:rPr>
              <a:t>编译器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9" name="Rectangle 7"/>
          <p:cNvSpPr/>
          <p:nvPr/>
        </p:nvSpPr>
        <p:spPr>
          <a:xfrm>
            <a:off x="951759" y="3410861"/>
            <a:ext cx="1582993" cy="6489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最终</a:t>
            </a:r>
            <a:endParaRPr lang="en-US" altLang="zh-CN" dirty="0"/>
          </a:p>
          <a:p>
            <a:pPr algn="ctr"/>
            <a:r>
              <a:rPr lang="zh-CN" altLang="en-US" dirty="0">
                <a:solidFill>
                  <a:srgbClr val="C00000"/>
                </a:solidFill>
              </a:rPr>
              <a:t>可执行文件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Rectangle 8"/>
          <p:cNvSpPr/>
          <p:nvPr/>
        </p:nvSpPr>
        <p:spPr>
          <a:xfrm>
            <a:off x="951759" y="4322189"/>
            <a:ext cx="4933335" cy="4811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操作系统（</a:t>
            </a:r>
            <a:r>
              <a:rPr lang="en-US" altLang="zh-CN" dirty="0">
                <a:solidFill>
                  <a:srgbClr val="C00000"/>
                </a:solidFill>
              </a:rPr>
              <a:t>Windows/Linux/Mac</a:t>
            </a:r>
            <a:r>
              <a:rPr lang="zh-CN" altLang="en-US" dirty="0"/>
              <a:t>）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Rectangle 9"/>
          <p:cNvSpPr/>
          <p:nvPr/>
        </p:nvSpPr>
        <p:spPr>
          <a:xfrm>
            <a:off x="4302100" y="2499533"/>
            <a:ext cx="1582993" cy="1560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解释器</a:t>
            </a:r>
            <a:endParaRPr lang="en-US" altLang="zh-CN" dirty="0"/>
          </a:p>
          <a:p>
            <a:pPr algn="ctr"/>
            <a:r>
              <a:rPr lang="zh-CN" altLang="en-US" dirty="0">
                <a:solidFill>
                  <a:srgbClr val="C00000"/>
                </a:solidFill>
              </a:rPr>
              <a:t>逐行解释每一句源代码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6" idx="2"/>
            <a:endCxn id="8" idx="0"/>
          </p:cNvCxnSpPr>
          <p:nvPr/>
        </p:nvCxnSpPr>
        <p:spPr>
          <a:xfrm>
            <a:off x="1743257" y="2237136"/>
            <a:ext cx="0" cy="262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9" idx="0"/>
          </p:cNvCxnSpPr>
          <p:nvPr/>
        </p:nvCxnSpPr>
        <p:spPr>
          <a:xfrm flipH="1">
            <a:off x="1743256" y="3148463"/>
            <a:ext cx="1" cy="262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5"/>
          <p:cNvCxnSpPr>
            <a:stCxn id="7" idx="2"/>
            <a:endCxn id="11" idx="0"/>
          </p:cNvCxnSpPr>
          <p:nvPr/>
        </p:nvCxnSpPr>
        <p:spPr>
          <a:xfrm flipH="1">
            <a:off x="5093597" y="2237135"/>
            <a:ext cx="1" cy="262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8"/>
          <p:cNvCxnSpPr>
            <a:stCxn id="9" idx="2"/>
          </p:cNvCxnSpPr>
          <p:nvPr/>
        </p:nvCxnSpPr>
        <p:spPr>
          <a:xfrm flipH="1">
            <a:off x="1743255" y="4059790"/>
            <a:ext cx="1" cy="262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1"/>
          <p:cNvCxnSpPr/>
          <p:nvPr/>
        </p:nvCxnSpPr>
        <p:spPr>
          <a:xfrm flipH="1">
            <a:off x="5093593" y="4050571"/>
            <a:ext cx="1" cy="262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2"/>
          <p:cNvSpPr/>
          <p:nvPr/>
        </p:nvSpPr>
        <p:spPr>
          <a:xfrm>
            <a:off x="6598626" y="1743310"/>
            <a:ext cx="2265364" cy="1177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Helvetica Neue" charset="0"/>
              </a:rPr>
              <a:t>请问</a:t>
            </a:r>
            <a:r>
              <a:rPr lang="en-US" altLang="zh-CN" sz="2000" dirty="0">
                <a:solidFill>
                  <a:srgbClr val="C00000"/>
                </a:solidFill>
                <a:latin typeface="Helvetica Neue" charset="0"/>
              </a:rPr>
              <a:t>Python</a:t>
            </a:r>
            <a:r>
              <a:rPr lang="zh-CN" altLang="en-US" sz="2000" dirty="0">
                <a:solidFill>
                  <a:srgbClr val="C00000"/>
                </a:solidFill>
                <a:latin typeface="Helvetica Neue" charset="0"/>
              </a:rPr>
              <a:t>属于：</a:t>
            </a:r>
            <a:endParaRPr lang="en-US" altLang="zh-CN" sz="2000" dirty="0">
              <a:solidFill>
                <a:srgbClr val="C00000"/>
              </a:solidFill>
              <a:latin typeface="Helvetica Neue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effectLst/>
                <a:latin typeface="Helvetica Neue" charset="0"/>
              </a:rPr>
              <a:t>  </a:t>
            </a:r>
            <a:r>
              <a:rPr lang="en-US" altLang="zh-CN" dirty="0">
                <a:solidFill>
                  <a:srgbClr val="C00000"/>
                </a:solidFill>
                <a:effectLst/>
                <a:latin typeface="Helvetica Neue" charset="0"/>
              </a:rPr>
              <a:t>A</a:t>
            </a:r>
            <a:r>
              <a:rPr lang="en-US" altLang="zh-CN" dirty="0">
                <a:solidFill>
                  <a:srgbClr val="C00000"/>
                </a:solidFill>
                <a:latin typeface="Helvetica Neue" charset="0"/>
              </a:rPr>
              <a:t>.</a:t>
            </a:r>
            <a:r>
              <a:rPr lang="zh-CN" altLang="en-US" dirty="0">
                <a:solidFill>
                  <a:srgbClr val="C00000"/>
                </a:solidFill>
                <a:latin typeface="Helvetica Neue" charset="0"/>
              </a:rPr>
              <a:t> </a:t>
            </a:r>
            <a:r>
              <a:rPr lang="zh-CN" altLang="en-US" dirty="0">
                <a:solidFill>
                  <a:srgbClr val="C00000"/>
                </a:solidFill>
                <a:effectLst/>
                <a:latin typeface="Helvetica Neue" charset="0"/>
              </a:rPr>
              <a:t>编译型语言</a:t>
            </a:r>
            <a:endParaRPr lang="en-US" altLang="zh-CN" dirty="0">
              <a:solidFill>
                <a:srgbClr val="C00000"/>
              </a:solidFill>
              <a:latin typeface="Helvetica Neue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latin typeface="Helvetica Neue" charset="0"/>
              </a:rPr>
              <a:t>  </a:t>
            </a:r>
            <a:r>
              <a:rPr lang="en-US" altLang="zh-CN" dirty="0">
                <a:solidFill>
                  <a:srgbClr val="C00000"/>
                </a:solidFill>
                <a:latin typeface="Helvetica Neue" charset="0"/>
              </a:rPr>
              <a:t>B.</a:t>
            </a:r>
            <a:r>
              <a:rPr lang="zh-CN" altLang="en-US" dirty="0">
                <a:solidFill>
                  <a:srgbClr val="C00000"/>
                </a:solidFill>
                <a:latin typeface="Helvetica Neue" charset="0"/>
              </a:rPr>
              <a:t> 解释型语言</a:t>
            </a:r>
            <a:endParaRPr lang="en-US" sz="2800" dirty="0">
              <a:solidFill>
                <a:srgbClr val="C00000"/>
              </a:solidFill>
              <a:effectLst/>
              <a:latin typeface="Helvetica Neue" charset="0"/>
            </a:endParaRPr>
          </a:p>
        </p:txBody>
      </p:sp>
      <p:sp>
        <p:nvSpPr>
          <p:cNvPr id="18" name="Rectangle 24"/>
          <p:cNvSpPr/>
          <p:nvPr/>
        </p:nvSpPr>
        <p:spPr>
          <a:xfrm>
            <a:off x="6111187" y="1743310"/>
            <a:ext cx="643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Helvetica Neue" charset="0"/>
              </a:rPr>
              <a:t>🔔</a:t>
            </a:r>
            <a:r>
              <a:rPr lang="zh-CN" altLang="en-US" sz="2800" dirty="0">
                <a:solidFill>
                  <a:srgbClr val="000000"/>
                </a:solidFill>
                <a:latin typeface="Helvetica Neue" charset="0"/>
              </a:rPr>
              <a:t> </a:t>
            </a:r>
            <a:endParaRPr 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6230259" y="3190690"/>
            <a:ext cx="2499130" cy="1384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1400" dirty="0"/>
              <a:t>Python</a:t>
            </a:r>
            <a:r>
              <a:rPr lang="zh-CN" altLang="zh-CN" sz="1400" dirty="0"/>
              <a:t>虚拟机本身，几乎可以在所有的操作系统中运行</a:t>
            </a:r>
            <a:r>
              <a:rPr lang="zh-CN" altLang="en-US" sz="1400" dirty="0"/>
              <a:t>；</a:t>
            </a:r>
            <a:r>
              <a:rPr lang="zh-CN" altLang="zh-CN" sz="1400" dirty="0"/>
              <a:t>所以，我们可以在几乎所有的操作系统上，运行</a:t>
            </a:r>
            <a:r>
              <a:rPr lang="en-US" altLang="zh-CN" sz="1400" dirty="0"/>
              <a:t>Python</a:t>
            </a:r>
            <a:r>
              <a:rPr lang="zh-CN" altLang="zh-CN" sz="1400" dirty="0"/>
              <a:t>程序，包括</a:t>
            </a:r>
            <a:r>
              <a:rPr lang="en-US" altLang="zh-CN" sz="1400" dirty="0"/>
              <a:t>Windows</a:t>
            </a:r>
            <a:r>
              <a:rPr lang="zh-CN" altLang="zh-CN" sz="1400" dirty="0"/>
              <a:t>、</a:t>
            </a:r>
            <a:r>
              <a:rPr lang="en-US" altLang="zh-CN" sz="1400" dirty="0"/>
              <a:t>Linux</a:t>
            </a:r>
            <a:r>
              <a:rPr lang="zh-CN" altLang="zh-CN" sz="1400" dirty="0"/>
              <a:t>、</a:t>
            </a:r>
            <a:r>
              <a:rPr lang="en-US" altLang="zh-CN" sz="1400" dirty="0"/>
              <a:t>Unix</a:t>
            </a:r>
            <a:r>
              <a:rPr lang="zh-CN" altLang="zh-CN" sz="1400" dirty="0"/>
              <a:t>、</a:t>
            </a:r>
            <a:r>
              <a:rPr lang="en-US" altLang="zh-CN" sz="1400" dirty="0"/>
              <a:t>Mac OS</a:t>
            </a:r>
            <a:r>
              <a:rPr lang="zh-CN" altLang="zh-CN" sz="1400" dirty="0"/>
              <a:t>等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023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5191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11111111"/>
</p:tagLst>
</file>

<file path=ppt/theme/theme1.xml><?xml version="1.0" encoding="utf-8"?>
<a:theme xmlns:a="http://schemas.openxmlformats.org/drawingml/2006/main" name="清风素材 https://12sc.taobao.com/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7046</TotalTime>
  <Words>3729</Words>
  <Application>Microsoft Office PowerPoint</Application>
  <PresentationFormat>全屏显示(16:9)</PresentationFormat>
  <Paragraphs>354</Paragraphs>
  <Slides>51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4" baseType="lpstr">
      <vt:lpstr>CMSS10</vt:lpstr>
      <vt:lpstr>Helvetica Neue</vt:lpstr>
      <vt:lpstr>Mangal</vt:lpstr>
      <vt:lpstr>medium-content-sans-serif-font</vt:lpstr>
      <vt:lpstr>宋体</vt:lpstr>
      <vt:lpstr>微软雅黑</vt:lpstr>
      <vt:lpstr>Arial</vt:lpstr>
      <vt:lpstr>Arial</vt:lpstr>
      <vt:lpstr>Calibri</vt:lpstr>
      <vt:lpstr>Cambria Math</vt:lpstr>
      <vt:lpstr>Helvetica</vt:lpstr>
      <vt:lpstr>Times New Roman</vt:lpstr>
      <vt:lpstr>清风素材 https://12sc.taobao.com/</vt:lpstr>
      <vt:lpstr>PowerPoint 演示文稿</vt:lpstr>
      <vt:lpstr>PowerPoint 演示文稿</vt:lpstr>
      <vt:lpstr>Python</vt:lpstr>
      <vt:lpstr>Python</vt:lpstr>
      <vt:lpstr>Python</vt:lpstr>
      <vt:lpstr>Python</vt:lpstr>
      <vt:lpstr>Python</vt:lpstr>
      <vt:lpstr>Python</vt:lpstr>
      <vt:lpstr>Pause</vt:lpstr>
      <vt:lpstr>Python</vt:lpstr>
      <vt:lpstr>Python</vt:lpstr>
      <vt:lpstr>Python</vt:lpstr>
      <vt:lpstr>Python</vt:lpstr>
      <vt:lpstr>Python</vt:lpstr>
      <vt:lpstr>Pause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Pause</vt:lpstr>
      <vt:lpstr>Python</vt:lpstr>
      <vt:lpstr>Pause</vt:lpstr>
      <vt:lpstr>思考题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Administrator</cp:lastModifiedBy>
  <cp:revision>392</cp:revision>
  <cp:lastPrinted>2020-03-27T09:34:47Z</cp:lastPrinted>
  <dcterms:created xsi:type="dcterms:W3CDTF">2015-01-23T04:02:45Z</dcterms:created>
  <dcterms:modified xsi:type="dcterms:W3CDTF">2024-08-30T02:33:46Z</dcterms:modified>
  <cp:category/>
  <cp:contentStatus>12sc.taobao.com</cp:contentStatus>
</cp:coreProperties>
</file>