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1" r:id="rId2"/>
    <p:sldId id="521" r:id="rId3"/>
    <p:sldId id="657" r:id="rId4"/>
    <p:sldId id="640" r:id="rId5"/>
    <p:sldId id="1544" r:id="rId6"/>
    <p:sldId id="1519" r:id="rId7"/>
    <p:sldId id="1545" r:id="rId8"/>
    <p:sldId id="1521" r:id="rId9"/>
    <p:sldId id="1522" r:id="rId10"/>
    <p:sldId id="1541" r:id="rId11"/>
    <p:sldId id="1524" r:id="rId12"/>
    <p:sldId id="1525" r:id="rId13"/>
    <p:sldId id="1526" r:id="rId14"/>
    <p:sldId id="1527" r:id="rId15"/>
    <p:sldId id="1528" r:id="rId16"/>
    <p:sldId id="1529" r:id="rId17"/>
    <p:sldId id="1530" r:id="rId18"/>
    <p:sldId id="1531" r:id="rId19"/>
    <p:sldId id="1532" r:id="rId20"/>
    <p:sldId id="1539" r:id="rId21"/>
    <p:sldId id="1533" r:id="rId22"/>
    <p:sldId id="1520" r:id="rId23"/>
    <p:sldId id="1537" r:id="rId24"/>
    <p:sldId id="1538" r:id="rId25"/>
    <p:sldId id="1534" r:id="rId26"/>
    <p:sldId id="1535" r:id="rId27"/>
    <p:sldId id="1536" r:id="rId28"/>
    <p:sldId id="1546" r:id="rId29"/>
    <p:sldId id="1547" r:id="rId30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14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/>
              <a:t>数据预处理：数据集成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实体匹配</a:t>
            </a:r>
            <a:endParaRPr lang="en-US" altLang="zh-CN" dirty="0"/>
          </a:p>
          <a:p>
            <a:pPr lvl="1"/>
            <a:r>
              <a:rPr lang="zh-CN" altLang="en-US" dirty="0"/>
              <a:t>将表示</a:t>
            </a:r>
            <a:r>
              <a:rPr lang="zh-CN" altLang="en-US" dirty="0">
                <a:solidFill>
                  <a:srgbClr val="FF0000"/>
                </a:solidFill>
              </a:rPr>
              <a:t>同一实体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CC"/>
                </a:solidFill>
              </a:rPr>
              <a:t>不同记录</a:t>
            </a:r>
            <a:r>
              <a:rPr lang="zh-CN" altLang="en-US" dirty="0"/>
              <a:t>统一起来</a:t>
            </a:r>
            <a:endParaRPr lang="en-US" altLang="zh-CN" dirty="0"/>
          </a:p>
          <a:p>
            <a:r>
              <a:rPr lang="zh-CN" altLang="en-US" dirty="0"/>
              <a:t>实体消歧</a:t>
            </a:r>
            <a:endParaRPr lang="en-US" altLang="zh-CN" dirty="0"/>
          </a:p>
          <a:p>
            <a:pPr lvl="1"/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将表示</a:t>
            </a:r>
            <a:r>
              <a:rPr lang="zh-CN" altLang="en-US" kern="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不同实体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kern="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相同记录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区分开来</a:t>
            </a:r>
            <a:endParaRPr lang="en-US" altLang="zh-CN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DBD6D0-5C7F-411F-A17C-860BD91D9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8" r="6697" b="12638"/>
          <a:stretch/>
        </p:blipFill>
        <p:spPr>
          <a:xfrm>
            <a:off x="1951976" y="2571750"/>
            <a:ext cx="1812050" cy="1256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3D63B-9575-46F9-90E1-A1EF65510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14" y="2573902"/>
            <a:ext cx="1682100" cy="1261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894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实体匹配问题定义</a:t>
            </a:r>
            <a:endParaRPr kumimoji="1" lang="en-US" altLang="zh-CN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F69E909-D99A-40AD-AFC7-37F95B82DC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1" t="1788"/>
          <a:stretch/>
        </p:blipFill>
        <p:spPr>
          <a:xfrm>
            <a:off x="2415595" y="1430376"/>
            <a:ext cx="5173976" cy="2774480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772CFCA3-3FD8-42A5-A479-509875E087B9}"/>
              </a:ext>
            </a:extLst>
          </p:cNvPr>
          <p:cNvSpPr txBox="1"/>
          <p:nvPr/>
        </p:nvSpPr>
        <p:spPr>
          <a:xfrm>
            <a:off x="2190052" y="4319156"/>
            <a:ext cx="2618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STZhongsong" charset="-122"/>
              </a:rPr>
              <a:t>真实世界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STZhongsong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CFBA332-0AF9-4CE4-81F4-4B17311045F1}"/>
              </a:ext>
            </a:extLst>
          </p:cNvPr>
          <p:cNvSpPr txBox="1"/>
          <p:nvPr/>
        </p:nvSpPr>
        <p:spPr>
          <a:xfrm>
            <a:off x="5136571" y="4319156"/>
            <a:ext cx="2618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STZhongsong" charset="-122"/>
              </a:rPr>
              <a:t>数字世界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STZhongsong" charset="-122"/>
            </a:endParaRPr>
          </a:p>
        </p:txBody>
      </p:sp>
      <p:sp>
        <p:nvSpPr>
          <p:cNvPr id="7" name="Rectangular Callout 10">
            <a:extLst>
              <a:ext uri="{FF2B5EF4-FFF2-40B4-BE49-F238E27FC236}">
                <a16:creationId xmlns:a16="http://schemas.microsoft.com/office/drawing/2014/main" id="{B8451C81-9F61-4CAD-9CC2-6D2DF390A89A}"/>
              </a:ext>
            </a:extLst>
          </p:cNvPr>
          <p:cNvSpPr/>
          <p:nvPr/>
        </p:nvSpPr>
        <p:spPr>
          <a:xfrm>
            <a:off x="6095446" y="1316076"/>
            <a:ext cx="1620180" cy="661901"/>
          </a:xfrm>
          <a:prstGeom prst="wedgeRectCallout">
            <a:avLst>
              <a:gd name="adj1" fmla="val -30249"/>
              <a:gd name="adj2" fmla="val 14188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数据记录</a:t>
            </a:r>
            <a:endParaRPr lang="en-US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"/>
            </a:endParaRPr>
          </a:p>
        </p:txBody>
      </p:sp>
      <p:sp>
        <p:nvSpPr>
          <p:cNvPr id="8" name="Rectangular Callout 12">
            <a:extLst>
              <a:ext uri="{FF2B5EF4-FFF2-40B4-BE49-F238E27FC236}">
                <a16:creationId xmlns:a16="http://schemas.microsoft.com/office/drawing/2014/main" id="{771A499C-CD43-49C7-BDCB-32009A787BA2}"/>
              </a:ext>
            </a:extLst>
          </p:cNvPr>
          <p:cNvSpPr/>
          <p:nvPr/>
        </p:nvSpPr>
        <p:spPr>
          <a:xfrm>
            <a:off x="274488" y="1582488"/>
            <a:ext cx="1298249" cy="576470"/>
          </a:xfrm>
          <a:prstGeom prst="wedgeRectCallout">
            <a:avLst>
              <a:gd name="adj1" fmla="val 110547"/>
              <a:gd name="adj2" fmla="val 52086"/>
            </a:avLst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真实实体</a:t>
            </a:r>
            <a:endParaRPr lang="en-US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1771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实体匹配：</a:t>
            </a:r>
            <a:r>
              <a:rPr lang="zh-CN" altLang="en-US" dirty="0"/>
              <a:t>将表示同一实体的数据记录聚在一起</a:t>
            </a:r>
            <a:endParaRPr kumimoji="1" lang="en-US" altLang="zh-C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EC39066-BF46-4F1D-95C7-68B5F312FE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09" y="1277470"/>
            <a:ext cx="6705717" cy="34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9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altLang="zh-CN" dirty="0"/>
              <a:t>实体匹配方法举例</a:t>
            </a:r>
            <a:endParaRPr lang="en-US" altLang="zh-CN" dirty="0"/>
          </a:p>
          <a:p>
            <a:pPr lvl="1"/>
            <a:r>
              <a:rPr lang="zh-CN" altLang="en-US" dirty="0"/>
              <a:t>先看一个具体的场景：机构名称匹配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5" name="Picture 8" descr="Table&#10;&#10;Description automatically generated">
            <a:extLst>
              <a:ext uri="{FF2B5EF4-FFF2-40B4-BE49-F238E27FC236}">
                <a16:creationId xmlns:a16="http://schemas.microsoft.com/office/drawing/2014/main" id="{BD868CDA-918B-4812-B945-BB2B39EB6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93" y="1700763"/>
            <a:ext cx="3462464" cy="2922221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85D923BB-B9C7-48E2-B9B4-D50A81D859C2}"/>
              </a:ext>
            </a:extLst>
          </p:cNvPr>
          <p:cNvSpPr/>
          <p:nvPr/>
        </p:nvSpPr>
        <p:spPr>
          <a:xfrm>
            <a:off x="5482771" y="3875314"/>
            <a:ext cx="439058" cy="449036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3651374A-6BAF-4BE4-BE5F-D73532D16FCA}"/>
              </a:ext>
            </a:extLst>
          </p:cNvPr>
          <p:cNvSpPr/>
          <p:nvPr/>
        </p:nvSpPr>
        <p:spPr>
          <a:xfrm>
            <a:off x="5482771" y="3305629"/>
            <a:ext cx="439058" cy="478971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10B80C-71EA-40D1-8373-78055F7075E2}"/>
              </a:ext>
            </a:extLst>
          </p:cNvPr>
          <p:cNvSpPr/>
          <p:nvPr/>
        </p:nvSpPr>
        <p:spPr>
          <a:xfrm>
            <a:off x="6106886" y="3385457"/>
            <a:ext cx="2481943" cy="7402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不完全相同的字符串</a:t>
            </a:r>
          </a:p>
        </p:txBody>
      </p:sp>
    </p:spTree>
    <p:extLst>
      <p:ext uri="{BB962C8B-B14F-4D97-AF65-F5344CB8AC3E}">
        <p14:creationId xmlns:p14="http://schemas.microsoft.com/office/powerpoint/2010/main" val="209437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819150"/>
                <a:ext cx="4229101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700" dirty="0" smtClean="0"/>
                  <a:t>实体匹配的评测</a:t>
                </a:r>
                <a:endParaRPr lang="en-US" altLang="zh-CN" sz="1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00" i="1" dirty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zh-CN" altLang="en-US" sz="1700" dirty="0"/>
                  <a:t>表示一组</a:t>
                </a:r>
                <a:r>
                  <a:rPr lang="zh-CN" altLang="en-US" sz="1700" dirty="0">
                    <a:solidFill>
                      <a:srgbClr val="0000CC"/>
                    </a:solidFill>
                  </a:rPr>
                  <a:t>数据记录</a:t>
                </a:r>
                <a:r>
                  <a:rPr lang="zh-CN" altLang="en-US" sz="1700" dirty="0"/>
                  <a:t>的集合</a:t>
                </a:r>
                <a:endParaRPr lang="en-US" altLang="zh-CN" sz="1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00" b="1" i="1" dirty="0">
                        <a:latin typeface="Cambria Math" charset="0"/>
                      </a:rPr>
                      <m:t>𝑴</m:t>
                    </m:r>
                  </m:oMath>
                </a14:m>
                <a:r>
                  <a:rPr lang="zh-CN" altLang="en-US" sz="1700" b="1" dirty="0"/>
                  <a:t>表示</a:t>
                </a:r>
                <a:r>
                  <a:rPr lang="zh-CN" altLang="en-US" sz="1700" b="1" dirty="0">
                    <a:solidFill>
                      <a:srgbClr val="C00000"/>
                    </a:solidFill>
                  </a:rPr>
                  <a:t>匹配</a:t>
                </a:r>
                <a:r>
                  <a:rPr lang="zh-CN" altLang="en-US" sz="1700" b="1" dirty="0"/>
                  <a:t>的数据</a:t>
                </a:r>
                <a:r>
                  <a:rPr lang="zh-CN" altLang="en-US" sz="1700" b="1" dirty="0">
                    <a:solidFill>
                      <a:srgbClr val="0000CC"/>
                    </a:solidFill>
                  </a:rPr>
                  <a:t>记录对</a:t>
                </a:r>
                <a:endParaRPr lang="en-US" altLang="zh-CN" sz="1700" b="1" dirty="0">
                  <a:solidFill>
                    <a:srgbClr val="0000CC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00" i="1" dirty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zh-CN" altLang="en-US" sz="1700" dirty="0"/>
                  <a:t>表示</a:t>
                </a:r>
                <a:r>
                  <a:rPr lang="zh-CN" altLang="en-US" sz="1700" dirty="0">
                    <a:solidFill>
                      <a:srgbClr val="C00000"/>
                    </a:solidFill>
                  </a:rPr>
                  <a:t>不匹配</a:t>
                </a:r>
                <a:r>
                  <a:rPr lang="zh-CN" altLang="en-US" sz="1700" dirty="0"/>
                  <a:t>的数据</a:t>
                </a:r>
                <a:r>
                  <a:rPr lang="zh-CN" altLang="en-US" sz="1700" dirty="0">
                    <a:solidFill>
                      <a:srgbClr val="0000CC"/>
                    </a:solidFill>
                  </a:rPr>
                  <a:t>记录对</a:t>
                </a:r>
                <a:endParaRPr lang="en-US" altLang="zh-CN" sz="1700" dirty="0">
                  <a:solidFill>
                    <a:srgbClr val="0000CC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00" i="1" dirty="0">
                        <a:latin typeface="Cambria Math" charset="0"/>
                      </a:rPr>
                      <m:t>𝐸</m:t>
                    </m:r>
                  </m:oMath>
                </a14:m>
                <a:r>
                  <a:rPr lang="zh-CN" altLang="en-US" sz="1700" dirty="0"/>
                  <a:t>表示记录集合</a:t>
                </a:r>
                <a14:m>
                  <m:oMath xmlns:m="http://schemas.openxmlformats.org/officeDocument/2006/math">
                    <m:r>
                      <a:rPr lang="en-US" altLang="zh-CN" sz="1700" i="1" dirty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zh-CN" altLang="en-US" sz="1700" dirty="0"/>
                  <a:t>中包含的</a:t>
                </a:r>
                <a:r>
                  <a:rPr lang="zh-CN" altLang="en-US" sz="1700" dirty="0">
                    <a:solidFill>
                      <a:srgbClr val="0000CC"/>
                    </a:solidFill>
                  </a:rPr>
                  <a:t>实体集合</a:t>
                </a:r>
                <a:endParaRPr lang="en-US" altLang="zh-CN" sz="1700" dirty="0">
                  <a:solidFill>
                    <a:srgbClr val="0000CC"/>
                  </a:solidFill>
                </a:endParaRPr>
              </a:p>
              <a:p>
                <a:pPr lvl="1"/>
                <a:endParaRPr lang="en-US" altLang="zh-CN" sz="1700" dirty="0">
                  <a:solidFill>
                    <a:srgbClr val="0000CC"/>
                  </a:solidFill>
                </a:endParaRPr>
              </a:p>
              <a:p>
                <a:pPr lvl="2"/>
                <a:r>
                  <a:rPr lang="zh-CN" altLang="en-US" sz="1200" dirty="0"/>
                  <a:t>标准答案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200" i="1" dirty="0">
                            <a:latin typeface="Cambria Math" charset="0"/>
                          </a:rPr>
                          <m:t>𝑇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𝑟𝑢𝑒</m:t>
                        </m:r>
                      </m:sub>
                    </m:sSub>
                  </m:oMath>
                </a14:m>
                <a:r>
                  <a:rPr lang="zh-CN" altLang="en-US" sz="1200" dirty="0"/>
                  <a:t>、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200" i="1" dirty="0">
                            <a:latin typeface="Cambria Math" charset="0"/>
                          </a:rPr>
                          <m:t>𝑇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𝑟𝑢𝑒</m:t>
                        </m:r>
                      </m:sub>
                    </m:sSub>
                  </m:oMath>
                </a14:m>
                <a:r>
                  <a:rPr lang="zh-CN" altLang="en-US" sz="12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200" i="1" dirty="0">
                            <a:latin typeface="Cambria Math" charset="0"/>
                          </a:rPr>
                          <m:t>𝑇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𝑟𝑢𝑒</m:t>
                        </m:r>
                      </m:sub>
                    </m:sSub>
                  </m:oMath>
                </a14:m>
                <a:r>
                  <a:rPr lang="zh-CN" altLang="en-US" sz="1200" dirty="0"/>
                  <a:t>：真实世界</a:t>
                </a:r>
                <a:endParaRPr lang="en-US" altLang="zh-CN" sz="1200" dirty="0"/>
              </a:p>
              <a:p>
                <a:pPr lvl="2"/>
                <a:r>
                  <a:rPr lang="zh-CN" altLang="en-US" sz="1200" dirty="0"/>
                  <a:t>判别结果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200" i="1" dirty="0">
                            <a:latin typeface="Cambria Math" charset="0"/>
                          </a:rPr>
                          <m:t>𝑃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zh-CN" altLang="en-US" sz="1200" dirty="0"/>
                  <a:t>、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200" i="1" dirty="0">
                            <a:latin typeface="Cambria Math" charset="0"/>
                          </a:rPr>
                          <m:t>𝑃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zh-CN" altLang="en-US" sz="12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200" i="1" dirty="0">
                            <a:latin typeface="Cambria Math" charset="0"/>
                          </a:rPr>
                          <m:t>𝑃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zh-CN" altLang="en-US" sz="1200" dirty="0"/>
                  <a:t>：算法输出</a:t>
                </a:r>
                <a:endParaRPr lang="en-US" altLang="zh-CN" sz="1200" dirty="0"/>
              </a:p>
              <a:p>
                <a:endParaRPr kumimoji="1" lang="en-US" altLang="zh-CN" sz="17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819150"/>
                <a:ext cx="4229101" cy="3937000"/>
              </a:xfrm>
              <a:blipFill>
                <a:blip r:embed="rId2"/>
                <a:stretch>
                  <a:fillRect l="-720" t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A7BB70-9685-4667-99B8-EFADCAECA9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22" y="962239"/>
            <a:ext cx="3164979" cy="1868339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49FDA6D0-1092-4885-A1FE-6CAC5ACD6503}"/>
              </a:ext>
            </a:extLst>
          </p:cNvPr>
          <p:cNvSpPr txBox="1"/>
          <p:nvPr/>
        </p:nvSpPr>
        <p:spPr>
          <a:xfrm>
            <a:off x="5623657" y="3131862"/>
            <a:ext cx="2618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True</a:t>
            </a:r>
            <a:r>
              <a:rPr lang="zh-CN" altLang="en-US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Positives</a:t>
            </a:r>
            <a:r>
              <a:rPr lang="zh-CN" altLang="en-US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(TPs)</a:t>
            </a:r>
            <a:endParaRPr lang="en-US" sz="1600" dirty="0">
              <a:solidFill>
                <a:srgbClr val="0000C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BBC8559-BCD4-4F81-8B7D-5C8CFF1128D1}"/>
              </a:ext>
            </a:extLst>
          </p:cNvPr>
          <p:cNvSpPr txBox="1"/>
          <p:nvPr/>
        </p:nvSpPr>
        <p:spPr>
          <a:xfrm>
            <a:off x="4349469" y="1601920"/>
            <a:ext cx="99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False</a:t>
            </a:r>
            <a:r>
              <a:rPr lang="zh-CN" altLang="en-US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altLang="zh-CN" sz="1600" dirty="0">
              <a:solidFill>
                <a:srgbClr val="0000C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Negatives</a:t>
            </a:r>
            <a:r>
              <a:rPr lang="zh-CN" altLang="en-US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(FNs)</a:t>
            </a:r>
            <a:endParaRPr lang="en-US" sz="1600" dirty="0">
              <a:solidFill>
                <a:srgbClr val="0000C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603DF04-8A13-4FD5-869A-C0F24EF86C7F}"/>
              </a:ext>
            </a:extLst>
          </p:cNvPr>
          <p:cNvSpPr txBox="1"/>
          <p:nvPr/>
        </p:nvSpPr>
        <p:spPr>
          <a:xfrm>
            <a:off x="8265849" y="1593525"/>
            <a:ext cx="933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False</a:t>
            </a:r>
            <a:r>
              <a:rPr lang="zh-CN" altLang="en-US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altLang="zh-CN" sz="1600" dirty="0">
              <a:solidFill>
                <a:srgbClr val="0000C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Positives</a:t>
            </a:r>
            <a:r>
              <a:rPr lang="zh-CN" altLang="en-US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(FPs)</a:t>
            </a:r>
            <a:endParaRPr lang="en-US" sz="1600" dirty="0">
              <a:solidFill>
                <a:srgbClr val="0000C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84BD84FA-1085-4FA9-B547-463E135DAF68}"/>
              </a:ext>
            </a:extLst>
          </p:cNvPr>
          <p:cNvCxnSpPr>
            <a:cxnSpLocks/>
          </p:cNvCxnSpPr>
          <p:nvPr/>
        </p:nvCxnSpPr>
        <p:spPr bwMode="auto">
          <a:xfrm>
            <a:off x="6820650" y="2017418"/>
            <a:ext cx="0" cy="103479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75CD9C51-93F6-41DB-BFCC-A291C81C1567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4099" y="1885733"/>
            <a:ext cx="794096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EDB72CEC-374B-49AB-A980-32B550A8B7F6}"/>
              </a:ext>
            </a:extLst>
          </p:cNvPr>
          <p:cNvCxnSpPr>
            <a:cxnSpLocks/>
          </p:cNvCxnSpPr>
          <p:nvPr/>
        </p:nvCxnSpPr>
        <p:spPr bwMode="auto">
          <a:xfrm>
            <a:off x="7642927" y="1874768"/>
            <a:ext cx="667593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5">
                <a:extLst>
                  <a:ext uri="{FF2B5EF4-FFF2-40B4-BE49-F238E27FC236}">
                    <a16:creationId xmlns:a16="http://schemas.microsoft.com/office/drawing/2014/main" id="{A57664E1-4853-4718-A6DC-5F767AB44F7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1405" y="3610530"/>
                <a:ext cx="3687924" cy="406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159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Font typeface="Courier New" charset="0"/>
                  <a:buChar char="o"/>
                  <a:defRPr kumimoji="1" sz="3200" b="0">
                    <a:solidFill>
                      <a:schemeClr val="tx1"/>
                    </a:solidFill>
                    <a:effectLst/>
                    <a:latin typeface="STZhongsong" charset="-122"/>
                    <a:ea typeface="STZhongsong" charset="-122"/>
                    <a:cs typeface="STZhongsong" charset="-122"/>
                  </a:defRPr>
                </a:lvl1pPr>
                <a:lvl2pPr marL="685800" indent="-263525" algn="l" rtl="0" fontAlgn="base">
                  <a:spcBef>
                    <a:spcPct val="20000"/>
                  </a:spcBef>
                  <a:spcAft>
                    <a:spcPct val="0"/>
                  </a:spcAft>
                  <a:buFontTx/>
                  <a:buChar char=""/>
                  <a:defRPr kumimoji="1" sz="2800" b="0">
                    <a:solidFill>
                      <a:schemeClr val="tx1"/>
                    </a:solidFill>
                    <a:effectLst/>
                    <a:latin typeface="STZhongsong" charset="-122"/>
                    <a:ea typeface="STZhongsong" charset="-122"/>
                    <a:cs typeface="STZhongsong" charset="-122"/>
                  </a:defRPr>
                </a:lvl2pPr>
                <a:lvl3pPr marL="1054100" indent="-2095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chemeClr val="tx1"/>
                    </a:solidFill>
                    <a:effectLst/>
                    <a:latin typeface="STZhongsong" charset="-122"/>
                    <a:ea typeface="STZhongsong" charset="-122"/>
                    <a:cs typeface="STZhongsong" charset="-122"/>
                  </a:defRPr>
                </a:lvl3pPr>
                <a:lvl4pPr marL="1476375" indent="-2095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华文楷体" charset="-122"/>
                  </a:defRPr>
                </a:lvl4pPr>
                <a:lvl5pPr marL="1898650" indent="-2095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华文楷体" charset="-122"/>
                  </a:defRPr>
                </a:lvl5pPr>
                <a:lvl6pPr marL="2321227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6pPr>
                <a:lvl7pPr marL="2743269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7pPr>
                <a:lvl8pPr marL="3165310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8pPr>
                <a:lvl9pPr marL="3587351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1875" kern="0" dirty="0">
                    <a:solidFill>
                      <a:srgbClr val="C00000"/>
                    </a:solidFill>
                  </a:rPr>
                  <a:t>准确率</a:t>
                </a:r>
                <a:r>
                  <a:rPr lang="en-US" altLang="zh-CN" sz="1875" kern="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Precision=|TPs|/|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75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75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75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sz="1875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red</m:t>
                        </m:r>
                      </m:sub>
                    </m:sSub>
                    <m:r>
                      <a:rPr lang="en-US" altLang="zh-CN" sz="1875" i="1" dirty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875" kern="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|</a:t>
                </a:r>
                <a:endParaRPr lang="en-US" sz="1875" kern="0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" name="Content Placeholder 5">
                <a:extLst>
                  <a:ext uri="{FF2B5EF4-FFF2-40B4-BE49-F238E27FC236}">
                    <a16:creationId xmlns:a16="http://schemas.microsoft.com/office/drawing/2014/main" id="{A57664E1-4853-4718-A6DC-5F767AB44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1405" y="3610530"/>
                <a:ext cx="3687924" cy="406151"/>
              </a:xfrm>
              <a:prstGeom prst="rect">
                <a:avLst/>
              </a:prstGeom>
              <a:blipFill>
                <a:blip r:embed="rId4"/>
                <a:stretch>
                  <a:fillRect l="-1818" t="-10448" r="-1488" b="-149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3D53566B-CAE3-45CB-B95C-A2BB6227A58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1405" y="4123379"/>
                <a:ext cx="3687924" cy="406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159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Font typeface="Courier New" charset="0"/>
                  <a:buChar char="o"/>
                  <a:defRPr kumimoji="1" sz="3200" b="0">
                    <a:solidFill>
                      <a:schemeClr val="tx1"/>
                    </a:solidFill>
                    <a:effectLst/>
                    <a:latin typeface="STZhongsong" charset="-122"/>
                    <a:ea typeface="STZhongsong" charset="-122"/>
                    <a:cs typeface="STZhongsong" charset="-122"/>
                  </a:defRPr>
                </a:lvl1pPr>
                <a:lvl2pPr marL="685800" indent="-263525" algn="l" rtl="0" fontAlgn="base">
                  <a:spcBef>
                    <a:spcPct val="20000"/>
                  </a:spcBef>
                  <a:spcAft>
                    <a:spcPct val="0"/>
                  </a:spcAft>
                  <a:buFontTx/>
                  <a:buChar char=""/>
                  <a:defRPr kumimoji="1" sz="2800" b="0">
                    <a:solidFill>
                      <a:schemeClr val="tx1"/>
                    </a:solidFill>
                    <a:effectLst/>
                    <a:latin typeface="STZhongsong" charset="-122"/>
                    <a:ea typeface="STZhongsong" charset="-122"/>
                    <a:cs typeface="STZhongsong" charset="-122"/>
                  </a:defRPr>
                </a:lvl2pPr>
                <a:lvl3pPr marL="1054100" indent="-2095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chemeClr val="tx1"/>
                    </a:solidFill>
                    <a:effectLst/>
                    <a:latin typeface="STZhongsong" charset="-122"/>
                    <a:ea typeface="STZhongsong" charset="-122"/>
                    <a:cs typeface="STZhongsong" charset="-122"/>
                  </a:defRPr>
                </a:lvl3pPr>
                <a:lvl4pPr marL="1476375" indent="-2095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华文楷体" charset="-122"/>
                  </a:defRPr>
                </a:lvl4pPr>
                <a:lvl5pPr marL="1898650" indent="-2095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华文楷体" charset="-122"/>
                  </a:defRPr>
                </a:lvl5pPr>
                <a:lvl6pPr marL="2321227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6pPr>
                <a:lvl7pPr marL="2743269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7pPr>
                <a:lvl8pPr marL="3165310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8pPr>
                <a:lvl9pPr marL="3587351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1875" kern="0" dirty="0" smtClean="0">
                    <a:solidFill>
                      <a:srgbClr val="C00000"/>
                    </a:solidFill>
                  </a:rPr>
                  <a:t>召回率</a:t>
                </a:r>
                <a:r>
                  <a:rPr lang="en-US" altLang="zh-CN" sz="1875" kern="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Recall=|TPs|/|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75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75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75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𝑇</m:t>
                        </m:r>
                        <m:r>
                          <a:rPr lang="en-US" altLang="zh-CN" sz="1875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𝑟𝑢𝑒</m:t>
                        </m:r>
                      </m:sub>
                    </m:sSub>
                    <m:r>
                      <a:rPr lang="en-US" altLang="zh-CN" sz="1875" i="1" dirty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875" kern="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|</a:t>
                </a:r>
                <a:endParaRPr lang="en-US" sz="1875" kern="0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3D53566B-CAE3-45CB-B95C-A2BB6227A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1405" y="4123379"/>
                <a:ext cx="3687924" cy="406151"/>
              </a:xfrm>
              <a:prstGeom prst="rect">
                <a:avLst/>
              </a:prstGeom>
              <a:blipFill>
                <a:blip r:embed="rId5"/>
                <a:stretch>
                  <a:fillRect l="-1818" t="-10448" b="-164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2F7D1E-F88A-471D-9101-076C7ED6B7CF}"/>
              </a:ext>
            </a:extLst>
          </p:cNvPr>
          <p:cNvSpPr/>
          <p:nvPr/>
        </p:nvSpPr>
        <p:spPr>
          <a:xfrm>
            <a:off x="1645227" y="2864427"/>
            <a:ext cx="1174173" cy="6615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8BB331E-1091-40DA-8694-43449E803852}"/>
              </a:ext>
            </a:extLst>
          </p:cNvPr>
          <p:cNvSpPr/>
          <p:nvPr/>
        </p:nvSpPr>
        <p:spPr>
          <a:xfrm>
            <a:off x="2763981" y="2554515"/>
            <a:ext cx="2105561" cy="344550"/>
          </a:xfrm>
          <a:custGeom>
            <a:avLst/>
            <a:gdLst>
              <a:gd name="connsiteX0" fmla="*/ 0 w 2260600"/>
              <a:gd name="connsiteY0" fmla="*/ 424543 h 424543"/>
              <a:gd name="connsiteX1" fmla="*/ 602343 w 2260600"/>
              <a:gd name="connsiteY1" fmla="*/ 141515 h 424543"/>
              <a:gd name="connsiteX2" fmla="*/ 2260600 w 2260600"/>
              <a:gd name="connsiteY2" fmla="*/ 0 h 42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424543">
                <a:moveTo>
                  <a:pt x="0" y="424543"/>
                </a:moveTo>
                <a:cubicBezTo>
                  <a:pt x="112788" y="318407"/>
                  <a:pt x="225576" y="212272"/>
                  <a:pt x="602343" y="141515"/>
                </a:cubicBezTo>
                <a:cubicBezTo>
                  <a:pt x="979110" y="70758"/>
                  <a:pt x="1619855" y="35379"/>
                  <a:pt x="226060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3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altLang="zh-CN" dirty="0"/>
              <a:t>匹配方法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CN" altLang="zh-CN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：提取匹配特征</a:t>
            </a:r>
            <a:endParaRPr lang="en-US" altLang="zh-CN" dirty="0"/>
          </a:p>
          <a:p>
            <a:pPr lvl="1"/>
            <a:r>
              <a:rPr lang="zh-CN" altLang="en-US" dirty="0"/>
              <a:t>给定一对待匹配的记录，我们计算出他们的</a:t>
            </a:r>
            <a:r>
              <a:rPr lang="zh-CN" altLang="en-US" dirty="0">
                <a:solidFill>
                  <a:srgbClr val="0000CC"/>
                </a:solidFill>
              </a:rPr>
              <a:t>特征向量</a:t>
            </a:r>
            <a:r>
              <a:rPr lang="zh-CN" altLang="en-US" dirty="0"/>
              <a:t>，其中每一维称为一个特征</a:t>
            </a:r>
            <a:endParaRPr lang="en-US" altLang="zh-CN" dirty="0"/>
          </a:p>
          <a:p>
            <a:pPr lvl="2"/>
            <a:r>
              <a:rPr lang="zh-CN" altLang="en-US" dirty="0"/>
              <a:t>例如：比较两条论文记录是否是一篇论文，可以从不同角度计算</a:t>
            </a:r>
            <a:r>
              <a:rPr lang="zh-CN" altLang="en-US" dirty="0">
                <a:solidFill>
                  <a:srgbClr val="0000CC"/>
                </a:solidFill>
              </a:rPr>
              <a:t>相似度</a:t>
            </a:r>
            <a:r>
              <a:rPr lang="zh-CN" altLang="en-US" dirty="0"/>
              <a:t>，组成特征向量</a:t>
            </a:r>
            <a:endParaRPr lang="en-US" altLang="zh-CN" dirty="0"/>
          </a:p>
          <a:p>
            <a:pPr lvl="3"/>
            <a:r>
              <a:rPr lang="zh-CN" altLang="en-US" dirty="0"/>
              <a:t>第一作者姓名相似度</a:t>
            </a:r>
            <a:endParaRPr lang="en-US" altLang="zh-CN" dirty="0"/>
          </a:p>
          <a:p>
            <a:pPr lvl="3"/>
            <a:r>
              <a:rPr lang="zh-CN" altLang="en-US" dirty="0"/>
              <a:t>标题相似度</a:t>
            </a:r>
            <a:endParaRPr lang="en-US" altLang="zh-CN" dirty="0"/>
          </a:p>
          <a:p>
            <a:pPr lvl="3"/>
            <a:r>
              <a:rPr lang="zh-CN" altLang="en-US" dirty="0"/>
              <a:t>发表期刊</a:t>
            </a:r>
            <a:r>
              <a:rPr lang="en-US" altLang="zh-CN" dirty="0"/>
              <a:t>/</a:t>
            </a:r>
            <a:r>
              <a:rPr lang="zh-CN" altLang="en-US" dirty="0"/>
              <a:t>会议相似度</a:t>
            </a:r>
            <a:endParaRPr lang="en-US" altLang="zh-CN" dirty="0"/>
          </a:p>
          <a:p>
            <a:pPr lvl="3"/>
            <a:r>
              <a:rPr lang="zh-CN" altLang="en-US" dirty="0"/>
              <a:t>发表时间相似度</a:t>
            </a:r>
            <a:endParaRPr lang="en-US" altLang="zh-CN" dirty="0"/>
          </a:p>
          <a:p>
            <a:pPr lvl="3"/>
            <a:r>
              <a:rPr lang="zh-CN" altLang="en-US" dirty="0"/>
              <a:t>等等</a:t>
            </a:r>
            <a:endParaRPr lang="en-US" altLang="zh-CN" dirty="0"/>
          </a:p>
          <a:p>
            <a:pPr lvl="2"/>
            <a:r>
              <a:rPr lang="zh-CN" altLang="en-US" dirty="0"/>
              <a:t>上述相似度可以是布尔值（匹配</a:t>
            </a:r>
            <a:r>
              <a:rPr lang="en-US" altLang="zh-CN" dirty="0"/>
              <a:t>/</a:t>
            </a:r>
            <a:r>
              <a:rPr lang="zh-CN" altLang="en-US" dirty="0"/>
              <a:t>不匹配），也可以是实数（基于某种相似度度量方法）</a:t>
            </a:r>
            <a:endParaRPr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30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altLang="zh-CN" dirty="0"/>
              <a:t>匹配方法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CN" altLang="zh-CN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：计算匹配特征的相似度</a:t>
            </a:r>
            <a:endParaRPr lang="en-US" altLang="zh-CN" dirty="0"/>
          </a:p>
          <a:p>
            <a:pPr lvl="1"/>
            <a:r>
              <a:rPr lang="zh-CN" altLang="en-US" dirty="0"/>
              <a:t>布尔属性：直接判断相等</a:t>
            </a:r>
            <a:r>
              <a:rPr lang="en-US" altLang="zh-CN" dirty="0"/>
              <a:t>/</a:t>
            </a:r>
            <a:r>
              <a:rPr lang="zh-CN" altLang="en-US" dirty="0"/>
              <a:t>不相等</a:t>
            </a:r>
            <a:endParaRPr lang="en-US" altLang="zh-CN" sz="1900" dirty="0"/>
          </a:p>
          <a:p>
            <a:pPr lvl="1"/>
            <a:r>
              <a:rPr lang="zh-CN" altLang="en-US" dirty="0"/>
              <a:t>数值属性：比较数字之间的差值</a:t>
            </a:r>
            <a:endParaRPr lang="en-US" altLang="zh-CN" dirty="0"/>
          </a:p>
          <a:p>
            <a:pPr lvl="1"/>
            <a:r>
              <a:rPr lang="zh-CN" altLang="en-US" dirty="0"/>
              <a:t>文本属性：引入</a:t>
            </a:r>
            <a:r>
              <a:rPr lang="zh-CN" altLang="en-US" dirty="0">
                <a:solidFill>
                  <a:srgbClr val="0000CC"/>
                </a:solidFill>
              </a:rPr>
              <a:t>相似度函数</a:t>
            </a:r>
            <a:r>
              <a:rPr lang="zh-CN" altLang="en-US" dirty="0"/>
              <a:t>进行度量</a:t>
            </a:r>
            <a:endParaRPr lang="en-US" altLang="zh-CN" dirty="0"/>
          </a:p>
          <a:p>
            <a:pPr lvl="2">
              <a:spcBef>
                <a:spcPts val="954"/>
              </a:spcBef>
            </a:pPr>
            <a:r>
              <a:rPr lang="zh-CN" altLang="en-US" dirty="0"/>
              <a:t>编辑距离</a:t>
            </a:r>
            <a:endParaRPr lang="en-US" altLang="zh-CN" dirty="0"/>
          </a:p>
          <a:p>
            <a:pPr lvl="3"/>
            <a:r>
              <a:rPr lang="zh-CN" altLang="en-US" dirty="0"/>
              <a:t>也称</a:t>
            </a:r>
            <a:r>
              <a:rPr lang="en-US" altLang="zh-CN" dirty="0"/>
              <a:t>Levenshtein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2">
              <a:spcBef>
                <a:spcPts val="954"/>
              </a:spcBef>
            </a:pPr>
            <a:r>
              <a:rPr lang="zh-CN" altLang="en-US" dirty="0"/>
              <a:t>基于集合的函数</a:t>
            </a:r>
            <a:endParaRPr lang="en-US" altLang="zh-CN" dirty="0"/>
          </a:p>
          <a:p>
            <a:pPr lvl="3"/>
            <a:r>
              <a:rPr lang="zh-CN" altLang="en-US" dirty="0"/>
              <a:t>如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Jaccard</a:t>
            </a:r>
            <a:r>
              <a:rPr lang="zh-CN" altLang="en-US" dirty="0"/>
              <a:t>函数、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Dice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>
              <a:spcBef>
                <a:spcPts val="954"/>
              </a:spcBef>
            </a:pPr>
            <a:r>
              <a:rPr lang="zh-CN" altLang="en-US" dirty="0"/>
              <a:t>基于向量的函数</a:t>
            </a:r>
            <a:endParaRPr lang="en-US" altLang="zh-CN" dirty="0"/>
          </a:p>
          <a:p>
            <a:pPr lvl="3"/>
            <a:r>
              <a:rPr lang="zh-CN" altLang="en-US" dirty="0"/>
              <a:t>向量的余弦距离</a:t>
            </a:r>
            <a:endParaRPr lang="en-US" altLang="zh-CN" dirty="0"/>
          </a:p>
          <a:p>
            <a:pPr lvl="3"/>
            <a:r>
              <a:rPr lang="zh-CN" altLang="en-US" dirty="0"/>
              <a:t>权重方案，如</a:t>
            </a:r>
            <a:r>
              <a:rPr lang="en-US" altLang="zh-CN" dirty="0"/>
              <a:t>TF-IDF</a:t>
            </a:r>
            <a:endParaRPr kumimoji="1" lang="en-US" altLang="zh-CN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0570DFB-ED7C-41A2-B72E-BF257EAAC1CA}"/>
              </a:ext>
            </a:extLst>
          </p:cNvPr>
          <p:cNvSpPr txBox="1"/>
          <p:nvPr/>
        </p:nvSpPr>
        <p:spPr>
          <a:xfrm>
            <a:off x="5756678" y="2305092"/>
            <a:ext cx="1800493" cy="369332"/>
          </a:xfrm>
          <a:prstGeom prst="rect">
            <a:avLst/>
          </a:prstGeom>
          <a:solidFill>
            <a:srgbClr val="46BCDE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适合拼写类差异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0E3E19BA-2396-4719-B2D7-90875FA8ABBA}"/>
              </a:ext>
            </a:extLst>
          </p:cNvPr>
          <p:cNvSpPr txBox="1"/>
          <p:nvPr/>
        </p:nvSpPr>
        <p:spPr>
          <a:xfrm>
            <a:off x="5756678" y="3515027"/>
            <a:ext cx="180049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适合较长的文本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ight Brace 9">
            <a:extLst>
              <a:ext uri="{FF2B5EF4-FFF2-40B4-BE49-F238E27FC236}">
                <a16:creationId xmlns:a16="http://schemas.microsoft.com/office/drawing/2014/main" id="{3D238DD6-CE48-4DEF-8E9F-2ADC5301E407}"/>
              </a:ext>
            </a:extLst>
          </p:cNvPr>
          <p:cNvSpPr/>
          <p:nvPr/>
        </p:nvSpPr>
        <p:spPr bwMode="auto">
          <a:xfrm>
            <a:off x="5268563" y="2219758"/>
            <a:ext cx="216024" cy="540000"/>
          </a:xfrm>
          <a:prstGeom prst="rightBrace">
            <a:avLst>
              <a:gd name="adj1" fmla="val 35067"/>
              <a:gd name="adj2" fmla="val 50000"/>
            </a:avLst>
          </a:prstGeom>
          <a:noFill/>
          <a:ln w="38100" cap="flat" cmpd="sng" algn="ctr">
            <a:solidFill>
              <a:srgbClr val="4DBCD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50000"/>
              </a:spcBef>
              <a:spcAft>
                <a:spcPct val="0"/>
              </a:spcAft>
            </a:pPr>
            <a:endParaRPr kumimoji="1" lang="en-US" sz="240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7" name="Right Brace 10">
            <a:extLst>
              <a:ext uri="{FF2B5EF4-FFF2-40B4-BE49-F238E27FC236}">
                <a16:creationId xmlns:a16="http://schemas.microsoft.com/office/drawing/2014/main" id="{CAB234FD-C37D-4A79-8F69-B12E8E034291}"/>
              </a:ext>
            </a:extLst>
          </p:cNvPr>
          <p:cNvSpPr/>
          <p:nvPr/>
        </p:nvSpPr>
        <p:spPr bwMode="auto">
          <a:xfrm>
            <a:off x="5268563" y="2921831"/>
            <a:ext cx="216024" cy="1512000"/>
          </a:xfrm>
          <a:prstGeom prst="rightBrace">
            <a:avLst>
              <a:gd name="adj1" fmla="val 35067"/>
              <a:gd name="adj2" fmla="val 50000"/>
            </a:avLst>
          </a:prstGeom>
          <a:noFill/>
          <a:ln w="38100" cap="flat" cmpd="sng" algn="ctr">
            <a:solidFill>
              <a:srgbClr val="FC0D1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50000"/>
              </a:spcBef>
              <a:spcAft>
                <a:spcPct val="0"/>
              </a:spcAft>
            </a:pPr>
            <a:endParaRPr kumimoji="1" lang="en-US" sz="2400">
              <a:latin typeface="Times New Roman" pitchFamily="18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5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编辑距离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Distance</a:t>
            </a:r>
          </a:p>
          <a:p>
            <a:pPr lvl="1"/>
            <a:r>
              <a:rPr lang="zh-CN" altLang="en-US" sz="1600" dirty="0"/>
              <a:t>有些数据源在录入的时候可能会存在错误</a:t>
            </a:r>
            <a:endParaRPr lang="en-US" altLang="zh-CN" sz="1600" dirty="0"/>
          </a:p>
          <a:p>
            <a:pPr lvl="2"/>
            <a:r>
              <a:rPr lang="zh-CN" altLang="en-US" dirty="0"/>
              <a:t>例如数据源</a:t>
            </a:r>
            <a:r>
              <a:rPr lang="en-US" altLang="zh-CN" dirty="0"/>
              <a:t>A</a:t>
            </a:r>
            <a:r>
              <a:rPr lang="zh-CN" altLang="en-US" dirty="0"/>
              <a:t>错将作者</a:t>
            </a:r>
            <a:r>
              <a:rPr lang="en-US" altLang="zh-CN" dirty="0"/>
              <a:t>William</a:t>
            </a:r>
            <a:r>
              <a:rPr lang="zh-CN" altLang="en-US" dirty="0"/>
              <a:t> </a:t>
            </a:r>
            <a:r>
              <a:rPr lang="en-US" altLang="zh-CN" dirty="0"/>
              <a:t>Cohen</a:t>
            </a:r>
            <a:r>
              <a:rPr lang="zh-CN" altLang="en-US" dirty="0"/>
              <a:t>录入成了</a:t>
            </a:r>
            <a:r>
              <a:rPr lang="en-US" altLang="zh-CN" dirty="0" err="1"/>
              <a:t>Willliam</a:t>
            </a:r>
            <a:r>
              <a:rPr lang="zh-CN" altLang="en-US" dirty="0"/>
              <a:t> </a:t>
            </a:r>
            <a:r>
              <a:rPr lang="en-US" altLang="zh-CN" dirty="0" err="1"/>
              <a:t>Cohon</a:t>
            </a:r>
            <a:r>
              <a:rPr lang="zh-CN" altLang="en-US" dirty="0"/>
              <a:t>，导致作者无法匹配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sz="1600" dirty="0"/>
              <a:t>在中文录入中，有时会受口音影响</a:t>
            </a:r>
            <a:endParaRPr lang="en-US" altLang="zh-CN" sz="1600" dirty="0"/>
          </a:p>
          <a:p>
            <a:endParaRPr kumimoji="1" lang="en-US" altLang="zh-CN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0230F2C-9559-4616-9F50-BC48F4EB56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9" b="25216"/>
          <a:stretch/>
        </p:blipFill>
        <p:spPr>
          <a:xfrm>
            <a:off x="2169817" y="3125107"/>
            <a:ext cx="4617132" cy="1566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7A2BA047-FADF-4DBC-8FBC-9B81D6F831B2}"/>
              </a:ext>
            </a:extLst>
          </p:cNvPr>
          <p:cNvCxnSpPr/>
          <p:nvPr/>
        </p:nvCxnSpPr>
        <p:spPr bwMode="auto">
          <a:xfrm>
            <a:off x="3344257" y="3908194"/>
            <a:ext cx="2376264" cy="0"/>
          </a:xfrm>
          <a:prstGeom prst="line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55493DA-7B3A-4489-8569-948D812463D7}"/>
              </a:ext>
            </a:extLst>
          </p:cNvPr>
          <p:cNvCxnSpPr/>
          <p:nvPr/>
        </p:nvCxnSpPr>
        <p:spPr bwMode="auto">
          <a:xfrm>
            <a:off x="2588173" y="4683650"/>
            <a:ext cx="2376264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168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编辑距离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Distance</a:t>
            </a:r>
          </a:p>
          <a:p>
            <a:pPr lvl="1"/>
            <a:r>
              <a:rPr lang="zh-CN" altLang="en-US" dirty="0"/>
              <a:t>定义三种针对单一字母的操作</a:t>
            </a:r>
          </a:p>
          <a:p>
            <a:pPr lvl="2"/>
            <a:r>
              <a:rPr lang="zh-CN" altLang="en-US" dirty="0"/>
              <a:t>插入：在任意位置插入一个字母，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it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it</a:t>
            </a:r>
            <a:r>
              <a:rPr lang="en-US" altLang="zh-CN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s</a:t>
            </a:r>
          </a:p>
          <a:p>
            <a:pPr lvl="2"/>
            <a:r>
              <a:rPr lang="zh-CN" altLang="en-US" dirty="0"/>
              <a:t>删除：删除单词的任一字母，</a:t>
            </a:r>
            <a:r>
              <a:rPr lang="en-US" altLang="zh-CN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he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he</a:t>
            </a:r>
          </a:p>
          <a:p>
            <a:pPr lvl="2"/>
            <a:r>
              <a:rPr lang="zh-CN" altLang="en-US" dirty="0"/>
              <a:t>替换：替换单词的任一字母，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shot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sh</a:t>
            </a:r>
            <a:r>
              <a:rPr lang="en-US" altLang="zh-CN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一个单词可由一组操作变为另一单词</a:t>
            </a:r>
          </a:p>
          <a:p>
            <a:pPr lvl="2"/>
            <a:r>
              <a:rPr lang="zh-CN" altLang="en-US" dirty="0"/>
              <a:t>例子：如下操作将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kitten</a:t>
            </a:r>
            <a:r>
              <a:rPr lang="zh-CN" altLang="en-US" dirty="0"/>
              <a:t>变为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sitting</a:t>
            </a:r>
          </a:p>
          <a:p>
            <a:pPr lvl="3"/>
            <a:r>
              <a:rPr lang="zh-CN" altLang="en-US" sz="1800" dirty="0"/>
              <a:t>替换：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</a:rPr>
              <a:t>kitten 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altLang="zh-CN" sz="1800" dirty="0" err="1">
                <a:latin typeface="Calibri" charset="0"/>
                <a:ea typeface="Calibri" charset="0"/>
                <a:cs typeface="Calibri" charset="0"/>
              </a:rPr>
              <a:t>itten</a:t>
            </a:r>
            <a:endParaRPr lang="en-US" altLang="zh-CN" sz="1800" dirty="0">
              <a:latin typeface="Calibri" charset="0"/>
              <a:ea typeface="Calibri" charset="0"/>
              <a:cs typeface="Calibri" charset="0"/>
            </a:endParaRPr>
          </a:p>
          <a:p>
            <a:pPr lvl="3"/>
            <a:r>
              <a:rPr lang="zh-CN" altLang="en-US" sz="1800" dirty="0"/>
              <a:t>替换：</a:t>
            </a:r>
            <a:r>
              <a:rPr lang="en-US" altLang="zh-CN" sz="1800" dirty="0" err="1">
                <a:latin typeface="Calibri" charset="0"/>
                <a:ea typeface="Calibri" charset="0"/>
                <a:cs typeface="Calibri" charset="0"/>
              </a:rPr>
              <a:t>sitten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800" dirty="0" err="1">
                <a:latin typeface="Calibri" charset="0"/>
                <a:ea typeface="Calibri" charset="0"/>
                <a:cs typeface="Calibri" charset="0"/>
              </a:rPr>
              <a:t>sitt</a:t>
            </a:r>
            <a:r>
              <a:rPr lang="en-US" altLang="zh-CN" sz="1800" dirty="0" err="1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zh-CN" sz="1800" dirty="0" err="1">
                <a:latin typeface="Calibri" charset="0"/>
                <a:ea typeface="Calibri" charset="0"/>
                <a:cs typeface="Calibri" charset="0"/>
              </a:rPr>
              <a:t>n</a:t>
            </a:r>
            <a:endParaRPr lang="en-US" altLang="zh-CN" sz="1800" dirty="0">
              <a:latin typeface="Calibri" charset="0"/>
              <a:ea typeface="Calibri" charset="0"/>
              <a:cs typeface="Calibri" charset="0"/>
            </a:endParaRPr>
          </a:p>
          <a:p>
            <a:pPr lvl="3"/>
            <a:r>
              <a:rPr lang="zh-CN" altLang="en-US" sz="1800" dirty="0"/>
              <a:t>插入：</a:t>
            </a:r>
            <a:r>
              <a:rPr lang="en-US" altLang="zh-CN" sz="1800" dirty="0" err="1">
                <a:latin typeface="Calibri" charset="0"/>
                <a:ea typeface="Calibri" charset="0"/>
                <a:cs typeface="Calibri" charset="0"/>
              </a:rPr>
              <a:t>sittin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</a:rPr>
              <a:t> sittin</a:t>
            </a:r>
            <a:r>
              <a:rPr lang="en-US" altLang="zh-CN" sz="18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g</a:t>
            </a:r>
          </a:p>
          <a:p>
            <a:endParaRPr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605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Distance</a:t>
            </a:r>
            <a:r>
              <a:rPr lang="zh-CN" altLang="en-US" dirty="0"/>
              <a:t>度量相似性</a:t>
            </a:r>
            <a:endParaRPr lang="en-US" altLang="zh-CN" dirty="0"/>
          </a:p>
          <a:p>
            <a:pPr lvl="1"/>
            <a:r>
              <a:rPr lang="zh-CN" altLang="en-US" dirty="0"/>
              <a:t>定义相似性</a:t>
            </a:r>
            <a:endParaRPr lang="en-US" altLang="zh-CN" dirty="0"/>
          </a:p>
          <a:p>
            <a:pPr lvl="2"/>
            <a:r>
              <a:rPr lang="zh-CN" altLang="en-US" dirty="0"/>
              <a:t>编辑距离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dirty="0"/>
              <a:t>：将查询词</a:t>
            </a:r>
            <a:r>
              <a:rPr lang="en-US" altLang="zh-CN" dirty="0"/>
              <a:t>q</a:t>
            </a:r>
            <a:r>
              <a:rPr lang="zh-CN" altLang="en-US" dirty="0"/>
              <a:t>变为任意单词</a:t>
            </a:r>
            <a:r>
              <a:rPr lang="en-US" altLang="zh-CN" dirty="0"/>
              <a:t>w</a:t>
            </a:r>
            <a:r>
              <a:rPr lang="zh-CN" altLang="en-US" dirty="0"/>
              <a:t>所需的</a:t>
            </a:r>
            <a:r>
              <a:rPr lang="zh-CN" altLang="en-US" dirty="0">
                <a:solidFill>
                  <a:srgbClr val="0000CC"/>
                </a:solidFill>
              </a:rPr>
              <a:t>最少操作次数</a:t>
            </a:r>
            <a:endParaRPr lang="en-US" altLang="zh-CN" dirty="0">
              <a:solidFill>
                <a:srgbClr val="0000CC"/>
              </a:solidFill>
            </a:endParaRPr>
          </a:p>
          <a:p>
            <a:pPr lvl="2"/>
            <a:r>
              <a:rPr lang="zh-CN" altLang="en-US" dirty="0"/>
              <a:t>相似性定义</a:t>
            </a:r>
            <a:endParaRPr lang="en-US" altLang="zh-CN" dirty="0"/>
          </a:p>
          <a:p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909F4572-8DA2-4FFB-B7EF-336434FC3C15}"/>
                  </a:ext>
                </a:extLst>
              </p:cNvPr>
              <p:cNvSpPr txBox="1"/>
              <p:nvPr/>
            </p:nvSpPr>
            <p:spPr>
              <a:xfrm>
                <a:off x="3073151" y="2320469"/>
                <a:ext cx="1667251" cy="78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charset="0"/>
                            </a:rPr>
                            <m:t>ed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𝑖𝑡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{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,|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|}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909F4572-8DA2-4FFB-B7EF-336434FC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51" y="2320469"/>
                <a:ext cx="1667251" cy="783228"/>
              </a:xfrm>
              <a:prstGeom prst="rect">
                <a:avLst/>
              </a:prstGeom>
              <a:blipFill>
                <a:blip r:embed="rId2"/>
                <a:stretch>
                  <a:fillRect r="-1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DA7DAB3-ED6C-4CC3-A899-4E9850F2617A}"/>
              </a:ext>
            </a:extLst>
          </p:cNvPr>
          <p:cNvSpPr/>
          <p:nvPr/>
        </p:nvSpPr>
        <p:spPr>
          <a:xfrm>
            <a:off x="1491341" y="3914099"/>
            <a:ext cx="618308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2"/>
            <a:r>
              <a:rPr lang="en-US" altLang="zh-CN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https://en.wikipedia.org/wiki/Edit_distance</a:t>
            </a:r>
          </a:p>
        </p:txBody>
      </p:sp>
    </p:spTree>
    <p:extLst>
      <p:ext uri="{BB962C8B-B14F-4D97-AF65-F5344CB8AC3E}">
        <p14:creationId xmlns:p14="http://schemas.microsoft.com/office/powerpoint/2010/main" val="425219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数据预处理：数据集成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22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数据预处理：数据集成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实体匹配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编辑距离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编辑距离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Distance</a:t>
            </a:r>
            <a:r>
              <a:rPr lang="zh-CN" altLang="en-US" dirty="0"/>
              <a:t>计算 </a:t>
            </a:r>
            <a:r>
              <a:rPr lang="mr-IN" altLang="zh-CN" dirty="0"/>
              <a:t>–</a:t>
            </a:r>
            <a:r>
              <a:rPr lang="zh-CN" altLang="en-US" dirty="0"/>
              <a:t> 动态规划算法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CCBF1A1-F1FF-4F2E-BC32-32773ACE1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677" y="1461756"/>
            <a:ext cx="56171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定义</a:t>
            </a:r>
            <a:r>
              <a:rPr lang="en-US" altLang="x-none" dirty="0"/>
              <a:t>D(</a:t>
            </a:r>
            <a:r>
              <a:rPr lang="en-US" altLang="x-none" dirty="0" err="1"/>
              <a:t>i,j</a:t>
            </a:r>
            <a:r>
              <a:rPr lang="en-US" altLang="x-none" dirty="0"/>
              <a:t>) </a:t>
            </a:r>
            <a:r>
              <a:rPr lang="zh-CN" altLang="en-US" dirty="0"/>
              <a:t>为从字符串</a:t>
            </a:r>
            <a:r>
              <a:rPr lang="en-US" altLang="x-none" i="1" dirty="0"/>
              <a:t>s1..si</a:t>
            </a:r>
            <a:r>
              <a:rPr lang="en-US" altLang="x-none" dirty="0"/>
              <a:t> </a:t>
            </a:r>
            <a:r>
              <a:rPr lang="zh-CN" altLang="en-US" dirty="0"/>
              <a:t>到</a:t>
            </a:r>
            <a:r>
              <a:rPr lang="en-US" altLang="x-none" dirty="0"/>
              <a:t> </a:t>
            </a:r>
            <a:r>
              <a:rPr lang="en-US" altLang="x-none" i="1" dirty="0"/>
              <a:t>t1..tj</a:t>
            </a:r>
            <a:r>
              <a:rPr lang="zh-CN" altLang="en-US" dirty="0"/>
              <a:t>最少的编辑操作次数</a:t>
            </a:r>
            <a:endParaRPr lang="en-US" altLang="x-none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4E7C77E-EAF5-4CC5-87DC-91E983729292}"/>
              </a:ext>
            </a:extLst>
          </p:cNvPr>
          <p:cNvSpPr>
            <a:spLocks/>
          </p:cNvSpPr>
          <p:nvPr/>
        </p:nvSpPr>
        <p:spPr bwMode="auto">
          <a:xfrm>
            <a:off x="3027276" y="2033256"/>
            <a:ext cx="114300" cy="85725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1D02088-12E7-408E-A859-8433725AA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326" y="2226137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x-none"/>
              <a:t>= min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2652F33-1032-4690-B887-F6C02277E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876" y="2001816"/>
            <a:ext cx="48503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x-none" dirty="0"/>
              <a:t>D(i-1,j-1) + d(</a:t>
            </a:r>
            <a:r>
              <a:rPr lang="en-US" altLang="x-none" dirty="0" err="1"/>
              <a:t>si,tj</a:t>
            </a:r>
            <a:r>
              <a:rPr lang="en-US" altLang="x-none" dirty="0"/>
              <a:t>)   </a:t>
            </a:r>
            <a:r>
              <a:rPr lang="en-US" altLang="x-none" i="1" dirty="0"/>
              <a:t>//</a:t>
            </a:r>
            <a:r>
              <a:rPr lang="en-US" altLang="x-none" b="1" i="1" dirty="0"/>
              <a:t>substitution/copy   </a:t>
            </a:r>
            <a:r>
              <a:rPr lang="zh-CN" altLang="en-US" b="1" i="1" dirty="0"/>
              <a:t>左上</a:t>
            </a:r>
            <a:endParaRPr lang="en-US" altLang="x-none" b="1" i="1" dirty="0"/>
          </a:p>
          <a:p>
            <a:pPr algn="l"/>
            <a:r>
              <a:rPr lang="en-US" altLang="x-none" dirty="0"/>
              <a:t>D(i-1,j)+1                 </a:t>
            </a:r>
            <a:r>
              <a:rPr lang="en-US" altLang="x-none" i="1" dirty="0"/>
              <a:t>//</a:t>
            </a:r>
            <a:r>
              <a:rPr lang="en-US" altLang="x-none" b="1" i="1" dirty="0"/>
              <a:t>insert    </a:t>
            </a:r>
            <a:r>
              <a:rPr lang="zh-CN" altLang="en-US" b="1" i="1" dirty="0"/>
              <a:t>上</a:t>
            </a:r>
            <a:endParaRPr lang="en-US" altLang="x-none" b="1" i="1" dirty="0"/>
          </a:p>
          <a:p>
            <a:pPr algn="l"/>
            <a:r>
              <a:rPr lang="en-US" altLang="x-none" dirty="0"/>
              <a:t>D(i,j-1)+1                 </a:t>
            </a:r>
            <a:r>
              <a:rPr lang="en-US" altLang="x-none" i="1" dirty="0"/>
              <a:t>//</a:t>
            </a:r>
            <a:r>
              <a:rPr lang="en-US" altLang="x-none" b="1" i="1" dirty="0"/>
              <a:t>delete    </a:t>
            </a:r>
            <a:r>
              <a:rPr lang="zh-CN" altLang="en-US" b="1" i="1" dirty="0"/>
              <a:t>左</a:t>
            </a:r>
            <a:endParaRPr lang="en-US" altLang="x-none" b="1" dirty="0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8CCEBAC-EC3F-4765-9C72-145D9551D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027" y="22154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x-none" i="1"/>
          </a:p>
          <a:p>
            <a:pPr algn="l"/>
            <a:endParaRPr lang="en-US" altLang="x-none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CCF5D0C-492A-4A94-8BB7-B51AB914B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620" y="3285555"/>
            <a:ext cx="4506362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x-none" sz="2100" dirty="0"/>
              <a:t>(</a:t>
            </a:r>
            <a:r>
              <a:rPr lang="zh-CN" altLang="en-US" sz="2100" dirty="0"/>
              <a:t>其中</a:t>
            </a:r>
            <a:r>
              <a:rPr lang="en-US" altLang="x-none" sz="2100" dirty="0"/>
              <a:t> d(</a:t>
            </a:r>
            <a:r>
              <a:rPr lang="en-US" altLang="x-none" sz="2100" dirty="0" err="1"/>
              <a:t>c,d</a:t>
            </a:r>
            <a:r>
              <a:rPr lang="en-US" altLang="x-none" sz="2100" dirty="0"/>
              <a:t>)=</a:t>
            </a:r>
            <a:r>
              <a:rPr lang="en-US" altLang="x-none" sz="2100" dirty="0" smtClean="0"/>
              <a:t>0</a:t>
            </a:r>
            <a:r>
              <a:rPr lang="zh-CN" altLang="en-US" sz="2100" dirty="0" smtClean="0"/>
              <a:t>，如果</a:t>
            </a:r>
            <a:r>
              <a:rPr lang="en-US" altLang="x-none" sz="2100" dirty="0" smtClean="0"/>
              <a:t> </a:t>
            </a:r>
            <a:r>
              <a:rPr lang="en-US" altLang="x-none" sz="2100" dirty="0"/>
              <a:t>c=d, </a:t>
            </a:r>
            <a:r>
              <a:rPr lang="zh-CN" altLang="en-US" sz="2100" dirty="0"/>
              <a:t>否则等于</a:t>
            </a:r>
            <a:r>
              <a:rPr lang="en-US" altLang="x-none" sz="2100" dirty="0"/>
              <a:t>1)</a:t>
            </a:r>
          </a:p>
          <a:p>
            <a:pPr algn="l"/>
            <a:endParaRPr lang="en-US" altLang="x-none" sz="2100" dirty="0"/>
          </a:p>
          <a:p>
            <a:pPr algn="l"/>
            <a:r>
              <a:rPr lang="zh-CN" altLang="en-US" sz="2100" dirty="0"/>
              <a:t>另外初始化</a:t>
            </a:r>
            <a:r>
              <a:rPr lang="en-US" altLang="x-none" sz="2100" dirty="0"/>
              <a:t> D(i,0)=</a:t>
            </a:r>
            <a:r>
              <a:rPr lang="en-US" altLang="x-none" sz="2100" dirty="0" err="1"/>
              <a:t>i</a:t>
            </a:r>
            <a:r>
              <a:rPr lang="en-US" altLang="x-none" sz="2100" dirty="0"/>
              <a:t> </a:t>
            </a:r>
            <a:r>
              <a:rPr lang="zh-CN" altLang="en-US" sz="2100" dirty="0"/>
              <a:t>以及 </a:t>
            </a:r>
            <a:r>
              <a:rPr lang="en-US" altLang="x-none" sz="2100" dirty="0"/>
              <a:t>D(0,j)=j</a:t>
            </a:r>
          </a:p>
        </p:txBody>
      </p:sp>
    </p:spTree>
    <p:extLst>
      <p:ext uri="{BB962C8B-B14F-4D97-AF65-F5344CB8AC3E}">
        <p14:creationId xmlns:p14="http://schemas.microsoft.com/office/powerpoint/2010/main" val="35643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编辑距离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Distance</a:t>
            </a:r>
            <a:r>
              <a:rPr lang="zh-CN" altLang="en-US" dirty="0"/>
              <a:t>计算 </a:t>
            </a:r>
            <a:r>
              <a:rPr lang="mr-IN" altLang="zh-CN" dirty="0"/>
              <a:t>–</a:t>
            </a:r>
            <a:r>
              <a:rPr lang="zh-CN" altLang="en-US" dirty="0"/>
              <a:t> 动态规划算法</a:t>
            </a:r>
            <a:endParaRPr lang="en-US" altLang="zh-CN" dirty="0"/>
          </a:p>
          <a:p>
            <a:pPr lvl="1"/>
            <a:r>
              <a:rPr kumimoji="1" lang="zh-CN" altLang="en-US" dirty="0"/>
              <a:t>看一个实例</a:t>
            </a:r>
            <a:endParaRPr kumimoji="1" lang="en-US" altLang="zh-CN" dirty="0"/>
          </a:p>
          <a:p>
            <a:pPr lvl="1"/>
            <a:r>
              <a:rPr lang="zh-CN" altLang="zh-CN" dirty="0"/>
              <a:t>假设有字符串</a:t>
            </a:r>
            <a:r>
              <a:rPr lang="en-US" altLang="zh-CN" dirty="0"/>
              <a:t>s1</a:t>
            </a:r>
            <a:r>
              <a:rPr lang="zh-CN" altLang="zh-CN" dirty="0"/>
              <a:t>为</a:t>
            </a:r>
            <a:r>
              <a:rPr lang="en-US" altLang="zh-CN" dirty="0" err="1"/>
              <a:t>jary</a:t>
            </a:r>
            <a:r>
              <a:rPr lang="zh-CN" altLang="zh-CN" dirty="0"/>
              <a:t>，和字符串</a:t>
            </a:r>
            <a:r>
              <a:rPr lang="en-US" altLang="zh-CN" dirty="0"/>
              <a:t>s2</a:t>
            </a:r>
            <a:r>
              <a:rPr lang="zh-CN" altLang="zh-CN" dirty="0"/>
              <a:t>为</a:t>
            </a:r>
            <a:r>
              <a:rPr lang="en-US" altLang="zh-CN" dirty="0"/>
              <a:t>jerry</a:t>
            </a:r>
            <a:r>
              <a:rPr lang="zh-CN" altLang="zh-CN" dirty="0"/>
              <a:t>，现在求</a:t>
            </a:r>
            <a:r>
              <a:rPr lang="en-US" altLang="zh-CN" dirty="0"/>
              <a:t>s1</a:t>
            </a:r>
            <a:r>
              <a:rPr lang="zh-CN" altLang="zh-CN" dirty="0"/>
              <a:t>和</a:t>
            </a:r>
            <a:r>
              <a:rPr lang="en-US" altLang="zh-CN" dirty="0"/>
              <a:t>s2</a:t>
            </a:r>
            <a:r>
              <a:rPr lang="zh-CN" altLang="zh-CN" dirty="0"/>
              <a:t>的编辑距离，也就是</a:t>
            </a:r>
            <a:r>
              <a:rPr lang="zh-CN" altLang="zh-CN" dirty="0">
                <a:solidFill>
                  <a:srgbClr val="C00000"/>
                </a:solidFill>
              </a:rPr>
              <a:t>把</a:t>
            </a:r>
            <a:r>
              <a:rPr lang="en-US" altLang="zh-CN" dirty="0">
                <a:solidFill>
                  <a:srgbClr val="C00000"/>
                </a:solidFill>
              </a:rPr>
              <a:t>s2</a:t>
            </a:r>
            <a:r>
              <a:rPr lang="zh-CN" altLang="zh-CN" dirty="0">
                <a:solidFill>
                  <a:srgbClr val="C00000"/>
                </a:solidFill>
              </a:rPr>
              <a:t>转换为</a:t>
            </a:r>
            <a:r>
              <a:rPr lang="en-US" altLang="zh-CN" dirty="0">
                <a:solidFill>
                  <a:srgbClr val="C00000"/>
                </a:solidFill>
              </a:rPr>
              <a:t>s1</a:t>
            </a:r>
            <a:r>
              <a:rPr lang="zh-CN" altLang="zh-CN" dirty="0">
                <a:solidFill>
                  <a:srgbClr val="C00000"/>
                </a:solidFill>
              </a:rPr>
              <a:t>的最少编辑操作步</a:t>
            </a:r>
          </a:p>
          <a:p>
            <a:pPr lvl="1"/>
            <a:r>
              <a:rPr lang="zh-CN" altLang="zh-CN" dirty="0"/>
              <a:t>首先，我们建立如下的矩阵，并且初始化该矩阵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lang="zh-CN" altLang="zh-CN" dirty="0"/>
              <a:t>从源串的第一个字符</a:t>
            </a:r>
            <a:r>
              <a:rPr lang="en-US" altLang="zh-CN" dirty="0"/>
              <a:t>(“j”)</a:t>
            </a:r>
            <a:r>
              <a:rPr lang="zh-CN" altLang="zh-CN" dirty="0"/>
              <a:t>开始，从上至下与目标串进行对比</a:t>
            </a:r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7D4F37F-7EA3-4C25-A6F8-91AACE0C1A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2051" y="2336209"/>
          <a:ext cx="4680585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2939583698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317056917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99126784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305418511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650666150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1948062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052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507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j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9193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057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5207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39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806418"/>
                  </a:ext>
                </a:extLst>
              </a:tr>
            </a:tbl>
          </a:graphicData>
        </a:graphic>
      </p:graphicFrame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96A7B07E-3077-4D2C-91B3-22C250940C97}"/>
              </a:ext>
            </a:extLst>
          </p:cNvPr>
          <p:cNvSpPr/>
          <p:nvPr/>
        </p:nvSpPr>
        <p:spPr>
          <a:xfrm>
            <a:off x="6832669" y="2106090"/>
            <a:ext cx="1277257" cy="460238"/>
          </a:xfrm>
          <a:prstGeom prst="wedgeRoundRectCallout">
            <a:avLst>
              <a:gd name="adj1" fmla="val -31912"/>
              <a:gd name="adj2" fmla="val 940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源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6444A380-C711-4060-82ED-B9BAC2B46AFD}"/>
              </a:ext>
            </a:extLst>
          </p:cNvPr>
          <p:cNvSpPr/>
          <p:nvPr/>
        </p:nvSpPr>
        <p:spPr>
          <a:xfrm>
            <a:off x="457200" y="2913743"/>
            <a:ext cx="1277257" cy="460238"/>
          </a:xfrm>
          <a:prstGeom prst="wedgeRoundRectCallout">
            <a:avLst>
              <a:gd name="adj1" fmla="val -31912"/>
              <a:gd name="adj2" fmla="val 940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16072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编辑距离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sz="1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Distance</a:t>
            </a:r>
            <a:r>
              <a:rPr lang="zh-CN" altLang="en-US" sz="1600" dirty="0"/>
              <a:t>计算 </a:t>
            </a:r>
            <a:r>
              <a:rPr lang="mr-IN" altLang="zh-CN" sz="1600" dirty="0"/>
              <a:t>–</a:t>
            </a:r>
            <a:r>
              <a:rPr lang="zh-CN" altLang="en-US" sz="1600" dirty="0"/>
              <a:t> 动态规划算法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rgbClr val="C00000"/>
                </a:solidFill>
              </a:rPr>
              <a:t>Min</a:t>
            </a:r>
            <a:r>
              <a:rPr lang="zh-CN" altLang="en-US" sz="1600" dirty="0">
                <a:solidFill>
                  <a:srgbClr val="C00000"/>
                </a:solidFill>
              </a:rPr>
              <a:t>（左上角</a:t>
            </a:r>
            <a:r>
              <a:rPr lang="en-US" altLang="zh-CN" sz="1600" dirty="0">
                <a:solidFill>
                  <a:srgbClr val="C00000"/>
                </a:solidFill>
              </a:rPr>
              <a:t>+0</a:t>
            </a:r>
            <a:r>
              <a:rPr lang="zh-CN" altLang="en-US" sz="1600" dirty="0">
                <a:solidFill>
                  <a:srgbClr val="C00000"/>
                </a:solidFill>
              </a:rPr>
              <a:t>或者</a:t>
            </a:r>
            <a:r>
              <a:rPr lang="en-US" altLang="zh-CN" sz="1600" dirty="0">
                <a:solidFill>
                  <a:srgbClr val="C00000"/>
                </a:solidFill>
              </a:rPr>
              <a:t>+1</a:t>
            </a:r>
            <a:r>
              <a:rPr lang="zh-CN" altLang="en-US" sz="1600" dirty="0">
                <a:solidFill>
                  <a:srgbClr val="C00000"/>
                </a:solidFill>
              </a:rPr>
              <a:t>，上</a:t>
            </a:r>
            <a:r>
              <a:rPr lang="en-US" altLang="zh-CN" sz="1600" dirty="0">
                <a:solidFill>
                  <a:srgbClr val="C00000"/>
                </a:solidFill>
              </a:rPr>
              <a:t>+1</a:t>
            </a:r>
            <a:r>
              <a:rPr lang="zh-CN" altLang="en-US" sz="1600" dirty="0">
                <a:solidFill>
                  <a:srgbClr val="C00000"/>
                </a:solidFill>
              </a:rPr>
              <a:t>，左</a:t>
            </a:r>
            <a:r>
              <a:rPr lang="en-US" altLang="zh-CN" sz="1600" dirty="0">
                <a:solidFill>
                  <a:srgbClr val="C00000"/>
                </a:solidFill>
              </a:rPr>
              <a:t>+1 </a:t>
            </a:r>
            <a:r>
              <a:rPr lang="zh-CN" altLang="en-US" sz="1600" dirty="0">
                <a:solidFill>
                  <a:srgbClr val="C00000"/>
                </a:solidFill>
              </a:rPr>
              <a:t>）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/>
            <a:r>
              <a:rPr lang="zh-CN" altLang="zh-CN" sz="1600" dirty="0"/>
              <a:t>比如，第一次，源串第一个字符</a:t>
            </a:r>
            <a:r>
              <a:rPr lang="en-US" altLang="zh-CN" sz="1600" dirty="0"/>
              <a:t>“j” </a:t>
            </a:r>
            <a:r>
              <a:rPr lang="zh-CN" altLang="zh-CN" sz="1600" dirty="0"/>
              <a:t>与目标串的</a:t>
            </a:r>
            <a:r>
              <a:rPr lang="en-US" altLang="zh-CN" sz="1600" dirty="0"/>
              <a:t>“j”</a:t>
            </a:r>
            <a:r>
              <a:rPr lang="zh-CN" altLang="zh-CN" sz="1600" dirty="0"/>
              <a:t>对比，</a:t>
            </a:r>
            <a:r>
              <a:rPr lang="zh-CN" altLang="zh-CN" sz="1600" dirty="0">
                <a:solidFill>
                  <a:srgbClr val="C00000"/>
                </a:solidFill>
              </a:rPr>
              <a:t>左</a:t>
            </a:r>
            <a:r>
              <a:rPr lang="en-US" altLang="zh-CN" sz="1600" dirty="0">
                <a:solidFill>
                  <a:srgbClr val="C00000"/>
                </a:solidFill>
              </a:rPr>
              <a:t>+1</a:t>
            </a:r>
            <a:r>
              <a:rPr lang="zh-CN" altLang="zh-CN" sz="1600" dirty="0"/>
              <a:t>、</a:t>
            </a:r>
            <a:r>
              <a:rPr lang="zh-CN" altLang="zh-CN" sz="1600" dirty="0">
                <a:solidFill>
                  <a:srgbClr val="C00000"/>
                </a:solidFill>
              </a:rPr>
              <a:t>上</a:t>
            </a:r>
            <a:r>
              <a:rPr lang="en-US" altLang="zh-CN" sz="1600" dirty="0">
                <a:solidFill>
                  <a:srgbClr val="C00000"/>
                </a:solidFill>
              </a:rPr>
              <a:t>+1</a:t>
            </a:r>
            <a:r>
              <a:rPr lang="zh-CN" altLang="zh-CN" sz="1600" dirty="0"/>
              <a:t>、</a:t>
            </a:r>
            <a:r>
              <a:rPr lang="zh-CN" altLang="zh-CN" sz="1600" dirty="0">
                <a:solidFill>
                  <a:srgbClr val="C00000"/>
                </a:solidFill>
              </a:rPr>
              <a:t>左上</a:t>
            </a:r>
            <a:r>
              <a:rPr lang="en-US" altLang="zh-CN" sz="1600" dirty="0">
                <a:solidFill>
                  <a:srgbClr val="C00000"/>
                </a:solidFill>
              </a:rPr>
              <a:t>+0</a:t>
            </a:r>
            <a:r>
              <a:rPr lang="zh-CN" altLang="en-US" sz="1600" dirty="0">
                <a:solidFill>
                  <a:srgbClr val="C00000"/>
                </a:solidFill>
              </a:rPr>
              <a:t>或者</a:t>
            </a:r>
            <a:r>
              <a:rPr lang="en-US" altLang="zh-CN" sz="1600" dirty="0">
                <a:solidFill>
                  <a:srgbClr val="C00000"/>
                </a:solidFill>
              </a:rPr>
              <a:t>+1</a:t>
            </a:r>
            <a:r>
              <a:rPr lang="zh-CN" altLang="en-US" sz="1600" dirty="0">
                <a:solidFill>
                  <a:srgbClr val="C00000"/>
                </a:solidFill>
              </a:rPr>
              <a:t>，</a:t>
            </a:r>
            <a:r>
              <a:rPr lang="zh-CN" altLang="zh-CN" sz="1600" dirty="0"/>
              <a:t>三个</a:t>
            </a:r>
            <a:r>
              <a:rPr lang="zh-CN" altLang="en-US" sz="1600" dirty="0"/>
              <a:t>值</a:t>
            </a:r>
            <a:r>
              <a:rPr lang="zh-CN" altLang="zh-CN" sz="1600" dirty="0"/>
              <a:t>中取出最小的值</a:t>
            </a:r>
            <a:r>
              <a:rPr lang="en-US" altLang="zh-CN" sz="1600" dirty="0"/>
              <a:t>0</a:t>
            </a:r>
            <a:r>
              <a:rPr lang="zh-CN" altLang="zh-CN" sz="1600" dirty="0"/>
              <a:t>，因为两字符相等，所以填上</a:t>
            </a:r>
            <a:r>
              <a:rPr lang="en-US" altLang="zh-CN" sz="1600" dirty="0"/>
              <a:t>0</a:t>
            </a:r>
          </a:p>
          <a:p>
            <a:pPr lvl="1"/>
            <a:r>
              <a:rPr lang="zh-CN" altLang="zh-CN" sz="1600" dirty="0"/>
              <a:t>接着，依次对比</a:t>
            </a:r>
            <a:r>
              <a:rPr lang="en-US" altLang="zh-CN" sz="1600" dirty="0"/>
              <a:t>“</a:t>
            </a:r>
            <a:r>
              <a:rPr lang="en-US" altLang="zh-CN" sz="1600" dirty="0" err="1"/>
              <a:t>j”→“e</a:t>
            </a:r>
            <a:r>
              <a:rPr lang="en-US" altLang="zh-CN" sz="1600" dirty="0"/>
              <a:t>”</a:t>
            </a:r>
            <a:r>
              <a:rPr lang="zh-CN" altLang="zh-CN" sz="1600" dirty="0"/>
              <a:t>、</a:t>
            </a:r>
            <a:r>
              <a:rPr lang="en-US" altLang="zh-CN" sz="1600" dirty="0"/>
              <a:t>“</a:t>
            </a:r>
            <a:r>
              <a:rPr lang="en-US" altLang="zh-CN" sz="1600" dirty="0" err="1"/>
              <a:t>j”→“r</a:t>
            </a:r>
            <a:r>
              <a:rPr lang="en-US" altLang="zh-CN" sz="1600" dirty="0"/>
              <a:t>”</a:t>
            </a:r>
            <a:r>
              <a:rPr lang="zh-CN" altLang="zh-CN" sz="1600" dirty="0"/>
              <a:t>、</a:t>
            </a:r>
            <a:r>
              <a:rPr lang="en-US" altLang="zh-CN" sz="1600" dirty="0"/>
              <a:t>“</a:t>
            </a:r>
            <a:r>
              <a:rPr lang="en-US" altLang="zh-CN" sz="1600" dirty="0" err="1"/>
              <a:t>j”→“r</a:t>
            </a:r>
            <a:r>
              <a:rPr lang="en-US" altLang="zh-CN" sz="1600" dirty="0"/>
              <a:t>”</a:t>
            </a:r>
            <a:r>
              <a:rPr lang="zh-CN" altLang="zh-CN" sz="1600" dirty="0"/>
              <a:t>、</a:t>
            </a:r>
            <a:r>
              <a:rPr lang="en-US" altLang="zh-CN" sz="1600" dirty="0"/>
              <a:t>“</a:t>
            </a:r>
            <a:r>
              <a:rPr lang="en-US" altLang="zh-CN" sz="1600" dirty="0" err="1"/>
              <a:t>j”→“y</a:t>
            </a:r>
            <a:r>
              <a:rPr lang="en-US" altLang="zh-CN" sz="1600" dirty="0"/>
              <a:t>”</a:t>
            </a:r>
            <a:r>
              <a:rPr lang="zh-CN" altLang="zh-CN" sz="1600" dirty="0"/>
              <a:t>等进行处理，直到扫描完目标串，得到的结果如下</a:t>
            </a:r>
            <a:endParaRPr kumimoji="1" lang="en-US" altLang="zh-CN" sz="1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ECD651-D700-401E-B005-55C40D3BAC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73649" y="3370850"/>
          <a:ext cx="4680585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3391630555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787944578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3229648020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0077392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3170747307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429476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942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9087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7783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798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310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886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5434796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6B796E-C869-4983-8EA7-0BE43990459F}"/>
              </a:ext>
            </a:extLst>
          </p:cNvPr>
          <p:cNvSpPr/>
          <p:nvPr/>
        </p:nvSpPr>
        <p:spPr>
          <a:xfrm>
            <a:off x="3791857" y="3737926"/>
            <a:ext cx="638629" cy="9942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/>
        </p:nvSpPr>
        <p:spPr>
          <a:xfrm>
            <a:off x="7034645" y="394855"/>
            <a:ext cx="1731819" cy="730827"/>
          </a:xfrm>
          <a:prstGeom prst="wedgeEllipseCallout">
            <a:avLst>
              <a:gd name="adj1" fmla="val -261504"/>
              <a:gd name="adj2" fmla="val 59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字符相等</a:t>
            </a:r>
            <a:r>
              <a:rPr lang="en-US" altLang="zh-CN" sz="1600" dirty="0" smtClean="0"/>
              <a:t>+0</a:t>
            </a:r>
            <a:r>
              <a:rPr lang="zh-CN" altLang="en-US" sz="1600" dirty="0" smtClean="0"/>
              <a:t>，字符不等</a:t>
            </a:r>
            <a:r>
              <a:rPr lang="en-US" altLang="zh-CN" sz="1600" dirty="0" smtClean="0"/>
              <a:t>+1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684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700" dirty="0"/>
              <a:t>编辑距离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Distance</a:t>
            </a:r>
            <a:r>
              <a:rPr lang="zh-CN" altLang="en-US" sz="1700" dirty="0"/>
              <a:t>计算 </a:t>
            </a:r>
            <a:r>
              <a:rPr lang="mr-IN" altLang="zh-CN" sz="1700" dirty="0"/>
              <a:t>–</a:t>
            </a:r>
            <a:r>
              <a:rPr lang="zh-CN" altLang="en-US" sz="1700" dirty="0"/>
              <a:t> 动态规划算法</a:t>
            </a:r>
            <a:endParaRPr lang="en-US" altLang="zh-CN" sz="1700" dirty="0"/>
          </a:p>
          <a:p>
            <a:pPr lvl="1"/>
            <a:r>
              <a:rPr lang="zh-CN" altLang="zh-CN" sz="1700" dirty="0"/>
              <a:t>按照上面的方法，遍历整个源串的各个字符，与目标串的各个字符对比，填写各个单元格，各个单元格的变化如下表所示</a:t>
            </a:r>
            <a:endParaRPr kumimoji="1" lang="en-US" altLang="zh-CN" sz="17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397ECF-941B-4E66-B020-41DE86909D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7707" y="1724070"/>
          <a:ext cx="4680585" cy="3360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3963465553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1295721242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4251047024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520817896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80577660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540048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27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68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784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66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94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338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021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713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96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407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011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660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152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98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83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387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41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377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178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226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099615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6C897C40-A0CE-4961-A006-64334AAEDFAD}"/>
              </a:ext>
            </a:extLst>
          </p:cNvPr>
          <p:cNvSpPr/>
          <p:nvPr/>
        </p:nvSpPr>
        <p:spPr>
          <a:xfrm>
            <a:off x="4415971" y="2050143"/>
            <a:ext cx="428172" cy="7946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97800D-1102-41D3-9032-FF33CE62643F}"/>
              </a:ext>
            </a:extLst>
          </p:cNvPr>
          <p:cNvSpPr/>
          <p:nvPr/>
        </p:nvSpPr>
        <p:spPr>
          <a:xfrm>
            <a:off x="5181600" y="3170873"/>
            <a:ext cx="508000" cy="7770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B5CFFC-82C4-4D88-A3FD-4CC1DF95573F}"/>
              </a:ext>
            </a:extLst>
          </p:cNvPr>
          <p:cNvSpPr/>
          <p:nvPr/>
        </p:nvSpPr>
        <p:spPr>
          <a:xfrm>
            <a:off x="5925457" y="4288971"/>
            <a:ext cx="540657" cy="7955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500" dirty="0"/>
              <a:t>处理完最后一列，则最后一列的最后一个值，为最短编辑距离</a:t>
            </a:r>
            <a:endParaRPr lang="en-US" altLang="zh-CN" sz="1500" dirty="0"/>
          </a:p>
          <a:p>
            <a:pPr lvl="1"/>
            <a:r>
              <a:rPr lang="zh-CN" altLang="zh-CN" sz="1500" dirty="0"/>
              <a:t>即</a:t>
            </a:r>
            <a:r>
              <a:rPr lang="en-US" altLang="zh-CN" sz="1500" dirty="0" err="1"/>
              <a:t>jary</a:t>
            </a:r>
            <a:r>
              <a:rPr lang="zh-CN" altLang="zh-CN" sz="1500" dirty="0"/>
              <a:t>和</a:t>
            </a:r>
            <a:r>
              <a:rPr lang="en-US" altLang="zh-CN" sz="1500" dirty="0"/>
              <a:t>jerry</a:t>
            </a:r>
            <a:r>
              <a:rPr lang="zh-CN" altLang="zh-CN" sz="1500" dirty="0"/>
              <a:t>的编辑距离为</a:t>
            </a:r>
            <a:r>
              <a:rPr lang="en-US" altLang="zh-CN" sz="1500" dirty="0"/>
              <a:t>2</a:t>
            </a:r>
          </a:p>
          <a:p>
            <a:pPr lvl="1"/>
            <a:r>
              <a:rPr lang="zh-CN" altLang="zh-CN" sz="1500" dirty="0"/>
              <a:t>也就是，</a:t>
            </a:r>
            <a:r>
              <a:rPr lang="en-US" altLang="zh-CN" sz="1500" dirty="0"/>
              <a:t> </a:t>
            </a:r>
            <a:r>
              <a:rPr lang="en-US" altLang="zh-CN" sz="1500" dirty="0" err="1"/>
              <a:t>jary</a:t>
            </a:r>
            <a:r>
              <a:rPr lang="zh-CN" altLang="en-US" sz="1500" dirty="0"/>
              <a:t>插入</a:t>
            </a:r>
            <a:r>
              <a:rPr lang="en-US" altLang="zh-CN" sz="1500" dirty="0"/>
              <a:t>r</a:t>
            </a:r>
            <a:r>
              <a:rPr lang="zh-CN" altLang="en-US" sz="1500" dirty="0"/>
              <a:t>得到</a:t>
            </a:r>
            <a:r>
              <a:rPr lang="en-US" altLang="zh-CN" sz="1500" dirty="0" err="1"/>
              <a:t>jarry</a:t>
            </a:r>
            <a:r>
              <a:rPr lang="zh-CN" altLang="en-US" sz="1500" dirty="0"/>
              <a:t>，把</a:t>
            </a:r>
            <a:r>
              <a:rPr lang="en-US" altLang="zh-CN" sz="1500" dirty="0"/>
              <a:t>a</a:t>
            </a:r>
            <a:r>
              <a:rPr lang="zh-CN" altLang="en-US" sz="1500" dirty="0"/>
              <a:t>改成</a:t>
            </a:r>
            <a:r>
              <a:rPr lang="en-US" altLang="zh-CN" sz="1500" dirty="0"/>
              <a:t>e</a:t>
            </a:r>
            <a:r>
              <a:rPr lang="zh-CN" altLang="en-US" sz="1500" dirty="0"/>
              <a:t>得到</a:t>
            </a:r>
            <a:r>
              <a:rPr lang="en-US" altLang="zh-CN" sz="1500" dirty="0"/>
              <a:t>jerry</a:t>
            </a:r>
            <a:endParaRPr kumimoji="1" lang="en-US" altLang="zh-CN" sz="15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88A57C-BF1E-4D20-B0B2-C0EF00447F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0707" y="1687784"/>
          <a:ext cx="4680585" cy="3360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3963465553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1295721242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4251047024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520817896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80577660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540048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27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68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784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66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94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338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021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713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96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407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011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660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152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98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83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387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41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377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178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226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099615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994027-A0F7-42F5-9677-BF26F2002AD0}"/>
              </a:ext>
            </a:extLst>
          </p:cNvPr>
          <p:cNvSpPr/>
          <p:nvPr/>
        </p:nvSpPr>
        <p:spPr>
          <a:xfrm>
            <a:off x="4564743" y="4840514"/>
            <a:ext cx="497114" cy="2667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EC49C42-07D6-47AF-99B5-FC0194BBA4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79143" y="2646135"/>
          <a:ext cx="3548742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216">
                  <a:extLst>
                    <a:ext uri="{9D8B030D-6E8A-4147-A177-3AD203B41FA5}">
                      <a16:colId xmlns:a16="http://schemas.microsoft.com/office/drawing/2014/main" val="504523657"/>
                    </a:ext>
                  </a:extLst>
                </a:gridCol>
                <a:gridCol w="591698">
                  <a:extLst>
                    <a:ext uri="{9D8B030D-6E8A-4147-A177-3AD203B41FA5}">
                      <a16:colId xmlns:a16="http://schemas.microsoft.com/office/drawing/2014/main" val="1034512506"/>
                    </a:ext>
                  </a:extLst>
                </a:gridCol>
                <a:gridCol w="591216">
                  <a:extLst>
                    <a:ext uri="{9D8B030D-6E8A-4147-A177-3AD203B41FA5}">
                      <a16:colId xmlns:a16="http://schemas.microsoft.com/office/drawing/2014/main" val="2285938307"/>
                    </a:ext>
                  </a:extLst>
                </a:gridCol>
                <a:gridCol w="591698">
                  <a:extLst>
                    <a:ext uri="{9D8B030D-6E8A-4147-A177-3AD203B41FA5}">
                      <a16:colId xmlns:a16="http://schemas.microsoft.com/office/drawing/2014/main" val="1225717477"/>
                    </a:ext>
                  </a:extLst>
                </a:gridCol>
                <a:gridCol w="591216">
                  <a:extLst>
                    <a:ext uri="{9D8B030D-6E8A-4147-A177-3AD203B41FA5}">
                      <a16:colId xmlns:a16="http://schemas.microsoft.com/office/drawing/2014/main" val="1302835865"/>
                    </a:ext>
                  </a:extLst>
                </a:gridCol>
                <a:gridCol w="591698">
                  <a:extLst>
                    <a:ext uri="{9D8B030D-6E8A-4147-A177-3AD203B41FA5}">
                      <a16:colId xmlns:a16="http://schemas.microsoft.com/office/drawing/2014/main" val="2066842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418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6567111"/>
                  </a:ext>
                </a:extLst>
              </a:tr>
              <a:tr h="3791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672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485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718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148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800478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B967D7C-3A9C-49AD-8E73-F67411E93AFF}"/>
              </a:ext>
            </a:extLst>
          </p:cNvPr>
          <p:cNvCxnSpPr/>
          <p:nvPr/>
        </p:nvCxnSpPr>
        <p:spPr>
          <a:xfrm flipH="1" flipV="1">
            <a:off x="8331200" y="3559629"/>
            <a:ext cx="297543" cy="10885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EC82C0-CE7F-4C34-A8D6-CD710AD5A577}"/>
              </a:ext>
            </a:extLst>
          </p:cNvPr>
          <p:cNvCxnSpPr/>
          <p:nvPr/>
        </p:nvCxnSpPr>
        <p:spPr>
          <a:xfrm flipV="1">
            <a:off x="8026400" y="3327400"/>
            <a:ext cx="0" cy="221343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EAA02EC-AB6D-432D-89F6-005DF4FD4BB5}"/>
              </a:ext>
            </a:extLst>
          </p:cNvPr>
          <p:cNvCxnSpPr/>
          <p:nvPr/>
        </p:nvCxnSpPr>
        <p:spPr>
          <a:xfrm flipH="1" flipV="1">
            <a:off x="7717971" y="3204029"/>
            <a:ext cx="221343" cy="12337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59F915-0243-4BA3-AFEC-68CDB661461C}"/>
              </a:ext>
            </a:extLst>
          </p:cNvPr>
          <p:cNvCxnSpPr/>
          <p:nvPr/>
        </p:nvCxnSpPr>
        <p:spPr>
          <a:xfrm flipH="1" flipV="1">
            <a:off x="7159171" y="3048000"/>
            <a:ext cx="315686" cy="14877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F7219B7-4F69-4BB0-8221-AF7CDB560665}"/>
              </a:ext>
            </a:extLst>
          </p:cNvPr>
          <p:cNvSpPr/>
          <p:nvPr/>
        </p:nvSpPr>
        <p:spPr>
          <a:xfrm>
            <a:off x="6858000" y="1329800"/>
            <a:ext cx="1097238" cy="1152143"/>
          </a:xfrm>
          <a:custGeom>
            <a:avLst/>
            <a:gdLst>
              <a:gd name="connsiteX0" fmla="*/ 0 w 1097238"/>
              <a:gd name="connsiteY0" fmla="*/ 223229 h 1152143"/>
              <a:gd name="connsiteX1" fmla="*/ 990600 w 1097238"/>
              <a:gd name="connsiteY1" fmla="*/ 63571 h 1152143"/>
              <a:gd name="connsiteX2" fmla="*/ 1023257 w 1097238"/>
              <a:gd name="connsiteY2" fmla="*/ 1152143 h 115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38" h="1152143">
                <a:moveTo>
                  <a:pt x="0" y="223229"/>
                </a:moveTo>
                <a:cubicBezTo>
                  <a:pt x="410028" y="65990"/>
                  <a:pt x="820057" y="-91248"/>
                  <a:pt x="990600" y="63571"/>
                </a:cubicBezTo>
                <a:cubicBezTo>
                  <a:pt x="1161143" y="218390"/>
                  <a:pt x="1092200" y="685266"/>
                  <a:pt x="1023257" y="1152143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54E175-8819-4323-90CE-B1A8E851F7DD}"/>
              </a:ext>
            </a:extLst>
          </p:cNvPr>
          <p:cNvSpPr/>
          <p:nvPr/>
        </p:nvSpPr>
        <p:spPr>
          <a:xfrm>
            <a:off x="7148150" y="17515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参考如下箭头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EAA02EC-AB6D-432D-89F6-005DF4FD4BB5}"/>
              </a:ext>
            </a:extLst>
          </p:cNvPr>
          <p:cNvCxnSpPr/>
          <p:nvPr/>
        </p:nvCxnSpPr>
        <p:spPr>
          <a:xfrm flipH="1" flipV="1">
            <a:off x="6636657" y="2883870"/>
            <a:ext cx="221343" cy="12337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8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集合相似性</a:t>
            </a:r>
            <a:endParaRPr lang="en-US" altLang="zh-CN" dirty="0"/>
          </a:p>
          <a:p>
            <a:pPr marL="273844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举例：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Jaccard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函数</a:t>
            </a: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479822" lvl="1" indent="-177404" eaLnBrk="0" hangingPunct="0">
              <a:spcBef>
                <a:spcPts val="413"/>
              </a:spcBef>
              <a:buClr>
                <a:srgbClr val="4F81BD"/>
              </a:buClr>
              <a:buFont typeface="Verdana" charset="0"/>
              <a:buChar char="◦"/>
            </a:pPr>
            <a:r>
              <a:rPr lang="zh-CN" altLang="en-US" sz="17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核心想法：交集大小除以并集大小</a:t>
            </a:r>
            <a:endParaRPr lang="en-US" altLang="zh-CN" sz="17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479822" lvl="1" indent="-177404" eaLnBrk="0" hangingPunct="0">
              <a:spcBef>
                <a:spcPts val="413"/>
              </a:spcBef>
              <a:buClr>
                <a:srgbClr val="4F81BD"/>
              </a:buClr>
              <a:buFont typeface="Verdana" charset="0"/>
              <a:buChar char="◦"/>
            </a:pPr>
            <a:r>
              <a:rPr lang="zh-CN" altLang="en-US" sz="17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应用于单词（汉字）集合</a:t>
            </a:r>
            <a:endParaRPr lang="en-US" altLang="zh-CN" sz="17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756047" lvl="2" indent="-177404" eaLnBrk="0" hangingPunct="0">
              <a:spcBef>
                <a:spcPts val="413"/>
              </a:spcBef>
              <a:buClr>
                <a:srgbClr val="4F81BD"/>
              </a:buClr>
              <a:buFont typeface="Verdana" charset="0"/>
              <a:buChar char="◦"/>
            </a:pPr>
            <a:r>
              <a:rPr lang="zh-CN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人民大学 </a:t>
            </a:r>
            <a:r>
              <a:rPr lang="en-US" altLang="zh-CN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vs</a:t>
            </a:r>
            <a:r>
              <a:rPr lang="zh-CN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中国人民大学</a:t>
            </a:r>
            <a:r>
              <a:rPr lang="zh-CN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  <a:sym typeface="Wingdings"/>
              </a:rPr>
              <a:t> （</a:t>
            </a:r>
            <a:r>
              <a:rPr lang="en-US" altLang="zh-CN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  <a:sym typeface="Wingdings"/>
              </a:rPr>
              <a:t>Jaccard</a:t>
            </a:r>
            <a:r>
              <a:rPr lang="zh-CN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  <a:sym typeface="Wingdings"/>
              </a:rPr>
              <a:t>相似度</a:t>
            </a:r>
            <a:r>
              <a:rPr lang="en-US" altLang="zh-CN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  <a:sym typeface="Wingdings"/>
              </a:rPr>
              <a:t>0.67</a:t>
            </a:r>
            <a:r>
              <a:rPr lang="zh-CN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  <a:sym typeface="Wingdings"/>
              </a:rPr>
              <a:t>）</a:t>
            </a:r>
            <a:endParaRPr lang="en-US" altLang="zh-CN" sz="17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479822" lvl="1" indent="-177404" eaLnBrk="0" hangingPunct="0">
              <a:spcBef>
                <a:spcPts val="413"/>
              </a:spcBef>
              <a:buClr>
                <a:srgbClr val="4F81BD"/>
              </a:buClr>
              <a:buFont typeface="Verdana" charset="0"/>
              <a:buChar char="◦"/>
            </a:pPr>
            <a:endParaRPr lang="en-US" altLang="zh-CN" sz="17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479822" lvl="1" indent="-177404" eaLnBrk="0" hangingPunct="0">
              <a:spcBef>
                <a:spcPts val="413"/>
              </a:spcBef>
              <a:buClr>
                <a:srgbClr val="4F81BD"/>
              </a:buClr>
              <a:buFont typeface="Verdana" charset="0"/>
              <a:buChar char="◦"/>
            </a:pPr>
            <a:r>
              <a:rPr lang="zh-CN" altLang="en-US" sz="17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也可以应用于单词的字母集合表示</a:t>
            </a:r>
            <a:endParaRPr lang="en-US" altLang="zh-CN" sz="17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664369" lvl="2" indent="-171450" eaLnBrk="0" hangingPunct="0">
              <a:buClr>
                <a:srgbClr val="C0504D"/>
              </a:buClr>
              <a:buFont typeface="Wingdings 2" charset="2"/>
              <a:buChar char="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将单词表示成其包含字母的集合</a:t>
            </a: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664369" lvl="2" indent="-171450" eaLnBrk="0" hangingPunct="0">
              <a:buClr>
                <a:srgbClr val="C0504D"/>
              </a:buClr>
              <a:buFont typeface="Wingdings 2" charset="2"/>
              <a:buChar char="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例：</a:t>
            </a:r>
            <a:r>
              <a:rPr lang="en-US" altLang="zh-CN" sz="17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scholo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表示为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{s,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c,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h,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o,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l}</a:t>
            </a:r>
          </a:p>
          <a:p>
            <a:pPr marL="664369" lvl="2" indent="-171450" eaLnBrk="0" hangingPunct="0">
              <a:buClr>
                <a:srgbClr val="C0504D"/>
              </a:buClr>
              <a:buFont typeface="Wingdings 2" charset="2"/>
              <a:buChar char="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例：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scholar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表示为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{s,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c,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h,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o,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l,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a,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r}</a:t>
            </a:r>
          </a:p>
          <a:p>
            <a:pPr marL="479822" lvl="1" indent="-177404" eaLnBrk="0" hangingPunct="0">
              <a:spcBef>
                <a:spcPts val="413"/>
              </a:spcBef>
              <a:buClr>
                <a:srgbClr val="4F81BD"/>
              </a:buClr>
              <a:buFont typeface="Verdana" charset="0"/>
              <a:buChar char="◦"/>
            </a:pPr>
            <a:r>
              <a:rPr lang="zh-CN" altLang="en-US" sz="17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字母集合的</a:t>
            </a:r>
            <a:r>
              <a:rPr lang="en-US" altLang="zh-CN" sz="17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Jaccard</a:t>
            </a:r>
            <a:r>
              <a:rPr lang="zh-CN" altLang="en-US" sz="17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函数</a:t>
            </a:r>
            <a:endParaRPr lang="en-US" altLang="zh-CN" sz="17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664369" lvl="2" indent="-171450" eaLnBrk="0" hangingPunct="0">
              <a:buClr>
                <a:srgbClr val="C0504D"/>
              </a:buClr>
              <a:buFont typeface="Wingdings 2" charset="2"/>
              <a:buChar char=""/>
            </a:pPr>
            <a:r>
              <a:rPr lang="en-US" altLang="zh-CN" sz="17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scholo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和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scholar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字母集合的交集大小为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5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，并集大小为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7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，所以计算出的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Jaccard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函数值为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0.71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480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altLang="zh-CN" dirty="0"/>
              <a:t>匹配方法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CN" altLang="zh-CN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：记录对判别</a:t>
            </a:r>
            <a:endParaRPr lang="en-US" altLang="zh-CN" dirty="0"/>
          </a:p>
          <a:p>
            <a:pPr marL="273844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给定记录 </a:t>
            </a:r>
            <a:r>
              <a:rPr lang="en-US" altLang="zh-CN" sz="1700" i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700" i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和 </a:t>
            </a:r>
            <a:r>
              <a:rPr lang="en-US" altLang="zh-CN" sz="1700" i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700" i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charset="0"/>
              </a:rPr>
              <a:t> 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的特征向量（每一维是某个特征上的相似性），输出匹配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/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不匹配的结果</a:t>
            </a: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273844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直观解决方案：</a:t>
            </a: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551259" lvl="1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将特征向量各个维度加权求和，得到综合分数，如果分数大于某个阈值，则判为匹配</a:t>
            </a: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551259" lvl="1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827484" lvl="2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551259" lvl="1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利用领域规则，对匹配进行判别</a:t>
            </a: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endParaRPr kumimoji="1"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73B434-1F4E-477F-8FF5-59A9A6D63F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86" y="2571750"/>
            <a:ext cx="5642347" cy="5670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D46218C-B0FA-4E67-A397-B8208B92C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01" y="3828915"/>
            <a:ext cx="5280232" cy="7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、什么是数据集成？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、数据集成的基本任务是什么？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、请解释实体匹配、实体消歧的区别？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、实体匹配的基本步骤？</a:t>
            </a:r>
          </a:p>
          <a:p>
            <a:r>
              <a:rPr kumimoji="1" lang="en-US" altLang="zh-CN" dirty="0"/>
              <a:t>5</a:t>
            </a:r>
            <a:r>
              <a:rPr kumimoji="1" lang="zh-CN" altLang="en-US"/>
              <a:t>、编辑距离的定义和计算方法？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19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0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数据预处理：数据集成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38" y="2452179"/>
            <a:ext cx="7692859" cy="115943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184538" y="3725908"/>
            <a:ext cx="2185410" cy="989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Cleaning, 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Transformation &amp;</a:t>
            </a:r>
            <a:r>
              <a:rPr lang="en-US" altLang="zh-CN" dirty="0">
                <a:solidFill>
                  <a:srgbClr val="C00000"/>
                </a:solidFill>
              </a:rPr>
              <a:t>Integration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150A08-6639-43A7-968F-E35B39AD01A6}"/>
              </a:ext>
            </a:extLst>
          </p:cNvPr>
          <p:cNvSpPr/>
          <p:nvPr/>
        </p:nvSpPr>
        <p:spPr>
          <a:xfrm>
            <a:off x="1625626" y="1472058"/>
            <a:ext cx="1303234" cy="89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数据预处理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DEAD2D-D63A-4E42-9F03-7BC05A9C5583}"/>
              </a:ext>
            </a:extLst>
          </p:cNvPr>
          <p:cNvSpPr/>
          <p:nvPr/>
        </p:nvSpPr>
        <p:spPr>
          <a:xfrm>
            <a:off x="3177680" y="1472058"/>
            <a:ext cx="1651154" cy="89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探索式分析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B3B35D-AC06-4DC9-93E3-4DBA11FF52CB}"/>
              </a:ext>
            </a:extLst>
          </p:cNvPr>
          <p:cNvSpPr/>
          <p:nvPr/>
        </p:nvSpPr>
        <p:spPr>
          <a:xfrm>
            <a:off x="5293961" y="1472058"/>
            <a:ext cx="1303234" cy="89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分析与</a:t>
            </a:r>
            <a:endParaRPr lang="en-US" altLang="zh-CN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建模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044A1A-A8EC-49D9-82CB-FCEDDF0B4ACD}"/>
              </a:ext>
            </a:extLst>
          </p:cNvPr>
          <p:cNvSpPr/>
          <p:nvPr/>
        </p:nvSpPr>
        <p:spPr>
          <a:xfrm>
            <a:off x="7116530" y="1472058"/>
            <a:ext cx="1303234" cy="89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结果呈现与</a:t>
            </a:r>
            <a:endParaRPr lang="en-US" altLang="zh-CN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解读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0FBB0D8-9377-4189-9DA5-B7091D3D9297}"/>
              </a:ext>
            </a:extLst>
          </p:cNvPr>
          <p:cNvSpPr/>
          <p:nvPr/>
        </p:nvSpPr>
        <p:spPr>
          <a:xfrm>
            <a:off x="424663" y="2835951"/>
            <a:ext cx="330200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数据集成（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整合多源数据，形成统一的数据视图</a:t>
            </a:r>
            <a:endParaRPr lang="en-US" dirty="0"/>
          </a:p>
        </p:txBody>
      </p:sp>
      <p:pic>
        <p:nvPicPr>
          <p:cNvPr id="4" name="Content Placeholder 1">
            <a:extLst>
              <a:ext uri="{FF2B5EF4-FFF2-40B4-BE49-F238E27FC236}">
                <a16:creationId xmlns:a16="http://schemas.microsoft.com/office/drawing/2014/main" id="{989608A3-A619-4DA6-A385-C7518BD41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27" y="1769352"/>
            <a:ext cx="6325746" cy="2842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498327-5763-4BDC-A739-953FB6D8BAD1}"/>
              </a:ext>
            </a:extLst>
          </p:cNvPr>
          <p:cNvSpPr txBox="1"/>
          <p:nvPr/>
        </p:nvSpPr>
        <p:spPr>
          <a:xfrm>
            <a:off x="5108069" y="2003286"/>
            <a:ext cx="180201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TZhongsong" charset="-122"/>
              </a:rPr>
              <a:t>数据集成</a:t>
            </a:r>
            <a:endParaRPr lang="en-US" sz="20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TZhongsong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30DC1-44D3-44B1-B7B7-B99EE1DED8D7}"/>
              </a:ext>
            </a:extLst>
          </p:cNvPr>
          <p:cNvSpPr txBox="1"/>
          <p:nvPr/>
        </p:nvSpPr>
        <p:spPr>
          <a:xfrm>
            <a:off x="4272217" y="3834961"/>
            <a:ext cx="3902552" cy="74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数据分析</a:t>
            </a:r>
            <a:endParaRPr lang="en-US" altLang="zh-CN" sz="20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spcBef>
                <a:spcPts val="450"/>
              </a:spcBef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STZhongsong" charset="-122"/>
              </a:rPr>
              <a:t>销售地点和销售额之间是否有相关性？</a:t>
            </a:r>
            <a:endParaRPr lang="en-US" sz="2100" dirty="0">
              <a:latin typeface="Microsoft YaHei" panose="020B0503020204020204" pitchFamily="34" charset="-122"/>
              <a:ea typeface="Microsoft YaHei" panose="020B0503020204020204" pitchFamily="34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4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数据集成的基本任务</a:t>
            </a:r>
            <a:endParaRPr kumimoji="1" lang="en-US" altLang="zh-CN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14777BF-8528-4D87-8A9E-12731B5CC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8" y="1304661"/>
            <a:ext cx="6658564" cy="301038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F127FD2-E80A-49C6-8F0C-D6F0AFD396B8}"/>
              </a:ext>
            </a:extLst>
          </p:cNvPr>
          <p:cNvSpPr/>
          <p:nvPr/>
        </p:nvSpPr>
        <p:spPr>
          <a:xfrm>
            <a:off x="2630775" y="4429347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思考：请指出数据集成有哪些难点问题？</a:t>
            </a:r>
          </a:p>
        </p:txBody>
      </p:sp>
    </p:spTree>
    <p:extLst>
      <p:ext uri="{BB962C8B-B14F-4D97-AF65-F5344CB8AC3E}">
        <p14:creationId xmlns:p14="http://schemas.microsoft.com/office/powerpoint/2010/main" val="886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数据集成的基本任务</a:t>
            </a:r>
            <a:endParaRPr kumimoji="1" lang="en-US" altLang="zh-CN" dirty="0"/>
          </a:p>
          <a:p>
            <a:pPr lvl="1"/>
            <a:r>
              <a:rPr lang="zh-CN" altLang="en-US" sz="1700" dirty="0">
                <a:solidFill>
                  <a:srgbClr val="C00000"/>
                </a:solidFill>
              </a:rPr>
              <a:t>模式映射</a:t>
            </a:r>
            <a:r>
              <a:rPr lang="zh-CN" altLang="en-US" sz="1700" dirty="0"/>
              <a:t>（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Schema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Mapping</a:t>
            </a:r>
            <a:r>
              <a:rPr lang="zh-CN" altLang="en-US" sz="1700" dirty="0"/>
              <a:t>）</a:t>
            </a:r>
            <a:endParaRPr lang="en-US" altLang="zh-CN" sz="1700" dirty="0"/>
          </a:p>
          <a:p>
            <a:pPr lvl="2"/>
            <a:r>
              <a:rPr lang="zh-CN" altLang="en-US" sz="1700" dirty="0"/>
              <a:t>创建一个全局模式：将不同数据源的局部模式映射到全局模式</a:t>
            </a:r>
            <a:endParaRPr lang="en-US" altLang="zh-CN" sz="1700" dirty="0"/>
          </a:p>
          <a:p>
            <a:pPr lvl="2"/>
            <a:r>
              <a:rPr lang="zh-CN" altLang="en-US" sz="1700" dirty="0"/>
              <a:t>例子：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(First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Name,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Last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Name)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  <a:sym typeface="Wingdings"/>
              </a:rPr>
              <a:t>Name</a:t>
            </a:r>
            <a:endParaRPr lang="en-US" altLang="zh-CN" sz="17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zh-CN" altLang="en-US" sz="1700" dirty="0">
                <a:solidFill>
                  <a:srgbClr val="C00000"/>
                </a:solidFill>
              </a:rPr>
              <a:t>实体匹配</a:t>
            </a:r>
            <a:r>
              <a:rPr lang="zh-CN" altLang="en-US" sz="1700" dirty="0"/>
              <a:t>（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Entity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Resolution</a:t>
            </a:r>
            <a:r>
              <a:rPr lang="zh-CN" altLang="en-US" sz="1700" dirty="0"/>
              <a:t>）</a:t>
            </a:r>
            <a:endParaRPr lang="en-US" altLang="zh-CN" sz="1700" dirty="0"/>
          </a:p>
          <a:p>
            <a:pPr lvl="2"/>
            <a:r>
              <a:rPr lang="zh-CN" altLang="en-US" sz="1700" dirty="0"/>
              <a:t>此处进一步介绍</a:t>
            </a:r>
            <a:endParaRPr lang="en-US" altLang="zh-CN" sz="1700" dirty="0"/>
          </a:p>
          <a:p>
            <a:pPr lvl="1"/>
            <a:r>
              <a:rPr lang="zh-CN" altLang="en-US" sz="1700" dirty="0">
                <a:solidFill>
                  <a:srgbClr val="C00000"/>
                </a:solidFill>
              </a:rPr>
              <a:t>数据融合</a:t>
            </a:r>
            <a:r>
              <a:rPr lang="zh-CN" altLang="en-US" sz="1700" dirty="0"/>
              <a:t>（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Fusion</a:t>
            </a:r>
            <a:r>
              <a:rPr lang="zh-CN" altLang="en-US" sz="1700" dirty="0"/>
              <a:t>）</a:t>
            </a:r>
            <a:endParaRPr lang="en-US" altLang="zh-CN" sz="1700" dirty="0"/>
          </a:p>
          <a:p>
            <a:pPr lvl="2"/>
            <a:r>
              <a:rPr lang="zh-CN" altLang="en-US" sz="1700" dirty="0"/>
              <a:t>解决不同数据源属性值的冲突与不一致</a:t>
            </a:r>
            <a:endParaRPr lang="en-US" altLang="zh-CN" sz="17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9C491C-D125-406C-802E-BD239420DB71}"/>
              </a:ext>
            </a:extLst>
          </p:cNvPr>
          <p:cNvSpPr/>
          <p:nvPr/>
        </p:nvSpPr>
        <p:spPr>
          <a:xfrm>
            <a:off x="644483" y="4234660"/>
            <a:ext cx="794212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想要了解数据集成的更多细节？</a:t>
            </a:r>
            <a:endParaRPr lang="en-US" altLang="zh-CN" sz="1300" dirty="0"/>
          </a:p>
          <a:p>
            <a:r>
              <a:rPr lang="zh-CN" altLang="en-US" sz="1300" dirty="0"/>
              <a:t>AnHai Doan, Alon Halevy, and Zachary Ives. Principles of Data Integration.Morgan Kaufmann, 1st edition (2012)</a:t>
            </a:r>
          </a:p>
        </p:txBody>
      </p:sp>
    </p:spTree>
    <p:extLst>
      <p:ext uri="{BB962C8B-B14F-4D97-AF65-F5344CB8AC3E}">
        <p14:creationId xmlns:p14="http://schemas.microsoft.com/office/powerpoint/2010/main" val="144172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100" dirty="0"/>
              <a:t>实体匹配（</a:t>
            </a:r>
            <a:r>
              <a:rPr lang="en-US" altLang="zh-CN" sz="2100" dirty="0">
                <a:latin typeface="Calibri" charset="0"/>
                <a:ea typeface="Calibri" charset="0"/>
                <a:cs typeface="Calibri" charset="0"/>
              </a:rPr>
              <a:t>Entity</a:t>
            </a:r>
            <a:r>
              <a:rPr lang="zh-CN" altLang="en-US" sz="21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100" dirty="0">
                <a:latin typeface="Calibri" charset="0"/>
                <a:ea typeface="Calibri" charset="0"/>
                <a:cs typeface="Calibri" charset="0"/>
              </a:rPr>
              <a:t>Matching</a:t>
            </a:r>
            <a:r>
              <a:rPr lang="zh-CN" altLang="en-US" sz="2100" dirty="0"/>
              <a:t>）</a:t>
            </a:r>
            <a:endParaRPr lang="en-US" altLang="zh-CN" sz="2100" dirty="0"/>
          </a:p>
          <a:p>
            <a:pPr lvl="1"/>
            <a:r>
              <a:rPr lang="zh-CN" altLang="en-US" dirty="0"/>
              <a:t>数据集成的核心问题</a:t>
            </a:r>
            <a:endParaRPr lang="en-US" altLang="zh-CN" dirty="0"/>
          </a:p>
          <a:p>
            <a:pPr lvl="1"/>
            <a:r>
              <a:rPr lang="zh-CN" altLang="en-US" dirty="0"/>
              <a:t>将表征现实世界中</a:t>
            </a:r>
            <a:r>
              <a:rPr lang="zh-CN" altLang="en-US" dirty="0">
                <a:solidFill>
                  <a:srgbClr val="C00000"/>
                </a:solidFill>
              </a:rPr>
              <a:t>同一实体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CC"/>
                </a:solidFill>
              </a:rPr>
              <a:t>不同数据记录</a:t>
            </a:r>
            <a:r>
              <a:rPr lang="zh-CN" altLang="en-US" dirty="0"/>
              <a:t>匹配起来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C578BDA-B95F-40E7-BF61-7E53A027B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6" y="1949960"/>
            <a:ext cx="7333449" cy="285238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34306348-768E-413F-9CAD-DCC431999B68}"/>
              </a:ext>
            </a:extLst>
          </p:cNvPr>
          <p:cNvSpPr txBox="1"/>
          <p:nvPr/>
        </p:nvSpPr>
        <p:spPr>
          <a:xfrm>
            <a:off x="4772186" y="4156015"/>
            <a:ext cx="306552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STZhongsong" charset="-122"/>
                <a:ea typeface="STZhongsong" charset="-122"/>
                <a:cs typeface="STZhongsong" charset="-122"/>
              </a:rPr>
              <a:t>颇为讽刺的是，</a:t>
            </a:r>
            <a:r>
              <a:rPr lang="zh-CN" altLang="en-US" b="1" dirty="0">
                <a:solidFill>
                  <a:srgbClr val="0000CC"/>
                </a:solidFill>
                <a:latin typeface="STZhongsong" charset="-122"/>
                <a:ea typeface="STZhongsong" charset="-122"/>
                <a:cs typeface="STZhongsong" charset="-122"/>
              </a:rPr>
              <a:t>“实体匹配”</a:t>
            </a:r>
            <a:r>
              <a:rPr lang="zh-CN" altLang="en-US" dirty="0">
                <a:solidFill>
                  <a:srgbClr val="0000CC"/>
                </a:solidFill>
                <a:latin typeface="STZhongsong" charset="-122"/>
                <a:ea typeface="STZhongsong" charset="-122"/>
                <a:cs typeface="STZhongsong" charset="-122"/>
              </a:rPr>
              <a:t> 本身就有很多不同的别名</a:t>
            </a:r>
            <a:endParaRPr lang="en-US" dirty="0">
              <a:solidFill>
                <a:srgbClr val="0000CC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31784C8-3100-40AA-B77D-F879C788EC1F}"/>
              </a:ext>
            </a:extLst>
          </p:cNvPr>
          <p:cNvSpPr txBox="1"/>
          <p:nvPr/>
        </p:nvSpPr>
        <p:spPr>
          <a:xfrm>
            <a:off x="1268347" y="2042122"/>
            <a:ext cx="3175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STZhongsong" charset="-122"/>
              </a:rPr>
              <a:t>不同数据源的手机商品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实体匹配举例：知识图谱构建</a:t>
            </a:r>
            <a:endParaRPr kumimoji="1" lang="en-US" altLang="zh-C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154933C-1623-4844-8120-2268849F0C44}"/>
              </a:ext>
            </a:extLst>
          </p:cNvPr>
          <p:cNvSpPr txBox="1"/>
          <p:nvPr/>
        </p:nvSpPr>
        <p:spPr>
          <a:xfrm>
            <a:off x="2772441" y="3036101"/>
            <a:ext cx="27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STZhongsong" charset="-122"/>
                <a:ea typeface="STZhongsong" charset="-122"/>
                <a:cs typeface="STZhongsong" charset="-122"/>
              </a:rPr>
              <a:t>实体匹配问题</a:t>
            </a:r>
            <a:endParaRPr lang="en-US" dirty="0">
              <a:solidFill>
                <a:srgbClr val="0000CC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6BD1A9-47A4-4684-AF7A-7639A6FA8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15270" r="18371" b="8009"/>
          <a:stretch/>
        </p:blipFill>
        <p:spPr>
          <a:xfrm>
            <a:off x="4415020" y="1031599"/>
            <a:ext cx="3019026" cy="1756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D4C719B2-4429-4D01-8836-87E5554531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32626" y="1214751"/>
            <a:ext cx="2270760" cy="48216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DD8047">
                  <a:lumMod val="60000"/>
                  <a:lumOff val="40000"/>
                </a:srgbClr>
              </a:gs>
              <a:gs pos="100000">
                <a:srgbClr val="DD8047">
                  <a:lumMod val="60000"/>
                  <a:lumOff val="40000"/>
                </a:srgbClr>
              </a:gs>
            </a:gsLst>
            <a:lin ang="5400000" scaled="1"/>
          </a:gradFill>
          <a:ln w="38100">
            <a:solidFill>
              <a:sysClr val="window" lastClr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685800">
              <a:defRPr/>
            </a:pPr>
            <a:r>
              <a:rPr lang="zh-CN" altLang="en-US" kern="0" dirty="0">
                <a:solidFill>
                  <a:prstClr val="black"/>
                </a:solidFill>
                <a:latin typeface="STZhongsong" charset="-122"/>
                <a:ea typeface="STZhongsong" charset="-122"/>
                <a:cs typeface="STZhongsong" charset="-122"/>
              </a:rPr>
              <a:t>互联网借贷行为数据</a:t>
            </a:r>
          </a:p>
        </p:txBody>
      </p:sp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105EFAB6-F092-4859-9803-53FD5FCFF3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1338" y="1738202"/>
          <a:ext cx="1933337" cy="640080"/>
        </p:xfrm>
        <a:graphic>
          <a:graphicData uri="http://schemas.openxmlformats.org/drawingml/2006/table">
            <a:tbl>
              <a:tblPr firstCol="1" bandRow="1" bandCol="1"/>
              <a:tblGrid>
                <a:gridCol w="1097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P2P</a:t>
                      </a: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借贷记录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51435" marR="51435" marT="0" marB="0" anchor="ctr">
                    <a:lnL w="10000" cap="flat" cmpd="sng" algn="ctr">
                      <a:solidFill>
                        <a:srgbClr val="DD8047"/>
                      </a:solidFill>
                      <a:prstDash val="solid"/>
                    </a:lnL>
                    <a:lnR w="10000" cap="flat" cmpd="sng" algn="ctr">
                      <a:solidFill>
                        <a:srgbClr val="DD8047"/>
                      </a:solidFill>
                      <a:prstDash val="solid"/>
                    </a:lnR>
                    <a:lnT w="10000" cap="flat" cmpd="sng" algn="ctr">
                      <a:solidFill>
                        <a:srgbClr val="DD8047"/>
                      </a:solidFill>
                      <a:prstDash val="solid"/>
                    </a:lnT>
                    <a:lnB w="10000" cap="flat" cmpd="sng" algn="ctr">
                      <a:solidFill>
                        <a:srgbClr val="DD804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通讯录</a:t>
                      </a:r>
                      <a:endParaRPr lang="en-US" altLang="zh-CN" sz="14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51435" marR="51435" marT="0" marB="0" anchor="ctr">
                    <a:lnL w="10000" cap="flat" cmpd="sng" algn="ctr">
                      <a:solidFill>
                        <a:srgbClr val="DD8047"/>
                      </a:solidFill>
                      <a:prstDash val="solid"/>
                    </a:lnL>
                    <a:lnR w="10000" cap="flat" cmpd="sng" algn="ctr">
                      <a:solidFill>
                        <a:srgbClr val="DD8047"/>
                      </a:solidFill>
                      <a:prstDash val="solid"/>
                    </a:lnR>
                    <a:lnT w="10000" cap="flat" cmpd="sng" algn="ctr">
                      <a:solidFill>
                        <a:srgbClr val="DD8047"/>
                      </a:solidFill>
                      <a:prstDash val="solid"/>
                    </a:lnT>
                    <a:lnB w="10000" cap="flat" cmpd="sng" algn="ctr">
                      <a:solidFill>
                        <a:srgbClr val="DD804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通话详单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51435" marR="51435" marT="0" marB="0" anchor="ctr">
                    <a:lnL w="10000" cap="flat" cmpd="sng" algn="ctr">
                      <a:solidFill>
                        <a:srgbClr val="DD8047"/>
                      </a:solidFill>
                      <a:prstDash val="solid"/>
                    </a:lnL>
                    <a:lnR w="10000" cap="flat" cmpd="sng" algn="ctr">
                      <a:solidFill>
                        <a:srgbClr val="DD8047"/>
                      </a:solidFill>
                      <a:prstDash val="solid"/>
                    </a:lnR>
                    <a:lnT w="10000" cap="flat" cmpd="sng" algn="ctr">
                      <a:solidFill>
                        <a:srgbClr val="DD8047"/>
                      </a:solidFill>
                      <a:prstDash val="solid"/>
                    </a:lnT>
                    <a:lnB w="10000" cap="flat" cmpd="sng" algn="ctr">
                      <a:solidFill>
                        <a:srgbClr val="DD804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kern="1200" dirty="0">
                          <a:solidFill>
                            <a:schemeClr val="tx1"/>
                          </a:solidFill>
                          <a:latin typeface="SimSun" charset="-122"/>
                          <a:ea typeface="SimSun" charset="-122"/>
                          <a:cs typeface="SimSun" charset="-122"/>
                        </a:rPr>
                        <a:t>淘宝交易</a:t>
                      </a:r>
                      <a:endParaRPr kumimoji="0" lang="zh-CN" altLang="zh-CN" sz="1400" kern="1200" dirty="0">
                        <a:solidFill>
                          <a:schemeClr val="tx1"/>
                        </a:solidFill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51435" marR="51435" marT="0" marB="0" anchor="ctr">
                    <a:lnL w="10000" cap="flat" cmpd="sng" algn="ctr">
                      <a:solidFill>
                        <a:srgbClr val="DD8047"/>
                      </a:solidFill>
                      <a:prstDash val="solid"/>
                    </a:lnL>
                    <a:lnR w="10000" cap="flat" cmpd="sng" algn="ctr">
                      <a:solidFill>
                        <a:srgbClr val="DD8047"/>
                      </a:solidFill>
                      <a:prstDash val="solid"/>
                    </a:lnR>
                    <a:lnT w="10000" cap="flat" cmpd="sng" algn="ctr">
                      <a:solidFill>
                        <a:srgbClr val="DD8047"/>
                      </a:solidFill>
                      <a:prstDash val="solid"/>
                    </a:lnT>
                    <a:lnB w="10000" cap="flat" cmpd="sng" algn="ctr">
                      <a:solidFill>
                        <a:srgbClr val="DD804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银行账单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51435" marR="51435" marT="0" marB="0" anchor="ctr">
                    <a:lnL w="10000" cap="flat" cmpd="sng" algn="ctr">
                      <a:solidFill>
                        <a:srgbClr val="DD8047"/>
                      </a:solidFill>
                      <a:prstDash val="solid"/>
                    </a:lnL>
                    <a:lnR w="10000" cap="flat" cmpd="sng" algn="ctr">
                      <a:solidFill>
                        <a:srgbClr val="DD8047"/>
                      </a:solidFill>
                      <a:prstDash val="solid"/>
                    </a:lnR>
                    <a:lnT w="10000" cap="flat" cmpd="sng" algn="ctr">
                      <a:solidFill>
                        <a:srgbClr val="DD8047"/>
                      </a:solidFill>
                      <a:prstDash val="solid"/>
                    </a:lnT>
                    <a:lnB w="10000" cap="flat" cmpd="sng" algn="ctr">
                      <a:solidFill>
                        <a:srgbClr val="DD804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400" kern="1200" dirty="0">
                          <a:solidFill>
                            <a:schemeClr val="tx1"/>
                          </a:solidFill>
                          <a:latin typeface="SimSun" charset="-122"/>
                          <a:ea typeface="SimSun" charset="-122"/>
                          <a:cs typeface="SimSun" charset="-122"/>
                        </a:rPr>
                        <a:t>…</a:t>
                      </a:r>
                      <a:endParaRPr kumimoji="0" lang="zh-CN" altLang="zh-CN" sz="1400" kern="1200" dirty="0">
                        <a:solidFill>
                          <a:schemeClr val="tx1"/>
                        </a:solidFill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51435" marR="51435" marT="0" marB="0" anchor="ctr">
                    <a:lnL w="10000" cap="flat" cmpd="sng" algn="ctr">
                      <a:solidFill>
                        <a:srgbClr val="DD8047"/>
                      </a:solidFill>
                      <a:prstDash val="solid"/>
                    </a:lnL>
                    <a:lnR w="10000" cap="flat" cmpd="sng" algn="ctr">
                      <a:solidFill>
                        <a:srgbClr val="DD8047"/>
                      </a:solidFill>
                      <a:prstDash val="solid"/>
                    </a:lnR>
                    <a:lnT w="10000" cap="flat" cmpd="sng" algn="ctr">
                      <a:solidFill>
                        <a:srgbClr val="DD8047"/>
                      </a:solidFill>
                      <a:prstDash val="solid"/>
                    </a:lnT>
                    <a:lnB w="10000" cap="flat" cmpd="sng" algn="ctr">
                      <a:solidFill>
                        <a:srgbClr val="DD804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Bent Arrow 8">
            <a:extLst>
              <a:ext uri="{FF2B5EF4-FFF2-40B4-BE49-F238E27FC236}">
                <a16:creationId xmlns:a16="http://schemas.microsoft.com/office/drawing/2014/main" id="{EA88F879-51F7-4B39-9349-1163BC659CE6}"/>
              </a:ext>
            </a:extLst>
          </p:cNvPr>
          <p:cNvSpPr/>
          <p:nvPr/>
        </p:nvSpPr>
        <p:spPr>
          <a:xfrm flipV="1">
            <a:off x="2566752" y="2409428"/>
            <a:ext cx="1458162" cy="324036"/>
          </a:xfrm>
          <a:prstGeom prst="bentArrow">
            <a:avLst>
              <a:gd name="adj1" fmla="val 32047"/>
              <a:gd name="adj2" fmla="val 25000"/>
              <a:gd name="adj3" fmla="val 25000"/>
              <a:gd name="adj4" fmla="val 43750"/>
            </a:avLst>
          </a:prstGeom>
          <a:solidFill>
            <a:srgbClr val="D8B25C">
              <a:tint val="50000"/>
            </a:srgbClr>
          </a:solidFill>
          <a:ln w="10000" cap="flat" cmpd="sng" algn="ctr">
            <a:solidFill>
              <a:srgbClr val="D8B25C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/>
              <a:ea typeface="宋体" panose="02010600030101010101" pitchFamily="2" charset="-122"/>
              <a:cs typeface="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452E610-2A20-4B6C-B43E-B7E3A2894E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91660" y="3323978"/>
          <a:ext cx="2754306" cy="536687"/>
        </p:xfrm>
        <a:graphic>
          <a:graphicData uri="http://schemas.openxmlformats.org/drawingml/2006/table">
            <a:tbl>
              <a:tblPr firstRow="1" bandRow="1"/>
              <a:tblGrid>
                <a:gridCol w="109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57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机构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地址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证监会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B6D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金融街富凯大厦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B6D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0008ECB-D458-4E7C-B3C6-6F641CC1C4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05180" y="4318861"/>
          <a:ext cx="3727267" cy="513515"/>
        </p:xfrm>
        <a:graphic>
          <a:graphicData uri="http://schemas.openxmlformats.org/drawingml/2006/table">
            <a:tbl>
              <a:tblPr firstRow="1" bandRow="1"/>
              <a:tblGrid>
                <a:gridCol w="15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498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机构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8047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地址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8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55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kumimoji="0" lang="zh-CN" altLang="en-US" sz="1200" kern="1200" dirty="0">
                          <a:effectLst/>
                        </a:rPr>
                        <a:t>证券监督管理委员会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80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北京市金融大街</a:t>
                      </a:r>
                      <a:r>
                        <a:rPr lang="en-US" altLang="zh-CN" sz="1200" dirty="0"/>
                        <a:t>19</a:t>
                      </a:r>
                      <a:r>
                        <a:rPr lang="zh-CN" altLang="en-US" sz="1200" dirty="0"/>
                        <a:t>号富凯大厦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80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1">
            <a:extLst>
              <a:ext uri="{FF2B5EF4-FFF2-40B4-BE49-F238E27FC236}">
                <a16:creationId xmlns:a16="http://schemas.microsoft.com/office/drawing/2014/main" id="{02D61598-C245-4369-A816-E4D98E8E16C1}"/>
              </a:ext>
            </a:extLst>
          </p:cNvPr>
          <p:cNvSpPr txBox="1"/>
          <p:nvPr/>
        </p:nvSpPr>
        <p:spPr>
          <a:xfrm>
            <a:off x="6063519" y="393627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同一实体？</a:t>
            </a:r>
            <a:endParaRPr lang="en-US" sz="16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6341DAC-EDC0-43A0-9FB5-CA3A44F842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263" y="3507130"/>
          <a:ext cx="3727267" cy="1439704"/>
        </p:xfrm>
        <a:graphic>
          <a:graphicData uri="http://schemas.openxmlformats.org/drawingml/2006/table">
            <a:tbl>
              <a:tblPr firstRow="1" bandRow="1"/>
              <a:tblGrid>
                <a:gridCol w="906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31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用户</a:t>
                      </a:r>
                      <a:endParaRPr lang="en-US" sz="12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淘宝收货地址</a:t>
                      </a:r>
                      <a:endParaRPr lang="en-US" sz="12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31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2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A</a:t>
                      </a:r>
                      <a:endParaRPr lang="en-US" sz="12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河北保定东韩村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7144" marR="7144" marT="714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124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2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B</a:t>
                      </a:r>
                      <a:endParaRPr lang="en-US" sz="12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河北省保定市定兴县东韩村，到定兴县给我打电话</a:t>
                      </a:r>
                      <a:r>
                        <a:rPr lang="en-US" altLang="zh-CN" sz="1400" u="none" strike="noStrike" dirty="0"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1583xxx1234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7144" marR="7144" marT="714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31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2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C</a:t>
                      </a:r>
                      <a:endParaRPr lang="en-US" sz="12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东韩村，河北省定兴县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7144" marR="7144" marT="714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31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2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D</a:t>
                      </a:r>
                      <a:endParaRPr lang="en-US" sz="12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东韩村 </a:t>
                      </a:r>
                      <a:r>
                        <a:rPr lang="en-US" altLang="zh-CN" sz="1400" u="none" strike="noStrike" dirty="0"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072650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7144" marR="7144" marT="714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Down Arrow 13">
            <a:extLst>
              <a:ext uri="{FF2B5EF4-FFF2-40B4-BE49-F238E27FC236}">
                <a16:creationId xmlns:a16="http://schemas.microsoft.com/office/drawing/2014/main" id="{AEDBD4CC-D2E4-415C-AA50-BA50B9895F4C}"/>
              </a:ext>
            </a:extLst>
          </p:cNvPr>
          <p:cNvSpPr/>
          <p:nvPr/>
        </p:nvSpPr>
        <p:spPr>
          <a:xfrm>
            <a:off x="2428568" y="3089293"/>
            <a:ext cx="533772" cy="285311"/>
          </a:xfrm>
          <a:prstGeom prst="downArrow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14" name="Down Arrow 14">
            <a:extLst>
              <a:ext uri="{FF2B5EF4-FFF2-40B4-BE49-F238E27FC236}">
                <a16:creationId xmlns:a16="http://schemas.microsoft.com/office/drawing/2014/main" id="{147D8B73-B393-4457-8565-AB26C6AF3EC6}"/>
              </a:ext>
            </a:extLst>
          </p:cNvPr>
          <p:cNvSpPr/>
          <p:nvPr/>
        </p:nvSpPr>
        <p:spPr>
          <a:xfrm>
            <a:off x="6401927" y="2936611"/>
            <a:ext cx="533772" cy="285311"/>
          </a:xfrm>
          <a:prstGeom prst="downArrow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271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1745</Words>
  <Application>Microsoft Office PowerPoint</Application>
  <PresentationFormat>全屏显示(16:9)</PresentationFormat>
  <Paragraphs>603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Mangal</vt:lpstr>
      <vt:lpstr>Tw Cen MT</vt:lpstr>
      <vt:lpstr>华文楷体</vt:lpstr>
      <vt:lpstr>华文中宋</vt:lpstr>
      <vt:lpstr>华文中宋</vt:lpstr>
      <vt:lpstr>宋体</vt:lpstr>
      <vt:lpstr>宋体</vt:lpstr>
      <vt:lpstr>微软雅黑</vt:lpstr>
      <vt:lpstr>微软雅黑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清风素材 https://12sc.taobao.com/</vt:lpstr>
      <vt:lpstr>PowerPoint 演示文稿</vt:lpstr>
      <vt:lpstr>PowerPoint 演示文稿</vt:lpstr>
      <vt:lpstr>数据预处理：数据集成</vt:lpstr>
      <vt:lpstr>pause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pause</vt:lpstr>
      <vt:lpstr>思考题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386</cp:revision>
  <cp:lastPrinted>2020-03-27T09:34:47Z</cp:lastPrinted>
  <dcterms:created xsi:type="dcterms:W3CDTF">2015-01-23T04:02:45Z</dcterms:created>
  <dcterms:modified xsi:type="dcterms:W3CDTF">2024-08-30T02:47:22Z</dcterms:modified>
  <cp:category/>
  <cp:contentStatus>12sc.taobao.com</cp:contentStatus>
</cp:coreProperties>
</file>